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Override1.xml" ContentType="application/vnd.openxmlformats-officedocument.themeOverride+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charts/chart1.xml" ContentType="application/vnd.openxmlformats-officedocument.drawingml.chart+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charts/chart2.xml" ContentType="application/vnd.openxmlformats-officedocument.drawingml.chart+xml"/>
  <Override PartName="/ppt/charts/chart3.xml" ContentType="application/vnd.openxmlformats-officedocument.drawingml.chart+xml"/>
  <Override PartName="/ppt/notesSlides/notesSlide28.xml" ContentType="application/vnd.openxmlformats-officedocument.presentationml.notesSlide+xml"/>
  <Override PartName="/ppt/charts/chart4.xml" ContentType="application/vnd.openxmlformats-officedocument.drawingml.chart+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charts/chart5.xml" ContentType="application/vnd.openxmlformats-officedocument.drawingml.chart+xml"/>
  <Override PartName="/ppt/charts/chart6.xml" ContentType="application/vnd.openxmlformats-officedocument.drawingml.chart+xml"/>
  <Override PartName="/ppt/notesSlides/notesSlide32.xml" ContentType="application/vnd.openxmlformats-officedocument.presentationml.notesSlide+xml"/>
  <Override PartName="/ppt/charts/chart7.xml" ContentType="application/vnd.openxmlformats-officedocument.drawingml.chart+xml"/>
  <Override PartName="/ppt/charts/chart8.xml" ContentType="application/vnd.openxmlformats-officedocument.drawingml.chart+xml"/>
  <Override PartName="/ppt/notesSlides/notesSlide33.xml" ContentType="application/vnd.openxmlformats-officedocument.presentationml.notesSlide+xml"/>
  <Override PartName="/ppt/charts/chart9.xml" ContentType="application/vnd.openxmlformats-officedocument.drawingml.chart+xml"/>
  <Override PartName="/ppt/charts/chart10.xml" ContentType="application/vnd.openxmlformats-officedocument.drawingml.chart+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charts/chart11.xml" ContentType="application/vnd.openxmlformats-officedocument.drawingml.chart+xml"/>
  <Override PartName="/ppt/charts/chart12.xml" ContentType="application/vnd.openxmlformats-officedocument.drawingml.chart+xml"/>
  <Override PartName="/ppt/notesSlides/notesSlide37.xml" ContentType="application/vnd.openxmlformats-officedocument.presentationml.notesSlide+xml"/>
  <Override PartName="/ppt/charts/chart13.xml" ContentType="application/vnd.openxmlformats-officedocument.drawingml.chart+xml"/>
  <Override PartName="/ppt/charts/chart14.xml" ContentType="application/vnd.openxmlformats-officedocument.drawingml.chart+xml"/>
  <Override PartName="/ppt/notesSlides/notesSlide38.xml" ContentType="application/vnd.openxmlformats-officedocument.presentationml.notesSlide+xml"/>
  <Override PartName="/ppt/charts/chart15.xml" ContentType="application/vnd.openxmlformats-officedocument.drawingml.chart+xml"/>
  <Override PartName="/ppt/charts/chart16.xml" ContentType="application/vnd.openxmlformats-officedocument.drawingml.chart+xml"/>
  <Override PartName="/ppt/notesSlides/notesSlide39.xml" ContentType="application/vnd.openxmlformats-officedocument.presentationml.notesSlide+xml"/>
  <Override PartName="/ppt/charts/chart17.xml" ContentType="application/vnd.openxmlformats-officedocument.drawingml.chart+xml"/>
  <Override PartName="/ppt/charts/chart18.xml" ContentType="application/vnd.openxmlformats-officedocument.drawingml.chart+xml"/>
  <Override PartName="/ppt/notesSlides/notesSlide40.xml" ContentType="application/vnd.openxmlformats-officedocument.presentationml.notesSlide+xml"/>
  <Override PartName="/ppt/charts/chart19.xml" ContentType="application/vnd.openxmlformats-officedocument.drawingml.chart+xml"/>
  <Override PartName="/ppt/charts/chart20.xml" ContentType="application/vnd.openxmlformats-officedocument.drawingml.chart+xml"/>
  <Override PartName="/ppt/notesSlides/notesSlide41.xml" ContentType="application/vnd.openxmlformats-officedocument.presentationml.notesSlide+xml"/>
  <Override PartName="/ppt/charts/chart21.xml" ContentType="application/vnd.openxmlformats-officedocument.drawingml.char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9" r:id="rId1"/>
  </p:sldMasterIdLst>
  <p:notesMasterIdLst>
    <p:notesMasterId r:id="rId43"/>
  </p:notesMasterIdLst>
  <p:handoutMasterIdLst>
    <p:handoutMasterId r:id="rId44"/>
  </p:handoutMasterIdLst>
  <p:sldIdLst>
    <p:sldId id="633" r:id="rId2"/>
    <p:sldId id="640" r:id="rId3"/>
    <p:sldId id="642" r:id="rId4"/>
    <p:sldId id="660" r:id="rId5"/>
    <p:sldId id="641" r:id="rId6"/>
    <p:sldId id="643" r:id="rId7"/>
    <p:sldId id="644" r:id="rId8"/>
    <p:sldId id="645" r:id="rId9"/>
    <p:sldId id="662" r:id="rId10"/>
    <p:sldId id="661" r:id="rId11"/>
    <p:sldId id="650" r:id="rId12"/>
    <p:sldId id="646" r:id="rId13"/>
    <p:sldId id="647" r:id="rId14"/>
    <p:sldId id="657" r:id="rId15"/>
    <p:sldId id="648" r:id="rId16"/>
    <p:sldId id="658" r:id="rId17"/>
    <p:sldId id="653" r:id="rId18"/>
    <p:sldId id="654" r:id="rId19"/>
    <p:sldId id="649" r:id="rId20"/>
    <p:sldId id="655" r:id="rId21"/>
    <p:sldId id="659" r:id="rId22"/>
    <p:sldId id="656" r:id="rId23"/>
    <p:sldId id="652" r:id="rId24"/>
    <p:sldId id="639" r:id="rId25"/>
    <p:sldId id="671" r:id="rId26"/>
    <p:sldId id="673" r:id="rId27"/>
    <p:sldId id="669" r:id="rId28"/>
    <p:sldId id="670" r:id="rId29"/>
    <p:sldId id="672" r:id="rId30"/>
    <p:sldId id="676" r:id="rId31"/>
    <p:sldId id="677" r:id="rId32"/>
    <p:sldId id="678" r:id="rId33"/>
    <p:sldId id="679" r:id="rId34"/>
    <p:sldId id="674" r:id="rId35"/>
    <p:sldId id="675" r:id="rId36"/>
    <p:sldId id="663" r:id="rId37"/>
    <p:sldId id="664" r:id="rId38"/>
    <p:sldId id="665" r:id="rId39"/>
    <p:sldId id="666" r:id="rId40"/>
    <p:sldId id="667" r:id="rId41"/>
    <p:sldId id="668" r:id="rId42"/>
  </p:sldIdLst>
  <p:sldSz cx="9144000" cy="6858000" type="screen4x3"/>
  <p:notesSz cx="7010400" cy="9296400"/>
  <p:defaultTextStyle>
    <a:defPPr>
      <a:defRPr lang="en-US"/>
    </a:defPPr>
    <a:lvl1pPr algn="l" rtl="0" fontAlgn="base">
      <a:lnSpc>
        <a:spcPct val="90000"/>
      </a:lnSpc>
      <a:spcBef>
        <a:spcPct val="0"/>
      </a:spcBef>
      <a:spcAft>
        <a:spcPct val="0"/>
      </a:spcAft>
      <a:defRPr sz="1600" b="1" kern="1200">
        <a:solidFill>
          <a:srgbClr val="FFFFFF"/>
        </a:solidFill>
        <a:latin typeface="Arial" charset="0"/>
        <a:ea typeface="+mn-ea"/>
        <a:cs typeface="+mn-cs"/>
      </a:defRPr>
    </a:lvl1pPr>
    <a:lvl2pPr marL="457200" algn="l" rtl="0" fontAlgn="base">
      <a:lnSpc>
        <a:spcPct val="90000"/>
      </a:lnSpc>
      <a:spcBef>
        <a:spcPct val="0"/>
      </a:spcBef>
      <a:spcAft>
        <a:spcPct val="0"/>
      </a:spcAft>
      <a:defRPr sz="1600" b="1" kern="1200">
        <a:solidFill>
          <a:srgbClr val="FFFFFF"/>
        </a:solidFill>
        <a:latin typeface="Arial" charset="0"/>
        <a:ea typeface="+mn-ea"/>
        <a:cs typeface="+mn-cs"/>
      </a:defRPr>
    </a:lvl2pPr>
    <a:lvl3pPr marL="914400" algn="l" rtl="0" fontAlgn="base">
      <a:lnSpc>
        <a:spcPct val="90000"/>
      </a:lnSpc>
      <a:spcBef>
        <a:spcPct val="0"/>
      </a:spcBef>
      <a:spcAft>
        <a:spcPct val="0"/>
      </a:spcAft>
      <a:defRPr sz="1600" b="1" kern="1200">
        <a:solidFill>
          <a:srgbClr val="FFFFFF"/>
        </a:solidFill>
        <a:latin typeface="Arial" charset="0"/>
        <a:ea typeface="+mn-ea"/>
        <a:cs typeface="+mn-cs"/>
      </a:defRPr>
    </a:lvl3pPr>
    <a:lvl4pPr marL="1371600" algn="l" rtl="0" fontAlgn="base">
      <a:lnSpc>
        <a:spcPct val="90000"/>
      </a:lnSpc>
      <a:spcBef>
        <a:spcPct val="0"/>
      </a:spcBef>
      <a:spcAft>
        <a:spcPct val="0"/>
      </a:spcAft>
      <a:defRPr sz="1600" b="1" kern="1200">
        <a:solidFill>
          <a:srgbClr val="FFFFFF"/>
        </a:solidFill>
        <a:latin typeface="Arial" charset="0"/>
        <a:ea typeface="+mn-ea"/>
        <a:cs typeface="+mn-cs"/>
      </a:defRPr>
    </a:lvl4pPr>
    <a:lvl5pPr marL="1828800" algn="l" rtl="0" fontAlgn="base">
      <a:lnSpc>
        <a:spcPct val="90000"/>
      </a:lnSpc>
      <a:spcBef>
        <a:spcPct val="0"/>
      </a:spcBef>
      <a:spcAft>
        <a:spcPct val="0"/>
      </a:spcAft>
      <a:defRPr sz="1600" b="1" kern="1200">
        <a:solidFill>
          <a:srgbClr val="FFFFFF"/>
        </a:solidFill>
        <a:latin typeface="Arial" charset="0"/>
        <a:ea typeface="+mn-ea"/>
        <a:cs typeface="+mn-cs"/>
      </a:defRPr>
    </a:lvl5pPr>
    <a:lvl6pPr marL="2286000" algn="l" defTabSz="914400" rtl="0" eaLnBrk="1" latinLnBrk="0" hangingPunct="1">
      <a:defRPr sz="1600" b="1" kern="1200">
        <a:solidFill>
          <a:srgbClr val="FFFFFF"/>
        </a:solidFill>
        <a:latin typeface="Arial" charset="0"/>
        <a:ea typeface="+mn-ea"/>
        <a:cs typeface="+mn-cs"/>
      </a:defRPr>
    </a:lvl6pPr>
    <a:lvl7pPr marL="2743200" algn="l" defTabSz="914400" rtl="0" eaLnBrk="1" latinLnBrk="0" hangingPunct="1">
      <a:defRPr sz="1600" b="1" kern="1200">
        <a:solidFill>
          <a:srgbClr val="FFFFFF"/>
        </a:solidFill>
        <a:latin typeface="Arial" charset="0"/>
        <a:ea typeface="+mn-ea"/>
        <a:cs typeface="+mn-cs"/>
      </a:defRPr>
    </a:lvl7pPr>
    <a:lvl8pPr marL="3200400" algn="l" defTabSz="914400" rtl="0" eaLnBrk="1" latinLnBrk="0" hangingPunct="1">
      <a:defRPr sz="1600" b="1" kern="1200">
        <a:solidFill>
          <a:srgbClr val="FFFFFF"/>
        </a:solidFill>
        <a:latin typeface="Arial" charset="0"/>
        <a:ea typeface="+mn-ea"/>
        <a:cs typeface="+mn-cs"/>
      </a:defRPr>
    </a:lvl8pPr>
    <a:lvl9pPr marL="3657600" algn="l" defTabSz="914400" rtl="0" eaLnBrk="1" latinLnBrk="0" hangingPunct="1">
      <a:defRPr sz="1600" b="1" kern="1200">
        <a:solidFill>
          <a:srgbClr val="FFFFFF"/>
        </a:solidFill>
        <a:latin typeface="Arial" charset="0"/>
        <a:ea typeface="+mn-ea"/>
        <a:cs typeface="+mn-cs"/>
      </a:defRPr>
    </a:lvl9pPr>
  </p:defaultTextStyle>
  <p:extLst>
    <p:ext uri="{EFAFB233-063F-42B5-8137-9DF3F51BA10A}">
      <p15:sldGuideLst xmlns="" xmlns:p15="http://schemas.microsoft.com/office/powerpoint/2012/main">
        <p15:guide id="1" orient="horz" pos="2256">
          <p15:clr>
            <a:srgbClr val="A4A3A4"/>
          </p15:clr>
        </p15:guide>
        <p15:guide id="2" pos="2880">
          <p15:clr>
            <a:srgbClr val="A4A3A4"/>
          </p15:clr>
        </p15:guide>
      </p15:sldGuideLst>
    </p:ext>
    <p:ext uri="{2D200454-40CA-4A62-9FC3-DE9A4176ACB9}">
      <p15:notesGuideLst xmlns="" xmlns:p15="http://schemas.microsoft.com/office/powerpoint/2012/main">
        <p15:guide id="1" orient="horz" pos="2928">
          <p15:clr>
            <a:srgbClr val="A4A3A4"/>
          </p15:clr>
        </p15:guide>
        <p15:guide id="2" pos="2208">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loop="1"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FFFFFF"/>
    <a:srgbClr val="EEF4F4"/>
    <a:srgbClr val="FFEC9D"/>
    <a:srgbClr val="FFC000"/>
    <a:srgbClr val="000000"/>
    <a:srgbClr val="FF89E6"/>
    <a:srgbClr val="FF7DE3"/>
    <a:srgbClr val="FF65DE"/>
    <a:srgbClr val="FFD9F7"/>
    <a:srgbClr val="92D05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554" autoAdjust="0"/>
    <p:restoredTop sz="89371" autoAdjust="0"/>
  </p:normalViewPr>
  <p:slideViewPr>
    <p:cSldViewPr>
      <p:cViewPr>
        <p:scale>
          <a:sx n="100" d="100"/>
          <a:sy n="100" d="100"/>
        </p:scale>
        <p:origin x="-1860" y="-78"/>
      </p:cViewPr>
      <p:guideLst>
        <p:guide orient="horz" pos="2256"/>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notesViewPr>
    <p:cSldViewPr>
      <p:cViewPr varScale="1">
        <p:scale>
          <a:sx n="68" d="100"/>
          <a:sy n="68" d="100"/>
        </p:scale>
        <p:origin x="3258" y="48"/>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notesMaster" Target="notesMasters/notesMaster1.xml"/><Relationship Id="rId48"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10.xml.rels><?xml version="1.0" encoding="UTF-8" standalone="yes"?>
<Relationships xmlns="http://schemas.openxmlformats.org/package/2006/relationships"><Relationship Id="rId1" Type="http://schemas.openxmlformats.org/officeDocument/2006/relationships/package" Target="../embeddings/Microsoft_Excel_Worksheet10.xlsx"/></Relationships>
</file>

<file path=ppt/charts/_rels/chart11.xml.rels><?xml version="1.0" encoding="UTF-8" standalone="yes"?>
<Relationships xmlns="http://schemas.openxmlformats.org/package/2006/relationships"><Relationship Id="rId1" Type="http://schemas.openxmlformats.org/officeDocument/2006/relationships/package" Target="../embeddings/Microsoft_Excel_Worksheet11.xlsx"/></Relationships>
</file>

<file path=ppt/charts/_rels/chart12.xml.rels><?xml version="1.0" encoding="UTF-8" standalone="yes"?>
<Relationships xmlns="http://schemas.openxmlformats.org/package/2006/relationships"><Relationship Id="rId1" Type="http://schemas.openxmlformats.org/officeDocument/2006/relationships/package" Target="../embeddings/Microsoft_Excel_Worksheet12.xlsx"/></Relationships>
</file>

<file path=ppt/charts/_rels/chart13.xml.rels><?xml version="1.0" encoding="UTF-8" standalone="yes"?>
<Relationships xmlns="http://schemas.openxmlformats.org/package/2006/relationships"><Relationship Id="rId1" Type="http://schemas.openxmlformats.org/officeDocument/2006/relationships/package" Target="../embeddings/Microsoft_Excel_Worksheet13.xlsx"/></Relationships>
</file>

<file path=ppt/charts/_rels/chart14.xml.rels><?xml version="1.0" encoding="UTF-8" standalone="yes"?>
<Relationships xmlns="http://schemas.openxmlformats.org/package/2006/relationships"><Relationship Id="rId1" Type="http://schemas.openxmlformats.org/officeDocument/2006/relationships/package" Target="../embeddings/Microsoft_Excel_Worksheet14.xlsx"/></Relationships>
</file>

<file path=ppt/charts/_rels/chart15.xml.rels><?xml version="1.0" encoding="UTF-8" standalone="yes"?>
<Relationships xmlns="http://schemas.openxmlformats.org/package/2006/relationships"><Relationship Id="rId1" Type="http://schemas.openxmlformats.org/officeDocument/2006/relationships/package" Target="../embeddings/Microsoft_Excel_Worksheet15.xlsx"/></Relationships>
</file>

<file path=ppt/charts/_rels/chart16.xml.rels><?xml version="1.0" encoding="UTF-8" standalone="yes"?>
<Relationships xmlns="http://schemas.openxmlformats.org/package/2006/relationships"><Relationship Id="rId1" Type="http://schemas.openxmlformats.org/officeDocument/2006/relationships/package" Target="../embeddings/Microsoft_Excel_Worksheet16.xlsx"/></Relationships>
</file>

<file path=ppt/charts/_rels/chart17.xml.rels><?xml version="1.0" encoding="UTF-8" standalone="yes"?>
<Relationships xmlns="http://schemas.openxmlformats.org/package/2006/relationships"><Relationship Id="rId1" Type="http://schemas.openxmlformats.org/officeDocument/2006/relationships/package" Target="../embeddings/Microsoft_Excel_Worksheet17.xlsx"/></Relationships>
</file>

<file path=ppt/charts/_rels/chart18.xml.rels><?xml version="1.0" encoding="UTF-8" standalone="yes"?>
<Relationships xmlns="http://schemas.openxmlformats.org/package/2006/relationships"><Relationship Id="rId1" Type="http://schemas.openxmlformats.org/officeDocument/2006/relationships/package" Target="../embeddings/Microsoft_Excel_Worksheet18.xlsx"/></Relationships>
</file>

<file path=ppt/charts/_rels/chart19.xml.rels><?xml version="1.0" encoding="UTF-8" standalone="yes"?>
<Relationships xmlns="http://schemas.openxmlformats.org/package/2006/relationships"><Relationship Id="rId1" Type="http://schemas.openxmlformats.org/officeDocument/2006/relationships/package" Target="../embeddings/Microsoft_Excel_Worksheet19.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20.xml.rels><?xml version="1.0" encoding="UTF-8" standalone="yes"?>
<Relationships xmlns="http://schemas.openxmlformats.org/package/2006/relationships"><Relationship Id="rId1" Type="http://schemas.openxmlformats.org/officeDocument/2006/relationships/package" Target="../embeddings/Microsoft_Excel_Worksheet20.xlsx"/></Relationships>
</file>

<file path=ppt/charts/_rels/chart21.xml.rels><?xml version="1.0" encoding="UTF-8" standalone="yes"?>
<Relationships xmlns="http://schemas.openxmlformats.org/package/2006/relationships"><Relationship Id="rId1" Type="http://schemas.openxmlformats.org/officeDocument/2006/relationships/package" Target="../embeddings/Microsoft_Excel_Worksheet21.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3.xlsx"/></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Excel_Worksheet4.xlsx"/></Relationships>
</file>

<file path=ppt/charts/_rels/chart5.xml.rels><?xml version="1.0" encoding="UTF-8" standalone="yes"?>
<Relationships xmlns="http://schemas.openxmlformats.org/package/2006/relationships"><Relationship Id="rId1" Type="http://schemas.openxmlformats.org/officeDocument/2006/relationships/package" Target="../embeddings/Microsoft_Excel_Worksheet5.xlsx"/></Relationships>
</file>

<file path=ppt/charts/_rels/chart6.xml.rels><?xml version="1.0" encoding="UTF-8" standalone="yes"?>
<Relationships xmlns="http://schemas.openxmlformats.org/package/2006/relationships"><Relationship Id="rId1" Type="http://schemas.openxmlformats.org/officeDocument/2006/relationships/package" Target="../embeddings/Microsoft_Excel_Worksheet6.xlsx"/></Relationships>
</file>

<file path=ppt/charts/_rels/chart7.xml.rels><?xml version="1.0" encoding="UTF-8" standalone="yes"?>
<Relationships xmlns="http://schemas.openxmlformats.org/package/2006/relationships"><Relationship Id="rId1" Type="http://schemas.openxmlformats.org/officeDocument/2006/relationships/package" Target="../embeddings/Microsoft_Excel_Worksheet7.xlsx"/></Relationships>
</file>

<file path=ppt/charts/_rels/chart8.xml.rels><?xml version="1.0" encoding="UTF-8" standalone="yes"?>
<Relationships xmlns="http://schemas.openxmlformats.org/package/2006/relationships"><Relationship Id="rId1" Type="http://schemas.openxmlformats.org/officeDocument/2006/relationships/package" Target="../embeddings/Microsoft_Excel_Worksheet8.xlsx"/></Relationships>
</file>

<file path=ppt/charts/_rels/chart9.xml.rels><?xml version="1.0" encoding="UTF-8" standalone="yes"?>
<Relationships xmlns="http://schemas.openxmlformats.org/package/2006/relationships"><Relationship Id="rId1" Type="http://schemas.openxmlformats.org/officeDocument/2006/relationships/package" Target="../embeddings/Microsoft_Excel_Worksheet9.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2655475357247012"/>
          <c:y val="0.1170592738407699"/>
          <c:w val="0.80860804899387573"/>
          <c:h val="0.76774978127734028"/>
        </c:manualLayout>
      </c:layout>
      <c:lineChart>
        <c:grouping val="standard"/>
        <c:varyColors val="0"/>
        <c:ser>
          <c:idx val="0"/>
          <c:order val="0"/>
          <c:tx>
            <c:strRef>
              <c:f>Sheet1!$B$1</c:f>
              <c:strCache>
                <c:ptCount val="1"/>
                <c:pt idx="0">
                  <c:v>Column1</c:v>
                </c:pt>
              </c:strCache>
            </c:strRef>
          </c:tx>
          <c:spPr>
            <a:ln w="31750">
              <a:solidFill>
                <a:srgbClr val="FFEC9D"/>
              </a:solidFill>
            </a:ln>
          </c:spPr>
          <c:marker>
            <c:symbol val="none"/>
          </c:marker>
          <c:cat>
            <c:numRef>
              <c:f>Sheet1!$A$2:$A$12</c:f>
              <c:numCache>
                <c:formatCode>General</c:formatCode>
                <c:ptCount val="11"/>
                <c:pt idx="0">
                  <c:v>0</c:v>
                </c:pt>
                <c:pt idx="1">
                  <c:v>10</c:v>
                </c:pt>
                <c:pt idx="2">
                  <c:v>20</c:v>
                </c:pt>
                <c:pt idx="3">
                  <c:v>30</c:v>
                </c:pt>
                <c:pt idx="4">
                  <c:v>40</c:v>
                </c:pt>
                <c:pt idx="5">
                  <c:v>50</c:v>
                </c:pt>
                <c:pt idx="6">
                  <c:v>60</c:v>
                </c:pt>
                <c:pt idx="7">
                  <c:v>70</c:v>
                </c:pt>
                <c:pt idx="8">
                  <c:v>80</c:v>
                </c:pt>
                <c:pt idx="9">
                  <c:v>90</c:v>
                </c:pt>
                <c:pt idx="10">
                  <c:v>100</c:v>
                </c:pt>
              </c:numCache>
            </c:numRef>
          </c:cat>
          <c:val>
            <c:numRef>
              <c:f>Sheet1!$B$2:$B$12</c:f>
              <c:numCache>
                <c:formatCode>General</c:formatCode>
                <c:ptCount val="11"/>
                <c:pt idx="0">
                  <c:v>-0.5</c:v>
                </c:pt>
                <c:pt idx="1">
                  <c:v>-0.5</c:v>
                </c:pt>
                <c:pt idx="2">
                  <c:v>-0.5</c:v>
                </c:pt>
                <c:pt idx="3">
                  <c:v>-0.5</c:v>
                </c:pt>
                <c:pt idx="4">
                  <c:v>-0.5</c:v>
                </c:pt>
                <c:pt idx="5">
                  <c:v>0</c:v>
                </c:pt>
                <c:pt idx="6">
                  <c:v>0.5</c:v>
                </c:pt>
                <c:pt idx="7">
                  <c:v>1</c:v>
                </c:pt>
                <c:pt idx="8">
                  <c:v>1</c:v>
                </c:pt>
                <c:pt idx="9">
                  <c:v>1</c:v>
                </c:pt>
                <c:pt idx="10">
                  <c:v>1</c:v>
                </c:pt>
              </c:numCache>
            </c:numRef>
          </c:val>
          <c:smooth val="0"/>
          <c:extLst xmlns:c16r2="http://schemas.microsoft.com/office/drawing/2015/06/chart">
            <c:ext xmlns:c16="http://schemas.microsoft.com/office/drawing/2014/chart" uri="{C3380CC4-5D6E-409C-BE32-E72D297353CC}">
              <c16:uniqueId val="{00000000-F5F8-4E71-93DD-29135B35BA8B}"/>
            </c:ext>
          </c:extLst>
        </c:ser>
        <c:dLbls>
          <c:showLegendKey val="0"/>
          <c:showVal val="0"/>
          <c:showCatName val="0"/>
          <c:showSerName val="0"/>
          <c:showPercent val="0"/>
          <c:showBubbleSize val="0"/>
        </c:dLbls>
        <c:marker val="1"/>
        <c:smooth val="0"/>
        <c:axId val="26813184"/>
        <c:axId val="26815104"/>
      </c:lineChart>
      <c:catAx>
        <c:axId val="26813184"/>
        <c:scaling>
          <c:orientation val="minMax"/>
        </c:scaling>
        <c:delete val="0"/>
        <c:axPos val="b"/>
        <c:numFmt formatCode="#,##0;\-#,##0;;" sourceLinked="0"/>
        <c:majorTickMark val="out"/>
        <c:minorTickMark val="none"/>
        <c:tickLblPos val="nextTo"/>
        <c:spPr>
          <a:ln w="19050">
            <a:solidFill>
              <a:schemeClr val="accent3">
                <a:lumMod val="20000"/>
                <a:lumOff val="80000"/>
              </a:schemeClr>
            </a:solidFill>
          </a:ln>
        </c:spPr>
        <c:txPr>
          <a:bodyPr/>
          <a:lstStyle/>
          <a:p>
            <a:pPr>
              <a:defRPr sz="1000">
                <a:solidFill>
                  <a:schemeClr val="accent3">
                    <a:lumMod val="20000"/>
                    <a:lumOff val="80000"/>
                  </a:schemeClr>
                </a:solidFill>
              </a:defRPr>
            </a:pPr>
            <a:endParaRPr lang="en-US"/>
          </a:p>
        </c:txPr>
        <c:crossAx val="26815104"/>
        <c:crosses val="autoZero"/>
        <c:auto val="1"/>
        <c:lblAlgn val="ctr"/>
        <c:lblOffset val="100"/>
        <c:tickLblSkip val="1"/>
        <c:noMultiLvlLbl val="0"/>
      </c:catAx>
      <c:valAx>
        <c:axId val="26815104"/>
        <c:scaling>
          <c:orientation val="minMax"/>
          <c:max val="1"/>
          <c:min val="-1"/>
        </c:scaling>
        <c:delete val="0"/>
        <c:axPos val="l"/>
        <c:numFmt formatCode="#,##0.0" sourceLinked="0"/>
        <c:majorTickMark val="out"/>
        <c:minorTickMark val="none"/>
        <c:tickLblPos val="nextTo"/>
        <c:spPr>
          <a:ln w="19050">
            <a:solidFill>
              <a:schemeClr val="accent3">
                <a:lumMod val="20000"/>
                <a:lumOff val="80000"/>
              </a:schemeClr>
            </a:solidFill>
          </a:ln>
        </c:spPr>
        <c:txPr>
          <a:bodyPr/>
          <a:lstStyle/>
          <a:p>
            <a:pPr>
              <a:defRPr sz="1000">
                <a:solidFill>
                  <a:schemeClr val="accent3">
                    <a:lumMod val="20000"/>
                    <a:lumOff val="80000"/>
                  </a:schemeClr>
                </a:solidFill>
              </a:defRPr>
            </a:pPr>
            <a:endParaRPr lang="en-US"/>
          </a:p>
        </c:txPr>
        <c:crossAx val="26813184"/>
        <c:crosses val="autoZero"/>
        <c:crossBetween val="midCat"/>
        <c:majorUnit val="0.5"/>
      </c:valAx>
    </c:plotArea>
    <c:plotVisOnly val="1"/>
    <c:dispBlanksAs val="gap"/>
    <c:showDLblsOverMax val="0"/>
  </c:chart>
  <c:spPr>
    <a:ln w="19050">
      <a:noFill/>
    </a:ln>
  </c:spPr>
  <c:txPr>
    <a:bodyPr/>
    <a:lstStyle/>
    <a:p>
      <a:pPr>
        <a:defRPr sz="1800"/>
      </a:pPr>
      <a:endParaRPr lang="en-US"/>
    </a:p>
  </c:txPr>
  <c:externalData r:id="rId1">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nchor="ctr" anchorCtr="1"/>
          <a:lstStyle/>
          <a:p>
            <a:pPr algn="ctr">
              <a:defRPr sz="1200"/>
            </a:pPr>
            <a:r>
              <a:rPr lang="el-GR" sz="1200" dirty="0" smtClean="0">
                <a:solidFill>
                  <a:schemeClr val="accent3">
                    <a:lumMod val="20000"/>
                    <a:lumOff val="80000"/>
                  </a:schemeClr>
                </a:solidFill>
                <a:latin typeface="Cambria Math"/>
                <a:ea typeface="Cambria Math"/>
              </a:rPr>
              <a:t>δ</a:t>
            </a:r>
            <a:r>
              <a:rPr lang="en-US" sz="1200" baseline="-25000" dirty="0" smtClean="0">
                <a:solidFill>
                  <a:schemeClr val="accent3">
                    <a:lumMod val="20000"/>
                    <a:lumOff val="80000"/>
                  </a:schemeClr>
                </a:solidFill>
              </a:rPr>
              <a:t>CIN</a:t>
            </a:r>
            <a:r>
              <a:rPr lang="en-US" sz="1200" dirty="0" smtClean="0">
                <a:solidFill>
                  <a:schemeClr val="accent3">
                    <a:lumMod val="20000"/>
                    <a:lumOff val="80000"/>
                  </a:schemeClr>
                </a:solidFill>
              </a:rPr>
              <a:t> |Vertical Shear| 975-725 </a:t>
            </a:r>
            <a:r>
              <a:rPr lang="en-US" sz="1200" dirty="0" err="1">
                <a:solidFill>
                  <a:schemeClr val="accent3">
                    <a:lumMod val="20000"/>
                    <a:lumOff val="80000"/>
                  </a:schemeClr>
                </a:solidFill>
              </a:rPr>
              <a:t>mb</a:t>
            </a:r>
            <a:r>
              <a:rPr lang="en-US" sz="1200" dirty="0">
                <a:solidFill>
                  <a:schemeClr val="accent3">
                    <a:lumMod val="20000"/>
                    <a:lumOff val="80000"/>
                  </a:schemeClr>
                </a:solidFill>
              </a:rPr>
              <a:t> at </a:t>
            </a:r>
            <a:r>
              <a:rPr lang="en-US" sz="1200" dirty="0" smtClean="0">
                <a:solidFill>
                  <a:schemeClr val="accent3">
                    <a:lumMod val="20000"/>
                    <a:lumOff val="80000"/>
                  </a:schemeClr>
                </a:solidFill>
              </a:rPr>
              <a:t>f01</a:t>
            </a:r>
            <a:endParaRPr lang="en-US" sz="1200" dirty="0">
              <a:solidFill>
                <a:schemeClr val="accent3">
                  <a:lumMod val="20000"/>
                  <a:lumOff val="80000"/>
                </a:schemeClr>
              </a:solidFill>
            </a:endParaRPr>
          </a:p>
        </c:rich>
      </c:tx>
      <c:layout/>
      <c:overlay val="0"/>
    </c:title>
    <c:autoTitleDeleted val="0"/>
    <c:plotArea>
      <c:layout>
        <c:manualLayout>
          <c:layoutTarget val="inner"/>
          <c:xMode val="edge"/>
          <c:yMode val="edge"/>
          <c:x val="0.1197623213764946"/>
          <c:y val="0.19891688538932636"/>
          <c:w val="0.80860804899387573"/>
          <c:h val="0.76774978127734028"/>
        </c:manualLayout>
      </c:layout>
      <c:lineChart>
        <c:grouping val="standard"/>
        <c:varyColors val="0"/>
        <c:ser>
          <c:idx val="0"/>
          <c:order val="0"/>
          <c:tx>
            <c:strRef>
              <c:f>Sheet1!$B$1</c:f>
              <c:strCache>
                <c:ptCount val="1"/>
                <c:pt idx="0">
                  <c:v>Column1</c:v>
                </c:pt>
              </c:strCache>
            </c:strRef>
          </c:tx>
          <c:spPr>
            <a:ln w="31750">
              <a:solidFill>
                <a:srgbClr val="FFEC9D"/>
              </a:solidFill>
            </a:ln>
          </c:spPr>
          <c:marker>
            <c:symbol val="none"/>
          </c:marker>
          <c:cat>
            <c:numRef>
              <c:f>Sheet1!$A$2:$A$12</c:f>
              <c:numCache>
                <c:formatCode>0.00E+00</c:formatCode>
                <c:ptCount val="11"/>
                <c:pt idx="0">
                  <c:v>0</c:v>
                </c:pt>
                <c:pt idx="1">
                  <c:v>0.01</c:v>
                </c:pt>
                <c:pt idx="2">
                  <c:v>0.02</c:v>
                </c:pt>
                <c:pt idx="3">
                  <c:v>0.03</c:v>
                </c:pt>
                <c:pt idx="4">
                  <c:v>0.04</c:v>
                </c:pt>
                <c:pt idx="5">
                  <c:v>0.05</c:v>
                </c:pt>
                <c:pt idx="6">
                  <c:v>0.06</c:v>
                </c:pt>
                <c:pt idx="7">
                  <c:v>7.0000000000000007E-2</c:v>
                </c:pt>
                <c:pt idx="8">
                  <c:v>0.08</c:v>
                </c:pt>
                <c:pt idx="9">
                  <c:v>0.09</c:v>
                </c:pt>
                <c:pt idx="10">
                  <c:v>0.1</c:v>
                </c:pt>
              </c:numCache>
            </c:numRef>
          </c:cat>
          <c:val>
            <c:numRef>
              <c:f>Sheet1!$B$2:$B$12</c:f>
              <c:numCache>
                <c:formatCode>General</c:formatCode>
                <c:ptCount val="11"/>
                <c:pt idx="0">
                  <c:v>-1</c:v>
                </c:pt>
                <c:pt idx="1">
                  <c:v>-0.83299999999999996</c:v>
                </c:pt>
                <c:pt idx="2">
                  <c:v>-0.66600000000000004</c:v>
                </c:pt>
                <c:pt idx="3">
                  <c:v>-0.5</c:v>
                </c:pt>
                <c:pt idx="4">
                  <c:v>-0.33300000000000002</c:v>
                </c:pt>
                <c:pt idx="5">
                  <c:v>-0.16700000000000001</c:v>
                </c:pt>
                <c:pt idx="6">
                  <c:v>0</c:v>
                </c:pt>
                <c:pt idx="7">
                  <c:v>-0.125</c:v>
                </c:pt>
                <c:pt idx="8">
                  <c:v>-0.25</c:v>
                </c:pt>
                <c:pt idx="9">
                  <c:v>-0.25</c:v>
                </c:pt>
                <c:pt idx="10">
                  <c:v>-0.25</c:v>
                </c:pt>
              </c:numCache>
            </c:numRef>
          </c:val>
          <c:smooth val="0"/>
          <c:extLst xmlns:c16r2="http://schemas.microsoft.com/office/drawing/2015/06/chart">
            <c:ext xmlns:c16="http://schemas.microsoft.com/office/drawing/2014/chart" uri="{C3380CC4-5D6E-409C-BE32-E72D297353CC}">
              <c16:uniqueId val="{00000000-9906-4BBE-A7EB-B30CBDA1EFD7}"/>
            </c:ext>
          </c:extLst>
        </c:ser>
        <c:dLbls>
          <c:showLegendKey val="0"/>
          <c:showVal val="0"/>
          <c:showCatName val="0"/>
          <c:showSerName val="0"/>
          <c:showPercent val="0"/>
          <c:showBubbleSize val="0"/>
        </c:dLbls>
        <c:marker val="1"/>
        <c:smooth val="0"/>
        <c:axId val="70518656"/>
        <c:axId val="70520192"/>
      </c:lineChart>
      <c:catAx>
        <c:axId val="70518656"/>
        <c:scaling>
          <c:orientation val="minMax"/>
        </c:scaling>
        <c:delete val="0"/>
        <c:axPos val="b"/>
        <c:numFmt formatCode="0E+0;;" sourceLinked="0"/>
        <c:majorTickMark val="out"/>
        <c:minorTickMark val="none"/>
        <c:tickLblPos val="nextTo"/>
        <c:spPr>
          <a:ln w="19050">
            <a:solidFill>
              <a:schemeClr val="accent3">
                <a:lumMod val="20000"/>
                <a:lumOff val="80000"/>
              </a:schemeClr>
            </a:solidFill>
          </a:ln>
        </c:spPr>
        <c:txPr>
          <a:bodyPr rot="-2700000"/>
          <a:lstStyle/>
          <a:p>
            <a:pPr>
              <a:defRPr sz="1000">
                <a:solidFill>
                  <a:schemeClr val="accent3">
                    <a:lumMod val="20000"/>
                    <a:lumOff val="80000"/>
                  </a:schemeClr>
                </a:solidFill>
              </a:defRPr>
            </a:pPr>
            <a:endParaRPr lang="en-US"/>
          </a:p>
        </c:txPr>
        <c:crossAx val="70520192"/>
        <c:crosses val="autoZero"/>
        <c:auto val="1"/>
        <c:lblAlgn val="ctr"/>
        <c:lblOffset val="100"/>
        <c:tickLblSkip val="1"/>
        <c:noMultiLvlLbl val="0"/>
      </c:catAx>
      <c:valAx>
        <c:axId val="70520192"/>
        <c:scaling>
          <c:orientation val="minMax"/>
          <c:max val="1"/>
          <c:min val="-1"/>
        </c:scaling>
        <c:delete val="0"/>
        <c:axPos val="l"/>
        <c:numFmt formatCode="#,##0.0" sourceLinked="0"/>
        <c:majorTickMark val="out"/>
        <c:minorTickMark val="none"/>
        <c:tickLblPos val="nextTo"/>
        <c:spPr>
          <a:ln w="19050">
            <a:solidFill>
              <a:schemeClr val="accent3">
                <a:lumMod val="20000"/>
                <a:lumOff val="80000"/>
              </a:schemeClr>
            </a:solidFill>
          </a:ln>
        </c:spPr>
        <c:txPr>
          <a:bodyPr/>
          <a:lstStyle/>
          <a:p>
            <a:pPr>
              <a:defRPr sz="1000">
                <a:solidFill>
                  <a:schemeClr val="accent3">
                    <a:lumMod val="20000"/>
                    <a:lumOff val="80000"/>
                  </a:schemeClr>
                </a:solidFill>
              </a:defRPr>
            </a:pPr>
            <a:endParaRPr lang="en-US"/>
          </a:p>
        </c:txPr>
        <c:crossAx val="70518656"/>
        <c:crosses val="autoZero"/>
        <c:crossBetween val="midCat"/>
        <c:majorUnit val="0.5"/>
      </c:valAx>
      <c:spPr>
        <a:noFill/>
        <a:ln>
          <a:noFill/>
        </a:ln>
      </c:spPr>
    </c:plotArea>
    <c:plotVisOnly val="1"/>
    <c:dispBlanksAs val="gap"/>
    <c:showDLblsOverMax val="0"/>
  </c:chart>
  <c:spPr>
    <a:ln w="19050">
      <a:noFill/>
    </a:ln>
  </c:spPr>
  <c:txPr>
    <a:bodyPr/>
    <a:lstStyle/>
    <a:p>
      <a:pPr>
        <a:defRPr sz="1800"/>
      </a:pPr>
      <a:endParaRPr lang="en-US"/>
    </a:p>
  </c:txPr>
  <c:externalData r:id="rId1">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200"/>
            </a:pPr>
            <a:r>
              <a:rPr lang="en-US" sz="1200" dirty="0">
                <a:solidFill>
                  <a:schemeClr val="accent3">
                    <a:lumMod val="20000"/>
                    <a:lumOff val="80000"/>
                  </a:schemeClr>
                </a:solidFill>
              </a:rPr>
              <a:t>IR Rate</a:t>
            </a:r>
            <a:r>
              <a:rPr lang="en-US" sz="1200" baseline="0" dirty="0">
                <a:solidFill>
                  <a:schemeClr val="accent3">
                    <a:lumMod val="20000"/>
                    <a:lumOff val="80000"/>
                  </a:schemeClr>
                </a:solidFill>
              </a:rPr>
              <a:t> of Change in 1 </a:t>
            </a:r>
            <a:r>
              <a:rPr lang="en-US" sz="1200" baseline="0" dirty="0" err="1">
                <a:solidFill>
                  <a:schemeClr val="accent3">
                    <a:lumMod val="20000"/>
                    <a:lumOff val="80000"/>
                  </a:schemeClr>
                </a:solidFill>
              </a:rPr>
              <a:t>hr</a:t>
            </a:r>
            <a:endParaRPr lang="en-US" sz="1200" dirty="0">
              <a:solidFill>
                <a:schemeClr val="accent3">
                  <a:lumMod val="20000"/>
                  <a:lumOff val="80000"/>
                </a:schemeClr>
              </a:solidFill>
            </a:endParaRPr>
          </a:p>
        </c:rich>
      </c:tx>
      <c:layout/>
      <c:overlay val="0"/>
    </c:title>
    <c:autoTitleDeleted val="0"/>
    <c:plotArea>
      <c:layout>
        <c:manualLayout>
          <c:layoutTarget val="inner"/>
          <c:xMode val="edge"/>
          <c:yMode val="edge"/>
          <c:x val="0.1197623213764946"/>
          <c:y val="0.19891688538932636"/>
          <c:w val="0.80860804899387573"/>
          <c:h val="0.76774978127734028"/>
        </c:manualLayout>
      </c:layout>
      <c:lineChart>
        <c:grouping val="standard"/>
        <c:varyColors val="0"/>
        <c:ser>
          <c:idx val="0"/>
          <c:order val="0"/>
          <c:tx>
            <c:strRef>
              <c:f>Sheet1!$B$1</c:f>
              <c:strCache>
                <c:ptCount val="1"/>
                <c:pt idx="0">
                  <c:v>Column1</c:v>
                </c:pt>
              </c:strCache>
            </c:strRef>
          </c:tx>
          <c:spPr>
            <a:ln w="31750">
              <a:solidFill>
                <a:srgbClr val="FFEC9D"/>
              </a:solidFill>
            </a:ln>
          </c:spPr>
          <c:marker>
            <c:symbol val="none"/>
          </c:marker>
          <c:cat>
            <c:numRef>
              <c:f>Sheet1!$A$2:$A$11</c:f>
              <c:numCache>
                <c:formatCode>General</c:formatCode>
                <c:ptCount val="10"/>
                <c:pt idx="0">
                  <c:v>-9</c:v>
                </c:pt>
                <c:pt idx="1">
                  <c:v>-8</c:v>
                </c:pt>
                <c:pt idx="2">
                  <c:v>-7</c:v>
                </c:pt>
                <c:pt idx="3">
                  <c:v>-6</c:v>
                </c:pt>
                <c:pt idx="4">
                  <c:v>-5</c:v>
                </c:pt>
                <c:pt idx="5">
                  <c:v>-4</c:v>
                </c:pt>
                <c:pt idx="6">
                  <c:v>-3</c:v>
                </c:pt>
                <c:pt idx="7">
                  <c:v>-2</c:v>
                </c:pt>
                <c:pt idx="8">
                  <c:v>-1</c:v>
                </c:pt>
                <c:pt idx="9">
                  <c:v>0</c:v>
                </c:pt>
              </c:numCache>
            </c:numRef>
          </c:cat>
          <c:val>
            <c:numRef>
              <c:f>Sheet1!$B$2:$B$11</c:f>
              <c:numCache>
                <c:formatCode>General</c:formatCode>
                <c:ptCount val="10"/>
                <c:pt idx="0">
                  <c:v>1</c:v>
                </c:pt>
                <c:pt idx="1">
                  <c:v>1</c:v>
                </c:pt>
                <c:pt idx="2">
                  <c:v>1</c:v>
                </c:pt>
                <c:pt idx="3">
                  <c:v>1</c:v>
                </c:pt>
                <c:pt idx="4">
                  <c:v>0.75</c:v>
                </c:pt>
                <c:pt idx="5">
                  <c:v>0.5</c:v>
                </c:pt>
                <c:pt idx="6">
                  <c:v>0.25</c:v>
                </c:pt>
                <c:pt idx="7">
                  <c:v>0</c:v>
                </c:pt>
                <c:pt idx="8">
                  <c:v>0</c:v>
                </c:pt>
                <c:pt idx="9">
                  <c:v>0</c:v>
                </c:pt>
              </c:numCache>
            </c:numRef>
          </c:val>
          <c:smooth val="0"/>
          <c:extLst xmlns:c16r2="http://schemas.microsoft.com/office/drawing/2015/06/chart">
            <c:ext xmlns:c16="http://schemas.microsoft.com/office/drawing/2014/chart" uri="{C3380CC4-5D6E-409C-BE32-E72D297353CC}">
              <c16:uniqueId val="{00000000-56D6-4EB0-9764-5E92FF4F428C}"/>
            </c:ext>
          </c:extLst>
        </c:ser>
        <c:dLbls>
          <c:showLegendKey val="0"/>
          <c:showVal val="0"/>
          <c:showCatName val="0"/>
          <c:showSerName val="0"/>
          <c:showPercent val="0"/>
          <c:showBubbleSize val="0"/>
        </c:dLbls>
        <c:marker val="1"/>
        <c:smooth val="0"/>
        <c:axId val="70633344"/>
        <c:axId val="70634880"/>
      </c:lineChart>
      <c:catAx>
        <c:axId val="70633344"/>
        <c:scaling>
          <c:orientation val="minMax"/>
        </c:scaling>
        <c:delete val="0"/>
        <c:axPos val="b"/>
        <c:numFmt formatCode="#,##0;\-#,##0;;" sourceLinked="0"/>
        <c:majorTickMark val="out"/>
        <c:minorTickMark val="none"/>
        <c:tickLblPos val="nextTo"/>
        <c:spPr>
          <a:ln w="19050">
            <a:solidFill>
              <a:schemeClr val="accent3">
                <a:lumMod val="20000"/>
                <a:lumOff val="80000"/>
              </a:schemeClr>
            </a:solidFill>
          </a:ln>
        </c:spPr>
        <c:txPr>
          <a:bodyPr/>
          <a:lstStyle/>
          <a:p>
            <a:pPr>
              <a:defRPr sz="1000">
                <a:solidFill>
                  <a:schemeClr val="accent3">
                    <a:lumMod val="20000"/>
                    <a:lumOff val="80000"/>
                  </a:schemeClr>
                </a:solidFill>
              </a:defRPr>
            </a:pPr>
            <a:endParaRPr lang="en-US"/>
          </a:p>
        </c:txPr>
        <c:crossAx val="70634880"/>
        <c:crosses val="autoZero"/>
        <c:auto val="1"/>
        <c:lblAlgn val="ctr"/>
        <c:lblOffset val="100"/>
        <c:tickLblSkip val="1"/>
        <c:noMultiLvlLbl val="0"/>
      </c:catAx>
      <c:valAx>
        <c:axId val="70634880"/>
        <c:scaling>
          <c:orientation val="minMax"/>
          <c:max val="1"/>
          <c:min val="-1"/>
        </c:scaling>
        <c:delete val="0"/>
        <c:axPos val="r"/>
        <c:numFmt formatCode="#,##0.0" sourceLinked="0"/>
        <c:majorTickMark val="out"/>
        <c:minorTickMark val="none"/>
        <c:tickLblPos val="nextTo"/>
        <c:spPr>
          <a:ln w="19050">
            <a:solidFill>
              <a:schemeClr val="accent3">
                <a:lumMod val="20000"/>
                <a:lumOff val="80000"/>
              </a:schemeClr>
            </a:solidFill>
          </a:ln>
        </c:spPr>
        <c:txPr>
          <a:bodyPr/>
          <a:lstStyle/>
          <a:p>
            <a:pPr>
              <a:defRPr sz="1000">
                <a:solidFill>
                  <a:schemeClr val="accent3">
                    <a:lumMod val="20000"/>
                    <a:lumOff val="80000"/>
                  </a:schemeClr>
                </a:solidFill>
              </a:defRPr>
            </a:pPr>
            <a:endParaRPr lang="en-US"/>
          </a:p>
        </c:txPr>
        <c:crossAx val="70633344"/>
        <c:crosses val="max"/>
        <c:crossBetween val="midCat"/>
        <c:majorUnit val="0.5"/>
      </c:valAx>
      <c:spPr>
        <a:noFill/>
        <a:ln>
          <a:noFill/>
        </a:ln>
      </c:spPr>
    </c:plotArea>
    <c:plotVisOnly val="1"/>
    <c:dispBlanksAs val="gap"/>
    <c:showDLblsOverMax val="0"/>
  </c:chart>
  <c:spPr>
    <a:ln w="19050">
      <a:noFill/>
    </a:ln>
  </c:spPr>
  <c:txPr>
    <a:bodyPr/>
    <a:lstStyle/>
    <a:p>
      <a:pPr>
        <a:defRPr sz="1800"/>
      </a:pPr>
      <a:endParaRPr lang="en-US"/>
    </a:p>
  </c:txPr>
  <c:externalData r:id="rId1">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nchor="ctr" anchorCtr="1"/>
          <a:lstStyle/>
          <a:p>
            <a:pPr algn="ctr">
              <a:defRPr sz="1200"/>
            </a:pPr>
            <a:r>
              <a:rPr lang="en-US" sz="1200" dirty="0">
                <a:solidFill>
                  <a:schemeClr val="accent3">
                    <a:lumMod val="20000"/>
                    <a:lumOff val="80000"/>
                  </a:schemeClr>
                </a:solidFill>
              </a:rPr>
              <a:t>Average RH 875-625 </a:t>
            </a:r>
            <a:r>
              <a:rPr lang="en-US" sz="1200" dirty="0" err="1">
                <a:solidFill>
                  <a:schemeClr val="accent3">
                    <a:lumMod val="20000"/>
                    <a:lumOff val="80000"/>
                  </a:schemeClr>
                </a:solidFill>
              </a:rPr>
              <a:t>mb</a:t>
            </a:r>
            <a:r>
              <a:rPr lang="en-US" sz="1200" dirty="0">
                <a:solidFill>
                  <a:schemeClr val="accent3">
                    <a:lumMod val="20000"/>
                    <a:lumOff val="80000"/>
                  </a:schemeClr>
                </a:solidFill>
              </a:rPr>
              <a:t> at f01</a:t>
            </a:r>
          </a:p>
        </c:rich>
      </c:tx>
      <c:layout/>
      <c:overlay val="0"/>
    </c:title>
    <c:autoTitleDeleted val="0"/>
    <c:plotArea>
      <c:layout>
        <c:manualLayout>
          <c:layoutTarget val="inner"/>
          <c:xMode val="edge"/>
          <c:yMode val="edge"/>
          <c:x val="0.1197623213764946"/>
          <c:y val="0.19891688538932636"/>
          <c:w val="0.80860804899387573"/>
          <c:h val="0.76774978127734028"/>
        </c:manualLayout>
      </c:layout>
      <c:lineChart>
        <c:grouping val="standard"/>
        <c:varyColors val="0"/>
        <c:ser>
          <c:idx val="0"/>
          <c:order val="0"/>
          <c:tx>
            <c:strRef>
              <c:f>Sheet1!$B$1</c:f>
              <c:strCache>
                <c:ptCount val="1"/>
                <c:pt idx="0">
                  <c:v>Column1</c:v>
                </c:pt>
              </c:strCache>
            </c:strRef>
          </c:tx>
          <c:spPr>
            <a:ln w="31750">
              <a:solidFill>
                <a:srgbClr val="FFEC9D"/>
              </a:solidFill>
            </a:ln>
          </c:spPr>
          <c:marker>
            <c:symbol val="none"/>
          </c:marker>
          <c:cat>
            <c:numRef>
              <c:f>Sheet1!$A$2:$A$12</c:f>
              <c:numCache>
                <c:formatCode>General</c:formatCode>
                <c:ptCount val="11"/>
                <c:pt idx="0">
                  <c:v>0</c:v>
                </c:pt>
                <c:pt idx="1">
                  <c:v>10</c:v>
                </c:pt>
                <c:pt idx="2">
                  <c:v>20</c:v>
                </c:pt>
                <c:pt idx="3">
                  <c:v>30</c:v>
                </c:pt>
                <c:pt idx="4">
                  <c:v>40</c:v>
                </c:pt>
                <c:pt idx="5">
                  <c:v>50</c:v>
                </c:pt>
                <c:pt idx="6">
                  <c:v>60</c:v>
                </c:pt>
                <c:pt idx="7">
                  <c:v>70</c:v>
                </c:pt>
                <c:pt idx="8">
                  <c:v>80</c:v>
                </c:pt>
                <c:pt idx="9">
                  <c:v>90</c:v>
                </c:pt>
                <c:pt idx="10">
                  <c:v>100</c:v>
                </c:pt>
              </c:numCache>
            </c:numRef>
          </c:cat>
          <c:val>
            <c:numRef>
              <c:f>Sheet1!$B$2:$B$12</c:f>
              <c:numCache>
                <c:formatCode>General</c:formatCode>
                <c:ptCount val="11"/>
                <c:pt idx="0">
                  <c:v>-0.5</c:v>
                </c:pt>
                <c:pt idx="1">
                  <c:v>-0.5</c:v>
                </c:pt>
                <c:pt idx="2">
                  <c:v>-0.5</c:v>
                </c:pt>
                <c:pt idx="3">
                  <c:v>-0.5</c:v>
                </c:pt>
                <c:pt idx="4">
                  <c:v>-0.5</c:v>
                </c:pt>
                <c:pt idx="5">
                  <c:v>0</c:v>
                </c:pt>
                <c:pt idx="6">
                  <c:v>0.5</c:v>
                </c:pt>
                <c:pt idx="7">
                  <c:v>1</c:v>
                </c:pt>
                <c:pt idx="8">
                  <c:v>1</c:v>
                </c:pt>
                <c:pt idx="9">
                  <c:v>1</c:v>
                </c:pt>
                <c:pt idx="10">
                  <c:v>1</c:v>
                </c:pt>
              </c:numCache>
            </c:numRef>
          </c:val>
          <c:smooth val="0"/>
          <c:extLst xmlns:c16r2="http://schemas.microsoft.com/office/drawing/2015/06/chart">
            <c:ext xmlns:c16="http://schemas.microsoft.com/office/drawing/2014/chart" uri="{C3380CC4-5D6E-409C-BE32-E72D297353CC}">
              <c16:uniqueId val="{00000000-9906-4BBE-A7EB-B30CBDA1EFD7}"/>
            </c:ext>
          </c:extLst>
        </c:ser>
        <c:dLbls>
          <c:showLegendKey val="0"/>
          <c:showVal val="0"/>
          <c:showCatName val="0"/>
          <c:showSerName val="0"/>
          <c:showPercent val="0"/>
          <c:showBubbleSize val="0"/>
        </c:dLbls>
        <c:marker val="1"/>
        <c:smooth val="0"/>
        <c:axId val="76578176"/>
        <c:axId val="76588160"/>
      </c:lineChart>
      <c:catAx>
        <c:axId val="76578176"/>
        <c:scaling>
          <c:orientation val="minMax"/>
        </c:scaling>
        <c:delete val="0"/>
        <c:axPos val="b"/>
        <c:numFmt formatCode="#,##0;\-#,##0;;" sourceLinked="0"/>
        <c:majorTickMark val="out"/>
        <c:minorTickMark val="none"/>
        <c:tickLblPos val="nextTo"/>
        <c:spPr>
          <a:ln w="19050">
            <a:solidFill>
              <a:schemeClr val="accent3">
                <a:lumMod val="20000"/>
                <a:lumOff val="80000"/>
              </a:schemeClr>
            </a:solidFill>
          </a:ln>
        </c:spPr>
        <c:txPr>
          <a:bodyPr/>
          <a:lstStyle/>
          <a:p>
            <a:pPr>
              <a:defRPr sz="1000">
                <a:solidFill>
                  <a:schemeClr val="accent3">
                    <a:lumMod val="20000"/>
                    <a:lumOff val="80000"/>
                  </a:schemeClr>
                </a:solidFill>
              </a:defRPr>
            </a:pPr>
            <a:endParaRPr lang="en-US"/>
          </a:p>
        </c:txPr>
        <c:crossAx val="76588160"/>
        <c:crosses val="autoZero"/>
        <c:auto val="1"/>
        <c:lblAlgn val="ctr"/>
        <c:lblOffset val="100"/>
        <c:tickLblSkip val="1"/>
        <c:noMultiLvlLbl val="0"/>
      </c:catAx>
      <c:valAx>
        <c:axId val="76588160"/>
        <c:scaling>
          <c:orientation val="minMax"/>
          <c:max val="1"/>
          <c:min val="-1"/>
        </c:scaling>
        <c:delete val="0"/>
        <c:axPos val="l"/>
        <c:numFmt formatCode="#,##0.0" sourceLinked="0"/>
        <c:majorTickMark val="out"/>
        <c:minorTickMark val="none"/>
        <c:tickLblPos val="nextTo"/>
        <c:spPr>
          <a:ln w="19050">
            <a:solidFill>
              <a:schemeClr val="accent3">
                <a:lumMod val="20000"/>
                <a:lumOff val="80000"/>
              </a:schemeClr>
            </a:solidFill>
          </a:ln>
        </c:spPr>
        <c:txPr>
          <a:bodyPr/>
          <a:lstStyle/>
          <a:p>
            <a:pPr>
              <a:defRPr sz="1000">
                <a:solidFill>
                  <a:schemeClr val="accent3">
                    <a:lumMod val="20000"/>
                    <a:lumOff val="80000"/>
                  </a:schemeClr>
                </a:solidFill>
              </a:defRPr>
            </a:pPr>
            <a:endParaRPr lang="en-US"/>
          </a:p>
        </c:txPr>
        <c:crossAx val="76578176"/>
        <c:crosses val="autoZero"/>
        <c:crossBetween val="midCat"/>
        <c:majorUnit val="0.5"/>
      </c:valAx>
      <c:spPr>
        <a:noFill/>
        <a:ln>
          <a:noFill/>
        </a:ln>
      </c:spPr>
    </c:plotArea>
    <c:plotVisOnly val="1"/>
    <c:dispBlanksAs val="gap"/>
    <c:showDLblsOverMax val="0"/>
  </c:chart>
  <c:spPr>
    <a:ln w="19050">
      <a:noFill/>
    </a:ln>
  </c:spPr>
  <c:txPr>
    <a:bodyPr/>
    <a:lstStyle/>
    <a:p>
      <a:pPr>
        <a:defRPr sz="1800"/>
      </a:pPr>
      <a:endParaRPr lang="en-US"/>
    </a:p>
  </c:txPr>
  <c:externalData r:id="rId1">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200"/>
            </a:pPr>
            <a:r>
              <a:rPr lang="en-US" sz="1200" dirty="0">
                <a:solidFill>
                  <a:schemeClr val="accent3">
                    <a:lumMod val="20000"/>
                    <a:lumOff val="80000"/>
                  </a:schemeClr>
                </a:solidFill>
              </a:rPr>
              <a:t>Lifted Index</a:t>
            </a:r>
            <a:r>
              <a:rPr lang="en-US" sz="1200" baseline="0" dirty="0">
                <a:solidFill>
                  <a:schemeClr val="accent3">
                    <a:lumMod val="20000"/>
                    <a:lumOff val="80000"/>
                  </a:schemeClr>
                </a:solidFill>
              </a:rPr>
              <a:t> in 1 </a:t>
            </a:r>
            <a:r>
              <a:rPr lang="en-US" sz="1200" baseline="0" dirty="0" err="1">
                <a:solidFill>
                  <a:schemeClr val="accent3">
                    <a:lumMod val="20000"/>
                    <a:lumOff val="80000"/>
                  </a:schemeClr>
                </a:solidFill>
              </a:rPr>
              <a:t>hr</a:t>
            </a:r>
            <a:endParaRPr lang="en-US" sz="1200" dirty="0">
              <a:solidFill>
                <a:schemeClr val="accent3">
                  <a:lumMod val="20000"/>
                  <a:lumOff val="80000"/>
                </a:schemeClr>
              </a:solidFill>
            </a:endParaRPr>
          </a:p>
        </c:rich>
      </c:tx>
      <c:layout/>
      <c:overlay val="0"/>
    </c:title>
    <c:autoTitleDeleted val="0"/>
    <c:plotArea>
      <c:layout>
        <c:manualLayout>
          <c:layoutTarget val="inner"/>
          <c:xMode val="edge"/>
          <c:yMode val="edge"/>
          <c:x val="0.1197623213764946"/>
          <c:y val="0.19891688538932634"/>
          <c:w val="0.80860804899387573"/>
          <c:h val="0.77004155730533697"/>
        </c:manualLayout>
      </c:layout>
      <c:lineChart>
        <c:grouping val="standard"/>
        <c:varyColors val="0"/>
        <c:ser>
          <c:idx val="0"/>
          <c:order val="0"/>
          <c:tx>
            <c:strRef>
              <c:f>Sheet1!$B$1</c:f>
              <c:strCache>
                <c:ptCount val="1"/>
                <c:pt idx="0">
                  <c:v>Column1</c:v>
                </c:pt>
              </c:strCache>
            </c:strRef>
          </c:tx>
          <c:spPr>
            <a:ln w="31750">
              <a:solidFill>
                <a:srgbClr val="FFEC9D"/>
              </a:solidFill>
            </a:ln>
          </c:spPr>
          <c:marker>
            <c:symbol val="none"/>
          </c:marker>
          <c:cat>
            <c:numRef>
              <c:f>Sheet1!$A$2:$A$12</c:f>
              <c:numCache>
                <c:formatCode>General</c:formatCode>
                <c:ptCount val="11"/>
                <c:pt idx="0">
                  <c:v>-5</c:v>
                </c:pt>
                <c:pt idx="1">
                  <c:v>-4</c:v>
                </c:pt>
                <c:pt idx="2">
                  <c:v>-3</c:v>
                </c:pt>
                <c:pt idx="3">
                  <c:v>-2</c:v>
                </c:pt>
                <c:pt idx="4">
                  <c:v>-1</c:v>
                </c:pt>
                <c:pt idx="5">
                  <c:v>0</c:v>
                </c:pt>
                <c:pt idx="6">
                  <c:v>1</c:v>
                </c:pt>
                <c:pt idx="7">
                  <c:v>2</c:v>
                </c:pt>
                <c:pt idx="8">
                  <c:v>3</c:v>
                </c:pt>
                <c:pt idx="9">
                  <c:v>4</c:v>
                </c:pt>
                <c:pt idx="10">
                  <c:v>5</c:v>
                </c:pt>
              </c:numCache>
            </c:numRef>
          </c:cat>
          <c:val>
            <c:numRef>
              <c:f>Sheet1!$B$2:$B$12</c:f>
              <c:numCache>
                <c:formatCode>General</c:formatCode>
                <c:ptCount val="11"/>
                <c:pt idx="0">
                  <c:v>0.3</c:v>
                </c:pt>
                <c:pt idx="1">
                  <c:v>0.3</c:v>
                </c:pt>
                <c:pt idx="2">
                  <c:v>0.3</c:v>
                </c:pt>
                <c:pt idx="3">
                  <c:v>0.3</c:v>
                </c:pt>
                <c:pt idx="4">
                  <c:v>0.15</c:v>
                </c:pt>
                <c:pt idx="5">
                  <c:v>0</c:v>
                </c:pt>
                <c:pt idx="6">
                  <c:v>-0.2</c:v>
                </c:pt>
                <c:pt idx="7">
                  <c:v>-0.6</c:v>
                </c:pt>
                <c:pt idx="8">
                  <c:v>-1</c:v>
                </c:pt>
                <c:pt idx="9">
                  <c:v>-1</c:v>
                </c:pt>
                <c:pt idx="10">
                  <c:v>-1</c:v>
                </c:pt>
              </c:numCache>
            </c:numRef>
          </c:val>
          <c:smooth val="0"/>
          <c:extLst xmlns:c16r2="http://schemas.microsoft.com/office/drawing/2015/06/chart">
            <c:ext xmlns:c16="http://schemas.microsoft.com/office/drawing/2014/chart" uri="{C3380CC4-5D6E-409C-BE32-E72D297353CC}">
              <c16:uniqueId val="{00000000-C18D-4535-AFEA-5DD2C54F0AEB}"/>
            </c:ext>
          </c:extLst>
        </c:ser>
        <c:dLbls>
          <c:showLegendKey val="0"/>
          <c:showVal val="0"/>
          <c:showCatName val="0"/>
          <c:showSerName val="0"/>
          <c:showPercent val="0"/>
          <c:showBubbleSize val="0"/>
        </c:dLbls>
        <c:marker val="1"/>
        <c:smooth val="0"/>
        <c:axId val="93196288"/>
        <c:axId val="93197824"/>
      </c:lineChart>
      <c:catAx>
        <c:axId val="93196288"/>
        <c:scaling>
          <c:orientation val="minMax"/>
        </c:scaling>
        <c:delete val="0"/>
        <c:axPos val="b"/>
        <c:numFmt formatCode="#,##0" sourceLinked="0"/>
        <c:majorTickMark val="out"/>
        <c:minorTickMark val="none"/>
        <c:tickLblPos val="nextTo"/>
        <c:spPr>
          <a:ln w="19050">
            <a:solidFill>
              <a:schemeClr val="accent3">
                <a:lumMod val="20000"/>
                <a:lumOff val="80000"/>
              </a:schemeClr>
            </a:solidFill>
          </a:ln>
        </c:spPr>
        <c:txPr>
          <a:bodyPr/>
          <a:lstStyle/>
          <a:p>
            <a:pPr>
              <a:defRPr sz="1000">
                <a:solidFill>
                  <a:schemeClr val="accent3">
                    <a:lumMod val="20000"/>
                    <a:lumOff val="80000"/>
                  </a:schemeClr>
                </a:solidFill>
              </a:defRPr>
            </a:pPr>
            <a:endParaRPr lang="en-US"/>
          </a:p>
        </c:txPr>
        <c:crossAx val="93197824"/>
        <c:crosses val="autoZero"/>
        <c:auto val="1"/>
        <c:lblAlgn val="ctr"/>
        <c:lblOffset val="100"/>
        <c:tickLblSkip val="1"/>
        <c:noMultiLvlLbl val="0"/>
      </c:catAx>
      <c:valAx>
        <c:axId val="93197824"/>
        <c:scaling>
          <c:orientation val="minMax"/>
          <c:max val="1"/>
          <c:min val="-1"/>
        </c:scaling>
        <c:delete val="0"/>
        <c:axPos val="l"/>
        <c:numFmt formatCode="#,##0.0;\-#,##0.0;;" sourceLinked="0"/>
        <c:majorTickMark val="out"/>
        <c:minorTickMark val="none"/>
        <c:tickLblPos val="nextTo"/>
        <c:spPr>
          <a:ln w="19050">
            <a:solidFill>
              <a:schemeClr val="accent3">
                <a:lumMod val="20000"/>
                <a:lumOff val="80000"/>
              </a:schemeClr>
            </a:solidFill>
          </a:ln>
        </c:spPr>
        <c:txPr>
          <a:bodyPr/>
          <a:lstStyle/>
          <a:p>
            <a:pPr>
              <a:defRPr sz="1000">
                <a:solidFill>
                  <a:schemeClr val="accent3">
                    <a:lumMod val="20000"/>
                    <a:lumOff val="80000"/>
                  </a:schemeClr>
                </a:solidFill>
              </a:defRPr>
            </a:pPr>
            <a:endParaRPr lang="en-US"/>
          </a:p>
        </c:txPr>
        <c:crossAx val="93196288"/>
        <c:crossesAt val="6"/>
        <c:crossBetween val="midCat"/>
        <c:majorUnit val="0.5"/>
      </c:valAx>
      <c:spPr>
        <a:noFill/>
        <a:ln>
          <a:noFill/>
        </a:ln>
      </c:spPr>
    </c:plotArea>
    <c:plotVisOnly val="1"/>
    <c:dispBlanksAs val="gap"/>
    <c:showDLblsOverMax val="0"/>
  </c:chart>
  <c:spPr>
    <a:ln w="19050">
      <a:noFill/>
    </a:ln>
  </c:spPr>
  <c:txPr>
    <a:bodyPr/>
    <a:lstStyle/>
    <a:p>
      <a:pPr>
        <a:defRPr sz="1800"/>
      </a:pPr>
      <a:endParaRPr lang="en-US"/>
    </a:p>
  </c:txPr>
  <c:externalData r:id="rId1">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200"/>
            </a:pPr>
            <a:r>
              <a:rPr lang="en-US" sz="1200" dirty="0">
                <a:solidFill>
                  <a:schemeClr val="accent3">
                    <a:lumMod val="20000"/>
                    <a:lumOff val="80000"/>
                  </a:schemeClr>
                </a:solidFill>
              </a:rPr>
              <a:t>Likelihood of Clear Sky</a:t>
            </a:r>
            <a:r>
              <a:rPr lang="en-US" sz="1200" baseline="0" dirty="0">
                <a:solidFill>
                  <a:schemeClr val="accent3">
                    <a:lumMod val="20000"/>
                    <a:lumOff val="80000"/>
                  </a:schemeClr>
                </a:solidFill>
              </a:rPr>
              <a:t> in 1 </a:t>
            </a:r>
            <a:r>
              <a:rPr lang="en-US" sz="1200" baseline="0" dirty="0" err="1">
                <a:solidFill>
                  <a:schemeClr val="accent3">
                    <a:lumMod val="20000"/>
                    <a:lumOff val="80000"/>
                  </a:schemeClr>
                </a:solidFill>
              </a:rPr>
              <a:t>hr</a:t>
            </a:r>
            <a:endParaRPr lang="en-US" sz="1200" dirty="0">
              <a:solidFill>
                <a:schemeClr val="accent3">
                  <a:lumMod val="20000"/>
                  <a:lumOff val="80000"/>
                </a:schemeClr>
              </a:solidFill>
            </a:endParaRPr>
          </a:p>
        </c:rich>
      </c:tx>
      <c:layout/>
      <c:overlay val="0"/>
    </c:title>
    <c:autoTitleDeleted val="0"/>
    <c:plotArea>
      <c:layout>
        <c:manualLayout>
          <c:layoutTarget val="inner"/>
          <c:xMode val="edge"/>
          <c:yMode val="edge"/>
          <c:x val="0.1197623213764946"/>
          <c:y val="0.19891688538932636"/>
          <c:w val="0.80860804899387573"/>
          <c:h val="0.76774978127734028"/>
        </c:manualLayout>
      </c:layout>
      <c:lineChart>
        <c:grouping val="standard"/>
        <c:varyColors val="0"/>
        <c:ser>
          <c:idx val="0"/>
          <c:order val="0"/>
          <c:tx>
            <c:strRef>
              <c:f>Sheet1!$B$1</c:f>
              <c:strCache>
                <c:ptCount val="1"/>
                <c:pt idx="0">
                  <c:v>Column1</c:v>
                </c:pt>
              </c:strCache>
            </c:strRef>
          </c:tx>
          <c:spPr>
            <a:ln w="31750">
              <a:solidFill>
                <a:srgbClr val="FFEC9D"/>
              </a:solidFill>
            </a:ln>
          </c:spPr>
          <c:marker>
            <c:symbol val="none"/>
          </c:marker>
          <c:cat>
            <c:numRef>
              <c:f>Sheet1!$A$2:$A$6</c:f>
              <c:numCache>
                <c:formatCode>General</c:formatCode>
                <c:ptCount val="5"/>
                <c:pt idx="0">
                  <c:v>-1.5</c:v>
                </c:pt>
                <c:pt idx="1">
                  <c:v>-1</c:v>
                </c:pt>
                <c:pt idx="2">
                  <c:v>-0.5</c:v>
                </c:pt>
                <c:pt idx="3">
                  <c:v>0</c:v>
                </c:pt>
                <c:pt idx="4">
                  <c:v>0.5</c:v>
                </c:pt>
              </c:numCache>
            </c:numRef>
          </c:cat>
          <c:val>
            <c:numRef>
              <c:f>Sheet1!$B$2:$B$6</c:f>
              <c:numCache>
                <c:formatCode>General</c:formatCode>
                <c:ptCount val="5"/>
                <c:pt idx="0">
                  <c:v>-1</c:v>
                </c:pt>
                <c:pt idx="1">
                  <c:v>-1</c:v>
                </c:pt>
                <c:pt idx="2">
                  <c:v>-0.5</c:v>
                </c:pt>
                <c:pt idx="3">
                  <c:v>0</c:v>
                </c:pt>
                <c:pt idx="4">
                  <c:v>0</c:v>
                </c:pt>
              </c:numCache>
            </c:numRef>
          </c:val>
          <c:smooth val="0"/>
          <c:extLst xmlns:c16r2="http://schemas.microsoft.com/office/drawing/2015/06/chart">
            <c:ext xmlns:c16="http://schemas.microsoft.com/office/drawing/2014/chart" uri="{C3380CC4-5D6E-409C-BE32-E72D297353CC}">
              <c16:uniqueId val="{00000000-CFFA-41E6-8EC7-0D3B9E8A5407}"/>
            </c:ext>
          </c:extLst>
        </c:ser>
        <c:dLbls>
          <c:showLegendKey val="0"/>
          <c:showVal val="0"/>
          <c:showCatName val="0"/>
          <c:showSerName val="0"/>
          <c:showPercent val="0"/>
          <c:showBubbleSize val="0"/>
        </c:dLbls>
        <c:marker val="1"/>
        <c:smooth val="0"/>
        <c:axId val="93230592"/>
        <c:axId val="93232128"/>
      </c:lineChart>
      <c:catAx>
        <c:axId val="93230592"/>
        <c:scaling>
          <c:orientation val="minMax"/>
        </c:scaling>
        <c:delete val="0"/>
        <c:axPos val="b"/>
        <c:numFmt formatCode="#,##0.0" sourceLinked="0"/>
        <c:majorTickMark val="out"/>
        <c:minorTickMark val="none"/>
        <c:tickLblPos val="nextTo"/>
        <c:spPr>
          <a:ln w="19050">
            <a:solidFill>
              <a:schemeClr val="accent3">
                <a:lumMod val="20000"/>
                <a:lumOff val="80000"/>
              </a:schemeClr>
            </a:solidFill>
          </a:ln>
        </c:spPr>
        <c:txPr>
          <a:bodyPr/>
          <a:lstStyle/>
          <a:p>
            <a:pPr>
              <a:defRPr sz="1000">
                <a:solidFill>
                  <a:schemeClr val="accent3">
                    <a:lumMod val="20000"/>
                    <a:lumOff val="80000"/>
                  </a:schemeClr>
                </a:solidFill>
              </a:defRPr>
            </a:pPr>
            <a:endParaRPr lang="en-US"/>
          </a:p>
        </c:txPr>
        <c:crossAx val="93232128"/>
        <c:crosses val="autoZero"/>
        <c:auto val="1"/>
        <c:lblAlgn val="ctr"/>
        <c:lblOffset val="100"/>
        <c:tickLblSkip val="1"/>
        <c:noMultiLvlLbl val="0"/>
      </c:catAx>
      <c:valAx>
        <c:axId val="93232128"/>
        <c:scaling>
          <c:orientation val="minMax"/>
          <c:max val="1"/>
          <c:min val="-1"/>
        </c:scaling>
        <c:delete val="0"/>
        <c:axPos val="l"/>
        <c:numFmt formatCode="#,##0.0;\-#,##0.0;;" sourceLinked="0"/>
        <c:majorTickMark val="out"/>
        <c:minorTickMark val="none"/>
        <c:tickLblPos val="nextTo"/>
        <c:spPr>
          <a:ln w="19050">
            <a:solidFill>
              <a:schemeClr val="accent3">
                <a:lumMod val="20000"/>
                <a:lumOff val="80000"/>
              </a:schemeClr>
            </a:solidFill>
          </a:ln>
        </c:spPr>
        <c:txPr>
          <a:bodyPr/>
          <a:lstStyle/>
          <a:p>
            <a:pPr>
              <a:defRPr sz="1000">
                <a:solidFill>
                  <a:schemeClr val="accent3">
                    <a:lumMod val="20000"/>
                    <a:lumOff val="80000"/>
                  </a:schemeClr>
                </a:solidFill>
              </a:defRPr>
            </a:pPr>
            <a:endParaRPr lang="en-US"/>
          </a:p>
        </c:txPr>
        <c:crossAx val="93230592"/>
        <c:crossesAt val="4"/>
        <c:crossBetween val="midCat"/>
        <c:majorUnit val="0.5"/>
      </c:valAx>
      <c:spPr>
        <a:noFill/>
        <a:ln>
          <a:noFill/>
        </a:ln>
      </c:spPr>
    </c:plotArea>
    <c:plotVisOnly val="1"/>
    <c:dispBlanksAs val="gap"/>
    <c:showDLblsOverMax val="0"/>
  </c:chart>
  <c:spPr>
    <a:ln w="19050"/>
  </c:spPr>
  <c:txPr>
    <a:bodyPr/>
    <a:lstStyle/>
    <a:p>
      <a:pPr>
        <a:defRPr sz="1800"/>
      </a:pPr>
      <a:endParaRPr lang="en-US"/>
    </a:p>
  </c:txPr>
  <c:externalData r:id="rId1">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200"/>
            </a:pPr>
            <a:r>
              <a:rPr lang="en-US" sz="1200" dirty="0">
                <a:solidFill>
                  <a:schemeClr val="accent3">
                    <a:lumMod val="20000"/>
                    <a:lumOff val="80000"/>
                  </a:schemeClr>
                </a:solidFill>
              </a:rPr>
              <a:t>Likelihood of Cu</a:t>
            </a:r>
            <a:r>
              <a:rPr lang="en-US" sz="1200" baseline="0" dirty="0">
                <a:solidFill>
                  <a:schemeClr val="accent3">
                    <a:lumMod val="20000"/>
                    <a:lumOff val="80000"/>
                  </a:schemeClr>
                </a:solidFill>
              </a:rPr>
              <a:t> in 1 </a:t>
            </a:r>
            <a:r>
              <a:rPr lang="en-US" sz="1200" baseline="0" dirty="0" err="1">
                <a:solidFill>
                  <a:schemeClr val="accent3">
                    <a:lumMod val="20000"/>
                    <a:lumOff val="80000"/>
                  </a:schemeClr>
                </a:solidFill>
              </a:rPr>
              <a:t>hr</a:t>
            </a:r>
            <a:endParaRPr lang="en-US" sz="1200" dirty="0">
              <a:solidFill>
                <a:schemeClr val="accent3">
                  <a:lumMod val="20000"/>
                  <a:lumOff val="80000"/>
                </a:schemeClr>
              </a:solidFill>
            </a:endParaRPr>
          </a:p>
        </c:rich>
      </c:tx>
      <c:layout/>
      <c:overlay val="0"/>
    </c:title>
    <c:autoTitleDeleted val="0"/>
    <c:plotArea>
      <c:layout>
        <c:manualLayout>
          <c:layoutTarget val="inner"/>
          <c:xMode val="edge"/>
          <c:yMode val="edge"/>
          <c:x val="8.5040190288713916E-2"/>
          <c:y val="0.18329191272965878"/>
          <c:w val="0.80860804899387573"/>
          <c:h val="0.76774978127734028"/>
        </c:manualLayout>
      </c:layout>
      <c:lineChart>
        <c:grouping val="standard"/>
        <c:varyColors val="0"/>
        <c:ser>
          <c:idx val="0"/>
          <c:order val="0"/>
          <c:tx>
            <c:strRef>
              <c:f>Sheet1!$B$1</c:f>
              <c:strCache>
                <c:ptCount val="1"/>
                <c:pt idx="0">
                  <c:v>Column1</c:v>
                </c:pt>
              </c:strCache>
            </c:strRef>
          </c:tx>
          <c:spPr>
            <a:ln w="31750">
              <a:solidFill>
                <a:srgbClr val="FFEC9D"/>
              </a:solidFill>
            </a:ln>
          </c:spPr>
          <c:marker>
            <c:symbol val="none"/>
          </c:marker>
          <c:cat>
            <c:numRef>
              <c:f>Sheet1!$A$2:$A$6</c:f>
              <c:numCache>
                <c:formatCode>General</c:formatCode>
                <c:ptCount val="5"/>
                <c:pt idx="0">
                  <c:v>-0.5</c:v>
                </c:pt>
                <c:pt idx="1">
                  <c:v>0</c:v>
                </c:pt>
                <c:pt idx="2">
                  <c:v>0.5</c:v>
                </c:pt>
                <c:pt idx="3">
                  <c:v>1</c:v>
                </c:pt>
                <c:pt idx="4">
                  <c:v>1.5</c:v>
                </c:pt>
              </c:numCache>
            </c:numRef>
          </c:cat>
          <c:val>
            <c:numRef>
              <c:f>Sheet1!$B$2:$B$6</c:f>
              <c:numCache>
                <c:formatCode>General</c:formatCode>
                <c:ptCount val="5"/>
                <c:pt idx="0">
                  <c:v>0</c:v>
                </c:pt>
                <c:pt idx="1">
                  <c:v>0</c:v>
                </c:pt>
                <c:pt idx="2">
                  <c:v>0.5</c:v>
                </c:pt>
                <c:pt idx="3">
                  <c:v>1</c:v>
                </c:pt>
                <c:pt idx="4">
                  <c:v>1</c:v>
                </c:pt>
              </c:numCache>
            </c:numRef>
          </c:val>
          <c:smooth val="0"/>
          <c:extLst xmlns:c16r2="http://schemas.microsoft.com/office/drawing/2015/06/chart">
            <c:ext xmlns:c16="http://schemas.microsoft.com/office/drawing/2014/chart" uri="{C3380CC4-5D6E-409C-BE32-E72D297353CC}">
              <c16:uniqueId val="{00000000-260B-4603-9AC4-147E01203C9E}"/>
            </c:ext>
          </c:extLst>
        </c:ser>
        <c:dLbls>
          <c:showLegendKey val="0"/>
          <c:showVal val="0"/>
          <c:showCatName val="0"/>
          <c:showSerName val="0"/>
          <c:showPercent val="0"/>
          <c:showBubbleSize val="0"/>
        </c:dLbls>
        <c:marker val="1"/>
        <c:smooth val="0"/>
        <c:axId val="76842496"/>
        <c:axId val="76844032"/>
      </c:lineChart>
      <c:catAx>
        <c:axId val="76842496"/>
        <c:scaling>
          <c:orientation val="minMax"/>
        </c:scaling>
        <c:delete val="0"/>
        <c:axPos val="b"/>
        <c:numFmt formatCode="#,##0.0" sourceLinked="0"/>
        <c:majorTickMark val="out"/>
        <c:minorTickMark val="none"/>
        <c:tickLblPos val="nextTo"/>
        <c:spPr>
          <a:ln w="19050">
            <a:solidFill>
              <a:schemeClr val="accent3">
                <a:lumMod val="20000"/>
                <a:lumOff val="80000"/>
              </a:schemeClr>
            </a:solidFill>
          </a:ln>
        </c:spPr>
        <c:txPr>
          <a:bodyPr/>
          <a:lstStyle/>
          <a:p>
            <a:pPr>
              <a:defRPr sz="1000">
                <a:solidFill>
                  <a:schemeClr val="accent3">
                    <a:lumMod val="20000"/>
                    <a:lumOff val="80000"/>
                  </a:schemeClr>
                </a:solidFill>
              </a:defRPr>
            </a:pPr>
            <a:endParaRPr lang="en-US"/>
          </a:p>
        </c:txPr>
        <c:crossAx val="76844032"/>
        <c:crosses val="autoZero"/>
        <c:auto val="1"/>
        <c:lblAlgn val="ctr"/>
        <c:lblOffset val="100"/>
        <c:tickLblSkip val="1"/>
        <c:noMultiLvlLbl val="0"/>
      </c:catAx>
      <c:valAx>
        <c:axId val="76844032"/>
        <c:scaling>
          <c:orientation val="minMax"/>
          <c:max val="1"/>
          <c:min val="-1"/>
        </c:scaling>
        <c:delete val="0"/>
        <c:axPos val="l"/>
        <c:numFmt formatCode="#,##0.0;\-#,##0.0;;" sourceLinked="0"/>
        <c:majorTickMark val="out"/>
        <c:minorTickMark val="none"/>
        <c:tickLblPos val="nextTo"/>
        <c:spPr>
          <a:ln w="19050">
            <a:solidFill>
              <a:schemeClr val="accent3">
                <a:lumMod val="20000"/>
                <a:lumOff val="80000"/>
              </a:schemeClr>
            </a:solidFill>
          </a:ln>
        </c:spPr>
        <c:txPr>
          <a:bodyPr/>
          <a:lstStyle/>
          <a:p>
            <a:pPr>
              <a:defRPr sz="1000">
                <a:solidFill>
                  <a:schemeClr val="accent3">
                    <a:lumMod val="20000"/>
                    <a:lumOff val="80000"/>
                  </a:schemeClr>
                </a:solidFill>
              </a:defRPr>
            </a:pPr>
            <a:endParaRPr lang="en-US"/>
          </a:p>
        </c:txPr>
        <c:crossAx val="76842496"/>
        <c:crossesAt val="2"/>
        <c:crossBetween val="midCat"/>
        <c:majorUnit val="0.5"/>
      </c:valAx>
      <c:spPr>
        <a:noFill/>
        <a:ln>
          <a:noFill/>
        </a:ln>
      </c:spPr>
    </c:plotArea>
    <c:plotVisOnly val="1"/>
    <c:dispBlanksAs val="gap"/>
    <c:showDLblsOverMax val="0"/>
  </c:chart>
  <c:spPr>
    <a:ln w="19050"/>
  </c:spPr>
  <c:txPr>
    <a:bodyPr/>
    <a:lstStyle/>
    <a:p>
      <a:pPr>
        <a:defRPr sz="1800"/>
      </a:pPr>
      <a:endParaRPr lang="en-US"/>
    </a:p>
  </c:txPr>
  <c:externalData r:id="rId1">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200"/>
            </a:pPr>
            <a:r>
              <a:rPr lang="en-US" sz="1200" dirty="0">
                <a:solidFill>
                  <a:schemeClr val="accent3">
                    <a:lumMod val="20000"/>
                    <a:lumOff val="80000"/>
                  </a:schemeClr>
                </a:solidFill>
              </a:rPr>
              <a:t>Likelihood</a:t>
            </a:r>
            <a:r>
              <a:rPr lang="en-US" sz="1200" baseline="0" dirty="0">
                <a:solidFill>
                  <a:schemeClr val="accent3">
                    <a:lumMod val="20000"/>
                    <a:lumOff val="80000"/>
                  </a:schemeClr>
                </a:solidFill>
              </a:rPr>
              <a:t> of Frontal Zone in 1 </a:t>
            </a:r>
            <a:r>
              <a:rPr lang="en-US" sz="1200" baseline="0" dirty="0" err="1">
                <a:solidFill>
                  <a:schemeClr val="accent3">
                    <a:lumMod val="20000"/>
                    <a:lumOff val="80000"/>
                  </a:schemeClr>
                </a:solidFill>
              </a:rPr>
              <a:t>hr</a:t>
            </a:r>
            <a:endParaRPr lang="en-US" sz="1200" dirty="0">
              <a:solidFill>
                <a:schemeClr val="accent3">
                  <a:lumMod val="20000"/>
                  <a:lumOff val="80000"/>
                </a:schemeClr>
              </a:solidFill>
            </a:endParaRPr>
          </a:p>
        </c:rich>
      </c:tx>
      <c:layout/>
      <c:overlay val="0"/>
    </c:title>
    <c:autoTitleDeleted val="0"/>
    <c:plotArea>
      <c:layout>
        <c:manualLayout>
          <c:layoutTarget val="inner"/>
          <c:xMode val="edge"/>
          <c:yMode val="edge"/>
          <c:x val="0.1197623213764946"/>
          <c:y val="0.19891688538932636"/>
          <c:w val="0.80860804899387573"/>
          <c:h val="0.76774978127734028"/>
        </c:manualLayout>
      </c:layout>
      <c:lineChart>
        <c:grouping val="standard"/>
        <c:varyColors val="0"/>
        <c:ser>
          <c:idx val="0"/>
          <c:order val="0"/>
          <c:tx>
            <c:strRef>
              <c:f>Sheet1!$B$1</c:f>
              <c:strCache>
                <c:ptCount val="1"/>
                <c:pt idx="0">
                  <c:v>Column1</c:v>
                </c:pt>
              </c:strCache>
            </c:strRef>
          </c:tx>
          <c:spPr>
            <a:ln w="31750">
              <a:solidFill>
                <a:srgbClr val="FFEC9D"/>
              </a:solidFill>
            </a:ln>
          </c:spPr>
          <c:marker>
            <c:symbol val="none"/>
          </c:marker>
          <c:cat>
            <c:numRef>
              <c:f>Sheet1!$A$2:$A$11</c:f>
              <c:numCache>
                <c:formatCode>General</c:formatCode>
                <c:ptCount val="10"/>
                <c:pt idx="0">
                  <c:v>0</c:v>
                </c:pt>
                <c:pt idx="1">
                  <c:v>0.1</c:v>
                </c:pt>
                <c:pt idx="2">
                  <c:v>0.2</c:v>
                </c:pt>
                <c:pt idx="3">
                  <c:v>0.3</c:v>
                </c:pt>
                <c:pt idx="4">
                  <c:v>0.4</c:v>
                </c:pt>
                <c:pt idx="5">
                  <c:v>0.5</c:v>
                </c:pt>
                <c:pt idx="6">
                  <c:v>0.6</c:v>
                </c:pt>
                <c:pt idx="7">
                  <c:v>0.7</c:v>
                </c:pt>
                <c:pt idx="8">
                  <c:v>0.8</c:v>
                </c:pt>
                <c:pt idx="9">
                  <c:v>0.9</c:v>
                </c:pt>
              </c:numCache>
            </c:numRef>
          </c:cat>
          <c:val>
            <c:numRef>
              <c:f>Sheet1!$B$2:$B$11</c:f>
              <c:numCache>
                <c:formatCode>General</c:formatCode>
                <c:ptCount val="10"/>
                <c:pt idx="0">
                  <c:v>-0.2</c:v>
                </c:pt>
                <c:pt idx="1">
                  <c:v>-0.2</c:v>
                </c:pt>
                <c:pt idx="2">
                  <c:v>0.04</c:v>
                </c:pt>
                <c:pt idx="3">
                  <c:v>0.28000000000000003</c:v>
                </c:pt>
                <c:pt idx="4">
                  <c:v>0.52</c:v>
                </c:pt>
                <c:pt idx="5">
                  <c:v>0.76</c:v>
                </c:pt>
                <c:pt idx="6">
                  <c:v>1</c:v>
                </c:pt>
                <c:pt idx="7">
                  <c:v>1</c:v>
                </c:pt>
                <c:pt idx="8">
                  <c:v>1</c:v>
                </c:pt>
                <c:pt idx="9">
                  <c:v>1</c:v>
                </c:pt>
              </c:numCache>
            </c:numRef>
          </c:val>
          <c:smooth val="0"/>
          <c:extLst xmlns:c16r2="http://schemas.microsoft.com/office/drawing/2015/06/chart">
            <c:ext xmlns:c16="http://schemas.microsoft.com/office/drawing/2014/chart" uri="{C3380CC4-5D6E-409C-BE32-E72D297353CC}">
              <c16:uniqueId val="{00000000-542C-4BD6-B219-B9F140D3675A}"/>
            </c:ext>
          </c:extLst>
        </c:ser>
        <c:dLbls>
          <c:showLegendKey val="0"/>
          <c:showVal val="0"/>
          <c:showCatName val="0"/>
          <c:showSerName val="0"/>
          <c:showPercent val="0"/>
          <c:showBubbleSize val="0"/>
        </c:dLbls>
        <c:marker val="1"/>
        <c:smooth val="0"/>
        <c:axId val="76872704"/>
        <c:axId val="92988160"/>
      </c:lineChart>
      <c:catAx>
        <c:axId val="76872704"/>
        <c:scaling>
          <c:orientation val="minMax"/>
        </c:scaling>
        <c:delete val="0"/>
        <c:axPos val="b"/>
        <c:numFmt formatCode="#,##0.0;;" sourceLinked="0"/>
        <c:majorTickMark val="out"/>
        <c:minorTickMark val="none"/>
        <c:tickLblPos val="nextTo"/>
        <c:spPr>
          <a:ln w="19050">
            <a:solidFill>
              <a:schemeClr val="accent3">
                <a:lumMod val="20000"/>
                <a:lumOff val="80000"/>
              </a:schemeClr>
            </a:solidFill>
          </a:ln>
        </c:spPr>
        <c:txPr>
          <a:bodyPr/>
          <a:lstStyle/>
          <a:p>
            <a:pPr>
              <a:defRPr sz="1000">
                <a:solidFill>
                  <a:schemeClr val="accent3">
                    <a:lumMod val="20000"/>
                    <a:lumOff val="80000"/>
                  </a:schemeClr>
                </a:solidFill>
              </a:defRPr>
            </a:pPr>
            <a:endParaRPr lang="en-US"/>
          </a:p>
        </c:txPr>
        <c:crossAx val="92988160"/>
        <c:crosses val="autoZero"/>
        <c:auto val="1"/>
        <c:lblAlgn val="ctr"/>
        <c:lblOffset val="100"/>
        <c:tickLblSkip val="1"/>
        <c:noMultiLvlLbl val="0"/>
      </c:catAx>
      <c:valAx>
        <c:axId val="92988160"/>
        <c:scaling>
          <c:orientation val="minMax"/>
          <c:max val="1"/>
          <c:min val="-1"/>
        </c:scaling>
        <c:delete val="0"/>
        <c:axPos val="l"/>
        <c:numFmt formatCode="#,##0.0" sourceLinked="0"/>
        <c:majorTickMark val="out"/>
        <c:minorTickMark val="none"/>
        <c:tickLblPos val="nextTo"/>
        <c:spPr>
          <a:ln w="19050">
            <a:solidFill>
              <a:schemeClr val="accent3">
                <a:lumMod val="20000"/>
                <a:lumOff val="80000"/>
              </a:schemeClr>
            </a:solidFill>
          </a:ln>
        </c:spPr>
        <c:txPr>
          <a:bodyPr/>
          <a:lstStyle/>
          <a:p>
            <a:pPr>
              <a:defRPr sz="1000">
                <a:solidFill>
                  <a:schemeClr val="accent3">
                    <a:lumMod val="20000"/>
                    <a:lumOff val="80000"/>
                  </a:schemeClr>
                </a:solidFill>
              </a:defRPr>
            </a:pPr>
            <a:endParaRPr lang="en-US"/>
          </a:p>
        </c:txPr>
        <c:crossAx val="76872704"/>
        <c:crosses val="autoZero"/>
        <c:crossBetween val="midCat"/>
        <c:majorUnit val="0.5"/>
      </c:valAx>
      <c:spPr>
        <a:noFill/>
        <a:ln>
          <a:noFill/>
        </a:ln>
      </c:spPr>
    </c:plotArea>
    <c:plotVisOnly val="1"/>
    <c:dispBlanksAs val="gap"/>
    <c:showDLblsOverMax val="0"/>
  </c:chart>
  <c:spPr>
    <a:ln w="19050"/>
  </c:spPr>
  <c:txPr>
    <a:bodyPr/>
    <a:lstStyle/>
    <a:p>
      <a:pPr>
        <a:defRPr sz="1800"/>
      </a:pPr>
      <a:endParaRPr lang="en-US"/>
    </a:p>
  </c:txPr>
  <c:externalData r:id="rId1">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200"/>
            </a:pPr>
            <a:r>
              <a:rPr lang="en-US" sz="1200" dirty="0">
                <a:solidFill>
                  <a:schemeClr val="accent3">
                    <a:lumMod val="20000"/>
                    <a:lumOff val="80000"/>
                  </a:schemeClr>
                </a:solidFill>
              </a:rPr>
              <a:t>Mean</a:t>
            </a:r>
            <a:r>
              <a:rPr lang="en-US" sz="1200" baseline="0" dirty="0">
                <a:solidFill>
                  <a:schemeClr val="accent3">
                    <a:lumMod val="20000"/>
                    <a:lumOff val="80000"/>
                  </a:schemeClr>
                </a:solidFill>
              </a:rPr>
              <a:t> CIN 975-900 </a:t>
            </a:r>
            <a:r>
              <a:rPr lang="en-US" sz="1200" baseline="0" dirty="0" err="1">
                <a:solidFill>
                  <a:schemeClr val="accent3">
                    <a:lumMod val="20000"/>
                    <a:lumOff val="80000"/>
                  </a:schemeClr>
                </a:solidFill>
              </a:rPr>
              <a:t>mb</a:t>
            </a:r>
            <a:r>
              <a:rPr lang="en-US" sz="1200" baseline="0" dirty="0">
                <a:solidFill>
                  <a:schemeClr val="accent3">
                    <a:lumMod val="20000"/>
                    <a:lumOff val="80000"/>
                  </a:schemeClr>
                </a:solidFill>
              </a:rPr>
              <a:t> at f01</a:t>
            </a:r>
            <a:endParaRPr lang="en-US" sz="1200" dirty="0">
              <a:solidFill>
                <a:schemeClr val="accent3">
                  <a:lumMod val="20000"/>
                  <a:lumOff val="80000"/>
                </a:schemeClr>
              </a:solidFill>
            </a:endParaRPr>
          </a:p>
        </c:rich>
      </c:tx>
      <c:layout/>
      <c:overlay val="0"/>
    </c:title>
    <c:autoTitleDeleted val="0"/>
    <c:plotArea>
      <c:layout>
        <c:manualLayout>
          <c:layoutTarget val="inner"/>
          <c:xMode val="edge"/>
          <c:yMode val="edge"/>
          <c:x val="0.1197623213764946"/>
          <c:y val="0.19891688538932636"/>
          <c:w val="0.80860804899387573"/>
          <c:h val="0.77004155730533685"/>
        </c:manualLayout>
      </c:layout>
      <c:lineChart>
        <c:grouping val="standard"/>
        <c:varyColors val="0"/>
        <c:ser>
          <c:idx val="0"/>
          <c:order val="0"/>
          <c:tx>
            <c:strRef>
              <c:f>Sheet1!$B$1</c:f>
              <c:strCache>
                <c:ptCount val="1"/>
                <c:pt idx="0">
                  <c:v>Column1</c:v>
                </c:pt>
              </c:strCache>
            </c:strRef>
          </c:tx>
          <c:spPr>
            <a:ln w="31750">
              <a:solidFill>
                <a:srgbClr val="FFEC9D"/>
              </a:solidFill>
            </a:ln>
          </c:spPr>
          <c:marker>
            <c:symbol val="none"/>
          </c:marker>
          <c:cat>
            <c:numRef>
              <c:f>Sheet1!$A$2:$A$13</c:f>
              <c:numCache>
                <c:formatCode>General</c:formatCode>
                <c:ptCount val="12"/>
                <c:pt idx="0">
                  <c:v>0</c:v>
                </c:pt>
                <c:pt idx="1">
                  <c:v>10</c:v>
                </c:pt>
                <c:pt idx="2">
                  <c:v>20</c:v>
                </c:pt>
                <c:pt idx="3">
                  <c:v>30</c:v>
                </c:pt>
                <c:pt idx="4">
                  <c:v>40</c:v>
                </c:pt>
                <c:pt idx="5">
                  <c:v>50</c:v>
                </c:pt>
                <c:pt idx="6">
                  <c:v>60</c:v>
                </c:pt>
                <c:pt idx="7">
                  <c:v>70</c:v>
                </c:pt>
                <c:pt idx="8">
                  <c:v>80</c:v>
                </c:pt>
                <c:pt idx="9">
                  <c:v>90</c:v>
                </c:pt>
                <c:pt idx="10">
                  <c:v>100</c:v>
                </c:pt>
                <c:pt idx="11">
                  <c:v>110</c:v>
                </c:pt>
              </c:numCache>
            </c:numRef>
          </c:cat>
          <c:val>
            <c:numRef>
              <c:f>Sheet1!$B$2:$B$13</c:f>
              <c:numCache>
                <c:formatCode>General</c:formatCode>
                <c:ptCount val="12"/>
                <c:pt idx="0">
                  <c:v>0</c:v>
                </c:pt>
                <c:pt idx="1">
                  <c:v>0</c:v>
                </c:pt>
                <c:pt idx="2">
                  <c:v>0</c:v>
                </c:pt>
                <c:pt idx="3">
                  <c:v>0</c:v>
                </c:pt>
                <c:pt idx="4">
                  <c:v>-0.14285700000000007</c:v>
                </c:pt>
                <c:pt idx="5">
                  <c:v>-0.28571400000000008</c:v>
                </c:pt>
                <c:pt idx="6">
                  <c:v>-0.42857099999999998</c:v>
                </c:pt>
                <c:pt idx="7">
                  <c:v>-0.57142800000000005</c:v>
                </c:pt>
                <c:pt idx="8">
                  <c:v>-0.71428500000000006</c:v>
                </c:pt>
                <c:pt idx="9">
                  <c:v>-0.85714200000000007</c:v>
                </c:pt>
                <c:pt idx="10">
                  <c:v>-1</c:v>
                </c:pt>
                <c:pt idx="11">
                  <c:v>-1</c:v>
                </c:pt>
              </c:numCache>
            </c:numRef>
          </c:val>
          <c:smooth val="0"/>
          <c:extLst xmlns:c16r2="http://schemas.microsoft.com/office/drawing/2015/06/chart">
            <c:ext xmlns:c16="http://schemas.microsoft.com/office/drawing/2014/chart" uri="{C3380CC4-5D6E-409C-BE32-E72D297353CC}">
              <c16:uniqueId val="{00000000-0ECF-4AEF-9B4C-83AF29C32C9C}"/>
            </c:ext>
          </c:extLst>
        </c:ser>
        <c:dLbls>
          <c:showLegendKey val="0"/>
          <c:showVal val="0"/>
          <c:showCatName val="0"/>
          <c:showSerName val="0"/>
          <c:showPercent val="0"/>
          <c:showBubbleSize val="0"/>
        </c:dLbls>
        <c:marker val="1"/>
        <c:smooth val="0"/>
        <c:axId val="93019136"/>
        <c:axId val="93037312"/>
      </c:lineChart>
      <c:catAx>
        <c:axId val="93019136"/>
        <c:scaling>
          <c:orientation val="minMax"/>
        </c:scaling>
        <c:delete val="0"/>
        <c:axPos val="b"/>
        <c:numFmt formatCode="#,##0;\-#,##0;;" sourceLinked="0"/>
        <c:majorTickMark val="out"/>
        <c:minorTickMark val="none"/>
        <c:tickLblPos val="nextTo"/>
        <c:spPr>
          <a:ln w="19050">
            <a:solidFill>
              <a:schemeClr val="accent3">
                <a:lumMod val="20000"/>
                <a:lumOff val="80000"/>
              </a:schemeClr>
            </a:solidFill>
          </a:ln>
        </c:spPr>
        <c:txPr>
          <a:bodyPr/>
          <a:lstStyle/>
          <a:p>
            <a:pPr>
              <a:defRPr sz="1000">
                <a:solidFill>
                  <a:schemeClr val="accent3">
                    <a:lumMod val="20000"/>
                    <a:lumOff val="80000"/>
                  </a:schemeClr>
                </a:solidFill>
              </a:defRPr>
            </a:pPr>
            <a:endParaRPr lang="en-US"/>
          </a:p>
        </c:txPr>
        <c:crossAx val="93037312"/>
        <c:crosses val="autoZero"/>
        <c:auto val="1"/>
        <c:lblAlgn val="ctr"/>
        <c:lblOffset val="100"/>
        <c:tickLblSkip val="1"/>
        <c:noMultiLvlLbl val="0"/>
      </c:catAx>
      <c:valAx>
        <c:axId val="93037312"/>
        <c:scaling>
          <c:orientation val="minMax"/>
          <c:max val="1"/>
          <c:min val="-1"/>
        </c:scaling>
        <c:delete val="0"/>
        <c:axPos val="l"/>
        <c:numFmt formatCode="#,##0.0" sourceLinked="0"/>
        <c:majorTickMark val="out"/>
        <c:minorTickMark val="none"/>
        <c:tickLblPos val="nextTo"/>
        <c:spPr>
          <a:ln w="19050">
            <a:solidFill>
              <a:schemeClr val="accent3">
                <a:lumMod val="20000"/>
                <a:lumOff val="80000"/>
              </a:schemeClr>
            </a:solidFill>
          </a:ln>
        </c:spPr>
        <c:txPr>
          <a:bodyPr/>
          <a:lstStyle/>
          <a:p>
            <a:pPr>
              <a:defRPr sz="1000">
                <a:solidFill>
                  <a:schemeClr val="accent3">
                    <a:lumMod val="20000"/>
                    <a:lumOff val="80000"/>
                  </a:schemeClr>
                </a:solidFill>
              </a:defRPr>
            </a:pPr>
            <a:endParaRPr lang="en-US"/>
          </a:p>
        </c:txPr>
        <c:crossAx val="93019136"/>
        <c:crosses val="autoZero"/>
        <c:crossBetween val="midCat"/>
        <c:majorUnit val="0.5"/>
      </c:valAx>
      <c:spPr>
        <a:noFill/>
        <a:ln>
          <a:noFill/>
        </a:ln>
      </c:spPr>
    </c:plotArea>
    <c:plotVisOnly val="1"/>
    <c:dispBlanksAs val="gap"/>
    <c:showDLblsOverMax val="0"/>
  </c:chart>
  <c:spPr>
    <a:ln w="19050"/>
  </c:spPr>
  <c:txPr>
    <a:bodyPr/>
    <a:lstStyle/>
    <a:p>
      <a:pPr>
        <a:defRPr sz="1800"/>
      </a:pPr>
      <a:endParaRPr lang="en-US"/>
    </a:p>
  </c:txPr>
  <c:externalData r:id="rId1">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200"/>
            </a:pPr>
            <a:r>
              <a:rPr lang="en-US" sz="1200" dirty="0">
                <a:solidFill>
                  <a:schemeClr val="accent3">
                    <a:lumMod val="20000"/>
                    <a:lumOff val="80000"/>
                  </a:schemeClr>
                </a:solidFill>
              </a:rPr>
              <a:t>Max</a:t>
            </a:r>
            <a:r>
              <a:rPr lang="en-US" sz="1200" baseline="0" dirty="0">
                <a:solidFill>
                  <a:schemeClr val="accent3">
                    <a:lumMod val="20000"/>
                    <a:lumOff val="80000"/>
                  </a:schemeClr>
                </a:solidFill>
              </a:rPr>
              <a:t> CAPE 900-700 </a:t>
            </a:r>
            <a:r>
              <a:rPr lang="en-US" sz="1200" baseline="0" dirty="0" err="1">
                <a:solidFill>
                  <a:schemeClr val="accent3">
                    <a:lumMod val="20000"/>
                    <a:lumOff val="80000"/>
                  </a:schemeClr>
                </a:solidFill>
              </a:rPr>
              <a:t>mb</a:t>
            </a:r>
            <a:r>
              <a:rPr lang="en-US" sz="1200" baseline="0" dirty="0">
                <a:solidFill>
                  <a:schemeClr val="accent3">
                    <a:lumMod val="20000"/>
                    <a:lumOff val="80000"/>
                  </a:schemeClr>
                </a:solidFill>
              </a:rPr>
              <a:t> at f01</a:t>
            </a:r>
            <a:endParaRPr lang="en-US" sz="1200" dirty="0">
              <a:solidFill>
                <a:schemeClr val="accent3">
                  <a:lumMod val="20000"/>
                  <a:lumOff val="80000"/>
                </a:schemeClr>
              </a:solidFill>
            </a:endParaRPr>
          </a:p>
        </c:rich>
      </c:tx>
      <c:layout/>
      <c:overlay val="0"/>
    </c:title>
    <c:autoTitleDeleted val="0"/>
    <c:plotArea>
      <c:layout>
        <c:manualLayout>
          <c:layoutTarget val="inner"/>
          <c:xMode val="edge"/>
          <c:yMode val="edge"/>
          <c:x val="0.1197623213764946"/>
          <c:y val="0.19891688538932636"/>
          <c:w val="0.80860804899387573"/>
          <c:h val="0.76774978127734028"/>
        </c:manualLayout>
      </c:layout>
      <c:lineChart>
        <c:grouping val="standard"/>
        <c:varyColors val="0"/>
        <c:ser>
          <c:idx val="0"/>
          <c:order val="0"/>
          <c:tx>
            <c:strRef>
              <c:f>Sheet1!$B$1</c:f>
              <c:strCache>
                <c:ptCount val="1"/>
                <c:pt idx="0">
                  <c:v>Column1</c:v>
                </c:pt>
              </c:strCache>
            </c:strRef>
          </c:tx>
          <c:spPr>
            <a:ln w="31750">
              <a:solidFill>
                <a:srgbClr val="FFEC9D"/>
              </a:solidFill>
            </a:ln>
          </c:spPr>
          <c:marker>
            <c:symbol val="none"/>
          </c:marker>
          <c:cat>
            <c:numRef>
              <c:f>Sheet1!$A$2:$A$17</c:f>
              <c:numCache>
                <c:formatCode>General</c:formatCode>
                <c:ptCount val="16"/>
                <c:pt idx="0">
                  <c:v>-400</c:v>
                </c:pt>
                <c:pt idx="1">
                  <c:v>-300</c:v>
                </c:pt>
                <c:pt idx="2">
                  <c:v>-200</c:v>
                </c:pt>
                <c:pt idx="3">
                  <c:v>-100</c:v>
                </c:pt>
                <c:pt idx="4">
                  <c:v>0</c:v>
                </c:pt>
                <c:pt idx="5">
                  <c:v>100</c:v>
                </c:pt>
                <c:pt idx="6">
                  <c:v>200</c:v>
                </c:pt>
                <c:pt idx="7">
                  <c:v>300</c:v>
                </c:pt>
                <c:pt idx="8">
                  <c:v>400</c:v>
                </c:pt>
                <c:pt idx="9">
                  <c:v>500</c:v>
                </c:pt>
                <c:pt idx="10">
                  <c:v>600</c:v>
                </c:pt>
                <c:pt idx="11">
                  <c:v>700</c:v>
                </c:pt>
                <c:pt idx="12">
                  <c:v>800</c:v>
                </c:pt>
                <c:pt idx="13">
                  <c:v>900</c:v>
                </c:pt>
                <c:pt idx="14">
                  <c:v>1000</c:v>
                </c:pt>
                <c:pt idx="15">
                  <c:v>1100</c:v>
                </c:pt>
              </c:numCache>
            </c:numRef>
          </c:cat>
          <c:val>
            <c:numRef>
              <c:f>Sheet1!$B$2:$B$17</c:f>
              <c:numCache>
                <c:formatCode>General</c:formatCode>
                <c:ptCount val="16"/>
                <c:pt idx="0">
                  <c:v>-0.5</c:v>
                </c:pt>
                <c:pt idx="1">
                  <c:v>-0.5</c:v>
                </c:pt>
                <c:pt idx="2">
                  <c:v>-0.5</c:v>
                </c:pt>
                <c:pt idx="3">
                  <c:v>-0.36399999999999999</c:v>
                </c:pt>
                <c:pt idx="4">
                  <c:v>-0.22800000000000001</c:v>
                </c:pt>
                <c:pt idx="5">
                  <c:v>-9.1999999999999998E-2</c:v>
                </c:pt>
                <c:pt idx="6">
                  <c:v>4.4000000000000011E-2</c:v>
                </c:pt>
                <c:pt idx="7">
                  <c:v>0.18000000000000002</c:v>
                </c:pt>
                <c:pt idx="8">
                  <c:v>0.31600000000000006</c:v>
                </c:pt>
                <c:pt idx="9">
                  <c:v>0.45200000000000007</c:v>
                </c:pt>
                <c:pt idx="10">
                  <c:v>0.58800000000000008</c:v>
                </c:pt>
                <c:pt idx="11">
                  <c:v>0.72400000000000009</c:v>
                </c:pt>
                <c:pt idx="12">
                  <c:v>0.8600000000000001</c:v>
                </c:pt>
                <c:pt idx="13">
                  <c:v>1</c:v>
                </c:pt>
                <c:pt idx="14">
                  <c:v>1</c:v>
                </c:pt>
                <c:pt idx="15">
                  <c:v>1</c:v>
                </c:pt>
              </c:numCache>
            </c:numRef>
          </c:val>
          <c:smooth val="0"/>
          <c:extLst xmlns:c16r2="http://schemas.microsoft.com/office/drawing/2015/06/chart">
            <c:ext xmlns:c16="http://schemas.microsoft.com/office/drawing/2014/chart" uri="{C3380CC4-5D6E-409C-BE32-E72D297353CC}">
              <c16:uniqueId val="{00000000-7009-4553-9C12-D26828DC41DD}"/>
            </c:ext>
          </c:extLst>
        </c:ser>
        <c:dLbls>
          <c:showLegendKey val="0"/>
          <c:showVal val="0"/>
          <c:showCatName val="0"/>
          <c:showSerName val="0"/>
          <c:showPercent val="0"/>
          <c:showBubbleSize val="0"/>
        </c:dLbls>
        <c:marker val="1"/>
        <c:smooth val="0"/>
        <c:axId val="93078272"/>
        <c:axId val="93079808"/>
      </c:lineChart>
      <c:catAx>
        <c:axId val="93078272"/>
        <c:scaling>
          <c:orientation val="minMax"/>
        </c:scaling>
        <c:delete val="0"/>
        <c:axPos val="b"/>
        <c:numFmt formatCode="#,##0" sourceLinked="0"/>
        <c:majorTickMark val="out"/>
        <c:minorTickMark val="none"/>
        <c:tickLblPos val="nextTo"/>
        <c:spPr>
          <a:ln w="19050">
            <a:solidFill>
              <a:schemeClr val="accent3">
                <a:lumMod val="20000"/>
                <a:lumOff val="80000"/>
              </a:schemeClr>
            </a:solidFill>
          </a:ln>
        </c:spPr>
        <c:txPr>
          <a:bodyPr/>
          <a:lstStyle/>
          <a:p>
            <a:pPr>
              <a:defRPr sz="1000">
                <a:solidFill>
                  <a:schemeClr val="accent3">
                    <a:lumMod val="20000"/>
                    <a:lumOff val="80000"/>
                  </a:schemeClr>
                </a:solidFill>
              </a:defRPr>
            </a:pPr>
            <a:endParaRPr lang="en-US"/>
          </a:p>
        </c:txPr>
        <c:crossAx val="93079808"/>
        <c:crosses val="autoZero"/>
        <c:auto val="1"/>
        <c:lblAlgn val="ctr"/>
        <c:lblOffset val="100"/>
        <c:tickLblSkip val="2"/>
        <c:noMultiLvlLbl val="0"/>
      </c:catAx>
      <c:valAx>
        <c:axId val="93079808"/>
        <c:scaling>
          <c:orientation val="minMax"/>
          <c:max val="1"/>
          <c:min val="-1"/>
        </c:scaling>
        <c:delete val="0"/>
        <c:axPos val="l"/>
        <c:numFmt formatCode="#,##0.0;\-#,##0.0;" sourceLinked="0"/>
        <c:majorTickMark val="out"/>
        <c:minorTickMark val="none"/>
        <c:tickLblPos val="nextTo"/>
        <c:spPr>
          <a:ln w="19050">
            <a:solidFill>
              <a:schemeClr val="accent3">
                <a:lumMod val="20000"/>
                <a:lumOff val="80000"/>
              </a:schemeClr>
            </a:solidFill>
          </a:ln>
        </c:spPr>
        <c:txPr>
          <a:bodyPr/>
          <a:lstStyle/>
          <a:p>
            <a:pPr>
              <a:defRPr sz="1000">
                <a:solidFill>
                  <a:schemeClr val="accent3">
                    <a:lumMod val="20000"/>
                    <a:lumOff val="80000"/>
                  </a:schemeClr>
                </a:solidFill>
              </a:defRPr>
            </a:pPr>
            <a:endParaRPr lang="en-US"/>
          </a:p>
        </c:txPr>
        <c:crossAx val="93078272"/>
        <c:crossesAt val="5"/>
        <c:crossBetween val="midCat"/>
        <c:majorUnit val="0.5"/>
      </c:valAx>
      <c:spPr>
        <a:noFill/>
        <a:ln>
          <a:noFill/>
        </a:ln>
      </c:spPr>
    </c:plotArea>
    <c:plotVisOnly val="1"/>
    <c:dispBlanksAs val="gap"/>
    <c:showDLblsOverMax val="0"/>
  </c:chart>
  <c:spPr>
    <a:ln w="19050"/>
  </c:spPr>
  <c:txPr>
    <a:bodyPr/>
    <a:lstStyle/>
    <a:p>
      <a:pPr>
        <a:defRPr sz="1800"/>
      </a:pPr>
      <a:endParaRPr lang="en-US"/>
    </a:p>
  </c:txPr>
  <c:externalData r:id="rId1">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200"/>
            </a:pPr>
            <a:r>
              <a:rPr lang="en-US" sz="1200" dirty="0">
                <a:solidFill>
                  <a:schemeClr val="accent3">
                    <a:lumMod val="20000"/>
                    <a:lumOff val="80000"/>
                  </a:schemeClr>
                </a:solidFill>
              </a:rPr>
              <a:t>Vertical Instability 1000-700 </a:t>
            </a:r>
            <a:r>
              <a:rPr lang="en-US" sz="1200" dirty="0" err="1">
                <a:solidFill>
                  <a:schemeClr val="accent3">
                    <a:lumMod val="20000"/>
                    <a:lumOff val="80000"/>
                  </a:schemeClr>
                </a:solidFill>
              </a:rPr>
              <a:t>mb</a:t>
            </a:r>
            <a:r>
              <a:rPr lang="en-US" sz="1200" baseline="0" dirty="0">
                <a:solidFill>
                  <a:schemeClr val="accent3">
                    <a:lumMod val="20000"/>
                    <a:lumOff val="80000"/>
                  </a:schemeClr>
                </a:solidFill>
              </a:rPr>
              <a:t> in 1 </a:t>
            </a:r>
            <a:r>
              <a:rPr lang="en-US" sz="1200" baseline="0" dirty="0" err="1">
                <a:solidFill>
                  <a:schemeClr val="accent3">
                    <a:lumMod val="20000"/>
                    <a:lumOff val="80000"/>
                  </a:schemeClr>
                </a:solidFill>
              </a:rPr>
              <a:t>hr</a:t>
            </a:r>
            <a:endParaRPr lang="en-US" sz="1200" dirty="0">
              <a:solidFill>
                <a:schemeClr val="accent3">
                  <a:lumMod val="20000"/>
                  <a:lumOff val="80000"/>
                </a:schemeClr>
              </a:solidFill>
            </a:endParaRPr>
          </a:p>
        </c:rich>
      </c:tx>
      <c:layout/>
      <c:overlay val="0"/>
    </c:title>
    <c:autoTitleDeleted val="0"/>
    <c:plotArea>
      <c:layout>
        <c:manualLayout>
          <c:layoutTarget val="inner"/>
          <c:xMode val="edge"/>
          <c:yMode val="edge"/>
          <c:x val="0.1197623213764946"/>
          <c:y val="0.16558355205599301"/>
          <c:w val="0.80860804899387573"/>
          <c:h val="0.77330533683289593"/>
        </c:manualLayout>
      </c:layout>
      <c:lineChart>
        <c:grouping val="standard"/>
        <c:varyColors val="0"/>
        <c:ser>
          <c:idx val="0"/>
          <c:order val="0"/>
          <c:tx>
            <c:strRef>
              <c:f>Sheet1!$B$1</c:f>
              <c:strCache>
                <c:ptCount val="1"/>
                <c:pt idx="0">
                  <c:v>Column1</c:v>
                </c:pt>
              </c:strCache>
            </c:strRef>
          </c:tx>
          <c:spPr>
            <a:ln w="31750">
              <a:solidFill>
                <a:srgbClr val="FFEC9D"/>
              </a:solidFill>
            </a:ln>
          </c:spPr>
          <c:marker>
            <c:symbol val="none"/>
          </c:marker>
          <c:cat>
            <c:numRef>
              <c:f>Sheet1!$A$2:$A$16</c:f>
              <c:numCache>
                <c:formatCode>General</c:formatCode>
                <c:ptCount val="15"/>
                <c:pt idx="0">
                  <c:v>-2</c:v>
                </c:pt>
                <c:pt idx="1">
                  <c:v>-1</c:v>
                </c:pt>
                <c:pt idx="2">
                  <c:v>0</c:v>
                </c:pt>
                <c:pt idx="3">
                  <c:v>1</c:v>
                </c:pt>
                <c:pt idx="4">
                  <c:v>2</c:v>
                </c:pt>
                <c:pt idx="5">
                  <c:v>3</c:v>
                </c:pt>
                <c:pt idx="6">
                  <c:v>4</c:v>
                </c:pt>
                <c:pt idx="7">
                  <c:v>5</c:v>
                </c:pt>
                <c:pt idx="8">
                  <c:v>6</c:v>
                </c:pt>
                <c:pt idx="9">
                  <c:v>7</c:v>
                </c:pt>
                <c:pt idx="10">
                  <c:v>8</c:v>
                </c:pt>
                <c:pt idx="11">
                  <c:v>9</c:v>
                </c:pt>
                <c:pt idx="12">
                  <c:v>10</c:v>
                </c:pt>
                <c:pt idx="13">
                  <c:v>11</c:v>
                </c:pt>
                <c:pt idx="14">
                  <c:v>12</c:v>
                </c:pt>
              </c:numCache>
            </c:numRef>
          </c:cat>
          <c:val>
            <c:numRef>
              <c:f>Sheet1!$B$2:$B$16</c:f>
              <c:numCache>
                <c:formatCode>General</c:formatCode>
                <c:ptCount val="15"/>
                <c:pt idx="0">
                  <c:v>0</c:v>
                </c:pt>
                <c:pt idx="1">
                  <c:v>0</c:v>
                </c:pt>
                <c:pt idx="2">
                  <c:v>0</c:v>
                </c:pt>
                <c:pt idx="3">
                  <c:v>0.1</c:v>
                </c:pt>
                <c:pt idx="4">
                  <c:v>0.2</c:v>
                </c:pt>
                <c:pt idx="5">
                  <c:v>0.3</c:v>
                </c:pt>
                <c:pt idx="6">
                  <c:v>0.4</c:v>
                </c:pt>
                <c:pt idx="7">
                  <c:v>0.5</c:v>
                </c:pt>
                <c:pt idx="8">
                  <c:v>0.6</c:v>
                </c:pt>
                <c:pt idx="9">
                  <c:v>0.7</c:v>
                </c:pt>
                <c:pt idx="10">
                  <c:v>0.8</c:v>
                </c:pt>
                <c:pt idx="11">
                  <c:v>0.9</c:v>
                </c:pt>
                <c:pt idx="12">
                  <c:v>1</c:v>
                </c:pt>
                <c:pt idx="13">
                  <c:v>1</c:v>
                </c:pt>
                <c:pt idx="14">
                  <c:v>1</c:v>
                </c:pt>
              </c:numCache>
            </c:numRef>
          </c:val>
          <c:smooth val="0"/>
          <c:extLst xmlns:c16r2="http://schemas.microsoft.com/office/drawing/2015/06/chart">
            <c:ext xmlns:c16="http://schemas.microsoft.com/office/drawing/2014/chart" uri="{C3380CC4-5D6E-409C-BE32-E72D297353CC}">
              <c16:uniqueId val="{00000000-302B-40B2-BE20-01E94EB9C95F}"/>
            </c:ext>
          </c:extLst>
        </c:ser>
        <c:dLbls>
          <c:showLegendKey val="0"/>
          <c:showVal val="0"/>
          <c:showCatName val="0"/>
          <c:showSerName val="0"/>
          <c:showPercent val="0"/>
          <c:showBubbleSize val="0"/>
        </c:dLbls>
        <c:marker val="1"/>
        <c:smooth val="0"/>
        <c:axId val="93181056"/>
        <c:axId val="93182592"/>
      </c:lineChart>
      <c:catAx>
        <c:axId val="93181056"/>
        <c:scaling>
          <c:orientation val="minMax"/>
        </c:scaling>
        <c:delete val="0"/>
        <c:axPos val="b"/>
        <c:numFmt formatCode="#,##0" sourceLinked="0"/>
        <c:majorTickMark val="out"/>
        <c:minorTickMark val="none"/>
        <c:tickLblPos val="nextTo"/>
        <c:spPr>
          <a:ln w="19050">
            <a:solidFill>
              <a:schemeClr val="accent3">
                <a:lumMod val="20000"/>
                <a:lumOff val="80000"/>
              </a:schemeClr>
            </a:solidFill>
          </a:ln>
        </c:spPr>
        <c:txPr>
          <a:bodyPr/>
          <a:lstStyle/>
          <a:p>
            <a:pPr>
              <a:defRPr sz="1000">
                <a:solidFill>
                  <a:schemeClr val="accent3">
                    <a:lumMod val="20000"/>
                    <a:lumOff val="80000"/>
                  </a:schemeClr>
                </a:solidFill>
              </a:defRPr>
            </a:pPr>
            <a:endParaRPr lang="en-US"/>
          </a:p>
        </c:txPr>
        <c:crossAx val="93182592"/>
        <c:crosses val="autoZero"/>
        <c:auto val="1"/>
        <c:lblAlgn val="ctr"/>
        <c:lblOffset val="100"/>
        <c:tickLblSkip val="1"/>
        <c:noMultiLvlLbl val="0"/>
      </c:catAx>
      <c:valAx>
        <c:axId val="93182592"/>
        <c:scaling>
          <c:orientation val="minMax"/>
          <c:max val="1"/>
          <c:min val="-1"/>
        </c:scaling>
        <c:delete val="0"/>
        <c:axPos val="l"/>
        <c:numFmt formatCode="#,##0.0;\-#,##0.0;;" sourceLinked="0"/>
        <c:majorTickMark val="out"/>
        <c:minorTickMark val="none"/>
        <c:tickLblPos val="nextTo"/>
        <c:spPr>
          <a:ln w="19050">
            <a:solidFill>
              <a:schemeClr val="accent3">
                <a:lumMod val="20000"/>
                <a:lumOff val="80000"/>
              </a:schemeClr>
            </a:solidFill>
          </a:ln>
        </c:spPr>
        <c:txPr>
          <a:bodyPr/>
          <a:lstStyle/>
          <a:p>
            <a:pPr>
              <a:defRPr sz="1000">
                <a:solidFill>
                  <a:schemeClr val="accent3">
                    <a:lumMod val="20000"/>
                    <a:lumOff val="80000"/>
                  </a:schemeClr>
                </a:solidFill>
              </a:defRPr>
            </a:pPr>
            <a:endParaRPr lang="en-US"/>
          </a:p>
        </c:txPr>
        <c:crossAx val="93181056"/>
        <c:crossesAt val="3"/>
        <c:crossBetween val="midCat"/>
        <c:majorUnit val="0.5"/>
      </c:valAx>
      <c:spPr>
        <a:noFill/>
        <a:ln>
          <a:noFill/>
        </a:ln>
      </c:spPr>
    </c:plotArea>
    <c:plotVisOnly val="1"/>
    <c:dispBlanksAs val="gap"/>
    <c:showDLblsOverMax val="0"/>
  </c:chart>
  <c:spPr>
    <a:ln w="19050"/>
  </c:spPr>
  <c:txPr>
    <a:bodyPr/>
    <a:lstStyle/>
    <a:p>
      <a:pPr>
        <a:defRPr sz="1800"/>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200"/>
            </a:pPr>
            <a:r>
              <a:rPr lang="en-US" sz="1200" dirty="0" smtClean="0">
                <a:solidFill>
                  <a:schemeClr val="accent3">
                    <a:lumMod val="20000"/>
                    <a:lumOff val="80000"/>
                  </a:schemeClr>
                </a:solidFill>
              </a:rPr>
              <a:t>Convergence </a:t>
            </a:r>
            <a:r>
              <a:rPr lang="en-US" sz="1200" baseline="0" dirty="0" smtClean="0">
                <a:solidFill>
                  <a:schemeClr val="accent3">
                    <a:lumMod val="20000"/>
                    <a:lumOff val="80000"/>
                  </a:schemeClr>
                </a:solidFill>
              </a:rPr>
              <a:t>1000 </a:t>
            </a:r>
            <a:r>
              <a:rPr lang="en-US" sz="1200" baseline="0" dirty="0" err="1" smtClean="0">
                <a:solidFill>
                  <a:schemeClr val="accent3">
                    <a:lumMod val="20000"/>
                    <a:lumOff val="80000"/>
                  </a:schemeClr>
                </a:solidFill>
              </a:rPr>
              <a:t>mb</a:t>
            </a:r>
            <a:r>
              <a:rPr lang="en-US" sz="1200" baseline="0" dirty="0" smtClean="0">
                <a:solidFill>
                  <a:schemeClr val="accent3">
                    <a:lumMod val="20000"/>
                    <a:lumOff val="80000"/>
                  </a:schemeClr>
                </a:solidFill>
              </a:rPr>
              <a:t> at f03</a:t>
            </a:r>
            <a:endParaRPr lang="en-US" sz="1200" dirty="0">
              <a:solidFill>
                <a:schemeClr val="accent3">
                  <a:lumMod val="20000"/>
                  <a:lumOff val="80000"/>
                </a:schemeClr>
              </a:solidFill>
            </a:endParaRPr>
          </a:p>
        </c:rich>
      </c:tx>
      <c:layout/>
      <c:overlay val="0"/>
    </c:title>
    <c:autoTitleDeleted val="0"/>
    <c:plotArea>
      <c:layout>
        <c:manualLayout>
          <c:layoutTarget val="inner"/>
          <c:xMode val="edge"/>
          <c:yMode val="edge"/>
          <c:x val="0.1197623213764946"/>
          <c:y val="0.16558355205599301"/>
          <c:w val="0.80860804899387573"/>
          <c:h val="0.77330533683289593"/>
        </c:manualLayout>
      </c:layout>
      <c:lineChart>
        <c:grouping val="standard"/>
        <c:varyColors val="0"/>
        <c:ser>
          <c:idx val="0"/>
          <c:order val="0"/>
          <c:tx>
            <c:strRef>
              <c:f>Sheet1!$B$1</c:f>
              <c:strCache>
                <c:ptCount val="1"/>
                <c:pt idx="0">
                  <c:v>Column1</c:v>
                </c:pt>
              </c:strCache>
            </c:strRef>
          </c:tx>
          <c:spPr>
            <a:ln w="31750">
              <a:solidFill>
                <a:srgbClr val="FFEC9D"/>
              </a:solidFill>
            </a:ln>
          </c:spPr>
          <c:marker>
            <c:symbol val="none"/>
          </c:marker>
          <c:cat>
            <c:numRef>
              <c:f>Sheet1!$A$2:$A$16</c:f>
              <c:numCache>
                <c:formatCode>0.000</c:formatCode>
                <c:ptCount val="15"/>
                <c:pt idx="0">
                  <c:v>-7.0000000000000007E-2</c:v>
                </c:pt>
                <c:pt idx="1">
                  <c:v>-6.5000000000000002E-2</c:v>
                </c:pt>
                <c:pt idx="2">
                  <c:v>-0.06</c:v>
                </c:pt>
                <c:pt idx="3">
                  <c:v>-5.5E-2</c:v>
                </c:pt>
                <c:pt idx="4">
                  <c:v>-0.05</c:v>
                </c:pt>
                <c:pt idx="5">
                  <c:v>-4.4999999999999998E-2</c:v>
                </c:pt>
                <c:pt idx="6">
                  <c:v>-0.04</c:v>
                </c:pt>
                <c:pt idx="7">
                  <c:v>-3.5000000000000003E-2</c:v>
                </c:pt>
                <c:pt idx="8">
                  <c:v>-0.03</c:v>
                </c:pt>
                <c:pt idx="9">
                  <c:v>-2.5000000000000001E-2</c:v>
                </c:pt>
                <c:pt idx="10">
                  <c:v>-0.02</c:v>
                </c:pt>
                <c:pt idx="11">
                  <c:v>-1.4999999999999999E-2</c:v>
                </c:pt>
                <c:pt idx="12">
                  <c:v>-0.01</c:v>
                </c:pt>
                <c:pt idx="13">
                  <c:v>-5.0000000000000001E-3</c:v>
                </c:pt>
                <c:pt idx="14">
                  <c:v>0</c:v>
                </c:pt>
              </c:numCache>
            </c:numRef>
          </c:cat>
          <c:val>
            <c:numRef>
              <c:f>Sheet1!$B$2:$B$16</c:f>
              <c:numCache>
                <c:formatCode>General</c:formatCode>
                <c:ptCount val="15"/>
                <c:pt idx="0">
                  <c:v>1</c:v>
                </c:pt>
                <c:pt idx="1">
                  <c:v>1</c:v>
                </c:pt>
                <c:pt idx="2">
                  <c:v>1</c:v>
                </c:pt>
                <c:pt idx="3">
                  <c:v>0.88800000000000001</c:v>
                </c:pt>
                <c:pt idx="4">
                  <c:v>0.77700000000000002</c:v>
                </c:pt>
                <c:pt idx="5">
                  <c:v>0.66600000000000004</c:v>
                </c:pt>
                <c:pt idx="6">
                  <c:v>0.55500000000000005</c:v>
                </c:pt>
                <c:pt idx="7">
                  <c:v>0.44400000000000001</c:v>
                </c:pt>
                <c:pt idx="8">
                  <c:v>0.33300000000000002</c:v>
                </c:pt>
                <c:pt idx="9">
                  <c:v>0.222</c:v>
                </c:pt>
                <c:pt idx="10">
                  <c:v>0.111</c:v>
                </c:pt>
                <c:pt idx="11">
                  <c:v>0</c:v>
                </c:pt>
                <c:pt idx="12">
                  <c:v>0</c:v>
                </c:pt>
                <c:pt idx="13">
                  <c:v>0</c:v>
                </c:pt>
                <c:pt idx="14">
                  <c:v>0</c:v>
                </c:pt>
              </c:numCache>
            </c:numRef>
          </c:val>
          <c:smooth val="0"/>
          <c:extLst xmlns:c16r2="http://schemas.microsoft.com/office/drawing/2015/06/chart">
            <c:ext xmlns:c16="http://schemas.microsoft.com/office/drawing/2014/chart" uri="{C3380CC4-5D6E-409C-BE32-E72D297353CC}">
              <c16:uniqueId val="{00000000-9C77-4683-BB15-6B159084A17C}"/>
            </c:ext>
          </c:extLst>
        </c:ser>
        <c:dLbls>
          <c:showLegendKey val="0"/>
          <c:showVal val="0"/>
          <c:showCatName val="0"/>
          <c:showSerName val="0"/>
          <c:showPercent val="0"/>
          <c:showBubbleSize val="0"/>
        </c:dLbls>
        <c:marker val="1"/>
        <c:smooth val="0"/>
        <c:axId val="76478720"/>
        <c:axId val="70012928"/>
      </c:lineChart>
      <c:catAx>
        <c:axId val="76478720"/>
        <c:scaling>
          <c:orientation val="minMax"/>
        </c:scaling>
        <c:delete val="0"/>
        <c:axPos val="b"/>
        <c:numFmt formatCode="#,##0.00;\-#,##0.00;;" sourceLinked="0"/>
        <c:majorTickMark val="out"/>
        <c:minorTickMark val="none"/>
        <c:tickLblPos val="nextTo"/>
        <c:spPr>
          <a:ln w="19050">
            <a:solidFill>
              <a:schemeClr val="accent3">
                <a:lumMod val="20000"/>
                <a:lumOff val="80000"/>
              </a:schemeClr>
            </a:solidFill>
          </a:ln>
        </c:spPr>
        <c:txPr>
          <a:bodyPr/>
          <a:lstStyle/>
          <a:p>
            <a:pPr>
              <a:defRPr sz="1000">
                <a:solidFill>
                  <a:schemeClr val="accent3">
                    <a:lumMod val="20000"/>
                    <a:lumOff val="80000"/>
                  </a:schemeClr>
                </a:solidFill>
              </a:defRPr>
            </a:pPr>
            <a:endParaRPr lang="en-US"/>
          </a:p>
        </c:txPr>
        <c:crossAx val="70012928"/>
        <c:crosses val="autoZero"/>
        <c:auto val="1"/>
        <c:lblAlgn val="ctr"/>
        <c:lblOffset val="100"/>
        <c:tickLblSkip val="2"/>
        <c:tickMarkSkip val="1"/>
        <c:noMultiLvlLbl val="0"/>
      </c:catAx>
      <c:valAx>
        <c:axId val="70012928"/>
        <c:scaling>
          <c:orientation val="minMax"/>
          <c:max val="1"/>
          <c:min val="-1"/>
        </c:scaling>
        <c:delete val="0"/>
        <c:axPos val="r"/>
        <c:numFmt formatCode="#,##0.0" sourceLinked="0"/>
        <c:majorTickMark val="out"/>
        <c:minorTickMark val="none"/>
        <c:tickLblPos val="nextTo"/>
        <c:spPr>
          <a:ln w="19050">
            <a:solidFill>
              <a:schemeClr val="accent3">
                <a:lumMod val="20000"/>
                <a:lumOff val="80000"/>
              </a:schemeClr>
            </a:solidFill>
          </a:ln>
        </c:spPr>
        <c:txPr>
          <a:bodyPr/>
          <a:lstStyle/>
          <a:p>
            <a:pPr>
              <a:defRPr sz="1000">
                <a:solidFill>
                  <a:schemeClr val="accent3">
                    <a:lumMod val="20000"/>
                    <a:lumOff val="80000"/>
                  </a:schemeClr>
                </a:solidFill>
              </a:defRPr>
            </a:pPr>
            <a:endParaRPr lang="en-US"/>
          </a:p>
        </c:txPr>
        <c:crossAx val="76478720"/>
        <c:crosses val="max"/>
        <c:crossBetween val="midCat"/>
        <c:majorUnit val="0.5"/>
      </c:valAx>
      <c:spPr>
        <a:noFill/>
        <a:ln>
          <a:noFill/>
        </a:ln>
      </c:spPr>
    </c:plotArea>
    <c:plotVisOnly val="1"/>
    <c:dispBlanksAs val="gap"/>
    <c:showDLblsOverMax val="0"/>
  </c:chart>
  <c:spPr>
    <a:ln w="19050"/>
  </c:spPr>
  <c:txPr>
    <a:bodyPr/>
    <a:lstStyle/>
    <a:p>
      <a:pPr>
        <a:defRPr sz="1800"/>
      </a:pPr>
      <a:endParaRPr lang="en-US"/>
    </a:p>
  </c:txPr>
  <c:externalData r:id="rId1">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200"/>
            </a:pPr>
            <a:r>
              <a:rPr lang="en-US" sz="1200" dirty="0">
                <a:solidFill>
                  <a:schemeClr val="accent3">
                    <a:lumMod val="20000"/>
                    <a:lumOff val="80000"/>
                  </a:schemeClr>
                </a:solidFill>
              </a:rPr>
              <a:t>Surface Convergence </a:t>
            </a:r>
            <a:r>
              <a:rPr lang="en-US" sz="1200" baseline="0" dirty="0">
                <a:solidFill>
                  <a:schemeClr val="accent3">
                    <a:lumMod val="20000"/>
                    <a:lumOff val="80000"/>
                  </a:schemeClr>
                </a:solidFill>
              </a:rPr>
              <a:t>in 1 </a:t>
            </a:r>
            <a:r>
              <a:rPr lang="en-US" sz="1200" baseline="0" dirty="0" err="1">
                <a:solidFill>
                  <a:schemeClr val="accent3">
                    <a:lumMod val="20000"/>
                    <a:lumOff val="80000"/>
                  </a:schemeClr>
                </a:solidFill>
              </a:rPr>
              <a:t>hr</a:t>
            </a:r>
            <a:endParaRPr lang="en-US" sz="1200" dirty="0">
              <a:solidFill>
                <a:schemeClr val="accent3">
                  <a:lumMod val="20000"/>
                  <a:lumOff val="80000"/>
                </a:schemeClr>
              </a:solidFill>
            </a:endParaRPr>
          </a:p>
        </c:rich>
      </c:tx>
      <c:layout/>
      <c:overlay val="0"/>
    </c:title>
    <c:autoTitleDeleted val="0"/>
    <c:plotArea>
      <c:layout>
        <c:manualLayout>
          <c:layoutTarget val="inner"/>
          <c:xMode val="edge"/>
          <c:yMode val="edge"/>
          <c:x val="0.1197623213764946"/>
          <c:y val="0.16558355205599301"/>
          <c:w val="0.80860804899387573"/>
          <c:h val="0.77330533683289593"/>
        </c:manualLayout>
      </c:layout>
      <c:lineChart>
        <c:grouping val="standard"/>
        <c:varyColors val="0"/>
        <c:ser>
          <c:idx val="0"/>
          <c:order val="0"/>
          <c:tx>
            <c:strRef>
              <c:f>Sheet1!$B$1</c:f>
              <c:strCache>
                <c:ptCount val="1"/>
                <c:pt idx="0">
                  <c:v>Column1</c:v>
                </c:pt>
              </c:strCache>
            </c:strRef>
          </c:tx>
          <c:spPr>
            <a:ln w="31750">
              <a:solidFill>
                <a:srgbClr val="FFEC9D"/>
              </a:solidFill>
            </a:ln>
          </c:spPr>
          <c:marker>
            <c:symbol val="none"/>
          </c:marker>
          <c:cat>
            <c:numRef>
              <c:f>Sheet1!$A$2:$A$12</c:f>
              <c:numCache>
                <c:formatCode>General</c:formatCode>
                <c:ptCount val="11"/>
                <c:pt idx="0">
                  <c:v>-0.06</c:v>
                </c:pt>
                <c:pt idx="1">
                  <c:v>-0.05</c:v>
                </c:pt>
                <c:pt idx="2">
                  <c:v>-0.04</c:v>
                </c:pt>
                <c:pt idx="3">
                  <c:v>-0.03</c:v>
                </c:pt>
                <c:pt idx="4">
                  <c:v>-0.02</c:v>
                </c:pt>
                <c:pt idx="5">
                  <c:v>-0.01</c:v>
                </c:pt>
                <c:pt idx="6">
                  <c:v>0</c:v>
                </c:pt>
                <c:pt idx="7">
                  <c:v>0.01</c:v>
                </c:pt>
                <c:pt idx="8">
                  <c:v>0.02</c:v>
                </c:pt>
                <c:pt idx="9">
                  <c:v>0.03</c:v>
                </c:pt>
                <c:pt idx="10">
                  <c:v>0.04</c:v>
                </c:pt>
              </c:numCache>
            </c:numRef>
          </c:cat>
          <c:val>
            <c:numRef>
              <c:f>Sheet1!$B$2:$B$12</c:f>
              <c:numCache>
                <c:formatCode>General</c:formatCode>
                <c:ptCount val="11"/>
                <c:pt idx="0">
                  <c:v>1</c:v>
                </c:pt>
                <c:pt idx="1">
                  <c:v>1</c:v>
                </c:pt>
                <c:pt idx="2">
                  <c:v>0.875</c:v>
                </c:pt>
                <c:pt idx="3">
                  <c:v>0.75</c:v>
                </c:pt>
                <c:pt idx="4">
                  <c:v>0.5</c:v>
                </c:pt>
                <c:pt idx="5">
                  <c:v>0.25</c:v>
                </c:pt>
                <c:pt idx="6">
                  <c:v>0</c:v>
                </c:pt>
                <c:pt idx="7">
                  <c:v>-8.3299999999999999E-2</c:v>
                </c:pt>
                <c:pt idx="8">
                  <c:v>-0.16700000000000001</c:v>
                </c:pt>
                <c:pt idx="9">
                  <c:v>-0.25</c:v>
                </c:pt>
                <c:pt idx="10">
                  <c:v>-0.25</c:v>
                </c:pt>
              </c:numCache>
            </c:numRef>
          </c:val>
          <c:smooth val="0"/>
          <c:extLst xmlns:c16r2="http://schemas.microsoft.com/office/drawing/2015/06/chart">
            <c:ext xmlns:c16="http://schemas.microsoft.com/office/drawing/2014/chart" uri="{C3380CC4-5D6E-409C-BE32-E72D297353CC}">
              <c16:uniqueId val="{00000000-9C77-4683-BB15-6B159084A17C}"/>
            </c:ext>
          </c:extLst>
        </c:ser>
        <c:dLbls>
          <c:showLegendKey val="0"/>
          <c:showVal val="0"/>
          <c:showCatName val="0"/>
          <c:showSerName val="0"/>
          <c:showPercent val="0"/>
          <c:showBubbleSize val="0"/>
        </c:dLbls>
        <c:marker val="1"/>
        <c:smooth val="0"/>
        <c:axId val="69819008"/>
        <c:axId val="69828992"/>
      </c:lineChart>
      <c:catAx>
        <c:axId val="69819008"/>
        <c:scaling>
          <c:orientation val="minMax"/>
        </c:scaling>
        <c:delete val="0"/>
        <c:axPos val="b"/>
        <c:numFmt formatCode="#,##0.00" sourceLinked="0"/>
        <c:majorTickMark val="out"/>
        <c:minorTickMark val="none"/>
        <c:tickLblPos val="nextTo"/>
        <c:spPr>
          <a:ln w="19050">
            <a:solidFill>
              <a:schemeClr val="accent3">
                <a:lumMod val="20000"/>
                <a:lumOff val="80000"/>
              </a:schemeClr>
            </a:solidFill>
          </a:ln>
        </c:spPr>
        <c:txPr>
          <a:bodyPr/>
          <a:lstStyle/>
          <a:p>
            <a:pPr>
              <a:defRPr sz="1000">
                <a:solidFill>
                  <a:schemeClr val="accent3">
                    <a:lumMod val="20000"/>
                    <a:lumOff val="80000"/>
                  </a:schemeClr>
                </a:solidFill>
              </a:defRPr>
            </a:pPr>
            <a:endParaRPr lang="en-US"/>
          </a:p>
        </c:txPr>
        <c:crossAx val="69828992"/>
        <c:crosses val="autoZero"/>
        <c:auto val="1"/>
        <c:lblAlgn val="ctr"/>
        <c:lblOffset val="100"/>
        <c:tickLblSkip val="1"/>
        <c:noMultiLvlLbl val="0"/>
      </c:catAx>
      <c:valAx>
        <c:axId val="69828992"/>
        <c:scaling>
          <c:orientation val="minMax"/>
          <c:max val="1"/>
          <c:min val="-1"/>
        </c:scaling>
        <c:delete val="0"/>
        <c:axPos val="l"/>
        <c:numFmt formatCode="#,##0.0;\-#,##0.0;;" sourceLinked="0"/>
        <c:majorTickMark val="out"/>
        <c:minorTickMark val="none"/>
        <c:tickLblPos val="nextTo"/>
        <c:spPr>
          <a:ln w="19050">
            <a:solidFill>
              <a:schemeClr val="accent3">
                <a:lumMod val="20000"/>
                <a:lumOff val="80000"/>
              </a:schemeClr>
            </a:solidFill>
          </a:ln>
        </c:spPr>
        <c:txPr>
          <a:bodyPr/>
          <a:lstStyle/>
          <a:p>
            <a:pPr>
              <a:defRPr sz="1000">
                <a:solidFill>
                  <a:schemeClr val="accent3">
                    <a:lumMod val="20000"/>
                    <a:lumOff val="80000"/>
                  </a:schemeClr>
                </a:solidFill>
              </a:defRPr>
            </a:pPr>
            <a:endParaRPr lang="en-US"/>
          </a:p>
        </c:txPr>
        <c:crossAx val="69819008"/>
        <c:crossesAt val="7"/>
        <c:crossBetween val="midCat"/>
        <c:majorUnit val="0.5"/>
      </c:valAx>
      <c:spPr>
        <a:noFill/>
        <a:ln>
          <a:noFill/>
        </a:ln>
      </c:spPr>
    </c:plotArea>
    <c:plotVisOnly val="1"/>
    <c:dispBlanksAs val="gap"/>
    <c:showDLblsOverMax val="0"/>
  </c:chart>
  <c:spPr>
    <a:ln w="19050"/>
  </c:spPr>
  <c:txPr>
    <a:bodyPr/>
    <a:lstStyle/>
    <a:p>
      <a:pPr>
        <a:defRPr sz="1800"/>
      </a:pPr>
      <a:endParaRPr lang="en-US"/>
    </a:p>
  </c:txPr>
  <c:externalData r:id="rId1">
    <c:autoUpdate val="0"/>
  </c:externalData>
</c:chartSpace>
</file>

<file path=ppt/charts/chart2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200"/>
            </a:pPr>
            <a:r>
              <a:rPr lang="en-US" sz="1200" baseline="0" dirty="0">
                <a:solidFill>
                  <a:schemeClr val="accent3">
                    <a:lumMod val="20000"/>
                    <a:lumOff val="80000"/>
                  </a:schemeClr>
                </a:solidFill>
              </a:rPr>
              <a:t> W 700 </a:t>
            </a:r>
            <a:r>
              <a:rPr lang="en-US" sz="1200" baseline="0" dirty="0" err="1">
                <a:solidFill>
                  <a:schemeClr val="accent3">
                    <a:lumMod val="20000"/>
                    <a:lumOff val="80000"/>
                  </a:schemeClr>
                </a:solidFill>
              </a:rPr>
              <a:t>mb</a:t>
            </a:r>
            <a:r>
              <a:rPr lang="en-US" sz="1200" baseline="0" dirty="0">
                <a:solidFill>
                  <a:schemeClr val="accent3">
                    <a:lumMod val="20000"/>
                    <a:lumOff val="80000"/>
                  </a:schemeClr>
                </a:solidFill>
              </a:rPr>
              <a:t> at f01</a:t>
            </a:r>
            <a:endParaRPr lang="en-US" sz="1200" dirty="0">
              <a:solidFill>
                <a:schemeClr val="accent3">
                  <a:lumMod val="20000"/>
                  <a:lumOff val="80000"/>
                </a:schemeClr>
              </a:solidFill>
            </a:endParaRPr>
          </a:p>
        </c:rich>
      </c:tx>
      <c:layout/>
      <c:overlay val="0"/>
    </c:title>
    <c:autoTitleDeleted val="0"/>
    <c:plotArea>
      <c:layout>
        <c:manualLayout>
          <c:layoutTarget val="inner"/>
          <c:xMode val="edge"/>
          <c:yMode val="edge"/>
          <c:x val="9.6475831146106736E-2"/>
          <c:y val="0.16558357939632545"/>
          <c:w val="0.80860804899387573"/>
          <c:h val="0.77330533683289593"/>
        </c:manualLayout>
      </c:layout>
      <c:lineChart>
        <c:grouping val="standard"/>
        <c:varyColors val="0"/>
        <c:ser>
          <c:idx val="0"/>
          <c:order val="0"/>
          <c:tx>
            <c:strRef>
              <c:f>Sheet1!$B$1</c:f>
              <c:strCache>
                <c:ptCount val="1"/>
                <c:pt idx="0">
                  <c:v>Column1</c:v>
                </c:pt>
              </c:strCache>
            </c:strRef>
          </c:tx>
          <c:spPr>
            <a:ln w="31750">
              <a:solidFill>
                <a:srgbClr val="FFEC9D"/>
              </a:solidFill>
            </a:ln>
          </c:spPr>
          <c:marker>
            <c:symbol val="none"/>
          </c:marker>
          <c:cat>
            <c:numRef>
              <c:f>Sheet1!$A$2:$A$6</c:f>
              <c:numCache>
                <c:formatCode>General</c:formatCode>
                <c:ptCount val="5"/>
                <c:pt idx="0">
                  <c:v>-0.04</c:v>
                </c:pt>
                <c:pt idx="1">
                  <c:v>-0.03</c:v>
                </c:pt>
                <c:pt idx="2">
                  <c:v>-0.02</c:v>
                </c:pt>
                <c:pt idx="3">
                  <c:v>-0.01</c:v>
                </c:pt>
                <c:pt idx="4">
                  <c:v>0</c:v>
                </c:pt>
              </c:numCache>
            </c:numRef>
          </c:cat>
          <c:val>
            <c:numRef>
              <c:f>Sheet1!$B$2:$B$6</c:f>
              <c:numCache>
                <c:formatCode>General</c:formatCode>
                <c:ptCount val="5"/>
                <c:pt idx="0">
                  <c:v>-1</c:v>
                </c:pt>
                <c:pt idx="1">
                  <c:v>-1</c:v>
                </c:pt>
                <c:pt idx="2">
                  <c:v>0</c:v>
                </c:pt>
                <c:pt idx="3">
                  <c:v>0</c:v>
                </c:pt>
                <c:pt idx="4">
                  <c:v>0</c:v>
                </c:pt>
              </c:numCache>
            </c:numRef>
          </c:val>
          <c:smooth val="0"/>
          <c:extLst xmlns:c16r2="http://schemas.microsoft.com/office/drawing/2015/06/chart">
            <c:ext xmlns:c16="http://schemas.microsoft.com/office/drawing/2014/chart" uri="{C3380CC4-5D6E-409C-BE32-E72D297353CC}">
              <c16:uniqueId val="{00000000-426C-45A5-9EB6-3FD4588243C0}"/>
            </c:ext>
          </c:extLst>
        </c:ser>
        <c:dLbls>
          <c:showLegendKey val="0"/>
          <c:showVal val="0"/>
          <c:showCatName val="0"/>
          <c:showSerName val="0"/>
          <c:showPercent val="0"/>
          <c:showBubbleSize val="0"/>
        </c:dLbls>
        <c:marker val="1"/>
        <c:smooth val="0"/>
        <c:axId val="93268608"/>
        <c:axId val="93274496"/>
      </c:lineChart>
      <c:catAx>
        <c:axId val="93268608"/>
        <c:scaling>
          <c:orientation val="minMax"/>
        </c:scaling>
        <c:delete val="0"/>
        <c:axPos val="b"/>
        <c:numFmt formatCode="#,##0.00;\-#,##0.00;;" sourceLinked="0"/>
        <c:majorTickMark val="out"/>
        <c:minorTickMark val="none"/>
        <c:tickLblPos val="nextTo"/>
        <c:spPr>
          <a:ln w="19050">
            <a:solidFill>
              <a:schemeClr val="accent3">
                <a:lumMod val="20000"/>
                <a:lumOff val="80000"/>
              </a:schemeClr>
            </a:solidFill>
          </a:ln>
        </c:spPr>
        <c:txPr>
          <a:bodyPr/>
          <a:lstStyle/>
          <a:p>
            <a:pPr>
              <a:defRPr sz="1000">
                <a:solidFill>
                  <a:schemeClr val="accent3">
                    <a:lumMod val="20000"/>
                    <a:lumOff val="80000"/>
                  </a:schemeClr>
                </a:solidFill>
              </a:defRPr>
            </a:pPr>
            <a:endParaRPr lang="en-US"/>
          </a:p>
        </c:txPr>
        <c:crossAx val="93274496"/>
        <c:crosses val="autoZero"/>
        <c:auto val="1"/>
        <c:lblAlgn val="ctr"/>
        <c:lblOffset val="100"/>
        <c:tickLblSkip val="1"/>
        <c:noMultiLvlLbl val="0"/>
      </c:catAx>
      <c:valAx>
        <c:axId val="93274496"/>
        <c:scaling>
          <c:orientation val="minMax"/>
          <c:max val="1"/>
          <c:min val="-1"/>
        </c:scaling>
        <c:delete val="0"/>
        <c:axPos val="r"/>
        <c:numFmt formatCode="#,##0.0" sourceLinked="0"/>
        <c:majorTickMark val="out"/>
        <c:minorTickMark val="none"/>
        <c:tickLblPos val="nextTo"/>
        <c:spPr>
          <a:ln w="19050">
            <a:solidFill>
              <a:schemeClr val="accent3">
                <a:lumMod val="20000"/>
                <a:lumOff val="80000"/>
              </a:schemeClr>
            </a:solidFill>
          </a:ln>
        </c:spPr>
        <c:txPr>
          <a:bodyPr/>
          <a:lstStyle/>
          <a:p>
            <a:pPr>
              <a:defRPr sz="1000">
                <a:solidFill>
                  <a:schemeClr val="accent3">
                    <a:lumMod val="20000"/>
                    <a:lumOff val="80000"/>
                  </a:schemeClr>
                </a:solidFill>
              </a:defRPr>
            </a:pPr>
            <a:endParaRPr lang="en-US"/>
          </a:p>
        </c:txPr>
        <c:crossAx val="93268608"/>
        <c:crosses val="max"/>
        <c:crossBetween val="midCat"/>
        <c:majorUnit val="0.5"/>
      </c:valAx>
      <c:spPr>
        <a:noFill/>
        <a:ln>
          <a:noFill/>
        </a:ln>
      </c:spPr>
    </c:plotArea>
    <c:plotVisOnly val="1"/>
    <c:dispBlanksAs val="gap"/>
    <c:showDLblsOverMax val="0"/>
  </c:chart>
  <c:spPr>
    <a:ln w="19050"/>
  </c:spPr>
  <c:txPr>
    <a:bodyPr/>
    <a:lstStyle/>
    <a:p>
      <a:pPr>
        <a:defRPr sz="1800"/>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200"/>
            </a:pPr>
            <a:r>
              <a:rPr lang="en-US" sz="1200" baseline="0" dirty="0" smtClean="0">
                <a:solidFill>
                  <a:schemeClr val="accent3">
                    <a:lumMod val="20000"/>
                    <a:lumOff val="80000"/>
                  </a:schemeClr>
                </a:solidFill>
              </a:rPr>
              <a:t>Maximum gradient of </a:t>
            </a:r>
            <a:r>
              <a:rPr lang="el-GR" sz="1200" i="1" baseline="0" dirty="0" smtClean="0">
                <a:solidFill>
                  <a:schemeClr val="accent3">
                    <a:lumMod val="20000"/>
                    <a:lumOff val="80000"/>
                  </a:schemeClr>
                </a:solidFill>
              </a:rPr>
              <a:t>θ</a:t>
            </a:r>
            <a:r>
              <a:rPr lang="en-US" sz="1200" i="1" baseline="-25000" dirty="0" smtClean="0">
                <a:solidFill>
                  <a:schemeClr val="accent3">
                    <a:lumMod val="20000"/>
                    <a:lumOff val="80000"/>
                  </a:schemeClr>
                </a:solidFill>
              </a:rPr>
              <a:t>e</a:t>
            </a:r>
            <a:r>
              <a:rPr lang="en-US" sz="1200" baseline="0" dirty="0" smtClean="0">
                <a:solidFill>
                  <a:schemeClr val="accent3">
                    <a:lumMod val="20000"/>
                    <a:lumOff val="80000"/>
                  </a:schemeClr>
                </a:solidFill>
              </a:rPr>
              <a:t> 1000 </a:t>
            </a:r>
            <a:r>
              <a:rPr lang="en-US" sz="1200" baseline="0" dirty="0" err="1" smtClean="0">
                <a:solidFill>
                  <a:schemeClr val="accent3">
                    <a:lumMod val="20000"/>
                    <a:lumOff val="80000"/>
                  </a:schemeClr>
                </a:solidFill>
              </a:rPr>
              <a:t>mb</a:t>
            </a:r>
            <a:r>
              <a:rPr lang="en-US" sz="1200" baseline="0" dirty="0" smtClean="0">
                <a:solidFill>
                  <a:schemeClr val="accent3">
                    <a:lumMod val="20000"/>
                    <a:lumOff val="80000"/>
                  </a:schemeClr>
                </a:solidFill>
              </a:rPr>
              <a:t> at f03</a:t>
            </a:r>
            <a:endParaRPr lang="en-US" sz="1200" dirty="0">
              <a:solidFill>
                <a:schemeClr val="accent3">
                  <a:lumMod val="20000"/>
                  <a:lumOff val="80000"/>
                </a:schemeClr>
              </a:solidFill>
            </a:endParaRPr>
          </a:p>
        </c:rich>
      </c:tx>
      <c:layout/>
      <c:overlay val="0"/>
    </c:title>
    <c:autoTitleDeleted val="0"/>
    <c:plotArea>
      <c:layout>
        <c:manualLayout>
          <c:layoutTarget val="inner"/>
          <c:xMode val="edge"/>
          <c:yMode val="edge"/>
          <c:x val="0.10587352362204724"/>
          <c:y val="0.15725024606299212"/>
          <c:w val="0.80860804899387573"/>
          <c:h val="0.78858308727034121"/>
        </c:manualLayout>
      </c:layout>
      <c:lineChart>
        <c:grouping val="standard"/>
        <c:varyColors val="0"/>
        <c:ser>
          <c:idx val="0"/>
          <c:order val="0"/>
          <c:tx>
            <c:strRef>
              <c:f>Sheet1!$B$1</c:f>
              <c:strCache>
                <c:ptCount val="1"/>
                <c:pt idx="0">
                  <c:v>Column1</c:v>
                </c:pt>
              </c:strCache>
            </c:strRef>
          </c:tx>
          <c:spPr>
            <a:ln w="31750">
              <a:solidFill>
                <a:srgbClr val="FFEC9D"/>
              </a:solidFill>
            </a:ln>
          </c:spPr>
          <c:marker>
            <c:symbol val="none"/>
          </c:marker>
          <c:cat>
            <c:numRef>
              <c:f>Sheet1!$A$2:$A$10</c:f>
              <c:numCache>
                <c:formatCode>General</c:formatCode>
                <c:ptCount val="9"/>
                <c:pt idx="0">
                  <c:v>-3</c:v>
                </c:pt>
                <c:pt idx="1">
                  <c:v>0</c:v>
                </c:pt>
                <c:pt idx="2">
                  <c:v>3</c:v>
                </c:pt>
                <c:pt idx="3">
                  <c:v>6</c:v>
                </c:pt>
                <c:pt idx="4">
                  <c:v>9</c:v>
                </c:pt>
                <c:pt idx="5">
                  <c:v>12</c:v>
                </c:pt>
                <c:pt idx="6">
                  <c:v>15</c:v>
                </c:pt>
                <c:pt idx="7">
                  <c:v>18</c:v>
                </c:pt>
                <c:pt idx="8">
                  <c:v>21</c:v>
                </c:pt>
              </c:numCache>
            </c:numRef>
          </c:cat>
          <c:val>
            <c:numRef>
              <c:f>Sheet1!$B$2:$B$10</c:f>
              <c:numCache>
                <c:formatCode>General</c:formatCode>
                <c:ptCount val="9"/>
                <c:pt idx="0">
                  <c:v>0</c:v>
                </c:pt>
                <c:pt idx="1">
                  <c:v>0</c:v>
                </c:pt>
                <c:pt idx="2">
                  <c:v>0.16700000000000001</c:v>
                </c:pt>
                <c:pt idx="3">
                  <c:v>0.33300000000000002</c:v>
                </c:pt>
                <c:pt idx="4">
                  <c:v>0.5</c:v>
                </c:pt>
                <c:pt idx="5">
                  <c:v>0.66700000000000004</c:v>
                </c:pt>
                <c:pt idx="6">
                  <c:v>0.83299999999999996</c:v>
                </c:pt>
                <c:pt idx="7">
                  <c:v>1</c:v>
                </c:pt>
                <c:pt idx="8">
                  <c:v>1</c:v>
                </c:pt>
              </c:numCache>
            </c:numRef>
          </c:val>
          <c:smooth val="0"/>
          <c:extLst xmlns:c16r2="http://schemas.microsoft.com/office/drawing/2015/06/chart">
            <c:ext xmlns:c16="http://schemas.microsoft.com/office/drawing/2014/chart" uri="{C3380CC4-5D6E-409C-BE32-E72D297353CC}">
              <c16:uniqueId val="{00000000-56D6-4EB0-9764-5E92FF4F428C}"/>
            </c:ext>
          </c:extLst>
        </c:ser>
        <c:dLbls>
          <c:showLegendKey val="0"/>
          <c:showVal val="0"/>
          <c:showCatName val="0"/>
          <c:showSerName val="0"/>
          <c:showPercent val="0"/>
          <c:showBubbleSize val="0"/>
        </c:dLbls>
        <c:marker val="1"/>
        <c:smooth val="0"/>
        <c:axId val="69967872"/>
        <c:axId val="69969408"/>
      </c:lineChart>
      <c:catAx>
        <c:axId val="69967872"/>
        <c:scaling>
          <c:orientation val="minMax"/>
        </c:scaling>
        <c:delete val="0"/>
        <c:axPos val="b"/>
        <c:numFmt formatCode="#,##0" sourceLinked="0"/>
        <c:majorTickMark val="out"/>
        <c:minorTickMark val="none"/>
        <c:tickLblPos val="nextTo"/>
        <c:spPr>
          <a:ln w="19050">
            <a:solidFill>
              <a:schemeClr val="accent3">
                <a:lumMod val="20000"/>
                <a:lumOff val="80000"/>
              </a:schemeClr>
            </a:solidFill>
          </a:ln>
        </c:spPr>
        <c:txPr>
          <a:bodyPr/>
          <a:lstStyle/>
          <a:p>
            <a:pPr>
              <a:defRPr sz="1000">
                <a:solidFill>
                  <a:schemeClr val="accent3">
                    <a:lumMod val="20000"/>
                    <a:lumOff val="80000"/>
                  </a:schemeClr>
                </a:solidFill>
              </a:defRPr>
            </a:pPr>
            <a:endParaRPr lang="en-US"/>
          </a:p>
        </c:txPr>
        <c:crossAx val="69969408"/>
        <c:crosses val="autoZero"/>
        <c:auto val="1"/>
        <c:lblAlgn val="ctr"/>
        <c:lblOffset val="100"/>
        <c:tickLblSkip val="1"/>
        <c:noMultiLvlLbl val="0"/>
      </c:catAx>
      <c:valAx>
        <c:axId val="69969408"/>
        <c:scaling>
          <c:orientation val="minMax"/>
          <c:max val="1"/>
          <c:min val="-1"/>
        </c:scaling>
        <c:delete val="0"/>
        <c:axPos val="l"/>
        <c:numFmt formatCode="#,##0.0;\-#,##0.0;;" sourceLinked="0"/>
        <c:majorTickMark val="out"/>
        <c:minorTickMark val="none"/>
        <c:tickLblPos val="nextTo"/>
        <c:spPr>
          <a:ln w="19050">
            <a:solidFill>
              <a:schemeClr val="accent3">
                <a:lumMod val="20000"/>
                <a:lumOff val="80000"/>
              </a:schemeClr>
            </a:solidFill>
          </a:ln>
        </c:spPr>
        <c:txPr>
          <a:bodyPr/>
          <a:lstStyle/>
          <a:p>
            <a:pPr>
              <a:defRPr sz="1000">
                <a:solidFill>
                  <a:schemeClr val="accent3">
                    <a:lumMod val="20000"/>
                    <a:lumOff val="80000"/>
                  </a:schemeClr>
                </a:solidFill>
              </a:defRPr>
            </a:pPr>
            <a:endParaRPr lang="en-US"/>
          </a:p>
        </c:txPr>
        <c:crossAx val="69967872"/>
        <c:crossesAt val="2"/>
        <c:crossBetween val="midCat"/>
        <c:majorUnit val="0.5"/>
      </c:valAx>
      <c:spPr>
        <a:noFill/>
        <a:ln>
          <a:noFill/>
        </a:ln>
      </c:spPr>
    </c:plotArea>
    <c:plotVisOnly val="1"/>
    <c:dispBlanksAs val="gap"/>
    <c:showDLblsOverMax val="0"/>
  </c:chart>
  <c:spPr>
    <a:ln w="19050">
      <a:noFill/>
    </a:ln>
  </c:spPr>
  <c:txPr>
    <a:bodyPr/>
    <a:lstStyle/>
    <a:p>
      <a:pPr>
        <a:defRPr sz="1800"/>
      </a:pPr>
      <a:endParaRPr lang="en-US"/>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200"/>
            </a:pPr>
            <a:r>
              <a:rPr lang="en-US" sz="1200" dirty="0" smtClean="0">
                <a:solidFill>
                  <a:schemeClr val="accent3">
                    <a:lumMod val="20000"/>
                    <a:lumOff val="80000"/>
                  </a:schemeClr>
                </a:solidFill>
              </a:rPr>
              <a:t>Vorticity</a:t>
            </a:r>
            <a:r>
              <a:rPr lang="en-US" sz="1200" baseline="0" dirty="0" smtClean="0">
                <a:solidFill>
                  <a:schemeClr val="accent3">
                    <a:lumMod val="20000"/>
                    <a:lumOff val="80000"/>
                  </a:schemeClr>
                </a:solidFill>
              </a:rPr>
              <a:t> 1000 </a:t>
            </a:r>
            <a:r>
              <a:rPr lang="en-US" sz="1200" baseline="0" dirty="0" err="1" smtClean="0">
                <a:solidFill>
                  <a:schemeClr val="accent3">
                    <a:lumMod val="20000"/>
                    <a:lumOff val="80000"/>
                  </a:schemeClr>
                </a:solidFill>
              </a:rPr>
              <a:t>mb</a:t>
            </a:r>
            <a:r>
              <a:rPr lang="en-US" sz="1200" baseline="0" dirty="0" smtClean="0">
                <a:solidFill>
                  <a:schemeClr val="accent3">
                    <a:lumMod val="20000"/>
                    <a:lumOff val="80000"/>
                  </a:schemeClr>
                </a:solidFill>
              </a:rPr>
              <a:t> at f03</a:t>
            </a:r>
            <a:endParaRPr lang="en-US" sz="1200" dirty="0">
              <a:solidFill>
                <a:schemeClr val="accent3">
                  <a:lumMod val="20000"/>
                  <a:lumOff val="80000"/>
                </a:schemeClr>
              </a:solidFill>
            </a:endParaRPr>
          </a:p>
        </c:rich>
      </c:tx>
      <c:layout/>
      <c:overlay val="0"/>
    </c:title>
    <c:autoTitleDeleted val="0"/>
    <c:plotArea>
      <c:layout>
        <c:manualLayout>
          <c:layoutTarget val="inner"/>
          <c:xMode val="edge"/>
          <c:yMode val="edge"/>
          <c:x val="9.8929079177602797E-2"/>
          <c:y val="0.18329191272965878"/>
          <c:w val="0.80860804899387573"/>
          <c:h val="0.76774978127734028"/>
        </c:manualLayout>
      </c:layout>
      <c:lineChart>
        <c:grouping val="standard"/>
        <c:varyColors val="0"/>
        <c:ser>
          <c:idx val="0"/>
          <c:order val="0"/>
          <c:tx>
            <c:strRef>
              <c:f>Sheet1!$B$1</c:f>
              <c:strCache>
                <c:ptCount val="1"/>
                <c:pt idx="0">
                  <c:v>Column1</c:v>
                </c:pt>
              </c:strCache>
            </c:strRef>
          </c:tx>
          <c:spPr>
            <a:ln w="31750">
              <a:solidFill>
                <a:srgbClr val="FFEC9D"/>
              </a:solidFill>
            </a:ln>
          </c:spPr>
          <c:marker>
            <c:symbol val="none"/>
          </c:marker>
          <c:cat>
            <c:numRef>
              <c:f>Sheet1!$A$2:$A$10</c:f>
              <c:numCache>
                <c:formatCode>General</c:formatCode>
                <c:ptCount val="9"/>
                <c:pt idx="0">
                  <c:v>-0.02</c:v>
                </c:pt>
                <c:pt idx="1">
                  <c:v>-0.01</c:v>
                </c:pt>
                <c:pt idx="2">
                  <c:v>0</c:v>
                </c:pt>
                <c:pt idx="3">
                  <c:v>0.01</c:v>
                </c:pt>
                <c:pt idx="4">
                  <c:v>0.02</c:v>
                </c:pt>
                <c:pt idx="5">
                  <c:v>0.03</c:v>
                </c:pt>
                <c:pt idx="6">
                  <c:v>0.04</c:v>
                </c:pt>
                <c:pt idx="7">
                  <c:v>0.05</c:v>
                </c:pt>
                <c:pt idx="8">
                  <c:v>0.06</c:v>
                </c:pt>
              </c:numCache>
            </c:numRef>
          </c:cat>
          <c:val>
            <c:numRef>
              <c:f>Sheet1!$B$2:$B$10</c:f>
              <c:numCache>
                <c:formatCode>General</c:formatCode>
                <c:ptCount val="9"/>
                <c:pt idx="0">
                  <c:v>0</c:v>
                </c:pt>
                <c:pt idx="1">
                  <c:v>0</c:v>
                </c:pt>
                <c:pt idx="2">
                  <c:v>0</c:v>
                </c:pt>
                <c:pt idx="3">
                  <c:v>0.25</c:v>
                </c:pt>
                <c:pt idx="4">
                  <c:v>0.5</c:v>
                </c:pt>
                <c:pt idx="5">
                  <c:v>0.75</c:v>
                </c:pt>
                <c:pt idx="6">
                  <c:v>1</c:v>
                </c:pt>
                <c:pt idx="7">
                  <c:v>1</c:v>
                </c:pt>
                <c:pt idx="8">
                  <c:v>1</c:v>
                </c:pt>
              </c:numCache>
            </c:numRef>
          </c:val>
          <c:smooth val="0"/>
          <c:extLst xmlns:c16r2="http://schemas.microsoft.com/office/drawing/2015/06/chart">
            <c:ext xmlns:c16="http://schemas.microsoft.com/office/drawing/2014/chart" uri="{C3380CC4-5D6E-409C-BE32-E72D297353CC}">
              <c16:uniqueId val="{00000000-542C-4BD6-B219-B9F140D3675A}"/>
            </c:ext>
          </c:extLst>
        </c:ser>
        <c:dLbls>
          <c:showLegendKey val="0"/>
          <c:showVal val="0"/>
          <c:showCatName val="0"/>
          <c:showSerName val="0"/>
          <c:showPercent val="0"/>
          <c:showBubbleSize val="0"/>
        </c:dLbls>
        <c:marker val="1"/>
        <c:smooth val="0"/>
        <c:axId val="70353280"/>
        <c:axId val="70354816"/>
      </c:lineChart>
      <c:catAx>
        <c:axId val="70353280"/>
        <c:scaling>
          <c:orientation val="minMax"/>
        </c:scaling>
        <c:delete val="0"/>
        <c:axPos val="b"/>
        <c:numFmt formatCode="#,##0.00" sourceLinked="0"/>
        <c:majorTickMark val="out"/>
        <c:minorTickMark val="none"/>
        <c:tickLblPos val="nextTo"/>
        <c:spPr>
          <a:ln w="19050">
            <a:solidFill>
              <a:schemeClr val="accent3">
                <a:lumMod val="20000"/>
                <a:lumOff val="80000"/>
              </a:schemeClr>
            </a:solidFill>
          </a:ln>
        </c:spPr>
        <c:txPr>
          <a:bodyPr/>
          <a:lstStyle/>
          <a:p>
            <a:pPr>
              <a:defRPr sz="1000">
                <a:solidFill>
                  <a:schemeClr val="accent3">
                    <a:lumMod val="20000"/>
                    <a:lumOff val="80000"/>
                  </a:schemeClr>
                </a:solidFill>
              </a:defRPr>
            </a:pPr>
            <a:endParaRPr lang="en-US"/>
          </a:p>
        </c:txPr>
        <c:crossAx val="70354816"/>
        <c:crosses val="autoZero"/>
        <c:auto val="1"/>
        <c:lblAlgn val="ctr"/>
        <c:lblOffset val="100"/>
        <c:tickLblSkip val="1"/>
        <c:noMultiLvlLbl val="0"/>
      </c:catAx>
      <c:valAx>
        <c:axId val="70354816"/>
        <c:scaling>
          <c:orientation val="minMax"/>
          <c:max val="1"/>
          <c:min val="-1"/>
        </c:scaling>
        <c:delete val="0"/>
        <c:axPos val="l"/>
        <c:numFmt formatCode="#,##0.0;\-#,##0.0;;" sourceLinked="0"/>
        <c:majorTickMark val="out"/>
        <c:minorTickMark val="none"/>
        <c:tickLblPos val="nextTo"/>
        <c:spPr>
          <a:ln w="19050">
            <a:solidFill>
              <a:schemeClr val="accent3">
                <a:lumMod val="20000"/>
                <a:lumOff val="80000"/>
              </a:schemeClr>
            </a:solidFill>
          </a:ln>
        </c:spPr>
        <c:txPr>
          <a:bodyPr/>
          <a:lstStyle/>
          <a:p>
            <a:pPr>
              <a:defRPr sz="1000">
                <a:solidFill>
                  <a:schemeClr val="accent3">
                    <a:lumMod val="20000"/>
                    <a:lumOff val="80000"/>
                  </a:schemeClr>
                </a:solidFill>
              </a:defRPr>
            </a:pPr>
            <a:endParaRPr lang="en-US"/>
          </a:p>
        </c:txPr>
        <c:crossAx val="70353280"/>
        <c:crossesAt val="3"/>
        <c:crossBetween val="midCat"/>
        <c:majorUnit val="0.5"/>
      </c:valAx>
      <c:spPr>
        <a:noFill/>
        <a:ln>
          <a:noFill/>
        </a:ln>
      </c:spPr>
    </c:plotArea>
    <c:plotVisOnly val="1"/>
    <c:dispBlanksAs val="gap"/>
    <c:showDLblsOverMax val="0"/>
  </c:chart>
  <c:spPr>
    <a:ln w="19050"/>
  </c:spPr>
  <c:txPr>
    <a:bodyPr/>
    <a:lstStyle/>
    <a:p>
      <a:pPr>
        <a:defRPr sz="1800"/>
      </a:pPr>
      <a:endParaRPr lang="en-US"/>
    </a:p>
  </c:tx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200"/>
            </a:pPr>
            <a:r>
              <a:rPr lang="en-US" sz="1200" baseline="0" dirty="0" smtClean="0">
                <a:solidFill>
                  <a:schemeClr val="accent3">
                    <a:lumMod val="20000"/>
                    <a:lumOff val="80000"/>
                  </a:schemeClr>
                </a:solidFill>
              </a:rPr>
              <a:t>Estimate of CIN</a:t>
            </a:r>
            <a:r>
              <a:rPr lang="en-US" sz="1200" baseline="-25000" dirty="0" smtClean="0">
                <a:solidFill>
                  <a:schemeClr val="accent3">
                    <a:lumMod val="20000"/>
                    <a:lumOff val="80000"/>
                  </a:schemeClr>
                </a:solidFill>
              </a:rPr>
              <a:t>f00</a:t>
            </a:r>
            <a:r>
              <a:rPr lang="en-US" sz="1200" baseline="0" dirty="0" smtClean="0">
                <a:solidFill>
                  <a:schemeClr val="accent3">
                    <a:lumMod val="20000"/>
                    <a:lumOff val="80000"/>
                  </a:schemeClr>
                </a:solidFill>
              </a:rPr>
              <a:t> at t + 1</a:t>
            </a:r>
            <a:endParaRPr lang="en-US" sz="1200" dirty="0">
              <a:solidFill>
                <a:schemeClr val="accent3">
                  <a:lumMod val="20000"/>
                  <a:lumOff val="80000"/>
                </a:schemeClr>
              </a:solidFill>
            </a:endParaRPr>
          </a:p>
        </c:rich>
      </c:tx>
      <c:layout/>
      <c:overlay val="0"/>
    </c:title>
    <c:autoTitleDeleted val="0"/>
    <c:plotArea>
      <c:layout>
        <c:manualLayout>
          <c:layoutTarget val="inner"/>
          <c:xMode val="edge"/>
          <c:yMode val="edge"/>
          <c:x val="0.1197623213764946"/>
          <c:y val="0.19891688538932636"/>
          <c:w val="0.80860804899387573"/>
          <c:h val="0.77004155730533685"/>
        </c:manualLayout>
      </c:layout>
      <c:lineChart>
        <c:grouping val="standard"/>
        <c:varyColors val="0"/>
        <c:ser>
          <c:idx val="0"/>
          <c:order val="0"/>
          <c:tx>
            <c:strRef>
              <c:f>Sheet1!$B$1</c:f>
              <c:strCache>
                <c:ptCount val="1"/>
                <c:pt idx="0">
                  <c:v>Column1</c:v>
                </c:pt>
              </c:strCache>
            </c:strRef>
          </c:tx>
          <c:spPr>
            <a:ln w="31750">
              <a:solidFill>
                <a:srgbClr val="FFEC9D"/>
              </a:solidFill>
            </a:ln>
          </c:spPr>
          <c:marker>
            <c:symbol val="none"/>
          </c:marker>
          <c:cat>
            <c:numRef>
              <c:f>Sheet1!$A$2:$A$6</c:f>
              <c:numCache>
                <c:formatCode>General</c:formatCode>
                <c:ptCount val="5"/>
                <c:pt idx="0">
                  <c:v>0</c:v>
                </c:pt>
                <c:pt idx="1">
                  <c:v>5</c:v>
                </c:pt>
                <c:pt idx="2">
                  <c:v>25</c:v>
                </c:pt>
                <c:pt idx="3">
                  <c:v>195</c:v>
                </c:pt>
                <c:pt idx="4">
                  <c:v>200</c:v>
                </c:pt>
              </c:numCache>
            </c:numRef>
          </c:cat>
          <c:val>
            <c:numRef>
              <c:f>Sheet1!$B$2:$B$6</c:f>
              <c:numCache>
                <c:formatCode>General</c:formatCode>
                <c:ptCount val="5"/>
                <c:pt idx="0">
                  <c:v>1</c:v>
                </c:pt>
                <c:pt idx="1">
                  <c:v>1</c:v>
                </c:pt>
                <c:pt idx="2">
                  <c:v>0.89500000000000002</c:v>
                </c:pt>
                <c:pt idx="3">
                  <c:v>0</c:v>
                </c:pt>
                <c:pt idx="4">
                  <c:v>0</c:v>
                </c:pt>
              </c:numCache>
            </c:numRef>
          </c:val>
          <c:smooth val="0"/>
          <c:extLst xmlns:c16r2="http://schemas.microsoft.com/office/drawing/2015/06/chart">
            <c:ext xmlns:c16="http://schemas.microsoft.com/office/drawing/2014/chart" uri="{C3380CC4-5D6E-409C-BE32-E72D297353CC}">
              <c16:uniqueId val="{00000000-0ECF-4AEF-9B4C-83AF29C32C9C}"/>
            </c:ext>
          </c:extLst>
        </c:ser>
        <c:dLbls>
          <c:showLegendKey val="0"/>
          <c:showVal val="0"/>
          <c:showCatName val="0"/>
          <c:showSerName val="0"/>
          <c:showPercent val="0"/>
          <c:showBubbleSize val="0"/>
        </c:dLbls>
        <c:marker val="1"/>
        <c:smooth val="0"/>
        <c:axId val="70123904"/>
        <c:axId val="70125440"/>
      </c:lineChart>
      <c:catAx>
        <c:axId val="70123904"/>
        <c:scaling>
          <c:orientation val="minMax"/>
        </c:scaling>
        <c:delete val="0"/>
        <c:axPos val="b"/>
        <c:numFmt formatCode="#,##0;\-#,##0;;" sourceLinked="0"/>
        <c:majorTickMark val="out"/>
        <c:minorTickMark val="none"/>
        <c:tickLblPos val="nextTo"/>
        <c:spPr>
          <a:ln w="19050">
            <a:solidFill>
              <a:schemeClr val="accent3">
                <a:lumMod val="20000"/>
                <a:lumOff val="80000"/>
              </a:schemeClr>
            </a:solidFill>
          </a:ln>
        </c:spPr>
        <c:txPr>
          <a:bodyPr/>
          <a:lstStyle/>
          <a:p>
            <a:pPr>
              <a:defRPr sz="1000">
                <a:solidFill>
                  <a:schemeClr val="accent3">
                    <a:lumMod val="20000"/>
                    <a:lumOff val="80000"/>
                  </a:schemeClr>
                </a:solidFill>
              </a:defRPr>
            </a:pPr>
            <a:endParaRPr lang="en-US"/>
          </a:p>
        </c:txPr>
        <c:crossAx val="70125440"/>
        <c:crosses val="autoZero"/>
        <c:auto val="1"/>
        <c:lblAlgn val="ctr"/>
        <c:lblOffset val="100"/>
        <c:tickLblSkip val="1"/>
        <c:noMultiLvlLbl val="0"/>
      </c:catAx>
      <c:valAx>
        <c:axId val="70125440"/>
        <c:scaling>
          <c:orientation val="minMax"/>
          <c:max val="1"/>
          <c:min val="-1"/>
        </c:scaling>
        <c:delete val="0"/>
        <c:axPos val="l"/>
        <c:numFmt formatCode="#,##0.0" sourceLinked="0"/>
        <c:majorTickMark val="out"/>
        <c:minorTickMark val="none"/>
        <c:tickLblPos val="nextTo"/>
        <c:spPr>
          <a:ln w="19050">
            <a:solidFill>
              <a:schemeClr val="accent3">
                <a:lumMod val="20000"/>
                <a:lumOff val="80000"/>
              </a:schemeClr>
            </a:solidFill>
          </a:ln>
        </c:spPr>
        <c:txPr>
          <a:bodyPr/>
          <a:lstStyle/>
          <a:p>
            <a:pPr>
              <a:defRPr sz="1000">
                <a:solidFill>
                  <a:schemeClr val="accent3">
                    <a:lumMod val="20000"/>
                    <a:lumOff val="80000"/>
                  </a:schemeClr>
                </a:solidFill>
              </a:defRPr>
            </a:pPr>
            <a:endParaRPr lang="en-US"/>
          </a:p>
        </c:txPr>
        <c:crossAx val="70123904"/>
        <c:crosses val="autoZero"/>
        <c:crossBetween val="midCat"/>
        <c:majorUnit val="0.5"/>
      </c:valAx>
      <c:spPr>
        <a:noFill/>
        <a:ln>
          <a:noFill/>
        </a:ln>
      </c:spPr>
    </c:plotArea>
    <c:plotVisOnly val="1"/>
    <c:dispBlanksAs val="gap"/>
    <c:showDLblsOverMax val="0"/>
  </c:chart>
  <c:spPr>
    <a:ln w="19050"/>
  </c:spPr>
  <c:txPr>
    <a:bodyPr/>
    <a:lstStyle/>
    <a:p>
      <a:pPr>
        <a:defRPr sz="1800"/>
      </a:pPr>
      <a:endParaRPr lang="en-US"/>
    </a:p>
  </c:txPr>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200"/>
            </a:pPr>
            <a:r>
              <a:rPr lang="en-US" sz="1200" baseline="0" dirty="0" smtClean="0">
                <a:solidFill>
                  <a:schemeClr val="accent3">
                    <a:lumMod val="20000"/>
                    <a:lumOff val="80000"/>
                  </a:schemeClr>
                </a:solidFill>
              </a:rPr>
              <a:t>Estimate of CAPE</a:t>
            </a:r>
            <a:r>
              <a:rPr lang="en-US" sz="1200" baseline="-25000" dirty="0" smtClean="0">
                <a:solidFill>
                  <a:schemeClr val="accent3">
                    <a:lumMod val="20000"/>
                    <a:lumOff val="80000"/>
                  </a:schemeClr>
                </a:solidFill>
              </a:rPr>
              <a:t>f00</a:t>
            </a:r>
            <a:r>
              <a:rPr lang="en-US" sz="1200" baseline="0" dirty="0" smtClean="0">
                <a:solidFill>
                  <a:schemeClr val="accent3">
                    <a:lumMod val="20000"/>
                    <a:lumOff val="80000"/>
                  </a:schemeClr>
                </a:solidFill>
              </a:rPr>
              <a:t> at t + 1</a:t>
            </a:r>
            <a:endParaRPr lang="en-US" sz="1200" dirty="0">
              <a:solidFill>
                <a:schemeClr val="accent3">
                  <a:lumMod val="20000"/>
                  <a:lumOff val="80000"/>
                </a:schemeClr>
              </a:solidFill>
            </a:endParaRPr>
          </a:p>
        </c:rich>
      </c:tx>
      <c:layout/>
      <c:overlay val="0"/>
    </c:title>
    <c:autoTitleDeleted val="0"/>
    <c:plotArea>
      <c:layout>
        <c:manualLayout>
          <c:layoutTarget val="inner"/>
          <c:xMode val="edge"/>
          <c:yMode val="edge"/>
          <c:x val="0.1197623213764946"/>
          <c:y val="0.19891688538932636"/>
          <c:w val="0.80860804899387573"/>
          <c:h val="0.76774978127734028"/>
        </c:manualLayout>
      </c:layout>
      <c:lineChart>
        <c:grouping val="standard"/>
        <c:varyColors val="0"/>
        <c:ser>
          <c:idx val="0"/>
          <c:order val="0"/>
          <c:tx>
            <c:strRef>
              <c:f>Sheet1!$B$1</c:f>
              <c:strCache>
                <c:ptCount val="1"/>
                <c:pt idx="0">
                  <c:v>Column1</c:v>
                </c:pt>
              </c:strCache>
            </c:strRef>
          </c:tx>
          <c:spPr>
            <a:ln w="31750">
              <a:solidFill>
                <a:srgbClr val="FFEC9D"/>
              </a:solidFill>
            </a:ln>
          </c:spPr>
          <c:marker>
            <c:symbol val="none"/>
          </c:marker>
          <c:cat>
            <c:numRef>
              <c:f>Sheet1!$A$2:$A$5</c:f>
              <c:numCache>
                <c:formatCode>General</c:formatCode>
                <c:ptCount val="4"/>
                <c:pt idx="0">
                  <c:v>0</c:v>
                </c:pt>
                <c:pt idx="1">
                  <c:v>100</c:v>
                </c:pt>
                <c:pt idx="2">
                  <c:v>1500</c:v>
                </c:pt>
                <c:pt idx="3">
                  <c:v>1600</c:v>
                </c:pt>
              </c:numCache>
            </c:numRef>
          </c:cat>
          <c:val>
            <c:numRef>
              <c:f>Sheet1!$B$2:$B$5</c:f>
              <c:numCache>
                <c:formatCode>General</c:formatCode>
                <c:ptCount val="4"/>
                <c:pt idx="0">
                  <c:v>0</c:v>
                </c:pt>
                <c:pt idx="1">
                  <c:v>0</c:v>
                </c:pt>
                <c:pt idx="2">
                  <c:v>1</c:v>
                </c:pt>
                <c:pt idx="3">
                  <c:v>1</c:v>
                </c:pt>
              </c:numCache>
            </c:numRef>
          </c:val>
          <c:smooth val="0"/>
          <c:extLst xmlns:c16r2="http://schemas.microsoft.com/office/drawing/2015/06/chart">
            <c:ext xmlns:c16="http://schemas.microsoft.com/office/drawing/2014/chart" uri="{C3380CC4-5D6E-409C-BE32-E72D297353CC}">
              <c16:uniqueId val="{00000000-7009-4553-9C12-D26828DC41DD}"/>
            </c:ext>
          </c:extLst>
        </c:ser>
        <c:dLbls>
          <c:showLegendKey val="0"/>
          <c:showVal val="0"/>
          <c:showCatName val="0"/>
          <c:showSerName val="0"/>
          <c:showPercent val="0"/>
          <c:showBubbleSize val="0"/>
        </c:dLbls>
        <c:marker val="1"/>
        <c:smooth val="0"/>
        <c:axId val="70162304"/>
        <c:axId val="70163840"/>
      </c:lineChart>
      <c:catAx>
        <c:axId val="70162304"/>
        <c:scaling>
          <c:orientation val="minMax"/>
        </c:scaling>
        <c:delete val="0"/>
        <c:axPos val="b"/>
        <c:numFmt formatCode="#,##0;\-#,##0;;" sourceLinked="0"/>
        <c:majorTickMark val="out"/>
        <c:minorTickMark val="none"/>
        <c:tickLblPos val="nextTo"/>
        <c:spPr>
          <a:ln w="19050">
            <a:solidFill>
              <a:schemeClr val="accent3">
                <a:lumMod val="20000"/>
                <a:lumOff val="80000"/>
              </a:schemeClr>
            </a:solidFill>
          </a:ln>
        </c:spPr>
        <c:txPr>
          <a:bodyPr/>
          <a:lstStyle/>
          <a:p>
            <a:pPr>
              <a:defRPr sz="1000">
                <a:solidFill>
                  <a:schemeClr val="accent3">
                    <a:lumMod val="20000"/>
                    <a:lumOff val="80000"/>
                  </a:schemeClr>
                </a:solidFill>
              </a:defRPr>
            </a:pPr>
            <a:endParaRPr lang="en-US"/>
          </a:p>
        </c:txPr>
        <c:crossAx val="70163840"/>
        <c:crosses val="autoZero"/>
        <c:auto val="1"/>
        <c:lblAlgn val="ctr"/>
        <c:lblOffset val="100"/>
        <c:noMultiLvlLbl val="0"/>
      </c:catAx>
      <c:valAx>
        <c:axId val="70163840"/>
        <c:scaling>
          <c:orientation val="minMax"/>
          <c:max val="1"/>
          <c:min val="-1"/>
        </c:scaling>
        <c:delete val="0"/>
        <c:axPos val="l"/>
        <c:numFmt formatCode="#,##0.0" sourceLinked="0"/>
        <c:majorTickMark val="out"/>
        <c:minorTickMark val="none"/>
        <c:tickLblPos val="nextTo"/>
        <c:spPr>
          <a:ln w="19050">
            <a:solidFill>
              <a:schemeClr val="accent3">
                <a:lumMod val="20000"/>
                <a:lumOff val="80000"/>
              </a:schemeClr>
            </a:solidFill>
          </a:ln>
        </c:spPr>
        <c:txPr>
          <a:bodyPr/>
          <a:lstStyle/>
          <a:p>
            <a:pPr>
              <a:defRPr sz="1000">
                <a:solidFill>
                  <a:schemeClr val="accent3">
                    <a:lumMod val="20000"/>
                    <a:lumOff val="80000"/>
                  </a:schemeClr>
                </a:solidFill>
              </a:defRPr>
            </a:pPr>
            <a:endParaRPr lang="en-US"/>
          </a:p>
        </c:txPr>
        <c:crossAx val="70162304"/>
        <c:crosses val="autoZero"/>
        <c:crossBetween val="midCat"/>
        <c:majorUnit val="0.5"/>
      </c:valAx>
      <c:spPr>
        <a:noFill/>
        <a:ln>
          <a:noFill/>
        </a:ln>
      </c:spPr>
    </c:plotArea>
    <c:plotVisOnly val="1"/>
    <c:dispBlanksAs val="gap"/>
    <c:showDLblsOverMax val="0"/>
  </c:chart>
  <c:spPr>
    <a:ln w="19050"/>
  </c:spPr>
  <c:txPr>
    <a:bodyPr/>
    <a:lstStyle/>
    <a:p>
      <a:pPr>
        <a:defRPr sz="1800"/>
      </a:pPr>
      <a:endParaRPr lang="en-US"/>
    </a:p>
  </c:txPr>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200"/>
            </a:pPr>
            <a:r>
              <a:rPr lang="el-GR" sz="1200" b="1" i="0" u="none" strike="noStrike" baseline="0" dirty="0" smtClean="0">
                <a:solidFill>
                  <a:schemeClr val="accent3">
                    <a:lumMod val="20000"/>
                    <a:lumOff val="80000"/>
                  </a:schemeClr>
                </a:solidFill>
                <a:effectLst/>
                <a:latin typeface="Cambria Math"/>
                <a:ea typeface="Cambria Math"/>
              </a:rPr>
              <a:t>δ</a:t>
            </a:r>
            <a:r>
              <a:rPr lang="en-US" sz="1200" b="1" i="0" u="none" strike="noStrike" baseline="-25000" dirty="0" smtClean="0">
                <a:solidFill>
                  <a:schemeClr val="accent3">
                    <a:lumMod val="20000"/>
                    <a:lumOff val="80000"/>
                  </a:schemeClr>
                </a:solidFill>
                <a:effectLst/>
              </a:rPr>
              <a:t>CAPE</a:t>
            </a:r>
            <a:r>
              <a:rPr lang="en-US" sz="1200" b="1" i="0" u="none" strike="noStrike" baseline="0" dirty="0" smtClean="0">
                <a:solidFill>
                  <a:schemeClr val="accent3">
                    <a:lumMod val="20000"/>
                    <a:lumOff val="80000"/>
                  </a:schemeClr>
                </a:solidFill>
                <a:effectLst/>
              </a:rPr>
              <a:t> </a:t>
            </a:r>
            <a:r>
              <a:rPr lang="en-US" sz="1200" i="1" baseline="0" dirty="0" smtClean="0">
                <a:solidFill>
                  <a:schemeClr val="accent3">
                    <a:lumMod val="20000"/>
                    <a:lumOff val="80000"/>
                  </a:schemeClr>
                </a:solidFill>
              </a:rPr>
              <a:t>d</a:t>
            </a:r>
            <a:r>
              <a:rPr lang="el-GR" sz="1200" i="1" baseline="0" dirty="0" smtClean="0">
                <a:solidFill>
                  <a:schemeClr val="accent3">
                    <a:lumMod val="20000"/>
                    <a:lumOff val="80000"/>
                  </a:schemeClr>
                </a:solidFill>
              </a:rPr>
              <a:t>θ</a:t>
            </a:r>
            <a:r>
              <a:rPr lang="en-US" sz="1200" i="1" baseline="-25000" dirty="0" smtClean="0">
                <a:solidFill>
                  <a:schemeClr val="accent3">
                    <a:lumMod val="20000"/>
                    <a:lumOff val="80000"/>
                  </a:schemeClr>
                </a:solidFill>
              </a:rPr>
              <a:t>e</a:t>
            </a:r>
            <a:r>
              <a:rPr lang="en-US" sz="1200" i="1" baseline="0" dirty="0" smtClean="0">
                <a:solidFill>
                  <a:schemeClr val="accent3">
                    <a:lumMod val="20000"/>
                    <a:lumOff val="80000"/>
                  </a:schemeClr>
                </a:solidFill>
              </a:rPr>
              <a:t>/</a:t>
            </a:r>
            <a:r>
              <a:rPr lang="en-US" sz="1200" i="1" baseline="0" dirty="0" err="1" smtClean="0">
                <a:solidFill>
                  <a:schemeClr val="accent3">
                    <a:lumMod val="20000"/>
                    <a:lumOff val="80000"/>
                  </a:schemeClr>
                </a:solidFill>
              </a:rPr>
              <a:t>dz</a:t>
            </a:r>
            <a:r>
              <a:rPr lang="en-US" sz="1200" baseline="0" dirty="0" smtClean="0">
                <a:solidFill>
                  <a:schemeClr val="accent3">
                    <a:lumMod val="20000"/>
                    <a:lumOff val="80000"/>
                  </a:schemeClr>
                </a:solidFill>
              </a:rPr>
              <a:t> 875-675 </a:t>
            </a:r>
            <a:r>
              <a:rPr lang="en-US" sz="1200" baseline="0" dirty="0" err="1" smtClean="0">
                <a:solidFill>
                  <a:schemeClr val="accent3">
                    <a:lumMod val="20000"/>
                    <a:lumOff val="80000"/>
                  </a:schemeClr>
                </a:solidFill>
              </a:rPr>
              <a:t>mb</a:t>
            </a:r>
            <a:r>
              <a:rPr lang="en-US" sz="1200" baseline="0" dirty="0" smtClean="0">
                <a:solidFill>
                  <a:schemeClr val="accent3">
                    <a:lumMod val="20000"/>
                    <a:lumOff val="80000"/>
                  </a:schemeClr>
                </a:solidFill>
              </a:rPr>
              <a:t> at f01</a:t>
            </a:r>
            <a:endParaRPr lang="en-US" sz="1200" dirty="0">
              <a:solidFill>
                <a:schemeClr val="accent3">
                  <a:lumMod val="20000"/>
                  <a:lumOff val="80000"/>
                </a:schemeClr>
              </a:solidFill>
            </a:endParaRPr>
          </a:p>
        </c:rich>
      </c:tx>
      <c:layout/>
      <c:overlay val="0"/>
    </c:title>
    <c:autoTitleDeleted val="0"/>
    <c:plotArea>
      <c:layout>
        <c:manualLayout>
          <c:layoutTarget val="inner"/>
          <c:xMode val="edge"/>
          <c:yMode val="edge"/>
          <c:x val="0.1197623213764946"/>
          <c:y val="0.19891688538932636"/>
          <c:w val="0.80860804899387573"/>
          <c:h val="0.77004155730533685"/>
        </c:manualLayout>
      </c:layout>
      <c:lineChart>
        <c:grouping val="standard"/>
        <c:varyColors val="0"/>
        <c:ser>
          <c:idx val="0"/>
          <c:order val="0"/>
          <c:tx>
            <c:strRef>
              <c:f>Sheet1!$B$1</c:f>
              <c:strCache>
                <c:ptCount val="1"/>
                <c:pt idx="0">
                  <c:v>Column1</c:v>
                </c:pt>
              </c:strCache>
            </c:strRef>
          </c:tx>
          <c:spPr>
            <a:ln w="31750">
              <a:solidFill>
                <a:srgbClr val="FFEC9D"/>
              </a:solidFill>
            </a:ln>
          </c:spPr>
          <c:marker>
            <c:symbol val="none"/>
          </c:marker>
          <c:cat>
            <c:numRef>
              <c:f>Sheet1!$A$2:$A$10</c:f>
              <c:numCache>
                <c:formatCode>0.00E+00</c:formatCode>
                <c:ptCount val="9"/>
                <c:pt idx="0">
                  <c:v>-7.9999999999999996E-6</c:v>
                </c:pt>
                <c:pt idx="1">
                  <c:v>-6.0000000000000002E-6</c:v>
                </c:pt>
                <c:pt idx="2">
                  <c:v>-3.9999999999999998E-6</c:v>
                </c:pt>
                <c:pt idx="3">
                  <c:v>-1.9999999999999999E-6</c:v>
                </c:pt>
                <c:pt idx="4" formatCode="General">
                  <c:v>0</c:v>
                </c:pt>
                <c:pt idx="5">
                  <c:v>1.9999999999999999E-6</c:v>
                </c:pt>
                <c:pt idx="6">
                  <c:v>3.9999999999999998E-6</c:v>
                </c:pt>
                <c:pt idx="7">
                  <c:v>6.0000000000000002E-6</c:v>
                </c:pt>
                <c:pt idx="8">
                  <c:v>7.9999999999999996E-6</c:v>
                </c:pt>
              </c:numCache>
            </c:numRef>
          </c:cat>
          <c:val>
            <c:numRef>
              <c:f>Sheet1!$B$2:$B$10</c:f>
              <c:numCache>
                <c:formatCode>General</c:formatCode>
                <c:ptCount val="9"/>
                <c:pt idx="0">
                  <c:v>-1</c:v>
                </c:pt>
                <c:pt idx="1">
                  <c:v>-1</c:v>
                </c:pt>
                <c:pt idx="2">
                  <c:v>-0.6</c:v>
                </c:pt>
                <c:pt idx="3">
                  <c:v>-0.2</c:v>
                </c:pt>
                <c:pt idx="4">
                  <c:v>0</c:v>
                </c:pt>
                <c:pt idx="5">
                  <c:v>0.2</c:v>
                </c:pt>
                <c:pt idx="6">
                  <c:v>0.4</c:v>
                </c:pt>
                <c:pt idx="7">
                  <c:v>0.6</c:v>
                </c:pt>
                <c:pt idx="8">
                  <c:v>0.6</c:v>
                </c:pt>
              </c:numCache>
            </c:numRef>
          </c:val>
          <c:smooth val="0"/>
          <c:extLst xmlns:c16r2="http://schemas.microsoft.com/office/drawing/2015/06/chart">
            <c:ext xmlns:c16="http://schemas.microsoft.com/office/drawing/2014/chart" uri="{C3380CC4-5D6E-409C-BE32-E72D297353CC}">
              <c16:uniqueId val="{00000000-0ECF-4AEF-9B4C-83AF29C32C9C}"/>
            </c:ext>
          </c:extLst>
        </c:ser>
        <c:dLbls>
          <c:showLegendKey val="0"/>
          <c:showVal val="0"/>
          <c:showCatName val="0"/>
          <c:showSerName val="0"/>
          <c:showPercent val="0"/>
          <c:showBubbleSize val="0"/>
        </c:dLbls>
        <c:marker val="1"/>
        <c:smooth val="0"/>
        <c:axId val="76482816"/>
        <c:axId val="76492800"/>
      </c:lineChart>
      <c:catAx>
        <c:axId val="76482816"/>
        <c:scaling>
          <c:orientation val="minMax"/>
        </c:scaling>
        <c:delete val="0"/>
        <c:axPos val="b"/>
        <c:numFmt formatCode="0E+0" sourceLinked="0"/>
        <c:majorTickMark val="out"/>
        <c:minorTickMark val="none"/>
        <c:tickLblPos val="nextTo"/>
        <c:spPr>
          <a:ln w="19050">
            <a:solidFill>
              <a:schemeClr val="accent3">
                <a:lumMod val="20000"/>
                <a:lumOff val="80000"/>
              </a:schemeClr>
            </a:solidFill>
          </a:ln>
        </c:spPr>
        <c:txPr>
          <a:bodyPr rot="-2700000"/>
          <a:lstStyle/>
          <a:p>
            <a:pPr>
              <a:defRPr sz="1000">
                <a:solidFill>
                  <a:schemeClr val="accent3">
                    <a:lumMod val="20000"/>
                    <a:lumOff val="80000"/>
                  </a:schemeClr>
                </a:solidFill>
              </a:defRPr>
            </a:pPr>
            <a:endParaRPr lang="en-US"/>
          </a:p>
        </c:txPr>
        <c:crossAx val="76492800"/>
        <c:crosses val="autoZero"/>
        <c:auto val="1"/>
        <c:lblAlgn val="ctr"/>
        <c:lblOffset val="100"/>
        <c:tickLblSkip val="1"/>
        <c:noMultiLvlLbl val="0"/>
      </c:catAx>
      <c:valAx>
        <c:axId val="76492800"/>
        <c:scaling>
          <c:orientation val="minMax"/>
          <c:max val="1"/>
          <c:min val="-1"/>
        </c:scaling>
        <c:delete val="0"/>
        <c:axPos val="l"/>
        <c:numFmt formatCode="#,##0.0;\-#,##0.0;;" sourceLinked="0"/>
        <c:majorTickMark val="out"/>
        <c:minorTickMark val="none"/>
        <c:tickLblPos val="nextTo"/>
        <c:spPr>
          <a:ln w="19050">
            <a:solidFill>
              <a:schemeClr val="accent3">
                <a:lumMod val="20000"/>
                <a:lumOff val="80000"/>
              </a:schemeClr>
            </a:solidFill>
          </a:ln>
        </c:spPr>
        <c:txPr>
          <a:bodyPr/>
          <a:lstStyle/>
          <a:p>
            <a:pPr>
              <a:defRPr sz="1000">
                <a:solidFill>
                  <a:schemeClr val="accent3">
                    <a:lumMod val="20000"/>
                    <a:lumOff val="80000"/>
                  </a:schemeClr>
                </a:solidFill>
              </a:defRPr>
            </a:pPr>
            <a:endParaRPr lang="en-US"/>
          </a:p>
        </c:txPr>
        <c:crossAx val="76482816"/>
        <c:crossesAt val="5"/>
        <c:crossBetween val="midCat"/>
        <c:majorUnit val="0.5"/>
      </c:valAx>
      <c:spPr>
        <a:noFill/>
        <a:ln>
          <a:noFill/>
        </a:ln>
      </c:spPr>
    </c:plotArea>
    <c:plotVisOnly val="1"/>
    <c:dispBlanksAs val="gap"/>
    <c:showDLblsOverMax val="0"/>
  </c:chart>
  <c:spPr>
    <a:ln w="19050"/>
  </c:spPr>
  <c:txPr>
    <a:bodyPr/>
    <a:lstStyle/>
    <a:p>
      <a:pPr>
        <a:defRPr sz="1800"/>
      </a:pPr>
      <a:endParaRPr lang="en-US"/>
    </a:p>
  </c:txPr>
  <c:externalData r:id="rId1">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nchor="ctr" anchorCtr="1"/>
          <a:lstStyle/>
          <a:p>
            <a:pPr algn="ctr">
              <a:defRPr sz="1200"/>
            </a:pPr>
            <a:r>
              <a:rPr lang="el-GR" sz="1200" dirty="0" smtClean="0">
                <a:solidFill>
                  <a:schemeClr val="accent3">
                    <a:lumMod val="20000"/>
                    <a:lumOff val="80000"/>
                  </a:schemeClr>
                </a:solidFill>
                <a:latin typeface="Cambria Math"/>
                <a:ea typeface="Cambria Math"/>
              </a:rPr>
              <a:t>δ</a:t>
            </a:r>
            <a:r>
              <a:rPr lang="en-US" sz="1200" baseline="-25000" dirty="0" smtClean="0">
                <a:solidFill>
                  <a:schemeClr val="accent3">
                    <a:lumMod val="20000"/>
                    <a:lumOff val="80000"/>
                  </a:schemeClr>
                </a:solidFill>
              </a:rPr>
              <a:t>CAPE</a:t>
            </a:r>
            <a:r>
              <a:rPr lang="en-US" sz="1200" dirty="0" smtClean="0">
                <a:solidFill>
                  <a:schemeClr val="accent3">
                    <a:lumMod val="20000"/>
                    <a:lumOff val="80000"/>
                  </a:schemeClr>
                </a:solidFill>
              </a:rPr>
              <a:t> Average </a:t>
            </a:r>
            <a:r>
              <a:rPr lang="en-US" sz="1200" dirty="0">
                <a:solidFill>
                  <a:schemeClr val="accent3">
                    <a:lumMod val="20000"/>
                    <a:lumOff val="80000"/>
                  </a:schemeClr>
                </a:solidFill>
              </a:rPr>
              <a:t>RH 875-625 </a:t>
            </a:r>
            <a:r>
              <a:rPr lang="en-US" sz="1200" dirty="0" err="1">
                <a:solidFill>
                  <a:schemeClr val="accent3">
                    <a:lumMod val="20000"/>
                    <a:lumOff val="80000"/>
                  </a:schemeClr>
                </a:solidFill>
              </a:rPr>
              <a:t>mb</a:t>
            </a:r>
            <a:r>
              <a:rPr lang="en-US" sz="1200" dirty="0">
                <a:solidFill>
                  <a:schemeClr val="accent3">
                    <a:lumMod val="20000"/>
                    <a:lumOff val="80000"/>
                  </a:schemeClr>
                </a:solidFill>
              </a:rPr>
              <a:t> at </a:t>
            </a:r>
            <a:r>
              <a:rPr lang="en-US" sz="1200" dirty="0" smtClean="0">
                <a:solidFill>
                  <a:schemeClr val="accent3">
                    <a:lumMod val="20000"/>
                    <a:lumOff val="80000"/>
                  </a:schemeClr>
                </a:solidFill>
              </a:rPr>
              <a:t>f01</a:t>
            </a:r>
            <a:endParaRPr lang="en-US" sz="1200" dirty="0">
              <a:solidFill>
                <a:schemeClr val="accent3">
                  <a:lumMod val="20000"/>
                  <a:lumOff val="80000"/>
                </a:schemeClr>
              </a:solidFill>
            </a:endParaRPr>
          </a:p>
        </c:rich>
      </c:tx>
      <c:layout/>
      <c:overlay val="0"/>
    </c:title>
    <c:autoTitleDeleted val="0"/>
    <c:plotArea>
      <c:layout>
        <c:manualLayout>
          <c:layoutTarget val="inner"/>
          <c:xMode val="edge"/>
          <c:yMode val="edge"/>
          <c:x val="0.1197623213764946"/>
          <c:y val="0.19891688538932636"/>
          <c:w val="0.80860804899387573"/>
          <c:h val="0.76774978127734028"/>
        </c:manualLayout>
      </c:layout>
      <c:lineChart>
        <c:grouping val="standard"/>
        <c:varyColors val="0"/>
        <c:ser>
          <c:idx val="0"/>
          <c:order val="0"/>
          <c:tx>
            <c:strRef>
              <c:f>Sheet1!$B$1</c:f>
              <c:strCache>
                <c:ptCount val="1"/>
                <c:pt idx="0">
                  <c:v>Column1</c:v>
                </c:pt>
              </c:strCache>
            </c:strRef>
          </c:tx>
          <c:spPr>
            <a:ln w="31750">
              <a:solidFill>
                <a:srgbClr val="FFEC9D"/>
              </a:solidFill>
            </a:ln>
          </c:spPr>
          <c:marker>
            <c:symbol val="none"/>
          </c:marker>
          <c:cat>
            <c:numRef>
              <c:f>Sheet1!$A$2:$A$12</c:f>
              <c:numCache>
                <c:formatCode>General</c:formatCode>
                <c:ptCount val="11"/>
                <c:pt idx="0">
                  <c:v>0</c:v>
                </c:pt>
                <c:pt idx="1">
                  <c:v>10</c:v>
                </c:pt>
                <c:pt idx="2">
                  <c:v>20</c:v>
                </c:pt>
                <c:pt idx="3">
                  <c:v>30</c:v>
                </c:pt>
                <c:pt idx="4">
                  <c:v>40</c:v>
                </c:pt>
                <c:pt idx="5">
                  <c:v>50</c:v>
                </c:pt>
                <c:pt idx="6">
                  <c:v>60</c:v>
                </c:pt>
                <c:pt idx="7">
                  <c:v>70</c:v>
                </c:pt>
                <c:pt idx="8">
                  <c:v>80</c:v>
                </c:pt>
                <c:pt idx="9">
                  <c:v>90</c:v>
                </c:pt>
                <c:pt idx="10">
                  <c:v>100</c:v>
                </c:pt>
              </c:numCache>
            </c:numRef>
          </c:cat>
          <c:val>
            <c:numRef>
              <c:f>Sheet1!$B$2:$B$12</c:f>
              <c:numCache>
                <c:formatCode>General</c:formatCode>
                <c:ptCount val="11"/>
                <c:pt idx="0">
                  <c:v>-1</c:v>
                </c:pt>
                <c:pt idx="1">
                  <c:v>-1</c:v>
                </c:pt>
                <c:pt idx="2">
                  <c:v>-1</c:v>
                </c:pt>
                <c:pt idx="3">
                  <c:v>-1</c:v>
                </c:pt>
                <c:pt idx="4">
                  <c:v>-0.66700000000000004</c:v>
                </c:pt>
                <c:pt idx="5">
                  <c:v>-0.33300000000000002</c:v>
                </c:pt>
                <c:pt idx="6">
                  <c:v>0</c:v>
                </c:pt>
                <c:pt idx="7">
                  <c:v>6.6000000000000003E-2</c:v>
                </c:pt>
                <c:pt idx="8">
                  <c:v>0.13300000000000001</c:v>
                </c:pt>
                <c:pt idx="9">
                  <c:v>0.2</c:v>
                </c:pt>
                <c:pt idx="10">
                  <c:v>0.2</c:v>
                </c:pt>
              </c:numCache>
            </c:numRef>
          </c:val>
          <c:smooth val="0"/>
          <c:extLst xmlns:c16r2="http://schemas.microsoft.com/office/drawing/2015/06/chart">
            <c:ext xmlns:c16="http://schemas.microsoft.com/office/drawing/2014/chart" uri="{C3380CC4-5D6E-409C-BE32-E72D297353CC}">
              <c16:uniqueId val="{00000000-9906-4BBE-A7EB-B30CBDA1EFD7}"/>
            </c:ext>
          </c:extLst>
        </c:ser>
        <c:dLbls>
          <c:showLegendKey val="0"/>
          <c:showVal val="0"/>
          <c:showCatName val="0"/>
          <c:showSerName val="0"/>
          <c:showPercent val="0"/>
          <c:showBubbleSize val="0"/>
        </c:dLbls>
        <c:marker val="1"/>
        <c:smooth val="0"/>
        <c:axId val="70266880"/>
        <c:axId val="70268416"/>
      </c:lineChart>
      <c:catAx>
        <c:axId val="70266880"/>
        <c:scaling>
          <c:orientation val="minMax"/>
        </c:scaling>
        <c:delete val="0"/>
        <c:axPos val="b"/>
        <c:numFmt formatCode="#,##0;\-#,##0;;" sourceLinked="0"/>
        <c:majorTickMark val="out"/>
        <c:minorTickMark val="none"/>
        <c:tickLblPos val="nextTo"/>
        <c:spPr>
          <a:ln w="19050">
            <a:solidFill>
              <a:schemeClr val="accent3">
                <a:lumMod val="20000"/>
                <a:lumOff val="80000"/>
              </a:schemeClr>
            </a:solidFill>
          </a:ln>
        </c:spPr>
        <c:txPr>
          <a:bodyPr/>
          <a:lstStyle/>
          <a:p>
            <a:pPr>
              <a:defRPr sz="1000">
                <a:solidFill>
                  <a:schemeClr val="accent3">
                    <a:lumMod val="20000"/>
                    <a:lumOff val="80000"/>
                  </a:schemeClr>
                </a:solidFill>
              </a:defRPr>
            </a:pPr>
            <a:endParaRPr lang="en-US"/>
          </a:p>
        </c:txPr>
        <c:crossAx val="70268416"/>
        <c:crosses val="autoZero"/>
        <c:auto val="1"/>
        <c:lblAlgn val="ctr"/>
        <c:lblOffset val="100"/>
        <c:tickLblSkip val="1"/>
        <c:noMultiLvlLbl val="0"/>
      </c:catAx>
      <c:valAx>
        <c:axId val="70268416"/>
        <c:scaling>
          <c:orientation val="minMax"/>
          <c:max val="1"/>
          <c:min val="-1"/>
        </c:scaling>
        <c:delete val="0"/>
        <c:axPos val="l"/>
        <c:numFmt formatCode="#,##0.0" sourceLinked="0"/>
        <c:majorTickMark val="out"/>
        <c:minorTickMark val="none"/>
        <c:tickLblPos val="nextTo"/>
        <c:spPr>
          <a:ln w="19050">
            <a:solidFill>
              <a:schemeClr val="accent3">
                <a:lumMod val="20000"/>
                <a:lumOff val="80000"/>
              </a:schemeClr>
            </a:solidFill>
          </a:ln>
        </c:spPr>
        <c:txPr>
          <a:bodyPr/>
          <a:lstStyle/>
          <a:p>
            <a:pPr>
              <a:defRPr sz="1000">
                <a:solidFill>
                  <a:schemeClr val="accent3">
                    <a:lumMod val="20000"/>
                    <a:lumOff val="80000"/>
                  </a:schemeClr>
                </a:solidFill>
              </a:defRPr>
            </a:pPr>
            <a:endParaRPr lang="en-US"/>
          </a:p>
        </c:txPr>
        <c:crossAx val="70266880"/>
        <c:crosses val="autoZero"/>
        <c:crossBetween val="midCat"/>
        <c:majorUnit val="0.5"/>
      </c:valAx>
      <c:spPr>
        <a:noFill/>
        <a:ln>
          <a:noFill/>
        </a:ln>
      </c:spPr>
    </c:plotArea>
    <c:plotVisOnly val="1"/>
    <c:dispBlanksAs val="gap"/>
    <c:showDLblsOverMax val="0"/>
  </c:chart>
  <c:spPr>
    <a:ln w="19050">
      <a:noFill/>
    </a:ln>
  </c:spPr>
  <c:txPr>
    <a:bodyPr/>
    <a:lstStyle/>
    <a:p>
      <a:pPr>
        <a:defRPr sz="1800"/>
      </a:pPr>
      <a:endParaRPr lang="en-US"/>
    </a:p>
  </c:txPr>
  <c:externalData r:id="rId1">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200"/>
            </a:pPr>
            <a:r>
              <a:rPr lang="el-GR" sz="1200" b="1" i="0" u="none" strike="noStrike" baseline="0" dirty="0" smtClean="0">
                <a:solidFill>
                  <a:schemeClr val="accent3">
                    <a:lumMod val="20000"/>
                    <a:lumOff val="80000"/>
                  </a:schemeClr>
                </a:solidFill>
                <a:effectLst/>
                <a:latin typeface="Cambria Math"/>
                <a:ea typeface="Cambria Math"/>
              </a:rPr>
              <a:t>δ</a:t>
            </a:r>
            <a:r>
              <a:rPr lang="en-US" sz="1200" b="1" i="0" u="none" strike="noStrike" baseline="-25000" dirty="0" smtClean="0">
                <a:solidFill>
                  <a:schemeClr val="accent3">
                    <a:lumMod val="20000"/>
                    <a:lumOff val="80000"/>
                  </a:schemeClr>
                </a:solidFill>
                <a:effectLst/>
              </a:rPr>
              <a:t>CIN</a:t>
            </a:r>
            <a:r>
              <a:rPr lang="en-US" sz="1200" b="1" i="0" u="none" strike="noStrike" baseline="0" dirty="0" smtClean="0">
                <a:solidFill>
                  <a:schemeClr val="accent3">
                    <a:lumMod val="20000"/>
                    <a:lumOff val="80000"/>
                  </a:schemeClr>
                </a:solidFill>
                <a:effectLst/>
              </a:rPr>
              <a:t> </a:t>
            </a:r>
            <a:r>
              <a:rPr lang="en-US" sz="1200" i="1" baseline="0" dirty="0" smtClean="0">
                <a:solidFill>
                  <a:schemeClr val="accent3">
                    <a:lumMod val="20000"/>
                    <a:lumOff val="80000"/>
                  </a:schemeClr>
                </a:solidFill>
              </a:rPr>
              <a:t>d</a:t>
            </a:r>
            <a:r>
              <a:rPr lang="el-GR" sz="1200" i="1" baseline="0" dirty="0" smtClean="0">
                <a:solidFill>
                  <a:schemeClr val="accent3">
                    <a:lumMod val="20000"/>
                    <a:lumOff val="80000"/>
                  </a:schemeClr>
                </a:solidFill>
              </a:rPr>
              <a:t>θ</a:t>
            </a:r>
            <a:r>
              <a:rPr lang="en-US" sz="1200" i="1" baseline="-25000" dirty="0" smtClean="0">
                <a:solidFill>
                  <a:schemeClr val="accent3">
                    <a:lumMod val="20000"/>
                    <a:lumOff val="80000"/>
                  </a:schemeClr>
                </a:solidFill>
              </a:rPr>
              <a:t>e</a:t>
            </a:r>
            <a:r>
              <a:rPr lang="en-US" sz="1200" i="1" baseline="0" dirty="0" smtClean="0">
                <a:solidFill>
                  <a:schemeClr val="accent3">
                    <a:lumMod val="20000"/>
                    <a:lumOff val="80000"/>
                  </a:schemeClr>
                </a:solidFill>
              </a:rPr>
              <a:t>/</a:t>
            </a:r>
            <a:r>
              <a:rPr lang="en-US" sz="1200" i="1" baseline="0" dirty="0" err="1" smtClean="0">
                <a:solidFill>
                  <a:schemeClr val="accent3">
                    <a:lumMod val="20000"/>
                    <a:lumOff val="80000"/>
                  </a:schemeClr>
                </a:solidFill>
              </a:rPr>
              <a:t>dz</a:t>
            </a:r>
            <a:r>
              <a:rPr lang="en-US" sz="1200" baseline="0" dirty="0" smtClean="0">
                <a:solidFill>
                  <a:schemeClr val="accent3">
                    <a:lumMod val="20000"/>
                    <a:lumOff val="80000"/>
                  </a:schemeClr>
                </a:solidFill>
              </a:rPr>
              <a:t> 875-675 </a:t>
            </a:r>
            <a:r>
              <a:rPr lang="en-US" sz="1200" baseline="0" dirty="0" err="1" smtClean="0">
                <a:solidFill>
                  <a:schemeClr val="accent3">
                    <a:lumMod val="20000"/>
                    <a:lumOff val="80000"/>
                  </a:schemeClr>
                </a:solidFill>
              </a:rPr>
              <a:t>mb</a:t>
            </a:r>
            <a:r>
              <a:rPr lang="en-US" sz="1200" baseline="0" dirty="0" smtClean="0">
                <a:solidFill>
                  <a:schemeClr val="accent3">
                    <a:lumMod val="20000"/>
                    <a:lumOff val="80000"/>
                  </a:schemeClr>
                </a:solidFill>
              </a:rPr>
              <a:t> at f01</a:t>
            </a:r>
            <a:endParaRPr lang="en-US" sz="1200" dirty="0">
              <a:solidFill>
                <a:schemeClr val="accent3">
                  <a:lumMod val="20000"/>
                  <a:lumOff val="80000"/>
                </a:schemeClr>
              </a:solidFill>
            </a:endParaRPr>
          </a:p>
        </c:rich>
      </c:tx>
      <c:layout/>
      <c:overlay val="0"/>
      <c:spPr>
        <a:noFill/>
      </c:spPr>
    </c:title>
    <c:autoTitleDeleted val="0"/>
    <c:plotArea>
      <c:layout>
        <c:manualLayout>
          <c:layoutTarget val="inner"/>
          <c:xMode val="edge"/>
          <c:yMode val="edge"/>
          <c:x val="0.1197623213764946"/>
          <c:y val="0.19891688538932636"/>
          <c:w val="0.80860804899387573"/>
          <c:h val="0.77004155730533685"/>
        </c:manualLayout>
      </c:layout>
      <c:lineChart>
        <c:grouping val="standard"/>
        <c:varyColors val="0"/>
        <c:ser>
          <c:idx val="0"/>
          <c:order val="0"/>
          <c:tx>
            <c:strRef>
              <c:f>Sheet1!$B$1</c:f>
              <c:strCache>
                <c:ptCount val="1"/>
                <c:pt idx="0">
                  <c:v>Column1</c:v>
                </c:pt>
              </c:strCache>
            </c:strRef>
          </c:tx>
          <c:spPr>
            <a:ln w="31750">
              <a:solidFill>
                <a:srgbClr val="FFEC9D"/>
              </a:solidFill>
            </a:ln>
          </c:spPr>
          <c:marker>
            <c:symbol val="none"/>
          </c:marker>
          <c:cat>
            <c:numRef>
              <c:f>Sheet1!$A$2:$A$11</c:f>
              <c:numCache>
                <c:formatCode>0.00E+00</c:formatCode>
                <c:ptCount val="10"/>
                <c:pt idx="0">
                  <c:v>-7.9999999999999996E-6</c:v>
                </c:pt>
                <c:pt idx="1">
                  <c:v>-6.0000000000000002E-6</c:v>
                </c:pt>
                <c:pt idx="2">
                  <c:v>-3.9999999999999998E-6</c:v>
                </c:pt>
                <c:pt idx="3">
                  <c:v>-1.9999999999999999E-6</c:v>
                </c:pt>
                <c:pt idx="4" formatCode="General">
                  <c:v>0</c:v>
                </c:pt>
                <c:pt idx="5">
                  <c:v>1.9999999999999999E-6</c:v>
                </c:pt>
                <c:pt idx="6">
                  <c:v>3.9999999999999998E-6</c:v>
                </c:pt>
                <c:pt idx="7">
                  <c:v>6.0000000000000002E-6</c:v>
                </c:pt>
                <c:pt idx="8">
                  <c:v>7.9999999999999996E-6</c:v>
                </c:pt>
                <c:pt idx="9">
                  <c:v>1.0000000000000001E-5</c:v>
                </c:pt>
              </c:numCache>
            </c:numRef>
          </c:cat>
          <c:val>
            <c:numRef>
              <c:f>Sheet1!$B$2:$B$11</c:f>
              <c:numCache>
                <c:formatCode>General</c:formatCode>
                <c:ptCount val="10"/>
                <c:pt idx="0">
                  <c:v>-0.78900000000000003</c:v>
                </c:pt>
                <c:pt idx="1">
                  <c:v>-0.78900000000000003</c:v>
                </c:pt>
                <c:pt idx="2">
                  <c:v>-0.52600000000000002</c:v>
                </c:pt>
                <c:pt idx="3">
                  <c:v>-0.26300000000000001</c:v>
                </c:pt>
                <c:pt idx="4">
                  <c:v>0</c:v>
                </c:pt>
                <c:pt idx="5">
                  <c:v>0.1053</c:v>
                </c:pt>
                <c:pt idx="6">
                  <c:v>0.36840000000000001</c:v>
                </c:pt>
                <c:pt idx="7">
                  <c:v>0.63160000000000005</c:v>
                </c:pt>
                <c:pt idx="8">
                  <c:v>0.89470000000000005</c:v>
                </c:pt>
                <c:pt idx="9">
                  <c:v>0.89470000000000005</c:v>
                </c:pt>
              </c:numCache>
            </c:numRef>
          </c:val>
          <c:smooth val="0"/>
          <c:extLst xmlns:c16r2="http://schemas.microsoft.com/office/drawing/2015/06/chart">
            <c:ext xmlns:c16="http://schemas.microsoft.com/office/drawing/2014/chart" uri="{C3380CC4-5D6E-409C-BE32-E72D297353CC}">
              <c16:uniqueId val="{00000000-0ECF-4AEF-9B4C-83AF29C32C9C}"/>
            </c:ext>
          </c:extLst>
        </c:ser>
        <c:dLbls>
          <c:showLegendKey val="0"/>
          <c:showVal val="0"/>
          <c:showCatName val="0"/>
          <c:showSerName val="0"/>
          <c:showPercent val="0"/>
          <c:showBubbleSize val="0"/>
        </c:dLbls>
        <c:marker val="1"/>
        <c:smooth val="0"/>
        <c:axId val="70434816"/>
        <c:axId val="70436352"/>
      </c:lineChart>
      <c:catAx>
        <c:axId val="70434816"/>
        <c:scaling>
          <c:orientation val="minMax"/>
        </c:scaling>
        <c:delete val="0"/>
        <c:axPos val="b"/>
        <c:numFmt formatCode="0E+0" sourceLinked="0"/>
        <c:majorTickMark val="out"/>
        <c:minorTickMark val="none"/>
        <c:tickLblPos val="nextTo"/>
        <c:spPr>
          <a:ln w="19050">
            <a:solidFill>
              <a:schemeClr val="accent3">
                <a:lumMod val="20000"/>
                <a:lumOff val="80000"/>
              </a:schemeClr>
            </a:solidFill>
          </a:ln>
        </c:spPr>
        <c:txPr>
          <a:bodyPr/>
          <a:lstStyle/>
          <a:p>
            <a:pPr>
              <a:defRPr sz="1000">
                <a:solidFill>
                  <a:schemeClr val="accent3">
                    <a:lumMod val="20000"/>
                    <a:lumOff val="80000"/>
                  </a:schemeClr>
                </a:solidFill>
              </a:defRPr>
            </a:pPr>
            <a:endParaRPr lang="en-US"/>
          </a:p>
        </c:txPr>
        <c:crossAx val="70436352"/>
        <c:crosses val="autoZero"/>
        <c:auto val="1"/>
        <c:lblAlgn val="ctr"/>
        <c:lblOffset val="100"/>
        <c:tickLblSkip val="1"/>
        <c:noMultiLvlLbl val="0"/>
      </c:catAx>
      <c:valAx>
        <c:axId val="70436352"/>
        <c:scaling>
          <c:orientation val="minMax"/>
          <c:max val="1"/>
          <c:min val="-1"/>
        </c:scaling>
        <c:delete val="0"/>
        <c:axPos val="l"/>
        <c:numFmt formatCode="#,##0.0;\-#,##0.0;;" sourceLinked="0"/>
        <c:majorTickMark val="out"/>
        <c:minorTickMark val="none"/>
        <c:tickLblPos val="nextTo"/>
        <c:spPr>
          <a:ln w="19050">
            <a:solidFill>
              <a:schemeClr val="accent3">
                <a:lumMod val="20000"/>
                <a:lumOff val="80000"/>
              </a:schemeClr>
            </a:solidFill>
          </a:ln>
        </c:spPr>
        <c:txPr>
          <a:bodyPr/>
          <a:lstStyle/>
          <a:p>
            <a:pPr>
              <a:defRPr sz="1000">
                <a:solidFill>
                  <a:schemeClr val="accent3">
                    <a:lumMod val="20000"/>
                    <a:lumOff val="80000"/>
                  </a:schemeClr>
                </a:solidFill>
              </a:defRPr>
            </a:pPr>
            <a:endParaRPr lang="en-US"/>
          </a:p>
        </c:txPr>
        <c:crossAx val="70434816"/>
        <c:crossesAt val="5"/>
        <c:crossBetween val="midCat"/>
        <c:majorUnit val="0.5"/>
      </c:valAx>
    </c:plotArea>
    <c:plotVisOnly val="1"/>
    <c:dispBlanksAs val="gap"/>
    <c:showDLblsOverMax val="0"/>
  </c:chart>
  <c:spPr>
    <a:ln w="19050"/>
  </c:spPr>
  <c:txPr>
    <a:bodyPr/>
    <a:lstStyle/>
    <a:p>
      <a:pPr>
        <a:defRPr sz="1800"/>
      </a:pPr>
      <a:endParaRPr lang="en-US"/>
    </a:p>
  </c:txPr>
  <c:externalData r:id="rId1">
    <c:autoUpdate val="0"/>
  </c:externalData>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4274" name="Rectangle 2"/>
          <p:cNvSpPr>
            <a:spLocks noGrp="1" noChangeArrowheads="1"/>
          </p:cNvSpPr>
          <p:nvPr>
            <p:ph type="hdr" sz="quarter"/>
          </p:nvPr>
        </p:nvSpPr>
        <p:spPr bwMode="auto">
          <a:xfrm>
            <a:off x="0" y="0"/>
            <a:ext cx="3034447" cy="464184"/>
          </a:xfrm>
          <a:prstGeom prst="rect">
            <a:avLst/>
          </a:prstGeom>
          <a:noFill/>
          <a:ln w="9525">
            <a:noFill/>
            <a:miter lim="800000"/>
            <a:headEnd/>
            <a:tailEnd/>
          </a:ln>
          <a:effectLst/>
        </p:spPr>
        <p:txBody>
          <a:bodyPr vert="horz" wrap="square" lIns="93726" tIns="46867" rIns="93726" bIns="46867" numCol="1" anchor="t" anchorCtr="0" compatLnSpc="1">
            <a:prstTxWarp prst="textNoShape">
              <a:avLst/>
            </a:prstTxWarp>
          </a:bodyPr>
          <a:lstStyle>
            <a:lvl1pPr defTabSz="938030">
              <a:lnSpc>
                <a:spcPct val="100000"/>
              </a:lnSpc>
              <a:defRPr sz="1200" b="0">
                <a:effectLst/>
                <a:latin typeface="ACaslon RegularSC" pitchFamily="18" charset="0"/>
              </a:defRPr>
            </a:lvl1pPr>
          </a:lstStyle>
          <a:p>
            <a:pPr>
              <a:defRPr/>
            </a:pPr>
            <a:endParaRPr lang="en-US"/>
          </a:p>
        </p:txBody>
      </p:sp>
      <p:sp>
        <p:nvSpPr>
          <p:cNvPr id="54275" name="Rectangle 3"/>
          <p:cNvSpPr>
            <a:spLocks noGrp="1" noChangeArrowheads="1"/>
          </p:cNvSpPr>
          <p:nvPr>
            <p:ph type="dt" sz="quarter" idx="1"/>
          </p:nvPr>
        </p:nvSpPr>
        <p:spPr bwMode="auto">
          <a:xfrm>
            <a:off x="3975953" y="0"/>
            <a:ext cx="3034447" cy="464184"/>
          </a:xfrm>
          <a:prstGeom prst="rect">
            <a:avLst/>
          </a:prstGeom>
          <a:noFill/>
          <a:ln w="9525">
            <a:noFill/>
            <a:miter lim="800000"/>
            <a:headEnd/>
            <a:tailEnd/>
          </a:ln>
          <a:effectLst/>
        </p:spPr>
        <p:txBody>
          <a:bodyPr vert="horz" wrap="square" lIns="93726" tIns="46867" rIns="93726" bIns="46867" numCol="1" anchor="t" anchorCtr="0" compatLnSpc="1">
            <a:prstTxWarp prst="textNoShape">
              <a:avLst/>
            </a:prstTxWarp>
          </a:bodyPr>
          <a:lstStyle>
            <a:lvl1pPr algn="r" defTabSz="938030">
              <a:lnSpc>
                <a:spcPct val="100000"/>
              </a:lnSpc>
              <a:defRPr sz="1200" b="0">
                <a:effectLst/>
                <a:latin typeface="ACaslon RegularSC" pitchFamily="18" charset="0"/>
              </a:defRPr>
            </a:lvl1pPr>
          </a:lstStyle>
          <a:p>
            <a:pPr>
              <a:defRPr/>
            </a:pPr>
            <a:endParaRPr lang="en-US"/>
          </a:p>
        </p:txBody>
      </p:sp>
      <p:sp>
        <p:nvSpPr>
          <p:cNvPr id="54276" name="Rectangle 4"/>
          <p:cNvSpPr>
            <a:spLocks noGrp="1" noChangeArrowheads="1"/>
          </p:cNvSpPr>
          <p:nvPr>
            <p:ph type="ftr" sz="quarter" idx="2"/>
          </p:nvPr>
        </p:nvSpPr>
        <p:spPr bwMode="auto">
          <a:xfrm>
            <a:off x="0" y="8832216"/>
            <a:ext cx="3034447" cy="464184"/>
          </a:xfrm>
          <a:prstGeom prst="rect">
            <a:avLst/>
          </a:prstGeom>
          <a:noFill/>
          <a:ln w="9525">
            <a:noFill/>
            <a:miter lim="800000"/>
            <a:headEnd/>
            <a:tailEnd/>
          </a:ln>
          <a:effectLst/>
        </p:spPr>
        <p:txBody>
          <a:bodyPr vert="horz" wrap="square" lIns="93726" tIns="46867" rIns="93726" bIns="46867" numCol="1" anchor="b" anchorCtr="0" compatLnSpc="1">
            <a:prstTxWarp prst="textNoShape">
              <a:avLst/>
            </a:prstTxWarp>
          </a:bodyPr>
          <a:lstStyle>
            <a:lvl1pPr defTabSz="938030">
              <a:lnSpc>
                <a:spcPct val="100000"/>
              </a:lnSpc>
              <a:defRPr sz="1200" b="0">
                <a:effectLst/>
                <a:latin typeface="ACaslon RegularSC" pitchFamily="18" charset="0"/>
              </a:defRPr>
            </a:lvl1pPr>
          </a:lstStyle>
          <a:p>
            <a:pPr>
              <a:defRPr/>
            </a:pPr>
            <a:endParaRPr lang="en-US"/>
          </a:p>
        </p:txBody>
      </p:sp>
      <p:sp>
        <p:nvSpPr>
          <p:cNvPr id="54277" name="Rectangle 5"/>
          <p:cNvSpPr>
            <a:spLocks noGrp="1" noChangeArrowheads="1"/>
          </p:cNvSpPr>
          <p:nvPr>
            <p:ph type="sldNum" sz="quarter" idx="3"/>
          </p:nvPr>
        </p:nvSpPr>
        <p:spPr bwMode="auto">
          <a:xfrm>
            <a:off x="3975953" y="8832216"/>
            <a:ext cx="3034447" cy="464184"/>
          </a:xfrm>
          <a:prstGeom prst="rect">
            <a:avLst/>
          </a:prstGeom>
          <a:noFill/>
          <a:ln w="9525">
            <a:noFill/>
            <a:miter lim="800000"/>
            <a:headEnd/>
            <a:tailEnd/>
          </a:ln>
          <a:effectLst/>
        </p:spPr>
        <p:txBody>
          <a:bodyPr vert="horz" wrap="square" lIns="93726" tIns="46867" rIns="93726" bIns="46867" numCol="1" anchor="b" anchorCtr="0" compatLnSpc="1">
            <a:prstTxWarp prst="textNoShape">
              <a:avLst/>
            </a:prstTxWarp>
          </a:bodyPr>
          <a:lstStyle>
            <a:lvl1pPr algn="r" defTabSz="938030">
              <a:lnSpc>
                <a:spcPct val="100000"/>
              </a:lnSpc>
              <a:defRPr sz="1200" b="0">
                <a:effectLst/>
                <a:latin typeface="ACaslon RegularSC" pitchFamily="18" charset="0"/>
              </a:defRPr>
            </a:lvl1pPr>
          </a:lstStyle>
          <a:p>
            <a:pPr>
              <a:defRPr/>
            </a:pPr>
            <a:fld id="{D2B504E8-99E2-4ED0-BDD6-6497C02AD131}" type="slidenum">
              <a:rPr lang="en-US"/>
              <a:pPr>
                <a:defRPr/>
              </a:pPr>
              <a:t>‹#›</a:t>
            </a:fld>
            <a:endParaRPr lang="en-US"/>
          </a:p>
        </p:txBody>
      </p:sp>
    </p:spTree>
    <p:extLst>
      <p:ext uri="{BB962C8B-B14F-4D97-AF65-F5344CB8AC3E}">
        <p14:creationId xmlns:p14="http://schemas.microsoft.com/office/powerpoint/2010/main" val="409607675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9810" name="Rectangle 2"/>
          <p:cNvSpPr>
            <a:spLocks noGrp="1" noChangeArrowheads="1"/>
          </p:cNvSpPr>
          <p:nvPr>
            <p:ph type="hdr" sz="quarter"/>
          </p:nvPr>
        </p:nvSpPr>
        <p:spPr bwMode="auto">
          <a:xfrm>
            <a:off x="0" y="1"/>
            <a:ext cx="3002640" cy="461005"/>
          </a:xfrm>
          <a:prstGeom prst="rect">
            <a:avLst/>
          </a:prstGeom>
          <a:noFill/>
          <a:ln w="9525">
            <a:noFill/>
            <a:miter lim="800000"/>
            <a:headEnd/>
            <a:tailEnd/>
          </a:ln>
          <a:effectLst/>
        </p:spPr>
        <p:txBody>
          <a:bodyPr vert="horz" wrap="square" lIns="92843" tIns="46423" rIns="92843" bIns="46423" numCol="1" anchor="t" anchorCtr="0" compatLnSpc="1">
            <a:prstTxWarp prst="textNoShape">
              <a:avLst/>
            </a:prstTxWarp>
          </a:bodyPr>
          <a:lstStyle>
            <a:lvl1pPr defTabSz="930081">
              <a:lnSpc>
                <a:spcPct val="100000"/>
              </a:lnSpc>
              <a:defRPr sz="1200" b="0">
                <a:effectLst/>
                <a:latin typeface="CaslonOpnface BT" pitchFamily="82" charset="0"/>
              </a:defRPr>
            </a:lvl1pPr>
          </a:lstStyle>
          <a:p>
            <a:pPr>
              <a:defRPr/>
            </a:pPr>
            <a:endParaRPr lang="en-US"/>
          </a:p>
        </p:txBody>
      </p:sp>
      <p:sp>
        <p:nvSpPr>
          <p:cNvPr id="119811" name="Rectangle 3"/>
          <p:cNvSpPr>
            <a:spLocks noGrp="1" noChangeArrowheads="1"/>
          </p:cNvSpPr>
          <p:nvPr>
            <p:ph type="dt" idx="1"/>
          </p:nvPr>
        </p:nvSpPr>
        <p:spPr bwMode="auto">
          <a:xfrm>
            <a:off x="4006170" y="1"/>
            <a:ext cx="3002640" cy="461005"/>
          </a:xfrm>
          <a:prstGeom prst="rect">
            <a:avLst/>
          </a:prstGeom>
          <a:noFill/>
          <a:ln w="9525">
            <a:noFill/>
            <a:miter lim="800000"/>
            <a:headEnd/>
            <a:tailEnd/>
          </a:ln>
          <a:effectLst/>
        </p:spPr>
        <p:txBody>
          <a:bodyPr vert="horz" wrap="square" lIns="92843" tIns="46423" rIns="92843" bIns="46423" numCol="1" anchor="t" anchorCtr="0" compatLnSpc="1">
            <a:prstTxWarp prst="textNoShape">
              <a:avLst/>
            </a:prstTxWarp>
          </a:bodyPr>
          <a:lstStyle>
            <a:lvl1pPr algn="r" defTabSz="930081">
              <a:lnSpc>
                <a:spcPct val="100000"/>
              </a:lnSpc>
              <a:defRPr sz="1200" b="0">
                <a:effectLst/>
                <a:latin typeface="CaslonOpnface BT" pitchFamily="82" charset="0"/>
              </a:defRPr>
            </a:lvl1pPr>
          </a:lstStyle>
          <a:p>
            <a:pPr>
              <a:defRPr/>
            </a:pPr>
            <a:endParaRPr lang="en-US"/>
          </a:p>
        </p:txBody>
      </p:sp>
      <p:sp>
        <p:nvSpPr>
          <p:cNvPr id="17412" name="Rectangle 4"/>
          <p:cNvSpPr>
            <a:spLocks noGrp="1" noRot="1" noChangeAspect="1" noChangeArrowheads="1" noTextEdit="1"/>
          </p:cNvSpPr>
          <p:nvPr>
            <p:ph type="sldImg" idx="2"/>
          </p:nvPr>
        </p:nvSpPr>
        <p:spPr bwMode="auto">
          <a:xfrm>
            <a:off x="1201738" y="692150"/>
            <a:ext cx="4610100" cy="3457575"/>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9813" name="Rectangle 5"/>
          <p:cNvSpPr>
            <a:spLocks noGrp="1" noChangeArrowheads="1"/>
          </p:cNvSpPr>
          <p:nvPr>
            <p:ph type="body" sz="quarter" idx="3"/>
          </p:nvPr>
        </p:nvSpPr>
        <p:spPr bwMode="auto">
          <a:xfrm>
            <a:off x="924014" y="4377957"/>
            <a:ext cx="5160786" cy="4225347"/>
          </a:xfrm>
          <a:prstGeom prst="rect">
            <a:avLst/>
          </a:prstGeom>
          <a:noFill/>
          <a:ln w="9525">
            <a:noFill/>
            <a:miter lim="800000"/>
            <a:headEnd/>
            <a:tailEnd/>
          </a:ln>
          <a:effectLst/>
        </p:spPr>
        <p:txBody>
          <a:bodyPr vert="horz" wrap="square" lIns="92843" tIns="46423" rIns="92843" bIns="46423"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19814" name="Rectangle 6"/>
          <p:cNvSpPr>
            <a:spLocks noGrp="1" noChangeArrowheads="1"/>
          </p:cNvSpPr>
          <p:nvPr>
            <p:ph type="ftr" sz="quarter" idx="4"/>
          </p:nvPr>
        </p:nvSpPr>
        <p:spPr bwMode="auto">
          <a:xfrm>
            <a:off x="0" y="8833807"/>
            <a:ext cx="3002640" cy="461005"/>
          </a:xfrm>
          <a:prstGeom prst="rect">
            <a:avLst/>
          </a:prstGeom>
          <a:noFill/>
          <a:ln w="9525">
            <a:noFill/>
            <a:miter lim="800000"/>
            <a:headEnd/>
            <a:tailEnd/>
          </a:ln>
          <a:effectLst/>
        </p:spPr>
        <p:txBody>
          <a:bodyPr vert="horz" wrap="square" lIns="92843" tIns="46423" rIns="92843" bIns="46423" numCol="1" anchor="b" anchorCtr="0" compatLnSpc="1">
            <a:prstTxWarp prst="textNoShape">
              <a:avLst/>
            </a:prstTxWarp>
          </a:bodyPr>
          <a:lstStyle>
            <a:lvl1pPr defTabSz="930081">
              <a:lnSpc>
                <a:spcPct val="100000"/>
              </a:lnSpc>
              <a:defRPr sz="1200" b="0">
                <a:effectLst/>
                <a:latin typeface="CaslonOpnface BT" pitchFamily="82" charset="0"/>
              </a:defRPr>
            </a:lvl1pPr>
          </a:lstStyle>
          <a:p>
            <a:pPr>
              <a:defRPr/>
            </a:pPr>
            <a:endParaRPr lang="en-US"/>
          </a:p>
        </p:txBody>
      </p:sp>
      <p:sp>
        <p:nvSpPr>
          <p:cNvPr id="119815" name="Rectangle 7"/>
          <p:cNvSpPr>
            <a:spLocks noGrp="1" noChangeArrowheads="1"/>
          </p:cNvSpPr>
          <p:nvPr>
            <p:ph type="sldNum" sz="quarter" idx="5"/>
          </p:nvPr>
        </p:nvSpPr>
        <p:spPr bwMode="auto">
          <a:xfrm>
            <a:off x="4006170" y="8833807"/>
            <a:ext cx="3002640" cy="461005"/>
          </a:xfrm>
          <a:prstGeom prst="rect">
            <a:avLst/>
          </a:prstGeom>
          <a:noFill/>
          <a:ln w="9525">
            <a:noFill/>
            <a:miter lim="800000"/>
            <a:headEnd/>
            <a:tailEnd/>
          </a:ln>
          <a:effectLst/>
        </p:spPr>
        <p:txBody>
          <a:bodyPr vert="horz" wrap="square" lIns="92843" tIns="46423" rIns="92843" bIns="46423" numCol="1" anchor="b" anchorCtr="0" compatLnSpc="1">
            <a:prstTxWarp prst="textNoShape">
              <a:avLst/>
            </a:prstTxWarp>
          </a:bodyPr>
          <a:lstStyle>
            <a:lvl1pPr algn="r" defTabSz="930081">
              <a:lnSpc>
                <a:spcPct val="100000"/>
              </a:lnSpc>
              <a:defRPr sz="1200" b="0">
                <a:effectLst/>
                <a:latin typeface="CaslonOpnface BT" pitchFamily="82" charset="0"/>
              </a:defRPr>
            </a:lvl1pPr>
          </a:lstStyle>
          <a:p>
            <a:pPr>
              <a:defRPr/>
            </a:pPr>
            <a:fld id="{E8783A97-8552-4815-B8AD-298F6A277DA5}" type="slidenum">
              <a:rPr lang="en-US"/>
              <a:pPr>
                <a:defRPr/>
              </a:pPr>
              <a:t>‹#›</a:t>
            </a:fld>
            <a:endParaRPr lang="en-US"/>
          </a:p>
        </p:txBody>
      </p:sp>
    </p:spTree>
    <p:extLst>
      <p:ext uri="{BB962C8B-B14F-4D97-AF65-F5344CB8AC3E}">
        <p14:creationId xmlns:p14="http://schemas.microsoft.com/office/powerpoint/2010/main" val="4170602380"/>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Slide Image Placeholder 1"/>
          <p:cNvSpPr>
            <a:spLocks noGrp="1" noRot="1" noChangeAspect="1" noTextEdit="1"/>
          </p:cNvSpPr>
          <p:nvPr>
            <p:ph type="sldImg"/>
          </p:nvPr>
        </p:nvSpPr>
        <p:spPr>
          <a:ln/>
        </p:spPr>
      </p:sp>
      <p:sp>
        <p:nvSpPr>
          <p:cNvPr id="1843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1843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081" eaLnBrk="0" hangingPunct="0">
              <a:spcBef>
                <a:spcPct val="30000"/>
              </a:spcBef>
              <a:defRPr sz="1200">
                <a:solidFill>
                  <a:schemeClr val="tx1"/>
                </a:solidFill>
                <a:latin typeface="Times New Roman" pitchFamily="18" charset="0"/>
              </a:defRPr>
            </a:lvl1pPr>
            <a:lvl2pPr marL="744064" indent="-286179" defTabSz="930081" eaLnBrk="0" hangingPunct="0">
              <a:spcBef>
                <a:spcPct val="30000"/>
              </a:spcBef>
              <a:defRPr sz="1200">
                <a:solidFill>
                  <a:schemeClr val="tx1"/>
                </a:solidFill>
                <a:latin typeface="Times New Roman" pitchFamily="18" charset="0"/>
              </a:defRPr>
            </a:lvl2pPr>
            <a:lvl3pPr marL="1144715" indent="-228943" defTabSz="930081" eaLnBrk="0" hangingPunct="0">
              <a:spcBef>
                <a:spcPct val="30000"/>
              </a:spcBef>
              <a:defRPr sz="1200">
                <a:solidFill>
                  <a:schemeClr val="tx1"/>
                </a:solidFill>
                <a:latin typeface="Times New Roman" pitchFamily="18" charset="0"/>
              </a:defRPr>
            </a:lvl3pPr>
            <a:lvl4pPr marL="1602600" indent="-228943" defTabSz="930081" eaLnBrk="0" hangingPunct="0">
              <a:spcBef>
                <a:spcPct val="30000"/>
              </a:spcBef>
              <a:defRPr sz="1200">
                <a:solidFill>
                  <a:schemeClr val="tx1"/>
                </a:solidFill>
                <a:latin typeface="Times New Roman" pitchFamily="18" charset="0"/>
              </a:defRPr>
            </a:lvl4pPr>
            <a:lvl5pPr marL="2060486" indent="-228943" defTabSz="930081" eaLnBrk="0" hangingPunct="0">
              <a:spcBef>
                <a:spcPct val="30000"/>
              </a:spcBef>
              <a:defRPr sz="1200">
                <a:solidFill>
                  <a:schemeClr val="tx1"/>
                </a:solidFill>
                <a:latin typeface="Times New Roman" pitchFamily="18" charset="0"/>
              </a:defRPr>
            </a:lvl5pPr>
            <a:lvl6pPr marL="2518372" indent="-228943" defTabSz="930081" eaLnBrk="0" fontAlgn="base" hangingPunct="0">
              <a:spcBef>
                <a:spcPct val="30000"/>
              </a:spcBef>
              <a:spcAft>
                <a:spcPct val="0"/>
              </a:spcAft>
              <a:defRPr sz="1200">
                <a:solidFill>
                  <a:schemeClr val="tx1"/>
                </a:solidFill>
                <a:latin typeface="Times New Roman" pitchFamily="18" charset="0"/>
              </a:defRPr>
            </a:lvl6pPr>
            <a:lvl7pPr marL="2976258" indent="-228943" defTabSz="930081" eaLnBrk="0" fontAlgn="base" hangingPunct="0">
              <a:spcBef>
                <a:spcPct val="30000"/>
              </a:spcBef>
              <a:spcAft>
                <a:spcPct val="0"/>
              </a:spcAft>
              <a:defRPr sz="1200">
                <a:solidFill>
                  <a:schemeClr val="tx1"/>
                </a:solidFill>
                <a:latin typeface="Times New Roman" pitchFamily="18" charset="0"/>
              </a:defRPr>
            </a:lvl7pPr>
            <a:lvl8pPr marL="3434144" indent="-228943" defTabSz="930081" eaLnBrk="0" fontAlgn="base" hangingPunct="0">
              <a:spcBef>
                <a:spcPct val="30000"/>
              </a:spcBef>
              <a:spcAft>
                <a:spcPct val="0"/>
              </a:spcAft>
              <a:defRPr sz="1200">
                <a:solidFill>
                  <a:schemeClr val="tx1"/>
                </a:solidFill>
                <a:latin typeface="Times New Roman" pitchFamily="18" charset="0"/>
              </a:defRPr>
            </a:lvl8pPr>
            <a:lvl9pPr marL="3892029" indent="-228943" defTabSz="930081" eaLnBrk="0" fontAlgn="base" hangingPunct="0">
              <a:spcBef>
                <a:spcPct val="30000"/>
              </a:spcBef>
              <a:spcAft>
                <a:spcPct val="0"/>
              </a:spcAft>
              <a:defRPr sz="1200">
                <a:solidFill>
                  <a:schemeClr val="tx1"/>
                </a:solidFill>
                <a:latin typeface="Times New Roman" pitchFamily="18" charset="0"/>
              </a:defRPr>
            </a:lvl9pPr>
          </a:lstStyle>
          <a:p>
            <a:pPr eaLnBrk="1" hangingPunct="1">
              <a:spcBef>
                <a:spcPct val="0"/>
              </a:spcBef>
            </a:pPr>
            <a:fld id="{D2F152EA-90FC-4B45-93FD-5BAA5A9F7D21}" type="slidenum">
              <a:rPr lang="en-US" altLang="en-US" smtClean="0">
                <a:solidFill>
                  <a:srgbClr val="FFFFFF"/>
                </a:solidFill>
                <a:latin typeface="CaslonOpnface BT" pitchFamily="82" charset="0"/>
              </a:rPr>
              <a:pPr eaLnBrk="1" hangingPunct="1">
                <a:spcBef>
                  <a:spcPct val="0"/>
                </a:spcBef>
              </a:pPr>
              <a:t>1</a:t>
            </a:fld>
            <a:endParaRPr lang="en-US" altLang="en-US">
              <a:solidFill>
                <a:srgbClr val="FFFFFF"/>
              </a:solidFill>
              <a:latin typeface="CaslonOpnface BT" pitchFamily="82"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altLang="en-US" dirty="0"/>
              <a:t>Question: How do we measure the performance of the nowcast of Convective Likelihood?</a:t>
            </a:r>
          </a:p>
        </p:txBody>
      </p:sp>
      <p:sp>
        <p:nvSpPr>
          <p:cNvPr id="4" name="Slide Number Placeholder 3"/>
          <p:cNvSpPr>
            <a:spLocks noGrp="1"/>
          </p:cNvSpPr>
          <p:nvPr>
            <p:ph type="sldNum" sz="quarter" idx="10"/>
          </p:nvPr>
        </p:nvSpPr>
        <p:spPr/>
        <p:txBody>
          <a:bodyPr/>
          <a:lstStyle/>
          <a:p>
            <a:pPr>
              <a:defRPr/>
            </a:pPr>
            <a:fld id="{E8783A97-8552-4815-B8AD-298F6A277DA5}" type="slidenum">
              <a:rPr lang="en-US" smtClean="0"/>
              <a:pPr>
                <a:defRPr/>
              </a:pPr>
              <a:t>10</a:t>
            </a:fld>
            <a:endParaRPr lang="en-US"/>
          </a:p>
        </p:txBody>
      </p:sp>
    </p:spTree>
    <p:extLst>
      <p:ext uri="{BB962C8B-B14F-4D97-AF65-F5344CB8AC3E}">
        <p14:creationId xmlns:p14="http://schemas.microsoft.com/office/powerpoint/2010/main" val="207593285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E8783A97-8552-4815-B8AD-298F6A277DA5}" type="slidenum">
              <a:rPr lang="en-US" smtClean="0"/>
              <a:pPr>
                <a:defRPr/>
              </a:pPr>
              <a:t>11</a:t>
            </a:fld>
            <a:endParaRPr lang="en-US"/>
          </a:p>
        </p:txBody>
      </p:sp>
    </p:spTree>
    <p:extLst>
      <p:ext uri="{BB962C8B-B14F-4D97-AF65-F5344CB8AC3E}">
        <p14:creationId xmlns:p14="http://schemas.microsoft.com/office/powerpoint/2010/main" val="188803158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Image Placeholder 1"/>
          <p:cNvSpPr>
            <a:spLocks noGrp="1" noRot="1" noChangeAspect="1" noTextEdit="1"/>
          </p:cNvSpPr>
          <p:nvPr>
            <p:ph type="sldImg"/>
          </p:nvPr>
        </p:nvSpPr>
        <p:spPr>
          <a:ln/>
        </p:spPr>
      </p:sp>
      <p:sp>
        <p:nvSpPr>
          <p:cNvPr id="2560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2560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081" eaLnBrk="0" hangingPunct="0">
              <a:spcBef>
                <a:spcPct val="30000"/>
              </a:spcBef>
              <a:defRPr sz="1200">
                <a:solidFill>
                  <a:schemeClr val="tx1"/>
                </a:solidFill>
                <a:latin typeface="Times New Roman" pitchFamily="18" charset="0"/>
              </a:defRPr>
            </a:lvl1pPr>
            <a:lvl2pPr marL="744064" indent="-286179" defTabSz="930081" eaLnBrk="0" hangingPunct="0">
              <a:spcBef>
                <a:spcPct val="30000"/>
              </a:spcBef>
              <a:defRPr sz="1200">
                <a:solidFill>
                  <a:schemeClr val="tx1"/>
                </a:solidFill>
                <a:latin typeface="Times New Roman" pitchFamily="18" charset="0"/>
              </a:defRPr>
            </a:lvl2pPr>
            <a:lvl3pPr marL="1144715" indent="-228943" defTabSz="930081" eaLnBrk="0" hangingPunct="0">
              <a:spcBef>
                <a:spcPct val="30000"/>
              </a:spcBef>
              <a:defRPr sz="1200">
                <a:solidFill>
                  <a:schemeClr val="tx1"/>
                </a:solidFill>
                <a:latin typeface="Times New Roman" pitchFamily="18" charset="0"/>
              </a:defRPr>
            </a:lvl3pPr>
            <a:lvl4pPr marL="1602600" indent="-228943" defTabSz="930081" eaLnBrk="0" hangingPunct="0">
              <a:spcBef>
                <a:spcPct val="30000"/>
              </a:spcBef>
              <a:defRPr sz="1200">
                <a:solidFill>
                  <a:schemeClr val="tx1"/>
                </a:solidFill>
                <a:latin typeface="Times New Roman" pitchFamily="18" charset="0"/>
              </a:defRPr>
            </a:lvl4pPr>
            <a:lvl5pPr marL="2060486" indent="-228943" defTabSz="930081" eaLnBrk="0" hangingPunct="0">
              <a:spcBef>
                <a:spcPct val="30000"/>
              </a:spcBef>
              <a:defRPr sz="1200">
                <a:solidFill>
                  <a:schemeClr val="tx1"/>
                </a:solidFill>
                <a:latin typeface="Times New Roman" pitchFamily="18" charset="0"/>
              </a:defRPr>
            </a:lvl5pPr>
            <a:lvl6pPr marL="2518372" indent="-228943" defTabSz="930081" eaLnBrk="0" fontAlgn="base" hangingPunct="0">
              <a:spcBef>
                <a:spcPct val="30000"/>
              </a:spcBef>
              <a:spcAft>
                <a:spcPct val="0"/>
              </a:spcAft>
              <a:defRPr sz="1200">
                <a:solidFill>
                  <a:schemeClr val="tx1"/>
                </a:solidFill>
                <a:latin typeface="Times New Roman" pitchFamily="18" charset="0"/>
              </a:defRPr>
            </a:lvl6pPr>
            <a:lvl7pPr marL="2976258" indent="-228943" defTabSz="930081" eaLnBrk="0" fontAlgn="base" hangingPunct="0">
              <a:spcBef>
                <a:spcPct val="30000"/>
              </a:spcBef>
              <a:spcAft>
                <a:spcPct val="0"/>
              </a:spcAft>
              <a:defRPr sz="1200">
                <a:solidFill>
                  <a:schemeClr val="tx1"/>
                </a:solidFill>
                <a:latin typeface="Times New Roman" pitchFamily="18" charset="0"/>
              </a:defRPr>
            </a:lvl7pPr>
            <a:lvl8pPr marL="3434144" indent="-228943" defTabSz="930081" eaLnBrk="0" fontAlgn="base" hangingPunct="0">
              <a:spcBef>
                <a:spcPct val="30000"/>
              </a:spcBef>
              <a:spcAft>
                <a:spcPct val="0"/>
              </a:spcAft>
              <a:defRPr sz="1200">
                <a:solidFill>
                  <a:schemeClr val="tx1"/>
                </a:solidFill>
                <a:latin typeface="Times New Roman" pitchFamily="18" charset="0"/>
              </a:defRPr>
            </a:lvl8pPr>
            <a:lvl9pPr marL="3892029" indent="-228943" defTabSz="930081" eaLnBrk="0" fontAlgn="base" hangingPunct="0">
              <a:spcBef>
                <a:spcPct val="30000"/>
              </a:spcBef>
              <a:spcAft>
                <a:spcPct val="0"/>
              </a:spcAft>
              <a:defRPr sz="1200">
                <a:solidFill>
                  <a:schemeClr val="tx1"/>
                </a:solidFill>
                <a:latin typeface="Times New Roman" pitchFamily="18" charset="0"/>
              </a:defRPr>
            </a:lvl9pPr>
          </a:lstStyle>
          <a:p>
            <a:pPr eaLnBrk="1" hangingPunct="1">
              <a:spcBef>
                <a:spcPct val="0"/>
              </a:spcBef>
            </a:pPr>
            <a:fld id="{8236C0C1-CFE1-4D94-9986-3C3F3E42F0DF}" type="slidenum">
              <a:rPr lang="en-US" altLang="en-US" smtClean="0">
                <a:solidFill>
                  <a:srgbClr val="FFFFFF"/>
                </a:solidFill>
                <a:latin typeface="CaslonOpnface BT" pitchFamily="82" charset="0"/>
              </a:rPr>
              <a:pPr eaLnBrk="1" hangingPunct="1">
                <a:spcBef>
                  <a:spcPct val="0"/>
                </a:spcBef>
              </a:pPr>
              <a:t>12</a:t>
            </a:fld>
            <a:endParaRPr lang="en-US" altLang="en-US">
              <a:solidFill>
                <a:srgbClr val="FFFFFF"/>
              </a:solidFill>
              <a:latin typeface="CaslonOpnface BT" pitchFamily="82"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lide Image Placeholder 1"/>
          <p:cNvSpPr>
            <a:spLocks noGrp="1" noRot="1" noChangeAspect="1" noTextEdit="1"/>
          </p:cNvSpPr>
          <p:nvPr>
            <p:ph type="sldImg"/>
          </p:nvPr>
        </p:nvSpPr>
        <p:spPr>
          <a:ln/>
        </p:spPr>
      </p:sp>
      <p:sp>
        <p:nvSpPr>
          <p:cNvPr id="2662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t>Radar data do not distinguish newly initiated storms from ongoing storms and so cannot be used directly as </a:t>
            </a:r>
            <a:r>
              <a:rPr lang="en-US" altLang="en-US" dirty="0" smtClean="0"/>
              <a:t>“ground truth</a:t>
            </a:r>
            <a:r>
              <a:rPr lang="en-US" altLang="en-US" dirty="0"/>
              <a:t>” against which to compare ANC’s nowcasts of CL.</a:t>
            </a:r>
          </a:p>
          <a:p>
            <a:endParaRPr lang="en-US" altLang="en-US" dirty="0"/>
          </a:p>
          <a:p>
            <a:r>
              <a:rPr lang="en-US" altLang="en-US" dirty="0"/>
              <a:t>The </a:t>
            </a:r>
            <a:r>
              <a:rPr lang="en-US" altLang="en-US" dirty="0" err="1"/>
              <a:t>ciClassifier</a:t>
            </a:r>
            <a:r>
              <a:rPr lang="en-US" altLang="en-US" dirty="0"/>
              <a:t> application is a slightly modified version of the w2detectinitiation application which is part of the Warning Decision Support System—Integrated Information (WDSS-II) suite. The application's output is a grid in which each grid point is assigned a value which identifies the corresponding grid point in the second composite of each pair of composites as either a newly initiated element of a storm, an ongoing storm element, a decaying storm element, or none of the above, where a storm is defined to be any radar echo ≥ 35 </a:t>
            </a:r>
            <a:r>
              <a:rPr lang="en-US" altLang="en-US" dirty="0" err="1"/>
              <a:t>dBZ</a:t>
            </a:r>
            <a:r>
              <a:rPr lang="en-US" altLang="en-US" dirty="0"/>
              <a:t>.</a:t>
            </a:r>
          </a:p>
        </p:txBody>
      </p:sp>
      <p:sp>
        <p:nvSpPr>
          <p:cNvPr id="2662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081" eaLnBrk="0" hangingPunct="0">
              <a:spcBef>
                <a:spcPct val="30000"/>
              </a:spcBef>
              <a:defRPr sz="1200">
                <a:solidFill>
                  <a:schemeClr val="tx1"/>
                </a:solidFill>
                <a:latin typeface="Times New Roman" pitchFamily="18" charset="0"/>
              </a:defRPr>
            </a:lvl1pPr>
            <a:lvl2pPr marL="744064" indent="-286179" defTabSz="930081" eaLnBrk="0" hangingPunct="0">
              <a:spcBef>
                <a:spcPct val="30000"/>
              </a:spcBef>
              <a:defRPr sz="1200">
                <a:solidFill>
                  <a:schemeClr val="tx1"/>
                </a:solidFill>
                <a:latin typeface="Times New Roman" pitchFamily="18" charset="0"/>
              </a:defRPr>
            </a:lvl2pPr>
            <a:lvl3pPr marL="1144715" indent="-228943" defTabSz="930081" eaLnBrk="0" hangingPunct="0">
              <a:spcBef>
                <a:spcPct val="30000"/>
              </a:spcBef>
              <a:defRPr sz="1200">
                <a:solidFill>
                  <a:schemeClr val="tx1"/>
                </a:solidFill>
                <a:latin typeface="Times New Roman" pitchFamily="18" charset="0"/>
              </a:defRPr>
            </a:lvl3pPr>
            <a:lvl4pPr marL="1602600" indent="-228943" defTabSz="930081" eaLnBrk="0" hangingPunct="0">
              <a:spcBef>
                <a:spcPct val="30000"/>
              </a:spcBef>
              <a:defRPr sz="1200">
                <a:solidFill>
                  <a:schemeClr val="tx1"/>
                </a:solidFill>
                <a:latin typeface="Times New Roman" pitchFamily="18" charset="0"/>
              </a:defRPr>
            </a:lvl4pPr>
            <a:lvl5pPr marL="2060486" indent="-228943" defTabSz="930081" eaLnBrk="0" hangingPunct="0">
              <a:spcBef>
                <a:spcPct val="30000"/>
              </a:spcBef>
              <a:defRPr sz="1200">
                <a:solidFill>
                  <a:schemeClr val="tx1"/>
                </a:solidFill>
                <a:latin typeface="Times New Roman" pitchFamily="18" charset="0"/>
              </a:defRPr>
            </a:lvl5pPr>
            <a:lvl6pPr marL="2518372" indent="-228943" defTabSz="930081" eaLnBrk="0" fontAlgn="base" hangingPunct="0">
              <a:spcBef>
                <a:spcPct val="30000"/>
              </a:spcBef>
              <a:spcAft>
                <a:spcPct val="0"/>
              </a:spcAft>
              <a:defRPr sz="1200">
                <a:solidFill>
                  <a:schemeClr val="tx1"/>
                </a:solidFill>
                <a:latin typeface="Times New Roman" pitchFamily="18" charset="0"/>
              </a:defRPr>
            </a:lvl6pPr>
            <a:lvl7pPr marL="2976258" indent="-228943" defTabSz="930081" eaLnBrk="0" fontAlgn="base" hangingPunct="0">
              <a:spcBef>
                <a:spcPct val="30000"/>
              </a:spcBef>
              <a:spcAft>
                <a:spcPct val="0"/>
              </a:spcAft>
              <a:defRPr sz="1200">
                <a:solidFill>
                  <a:schemeClr val="tx1"/>
                </a:solidFill>
                <a:latin typeface="Times New Roman" pitchFamily="18" charset="0"/>
              </a:defRPr>
            </a:lvl7pPr>
            <a:lvl8pPr marL="3434144" indent="-228943" defTabSz="930081" eaLnBrk="0" fontAlgn="base" hangingPunct="0">
              <a:spcBef>
                <a:spcPct val="30000"/>
              </a:spcBef>
              <a:spcAft>
                <a:spcPct val="0"/>
              </a:spcAft>
              <a:defRPr sz="1200">
                <a:solidFill>
                  <a:schemeClr val="tx1"/>
                </a:solidFill>
                <a:latin typeface="Times New Roman" pitchFamily="18" charset="0"/>
              </a:defRPr>
            </a:lvl8pPr>
            <a:lvl9pPr marL="3892029" indent="-228943" defTabSz="930081" eaLnBrk="0" fontAlgn="base" hangingPunct="0">
              <a:spcBef>
                <a:spcPct val="30000"/>
              </a:spcBef>
              <a:spcAft>
                <a:spcPct val="0"/>
              </a:spcAft>
              <a:defRPr sz="1200">
                <a:solidFill>
                  <a:schemeClr val="tx1"/>
                </a:solidFill>
                <a:latin typeface="Times New Roman" pitchFamily="18" charset="0"/>
              </a:defRPr>
            </a:lvl9pPr>
          </a:lstStyle>
          <a:p>
            <a:pPr eaLnBrk="1" hangingPunct="1">
              <a:spcBef>
                <a:spcPct val="0"/>
              </a:spcBef>
            </a:pPr>
            <a:fld id="{92C52A95-6F4C-417B-968A-2DBA2D1AF6F9}" type="slidenum">
              <a:rPr lang="en-US" altLang="en-US" smtClean="0">
                <a:solidFill>
                  <a:srgbClr val="FFFFFF"/>
                </a:solidFill>
                <a:latin typeface="CaslonOpnface BT" pitchFamily="82" charset="0"/>
              </a:rPr>
              <a:pPr eaLnBrk="1" hangingPunct="1">
                <a:spcBef>
                  <a:spcPct val="0"/>
                </a:spcBef>
              </a:pPr>
              <a:t>13</a:t>
            </a:fld>
            <a:endParaRPr lang="en-US" altLang="en-US">
              <a:solidFill>
                <a:srgbClr val="FFFFFF"/>
              </a:solidFill>
              <a:latin typeface="CaslonOpnface BT" pitchFamily="82"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ANC’s Validator application was used to calculate the verification grids.</a:t>
            </a:r>
          </a:p>
          <a:p>
            <a:endParaRPr lang="en-US" dirty="0"/>
          </a:p>
          <a:p>
            <a:r>
              <a:rPr lang="en-US" dirty="0"/>
              <a:t>The </a:t>
            </a:r>
            <a:r>
              <a:rPr lang="en-US" dirty="0" err="1"/>
              <a:t>Heidke</a:t>
            </a:r>
            <a:r>
              <a:rPr lang="en-US" dirty="0"/>
              <a:t> Skill Score (HSS) was calculated in order to accommodate the fact that non-events dominate when nowcasting storm initiation.</a:t>
            </a:r>
          </a:p>
        </p:txBody>
      </p:sp>
      <p:sp>
        <p:nvSpPr>
          <p:cNvPr id="4" name="Slide Number Placeholder 3"/>
          <p:cNvSpPr>
            <a:spLocks noGrp="1"/>
          </p:cNvSpPr>
          <p:nvPr>
            <p:ph type="sldNum" sz="quarter" idx="10"/>
          </p:nvPr>
        </p:nvSpPr>
        <p:spPr/>
        <p:txBody>
          <a:bodyPr/>
          <a:lstStyle/>
          <a:p>
            <a:pPr>
              <a:defRPr/>
            </a:pPr>
            <a:fld id="{E8783A97-8552-4815-B8AD-298F6A277DA5}" type="slidenum">
              <a:rPr lang="en-US" smtClean="0"/>
              <a:pPr>
                <a:defRPr/>
              </a:pPr>
              <a:t>14</a:t>
            </a:fld>
            <a:endParaRPr lang="en-US"/>
          </a:p>
        </p:txBody>
      </p:sp>
    </p:spTree>
    <p:extLst>
      <p:ext uri="{BB962C8B-B14F-4D97-AF65-F5344CB8AC3E}">
        <p14:creationId xmlns:p14="http://schemas.microsoft.com/office/powerpoint/2010/main" val="301246654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Image Placeholder 1"/>
          <p:cNvSpPr>
            <a:spLocks noGrp="1" noRot="1" noChangeAspect="1" noTextEdit="1"/>
          </p:cNvSpPr>
          <p:nvPr>
            <p:ph type="sldImg"/>
          </p:nvPr>
        </p:nvSpPr>
        <p:spPr>
          <a:ln/>
        </p:spPr>
      </p:sp>
      <p:sp>
        <p:nvSpPr>
          <p:cNvPr id="2765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t>Attempting to match exactly the forecast value at a grid point with the observed value at the same grid point often results in poor verification scores.  To represent the skill of ANC’s nowcasts of CL in 1 </a:t>
            </a:r>
            <a:r>
              <a:rPr lang="en-US" altLang="en-US" dirty="0" err="1"/>
              <a:t>hr</a:t>
            </a:r>
            <a:r>
              <a:rPr lang="en-US" altLang="en-US" dirty="0"/>
              <a:t> better, ANC’s Validator application was configured to implement neighborhood verification, whereby forecasts and observations were compared using spatial neighborhoods around grid points.</a:t>
            </a:r>
          </a:p>
          <a:p>
            <a:endParaRPr lang="en-US" altLang="en-US" dirty="0"/>
          </a:p>
          <a:p>
            <a:r>
              <a:rPr lang="en-US" altLang="en-US" dirty="0"/>
              <a:t>Varying the neighborhood size parameter helps determine the scale at which a desired level of skill is attained by the nowcasts of CL in 1 hr.  Such verification rewards closeness by not requiring exact matches spatially between the nowcasts and what was observed.</a:t>
            </a:r>
          </a:p>
        </p:txBody>
      </p:sp>
      <p:sp>
        <p:nvSpPr>
          <p:cNvPr id="2765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081" eaLnBrk="0" hangingPunct="0">
              <a:defRPr sz="1600" b="1">
                <a:solidFill>
                  <a:srgbClr val="FFFFFF"/>
                </a:solidFill>
                <a:latin typeface="Arial" charset="0"/>
              </a:defRPr>
            </a:lvl1pPr>
            <a:lvl2pPr marL="744064" indent="-286179" defTabSz="930081" eaLnBrk="0" hangingPunct="0">
              <a:defRPr sz="1600" b="1">
                <a:solidFill>
                  <a:srgbClr val="FFFFFF"/>
                </a:solidFill>
                <a:latin typeface="Arial" charset="0"/>
              </a:defRPr>
            </a:lvl2pPr>
            <a:lvl3pPr marL="1144715" indent="-228943" defTabSz="930081" eaLnBrk="0" hangingPunct="0">
              <a:defRPr sz="1600" b="1">
                <a:solidFill>
                  <a:srgbClr val="FFFFFF"/>
                </a:solidFill>
                <a:latin typeface="Arial" charset="0"/>
              </a:defRPr>
            </a:lvl3pPr>
            <a:lvl4pPr marL="1602600" indent="-228943" defTabSz="930081" eaLnBrk="0" hangingPunct="0">
              <a:defRPr sz="1600" b="1">
                <a:solidFill>
                  <a:srgbClr val="FFFFFF"/>
                </a:solidFill>
                <a:latin typeface="Arial" charset="0"/>
              </a:defRPr>
            </a:lvl4pPr>
            <a:lvl5pPr marL="2060486" indent="-228943" defTabSz="930081" eaLnBrk="0" hangingPunct="0">
              <a:defRPr sz="1600" b="1">
                <a:solidFill>
                  <a:srgbClr val="FFFFFF"/>
                </a:solidFill>
                <a:latin typeface="Arial" charset="0"/>
              </a:defRPr>
            </a:lvl5pPr>
            <a:lvl6pPr marL="2518372" indent="-228943" defTabSz="930081" eaLnBrk="0" fontAlgn="base" hangingPunct="0">
              <a:lnSpc>
                <a:spcPct val="90000"/>
              </a:lnSpc>
              <a:spcBef>
                <a:spcPct val="0"/>
              </a:spcBef>
              <a:spcAft>
                <a:spcPct val="0"/>
              </a:spcAft>
              <a:defRPr sz="1600" b="1">
                <a:solidFill>
                  <a:srgbClr val="FFFFFF"/>
                </a:solidFill>
                <a:latin typeface="Arial" charset="0"/>
              </a:defRPr>
            </a:lvl6pPr>
            <a:lvl7pPr marL="2976258" indent="-228943" defTabSz="930081" eaLnBrk="0" fontAlgn="base" hangingPunct="0">
              <a:lnSpc>
                <a:spcPct val="90000"/>
              </a:lnSpc>
              <a:spcBef>
                <a:spcPct val="0"/>
              </a:spcBef>
              <a:spcAft>
                <a:spcPct val="0"/>
              </a:spcAft>
              <a:defRPr sz="1600" b="1">
                <a:solidFill>
                  <a:srgbClr val="FFFFFF"/>
                </a:solidFill>
                <a:latin typeface="Arial" charset="0"/>
              </a:defRPr>
            </a:lvl7pPr>
            <a:lvl8pPr marL="3434144" indent="-228943" defTabSz="930081" eaLnBrk="0" fontAlgn="base" hangingPunct="0">
              <a:lnSpc>
                <a:spcPct val="90000"/>
              </a:lnSpc>
              <a:spcBef>
                <a:spcPct val="0"/>
              </a:spcBef>
              <a:spcAft>
                <a:spcPct val="0"/>
              </a:spcAft>
              <a:defRPr sz="1600" b="1">
                <a:solidFill>
                  <a:srgbClr val="FFFFFF"/>
                </a:solidFill>
                <a:latin typeface="Arial" charset="0"/>
              </a:defRPr>
            </a:lvl8pPr>
            <a:lvl9pPr marL="3892029" indent="-228943" defTabSz="930081" eaLnBrk="0" fontAlgn="base" hangingPunct="0">
              <a:lnSpc>
                <a:spcPct val="90000"/>
              </a:lnSpc>
              <a:spcBef>
                <a:spcPct val="0"/>
              </a:spcBef>
              <a:spcAft>
                <a:spcPct val="0"/>
              </a:spcAft>
              <a:defRPr sz="1600" b="1">
                <a:solidFill>
                  <a:srgbClr val="FFFFFF"/>
                </a:solidFill>
                <a:latin typeface="Arial" charset="0"/>
              </a:defRPr>
            </a:lvl9pPr>
          </a:lstStyle>
          <a:p>
            <a:pPr eaLnBrk="1" hangingPunct="1"/>
            <a:fld id="{7E58B188-E241-4766-ACA0-28FDFD308DFA}" type="slidenum">
              <a:rPr lang="en-US" altLang="en-US" sz="1200" b="0">
                <a:latin typeface="CaslonOpnface BT" pitchFamily="82" charset="0"/>
              </a:rPr>
              <a:pPr eaLnBrk="1" hangingPunct="1"/>
              <a:t>15</a:t>
            </a:fld>
            <a:endParaRPr lang="en-US" altLang="en-US" sz="1200" b="0">
              <a:latin typeface="CaslonOpnface BT" pitchFamily="82"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 box-and-whisker plot represents a distribution of values.  The box denotes the interquartile range, i.e., the 25th to the 75th percentiles, while the notches represent roughly a 95% confidence interval for differences between the medians of the two distributions.  The whiskers extend 1.5 times the length of the box, with all data points further than this from the median drawn as circles.</a:t>
            </a:r>
          </a:p>
        </p:txBody>
      </p:sp>
      <p:sp>
        <p:nvSpPr>
          <p:cNvPr id="4" name="Slide Number Placeholder 3"/>
          <p:cNvSpPr>
            <a:spLocks noGrp="1"/>
          </p:cNvSpPr>
          <p:nvPr>
            <p:ph type="sldNum" sz="quarter" idx="10"/>
          </p:nvPr>
        </p:nvSpPr>
        <p:spPr/>
        <p:txBody>
          <a:bodyPr/>
          <a:lstStyle/>
          <a:p>
            <a:pPr>
              <a:defRPr/>
            </a:pPr>
            <a:fld id="{E8783A97-8552-4815-B8AD-298F6A277DA5}" type="slidenum">
              <a:rPr lang="en-US" smtClean="0"/>
              <a:pPr>
                <a:defRPr/>
              </a:pPr>
              <a:t>16</a:t>
            </a:fld>
            <a:endParaRPr lang="en-US"/>
          </a:p>
        </p:txBody>
      </p:sp>
    </p:spTree>
    <p:extLst>
      <p:ext uri="{BB962C8B-B14F-4D97-AF65-F5344CB8AC3E}">
        <p14:creationId xmlns:p14="http://schemas.microsoft.com/office/powerpoint/2010/main" val="343367297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POD, FAR, bias and CSI are geometrically related and consequently can be plotted in a single performance diagram which summarizes multiple statistics of forecast quality, including the Success Ratio (SR [= 1 – FAR]).  In such performance diagrams, the x-axis denotes SR, the y-axis denotes POD, curved lines correspond to CSI, and straight lines correspond to bias.  For good forecasts, SR, POD, CSI and bias approach unity, such that a perfect forecast lies in the upper right of the diagram.</a:t>
            </a:r>
          </a:p>
          <a:p>
            <a:endParaRPr lang="en-US" dirty="0"/>
          </a:p>
          <a:p>
            <a:r>
              <a:rPr lang="en-US" dirty="0"/>
              <a:t>Values of CL ≥ 0.6 are optimal for nowcasting the general areas where convection will occur.</a:t>
            </a:r>
          </a:p>
        </p:txBody>
      </p:sp>
      <p:sp>
        <p:nvSpPr>
          <p:cNvPr id="4" name="Slide Number Placeholder 3"/>
          <p:cNvSpPr>
            <a:spLocks noGrp="1"/>
          </p:cNvSpPr>
          <p:nvPr>
            <p:ph type="sldNum" sz="quarter" idx="10"/>
          </p:nvPr>
        </p:nvSpPr>
        <p:spPr/>
        <p:txBody>
          <a:bodyPr/>
          <a:lstStyle/>
          <a:p>
            <a:pPr>
              <a:defRPr/>
            </a:pPr>
            <a:fld id="{E8783A97-8552-4815-B8AD-298F6A277DA5}" type="slidenum">
              <a:rPr lang="en-US" smtClean="0"/>
              <a:pPr>
                <a:defRPr/>
              </a:pPr>
              <a:t>17</a:t>
            </a:fld>
            <a:endParaRPr lang="en-US"/>
          </a:p>
        </p:txBody>
      </p:sp>
    </p:spTree>
    <p:extLst>
      <p:ext uri="{BB962C8B-B14F-4D97-AF65-F5344CB8AC3E}">
        <p14:creationId xmlns:p14="http://schemas.microsoft.com/office/powerpoint/2010/main" val="56983700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There is some skill at the 100 km</a:t>
            </a:r>
            <a:r>
              <a:rPr lang="en-US" baseline="30000" dirty="0"/>
              <a:t>2</a:t>
            </a:r>
            <a:r>
              <a:rPr lang="en-US" dirty="0"/>
              <a:t> scale, but that is a scale above where ANC can skillfully nowcast the general areas of convection.  How can the scale for nowcasting </a:t>
            </a:r>
            <a:r>
              <a:rPr lang="en-US" i="1" dirty="0"/>
              <a:t>solely</a:t>
            </a:r>
            <a:r>
              <a:rPr lang="en-US" dirty="0"/>
              <a:t> storm initiation be made comparable?</a:t>
            </a:r>
          </a:p>
        </p:txBody>
      </p:sp>
      <p:sp>
        <p:nvSpPr>
          <p:cNvPr id="4" name="Slide Number Placeholder 3"/>
          <p:cNvSpPr>
            <a:spLocks noGrp="1"/>
          </p:cNvSpPr>
          <p:nvPr>
            <p:ph type="sldNum" sz="quarter" idx="10"/>
          </p:nvPr>
        </p:nvSpPr>
        <p:spPr/>
        <p:txBody>
          <a:bodyPr/>
          <a:lstStyle/>
          <a:p>
            <a:pPr>
              <a:defRPr/>
            </a:pPr>
            <a:fld id="{E8783A97-8552-4815-B8AD-298F6A277DA5}" type="slidenum">
              <a:rPr lang="en-US" smtClean="0"/>
              <a:pPr>
                <a:defRPr/>
              </a:pPr>
              <a:t>18</a:t>
            </a:fld>
            <a:endParaRPr lang="en-US"/>
          </a:p>
        </p:txBody>
      </p:sp>
    </p:spTree>
    <p:extLst>
      <p:ext uri="{BB962C8B-B14F-4D97-AF65-F5344CB8AC3E}">
        <p14:creationId xmlns:p14="http://schemas.microsoft.com/office/powerpoint/2010/main" val="60365312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When verifying storm </a:t>
            </a:r>
            <a:r>
              <a:rPr lang="en-US" dirty="0" smtClean="0"/>
              <a:t>initiation—an</a:t>
            </a:r>
            <a:r>
              <a:rPr lang="en-US" baseline="0" dirty="0" smtClean="0"/>
              <a:t> </a:t>
            </a:r>
            <a:r>
              <a:rPr lang="en-US" dirty="0" smtClean="0"/>
              <a:t>event which is </a:t>
            </a:r>
            <a:r>
              <a:rPr lang="en-US" smtClean="0"/>
              <a:t>not widespread—nowcasting </a:t>
            </a:r>
            <a:r>
              <a:rPr lang="en-US" dirty="0"/>
              <a:t>it for one time but observing it at another time contributes to the double penalty of </a:t>
            </a:r>
            <a:r>
              <a:rPr lang="en-US" dirty="0" err="1"/>
              <a:t>nowcasted</a:t>
            </a:r>
            <a:r>
              <a:rPr lang="en-US" dirty="0"/>
              <a:t>-by-not-observed and observed-but-not-</a:t>
            </a:r>
            <a:r>
              <a:rPr lang="en-US" dirty="0" err="1"/>
              <a:t>nowcasted</a:t>
            </a:r>
            <a:r>
              <a:rPr lang="en-US" dirty="0"/>
              <a:t>.  The penalty can be alleviated by using temporal relaxation during the verification process.</a:t>
            </a:r>
          </a:p>
        </p:txBody>
      </p:sp>
      <p:sp>
        <p:nvSpPr>
          <p:cNvPr id="4" name="Slide Number Placeholder 3"/>
          <p:cNvSpPr>
            <a:spLocks noGrp="1"/>
          </p:cNvSpPr>
          <p:nvPr>
            <p:ph type="sldNum" sz="quarter" idx="10"/>
          </p:nvPr>
        </p:nvSpPr>
        <p:spPr/>
        <p:txBody>
          <a:bodyPr/>
          <a:lstStyle/>
          <a:p>
            <a:pPr>
              <a:defRPr/>
            </a:pPr>
            <a:fld id="{E8783A97-8552-4815-B8AD-298F6A277DA5}" type="slidenum">
              <a:rPr lang="en-US" smtClean="0"/>
              <a:pPr>
                <a:defRPr/>
              </a:pPr>
              <a:t>19</a:t>
            </a:fld>
            <a:endParaRPr lang="en-US"/>
          </a:p>
        </p:txBody>
      </p:sp>
    </p:spTree>
    <p:extLst>
      <p:ext uri="{BB962C8B-B14F-4D97-AF65-F5344CB8AC3E}">
        <p14:creationId xmlns:p14="http://schemas.microsoft.com/office/powerpoint/2010/main" val="339168102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Slide Image Placeholder 1"/>
          <p:cNvSpPr>
            <a:spLocks noGrp="1" noRot="1" noChangeAspect="1" noTextEdit="1"/>
          </p:cNvSpPr>
          <p:nvPr>
            <p:ph type="sldImg"/>
          </p:nvPr>
        </p:nvSpPr>
        <p:spPr>
          <a:ln/>
        </p:spPr>
      </p:sp>
      <p:sp>
        <p:nvSpPr>
          <p:cNvPr id="1945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1946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081" eaLnBrk="0" hangingPunct="0">
              <a:spcBef>
                <a:spcPct val="30000"/>
              </a:spcBef>
              <a:defRPr sz="1200">
                <a:solidFill>
                  <a:schemeClr val="tx1"/>
                </a:solidFill>
                <a:latin typeface="Times New Roman" pitchFamily="18" charset="0"/>
              </a:defRPr>
            </a:lvl1pPr>
            <a:lvl2pPr marL="744064" indent="-286179" defTabSz="930081" eaLnBrk="0" hangingPunct="0">
              <a:spcBef>
                <a:spcPct val="30000"/>
              </a:spcBef>
              <a:defRPr sz="1200">
                <a:solidFill>
                  <a:schemeClr val="tx1"/>
                </a:solidFill>
                <a:latin typeface="Times New Roman" pitchFamily="18" charset="0"/>
              </a:defRPr>
            </a:lvl2pPr>
            <a:lvl3pPr marL="1144715" indent="-228943" defTabSz="930081" eaLnBrk="0" hangingPunct="0">
              <a:spcBef>
                <a:spcPct val="30000"/>
              </a:spcBef>
              <a:defRPr sz="1200">
                <a:solidFill>
                  <a:schemeClr val="tx1"/>
                </a:solidFill>
                <a:latin typeface="Times New Roman" pitchFamily="18" charset="0"/>
              </a:defRPr>
            </a:lvl3pPr>
            <a:lvl4pPr marL="1602600" indent="-228943" defTabSz="930081" eaLnBrk="0" hangingPunct="0">
              <a:spcBef>
                <a:spcPct val="30000"/>
              </a:spcBef>
              <a:defRPr sz="1200">
                <a:solidFill>
                  <a:schemeClr val="tx1"/>
                </a:solidFill>
                <a:latin typeface="Times New Roman" pitchFamily="18" charset="0"/>
              </a:defRPr>
            </a:lvl4pPr>
            <a:lvl5pPr marL="2060486" indent="-228943" defTabSz="930081" eaLnBrk="0" hangingPunct="0">
              <a:spcBef>
                <a:spcPct val="30000"/>
              </a:spcBef>
              <a:defRPr sz="1200">
                <a:solidFill>
                  <a:schemeClr val="tx1"/>
                </a:solidFill>
                <a:latin typeface="Times New Roman" pitchFamily="18" charset="0"/>
              </a:defRPr>
            </a:lvl5pPr>
            <a:lvl6pPr marL="2518372" indent="-228943" defTabSz="930081" eaLnBrk="0" fontAlgn="base" hangingPunct="0">
              <a:spcBef>
                <a:spcPct val="30000"/>
              </a:spcBef>
              <a:spcAft>
                <a:spcPct val="0"/>
              </a:spcAft>
              <a:defRPr sz="1200">
                <a:solidFill>
                  <a:schemeClr val="tx1"/>
                </a:solidFill>
                <a:latin typeface="Times New Roman" pitchFamily="18" charset="0"/>
              </a:defRPr>
            </a:lvl6pPr>
            <a:lvl7pPr marL="2976258" indent="-228943" defTabSz="930081" eaLnBrk="0" fontAlgn="base" hangingPunct="0">
              <a:spcBef>
                <a:spcPct val="30000"/>
              </a:spcBef>
              <a:spcAft>
                <a:spcPct val="0"/>
              </a:spcAft>
              <a:defRPr sz="1200">
                <a:solidFill>
                  <a:schemeClr val="tx1"/>
                </a:solidFill>
                <a:latin typeface="Times New Roman" pitchFamily="18" charset="0"/>
              </a:defRPr>
            </a:lvl7pPr>
            <a:lvl8pPr marL="3434144" indent="-228943" defTabSz="930081" eaLnBrk="0" fontAlgn="base" hangingPunct="0">
              <a:spcBef>
                <a:spcPct val="30000"/>
              </a:spcBef>
              <a:spcAft>
                <a:spcPct val="0"/>
              </a:spcAft>
              <a:defRPr sz="1200">
                <a:solidFill>
                  <a:schemeClr val="tx1"/>
                </a:solidFill>
                <a:latin typeface="Times New Roman" pitchFamily="18" charset="0"/>
              </a:defRPr>
            </a:lvl8pPr>
            <a:lvl9pPr marL="3892029" indent="-228943" defTabSz="930081" eaLnBrk="0" fontAlgn="base" hangingPunct="0">
              <a:spcBef>
                <a:spcPct val="30000"/>
              </a:spcBef>
              <a:spcAft>
                <a:spcPct val="0"/>
              </a:spcAft>
              <a:defRPr sz="1200">
                <a:solidFill>
                  <a:schemeClr val="tx1"/>
                </a:solidFill>
                <a:latin typeface="Times New Roman" pitchFamily="18" charset="0"/>
              </a:defRPr>
            </a:lvl9pPr>
          </a:lstStyle>
          <a:p>
            <a:pPr eaLnBrk="1" hangingPunct="1">
              <a:spcBef>
                <a:spcPct val="0"/>
              </a:spcBef>
            </a:pPr>
            <a:fld id="{365471F3-3503-406C-9A0F-1FBAF869D846}" type="slidenum">
              <a:rPr lang="en-US" altLang="en-US" smtClean="0">
                <a:solidFill>
                  <a:srgbClr val="FFFFFF"/>
                </a:solidFill>
                <a:latin typeface="CaslonOpnface BT" pitchFamily="82" charset="0"/>
              </a:rPr>
              <a:pPr eaLnBrk="1" hangingPunct="1">
                <a:spcBef>
                  <a:spcPct val="0"/>
                </a:spcBef>
              </a:pPr>
              <a:t>2</a:t>
            </a:fld>
            <a:endParaRPr lang="en-US" altLang="en-US">
              <a:solidFill>
                <a:srgbClr val="FFFFFF"/>
              </a:solidFill>
              <a:latin typeface="CaslonOpnface BT" pitchFamily="82" charset="0"/>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E8783A97-8552-4815-B8AD-298F6A277DA5}" type="slidenum">
              <a:rPr lang="en-US" smtClean="0"/>
              <a:pPr>
                <a:defRPr/>
              </a:pPr>
              <a:t>20</a:t>
            </a:fld>
            <a:endParaRPr lang="en-US"/>
          </a:p>
        </p:txBody>
      </p:sp>
    </p:spTree>
    <p:extLst>
      <p:ext uri="{BB962C8B-B14F-4D97-AF65-F5344CB8AC3E}">
        <p14:creationId xmlns:p14="http://schemas.microsoft.com/office/powerpoint/2010/main" val="65991526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E8783A97-8552-4815-B8AD-298F6A277DA5}" type="slidenum">
              <a:rPr lang="en-US" smtClean="0"/>
              <a:pPr>
                <a:defRPr/>
              </a:pPr>
              <a:t>21</a:t>
            </a:fld>
            <a:endParaRPr lang="en-US"/>
          </a:p>
        </p:txBody>
      </p:sp>
    </p:spTree>
    <p:extLst>
      <p:ext uri="{BB962C8B-B14F-4D97-AF65-F5344CB8AC3E}">
        <p14:creationId xmlns:p14="http://schemas.microsoft.com/office/powerpoint/2010/main" val="87461916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E8783A97-8552-4815-B8AD-298F6A277DA5}" type="slidenum">
              <a:rPr lang="en-US" smtClean="0"/>
              <a:pPr>
                <a:defRPr/>
              </a:pPr>
              <a:t>22</a:t>
            </a:fld>
            <a:endParaRPr lang="en-US"/>
          </a:p>
        </p:txBody>
      </p:sp>
    </p:spTree>
    <p:extLst>
      <p:ext uri="{BB962C8B-B14F-4D97-AF65-F5344CB8AC3E}">
        <p14:creationId xmlns:p14="http://schemas.microsoft.com/office/powerpoint/2010/main" val="80942159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E8783A97-8552-4815-B8AD-298F6A277DA5}" type="slidenum">
              <a:rPr lang="en-US" smtClean="0"/>
              <a:pPr>
                <a:defRPr/>
              </a:pPr>
              <a:t>23</a:t>
            </a:fld>
            <a:endParaRPr lang="en-US"/>
          </a:p>
        </p:txBody>
      </p:sp>
    </p:spTree>
    <p:extLst>
      <p:ext uri="{BB962C8B-B14F-4D97-AF65-F5344CB8AC3E}">
        <p14:creationId xmlns:p14="http://schemas.microsoft.com/office/powerpoint/2010/main" val="320207716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lide Image Placeholder 1"/>
          <p:cNvSpPr>
            <a:spLocks noGrp="1" noRot="1" noChangeAspect="1" noTextEdit="1"/>
          </p:cNvSpPr>
          <p:nvPr>
            <p:ph type="sldImg"/>
          </p:nvPr>
        </p:nvSpPr>
        <p:spPr>
          <a:ln/>
        </p:spPr>
      </p:sp>
      <p:sp>
        <p:nvSpPr>
          <p:cNvPr id="2867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2867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081" eaLnBrk="0" hangingPunct="0">
              <a:spcBef>
                <a:spcPct val="30000"/>
              </a:spcBef>
              <a:defRPr sz="1200">
                <a:solidFill>
                  <a:schemeClr val="tx1"/>
                </a:solidFill>
                <a:latin typeface="Times New Roman" pitchFamily="18" charset="0"/>
              </a:defRPr>
            </a:lvl1pPr>
            <a:lvl2pPr marL="744064" indent="-286179" defTabSz="930081" eaLnBrk="0" hangingPunct="0">
              <a:spcBef>
                <a:spcPct val="30000"/>
              </a:spcBef>
              <a:defRPr sz="1200">
                <a:solidFill>
                  <a:schemeClr val="tx1"/>
                </a:solidFill>
                <a:latin typeface="Times New Roman" pitchFamily="18" charset="0"/>
              </a:defRPr>
            </a:lvl2pPr>
            <a:lvl3pPr marL="1144715" indent="-228943" defTabSz="930081" eaLnBrk="0" hangingPunct="0">
              <a:spcBef>
                <a:spcPct val="30000"/>
              </a:spcBef>
              <a:defRPr sz="1200">
                <a:solidFill>
                  <a:schemeClr val="tx1"/>
                </a:solidFill>
                <a:latin typeface="Times New Roman" pitchFamily="18" charset="0"/>
              </a:defRPr>
            </a:lvl3pPr>
            <a:lvl4pPr marL="1602600" indent="-228943" defTabSz="930081" eaLnBrk="0" hangingPunct="0">
              <a:spcBef>
                <a:spcPct val="30000"/>
              </a:spcBef>
              <a:defRPr sz="1200">
                <a:solidFill>
                  <a:schemeClr val="tx1"/>
                </a:solidFill>
                <a:latin typeface="Times New Roman" pitchFamily="18" charset="0"/>
              </a:defRPr>
            </a:lvl4pPr>
            <a:lvl5pPr marL="2060486" indent="-228943" defTabSz="930081" eaLnBrk="0" hangingPunct="0">
              <a:spcBef>
                <a:spcPct val="30000"/>
              </a:spcBef>
              <a:defRPr sz="1200">
                <a:solidFill>
                  <a:schemeClr val="tx1"/>
                </a:solidFill>
                <a:latin typeface="Times New Roman" pitchFamily="18" charset="0"/>
              </a:defRPr>
            </a:lvl5pPr>
            <a:lvl6pPr marL="2518372" indent="-228943" defTabSz="930081" eaLnBrk="0" fontAlgn="base" hangingPunct="0">
              <a:spcBef>
                <a:spcPct val="30000"/>
              </a:spcBef>
              <a:spcAft>
                <a:spcPct val="0"/>
              </a:spcAft>
              <a:defRPr sz="1200">
                <a:solidFill>
                  <a:schemeClr val="tx1"/>
                </a:solidFill>
                <a:latin typeface="Times New Roman" pitchFamily="18" charset="0"/>
              </a:defRPr>
            </a:lvl6pPr>
            <a:lvl7pPr marL="2976258" indent="-228943" defTabSz="930081" eaLnBrk="0" fontAlgn="base" hangingPunct="0">
              <a:spcBef>
                <a:spcPct val="30000"/>
              </a:spcBef>
              <a:spcAft>
                <a:spcPct val="0"/>
              </a:spcAft>
              <a:defRPr sz="1200">
                <a:solidFill>
                  <a:schemeClr val="tx1"/>
                </a:solidFill>
                <a:latin typeface="Times New Roman" pitchFamily="18" charset="0"/>
              </a:defRPr>
            </a:lvl7pPr>
            <a:lvl8pPr marL="3434144" indent="-228943" defTabSz="930081" eaLnBrk="0" fontAlgn="base" hangingPunct="0">
              <a:spcBef>
                <a:spcPct val="30000"/>
              </a:spcBef>
              <a:spcAft>
                <a:spcPct val="0"/>
              </a:spcAft>
              <a:defRPr sz="1200">
                <a:solidFill>
                  <a:schemeClr val="tx1"/>
                </a:solidFill>
                <a:latin typeface="Times New Roman" pitchFamily="18" charset="0"/>
              </a:defRPr>
            </a:lvl8pPr>
            <a:lvl9pPr marL="3892029" indent="-228943" defTabSz="930081" eaLnBrk="0" fontAlgn="base" hangingPunct="0">
              <a:spcBef>
                <a:spcPct val="30000"/>
              </a:spcBef>
              <a:spcAft>
                <a:spcPct val="0"/>
              </a:spcAft>
              <a:defRPr sz="1200">
                <a:solidFill>
                  <a:schemeClr val="tx1"/>
                </a:solidFill>
                <a:latin typeface="Times New Roman" pitchFamily="18" charset="0"/>
              </a:defRPr>
            </a:lvl9pPr>
          </a:lstStyle>
          <a:p>
            <a:pPr eaLnBrk="1" hangingPunct="1">
              <a:spcBef>
                <a:spcPct val="0"/>
              </a:spcBef>
            </a:pPr>
            <a:fld id="{0B81E7AC-D56A-4141-9DB0-70EB0BED7BBE}" type="slidenum">
              <a:rPr lang="en-US" altLang="en-US" smtClean="0">
                <a:solidFill>
                  <a:srgbClr val="FFFFFF"/>
                </a:solidFill>
                <a:latin typeface="CaslonOpnface BT" pitchFamily="82" charset="0"/>
              </a:rPr>
              <a:pPr eaLnBrk="1" hangingPunct="1">
                <a:spcBef>
                  <a:spcPct val="0"/>
                </a:spcBef>
              </a:pPr>
              <a:t>24</a:t>
            </a:fld>
            <a:endParaRPr lang="en-US" altLang="en-US">
              <a:solidFill>
                <a:srgbClr val="FFFFFF"/>
              </a:solidFill>
              <a:latin typeface="CaslonOpnface BT" pitchFamily="82" charset="0"/>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lide Image Placeholder 1"/>
          <p:cNvSpPr>
            <a:spLocks noGrp="1" noRot="1" noChangeAspect="1" noTextEdit="1"/>
          </p:cNvSpPr>
          <p:nvPr>
            <p:ph type="sldImg"/>
          </p:nvPr>
        </p:nvSpPr>
        <p:spPr>
          <a:ln/>
        </p:spPr>
      </p:sp>
      <p:sp>
        <p:nvSpPr>
          <p:cNvPr id="2867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2867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081" eaLnBrk="0" hangingPunct="0">
              <a:spcBef>
                <a:spcPct val="30000"/>
              </a:spcBef>
              <a:defRPr sz="1200">
                <a:solidFill>
                  <a:schemeClr val="tx1"/>
                </a:solidFill>
                <a:latin typeface="Times New Roman" pitchFamily="18" charset="0"/>
              </a:defRPr>
            </a:lvl1pPr>
            <a:lvl2pPr marL="744064" indent="-286179" defTabSz="930081" eaLnBrk="0" hangingPunct="0">
              <a:spcBef>
                <a:spcPct val="30000"/>
              </a:spcBef>
              <a:defRPr sz="1200">
                <a:solidFill>
                  <a:schemeClr val="tx1"/>
                </a:solidFill>
                <a:latin typeface="Times New Roman" pitchFamily="18" charset="0"/>
              </a:defRPr>
            </a:lvl2pPr>
            <a:lvl3pPr marL="1144715" indent="-228943" defTabSz="930081" eaLnBrk="0" hangingPunct="0">
              <a:spcBef>
                <a:spcPct val="30000"/>
              </a:spcBef>
              <a:defRPr sz="1200">
                <a:solidFill>
                  <a:schemeClr val="tx1"/>
                </a:solidFill>
                <a:latin typeface="Times New Roman" pitchFamily="18" charset="0"/>
              </a:defRPr>
            </a:lvl3pPr>
            <a:lvl4pPr marL="1602600" indent="-228943" defTabSz="930081" eaLnBrk="0" hangingPunct="0">
              <a:spcBef>
                <a:spcPct val="30000"/>
              </a:spcBef>
              <a:defRPr sz="1200">
                <a:solidFill>
                  <a:schemeClr val="tx1"/>
                </a:solidFill>
                <a:latin typeface="Times New Roman" pitchFamily="18" charset="0"/>
              </a:defRPr>
            </a:lvl4pPr>
            <a:lvl5pPr marL="2060486" indent="-228943" defTabSz="930081" eaLnBrk="0" hangingPunct="0">
              <a:spcBef>
                <a:spcPct val="30000"/>
              </a:spcBef>
              <a:defRPr sz="1200">
                <a:solidFill>
                  <a:schemeClr val="tx1"/>
                </a:solidFill>
                <a:latin typeface="Times New Roman" pitchFamily="18" charset="0"/>
              </a:defRPr>
            </a:lvl5pPr>
            <a:lvl6pPr marL="2518372" indent="-228943" defTabSz="930081" eaLnBrk="0" fontAlgn="base" hangingPunct="0">
              <a:spcBef>
                <a:spcPct val="30000"/>
              </a:spcBef>
              <a:spcAft>
                <a:spcPct val="0"/>
              </a:spcAft>
              <a:defRPr sz="1200">
                <a:solidFill>
                  <a:schemeClr val="tx1"/>
                </a:solidFill>
                <a:latin typeface="Times New Roman" pitchFamily="18" charset="0"/>
              </a:defRPr>
            </a:lvl6pPr>
            <a:lvl7pPr marL="2976258" indent="-228943" defTabSz="930081" eaLnBrk="0" fontAlgn="base" hangingPunct="0">
              <a:spcBef>
                <a:spcPct val="30000"/>
              </a:spcBef>
              <a:spcAft>
                <a:spcPct val="0"/>
              </a:spcAft>
              <a:defRPr sz="1200">
                <a:solidFill>
                  <a:schemeClr val="tx1"/>
                </a:solidFill>
                <a:latin typeface="Times New Roman" pitchFamily="18" charset="0"/>
              </a:defRPr>
            </a:lvl7pPr>
            <a:lvl8pPr marL="3434144" indent="-228943" defTabSz="930081" eaLnBrk="0" fontAlgn="base" hangingPunct="0">
              <a:spcBef>
                <a:spcPct val="30000"/>
              </a:spcBef>
              <a:spcAft>
                <a:spcPct val="0"/>
              </a:spcAft>
              <a:defRPr sz="1200">
                <a:solidFill>
                  <a:schemeClr val="tx1"/>
                </a:solidFill>
                <a:latin typeface="Times New Roman" pitchFamily="18" charset="0"/>
              </a:defRPr>
            </a:lvl8pPr>
            <a:lvl9pPr marL="3892029" indent="-228943" defTabSz="930081" eaLnBrk="0" fontAlgn="base" hangingPunct="0">
              <a:spcBef>
                <a:spcPct val="30000"/>
              </a:spcBef>
              <a:spcAft>
                <a:spcPct val="0"/>
              </a:spcAft>
              <a:defRPr sz="1200">
                <a:solidFill>
                  <a:schemeClr val="tx1"/>
                </a:solidFill>
                <a:latin typeface="Times New Roman" pitchFamily="18" charset="0"/>
              </a:defRPr>
            </a:lvl9pPr>
          </a:lstStyle>
          <a:p>
            <a:pPr eaLnBrk="1" hangingPunct="1">
              <a:spcBef>
                <a:spcPct val="0"/>
              </a:spcBef>
            </a:pPr>
            <a:fld id="{0B81E7AC-D56A-4141-9DB0-70EB0BED7BBE}" type="slidenum">
              <a:rPr lang="en-US" altLang="en-US" smtClean="0">
                <a:solidFill>
                  <a:srgbClr val="FFFFFF"/>
                </a:solidFill>
                <a:latin typeface="CaslonOpnface BT" pitchFamily="82" charset="0"/>
              </a:rPr>
              <a:pPr eaLnBrk="1" hangingPunct="1">
                <a:spcBef>
                  <a:spcPct val="0"/>
                </a:spcBef>
              </a:pPr>
              <a:t>25</a:t>
            </a:fld>
            <a:endParaRPr lang="en-US" altLang="en-US">
              <a:solidFill>
                <a:srgbClr val="FFFFFF"/>
              </a:solidFill>
              <a:latin typeface="CaslonOpnface BT" pitchFamily="82" charset="0"/>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E8783A97-8552-4815-B8AD-298F6A277DA5}" type="slidenum">
              <a:rPr lang="en-US" smtClean="0"/>
              <a:pPr>
                <a:defRPr/>
              </a:pPr>
              <a:t>26</a:t>
            </a:fld>
            <a:endParaRPr lang="en-US"/>
          </a:p>
        </p:txBody>
      </p:sp>
    </p:spTree>
    <p:extLst>
      <p:ext uri="{BB962C8B-B14F-4D97-AF65-F5344CB8AC3E}">
        <p14:creationId xmlns:p14="http://schemas.microsoft.com/office/powerpoint/2010/main" val="190056107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E8783A97-8552-4815-B8AD-298F6A277DA5}" type="slidenum">
              <a:rPr lang="en-US" smtClean="0"/>
              <a:pPr>
                <a:defRPr/>
              </a:pPr>
              <a:t>27</a:t>
            </a:fld>
            <a:endParaRPr lang="en-US"/>
          </a:p>
        </p:txBody>
      </p:sp>
    </p:spTree>
    <p:extLst>
      <p:ext uri="{BB962C8B-B14F-4D97-AF65-F5344CB8AC3E}">
        <p14:creationId xmlns:p14="http://schemas.microsoft.com/office/powerpoint/2010/main" val="190056107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E8783A97-8552-4815-B8AD-298F6A277DA5}" type="slidenum">
              <a:rPr lang="en-US" smtClean="0"/>
              <a:pPr>
                <a:defRPr/>
              </a:pPr>
              <a:t>28</a:t>
            </a:fld>
            <a:endParaRPr lang="en-US"/>
          </a:p>
        </p:txBody>
      </p:sp>
    </p:spTree>
    <p:extLst>
      <p:ext uri="{BB962C8B-B14F-4D97-AF65-F5344CB8AC3E}">
        <p14:creationId xmlns:p14="http://schemas.microsoft.com/office/powerpoint/2010/main" val="77562710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E8783A97-8552-4815-B8AD-298F6A277DA5}" type="slidenum">
              <a:rPr lang="en-US" smtClean="0"/>
              <a:pPr>
                <a:defRPr/>
              </a:pPr>
              <a:t>29</a:t>
            </a:fld>
            <a:endParaRPr lang="en-US"/>
          </a:p>
        </p:txBody>
      </p:sp>
    </p:spTree>
    <p:extLst>
      <p:ext uri="{BB962C8B-B14F-4D97-AF65-F5344CB8AC3E}">
        <p14:creationId xmlns:p14="http://schemas.microsoft.com/office/powerpoint/2010/main" val="190056107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Slide Image Placeholder 1"/>
          <p:cNvSpPr>
            <a:spLocks noGrp="1" noRot="1" noChangeAspect="1" noTextEdit="1"/>
          </p:cNvSpPr>
          <p:nvPr>
            <p:ph type="sldImg"/>
          </p:nvPr>
        </p:nvSpPr>
        <p:spPr>
          <a:ln/>
        </p:spPr>
      </p:sp>
      <p:sp>
        <p:nvSpPr>
          <p:cNvPr id="2048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2048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081" eaLnBrk="0" hangingPunct="0">
              <a:spcBef>
                <a:spcPct val="30000"/>
              </a:spcBef>
              <a:defRPr sz="1200">
                <a:solidFill>
                  <a:schemeClr val="tx1"/>
                </a:solidFill>
                <a:latin typeface="Times New Roman" pitchFamily="18" charset="0"/>
              </a:defRPr>
            </a:lvl1pPr>
            <a:lvl2pPr marL="744064" indent="-286179" defTabSz="930081" eaLnBrk="0" hangingPunct="0">
              <a:spcBef>
                <a:spcPct val="30000"/>
              </a:spcBef>
              <a:defRPr sz="1200">
                <a:solidFill>
                  <a:schemeClr val="tx1"/>
                </a:solidFill>
                <a:latin typeface="Times New Roman" pitchFamily="18" charset="0"/>
              </a:defRPr>
            </a:lvl2pPr>
            <a:lvl3pPr marL="1144715" indent="-228943" defTabSz="930081" eaLnBrk="0" hangingPunct="0">
              <a:spcBef>
                <a:spcPct val="30000"/>
              </a:spcBef>
              <a:defRPr sz="1200">
                <a:solidFill>
                  <a:schemeClr val="tx1"/>
                </a:solidFill>
                <a:latin typeface="Times New Roman" pitchFamily="18" charset="0"/>
              </a:defRPr>
            </a:lvl3pPr>
            <a:lvl4pPr marL="1602600" indent="-228943" defTabSz="930081" eaLnBrk="0" hangingPunct="0">
              <a:spcBef>
                <a:spcPct val="30000"/>
              </a:spcBef>
              <a:defRPr sz="1200">
                <a:solidFill>
                  <a:schemeClr val="tx1"/>
                </a:solidFill>
                <a:latin typeface="Times New Roman" pitchFamily="18" charset="0"/>
              </a:defRPr>
            </a:lvl4pPr>
            <a:lvl5pPr marL="2060486" indent="-228943" defTabSz="930081" eaLnBrk="0" hangingPunct="0">
              <a:spcBef>
                <a:spcPct val="30000"/>
              </a:spcBef>
              <a:defRPr sz="1200">
                <a:solidFill>
                  <a:schemeClr val="tx1"/>
                </a:solidFill>
                <a:latin typeface="Times New Roman" pitchFamily="18" charset="0"/>
              </a:defRPr>
            </a:lvl5pPr>
            <a:lvl6pPr marL="2518372" indent="-228943" defTabSz="930081" eaLnBrk="0" fontAlgn="base" hangingPunct="0">
              <a:spcBef>
                <a:spcPct val="30000"/>
              </a:spcBef>
              <a:spcAft>
                <a:spcPct val="0"/>
              </a:spcAft>
              <a:defRPr sz="1200">
                <a:solidFill>
                  <a:schemeClr val="tx1"/>
                </a:solidFill>
                <a:latin typeface="Times New Roman" pitchFamily="18" charset="0"/>
              </a:defRPr>
            </a:lvl6pPr>
            <a:lvl7pPr marL="2976258" indent="-228943" defTabSz="930081" eaLnBrk="0" fontAlgn="base" hangingPunct="0">
              <a:spcBef>
                <a:spcPct val="30000"/>
              </a:spcBef>
              <a:spcAft>
                <a:spcPct val="0"/>
              </a:spcAft>
              <a:defRPr sz="1200">
                <a:solidFill>
                  <a:schemeClr val="tx1"/>
                </a:solidFill>
                <a:latin typeface="Times New Roman" pitchFamily="18" charset="0"/>
              </a:defRPr>
            </a:lvl7pPr>
            <a:lvl8pPr marL="3434144" indent="-228943" defTabSz="930081" eaLnBrk="0" fontAlgn="base" hangingPunct="0">
              <a:spcBef>
                <a:spcPct val="30000"/>
              </a:spcBef>
              <a:spcAft>
                <a:spcPct val="0"/>
              </a:spcAft>
              <a:defRPr sz="1200">
                <a:solidFill>
                  <a:schemeClr val="tx1"/>
                </a:solidFill>
                <a:latin typeface="Times New Roman" pitchFamily="18" charset="0"/>
              </a:defRPr>
            </a:lvl8pPr>
            <a:lvl9pPr marL="3892029" indent="-228943" defTabSz="930081" eaLnBrk="0" fontAlgn="base" hangingPunct="0">
              <a:spcBef>
                <a:spcPct val="30000"/>
              </a:spcBef>
              <a:spcAft>
                <a:spcPct val="0"/>
              </a:spcAft>
              <a:defRPr sz="1200">
                <a:solidFill>
                  <a:schemeClr val="tx1"/>
                </a:solidFill>
                <a:latin typeface="Times New Roman" pitchFamily="18" charset="0"/>
              </a:defRPr>
            </a:lvl9pPr>
          </a:lstStyle>
          <a:p>
            <a:pPr eaLnBrk="1" hangingPunct="1">
              <a:spcBef>
                <a:spcPct val="0"/>
              </a:spcBef>
            </a:pPr>
            <a:fld id="{C8EFDD55-D4C7-4408-8B78-A76F61F9C9EB}" type="slidenum">
              <a:rPr lang="en-US" altLang="en-US" smtClean="0">
                <a:solidFill>
                  <a:srgbClr val="FFFFFF"/>
                </a:solidFill>
                <a:latin typeface="CaslonOpnface BT" pitchFamily="82" charset="0"/>
              </a:rPr>
              <a:pPr eaLnBrk="1" hangingPunct="1">
                <a:spcBef>
                  <a:spcPct val="0"/>
                </a:spcBef>
              </a:pPr>
              <a:t>3</a:t>
            </a:fld>
            <a:endParaRPr lang="en-US" altLang="en-US">
              <a:solidFill>
                <a:srgbClr val="FFFFFF"/>
              </a:solidFill>
              <a:latin typeface="CaslonOpnface BT" pitchFamily="82" charset="0"/>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E8783A97-8552-4815-B8AD-298F6A277DA5}" type="slidenum">
              <a:rPr lang="en-US" smtClean="0"/>
              <a:pPr>
                <a:defRPr/>
              </a:pPr>
              <a:t>30</a:t>
            </a:fld>
            <a:endParaRPr lang="en-US"/>
          </a:p>
        </p:txBody>
      </p:sp>
    </p:spTree>
    <p:extLst>
      <p:ext uri="{BB962C8B-B14F-4D97-AF65-F5344CB8AC3E}">
        <p14:creationId xmlns:p14="http://schemas.microsoft.com/office/powerpoint/2010/main" val="190056107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E8783A97-8552-4815-B8AD-298F6A277DA5}" type="slidenum">
              <a:rPr lang="en-US" smtClean="0"/>
              <a:pPr>
                <a:defRPr/>
              </a:pPr>
              <a:t>31</a:t>
            </a:fld>
            <a:endParaRPr lang="en-US"/>
          </a:p>
        </p:txBody>
      </p:sp>
    </p:spTree>
    <p:extLst>
      <p:ext uri="{BB962C8B-B14F-4D97-AF65-F5344CB8AC3E}">
        <p14:creationId xmlns:p14="http://schemas.microsoft.com/office/powerpoint/2010/main" val="190056107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E8783A97-8552-4815-B8AD-298F6A277DA5}" type="slidenum">
              <a:rPr lang="en-US" smtClean="0"/>
              <a:pPr>
                <a:defRPr/>
              </a:pPr>
              <a:t>32</a:t>
            </a:fld>
            <a:endParaRPr lang="en-US"/>
          </a:p>
        </p:txBody>
      </p:sp>
    </p:spTree>
    <p:extLst>
      <p:ext uri="{BB962C8B-B14F-4D97-AF65-F5344CB8AC3E}">
        <p14:creationId xmlns:p14="http://schemas.microsoft.com/office/powerpoint/2010/main" val="1900561074"/>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E8783A97-8552-4815-B8AD-298F6A277DA5}" type="slidenum">
              <a:rPr lang="en-US" smtClean="0"/>
              <a:pPr>
                <a:defRPr/>
              </a:pPr>
              <a:t>33</a:t>
            </a:fld>
            <a:endParaRPr lang="en-US"/>
          </a:p>
        </p:txBody>
      </p:sp>
    </p:spTree>
    <p:extLst>
      <p:ext uri="{BB962C8B-B14F-4D97-AF65-F5344CB8AC3E}">
        <p14:creationId xmlns:p14="http://schemas.microsoft.com/office/powerpoint/2010/main" val="1900561074"/>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E8783A97-8552-4815-B8AD-298F6A277DA5}" type="slidenum">
              <a:rPr lang="en-US" smtClean="0"/>
              <a:pPr>
                <a:defRPr/>
              </a:pPr>
              <a:t>34</a:t>
            </a:fld>
            <a:endParaRPr lang="en-US"/>
          </a:p>
        </p:txBody>
      </p:sp>
    </p:spTree>
    <p:extLst>
      <p:ext uri="{BB962C8B-B14F-4D97-AF65-F5344CB8AC3E}">
        <p14:creationId xmlns:p14="http://schemas.microsoft.com/office/powerpoint/2010/main" val="1900561074"/>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E8783A97-8552-4815-B8AD-298F6A277DA5}" type="slidenum">
              <a:rPr lang="en-US" smtClean="0"/>
              <a:pPr>
                <a:defRPr/>
              </a:pPr>
              <a:t>35</a:t>
            </a:fld>
            <a:endParaRPr lang="en-US"/>
          </a:p>
        </p:txBody>
      </p:sp>
    </p:spTree>
    <p:extLst>
      <p:ext uri="{BB962C8B-B14F-4D97-AF65-F5344CB8AC3E}">
        <p14:creationId xmlns:p14="http://schemas.microsoft.com/office/powerpoint/2010/main" val="1900561074"/>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E8783A97-8552-4815-B8AD-298F6A277DA5}" type="slidenum">
              <a:rPr lang="en-US" smtClean="0"/>
              <a:pPr>
                <a:defRPr/>
              </a:pPr>
              <a:t>36</a:t>
            </a:fld>
            <a:endParaRPr lang="en-US"/>
          </a:p>
        </p:txBody>
      </p:sp>
    </p:spTree>
    <p:extLst>
      <p:ext uri="{BB962C8B-B14F-4D97-AF65-F5344CB8AC3E}">
        <p14:creationId xmlns:p14="http://schemas.microsoft.com/office/powerpoint/2010/main" val="1900561074"/>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E8783A97-8552-4815-B8AD-298F6A277DA5}" type="slidenum">
              <a:rPr lang="en-US" smtClean="0"/>
              <a:pPr>
                <a:defRPr/>
              </a:pPr>
              <a:t>37</a:t>
            </a:fld>
            <a:endParaRPr lang="en-US"/>
          </a:p>
        </p:txBody>
      </p:sp>
    </p:spTree>
    <p:extLst>
      <p:ext uri="{BB962C8B-B14F-4D97-AF65-F5344CB8AC3E}">
        <p14:creationId xmlns:p14="http://schemas.microsoft.com/office/powerpoint/2010/main" val="2859718601"/>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E8783A97-8552-4815-B8AD-298F6A277DA5}" type="slidenum">
              <a:rPr lang="en-US" smtClean="0"/>
              <a:pPr>
                <a:defRPr/>
              </a:pPr>
              <a:t>38</a:t>
            </a:fld>
            <a:endParaRPr lang="en-US"/>
          </a:p>
        </p:txBody>
      </p:sp>
    </p:spTree>
    <p:extLst>
      <p:ext uri="{BB962C8B-B14F-4D97-AF65-F5344CB8AC3E}">
        <p14:creationId xmlns:p14="http://schemas.microsoft.com/office/powerpoint/2010/main" val="3609683587"/>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E8783A97-8552-4815-B8AD-298F6A277DA5}" type="slidenum">
              <a:rPr lang="en-US" smtClean="0"/>
              <a:pPr>
                <a:defRPr/>
              </a:pPr>
              <a:t>39</a:t>
            </a:fld>
            <a:endParaRPr lang="en-US"/>
          </a:p>
        </p:txBody>
      </p:sp>
    </p:spTree>
    <p:extLst>
      <p:ext uri="{BB962C8B-B14F-4D97-AF65-F5344CB8AC3E}">
        <p14:creationId xmlns:p14="http://schemas.microsoft.com/office/powerpoint/2010/main" val="64560321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ts val="439"/>
              </a:spcBef>
            </a:pPr>
            <a:r>
              <a:rPr lang="en-US" altLang="en-US" dirty="0"/>
              <a:t>NCAR’s research and development led them to interpret values of CL ≥ 0.7 as indicating where storm initiation was likely to occur.</a:t>
            </a:r>
          </a:p>
        </p:txBody>
      </p:sp>
      <p:sp>
        <p:nvSpPr>
          <p:cNvPr id="4" name="Slide Number Placeholder 3"/>
          <p:cNvSpPr>
            <a:spLocks noGrp="1"/>
          </p:cNvSpPr>
          <p:nvPr>
            <p:ph type="sldNum" sz="quarter" idx="10"/>
          </p:nvPr>
        </p:nvSpPr>
        <p:spPr/>
        <p:txBody>
          <a:bodyPr/>
          <a:lstStyle/>
          <a:p>
            <a:pPr>
              <a:defRPr/>
            </a:pPr>
            <a:fld id="{E8783A97-8552-4815-B8AD-298F6A277DA5}" type="slidenum">
              <a:rPr lang="en-US" smtClean="0"/>
              <a:pPr>
                <a:defRPr/>
              </a:pPr>
              <a:t>4</a:t>
            </a:fld>
            <a:endParaRPr lang="en-US"/>
          </a:p>
        </p:txBody>
      </p:sp>
    </p:spTree>
    <p:extLst>
      <p:ext uri="{BB962C8B-B14F-4D97-AF65-F5344CB8AC3E}">
        <p14:creationId xmlns:p14="http://schemas.microsoft.com/office/powerpoint/2010/main" val="856758208"/>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E8783A97-8552-4815-B8AD-298F6A277DA5}" type="slidenum">
              <a:rPr lang="en-US" smtClean="0"/>
              <a:pPr>
                <a:defRPr/>
              </a:pPr>
              <a:t>40</a:t>
            </a:fld>
            <a:endParaRPr lang="en-US"/>
          </a:p>
        </p:txBody>
      </p:sp>
    </p:spTree>
    <p:extLst>
      <p:ext uri="{BB962C8B-B14F-4D97-AF65-F5344CB8AC3E}">
        <p14:creationId xmlns:p14="http://schemas.microsoft.com/office/powerpoint/2010/main" val="2734215476"/>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E8783A97-8552-4815-B8AD-298F6A277DA5}" type="slidenum">
              <a:rPr lang="en-US" smtClean="0"/>
              <a:pPr>
                <a:defRPr/>
              </a:pPr>
              <a:t>41</a:t>
            </a:fld>
            <a:endParaRPr lang="en-US"/>
          </a:p>
        </p:txBody>
      </p:sp>
    </p:spTree>
    <p:extLst>
      <p:ext uri="{BB962C8B-B14F-4D97-AF65-F5344CB8AC3E}">
        <p14:creationId xmlns:p14="http://schemas.microsoft.com/office/powerpoint/2010/main" val="77562710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Image Placeholder 1"/>
          <p:cNvSpPr>
            <a:spLocks noGrp="1" noRot="1" noChangeAspect="1" noTextEdit="1"/>
          </p:cNvSpPr>
          <p:nvPr>
            <p:ph type="sldImg"/>
          </p:nvPr>
        </p:nvSpPr>
        <p:spPr>
          <a:ln/>
        </p:spPr>
      </p:sp>
      <p:sp>
        <p:nvSpPr>
          <p:cNvPr id="2150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t>In order to create the </a:t>
            </a:r>
            <a:r>
              <a:rPr lang="en-US" altLang="en-US" b="1" dirty="0"/>
              <a:t>Likelihood of Frontal Zone in 1 </a:t>
            </a:r>
            <a:r>
              <a:rPr lang="en-US" altLang="en-US" b="1" dirty="0" err="1"/>
              <a:t>hr</a:t>
            </a:r>
            <a:r>
              <a:rPr lang="en-US" altLang="en-US" dirty="0"/>
              <a:t> predictor, the 1000 </a:t>
            </a:r>
            <a:r>
              <a:rPr lang="en-US" altLang="en-US" dirty="0" err="1"/>
              <a:t>mb</a:t>
            </a:r>
            <a:r>
              <a:rPr lang="en-US" altLang="en-US" dirty="0"/>
              <a:t> convergence, maximum gradient </a:t>
            </a:r>
            <a:r>
              <a:rPr lang="en-US" altLang="en-US" dirty="0" smtClean="0"/>
              <a:t>of </a:t>
            </a:r>
            <a:r>
              <a:rPr lang="el-GR" altLang="en-US" dirty="0" smtClean="0"/>
              <a:t>θ</a:t>
            </a:r>
            <a:r>
              <a:rPr lang="en-US" altLang="en-US" baseline="-25000" dirty="0" smtClean="0"/>
              <a:t>e</a:t>
            </a:r>
            <a:r>
              <a:rPr lang="en-US" altLang="en-US" dirty="0" smtClean="0"/>
              <a:t> (equivalent </a:t>
            </a:r>
            <a:r>
              <a:rPr lang="en-US" altLang="en-US" dirty="0"/>
              <a:t>potential </a:t>
            </a:r>
            <a:r>
              <a:rPr lang="en-US" altLang="en-US" dirty="0" smtClean="0"/>
              <a:t>temperature), </a:t>
            </a:r>
            <a:r>
              <a:rPr lang="en-US" altLang="en-US" dirty="0"/>
              <a:t>and vorticity fields are derived from the RAP f03 data.  These fields are first “</a:t>
            </a:r>
            <a:r>
              <a:rPr lang="en-US" altLang="en-US" dirty="0" err="1"/>
              <a:t>fuzzified</a:t>
            </a:r>
            <a:r>
              <a:rPr lang="en-US" altLang="en-US" dirty="0"/>
              <a:t>,” and a </a:t>
            </a:r>
            <a:r>
              <a:rPr lang="en-US" altLang="en-US" dirty="0" smtClean="0"/>
              <a:t>normalized, weighted summation</a:t>
            </a:r>
            <a:r>
              <a:rPr lang="en-US" altLang="en-US" baseline="0" dirty="0" smtClean="0"/>
              <a:t> </a:t>
            </a:r>
            <a:r>
              <a:rPr lang="en-US" altLang="en-US" dirty="0" smtClean="0"/>
              <a:t>of </a:t>
            </a:r>
            <a:r>
              <a:rPr lang="en-US" altLang="en-US" dirty="0"/>
              <a:t>those “fuzzy” fields is taken.  This </a:t>
            </a:r>
            <a:r>
              <a:rPr lang="en-US" altLang="en-US" dirty="0" smtClean="0"/>
              <a:t>normalized, weighted</a:t>
            </a:r>
            <a:r>
              <a:rPr lang="en-US" altLang="en-US" baseline="0" dirty="0" smtClean="0"/>
              <a:t> summation is then input to an elliptical filter algorithm created by</a:t>
            </a:r>
            <a:r>
              <a:rPr lang="en-US" altLang="en-US" dirty="0" smtClean="0"/>
              <a:t> </a:t>
            </a:r>
            <a:r>
              <a:rPr lang="en-US" altLang="en-US" dirty="0"/>
              <a:t>MIT Lincoln </a:t>
            </a:r>
            <a:r>
              <a:rPr lang="en-US" altLang="en-US" dirty="0" smtClean="0"/>
              <a:t>Labs.</a:t>
            </a:r>
            <a:r>
              <a:rPr lang="en-US" altLang="en-US" baseline="0" dirty="0" smtClean="0"/>
              <a:t>  </a:t>
            </a:r>
            <a:r>
              <a:rPr lang="en-US" altLang="en-US" dirty="0" smtClean="0"/>
              <a:t>For more details,</a:t>
            </a:r>
            <a:r>
              <a:rPr lang="en-US" altLang="en-US" baseline="0" dirty="0" smtClean="0"/>
              <a:t> see Appendix A.</a:t>
            </a:r>
            <a:endParaRPr lang="en-US" altLang="en-US" dirty="0"/>
          </a:p>
          <a:p>
            <a:endParaRPr lang="en-US" altLang="en-US" dirty="0"/>
          </a:p>
          <a:p>
            <a:r>
              <a:rPr lang="en-US" altLang="en-US" dirty="0"/>
              <a:t>In order to create the </a:t>
            </a:r>
            <a:r>
              <a:rPr lang="en-US" altLang="en-US" b="1" dirty="0"/>
              <a:t>Surface Convergence in 1 </a:t>
            </a:r>
            <a:r>
              <a:rPr lang="en-US" altLang="en-US" b="1" dirty="0" err="1"/>
              <a:t>hr</a:t>
            </a:r>
            <a:r>
              <a:rPr lang="en-US" altLang="en-US" dirty="0"/>
              <a:t> predictor, the 1000 </a:t>
            </a:r>
            <a:r>
              <a:rPr lang="en-US" altLang="en-US" dirty="0" err="1"/>
              <a:t>mb</a:t>
            </a:r>
            <a:r>
              <a:rPr lang="en-US" altLang="en-US" dirty="0"/>
              <a:t> convergence field is derived from the RAP f01 data.  This field is augmented by surface METAR data.</a:t>
            </a:r>
          </a:p>
          <a:p>
            <a:endParaRPr lang="en-US" altLang="en-US" dirty="0"/>
          </a:p>
          <a:p>
            <a:r>
              <a:rPr lang="en-US" altLang="en-US" dirty="0"/>
              <a:t>The </a:t>
            </a:r>
            <a:r>
              <a:rPr lang="en-US" altLang="en-US" b="1" dirty="0"/>
              <a:t>W 700 </a:t>
            </a:r>
            <a:r>
              <a:rPr lang="en-US" altLang="en-US" b="1" dirty="0" err="1"/>
              <a:t>mb</a:t>
            </a:r>
            <a:r>
              <a:rPr lang="en-US" altLang="en-US" b="1" dirty="0"/>
              <a:t> at f01</a:t>
            </a:r>
            <a:r>
              <a:rPr lang="en-US" altLang="en-US" dirty="0"/>
              <a:t> predictor is derived from the RAP f01 data.</a:t>
            </a:r>
          </a:p>
        </p:txBody>
      </p:sp>
      <p:sp>
        <p:nvSpPr>
          <p:cNvPr id="2150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081" eaLnBrk="0" hangingPunct="0">
              <a:spcBef>
                <a:spcPct val="30000"/>
              </a:spcBef>
              <a:defRPr sz="1200">
                <a:solidFill>
                  <a:schemeClr val="tx1"/>
                </a:solidFill>
                <a:latin typeface="Times New Roman" pitchFamily="18" charset="0"/>
              </a:defRPr>
            </a:lvl1pPr>
            <a:lvl2pPr marL="744064" indent="-286179" defTabSz="930081" eaLnBrk="0" hangingPunct="0">
              <a:spcBef>
                <a:spcPct val="30000"/>
              </a:spcBef>
              <a:defRPr sz="1200">
                <a:solidFill>
                  <a:schemeClr val="tx1"/>
                </a:solidFill>
                <a:latin typeface="Times New Roman" pitchFamily="18" charset="0"/>
              </a:defRPr>
            </a:lvl2pPr>
            <a:lvl3pPr marL="1144715" indent="-228943" defTabSz="930081" eaLnBrk="0" hangingPunct="0">
              <a:spcBef>
                <a:spcPct val="30000"/>
              </a:spcBef>
              <a:defRPr sz="1200">
                <a:solidFill>
                  <a:schemeClr val="tx1"/>
                </a:solidFill>
                <a:latin typeface="Times New Roman" pitchFamily="18" charset="0"/>
              </a:defRPr>
            </a:lvl3pPr>
            <a:lvl4pPr marL="1602600" indent="-228943" defTabSz="930081" eaLnBrk="0" hangingPunct="0">
              <a:spcBef>
                <a:spcPct val="30000"/>
              </a:spcBef>
              <a:defRPr sz="1200">
                <a:solidFill>
                  <a:schemeClr val="tx1"/>
                </a:solidFill>
                <a:latin typeface="Times New Roman" pitchFamily="18" charset="0"/>
              </a:defRPr>
            </a:lvl4pPr>
            <a:lvl5pPr marL="2060486" indent="-228943" defTabSz="930081" eaLnBrk="0" hangingPunct="0">
              <a:spcBef>
                <a:spcPct val="30000"/>
              </a:spcBef>
              <a:defRPr sz="1200">
                <a:solidFill>
                  <a:schemeClr val="tx1"/>
                </a:solidFill>
                <a:latin typeface="Times New Roman" pitchFamily="18" charset="0"/>
              </a:defRPr>
            </a:lvl5pPr>
            <a:lvl6pPr marL="2518372" indent="-228943" defTabSz="930081" eaLnBrk="0" fontAlgn="base" hangingPunct="0">
              <a:spcBef>
                <a:spcPct val="30000"/>
              </a:spcBef>
              <a:spcAft>
                <a:spcPct val="0"/>
              </a:spcAft>
              <a:defRPr sz="1200">
                <a:solidFill>
                  <a:schemeClr val="tx1"/>
                </a:solidFill>
                <a:latin typeface="Times New Roman" pitchFamily="18" charset="0"/>
              </a:defRPr>
            </a:lvl6pPr>
            <a:lvl7pPr marL="2976258" indent="-228943" defTabSz="930081" eaLnBrk="0" fontAlgn="base" hangingPunct="0">
              <a:spcBef>
                <a:spcPct val="30000"/>
              </a:spcBef>
              <a:spcAft>
                <a:spcPct val="0"/>
              </a:spcAft>
              <a:defRPr sz="1200">
                <a:solidFill>
                  <a:schemeClr val="tx1"/>
                </a:solidFill>
                <a:latin typeface="Times New Roman" pitchFamily="18" charset="0"/>
              </a:defRPr>
            </a:lvl7pPr>
            <a:lvl8pPr marL="3434144" indent="-228943" defTabSz="930081" eaLnBrk="0" fontAlgn="base" hangingPunct="0">
              <a:spcBef>
                <a:spcPct val="30000"/>
              </a:spcBef>
              <a:spcAft>
                <a:spcPct val="0"/>
              </a:spcAft>
              <a:defRPr sz="1200">
                <a:solidFill>
                  <a:schemeClr val="tx1"/>
                </a:solidFill>
                <a:latin typeface="Times New Roman" pitchFamily="18" charset="0"/>
              </a:defRPr>
            </a:lvl8pPr>
            <a:lvl9pPr marL="3892029" indent="-228943" defTabSz="930081" eaLnBrk="0" fontAlgn="base" hangingPunct="0">
              <a:spcBef>
                <a:spcPct val="30000"/>
              </a:spcBef>
              <a:spcAft>
                <a:spcPct val="0"/>
              </a:spcAft>
              <a:defRPr sz="1200">
                <a:solidFill>
                  <a:schemeClr val="tx1"/>
                </a:solidFill>
                <a:latin typeface="Times New Roman" pitchFamily="18" charset="0"/>
              </a:defRPr>
            </a:lvl9pPr>
          </a:lstStyle>
          <a:p>
            <a:pPr eaLnBrk="1" hangingPunct="1">
              <a:spcBef>
                <a:spcPct val="0"/>
              </a:spcBef>
            </a:pPr>
            <a:fld id="{AA6FC44C-2B49-492B-8F0F-DA852D5AB247}" type="slidenum">
              <a:rPr lang="en-US" altLang="en-US" smtClean="0">
                <a:solidFill>
                  <a:srgbClr val="FFFFFF"/>
                </a:solidFill>
                <a:latin typeface="CaslonOpnface BT" pitchFamily="82" charset="0"/>
              </a:rPr>
              <a:pPr eaLnBrk="1" hangingPunct="1">
                <a:spcBef>
                  <a:spcPct val="0"/>
                </a:spcBef>
              </a:pPr>
              <a:t>5</a:t>
            </a:fld>
            <a:endParaRPr lang="en-US" altLang="en-US">
              <a:solidFill>
                <a:srgbClr val="FFFFFF"/>
              </a:solidFill>
              <a:latin typeface="CaslonOpnface BT" pitchFamily="82"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lide Image Placeholder 1"/>
          <p:cNvSpPr>
            <a:spLocks noGrp="1" noRot="1" noChangeAspect="1" noTextEdit="1"/>
          </p:cNvSpPr>
          <p:nvPr>
            <p:ph type="sldImg"/>
          </p:nvPr>
        </p:nvSpPr>
        <p:spPr>
          <a:ln/>
        </p:spPr>
      </p:sp>
      <p:sp>
        <p:nvSpPr>
          <p:cNvPr id="2253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t>The </a:t>
            </a:r>
            <a:r>
              <a:rPr lang="en-US" altLang="en-US" b="1" dirty="0"/>
              <a:t>Average RH 875-625 </a:t>
            </a:r>
            <a:r>
              <a:rPr lang="en-US" altLang="en-US" b="1" dirty="0" err="1"/>
              <a:t>mb</a:t>
            </a:r>
            <a:r>
              <a:rPr lang="en-US" altLang="en-US" b="1" dirty="0"/>
              <a:t> at f01</a:t>
            </a:r>
            <a:r>
              <a:rPr lang="en-US" altLang="en-US" dirty="0"/>
              <a:t> predictor is derived from the RAP f01 data.</a:t>
            </a:r>
          </a:p>
          <a:p>
            <a:endParaRPr lang="en-US" altLang="en-US" dirty="0"/>
          </a:p>
          <a:p>
            <a:r>
              <a:rPr lang="en-US" altLang="en-US" dirty="0"/>
              <a:t>In order to create the </a:t>
            </a:r>
            <a:r>
              <a:rPr lang="en-US" altLang="en-US" b="1" dirty="0"/>
              <a:t>Lifted Index in 1 </a:t>
            </a:r>
            <a:r>
              <a:rPr lang="en-US" altLang="en-US" b="1" dirty="0" err="1"/>
              <a:t>hr</a:t>
            </a:r>
            <a:r>
              <a:rPr lang="en-US" altLang="en-US" dirty="0"/>
              <a:t> predictor, 1000 to 100 </a:t>
            </a:r>
            <a:r>
              <a:rPr lang="en-US" altLang="en-US" dirty="0" err="1"/>
              <a:t>mb</a:t>
            </a:r>
            <a:r>
              <a:rPr lang="en-US" altLang="en-US" dirty="0"/>
              <a:t> artificial soundings are derived from the RAP f01 data.  These soundings are augmented by NWS radiosonde data.  The temperature at 500 </a:t>
            </a:r>
            <a:r>
              <a:rPr lang="en-US" altLang="en-US" dirty="0" err="1"/>
              <a:t>mb</a:t>
            </a:r>
            <a:r>
              <a:rPr lang="en-US" altLang="en-US" dirty="0"/>
              <a:t> is used in the calculation of the Lifted Index.</a:t>
            </a:r>
          </a:p>
          <a:p>
            <a:endParaRPr lang="en-US" altLang="en-US" dirty="0"/>
          </a:p>
          <a:p>
            <a:r>
              <a:rPr lang="en-US" altLang="en-US" dirty="0"/>
              <a:t>The </a:t>
            </a:r>
            <a:r>
              <a:rPr lang="en-US" altLang="en-US" b="1" dirty="0"/>
              <a:t>Max CAPE 900-700 </a:t>
            </a:r>
            <a:r>
              <a:rPr lang="en-US" altLang="en-US" b="1" dirty="0" err="1"/>
              <a:t>mb</a:t>
            </a:r>
            <a:r>
              <a:rPr lang="en-US" altLang="en-US" b="1" dirty="0"/>
              <a:t> at f01</a:t>
            </a:r>
            <a:r>
              <a:rPr lang="en-US" altLang="en-US" dirty="0"/>
              <a:t> predictor is derived from the RAP f01 data.</a:t>
            </a:r>
          </a:p>
          <a:p>
            <a:endParaRPr lang="en-US" altLang="en-US" dirty="0"/>
          </a:p>
          <a:p>
            <a:r>
              <a:rPr lang="en-US" altLang="en-US" dirty="0"/>
              <a:t>The </a:t>
            </a:r>
            <a:r>
              <a:rPr lang="en-US" altLang="en-US" b="1" dirty="0"/>
              <a:t>Mean CIN 975-900 </a:t>
            </a:r>
            <a:r>
              <a:rPr lang="en-US" altLang="en-US" b="1" dirty="0" err="1"/>
              <a:t>mb</a:t>
            </a:r>
            <a:r>
              <a:rPr lang="en-US" altLang="en-US" b="1" dirty="0"/>
              <a:t> at f01</a:t>
            </a:r>
            <a:r>
              <a:rPr lang="en-US" altLang="en-US" dirty="0"/>
              <a:t> predictor is derived from the RAP f01 data.</a:t>
            </a:r>
          </a:p>
          <a:p>
            <a:endParaRPr lang="en-US" altLang="en-US" dirty="0"/>
          </a:p>
          <a:p>
            <a:r>
              <a:rPr lang="en-US" altLang="en-US" dirty="0"/>
              <a:t>In order to create the </a:t>
            </a:r>
            <a:r>
              <a:rPr lang="en-US" altLang="en-US" b="1" dirty="0"/>
              <a:t>Vertical Instability 1000-700 </a:t>
            </a:r>
            <a:r>
              <a:rPr lang="en-US" altLang="en-US" b="1" dirty="0" err="1"/>
              <a:t>mb</a:t>
            </a:r>
            <a:r>
              <a:rPr lang="en-US" altLang="en-US" b="1" dirty="0"/>
              <a:t> in 1 </a:t>
            </a:r>
            <a:r>
              <a:rPr lang="en-US" altLang="en-US" b="1" dirty="0" err="1"/>
              <a:t>hr</a:t>
            </a:r>
            <a:r>
              <a:rPr lang="en-US" altLang="en-US" dirty="0"/>
              <a:t> predictor, a series of interim fields are derived from the RAP f00 and f01 data.  The interim fields include the first order trends of CAPE and CIN (RAP f00), the magnitude of vertical shear from 975-725 </a:t>
            </a:r>
            <a:r>
              <a:rPr lang="en-US" altLang="en-US" dirty="0" err="1"/>
              <a:t>mb</a:t>
            </a:r>
            <a:r>
              <a:rPr lang="en-US" altLang="en-US" dirty="0"/>
              <a:t> (RAP f01), the vertical derivative </a:t>
            </a:r>
            <a:r>
              <a:rPr lang="en-US" altLang="en-US" dirty="0" smtClean="0"/>
              <a:t>of horizontal </a:t>
            </a:r>
            <a:r>
              <a:rPr lang="el-GR" altLang="en-US" dirty="0"/>
              <a:t>θ</a:t>
            </a:r>
            <a:r>
              <a:rPr lang="en-US" altLang="en-US" baseline="-25000" dirty="0"/>
              <a:t>e</a:t>
            </a:r>
            <a:r>
              <a:rPr lang="en-US" altLang="en-US" dirty="0"/>
              <a:t> advection from 875-675 </a:t>
            </a:r>
            <a:r>
              <a:rPr lang="en-US" altLang="en-US" dirty="0" err="1"/>
              <a:t>mb</a:t>
            </a:r>
            <a:r>
              <a:rPr lang="en-US" altLang="en-US" dirty="0"/>
              <a:t> (RAP f01), and the </a:t>
            </a:r>
            <a:r>
              <a:rPr lang="en-US" altLang="en-US" dirty="0" smtClean="0"/>
              <a:t>layer average</a:t>
            </a:r>
            <a:r>
              <a:rPr lang="en-US" altLang="en-US" baseline="0" dirty="0" smtClean="0"/>
              <a:t> relative humidity from 875-625 </a:t>
            </a:r>
            <a:r>
              <a:rPr lang="en-US" altLang="en-US" baseline="0" dirty="0" err="1" smtClean="0"/>
              <a:t>mb</a:t>
            </a:r>
            <a:r>
              <a:rPr lang="en-US" altLang="en-US" baseline="0" dirty="0" smtClean="0"/>
              <a:t> (RAP </a:t>
            </a:r>
            <a:r>
              <a:rPr lang="en-US" altLang="en-US" dirty="0" smtClean="0"/>
              <a:t>f01).  </a:t>
            </a:r>
            <a:r>
              <a:rPr lang="en-US" altLang="en-US" dirty="0"/>
              <a:t>At the end, the interim fields are “</a:t>
            </a:r>
            <a:r>
              <a:rPr lang="en-US" altLang="en-US" dirty="0" err="1" smtClean="0"/>
              <a:t>fuzzified</a:t>
            </a:r>
            <a:r>
              <a:rPr lang="en-US" altLang="en-US" dirty="0" smtClean="0"/>
              <a:t>,” weighted,</a:t>
            </a:r>
            <a:r>
              <a:rPr lang="en-US" altLang="en-US" baseline="0" dirty="0" smtClean="0"/>
              <a:t> and</a:t>
            </a:r>
            <a:r>
              <a:rPr lang="en-US" altLang="en-US" dirty="0" smtClean="0"/>
              <a:t> summed.</a:t>
            </a:r>
            <a:r>
              <a:rPr lang="en-US" altLang="en-US" baseline="0" dirty="0" smtClean="0"/>
              <a:t>  </a:t>
            </a:r>
            <a:r>
              <a:rPr lang="en-US" altLang="en-US" dirty="0" smtClean="0"/>
              <a:t>For more details, see Appendix</a:t>
            </a:r>
            <a:r>
              <a:rPr lang="en-US" altLang="en-US" baseline="0" dirty="0" smtClean="0"/>
              <a:t> B.</a:t>
            </a:r>
            <a:endParaRPr lang="en-US" altLang="en-US" dirty="0"/>
          </a:p>
        </p:txBody>
      </p:sp>
      <p:sp>
        <p:nvSpPr>
          <p:cNvPr id="2253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081" eaLnBrk="0" hangingPunct="0">
              <a:spcBef>
                <a:spcPct val="30000"/>
              </a:spcBef>
              <a:defRPr sz="1200">
                <a:solidFill>
                  <a:schemeClr val="tx1"/>
                </a:solidFill>
                <a:latin typeface="Times New Roman" pitchFamily="18" charset="0"/>
              </a:defRPr>
            </a:lvl1pPr>
            <a:lvl2pPr marL="744064" indent="-286179" defTabSz="930081" eaLnBrk="0" hangingPunct="0">
              <a:spcBef>
                <a:spcPct val="30000"/>
              </a:spcBef>
              <a:defRPr sz="1200">
                <a:solidFill>
                  <a:schemeClr val="tx1"/>
                </a:solidFill>
                <a:latin typeface="Times New Roman" pitchFamily="18" charset="0"/>
              </a:defRPr>
            </a:lvl2pPr>
            <a:lvl3pPr marL="1144715" indent="-228943" defTabSz="930081" eaLnBrk="0" hangingPunct="0">
              <a:spcBef>
                <a:spcPct val="30000"/>
              </a:spcBef>
              <a:defRPr sz="1200">
                <a:solidFill>
                  <a:schemeClr val="tx1"/>
                </a:solidFill>
                <a:latin typeface="Times New Roman" pitchFamily="18" charset="0"/>
              </a:defRPr>
            </a:lvl3pPr>
            <a:lvl4pPr marL="1602600" indent="-228943" defTabSz="930081" eaLnBrk="0" hangingPunct="0">
              <a:spcBef>
                <a:spcPct val="30000"/>
              </a:spcBef>
              <a:defRPr sz="1200">
                <a:solidFill>
                  <a:schemeClr val="tx1"/>
                </a:solidFill>
                <a:latin typeface="Times New Roman" pitchFamily="18" charset="0"/>
              </a:defRPr>
            </a:lvl4pPr>
            <a:lvl5pPr marL="2060486" indent="-228943" defTabSz="930081" eaLnBrk="0" hangingPunct="0">
              <a:spcBef>
                <a:spcPct val="30000"/>
              </a:spcBef>
              <a:defRPr sz="1200">
                <a:solidFill>
                  <a:schemeClr val="tx1"/>
                </a:solidFill>
                <a:latin typeface="Times New Roman" pitchFamily="18" charset="0"/>
              </a:defRPr>
            </a:lvl5pPr>
            <a:lvl6pPr marL="2518372" indent="-228943" defTabSz="930081" eaLnBrk="0" fontAlgn="base" hangingPunct="0">
              <a:spcBef>
                <a:spcPct val="30000"/>
              </a:spcBef>
              <a:spcAft>
                <a:spcPct val="0"/>
              </a:spcAft>
              <a:defRPr sz="1200">
                <a:solidFill>
                  <a:schemeClr val="tx1"/>
                </a:solidFill>
                <a:latin typeface="Times New Roman" pitchFamily="18" charset="0"/>
              </a:defRPr>
            </a:lvl6pPr>
            <a:lvl7pPr marL="2976258" indent="-228943" defTabSz="930081" eaLnBrk="0" fontAlgn="base" hangingPunct="0">
              <a:spcBef>
                <a:spcPct val="30000"/>
              </a:spcBef>
              <a:spcAft>
                <a:spcPct val="0"/>
              </a:spcAft>
              <a:defRPr sz="1200">
                <a:solidFill>
                  <a:schemeClr val="tx1"/>
                </a:solidFill>
                <a:latin typeface="Times New Roman" pitchFamily="18" charset="0"/>
              </a:defRPr>
            </a:lvl7pPr>
            <a:lvl8pPr marL="3434144" indent="-228943" defTabSz="930081" eaLnBrk="0" fontAlgn="base" hangingPunct="0">
              <a:spcBef>
                <a:spcPct val="30000"/>
              </a:spcBef>
              <a:spcAft>
                <a:spcPct val="0"/>
              </a:spcAft>
              <a:defRPr sz="1200">
                <a:solidFill>
                  <a:schemeClr val="tx1"/>
                </a:solidFill>
                <a:latin typeface="Times New Roman" pitchFamily="18" charset="0"/>
              </a:defRPr>
            </a:lvl8pPr>
            <a:lvl9pPr marL="3892029" indent="-228943" defTabSz="930081" eaLnBrk="0" fontAlgn="base" hangingPunct="0">
              <a:spcBef>
                <a:spcPct val="30000"/>
              </a:spcBef>
              <a:spcAft>
                <a:spcPct val="0"/>
              </a:spcAft>
              <a:defRPr sz="1200">
                <a:solidFill>
                  <a:schemeClr val="tx1"/>
                </a:solidFill>
                <a:latin typeface="Times New Roman" pitchFamily="18" charset="0"/>
              </a:defRPr>
            </a:lvl9pPr>
          </a:lstStyle>
          <a:p>
            <a:pPr eaLnBrk="1" hangingPunct="1">
              <a:spcBef>
                <a:spcPct val="0"/>
              </a:spcBef>
            </a:pPr>
            <a:fld id="{D5753370-0042-4D3F-AC56-ECB66BB23898}" type="slidenum">
              <a:rPr lang="en-US" altLang="en-US" smtClean="0">
                <a:solidFill>
                  <a:srgbClr val="FFFFFF"/>
                </a:solidFill>
                <a:latin typeface="CaslonOpnface BT" pitchFamily="82" charset="0"/>
              </a:rPr>
              <a:pPr eaLnBrk="1" hangingPunct="1">
                <a:spcBef>
                  <a:spcPct val="0"/>
                </a:spcBef>
              </a:pPr>
              <a:t>6</a:t>
            </a:fld>
            <a:endParaRPr lang="en-US" altLang="en-US">
              <a:solidFill>
                <a:srgbClr val="FFFFFF"/>
              </a:solidFill>
              <a:latin typeface="CaslonOpnface BT" pitchFamily="82"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Image Placeholder 1"/>
          <p:cNvSpPr>
            <a:spLocks noGrp="1" noRot="1" noChangeAspect="1" noTextEdit="1"/>
          </p:cNvSpPr>
          <p:nvPr>
            <p:ph type="sldImg"/>
          </p:nvPr>
        </p:nvSpPr>
        <p:spPr>
          <a:ln/>
        </p:spPr>
      </p:sp>
      <p:sp>
        <p:nvSpPr>
          <p:cNvPr id="2355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t>In order to create the </a:t>
            </a:r>
            <a:r>
              <a:rPr lang="en-US" altLang="en-US" b="1" dirty="0"/>
              <a:t>Likelihood of Cu in 1 </a:t>
            </a:r>
            <a:r>
              <a:rPr lang="en-US" altLang="en-US" b="1" dirty="0" err="1"/>
              <a:t>hr</a:t>
            </a:r>
            <a:r>
              <a:rPr lang="en-US" altLang="en-US" dirty="0"/>
              <a:t> predictor, both GOES East’s and GOES West’s visible, near infrared (3.9 microns), water vapor (6.5 microns), and infrared (10.7 microns) data are input to NRL Monterey’s cloud </a:t>
            </a:r>
            <a:r>
              <a:rPr lang="en-US" altLang="en-US" dirty="0" smtClean="0"/>
              <a:t>classification algorithm.  </a:t>
            </a:r>
            <a:r>
              <a:rPr lang="en-US" altLang="en-US" dirty="0"/>
              <a:t>The outputs are stitched together at 105°W to form a single field.  This field is then passed </a:t>
            </a:r>
            <a:r>
              <a:rPr lang="en-US" altLang="en-US" dirty="0" smtClean="0"/>
              <a:t>through</a:t>
            </a:r>
            <a:r>
              <a:rPr lang="en-US" altLang="en-US" baseline="0" dirty="0" smtClean="0"/>
              <a:t> a fuzzy logic filter</a:t>
            </a:r>
            <a:r>
              <a:rPr lang="en-US" altLang="en-US" dirty="0" smtClean="0"/>
              <a:t>.  The result of that is</a:t>
            </a:r>
            <a:r>
              <a:rPr lang="en-US" altLang="en-US" baseline="0" dirty="0" smtClean="0"/>
              <a:t> </a:t>
            </a:r>
            <a:r>
              <a:rPr lang="en-US" altLang="en-US" dirty="0" smtClean="0"/>
              <a:t>then </a:t>
            </a:r>
            <a:r>
              <a:rPr lang="en-US" altLang="en-US" dirty="0"/>
              <a:t>expanded and smoothed, after which it is </a:t>
            </a:r>
            <a:r>
              <a:rPr lang="en-US" altLang="en-US" dirty="0" err="1"/>
              <a:t>advected</a:t>
            </a:r>
            <a:r>
              <a:rPr lang="en-US" altLang="en-US" dirty="0"/>
              <a:t> forward in time 60 minutes by the 750 </a:t>
            </a:r>
            <a:r>
              <a:rPr lang="en-US" altLang="en-US" dirty="0" err="1"/>
              <a:t>mb</a:t>
            </a:r>
            <a:r>
              <a:rPr lang="en-US" altLang="en-US" dirty="0"/>
              <a:t> wind vectors from the RAP f00 data</a:t>
            </a:r>
            <a:r>
              <a:rPr lang="en-US" altLang="en-US" dirty="0" smtClean="0"/>
              <a:t>.  For more details, see Appendix C.</a:t>
            </a:r>
            <a:endParaRPr lang="en-US" altLang="en-US" dirty="0"/>
          </a:p>
          <a:p>
            <a:endParaRPr lang="en-US" altLang="en-US" dirty="0"/>
          </a:p>
          <a:p>
            <a:r>
              <a:rPr lang="en-US" altLang="en-US" dirty="0"/>
              <a:t>In order to create the </a:t>
            </a:r>
            <a:r>
              <a:rPr lang="en-US" altLang="en-US" b="1" dirty="0"/>
              <a:t>IR Rate of Change in 1 </a:t>
            </a:r>
            <a:r>
              <a:rPr lang="en-US" altLang="en-US" b="1" dirty="0" err="1"/>
              <a:t>hr</a:t>
            </a:r>
            <a:r>
              <a:rPr lang="en-US" altLang="en-US" dirty="0"/>
              <a:t> predictor, both GOES East’s and GOES West’s infrared (10.7 microns) data are stitched together at 105°W to form a single field.  Using that single field, the </a:t>
            </a:r>
            <a:r>
              <a:rPr lang="en-US" altLang="en-US" i="1" dirty="0"/>
              <a:t>prior</a:t>
            </a:r>
            <a:r>
              <a:rPr lang="en-US" altLang="en-US" dirty="0"/>
              <a:t> such single field, and the 750 </a:t>
            </a:r>
            <a:r>
              <a:rPr lang="en-US" altLang="en-US" dirty="0" err="1"/>
              <a:t>mb</a:t>
            </a:r>
            <a:r>
              <a:rPr lang="en-US" altLang="en-US" dirty="0"/>
              <a:t> wind vectors from the RAP f00 data, the rate of change between the two images is calculated.  That rate of change is then masked in order to </a:t>
            </a:r>
            <a:r>
              <a:rPr lang="en-US" altLang="en-US" i="1" dirty="0"/>
              <a:t>exclude</a:t>
            </a:r>
            <a:r>
              <a:rPr lang="en-US" altLang="en-US" dirty="0"/>
              <a:t> those areas which, based upon the results of cloud classification, are unlikely to have convective clouds.  That masked field is then </a:t>
            </a:r>
            <a:r>
              <a:rPr lang="en-US" altLang="en-US" dirty="0" err="1"/>
              <a:t>advected</a:t>
            </a:r>
            <a:r>
              <a:rPr lang="en-US" altLang="en-US" dirty="0"/>
              <a:t> forward in time 60 minutes by the 750 </a:t>
            </a:r>
            <a:r>
              <a:rPr lang="en-US" altLang="en-US" dirty="0" err="1"/>
              <a:t>mb</a:t>
            </a:r>
            <a:r>
              <a:rPr lang="en-US" altLang="en-US" dirty="0"/>
              <a:t> wind vectors from the RAP f00 data.</a:t>
            </a:r>
          </a:p>
        </p:txBody>
      </p:sp>
      <p:sp>
        <p:nvSpPr>
          <p:cNvPr id="2355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081" eaLnBrk="0" hangingPunct="0">
              <a:spcBef>
                <a:spcPct val="30000"/>
              </a:spcBef>
              <a:defRPr sz="1200">
                <a:solidFill>
                  <a:schemeClr val="tx1"/>
                </a:solidFill>
                <a:latin typeface="Times New Roman" pitchFamily="18" charset="0"/>
              </a:defRPr>
            </a:lvl1pPr>
            <a:lvl2pPr marL="744064" indent="-286179" defTabSz="930081" eaLnBrk="0" hangingPunct="0">
              <a:spcBef>
                <a:spcPct val="30000"/>
              </a:spcBef>
              <a:defRPr sz="1200">
                <a:solidFill>
                  <a:schemeClr val="tx1"/>
                </a:solidFill>
                <a:latin typeface="Times New Roman" pitchFamily="18" charset="0"/>
              </a:defRPr>
            </a:lvl2pPr>
            <a:lvl3pPr marL="1144715" indent="-228943" defTabSz="930081" eaLnBrk="0" hangingPunct="0">
              <a:spcBef>
                <a:spcPct val="30000"/>
              </a:spcBef>
              <a:defRPr sz="1200">
                <a:solidFill>
                  <a:schemeClr val="tx1"/>
                </a:solidFill>
                <a:latin typeface="Times New Roman" pitchFamily="18" charset="0"/>
              </a:defRPr>
            </a:lvl3pPr>
            <a:lvl4pPr marL="1602600" indent="-228943" defTabSz="930081" eaLnBrk="0" hangingPunct="0">
              <a:spcBef>
                <a:spcPct val="30000"/>
              </a:spcBef>
              <a:defRPr sz="1200">
                <a:solidFill>
                  <a:schemeClr val="tx1"/>
                </a:solidFill>
                <a:latin typeface="Times New Roman" pitchFamily="18" charset="0"/>
              </a:defRPr>
            </a:lvl4pPr>
            <a:lvl5pPr marL="2060486" indent="-228943" defTabSz="930081" eaLnBrk="0" hangingPunct="0">
              <a:spcBef>
                <a:spcPct val="30000"/>
              </a:spcBef>
              <a:defRPr sz="1200">
                <a:solidFill>
                  <a:schemeClr val="tx1"/>
                </a:solidFill>
                <a:latin typeface="Times New Roman" pitchFamily="18" charset="0"/>
              </a:defRPr>
            </a:lvl5pPr>
            <a:lvl6pPr marL="2518372" indent="-228943" defTabSz="930081" eaLnBrk="0" fontAlgn="base" hangingPunct="0">
              <a:spcBef>
                <a:spcPct val="30000"/>
              </a:spcBef>
              <a:spcAft>
                <a:spcPct val="0"/>
              </a:spcAft>
              <a:defRPr sz="1200">
                <a:solidFill>
                  <a:schemeClr val="tx1"/>
                </a:solidFill>
                <a:latin typeface="Times New Roman" pitchFamily="18" charset="0"/>
              </a:defRPr>
            </a:lvl6pPr>
            <a:lvl7pPr marL="2976258" indent="-228943" defTabSz="930081" eaLnBrk="0" fontAlgn="base" hangingPunct="0">
              <a:spcBef>
                <a:spcPct val="30000"/>
              </a:spcBef>
              <a:spcAft>
                <a:spcPct val="0"/>
              </a:spcAft>
              <a:defRPr sz="1200">
                <a:solidFill>
                  <a:schemeClr val="tx1"/>
                </a:solidFill>
                <a:latin typeface="Times New Roman" pitchFamily="18" charset="0"/>
              </a:defRPr>
            </a:lvl7pPr>
            <a:lvl8pPr marL="3434144" indent="-228943" defTabSz="930081" eaLnBrk="0" fontAlgn="base" hangingPunct="0">
              <a:spcBef>
                <a:spcPct val="30000"/>
              </a:spcBef>
              <a:spcAft>
                <a:spcPct val="0"/>
              </a:spcAft>
              <a:defRPr sz="1200">
                <a:solidFill>
                  <a:schemeClr val="tx1"/>
                </a:solidFill>
                <a:latin typeface="Times New Roman" pitchFamily="18" charset="0"/>
              </a:defRPr>
            </a:lvl8pPr>
            <a:lvl9pPr marL="3892029" indent="-228943" defTabSz="930081" eaLnBrk="0" fontAlgn="base" hangingPunct="0">
              <a:spcBef>
                <a:spcPct val="30000"/>
              </a:spcBef>
              <a:spcAft>
                <a:spcPct val="0"/>
              </a:spcAft>
              <a:defRPr sz="1200">
                <a:solidFill>
                  <a:schemeClr val="tx1"/>
                </a:solidFill>
                <a:latin typeface="Times New Roman" pitchFamily="18" charset="0"/>
              </a:defRPr>
            </a:lvl9pPr>
          </a:lstStyle>
          <a:p>
            <a:pPr eaLnBrk="1" hangingPunct="1">
              <a:spcBef>
                <a:spcPct val="0"/>
              </a:spcBef>
            </a:pPr>
            <a:fld id="{7AE30E52-DDBF-453C-B434-ED691F9B738E}" type="slidenum">
              <a:rPr lang="en-US" altLang="en-US" smtClean="0">
                <a:solidFill>
                  <a:srgbClr val="FFFFFF"/>
                </a:solidFill>
                <a:latin typeface="CaslonOpnface BT" pitchFamily="82" charset="0"/>
              </a:rPr>
              <a:pPr eaLnBrk="1" hangingPunct="1">
                <a:spcBef>
                  <a:spcPct val="0"/>
                </a:spcBef>
              </a:pPr>
              <a:t>7</a:t>
            </a:fld>
            <a:endParaRPr lang="en-US" altLang="en-US">
              <a:solidFill>
                <a:srgbClr val="FFFFFF"/>
              </a:solidFill>
              <a:latin typeface="CaslonOpnface BT" pitchFamily="82"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lide Image Placeholder 1"/>
          <p:cNvSpPr>
            <a:spLocks noGrp="1" noRot="1" noChangeAspect="1" noTextEdit="1"/>
          </p:cNvSpPr>
          <p:nvPr>
            <p:ph type="sldImg"/>
          </p:nvPr>
        </p:nvSpPr>
        <p:spPr>
          <a:ln/>
        </p:spPr>
      </p:sp>
      <p:sp>
        <p:nvSpPr>
          <p:cNvPr id="2457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ts val="439"/>
              </a:spcBef>
            </a:pPr>
            <a:r>
              <a:rPr lang="en-US" altLang="en-US" dirty="0"/>
              <a:t>Performance depends on the accuracy of RAP, especially with respect to errors in the timing and location of where storms are likely to form and be sustained.  Relevant convective forcing is not always adequately captured by RAP.</a:t>
            </a:r>
          </a:p>
        </p:txBody>
      </p:sp>
      <p:sp>
        <p:nvSpPr>
          <p:cNvPr id="2458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081" eaLnBrk="0" hangingPunct="0">
              <a:spcBef>
                <a:spcPct val="30000"/>
              </a:spcBef>
              <a:defRPr sz="1200">
                <a:solidFill>
                  <a:schemeClr val="tx1"/>
                </a:solidFill>
                <a:latin typeface="Times New Roman" pitchFamily="18" charset="0"/>
              </a:defRPr>
            </a:lvl1pPr>
            <a:lvl2pPr marL="744064" indent="-286179" defTabSz="930081" eaLnBrk="0" hangingPunct="0">
              <a:spcBef>
                <a:spcPct val="30000"/>
              </a:spcBef>
              <a:defRPr sz="1200">
                <a:solidFill>
                  <a:schemeClr val="tx1"/>
                </a:solidFill>
                <a:latin typeface="Times New Roman" pitchFamily="18" charset="0"/>
              </a:defRPr>
            </a:lvl2pPr>
            <a:lvl3pPr marL="1144715" indent="-228943" defTabSz="930081" eaLnBrk="0" hangingPunct="0">
              <a:spcBef>
                <a:spcPct val="30000"/>
              </a:spcBef>
              <a:defRPr sz="1200">
                <a:solidFill>
                  <a:schemeClr val="tx1"/>
                </a:solidFill>
                <a:latin typeface="Times New Roman" pitchFamily="18" charset="0"/>
              </a:defRPr>
            </a:lvl3pPr>
            <a:lvl4pPr marL="1602600" indent="-228943" defTabSz="930081" eaLnBrk="0" hangingPunct="0">
              <a:spcBef>
                <a:spcPct val="30000"/>
              </a:spcBef>
              <a:defRPr sz="1200">
                <a:solidFill>
                  <a:schemeClr val="tx1"/>
                </a:solidFill>
                <a:latin typeface="Times New Roman" pitchFamily="18" charset="0"/>
              </a:defRPr>
            </a:lvl4pPr>
            <a:lvl5pPr marL="2060486" indent="-228943" defTabSz="930081" eaLnBrk="0" hangingPunct="0">
              <a:spcBef>
                <a:spcPct val="30000"/>
              </a:spcBef>
              <a:defRPr sz="1200">
                <a:solidFill>
                  <a:schemeClr val="tx1"/>
                </a:solidFill>
                <a:latin typeface="Times New Roman" pitchFamily="18" charset="0"/>
              </a:defRPr>
            </a:lvl5pPr>
            <a:lvl6pPr marL="2518372" indent="-228943" defTabSz="930081" eaLnBrk="0" fontAlgn="base" hangingPunct="0">
              <a:spcBef>
                <a:spcPct val="30000"/>
              </a:spcBef>
              <a:spcAft>
                <a:spcPct val="0"/>
              </a:spcAft>
              <a:defRPr sz="1200">
                <a:solidFill>
                  <a:schemeClr val="tx1"/>
                </a:solidFill>
                <a:latin typeface="Times New Roman" pitchFamily="18" charset="0"/>
              </a:defRPr>
            </a:lvl6pPr>
            <a:lvl7pPr marL="2976258" indent="-228943" defTabSz="930081" eaLnBrk="0" fontAlgn="base" hangingPunct="0">
              <a:spcBef>
                <a:spcPct val="30000"/>
              </a:spcBef>
              <a:spcAft>
                <a:spcPct val="0"/>
              </a:spcAft>
              <a:defRPr sz="1200">
                <a:solidFill>
                  <a:schemeClr val="tx1"/>
                </a:solidFill>
                <a:latin typeface="Times New Roman" pitchFamily="18" charset="0"/>
              </a:defRPr>
            </a:lvl7pPr>
            <a:lvl8pPr marL="3434144" indent="-228943" defTabSz="930081" eaLnBrk="0" fontAlgn="base" hangingPunct="0">
              <a:spcBef>
                <a:spcPct val="30000"/>
              </a:spcBef>
              <a:spcAft>
                <a:spcPct val="0"/>
              </a:spcAft>
              <a:defRPr sz="1200">
                <a:solidFill>
                  <a:schemeClr val="tx1"/>
                </a:solidFill>
                <a:latin typeface="Times New Roman" pitchFamily="18" charset="0"/>
              </a:defRPr>
            </a:lvl8pPr>
            <a:lvl9pPr marL="3892029" indent="-228943" defTabSz="930081" eaLnBrk="0" fontAlgn="base" hangingPunct="0">
              <a:spcBef>
                <a:spcPct val="30000"/>
              </a:spcBef>
              <a:spcAft>
                <a:spcPct val="0"/>
              </a:spcAft>
              <a:defRPr sz="1200">
                <a:solidFill>
                  <a:schemeClr val="tx1"/>
                </a:solidFill>
                <a:latin typeface="Times New Roman" pitchFamily="18" charset="0"/>
              </a:defRPr>
            </a:lvl9pPr>
          </a:lstStyle>
          <a:p>
            <a:pPr eaLnBrk="1" hangingPunct="1">
              <a:spcBef>
                <a:spcPct val="0"/>
              </a:spcBef>
            </a:pPr>
            <a:fld id="{5C4FEE77-33EC-4679-8D1B-D54C75019315}" type="slidenum">
              <a:rPr lang="en-US" altLang="en-US" smtClean="0">
                <a:solidFill>
                  <a:srgbClr val="FFFFFF"/>
                </a:solidFill>
                <a:latin typeface="CaslonOpnface BT" pitchFamily="82" charset="0"/>
              </a:rPr>
              <a:pPr eaLnBrk="1" hangingPunct="1">
                <a:spcBef>
                  <a:spcPct val="0"/>
                </a:spcBef>
              </a:pPr>
              <a:t>8</a:t>
            </a:fld>
            <a:endParaRPr lang="en-US" altLang="en-US">
              <a:solidFill>
                <a:srgbClr val="FFFFFF"/>
              </a:solidFill>
              <a:latin typeface="CaslonOpnface BT" pitchFamily="82"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ts val="439"/>
              </a:spcBef>
            </a:pPr>
            <a:r>
              <a:rPr lang="en-US" dirty="0"/>
              <a:t>Earlier</a:t>
            </a:r>
            <a:r>
              <a:rPr lang="en-US" baseline="0" dirty="0"/>
              <a:t> in ANC’s development, the transformation of a predictor into its corresponding likelihood field was done using binary logic.  However, this led ANC to be too sensitive to small changes in a predictor’s values.  To make the system less sensitive and to reflect more accurately the inherently non-binary nature of the contribution of any single predictor to meteorological stability/instability, non-binary, </a:t>
            </a:r>
            <a:r>
              <a:rPr lang="en-US" b="1" i="0" baseline="0" dirty="0"/>
              <a:t>fuzzy logic</a:t>
            </a:r>
            <a:r>
              <a:rPr lang="en-US" i="0" baseline="0" dirty="0"/>
              <a:t> </a:t>
            </a:r>
            <a:r>
              <a:rPr lang="en-US" baseline="0" dirty="0"/>
              <a:t>was introduced.</a:t>
            </a:r>
            <a:endParaRPr lang="en-US" dirty="0"/>
          </a:p>
          <a:p>
            <a:pPr>
              <a:spcBef>
                <a:spcPts val="439"/>
              </a:spcBef>
            </a:pPr>
            <a:endParaRPr lang="en-US" dirty="0"/>
          </a:p>
          <a:p>
            <a:pPr>
              <a:spcBef>
                <a:spcPts val="439"/>
              </a:spcBef>
            </a:pPr>
            <a:r>
              <a:rPr lang="en-US" dirty="0"/>
              <a:t>The fuzzy functions were developed by experts who have insight into the relevant physical processes.</a:t>
            </a:r>
          </a:p>
        </p:txBody>
      </p:sp>
      <p:sp>
        <p:nvSpPr>
          <p:cNvPr id="4" name="Slide Number Placeholder 3"/>
          <p:cNvSpPr>
            <a:spLocks noGrp="1"/>
          </p:cNvSpPr>
          <p:nvPr>
            <p:ph type="sldNum" sz="quarter" idx="10"/>
          </p:nvPr>
        </p:nvSpPr>
        <p:spPr/>
        <p:txBody>
          <a:bodyPr/>
          <a:lstStyle/>
          <a:p>
            <a:pPr>
              <a:defRPr/>
            </a:pPr>
            <a:fld id="{E8783A97-8552-4815-B8AD-298F6A277DA5}" type="slidenum">
              <a:rPr lang="en-US" smtClean="0"/>
              <a:pPr>
                <a:defRPr/>
              </a:pPr>
              <a:t>9</a:t>
            </a:fld>
            <a:endParaRPr lang="en-US"/>
          </a:p>
        </p:txBody>
      </p:sp>
    </p:spTree>
    <p:extLst>
      <p:ext uri="{BB962C8B-B14F-4D97-AF65-F5344CB8AC3E}">
        <p14:creationId xmlns:p14="http://schemas.microsoft.com/office/powerpoint/2010/main" val="121988377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4099" name="Rectangle 1027"/>
          <p:cNvSpPr>
            <a:spLocks noGrp="1" noChangeArrowheads="1"/>
          </p:cNvSpPr>
          <p:nvPr>
            <p:ph type="ctrTitle"/>
          </p:nvPr>
        </p:nvSpPr>
        <p:spPr>
          <a:xfrm>
            <a:off x="152400" y="304800"/>
            <a:ext cx="8839200" cy="533400"/>
          </a:xfrm>
        </p:spPr>
        <p:txBody>
          <a:bodyPr anchor="ctr"/>
          <a:lstStyle>
            <a:lvl1pPr>
              <a:defRPr/>
            </a:lvl1pPr>
          </a:lstStyle>
          <a:p>
            <a:r>
              <a:rPr lang="en-US"/>
              <a:t>Click to edit Master title style</a:t>
            </a:r>
          </a:p>
        </p:txBody>
      </p:sp>
      <p:sp>
        <p:nvSpPr>
          <p:cNvPr id="4106" name="Rectangle 1034"/>
          <p:cNvSpPr>
            <a:spLocks noGrp="1" noChangeArrowheads="1"/>
          </p:cNvSpPr>
          <p:nvPr>
            <p:ph type="subTitle" sz="quarter" idx="1"/>
          </p:nvPr>
        </p:nvSpPr>
        <p:spPr>
          <a:xfrm>
            <a:off x="152400" y="1524000"/>
            <a:ext cx="8763000" cy="533400"/>
          </a:xfrm>
        </p:spPr>
        <p:txBody>
          <a:bodyPr/>
          <a:lstStyle>
            <a:lvl1pPr>
              <a:defRPr/>
            </a:lvl1pPr>
          </a:lstStyle>
          <a:p>
            <a:r>
              <a:rPr lang="en-US"/>
              <a:t>Click to edit Master subtitle style</a:t>
            </a:r>
          </a:p>
        </p:txBody>
      </p:sp>
    </p:spTree>
    <p:extLst>
      <p:ext uri="{BB962C8B-B14F-4D97-AF65-F5344CB8AC3E}">
        <p14:creationId xmlns:p14="http://schemas.microsoft.com/office/powerpoint/2010/main" val="7019853"/>
      </p:ext>
    </p:extLst>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70798059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86550" y="152400"/>
            <a:ext cx="2076450" cy="60198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152400"/>
            <a:ext cx="6076950" cy="60198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86008883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600200" y="152400"/>
            <a:ext cx="6705600" cy="533400"/>
          </a:xfrm>
        </p:spPr>
        <p:txBody>
          <a:bodyPr/>
          <a:lstStyle/>
          <a:p>
            <a:r>
              <a:rPr lang="en-US"/>
              <a:t>Click to edit Master title style</a:t>
            </a:r>
          </a:p>
        </p:txBody>
      </p:sp>
      <p:sp>
        <p:nvSpPr>
          <p:cNvPr id="3" name="Text Placeholder 2"/>
          <p:cNvSpPr>
            <a:spLocks noGrp="1"/>
          </p:cNvSpPr>
          <p:nvPr>
            <p:ph type="body" sz="half" idx="1"/>
          </p:nvPr>
        </p:nvSpPr>
        <p:spPr>
          <a:xfrm>
            <a:off x="457200" y="1524000"/>
            <a:ext cx="4076700" cy="4648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86300" y="1524000"/>
            <a:ext cx="4076700" cy="4648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57601807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Tree>
    <p:extLst>
      <p:ext uri="{BB962C8B-B14F-4D97-AF65-F5344CB8AC3E}">
        <p14:creationId xmlns:p14="http://schemas.microsoft.com/office/powerpoint/2010/main" val="68824475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53872138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extLst>
      <p:ext uri="{BB962C8B-B14F-4D97-AF65-F5344CB8AC3E}">
        <p14:creationId xmlns:p14="http://schemas.microsoft.com/office/powerpoint/2010/main" val="330897014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524000"/>
            <a:ext cx="4076700" cy="4648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86300" y="1524000"/>
            <a:ext cx="4076700" cy="4648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66555809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51356325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58191216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27732734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404411594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100365462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06699">
            <a:alpha val="94901"/>
          </a:srgbClr>
        </a:solidFill>
        <a:effectLst/>
      </p:bgPr>
    </p:bg>
    <p:spTree>
      <p:nvGrpSpPr>
        <p:cNvPr id="1" name=""/>
        <p:cNvGrpSpPr/>
        <p:nvPr/>
      </p:nvGrpSpPr>
      <p:grpSpPr>
        <a:xfrm>
          <a:off x="0" y="0"/>
          <a:ext cx="0" cy="0"/>
          <a:chOff x="0" y="0"/>
          <a:chExt cx="0" cy="0"/>
        </a:xfrm>
      </p:grpSpPr>
      <p:sp>
        <p:nvSpPr>
          <p:cNvPr id="3075" name="Rectangle 3"/>
          <p:cNvSpPr>
            <a:spLocks noGrp="1" noChangeArrowheads="1"/>
          </p:cNvSpPr>
          <p:nvPr>
            <p:ph type="title"/>
          </p:nvPr>
        </p:nvSpPr>
        <p:spPr bwMode="auto">
          <a:xfrm>
            <a:off x="1600200" y="152400"/>
            <a:ext cx="6705600" cy="5334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a:t>Click to edit Master title</a:t>
            </a:r>
          </a:p>
        </p:txBody>
      </p:sp>
      <p:sp>
        <p:nvSpPr>
          <p:cNvPr id="3076" name="Rectangle 4"/>
          <p:cNvSpPr>
            <a:spLocks noGrp="1" noChangeArrowheads="1"/>
          </p:cNvSpPr>
          <p:nvPr>
            <p:ph type="body" idx="1"/>
          </p:nvPr>
        </p:nvSpPr>
        <p:spPr bwMode="auto">
          <a:xfrm>
            <a:off x="457200" y="1524000"/>
            <a:ext cx="8305800" cy="4648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138" name="Text Box 66"/>
          <p:cNvSpPr txBox="1">
            <a:spLocks noChangeArrowheads="1"/>
          </p:cNvSpPr>
          <p:nvPr userDrawn="1"/>
        </p:nvSpPr>
        <p:spPr bwMode="auto">
          <a:xfrm>
            <a:off x="8382000" y="6545263"/>
            <a:ext cx="762000" cy="312737"/>
          </a:xfrm>
          <a:prstGeom prst="rect">
            <a:avLst/>
          </a:prstGeom>
          <a:noFill/>
          <a:ln w="9525">
            <a:noFill/>
            <a:miter lim="800000"/>
            <a:headEnd/>
            <a:tailEnd/>
          </a:ln>
          <a:effectLst/>
        </p:spPr>
        <p:txBody>
          <a:bodyPr>
            <a:spAutoFit/>
          </a:bodyPr>
          <a:lstStyle/>
          <a:p>
            <a:pPr>
              <a:spcBef>
                <a:spcPct val="50000"/>
              </a:spcBef>
              <a:defRPr/>
            </a:pPr>
            <a:r>
              <a:rPr lang="en-US">
                <a:effectLst>
                  <a:outerShdw blurRad="38100" dist="38100" dir="2700000" algn="tl">
                    <a:srgbClr val="000000"/>
                  </a:outerShdw>
                </a:effectLst>
              </a:rPr>
              <a:t>     </a:t>
            </a:r>
            <a:fld id="{3E6FE904-170C-4B95-B336-37EBD80A5BFC}" type="slidenum">
              <a:rPr lang="en-US">
                <a:effectLst>
                  <a:outerShdw blurRad="38100" dist="38100" dir="2700000" algn="tl">
                    <a:srgbClr val="000000"/>
                  </a:outerShdw>
                </a:effectLst>
              </a:rPr>
              <a:pPr>
                <a:spcBef>
                  <a:spcPct val="50000"/>
                </a:spcBef>
                <a:defRPr/>
              </a:pPr>
              <a:t>‹#›</a:t>
            </a:fld>
            <a:endParaRPr lang="en-US">
              <a:effectLst>
                <a:outerShdw blurRad="38100" dist="38100" dir="2700000" algn="tl">
                  <a:srgbClr val="000000"/>
                </a:outerShdw>
              </a:effectLst>
            </a:endParaRPr>
          </a:p>
        </p:txBody>
      </p:sp>
    </p:spTree>
  </p:cSld>
  <p:clrMap bg1="lt1" tx1="dk1" bg2="lt2" tx2="dk2" accent1="accent1" accent2="accent2" accent3="accent3" accent4="accent4" accent5="accent5" accent6="accent6" hlink="hlink" folHlink="folHlink"/>
  <p:sldLayoutIdLst>
    <p:sldLayoutId id="2147483913" r:id="rId1"/>
    <p:sldLayoutId id="2147483901" r:id="rId2"/>
    <p:sldLayoutId id="2147483902" r:id="rId3"/>
    <p:sldLayoutId id="2147483903" r:id="rId4"/>
    <p:sldLayoutId id="2147483904" r:id="rId5"/>
    <p:sldLayoutId id="2147483905" r:id="rId6"/>
    <p:sldLayoutId id="2147483906" r:id="rId7"/>
    <p:sldLayoutId id="2147483907" r:id="rId8"/>
    <p:sldLayoutId id="2147483908" r:id="rId9"/>
    <p:sldLayoutId id="2147483909" r:id="rId10"/>
    <p:sldLayoutId id="2147483910" r:id="rId11"/>
    <p:sldLayoutId id="2147483911" r:id="rId12"/>
    <p:sldLayoutId id="2147483912" r:id="rId13"/>
  </p:sldLayoutIdLst>
  <p:txStyles>
    <p:titleStyle>
      <a:lvl1pPr algn="l" rtl="0" eaLnBrk="0" fontAlgn="base" hangingPunct="0">
        <a:lnSpc>
          <a:spcPct val="85000"/>
        </a:lnSpc>
        <a:spcBef>
          <a:spcPct val="0"/>
        </a:spcBef>
        <a:spcAft>
          <a:spcPct val="0"/>
        </a:spcAft>
        <a:defRPr sz="4400" b="1">
          <a:solidFill>
            <a:srgbClr val="FFE881"/>
          </a:solidFill>
          <a:effectLst>
            <a:outerShdw blurRad="38100" dist="38100" dir="2700000" algn="tl">
              <a:srgbClr val="000000"/>
            </a:outerShdw>
          </a:effectLst>
          <a:latin typeface="+mj-lt"/>
          <a:ea typeface="+mj-ea"/>
          <a:cs typeface="+mj-cs"/>
        </a:defRPr>
      </a:lvl1pPr>
      <a:lvl2pPr algn="l" rtl="0" eaLnBrk="0" fontAlgn="base" hangingPunct="0">
        <a:lnSpc>
          <a:spcPct val="85000"/>
        </a:lnSpc>
        <a:spcBef>
          <a:spcPct val="0"/>
        </a:spcBef>
        <a:spcAft>
          <a:spcPct val="0"/>
        </a:spcAft>
        <a:defRPr sz="4400" b="1">
          <a:solidFill>
            <a:srgbClr val="FFE881"/>
          </a:solidFill>
          <a:effectLst>
            <a:outerShdw blurRad="38100" dist="38100" dir="2700000" algn="tl">
              <a:srgbClr val="000000"/>
            </a:outerShdw>
          </a:effectLst>
          <a:latin typeface="Times New Roman" pitchFamily="18" charset="0"/>
        </a:defRPr>
      </a:lvl2pPr>
      <a:lvl3pPr algn="l" rtl="0" eaLnBrk="0" fontAlgn="base" hangingPunct="0">
        <a:lnSpc>
          <a:spcPct val="85000"/>
        </a:lnSpc>
        <a:spcBef>
          <a:spcPct val="0"/>
        </a:spcBef>
        <a:spcAft>
          <a:spcPct val="0"/>
        </a:spcAft>
        <a:defRPr sz="4400" b="1">
          <a:solidFill>
            <a:srgbClr val="FFE881"/>
          </a:solidFill>
          <a:effectLst>
            <a:outerShdw blurRad="38100" dist="38100" dir="2700000" algn="tl">
              <a:srgbClr val="000000"/>
            </a:outerShdw>
          </a:effectLst>
          <a:latin typeface="Times New Roman" pitchFamily="18" charset="0"/>
        </a:defRPr>
      </a:lvl3pPr>
      <a:lvl4pPr algn="l" rtl="0" eaLnBrk="0" fontAlgn="base" hangingPunct="0">
        <a:lnSpc>
          <a:spcPct val="85000"/>
        </a:lnSpc>
        <a:spcBef>
          <a:spcPct val="0"/>
        </a:spcBef>
        <a:spcAft>
          <a:spcPct val="0"/>
        </a:spcAft>
        <a:defRPr sz="4400" b="1">
          <a:solidFill>
            <a:srgbClr val="FFE881"/>
          </a:solidFill>
          <a:effectLst>
            <a:outerShdw blurRad="38100" dist="38100" dir="2700000" algn="tl">
              <a:srgbClr val="000000"/>
            </a:outerShdw>
          </a:effectLst>
          <a:latin typeface="Times New Roman" pitchFamily="18" charset="0"/>
        </a:defRPr>
      </a:lvl4pPr>
      <a:lvl5pPr algn="l" rtl="0" eaLnBrk="0" fontAlgn="base" hangingPunct="0">
        <a:lnSpc>
          <a:spcPct val="85000"/>
        </a:lnSpc>
        <a:spcBef>
          <a:spcPct val="0"/>
        </a:spcBef>
        <a:spcAft>
          <a:spcPct val="0"/>
        </a:spcAft>
        <a:defRPr sz="4400" b="1">
          <a:solidFill>
            <a:srgbClr val="FFE881"/>
          </a:solidFill>
          <a:effectLst>
            <a:outerShdw blurRad="38100" dist="38100" dir="2700000" algn="tl">
              <a:srgbClr val="000000"/>
            </a:outerShdw>
          </a:effectLst>
          <a:latin typeface="Times New Roman" pitchFamily="18" charset="0"/>
        </a:defRPr>
      </a:lvl5pPr>
      <a:lvl6pPr marL="457200" algn="l" rtl="0" fontAlgn="base">
        <a:lnSpc>
          <a:spcPct val="85000"/>
        </a:lnSpc>
        <a:spcBef>
          <a:spcPct val="0"/>
        </a:spcBef>
        <a:spcAft>
          <a:spcPct val="0"/>
        </a:spcAft>
        <a:defRPr sz="4400" b="1">
          <a:solidFill>
            <a:srgbClr val="FFE881"/>
          </a:solidFill>
          <a:effectLst>
            <a:outerShdw blurRad="38100" dist="38100" dir="2700000" algn="tl">
              <a:srgbClr val="000000"/>
            </a:outerShdw>
          </a:effectLst>
          <a:latin typeface="Times New Roman" pitchFamily="18" charset="0"/>
        </a:defRPr>
      </a:lvl6pPr>
      <a:lvl7pPr marL="914400" algn="l" rtl="0" fontAlgn="base">
        <a:lnSpc>
          <a:spcPct val="85000"/>
        </a:lnSpc>
        <a:spcBef>
          <a:spcPct val="0"/>
        </a:spcBef>
        <a:spcAft>
          <a:spcPct val="0"/>
        </a:spcAft>
        <a:defRPr sz="4400" b="1">
          <a:solidFill>
            <a:srgbClr val="FFE881"/>
          </a:solidFill>
          <a:effectLst>
            <a:outerShdw blurRad="38100" dist="38100" dir="2700000" algn="tl">
              <a:srgbClr val="000000"/>
            </a:outerShdw>
          </a:effectLst>
          <a:latin typeface="Times New Roman" pitchFamily="18" charset="0"/>
        </a:defRPr>
      </a:lvl7pPr>
      <a:lvl8pPr marL="1371600" algn="l" rtl="0" fontAlgn="base">
        <a:lnSpc>
          <a:spcPct val="85000"/>
        </a:lnSpc>
        <a:spcBef>
          <a:spcPct val="0"/>
        </a:spcBef>
        <a:spcAft>
          <a:spcPct val="0"/>
        </a:spcAft>
        <a:defRPr sz="4400" b="1">
          <a:solidFill>
            <a:srgbClr val="FFE881"/>
          </a:solidFill>
          <a:effectLst>
            <a:outerShdw blurRad="38100" dist="38100" dir="2700000" algn="tl">
              <a:srgbClr val="000000"/>
            </a:outerShdw>
          </a:effectLst>
          <a:latin typeface="Times New Roman" pitchFamily="18" charset="0"/>
        </a:defRPr>
      </a:lvl8pPr>
      <a:lvl9pPr marL="1828800" algn="l" rtl="0" fontAlgn="base">
        <a:lnSpc>
          <a:spcPct val="85000"/>
        </a:lnSpc>
        <a:spcBef>
          <a:spcPct val="0"/>
        </a:spcBef>
        <a:spcAft>
          <a:spcPct val="0"/>
        </a:spcAft>
        <a:defRPr sz="4400" b="1">
          <a:solidFill>
            <a:srgbClr val="FFE881"/>
          </a:solidFill>
          <a:effectLst>
            <a:outerShdw blurRad="38100" dist="38100" dir="2700000" algn="tl">
              <a:srgbClr val="000000"/>
            </a:outerShdw>
          </a:effectLst>
          <a:latin typeface="Times New Roman" pitchFamily="18" charset="0"/>
        </a:defRPr>
      </a:lvl9pPr>
    </p:titleStyle>
    <p:bodyStyle>
      <a:lvl1pPr marL="342900" indent="-342900" algn="l" rtl="0" eaLnBrk="0" fontAlgn="base" hangingPunct="0">
        <a:lnSpc>
          <a:spcPct val="85000"/>
        </a:lnSpc>
        <a:spcBef>
          <a:spcPct val="0"/>
        </a:spcBef>
        <a:spcAft>
          <a:spcPct val="40000"/>
        </a:spcAft>
        <a:defRPr sz="2800" b="1" i="1">
          <a:solidFill>
            <a:srgbClr val="FFFFCC"/>
          </a:solidFill>
          <a:effectLst>
            <a:outerShdw blurRad="38100" dist="38100" dir="2700000" algn="tl">
              <a:srgbClr val="000000"/>
            </a:outerShdw>
          </a:effectLst>
          <a:latin typeface="+mn-lt"/>
          <a:ea typeface="+mn-ea"/>
          <a:cs typeface="+mn-cs"/>
        </a:defRPr>
      </a:lvl1pPr>
      <a:lvl2pPr marL="339725" indent="-225425" algn="l" rtl="0" eaLnBrk="0" fontAlgn="base" hangingPunct="0">
        <a:lnSpc>
          <a:spcPct val="85000"/>
        </a:lnSpc>
        <a:spcBef>
          <a:spcPct val="0"/>
        </a:spcBef>
        <a:spcAft>
          <a:spcPct val="40000"/>
        </a:spcAft>
        <a:buChar char="•"/>
        <a:defRPr sz="2400" b="1">
          <a:solidFill>
            <a:srgbClr val="FFFFFF"/>
          </a:solidFill>
          <a:effectLst>
            <a:outerShdw blurRad="38100" dist="38100" dir="2700000" algn="tl">
              <a:srgbClr val="000000"/>
            </a:outerShdw>
          </a:effectLst>
          <a:latin typeface="+mn-lt"/>
        </a:defRPr>
      </a:lvl2pPr>
      <a:lvl3pPr marL="692150" indent="-238125" algn="l" rtl="0" eaLnBrk="0" fontAlgn="base" hangingPunct="0">
        <a:lnSpc>
          <a:spcPct val="85000"/>
        </a:lnSpc>
        <a:spcBef>
          <a:spcPct val="0"/>
        </a:spcBef>
        <a:spcAft>
          <a:spcPct val="40000"/>
        </a:spcAft>
        <a:buChar char="–"/>
        <a:defRPr sz="2000" i="1">
          <a:solidFill>
            <a:srgbClr val="FFFFFF"/>
          </a:solidFill>
          <a:effectLst>
            <a:outerShdw blurRad="38100" dist="38100" dir="2700000" algn="tl">
              <a:srgbClr val="000000"/>
            </a:outerShdw>
          </a:effectLst>
          <a:latin typeface="+mn-lt"/>
        </a:defRPr>
      </a:lvl3pPr>
      <a:lvl4pPr marL="1030288" indent="-223838" algn="l" rtl="0" eaLnBrk="0" fontAlgn="base" hangingPunct="0">
        <a:lnSpc>
          <a:spcPct val="85000"/>
        </a:lnSpc>
        <a:spcBef>
          <a:spcPct val="0"/>
        </a:spcBef>
        <a:spcAft>
          <a:spcPct val="40000"/>
        </a:spcAft>
        <a:buChar char="•"/>
        <a:defRPr b="1">
          <a:solidFill>
            <a:srgbClr val="FFFFFF"/>
          </a:solidFill>
          <a:effectLst>
            <a:outerShdw blurRad="38100" dist="38100" dir="2700000" algn="tl">
              <a:srgbClr val="000000"/>
            </a:outerShdw>
          </a:effectLst>
          <a:latin typeface="+mn-lt"/>
        </a:defRPr>
      </a:lvl4pPr>
      <a:lvl5pPr marL="1370013" indent="-222250" algn="l" rtl="0" eaLnBrk="0" fontAlgn="base" hangingPunct="0">
        <a:lnSpc>
          <a:spcPct val="85000"/>
        </a:lnSpc>
        <a:spcBef>
          <a:spcPct val="0"/>
        </a:spcBef>
        <a:spcAft>
          <a:spcPct val="40000"/>
        </a:spcAft>
        <a:buChar char="»"/>
        <a:defRPr i="1">
          <a:solidFill>
            <a:srgbClr val="FFFFFF"/>
          </a:solidFill>
          <a:effectLst>
            <a:outerShdw blurRad="38100" dist="38100" dir="2700000" algn="tl">
              <a:srgbClr val="000000"/>
            </a:outerShdw>
          </a:effectLst>
          <a:latin typeface="+mn-lt"/>
        </a:defRPr>
      </a:lvl5pPr>
      <a:lvl6pPr marL="1827213" indent="-222250" algn="l" rtl="0" fontAlgn="base">
        <a:lnSpc>
          <a:spcPct val="85000"/>
        </a:lnSpc>
        <a:spcBef>
          <a:spcPct val="0"/>
        </a:spcBef>
        <a:spcAft>
          <a:spcPct val="40000"/>
        </a:spcAft>
        <a:buChar char="»"/>
        <a:defRPr i="1">
          <a:solidFill>
            <a:srgbClr val="FFFFFF"/>
          </a:solidFill>
          <a:effectLst>
            <a:outerShdw blurRad="38100" dist="38100" dir="2700000" algn="tl">
              <a:srgbClr val="000000"/>
            </a:outerShdw>
          </a:effectLst>
          <a:latin typeface="+mn-lt"/>
        </a:defRPr>
      </a:lvl6pPr>
      <a:lvl7pPr marL="2284413" indent="-222250" algn="l" rtl="0" fontAlgn="base">
        <a:lnSpc>
          <a:spcPct val="85000"/>
        </a:lnSpc>
        <a:spcBef>
          <a:spcPct val="0"/>
        </a:spcBef>
        <a:spcAft>
          <a:spcPct val="40000"/>
        </a:spcAft>
        <a:buChar char="»"/>
        <a:defRPr i="1">
          <a:solidFill>
            <a:srgbClr val="FFFFFF"/>
          </a:solidFill>
          <a:effectLst>
            <a:outerShdw blurRad="38100" dist="38100" dir="2700000" algn="tl">
              <a:srgbClr val="000000"/>
            </a:outerShdw>
          </a:effectLst>
          <a:latin typeface="+mn-lt"/>
        </a:defRPr>
      </a:lvl7pPr>
      <a:lvl8pPr marL="2741613" indent="-222250" algn="l" rtl="0" fontAlgn="base">
        <a:lnSpc>
          <a:spcPct val="85000"/>
        </a:lnSpc>
        <a:spcBef>
          <a:spcPct val="0"/>
        </a:spcBef>
        <a:spcAft>
          <a:spcPct val="40000"/>
        </a:spcAft>
        <a:buChar char="»"/>
        <a:defRPr i="1">
          <a:solidFill>
            <a:srgbClr val="FFFFFF"/>
          </a:solidFill>
          <a:effectLst>
            <a:outerShdw blurRad="38100" dist="38100" dir="2700000" algn="tl">
              <a:srgbClr val="000000"/>
            </a:outerShdw>
          </a:effectLst>
          <a:latin typeface="+mn-lt"/>
        </a:defRPr>
      </a:lvl8pPr>
      <a:lvl9pPr marL="3198813" indent="-222250" algn="l" rtl="0" fontAlgn="base">
        <a:lnSpc>
          <a:spcPct val="85000"/>
        </a:lnSpc>
        <a:spcBef>
          <a:spcPct val="0"/>
        </a:spcBef>
        <a:spcAft>
          <a:spcPct val="40000"/>
        </a:spcAft>
        <a:buChar char="»"/>
        <a:defRPr i="1">
          <a:solidFill>
            <a:srgbClr val="FFFFFF"/>
          </a:solidFill>
          <a:effectLst>
            <a:outerShdw blurRad="38100" dist="38100" dir="2700000" algn="tl">
              <a:srgbClr val="00000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8" Type="http://schemas.openxmlformats.org/officeDocument/2006/relationships/image" Target="../media/image19.jpg"/><Relationship Id="rId3" Type="http://schemas.openxmlformats.org/officeDocument/2006/relationships/image" Target="../media/image14.jpg"/><Relationship Id="rId7" Type="http://schemas.openxmlformats.org/officeDocument/2006/relationships/image" Target="../media/image18.jpg"/><Relationship Id="rId2" Type="http://schemas.openxmlformats.org/officeDocument/2006/relationships/notesSlide" Target="../notesSlides/notesSlide10.xml"/><Relationship Id="rId1" Type="http://schemas.openxmlformats.org/officeDocument/2006/relationships/slideLayout" Target="../slideLayouts/slideLayout7.xml"/><Relationship Id="rId6" Type="http://schemas.openxmlformats.org/officeDocument/2006/relationships/image" Target="../media/image17.jpg"/><Relationship Id="rId5" Type="http://schemas.openxmlformats.org/officeDocument/2006/relationships/image" Target="../media/image16.jpg"/><Relationship Id="rId4" Type="http://schemas.openxmlformats.org/officeDocument/2006/relationships/image" Target="../media/image15.jp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6.xml"/><Relationship Id="rId1" Type="http://schemas.openxmlformats.org/officeDocument/2006/relationships/slideLayout" Target="../slideLayouts/slideLayout7.x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image" Target="../media/image22.png"/></Relationships>
</file>

<file path=ppt/slides/_rels/slide17.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7.xml"/><Relationship Id="rId1" Type="http://schemas.openxmlformats.org/officeDocument/2006/relationships/slideLayout" Target="../slideLayouts/slideLayout7.xml"/><Relationship Id="rId5" Type="http://schemas.openxmlformats.org/officeDocument/2006/relationships/image" Target="../media/image27.png"/><Relationship Id="rId4" Type="http://schemas.openxmlformats.org/officeDocument/2006/relationships/image" Target="../media/image26.png"/></Relationships>
</file>

<file path=ppt/slides/_rels/slide18.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8.xml"/><Relationship Id="rId1" Type="http://schemas.openxmlformats.org/officeDocument/2006/relationships/slideLayout" Target="../slideLayouts/slideLayout7.xml"/><Relationship Id="rId6" Type="http://schemas.openxmlformats.org/officeDocument/2006/relationships/image" Target="../media/image31.png"/><Relationship Id="rId5" Type="http://schemas.openxmlformats.org/officeDocument/2006/relationships/image" Target="../media/image30.png"/><Relationship Id="rId4" Type="http://schemas.openxmlformats.org/officeDocument/2006/relationships/image" Target="../media/image29.pn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20.xml"/><Relationship Id="rId1" Type="http://schemas.openxmlformats.org/officeDocument/2006/relationships/slideLayout" Target="../slideLayouts/slideLayout7.xml"/><Relationship Id="rId6" Type="http://schemas.openxmlformats.org/officeDocument/2006/relationships/image" Target="../media/image35.png"/><Relationship Id="rId5" Type="http://schemas.openxmlformats.org/officeDocument/2006/relationships/image" Target="../media/image34.png"/><Relationship Id="rId4" Type="http://schemas.openxmlformats.org/officeDocument/2006/relationships/image" Target="../media/image33.png"/></Relationships>
</file>

<file path=ppt/slides/_rels/slide21.xml.rels><?xml version="1.0" encoding="UTF-8" standalone="yes"?>
<Relationships xmlns="http://schemas.openxmlformats.org/package/2006/relationships"><Relationship Id="rId8" Type="http://schemas.openxmlformats.org/officeDocument/2006/relationships/image" Target="../media/image41.png"/><Relationship Id="rId3" Type="http://schemas.openxmlformats.org/officeDocument/2006/relationships/image" Target="../media/image36.png"/><Relationship Id="rId7" Type="http://schemas.openxmlformats.org/officeDocument/2006/relationships/image" Target="../media/image40.png"/><Relationship Id="rId2" Type="http://schemas.openxmlformats.org/officeDocument/2006/relationships/notesSlide" Target="../notesSlides/notesSlide21.xml"/><Relationship Id="rId1" Type="http://schemas.openxmlformats.org/officeDocument/2006/relationships/slideLayout" Target="../slideLayouts/slideLayout7.xml"/><Relationship Id="rId6" Type="http://schemas.openxmlformats.org/officeDocument/2006/relationships/image" Target="../media/image39.png"/><Relationship Id="rId5" Type="http://schemas.openxmlformats.org/officeDocument/2006/relationships/image" Target="../media/image38.png"/><Relationship Id="rId4" Type="http://schemas.openxmlformats.org/officeDocument/2006/relationships/image" Target="../media/image37.png"/></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27.xml"/><Relationship Id="rId1" Type="http://schemas.openxmlformats.org/officeDocument/2006/relationships/slideLayout" Target="../slideLayouts/slideLayout13.xml"/><Relationship Id="rId6" Type="http://schemas.openxmlformats.org/officeDocument/2006/relationships/image" Target="../media/image43.png"/><Relationship Id="rId5" Type="http://schemas.openxmlformats.org/officeDocument/2006/relationships/chart" Target="../charts/chart3.xml"/><Relationship Id="rId4" Type="http://schemas.openxmlformats.org/officeDocument/2006/relationships/image" Target="../media/image42.png"/></Relationships>
</file>

<file path=ppt/slides/_rels/slide28.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28.xml"/><Relationship Id="rId1" Type="http://schemas.openxmlformats.org/officeDocument/2006/relationships/slideLayout" Target="../slideLayouts/slideLayout7.xml"/><Relationship Id="rId4" Type="http://schemas.openxmlformats.org/officeDocument/2006/relationships/image" Target="../media/image44.png"/></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31.xml"/><Relationship Id="rId1" Type="http://schemas.openxmlformats.org/officeDocument/2006/relationships/slideLayout" Target="../slideLayouts/slideLayout13.xml"/><Relationship Id="rId6" Type="http://schemas.openxmlformats.org/officeDocument/2006/relationships/image" Target="../media/image46.png"/><Relationship Id="rId5" Type="http://schemas.openxmlformats.org/officeDocument/2006/relationships/chart" Target="../charts/chart6.xml"/><Relationship Id="rId4" Type="http://schemas.openxmlformats.org/officeDocument/2006/relationships/image" Target="../media/image45.png"/></Relationships>
</file>

<file path=ppt/slides/_rels/slide32.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notesSlide" Target="../notesSlides/notesSlide32.xml"/><Relationship Id="rId1" Type="http://schemas.openxmlformats.org/officeDocument/2006/relationships/slideLayout" Target="../slideLayouts/slideLayout13.xml"/><Relationship Id="rId6" Type="http://schemas.openxmlformats.org/officeDocument/2006/relationships/image" Target="../media/image48.png"/><Relationship Id="rId5" Type="http://schemas.openxmlformats.org/officeDocument/2006/relationships/chart" Target="../charts/chart8.xml"/><Relationship Id="rId4" Type="http://schemas.openxmlformats.org/officeDocument/2006/relationships/image" Target="../media/image47.png"/></Relationships>
</file>

<file path=ppt/slides/_rels/slide33.xml.rels><?xml version="1.0" encoding="UTF-8" standalone="yes"?>
<Relationships xmlns="http://schemas.openxmlformats.org/package/2006/relationships"><Relationship Id="rId3" Type="http://schemas.openxmlformats.org/officeDocument/2006/relationships/chart" Target="../charts/chart9.xml"/><Relationship Id="rId2" Type="http://schemas.openxmlformats.org/officeDocument/2006/relationships/notesSlide" Target="../notesSlides/notesSlide33.xml"/><Relationship Id="rId1" Type="http://schemas.openxmlformats.org/officeDocument/2006/relationships/slideLayout" Target="../slideLayouts/slideLayout13.xml"/><Relationship Id="rId6" Type="http://schemas.openxmlformats.org/officeDocument/2006/relationships/image" Target="../media/image50.png"/><Relationship Id="rId5" Type="http://schemas.openxmlformats.org/officeDocument/2006/relationships/chart" Target="../charts/chart10.xml"/><Relationship Id="rId4" Type="http://schemas.openxmlformats.org/officeDocument/2006/relationships/image" Target="../media/image49.png"/></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3.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13.xml"/></Relationships>
</file>

<file path=ppt/slides/_rels/slide36.xml.rels><?xml version="1.0" encoding="UTF-8" standalone="yes"?>
<Relationships xmlns="http://schemas.openxmlformats.org/package/2006/relationships"><Relationship Id="rId3" Type="http://schemas.openxmlformats.org/officeDocument/2006/relationships/chart" Target="../charts/chart11.xml"/><Relationship Id="rId7" Type="http://schemas.openxmlformats.org/officeDocument/2006/relationships/image" Target="../media/image52.png"/><Relationship Id="rId2" Type="http://schemas.openxmlformats.org/officeDocument/2006/relationships/notesSlide" Target="../notesSlides/notesSlide36.xml"/><Relationship Id="rId1" Type="http://schemas.openxmlformats.org/officeDocument/2006/relationships/slideLayout" Target="../slideLayouts/slideLayout13.xml"/><Relationship Id="rId6" Type="http://schemas.openxmlformats.org/officeDocument/2006/relationships/image" Target="../media/image51.png"/><Relationship Id="rId5" Type="http://schemas.openxmlformats.org/officeDocument/2006/relationships/chart" Target="../charts/chart12.xml"/><Relationship Id="rId4" Type="http://schemas.openxmlformats.org/officeDocument/2006/relationships/chart" Target="../charts/chart12.xml"/></Relationships>
</file>

<file path=ppt/slides/_rels/slide37.xml.rels><?xml version="1.0" encoding="UTF-8" standalone="yes"?>
<Relationships xmlns="http://schemas.openxmlformats.org/package/2006/relationships"><Relationship Id="rId3" Type="http://schemas.openxmlformats.org/officeDocument/2006/relationships/chart" Target="../charts/chart13.xml"/><Relationship Id="rId2" Type="http://schemas.openxmlformats.org/officeDocument/2006/relationships/notesSlide" Target="../notesSlides/notesSlide37.xml"/><Relationship Id="rId1" Type="http://schemas.openxmlformats.org/officeDocument/2006/relationships/slideLayout" Target="../slideLayouts/slideLayout7.xml"/><Relationship Id="rId6" Type="http://schemas.openxmlformats.org/officeDocument/2006/relationships/image" Target="../media/image54.png"/><Relationship Id="rId5" Type="http://schemas.openxmlformats.org/officeDocument/2006/relationships/image" Target="../media/image53.png"/><Relationship Id="rId4" Type="http://schemas.openxmlformats.org/officeDocument/2006/relationships/chart" Target="../charts/chart14.xml"/></Relationships>
</file>

<file path=ppt/slides/_rels/slide38.xml.rels><?xml version="1.0" encoding="UTF-8" standalone="yes"?>
<Relationships xmlns="http://schemas.openxmlformats.org/package/2006/relationships"><Relationship Id="rId3" Type="http://schemas.openxmlformats.org/officeDocument/2006/relationships/chart" Target="../charts/chart15.xml"/><Relationship Id="rId7" Type="http://schemas.openxmlformats.org/officeDocument/2006/relationships/image" Target="../media/image56.png"/><Relationship Id="rId2" Type="http://schemas.openxmlformats.org/officeDocument/2006/relationships/notesSlide" Target="../notesSlides/notesSlide38.xml"/><Relationship Id="rId1" Type="http://schemas.openxmlformats.org/officeDocument/2006/relationships/slideLayout" Target="../slideLayouts/slideLayout7.xml"/><Relationship Id="rId6" Type="http://schemas.openxmlformats.org/officeDocument/2006/relationships/chart" Target="../charts/chart16.xml"/><Relationship Id="rId5" Type="http://schemas.openxmlformats.org/officeDocument/2006/relationships/chart" Target="../charts/chart16.xml"/><Relationship Id="rId4" Type="http://schemas.openxmlformats.org/officeDocument/2006/relationships/image" Target="../media/image55.png"/></Relationships>
</file>

<file path=ppt/slides/_rels/slide39.xml.rels><?xml version="1.0" encoding="UTF-8" standalone="yes"?>
<Relationships xmlns="http://schemas.openxmlformats.org/package/2006/relationships"><Relationship Id="rId3" Type="http://schemas.openxmlformats.org/officeDocument/2006/relationships/chart" Target="../charts/chart17.xml"/><Relationship Id="rId7" Type="http://schemas.openxmlformats.org/officeDocument/2006/relationships/image" Target="../media/image58.png"/><Relationship Id="rId2" Type="http://schemas.openxmlformats.org/officeDocument/2006/relationships/notesSlide" Target="../notesSlides/notesSlide39.xml"/><Relationship Id="rId1" Type="http://schemas.openxmlformats.org/officeDocument/2006/relationships/slideLayout" Target="../slideLayouts/slideLayout7.xml"/><Relationship Id="rId6" Type="http://schemas.openxmlformats.org/officeDocument/2006/relationships/image" Target="../media/image57.png"/><Relationship Id="rId5" Type="http://schemas.openxmlformats.org/officeDocument/2006/relationships/chart" Target="../charts/chart18.xml"/><Relationship Id="rId4" Type="http://schemas.openxmlformats.org/officeDocument/2006/relationships/chart" Target="../charts/chart18.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3" Type="http://schemas.openxmlformats.org/officeDocument/2006/relationships/chart" Target="../charts/chart19.xml"/><Relationship Id="rId2" Type="http://schemas.openxmlformats.org/officeDocument/2006/relationships/notesSlide" Target="../notesSlides/notesSlide40.xml"/><Relationship Id="rId1" Type="http://schemas.openxmlformats.org/officeDocument/2006/relationships/slideLayout" Target="../slideLayouts/slideLayout7.xml"/><Relationship Id="rId6" Type="http://schemas.openxmlformats.org/officeDocument/2006/relationships/image" Target="../media/image60.png"/><Relationship Id="rId5" Type="http://schemas.openxmlformats.org/officeDocument/2006/relationships/image" Target="../media/image59.png"/><Relationship Id="rId4" Type="http://schemas.openxmlformats.org/officeDocument/2006/relationships/chart" Target="../charts/chart20.xml"/></Relationships>
</file>

<file path=ppt/slides/_rels/slide41.xml.rels><?xml version="1.0" encoding="UTF-8" standalone="yes"?>
<Relationships xmlns="http://schemas.openxmlformats.org/package/2006/relationships"><Relationship Id="rId3" Type="http://schemas.openxmlformats.org/officeDocument/2006/relationships/chart" Target="../charts/chart21.xml"/><Relationship Id="rId2" Type="http://schemas.openxmlformats.org/officeDocument/2006/relationships/notesSlide" Target="../notesSlides/notesSlide41.xml"/><Relationship Id="rId1" Type="http://schemas.openxmlformats.org/officeDocument/2006/relationships/slideLayout" Target="../slideLayouts/slideLayout7.xml"/><Relationship Id="rId4" Type="http://schemas.openxmlformats.org/officeDocument/2006/relationships/image" Target="../media/image61.png"/></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7.xml"/><Relationship Id="rId5" Type="http://schemas.openxmlformats.org/officeDocument/2006/relationships/image" Target="../media/image3.png"/><Relationship Id="rId4" Type="http://schemas.openxmlformats.org/officeDocument/2006/relationships/image" Target="../media/image2.png"/></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7.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7.xml"/><Relationship Id="rId4" Type="http://schemas.openxmlformats.org/officeDocument/2006/relationships/image" Target="../media/image10.png"/></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9.xml"/><Relationship Id="rId1" Type="http://schemas.openxmlformats.org/officeDocument/2006/relationships/slideLayout" Target="../slideLayouts/slideLayout7.xml"/><Relationship Id="rId5" Type="http://schemas.openxmlformats.org/officeDocument/2006/relationships/image" Target="../media/image13.png"/><Relationship Id="rId4"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4"/>
          <p:cNvSpPr>
            <a:spLocks noGrp="1" noChangeArrowheads="1"/>
          </p:cNvSpPr>
          <p:nvPr>
            <p:ph type="ctrTitle"/>
          </p:nvPr>
        </p:nvSpPr>
        <p:spPr>
          <a:xfrm>
            <a:off x="685800" y="1485900"/>
            <a:ext cx="7772400" cy="3886200"/>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a:lnSpc>
                <a:spcPct val="100000"/>
              </a:lnSpc>
              <a:defRPr/>
            </a:pPr>
            <a:r>
              <a:rPr lang="en-US" sz="3300" dirty="0">
                <a:solidFill>
                  <a:schemeClr val="accent3">
                    <a:lumMod val="20000"/>
                    <a:lumOff val="80000"/>
                  </a:schemeClr>
                </a:solidFill>
                <a:effectLst/>
                <a:latin typeface="+mn-lt"/>
              </a:rPr>
              <a:t>Evaluation of NCAR’s </a:t>
            </a:r>
            <a:r>
              <a:rPr lang="en-US" sz="3300" dirty="0" err="1">
                <a:solidFill>
                  <a:schemeClr val="accent3">
                    <a:lumMod val="20000"/>
                    <a:lumOff val="80000"/>
                  </a:schemeClr>
                </a:solidFill>
                <a:effectLst/>
                <a:latin typeface="+mn-lt"/>
              </a:rPr>
              <a:t>AutoNowCaster</a:t>
            </a:r>
            <a:r>
              <a:rPr lang="en-US" sz="3300" dirty="0">
                <a:solidFill>
                  <a:schemeClr val="accent3">
                    <a:lumMod val="20000"/>
                    <a:lumOff val="80000"/>
                  </a:schemeClr>
                </a:solidFill>
                <a:effectLst/>
                <a:latin typeface="+mn-lt"/>
              </a:rPr>
              <a:t> for Operational Application within the National Weather Service</a:t>
            </a:r>
            <a:r>
              <a:rPr lang="en-US" sz="2200" dirty="0">
                <a:solidFill>
                  <a:schemeClr val="accent3">
                    <a:lumMod val="20000"/>
                    <a:lumOff val="80000"/>
                  </a:schemeClr>
                </a:solidFill>
                <a:effectLst/>
                <a:latin typeface="+mn-lt"/>
              </a:rPr>
              <a:t/>
            </a:r>
            <a:br>
              <a:rPr lang="en-US" sz="2200" dirty="0">
                <a:solidFill>
                  <a:schemeClr val="accent3">
                    <a:lumMod val="20000"/>
                    <a:lumOff val="80000"/>
                  </a:schemeClr>
                </a:solidFill>
                <a:effectLst/>
                <a:latin typeface="+mn-lt"/>
              </a:rPr>
            </a:br>
            <a:r>
              <a:rPr lang="en-US" sz="2000" dirty="0">
                <a:solidFill>
                  <a:schemeClr val="accent3">
                    <a:lumMod val="20000"/>
                    <a:lumOff val="80000"/>
                  </a:schemeClr>
                </a:solidFill>
                <a:effectLst/>
                <a:latin typeface="+mn-lt"/>
              </a:rPr>
              <a:t/>
            </a:r>
            <a:br>
              <a:rPr lang="en-US" sz="2000" dirty="0">
                <a:solidFill>
                  <a:schemeClr val="accent3">
                    <a:lumMod val="20000"/>
                    <a:lumOff val="80000"/>
                  </a:schemeClr>
                </a:solidFill>
                <a:effectLst/>
                <a:latin typeface="+mn-lt"/>
              </a:rPr>
            </a:br>
            <a:r>
              <a:rPr lang="en-US" sz="2000" dirty="0">
                <a:solidFill>
                  <a:schemeClr val="accent3">
                    <a:lumMod val="20000"/>
                    <a:lumOff val="80000"/>
                  </a:schemeClr>
                </a:solidFill>
                <a:effectLst/>
                <a:latin typeface="+mn-lt"/>
              </a:rPr>
              <a:t/>
            </a:r>
            <a:br>
              <a:rPr lang="en-US" sz="2000" dirty="0">
                <a:solidFill>
                  <a:schemeClr val="accent3">
                    <a:lumMod val="20000"/>
                    <a:lumOff val="80000"/>
                  </a:schemeClr>
                </a:solidFill>
                <a:effectLst/>
                <a:latin typeface="+mn-lt"/>
              </a:rPr>
            </a:br>
            <a:r>
              <a:rPr lang="en-US" sz="2200" dirty="0">
                <a:solidFill>
                  <a:schemeClr val="accent3">
                    <a:lumMod val="20000"/>
                    <a:lumOff val="80000"/>
                  </a:schemeClr>
                </a:solidFill>
                <a:effectLst/>
                <a:latin typeface="+mn-lt"/>
              </a:rPr>
              <a:t/>
            </a:r>
            <a:br>
              <a:rPr lang="en-US" sz="2200" dirty="0">
                <a:solidFill>
                  <a:schemeClr val="accent3">
                    <a:lumMod val="20000"/>
                    <a:lumOff val="80000"/>
                  </a:schemeClr>
                </a:solidFill>
                <a:effectLst/>
                <a:latin typeface="+mn-lt"/>
              </a:rPr>
            </a:br>
            <a:r>
              <a:rPr lang="en-US" sz="2200" dirty="0">
                <a:solidFill>
                  <a:schemeClr val="accent3">
                    <a:lumMod val="20000"/>
                    <a:lumOff val="80000"/>
                  </a:schemeClr>
                </a:solidFill>
                <a:effectLst/>
                <a:latin typeface="+mn-lt"/>
              </a:rPr>
              <a:t/>
            </a:r>
            <a:br>
              <a:rPr lang="en-US" sz="2200" dirty="0">
                <a:solidFill>
                  <a:schemeClr val="accent3">
                    <a:lumMod val="20000"/>
                    <a:lumOff val="80000"/>
                  </a:schemeClr>
                </a:solidFill>
                <a:effectLst/>
                <a:latin typeface="+mn-lt"/>
              </a:rPr>
            </a:br>
            <a:r>
              <a:rPr lang="en-US" sz="2000" dirty="0">
                <a:solidFill>
                  <a:schemeClr val="accent3">
                    <a:lumMod val="20000"/>
                    <a:lumOff val="80000"/>
                  </a:schemeClr>
                </a:solidFill>
                <a:effectLst/>
                <a:latin typeface="+mn-lt"/>
              </a:rPr>
              <a:t/>
            </a:r>
            <a:br>
              <a:rPr lang="en-US" sz="2000" dirty="0">
                <a:solidFill>
                  <a:schemeClr val="accent3">
                    <a:lumMod val="20000"/>
                    <a:lumOff val="80000"/>
                  </a:schemeClr>
                </a:solidFill>
                <a:effectLst/>
                <a:latin typeface="+mn-lt"/>
              </a:rPr>
            </a:br>
            <a:r>
              <a:rPr lang="en-US" sz="2000" dirty="0">
                <a:solidFill>
                  <a:schemeClr val="accent3">
                    <a:lumMod val="20000"/>
                    <a:lumOff val="80000"/>
                  </a:schemeClr>
                </a:solidFill>
                <a:effectLst/>
                <a:latin typeface="+mn-lt"/>
              </a:rPr>
              <a:t/>
            </a:r>
            <a:br>
              <a:rPr lang="en-US" sz="2000" dirty="0">
                <a:solidFill>
                  <a:schemeClr val="accent3">
                    <a:lumMod val="20000"/>
                    <a:lumOff val="80000"/>
                  </a:schemeClr>
                </a:solidFill>
                <a:effectLst/>
                <a:latin typeface="+mn-lt"/>
              </a:rPr>
            </a:br>
            <a:r>
              <a:rPr lang="en-US" sz="2000" dirty="0">
                <a:solidFill>
                  <a:schemeClr val="accent3">
                    <a:lumMod val="20000"/>
                    <a:lumOff val="80000"/>
                  </a:schemeClr>
                </a:solidFill>
                <a:effectLst/>
                <a:latin typeface="+mn-lt"/>
              </a:rPr>
              <a:t>Presenter: John Crockett, CIRA/CSU</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preferRelativeResize="0">
            <a:picLocks noChangeAspect="1"/>
          </p:cNvPicPr>
          <p:nvPr/>
        </p:nvPicPr>
        <p:blipFill rotWithShape="1">
          <a:blip r:embed="rId3" cstate="print">
            <a:extLst>
              <a:ext uri="{28A0092B-C50C-407E-A947-70E740481C1C}">
                <a14:useLocalDpi xmlns:a14="http://schemas.microsoft.com/office/drawing/2010/main" val="0"/>
              </a:ext>
            </a:extLst>
          </a:blip>
          <a:srcRect t="19583" r="4412" b="9583"/>
          <a:stretch/>
        </p:blipFill>
        <p:spPr>
          <a:xfrm>
            <a:off x="461442" y="1600200"/>
            <a:ext cx="2488813" cy="1828800"/>
          </a:xfrm>
          <a:prstGeom prst="rect">
            <a:avLst/>
          </a:prstGeom>
        </p:spPr>
      </p:pic>
      <p:sp>
        <p:nvSpPr>
          <p:cNvPr id="4" name="TextBox 2"/>
          <p:cNvSpPr txBox="1"/>
          <p:nvPr/>
        </p:nvSpPr>
        <p:spPr>
          <a:xfrm>
            <a:off x="887483" y="3447568"/>
            <a:ext cx="1636730" cy="286232"/>
          </a:xfrm>
          <a:prstGeom prst="rect">
            <a:avLst/>
          </a:prstGeom>
          <a:noFill/>
        </p:spPr>
        <p:txBody>
          <a:bodyPr wrap="none" rtlCol="0">
            <a:spAutoFit/>
          </a:bodyPr>
          <a:lstStyle/>
          <a:p>
            <a:pPr marL="0" marR="0">
              <a:spcBef>
                <a:spcPts val="0"/>
              </a:spcBef>
              <a:spcAft>
                <a:spcPts val="0"/>
              </a:spcAft>
            </a:pPr>
            <a:r>
              <a:rPr lang="en-US" sz="1400" kern="1200" dirty="0">
                <a:solidFill>
                  <a:schemeClr val="accent3">
                    <a:lumMod val="20000"/>
                    <a:lumOff val="80000"/>
                  </a:schemeClr>
                </a:solidFill>
                <a:effectLst/>
                <a:latin typeface="Arial"/>
                <a:ea typeface="Times New Roman"/>
              </a:rPr>
              <a:t>Valid time: 1741Z</a:t>
            </a:r>
            <a:endParaRPr lang="en-US" sz="1400" dirty="0">
              <a:solidFill>
                <a:schemeClr val="accent3">
                  <a:lumMod val="20000"/>
                  <a:lumOff val="80000"/>
                </a:schemeClr>
              </a:solidFill>
              <a:effectLst/>
              <a:latin typeface="Times New Roman"/>
              <a:ea typeface="Times New Roman"/>
            </a:endParaRPr>
          </a:p>
        </p:txBody>
      </p:sp>
      <p:pic>
        <p:nvPicPr>
          <p:cNvPr id="6" name="Picture 5"/>
          <p:cNvPicPr preferRelativeResize="0">
            <a:picLocks noChangeAspect="1"/>
          </p:cNvPicPr>
          <p:nvPr/>
        </p:nvPicPr>
        <p:blipFill rotWithShape="1">
          <a:blip r:embed="rId4" cstate="print">
            <a:extLst>
              <a:ext uri="{28A0092B-C50C-407E-A947-70E740481C1C}">
                <a14:useLocalDpi xmlns:a14="http://schemas.microsoft.com/office/drawing/2010/main" val="0"/>
              </a:ext>
            </a:extLst>
          </a:blip>
          <a:srcRect t="19722" r="4551" b="9722"/>
          <a:stretch/>
        </p:blipFill>
        <p:spPr>
          <a:xfrm>
            <a:off x="3324494" y="1600200"/>
            <a:ext cx="2495012" cy="1828800"/>
          </a:xfrm>
          <a:prstGeom prst="rect">
            <a:avLst/>
          </a:prstGeom>
        </p:spPr>
      </p:pic>
      <p:sp>
        <p:nvSpPr>
          <p:cNvPr id="7" name="TextBox 4"/>
          <p:cNvSpPr txBox="1"/>
          <p:nvPr/>
        </p:nvSpPr>
        <p:spPr>
          <a:xfrm>
            <a:off x="3753635" y="3447568"/>
            <a:ext cx="1636730" cy="286232"/>
          </a:xfrm>
          <a:prstGeom prst="rect">
            <a:avLst/>
          </a:prstGeom>
          <a:noFill/>
        </p:spPr>
        <p:txBody>
          <a:bodyPr wrap="none" rtlCol="0">
            <a:spAutoFit/>
          </a:bodyPr>
          <a:lstStyle/>
          <a:p>
            <a:pPr marL="0" marR="0">
              <a:spcBef>
                <a:spcPts val="0"/>
              </a:spcBef>
              <a:spcAft>
                <a:spcPts val="0"/>
              </a:spcAft>
            </a:pPr>
            <a:r>
              <a:rPr lang="en-US" sz="1400" kern="1200" dirty="0">
                <a:solidFill>
                  <a:schemeClr val="accent3">
                    <a:lumMod val="20000"/>
                    <a:lumOff val="80000"/>
                  </a:schemeClr>
                </a:solidFill>
                <a:effectLst/>
                <a:latin typeface="Arial"/>
                <a:ea typeface="Times New Roman"/>
              </a:rPr>
              <a:t>Valid time: 1838Z</a:t>
            </a:r>
            <a:endParaRPr lang="en-US" sz="1400" dirty="0">
              <a:solidFill>
                <a:schemeClr val="accent3">
                  <a:lumMod val="20000"/>
                  <a:lumOff val="80000"/>
                </a:schemeClr>
              </a:solidFill>
              <a:effectLst/>
              <a:latin typeface="Times New Roman"/>
              <a:ea typeface="Times New Roman"/>
            </a:endParaRPr>
          </a:p>
        </p:txBody>
      </p:sp>
      <p:pic>
        <p:nvPicPr>
          <p:cNvPr id="9" name="Picture 8"/>
          <p:cNvPicPr preferRelativeResize="0">
            <a:picLocks noChangeAspect="1"/>
          </p:cNvPicPr>
          <p:nvPr/>
        </p:nvPicPr>
        <p:blipFill rotWithShape="1">
          <a:blip r:embed="rId5" cstate="print">
            <a:extLst>
              <a:ext uri="{28A0092B-C50C-407E-A947-70E740481C1C}">
                <a14:useLocalDpi xmlns:a14="http://schemas.microsoft.com/office/drawing/2010/main" val="0"/>
              </a:ext>
            </a:extLst>
          </a:blip>
          <a:srcRect t="19722" r="4412" b="9583"/>
          <a:stretch/>
        </p:blipFill>
        <p:spPr>
          <a:xfrm>
            <a:off x="6193186" y="1605516"/>
            <a:ext cx="2493703" cy="1828800"/>
          </a:xfrm>
          <a:prstGeom prst="rect">
            <a:avLst/>
          </a:prstGeom>
        </p:spPr>
      </p:pic>
      <p:sp>
        <p:nvSpPr>
          <p:cNvPr id="10" name="TextBox 2"/>
          <p:cNvSpPr txBox="1"/>
          <p:nvPr/>
        </p:nvSpPr>
        <p:spPr>
          <a:xfrm>
            <a:off x="6621672" y="3447568"/>
            <a:ext cx="1636730" cy="286232"/>
          </a:xfrm>
          <a:prstGeom prst="rect">
            <a:avLst/>
          </a:prstGeom>
          <a:noFill/>
        </p:spPr>
        <p:txBody>
          <a:bodyPr wrap="none" rtlCol="0">
            <a:spAutoFit/>
          </a:bodyPr>
          <a:lstStyle/>
          <a:p>
            <a:pPr marL="0" marR="0">
              <a:spcBef>
                <a:spcPts val="0"/>
              </a:spcBef>
              <a:spcAft>
                <a:spcPts val="0"/>
              </a:spcAft>
            </a:pPr>
            <a:r>
              <a:rPr lang="en-US" sz="1400" kern="1200" dirty="0">
                <a:solidFill>
                  <a:schemeClr val="accent3">
                    <a:lumMod val="20000"/>
                    <a:lumOff val="80000"/>
                  </a:schemeClr>
                </a:solidFill>
                <a:effectLst/>
                <a:latin typeface="Arial"/>
                <a:ea typeface="Times New Roman"/>
              </a:rPr>
              <a:t>Valid time: 1853Z</a:t>
            </a:r>
            <a:endParaRPr lang="en-US" sz="1400" dirty="0">
              <a:solidFill>
                <a:schemeClr val="accent3">
                  <a:lumMod val="20000"/>
                  <a:lumOff val="80000"/>
                </a:schemeClr>
              </a:solidFill>
              <a:effectLst/>
              <a:latin typeface="Times New Roman"/>
              <a:ea typeface="Times New Roman"/>
            </a:endParaRPr>
          </a:p>
        </p:txBody>
      </p:sp>
      <p:pic>
        <p:nvPicPr>
          <p:cNvPr id="12" name="Picture 11"/>
          <p:cNvPicPr preferRelativeResize="0">
            <a:picLocks noChangeAspect="1"/>
          </p:cNvPicPr>
          <p:nvPr/>
        </p:nvPicPr>
        <p:blipFill rotWithShape="1">
          <a:blip r:embed="rId6" cstate="print">
            <a:extLst>
              <a:ext uri="{28A0092B-C50C-407E-A947-70E740481C1C}">
                <a14:useLocalDpi xmlns:a14="http://schemas.microsoft.com/office/drawing/2010/main" val="0"/>
              </a:ext>
            </a:extLst>
          </a:blip>
          <a:srcRect t="19583" r="4275" b="9722"/>
          <a:stretch/>
        </p:blipFill>
        <p:spPr>
          <a:xfrm>
            <a:off x="457200" y="3962400"/>
            <a:ext cx="2497297" cy="1828800"/>
          </a:xfrm>
          <a:prstGeom prst="rect">
            <a:avLst/>
          </a:prstGeom>
        </p:spPr>
      </p:pic>
      <p:sp>
        <p:nvSpPr>
          <p:cNvPr id="13" name="TextBox 2"/>
          <p:cNvSpPr txBox="1"/>
          <p:nvPr/>
        </p:nvSpPr>
        <p:spPr>
          <a:xfrm>
            <a:off x="887483" y="5809768"/>
            <a:ext cx="1636730" cy="286232"/>
          </a:xfrm>
          <a:prstGeom prst="rect">
            <a:avLst/>
          </a:prstGeom>
          <a:noFill/>
        </p:spPr>
        <p:txBody>
          <a:bodyPr wrap="none" rtlCol="0">
            <a:spAutoFit/>
          </a:bodyPr>
          <a:lstStyle/>
          <a:p>
            <a:pPr marL="0" marR="0">
              <a:spcBef>
                <a:spcPts val="0"/>
              </a:spcBef>
              <a:spcAft>
                <a:spcPts val="0"/>
              </a:spcAft>
            </a:pPr>
            <a:r>
              <a:rPr lang="en-US" sz="1400" kern="1200" dirty="0">
                <a:solidFill>
                  <a:schemeClr val="accent3">
                    <a:lumMod val="20000"/>
                    <a:lumOff val="80000"/>
                  </a:schemeClr>
                </a:solidFill>
                <a:effectLst/>
                <a:latin typeface="Arial"/>
                <a:ea typeface="Times New Roman"/>
              </a:rPr>
              <a:t>Valid time: 1908Z</a:t>
            </a:r>
            <a:endParaRPr lang="en-US" sz="1400" dirty="0">
              <a:solidFill>
                <a:schemeClr val="accent3">
                  <a:lumMod val="20000"/>
                  <a:lumOff val="80000"/>
                </a:schemeClr>
              </a:solidFill>
              <a:effectLst/>
              <a:latin typeface="Times New Roman"/>
              <a:ea typeface="Times New Roman"/>
            </a:endParaRPr>
          </a:p>
        </p:txBody>
      </p:sp>
      <p:pic>
        <p:nvPicPr>
          <p:cNvPr id="15" name="Picture 14"/>
          <p:cNvPicPr preferRelativeResize="0">
            <a:picLocks noChangeAspect="1"/>
          </p:cNvPicPr>
          <p:nvPr/>
        </p:nvPicPr>
        <p:blipFill rotWithShape="1">
          <a:blip r:embed="rId7" cstate="print">
            <a:extLst>
              <a:ext uri="{28A0092B-C50C-407E-A947-70E740481C1C}">
                <a14:useLocalDpi xmlns:a14="http://schemas.microsoft.com/office/drawing/2010/main" val="0"/>
              </a:ext>
            </a:extLst>
          </a:blip>
          <a:srcRect t="19583" r="4412" b="9444"/>
          <a:stretch/>
        </p:blipFill>
        <p:spPr>
          <a:xfrm>
            <a:off x="3330029" y="3962400"/>
            <a:ext cx="2483943" cy="1828800"/>
          </a:xfrm>
          <a:prstGeom prst="rect">
            <a:avLst/>
          </a:prstGeom>
        </p:spPr>
      </p:pic>
      <p:sp>
        <p:nvSpPr>
          <p:cNvPr id="16" name="TextBox 2"/>
          <p:cNvSpPr txBox="1"/>
          <p:nvPr/>
        </p:nvSpPr>
        <p:spPr>
          <a:xfrm>
            <a:off x="3753635" y="5809768"/>
            <a:ext cx="1636730" cy="286232"/>
          </a:xfrm>
          <a:prstGeom prst="rect">
            <a:avLst/>
          </a:prstGeom>
          <a:noFill/>
        </p:spPr>
        <p:txBody>
          <a:bodyPr wrap="none" rtlCol="0">
            <a:spAutoFit/>
          </a:bodyPr>
          <a:lstStyle/>
          <a:p>
            <a:pPr marL="0" marR="0">
              <a:spcBef>
                <a:spcPts val="0"/>
              </a:spcBef>
              <a:spcAft>
                <a:spcPts val="0"/>
              </a:spcAft>
            </a:pPr>
            <a:r>
              <a:rPr lang="en-US" sz="1400" kern="1200" dirty="0">
                <a:solidFill>
                  <a:schemeClr val="accent3">
                    <a:lumMod val="20000"/>
                    <a:lumOff val="80000"/>
                  </a:schemeClr>
                </a:solidFill>
                <a:effectLst/>
                <a:latin typeface="Arial"/>
                <a:ea typeface="Times New Roman"/>
              </a:rPr>
              <a:t>Valid time: 1929Z</a:t>
            </a:r>
            <a:endParaRPr lang="en-US" sz="1400" dirty="0">
              <a:solidFill>
                <a:schemeClr val="accent3">
                  <a:lumMod val="20000"/>
                  <a:lumOff val="80000"/>
                </a:schemeClr>
              </a:solidFill>
              <a:effectLst/>
              <a:latin typeface="Times New Roman"/>
              <a:ea typeface="Times New Roman"/>
            </a:endParaRPr>
          </a:p>
        </p:txBody>
      </p:sp>
      <p:pic>
        <p:nvPicPr>
          <p:cNvPr id="18" name="Picture 17"/>
          <p:cNvPicPr preferRelativeResize="0">
            <a:picLocks noChangeAspect="1"/>
          </p:cNvPicPr>
          <p:nvPr/>
        </p:nvPicPr>
        <p:blipFill rotWithShape="1">
          <a:blip r:embed="rId8" cstate="print">
            <a:extLst>
              <a:ext uri="{28A0092B-C50C-407E-A947-70E740481C1C}">
                <a14:useLocalDpi xmlns:a14="http://schemas.microsoft.com/office/drawing/2010/main" val="0"/>
              </a:ext>
            </a:extLst>
          </a:blip>
          <a:srcRect t="19583" r="4137" b="9722"/>
          <a:stretch/>
        </p:blipFill>
        <p:spPr>
          <a:xfrm>
            <a:off x="6189592" y="3962400"/>
            <a:ext cx="2500890" cy="1828800"/>
          </a:xfrm>
          <a:prstGeom prst="rect">
            <a:avLst/>
          </a:prstGeom>
        </p:spPr>
      </p:pic>
      <p:sp>
        <p:nvSpPr>
          <p:cNvPr id="19" name="TextBox 2"/>
          <p:cNvSpPr txBox="1"/>
          <p:nvPr/>
        </p:nvSpPr>
        <p:spPr>
          <a:xfrm>
            <a:off x="6621672" y="5809768"/>
            <a:ext cx="1636730" cy="286232"/>
          </a:xfrm>
          <a:prstGeom prst="rect">
            <a:avLst/>
          </a:prstGeom>
          <a:noFill/>
        </p:spPr>
        <p:txBody>
          <a:bodyPr wrap="none" rtlCol="0">
            <a:spAutoFit/>
          </a:bodyPr>
          <a:lstStyle/>
          <a:p>
            <a:pPr marL="0" marR="0">
              <a:spcBef>
                <a:spcPts val="0"/>
              </a:spcBef>
              <a:spcAft>
                <a:spcPts val="0"/>
              </a:spcAft>
            </a:pPr>
            <a:r>
              <a:rPr lang="en-US" sz="1400" kern="1200" dirty="0">
                <a:solidFill>
                  <a:schemeClr val="accent3">
                    <a:lumMod val="20000"/>
                    <a:lumOff val="80000"/>
                  </a:schemeClr>
                </a:solidFill>
                <a:effectLst/>
                <a:latin typeface="Arial"/>
                <a:ea typeface="Times New Roman"/>
              </a:rPr>
              <a:t>Valid time: 1944Z</a:t>
            </a:r>
            <a:endParaRPr lang="en-US" sz="1400" dirty="0">
              <a:solidFill>
                <a:schemeClr val="accent3">
                  <a:lumMod val="20000"/>
                  <a:lumOff val="80000"/>
                </a:schemeClr>
              </a:solidFill>
              <a:effectLst/>
              <a:latin typeface="Times New Roman"/>
              <a:ea typeface="Times New Roman"/>
            </a:endParaRPr>
          </a:p>
        </p:txBody>
      </p:sp>
      <p:sp>
        <p:nvSpPr>
          <p:cNvPr id="26" name="TextBox 25"/>
          <p:cNvSpPr txBox="1"/>
          <p:nvPr/>
        </p:nvSpPr>
        <p:spPr>
          <a:xfrm>
            <a:off x="914400" y="685800"/>
            <a:ext cx="7315200" cy="603504"/>
          </a:xfrm>
          <a:prstGeom prst="rect">
            <a:avLst/>
          </a:prstGeom>
          <a:noFill/>
        </p:spPr>
        <p:txBody>
          <a:bodyPr>
            <a:spAutoFit/>
          </a:bodyPr>
          <a:lstStyle/>
          <a:p>
            <a:pPr algn="ctr">
              <a:lnSpc>
                <a:spcPct val="100000"/>
              </a:lnSpc>
              <a:defRPr/>
            </a:pPr>
            <a:r>
              <a:rPr lang="en-US" sz="3300" dirty="0">
                <a:solidFill>
                  <a:schemeClr val="accent3">
                    <a:lumMod val="20000"/>
                    <a:lumOff val="80000"/>
                  </a:schemeClr>
                </a:solidFill>
              </a:rPr>
              <a:t>ANC: Example Time Series</a:t>
            </a:r>
          </a:p>
        </p:txBody>
      </p:sp>
      <p:sp>
        <p:nvSpPr>
          <p:cNvPr id="20" name="TextBox 19"/>
          <p:cNvSpPr txBox="1"/>
          <p:nvPr/>
        </p:nvSpPr>
        <p:spPr>
          <a:xfrm>
            <a:off x="877824" y="6327648"/>
            <a:ext cx="7388352" cy="286232"/>
          </a:xfrm>
          <a:prstGeom prst="rect">
            <a:avLst/>
          </a:prstGeom>
          <a:noFill/>
        </p:spPr>
        <p:txBody>
          <a:bodyPr wrap="square" rtlCol="0">
            <a:spAutoFit/>
          </a:bodyPr>
          <a:lstStyle/>
          <a:p>
            <a:r>
              <a:rPr lang="en-US" sz="1400" dirty="0">
                <a:solidFill>
                  <a:schemeClr val="accent3">
                    <a:lumMod val="20000"/>
                    <a:lumOff val="80000"/>
                  </a:schemeClr>
                </a:solidFill>
              </a:rPr>
              <a:t>60-min nowcasts of CL on July 1, 2012 overlaid with 35 </a:t>
            </a:r>
            <a:r>
              <a:rPr lang="en-US" sz="1400" dirty="0" err="1">
                <a:solidFill>
                  <a:schemeClr val="accent3">
                    <a:lumMod val="20000"/>
                    <a:lumOff val="80000"/>
                  </a:schemeClr>
                </a:solidFill>
              </a:rPr>
              <a:t>dBZ</a:t>
            </a:r>
            <a:r>
              <a:rPr lang="en-US" sz="1400" dirty="0">
                <a:solidFill>
                  <a:schemeClr val="accent3">
                    <a:lumMod val="20000"/>
                    <a:lumOff val="80000"/>
                  </a:schemeClr>
                </a:solidFill>
              </a:rPr>
              <a:t> contours at the valid time</a:t>
            </a:r>
          </a:p>
        </p:txBody>
      </p:sp>
    </p:spTree>
    <p:extLst>
      <p:ext uri="{BB962C8B-B14F-4D97-AF65-F5344CB8AC3E}">
        <p14:creationId xmlns:p14="http://schemas.microsoft.com/office/powerpoint/2010/main" val="75647196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682496" y="685800"/>
            <a:ext cx="5779008" cy="603504"/>
          </a:xfrm>
          <a:prstGeom prst="rect">
            <a:avLst/>
          </a:prstGeom>
          <a:noFill/>
        </p:spPr>
        <p:txBody>
          <a:bodyPr>
            <a:spAutoFit/>
          </a:bodyPr>
          <a:lstStyle/>
          <a:p>
            <a:pPr algn="ctr">
              <a:lnSpc>
                <a:spcPct val="100000"/>
              </a:lnSpc>
              <a:defRPr/>
            </a:pPr>
            <a:r>
              <a:rPr lang="en-US" sz="3300" dirty="0">
                <a:solidFill>
                  <a:schemeClr val="accent3">
                    <a:lumMod val="20000"/>
                    <a:lumOff val="80000"/>
                  </a:schemeClr>
                </a:solidFill>
              </a:rPr>
              <a:t>ANC Verification: Questions</a:t>
            </a:r>
          </a:p>
        </p:txBody>
      </p:sp>
      <p:sp>
        <p:nvSpPr>
          <p:cNvPr id="5" name="TextBox 4"/>
          <p:cNvSpPr txBox="1"/>
          <p:nvPr/>
        </p:nvSpPr>
        <p:spPr>
          <a:xfrm>
            <a:off x="914400" y="1828800"/>
            <a:ext cx="7315200" cy="2923877"/>
          </a:xfrm>
          <a:prstGeom prst="rect">
            <a:avLst/>
          </a:prstGeom>
          <a:noFill/>
        </p:spPr>
        <p:txBody>
          <a:bodyPr wrap="square" rtlCol="0" anchor="ctr">
            <a:spAutoFit/>
          </a:bodyPr>
          <a:lstStyle/>
          <a:p>
            <a:pPr marL="228600" indent="-228600">
              <a:lnSpc>
                <a:spcPct val="100000"/>
              </a:lnSpc>
              <a:spcAft>
                <a:spcPts val="2400"/>
              </a:spcAft>
              <a:buFont typeface="Arial" panose="020B0604020202020204" pitchFamily="34" charset="0"/>
              <a:buChar char="•"/>
            </a:pPr>
            <a:r>
              <a:rPr lang="en-US" dirty="0">
                <a:solidFill>
                  <a:schemeClr val="accent3">
                    <a:lumMod val="20000"/>
                    <a:lumOff val="80000"/>
                  </a:schemeClr>
                </a:solidFill>
              </a:rPr>
              <a:t>What is the smallest spatial scale at which ANC’s 60-minute nowcasts of CL can skillfully nowcast the general areas where </a:t>
            </a:r>
            <a:r>
              <a:rPr lang="en-US" i="1" dirty="0">
                <a:solidFill>
                  <a:schemeClr val="accent3">
                    <a:lumMod val="20000"/>
                    <a:lumOff val="80000"/>
                  </a:schemeClr>
                </a:solidFill>
              </a:rPr>
              <a:t>both</a:t>
            </a:r>
            <a:r>
              <a:rPr lang="en-US" dirty="0">
                <a:solidFill>
                  <a:schemeClr val="accent3">
                    <a:lumMod val="20000"/>
                    <a:lumOff val="80000"/>
                  </a:schemeClr>
                </a:solidFill>
              </a:rPr>
              <a:t> new storms may initiate </a:t>
            </a:r>
            <a:r>
              <a:rPr lang="en-US" i="1" dirty="0">
                <a:solidFill>
                  <a:schemeClr val="accent3">
                    <a:lumMod val="20000"/>
                    <a:lumOff val="80000"/>
                  </a:schemeClr>
                </a:solidFill>
              </a:rPr>
              <a:t>and</a:t>
            </a:r>
            <a:r>
              <a:rPr lang="en-US" dirty="0">
                <a:solidFill>
                  <a:schemeClr val="accent3">
                    <a:lumMod val="20000"/>
                    <a:lumOff val="80000"/>
                  </a:schemeClr>
                </a:solidFill>
              </a:rPr>
              <a:t> existing storms should be sustained, and to what values of CL does this apply?</a:t>
            </a:r>
          </a:p>
          <a:p>
            <a:pPr marL="228600" indent="-228600">
              <a:lnSpc>
                <a:spcPct val="100000"/>
              </a:lnSpc>
              <a:spcAft>
                <a:spcPts val="2400"/>
              </a:spcAft>
              <a:buFont typeface="Arial" panose="020B0604020202020204" pitchFamily="34" charset="0"/>
              <a:buChar char="•"/>
            </a:pPr>
            <a:r>
              <a:rPr lang="en-US" dirty="0">
                <a:solidFill>
                  <a:schemeClr val="accent3">
                    <a:lumMod val="20000"/>
                    <a:lumOff val="80000"/>
                  </a:schemeClr>
                </a:solidFill>
              </a:rPr>
              <a:t>What is the smallest spatial scale at which ANC’s 60-minute nowcasts of CL can skillfully nowcast the general areas </a:t>
            </a:r>
            <a:r>
              <a:rPr lang="en-US" i="1" dirty="0">
                <a:solidFill>
                  <a:schemeClr val="accent3">
                    <a:lumMod val="20000"/>
                    <a:lumOff val="80000"/>
                  </a:schemeClr>
                </a:solidFill>
              </a:rPr>
              <a:t>solely</a:t>
            </a:r>
            <a:r>
              <a:rPr lang="en-US" dirty="0">
                <a:solidFill>
                  <a:schemeClr val="accent3">
                    <a:lumMod val="20000"/>
                    <a:lumOff val="80000"/>
                  </a:schemeClr>
                </a:solidFill>
              </a:rPr>
              <a:t> where new storms may initiate, and to what values of CL does this apply?</a:t>
            </a:r>
          </a:p>
          <a:p>
            <a:pPr marL="228600" indent="-228600">
              <a:lnSpc>
                <a:spcPct val="100000"/>
              </a:lnSpc>
              <a:spcAft>
                <a:spcPts val="2400"/>
              </a:spcAft>
              <a:buFont typeface="Arial" panose="020B0604020202020204" pitchFamily="34" charset="0"/>
              <a:buChar char="•"/>
            </a:pPr>
            <a:r>
              <a:rPr lang="en-US" dirty="0">
                <a:solidFill>
                  <a:schemeClr val="accent3">
                    <a:lumMod val="20000"/>
                    <a:lumOff val="80000"/>
                  </a:schemeClr>
                </a:solidFill>
              </a:rPr>
              <a:t>To what degree, if any, are ANC’s 60-minute nowcasts of CL subject to temporal ambiguity?</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938338" y="685800"/>
            <a:ext cx="5267325" cy="603250"/>
          </a:xfrm>
          <a:prstGeom prst="rect">
            <a:avLst/>
          </a:prstGeom>
          <a:noFill/>
        </p:spPr>
        <p:txBody>
          <a:bodyPr>
            <a:spAutoFit/>
          </a:bodyPr>
          <a:lstStyle/>
          <a:p>
            <a:pPr algn="ctr">
              <a:lnSpc>
                <a:spcPct val="100000"/>
              </a:lnSpc>
              <a:defRPr/>
            </a:pPr>
            <a:r>
              <a:rPr lang="en-US" sz="3300" dirty="0">
                <a:solidFill>
                  <a:schemeClr val="accent3">
                    <a:lumMod val="20000"/>
                    <a:lumOff val="80000"/>
                  </a:schemeClr>
                </a:solidFill>
              </a:rPr>
              <a:t>ANC Verification: Domain</a:t>
            </a:r>
          </a:p>
        </p:txBody>
      </p:sp>
      <p:pic>
        <p:nvPicPr>
          <p:cNvPr id="10243" name="Picture 6" descr="http://www.mdl.nws.noaa.gov/ancView/goldenTriangle/images/CP015_Reflectivity_in_1_hr_CRONUS_DOMAIN_20121213_221800.jpg"/>
          <p:cNvPicPr>
            <a:picLocks noChangeAspect="1" noChangeArrowheads="1"/>
          </p:cNvPicPr>
          <p:nvPr/>
        </p:nvPicPr>
        <p:blipFill>
          <a:blip r:embed="rId3">
            <a:extLst>
              <a:ext uri="{28A0092B-C50C-407E-A947-70E740481C1C}">
                <a14:useLocalDpi xmlns:a14="http://schemas.microsoft.com/office/drawing/2010/main" val="0"/>
              </a:ext>
            </a:extLst>
          </a:blip>
          <a:srcRect t="5414" r="5833"/>
          <a:stretch>
            <a:fillRect/>
          </a:stretch>
        </p:blipFill>
        <p:spPr bwMode="auto">
          <a:xfrm>
            <a:off x="1890713" y="1836738"/>
            <a:ext cx="5362575" cy="3192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Box 3"/>
          <p:cNvSpPr txBox="1"/>
          <p:nvPr/>
        </p:nvSpPr>
        <p:spPr>
          <a:xfrm>
            <a:off x="1485900" y="5257800"/>
            <a:ext cx="6172200" cy="365125"/>
          </a:xfrm>
          <a:prstGeom prst="rect">
            <a:avLst/>
          </a:prstGeom>
          <a:noFill/>
        </p:spPr>
        <p:txBody>
          <a:bodyPr>
            <a:spAutoFit/>
          </a:bodyPr>
          <a:lstStyle/>
          <a:p>
            <a:pPr algn="ctr">
              <a:lnSpc>
                <a:spcPct val="100000"/>
              </a:lnSpc>
              <a:spcAft>
                <a:spcPts val="1200"/>
              </a:spcAft>
              <a:defRPr/>
            </a:pPr>
            <a:r>
              <a:rPr lang="en-US" sz="1400" dirty="0">
                <a:solidFill>
                  <a:schemeClr val="accent3">
                    <a:lumMod val="20000"/>
                    <a:lumOff val="80000"/>
                  </a:schemeClr>
                </a:solidFill>
              </a:rPr>
              <a:t>The “Golden Triangle” Domain:  31° to 45° N; 94° to 71° W; 0.02° x 0.02°</a:t>
            </a:r>
          </a:p>
        </p:txBody>
      </p:sp>
      <p:sp>
        <p:nvSpPr>
          <p:cNvPr id="10245" name="TextBox 4"/>
          <p:cNvSpPr txBox="1">
            <a:spLocks noChangeArrowheads="1"/>
          </p:cNvSpPr>
          <p:nvPr/>
        </p:nvSpPr>
        <p:spPr bwMode="auto">
          <a:xfrm>
            <a:off x="6096000" y="4114800"/>
            <a:ext cx="304800" cy="31432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lnSpc>
                <a:spcPct val="85000"/>
              </a:lnSpc>
              <a:spcAft>
                <a:spcPct val="40000"/>
              </a:spcAft>
              <a:defRPr sz="2800" b="1" i="1">
                <a:solidFill>
                  <a:srgbClr val="FFFFCC"/>
                </a:solidFill>
                <a:latin typeface="Arial" charset="0"/>
              </a:defRPr>
            </a:lvl1pPr>
            <a:lvl2pPr marL="742950" indent="-285750" eaLnBrk="0" hangingPunct="0">
              <a:lnSpc>
                <a:spcPct val="85000"/>
              </a:lnSpc>
              <a:spcAft>
                <a:spcPct val="40000"/>
              </a:spcAft>
              <a:buChar char="•"/>
              <a:defRPr sz="2400" b="1">
                <a:solidFill>
                  <a:srgbClr val="FFFFFF"/>
                </a:solidFill>
                <a:latin typeface="Arial" charset="0"/>
              </a:defRPr>
            </a:lvl2pPr>
            <a:lvl3pPr marL="1143000" indent="-228600" eaLnBrk="0" hangingPunct="0">
              <a:lnSpc>
                <a:spcPct val="85000"/>
              </a:lnSpc>
              <a:spcAft>
                <a:spcPct val="40000"/>
              </a:spcAft>
              <a:buChar char="–"/>
              <a:defRPr sz="2000" i="1">
                <a:solidFill>
                  <a:srgbClr val="FFFFFF"/>
                </a:solidFill>
                <a:latin typeface="Arial" charset="0"/>
              </a:defRPr>
            </a:lvl3pPr>
            <a:lvl4pPr marL="1600200" indent="-228600" eaLnBrk="0" hangingPunct="0">
              <a:lnSpc>
                <a:spcPct val="85000"/>
              </a:lnSpc>
              <a:spcAft>
                <a:spcPct val="40000"/>
              </a:spcAft>
              <a:buChar char="•"/>
              <a:defRPr b="1">
                <a:solidFill>
                  <a:srgbClr val="FFFFFF"/>
                </a:solidFill>
                <a:latin typeface="Arial" charset="0"/>
              </a:defRPr>
            </a:lvl4pPr>
            <a:lvl5pPr marL="2057400" indent="-228600" eaLnBrk="0" hangingPunct="0">
              <a:lnSpc>
                <a:spcPct val="85000"/>
              </a:lnSpc>
              <a:spcAft>
                <a:spcPct val="40000"/>
              </a:spcAft>
              <a:buChar char="»"/>
              <a:defRPr i="1">
                <a:solidFill>
                  <a:srgbClr val="FFFFFF"/>
                </a:solidFill>
                <a:latin typeface="Arial" charset="0"/>
              </a:defRPr>
            </a:lvl5pPr>
            <a:lvl6pPr marL="2514600" indent="-228600" eaLnBrk="0" fontAlgn="base" hangingPunct="0">
              <a:lnSpc>
                <a:spcPct val="85000"/>
              </a:lnSpc>
              <a:spcBef>
                <a:spcPct val="0"/>
              </a:spcBef>
              <a:spcAft>
                <a:spcPct val="40000"/>
              </a:spcAft>
              <a:buChar char="»"/>
              <a:defRPr i="1">
                <a:solidFill>
                  <a:srgbClr val="FFFFFF"/>
                </a:solidFill>
                <a:latin typeface="Arial" charset="0"/>
              </a:defRPr>
            </a:lvl6pPr>
            <a:lvl7pPr marL="2971800" indent="-228600" eaLnBrk="0" fontAlgn="base" hangingPunct="0">
              <a:lnSpc>
                <a:spcPct val="85000"/>
              </a:lnSpc>
              <a:spcBef>
                <a:spcPct val="0"/>
              </a:spcBef>
              <a:spcAft>
                <a:spcPct val="40000"/>
              </a:spcAft>
              <a:buChar char="»"/>
              <a:defRPr i="1">
                <a:solidFill>
                  <a:srgbClr val="FFFFFF"/>
                </a:solidFill>
                <a:latin typeface="Arial" charset="0"/>
              </a:defRPr>
            </a:lvl7pPr>
            <a:lvl8pPr marL="3429000" indent="-228600" eaLnBrk="0" fontAlgn="base" hangingPunct="0">
              <a:lnSpc>
                <a:spcPct val="85000"/>
              </a:lnSpc>
              <a:spcBef>
                <a:spcPct val="0"/>
              </a:spcBef>
              <a:spcAft>
                <a:spcPct val="40000"/>
              </a:spcAft>
              <a:buChar char="»"/>
              <a:defRPr i="1">
                <a:solidFill>
                  <a:srgbClr val="FFFFFF"/>
                </a:solidFill>
                <a:latin typeface="Arial" charset="0"/>
              </a:defRPr>
            </a:lvl8pPr>
            <a:lvl9pPr marL="3886200" indent="-228600" eaLnBrk="0" fontAlgn="base" hangingPunct="0">
              <a:lnSpc>
                <a:spcPct val="85000"/>
              </a:lnSpc>
              <a:spcBef>
                <a:spcPct val="0"/>
              </a:spcBef>
              <a:spcAft>
                <a:spcPct val="40000"/>
              </a:spcAft>
              <a:buChar char="»"/>
              <a:defRPr i="1">
                <a:solidFill>
                  <a:srgbClr val="FFFFFF"/>
                </a:solidFill>
                <a:latin typeface="Arial" charset="0"/>
              </a:defRPr>
            </a:lvl9pPr>
          </a:lstStyle>
          <a:p>
            <a:pPr eaLnBrk="1" hangingPunct="1">
              <a:lnSpc>
                <a:spcPct val="90000"/>
              </a:lnSpc>
              <a:spcAft>
                <a:spcPct val="0"/>
              </a:spcAft>
            </a:pPr>
            <a:r>
              <a:rPr lang="en-US" altLang="en-US" sz="1600" i="0">
                <a:solidFill>
                  <a:srgbClr val="000000"/>
                </a:solidFill>
              </a:rPr>
              <a:t>x</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254250" y="685800"/>
            <a:ext cx="4635500" cy="600075"/>
          </a:xfrm>
          <a:prstGeom prst="rect">
            <a:avLst/>
          </a:prstGeom>
          <a:noFill/>
        </p:spPr>
        <p:txBody>
          <a:bodyPr>
            <a:spAutoFit/>
          </a:bodyPr>
          <a:lstStyle/>
          <a:p>
            <a:pPr algn="ctr">
              <a:lnSpc>
                <a:spcPct val="100000"/>
              </a:lnSpc>
              <a:defRPr/>
            </a:pPr>
            <a:r>
              <a:rPr lang="en-US" sz="3300" dirty="0">
                <a:solidFill>
                  <a:schemeClr val="accent3">
                    <a:lumMod val="20000"/>
                    <a:lumOff val="80000"/>
                  </a:schemeClr>
                </a:solidFill>
              </a:rPr>
              <a:t>ANC Verification: Data</a:t>
            </a:r>
          </a:p>
        </p:txBody>
      </p:sp>
      <p:sp>
        <p:nvSpPr>
          <p:cNvPr id="3" name="TextBox 2"/>
          <p:cNvSpPr txBox="1"/>
          <p:nvPr/>
        </p:nvSpPr>
        <p:spPr>
          <a:xfrm>
            <a:off x="914400" y="1825625"/>
            <a:ext cx="7315200" cy="2816156"/>
          </a:xfrm>
          <a:prstGeom prst="rect">
            <a:avLst/>
          </a:prstGeom>
          <a:noFill/>
        </p:spPr>
        <p:txBody>
          <a:bodyPr>
            <a:spAutoFit/>
          </a:bodyPr>
          <a:lstStyle>
            <a:lvl1pPr marL="228600" indent="-228600" eaLnBrk="0" hangingPunct="0">
              <a:lnSpc>
                <a:spcPct val="85000"/>
              </a:lnSpc>
              <a:spcAft>
                <a:spcPct val="40000"/>
              </a:spcAft>
              <a:defRPr sz="2800" b="1" i="1">
                <a:solidFill>
                  <a:srgbClr val="FFFFCC"/>
                </a:solidFill>
                <a:latin typeface="Arial" charset="0"/>
              </a:defRPr>
            </a:lvl1pPr>
            <a:lvl2pPr marL="685800" indent="-228600" eaLnBrk="0" hangingPunct="0">
              <a:lnSpc>
                <a:spcPct val="85000"/>
              </a:lnSpc>
              <a:spcAft>
                <a:spcPct val="40000"/>
              </a:spcAft>
              <a:buChar char="•"/>
              <a:defRPr sz="2400" b="1">
                <a:solidFill>
                  <a:srgbClr val="FFFFFF"/>
                </a:solidFill>
                <a:latin typeface="Arial" charset="0"/>
              </a:defRPr>
            </a:lvl2pPr>
            <a:lvl3pPr marL="1143000" indent="-228600" eaLnBrk="0" hangingPunct="0">
              <a:lnSpc>
                <a:spcPct val="85000"/>
              </a:lnSpc>
              <a:spcAft>
                <a:spcPct val="40000"/>
              </a:spcAft>
              <a:buChar char="–"/>
              <a:defRPr sz="2000" i="1">
                <a:solidFill>
                  <a:srgbClr val="FFFFFF"/>
                </a:solidFill>
                <a:latin typeface="Arial" charset="0"/>
              </a:defRPr>
            </a:lvl3pPr>
            <a:lvl4pPr marL="1600200" indent="-228600" eaLnBrk="0" hangingPunct="0">
              <a:lnSpc>
                <a:spcPct val="85000"/>
              </a:lnSpc>
              <a:spcAft>
                <a:spcPct val="40000"/>
              </a:spcAft>
              <a:buChar char="•"/>
              <a:defRPr b="1">
                <a:solidFill>
                  <a:srgbClr val="FFFFFF"/>
                </a:solidFill>
                <a:latin typeface="Arial" charset="0"/>
              </a:defRPr>
            </a:lvl4pPr>
            <a:lvl5pPr marL="2057400" indent="-228600" eaLnBrk="0" hangingPunct="0">
              <a:lnSpc>
                <a:spcPct val="85000"/>
              </a:lnSpc>
              <a:spcAft>
                <a:spcPct val="40000"/>
              </a:spcAft>
              <a:buChar char="»"/>
              <a:defRPr i="1">
                <a:solidFill>
                  <a:srgbClr val="FFFFFF"/>
                </a:solidFill>
                <a:latin typeface="Arial" charset="0"/>
              </a:defRPr>
            </a:lvl5pPr>
            <a:lvl6pPr marL="2514600" indent="-228600" eaLnBrk="0" fontAlgn="base" hangingPunct="0">
              <a:lnSpc>
                <a:spcPct val="85000"/>
              </a:lnSpc>
              <a:spcBef>
                <a:spcPct val="0"/>
              </a:spcBef>
              <a:spcAft>
                <a:spcPct val="40000"/>
              </a:spcAft>
              <a:buChar char="»"/>
              <a:defRPr i="1">
                <a:solidFill>
                  <a:srgbClr val="FFFFFF"/>
                </a:solidFill>
                <a:latin typeface="Arial" charset="0"/>
              </a:defRPr>
            </a:lvl6pPr>
            <a:lvl7pPr marL="2971800" indent="-228600" eaLnBrk="0" fontAlgn="base" hangingPunct="0">
              <a:lnSpc>
                <a:spcPct val="85000"/>
              </a:lnSpc>
              <a:spcBef>
                <a:spcPct val="0"/>
              </a:spcBef>
              <a:spcAft>
                <a:spcPct val="40000"/>
              </a:spcAft>
              <a:buChar char="»"/>
              <a:defRPr i="1">
                <a:solidFill>
                  <a:srgbClr val="FFFFFF"/>
                </a:solidFill>
                <a:latin typeface="Arial" charset="0"/>
              </a:defRPr>
            </a:lvl7pPr>
            <a:lvl8pPr marL="3429000" indent="-228600" eaLnBrk="0" fontAlgn="base" hangingPunct="0">
              <a:lnSpc>
                <a:spcPct val="85000"/>
              </a:lnSpc>
              <a:spcBef>
                <a:spcPct val="0"/>
              </a:spcBef>
              <a:spcAft>
                <a:spcPct val="40000"/>
              </a:spcAft>
              <a:buChar char="»"/>
              <a:defRPr i="1">
                <a:solidFill>
                  <a:srgbClr val="FFFFFF"/>
                </a:solidFill>
                <a:latin typeface="Arial" charset="0"/>
              </a:defRPr>
            </a:lvl8pPr>
            <a:lvl9pPr marL="3886200" indent="-228600" eaLnBrk="0" fontAlgn="base" hangingPunct="0">
              <a:lnSpc>
                <a:spcPct val="85000"/>
              </a:lnSpc>
              <a:spcBef>
                <a:spcPct val="0"/>
              </a:spcBef>
              <a:spcAft>
                <a:spcPct val="40000"/>
              </a:spcAft>
              <a:buChar char="»"/>
              <a:defRPr i="1">
                <a:solidFill>
                  <a:srgbClr val="FFFFFF"/>
                </a:solidFill>
                <a:latin typeface="Arial" charset="0"/>
              </a:defRPr>
            </a:lvl9pPr>
          </a:lstStyle>
          <a:p>
            <a:pPr eaLnBrk="1" hangingPunct="1">
              <a:lnSpc>
                <a:spcPct val="100000"/>
              </a:lnSpc>
              <a:spcAft>
                <a:spcPts val="1200"/>
              </a:spcAft>
              <a:buFont typeface="Times New Roman" pitchFamily="18" charset="0"/>
              <a:buAutoNum type="arabicPeriod"/>
            </a:pPr>
            <a:r>
              <a:rPr lang="en-US" altLang="en-US" sz="1400" i="0" dirty="0">
                <a:solidFill>
                  <a:srgbClr val="EEF4F4"/>
                </a:solidFill>
              </a:rPr>
              <a:t>Nowcast grids of ANC’s </a:t>
            </a:r>
            <a:r>
              <a:rPr lang="en-US" altLang="en-US" sz="1400" i="0" dirty="0" err="1">
                <a:solidFill>
                  <a:srgbClr val="EEF4F4"/>
                </a:solidFill>
              </a:rPr>
              <a:t>predictand</a:t>
            </a:r>
            <a:r>
              <a:rPr lang="en-US" altLang="en-US" sz="1400" i="0" dirty="0">
                <a:solidFill>
                  <a:srgbClr val="EEF4F4"/>
                </a:solidFill>
              </a:rPr>
              <a:t>: CL in 1 </a:t>
            </a:r>
            <a:r>
              <a:rPr lang="en-US" altLang="en-US" sz="1400" i="0" dirty="0" err="1">
                <a:solidFill>
                  <a:srgbClr val="EEF4F4"/>
                </a:solidFill>
              </a:rPr>
              <a:t>hr</a:t>
            </a:r>
            <a:endParaRPr lang="en-US" altLang="en-US" sz="1400" i="0" dirty="0">
              <a:solidFill>
                <a:srgbClr val="EEF4F4"/>
              </a:solidFill>
            </a:endParaRPr>
          </a:p>
          <a:p>
            <a:pPr lvl="1" eaLnBrk="1" hangingPunct="1">
              <a:lnSpc>
                <a:spcPct val="100000"/>
              </a:lnSpc>
              <a:spcAft>
                <a:spcPts val="0"/>
              </a:spcAft>
            </a:pPr>
            <a:r>
              <a:rPr lang="en-US" altLang="en-US" sz="1400" dirty="0">
                <a:solidFill>
                  <a:srgbClr val="EEF4F4"/>
                </a:solidFill>
              </a:rPr>
              <a:t>55 days from June 11 to September 30, 2012;  1400Z to 2359Z;</a:t>
            </a:r>
          </a:p>
          <a:p>
            <a:pPr marL="690563" lvl="1" indent="0" eaLnBrk="1" hangingPunct="1">
              <a:lnSpc>
                <a:spcPct val="100000"/>
              </a:lnSpc>
              <a:spcAft>
                <a:spcPts val="1800"/>
              </a:spcAft>
              <a:buNone/>
            </a:pPr>
            <a:r>
              <a:rPr lang="en-US" altLang="en-US" sz="1400" dirty="0">
                <a:solidFill>
                  <a:srgbClr val="EEF4F4"/>
                </a:solidFill>
              </a:rPr>
              <a:t>~10 nowcasts per hour</a:t>
            </a:r>
          </a:p>
          <a:p>
            <a:pPr eaLnBrk="1" hangingPunct="1">
              <a:lnSpc>
                <a:spcPct val="100000"/>
              </a:lnSpc>
              <a:spcAft>
                <a:spcPts val="1200"/>
              </a:spcAft>
              <a:buFont typeface="Times New Roman" pitchFamily="18" charset="0"/>
              <a:buAutoNum type="arabicPeriod"/>
            </a:pPr>
            <a:r>
              <a:rPr lang="en-US" altLang="en-US" sz="1400" i="0" dirty="0" smtClean="0">
                <a:solidFill>
                  <a:srgbClr val="EEF4F4"/>
                </a:solidFill>
              </a:rPr>
              <a:t>“Ground truth” </a:t>
            </a:r>
            <a:r>
              <a:rPr lang="en-US" altLang="en-US" sz="1400" i="0" dirty="0">
                <a:solidFill>
                  <a:srgbClr val="EEF4F4"/>
                </a:solidFill>
              </a:rPr>
              <a:t>grids derived from 3-D Cartesian WSR-88D reflectivity volumes</a:t>
            </a:r>
          </a:p>
          <a:p>
            <a:pPr lvl="1" eaLnBrk="1" hangingPunct="1">
              <a:lnSpc>
                <a:spcPct val="100000"/>
              </a:lnSpc>
              <a:spcAft>
                <a:spcPts val="1200"/>
              </a:spcAft>
            </a:pPr>
            <a:r>
              <a:rPr lang="en-US" altLang="en-US" sz="1400" dirty="0">
                <a:solidFill>
                  <a:srgbClr val="EEF4F4"/>
                </a:solidFill>
              </a:rPr>
              <a:t>Reflectivity volume</a:t>
            </a:r>
          </a:p>
          <a:p>
            <a:pPr marL="1257300" lvl="1" eaLnBrk="1" hangingPunct="1">
              <a:lnSpc>
                <a:spcPct val="100000"/>
              </a:lnSpc>
              <a:spcAft>
                <a:spcPts val="1200"/>
              </a:spcAft>
              <a:buFontTx/>
              <a:buNone/>
            </a:pPr>
            <a:r>
              <a:rPr lang="en-US" altLang="en-US" sz="1400" dirty="0">
                <a:solidFill>
                  <a:srgbClr val="EEF4F4"/>
                </a:solidFill>
              </a:rPr>
              <a:t>Filtered for bright band data</a:t>
            </a:r>
          </a:p>
          <a:p>
            <a:pPr marL="1609725" lvl="1" eaLnBrk="1" hangingPunct="1">
              <a:lnSpc>
                <a:spcPct val="100000"/>
              </a:lnSpc>
              <a:spcAft>
                <a:spcPts val="1200"/>
              </a:spcAft>
              <a:buFontTx/>
              <a:buNone/>
            </a:pPr>
            <a:r>
              <a:rPr lang="en-US" altLang="en-US" sz="1400" dirty="0">
                <a:solidFill>
                  <a:srgbClr val="EEF4F4"/>
                </a:solidFill>
              </a:rPr>
              <a:t>Filtered for </a:t>
            </a:r>
            <a:r>
              <a:rPr lang="en-US" altLang="en-US" sz="1400" dirty="0" err="1">
                <a:solidFill>
                  <a:srgbClr val="EEF4F4"/>
                </a:solidFill>
              </a:rPr>
              <a:t>stratiform</a:t>
            </a:r>
            <a:r>
              <a:rPr lang="en-US" altLang="en-US" sz="1400" dirty="0">
                <a:solidFill>
                  <a:srgbClr val="EEF4F4"/>
                </a:solidFill>
              </a:rPr>
              <a:t> data</a:t>
            </a:r>
          </a:p>
          <a:p>
            <a:pPr marL="1943100" lvl="1" eaLnBrk="1" hangingPunct="1">
              <a:lnSpc>
                <a:spcPct val="100000"/>
              </a:lnSpc>
              <a:spcAft>
                <a:spcPts val="1200"/>
              </a:spcAft>
              <a:buFontTx/>
              <a:buNone/>
            </a:pPr>
            <a:r>
              <a:rPr lang="en-US" altLang="en-US" sz="1400" dirty="0">
                <a:solidFill>
                  <a:srgbClr val="EEF4F4"/>
                </a:solidFill>
              </a:rPr>
              <a:t>Composited between 2.5 and 4.5 km, inclusive</a:t>
            </a:r>
          </a:p>
        </p:txBody>
      </p:sp>
      <p:sp>
        <p:nvSpPr>
          <p:cNvPr id="4" name="Bent-Up Arrow 3"/>
          <p:cNvSpPr/>
          <p:nvPr/>
        </p:nvSpPr>
        <p:spPr bwMode="auto">
          <a:xfrm rot="5400000">
            <a:off x="1714500" y="3543300"/>
            <a:ext cx="228600" cy="228600"/>
          </a:xfrm>
          <a:prstGeom prst="bentUpArrow">
            <a:avLst/>
          </a:prstGeom>
          <a:solidFill>
            <a:schemeClr val="accent3">
              <a:lumMod val="20000"/>
              <a:lumOff val="80000"/>
            </a:schemeClr>
          </a:solidFill>
          <a:ln w="19050" cap="flat" cmpd="sng" algn="ctr">
            <a:noFill/>
            <a:prstDash val="solid"/>
            <a:round/>
            <a:headEnd type="none" w="med" len="med"/>
            <a:tailEnd type="none" w="med" len="med"/>
          </a:ln>
          <a:effectLst/>
        </p:spPr>
        <p:txBody>
          <a:bodyPr/>
          <a:lstStyle/>
          <a:p>
            <a:pPr>
              <a:defRPr/>
            </a:pPr>
            <a:endParaRPr lang="en-US" sz="1400" dirty="0">
              <a:effectLst>
                <a:outerShdw blurRad="38100" dist="38100" dir="2700000" algn="tl">
                  <a:srgbClr val="000000">
                    <a:alpha val="43137"/>
                  </a:srgbClr>
                </a:outerShdw>
              </a:effectLst>
            </a:endParaRPr>
          </a:p>
        </p:txBody>
      </p:sp>
      <p:sp>
        <p:nvSpPr>
          <p:cNvPr id="5" name="Bent-Up Arrow 4"/>
          <p:cNvSpPr/>
          <p:nvPr/>
        </p:nvSpPr>
        <p:spPr bwMode="auto">
          <a:xfrm rot="5400000">
            <a:off x="2057400" y="3924300"/>
            <a:ext cx="228600" cy="228600"/>
          </a:xfrm>
          <a:prstGeom prst="bentUpArrow">
            <a:avLst/>
          </a:prstGeom>
          <a:solidFill>
            <a:schemeClr val="accent3">
              <a:lumMod val="20000"/>
              <a:lumOff val="80000"/>
            </a:schemeClr>
          </a:solidFill>
          <a:ln w="19050" cap="flat" cmpd="sng" algn="ctr">
            <a:noFill/>
            <a:prstDash val="solid"/>
            <a:round/>
            <a:headEnd type="none" w="med" len="med"/>
            <a:tailEnd type="none" w="med" len="med"/>
          </a:ln>
          <a:effectLst/>
        </p:spPr>
        <p:txBody>
          <a:bodyPr/>
          <a:lstStyle/>
          <a:p>
            <a:pPr>
              <a:defRPr/>
            </a:pPr>
            <a:endParaRPr lang="en-US" sz="1400" dirty="0">
              <a:effectLst>
                <a:outerShdw blurRad="38100" dist="38100" dir="2700000" algn="tl">
                  <a:srgbClr val="000000">
                    <a:alpha val="43137"/>
                  </a:srgbClr>
                </a:outerShdw>
              </a:effectLst>
            </a:endParaRPr>
          </a:p>
        </p:txBody>
      </p:sp>
      <p:sp>
        <p:nvSpPr>
          <p:cNvPr id="6" name="Bent-Up Arrow 5"/>
          <p:cNvSpPr/>
          <p:nvPr/>
        </p:nvSpPr>
        <p:spPr bwMode="auto">
          <a:xfrm rot="5400000">
            <a:off x="2400300" y="4305300"/>
            <a:ext cx="228600" cy="228600"/>
          </a:xfrm>
          <a:prstGeom prst="bentUpArrow">
            <a:avLst/>
          </a:prstGeom>
          <a:solidFill>
            <a:schemeClr val="accent3">
              <a:lumMod val="20000"/>
              <a:lumOff val="80000"/>
            </a:schemeClr>
          </a:solidFill>
          <a:ln w="19050" cap="flat" cmpd="sng" algn="ctr">
            <a:noFill/>
            <a:prstDash val="solid"/>
            <a:round/>
            <a:headEnd type="none" w="med" len="med"/>
            <a:tailEnd type="none" w="med" len="med"/>
          </a:ln>
          <a:effectLst/>
        </p:spPr>
        <p:txBody>
          <a:bodyPr/>
          <a:lstStyle/>
          <a:p>
            <a:pPr>
              <a:defRPr/>
            </a:pPr>
            <a:endParaRPr lang="en-US" sz="1400" dirty="0">
              <a:effectLst>
                <a:outerShdw blurRad="38100" dist="38100" dir="2700000" algn="tl">
                  <a:srgbClr val="000000">
                    <a:alpha val="43137"/>
                  </a:srgbClr>
                </a:outerShdw>
              </a:effectLst>
            </a:endParaRPr>
          </a:p>
        </p:txBody>
      </p:sp>
      <p:sp>
        <p:nvSpPr>
          <p:cNvPr id="7" name="Flowchart: Data 6"/>
          <p:cNvSpPr/>
          <p:nvPr/>
        </p:nvSpPr>
        <p:spPr bwMode="auto">
          <a:xfrm>
            <a:off x="1085851" y="4953000"/>
            <a:ext cx="2743200" cy="457200"/>
          </a:xfrm>
          <a:prstGeom prst="flowChartInputOutput">
            <a:avLst/>
          </a:prstGeom>
          <a:solidFill>
            <a:srgbClr val="B3E0FF">
              <a:alpha val="50196"/>
            </a:srgbClr>
          </a:solidFill>
          <a:ln w="12700" cap="flat" cmpd="sng" algn="ctr">
            <a:solidFill>
              <a:schemeClr val="tx1"/>
            </a:solidFill>
            <a:prstDash val="solid"/>
            <a:round/>
            <a:headEnd type="none" w="med" len="med"/>
            <a:tailEnd type="none" w="med" len="med"/>
          </a:ln>
          <a:effectLst/>
        </p:spPr>
        <p:txBody>
          <a:bodyPr anchor="ctr"/>
          <a:lstStyle/>
          <a:p>
            <a:pPr algn="ctr">
              <a:defRPr/>
            </a:pPr>
            <a:r>
              <a:rPr lang="en-US" sz="1200" dirty="0">
                <a:solidFill>
                  <a:srgbClr val="000000"/>
                </a:solidFill>
              </a:rPr>
              <a:t>Filtered radar composite at </a:t>
            </a:r>
            <a:r>
              <a:rPr lang="en-US" sz="1200" dirty="0" err="1">
                <a:solidFill>
                  <a:srgbClr val="000000"/>
                </a:solidFill>
              </a:rPr>
              <a:t>t</a:t>
            </a:r>
            <a:r>
              <a:rPr lang="en-US" sz="1200" baseline="-25000" dirty="0" err="1">
                <a:solidFill>
                  <a:srgbClr val="000000"/>
                </a:solidFill>
              </a:rPr>
              <a:t>nowcast</a:t>
            </a:r>
            <a:r>
              <a:rPr lang="en-US" sz="1200" dirty="0">
                <a:solidFill>
                  <a:srgbClr val="000000"/>
                </a:solidFill>
              </a:rPr>
              <a:t> </a:t>
            </a:r>
          </a:p>
        </p:txBody>
      </p:sp>
      <p:sp>
        <p:nvSpPr>
          <p:cNvPr id="8" name="Flowchart: Data 7"/>
          <p:cNvSpPr/>
          <p:nvPr/>
        </p:nvSpPr>
        <p:spPr bwMode="auto">
          <a:xfrm>
            <a:off x="1085851" y="5638800"/>
            <a:ext cx="2743200" cy="457200"/>
          </a:xfrm>
          <a:prstGeom prst="flowChartInputOutput">
            <a:avLst/>
          </a:prstGeom>
          <a:solidFill>
            <a:srgbClr val="B3E0FF">
              <a:alpha val="50196"/>
            </a:srgbClr>
          </a:solidFill>
          <a:ln w="12700" cap="flat" cmpd="sng" algn="ctr">
            <a:solidFill>
              <a:schemeClr val="tx1"/>
            </a:solidFill>
            <a:prstDash val="solid"/>
            <a:round/>
            <a:headEnd type="none" w="med" len="med"/>
            <a:tailEnd type="none" w="med" len="med"/>
          </a:ln>
          <a:effectLst/>
        </p:spPr>
        <p:txBody>
          <a:bodyPr anchor="ctr"/>
          <a:lstStyle/>
          <a:p>
            <a:pPr algn="ctr">
              <a:defRPr/>
            </a:pPr>
            <a:r>
              <a:rPr lang="en-US" sz="1200" dirty="0">
                <a:solidFill>
                  <a:srgbClr val="000000"/>
                </a:solidFill>
              </a:rPr>
              <a:t>Filtered radar composite at </a:t>
            </a:r>
            <a:r>
              <a:rPr lang="en-US" sz="1200" dirty="0" err="1">
                <a:solidFill>
                  <a:srgbClr val="000000"/>
                </a:solidFill>
              </a:rPr>
              <a:t>t</a:t>
            </a:r>
            <a:r>
              <a:rPr lang="en-US" sz="1200" baseline="-25000" dirty="0" err="1">
                <a:solidFill>
                  <a:srgbClr val="000000"/>
                </a:solidFill>
              </a:rPr>
              <a:t>valid</a:t>
            </a:r>
            <a:endParaRPr lang="en-US" sz="1200" dirty="0">
              <a:solidFill>
                <a:srgbClr val="000000"/>
              </a:solidFill>
            </a:endParaRPr>
          </a:p>
        </p:txBody>
      </p:sp>
      <p:sp>
        <p:nvSpPr>
          <p:cNvPr id="9" name="Flowchart: Predefined Process 8"/>
          <p:cNvSpPr/>
          <p:nvPr/>
        </p:nvSpPr>
        <p:spPr bwMode="auto">
          <a:xfrm>
            <a:off x="4095751" y="5257800"/>
            <a:ext cx="1371600" cy="533400"/>
          </a:xfrm>
          <a:prstGeom prst="flowChartPredefinedProcess">
            <a:avLst/>
          </a:prstGeom>
          <a:solidFill>
            <a:srgbClr val="B3E0FF">
              <a:alpha val="50196"/>
            </a:srgbClr>
          </a:solidFill>
          <a:ln w="12700" cap="flat" cmpd="sng" algn="ctr">
            <a:solidFill>
              <a:schemeClr val="tx1"/>
            </a:solidFill>
            <a:prstDash val="solid"/>
            <a:round/>
            <a:headEnd type="none" w="med" len="med"/>
            <a:tailEnd type="none" w="med" len="med"/>
          </a:ln>
          <a:effectLst/>
        </p:spPr>
        <p:txBody>
          <a:bodyPr anchor="ctr"/>
          <a:lstStyle/>
          <a:p>
            <a:pPr algn="ctr">
              <a:defRPr/>
            </a:pPr>
            <a:r>
              <a:rPr lang="en-US" sz="1200" dirty="0" err="1">
                <a:solidFill>
                  <a:srgbClr val="000000"/>
                </a:solidFill>
              </a:rPr>
              <a:t>ciClassifier</a:t>
            </a:r>
            <a:endParaRPr lang="en-US" sz="1200" dirty="0">
              <a:solidFill>
                <a:srgbClr val="000000"/>
              </a:solidFill>
            </a:endParaRPr>
          </a:p>
        </p:txBody>
      </p:sp>
      <p:sp>
        <p:nvSpPr>
          <p:cNvPr id="12" name="Flowchart: Data 11"/>
          <p:cNvSpPr/>
          <p:nvPr/>
        </p:nvSpPr>
        <p:spPr bwMode="auto">
          <a:xfrm>
            <a:off x="5772150" y="5295900"/>
            <a:ext cx="2286000" cy="457200"/>
          </a:xfrm>
          <a:prstGeom prst="flowChartInputOutput">
            <a:avLst/>
          </a:prstGeom>
          <a:solidFill>
            <a:srgbClr val="B3E0FF">
              <a:alpha val="50196"/>
            </a:srgbClr>
          </a:solidFill>
          <a:ln w="12700" cap="flat" cmpd="sng" algn="ctr">
            <a:solidFill>
              <a:schemeClr val="tx1"/>
            </a:solidFill>
            <a:prstDash val="solid"/>
            <a:round/>
            <a:headEnd type="none" w="med" len="med"/>
            <a:tailEnd type="none" w="med" len="med"/>
          </a:ln>
          <a:effectLst/>
        </p:spPr>
        <p:txBody>
          <a:bodyPr anchor="ctr"/>
          <a:lstStyle/>
          <a:p>
            <a:pPr algn="ctr">
              <a:defRPr/>
            </a:pPr>
            <a:r>
              <a:rPr lang="en-US" sz="1200" dirty="0" smtClean="0">
                <a:solidFill>
                  <a:srgbClr val="000000"/>
                </a:solidFill>
              </a:rPr>
              <a:t>“Ground truth” </a:t>
            </a:r>
            <a:r>
              <a:rPr lang="en-US" sz="1200" dirty="0">
                <a:solidFill>
                  <a:srgbClr val="000000"/>
                </a:solidFill>
              </a:rPr>
              <a:t>grid at </a:t>
            </a:r>
            <a:r>
              <a:rPr lang="en-US" sz="1200" dirty="0" err="1">
                <a:solidFill>
                  <a:srgbClr val="000000"/>
                </a:solidFill>
              </a:rPr>
              <a:t>t</a:t>
            </a:r>
            <a:r>
              <a:rPr lang="en-US" sz="1200" baseline="-25000" dirty="0" err="1">
                <a:solidFill>
                  <a:srgbClr val="000000"/>
                </a:solidFill>
              </a:rPr>
              <a:t>valid</a:t>
            </a:r>
            <a:endParaRPr lang="en-US" sz="1200" baseline="-25000" dirty="0">
              <a:solidFill>
                <a:srgbClr val="000000"/>
              </a:solidFill>
            </a:endParaRPr>
          </a:p>
        </p:txBody>
      </p:sp>
      <p:cxnSp>
        <p:nvCxnSpPr>
          <p:cNvPr id="24" name="Straight Arrow Connector 23"/>
          <p:cNvCxnSpPr>
            <a:stCxn id="7" idx="5"/>
            <a:endCxn id="9" idx="1"/>
          </p:cNvCxnSpPr>
          <p:nvPr/>
        </p:nvCxnSpPr>
        <p:spPr bwMode="auto">
          <a:xfrm>
            <a:off x="3554731" y="5181600"/>
            <a:ext cx="541020" cy="342900"/>
          </a:xfrm>
          <a:prstGeom prst="straightConnector1">
            <a:avLst/>
          </a:prstGeom>
          <a:solidFill>
            <a:schemeClr val="accent1"/>
          </a:solidFill>
          <a:ln w="9525" cap="flat" cmpd="sng" algn="ctr">
            <a:solidFill>
              <a:schemeClr val="accent3">
                <a:lumMod val="20000"/>
                <a:lumOff val="80000"/>
              </a:schemeClr>
            </a:solidFill>
            <a:prstDash val="solid"/>
            <a:round/>
            <a:headEnd type="none" w="med" len="med"/>
            <a:tailEnd type="arrow"/>
          </a:ln>
          <a:effectLst/>
        </p:spPr>
      </p:cxnSp>
      <p:cxnSp>
        <p:nvCxnSpPr>
          <p:cNvPr id="26" name="Straight Arrow Connector 25"/>
          <p:cNvCxnSpPr>
            <a:stCxn id="8" idx="5"/>
            <a:endCxn id="9" idx="1"/>
          </p:cNvCxnSpPr>
          <p:nvPr/>
        </p:nvCxnSpPr>
        <p:spPr bwMode="auto">
          <a:xfrm flipV="1">
            <a:off x="3554731" y="5524500"/>
            <a:ext cx="541020" cy="342900"/>
          </a:xfrm>
          <a:prstGeom prst="straightConnector1">
            <a:avLst/>
          </a:prstGeom>
          <a:solidFill>
            <a:schemeClr val="accent1"/>
          </a:solidFill>
          <a:ln w="9525" cap="flat" cmpd="sng" algn="ctr">
            <a:solidFill>
              <a:schemeClr val="accent3">
                <a:lumMod val="20000"/>
                <a:lumOff val="80000"/>
              </a:schemeClr>
            </a:solidFill>
            <a:prstDash val="solid"/>
            <a:round/>
            <a:headEnd type="none" w="med" len="med"/>
            <a:tailEnd type="arrow"/>
          </a:ln>
          <a:effectLst/>
        </p:spPr>
      </p:cxnSp>
      <p:cxnSp>
        <p:nvCxnSpPr>
          <p:cNvPr id="28" name="Straight Arrow Connector 27"/>
          <p:cNvCxnSpPr>
            <a:stCxn id="9" idx="3"/>
            <a:endCxn id="12" idx="2"/>
          </p:cNvCxnSpPr>
          <p:nvPr/>
        </p:nvCxnSpPr>
        <p:spPr bwMode="auto">
          <a:xfrm>
            <a:off x="5467351" y="5524500"/>
            <a:ext cx="533399" cy="0"/>
          </a:xfrm>
          <a:prstGeom prst="straightConnector1">
            <a:avLst/>
          </a:prstGeom>
          <a:solidFill>
            <a:schemeClr val="accent1"/>
          </a:solidFill>
          <a:ln w="9525" cap="flat" cmpd="sng" algn="ctr">
            <a:solidFill>
              <a:schemeClr val="accent3">
                <a:lumMod val="20000"/>
                <a:lumOff val="80000"/>
              </a:schemeClr>
            </a:solidFill>
            <a:prstDash val="solid"/>
            <a:round/>
            <a:headEnd type="none" w="med" len="med"/>
            <a:tailEnd type="arrow"/>
          </a:ln>
          <a:effectLst/>
        </p:spPr>
      </p:cxn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778000" y="685800"/>
            <a:ext cx="5588000" cy="600075"/>
          </a:xfrm>
          <a:prstGeom prst="rect">
            <a:avLst/>
          </a:prstGeom>
          <a:noFill/>
        </p:spPr>
        <p:txBody>
          <a:bodyPr>
            <a:spAutoFit/>
          </a:bodyPr>
          <a:lstStyle/>
          <a:p>
            <a:pPr algn="ctr">
              <a:lnSpc>
                <a:spcPct val="100000"/>
              </a:lnSpc>
              <a:defRPr/>
            </a:pPr>
            <a:r>
              <a:rPr lang="en-US" sz="3300" dirty="0">
                <a:solidFill>
                  <a:schemeClr val="accent3">
                    <a:lumMod val="20000"/>
                    <a:lumOff val="80000"/>
                  </a:schemeClr>
                </a:solidFill>
              </a:rPr>
              <a:t>ANC Verification: Statistics</a:t>
            </a:r>
          </a:p>
        </p:txBody>
      </p:sp>
      <p:graphicFrame>
        <p:nvGraphicFramePr>
          <p:cNvPr id="4" name="Table 3"/>
          <p:cNvGraphicFramePr>
            <a:graphicFrameLocks noGrp="1"/>
          </p:cNvGraphicFramePr>
          <p:nvPr>
            <p:extLst>
              <p:ext uri="{D42A27DB-BD31-4B8C-83A1-F6EECF244321}">
                <p14:modId xmlns:p14="http://schemas.microsoft.com/office/powerpoint/2010/main" val="3219042434"/>
              </p:ext>
            </p:extLst>
          </p:nvPr>
        </p:nvGraphicFramePr>
        <p:xfrm>
          <a:off x="4432938" y="2133600"/>
          <a:ext cx="1783080" cy="304800"/>
        </p:xfrm>
        <a:graphic>
          <a:graphicData uri="http://schemas.openxmlformats.org/drawingml/2006/table">
            <a:tbl>
              <a:tblPr firstRow="1" bandRow="1">
                <a:tableStyleId>{5C22544A-7EE6-4342-B048-85BDC9FD1C3A}</a:tableStyleId>
              </a:tblPr>
              <a:tblGrid>
                <a:gridCol w="445770">
                  <a:extLst>
                    <a:ext uri="{9D8B030D-6E8A-4147-A177-3AD203B41FA5}">
                      <a16:colId xmlns="" xmlns:a16="http://schemas.microsoft.com/office/drawing/2014/main" val="20000"/>
                    </a:ext>
                  </a:extLst>
                </a:gridCol>
                <a:gridCol w="445770">
                  <a:extLst>
                    <a:ext uri="{9D8B030D-6E8A-4147-A177-3AD203B41FA5}">
                      <a16:colId xmlns="" xmlns:a16="http://schemas.microsoft.com/office/drawing/2014/main" val="20001"/>
                    </a:ext>
                  </a:extLst>
                </a:gridCol>
                <a:gridCol w="445770">
                  <a:extLst>
                    <a:ext uri="{9D8B030D-6E8A-4147-A177-3AD203B41FA5}">
                      <a16:colId xmlns="" xmlns:a16="http://schemas.microsoft.com/office/drawing/2014/main" val="20002"/>
                    </a:ext>
                  </a:extLst>
                </a:gridCol>
                <a:gridCol w="445770">
                  <a:extLst>
                    <a:ext uri="{9D8B030D-6E8A-4147-A177-3AD203B41FA5}">
                      <a16:colId xmlns="" xmlns:a16="http://schemas.microsoft.com/office/drawing/2014/main" val="20003"/>
                    </a:ext>
                  </a:extLst>
                </a:gridCol>
              </a:tblGrid>
              <a:tr h="301752">
                <a:tc>
                  <a:txBody>
                    <a:bodyPr/>
                    <a:lstStyle/>
                    <a:p>
                      <a:pPr algn="ctr"/>
                      <a:r>
                        <a:rPr lang="en-US" sz="1400" baseline="0" dirty="0">
                          <a:solidFill>
                            <a:srgbClr val="000000"/>
                          </a:solidFill>
                        </a:rPr>
                        <a:t>H</a:t>
                      </a:r>
                      <a:r>
                        <a:rPr lang="en-US" sz="1400" baseline="-25000" dirty="0">
                          <a:solidFill>
                            <a:srgbClr val="000000"/>
                          </a:solidFill>
                        </a:rPr>
                        <a:t>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50"/>
                    </a:solidFill>
                  </a:tcPr>
                </a:tc>
                <a:tc>
                  <a:txBody>
                    <a:bodyPr/>
                    <a:lstStyle/>
                    <a:p>
                      <a:pPr algn="ctr"/>
                      <a:r>
                        <a:rPr lang="en-US" sz="1400" baseline="0" dirty="0">
                          <a:solidFill>
                            <a:srgbClr val="000000"/>
                          </a:solidFill>
                        </a:rPr>
                        <a:t>M</a:t>
                      </a:r>
                      <a:r>
                        <a:rPr lang="en-US" sz="1400" baseline="-25000" dirty="0">
                          <a:solidFill>
                            <a:srgbClr val="000000"/>
                          </a:solidFill>
                        </a:rPr>
                        <a:t>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a:txBody>
                    <a:bodyPr/>
                    <a:lstStyle/>
                    <a:p>
                      <a:pPr algn="ctr"/>
                      <a:r>
                        <a:rPr lang="en-US" sz="1400" dirty="0">
                          <a:solidFill>
                            <a:srgbClr val="000000"/>
                          </a:solidFill>
                        </a:rPr>
                        <a:t>F</a:t>
                      </a:r>
                      <a:r>
                        <a:rPr lang="en-US" sz="1400" baseline="-25000" dirty="0">
                          <a:solidFill>
                            <a:srgbClr val="000000"/>
                          </a:solidFill>
                        </a:rPr>
                        <a:t>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a:r>
                        <a:rPr lang="en-US" sz="1400" dirty="0">
                          <a:solidFill>
                            <a:srgbClr val="000000"/>
                          </a:solidFill>
                        </a:rPr>
                        <a:t>N</a:t>
                      </a:r>
                      <a:r>
                        <a:rPr lang="en-US" sz="1400" baseline="-25000" dirty="0">
                          <a:solidFill>
                            <a:srgbClr val="000000"/>
                          </a:solidFill>
                        </a:rPr>
                        <a:t>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extLst>
                  <a:ext uri="{0D108BD9-81ED-4DB2-BD59-A6C34878D82A}">
                    <a16:rowId xmlns="" xmlns:a16="http://schemas.microsoft.com/office/drawing/2014/main" val="10000"/>
                  </a:ext>
                </a:extLst>
              </a:tr>
            </a:tbl>
          </a:graphicData>
        </a:graphic>
      </p:graphicFrame>
      <p:graphicFrame>
        <p:nvGraphicFramePr>
          <p:cNvPr id="5" name="Table 4"/>
          <p:cNvGraphicFramePr>
            <a:graphicFrameLocks noGrp="1"/>
          </p:cNvGraphicFramePr>
          <p:nvPr>
            <p:extLst>
              <p:ext uri="{D42A27DB-BD31-4B8C-83A1-F6EECF244321}">
                <p14:modId xmlns:p14="http://schemas.microsoft.com/office/powerpoint/2010/main" val="734911374"/>
              </p:ext>
            </p:extLst>
          </p:nvPr>
        </p:nvGraphicFramePr>
        <p:xfrm>
          <a:off x="4432938" y="2743200"/>
          <a:ext cx="1783080" cy="304800"/>
        </p:xfrm>
        <a:graphic>
          <a:graphicData uri="http://schemas.openxmlformats.org/drawingml/2006/table">
            <a:tbl>
              <a:tblPr firstRow="1" bandRow="1">
                <a:tableStyleId>{5C22544A-7EE6-4342-B048-85BDC9FD1C3A}</a:tableStyleId>
              </a:tblPr>
              <a:tblGrid>
                <a:gridCol w="445770">
                  <a:extLst>
                    <a:ext uri="{9D8B030D-6E8A-4147-A177-3AD203B41FA5}">
                      <a16:colId xmlns="" xmlns:a16="http://schemas.microsoft.com/office/drawing/2014/main" val="20000"/>
                    </a:ext>
                  </a:extLst>
                </a:gridCol>
                <a:gridCol w="445770">
                  <a:extLst>
                    <a:ext uri="{9D8B030D-6E8A-4147-A177-3AD203B41FA5}">
                      <a16:colId xmlns="" xmlns:a16="http://schemas.microsoft.com/office/drawing/2014/main" val="20001"/>
                    </a:ext>
                  </a:extLst>
                </a:gridCol>
                <a:gridCol w="445770">
                  <a:extLst>
                    <a:ext uri="{9D8B030D-6E8A-4147-A177-3AD203B41FA5}">
                      <a16:colId xmlns="" xmlns:a16="http://schemas.microsoft.com/office/drawing/2014/main" val="20002"/>
                    </a:ext>
                  </a:extLst>
                </a:gridCol>
                <a:gridCol w="445770">
                  <a:extLst>
                    <a:ext uri="{9D8B030D-6E8A-4147-A177-3AD203B41FA5}">
                      <a16:colId xmlns="" xmlns:a16="http://schemas.microsoft.com/office/drawing/2014/main" val="20003"/>
                    </a:ext>
                  </a:extLst>
                </a:gridCol>
              </a:tblGrid>
              <a:tr h="283464">
                <a:tc>
                  <a:txBody>
                    <a:bodyPr/>
                    <a:lstStyle/>
                    <a:p>
                      <a:pPr algn="ctr"/>
                      <a:r>
                        <a:rPr lang="en-US" sz="1400" baseline="0">
                          <a:solidFill>
                            <a:srgbClr val="000000"/>
                          </a:solidFill>
                        </a:rPr>
                        <a:t>H</a:t>
                      </a:r>
                      <a:r>
                        <a:rPr lang="en-US" sz="1400" baseline="-25000">
                          <a:solidFill>
                            <a:srgbClr val="000000"/>
                          </a:solidFill>
                        </a:rPr>
                        <a:t>2</a:t>
                      </a:r>
                      <a:endParaRPr lang="en-US" sz="1400" baseline="-25000" dirty="0">
                        <a:solidFill>
                          <a:srgbClr val="000000"/>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50"/>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baseline="0" dirty="0">
                          <a:solidFill>
                            <a:srgbClr val="000000"/>
                          </a:solidFill>
                        </a:rPr>
                        <a:t>M</a:t>
                      </a:r>
                      <a:r>
                        <a:rPr lang="en-US" sz="1400" baseline="-25000" dirty="0">
                          <a:solidFill>
                            <a:srgbClr val="000000"/>
                          </a:solidFill>
                        </a:rPr>
                        <a:t>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dirty="0">
                          <a:solidFill>
                            <a:srgbClr val="000000"/>
                          </a:solidFill>
                        </a:rPr>
                        <a:t>F</a:t>
                      </a:r>
                      <a:r>
                        <a:rPr lang="en-US" sz="1400" baseline="-25000" dirty="0">
                          <a:solidFill>
                            <a:srgbClr val="000000"/>
                          </a:solidFill>
                        </a:rPr>
                        <a:t>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dirty="0">
                          <a:solidFill>
                            <a:srgbClr val="000000"/>
                          </a:solidFill>
                        </a:rPr>
                        <a:t>N</a:t>
                      </a:r>
                      <a:r>
                        <a:rPr lang="en-US" sz="1400" baseline="-25000" dirty="0">
                          <a:solidFill>
                            <a:srgbClr val="000000"/>
                          </a:solidFill>
                        </a:rPr>
                        <a:t>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extLst>
                  <a:ext uri="{0D108BD9-81ED-4DB2-BD59-A6C34878D82A}">
                    <a16:rowId xmlns="" xmlns:a16="http://schemas.microsoft.com/office/drawing/2014/main" val="10000"/>
                  </a:ext>
                </a:extLst>
              </a:tr>
            </a:tbl>
          </a:graphicData>
        </a:graphic>
      </p:graphicFrame>
      <p:graphicFrame>
        <p:nvGraphicFramePr>
          <p:cNvPr id="6" name="Table 5"/>
          <p:cNvGraphicFramePr>
            <a:graphicFrameLocks noGrp="1"/>
          </p:cNvGraphicFramePr>
          <p:nvPr>
            <p:extLst>
              <p:ext uri="{D42A27DB-BD31-4B8C-83A1-F6EECF244321}">
                <p14:modId xmlns:p14="http://schemas.microsoft.com/office/powerpoint/2010/main" val="1389210922"/>
              </p:ext>
            </p:extLst>
          </p:nvPr>
        </p:nvGraphicFramePr>
        <p:xfrm>
          <a:off x="4432938" y="3932950"/>
          <a:ext cx="1783080" cy="304800"/>
        </p:xfrm>
        <a:graphic>
          <a:graphicData uri="http://schemas.openxmlformats.org/drawingml/2006/table">
            <a:tbl>
              <a:tblPr firstRow="1" bandRow="1">
                <a:tableStyleId>{5C22544A-7EE6-4342-B048-85BDC9FD1C3A}</a:tableStyleId>
              </a:tblPr>
              <a:tblGrid>
                <a:gridCol w="445770">
                  <a:extLst>
                    <a:ext uri="{9D8B030D-6E8A-4147-A177-3AD203B41FA5}">
                      <a16:colId xmlns="" xmlns:a16="http://schemas.microsoft.com/office/drawing/2014/main" val="20000"/>
                    </a:ext>
                  </a:extLst>
                </a:gridCol>
                <a:gridCol w="445770">
                  <a:extLst>
                    <a:ext uri="{9D8B030D-6E8A-4147-A177-3AD203B41FA5}">
                      <a16:colId xmlns="" xmlns:a16="http://schemas.microsoft.com/office/drawing/2014/main" val="20001"/>
                    </a:ext>
                  </a:extLst>
                </a:gridCol>
                <a:gridCol w="445770">
                  <a:extLst>
                    <a:ext uri="{9D8B030D-6E8A-4147-A177-3AD203B41FA5}">
                      <a16:colId xmlns="" xmlns:a16="http://schemas.microsoft.com/office/drawing/2014/main" val="20002"/>
                    </a:ext>
                  </a:extLst>
                </a:gridCol>
                <a:gridCol w="445770">
                  <a:extLst>
                    <a:ext uri="{9D8B030D-6E8A-4147-A177-3AD203B41FA5}">
                      <a16:colId xmlns="" xmlns:a16="http://schemas.microsoft.com/office/drawing/2014/main" val="20003"/>
                    </a:ext>
                  </a:extLst>
                </a:gridCol>
              </a:tblGrid>
              <a:tr h="283464">
                <a:tc>
                  <a:txBody>
                    <a:bodyPr/>
                    <a:lstStyle/>
                    <a:p>
                      <a:pPr algn="ctr"/>
                      <a:r>
                        <a:rPr lang="en-US" sz="1400" baseline="0" dirty="0" err="1">
                          <a:solidFill>
                            <a:srgbClr val="000000"/>
                          </a:solidFill>
                        </a:rPr>
                        <a:t>H</a:t>
                      </a:r>
                      <a:r>
                        <a:rPr lang="en-US" sz="1400" baseline="-25000" dirty="0" err="1">
                          <a:solidFill>
                            <a:srgbClr val="000000"/>
                          </a:solidFill>
                        </a:rPr>
                        <a:t>m</a:t>
                      </a:r>
                      <a:endParaRPr lang="en-US" sz="1400" baseline="-25000" dirty="0">
                        <a:solidFill>
                          <a:srgbClr val="000000"/>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50"/>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baseline="0" dirty="0">
                          <a:solidFill>
                            <a:srgbClr val="000000"/>
                          </a:solidFill>
                        </a:rPr>
                        <a:t>M</a:t>
                      </a:r>
                      <a:r>
                        <a:rPr lang="en-US" sz="1400" baseline="-25000" dirty="0">
                          <a:solidFill>
                            <a:srgbClr val="000000"/>
                          </a:solidFill>
                        </a:rPr>
                        <a:t>m</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err="1">
                          <a:solidFill>
                            <a:srgbClr val="000000"/>
                          </a:solidFill>
                        </a:rPr>
                        <a:t>F</a:t>
                      </a:r>
                      <a:r>
                        <a:rPr lang="en-US" sz="1400" baseline="-25000" dirty="0" err="1">
                          <a:solidFill>
                            <a:srgbClr val="000000"/>
                          </a:solidFill>
                        </a:rPr>
                        <a:t>m</a:t>
                      </a:r>
                      <a:endParaRPr lang="en-US" sz="1400" baseline="-25000" dirty="0">
                        <a:solidFill>
                          <a:srgbClr val="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a:solidFill>
                            <a:srgbClr val="000000"/>
                          </a:solidFill>
                        </a:rPr>
                        <a:t>N</a:t>
                      </a:r>
                      <a:r>
                        <a:rPr lang="en-US" sz="1400" baseline="-25000" dirty="0">
                          <a:solidFill>
                            <a:srgbClr val="000000"/>
                          </a:solidFill>
                        </a:rPr>
                        <a:t>m</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extLst>
                  <a:ext uri="{0D108BD9-81ED-4DB2-BD59-A6C34878D82A}">
                    <a16:rowId xmlns="" xmlns:a16="http://schemas.microsoft.com/office/drawing/2014/main" val="10000"/>
                  </a:ext>
                </a:extLst>
              </a:tr>
            </a:tbl>
          </a:graphicData>
        </a:graphic>
      </p:graphicFrame>
      <p:graphicFrame>
        <p:nvGraphicFramePr>
          <p:cNvPr id="7" name="Table 6"/>
          <p:cNvGraphicFramePr>
            <a:graphicFrameLocks noGrp="1"/>
          </p:cNvGraphicFramePr>
          <p:nvPr>
            <p:extLst>
              <p:ext uri="{D42A27DB-BD31-4B8C-83A1-F6EECF244321}">
                <p14:modId xmlns:p14="http://schemas.microsoft.com/office/powerpoint/2010/main" val="708570555"/>
              </p:ext>
            </p:extLst>
          </p:nvPr>
        </p:nvGraphicFramePr>
        <p:xfrm>
          <a:off x="4432938" y="3352800"/>
          <a:ext cx="1783080" cy="304800"/>
        </p:xfrm>
        <a:graphic>
          <a:graphicData uri="http://schemas.openxmlformats.org/drawingml/2006/table">
            <a:tbl>
              <a:tblPr firstRow="1" bandRow="1">
                <a:tableStyleId>{5C22544A-7EE6-4342-B048-85BDC9FD1C3A}</a:tableStyleId>
              </a:tblPr>
              <a:tblGrid>
                <a:gridCol w="445770">
                  <a:extLst>
                    <a:ext uri="{9D8B030D-6E8A-4147-A177-3AD203B41FA5}">
                      <a16:colId xmlns="" xmlns:a16="http://schemas.microsoft.com/office/drawing/2014/main" val="20000"/>
                    </a:ext>
                  </a:extLst>
                </a:gridCol>
                <a:gridCol w="445770">
                  <a:extLst>
                    <a:ext uri="{9D8B030D-6E8A-4147-A177-3AD203B41FA5}">
                      <a16:colId xmlns="" xmlns:a16="http://schemas.microsoft.com/office/drawing/2014/main" val="20001"/>
                    </a:ext>
                  </a:extLst>
                </a:gridCol>
                <a:gridCol w="445770">
                  <a:extLst>
                    <a:ext uri="{9D8B030D-6E8A-4147-A177-3AD203B41FA5}">
                      <a16:colId xmlns="" xmlns:a16="http://schemas.microsoft.com/office/drawing/2014/main" val="20002"/>
                    </a:ext>
                  </a:extLst>
                </a:gridCol>
                <a:gridCol w="445770">
                  <a:extLst>
                    <a:ext uri="{9D8B030D-6E8A-4147-A177-3AD203B41FA5}">
                      <a16:colId xmlns="" xmlns:a16="http://schemas.microsoft.com/office/drawing/2014/main" val="20003"/>
                    </a:ext>
                  </a:extLst>
                </a:gridCol>
              </a:tblGrid>
              <a:tr h="301752">
                <a:tc>
                  <a:txBody>
                    <a:bodyPr/>
                    <a:lstStyle/>
                    <a:p>
                      <a:pPr algn="ctr"/>
                      <a:r>
                        <a:rPr lang="en-US" sz="1400" baseline="0" dirty="0">
                          <a:solidFill>
                            <a:srgbClr val="000000"/>
                          </a:solidFill>
                        </a:rPr>
                        <a:t>H</a:t>
                      </a:r>
                      <a:r>
                        <a:rPr lang="en-US" sz="1400" baseline="-25000" dirty="0">
                          <a:solidFill>
                            <a:srgbClr val="000000"/>
                          </a:solidFill>
                        </a:rPr>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B050"/>
                    </a:solidFill>
                  </a:tcPr>
                </a:tc>
                <a:tc>
                  <a:txBody>
                    <a:bodyPr/>
                    <a:lstStyle/>
                    <a:p>
                      <a:pPr algn="ctr"/>
                      <a:r>
                        <a:rPr lang="en-US" sz="1400" baseline="0" dirty="0">
                          <a:solidFill>
                            <a:srgbClr val="000000"/>
                          </a:solidFill>
                        </a:rPr>
                        <a:t>M</a:t>
                      </a:r>
                      <a:r>
                        <a:rPr lang="en-US" sz="1400" baseline="-25000" dirty="0">
                          <a:solidFill>
                            <a:srgbClr val="000000"/>
                          </a:solidFill>
                        </a:rPr>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0000"/>
                    </a:solidFill>
                  </a:tcPr>
                </a:tc>
                <a:tc>
                  <a:txBody>
                    <a:bodyPr/>
                    <a:lstStyle/>
                    <a:p>
                      <a:pPr algn="ctr"/>
                      <a:r>
                        <a:rPr lang="en-US" sz="1400" dirty="0">
                          <a:solidFill>
                            <a:srgbClr val="000000"/>
                          </a:solidFill>
                        </a:rPr>
                        <a:t>F</a:t>
                      </a:r>
                      <a:r>
                        <a:rPr lang="en-US" sz="1400" baseline="-25000" dirty="0">
                          <a:solidFill>
                            <a:srgbClr val="000000"/>
                          </a:solidFill>
                        </a:rPr>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00"/>
                    </a:solidFill>
                  </a:tcPr>
                </a:tc>
                <a:tc>
                  <a:txBody>
                    <a:bodyPr/>
                    <a:lstStyle/>
                    <a:p>
                      <a:pPr algn="ctr"/>
                      <a:r>
                        <a:rPr lang="en-US" sz="1400" dirty="0">
                          <a:solidFill>
                            <a:srgbClr val="000000"/>
                          </a:solidFill>
                        </a:rPr>
                        <a:t>N</a:t>
                      </a:r>
                      <a:r>
                        <a:rPr lang="en-US" sz="1400" baseline="-25000" dirty="0">
                          <a:solidFill>
                            <a:srgbClr val="000000"/>
                          </a:solidFill>
                        </a:rPr>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 xmlns:a16="http://schemas.microsoft.com/office/drawing/2014/main" val="10000"/>
                  </a:ext>
                </a:extLst>
              </a:tr>
            </a:tbl>
          </a:graphicData>
        </a:graphic>
      </p:graphicFrame>
      <p:sp>
        <p:nvSpPr>
          <p:cNvPr id="9" name="TextBox 8"/>
          <p:cNvSpPr txBox="1"/>
          <p:nvPr/>
        </p:nvSpPr>
        <p:spPr>
          <a:xfrm>
            <a:off x="5182746" y="2432596"/>
            <a:ext cx="283464" cy="313932"/>
          </a:xfrm>
          <a:prstGeom prst="rect">
            <a:avLst/>
          </a:prstGeom>
          <a:noFill/>
        </p:spPr>
        <p:txBody>
          <a:bodyPr wrap="square" rtlCol="0">
            <a:spAutoFit/>
          </a:bodyPr>
          <a:lstStyle/>
          <a:p>
            <a:r>
              <a:rPr lang="en-US" dirty="0">
                <a:solidFill>
                  <a:schemeClr val="accent3">
                    <a:lumMod val="20000"/>
                    <a:lumOff val="80000"/>
                  </a:schemeClr>
                </a:solidFill>
              </a:rPr>
              <a:t>+</a:t>
            </a:r>
          </a:p>
        </p:txBody>
      </p:sp>
      <p:sp>
        <p:nvSpPr>
          <p:cNvPr id="10" name="TextBox 9"/>
          <p:cNvSpPr txBox="1"/>
          <p:nvPr/>
        </p:nvSpPr>
        <p:spPr>
          <a:xfrm>
            <a:off x="5182746" y="3048000"/>
            <a:ext cx="283464" cy="313932"/>
          </a:xfrm>
          <a:prstGeom prst="rect">
            <a:avLst/>
          </a:prstGeom>
          <a:noFill/>
        </p:spPr>
        <p:txBody>
          <a:bodyPr wrap="square" rtlCol="0">
            <a:spAutoFit/>
          </a:bodyPr>
          <a:lstStyle/>
          <a:p>
            <a:r>
              <a:rPr lang="en-US" dirty="0">
                <a:solidFill>
                  <a:schemeClr val="accent3">
                    <a:lumMod val="20000"/>
                    <a:lumOff val="80000"/>
                  </a:schemeClr>
                </a:solidFill>
              </a:rPr>
              <a:t>+</a:t>
            </a:r>
          </a:p>
        </p:txBody>
      </p:sp>
      <p:sp>
        <p:nvSpPr>
          <p:cNvPr id="11" name="TextBox 10"/>
          <p:cNvSpPr txBox="1"/>
          <p:nvPr/>
        </p:nvSpPr>
        <p:spPr>
          <a:xfrm>
            <a:off x="5182746" y="3648468"/>
            <a:ext cx="283464" cy="313932"/>
          </a:xfrm>
          <a:prstGeom prst="rect">
            <a:avLst/>
          </a:prstGeom>
          <a:noFill/>
        </p:spPr>
        <p:txBody>
          <a:bodyPr wrap="square" rtlCol="0">
            <a:spAutoFit/>
          </a:bodyPr>
          <a:lstStyle/>
          <a:p>
            <a:r>
              <a:rPr lang="en-US" dirty="0">
                <a:solidFill>
                  <a:schemeClr val="accent3">
                    <a:lumMod val="20000"/>
                    <a:lumOff val="80000"/>
                  </a:schemeClr>
                </a:solidFill>
              </a:rPr>
              <a:t>+</a:t>
            </a:r>
          </a:p>
        </p:txBody>
      </p:sp>
      <p:sp>
        <p:nvSpPr>
          <p:cNvPr id="12" name="TextBox 11"/>
          <p:cNvSpPr txBox="1"/>
          <p:nvPr/>
        </p:nvSpPr>
        <p:spPr>
          <a:xfrm>
            <a:off x="3108960" y="2135124"/>
            <a:ext cx="1325880" cy="301752"/>
          </a:xfrm>
          <a:prstGeom prst="rect">
            <a:avLst/>
          </a:prstGeom>
          <a:noFill/>
        </p:spPr>
        <p:txBody>
          <a:bodyPr wrap="square" rtlCol="0">
            <a:spAutoFit/>
          </a:bodyPr>
          <a:lstStyle/>
          <a:p>
            <a:r>
              <a:rPr lang="en-US" sz="1400" dirty="0">
                <a:solidFill>
                  <a:schemeClr val="accent3">
                    <a:lumMod val="20000"/>
                    <a:lumOff val="80000"/>
                  </a:schemeClr>
                </a:solidFill>
              </a:rPr>
              <a:t>Verification 1</a:t>
            </a:r>
          </a:p>
        </p:txBody>
      </p:sp>
      <p:sp>
        <p:nvSpPr>
          <p:cNvPr id="13" name="TextBox 12"/>
          <p:cNvSpPr txBox="1"/>
          <p:nvPr/>
        </p:nvSpPr>
        <p:spPr>
          <a:xfrm>
            <a:off x="3108960" y="2744724"/>
            <a:ext cx="1325880" cy="301752"/>
          </a:xfrm>
          <a:prstGeom prst="rect">
            <a:avLst/>
          </a:prstGeom>
          <a:noFill/>
        </p:spPr>
        <p:txBody>
          <a:bodyPr wrap="square" rtlCol="0">
            <a:spAutoFit/>
          </a:bodyPr>
          <a:lstStyle/>
          <a:p>
            <a:r>
              <a:rPr lang="en-US" sz="1400" dirty="0">
                <a:solidFill>
                  <a:schemeClr val="accent3">
                    <a:lumMod val="20000"/>
                    <a:lumOff val="80000"/>
                  </a:schemeClr>
                </a:solidFill>
              </a:rPr>
              <a:t>Verification 2</a:t>
            </a:r>
          </a:p>
        </p:txBody>
      </p:sp>
      <p:sp>
        <p:nvSpPr>
          <p:cNvPr id="14" name="TextBox 13"/>
          <p:cNvSpPr txBox="1"/>
          <p:nvPr/>
        </p:nvSpPr>
        <p:spPr>
          <a:xfrm>
            <a:off x="3063240" y="3934474"/>
            <a:ext cx="1371600" cy="286232"/>
          </a:xfrm>
          <a:prstGeom prst="rect">
            <a:avLst/>
          </a:prstGeom>
          <a:noFill/>
        </p:spPr>
        <p:txBody>
          <a:bodyPr wrap="square" rtlCol="0">
            <a:spAutoFit/>
          </a:bodyPr>
          <a:lstStyle/>
          <a:p>
            <a:r>
              <a:rPr lang="en-US" sz="1400" dirty="0">
                <a:solidFill>
                  <a:schemeClr val="accent3">
                    <a:lumMod val="20000"/>
                    <a:lumOff val="80000"/>
                  </a:schemeClr>
                </a:solidFill>
              </a:rPr>
              <a:t>Verification m</a:t>
            </a:r>
          </a:p>
        </p:txBody>
      </p:sp>
      <p:sp>
        <p:nvSpPr>
          <p:cNvPr id="15" name="TextBox 14"/>
          <p:cNvSpPr txBox="1"/>
          <p:nvPr/>
        </p:nvSpPr>
        <p:spPr>
          <a:xfrm>
            <a:off x="2286000" y="3354324"/>
            <a:ext cx="2148840" cy="286232"/>
          </a:xfrm>
          <a:prstGeom prst="rect">
            <a:avLst/>
          </a:prstGeom>
          <a:noFill/>
        </p:spPr>
        <p:txBody>
          <a:bodyPr wrap="square" rtlCol="0">
            <a:spAutoFit/>
          </a:bodyPr>
          <a:lstStyle/>
          <a:p>
            <a:r>
              <a:rPr lang="en-US" sz="1400" dirty="0">
                <a:solidFill>
                  <a:schemeClr val="accent3">
                    <a:lumMod val="20000"/>
                    <a:lumOff val="80000"/>
                  </a:schemeClr>
                </a:solidFill>
              </a:rPr>
              <a:t>Verification 3 to (m – 1)</a:t>
            </a:r>
          </a:p>
        </p:txBody>
      </p:sp>
      <p:cxnSp>
        <p:nvCxnSpPr>
          <p:cNvPr id="17" name="Straight Connector 16"/>
          <p:cNvCxnSpPr/>
          <p:nvPr/>
        </p:nvCxnSpPr>
        <p:spPr bwMode="auto">
          <a:xfrm>
            <a:off x="2203744" y="1923568"/>
            <a:ext cx="0" cy="2486748"/>
          </a:xfrm>
          <a:prstGeom prst="line">
            <a:avLst/>
          </a:prstGeom>
          <a:solidFill>
            <a:schemeClr val="accent1"/>
          </a:solidFill>
          <a:ln w="19050" cap="flat" cmpd="sng" algn="ctr">
            <a:solidFill>
              <a:schemeClr val="accent3">
                <a:lumMod val="20000"/>
                <a:lumOff val="80000"/>
              </a:schemeClr>
            </a:solidFill>
            <a:prstDash val="solid"/>
            <a:round/>
            <a:headEnd type="none" w="med" len="med"/>
            <a:tailEnd type="none" w="med" len="med"/>
          </a:ln>
          <a:effectLst/>
        </p:spPr>
      </p:cxnSp>
      <p:cxnSp>
        <p:nvCxnSpPr>
          <p:cNvPr id="19" name="Straight Connector 18"/>
          <p:cNvCxnSpPr/>
          <p:nvPr/>
        </p:nvCxnSpPr>
        <p:spPr bwMode="auto">
          <a:xfrm>
            <a:off x="2051344" y="1932852"/>
            <a:ext cx="304800" cy="0"/>
          </a:xfrm>
          <a:prstGeom prst="line">
            <a:avLst/>
          </a:prstGeom>
          <a:solidFill>
            <a:schemeClr val="accent1"/>
          </a:solidFill>
          <a:ln w="19050" cap="flat" cmpd="sng" algn="ctr">
            <a:solidFill>
              <a:schemeClr val="accent3">
                <a:lumMod val="20000"/>
                <a:lumOff val="80000"/>
              </a:schemeClr>
            </a:solidFill>
            <a:prstDash val="solid"/>
            <a:round/>
            <a:headEnd type="none" w="med" len="med"/>
            <a:tailEnd type="none" w="med" len="med"/>
          </a:ln>
          <a:effectLst/>
        </p:spPr>
      </p:cxnSp>
      <p:sp>
        <p:nvSpPr>
          <p:cNvPr id="21" name="TextBox 20"/>
          <p:cNvSpPr txBox="1"/>
          <p:nvPr/>
        </p:nvSpPr>
        <p:spPr>
          <a:xfrm>
            <a:off x="1295400" y="1789736"/>
            <a:ext cx="691215" cy="286232"/>
          </a:xfrm>
          <a:prstGeom prst="rect">
            <a:avLst/>
          </a:prstGeom>
          <a:noFill/>
        </p:spPr>
        <p:txBody>
          <a:bodyPr wrap="none" rtlCol="0">
            <a:spAutoFit/>
          </a:bodyPr>
          <a:lstStyle/>
          <a:p>
            <a:r>
              <a:rPr lang="en-US" sz="1400" dirty="0">
                <a:solidFill>
                  <a:schemeClr val="accent3">
                    <a:lumMod val="20000"/>
                    <a:lumOff val="80000"/>
                  </a:schemeClr>
                </a:solidFill>
              </a:rPr>
              <a:t>1400Z</a:t>
            </a:r>
          </a:p>
        </p:txBody>
      </p:sp>
      <p:sp>
        <p:nvSpPr>
          <p:cNvPr id="22" name="TextBox 21"/>
          <p:cNvSpPr txBox="1"/>
          <p:nvPr/>
        </p:nvSpPr>
        <p:spPr>
          <a:xfrm>
            <a:off x="1295400" y="4267200"/>
            <a:ext cx="691215" cy="286232"/>
          </a:xfrm>
          <a:prstGeom prst="rect">
            <a:avLst/>
          </a:prstGeom>
          <a:noFill/>
        </p:spPr>
        <p:txBody>
          <a:bodyPr wrap="none" rtlCol="0">
            <a:spAutoFit/>
          </a:bodyPr>
          <a:lstStyle/>
          <a:p>
            <a:r>
              <a:rPr lang="en-US" sz="1400" dirty="0">
                <a:solidFill>
                  <a:schemeClr val="accent3">
                    <a:lumMod val="20000"/>
                    <a:lumOff val="80000"/>
                  </a:schemeClr>
                </a:solidFill>
              </a:rPr>
              <a:t>1500Z</a:t>
            </a:r>
          </a:p>
        </p:txBody>
      </p:sp>
      <p:graphicFrame>
        <p:nvGraphicFramePr>
          <p:cNvPr id="23" name="Table 22"/>
          <p:cNvGraphicFramePr>
            <a:graphicFrameLocks noGrp="1"/>
          </p:cNvGraphicFramePr>
          <p:nvPr>
            <p:extLst>
              <p:ext uri="{D42A27DB-BD31-4B8C-83A1-F6EECF244321}">
                <p14:modId xmlns:p14="http://schemas.microsoft.com/office/powerpoint/2010/main" val="3407852361"/>
              </p:ext>
            </p:extLst>
          </p:nvPr>
        </p:nvGraphicFramePr>
        <p:xfrm>
          <a:off x="4295778" y="4756666"/>
          <a:ext cx="2057400" cy="304800"/>
        </p:xfrm>
        <a:graphic>
          <a:graphicData uri="http://schemas.openxmlformats.org/drawingml/2006/table">
            <a:tbl>
              <a:tblPr firstRow="1" bandRow="1">
                <a:tableStyleId>{5C22544A-7EE6-4342-B048-85BDC9FD1C3A}</a:tableStyleId>
              </a:tblPr>
              <a:tblGrid>
                <a:gridCol w="514350">
                  <a:extLst>
                    <a:ext uri="{9D8B030D-6E8A-4147-A177-3AD203B41FA5}">
                      <a16:colId xmlns="" xmlns:a16="http://schemas.microsoft.com/office/drawing/2014/main" val="20000"/>
                    </a:ext>
                  </a:extLst>
                </a:gridCol>
                <a:gridCol w="514350">
                  <a:extLst>
                    <a:ext uri="{9D8B030D-6E8A-4147-A177-3AD203B41FA5}">
                      <a16:colId xmlns="" xmlns:a16="http://schemas.microsoft.com/office/drawing/2014/main" val="20001"/>
                    </a:ext>
                  </a:extLst>
                </a:gridCol>
                <a:gridCol w="514350">
                  <a:extLst>
                    <a:ext uri="{9D8B030D-6E8A-4147-A177-3AD203B41FA5}">
                      <a16:colId xmlns="" xmlns:a16="http://schemas.microsoft.com/office/drawing/2014/main" val="20002"/>
                    </a:ext>
                  </a:extLst>
                </a:gridCol>
                <a:gridCol w="514350">
                  <a:extLst>
                    <a:ext uri="{9D8B030D-6E8A-4147-A177-3AD203B41FA5}">
                      <a16:colId xmlns="" xmlns:a16="http://schemas.microsoft.com/office/drawing/2014/main" val="20003"/>
                    </a:ext>
                  </a:extLst>
                </a:gridCol>
              </a:tblGrid>
              <a:tr h="301752">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baseline="0" dirty="0" err="1">
                          <a:solidFill>
                            <a:srgbClr val="000000"/>
                          </a:solidFill>
                        </a:rPr>
                        <a:t>H</a:t>
                      </a:r>
                      <a:r>
                        <a:rPr lang="en-US" sz="1400" baseline="-25000" dirty="0" err="1">
                          <a:solidFill>
                            <a:srgbClr val="000000"/>
                          </a:solidFill>
                        </a:rPr>
                        <a:t>tot</a:t>
                      </a:r>
                      <a:endParaRPr lang="en-US" sz="1400" baseline="-25000" dirty="0">
                        <a:solidFill>
                          <a:srgbClr val="000000"/>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50"/>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baseline="0" dirty="0" err="1">
                          <a:solidFill>
                            <a:srgbClr val="000000"/>
                          </a:solidFill>
                        </a:rPr>
                        <a:t>M</a:t>
                      </a:r>
                      <a:r>
                        <a:rPr lang="en-US" sz="1400" baseline="-25000" dirty="0" err="1">
                          <a:solidFill>
                            <a:srgbClr val="000000"/>
                          </a:solidFill>
                        </a:rPr>
                        <a:t>tot</a:t>
                      </a:r>
                      <a:endParaRPr lang="en-US" sz="14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err="1">
                          <a:solidFill>
                            <a:srgbClr val="000000"/>
                          </a:solidFill>
                        </a:rPr>
                        <a:t>F</a:t>
                      </a:r>
                      <a:r>
                        <a:rPr lang="en-US" sz="1400" baseline="-25000" dirty="0" err="1">
                          <a:solidFill>
                            <a:srgbClr val="000000"/>
                          </a:solidFill>
                        </a:rPr>
                        <a:t>tot</a:t>
                      </a:r>
                      <a:endParaRPr lang="en-US"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err="1">
                          <a:solidFill>
                            <a:srgbClr val="000000"/>
                          </a:solidFill>
                        </a:rPr>
                        <a:t>N</a:t>
                      </a:r>
                      <a:r>
                        <a:rPr lang="en-US" sz="1400" baseline="-25000" dirty="0" err="1">
                          <a:solidFill>
                            <a:srgbClr val="000000"/>
                          </a:solidFill>
                        </a:rPr>
                        <a:t>tot</a:t>
                      </a:r>
                      <a:endParaRPr lang="en-US"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extLst>
                  <a:ext uri="{0D108BD9-81ED-4DB2-BD59-A6C34878D82A}">
                    <a16:rowId xmlns="" xmlns:a16="http://schemas.microsoft.com/office/drawing/2014/main" val="10000"/>
                  </a:ext>
                </a:extLst>
              </a:tr>
            </a:tbl>
          </a:graphicData>
        </a:graphic>
      </p:graphicFrame>
      <p:sp>
        <p:nvSpPr>
          <p:cNvPr id="24" name="Arc 23"/>
          <p:cNvSpPr/>
          <p:nvPr/>
        </p:nvSpPr>
        <p:spPr bwMode="auto">
          <a:xfrm rot="8100000">
            <a:off x="1975144" y="3958484"/>
            <a:ext cx="457200" cy="462447"/>
          </a:xfrm>
          <a:prstGeom prst="arc">
            <a:avLst/>
          </a:prstGeom>
          <a:noFill/>
          <a:ln w="15875" cap="flat" cmpd="sng" algn="ctr">
            <a:solidFill>
              <a:schemeClr val="accent3">
                <a:lumMod val="20000"/>
                <a:lumOff val="8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90000"/>
              </a:lnSpc>
              <a:spcBef>
                <a:spcPct val="0"/>
              </a:spcBef>
              <a:spcAft>
                <a:spcPct val="0"/>
              </a:spcAft>
              <a:buClrTx/>
              <a:buSzTx/>
              <a:buFontTx/>
              <a:buNone/>
              <a:tabLst/>
            </a:pPr>
            <a:endParaRPr kumimoji="0" lang="en-US" sz="1600" b="1" i="0" u="none" strike="noStrike" cap="none" normalizeH="0" baseline="0">
              <a:ln>
                <a:noFill/>
              </a:ln>
              <a:solidFill>
                <a:srgbClr val="FFFFFF"/>
              </a:solidFill>
              <a:effectLst>
                <a:outerShdw blurRad="38100" dist="38100" dir="2700000" algn="tl">
                  <a:srgbClr val="000000">
                    <a:alpha val="43137"/>
                  </a:srgbClr>
                </a:outerShdw>
              </a:effectLst>
              <a:latin typeface="Arial" charset="0"/>
            </a:endParaRPr>
          </a:p>
        </p:txBody>
      </p:sp>
      <p:cxnSp>
        <p:nvCxnSpPr>
          <p:cNvPr id="30" name="Straight Connector 29"/>
          <p:cNvCxnSpPr/>
          <p:nvPr/>
        </p:nvCxnSpPr>
        <p:spPr bwMode="auto">
          <a:xfrm>
            <a:off x="2956560" y="4438644"/>
            <a:ext cx="3840480" cy="0"/>
          </a:xfrm>
          <a:prstGeom prst="line">
            <a:avLst/>
          </a:prstGeom>
          <a:solidFill>
            <a:schemeClr val="accent1"/>
          </a:solidFill>
          <a:ln w="19050" cap="flat" cmpd="sng" algn="ctr">
            <a:solidFill>
              <a:schemeClr val="accent3">
                <a:lumMod val="20000"/>
                <a:lumOff val="80000"/>
              </a:schemeClr>
            </a:solidFill>
            <a:prstDash val="solid"/>
            <a:round/>
            <a:headEnd type="none" w="med" len="med"/>
            <a:tailEnd type="none" w="med" len="med"/>
          </a:ln>
          <a:effectLst/>
        </p:spPr>
      </p:cxnSp>
      <p:sp>
        <p:nvSpPr>
          <p:cNvPr id="35" name="TextBox 34"/>
          <p:cNvSpPr txBox="1"/>
          <p:nvPr/>
        </p:nvSpPr>
        <p:spPr>
          <a:xfrm>
            <a:off x="3749040" y="4722614"/>
            <a:ext cx="365760" cy="369332"/>
          </a:xfrm>
          <a:prstGeom prst="rect">
            <a:avLst/>
          </a:prstGeom>
          <a:noFill/>
        </p:spPr>
        <p:txBody>
          <a:bodyPr wrap="square" rtlCol="0" anchor="ctr">
            <a:spAutoFit/>
          </a:bodyPr>
          <a:lstStyle/>
          <a:p>
            <a:pPr algn="ctr"/>
            <a:r>
              <a:rPr lang="en-US" sz="2000" dirty="0">
                <a:ln>
                  <a:solidFill>
                    <a:schemeClr val="accent3">
                      <a:lumMod val="20000"/>
                      <a:lumOff val="80000"/>
                    </a:schemeClr>
                  </a:solidFill>
                </a:ln>
                <a:solidFill>
                  <a:schemeClr val="accent3">
                    <a:lumMod val="20000"/>
                    <a:lumOff val="80000"/>
                  </a:schemeClr>
                </a:solidFill>
              </a:rPr>
              <a:t>=</a:t>
            </a:r>
          </a:p>
        </p:txBody>
      </p:sp>
      <p:sp>
        <p:nvSpPr>
          <p:cNvPr id="43" name="TextBox 42"/>
          <p:cNvSpPr txBox="1"/>
          <p:nvPr/>
        </p:nvSpPr>
        <p:spPr>
          <a:xfrm>
            <a:off x="609600" y="2849891"/>
            <a:ext cx="1463040" cy="674031"/>
          </a:xfrm>
          <a:prstGeom prst="rect">
            <a:avLst/>
          </a:prstGeom>
          <a:noFill/>
        </p:spPr>
        <p:txBody>
          <a:bodyPr wrap="square" rtlCol="0" anchor="ctr">
            <a:spAutoFit/>
          </a:bodyPr>
          <a:lstStyle/>
          <a:p>
            <a:pPr algn="ctr"/>
            <a:r>
              <a:rPr lang="en-US" sz="1400" dirty="0">
                <a:solidFill>
                  <a:schemeClr val="accent3">
                    <a:lumMod val="20000"/>
                    <a:lumOff val="80000"/>
                  </a:schemeClr>
                </a:solidFill>
              </a:rPr>
              <a:t>Nowcast and </a:t>
            </a:r>
            <a:r>
              <a:rPr lang="en-US" sz="1400" dirty="0" smtClean="0">
                <a:solidFill>
                  <a:schemeClr val="accent3">
                    <a:lumMod val="20000"/>
                    <a:lumOff val="80000"/>
                  </a:schemeClr>
                </a:solidFill>
              </a:rPr>
              <a:t>“Ground truth” </a:t>
            </a:r>
            <a:r>
              <a:rPr lang="en-US" sz="1400" dirty="0">
                <a:solidFill>
                  <a:schemeClr val="accent3">
                    <a:lumMod val="20000"/>
                    <a:lumOff val="80000"/>
                  </a:schemeClr>
                </a:solidFill>
              </a:rPr>
              <a:t>Grids 1 to m</a:t>
            </a:r>
          </a:p>
        </p:txBody>
      </p:sp>
      <p:sp>
        <p:nvSpPr>
          <p:cNvPr id="44" name="TextBox 43"/>
          <p:cNvSpPr txBox="1"/>
          <p:nvPr/>
        </p:nvSpPr>
        <p:spPr>
          <a:xfrm>
            <a:off x="3038474" y="5867400"/>
            <a:ext cx="4572000" cy="301752"/>
          </a:xfrm>
          <a:prstGeom prst="rect">
            <a:avLst/>
          </a:prstGeom>
          <a:noFill/>
        </p:spPr>
        <p:txBody>
          <a:bodyPr wrap="square" rtlCol="0">
            <a:spAutoFit/>
          </a:bodyPr>
          <a:lstStyle/>
          <a:p>
            <a:r>
              <a:rPr lang="en-US" sz="1400" dirty="0">
                <a:solidFill>
                  <a:schemeClr val="accent3">
                    <a:lumMod val="20000"/>
                    <a:lumOff val="80000"/>
                  </a:schemeClr>
                </a:solidFill>
              </a:rPr>
              <a:t>Calculate POD, FAR, Bias, CSI and HSS for the hour</a:t>
            </a:r>
          </a:p>
        </p:txBody>
      </p:sp>
      <p:sp>
        <p:nvSpPr>
          <p:cNvPr id="45" name="Down Arrow 44"/>
          <p:cNvSpPr/>
          <p:nvPr/>
        </p:nvSpPr>
        <p:spPr bwMode="auto">
          <a:xfrm>
            <a:off x="5182746" y="5334000"/>
            <a:ext cx="283464" cy="457200"/>
          </a:xfrm>
          <a:prstGeom prst="downArrow">
            <a:avLst/>
          </a:prstGeom>
          <a:solidFill>
            <a:schemeClr val="accent3">
              <a:lumMod val="20000"/>
              <a:lumOff val="80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90000"/>
              </a:lnSpc>
              <a:spcBef>
                <a:spcPct val="0"/>
              </a:spcBef>
              <a:spcAft>
                <a:spcPct val="0"/>
              </a:spcAft>
              <a:buClrTx/>
              <a:buSzTx/>
              <a:buFontTx/>
              <a:buNone/>
              <a:tabLst/>
            </a:pPr>
            <a:endParaRPr kumimoji="0" lang="en-US" sz="1600" b="1" i="0" u="none" strike="noStrike" cap="none" normalizeH="0" baseline="0">
              <a:ln>
                <a:noFill/>
              </a:ln>
              <a:solidFill>
                <a:srgbClr val="FFFFFF"/>
              </a:solidFill>
              <a:effectLst>
                <a:outerShdw blurRad="38100" dist="38100" dir="2700000" algn="tl">
                  <a:srgbClr val="000000">
                    <a:alpha val="43137"/>
                  </a:srgbClr>
                </a:outerShdw>
              </a:effectLst>
              <a:latin typeface="Arial" charset="0"/>
            </a:endParaRPr>
          </a:p>
        </p:txBody>
      </p:sp>
      <p:sp>
        <p:nvSpPr>
          <p:cNvPr id="46" name="Rectangle 45"/>
          <p:cNvSpPr/>
          <p:nvPr/>
        </p:nvSpPr>
        <p:spPr bwMode="auto">
          <a:xfrm>
            <a:off x="4143378" y="4632960"/>
            <a:ext cx="2362200" cy="548640"/>
          </a:xfrm>
          <a:prstGeom prst="rect">
            <a:avLst/>
          </a:prstGeom>
          <a:noFill/>
          <a:ln w="19050" cap="flat" cmpd="sng" algn="ctr">
            <a:solidFill>
              <a:schemeClr val="accent3">
                <a:lumMod val="20000"/>
                <a:lumOff val="8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90000"/>
              </a:lnSpc>
              <a:spcBef>
                <a:spcPct val="0"/>
              </a:spcBef>
              <a:spcAft>
                <a:spcPct val="0"/>
              </a:spcAft>
              <a:buClrTx/>
              <a:buSzTx/>
              <a:buFontTx/>
              <a:buNone/>
              <a:tabLst/>
            </a:pPr>
            <a:endParaRPr kumimoji="0" lang="en-US" sz="1600" b="1" i="0" u="none" strike="noStrike" cap="none" normalizeH="0" baseline="0">
              <a:ln>
                <a:noFill/>
              </a:ln>
              <a:solidFill>
                <a:srgbClr val="FFFFFF"/>
              </a:solidFill>
              <a:effectLst>
                <a:outerShdw blurRad="38100" dist="38100" dir="2700000" algn="tl">
                  <a:srgbClr val="000000">
                    <a:alpha val="43137"/>
                  </a:srgbClr>
                </a:outerShdw>
              </a:effectLst>
              <a:latin typeface="Arial" charset="0"/>
            </a:endParaRPr>
          </a:p>
        </p:txBody>
      </p:sp>
      <p:grpSp>
        <p:nvGrpSpPr>
          <p:cNvPr id="54" name="Group 53"/>
          <p:cNvGrpSpPr/>
          <p:nvPr/>
        </p:nvGrpSpPr>
        <p:grpSpPr>
          <a:xfrm>
            <a:off x="6781800" y="2590800"/>
            <a:ext cx="1645920" cy="1192213"/>
            <a:chOff x="7010400" y="2693987"/>
            <a:chExt cx="1645920" cy="1192213"/>
          </a:xfrm>
        </p:grpSpPr>
        <p:sp>
          <p:nvSpPr>
            <p:cNvPr id="50" name="TextBox 49"/>
            <p:cNvSpPr txBox="1"/>
            <p:nvPr/>
          </p:nvSpPr>
          <p:spPr bwMode="auto">
            <a:xfrm>
              <a:off x="7010400" y="2693987"/>
              <a:ext cx="1645920" cy="292100"/>
            </a:xfrm>
            <a:prstGeom prst="rect">
              <a:avLst/>
            </a:prstGeom>
            <a:noFill/>
          </p:spPr>
          <p:txBody>
            <a:bodyPr>
              <a:spAutoFit/>
            </a:bodyPr>
            <a:lstStyle/>
            <a:p>
              <a:pPr>
                <a:defRPr/>
              </a:pPr>
              <a:r>
                <a:rPr lang="en-US" altLang="en-US" sz="1400" dirty="0">
                  <a:solidFill>
                    <a:schemeClr val="accent3">
                      <a:lumMod val="20000"/>
                      <a:lumOff val="80000"/>
                    </a:schemeClr>
                  </a:solidFill>
                </a:rPr>
                <a:t>H →</a:t>
              </a:r>
              <a:r>
                <a:rPr lang="en-US" sz="1400" dirty="0">
                  <a:solidFill>
                    <a:schemeClr val="accent3">
                      <a:lumMod val="20000"/>
                      <a:lumOff val="80000"/>
                    </a:schemeClr>
                  </a:solidFill>
                </a:rPr>
                <a:t> a hit</a:t>
              </a:r>
            </a:p>
          </p:txBody>
        </p:sp>
        <p:sp>
          <p:nvSpPr>
            <p:cNvPr id="51" name="TextBox 50"/>
            <p:cNvSpPr txBox="1"/>
            <p:nvPr/>
          </p:nvSpPr>
          <p:spPr bwMode="auto">
            <a:xfrm>
              <a:off x="7010400" y="2994025"/>
              <a:ext cx="1645920" cy="292100"/>
            </a:xfrm>
            <a:prstGeom prst="rect">
              <a:avLst/>
            </a:prstGeom>
            <a:noFill/>
          </p:spPr>
          <p:txBody>
            <a:bodyPr>
              <a:spAutoFit/>
            </a:bodyPr>
            <a:lstStyle/>
            <a:p>
              <a:pPr>
                <a:defRPr/>
              </a:pPr>
              <a:r>
                <a:rPr lang="en-US" altLang="en-US" sz="1400" dirty="0">
                  <a:solidFill>
                    <a:schemeClr val="accent3">
                      <a:lumMod val="20000"/>
                      <a:lumOff val="80000"/>
                    </a:schemeClr>
                  </a:solidFill>
                </a:rPr>
                <a:t>M →</a:t>
              </a:r>
              <a:r>
                <a:rPr lang="en-US" sz="1400" dirty="0">
                  <a:solidFill>
                    <a:schemeClr val="accent3">
                      <a:lumMod val="20000"/>
                      <a:lumOff val="80000"/>
                    </a:schemeClr>
                  </a:solidFill>
                </a:rPr>
                <a:t> a miss</a:t>
              </a:r>
            </a:p>
          </p:txBody>
        </p:sp>
        <p:sp>
          <p:nvSpPr>
            <p:cNvPr id="52" name="TextBox 51"/>
            <p:cNvSpPr txBox="1"/>
            <p:nvPr/>
          </p:nvSpPr>
          <p:spPr bwMode="auto">
            <a:xfrm>
              <a:off x="7010400" y="3294062"/>
              <a:ext cx="1645920" cy="292100"/>
            </a:xfrm>
            <a:prstGeom prst="rect">
              <a:avLst/>
            </a:prstGeom>
            <a:noFill/>
          </p:spPr>
          <p:txBody>
            <a:bodyPr>
              <a:spAutoFit/>
            </a:bodyPr>
            <a:lstStyle/>
            <a:p>
              <a:pPr>
                <a:defRPr/>
              </a:pPr>
              <a:r>
                <a:rPr lang="en-US" altLang="en-US" sz="1400" dirty="0">
                  <a:solidFill>
                    <a:schemeClr val="accent3">
                      <a:lumMod val="20000"/>
                      <a:lumOff val="80000"/>
                    </a:schemeClr>
                  </a:solidFill>
                </a:rPr>
                <a:t>F →</a:t>
              </a:r>
              <a:r>
                <a:rPr lang="en-US" sz="1400" dirty="0">
                  <a:solidFill>
                    <a:schemeClr val="accent3">
                      <a:lumMod val="20000"/>
                      <a:lumOff val="80000"/>
                    </a:schemeClr>
                  </a:solidFill>
                </a:rPr>
                <a:t> a false alarm</a:t>
              </a:r>
            </a:p>
          </p:txBody>
        </p:sp>
        <p:sp>
          <p:nvSpPr>
            <p:cNvPr id="53" name="TextBox 52"/>
            <p:cNvSpPr txBox="1"/>
            <p:nvPr/>
          </p:nvSpPr>
          <p:spPr bwMode="auto">
            <a:xfrm>
              <a:off x="7010400" y="3594100"/>
              <a:ext cx="1645920" cy="292100"/>
            </a:xfrm>
            <a:prstGeom prst="rect">
              <a:avLst/>
            </a:prstGeom>
            <a:noFill/>
          </p:spPr>
          <p:txBody>
            <a:bodyPr>
              <a:spAutoFit/>
            </a:bodyPr>
            <a:lstStyle/>
            <a:p>
              <a:pPr>
                <a:defRPr/>
              </a:pPr>
              <a:r>
                <a:rPr lang="en-US" altLang="en-US" sz="1400" dirty="0">
                  <a:solidFill>
                    <a:schemeClr val="accent3">
                      <a:lumMod val="20000"/>
                      <a:lumOff val="80000"/>
                    </a:schemeClr>
                  </a:solidFill>
                </a:rPr>
                <a:t>N →</a:t>
              </a:r>
              <a:r>
                <a:rPr lang="en-US" sz="1400" dirty="0">
                  <a:solidFill>
                    <a:schemeClr val="accent3">
                      <a:lumMod val="20000"/>
                      <a:lumOff val="80000"/>
                    </a:schemeClr>
                  </a:solidFill>
                </a:rPr>
                <a:t> a non-event</a:t>
              </a:r>
            </a:p>
          </p:txBody>
        </p:sp>
      </p:grpSp>
      <p:cxnSp>
        <p:nvCxnSpPr>
          <p:cNvPr id="56" name="Straight Arrow Connector 55"/>
          <p:cNvCxnSpPr/>
          <p:nvPr/>
        </p:nvCxnSpPr>
        <p:spPr bwMode="auto">
          <a:xfrm>
            <a:off x="2203744" y="2286000"/>
            <a:ext cx="0" cy="228600"/>
          </a:xfrm>
          <a:prstGeom prst="straightConnector1">
            <a:avLst/>
          </a:prstGeom>
          <a:solidFill>
            <a:schemeClr val="accent1"/>
          </a:solidFill>
          <a:ln w="19050" cap="flat" cmpd="sng" algn="ctr">
            <a:solidFill>
              <a:schemeClr val="accent3">
                <a:lumMod val="20000"/>
                <a:lumOff val="80000"/>
              </a:schemeClr>
            </a:solidFill>
            <a:prstDash val="solid"/>
            <a:round/>
            <a:headEnd type="none" w="med" len="med"/>
            <a:tailEnd type="arrow"/>
          </a:ln>
          <a:effectLst/>
        </p:spPr>
      </p:cxnSp>
      <p:cxnSp>
        <p:nvCxnSpPr>
          <p:cNvPr id="57" name="Straight Arrow Connector 56"/>
          <p:cNvCxnSpPr/>
          <p:nvPr/>
        </p:nvCxnSpPr>
        <p:spPr bwMode="auto">
          <a:xfrm>
            <a:off x="2203744" y="3048000"/>
            <a:ext cx="0" cy="228600"/>
          </a:xfrm>
          <a:prstGeom prst="straightConnector1">
            <a:avLst/>
          </a:prstGeom>
          <a:solidFill>
            <a:schemeClr val="accent1"/>
          </a:solidFill>
          <a:ln w="19050" cap="flat" cmpd="sng" algn="ctr">
            <a:solidFill>
              <a:schemeClr val="accent3">
                <a:lumMod val="20000"/>
                <a:lumOff val="80000"/>
              </a:schemeClr>
            </a:solidFill>
            <a:prstDash val="solid"/>
            <a:round/>
            <a:headEnd type="none" w="med" len="med"/>
            <a:tailEnd type="arrow"/>
          </a:ln>
          <a:effectLst/>
        </p:spPr>
      </p:cxnSp>
      <p:cxnSp>
        <p:nvCxnSpPr>
          <p:cNvPr id="58" name="Straight Arrow Connector 57"/>
          <p:cNvCxnSpPr/>
          <p:nvPr/>
        </p:nvCxnSpPr>
        <p:spPr bwMode="auto">
          <a:xfrm>
            <a:off x="2203744" y="3810000"/>
            <a:ext cx="0" cy="228600"/>
          </a:xfrm>
          <a:prstGeom prst="straightConnector1">
            <a:avLst/>
          </a:prstGeom>
          <a:solidFill>
            <a:schemeClr val="accent1"/>
          </a:solidFill>
          <a:ln w="19050" cap="flat" cmpd="sng" algn="ctr">
            <a:solidFill>
              <a:schemeClr val="accent3">
                <a:lumMod val="20000"/>
                <a:lumOff val="80000"/>
              </a:schemeClr>
            </a:solidFill>
            <a:prstDash val="solid"/>
            <a:round/>
            <a:headEnd type="none" w="med" len="med"/>
            <a:tailEnd type="arrow"/>
          </a:ln>
          <a:effectLst/>
        </p:spPr>
      </p:cxn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11163" y="685800"/>
            <a:ext cx="8321675" cy="603250"/>
          </a:xfrm>
          <a:prstGeom prst="rect">
            <a:avLst/>
          </a:prstGeom>
          <a:noFill/>
        </p:spPr>
        <p:txBody>
          <a:bodyPr>
            <a:spAutoFit/>
          </a:bodyPr>
          <a:lstStyle/>
          <a:p>
            <a:pPr algn="ctr">
              <a:lnSpc>
                <a:spcPct val="100000"/>
              </a:lnSpc>
              <a:defRPr/>
            </a:pPr>
            <a:r>
              <a:rPr lang="en-US" sz="3300" dirty="0">
                <a:solidFill>
                  <a:schemeClr val="accent3">
                    <a:lumMod val="20000"/>
                    <a:lumOff val="80000"/>
                  </a:schemeClr>
                </a:solidFill>
              </a:rPr>
              <a:t>ANC Verification: Spatial Neighborhoods</a:t>
            </a:r>
          </a:p>
        </p:txBody>
      </p:sp>
      <p:graphicFrame>
        <p:nvGraphicFramePr>
          <p:cNvPr id="3" name="Table 2"/>
          <p:cNvGraphicFramePr>
            <a:graphicFrameLocks noGrp="1"/>
          </p:cNvGraphicFramePr>
          <p:nvPr>
            <p:extLst>
              <p:ext uri="{D42A27DB-BD31-4B8C-83A1-F6EECF244321}">
                <p14:modId xmlns:p14="http://schemas.microsoft.com/office/powerpoint/2010/main" val="553243890"/>
              </p:ext>
            </p:extLst>
          </p:nvPr>
        </p:nvGraphicFramePr>
        <p:xfrm>
          <a:off x="5124450" y="1828800"/>
          <a:ext cx="3105145" cy="3575304"/>
        </p:xfrm>
        <a:graphic>
          <a:graphicData uri="http://schemas.openxmlformats.org/drawingml/2006/table">
            <a:tbl>
              <a:tblPr firstRow="1" firstCol="1" bandRow="1"/>
              <a:tblGrid>
                <a:gridCol w="281967">
                  <a:extLst>
                    <a:ext uri="{9D8B030D-6E8A-4147-A177-3AD203B41FA5}">
                      <a16:colId xmlns="" xmlns:a16="http://schemas.microsoft.com/office/drawing/2014/main" val="20000"/>
                    </a:ext>
                  </a:extLst>
                </a:gridCol>
                <a:gridCol w="281967">
                  <a:extLst>
                    <a:ext uri="{9D8B030D-6E8A-4147-A177-3AD203B41FA5}">
                      <a16:colId xmlns="" xmlns:a16="http://schemas.microsoft.com/office/drawing/2014/main" val="20001"/>
                    </a:ext>
                  </a:extLst>
                </a:gridCol>
                <a:gridCol w="282844">
                  <a:extLst>
                    <a:ext uri="{9D8B030D-6E8A-4147-A177-3AD203B41FA5}">
                      <a16:colId xmlns="" xmlns:a16="http://schemas.microsoft.com/office/drawing/2014/main" val="20002"/>
                    </a:ext>
                  </a:extLst>
                </a:gridCol>
                <a:gridCol w="281967">
                  <a:extLst>
                    <a:ext uri="{9D8B030D-6E8A-4147-A177-3AD203B41FA5}">
                      <a16:colId xmlns="" xmlns:a16="http://schemas.microsoft.com/office/drawing/2014/main" val="20003"/>
                    </a:ext>
                  </a:extLst>
                </a:gridCol>
                <a:gridCol w="281967">
                  <a:extLst>
                    <a:ext uri="{9D8B030D-6E8A-4147-A177-3AD203B41FA5}">
                      <a16:colId xmlns="" xmlns:a16="http://schemas.microsoft.com/office/drawing/2014/main" val="20004"/>
                    </a:ext>
                  </a:extLst>
                </a:gridCol>
                <a:gridCol w="282844">
                  <a:extLst>
                    <a:ext uri="{9D8B030D-6E8A-4147-A177-3AD203B41FA5}">
                      <a16:colId xmlns="" xmlns:a16="http://schemas.microsoft.com/office/drawing/2014/main" val="20005"/>
                    </a:ext>
                  </a:extLst>
                </a:gridCol>
                <a:gridCol w="281967">
                  <a:extLst>
                    <a:ext uri="{9D8B030D-6E8A-4147-A177-3AD203B41FA5}">
                      <a16:colId xmlns="" xmlns:a16="http://schemas.microsoft.com/office/drawing/2014/main" val="20006"/>
                    </a:ext>
                  </a:extLst>
                </a:gridCol>
                <a:gridCol w="281967">
                  <a:extLst>
                    <a:ext uri="{9D8B030D-6E8A-4147-A177-3AD203B41FA5}">
                      <a16:colId xmlns="" xmlns:a16="http://schemas.microsoft.com/office/drawing/2014/main" val="20007"/>
                    </a:ext>
                  </a:extLst>
                </a:gridCol>
                <a:gridCol w="282844">
                  <a:extLst>
                    <a:ext uri="{9D8B030D-6E8A-4147-A177-3AD203B41FA5}">
                      <a16:colId xmlns="" xmlns:a16="http://schemas.microsoft.com/office/drawing/2014/main" val="20008"/>
                    </a:ext>
                  </a:extLst>
                </a:gridCol>
                <a:gridCol w="281967">
                  <a:extLst>
                    <a:ext uri="{9D8B030D-6E8A-4147-A177-3AD203B41FA5}">
                      <a16:colId xmlns="" xmlns:a16="http://schemas.microsoft.com/office/drawing/2014/main" val="20009"/>
                    </a:ext>
                  </a:extLst>
                </a:gridCol>
                <a:gridCol w="282844">
                  <a:extLst>
                    <a:ext uri="{9D8B030D-6E8A-4147-A177-3AD203B41FA5}">
                      <a16:colId xmlns="" xmlns:a16="http://schemas.microsoft.com/office/drawing/2014/main" val="20010"/>
                    </a:ext>
                  </a:extLst>
                </a:gridCol>
              </a:tblGrid>
              <a:tr h="297921">
                <a:tc>
                  <a:txBody>
                    <a:bodyPr/>
                    <a:lstStyle/>
                    <a:p>
                      <a:pPr marL="0" marR="0" algn="ctr">
                        <a:lnSpc>
                          <a:spcPct val="115000"/>
                        </a:lnSpc>
                        <a:spcBef>
                          <a:spcPts val="0"/>
                        </a:spcBef>
                        <a:spcAft>
                          <a:spcPts val="0"/>
                        </a:spcAft>
                      </a:pPr>
                      <a:r>
                        <a:rPr lang="en-US" sz="1700" b="1" dirty="0">
                          <a:effectLst/>
                          <a:latin typeface="Calibri"/>
                          <a:ea typeface="宋体"/>
                          <a:cs typeface="Times New Roman"/>
                        </a:rPr>
                        <a:t> </a:t>
                      </a:r>
                    </a:p>
                  </a:txBody>
                  <a:tcPr marL="94869" marR="9486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15000"/>
                        </a:lnSpc>
                        <a:spcBef>
                          <a:spcPts val="0"/>
                        </a:spcBef>
                        <a:spcAft>
                          <a:spcPts val="0"/>
                        </a:spcAft>
                      </a:pPr>
                      <a:r>
                        <a:rPr lang="en-US" sz="1700" b="1" dirty="0">
                          <a:effectLst/>
                          <a:latin typeface="Calibri"/>
                          <a:ea typeface="宋体"/>
                          <a:cs typeface="Times New Roman"/>
                        </a:rPr>
                        <a:t> </a:t>
                      </a:r>
                    </a:p>
                  </a:txBody>
                  <a:tcPr marL="94869" marR="9486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15000"/>
                        </a:lnSpc>
                        <a:spcBef>
                          <a:spcPts val="0"/>
                        </a:spcBef>
                        <a:spcAft>
                          <a:spcPts val="0"/>
                        </a:spcAft>
                      </a:pPr>
                      <a:r>
                        <a:rPr lang="en-US" sz="1700" b="1" dirty="0">
                          <a:effectLst/>
                          <a:latin typeface="Calibri"/>
                          <a:ea typeface="宋体"/>
                          <a:cs typeface="Times New Roman"/>
                        </a:rPr>
                        <a:t> </a:t>
                      </a:r>
                    </a:p>
                  </a:txBody>
                  <a:tcPr marL="94869" marR="9486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15000"/>
                        </a:lnSpc>
                        <a:spcBef>
                          <a:spcPts val="0"/>
                        </a:spcBef>
                        <a:spcAft>
                          <a:spcPts val="0"/>
                        </a:spcAft>
                      </a:pPr>
                      <a:r>
                        <a:rPr lang="en-US" sz="1700" b="1" dirty="0">
                          <a:effectLst/>
                          <a:latin typeface="Calibri"/>
                          <a:ea typeface="宋体"/>
                          <a:cs typeface="Times New Roman"/>
                        </a:rPr>
                        <a:t> </a:t>
                      </a:r>
                    </a:p>
                  </a:txBody>
                  <a:tcPr marL="94869" marR="9486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15000"/>
                        </a:lnSpc>
                        <a:spcBef>
                          <a:spcPts val="0"/>
                        </a:spcBef>
                        <a:spcAft>
                          <a:spcPts val="0"/>
                        </a:spcAft>
                      </a:pPr>
                      <a:r>
                        <a:rPr lang="en-US" sz="1700" b="1" dirty="0">
                          <a:effectLst/>
                          <a:latin typeface="Calibri"/>
                          <a:ea typeface="宋体"/>
                          <a:cs typeface="Times New Roman"/>
                        </a:rPr>
                        <a:t> </a:t>
                      </a:r>
                    </a:p>
                  </a:txBody>
                  <a:tcPr marL="94869" marR="9486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15000"/>
                        </a:lnSpc>
                        <a:spcBef>
                          <a:spcPts val="0"/>
                        </a:spcBef>
                        <a:spcAft>
                          <a:spcPts val="0"/>
                        </a:spcAft>
                      </a:pPr>
                      <a:r>
                        <a:rPr lang="en-US" sz="1700" b="1" dirty="0">
                          <a:effectLst/>
                          <a:latin typeface="Calibri"/>
                          <a:ea typeface="宋体"/>
                          <a:cs typeface="Times New Roman"/>
                        </a:rPr>
                        <a:t> </a:t>
                      </a:r>
                    </a:p>
                  </a:txBody>
                  <a:tcPr marL="94869" marR="9486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15000"/>
                        </a:lnSpc>
                        <a:spcBef>
                          <a:spcPts val="0"/>
                        </a:spcBef>
                        <a:spcAft>
                          <a:spcPts val="0"/>
                        </a:spcAft>
                      </a:pPr>
                      <a:r>
                        <a:rPr lang="en-US" sz="1700" b="1" dirty="0">
                          <a:effectLst/>
                          <a:latin typeface="Calibri"/>
                          <a:ea typeface="宋体"/>
                          <a:cs typeface="Times New Roman"/>
                        </a:rPr>
                        <a:t> </a:t>
                      </a:r>
                    </a:p>
                  </a:txBody>
                  <a:tcPr marL="94869" marR="9486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15000"/>
                        </a:lnSpc>
                        <a:spcBef>
                          <a:spcPts val="0"/>
                        </a:spcBef>
                        <a:spcAft>
                          <a:spcPts val="0"/>
                        </a:spcAft>
                      </a:pPr>
                      <a:r>
                        <a:rPr lang="en-US" sz="1700" b="1" dirty="0">
                          <a:effectLst/>
                          <a:latin typeface="Calibri"/>
                          <a:ea typeface="宋体"/>
                          <a:cs typeface="Times New Roman"/>
                        </a:rPr>
                        <a:t> </a:t>
                      </a:r>
                    </a:p>
                  </a:txBody>
                  <a:tcPr marL="94869" marR="9486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a:txBody>
                    <a:bodyPr/>
                    <a:lstStyle/>
                    <a:p>
                      <a:pPr marL="0" marR="0" algn="ctr">
                        <a:lnSpc>
                          <a:spcPct val="115000"/>
                        </a:lnSpc>
                        <a:spcBef>
                          <a:spcPts val="0"/>
                        </a:spcBef>
                        <a:spcAft>
                          <a:spcPts val="0"/>
                        </a:spcAft>
                      </a:pPr>
                      <a:r>
                        <a:rPr lang="en-US" sz="1700" b="1" dirty="0">
                          <a:effectLst/>
                          <a:latin typeface="Calibri"/>
                          <a:ea typeface="宋体"/>
                          <a:cs typeface="Times New Roman"/>
                        </a:rPr>
                        <a:t> </a:t>
                      </a:r>
                    </a:p>
                  </a:txBody>
                  <a:tcPr marL="94869" marR="9486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a:txBody>
                    <a:bodyPr/>
                    <a:lstStyle/>
                    <a:p>
                      <a:pPr marL="0" marR="0" algn="ctr">
                        <a:lnSpc>
                          <a:spcPct val="115000"/>
                        </a:lnSpc>
                        <a:spcBef>
                          <a:spcPts val="0"/>
                        </a:spcBef>
                        <a:spcAft>
                          <a:spcPts val="0"/>
                        </a:spcAft>
                      </a:pPr>
                      <a:r>
                        <a:rPr lang="en-US" sz="1700" b="1" dirty="0">
                          <a:effectLst/>
                          <a:latin typeface="Calibri"/>
                          <a:ea typeface="宋体"/>
                          <a:cs typeface="Times New Roman"/>
                        </a:rPr>
                        <a:t> </a:t>
                      </a:r>
                    </a:p>
                  </a:txBody>
                  <a:tcPr marL="94869" marR="9486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a:txBody>
                    <a:bodyPr/>
                    <a:lstStyle/>
                    <a:p>
                      <a:pPr marL="0" marR="0" algn="ctr">
                        <a:lnSpc>
                          <a:spcPct val="115000"/>
                        </a:lnSpc>
                        <a:spcBef>
                          <a:spcPts val="0"/>
                        </a:spcBef>
                        <a:spcAft>
                          <a:spcPts val="0"/>
                        </a:spcAft>
                      </a:pPr>
                      <a:r>
                        <a:rPr lang="en-US" sz="1700" b="1" dirty="0">
                          <a:effectLst/>
                          <a:latin typeface="Calibri"/>
                          <a:ea typeface="宋体"/>
                          <a:cs typeface="Times New Roman"/>
                        </a:rPr>
                        <a:t> </a:t>
                      </a:r>
                    </a:p>
                  </a:txBody>
                  <a:tcPr marL="94869" marR="9486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 xmlns:a16="http://schemas.microsoft.com/office/drawing/2014/main" val="10000"/>
                  </a:ext>
                </a:extLst>
              </a:tr>
              <a:tr h="297921">
                <a:tc>
                  <a:txBody>
                    <a:bodyPr/>
                    <a:lstStyle/>
                    <a:p>
                      <a:pPr marL="0" marR="0" algn="ctr">
                        <a:lnSpc>
                          <a:spcPct val="115000"/>
                        </a:lnSpc>
                        <a:spcBef>
                          <a:spcPts val="0"/>
                        </a:spcBef>
                        <a:spcAft>
                          <a:spcPts val="0"/>
                        </a:spcAft>
                      </a:pPr>
                      <a:r>
                        <a:rPr lang="en-US" sz="1700" b="1" dirty="0">
                          <a:effectLst/>
                          <a:latin typeface="Calibri"/>
                          <a:ea typeface="宋体"/>
                          <a:cs typeface="Times New Roman"/>
                        </a:rPr>
                        <a:t> </a:t>
                      </a:r>
                    </a:p>
                  </a:txBody>
                  <a:tcPr marL="94869" marR="9486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15000"/>
                        </a:lnSpc>
                        <a:spcBef>
                          <a:spcPts val="0"/>
                        </a:spcBef>
                        <a:spcAft>
                          <a:spcPts val="0"/>
                        </a:spcAft>
                      </a:pPr>
                      <a:r>
                        <a:rPr lang="en-US" sz="1700" b="1" dirty="0">
                          <a:effectLst/>
                          <a:latin typeface="Calibri"/>
                          <a:ea typeface="宋体"/>
                          <a:cs typeface="Times New Roman"/>
                        </a:rPr>
                        <a:t> </a:t>
                      </a:r>
                    </a:p>
                  </a:txBody>
                  <a:tcPr marL="94869" marR="9486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15000"/>
                        </a:lnSpc>
                        <a:spcBef>
                          <a:spcPts val="0"/>
                        </a:spcBef>
                        <a:spcAft>
                          <a:spcPts val="0"/>
                        </a:spcAft>
                      </a:pPr>
                      <a:r>
                        <a:rPr lang="en-US" sz="1700" b="1" dirty="0">
                          <a:effectLst/>
                          <a:latin typeface="Calibri"/>
                          <a:ea typeface="宋体"/>
                          <a:cs typeface="Times New Roman"/>
                        </a:rPr>
                        <a:t> </a:t>
                      </a:r>
                    </a:p>
                  </a:txBody>
                  <a:tcPr marL="94869" marR="9486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15000"/>
                        </a:lnSpc>
                        <a:spcBef>
                          <a:spcPts val="0"/>
                        </a:spcBef>
                        <a:spcAft>
                          <a:spcPts val="0"/>
                        </a:spcAft>
                      </a:pPr>
                      <a:r>
                        <a:rPr lang="en-US" sz="1700" b="1" dirty="0">
                          <a:effectLst/>
                          <a:latin typeface="Calibri"/>
                          <a:ea typeface="宋体"/>
                          <a:cs typeface="Times New Roman"/>
                        </a:rPr>
                        <a:t> </a:t>
                      </a:r>
                    </a:p>
                  </a:txBody>
                  <a:tcPr marL="94869" marR="9486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15000"/>
                        </a:lnSpc>
                        <a:spcBef>
                          <a:spcPts val="0"/>
                        </a:spcBef>
                        <a:spcAft>
                          <a:spcPts val="0"/>
                        </a:spcAft>
                      </a:pPr>
                      <a:r>
                        <a:rPr lang="en-US" sz="1700" b="1" dirty="0">
                          <a:effectLst/>
                          <a:latin typeface="Calibri"/>
                          <a:ea typeface="宋体"/>
                          <a:cs typeface="Times New Roman"/>
                        </a:rPr>
                        <a:t> </a:t>
                      </a:r>
                    </a:p>
                  </a:txBody>
                  <a:tcPr marL="94869" marR="9486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marL="0" marR="0" algn="ctr">
                        <a:lnSpc>
                          <a:spcPct val="115000"/>
                        </a:lnSpc>
                        <a:spcBef>
                          <a:spcPts val="0"/>
                        </a:spcBef>
                        <a:spcAft>
                          <a:spcPts val="0"/>
                        </a:spcAft>
                      </a:pPr>
                      <a:r>
                        <a:rPr lang="en-US" sz="1700" b="1" dirty="0">
                          <a:effectLst/>
                          <a:latin typeface="Calibri"/>
                          <a:ea typeface="宋体"/>
                          <a:cs typeface="Times New Roman"/>
                        </a:rPr>
                        <a:t> </a:t>
                      </a:r>
                    </a:p>
                  </a:txBody>
                  <a:tcPr marL="94869" marR="9486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marL="0" marR="0" algn="ctr">
                        <a:lnSpc>
                          <a:spcPct val="115000"/>
                        </a:lnSpc>
                        <a:spcBef>
                          <a:spcPts val="0"/>
                        </a:spcBef>
                        <a:spcAft>
                          <a:spcPts val="0"/>
                        </a:spcAft>
                      </a:pPr>
                      <a:r>
                        <a:rPr lang="en-US" sz="1700" b="1" dirty="0">
                          <a:solidFill>
                            <a:srgbClr val="00B050"/>
                          </a:solidFill>
                          <a:effectLst/>
                          <a:latin typeface="Calibri"/>
                          <a:ea typeface="宋体"/>
                          <a:cs typeface="Times New Roman"/>
                        </a:rPr>
                        <a:t> </a:t>
                      </a:r>
                    </a:p>
                  </a:txBody>
                  <a:tcPr marL="94869" marR="9486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marL="0" marR="0" algn="ctr">
                        <a:lnSpc>
                          <a:spcPct val="115000"/>
                        </a:lnSpc>
                        <a:spcBef>
                          <a:spcPts val="0"/>
                        </a:spcBef>
                        <a:spcAft>
                          <a:spcPts val="0"/>
                        </a:spcAft>
                      </a:pPr>
                      <a:r>
                        <a:rPr lang="en-US" sz="1700" b="1" dirty="0">
                          <a:solidFill>
                            <a:srgbClr val="00B050"/>
                          </a:solidFill>
                          <a:effectLst/>
                          <a:latin typeface="Calibri"/>
                          <a:ea typeface="宋体"/>
                          <a:cs typeface="Times New Roman"/>
                        </a:rPr>
                        <a:t> </a:t>
                      </a:r>
                    </a:p>
                  </a:txBody>
                  <a:tcPr marL="94869" marR="9486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marL="0" marR="0" algn="ctr">
                        <a:lnSpc>
                          <a:spcPct val="115000"/>
                        </a:lnSpc>
                        <a:spcBef>
                          <a:spcPts val="0"/>
                        </a:spcBef>
                        <a:spcAft>
                          <a:spcPts val="0"/>
                        </a:spcAft>
                      </a:pPr>
                      <a:r>
                        <a:rPr lang="en-US" sz="1600" b="1" baseline="0" dirty="0">
                          <a:solidFill>
                            <a:srgbClr val="000000"/>
                          </a:solidFill>
                          <a:effectLst/>
                          <a:latin typeface="Calibri"/>
                          <a:ea typeface="宋体"/>
                          <a:cs typeface="Times New Roman"/>
                        </a:rPr>
                        <a:t>＋</a:t>
                      </a:r>
                    </a:p>
                  </a:txBody>
                  <a:tcPr marL="94869" marR="9486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marL="0" marR="0" algn="ctr">
                        <a:lnSpc>
                          <a:spcPct val="115000"/>
                        </a:lnSpc>
                        <a:spcBef>
                          <a:spcPts val="0"/>
                        </a:spcBef>
                        <a:spcAft>
                          <a:spcPts val="0"/>
                        </a:spcAft>
                      </a:pPr>
                      <a:r>
                        <a:rPr lang="en-US" sz="1700" b="1" dirty="0">
                          <a:effectLst/>
                          <a:latin typeface="Calibri"/>
                          <a:ea typeface="宋体"/>
                          <a:cs typeface="Times New Roman"/>
                        </a:rPr>
                        <a:t> </a:t>
                      </a:r>
                    </a:p>
                  </a:txBody>
                  <a:tcPr marL="94869" marR="9486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a:txBody>
                    <a:bodyPr/>
                    <a:lstStyle/>
                    <a:p>
                      <a:pPr marL="0" marR="0" algn="ctr">
                        <a:lnSpc>
                          <a:spcPct val="115000"/>
                        </a:lnSpc>
                        <a:spcBef>
                          <a:spcPts val="0"/>
                        </a:spcBef>
                        <a:spcAft>
                          <a:spcPts val="0"/>
                        </a:spcAft>
                      </a:pPr>
                      <a:r>
                        <a:rPr lang="en-US" sz="1700" b="1" dirty="0">
                          <a:effectLst/>
                          <a:latin typeface="Calibri"/>
                          <a:ea typeface="宋体"/>
                          <a:cs typeface="Times New Roman"/>
                        </a:rPr>
                        <a:t> </a:t>
                      </a:r>
                    </a:p>
                  </a:txBody>
                  <a:tcPr marL="94869" marR="9486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 xmlns:a16="http://schemas.microsoft.com/office/drawing/2014/main" val="10001"/>
                  </a:ext>
                </a:extLst>
              </a:tr>
              <a:tr h="297921">
                <a:tc>
                  <a:txBody>
                    <a:bodyPr/>
                    <a:lstStyle/>
                    <a:p>
                      <a:pPr marL="0" marR="0" algn="ctr">
                        <a:lnSpc>
                          <a:spcPct val="115000"/>
                        </a:lnSpc>
                        <a:spcBef>
                          <a:spcPts val="0"/>
                        </a:spcBef>
                        <a:spcAft>
                          <a:spcPts val="0"/>
                        </a:spcAft>
                      </a:pPr>
                      <a:r>
                        <a:rPr lang="en-US" sz="1700" b="1" dirty="0">
                          <a:effectLst/>
                          <a:latin typeface="Calibri"/>
                          <a:ea typeface="宋体"/>
                          <a:cs typeface="Times New Roman"/>
                        </a:rPr>
                        <a:t> </a:t>
                      </a:r>
                    </a:p>
                  </a:txBody>
                  <a:tcPr marL="94869" marR="9486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15000"/>
                        </a:lnSpc>
                        <a:spcBef>
                          <a:spcPts val="0"/>
                        </a:spcBef>
                        <a:spcAft>
                          <a:spcPts val="0"/>
                        </a:spcAft>
                      </a:pPr>
                      <a:r>
                        <a:rPr lang="en-US" sz="1700" b="1" dirty="0">
                          <a:effectLst/>
                          <a:latin typeface="Calibri"/>
                          <a:ea typeface="宋体"/>
                          <a:cs typeface="Times New Roman"/>
                        </a:rPr>
                        <a:t> </a:t>
                      </a:r>
                    </a:p>
                  </a:txBody>
                  <a:tcPr marL="94869" marR="9486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15000"/>
                        </a:lnSpc>
                        <a:spcBef>
                          <a:spcPts val="0"/>
                        </a:spcBef>
                        <a:spcAft>
                          <a:spcPts val="0"/>
                        </a:spcAft>
                      </a:pPr>
                      <a:r>
                        <a:rPr lang="en-US" sz="1700" b="1" dirty="0">
                          <a:effectLst/>
                          <a:latin typeface="Calibri"/>
                          <a:ea typeface="宋体"/>
                          <a:cs typeface="Times New Roman"/>
                        </a:rPr>
                        <a:t> </a:t>
                      </a:r>
                    </a:p>
                  </a:txBody>
                  <a:tcPr marL="94869" marR="9486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15000"/>
                        </a:lnSpc>
                        <a:spcBef>
                          <a:spcPts val="0"/>
                        </a:spcBef>
                        <a:spcAft>
                          <a:spcPts val="0"/>
                        </a:spcAft>
                      </a:pPr>
                      <a:r>
                        <a:rPr lang="en-US" sz="1700" b="1" dirty="0">
                          <a:effectLst/>
                          <a:latin typeface="Calibri"/>
                          <a:ea typeface="宋体"/>
                          <a:cs typeface="Times New Roman"/>
                        </a:rPr>
                        <a:t> </a:t>
                      </a:r>
                    </a:p>
                  </a:txBody>
                  <a:tcPr marL="94869" marR="9486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marL="0" marR="0" algn="ctr">
                        <a:lnSpc>
                          <a:spcPct val="115000"/>
                        </a:lnSpc>
                        <a:spcBef>
                          <a:spcPts val="0"/>
                        </a:spcBef>
                        <a:spcAft>
                          <a:spcPts val="0"/>
                        </a:spcAft>
                      </a:pPr>
                      <a:r>
                        <a:rPr lang="en-US" sz="1700" b="1" dirty="0">
                          <a:effectLst/>
                          <a:latin typeface="Calibri"/>
                          <a:ea typeface="宋体"/>
                          <a:cs typeface="Times New Roman"/>
                        </a:rPr>
                        <a:t> </a:t>
                      </a:r>
                    </a:p>
                  </a:txBody>
                  <a:tcPr marL="94869" marR="9486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marL="0" marR="0" algn="ctr">
                        <a:lnSpc>
                          <a:spcPct val="115000"/>
                        </a:lnSpc>
                        <a:spcBef>
                          <a:spcPts val="0"/>
                        </a:spcBef>
                        <a:spcAft>
                          <a:spcPts val="0"/>
                        </a:spcAft>
                      </a:pPr>
                      <a:r>
                        <a:rPr lang="en-US" sz="1700" b="1" dirty="0">
                          <a:effectLst/>
                          <a:latin typeface="Calibri"/>
                          <a:ea typeface="宋体"/>
                          <a:cs typeface="Times New Roman"/>
                        </a:rPr>
                        <a:t>○</a:t>
                      </a:r>
                    </a:p>
                  </a:txBody>
                  <a:tcPr marL="94869" marR="9486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marL="0" marR="0" algn="ctr">
                        <a:lnSpc>
                          <a:spcPct val="115000"/>
                        </a:lnSpc>
                        <a:spcBef>
                          <a:spcPts val="0"/>
                        </a:spcBef>
                        <a:spcAft>
                          <a:spcPts val="0"/>
                        </a:spcAft>
                      </a:pPr>
                      <a:r>
                        <a:rPr lang="en-US" sz="1700" b="1" dirty="0">
                          <a:effectLst/>
                          <a:latin typeface="Calibri"/>
                          <a:ea typeface="宋体"/>
                          <a:cs typeface="Times New Roman"/>
                        </a:rPr>
                        <a:t>○</a:t>
                      </a:r>
                    </a:p>
                  </a:txBody>
                  <a:tcPr marL="94869" marR="9486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marL="0" marR="0" algn="ctr">
                        <a:lnSpc>
                          <a:spcPct val="115000"/>
                        </a:lnSpc>
                        <a:spcBef>
                          <a:spcPts val="0"/>
                        </a:spcBef>
                        <a:spcAft>
                          <a:spcPts val="0"/>
                        </a:spcAft>
                      </a:pPr>
                      <a:r>
                        <a:rPr lang="en-US" sz="1700" b="1" dirty="0">
                          <a:effectLst/>
                          <a:latin typeface="Calibri"/>
                          <a:ea typeface="宋体"/>
                          <a:cs typeface="Times New Roman"/>
                        </a:rPr>
                        <a:t>⊕</a:t>
                      </a:r>
                    </a:p>
                  </a:txBody>
                  <a:tcPr marL="94869" marR="9486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marL="0" marR="0" algn="ctr">
                        <a:lnSpc>
                          <a:spcPct val="115000"/>
                        </a:lnSpc>
                        <a:spcBef>
                          <a:spcPts val="0"/>
                        </a:spcBef>
                        <a:spcAft>
                          <a:spcPts val="0"/>
                        </a:spcAft>
                      </a:pPr>
                      <a:r>
                        <a:rPr lang="en-US" sz="1600" b="1" dirty="0">
                          <a:effectLst/>
                          <a:latin typeface="Calibri"/>
                          <a:ea typeface="宋体"/>
                          <a:cs typeface="Times New Roman"/>
                        </a:rPr>
                        <a:t>＋</a:t>
                      </a:r>
                    </a:p>
                  </a:txBody>
                  <a:tcPr marL="94869" marR="9486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marL="0" marR="0" algn="ctr">
                        <a:lnSpc>
                          <a:spcPct val="115000"/>
                        </a:lnSpc>
                        <a:spcBef>
                          <a:spcPts val="0"/>
                        </a:spcBef>
                        <a:spcAft>
                          <a:spcPts val="0"/>
                        </a:spcAft>
                      </a:pPr>
                      <a:r>
                        <a:rPr lang="en-US" sz="1700" b="1" dirty="0">
                          <a:solidFill>
                            <a:srgbClr val="00B050"/>
                          </a:solidFill>
                          <a:effectLst/>
                          <a:latin typeface="Calibri"/>
                          <a:ea typeface="宋体"/>
                          <a:cs typeface="Times New Roman"/>
                        </a:rPr>
                        <a:t> </a:t>
                      </a:r>
                    </a:p>
                  </a:txBody>
                  <a:tcPr marL="94869" marR="9486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marL="0" marR="0" algn="ctr">
                        <a:lnSpc>
                          <a:spcPct val="115000"/>
                        </a:lnSpc>
                        <a:spcBef>
                          <a:spcPts val="0"/>
                        </a:spcBef>
                        <a:spcAft>
                          <a:spcPts val="0"/>
                        </a:spcAft>
                      </a:pPr>
                      <a:r>
                        <a:rPr lang="en-US" sz="1700" b="1" dirty="0">
                          <a:effectLst/>
                          <a:latin typeface="Calibri"/>
                          <a:ea typeface="宋体"/>
                          <a:cs typeface="Times New Roman"/>
                        </a:rPr>
                        <a:t> </a:t>
                      </a:r>
                    </a:p>
                  </a:txBody>
                  <a:tcPr marL="94869" marR="9486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 xmlns:a16="http://schemas.microsoft.com/office/drawing/2014/main" val="10002"/>
                  </a:ext>
                </a:extLst>
              </a:tr>
              <a:tr h="297921">
                <a:tc>
                  <a:txBody>
                    <a:bodyPr/>
                    <a:lstStyle/>
                    <a:p>
                      <a:pPr marL="0" marR="0" algn="ctr">
                        <a:lnSpc>
                          <a:spcPct val="115000"/>
                        </a:lnSpc>
                        <a:spcBef>
                          <a:spcPts val="0"/>
                        </a:spcBef>
                        <a:spcAft>
                          <a:spcPts val="0"/>
                        </a:spcAft>
                      </a:pPr>
                      <a:r>
                        <a:rPr lang="en-US" sz="1700" b="1" dirty="0">
                          <a:effectLst/>
                          <a:latin typeface="Calibri"/>
                          <a:ea typeface="宋体"/>
                          <a:cs typeface="Times New Roman"/>
                        </a:rPr>
                        <a:t> </a:t>
                      </a:r>
                    </a:p>
                  </a:txBody>
                  <a:tcPr marL="94869" marR="9486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15000"/>
                        </a:lnSpc>
                        <a:spcBef>
                          <a:spcPts val="0"/>
                        </a:spcBef>
                        <a:spcAft>
                          <a:spcPts val="0"/>
                        </a:spcAft>
                      </a:pPr>
                      <a:r>
                        <a:rPr lang="en-US" sz="1700" b="1" dirty="0">
                          <a:effectLst/>
                          <a:latin typeface="Calibri"/>
                          <a:ea typeface="宋体"/>
                          <a:cs typeface="Times New Roman"/>
                        </a:rPr>
                        <a:t> </a:t>
                      </a:r>
                    </a:p>
                  </a:txBody>
                  <a:tcPr marL="94869" marR="9486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15000"/>
                        </a:lnSpc>
                        <a:spcBef>
                          <a:spcPts val="0"/>
                        </a:spcBef>
                        <a:spcAft>
                          <a:spcPts val="0"/>
                        </a:spcAft>
                      </a:pPr>
                      <a:r>
                        <a:rPr lang="en-US" sz="1700" b="1" dirty="0">
                          <a:effectLst/>
                          <a:latin typeface="Calibri"/>
                          <a:ea typeface="宋体"/>
                          <a:cs typeface="Times New Roman"/>
                        </a:rPr>
                        <a:t> </a:t>
                      </a:r>
                    </a:p>
                  </a:txBody>
                  <a:tcPr marL="94869" marR="9486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marL="0" marR="0" algn="ctr">
                        <a:lnSpc>
                          <a:spcPct val="115000"/>
                        </a:lnSpc>
                        <a:spcBef>
                          <a:spcPts val="0"/>
                        </a:spcBef>
                        <a:spcAft>
                          <a:spcPts val="0"/>
                        </a:spcAft>
                      </a:pPr>
                      <a:r>
                        <a:rPr lang="en-US" sz="1700" b="1" dirty="0">
                          <a:effectLst/>
                          <a:latin typeface="Calibri"/>
                          <a:ea typeface="宋体"/>
                          <a:cs typeface="Times New Roman"/>
                        </a:rPr>
                        <a:t> </a:t>
                      </a:r>
                    </a:p>
                  </a:txBody>
                  <a:tcPr marL="94869" marR="9486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marL="0" marR="0" algn="ctr">
                        <a:lnSpc>
                          <a:spcPct val="115000"/>
                        </a:lnSpc>
                        <a:spcBef>
                          <a:spcPts val="0"/>
                        </a:spcBef>
                        <a:spcAft>
                          <a:spcPts val="0"/>
                        </a:spcAft>
                      </a:pPr>
                      <a:r>
                        <a:rPr lang="en-US" sz="1700" b="1" dirty="0">
                          <a:effectLst/>
                          <a:latin typeface="Calibri"/>
                          <a:ea typeface="宋体"/>
                          <a:cs typeface="Times New Roman"/>
                        </a:rPr>
                        <a:t>○</a:t>
                      </a:r>
                    </a:p>
                  </a:txBody>
                  <a:tcPr marL="94869" marR="9486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marL="0" marR="0" algn="ctr">
                        <a:lnSpc>
                          <a:spcPct val="115000"/>
                        </a:lnSpc>
                        <a:spcBef>
                          <a:spcPts val="0"/>
                        </a:spcBef>
                        <a:spcAft>
                          <a:spcPts val="0"/>
                        </a:spcAft>
                      </a:pPr>
                      <a:r>
                        <a:rPr lang="en-US" sz="1700" b="1" dirty="0">
                          <a:effectLst/>
                          <a:latin typeface="Calibri"/>
                          <a:ea typeface="宋体"/>
                          <a:cs typeface="Times New Roman"/>
                        </a:rPr>
                        <a:t>⊕</a:t>
                      </a:r>
                    </a:p>
                  </a:txBody>
                  <a:tcPr marL="94869" marR="9486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marL="0" marR="0" algn="ctr">
                        <a:lnSpc>
                          <a:spcPct val="115000"/>
                        </a:lnSpc>
                        <a:spcBef>
                          <a:spcPts val="0"/>
                        </a:spcBef>
                        <a:spcAft>
                          <a:spcPts val="0"/>
                        </a:spcAft>
                      </a:pPr>
                      <a:r>
                        <a:rPr lang="en-US" sz="1700" b="1" dirty="0">
                          <a:effectLst/>
                          <a:latin typeface="Calibri"/>
                          <a:ea typeface="宋体"/>
                          <a:cs typeface="Times New Roman"/>
                        </a:rPr>
                        <a:t>⊕</a:t>
                      </a:r>
                    </a:p>
                  </a:txBody>
                  <a:tcPr marL="94869" marR="9486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marL="0" marR="0" algn="ctr">
                        <a:lnSpc>
                          <a:spcPct val="115000"/>
                        </a:lnSpc>
                        <a:spcBef>
                          <a:spcPts val="0"/>
                        </a:spcBef>
                        <a:spcAft>
                          <a:spcPts val="0"/>
                        </a:spcAft>
                      </a:pPr>
                      <a:r>
                        <a:rPr lang="en-US" sz="1700" b="1" dirty="0">
                          <a:effectLst/>
                          <a:latin typeface="Calibri"/>
                          <a:ea typeface="宋体"/>
                          <a:cs typeface="Times New Roman"/>
                        </a:rPr>
                        <a:t>⊕</a:t>
                      </a:r>
                    </a:p>
                  </a:txBody>
                  <a:tcPr marL="94869" marR="9486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marL="0" marR="0" algn="ctr">
                        <a:lnSpc>
                          <a:spcPct val="115000"/>
                        </a:lnSpc>
                        <a:spcBef>
                          <a:spcPts val="0"/>
                        </a:spcBef>
                        <a:spcAft>
                          <a:spcPts val="0"/>
                        </a:spcAft>
                      </a:pPr>
                      <a:r>
                        <a:rPr lang="en-US" sz="1700" b="1" dirty="0">
                          <a:effectLst/>
                          <a:latin typeface="Calibri"/>
                          <a:ea typeface="宋体"/>
                          <a:cs typeface="Times New Roman"/>
                        </a:rPr>
                        <a:t>○</a:t>
                      </a:r>
                    </a:p>
                  </a:txBody>
                  <a:tcPr marL="94869" marR="9486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marL="0" marR="0" algn="ctr">
                        <a:lnSpc>
                          <a:spcPct val="115000"/>
                        </a:lnSpc>
                        <a:spcBef>
                          <a:spcPts val="0"/>
                        </a:spcBef>
                        <a:spcAft>
                          <a:spcPts val="0"/>
                        </a:spcAft>
                      </a:pPr>
                      <a:r>
                        <a:rPr lang="en-US" sz="1700" b="1" dirty="0">
                          <a:solidFill>
                            <a:srgbClr val="00B050"/>
                          </a:solidFill>
                          <a:effectLst/>
                          <a:latin typeface="Calibri"/>
                          <a:ea typeface="宋体"/>
                          <a:cs typeface="Times New Roman"/>
                        </a:rPr>
                        <a:t> </a:t>
                      </a:r>
                    </a:p>
                  </a:txBody>
                  <a:tcPr marL="94869" marR="9486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marL="0" marR="0" algn="ctr">
                        <a:lnSpc>
                          <a:spcPct val="115000"/>
                        </a:lnSpc>
                        <a:spcBef>
                          <a:spcPts val="0"/>
                        </a:spcBef>
                        <a:spcAft>
                          <a:spcPts val="0"/>
                        </a:spcAft>
                      </a:pPr>
                      <a:r>
                        <a:rPr lang="en-US" sz="1700" b="1" dirty="0">
                          <a:effectLst/>
                          <a:latin typeface="Calibri"/>
                          <a:ea typeface="宋体"/>
                          <a:cs typeface="Times New Roman"/>
                        </a:rPr>
                        <a:t> </a:t>
                      </a:r>
                    </a:p>
                  </a:txBody>
                  <a:tcPr marL="94869" marR="9486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 xmlns:a16="http://schemas.microsoft.com/office/drawing/2014/main" val="10003"/>
                  </a:ext>
                </a:extLst>
              </a:tr>
              <a:tr h="297921">
                <a:tc>
                  <a:txBody>
                    <a:bodyPr/>
                    <a:lstStyle/>
                    <a:p>
                      <a:pPr marL="0" marR="0" algn="ctr">
                        <a:lnSpc>
                          <a:spcPct val="115000"/>
                        </a:lnSpc>
                        <a:spcBef>
                          <a:spcPts val="0"/>
                        </a:spcBef>
                        <a:spcAft>
                          <a:spcPts val="0"/>
                        </a:spcAft>
                      </a:pPr>
                      <a:r>
                        <a:rPr lang="en-US" sz="1700" b="1" dirty="0">
                          <a:effectLst/>
                          <a:latin typeface="Calibri"/>
                          <a:ea typeface="宋体"/>
                          <a:cs typeface="Times New Roman"/>
                        </a:rPr>
                        <a:t> </a:t>
                      </a:r>
                    </a:p>
                  </a:txBody>
                  <a:tcPr marL="94869" marR="9486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15000"/>
                        </a:lnSpc>
                        <a:spcBef>
                          <a:spcPts val="0"/>
                        </a:spcBef>
                        <a:spcAft>
                          <a:spcPts val="0"/>
                        </a:spcAft>
                      </a:pPr>
                      <a:r>
                        <a:rPr lang="en-US" sz="1700" b="1" dirty="0">
                          <a:effectLst/>
                          <a:latin typeface="Calibri"/>
                          <a:ea typeface="宋体"/>
                          <a:cs typeface="Times New Roman"/>
                        </a:rPr>
                        <a:t> </a:t>
                      </a:r>
                    </a:p>
                  </a:txBody>
                  <a:tcPr marL="94869" marR="9486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15000"/>
                        </a:lnSpc>
                        <a:spcBef>
                          <a:spcPts val="0"/>
                        </a:spcBef>
                        <a:spcAft>
                          <a:spcPts val="0"/>
                        </a:spcAft>
                      </a:pPr>
                      <a:r>
                        <a:rPr lang="en-US" sz="1700" b="1" dirty="0">
                          <a:effectLst/>
                          <a:latin typeface="Calibri"/>
                          <a:ea typeface="宋体"/>
                          <a:cs typeface="Times New Roman"/>
                        </a:rPr>
                        <a:t> </a:t>
                      </a:r>
                    </a:p>
                  </a:txBody>
                  <a:tcPr marL="94869" marR="9486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marL="0" marR="0" algn="ctr">
                        <a:lnSpc>
                          <a:spcPct val="115000"/>
                        </a:lnSpc>
                        <a:spcBef>
                          <a:spcPts val="0"/>
                        </a:spcBef>
                        <a:spcAft>
                          <a:spcPts val="0"/>
                        </a:spcAft>
                      </a:pPr>
                      <a:r>
                        <a:rPr lang="en-US" sz="1700" b="1" dirty="0">
                          <a:effectLst/>
                          <a:latin typeface="Calibri"/>
                          <a:ea typeface="宋体"/>
                          <a:cs typeface="Times New Roman"/>
                        </a:rPr>
                        <a:t>○</a:t>
                      </a:r>
                    </a:p>
                  </a:txBody>
                  <a:tcPr marL="94869" marR="9486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marL="0" marR="0" algn="ctr">
                        <a:lnSpc>
                          <a:spcPct val="115000"/>
                        </a:lnSpc>
                        <a:spcBef>
                          <a:spcPts val="0"/>
                        </a:spcBef>
                        <a:spcAft>
                          <a:spcPts val="0"/>
                        </a:spcAft>
                      </a:pPr>
                      <a:r>
                        <a:rPr lang="en-US" sz="1700" b="1" dirty="0">
                          <a:effectLst/>
                          <a:latin typeface="Calibri"/>
                          <a:ea typeface="宋体"/>
                          <a:cs typeface="Times New Roman"/>
                        </a:rPr>
                        <a:t>⊕</a:t>
                      </a:r>
                    </a:p>
                  </a:txBody>
                  <a:tcPr marL="94869" marR="9486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marL="0" marR="0" algn="ctr">
                        <a:lnSpc>
                          <a:spcPct val="115000"/>
                        </a:lnSpc>
                        <a:spcBef>
                          <a:spcPts val="0"/>
                        </a:spcBef>
                        <a:spcAft>
                          <a:spcPts val="0"/>
                        </a:spcAft>
                      </a:pPr>
                      <a:r>
                        <a:rPr lang="en-US" sz="1700" b="1" dirty="0">
                          <a:effectLst/>
                          <a:latin typeface="Calibri"/>
                          <a:ea typeface="宋体"/>
                          <a:cs typeface="Times New Roman"/>
                        </a:rPr>
                        <a:t>⊕</a:t>
                      </a:r>
                    </a:p>
                  </a:txBody>
                  <a:tcPr marL="94869" marR="9486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marL="0" marR="0" algn="ctr">
                        <a:lnSpc>
                          <a:spcPct val="115000"/>
                        </a:lnSpc>
                        <a:spcBef>
                          <a:spcPts val="0"/>
                        </a:spcBef>
                        <a:spcAft>
                          <a:spcPts val="0"/>
                        </a:spcAft>
                      </a:pPr>
                      <a:r>
                        <a:rPr lang="en-US" sz="1700" b="1" dirty="0">
                          <a:effectLst/>
                          <a:latin typeface="Calibri"/>
                          <a:ea typeface="宋体"/>
                          <a:cs typeface="Times New Roman"/>
                        </a:rPr>
                        <a:t>⊕</a:t>
                      </a:r>
                    </a:p>
                  </a:txBody>
                  <a:tcPr marL="94869" marR="9486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marL="0" marR="0" algn="ctr">
                        <a:lnSpc>
                          <a:spcPct val="115000"/>
                        </a:lnSpc>
                        <a:spcBef>
                          <a:spcPts val="0"/>
                        </a:spcBef>
                        <a:spcAft>
                          <a:spcPts val="0"/>
                        </a:spcAft>
                      </a:pPr>
                      <a:r>
                        <a:rPr lang="en-US" sz="1700" b="1" dirty="0">
                          <a:effectLst/>
                          <a:latin typeface="Calibri"/>
                          <a:ea typeface="宋体"/>
                          <a:cs typeface="Times New Roman"/>
                        </a:rPr>
                        <a:t>⊕</a:t>
                      </a:r>
                    </a:p>
                  </a:txBody>
                  <a:tcPr marL="94869" marR="9486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marL="0" marR="0" algn="ctr">
                        <a:lnSpc>
                          <a:spcPct val="115000"/>
                        </a:lnSpc>
                        <a:spcBef>
                          <a:spcPts val="0"/>
                        </a:spcBef>
                        <a:spcAft>
                          <a:spcPts val="0"/>
                        </a:spcAft>
                      </a:pPr>
                      <a:r>
                        <a:rPr lang="en-US" sz="1700" b="1" dirty="0">
                          <a:effectLst/>
                          <a:latin typeface="Calibri"/>
                          <a:ea typeface="宋体"/>
                          <a:cs typeface="Times New Roman"/>
                        </a:rPr>
                        <a:t>○</a:t>
                      </a:r>
                    </a:p>
                  </a:txBody>
                  <a:tcPr marL="94869" marR="9486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marL="0" marR="0" algn="ctr">
                        <a:lnSpc>
                          <a:spcPct val="115000"/>
                        </a:lnSpc>
                        <a:spcBef>
                          <a:spcPts val="0"/>
                        </a:spcBef>
                        <a:spcAft>
                          <a:spcPts val="0"/>
                        </a:spcAft>
                      </a:pPr>
                      <a:r>
                        <a:rPr lang="en-US" sz="1700" b="1" dirty="0">
                          <a:effectLst/>
                          <a:latin typeface="Calibri"/>
                          <a:ea typeface="宋体"/>
                          <a:cs typeface="Times New Roman"/>
                        </a:rPr>
                        <a:t> </a:t>
                      </a:r>
                    </a:p>
                  </a:txBody>
                  <a:tcPr marL="94869" marR="9486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marL="0" marR="0" algn="ctr">
                        <a:lnSpc>
                          <a:spcPct val="115000"/>
                        </a:lnSpc>
                        <a:spcBef>
                          <a:spcPts val="0"/>
                        </a:spcBef>
                        <a:spcAft>
                          <a:spcPts val="0"/>
                        </a:spcAft>
                      </a:pPr>
                      <a:r>
                        <a:rPr lang="en-US" sz="1700" b="1" dirty="0">
                          <a:effectLst/>
                          <a:latin typeface="Calibri"/>
                          <a:ea typeface="宋体"/>
                          <a:cs typeface="Times New Roman"/>
                        </a:rPr>
                        <a:t> </a:t>
                      </a:r>
                    </a:p>
                  </a:txBody>
                  <a:tcPr marL="94869" marR="9486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 xmlns:a16="http://schemas.microsoft.com/office/drawing/2014/main" val="10004"/>
                  </a:ext>
                </a:extLst>
              </a:tr>
              <a:tr h="297921">
                <a:tc>
                  <a:txBody>
                    <a:bodyPr/>
                    <a:lstStyle/>
                    <a:p>
                      <a:pPr marL="0" marR="0" algn="ctr">
                        <a:lnSpc>
                          <a:spcPct val="115000"/>
                        </a:lnSpc>
                        <a:spcBef>
                          <a:spcPts val="0"/>
                        </a:spcBef>
                        <a:spcAft>
                          <a:spcPts val="0"/>
                        </a:spcAft>
                      </a:pPr>
                      <a:r>
                        <a:rPr lang="en-US" sz="1700" b="1" dirty="0">
                          <a:effectLst/>
                          <a:latin typeface="Calibri"/>
                          <a:ea typeface="宋体"/>
                          <a:cs typeface="Times New Roman"/>
                        </a:rPr>
                        <a:t> </a:t>
                      </a:r>
                    </a:p>
                  </a:txBody>
                  <a:tcPr marL="94869" marR="9486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15000"/>
                        </a:lnSpc>
                        <a:spcBef>
                          <a:spcPts val="0"/>
                        </a:spcBef>
                        <a:spcAft>
                          <a:spcPts val="0"/>
                        </a:spcAft>
                      </a:pPr>
                      <a:r>
                        <a:rPr lang="en-US" sz="1700" b="1" dirty="0">
                          <a:effectLst/>
                          <a:latin typeface="Calibri"/>
                          <a:ea typeface="宋体"/>
                          <a:cs typeface="Times New Roman"/>
                        </a:rPr>
                        <a:t> </a:t>
                      </a:r>
                    </a:p>
                  </a:txBody>
                  <a:tcPr marL="94869" marR="9486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marL="0" marR="0" algn="ctr">
                        <a:lnSpc>
                          <a:spcPct val="115000"/>
                        </a:lnSpc>
                        <a:spcBef>
                          <a:spcPts val="0"/>
                        </a:spcBef>
                        <a:spcAft>
                          <a:spcPts val="0"/>
                        </a:spcAft>
                      </a:pPr>
                      <a:r>
                        <a:rPr lang="en-US" sz="1700" b="1" dirty="0">
                          <a:effectLst/>
                          <a:latin typeface="Calibri"/>
                          <a:ea typeface="宋体"/>
                          <a:cs typeface="Times New Roman"/>
                        </a:rPr>
                        <a:t> </a:t>
                      </a:r>
                    </a:p>
                  </a:txBody>
                  <a:tcPr marL="94869" marR="9486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marL="0" marR="0" algn="ctr">
                        <a:lnSpc>
                          <a:spcPct val="115000"/>
                        </a:lnSpc>
                        <a:spcBef>
                          <a:spcPts val="0"/>
                        </a:spcBef>
                        <a:spcAft>
                          <a:spcPts val="0"/>
                        </a:spcAft>
                      </a:pPr>
                      <a:r>
                        <a:rPr lang="en-US" sz="1700" b="1" dirty="0">
                          <a:effectLst/>
                          <a:latin typeface="Calibri"/>
                          <a:ea typeface="宋体"/>
                          <a:cs typeface="Times New Roman"/>
                        </a:rPr>
                        <a:t>○</a:t>
                      </a:r>
                    </a:p>
                  </a:txBody>
                  <a:tcPr marL="94869" marR="9486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marL="0" marR="0" algn="ctr">
                        <a:lnSpc>
                          <a:spcPct val="115000"/>
                        </a:lnSpc>
                        <a:spcBef>
                          <a:spcPts val="0"/>
                        </a:spcBef>
                        <a:spcAft>
                          <a:spcPts val="0"/>
                        </a:spcAft>
                      </a:pPr>
                      <a:r>
                        <a:rPr lang="en-US" sz="1700" b="1" dirty="0">
                          <a:effectLst/>
                          <a:latin typeface="Calibri"/>
                          <a:ea typeface="宋体"/>
                          <a:cs typeface="Times New Roman"/>
                        </a:rPr>
                        <a:t>⊕</a:t>
                      </a:r>
                    </a:p>
                  </a:txBody>
                  <a:tcPr marL="94869" marR="9486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marL="0" marR="0" algn="ctr">
                        <a:lnSpc>
                          <a:spcPct val="115000"/>
                        </a:lnSpc>
                        <a:spcBef>
                          <a:spcPts val="0"/>
                        </a:spcBef>
                        <a:spcAft>
                          <a:spcPts val="0"/>
                        </a:spcAft>
                      </a:pPr>
                      <a:r>
                        <a:rPr lang="en-US" sz="1700" b="1" dirty="0">
                          <a:effectLst/>
                          <a:latin typeface="Calibri"/>
                          <a:ea typeface="宋体"/>
                          <a:cs typeface="Times New Roman"/>
                        </a:rPr>
                        <a:t>⊕</a:t>
                      </a:r>
                    </a:p>
                  </a:txBody>
                  <a:tcPr marL="94869" marR="9486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marL="0" marR="0" algn="ctr">
                        <a:lnSpc>
                          <a:spcPct val="115000"/>
                        </a:lnSpc>
                        <a:spcBef>
                          <a:spcPts val="0"/>
                        </a:spcBef>
                        <a:spcAft>
                          <a:spcPts val="0"/>
                        </a:spcAft>
                      </a:pPr>
                      <a:r>
                        <a:rPr lang="en-US" sz="1700" b="1" dirty="0">
                          <a:effectLst/>
                          <a:latin typeface="Calibri"/>
                          <a:ea typeface="宋体"/>
                          <a:cs typeface="Times New Roman"/>
                        </a:rPr>
                        <a:t>⊕</a:t>
                      </a:r>
                    </a:p>
                  </a:txBody>
                  <a:tcPr marL="94869" marR="9486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marL="0" marR="0" algn="ctr">
                        <a:lnSpc>
                          <a:spcPct val="115000"/>
                        </a:lnSpc>
                        <a:spcBef>
                          <a:spcPts val="0"/>
                        </a:spcBef>
                        <a:spcAft>
                          <a:spcPts val="0"/>
                        </a:spcAft>
                      </a:pPr>
                      <a:r>
                        <a:rPr lang="en-US" sz="1700" b="1" dirty="0">
                          <a:effectLst/>
                          <a:latin typeface="Calibri"/>
                          <a:ea typeface="宋体"/>
                          <a:cs typeface="Times New Roman"/>
                        </a:rPr>
                        <a:t>⊕</a:t>
                      </a:r>
                    </a:p>
                  </a:txBody>
                  <a:tcPr marL="94869" marR="9486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marL="0" marR="0" algn="ctr">
                        <a:lnSpc>
                          <a:spcPct val="115000"/>
                        </a:lnSpc>
                        <a:spcBef>
                          <a:spcPts val="0"/>
                        </a:spcBef>
                        <a:spcAft>
                          <a:spcPts val="0"/>
                        </a:spcAft>
                      </a:pPr>
                      <a:r>
                        <a:rPr lang="en-US" sz="1700" b="1" dirty="0">
                          <a:effectLst/>
                          <a:latin typeface="Calibri"/>
                          <a:ea typeface="宋体"/>
                          <a:cs typeface="Times New Roman"/>
                        </a:rPr>
                        <a:t>○</a:t>
                      </a:r>
                    </a:p>
                  </a:txBody>
                  <a:tcPr marL="94869" marR="9486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marL="0" marR="0" algn="ctr">
                        <a:lnSpc>
                          <a:spcPct val="115000"/>
                        </a:lnSpc>
                        <a:spcBef>
                          <a:spcPts val="0"/>
                        </a:spcBef>
                        <a:spcAft>
                          <a:spcPts val="0"/>
                        </a:spcAft>
                      </a:pPr>
                      <a:r>
                        <a:rPr lang="en-US" sz="1700" b="1" dirty="0">
                          <a:effectLst/>
                          <a:latin typeface="Calibri"/>
                          <a:ea typeface="宋体"/>
                          <a:cs typeface="Times New Roman"/>
                        </a:rPr>
                        <a:t> </a:t>
                      </a:r>
                    </a:p>
                  </a:txBody>
                  <a:tcPr marL="94869" marR="9486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marL="0" marR="0" algn="ctr">
                        <a:lnSpc>
                          <a:spcPct val="115000"/>
                        </a:lnSpc>
                        <a:spcBef>
                          <a:spcPts val="0"/>
                        </a:spcBef>
                        <a:spcAft>
                          <a:spcPts val="0"/>
                        </a:spcAft>
                      </a:pPr>
                      <a:r>
                        <a:rPr lang="en-US" sz="1700" b="1" dirty="0">
                          <a:effectLst/>
                          <a:latin typeface="Calibri"/>
                          <a:ea typeface="宋体"/>
                          <a:cs typeface="Times New Roman"/>
                        </a:rPr>
                        <a:t> </a:t>
                      </a:r>
                    </a:p>
                  </a:txBody>
                  <a:tcPr marL="94869" marR="9486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 xmlns:a16="http://schemas.microsoft.com/office/drawing/2014/main" val="10005"/>
                  </a:ext>
                </a:extLst>
              </a:tr>
              <a:tr h="297921">
                <a:tc>
                  <a:txBody>
                    <a:bodyPr/>
                    <a:lstStyle/>
                    <a:p>
                      <a:pPr marL="0" marR="0" algn="ctr">
                        <a:lnSpc>
                          <a:spcPct val="115000"/>
                        </a:lnSpc>
                        <a:spcBef>
                          <a:spcPts val="0"/>
                        </a:spcBef>
                        <a:spcAft>
                          <a:spcPts val="0"/>
                        </a:spcAft>
                      </a:pPr>
                      <a:r>
                        <a:rPr lang="en-US" sz="1700" b="1" dirty="0">
                          <a:effectLst/>
                          <a:latin typeface="Calibri"/>
                          <a:ea typeface="宋体"/>
                          <a:cs typeface="Times New Roman"/>
                        </a:rPr>
                        <a:t> </a:t>
                      </a:r>
                    </a:p>
                  </a:txBody>
                  <a:tcPr marL="94869" marR="9486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15000"/>
                        </a:lnSpc>
                        <a:spcBef>
                          <a:spcPts val="0"/>
                        </a:spcBef>
                        <a:spcAft>
                          <a:spcPts val="0"/>
                        </a:spcAft>
                      </a:pPr>
                      <a:r>
                        <a:rPr lang="en-US" sz="1700" b="1" dirty="0">
                          <a:effectLst/>
                          <a:latin typeface="Calibri"/>
                          <a:ea typeface="宋体"/>
                          <a:cs typeface="Times New Roman"/>
                        </a:rPr>
                        <a:t> </a:t>
                      </a:r>
                    </a:p>
                  </a:txBody>
                  <a:tcPr marL="94869" marR="9486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marL="0" marR="0" algn="ctr">
                        <a:lnSpc>
                          <a:spcPct val="115000"/>
                        </a:lnSpc>
                        <a:spcBef>
                          <a:spcPts val="0"/>
                        </a:spcBef>
                        <a:spcAft>
                          <a:spcPts val="0"/>
                        </a:spcAft>
                      </a:pPr>
                      <a:r>
                        <a:rPr lang="en-US" sz="1700" b="1" dirty="0">
                          <a:effectLst/>
                          <a:latin typeface="Calibri"/>
                          <a:ea typeface="宋体"/>
                          <a:cs typeface="Times New Roman"/>
                        </a:rPr>
                        <a:t>○</a:t>
                      </a:r>
                    </a:p>
                  </a:txBody>
                  <a:tcPr marL="94869" marR="9486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marL="0" marR="0" algn="ctr">
                        <a:lnSpc>
                          <a:spcPct val="115000"/>
                        </a:lnSpc>
                        <a:spcBef>
                          <a:spcPts val="0"/>
                        </a:spcBef>
                        <a:spcAft>
                          <a:spcPts val="0"/>
                        </a:spcAft>
                      </a:pPr>
                      <a:r>
                        <a:rPr lang="en-US" sz="1700" b="1" dirty="0">
                          <a:effectLst/>
                          <a:latin typeface="Calibri"/>
                          <a:ea typeface="宋体"/>
                          <a:cs typeface="Times New Roman"/>
                        </a:rPr>
                        <a:t>○</a:t>
                      </a:r>
                    </a:p>
                  </a:txBody>
                  <a:tcPr marL="94869" marR="9486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marL="0" marR="0" algn="ctr">
                        <a:lnSpc>
                          <a:spcPct val="115000"/>
                        </a:lnSpc>
                        <a:spcBef>
                          <a:spcPts val="0"/>
                        </a:spcBef>
                        <a:spcAft>
                          <a:spcPts val="0"/>
                        </a:spcAft>
                      </a:pPr>
                      <a:r>
                        <a:rPr lang="en-US" sz="1700" b="1" dirty="0">
                          <a:effectLst/>
                          <a:latin typeface="Calibri"/>
                          <a:ea typeface="宋体"/>
                          <a:cs typeface="Times New Roman"/>
                        </a:rPr>
                        <a:t>⊕</a:t>
                      </a:r>
                    </a:p>
                  </a:txBody>
                  <a:tcPr marL="94869" marR="9486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marL="0" marR="0" algn="ctr">
                        <a:lnSpc>
                          <a:spcPct val="115000"/>
                        </a:lnSpc>
                        <a:spcBef>
                          <a:spcPts val="0"/>
                        </a:spcBef>
                        <a:spcAft>
                          <a:spcPts val="0"/>
                        </a:spcAft>
                      </a:pPr>
                      <a:r>
                        <a:rPr lang="en-US" sz="1700" b="1" dirty="0">
                          <a:effectLst/>
                          <a:latin typeface="Calibri"/>
                          <a:ea typeface="宋体"/>
                          <a:cs typeface="Times New Roman"/>
                        </a:rPr>
                        <a:t>⊕</a:t>
                      </a:r>
                    </a:p>
                  </a:txBody>
                  <a:tcPr marL="94869" marR="9486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marL="0" marR="0" algn="ctr">
                        <a:lnSpc>
                          <a:spcPct val="115000"/>
                        </a:lnSpc>
                        <a:spcBef>
                          <a:spcPts val="0"/>
                        </a:spcBef>
                        <a:spcAft>
                          <a:spcPts val="0"/>
                        </a:spcAft>
                      </a:pPr>
                      <a:r>
                        <a:rPr lang="en-US" sz="1700" b="1" dirty="0">
                          <a:effectLst/>
                          <a:latin typeface="Calibri"/>
                          <a:ea typeface="宋体"/>
                          <a:cs typeface="Times New Roman"/>
                        </a:rPr>
                        <a:t>⊕</a:t>
                      </a:r>
                    </a:p>
                  </a:txBody>
                  <a:tcPr marL="94869" marR="9486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marL="0" marR="0" algn="ctr">
                        <a:lnSpc>
                          <a:spcPct val="115000"/>
                        </a:lnSpc>
                        <a:spcBef>
                          <a:spcPts val="0"/>
                        </a:spcBef>
                        <a:spcAft>
                          <a:spcPts val="0"/>
                        </a:spcAft>
                      </a:pPr>
                      <a:r>
                        <a:rPr lang="en-US" sz="1700" b="1" dirty="0">
                          <a:effectLst/>
                          <a:latin typeface="Calibri"/>
                          <a:ea typeface="宋体"/>
                          <a:cs typeface="Times New Roman"/>
                        </a:rPr>
                        <a:t>○</a:t>
                      </a:r>
                    </a:p>
                  </a:txBody>
                  <a:tcPr marL="94869" marR="9486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marL="0" marR="0" algn="ctr">
                        <a:lnSpc>
                          <a:spcPct val="115000"/>
                        </a:lnSpc>
                        <a:spcBef>
                          <a:spcPts val="0"/>
                        </a:spcBef>
                        <a:spcAft>
                          <a:spcPts val="0"/>
                        </a:spcAft>
                      </a:pPr>
                      <a:r>
                        <a:rPr lang="en-US" sz="1700" b="1" dirty="0">
                          <a:effectLst/>
                          <a:latin typeface="Calibri"/>
                          <a:ea typeface="宋体"/>
                          <a:cs typeface="Times New Roman"/>
                        </a:rPr>
                        <a:t> </a:t>
                      </a:r>
                    </a:p>
                  </a:txBody>
                  <a:tcPr marL="94869" marR="9486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marL="0" marR="0" algn="ctr">
                        <a:lnSpc>
                          <a:spcPct val="115000"/>
                        </a:lnSpc>
                        <a:spcBef>
                          <a:spcPts val="0"/>
                        </a:spcBef>
                        <a:spcAft>
                          <a:spcPts val="0"/>
                        </a:spcAft>
                      </a:pPr>
                      <a:r>
                        <a:rPr lang="en-US" sz="1700" b="1" dirty="0">
                          <a:effectLst/>
                          <a:latin typeface="Calibri"/>
                          <a:ea typeface="宋体"/>
                          <a:cs typeface="Times New Roman"/>
                        </a:rPr>
                        <a:t> </a:t>
                      </a:r>
                    </a:p>
                  </a:txBody>
                  <a:tcPr marL="94869" marR="9486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marL="0" marR="0" algn="ctr">
                        <a:lnSpc>
                          <a:spcPct val="115000"/>
                        </a:lnSpc>
                        <a:spcBef>
                          <a:spcPts val="0"/>
                        </a:spcBef>
                        <a:spcAft>
                          <a:spcPts val="0"/>
                        </a:spcAft>
                      </a:pPr>
                      <a:r>
                        <a:rPr lang="en-US" sz="1700" b="1" dirty="0">
                          <a:effectLst/>
                          <a:latin typeface="Calibri"/>
                          <a:ea typeface="宋体"/>
                          <a:cs typeface="Times New Roman"/>
                        </a:rPr>
                        <a:t> </a:t>
                      </a:r>
                    </a:p>
                  </a:txBody>
                  <a:tcPr marL="94869" marR="9486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 xmlns:a16="http://schemas.microsoft.com/office/drawing/2014/main" val="10006"/>
                  </a:ext>
                </a:extLst>
              </a:tr>
              <a:tr h="297921">
                <a:tc>
                  <a:txBody>
                    <a:bodyPr/>
                    <a:lstStyle/>
                    <a:p>
                      <a:pPr marL="0" marR="0" algn="ctr">
                        <a:lnSpc>
                          <a:spcPct val="115000"/>
                        </a:lnSpc>
                        <a:spcBef>
                          <a:spcPts val="0"/>
                        </a:spcBef>
                        <a:spcAft>
                          <a:spcPts val="0"/>
                        </a:spcAft>
                      </a:pPr>
                      <a:r>
                        <a:rPr lang="en-US" sz="1700" b="1" dirty="0">
                          <a:effectLst/>
                          <a:latin typeface="Calibri"/>
                          <a:ea typeface="宋体"/>
                          <a:cs typeface="Times New Roman"/>
                        </a:rPr>
                        <a:t> </a:t>
                      </a:r>
                    </a:p>
                  </a:txBody>
                  <a:tcPr marL="94869" marR="9486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15000"/>
                        </a:lnSpc>
                        <a:spcBef>
                          <a:spcPts val="0"/>
                        </a:spcBef>
                        <a:spcAft>
                          <a:spcPts val="0"/>
                        </a:spcAft>
                      </a:pPr>
                      <a:r>
                        <a:rPr lang="en-US" sz="1700" b="1" dirty="0">
                          <a:effectLst/>
                          <a:latin typeface="Calibri"/>
                          <a:ea typeface="宋体"/>
                          <a:cs typeface="Times New Roman"/>
                        </a:rPr>
                        <a:t> </a:t>
                      </a:r>
                    </a:p>
                  </a:txBody>
                  <a:tcPr marL="94869" marR="9486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marL="0" marR="0" algn="ctr">
                        <a:lnSpc>
                          <a:spcPct val="115000"/>
                        </a:lnSpc>
                        <a:spcBef>
                          <a:spcPts val="0"/>
                        </a:spcBef>
                        <a:spcAft>
                          <a:spcPts val="0"/>
                        </a:spcAft>
                      </a:pPr>
                      <a:r>
                        <a:rPr lang="en-US" sz="1700" b="1" dirty="0">
                          <a:effectLst/>
                          <a:latin typeface="Calibri"/>
                          <a:ea typeface="宋体"/>
                          <a:cs typeface="Times New Roman"/>
                        </a:rPr>
                        <a:t>○</a:t>
                      </a:r>
                    </a:p>
                  </a:txBody>
                  <a:tcPr marL="94869" marR="9486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marL="0" marR="0" algn="ctr">
                        <a:lnSpc>
                          <a:spcPct val="115000"/>
                        </a:lnSpc>
                        <a:spcBef>
                          <a:spcPts val="0"/>
                        </a:spcBef>
                        <a:spcAft>
                          <a:spcPts val="0"/>
                        </a:spcAft>
                      </a:pPr>
                      <a:r>
                        <a:rPr lang="en-US" sz="1700" b="1" dirty="0">
                          <a:effectLst/>
                          <a:latin typeface="Calibri"/>
                          <a:ea typeface="宋体"/>
                          <a:cs typeface="Times New Roman"/>
                        </a:rPr>
                        <a:t>○</a:t>
                      </a:r>
                    </a:p>
                  </a:txBody>
                  <a:tcPr marL="94869" marR="9486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marL="0" marR="0" algn="ctr">
                        <a:lnSpc>
                          <a:spcPct val="115000"/>
                        </a:lnSpc>
                        <a:spcBef>
                          <a:spcPts val="0"/>
                        </a:spcBef>
                        <a:spcAft>
                          <a:spcPts val="0"/>
                        </a:spcAft>
                      </a:pPr>
                      <a:r>
                        <a:rPr lang="en-US" sz="1700" b="1" dirty="0">
                          <a:effectLst/>
                          <a:latin typeface="Calibri"/>
                          <a:ea typeface="宋体"/>
                          <a:cs typeface="Times New Roman"/>
                        </a:rPr>
                        <a:t>⊕</a:t>
                      </a:r>
                    </a:p>
                  </a:txBody>
                  <a:tcPr marL="94869" marR="9486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marL="0" marR="0" algn="ctr">
                        <a:lnSpc>
                          <a:spcPct val="115000"/>
                        </a:lnSpc>
                        <a:spcBef>
                          <a:spcPts val="0"/>
                        </a:spcBef>
                        <a:spcAft>
                          <a:spcPts val="0"/>
                        </a:spcAft>
                      </a:pPr>
                      <a:r>
                        <a:rPr lang="en-US" sz="1700" b="1" dirty="0">
                          <a:effectLst/>
                          <a:latin typeface="Calibri"/>
                          <a:ea typeface="宋体"/>
                          <a:cs typeface="Times New Roman"/>
                        </a:rPr>
                        <a:t>⊕</a:t>
                      </a:r>
                    </a:p>
                  </a:txBody>
                  <a:tcPr marL="94869" marR="9486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marL="0" marR="0" algn="ctr">
                        <a:lnSpc>
                          <a:spcPct val="115000"/>
                        </a:lnSpc>
                        <a:spcBef>
                          <a:spcPts val="0"/>
                        </a:spcBef>
                        <a:spcAft>
                          <a:spcPts val="0"/>
                        </a:spcAft>
                      </a:pPr>
                      <a:r>
                        <a:rPr lang="en-US" sz="1700" b="1" dirty="0">
                          <a:effectLst/>
                          <a:latin typeface="Calibri"/>
                          <a:ea typeface="宋体"/>
                          <a:cs typeface="Times New Roman"/>
                        </a:rPr>
                        <a:t>⊕</a:t>
                      </a:r>
                    </a:p>
                  </a:txBody>
                  <a:tcPr marL="94869" marR="9486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marL="0" marR="0" algn="ctr">
                        <a:lnSpc>
                          <a:spcPct val="115000"/>
                        </a:lnSpc>
                        <a:spcBef>
                          <a:spcPts val="0"/>
                        </a:spcBef>
                        <a:spcAft>
                          <a:spcPts val="0"/>
                        </a:spcAft>
                      </a:pPr>
                      <a:r>
                        <a:rPr lang="en-US" sz="1700" b="1" dirty="0">
                          <a:effectLst/>
                          <a:latin typeface="Calibri"/>
                          <a:ea typeface="宋体"/>
                          <a:cs typeface="Times New Roman"/>
                        </a:rPr>
                        <a:t>○</a:t>
                      </a:r>
                    </a:p>
                  </a:txBody>
                  <a:tcPr marL="94869" marR="9486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marL="0" marR="0" algn="ctr">
                        <a:lnSpc>
                          <a:spcPct val="115000"/>
                        </a:lnSpc>
                        <a:spcBef>
                          <a:spcPts val="0"/>
                        </a:spcBef>
                        <a:spcAft>
                          <a:spcPts val="0"/>
                        </a:spcAft>
                      </a:pPr>
                      <a:r>
                        <a:rPr lang="en-US" sz="1700" b="1" dirty="0">
                          <a:effectLst/>
                          <a:latin typeface="Calibri"/>
                          <a:ea typeface="宋体"/>
                          <a:cs typeface="Times New Roman"/>
                        </a:rPr>
                        <a:t> </a:t>
                      </a:r>
                    </a:p>
                  </a:txBody>
                  <a:tcPr marL="94869" marR="9486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marL="0" marR="0" algn="ctr">
                        <a:lnSpc>
                          <a:spcPct val="115000"/>
                        </a:lnSpc>
                        <a:spcBef>
                          <a:spcPts val="0"/>
                        </a:spcBef>
                        <a:spcAft>
                          <a:spcPts val="0"/>
                        </a:spcAft>
                      </a:pPr>
                      <a:r>
                        <a:rPr lang="en-US" sz="1700" b="1" dirty="0">
                          <a:effectLst/>
                          <a:latin typeface="Calibri"/>
                          <a:ea typeface="宋体"/>
                          <a:cs typeface="Times New Roman"/>
                        </a:rPr>
                        <a:t> </a:t>
                      </a:r>
                    </a:p>
                  </a:txBody>
                  <a:tcPr marL="94869" marR="9486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15000"/>
                        </a:lnSpc>
                        <a:spcBef>
                          <a:spcPts val="0"/>
                        </a:spcBef>
                        <a:spcAft>
                          <a:spcPts val="0"/>
                        </a:spcAft>
                      </a:pPr>
                      <a:r>
                        <a:rPr lang="en-US" sz="1700" b="1" dirty="0">
                          <a:effectLst/>
                          <a:latin typeface="Calibri"/>
                          <a:ea typeface="宋体"/>
                          <a:cs typeface="Times New Roman"/>
                        </a:rPr>
                        <a:t> </a:t>
                      </a:r>
                    </a:p>
                  </a:txBody>
                  <a:tcPr marL="94869" marR="9486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 xmlns:a16="http://schemas.microsoft.com/office/drawing/2014/main" val="10007"/>
                  </a:ext>
                </a:extLst>
              </a:tr>
              <a:tr h="297921">
                <a:tc>
                  <a:txBody>
                    <a:bodyPr/>
                    <a:lstStyle/>
                    <a:p>
                      <a:pPr marL="0" marR="0" algn="ctr">
                        <a:lnSpc>
                          <a:spcPct val="115000"/>
                        </a:lnSpc>
                        <a:spcBef>
                          <a:spcPts val="0"/>
                        </a:spcBef>
                        <a:spcAft>
                          <a:spcPts val="0"/>
                        </a:spcAft>
                      </a:pPr>
                      <a:r>
                        <a:rPr lang="en-US" sz="1700" b="1" dirty="0">
                          <a:effectLst/>
                          <a:latin typeface="Calibri"/>
                          <a:ea typeface="宋体"/>
                          <a:cs typeface="Times New Roman"/>
                        </a:rPr>
                        <a:t> </a:t>
                      </a:r>
                    </a:p>
                  </a:txBody>
                  <a:tcPr marL="94869" marR="9486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15000"/>
                        </a:lnSpc>
                        <a:spcBef>
                          <a:spcPts val="0"/>
                        </a:spcBef>
                        <a:spcAft>
                          <a:spcPts val="0"/>
                        </a:spcAft>
                      </a:pPr>
                      <a:r>
                        <a:rPr lang="en-US" sz="1700" b="1" dirty="0">
                          <a:effectLst/>
                          <a:latin typeface="Calibri"/>
                          <a:ea typeface="宋体"/>
                          <a:cs typeface="Times New Roman"/>
                        </a:rPr>
                        <a:t> </a:t>
                      </a:r>
                    </a:p>
                  </a:txBody>
                  <a:tcPr marL="94869" marR="9486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marL="0" marR="0" algn="ctr">
                        <a:lnSpc>
                          <a:spcPct val="115000"/>
                        </a:lnSpc>
                        <a:spcBef>
                          <a:spcPts val="0"/>
                        </a:spcBef>
                        <a:spcAft>
                          <a:spcPts val="0"/>
                        </a:spcAft>
                      </a:pPr>
                      <a:r>
                        <a:rPr lang="en-US" sz="1700" b="1" dirty="0">
                          <a:effectLst/>
                          <a:latin typeface="Calibri"/>
                          <a:ea typeface="宋体"/>
                          <a:cs typeface="Times New Roman"/>
                        </a:rPr>
                        <a:t>○</a:t>
                      </a:r>
                    </a:p>
                  </a:txBody>
                  <a:tcPr marL="94869" marR="9486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marL="0" marR="0" algn="ctr">
                        <a:lnSpc>
                          <a:spcPct val="115000"/>
                        </a:lnSpc>
                        <a:spcBef>
                          <a:spcPts val="0"/>
                        </a:spcBef>
                        <a:spcAft>
                          <a:spcPts val="0"/>
                        </a:spcAft>
                      </a:pPr>
                      <a:r>
                        <a:rPr lang="en-US" sz="1700" b="1" dirty="0">
                          <a:effectLst/>
                          <a:latin typeface="Calibri"/>
                          <a:ea typeface="宋体"/>
                          <a:cs typeface="Times New Roman"/>
                        </a:rPr>
                        <a:t>○</a:t>
                      </a:r>
                    </a:p>
                  </a:txBody>
                  <a:tcPr marL="94869" marR="9486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marL="0" marR="0" algn="ctr">
                        <a:lnSpc>
                          <a:spcPct val="115000"/>
                        </a:lnSpc>
                        <a:spcBef>
                          <a:spcPts val="0"/>
                        </a:spcBef>
                        <a:spcAft>
                          <a:spcPts val="0"/>
                        </a:spcAft>
                      </a:pPr>
                      <a:r>
                        <a:rPr lang="en-US" sz="1700" b="1" dirty="0">
                          <a:effectLst/>
                          <a:latin typeface="Calibri"/>
                          <a:ea typeface="宋体"/>
                          <a:cs typeface="Times New Roman"/>
                        </a:rPr>
                        <a:t>⊕</a:t>
                      </a:r>
                    </a:p>
                  </a:txBody>
                  <a:tcPr marL="94869" marR="9486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marL="0" marR="0" algn="ctr">
                        <a:lnSpc>
                          <a:spcPct val="115000"/>
                        </a:lnSpc>
                        <a:spcBef>
                          <a:spcPts val="0"/>
                        </a:spcBef>
                        <a:spcAft>
                          <a:spcPts val="0"/>
                        </a:spcAft>
                      </a:pPr>
                      <a:r>
                        <a:rPr lang="en-US" sz="1700" b="1" dirty="0">
                          <a:effectLst/>
                          <a:latin typeface="Calibri"/>
                          <a:ea typeface="宋体"/>
                          <a:cs typeface="Times New Roman"/>
                        </a:rPr>
                        <a:t>⊕</a:t>
                      </a:r>
                    </a:p>
                  </a:txBody>
                  <a:tcPr marL="94869" marR="9486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marL="0" marR="0" algn="ctr">
                        <a:lnSpc>
                          <a:spcPct val="115000"/>
                        </a:lnSpc>
                        <a:spcBef>
                          <a:spcPts val="0"/>
                        </a:spcBef>
                        <a:spcAft>
                          <a:spcPts val="0"/>
                        </a:spcAft>
                      </a:pPr>
                      <a:r>
                        <a:rPr lang="en-US" sz="1700" b="1" dirty="0">
                          <a:effectLst/>
                          <a:latin typeface="Calibri"/>
                          <a:ea typeface="宋体"/>
                          <a:cs typeface="Times New Roman"/>
                        </a:rPr>
                        <a:t>○</a:t>
                      </a:r>
                    </a:p>
                  </a:txBody>
                  <a:tcPr marL="94869" marR="9486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marL="0" marR="0" algn="ctr">
                        <a:lnSpc>
                          <a:spcPct val="115000"/>
                        </a:lnSpc>
                        <a:spcBef>
                          <a:spcPts val="0"/>
                        </a:spcBef>
                        <a:spcAft>
                          <a:spcPts val="0"/>
                        </a:spcAft>
                      </a:pPr>
                      <a:r>
                        <a:rPr lang="en-US" sz="1700" b="1" dirty="0">
                          <a:effectLst/>
                          <a:latin typeface="Calibri"/>
                          <a:ea typeface="宋体"/>
                          <a:cs typeface="Times New Roman"/>
                        </a:rPr>
                        <a:t> </a:t>
                      </a:r>
                    </a:p>
                  </a:txBody>
                  <a:tcPr marL="94869" marR="9486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marL="0" marR="0" algn="ctr">
                        <a:lnSpc>
                          <a:spcPct val="115000"/>
                        </a:lnSpc>
                        <a:spcBef>
                          <a:spcPts val="0"/>
                        </a:spcBef>
                        <a:spcAft>
                          <a:spcPts val="0"/>
                        </a:spcAft>
                      </a:pPr>
                      <a:r>
                        <a:rPr lang="en-US" sz="1700" b="1" dirty="0">
                          <a:effectLst/>
                          <a:latin typeface="Calibri"/>
                          <a:ea typeface="宋体"/>
                          <a:cs typeface="Times New Roman"/>
                        </a:rPr>
                        <a:t> </a:t>
                      </a:r>
                    </a:p>
                  </a:txBody>
                  <a:tcPr marL="94869" marR="9486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marL="0" marR="0" algn="ctr">
                        <a:lnSpc>
                          <a:spcPct val="115000"/>
                        </a:lnSpc>
                        <a:spcBef>
                          <a:spcPts val="0"/>
                        </a:spcBef>
                        <a:spcAft>
                          <a:spcPts val="0"/>
                        </a:spcAft>
                      </a:pPr>
                      <a:r>
                        <a:rPr lang="en-US" sz="1700" b="1" dirty="0">
                          <a:effectLst/>
                          <a:latin typeface="Calibri"/>
                          <a:ea typeface="宋体"/>
                          <a:cs typeface="Times New Roman"/>
                        </a:rPr>
                        <a:t> </a:t>
                      </a:r>
                    </a:p>
                  </a:txBody>
                  <a:tcPr marL="94869" marR="9486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15000"/>
                        </a:lnSpc>
                        <a:spcBef>
                          <a:spcPts val="0"/>
                        </a:spcBef>
                        <a:spcAft>
                          <a:spcPts val="0"/>
                        </a:spcAft>
                      </a:pPr>
                      <a:r>
                        <a:rPr lang="en-US" sz="1700" b="1" dirty="0">
                          <a:effectLst/>
                          <a:latin typeface="Calibri"/>
                          <a:ea typeface="宋体"/>
                          <a:cs typeface="Times New Roman"/>
                        </a:rPr>
                        <a:t> </a:t>
                      </a:r>
                    </a:p>
                  </a:txBody>
                  <a:tcPr marL="94869" marR="9486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 xmlns:a16="http://schemas.microsoft.com/office/drawing/2014/main" val="10008"/>
                  </a:ext>
                </a:extLst>
              </a:tr>
              <a:tr h="297921">
                <a:tc>
                  <a:txBody>
                    <a:bodyPr/>
                    <a:lstStyle/>
                    <a:p>
                      <a:pPr marL="0" marR="0" algn="ctr">
                        <a:lnSpc>
                          <a:spcPct val="115000"/>
                        </a:lnSpc>
                        <a:spcBef>
                          <a:spcPts val="0"/>
                        </a:spcBef>
                        <a:spcAft>
                          <a:spcPts val="0"/>
                        </a:spcAft>
                      </a:pPr>
                      <a:r>
                        <a:rPr lang="en-US" sz="1700" b="1" dirty="0">
                          <a:effectLst/>
                          <a:latin typeface="Calibri"/>
                          <a:ea typeface="宋体"/>
                          <a:cs typeface="Times New Roman"/>
                        </a:rPr>
                        <a:t> </a:t>
                      </a:r>
                    </a:p>
                  </a:txBody>
                  <a:tcPr marL="94869" marR="9486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15000"/>
                        </a:lnSpc>
                        <a:spcBef>
                          <a:spcPts val="0"/>
                        </a:spcBef>
                        <a:spcAft>
                          <a:spcPts val="0"/>
                        </a:spcAft>
                      </a:pPr>
                      <a:r>
                        <a:rPr lang="en-US" sz="1700" b="1" dirty="0">
                          <a:effectLst/>
                          <a:latin typeface="Calibri"/>
                          <a:ea typeface="宋体"/>
                          <a:cs typeface="Times New Roman"/>
                        </a:rPr>
                        <a:t> </a:t>
                      </a:r>
                    </a:p>
                  </a:txBody>
                  <a:tcPr marL="94869" marR="9486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marL="0" marR="0" algn="ctr">
                        <a:lnSpc>
                          <a:spcPct val="115000"/>
                        </a:lnSpc>
                        <a:spcBef>
                          <a:spcPts val="0"/>
                        </a:spcBef>
                        <a:spcAft>
                          <a:spcPts val="0"/>
                        </a:spcAft>
                      </a:pPr>
                      <a:r>
                        <a:rPr lang="en-US" sz="1700" b="1" dirty="0">
                          <a:effectLst/>
                          <a:latin typeface="Calibri"/>
                          <a:ea typeface="宋体"/>
                          <a:cs typeface="Times New Roman"/>
                        </a:rPr>
                        <a:t> </a:t>
                      </a:r>
                    </a:p>
                  </a:txBody>
                  <a:tcPr marL="94869" marR="9486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marL="0" marR="0" algn="ctr">
                        <a:lnSpc>
                          <a:spcPct val="115000"/>
                        </a:lnSpc>
                        <a:spcBef>
                          <a:spcPts val="0"/>
                        </a:spcBef>
                        <a:spcAft>
                          <a:spcPts val="0"/>
                        </a:spcAft>
                      </a:pPr>
                      <a:r>
                        <a:rPr lang="en-US" sz="1700" b="1" dirty="0">
                          <a:effectLst/>
                          <a:latin typeface="Calibri"/>
                          <a:ea typeface="宋体"/>
                          <a:cs typeface="Times New Roman"/>
                        </a:rPr>
                        <a:t>○</a:t>
                      </a:r>
                    </a:p>
                  </a:txBody>
                  <a:tcPr marL="94869" marR="9486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marL="0" marR="0" algn="ctr">
                        <a:lnSpc>
                          <a:spcPct val="115000"/>
                        </a:lnSpc>
                        <a:spcBef>
                          <a:spcPts val="0"/>
                        </a:spcBef>
                        <a:spcAft>
                          <a:spcPts val="0"/>
                        </a:spcAft>
                      </a:pPr>
                      <a:r>
                        <a:rPr lang="en-US" sz="1700" b="1" dirty="0">
                          <a:effectLst/>
                          <a:latin typeface="Calibri"/>
                          <a:ea typeface="宋体"/>
                          <a:cs typeface="Times New Roman"/>
                        </a:rPr>
                        <a:t>○</a:t>
                      </a:r>
                    </a:p>
                  </a:txBody>
                  <a:tcPr marL="94869" marR="9486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marL="0" marR="0" algn="ctr">
                        <a:lnSpc>
                          <a:spcPct val="115000"/>
                        </a:lnSpc>
                        <a:spcBef>
                          <a:spcPts val="0"/>
                        </a:spcBef>
                        <a:spcAft>
                          <a:spcPts val="0"/>
                        </a:spcAft>
                      </a:pPr>
                      <a:r>
                        <a:rPr lang="en-US" sz="1700" b="1" dirty="0">
                          <a:effectLst/>
                          <a:latin typeface="Calibri"/>
                          <a:ea typeface="宋体"/>
                          <a:cs typeface="Times New Roman"/>
                        </a:rPr>
                        <a:t>○</a:t>
                      </a:r>
                    </a:p>
                  </a:txBody>
                  <a:tcPr marL="94869" marR="9486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marL="0" marR="0" algn="ctr">
                        <a:lnSpc>
                          <a:spcPct val="115000"/>
                        </a:lnSpc>
                        <a:spcBef>
                          <a:spcPts val="0"/>
                        </a:spcBef>
                        <a:spcAft>
                          <a:spcPts val="0"/>
                        </a:spcAft>
                      </a:pPr>
                      <a:r>
                        <a:rPr lang="en-US" sz="1700" b="1" dirty="0">
                          <a:effectLst/>
                          <a:latin typeface="Calibri"/>
                          <a:ea typeface="宋体"/>
                          <a:cs typeface="Times New Roman"/>
                        </a:rPr>
                        <a:t> </a:t>
                      </a:r>
                    </a:p>
                  </a:txBody>
                  <a:tcPr marL="94869" marR="9486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marL="0" marR="0" algn="ctr">
                        <a:lnSpc>
                          <a:spcPct val="115000"/>
                        </a:lnSpc>
                        <a:spcBef>
                          <a:spcPts val="0"/>
                        </a:spcBef>
                        <a:spcAft>
                          <a:spcPts val="0"/>
                        </a:spcAft>
                      </a:pPr>
                      <a:r>
                        <a:rPr lang="en-US" sz="1700" b="1" dirty="0">
                          <a:effectLst/>
                          <a:latin typeface="Calibri"/>
                          <a:ea typeface="宋体"/>
                          <a:cs typeface="Times New Roman"/>
                        </a:rPr>
                        <a:t> </a:t>
                      </a:r>
                    </a:p>
                  </a:txBody>
                  <a:tcPr marL="94869" marR="9486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marL="0" marR="0" algn="ctr">
                        <a:lnSpc>
                          <a:spcPct val="115000"/>
                        </a:lnSpc>
                        <a:spcBef>
                          <a:spcPts val="0"/>
                        </a:spcBef>
                        <a:spcAft>
                          <a:spcPts val="0"/>
                        </a:spcAft>
                      </a:pPr>
                      <a:r>
                        <a:rPr lang="en-US" sz="1700" b="1" dirty="0">
                          <a:effectLst/>
                          <a:latin typeface="Calibri"/>
                          <a:ea typeface="宋体"/>
                          <a:cs typeface="Times New Roman"/>
                        </a:rPr>
                        <a:t> </a:t>
                      </a:r>
                    </a:p>
                  </a:txBody>
                  <a:tcPr marL="94869" marR="9486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15000"/>
                        </a:lnSpc>
                        <a:spcBef>
                          <a:spcPts val="0"/>
                        </a:spcBef>
                        <a:spcAft>
                          <a:spcPts val="0"/>
                        </a:spcAft>
                      </a:pPr>
                      <a:r>
                        <a:rPr lang="en-US" sz="1700" b="1" dirty="0">
                          <a:effectLst/>
                          <a:latin typeface="Calibri"/>
                          <a:ea typeface="宋体"/>
                          <a:cs typeface="Times New Roman"/>
                        </a:rPr>
                        <a:t> </a:t>
                      </a:r>
                    </a:p>
                  </a:txBody>
                  <a:tcPr marL="94869" marR="9486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15000"/>
                        </a:lnSpc>
                        <a:spcBef>
                          <a:spcPts val="0"/>
                        </a:spcBef>
                        <a:spcAft>
                          <a:spcPts val="0"/>
                        </a:spcAft>
                      </a:pPr>
                      <a:r>
                        <a:rPr lang="en-US" sz="1700" b="1" dirty="0">
                          <a:effectLst/>
                          <a:latin typeface="Calibri"/>
                          <a:ea typeface="宋体"/>
                          <a:cs typeface="Times New Roman"/>
                        </a:rPr>
                        <a:t> </a:t>
                      </a:r>
                    </a:p>
                  </a:txBody>
                  <a:tcPr marL="94869" marR="9486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 xmlns:a16="http://schemas.microsoft.com/office/drawing/2014/main" val="10009"/>
                  </a:ext>
                </a:extLst>
              </a:tr>
              <a:tr h="297921">
                <a:tc>
                  <a:txBody>
                    <a:bodyPr/>
                    <a:lstStyle/>
                    <a:p>
                      <a:pPr marL="0" marR="0" algn="ctr">
                        <a:lnSpc>
                          <a:spcPct val="115000"/>
                        </a:lnSpc>
                        <a:spcBef>
                          <a:spcPts val="0"/>
                        </a:spcBef>
                        <a:spcAft>
                          <a:spcPts val="0"/>
                        </a:spcAft>
                      </a:pPr>
                      <a:r>
                        <a:rPr lang="en-US" sz="1700" b="1" dirty="0">
                          <a:effectLst/>
                          <a:latin typeface="Calibri"/>
                          <a:ea typeface="宋体"/>
                          <a:cs typeface="Times New Roman"/>
                        </a:rPr>
                        <a:t> </a:t>
                      </a:r>
                    </a:p>
                  </a:txBody>
                  <a:tcPr marL="94869" marR="9486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15000"/>
                        </a:lnSpc>
                        <a:spcBef>
                          <a:spcPts val="0"/>
                        </a:spcBef>
                        <a:spcAft>
                          <a:spcPts val="0"/>
                        </a:spcAft>
                      </a:pPr>
                      <a:r>
                        <a:rPr lang="en-US" sz="1700" b="1" dirty="0">
                          <a:effectLst/>
                          <a:latin typeface="Calibri"/>
                          <a:ea typeface="宋体"/>
                          <a:cs typeface="Times New Roman"/>
                        </a:rPr>
                        <a:t> </a:t>
                      </a:r>
                    </a:p>
                  </a:txBody>
                  <a:tcPr marL="94869" marR="9486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15000"/>
                        </a:lnSpc>
                        <a:spcBef>
                          <a:spcPts val="0"/>
                        </a:spcBef>
                        <a:spcAft>
                          <a:spcPts val="0"/>
                        </a:spcAft>
                      </a:pPr>
                      <a:r>
                        <a:rPr lang="en-US" sz="1700" b="1" dirty="0">
                          <a:effectLst/>
                          <a:latin typeface="Calibri"/>
                          <a:ea typeface="宋体"/>
                          <a:cs typeface="Times New Roman"/>
                        </a:rPr>
                        <a:t> </a:t>
                      </a:r>
                    </a:p>
                  </a:txBody>
                  <a:tcPr marL="94869" marR="9486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marL="0" marR="0" algn="ctr">
                        <a:lnSpc>
                          <a:spcPct val="115000"/>
                        </a:lnSpc>
                        <a:spcBef>
                          <a:spcPts val="0"/>
                        </a:spcBef>
                        <a:spcAft>
                          <a:spcPts val="0"/>
                        </a:spcAft>
                      </a:pPr>
                      <a:r>
                        <a:rPr lang="en-US" sz="1700" b="1" dirty="0">
                          <a:effectLst/>
                          <a:latin typeface="Calibri"/>
                          <a:ea typeface="宋体"/>
                          <a:cs typeface="Times New Roman"/>
                        </a:rPr>
                        <a:t> </a:t>
                      </a:r>
                    </a:p>
                  </a:txBody>
                  <a:tcPr marL="94869" marR="9486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marL="0" marR="0" algn="ctr">
                        <a:lnSpc>
                          <a:spcPct val="115000"/>
                        </a:lnSpc>
                        <a:spcBef>
                          <a:spcPts val="0"/>
                        </a:spcBef>
                        <a:spcAft>
                          <a:spcPts val="0"/>
                        </a:spcAft>
                      </a:pPr>
                      <a:r>
                        <a:rPr lang="en-US" sz="1700" b="1" dirty="0">
                          <a:effectLst/>
                          <a:latin typeface="Calibri"/>
                          <a:ea typeface="宋体"/>
                          <a:cs typeface="Times New Roman"/>
                        </a:rPr>
                        <a:t> </a:t>
                      </a:r>
                    </a:p>
                  </a:txBody>
                  <a:tcPr marL="94869" marR="9486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marL="0" marR="0" algn="ctr">
                        <a:lnSpc>
                          <a:spcPct val="115000"/>
                        </a:lnSpc>
                        <a:spcBef>
                          <a:spcPts val="0"/>
                        </a:spcBef>
                        <a:spcAft>
                          <a:spcPts val="0"/>
                        </a:spcAft>
                      </a:pPr>
                      <a:r>
                        <a:rPr lang="en-US" sz="1700" b="1" dirty="0">
                          <a:effectLst/>
                          <a:latin typeface="Calibri"/>
                          <a:ea typeface="宋体"/>
                          <a:cs typeface="Times New Roman"/>
                        </a:rPr>
                        <a:t> </a:t>
                      </a:r>
                    </a:p>
                  </a:txBody>
                  <a:tcPr marL="94869" marR="9486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marL="0" marR="0" algn="ctr">
                        <a:lnSpc>
                          <a:spcPct val="115000"/>
                        </a:lnSpc>
                        <a:spcBef>
                          <a:spcPts val="0"/>
                        </a:spcBef>
                        <a:spcAft>
                          <a:spcPts val="0"/>
                        </a:spcAft>
                      </a:pPr>
                      <a:r>
                        <a:rPr lang="en-US" sz="1700" b="1" dirty="0">
                          <a:effectLst/>
                          <a:latin typeface="Calibri"/>
                          <a:ea typeface="宋体"/>
                          <a:cs typeface="Times New Roman"/>
                        </a:rPr>
                        <a:t> </a:t>
                      </a:r>
                    </a:p>
                  </a:txBody>
                  <a:tcPr marL="94869" marR="9486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marL="0" marR="0" algn="ctr">
                        <a:lnSpc>
                          <a:spcPct val="115000"/>
                        </a:lnSpc>
                        <a:spcBef>
                          <a:spcPts val="0"/>
                        </a:spcBef>
                        <a:spcAft>
                          <a:spcPts val="0"/>
                        </a:spcAft>
                      </a:pPr>
                      <a:r>
                        <a:rPr lang="en-US" sz="1700" b="1" dirty="0">
                          <a:effectLst/>
                          <a:latin typeface="Calibri"/>
                          <a:ea typeface="宋体"/>
                          <a:cs typeface="Times New Roman"/>
                        </a:rPr>
                        <a:t> </a:t>
                      </a:r>
                    </a:p>
                  </a:txBody>
                  <a:tcPr marL="94869" marR="9486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15000"/>
                        </a:lnSpc>
                        <a:spcBef>
                          <a:spcPts val="0"/>
                        </a:spcBef>
                        <a:spcAft>
                          <a:spcPts val="0"/>
                        </a:spcAft>
                      </a:pPr>
                      <a:r>
                        <a:rPr lang="en-US" sz="1700" b="1" dirty="0">
                          <a:effectLst/>
                          <a:latin typeface="Calibri"/>
                          <a:ea typeface="宋体"/>
                          <a:cs typeface="Times New Roman"/>
                        </a:rPr>
                        <a:t> </a:t>
                      </a:r>
                    </a:p>
                  </a:txBody>
                  <a:tcPr marL="94869" marR="9486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15000"/>
                        </a:lnSpc>
                        <a:spcBef>
                          <a:spcPts val="0"/>
                        </a:spcBef>
                        <a:spcAft>
                          <a:spcPts val="0"/>
                        </a:spcAft>
                      </a:pPr>
                      <a:r>
                        <a:rPr lang="en-US" sz="1700" b="1" dirty="0">
                          <a:effectLst/>
                          <a:latin typeface="Calibri"/>
                          <a:ea typeface="宋体"/>
                          <a:cs typeface="Times New Roman"/>
                        </a:rPr>
                        <a:t> </a:t>
                      </a:r>
                    </a:p>
                  </a:txBody>
                  <a:tcPr marL="94869" marR="9486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15000"/>
                        </a:lnSpc>
                        <a:spcBef>
                          <a:spcPts val="0"/>
                        </a:spcBef>
                        <a:spcAft>
                          <a:spcPts val="0"/>
                        </a:spcAft>
                      </a:pPr>
                      <a:r>
                        <a:rPr lang="en-US" sz="1700" b="1" dirty="0">
                          <a:effectLst/>
                          <a:latin typeface="Calibri"/>
                          <a:ea typeface="宋体"/>
                          <a:cs typeface="Times New Roman"/>
                        </a:rPr>
                        <a:t> </a:t>
                      </a:r>
                    </a:p>
                  </a:txBody>
                  <a:tcPr marL="94869" marR="9486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 xmlns:a16="http://schemas.microsoft.com/office/drawing/2014/main" val="10010"/>
                  </a:ext>
                </a:extLst>
              </a:tr>
              <a:tr h="297921">
                <a:tc>
                  <a:txBody>
                    <a:bodyPr/>
                    <a:lstStyle/>
                    <a:p>
                      <a:pPr marL="0" marR="0" algn="ctr">
                        <a:lnSpc>
                          <a:spcPct val="115000"/>
                        </a:lnSpc>
                        <a:spcBef>
                          <a:spcPts val="0"/>
                        </a:spcBef>
                        <a:spcAft>
                          <a:spcPts val="0"/>
                        </a:spcAft>
                      </a:pPr>
                      <a:r>
                        <a:rPr lang="en-US" sz="1700" b="1" dirty="0">
                          <a:effectLst/>
                          <a:latin typeface="Calibri"/>
                          <a:ea typeface="宋体"/>
                          <a:cs typeface="Times New Roman"/>
                        </a:rPr>
                        <a:t> </a:t>
                      </a:r>
                    </a:p>
                  </a:txBody>
                  <a:tcPr marL="94869" marR="9486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15000"/>
                        </a:lnSpc>
                        <a:spcBef>
                          <a:spcPts val="0"/>
                        </a:spcBef>
                        <a:spcAft>
                          <a:spcPts val="0"/>
                        </a:spcAft>
                      </a:pPr>
                      <a:r>
                        <a:rPr lang="en-US" sz="1700" b="1" dirty="0">
                          <a:effectLst/>
                          <a:latin typeface="Calibri"/>
                          <a:ea typeface="宋体"/>
                          <a:cs typeface="Times New Roman"/>
                        </a:rPr>
                        <a:t> </a:t>
                      </a:r>
                    </a:p>
                  </a:txBody>
                  <a:tcPr marL="94869" marR="9486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15000"/>
                        </a:lnSpc>
                        <a:spcBef>
                          <a:spcPts val="0"/>
                        </a:spcBef>
                        <a:spcAft>
                          <a:spcPts val="0"/>
                        </a:spcAft>
                      </a:pPr>
                      <a:r>
                        <a:rPr lang="en-US" sz="1700" b="1" dirty="0">
                          <a:effectLst/>
                          <a:latin typeface="Calibri"/>
                          <a:ea typeface="宋体"/>
                          <a:cs typeface="Times New Roman"/>
                        </a:rPr>
                        <a:t> </a:t>
                      </a:r>
                    </a:p>
                  </a:txBody>
                  <a:tcPr marL="94869" marR="9486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15000"/>
                        </a:lnSpc>
                        <a:spcBef>
                          <a:spcPts val="0"/>
                        </a:spcBef>
                        <a:spcAft>
                          <a:spcPts val="0"/>
                        </a:spcAft>
                      </a:pPr>
                      <a:r>
                        <a:rPr lang="en-US" sz="1700" b="1" dirty="0">
                          <a:effectLst/>
                          <a:latin typeface="Calibri"/>
                          <a:ea typeface="宋体"/>
                          <a:cs typeface="Times New Roman"/>
                        </a:rPr>
                        <a:t> </a:t>
                      </a:r>
                    </a:p>
                  </a:txBody>
                  <a:tcPr marL="94869" marR="9486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15000"/>
                        </a:lnSpc>
                        <a:spcBef>
                          <a:spcPts val="0"/>
                        </a:spcBef>
                        <a:spcAft>
                          <a:spcPts val="0"/>
                        </a:spcAft>
                      </a:pPr>
                      <a:r>
                        <a:rPr lang="en-US" sz="1700" b="1" dirty="0">
                          <a:effectLst/>
                          <a:latin typeface="Calibri"/>
                          <a:ea typeface="宋体"/>
                          <a:cs typeface="Times New Roman"/>
                        </a:rPr>
                        <a:t> </a:t>
                      </a:r>
                    </a:p>
                  </a:txBody>
                  <a:tcPr marL="94869" marR="9486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15000"/>
                        </a:lnSpc>
                        <a:spcBef>
                          <a:spcPts val="0"/>
                        </a:spcBef>
                        <a:spcAft>
                          <a:spcPts val="0"/>
                        </a:spcAft>
                      </a:pPr>
                      <a:r>
                        <a:rPr lang="en-US" sz="1700" b="1" dirty="0">
                          <a:effectLst/>
                          <a:latin typeface="Calibri"/>
                          <a:ea typeface="宋体"/>
                          <a:cs typeface="Times New Roman"/>
                        </a:rPr>
                        <a:t> </a:t>
                      </a:r>
                    </a:p>
                  </a:txBody>
                  <a:tcPr marL="94869" marR="9486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15000"/>
                        </a:lnSpc>
                        <a:spcBef>
                          <a:spcPts val="0"/>
                        </a:spcBef>
                        <a:spcAft>
                          <a:spcPts val="0"/>
                        </a:spcAft>
                      </a:pPr>
                      <a:r>
                        <a:rPr lang="en-US" sz="1700" b="1" dirty="0">
                          <a:effectLst/>
                          <a:latin typeface="Calibri"/>
                          <a:ea typeface="宋体"/>
                          <a:cs typeface="Times New Roman"/>
                        </a:rPr>
                        <a:t> </a:t>
                      </a:r>
                    </a:p>
                  </a:txBody>
                  <a:tcPr marL="94869" marR="9486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15000"/>
                        </a:lnSpc>
                        <a:spcBef>
                          <a:spcPts val="0"/>
                        </a:spcBef>
                        <a:spcAft>
                          <a:spcPts val="0"/>
                        </a:spcAft>
                      </a:pPr>
                      <a:r>
                        <a:rPr lang="en-US" sz="1700" b="1" dirty="0">
                          <a:effectLst/>
                          <a:latin typeface="Calibri"/>
                          <a:ea typeface="宋体"/>
                          <a:cs typeface="Times New Roman"/>
                        </a:rPr>
                        <a:t> </a:t>
                      </a:r>
                    </a:p>
                  </a:txBody>
                  <a:tcPr marL="94869" marR="9486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15000"/>
                        </a:lnSpc>
                        <a:spcBef>
                          <a:spcPts val="0"/>
                        </a:spcBef>
                        <a:spcAft>
                          <a:spcPts val="0"/>
                        </a:spcAft>
                      </a:pPr>
                      <a:r>
                        <a:rPr lang="en-US" sz="1700" b="1" dirty="0">
                          <a:effectLst/>
                          <a:latin typeface="Calibri"/>
                          <a:ea typeface="宋体"/>
                          <a:cs typeface="Times New Roman"/>
                        </a:rPr>
                        <a:t> </a:t>
                      </a:r>
                    </a:p>
                  </a:txBody>
                  <a:tcPr marL="94869" marR="9486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15000"/>
                        </a:lnSpc>
                        <a:spcBef>
                          <a:spcPts val="0"/>
                        </a:spcBef>
                        <a:spcAft>
                          <a:spcPts val="0"/>
                        </a:spcAft>
                      </a:pPr>
                      <a:r>
                        <a:rPr lang="en-US" sz="1700" b="1" dirty="0">
                          <a:effectLst/>
                          <a:latin typeface="Calibri"/>
                          <a:ea typeface="宋体"/>
                          <a:cs typeface="Times New Roman"/>
                        </a:rPr>
                        <a:t> </a:t>
                      </a:r>
                    </a:p>
                  </a:txBody>
                  <a:tcPr marL="94869" marR="9486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15000"/>
                        </a:lnSpc>
                        <a:spcBef>
                          <a:spcPts val="0"/>
                        </a:spcBef>
                        <a:spcAft>
                          <a:spcPts val="0"/>
                        </a:spcAft>
                      </a:pPr>
                      <a:r>
                        <a:rPr lang="en-US" sz="1700" b="1" dirty="0">
                          <a:effectLst/>
                          <a:latin typeface="Calibri"/>
                          <a:ea typeface="宋体"/>
                          <a:cs typeface="Times New Roman"/>
                        </a:rPr>
                        <a:t> </a:t>
                      </a:r>
                    </a:p>
                  </a:txBody>
                  <a:tcPr marL="94869" marR="9486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 xmlns:a16="http://schemas.microsoft.com/office/drawing/2014/main" val="10011"/>
                  </a:ext>
                </a:extLst>
              </a:tr>
            </a:tbl>
          </a:graphicData>
        </a:graphic>
      </p:graphicFrame>
      <p:sp>
        <p:nvSpPr>
          <p:cNvPr id="8" name="TextBox 5"/>
          <p:cNvSpPr txBox="1">
            <a:spLocks noChangeArrowheads="1"/>
          </p:cNvSpPr>
          <p:nvPr/>
        </p:nvSpPr>
        <p:spPr bwMode="auto">
          <a:xfrm>
            <a:off x="838200" y="1751856"/>
            <a:ext cx="3749675" cy="25083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eaLnBrk="0" hangingPunct="0">
              <a:lnSpc>
                <a:spcPct val="85000"/>
              </a:lnSpc>
              <a:spcAft>
                <a:spcPct val="40000"/>
              </a:spcAft>
              <a:defRPr sz="2800" b="1" i="1">
                <a:solidFill>
                  <a:srgbClr val="FFFFCC"/>
                </a:solidFill>
                <a:latin typeface="Arial" charset="0"/>
              </a:defRPr>
            </a:lvl1pPr>
            <a:lvl2pPr marL="742950" indent="-285750" eaLnBrk="0" hangingPunct="0">
              <a:lnSpc>
                <a:spcPct val="85000"/>
              </a:lnSpc>
              <a:spcAft>
                <a:spcPct val="40000"/>
              </a:spcAft>
              <a:buChar char="•"/>
              <a:defRPr sz="2400" b="1">
                <a:solidFill>
                  <a:srgbClr val="FFFFFF"/>
                </a:solidFill>
                <a:latin typeface="Arial" charset="0"/>
              </a:defRPr>
            </a:lvl2pPr>
            <a:lvl3pPr marL="1143000" indent="-228600" eaLnBrk="0" hangingPunct="0">
              <a:lnSpc>
                <a:spcPct val="85000"/>
              </a:lnSpc>
              <a:spcAft>
                <a:spcPct val="40000"/>
              </a:spcAft>
              <a:buChar char="–"/>
              <a:defRPr sz="2000" i="1">
                <a:solidFill>
                  <a:srgbClr val="FFFFFF"/>
                </a:solidFill>
                <a:latin typeface="Arial" charset="0"/>
              </a:defRPr>
            </a:lvl3pPr>
            <a:lvl4pPr marL="1600200" indent="-228600" eaLnBrk="0" hangingPunct="0">
              <a:lnSpc>
                <a:spcPct val="85000"/>
              </a:lnSpc>
              <a:spcAft>
                <a:spcPct val="40000"/>
              </a:spcAft>
              <a:buChar char="•"/>
              <a:defRPr b="1">
                <a:solidFill>
                  <a:srgbClr val="FFFFFF"/>
                </a:solidFill>
                <a:latin typeface="Arial" charset="0"/>
              </a:defRPr>
            </a:lvl4pPr>
            <a:lvl5pPr marL="2057400" indent="-228600" eaLnBrk="0" hangingPunct="0">
              <a:lnSpc>
                <a:spcPct val="85000"/>
              </a:lnSpc>
              <a:spcAft>
                <a:spcPct val="40000"/>
              </a:spcAft>
              <a:buChar char="»"/>
              <a:defRPr i="1">
                <a:solidFill>
                  <a:srgbClr val="FFFFFF"/>
                </a:solidFill>
                <a:latin typeface="Arial" charset="0"/>
              </a:defRPr>
            </a:lvl5pPr>
            <a:lvl6pPr marL="2514600" indent="-228600" eaLnBrk="0" fontAlgn="base" hangingPunct="0">
              <a:lnSpc>
                <a:spcPct val="85000"/>
              </a:lnSpc>
              <a:spcBef>
                <a:spcPct val="0"/>
              </a:spcBef>
              <a:spcAft>
                <a:spcPct val="40000"/>
              </a:spcAft>
              <a:buChar char="»"/>
              <a:defRPr i="1">
                <a:solidFill>
                  <a:srgbClr val="FFFFFF"/>
                </a:solidFill>
                <a:latin typeface="Arial" charset="0"/>
              </a:defRPr>
            </a:lvl6pPr>
            <a:lvl7pPr marL="2971800" indent="-228600" eaLnBrk="0" fontAlgn="base" hangingPunct="0">
              <a:lnSpc>
                <a:spcPct val="85000"/>
              </a:lnSpc>
              <a:spcBef>
                <a:spcPct val="0"/>
              </a:spcBef>
              <a:spcAft>
                <a:spcPct val="40000"/>
              </a:spcAft>
              <a:buChar char="»"/>
              <a:defRPr i="1">
                <a:solidFill>
                  <a:srgbClr val="FFFFFF"/>
                </a:solidFill>
                <a:latin typeface="Arial" charset="0"/>
              </a:defRPr>
            </a:lvl7pPr>
            <a:lvl8pPr marL="3429000" indent="-228600" eaLnBrk="0" fontAlgn="base" hangingPunct="0">
              <a:lnSpc>
                <a:spcPct val="85000"/>
              </a:lnSpc>
              <a:spcBef>
                <a:spcPct val="0"/>
              </a:spcBef>
              <a:spcAft>
                <a:spcPct val="40000"/>
              </a:spcAft>
              <a:buChar char="»"/>
              <a:defRPr i="1">
                <a:solidFill>
                  <a:srgbClr val="FFFFFF"/>
                </a:solidFill>
                <a:latin typeface="Arial" charset="0"/>
              </a:defRPr>
            </a:lvl8pPr>
            <a:lvl9pPr marL="3886200" indent="-228600" eaLnBrk="0" fontAlgn="base" hangingPunct="0">
              <a:lnSpc>
                <a:spcPct val="85000"/>
              </a:lnSpc>
              <a:spcBef>
                <a:spcPct val="0"/>
              </a:spcBef>
              <a:spcAft>
                <a:spcPct val="40000"/>
              </a:spcAft>
              <a:buChar char="»"/>
              <a:defRPr i="1">
                <a:solidFill>
                  <a:srgbClr val="FFFFFF"/>
                </a:solidFill>
                <a:latin typeface="Arial" charset="0"/>
              </a:defRPr>
            </a:lvl9pPr>
          </a:lstStyle>
          <a:p>
            <a:pPr eaLnBrk="1" hangingPunct="1">
              <a:lnSpc>
                <a:spcPct val="100000"/>
              </a:lnSpc>
              <a:spcBef>
                <a:spcPts val="0"/>
              </a:spcBef>
              <a:spcAft>
                <a:spcPts val="600"/>
              </a:spcAft>
              <a:defRPr/>
            </a:pPr>
            <a:r>
              <a:rPr lang="en-US" altLang="en-US" sz="1400" i="0" dirty="0">
                <a:solidFill>
                  <a:schemeClr val="accent3">
                    <a:lumMod val="20000"/>
                    <a:lumOff val="80000"/>
                  </a:schemeClr>
                </a:solidFill>
              </a:rPr>
              <a:t>N = the neighborhood size parameter</a:t>
            </a:r>
          </a:p>
          <a:p>
            <a:pPr marL="329184" eaLnBrk="1" hangingPunct="1">
              <a:lnSpc>
                <a:spcPct val="100000"/>
              </a:lnSpc>
              <a:spcBef>
                <a:spcPts val="0"/>
              </a:spcBef>
              <a:spcAft>
                <a:spcPts val="1200"/>
              </a:spcAft>
              <a:defRPr/>
            </a:pPr>
            <a:r>
              <a:rPr lang="en-US" altLang="en-US" sz="1400" i="0" dirty="0">
                <a:solidFill>
                  <a:schemeClr val="accent3">
                    <a:lumMod val="20000"/>
                    <a:lumOff val="80000"/>
                  </a:schemeClr>
                </a:solidFill>
              </a:rPr>
              <a:t>It yields a (2N + 1) by (2N + 1) neighborhood.</a:t>
            </a:r>
          </a:p>
          <a:p>
            <a:pPr eaLnBrk="1" hangingPunct="1">
              <a:lnSpc>
                <a:spcPct val="100000"/>
              </a:lnSpc>
              <a:spcAft>
                <a:spcPts val="600"/>
              </a:spcAft>
              <a:defRPr/>
            </a:pPr>
            <a:r>
              <a:rPr lang="en-US" altLang="en-US" sz="2400" i="0" dirty="0">
                <a:solidFill>
                  <a:schemeClr val="accent3">
                    <a:lumMod val="20000"/>
                    <a:lumOff val="80000"/>
                  </a:schemeClr>
                </a:solidFill>
                <a:latin typeface="Calibri" panose="020F0502020204030204" pitchFamily="34" charset="0"/>
              </a:rPr>
              <a:t>○</a:t>
            </a:r>
            <a:r>
              <a:rPr lang="en-US" altLang="en-US" i="0" dirty="0">
                <a:solidFill>
                  <a:schemeClr val="accent3">
                    <a:lumMod val="20000"/>
                    <a:lumOff val="80000"/>
                  </a:schemeClr>
                </a:solidFill>
              </a:rPr>
              <a:t> </a:t>
            </a:r>
            <a:r>
              <a:rPr lang="en-US" altLang="en-US" sz="2400" i="0" dirty="0">
                <a:solidFill>
                  <a:schemeClr val="accent3">
                    <a:lumMod val="20000"/>
                    <a:lumOff val="80000"/>
                  </a:schemeClr>
                </a:solidFill>
              </a:rPr>
              <a:t>→</a:t>
            </a:r>
            <a:r>
              <a:rPr lang="en-US" altLang="en-US" i="0" dirty="0">
                <a:solidFill>
                  <a:schemeClr val="accent3">
                    <a:lumMod val="20000"/>
                    <a:lumOff val="80000"/>
                  </a:schemeClr>
                </a:solidFill>
              </a:rPr>
              <a:t> </a:t>
            </a:r>
            <a:r>
              <a:rPr lang="en-US" altLang="en-US" sz="1400" i="0" dirty="0">
                <a:solidFill>
                  <a:schemeClr val="accent3">
                    <a:lumMod val="20000"/>
                    <a:lumOff val="80000"/>
                  </a:schemeClr>
                </a:solidFill>
              </a:rPr>
              <a:t>an event was forecasted</a:t>
            </a:r>
          </a:p>
          <a:p>
            <a:pPr eaLnBrk="1" hangingPunct="1">
              <a:lnSpc>
                <a:spcPct val="100000"/>
              </a:lnSpc>
              <a:spcAft>
                <a:spcPts val="600"/>
              </a:spcAft>
              <a:defRPr/>
            </a:pPr>
            <a:r>
              <a:rPr lang="en-US" altLang="en-US" sz="2400" i="0" dirty="0">
                <a:solidFill>
                  <a:schemeClr val="accent3">
                    <a:lumMod val="20000"/>
                    <a:lumOff val="80000"/>
                  </a:schemeClr>
                </a:solidFill>
                <a:latin typeface="Calibri" panose="020F0502020204030204" pitchFamily="34" charset="0"/>
              </a:rPr>
              <a:t>+</a:t>
            </a:r>
            <a:r>
              <a:rPr lang="en-US" altLang="en-US" sz="2400" i="0" dirty="0">
                <a:solidFill>
                  <a:schemeClr val="accent3">
                    <a:lumMod val="20000"/>
                    <a:lumOff val="80000"/>
                  </a:schemeClr>
                </a:solidFill>
              </a:rPr>
              <a:t> → </a:t>
            </a:r>
            <a:r>
              <a:rPr lang="en-US" altLang="en-US" sz="1400" i="0" dirty="0">
                <a:solidFill>
                  <a:schemeClr val="accent3">
                    <a:lumMod val="20000"/>
                    <a:lumOff val="80000"/>
                  </a:schemeClr>
                </a:solidFill>
              </a:rPr>
              <a:t>an event was observed</a:t>
            </a:r>
          </a:p>
          <a:p>
            <a:pPr eaLnBrk="1" hangingPunct="1">
              <a:lnSpc>
                <a:spcPct val="100000"/>
              </a:lnSpc>
              <a:spcAft>
                <a:spcPts val="0"/>
              </a:spcAft>
              <a:defRPr/>
            </a:pPr>
            <a:r>
              <a:rPr lang="en-US" altLang="en-US" sz="1600" i="0" dirty="0">
                <a:solidFill>
                  <a:schemeClr val="accent3">
                    <a:lumMod val="20000"/>
                    <a:lumOff val="80000"/>
                  </a:schemeClr>
                </a:solidFill>
                <a:latin typeface="Calibri" panose="020F0502020204030204" pitchFamily="34" charset="0"/>
              </a:rPr>
              <a:t>⊕  </a:t>
            </a:r>
            <a:r>
              <a:rPr lang="en-US" altLang="en-US" sz="2400" i="0" dirty="0">
                <a:solidFill>
                  <a:schemeClr val="accent3">
                    <a:lumMod val="20000"/>
                    <a:lumOff val="80000"/>
                  </a:schemeClr>
                </a:solidFill>
              </a:rPr>
              <a:t>→ </a:t>
            </a:r>
            <a:r>
              <a:rPr lang="en-US" altLang="en-US" sz="1400" i="0" dirty="0">
                <a:solidFill>
                  <a:schemeClr val="accent3">
                    <a:lumMod val="20000"/>
                    <a:lumOff val="80000"/>
                  </a:schemeClr>
                </a:solidFill>
              </a:rPr>
              <a:t>an event was both forecasted and</a:t>
            </a:r>
          </a:p>
          <a:p>
            <a:pPr marL="682625" eaLnBrk="1" hangingPunct="1">
              <a:lnSpc>
                <a:spcPct val="100000"/>
              </a:lnSpc>
              <a:spcAft>
                <a:spcPts val="600"/>
              </a:spcAft>
              <a:defRPr/>
            </a:pPr>
            <a:r>
              <a:rPr lang="en-US" altLang="en-US" sz="1400" i="0" dirty="0">
                <a:solidFill>
                  <a:schemeClr val="accent3">
                    <a:lumMod val="20000"/>
                    <a:lumOff val="80000"/>
                  </a:schemeClr>
                </a:solidFill>
              </a:rPr>
              <a:t>observed</a:t>
            </a:r>
          </a:p>
        </p:txBody>
      </p:sp>
      <p:graphicFrame>
        <p:nvGraphicFramePr>
          <p:cNvPr id="12" name="Table 11"/>
          <p:cNvGraphicFramePr>
            <a:graphicFrameLocks noGrp="1"/>
          </p:cNvGraphicFramePr>
          <p:nvPr>
            <p:extLst>
              <p:ext uri="{D42A27DB-BD31-4B8C-83A1-F6EECF244321}">
                <p14:modId xmlns:p14="http://schemas.microsoft.com/office/powerpoint/2010/main" val="987901148"/>
              </p:ext>
            </p:extLst>
          </p:nvPr>
        </p:nvGraphicFramePr>
        <p:xfrm>
          <a:off x="914400" y="4572000"/>
          <a:ext cx="282575" cy="1192212"/>
        </p:xfrm>
        <a:graphic>
          <a:graphicData uri="http://schemas.openxmlformats.org/drawingml/2006/table">
            <a:tbl>
              <a:tblPr firstRow="1" firstCol="1" bandRow="1"/>
              <a:tblGrid>
                <a:gridCol w="282575">
                  <a:extLst>
                    <a:ext uri="{9D8B030D-6E8A-4147-A177-3AD203B41FA5}">
                      <a16:colId xmlns="" xmlns:a16="http://schemas.microsoft.com/office/drawing/2014/main" val="20000"/>
                    </a:ext>
                  </a:extLst>
                </a:gridCol>
              </a:tblGrid>
              <a:tr h="298053">
                <a:tc>
                  <a:txBody>
                    <a:bodyPr/>
                    <a:lstStyle/>
                    <a:p>
                      <a:pPr marL="0" marR="0" algn="ctr">
                        <a:lnSpc>
                          <a:spcPct val="115000"/>
                        </a:lnSpc>
                        <a:spcBef>
                          <a:spcPts val="0"/>
                        </a:spcBef>
                        <a:spcAft>
                          <a:spcPts val="0"/>
                        </a:spcAft>
                      </a:pPr>
                      <a:r>
                        <a:rPr lang="en-US" sz="1700" b="1" dirty="0">
                          <a:effectLst/>
                          <a:latin typeface="Calibri"/>
                          <a:ea typeface="宋体"/>
                          <a:cs typeface="Times New Roman"/>
                        </a:rPr>
                        <a:t> </a:t>
                      </a:r>
                    </a:p>
                  </a:txBody>
                  <a:tcPr marL="95073" marR="9507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extLst>
                  <a:ext uri="{0D108BD9-81ED-4DB2-BD59-A6C34878D82A}">
                    <a16:rowId xmlns="" xmlns:a16="http://schemas.microsoft.com/office/drawing/2014/main" val="10000"/>
                  </a:ext>
                </a:extLst>
              </a:tr>
              <a:tr h="298053">
                <a:tc>
                  <a:txBody>
                    <a:bodyPr/>
                    <a:lstStyle/>
                    <a:p>
                      <a:pPr marL="0" marR="0" algn="ctr">
                        <a:lnSpc>
                          <a:spcPct val="115000"/>
                        </a:lnSpc>
                        <a:spcBef>
                          <a:spcPts val="0"/>
                        </a:spcBef>
                        <a:spcAft>
                          <a:spcPts val="0"/>
                        </a:spcAft>
                      </a:pPr>
                      <a:r>
                        <a:rPr lang="en-US" sz="1700" b="1" dirty="0">
                          <a:effectLst/>
                          <a:latin typeface="Calibri"/>
                          <a:ea typeface="宋体"/>
                          <a:cs typeface="Times New Roman"/>
                        </a:rPr>
                        <a:t> </a:t>
                      </a:r>
                    </a:p>
                  </a:txBody>
                  <a:tcPr marL="95073" marR="9507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extLst>
                  <a:ext uri="{0D108BD9-81ED-4DB2-BD59-A6C34878D82A}">
                    <a16:rowId xmlns="" xmlns:a16="http://schemas.microsoft.com/office/drawing/2014/main" val="10001"/>
                  </a:ext>
                </a:extLst>
              </a:tr>
              <a:tr h="298053">
                <a:tc>
                  <a:txBody>
                    <a:bodyPr/>
                    <a:lstStyle/>
                    <a:p>
                      <a:pPr marL="0" marR="0" algn="ctr">
                        <a:lnSpc>
                          <a:spcPct val="115000"/>
                        </a:lnSpc>
                        <a:spcBef>
                          <a:spcPts val="0"/>
                        </a:spcBef>
                        <a:spcAft>
                          <a:spcPts val="0"/>
                        </a:spcAft>
                      </a:pPr>
                      <a:r>
                        <a:rPr lang="en-US" sz="1700" b="1" dirty="0">
                          <a:effectLst/>
                          <a:latin typeface="Calibri"/>
                          <a:ea typeface="宋体"/>
                          <a:cs typeface="Times New Roman"/>
                        </a:rPr>
                        <a:t> </a:t>
                      </a:r>
                    </a:p>
                  </a:txBody>
                  <a:tcPr marL="95073" marR="9507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extLst>
                  <a:ext uri="{0D108BD9-81ED-4DB2-BD59-A6C34878D82A}">
                    <a16:rowId xmlns="" xmlns:a16="http://schemas.microsoft.com/office/drawing/2014/main" val="10002"/>
                  </a:ext>
                </a:extLst>
              </a:tr>
              <a:tr h="298053">
                <a:tc>
                  <a:txBody>
                    <a:bodyPr/>
                    <a:lstStyle/>
                    <a:p>
                      <a:pPr marL="0" marR="0" algn="ctr">
                        <a:lnSpc>
                          <a:spcPct val="115000"/>
                        </a:lnSpc>
                        <a:spcBef>
                          <a:spcPts val="0"/>
                        </a:spcBef>
                        <a:spcAft>
                          <a:spcPts val="0"/>
                        </a:spcAft>
                      </a:pPr>
                      <a:r>
                        <a:rPr lang="en-US" sz="1700" b="1" dirty="0">
                          <a:effectLst/>
                          <a:latin typeface="Calibri"/>
                          <a:ea typeface="宋体"/>
                          <a:cs typeface="Times New Roman"/>
                        </a:rPr>
                        <a:t> </a:t>
                      </a:r>
                    </a:p>
                  </a:txBody>
                  <a:tcPr marL="95073" marR="9507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 xmlns:a16="http://schemas.microsoft.com/office/drawing/2014/main" val="10003"/>
                  </a:ext>
                </a:extLst>
              </a:tr>
            </a:tbl>
          </a:graphicData>
        </a:graphic>
      </p:graphicFrame>
      <p:grpSp>
        <p:nvGrpSpPr>
          <p:cNvPr id="12462" name="Group 18"/>
          <p:cNvGrpSpPr>
            <a:grpSpLocks/>
          </p:cNvGrpSpPr>
          <p:nvPr/>
        </p:nvGrpSpPr>
        <p:grpSpPr bwMode="auto">
          <a:xfrm>
            <a:off x="1168400" y="4572000"/>
            <a:ext cx="1828800" cy="1192213"/>
            <a:chOff x="1190622" y="4343400"/>
            <a:chExt cx="1828800" cy="1192719"/>
          </a:xfrm>
        </p:grpSpPr>
        <p:sp>
          <p:nvSpPr>
            <p:cNvPr id="13" name="TextBox 12"/>
            <p:cNvSpPr txBox="1"/>
            <p:nvPr/>
          </p:nvSpPr>
          <p:spPr>
            <a:xfrm>
              <a:off x="1190622" y="4343400"/>
              <a:ext cx="1828800" cy="292224"/>
            </a:xfrm>
            <a:prstGeom prst="rect">
              <a:avLst/>
            </a:prstGeom>
            <a:noFill/>
          </p:spPr>
          <p:txBody>
            <a:bodyPr>
              <a:spAutoFit/>
            </a:bodyPr>
            <a:lstStyle/>
            <a:p>
              <a:pPr>
                <a:defRPr/>
              </a:pPr>
              <a:r>
                <a:rPr lang="en-US" altLang="en-US" dirty="0">
                  <a:solidFill>
                    <a:schemeClr val="accent3">
                      <a:lumMod val="20000"/>
                      <a:lumOff val="80000"/>
                    </a:schemeClr>
                  </a:solidFill>
                </a:rPr>
                <a:t>→</a:t>
              </a:r>
              <a:r>
                <a:rPr lang="en-US" dirty="0">
                  <a:solidFill>
                    <a:schemeClr val="accent3">
                      <a:lumMod val="20000"/>
                      <a:lumOff val="80000"/>
                    </a:schemeClr>
                  </a:solidFill>
                </a:rPr>
                <a:t> a hit</a:t>
              </a:r>
            </a:p>
          </p:txBody>
        </p:sp>
        <p:sp>
          <p:nvSpPr>
            <p:cNvPr id="14" name="TextBox 13"/>
            <p:cNvSpPr txBox="1"/>
            <p:nvPr/>
          </p:nvSpPr>
          <p:spPr>
            <a:xfrm>
              <a:off x="1190622" y="4643565"/>
              <a:ext cx="1828800" cy="292224"/>
            </a:xfrm>
            <a:prstGeom prst="rect">
              <a:avLst/>
            </a:prstGeom>
            <a:noFill/>
          </p:spPr>
          <p:txBody>
            <a:bodyPr>
              <a:spAutoFit/>
            </a:bodyPr>
            <a:lstStyle/>
            <a:p>
              <a:pPr>
                <a:defRPr/>
              </a:pPr>
              <a:r>
                <a:rPr lang="en-US" altLang="en-US" dirty="0">
                  <a:solidFill>
                    <a:schemeClr val="accent3">
                      <a:lumMod val="20000"/>
                      <a:lumOff val="80000"/>
                    </a:schemeClr>
                  </a:solidFill>
                </a:rPr>
                <a:t>→</a:t>
              </a:r>
              <a:r>
                <a:rPr lang="en-US" dirty="0">
                  <a:solidFill>
                    <a:schemeClr val="accent3">
                      <a:lumMod val="20000"/>
                      <a:lumOff val="80000"/>
                    </a:schemeClr>
                  </a:solidFill>
                </a:rPr>
                <a:t> a miss</a:t>
              </a:r>
            </a:p>
          </p:txBody>
        </p:sp>
        <p:sp>
          <p:nvSpPr>
            <p:cNvPr id="15" name="TextBox 14"/>
            <p:cNvSpPr txBox="1"/>
            <p:nvPr/>
          </p:nvSpPr>
          <p:spPr>
            <a:xfrm>
              <a:off x="1190622" y="4943730"/>
              <a:ext cx="1828800" cy="292224"/>
            </a:xfrm>
            <a:prstGeom prst="rect">
              <a:avLst/>
            </a:prstGeom>
            <a:noFill/>
          </p:spPr>
          <p:txBody>
            <a:bodyPr>
              <a:spAutoFit/>
            </a:bodyPr>
            <a:lstStyle/>
            <a:p>
              <a:pPr>
                <a:defRPr/>
              </a:pPr>
              <a:r>
                <a:rPr lang="en-US" altLang="en-US" dirty="0">
                  <a:solidFill>
                    <a:schemeClr val="accent3">
                      <a:lumMod val="20000"/>
                      <a:lumOff val="80000"/>
                    </a:schemeClr>
                  </a:solidFill>
                </a:rPr>
                <a:t>→</a:t>
              </a:r>
              <a:r>
                <a:rPr lang="en-US" dirty="0">
                  <a:solidFill>
                    <a:schemeClr val="accent3">
                      <a:lumMod val="20000"/>
                      <a:lumOff val="80000"/>
                    </a:schemeClr>
                  </a:solidFill>
                </a:rPr>
                <a:t> a false alarm</a:t>
              </a:r>
            </a:p>
          </p:txBody>
        </p:sp>
        <p:sp>
          <p:nvSpPr>
            <p:cNvPr id="16" name="TextBox 15"/>
            <p:cNvSpPr txBox="1"/>
            <p:nvPr/>
          </p:nvSpPr>
          <p:spPr>
            <a:xfrm>
              <a:off x="1190622" y="5243895"/>
              <a:ext cx="1828800" cy="292224"/>
            </a:xfrm>
            <a:prstGeom prst="rect">
              <a:avLst/>
            </a:prstGeom>
            <a:noFill/>
          </p:spPr>
          <p:txBody>
            <a:bodyPr>
              <a:spAutoFit/>
            </a:bodyPr>
            <a:lstStyle/>
            <a:p>
              <a:pPr>
                <a:defRPr/>
              </a:pPr>
              <a:r>
                <a:rPr lang="en-US" altLang="en-US" dirty="0">
                  <a:solidFill>
                    <a:schemeClr val="accent3">
                      <a:lumMod val="20000"/>
                      <a:lumOff val="80000"/>
                    </a:schemeClr>
                  </a:solidFill>
                </a:rPr>
                <a:t>→</a:t>
              </a:r>
              <a:r>
                <a:rPr lang="en-US" dirty="0">
                  <a:solidFill>
                    <a:schemeClr val="accent3">
                      <a:lumMod val="20000"/>
                      <a:lumOff val="80000"/>
                    </a:schemeClr>
                  </a:solidFill>
                </a:rPr>
                <a:t> a non-event</a:t>
              </a:r>
            </a:p>
          </p:txBody>
        </p:sp>
      </p:grpSp>
      <p:sp>
        <p:nvSpPr>
          <p:cNvPr id="17" name="TextBox 16"/>
          <p:cNvSpPr txBox="1"/>
          <p:nvPr/>
        </p:nvSpPr>
        <p:spPr>
          <a:xfrm>
            <a:off x="5121275" y="5572780"/>
            <a:ext cx="3108325" cy="523220"/>
          </a:xfrm>
          <a:prstGeom prst="rect">
            <a:avLst/>
          </a:prstGeom>
          <a:noFill/>
        </p:spPr>
        <p:txBody>
          <a:bodyPr>
            <a:spAutoFit/>
          </a:bodyPr>
          <a:lstStyle/>
          <a:p>
            <a:pPr algn="ctr">
              <a:lnSpc>
                <a:spcPct val="100000"/>
              </a:lnSpc>
              <a:spcAft>
                <a:spcPts val="1200"/>
              </a:spcAft>
              <a:defRPr/>
            </a:pPr>
            <a:r>
              <a:rPr lang="en-US" sz="1400" dirty="0">
                <a:solidFill>
                  <a:schemeClr val="accent3">
                    <a:lumMod val="20000"/>
                    <a:lumOff val="80000"/>
                  </a:schemeClr>
                </a:solidFill>
              </a:rPr>
              <a:t>Example verification when N = 1, i.e., a 3 by 3 neighborhood</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600200" y="685800"/>
            <a:ext cx="5943600" cy="603504"/>
          </a:xfrm>
          <a:prstGeom prst="rect">
            <a:avLst/>
          </a:prstGeom>
          <a:noFill/>
        </p:spPr>
        <p:txBody>
          <a:bodyPr>
            <a:spAutoFit/>
          </a:bodyPr>
          <a:lstStyle/>
          <a:p>
            <a:pPr algn="ctr">
              <a:lnSpc>
                <a:spcPct val="100000"/>
              </a:lnSpc>
              <a:defRPr/>
            </a:pPr>
            <a:r>
              <a:rPr lang="en-US" sz="3300" dirty="0">
                <a:solidFill>
                  <a:schemeClr val="accent3">
                    <a:lumMod val="20000"/>
                    <a:lumOff val="80000"/>
                  </a:schemeClr>
                </a:solidFill>
              </a:rPr>
              <a:t>ANC Verification: Results (1)</a:t>
            </a:r>
          </a:p>
        </p:txBody>
      </p:sp>
      <p:sp>
        <p:nvSpPr>
          <p:cNvPr id="17" name="TextBox 16"/>
          <p:cNvSpPr txBox="1"/>
          <p:nvPr/>
        </p:nvSpPr>
        <p:spPr>
          <a:xfrm>
            <a:off x="914400" y="4724400"/>
            <a:ext cx="7315200" cy="867930"/>
          </a:xfrm>
          <a:prstGeom prst="rect">
            <a:avLst/>
          </a:prstGeom>
          <a:noFill/>
        </p:spPr>
        <p:txBody>
          <a:bodyPr wrap="square" rtlCol="0" anchor="ctr">
            <a:spAutoFit/>
          </a:bodyPr>
          <a:lstStyle/>
          <a:p>
            <a:r>
              <a:rPr lang="en-US" sz="1400" dirty="0">
                <a:solidFill>
                  <a:schemeClr val="accent3">
                    <a:lumMod val="20000"/>
                    <a:lumOff val="80000"/>
                  </a:schemeClr>
                </a:solidFill>
              </a:rPr>
              <a:t>Verification for N = 2 (~10 km</a:t>
            </a:r>
            <a:r>
              <a:rPr lang="en-US" sz="1400" baseline="30000" dirty="0">
                <a:solidFill>
                  <a:schemeClr val="accent3">
                    <a:lumMod val="20000"/>
                    <a:lumOff val="80000"/>
                  </a:schemeClr>
                </a:solidFill>
              </a:rPr>
              <a:t>2</a:t>
            </a:r>
            <a:r>
              <a:rPr lang="en-US" sz="1400" dirty="0">
                <a:solidFill>
                  <a:schemeClr val="accent3">
                    <a:lumMod val="20000"/>
                    <a:lumOff val="80000"/>
                  </a:schemeClr>
                </a:solidFill>
              </a:rPr>
              <a:t>), 6 (~25 km</a:t>
            </a:r>
            <a:r>
              <a:rPr lang="en-US" sz="1400" baseline="30000" dirty="0">
                <a:solidFill>
                  <a:schemeClr val="accent3">
                    <a:lumMod val="20000"/>
                    <a:lumOff val="80000"/>
                  </a:schemeClr>
                </a:solidFill>
              </a:rPr>
              <a:t>2</a:t>
            </a:r>
            <a:r>
              <a:rPr lang="en-US" sz="1400" dirty="0">
                <a:solidFill>
                  <a:schemeClr val="accent3">
                    <a:lumMod val="20000"/>
                    <a:lumOff val="80000"/>
                  </a:schemeClr>
                </a:solidFill>
              </a:rPr>
              <a:t>), 12 (~50 km</a:t>
            </a:r>
            <a:r>
              <a:rPr lang="en-US" sz="1400" baseline="30000" dirty="0">
                <a:solidFill>
                  <a:schemeClr val="accent3">
                    <a:lumMod val="20000"/>
                    <a:lumOff val="80000"/>
                  </a:schemeClr>
                </a:solidFill>
              </a:rPr>
              <a:t>2</a:t>
            </a:r>
            <a:r>
              <a:rPr lang="en-US" sz="1400" dirty="0">
                <a:solidFill>
                  <a:schemeClr val="accent3">
                    <a:lumMod val="20000"/>
                    <a:lumOff val="80000"/>
                  </a:schemeClr>
                </a:solidFill>
              </a:rPr>
              <a:t>), and 24 (~100 km</a:t>
            </a:r>
            <a:r>
              <a:rPr lang="en-US" sz="1400" baseline="30000" dirty="0">
                <a:solidFill>
                  <a:schemeClr val="accent3">
                    <a:lumMod val="20000"/>
                    <a:lumOff val="80000"/>
                  </a:schemeClr>
                </a:solidFill>
              </a:rPr>
              <a:t>2</a:t>
            </a:r>
            <a:r>
              <a:rPr lang="en-US" sz="1400" dirty="0">
                <a:solidFill>
                  <a:schemeClr val="accent3">
                    <a:lumMod val="20000"/>
                    <a:lumOff val="80000"/>
                  </a:schemeClr>
                </a:solidFill>
              </a:rPr>
              <a:t>); a forecast event consists of a nowcast grid point whose CL value ≥ 0.6; an observed event consists of a </a:t>
            </a:r>
            <a:r>
              <a:rPr lang="en-US" sz="1400" dirty="0" smtClean="0">
                <a:solidFill>
                  <a:schemeClr val="accent3">
                    <a:lumMod val="20000"/>
                    <a:lumOff val="80000"/>
                  </a:schemeClr>
                </a:solidFill>
              </a:rPr>
              <a:t>“ground truth</a:t>
            </a:r>
            <a:r>
              <a:rPr lang="en-US" sz="1400" dirty="0">
                <a:solidFill>
                  <a:schemeClr val="accent3">
                    <a:lumMod val="20000"/>
                    <a:lumOff val="80000"/>
                  </a:schemeClr>
                </a:solidFill>
              </a:rPr>
              <a:t>” grid point classified </a:t>
            </a:r>
            <a:r>
              <a:rPr lang="en-US" sz="1400" i="1" dirty="0">
                <a:solidFill>
                  <a:schemeClr val="accent3">
                    <a:lumMod val="20000"/>
                    <a:lumOff val="80000"/>
                  </a:schemeClr>
                </a:solidFill>
              </a:rPr>
              <a:t>either</a:t>
            </a:r>
            <a:r>
              <a:rPr lang="en-US" sz="1400" dirty="0">
                <a:solidFill>
                  <a:schemeClr val="accent3">
                    <a:lumMod val="20000"/>
                    <a:lumOff val="80000"/>
                  </a:schemeClr>
                </a:solidFill>
              </a:rPr>
              <a:t> as storm initiation </a:t>
            </a:r>
            <a:r>
              <a:rPr lang="en-US" sz="1400" i="1" dirty="0">
                <a:solidFill>
                  <a:schemeClr val="accent3">
                    <a:lumMod val="20000"/>
                    <a:lumOff val="80000"/>
                  </a:schemeClr>
                </a:solidFill>
              </a:rPr>
              <a:t>or</a:t>
            </a:r>
            <a:r>
              <a:rPr lang="en-US" sz="1400" dirty="0">
                <a:solidFill>
                  <a:schemeClr val="accent3">
                    <a:lumMod val="20000"/>
                    <a:lumOff val="80000"/>
                  </a:schemeClr>
                </a:solidFill>
              </a:rPr>
              <a:t> as an ongoing storm</a:t>
            </a:r>
          </a:p>
        </p:txBody>
      </p:sp>
      <p:grpSp>
        <p:nvGrpSpPr>
          <p:cNvPr id="3" name="Group 2"/>
          <p:cNvGrpSpPr/>
          <p:nvPr/>
        </p:nvGrpSpPr>
        <p:grpSpPr>
          <a:xfrm>
            <a:off x="114300" y="1828800"/>
            <a:ext cx="8915400" cy="2559820"/>
            <a:chOff x="114300" y="1828800"/>
            <a:chExt cx="8915400" cy="2559820"/>
          </a:xfrm>
        </p:grpSpPr>
        <p:pic>
          <p:nvPicPr>
            <p:cNvPr id="4"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l="6187" t="12106" r="5080" b="10228"/>
            <a:stretch/>
          </p:blipFill>
          <p:spPr bwMode="auto">
            <a:xfrm>
              <a:off x="114300" y="1828800"/>
              <a:ext cx="2089528" cy="182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6"/>
            <p:cNvPicPr>
              <a:picLocks noChangeAspect="1" noChangeArrowheads="1"/>
            </p:cNvPicPr>
            <p:nvPr/>
          </p:nvPicPr>
          <p:blipFill rotWithShape="1">
            <a:blip r:embed="rId4">
              <a:extLst>
                <a:ext uri="{28A0092B-C50C-407E-A947-70E740481C1C}">
                  <a14:useLocalDpi xmlns:a14="http://schemas.microsoft.com/office/drawing/2010/main" val="0"/>
                </a:ext>
              </a:extLst>
            </a:blip>
            <a:srcRect l="5164" t="12106" r="4494" b="9624"/>
            <a:stretch/>
          </p:blipFill>
          <p:spPr bwMode="auto">
            <a:xfrm>
              <a:off x="2400300" y="1828800"/>
              <a:ext cx="2110921" cy="182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9"/>
            <p:cNvPicPr>
              <a:picLocks noChangeAspect="1" noChangeArrowheads="1"/>
            </p:cNvPicPr>
            <p:nvPr/>
          </p:nvPicPr>
          <p:blipFill rotWithShape="1">
            <a:blip r:embed="rId5">
              <a:extLst>
                <a:ext uri="{28A0092B-C50C-407E-A947-70E740481C1C}">
                  <a14:useLocalDpi xmlns:a14="http://schemas.microsoft.com/office/drawing/2010/main" val="0"/>
                </a:ext>
              </a:extLst>
            </a:blip>
            <a:srcRect l="5986" t="12324" r="4476" b="9809"/>
            <a:stretch/>
          </p:blipFill>
          <p:spPr bwMode="auto">
            <a:xfrm>
              <a:off x="4686300" y="1828800"/>
              <a:ext cx="2102805" cy="182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12"/>
            <p:cNvPicPr>
              <a:picLocks noChangeAspect="1" noChangeArrowheads="1"/>
            </p:cNvPicPr>
            <p:nvPr/>
          </p:nvPicPr>
          <p:blipFill rotWithShape="1">
            <a:blip r:embed="rId6">
              <a:extLst>
                <a:ext uri="{28A0092B-C50C-407E-A947-70E740481C1C}">
                  <a14:useLocalDpi xmlns:a14="http://schemas.microsoft.com/office/drawing/2010/main" val="0"/>
                </a:ext>
              </a:extLst>
            </a:blip>
            <a:srcRect l="7143" t="11905" r="5130" b="10228"/>
            <a:stretch/>
          </p:blipFill>
          <p:spPr bwMode="auto">
            <a:xfrm>
              <a:off x="6969533" y="1828800"/>
              <a:ext cx="2060167" cy="182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 name="TextBox 18"/>
            <p:cNvSpPr txBox="1"/>
            <p:nvPr/>
          </p:nvSpPr>
          <p:spPr>
            <a:xfrm>
              <a:off x="313244" y="3810000"/>
              <a:ext cx="1691640" cy="578620"/>
            </a:xfrm>
            <a:prstGeom prst="rect">
              <a:avLst/>
            </a:prstGeom>
            <a:noFill/>
          </p:spPr>
          <p:txBody>
            <a:bodyPr wrap="square" rtlCol="0" anchor="ctr">
              <a:spAutoFit/>
            </a:bodyPr>
            <a:lstStyle/>
            <a:p>
              <a:pPr algn="ctr">
                <a:lnSpc>
                  <a:spcPct val="100000"/>
                </a:lnSpc>
                <a:spcAft>
                  <a:spcPts val="600"/>
                </a:spcAft>
              </a:pPr>
              <a:r>
                <a:rPr lang="en-US" sz="1400" dirty="0">
                  <a:solidFill>
                    <a:schemeClr val="accent3">
                      <a:lumMod val="20000"/>
                      <a:lumOff val="80000"/>
                    </a:schemeClr>
                  </a:solidFill>
                </a:rPr>
                <a:t>N = 2 (~10 km</a:t>
              </a:r>
              <a:r>
                <a:rPr lang="en-US" sz="1400" baseline="30000" dirty="0">
                  <a:solidFill>
                    <a:schemeClr val="accent3">
                      <a:lumMod val="20000"/>
                      <a:lumOff val="80000"/>
                    </a:schemeClr>
                  </a:solidFill>
                </a:rPr>
                <a:t>2</a:t>
              </a:r>
              <a:r>
                <a:rPr lang="en-US" sz="1400" dirty="0">
                  <a:solidFill>
                    <a:schemeClr val="accent3">
                      <a:lumMod val="20000"/>
                      <a:lumOff val="80000"/>
                    </a:schemeClr>
                  </a:solidFill>
                </a:rPr>
                <a:t>)</a:t>
              </a:r>
            </a:p>
            <a:p>
              <a:pPr algn="ctr"/>
              <a:r>
                <a:rPr lang="en-US" sz="1400" dirty="0">
                  <a:solidFill>
                    <a:schemeClr val="accent3">
                      <a:lumMod val="20000"/>
                      <a:lumOff val="80000"/>
                    </a:schemeClr>
                  </a:solidFill>
                </a:rPr>
                <a:t>Median CSI ~0.1</a:t>
              </a:r>
            </a:p>
          </p:txBody>
        </p:sp>
        <p:sp>
          <p:nvSpPr>
            <p:cNvPr id="20" name="TextBox 19"/>
            <p:cNvSpPr txBox="1"/>
            <p:nvPr/>
          </p:nvSpPr>
          <p:spPr>
            <a:xfrm>
              <a:off x="2609940" y="3810000"/>
              <a:ext cx="1691640" cy="578620"/>
            </a:xfrm>
            <a:prstGeom prst="rect">
              <a:avLst/>
            </a:prstGeom>
            <a:noFill/>
          </p:spPr>
          <p:txBody>
            <a:bodyPr wrap="square" rtlCol="0" anchor="ctr">
              <a:spAutoFit/>
            </a:bodyPr>
            <a:lstStyle/>
            <a:p>
              <a:pPr algn="ctr">
                <a:lnSpc>
                  <a:spcPct val="100000"/>
                </a:lnSpc>
                <a:spcAft>
                  <a:spcPts val="600"/>
                </a:spcAft>
              </a:pPr>
              <a:r>
                <a:rPr lang="en-US" sz="1400" dirty="0">
                  <a:solidFill>
                    <a:schemeClr val="accent3">
                      <a:lumMod val="20000"/>
                      <a:lumOff val="80000"/>
                    </a:schemeClr>
                  </a:solidFill>
                </a:rPr>
                <a:t>N = 6 (~25 km</a:t>
              </a:r>
              <a:r>
                <a:rPr lang="en-US" sz="1400" baseline="30000" dirty="0">
                  <a:solidFill>
                    <a:schemeClr val="accent3">
                      <a:lumMod val="20000"/>
                      <a:lumOff val="80000"/>
                    </a:schemeClr>
                  </a:solidFill>
                </a:rPr>
                <a:t>2</a:t>
              </a:r>
              <a:r>
                <a:rPr lang="en-US" sz="1400" dirty="0">
                  <a:solidFill>
                    <a:schemeClr val="accent3">
                      <a:lumMod val="20000"/>
                      <a:lumOff val="80000"/>
                    </a:schemeClr>
                  </a:solidFill>
                </a:rPr>
                <a:t>)</a:t>
              </a:r>
            </a:p>
            <a:p>
              <a:pPr algn="ctr"/>
              <a:r>
                <a:rPr lang="en-US" sz="1400" dirty="0">
                  <a:solidFill>
                    <a:schemeClr val="accent3">
                      <a:lumMod val="20000"/>
                      <a:lumOff val="80000"/>
                    </a:schemeClr>
                  </a:solidFill>
                </a:rPr>
                <a:t>Median CSI ~0.3</a:t>
              </a:r>
            </a:p>
          </p:txBody>
        </p:sp>
        <p:sp>
          <p:nvSpPr>
            <p:cNvPr id="21" name="TextBox 20"/>
            <p:cNvSpPr txBox="1"/>
            <p:nvPr/>
          </p:nvSpPr>
          <p:spPr>
            <a:xfrm>
              <a:off x="4891882" y="3810000"/>
              <a:ext cx="1691640" cy="578620"/>
            </a:xfrm>
            <a:prstGeom prst="rect">
              <a:avLst/>
            </a:prstGeom>
            <a:noFill/>
          </p:spPr>
          <p:txBody>
            <a:bodyPr wrap="square" rtlCol="0" anchor="ctr">
              <a:spAutoFit/>
            </a:bodyPr>
            <a:lstStyle/>
            <a:p>
              <a:pPr algn="ctr">
                <a:lnSpc>
                  <a:spcPct val="100000"/>
                </a:lnSpc>
                <a:spcAft>
                  <a:spcPts val="600"/>
                </a:spcAft>
              </a:pPr>
              <a:r>
                <a:rPr lang="en-US" sz="1400" dirty="0">
                  <a:solidFill>
                    <a:schemeClr val="accent3">
                      <a:lumMod val="20000"/>
                      <a:lumOff val="80000"/>
                    </a:schemeClr>
                  </a:solidFill>
                </a:rPr>
                <a:t>N = 12 (~50 km</a:t>
              </a:r>
              <a:r>
                <a:rPr lang="en-US" sz="1400" baseline="30000" dirty="0">
                  <a:solidFill>
                    <a:schemeClr val="accent3">
                      <a:lumMod val="20000"/>
                      <a:lumOff val="80000"/>
                    </a:schemeClr>
                  </a:solidFill>
                </a:rPr>
                <a:t>2</a:t>
              </a:r>
              <a:r>
                <a:rPr lang="en-US" sz="1400" dirty="0">
                  <a:solidFill>
                    <a:schemeClr val="accent3">
                      <a:lumMod val="20000"/>
                      <a:lumOff val="80000"/>
                    </a:schemeClr>
                  </a:solidFill>
                </a:rPr>
                <a:t>)</a:t>
              </a:r>
            </a:p>
            <a:p>
              <a:pPr algn="ctr"/>
              <a:r>
                <a:rPr lang="en-US" sz="1400" dirty="0">
                  <a:solidFill>
                    <a:schemeClr val="accent3">
                      <a:lumMod val="20000"/>
                      <a:lumOff val="80000"/>
                    </a:schemeClr>
                  </a:solidFill>
                </a:rPr>
                <a:t>Median CSI ~0.5</a:t>
              </a:r>
            </a:p>
          </p:txBody>
        </p:sp>
        <p:sp>
          <p:nvSpPr>
            <p:cNvPr id="22" name="TextBox 21"/>
            <p:cNvSpPr txBox="1"/>
            <p:nvPr/>
          </p:nvSpPr>
          <p:spPr>
            <a:xfrm>
              <a:off x="7153796" y="3810000"/>
              <a:ext cx="1691640" cy="578620"/>
            </a:xfrm>
            <a:prstGeom prst="rect">
              <a:avLst/>
            </a:prstGeom>
            <a:noFill/>
          </p:spPr>
          <p:txBody>
            <a:bodyPr wrap="square" rtlCol="0" anchor="ctr">
              <a:spAutoFit/>
            </a:bodyPr>
            <a:lstStyle/>
            <a:p>
              <a:pPr algn="ctr">
                <a:lnSpc>
                  <a:spcPct val="100000"/>
                </a:lnSpc>
                <a:spcAft>
                  <a:spcPts val="600"/>
                </a:spcAft>
              </a:pPr>
              <a:r>
                <a:rPr lang="en-US" sz="1400" dirty="0">
                  <a:solidFill>
                    <a:schemeClr val="accent3">
                      <a:lumMod val="20000"/>
                      <a:lumOff val="80000"/>
                    </a:schemeClr>
                  </a:solidFill>
                </a:rPr>
                <a:t>N = 24 (~100 km</a:t>
              </a:r>
              <a:r>
                <a:rPr lang="en-US" sz="1400" baseline="30000" dirty="0">
                  <a:solidFill>
                    <a:schemeClr val="accent3">
                      <a:lumMod val="20000"/>
                      <a:lumOff val="80000"/>
                    </a:schemeClr>
                  </a:solidFill>
                </a:rPr>
                <a:t>2</a:t>
              </a:r>
              <a:r>
                <a:rPr lang="en-US" sz="1400" dirty="0">
                  <a:solidFill>
                    <a:schemeClr val="accent3">
                      <a:lumMod val="20000"/>
                      <a:lumOff val="80000"/>
                    </a:schemeClr>
                  </a:solidFill>
                </a:rPr>
                <a:t>)</a:t>
              </a:r>
            </a:p>
            <a:p>
              <a:pPr algn="ctr"/>
              <a:r>
                <a:rPr lang="en-US" sz="1400" dirty="0">
                  <a:solidFill>
                    <a:schemeClr val="accent3">
                      <a:lumMod val="20000"/>
                      <a:lumOff val="80000"/>
                    </a:schemeClr>
                  </a:solidFill>
                </a:rPr>
                <a:t>Median CSI ~0.8</a:t>
              </a:r>
            </a:p>
          </p:txBody>
        </p:sp>
      </p:grpSp>
    </p:spTree>
    <p:extLst>
      <p:ext uri="{BB962C8B-B14F-4D97-AF65-F5344CB8AC3E}">
        <p14:creationId xmlns:p14="http://schemas.microsoft.com/office/powerpoint/2010/main" val="410416435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600200" y="685800"/>
            <a:ext cx="5943600" cy="603504"/>
          </a:xfrm>
          <a:prstGeom prst="rect">
            <a:avLst/>
          </a:prstGeom>
          <a:noFill/>
        </p:spPr>
        <p:txBody>
          <a:bodyPr>
            <a:spAutoFit/>
          </a:bodyPr>
          <a:lstStyle/>
          <a:p>
            <a:pPr algn="ctr">
              <a:lnSpc>
                <a:spcPct val="100000"/>
              </a:lnSpc>
              <a:defRPr/>
            </a:pPr>
            <a:r>
              <a:rPr lang="en-US" sz="3300" dirty="0">
                <a:solidFill>
                  <a:schemeClr val="accent3">
                    <a:lumMod val="20000"/>
                    <a:lumOff val="80000"/>
                  </a:schemeClr>
                </a:solidFill>
              </a:rPr>
              <a:t>ANC Verification: Results (2)</a:t>
            </a:r>
          </a:p>
        </p:txBody>
      </p:sp>
      <p:pic>
        <p:nvPicPr>
          <p:cNvPr id="4" name="Picture 3"/>
          <p:cNvPicPr preferRelativeResize="0">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371600" y="1822710"/>
            <a:ext cx="2023715" cy="1828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 name="Picture 6"/>
          <p:cNvPicPr preferRelativeResize="0">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558139" y="1822710"/>
            <a:ext cx="2027722" cy="1828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3" name="Picture 12"/>
          <p:cNvPicPr preferRelativeResize="0">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744677" y="1822710"/>
            <a:ext cx="2027723" cy="1828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1" name="TextBox 10"/>
          <p:cNvSpPr txBox="1"/>
          <p:nvPr/>
        </p:nvSpPr>
        <p:spPr>
          <a:xfrm>
            <a:off x="1926257" y="3810000"/>
            <a:ext cx="914400" cy="286232"/>
          </a:xfrm>
          <a:prstGeom prst="rect">
            <a:avLst/>
          </a:prstGeom>
          <a:noFill/>
        </p:spPr>
        <p:txBody>
          <a:bodyPr wrap="square" rtlCol="0" anchor="ctr">
            <a:spAutoFit/>
          </a:bodyPr>
          <a:lstStyle/>
          <a:p>
            <a:pPr algn="ctr"/>
            <a:r>
              <a:rPr lang="en-US" sz="1400" dirty="0"/>
              <a:t>CL ≥ 0.4</a:t>
            </a:r>
            <a:endParaRPr lang="en-US" sz="1400" dirty="0">
              <a:solidFill>
                <a:schemeClr val="accent3">
                  <a:lumMod val="20000"/>
                  <a:lumOff val="80000"/>
                </a:schemeClr>
              </a:solidFill>
            </a:endParaRPr>
          </a:p>
        </p:txBody>
      </p:sp>
      <p:sp>
        <p:nvSpPr>
          <p:cNvPr id="12" name="TextBox 11"/>
          <p:cNvSpPr txBox="1"/>
          <p:nvPr/>
        </p:nvSpPr>
        <p:spPr>
          <a:xfrm>
            <a:off x="4114800" y="3810000"/>
            <a:ext cx="914400" cy="286232"/>
          </a:xfrm>
          <a:prstGeom prst="rect">
            <a:avLst/>
          </a:prstGeom>
          <a:noFill/>
        </p:spPr>
        <p:txBody>
          <a:bodyPr wrap="square" rtlCol="0" anchor="ctr">
            <a:spAutoFit/>
          </a:bodyPr>
          <a:lstStyle/>
          <a:p>
            <a:pPr algn="ctr"/>
            <a:r>
              <a:rPr lang="en-US" sz="1400" dirty="0"/>
              <a:t>CL ≥ 0.5</a:t>
            </a:r>
            <a:endParaRPr lang="en-US" sz="1400" dirty="0">
              <a:solidFill>
                <a:schemeClr val="accent3">
                  <a:lumMod val="20000"/>
                  <a:lumOff val="80000"/>
                </a:schemeClr>
              </a:solidFill>
            </a:endParaRPr>
          </a:p>
        </p:txBody>
      </p:sp>
      <p:sp>
        <p:nvSpPr>
          <p:cNvPr id="14" name="TextBox 13"/>
          <p:cNvSpPr txBox="1"/>
          <p:nvPr/>
        </p:nvSpPr>
        <p:spPr>
          <a:xfrm>
            <a:off x="6301338" y="3810000"/>
            <a:ext cx="914400" cy="286232"/>
          </a:xfrm>
          <a:prstGeom prst="rect">
            <a:avLst/>
          </a:prstGeom>
          <a:noFill/>
        </p:spPr>
        <p:txBody>
          <a:bodyPr wrap="square" rtlCol="0" anchor="ctr">
            <a:spAutoFit/>
          </a:bodyPr>
          <a:lstStyle/>
          <a:p>
            <a:pPr algn="ctr"/>
            <a:r>
              <a:rPr lang="en-US" sz="1400" dirty="0"/>
              <a:t>CL ≥ 0.6</a:t>
            </a:r>
            <a:endParaRPr lang="en-US" sz="1400" dirty="0">
              <a:solidFill>
                <a:schemeClr val="accent3">
                  <a:lumMod val="20000"/>
                  <a:lumOff val="80000"/>
                </a:schemeClr>
              </a:solidFill>
            </a:endParaRPr>
          </a:p>
        </p:txBody>
      </p:sp>
      <p:sp>
        <p:nvSpPr>
          <p:cNvPr id="3" name="TextBox 2"/>
          <p:cNvSpPr txBox="1"/>
          <p:nvPr/>
        </p:nvSpPr>
        <p:spPr>
          <a:xfrm>
            <a:off x="914400" y="4495800"/>
            <a:ext cx="7315200" cy="674031"/>
          </a:xfrm>
          <a:prstGeom prst="rect">
            <a:avLst/>
          </a:prstGeom>
          <a:noFill/>
        </p:spPr>
        <p:txBody>
          <a:bodyPr wrap="square" rtlCol="0">
            <a:spAutoFit/>
          </a:bodyPr>
          <a:lstStyle/>
          <a:p>
            <a:r>
              <a:rPr lang="en-US" sz="1400" dirty="0">
                <a:solidFill>
                  <a:schemeClr val="accent3">
                    <a:lumMod val="20000"/>
                    <a:lumOff val="80000"/>
                  </a:schemeClr>
                </a:solidFill>
              </a:rPr>
              <a:t>Verification for N = 12 (~50 km</a:t>
            </a:r>
            <a:r>
              <a:rPr lang="en-US" sz="1400" baseline="30000" dirty="0">
                <a:solidFill>
                  <a:schemeClr val="accent3">
                    <a:lumMod val="20000"/>
                    <a:lumOff val="80000"/>
                  </a:schemeClr>
                </a:solidFill>
              </a:rPr>
              <a:t>2</a:t>
            </a:r>
            <a:r>
              <a:rPr lang="en-US" sz="1400" dirty="0">
                <a:solidFill>
                  <a:schemeClr val="accent3">
                    <a:lumMod val="20000"/>
                    <a:lumOff val="80000"/>
                  </a:schemeClr>
                </a:solidFill>
              </a:rPr>
              <a:t>); a forecast event consists of a nowcast grid point whose CL value ≥ 0.4, 0.5, and 0.6; an observed event consists of a </a:t>
            </a:r>
            <a:r>
              <a:rPr lang="en-US" sz="1400" dirty="0" smtClean="0">
                <a:solidFill>
                  <a:schemeClr val="accent3">
                    <a:lumMod val="20000"/>
                    <a:lumOff val="80000"/>
                  </a:schemeClr>
                </a:solidFill>
              </a:rPr>
              <a:t>“ground truth</a:t>
            </a:r>
            <a:r>
              <a:rPr lang="en-US" sz="1400" dirty="0">
                <a:solidFill>
                  <a:schemeClr val="accent3">
                    <a:lumMod val="20000"/>
                    <a:lumOff val="80000"/>
                  </a:schemeClr>
                </a:solidFill>
              </a:rPr>
              <a:t>” grid point classified </a:t>
            </a:r>
            <a:r>
              <a:rPr lang="en-US" sz="1400" i="1" dirty="0">
                <a:solidFill>
                  <a:schemeClr val="accent3">
                    <a:lumMod val="20000"/>
                    <a:lumOff val="80000"/>
                  </a:schemeClr>
                </a:solidFill>
              </a:rPr>
              <a:t>either</a:t>
            </a:r>
            <a:r>
              <a:rPr lang="en-US" sz="1400" dirty="0">
                <a:solidFill>
                  <a:schemeClr val="accent3">
                    <a:lumMod val="20000"/>
                    <a:lumOff val="80000"/>
                  </a:schemeClr>
                </a:solidFill>
              </a:rPr>
              <a:t> as storm initiation </a:t>
            </a:r>
            <a:r>
              <a:rPr lang="en-US" sz="1400" i="1" dirty="0">
                <a:solidFill>
                  <a:schemeClr val="accent3">
                    <a:lumMod val="20000"/>
                    <a:lumOff val="80000"/>
                  </a:schemeClr>
                </a:solidFill>
              </a:rPr>
              <a:t>or</a:t>
            </a:r>
            <a:r>
              <a:rPr lang="en-US" sz="1400" dirty="0">
                <a:solidFill>
                  <a:schemeClr val="accent3">
                    <a:lumMod val="20000"/>
                    <a:lumOff val="80000"/>
                  </a:schemeClr>
                </a:solidFill>
              </a:rPr>
              <a:t> as an ongoing storm</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600200" y="685800"/>
            <a:ext cx="5943600" cy="603504"/>
          </a:xfrm>
          <a:prstGeom prst="rect">
            <a:avLst/>
          </a:prstGeom>
          <a:noFill/>
        </p:spPr>
        <p:txBody>
          <a:bodyPr>
            <a:spAutoFit/>
          </a:bodyPr>
          <a:lstStyle/>
          <a:p>
            <a:pPr algn="ctr">
              <a:lnSpc>
                <a:spcPct val="100000"/>
              </a:lnSpc>
              <a:defRPr/>
            </a:pPr>
            <a:r>
              <a:rPr lang="en-US" sz="3300" dirty="0">
                <a:solidFill>
                  <a:schemeClr val="accent3">
                    <a:lumMod val="20000"/>
                    <a:lumOff val="80000"/>
                  </a:schemeClr>
                </a:solidFill>
              </a:rPr>
              <a:t>ANC Verification: Results (3)</a:t>
            </a:r>
          </a:p>
        </p:txBody>
      </p:sp>
      <p:pic>
        <p:nvPicPr>
          <p:cNvPr id="4" name="Picture 3"/>
          <p:cNvPicPr preferRelativeResize="0">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51763" y="1828800"/>
            <a:ext cx="2027139" cy="182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6"/>
          <p:cNvPicPr preferRelativeResize="0">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451708" y="1828800"/>
            <a:ext cx="2020930" cy="182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9"/>
          <p:cNvPicPr preferRelativeResize="0">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661508" y="1828800"/>
            <a:ext cx="2020930" cy="182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12"/>
          <p:cNvPicPr preferRelativeResize="0">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871308" y="1828800"/>
            <a:ext cx="2020930" cy="182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TextBox 11"/>
          <p:cNvSpPr txBox="1"/>
          <p:nvPr/>
        </p:nvSpPr>
        <p:spPr>
          <a:xfrm>
            <a:off x="419512" y="3806239"/>
            <a:ext cx="1691640" cy="286232"/>
          </a:xfrm>
          <a:prstGeom prst="rect">
            <a:avLst/>
          </a:prstGeom>
          <a:noFill/>
        </p:spPr>
        <p:txBody>
          <a:bodyPr wrap="square" rtlCol="0" anchor="ctr">
            <a:spAutoFit/>
          </a:bodyPr>
          <a:lstStyle/>
          <a:p>
            <a:pPr algn="ctr"/>
            <a:r>
              <a:rPr lang="en-US" sz="1400" dirty="0">
                <a:solidFill>
                  <a:schemeClr val="accent3">
                    <a:lumMod val="20000"/>
                    <a:lumOff val="80000"/>
                  </a:schemeClr>
                </a:solidFill>
              </a:rPr>
              <a:t>N = 2 (~10 km</a:t>
            </a:r>
            <a:r>
              <a:rPr lang="en-US" sz="1400" baseline="30000" dirty="0">
                <a:solidFill>
                  <a:schemeClr val="accent3">
                    <a:lumMod val="20000"/>
                    <a:lumOff val="80000"/>
                  </a:schemeClr>
                </a:solidFill>
              </a:rPr>
              <a:t>2</a:t>
            </a:r>
            <a:r>
              <a:rPr lang="en-US" sz="1400" dirty="0">
                <a:solidFill>
                  <a:schemeClr val="accent3">
                    <a:lumMod val="20000"/>
                    <a:lumOff val="80000"/>
                  </a:schemeClr>
                </a:solidFill>
              </a:rPr>
              <a:t>)</a:t>
            </a:r>
          </a:p>
        </p:txBody>
      </p:sp>
      <p:sp>
        <p:nvSpPr>
          <p:cNvPr id="14" name="TextBox 13"/>
          <p:cNvSpPr txBox="1"/>
          <p:nvPr/>
        </p:nvSpPr>
        <p:spPr>
          <a:xfrm>
            <a:off x="2616353" y="3806239"/>
            <a:ext cx="1691640" cy="286232"/>
          </a:xfrm>
          <a:prstGeom prst="rect">
            <a:avLst/>
          </a:prstGeom>
          <a:noFill/>
        </p:spPr>
        <p:txBody>
          <a:bodyPr wrap="square" rtlCol="0" anchor="ctr">
            <a:spAutoFit/>
          </a:bodyPr>
          <a:lstStyle/>
          <a:p>
            <a:pPr algn="ctr"/>
            <a:r>
              <a:rPr lang="en-US" sz="1400" dirty="0">
                <a:solidFill>
                  <a:schemeClr val="accent3">
                    <a:lumMod val="20000"/>
                    <a:lumOff val="80000"/>
                  </a:schemeClr>
                </a:solidFill>
              </a:rPr>
              <a:t>N = 6 (~25 km</a:t>
            </a:r>
            <a:r>
              <a:rPr lang="en-US" sz="1400" baseline="30000" dirty="0">
                <a:solidFill>
                  <a:schemeClr val="accent3">
                    <a:lumMod val="20000"/>
                    <a:lumOff val="80000"/>
                  </a:schemeClr>
                </a:solidFill>
              </a:rPr>
              <a:t>2</a:t>
            </a:r>
            <a:r>
              <a:rPr lang="en-US" sz="1400" dirty="0">
                <a:solidFill>
                  <a:schemeClr val="accent3">
                    <a:lumMod val="20000"/>
                    <a:lumOff val="80000"/>
                  </a:schemeClr>
                </a:solidFill>
              </a:rPr>
              <a:t>)</a:t>
            </a:r>
          </a:p>
        </p:txBody>
      </p:sp>
      <p:sp>
        <p:nvSpPr>
          <p:cNvPr id="17" name="TextBox 16"/>
          <p:cNvSpPr txBox="1"/>
          <p:nvPr/>
        </p:nvSpPr>
        <p:spPr>
          <a:xfrm>
            <a:off x="4826153" y="3806239"/>
            <a:ext cx="1691640" cy="286232"/>
          </a:xfrm>
          <a:prstGeom prst="rect">
            <a:avLst/>
          </a:prstGeom>
          <a:noFill/>
        </p:spPr>
        <p:txBody>
          <a:bodyPr wrap="square" rtlCol="0" anchor="ctr">
            <a:spAutoFit/>
          </a:bodyPr>
          <a:lstStyle/>
          <a:p>
            <a:pPr algn="ctr"/>
            <a:r>
              <a:rPr lang="en-US" sz="1400" dirty="0">
                <a:solidFill>
                  <a:schemeClr val="accent3">
                    <a:lumMod val="20000"/>
                    <a:lumOff val="80000"/>
                  </a:schemeClr>
                </a:solidFill>
              </a:rPr>
              <a:t>N = 12 (~50 km</a:t>
            </a:r>
            <a:r>
              <a:rPr lang="en-US" sz="1400" baseline="30000" dirty="0">
                <a:solidFill>
                  <a:schemeClr val="accent3">
                    <a:lumMod val="20000"/>
                    <a:lumOff val="80000"/>
                  </a:schemeClr>
                </a:solidFill>
              </a:rPr>
              <a:t>2</a:t>
            </a:r>
            <a:r>
              <a:rPr lang="en-US" sz="1400" dirty="0">
                <a:solidFill>
                  <a:schemeClr val="accent3">
                    <a:lumMod val="20000"/>
                    <a:lumOff val="80000"/>
                  </a:schemeClr>
                </a:solidFill>
              </a:rPr>
              <a:t>)</a:t>
            </a:r>
          </a:p>
        </p:txBody>
      </p:sp>
      <p:sp>
        <p:nvSpPr>
          <p:cNvPr id="21" name="TextBox 20"/>
          <p:cNvSpPr txBox="1"/>
          <p:nvPr/>
        </p:nvSpPr>
        <p:spPr>
          <a:xfrm>
            <a:off x="7035953" y="3806239"/>
            <a:ext cx="1691640" cy="286232"/>
          </a:xfrm>
          <a:prstGeom prst="rect">
            <a:avLst/>
          </a:prstGeom>
          <a:noFill/>
        </p:spPr>
        <p:txBody>
          <a:bodyPr wrap="square" rtlCol="0" anchor="ctr">
            <a:spAutoFit/>
          </a:bodyPr>
          <a:lstStyle/>
          <a:p>
            <a:pPr algn="ctr"/>
            <a:r>
              <a:rPr lang="en-US" sz="1400" dirty="0">
                <a:solidFill>
                  <a:schemeClr val="accent3">
                    <a:lumMod val="20000"/>
                    <a:lumOff val="80000"/>
                  </a:schemeClr>
                </a:solidFill>
              </a:rPr>
              <a:t>N = 24 (~100 km</a:t>
            </a:r>
            <a:r>
              <a:rPr lang="en-US" sz="1400" baseline="30000" dirty="0">
                <a:solidFill>
                  <a:schemeClr val="accent3">
                    <a:lumMod val="20000"/>
                    <a:lumOff val="80000"/>
                  </a:schemeClr>
                </a:solidFill>
              </a:rPr>
              <a:t>2</a:t>
            </a:r>
            <a:r>
              <a:rPr lang="en-US" sz="1400" dirty="0">
                <a:solidFill>
                  <a:schemeClr val="accent3">
                    <a:lumMod val="20000"/>
                    <a:lumOff val="80000"/>
                  </a:schemeClr>
                </a:solidFill>
              </a:rPr>
              <a:t>)</a:t>
            </a:r>
          </a:p>
        </p:txBody>
      </p:sp>
      <p:sp>
        <p:nvSpPr>
          <p:cNvPr id="22" name="TextBox 21"/>
          <p:cNvSpPr txBox="1"/>
          <p:nvPr/>
        </p:nvSpPr>
        <p:spPr>
          <a:xfrm>
            <a:off x="914400" y="4495800"/>
            <a:ext cx="7315200" cy="674031"/>
          </a:xfrm>
          <a:prstGeom prst="rect">
            <a:avLst/>
          </a:prstGeom>
          <a:noFill/>
        </p:spPr>
        <p:txBody>
          <a:bodyPr wrap="square" rtlCol="0" anchor="ctr">
            <a:spAutoFit/>
          </a:bodyPr>
          <a:lstStyle/>
          <a:p>
            <a:r>
              <a:rPr lang="en-US" sz="1400" dirty="0">
                <a:solidFill>
                  <a:schemeClr val="accent3">
                    <a:lumMod val="20000"/>
                    <a:lumOff val="80000"/>
                  </a:schemeClr>
                </a:solidFill>
              </a:rPr>
              <a:t>Verification for N = 2 (~10 km</a:t>
            </a:r>
            <a:r>
              <a:rPr lang="en-US" sz="1400" baseline="30000" dirty="0">
                <a:solidFill>
                  <a:schemeClr val="accent3">
                    <a:lumMod val="20000"/>
                    <a:lumOff val="80000"/>
                  </a:schemeClr>
                </a:solidFill>
              </a:rPr>
              <a:t>2</a:t>
            </a:r>
            <a:r>
              <a:rPr lang="en-US" sz="1400" dirty="0">
                <a:solidFill>
                  <a:schemeClr val="accent3">
                    <a:lumMod val="20000"/>
                    <a:lumOff val="80000"/>
                  </a:schemeClr>
                </a:solidFill>
              </a:rPr>
              <a:t>), 6 (~25 km</a:t>
            </a:r>
            <a:r>
              <a:rPr lang="en-US" sz="1400" baseline="30000" dirty="0">
                <a:solidFill>
                  <a:schemeClr val="accent3">
                    <a:lumMod val="20000"/>
                    <a:lumOff val="80000"/>
                  </a:schemeClr>
                </a:solidFill>
              </a:rPr>
              <a:t>2</a:t>
            </a:r>
            <a:r>
              <a:rPr lang="en-US" sz="1400" dirty="0">
                <a:solidFill>
                  <a:schemeClr val="accent3">
                    <a:lumMod val="20000"/>
                    <a:lumOff val="80000"/>
                  </a:schemeClr>
                </a:solidFill>
              </a:rPr>
              <a:t>), 12 (~50 km</a:t>
            </a:r>
            <a:r>
              <a:rPr lang="en-US" sz="1400" baseline="30000" dirty="0">
                <a:solidFill>
                  <a:schemeClr val="accent3">
                    <a:lumMod val="20000"/>
                    <a:lumOff val="80000"/>
                  </a:schemeClr>
                </a:solidFill>
              </a:rPr>
              <a:t>2</a:t>
            </a:r>
            <a:r>
              <a:rPr lang="en-US" sz="1400" dirty="0">
                <a:solidFill>
                  <a:schemeClr val="accent3">
                    <a:lumMod val="20000"/>
                    <a:lumOff val="80000"/>
                  </a:schemeClr>
                </a:solidFill>
              </a:rPr>
              <a:t>), and 24 (~100 km</a:t>
            </a:r>
            <a:r>
              <a:rPr lang="en-US" sz="1400" baseline="30000" dirty="0">
                <a:solidFill>
                  <a:schemeClr val="accent3">
                    <a:lumMod val="20000"/>
                    <a:lumOff val="80000"/>
                  </a:schemeClr>
                </a:solidFill>
              </a:rPr>
              <a:t>2</a:t>
            </a:r>
            <a:r>
              <a:rPr lang="en-US" sz="1400" dirty="0">
                <a:solidFill>
                  <a:schemeClr val="accent3">
                    <a:lumMod val="20000"/>
                    <a:lumOff val="80000"/>
                  </a:schemeClr>
                </a:solidFill>
              </a:rPr>
              <a:t>); a forecast event consists of a nowcast grid point whose CL value ≥ 0.7; an observed event consists of a </a:t>
            </a:r>
            <a:r>
              <a:rPr lang="en-US" sz="1400" dirty="0" smtClean="0">
                <a:solidFill>
                  <a:schemeClr val="accent3">
                    <a:lumMod val="20000"/>
                    <a:lumOff val="80000"/>
                  </a:schemeClr>
                </a:solidFill>
              </a:rPr>
              <a:t>“ground truth</a:t>
            </a:r>
            <a:r>
              <a:rPr lang="en-US" sz="1400" dirty="0">
                <a:solidFill>
                  <a:schemeClr val="accent3">
                    <a:lumMod val="20000"/>
                    <a:lumOff val="80000"/>
                  </a:schemeClr>
                </a:solidFill>
              </a:rPr>
              <a:t>” grid point classified </a:t>
            </a:r>
            <a:r>
              <a:rPr lang="en-US" sz="1400" i="1" dirty="0">
                <a:solidFill>
                  <a:schemeClr val="accent3">
                    <a:lumMod val="20000"/>
                    <a:lumOff val="80000"/>
                  </a:schemeClr>
                </a:solidFill>
              </a:rPr>
              <a:t>solely</a:t>
            </a:r>
            <a:r>
              <a:rPr lang="en-US" sz="1400" dirty="0">
                <a:solidFill>
                  <a:schemeClr val="accent3">
                    <a:lumMod val="20000"/>
                    <a:lumOff val="80000"/>
                  </a:schemeClr>
                </a:solidFill>
              </a:rPr>
              <a:t> as storm initiation</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63575" y="685800"/>
            <a:ext cx="7816850" cy="600075"/>
          </a:xfrm>
          <a:prstGeom prst="rect">
            <a:avLst/>
          </a:prstGeom>
          <a:noFill/>
        </p:spPr>
        <p:txBody>
          <a:bodyPr>
            <a:spAutoFit/>
          </a:bodyPr>
          <a:lstStyle/>
          <a:p>
            <a:pPr algn="ctr">
              <a:lnSpc>
                <a:spcPct val="100000"/>
              </a:lnSpc>
              <a:defRPr/>
            </a:pPr>
            <a:r>
              <a:rPr lang="en-US" sz="3300" dirty="0">
                <a:solidFill>
                  <a:schemeClr val="accent3">
                    <a:lumMod val="20000"/>
                    <a:lumOff val="80000"/>
                  </a:schemeClr>
                </a:solidFill>
              </a:rPr>
              <a:t>ANC Verification: Temporal Relaxation</a:t>
            </a:r>
          </a:p>
        </p:txBody>
      </p:sp>
      <p:grpSp>
        <p:nvGrpSpPr>
          <p:cNvPr id="4" name="Group 3"/>
          <p:cNvGrpSpPr/>
          <p:nvPr/>
        </p:nvGrpSpPr>
        <p:grpSpPr>
          <a:xfrm>
            <a:off x="1067751" y="1600200"/>
            <a:ext cx="6917058" cy="4800600"/>
            <a:chOff x="1067751" y="1600200"/>
            <a:chExt cx="6917058" cy="4800600"/>
          </a:xfrm>
        </p:grpSpPr>
        <p:sp>
          <p:nvSpPr>
            <p:cNvPr id="58" name="Flowchart: Data 57"/>
            <p:cNvSpPr/>
            <p:nvPr/>
          </p:nvSpPr>
          <p:spPr bwMode="auto">
            <a:xfrm>
              <a:off x="2591751" y="4648200"/>
              <a:ext cx="4114800" cy="914400"/>
            </a:xfrm>
            <a:prstGeom prst="flowChartInputOutput">
              <a:avLst/>
            </a:prstGeom>
            <a:solidFill>
              <a:srgbClr val="B3E0FF">
                <a:alpha val="49804"/>
              </a:srgbClr>
            </a:solidFill>
            <a:ln w="12700" cap="flat" cmpd="sng" algn="ctr">
              <a:solidFill>
                <a:schemeClr val="tx1"/>
              </a:solidFill>
              <a:prstDash val="solid"/>
              <a:round/>
              <a:headEnd type="none" w="med" len="med"/>
              <a:tailEnd type="none" w="med" len="med"/>
            </a:ln>
            <a:effectLst/>
            <a:scene3d>
              <a:camera prst="orthographicFront">
                <a:rot lat="18000000" lon="0" rev="0"/>
              </a:camera>
              <a:lightRig rig="threePt" dir="t"/>
            </a:scene3d>
          </p:spPr>
          <p:txBody>
            <a:bodyPr anchor="ctr"/>
            <a:lstStyle/>
            <a:p>
              <a:pPr algn="ctr">
                <a:defRPr/>
              </a:pPr>
              <a:r>
                <a:rPr lang="en-US" sz="2000" dirty="0" smtClean="0">
                  <a:solidFill>
                    <a:srgbClr val="000000"/>
                  </a:solidFill>
                </a:rPr>
                <a:t>“Ground truth” </a:t>
              </a:r>
              <a:r>
                <a:rPr lang="en-US" sz="2000" dirty="0">
                  <a:solidFill>
                    <a:srgbClr val="000000"/>
                  </a:solidFill>
                </a:rPr>
                <a:t>grid at </a:t>
              </a:r>
              <a:r>
                <a:rPr lang="en-US" sz="2000" dirty="0" err="1">
                  <a:solidFill>
                    <a:srgbClr val="000000"/>
                  </a:solidFill>
                </a:rPr>
                <a:t>t</a:t>
              </a:r>
              <a:r>
                <a:rPr lang="en-US" sz="2000" baseline="-25000" dirty="0" err="1">
                  <a:solidFill>
                    <a:srgbClr val="000000"/>
                  </a:solidFill>
                </a:rPr>
                <a:t>valid</a:t>
              </a:r>
              <a:r>
                <a:rPr lang="en-US" sz="2000" dirty="0">
                  <a:solidFill>
                    <a:srgbClr val="000000"/>
                  </a:solidFill>
                </a:rPr>
                <a:t> + t</a:t>
              </a:r>
              <a:r>
                <a:rPr lang="en-US" sz="2000" baseline="30000" dirty="0">
                  <a:solidFill>
                    <a:srgbClr val="000000"/>
                  </a:solidFill>
                </a:rPr>
                <a:t>+</a:t>
              </a:r>
            </a:p>
          </p:txBody>
        </p:sp>
        <p:sp>
          <p:nvSpPr>
            <p:cNvPr id="67" name="Flowchart: Data 66"/>
            <p:cNvSpPr/>
            <p:nvPr/>
          </p:nvSpPr>
          <p:spPr bwMode="auto">
            <a:xfrm>
              <a:off x="2591751" y="4267200"/>
              <a:ext cx="4114800" cy="914400"/>
            </a:xfrm>
            <a:prstGeom prst="flowChartInputOutput">
              <a:avLst/>
            </a:prstGeom>
            <a:solidFill>
              <a:srgbClr val="B3E0FF">
                <a:alpha val="49804"/>
              </a:srgbClr>
            </a:solidFill>
            <a:ln w="12700" cap="flat" cmpd="sng" algn="ctr">
              <a:solidFill>
                <a:schemeClr val="tx1"/>
              </a:solidFill>
              <a:prstDash val="solid"/>
              <a:round/>
              <a:headEnd type="none" w="med" len="med"/>
              <a:tailEnd type="none" w="med" len="med"/>
            </a:ln>
            <a:effectLst/>
            <a:scene3d>
              <a:camera prst="orthographicFront">
                <a:rot lat="18000000" lon="0" rev="0"/>
              </a:camera>
              <a:lightRig rig="threePt" dir="t"/>
            </a:scene3d>
          </p:spPr>
          <p:txBody>
            <a:bodyPr anchor="ctr"/>
            <a:lstStyle/>
            <a:p>
              <a:pPr algn="ctr">
                <a:defRPr/>
              </a:pPr>
              <a:endParaRPr lang="en-US" sz="2000" baseline="-25000" dirty="0">
                <a:solidFill>
                  <a:schemeClr val="accent3">
                    <a:lumMod val="20000"/>
                    <a:lumOff val="80000"/>
                  </a:schemeClr>
                </a:solidFill>
              </a:endParaRPr>
            </a:p>
          </p:txBody>
        </p:sp>
        <p:sp>
          <p:nvSpPr>
            <p:cNvPr id="62" name="Flowchart: Data 61"/>
            <p:cNvSpPr/>
            <p:nvPr/>
          </p:nvSpPr>
          <p:spPr bwMode="auto">
            <a:xfrm>
              <a:off x="2591751" y="3886200"/>
              <a:ext cx="4114800" cy="914400"/>
            </a:xfrm>
            <a:prstGeom prst="flowChartInputOutput">
              <a:avLst/>
            </a:prstGeom>
            <a:solidFill>
              <a:srgbClr val="B3E0FF">
                <a:alpha val="49804"/>
              </a:srgbClr>
            </a:solidFill>
            <a:ln w="12700" cap="flat" cmpd="sng" algn="ctr">
              <a:solidFill>
                <a:schemeClr val="tx1"/>
              </a:solidFill>
              <a:prstDash val="solid"/>
              <a:round/>
              <a:headEnd type="none" w="med" len="med"/>
              <a:tailEnd type="none" w="med" len="med"/>
            </a:ln>
            <a:effectLst/>
            <a:scene3d>
              <a:camera prst="orthographicFront">
                <a:rot lat="18000000" lon="0" rev="0"/>
              </a:camera>
              <a:lightRig rig="threePt" dir="t"/>
            </a:scene3d>
          </p:spPr>
          <p:txBody>
            <a:bodyPr anchor="ctr"/>
            <a:lstStyle/>
            <a:p>
              <a:pPr algn="ctr">
                <a:defRPr/>
              </a:pPr>
              <a:endParaRPr lang="en-US" sz="2000" baseline="-25000" dirty="0">
                <a:solidFill>
                  <a:schemeClr val="accent3">
                    <a:lumMod val="20000"/>
                    <a:lumOff val="80000"/>
                  </a:schemeClr>
                </a:solidFill>
              </a:endParaRPr>
            </a:p>
          </p:txBody>
        </p:sp>
        <p:sp>
          <p:nvSpPr>
            <p:cNvPr id="7" name="TextBox 6"/>
            <p:cNvSpPr txBox="1"/>
            <p:nvPr/>
          </p:nvSpPr>
          <p:spPr>
            <a:xfrm>
              <a:off x="1460943" y="3438284"/>
              <a:ext cx="521208" cy="286232"/>
            </a:xfrm>
            <a:prstGeom prst="rect">
              <a:avLst/>
            </a:prstGeom>
            <a:noFill/>
          </p:spPr>
          <p:txBody>
            <a:bodyPr wrap="square" rtlCol="0">
              <a:spAutoFit/>
            </a:bodyPr>
            <a:lstStyle/>
            <a:p>
              <a:r>
                <a:rPr lang="en-US" sz="1400" dirty="0" err="1"/>
                <a:t>t</a:t>
              </a:r>
              <a:r>
                <a:rPr lang="en-US" sz="1400" baseline="-25000" dirty="0" err="1"/>
                <a:t>valid</a:t>
              </a:r>
              <a:endParaRPr lang="en-US" sz="1400" baseline="-25000" dirty="0"/>
            </a:p>
          </p:txBody>
        </p:sp>
        <p:cxnSp>
          <p:nvCxnSpPr>
            <p:cNvPr id="12" name="Straight Connector 11"/>
            <p:cNvCxnSpPr/>
            <p:nvPr/>
          </p:nvCxnSpPr>
          <p:spPr bwMode="auto">
            <a:xfrm flipH="1">
              <a:off x="2134551" y="2057400"/>
              <a:ext cx="4" cy="3048000"/>
            </a:xfrm>
            <a:prstGeom prst="line">
              <a:avLst/>
            </a:prstGeom>
            <a:solidFill>
              <a:schemeClr val="accent1"/>
            </a:solidFill>
            <a:ln w="19050" cap="flat" cmpd="sng" algn="ctr">
              <a:solidFill>
                <a:schemeClr val="accent3">
                  <a:lumMod val="20000"/>
                  <a:lumOff val="80000"/>
                </a:schemeClr>
              </a:solidFill>
              <a:prstDash val="solid"/>
              <a:round/>
              <a:headEnd type="none" w="med" len="med"/>
              <a:tailEnd type="none" w="med" len="med"/>
            </a:ln>
            <a:effectLst/>
          </p:spPr>
        </p:cxnSp>
        <p:cxnSp>
          <p:nvCxnSpPr>
            <p:cNvPr id="13" name="Straight Connector 12"/>
            <p:cNvCxnSpPr/>
            <p:nvPr/>
          </p:nvCxnSpPr>
          <p:spPr bwMode="auto">
            <a:xfrm>
              <a:off x="2020255" y="2057400"/>
              <a:ext cx="228600" cy="0"/>
            </a:xfrm>
            <a:prstGeom prst="line">
              <a:avLst/>
            </a:prstGeom>
            <a:solidFill>
              <a:schemeClr val="accent1"/>
            </a:solidFill>
            <a:ln w="19050" cap="flat" cmpd="sng" algn="ctr">
              <a:solidFill>
                <a:schemeClr val="accent3">
                  <a:lumMod val="20000"/>
                  <a:lumOff val="80000"/>
                </a:schemeClr>
              </a:solidFill>
              <a:prstDash val="solid"/>
              <a:round/>
              <a:headEnd type="none" w="med" len="med"/>
              <a:tailEnd type="none" w="med" len="med"/>
            </a:ln>
            <a:effectLst/>
          </p:spPr>
        </p:cxnSp>
        <p:cxnSp>
          <p:nvCxnSpPr>
            <p:cNvPr id="14" name="Straight Connector 13"/>
            <p:cNvCxnSpPr/>
            <p:nvPr/>
          </p:nvCxnSpPr>
          <p:spPr bwMode="auto">
            <a:xfrm>
              <a:off x="2020255" y="5105400"/>
              <a:ext cx="228600" cy="0"/>
            </a:xfrm>
            <a:prstGeom prst="line">
              <a:avLst/>
            </a:prstGeom>
            <a:solidFill>
              <a:schemeClr val="accent1"/>
            </a:solidFill>
            <a:ln w="19050" cap="flat" cmpd="sng" algn="ctr">
              <a:solidFill>
                <a:schemeClr val="accent3">
                  <a:lumMod val="20000"/>
                  <a:lumOff val="80000"/>
                </a:schemeClr>
              </a:solidFill>
              <a:prstDash val="solid"/>
              <a:round/>
              <a:headEnd type="none" w="med" len="med"/>
              <a:tailEnd type="none" w="med" len="med"/>
            </a:ln>
            <a:effectLst/>
          </p:spPr>
        </p:cxnSp>
        <p:sp>
          <p:nvSpPr>
            <p:cNvPr id="15" name="TextBox 14"/>
            <p:cNvSpPr txBox="1"/>
            <p:nvPr/>
          </p:nvSpPr>
          <p:spPr>
            <a:xfrm>
              <a:off x="1159191" y="1906524"/>
              <a:ext cx="822960" cy="286232"/>
            </a:xfrm>
            <a:prstGeom prst="rect">
              <a:avLst/>
            </a:prstGeom>
            <a:noFill/>
          </p:spPr>
          <p:txBody>
            <a:bodyPr wrap="square" rtlCol="0">
              <a:spAutoFit/>
            </a:bodyPr>
            <a:lstStyle/>
            <a:p>
              <a:r>
                <a:rPr lang="en-US" sz="1400" dirty="0" err="1"/>
                <a:t>t</a:t>
              </a:r>
              <a:r>
                <a:rPr lang="en-US" sz="1400" baseline="-25000" dirty="0" err="1"/>
                <a:t>valid</a:t>
              </a:r>
              <a:r>
                <a:rPr lang="en-US" sz="1400" dirty="0"/>
                <a:t> – t</a:t>
              </a:r>
              <a:r>
                <a:rPr lang="en-US" sz="1400" baseline="30000" dirty="0"/>
                <a:t>-</a:t>
              </a:r>
            </a:p>
          </p:txBody>
        </p:sp>
        <p:sp>
          <p:nvSpPr>
            <p:cNvPr id="16" name="TextBox 15"/>
            <p:cNvSpPr txBox="1"/>
            <p:nvPr/>
          </p:nvSpPr>
          <p:spPr>
            <a:xfrm>
              <a:off x="1067751" y="4962284"/>
              <a:ext cx="914400" cy="283464"/>
            </a:xfrm>
            <a:prstGeom prst="rect">
              <a:avLst/>
            </a:prstGeom>
            <a:noFill/>
          </p:spPr>
          <p:txBody>
            <a:bodyPr wrap="square" rtlCol="0">
              <a:spAutoFit/>
            </a:bodyPr>
            <a:lstStyle/>
            <a:p>
              <a:r>
                <a:rPr lang="en-US" sz="1400" dirty="0" err="1"/>
                <a:t>t</a:t>
              </a:r>
              <a:r>
                <a:rPr lang="en-US" sz="1400" baseline="-25000" dirty="0" err="1"/>
                <a:t>valid</a:t>
              </a:r>
              <a:r>
                <a:rPr lang="en-US" sz="1400" dirty="0"/>
                <a:t> + t</a:t>
              </a:r>
              <a:r>
                <a:rPr lang="en-US" sz="1400" baseline="30000" dirty="0"/>
                <a:t>+</a:t>
              </a:r>
            </a:p>
          </p:txBody>
        </p:sp>
        <p:cxnSp>
          <p:nvCxnSpPr>
            <p:cNvPr id="20" name="Straight Arrow Connector 19"/>
            <p:cNvCxnSpPr/>
            <p:nvPr/>
          </p:nvCxnSpPr>
          <p:spPr bwMode="auto">
            <a:xfrm>
              <a:off x="2134555" y="2362200"/>
              <a:ext cx="0" cy="228600"/>
            </a:xfrm>
            <a:prstGeom prst="straightConnector1">
              <a:avLst/>
            </a:prstGeom>
            <a:solidFill>
              <a:schemeClr val="accent1"/>
            </a:solidFill>
            <a:ln w="19050" cap="flat" cmpd="sng" algn="ctr">
              <a:solidFill>
                <a:schemeClr val="accent3">
                  <a:lumMod val="20000"/>
                  <a:lumOff val="80000"/>
                </a:schemeClr>
              </a:solidFill>
              <a:prstDash val="solid"/>
              <a:round/>
              <a:headEnd type="none" w="med" len="med"/>
              <a:tailEnd type="arrow"/>
            </a:ln>
            <a:effectLst/>
          </p:spPr>
        </p:cxnSp>
        <p:cxnSp>
          <p:nvCxnSpPr>
            <p:cNvPr id="22" name="Straight Arrow Connector 21"/>
            <p:cNvCxnSpPr/>
            <p:nvPr/>
          </p:nvCxnSpPr>
          <p:spPr bwMode="auto">
            <a:xfrm>
              <a:off x="2134555" y="2971800"/>
              <a:ext cx="0" cy="228600"/>
            </a:xfrm>
            <a:prstGeom prst="straightConnector1">
              <a:avLst/>
            </a:prstGeom>
            <a:solidFill>
              <a:schemeClr val="accent1"/>
            </a:solidFill>
            <a:ln w="19050" cap="flat" cmpd="sng" algn="ctr">
              <a:solidFill>
                <a:schemeClr val="accent3">
                  <a:lumMod val="20000"/>
                  <a:lumOff val="80000"/>
                </a:schemeClr>
              </a:solidFill>
              <a:prstDash val="solid"/>
              <a:round/>
              <a:headEnd type="none" w="med" len="med"/>
              <a:tailEnd type="arrow"/>
            </a:ln>
            <a:effectLst/>
          </p:spPr>
        </p:cxnSp>
        <p:cxnSp>
          <p:nvCxnSpPr>
            <p:cNvPr id="23" name="Straight Arrow Connector 22"/>
            <p:cNvCxnSpPr/>
            <p:nvPr/>
          </p:nvCxnSpPr>
          <p:spPr bwMode="auto">
            <a:xfrm>
              <a:off x="2134555" y="3886200"/>
              <a:ext cx="0" cy="228600"/>
            </a:xfrm>
            <a:prstGeom prst="straightConnector1">
              <a:avLst/>
            </a:prstGeom>
            <a:solidFill>
              <a:schemeClr val="accent1"/>
            </a:solidFill>
            <a:ln w="19050" cap="flat" cmpd="sng" algn="ctr">
              <a:solidFill>
                <a:schemeClr val="accent3">
                  <a:lumMod val="20000"/>
                  <a:lumOff val="80000"/>
                </a:schemeClr>
              </a:solidFill>
              <a:prstDash val="solid"/>
              <a:round/>
              <a:headEnd type="none" w="med" len="med"/>
              <a:tailEnd type="arrow"/>
            </a:ln>
            <a:effectLst/>
          </p:spPr>
        </p:cxnSp>
        <p:cxnSp>
          <p:nvCxnSpPr>
            <p:cNvPr id="21" name="Straight Arrow Connector 20"/>
            <p:cNvCxnSpPr/>
            <p:nvPr/>
          </p:nvCxnSpPr>
          <p:spPr bwMode="auto">
            <a:xfrm>
              <a:off x="2134555" y="4495800"/>
              <a:ext cx="0" cy="228600"/>
            </a:xfrm>
            <a:prstGeom prst="straightConnector1">
              <a:avLst/>
            </a:prstGeom>
            <a:solidFill>
              <a:schemeClr val="accent1"/>
            </a:solidFill>
            <a:ln w="19050" cap="flat" cmpd="sng" algn="ctr">
              <a:solidFill>
                <a:schemeClr val="accent3">
                  <a:lumMod val="20000"/>
                  <a:lumOff val="80000"/>
                </a:schemeClr>
              </a:solidFill>
              <a:prstDash val="solid"/>
              <a:round/>
              <a:headEnd type="none" w="med" len="med"/>
              <a:tailEnd type="arrow"/>
            </a:ln>
            <a:effectLst/>
          </p:spPr>
        </p:cxnSp>
        <p:sp>
          <p:nvSpPr>
            <p:cNvPr id="61" name="Flowchart: Data 60"/>
            <p:cNvSpPr/>
            <p:nvPr/>
          </p:nvSpPr>
          <p:spPr bwMode="auto">
            <a:xfrm>
              <a:off x="2591751" y="3505200"/>
              <a:ext cx="4114800" cy="914400"/>
            </a:xfrm>
            <a:prstGeom prst="flowChartInputOutput">
              <a:avLst/>
            </a:prstGeom>
            <a:solidFill>
              <a:srgbClr val="B3E0FF">
                <a:alpha val="49804"/>
              </a:srgbClr>
            </a:solidFill>
            <a:ln w="12700" cap="flat" cmpd="sng" algn="ctr">
              <a:solidFill>
                <a:schemeClr val="tx1"/>
              </a:solidFill>
              <a:prstDash val="solid"/>
              <a:round/>
              <a:headEnd type="none" w="med" len="med"/>
              <a:tailEnd type="none" w="med" len="med"/>
            </a:ln>
            <a:effectLst/>
            <a:scene3d>
              <a:camera prst="orthographicFront">
                <a:rot lat="18000000" lon="0" rev="0"/>
              </a:camera>
              <a:lightRig rig="threePt" dir="t"/>
            </a:scene3d>
          </p:spPr>
          <p:txBody>
            <a:bodyPr anchor="ctr"/>
            <a:lstStyle/>
            <a:p>
              <a:pPr algn="ctr">
                <a:defRPr/>
              </a:pPr>
              <a:endParaRPr lang="en-US" sz="2000" baseline="-25000" dirty="0">
                <a:solidFill>
                  <a:schemeClr val="accent3">
                    <a:lumMod val="20000"/>
                    <a:lumOff val="80000"/>
                  </a:schemeClr>
                </a:solidFill>
              </a:endParaRPr>
            </a:p>
          </p:txBody>
        </p:sp>
        <p:sp>
          <p:nvSpPr>
            <p:cNvPr id="3" name="Flowchart: Data 2"/>
            <p:cNvSpPr/>
            <p:nvPr/>
          </p:nvSpPr>
          <p:spPr bwMode="auto">
            <a:xfrm>
              <a:off x="2591751" y="3124200"/>
              <a:ext cx="4114800" cy="914400"/>
            </a:xfrm>
            <a:prstGeom prst="flowChartInputOutput">
              <a:avLst/>
            </a:prstGeom>
            <a:solidFill>
              <a:srgbClr val="B3E0FF">
                <a:alpha val="50196"/>
              </a:srgbClr>
            </a:solidFill>
            <a:ln w="12700" cap="flat" cmpd="sng" algn="ctr">
              <a:solidFill>
                <a:schemeClr val="tx1"/>
              </a:solidFill>
              <a:prstDash val="solid"/>
              <a:round/>
              <a:headEnd type="none" w="med" len="med"/>
              <a:tailEnd type="none" w="med" len="med"/>
            </a:ln>
            <a:effectLst/>
            <a:scene3d>
              <a:camera prst="orthographicFront">
                <a:rot lat="18000000" lon="0" rev="0"/>
              </a:camera>
              <a:lightRig rig="threePt" dir="t"/>
            </a:scene3d>
          </p:spPr>
          <p:txBody>
            <a:bodyPr anchor="ctr"/>
            <a:lstStyle/>
            <a:p>
              <a:pPr algn="ctr">
                <a:defRPr/>
              </a:pPr>
              <a:r>
                <a:rPr lang="en-US" sz="2000" dirty="0" smtClean="0">
                  <a:solidFill>
                    <a:srgbClr val="000000"/>
                  </a:solidFill>
                </a:rPr>
                <a:t>“Ground truth” </a:t>
              </a:r>
              <a:r>
                <a:rPr lang="en-US" sz="2000" dirty="0">
                  <a:solidFill>
                    <a:srgbClr val="000000"/>
                  </a:solidFill>
                </a:rPr>
                <a:t>grid at </a:t>
              </a:r>
              <a:r>
                <a:rPr lang="en-US" sz="2000" dirty="0" err="1">
                  <a:solidFill>
                    <a:srgbClr val="000000"/>
                  </a:solidFill>
                </a:rPr>
                <a:t>t</a:t>
              </a:r>
              <a:r>
                <a:rPr lang="en-US" sz="2000" baseline="-25000" dirty="0" err="1">
                  <a:solidFill>
                    <a:srgbClr val="000000"/>
                  </a:solidFill>
                </a:rPr>
                <a:t>valid</a:t>
              </a:r>
              <a:endParaRPr lang="en-US" sz="2000" baseline="-25000" dirty="0">
                <a:solidFill>
                  <a:srgbClr val="000000"/>
                </a:solidFill>
              </a:endParaRPr>
            </a:p>
          </p:txBody>
        </p:sp>
        <p:sp>
          <p:nvSpPr>
            <p:cNvPr id="65" name="Flowchart: Data 64"/>
            <p:cNvSpPr/>
            <p:nvPr/>
          </p:nvSpPr>
          <p:spPr bwMode="auto">
            <a:xfrm>
              <a:off x="2591751" y="2743200"/>
              <a:ext cx="4114800" cy="914400"/>
            </a:xfrm>
            <a:prstGeom prst="flowChartInputOutput">
              <a:avLst/>
            </a:prstGeom>
            <a:solidFill>
              <a:srgbClr val="B3E0FF">
                <a:alpha val="49804"/>
              </a:srgbClr>
            </a:solidFill>
            <a:ln w="12700" cap="flat" cmpd="sng" algn="ctr">
              <a:solidFill>
                <a:schemeClr val="tx1"/>
              </a:solidFill>
              <a:prstDash val="solid"/>
              <a:round/>
              <a:headEnd type="none" w="med" len="med"/>
              <a:tailEnd type="none" w="med" len="med"/>
            </a:ln>
            <a:effectLst/>
            <a:scene3d>
              <a:camera prst="orthographicFront">
                <a:rot lat="18000000" lon="0" rev="0"/>
              </a:camera>
              <a:lightRig rig="threePt" dir="t"/>
            </a:scene3d>
          </p:spPr>
          <p:txBody>
            <a:bodyPr anchor="ctr"/>
            <a:lstStyle/>
            <a:p>
              <a:pPr algn="ctr">
                <a:defRPr/>
              </a:pPr>
              <a:endParaRPr lang="en-US" sz="2000" baseline="-25000" dirty="0">
                <a:solidFill>
                  <a:schemeClr val="accent3">
                    <a:lumMod val="20000"/>
                    <a:lumOff val="80000"/>
                  </a:schemeClr>
                </a:solidFill>
              </a:endParaRPr>
            </a:p>
          </p:txBody>
        </p:sp>
        <p:sp>
          <p:nvSpPr>
            <p:cNvPr id="60" name="Flowchart: Data 59"/>
            <p:cNvSpPr/>
            <p:nvPr/>
          </p:nvSpPr>
          <p:spPr bwMode="auto">
            <a:xfrm>
              <a:off x="2591751" y="2362200"/>
              <a:ext cx="4114800" cy="914400"/>
            </a:xfrm>
            <a:prstGeom prst="flowChartInputOutput">
              <a:avLst/>
            </a:prstGeom>
            <a:solidFill>
              <a:srgbClr val="B3E0FF">
                <a:alpha val="49804"/>
              </a:srgbClr>
            </a:solidFill>
            <a:ln w="12700" cap="flat" cmpd="sng" algn="ctr">
              <a:solidFill>
                <a:schemeClr val="tx1"/>
              </a:solidFill>
              <a:prstDash val="solid"/>
              <a:round/>
              <a:headEnd type="none" w="med" len="med"/>
              <a:tailEnd type="none" w="med" len="med"/>
            </a:ln>
            <a:effectLst/>
            <a:scene3d>
              <a:camera prst="orthographicFront">
                <a:rot lat="18000000" lon="0" rev="0"/>
              </a:camera>
              <a:lightRig rig="threePt" dir="t"/>
            </a:scene3d>
          </p:spPr>
          <p:txBody>
            <a:bodyPr anchor="ctr"/>
            <a:lstStyle/>
            <a:p>
              <a:pPr algn="ctr">
                <a:defRPr/>
              </a:pPr>
              <a:endParaRPr lang="en-US" sz="2000" baseline="-25000" dirty="0">
                <a:solidFill>
                  <a:schemeClr val="accent3">
                    <a:lumMod val="20000"/>
                    <a:lumOff val="80000"/>
                  </a:schemeClr>
                </a:solidFill>
              </a:endParaRPr>
            </a:p>
          </p:txBody>
        </p:sp>
        <p:sp>
          <p:nvSpPr>
            <p:cNvPr id="63" name="Flowchart: Data 62"/>
            <p:cNvSpPr/>
            <p:nvPr/>
          </p:nvSpPr>
          <p:spPr bwMode="auto">
            <a:xfrm>
              <a:off x="2591751" y="5486400"/>
              <a:ext cx="4114800" cy="914400"/>
            </a:xfrm>
            <a:prstGeom prst="flowChartInputOutput">
              <a:avLst/>
            </a:prstGeom>
            <a:solidFill>
              <a:srgbClr val="B3E0FF">
                <a:alpha val="50196"/>
              </a:srgbClr>
            </a:solidFill>
            <a:ln w="12700" cap="flat" cmpd="sng" algn="ctr">
              <a:solidFill>
                <a:schemeClr val="tx1"/>
              </a:solidFill>
              <a:prstDash val="solid"/>
              <a:round/>
              <a:headEnd type="none" w="med" len="med"/>
              <a:tailEnd type="none" w="med" len="med"/>
            </a:ln>
            <a:effectLst/>
            <a:scene3d>
              <a:camera prst="orthographicFront">
                <a:rot lat="18000000" lon="0" rev="0"/>
              </a:camera>
              <a:lightRig rig="threePt" dir="t"/>
            </a:scene3d>
          </p:spPr>
          <p:txBody>
            <a:bodyPr anchor="ctr"/>
            <a:lstStyle/>
            <a:p>
              <a:pPr algn="ctr">
                <a:defRPr/>
              </a:pPr>
              <a:r>
                <a:rPr lang="en-US" sz="2000" dirty="0">
                  <a:solidFill>
                    <a:srgbClr val="000000"/>
                  </a:solidFill>
                </a:rPr>
                <a:t>Composite </a:t>
              </a:r>
              <a:r>
                <a:rPr lang="en-US" sz="2000" dirty="0" smtClean="0">
                  <a:solidFill>
                    <a:srgbClr val="000000"/>
                  </a:solidFill>
                </a:rPr>
                <a:t>“ground truth” </a:t>
              </a:r>
              <a:r>
                <a:rPr lang="en-US" sz="2000" dirty="0">
                  <a:solidFill>
                    <a:srgbClr val="000000"/>
                  </a:solidFill>
                </a:rPr>
                <a:t>grid at </a:t>
              </a:r>
              <a:r>
                <a:rPr lang="en-US" sz="2000" dirty="0" err="1">
                  <a:solidFill>
                    <a:srgbClr val="000000"/>
                  </a:solidFill>
                </a:rPr>
                <a:t>t</a:t>
              </a:r>
              <a:r>
                <a:rPr lang="en-US" sz="2000" baseline="-25000" dirty="0" err="1">
                  <a:solidFill>
                    <a:srgbClr val="000000"/>
                  </a:solidFill>
                </a:rPr>
                <a:t>valid</a:t>
              </a:r>
              <a:endParaRPr lang="en-US" sz="2000" baseline="-25000" dirty="0">
                <a:solidFill>
                  <a:srgbClr val="000000"/>
                </a:solidFill>
              </a:endParaRPr>
            </a:p>
          </p:txBody>
        </p:sp>
        <p:cxnSp>
          <p:nvCxnSpPr>
            <p:cNvPr id="64" name="Straight Connector 63"/>
            <p:cNvCxnSpPr/>
            <p:nvPr/>
          </p:nvCxnSpPr>
          <p:spPr bwMode="auto">
            <a:xfrm>
              <a:off x="2020255" y="3581400"/>
              <a:ext cx="228600" cy="0"/>
            </a:xfrm>
            <a:prstGeom prst="line">
              <a:avLst/>
            </a:prstGeom>
            <a:solidFill>
              <a:schemeClr val="accent1"/>
            </a:solidFill>
            <a:ln w="19050" cap="flat" cmpd="sng" algn="ctr">
              <a:solidFill>
                <a:schemeClr val="accent3">
                  <a:lumMod val="20000"/>
                  <a:lumOff val="80000"/>
                </a:schemeClr>
              </a:solidFill>
              <a:prstDash val="solid"/>
              <a:round/>
              <a:headEnd type="none" w="med" len="med"/>
              <a:tailEnd type="none" w="med" len="med"/>
            </a:ln>
            <a:effectLst/>
          </p:spPr>
        </p:cxnSp>
        <p:sp>
          <p:nvSpPr>
            <p:cNvPr id="59" name="Flowchart: Data 58"/>
            <p:cNvSpPr/>
            <p:nvPr/>
          </p:nvSpPr>
          <p:spPr bwMode="auto">
            <a:xfrm>
              <a:off x="2591751" y="1981200"/>
              <a:ext cx="4114800" cy="914400"/>
            </a:xfrm>
            <a:prstGeom prst="flowChartInputOutput">
              <a:avLst/>
            </a:prstGeom>
            <a:solidFill>
              <a:srgbClr val="B3E0FF">
                <a:alpha val="49804"/>
              </a:srgbClr>
            </a:solidFill>
            <a:ln w="12700" cap="flat" cmpd="sng" algn="ctr">
              <a:solidFill>
                <a:schemeClr val="tx1"/>
              </a:solidFill>
              <a:prstDash val="solid"/>
              <a:round/>
              <a:headEnd type="none" w="med" len="med"/>
              <a:tailEnd type="none" w="med" len="med"/>
            </a:ln>
            <a:effectLst/>
            <a:scene3d>
              <a:camera prst="orthographicFront">
                <a:rot lat="18000000" lon="0" rev="0"/>
              </a:camera>
              <a:lightRig rig="threePt" dir="t"/>
            </a:scene3d>
          </p:spPr>
          <p:txBody>
            <a:bodyPr anchor="ctr"/>
            <a:lstStyle/>
            <a:p>
              <a:pPr algn="ctr">
                <a:defRPr/>
              </a:pPr>
              <a:endParaRPr lang="en-US" sz="2000" baseline="-25000" dirty="0">
                <a:solidFill>
                  <a:schemeClr val="accent3">
                    <a:lumMod val="20000"/>
                    <a:lumOff val="80000"/>
                  </a:schemeClr>
                </a:solidFill>
              </a:endParaRPr>
            </a:p>
          </p:txBody>
        </p:sp>
        <p:sp>
          <p:nvSpPr>
            <p:cNvPr id="56" name="Flowchart: Data 55"/>
            <p:cNvSpPr/>
            <p:nvPr/>
          </p:nvSpPr>
          <p:spPr bwMode="auto">
            <a:xfrm>
              <a:off x="2591751" y="1600200"/>
              <a:ext cx="4114800" cy="914400"/>
            </a:xfrm>
            <a:prstGeom prst="flowChartInputOutput">
              <a:avLst/>
            </a:prstGeom>
            <a:solidFill>
              <a:srgbClr val="B3E0FF">
                <a:alpha val="49804"/>
              </a:srgbClr>
            </a:solidFill>
            <a:ln w="12700" cap="flat" cmpd="sng" algn="ctr">
              <a:solidFill>
                <a:schemeClr val="tx1"/>
              </a:solidFill>
              <a:prstDash val="solid"/>
              <a:round/>
              <a:headEnd type="none" w="med" len="med"/>
              <a:tailEnd type="none" w="med" len="med"/>
            </a:ln>
            <a:effectLst/>
            <a:scene3d>
              <a:camera prst="orthographicFront">
                <a:rot lat="18000000" lon="0" rev="0"/>
              </a:camera>
              <a:lightRig rig="threePt" dir="t"/>
            </a:scene3d>
          </p:spPr>
          <p:txBody>
            <a:bodyPr anchor="ctr"/>
            <a:lstStyle/>
            <a:p>
              <a:pPr algn="ctr">
                <a:defRPr/>
              </a:pPr>
              <a:r>
                <a:rPr lang="en-US" sz="2000" dirty="0" smtClean="0">
                  <a:solidFill>
                    <a:srgbClr val="000000"/>
                  </a:solidFill>
                </a:rPr>
                <a:t>“Ground truth” </a:t>
              </a:r>
              <a:r>
                <a:rPr lang="en-US" sz="2000" dirty="0">
                  <a:solidFill>
                    <a:srgbClr val="000000"/>
                  </a:solidFill>
                </a:rPr>
                <a:t>grid at </a:t>
              </a:r>
              <a:r>
                <a:rPr lang="en-US" sz="2000" dirty="0" err="1">
                  <a:solidFill>
                    <a:srgbClr val="000000"/>
                  </a:solidFill>
                </a:rPr>
                <a:t>t</a:t>
              </a:r>
              <a:r>
                <a:rPr lang="en-US" sz="2000" baseline="-25000" dirty="0" err="1">
                  <a:solidFill>
                    <a:srgbClr val="000000"/>
                  </a:solidFill>
                </a:rPr>
                <a:t>valid</a:t>
              </a:r>
              <a:r>
                <a:rPr lang="en-US" sz="2000" dirty="0">
                  <a:solidFill>
                    <a:srgbClr val="000000"/>
                  </a:solidFill>
                </a:rPr>
                <a:t> – t</a:t>
              </a:r>
              <a:r>
                <a:rPr lang="en-US" sz="2000" baseline="30000" dirty="0">
                  <a:solidFill>
                    <a:srgbClr val="000000"/>
                  </a:solidFill>
                </a:rPr>
                <a:t>-</a:t>
              </a:r>
            </a:p>
          </p:txBody>
        </p:sp>
        <p:sp>
          <p:nvSpPr>
            <p:cNvPr id="69" name="Down Arrow 68"/>
            <p:cNvSpPr/>
            <p:nvPr/>
          </p:nvSpPr>
          <p:spPr bwMode="auto">
            <a:xfrm>
              <a:off x="4603431" y="5410200"/>
              <a:ext cx="91440" cy="228600"/>
            </a:xfrm>
            <a:prstGeom prst="downArrow">
              <a:avLst/>
            </a:prstGeom>
            <a:solidFill>
              <a:schemeClr val="accent3">
                <a:lumMod val="20000"/>
                <a:lumOff val="80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90000"/>
                </a:lnSpc>
                <a:spcBef>
                  <a:spcPct val="0"/>
                </a:spcBef>
                <a:spcAft>
                  <a:spcPct val="0"/>
                </a:spcAft>
                <a:buClrTx/>
                <a:buSzTx/>
                <a:buFontTx/>
                <a:buNone/>
                <a:tabLst/>
              </a:pPr>
              <a:endParaRPr kumimoji="0" lang="en-US" sz="1600" b="1" i="0" u="none" strike="noStrike" cap="none" normalizeH="0" baseline="0">
                <a:ln>
                  <a:noFill/>
                </a:ln>
                <a:solidFill>
                  <a:srgbClr val="FFFFFF"/>
                </a:solidFill>
                <a:effectLst>
                  <a:outerShdw blurRad="38100" dist="38100" dir="2700000" algn="tl">
                    <a:srgbClr val="000000">
                      <a:alpha val="43137"/>
                    </a:srgbClr>
                  </a:outerShdw>
                </a:effectLst>
                <a:latin typeface="Arial" charset="0"/>
              </a:endParaRPr>
            </a:p>
          </p:txBody>
        </p:sp>
        <p:cxnSp>
          <p:nvCxnSpPr>
            <p:cNvPr id="5" name="Straight Arrow Connector 4"/>
            <p:cNvCxnSpPr/>
            <p:nvPr/>
          </p:nvCxnSpPr>
          <p:spPr bwMode="auto">
            <a:xfrm>
              <a:off x="6244588" y="1906524"/>
              <a:ext cx="0" cy="3884676"/>
            </a:xfrm>
            <a:prstGeom prst="straightConnector1">
              <a:avLst/>
            </a:prstGeom>
            <a:solidFill>
              <a:schemeClr val="accent1"/>
            </a:solidFill>
            <a:ln w="19050" cap="flat" cmpd="sng" algn="ctr">
              <a:solidFill>
                <a:srgbClr val="EEF4F4">
                  <a:alpha val="74902"/>
                </a:srgbClr>
              </a:solidFill>
              <a:prstDash val="dash"/>
              <a:round/>
              <a:headEnd type="none" w="med" len="med"/>
              <a:tailEnd type="arrow"/>
            </a:ln>
            <a:effectLst/>
          </p:spPr>
        </p:cxnSp>
        <p:sp>
          <p:nvSpPr>
            <p:cNvPr id="29" name="Oval 28"/>
            <p:cNvSpPr/>
            <p:nvPr/>
          </p:nvSpPr>
          <p:spPr bwMode="auto">
            <a:xfrm>
              <a:off x="6198868" y="2651760"/>
              <a:ext cx="91440" cy="91440"/>
            </a:xfrm>
            <a:prstGeom prst="ellipse">
              <a:avLst/>
            </a:prstGeom>
            <a:solidFill>
              <a:srgbClr val="FF0000"/>
            </a:solidFill>
            <a:ln w="19050" cap="flat" cmpd="sng" algn="ctr">
              <a:solidFill>
                <a:schemeClr val="accent3">
                  <a:lumMod val="20000"/>
                  <a:lumOff val="80000"/>
                </a:schemeClr>
              </a:solidFill>
              <a:prstDash val="solid"/>
              <a:round/>
              <a:headEnd type="none" w="med" len="med"/>
              <a:tailEnd type="none" w="med" len="med"/>
            </a:ln>
            <a:effectLst/>
          </p:spPr>
          <p:txBody>
            <a:bodyPr/>
            <a:lstStyle/>
            <a:p>
              <a:pPr>
                <a:defRPr/>
              </a:pPr>
              <a:endParaRPr lang="en-US">
                <a:effectLst>
                  <a:outerShdw blurRad="38100" dist="38100" dir="2700000" algn="tl">
                    <a:srgbClr val="000000">
                      <a:alpha val="43137"/>
                    </a:srgbClr>
                  </a:outerShdw>
                </a:effectLst>
              </a:endParaRPr>
            </a:p>
          </p:txBody>
        </p:sp>
        <p:sp>
          <p:nvSpPr>
            <p:cNvPr id="30" name="Oval 29"/>
            <p:cNvSpPr/>
            <p:nvPr/>
          </p:nvSpPr>
          <p:spPr bwMode="auto">
            <a:xfrm>
              <a:off x="6198868" y="3032760"/>
              <a:ext cx="91440" cy="91440"/>
            </a:xfrm>
            <a:prstGeom prst="ellipse">
              <a:avLst/>
            </a:prstGeom>
            <a:solidFill>
              <a:srgbClr val="FFC000"/>
            </a:solidFill>
            <a:ln w="19050" cap="flat" cmpd="sng" algn="ctr">
              <a:solidFill>
                <a:schemeClr val="accent3">
                  <a:lumMod val="20000"/>
                  <a:lumOff val="80000"/>
                </a:schemeClr>
              </a:solidFill>
              <a:prstDash val="solid"/>
              <a:round/>
              <a:headEnd type="none" w="med" len="med"/>
              <a:tailEnd type="none" w="med" len="med"/>
            </a:ln>
            <a:effectLst/>
          </p:spPr>
          <p:txBody>
            <a:bodyPr/>
            <a:lstStyle/>
            <a:p>
              <a:pPr>
                <a:defRPr/>
              </a:pPr>
              <a:endParaRPr lang="en-US">
                <a:effectLst>
                  <a:outerShdw blurRad="38100" dist="38100" dir="2700000" algn="tl">
                    <a:srgbClr val="000000">
                      <a:alpha val="43137"/>
                    </a:srgbClr>
                  </a:outerShdw>
                </a:effectLst>
              </a:endParaRPr>
            </a:p>
          </p:txBody>
        </p:sp>
        <p:sp>
          <p:nvSpPr>
            <p:cNvPr id="31" name="Oval 30"/>
            <p:cNvSpPr/>
            <p:nvPr/>
          </p:nvSpPr>
          <p:spPr bwMode="auto">
            <a:xfrm>
              <a:off x="6198868" y="3413760"/>
              <a:ext cx="91440" cy="91440"/>
            </a:xfrm>
            <a:prstGeom prst="ellipse">
              <a:avLst/>
            </a:prstGeom>
            <a:solidFill>
              <a:srgbClr val="FFC000"/>
            </a:solidFill>
            <a:ln w="19050" cap="flat" cmpd="sng" algn="ctr">
              <a:solidFill>
                <a:schemeClr val="accent3">
                  <a:lumMod val="20000"/>
                  <a:lumOff val="80000"/>
                </a:schemeClr>
              </a:solidFill>
              <a:prstDash val="solid"/>
              <a:round/>
              <a:headEnd type="none" w="med" len="med"/>
              <a:tailEnd type="none" w="med" len="med"/>
            </a:ln>
            <a:effectLst/>
          </p:spPr>
          <p:txBody>
            <a:bodyPr/>
            <a:lstStyle/>
            <a:p>
              <a:pPr>
                <a:defRPr/>
              </a:pPr>
              <a:endParaRPr lang="en-US">
                <a:effectLst>
                  <a:outerShdw blurRad="38100" dist="38100" dir="2700000" algn="tl">
                    <a:srgbClr val="000000">
                      <a:alpha val="43137"/>
                    </a:srgbClr>
                  </a:outerShdw>
                </a:effectLst>
              </a:endParaRPr>
            </a:p>
          </p:txBody>
        </p:sp>
        <p:sp>
          <p:nvSpPr>
            <p:cNvPr id="32" name="Oval 31"/>
            <p:cNvSpPr/>
            <p:nvPr/>
          </p:nvSpPr>
          <p:spPr bwMode="auto">
            <a:xfrm>
              <a:off x="6198868" y="3794760"/>
              <a:ext cx="91440" cy="91440"/>
            </a:xfrm>
            <a:prstGeom prst="ellipse">
              <a:avLst/>
            </a:prstGeom>
            <a:solidFill>
              <a:srgbClr val="FFC000"/>
            </a:solidFill>
            <a:ln w="19050" cap="flat" cmpd="sng" algn="ctr">
              <a:solidFill>
                <a:schemeClr val="accent3">
                  <a:lumMod val="20000"/>
                  <a:lumOff val="80000"/>
                </a:schemeClr>
              </a:solidFill>
              <a:prstDash val="solid"/>
              <a:round/>
              <a:headEnd type="none" w="med" len="med"/>
              <a:tailEnd type="none" w="med" len="med"/>
            </a:ln>
            <a:effectLst/>
          </p:spPr>
          <p:txBody>
            <a:bodyPr/>
            <a:lstStyle/>
            <a:p>
              <a:pPr>
                <a:defRPr/>
              </a:pPr>
              <a:endParaRPr lang="en-US">
                <a:effectLst>
                  <a:outerShdw blurRad="38100" dist="38100" dir="2700000" algn="tl">
                    <a:srgbClr val="000000">
                      <a:alpha val="43137"/>
                    </a:srgbClr>
                  </a:outerShdw>
                </a:effectLst>
              </a:endParaRPr>
            </a:p>
          </p:txBody>
        </p:sp>
        <p:sp>
          <p:nvSpPr>
            <p:cNvPr id="34" name="Oval 33"/>
            <p:cNvSpPr/>
            <p:nvPr/>
          </p:nvSpPr>
          <p:spPr bwMode="auto">
            <a:xfrm>
              <a:off x="6198868" y="5790241"/>
              <a:ext cx="91440" cy="91440"/>
            </a:xfrm>
            <a:prstGeom prst="ellipse">
              <a:avLst/>
            </a:prstGeom>
            <a:solidFill>
              <a:srgbClr val="FF0000"/>
            </a:solidFill>
            <a:ln w="19050" cap="flat" cmpd="sng" algn="ctr">
              <a:solidFill>
                <a:schemeClr val="accent3">
                  <a:lumMod val="20000"/>
                  <a:lumOff val="80000"/>
                </a:schemeClr>
              </a:solidFill>
              <a:prstDash val="solid"/>
              <a:round/>
              <a:headEnd type="none" w="med" len="med"/>
              <a:tailEnd type="none" w="med" len="med"/>
            </a:ln>
            <a:effectLst/>
          </p:spPr>
          <p:txBody>
            <a:bodyPr/>
            <a:lstStyle/>
            <a:p>
              <a:pPr>
                <a:defRPr/>
              </a:pPr>
              <a:endParaRPr lang="en-US">
                <a:effectLst>
                  <a:outerShdw blurRad="38100" dist="38100" dir="2700000" algn="tl">
                    <a:srgbClr val="000000">
                      <a:alpha val="43137"/>
                    </a:srgbClr>
                  </a:outerShdw>
                </a:effectLst>
              </a:endParaRPr>
            </a:p>
          </p:txBody>
        </p:sp>
        <p:cxnSp>
          <p:nvCxnSpPr>
            <p:cNvPr id="10" name="Straight Connector 9"/>
            <p:cNvCxnSpPr/>
            <p:nvPr/>
          </p:nvCxnSpPr>
          <p:spPr bwMode="auto">
            <a:xfrm>
              <a:off x="6295071" y="2697480"/>
              <a:ext cx="685800" cy="0"/>
            </a:xfrm>
            <a:prstGeom prst="line">
              <a:avLst/>
            </a:prstGeom>
            <a:solidFill>
              <a:schemeClr val="accent1"/>
            </a:solidFill>
            <a:ln w="19050" cap="flat" cmpd="sng" algn="ctr">
              <a:solidFill>
                <a:schemeClr val="accent3">
                  <a:lumMod val="20000"/>
                  <a:lumOff val="80000"/>
                </a:schemeClr>
              </a:solidFill>
              <a:prstDash val="solid"/>
              <a:round/>
              <a:headEnd type="none" w="med" len="med"/>
              <a:tailEnd type="none" w="med" len="med"/>
            </a:ln>
            <a:effectLst/>
          </p:spPr>
        </p:cxnSp>
        <p:cxnSp>
          <p:nvCxnSpPr>
            <p:cNvPr id="37" name="Straight Connector 36"/>
            <p:cNvCxnSpPr/>
            <p:nvPr/>
          </p:nvCxnSpPr>
          <p:spPr bwMode="auto">
            <a:xfrm>
              <a:off x="6295071" y="3078480"/>
              <a:ext cx="685800" cy="0"/>
            </a:xfrm>
            <a:prstGeom prst="line">
              <a:avLst/>
            </a:prstGeom>
            <a:solidFill>
              <a:schemeClr val="accent1"/>
            </a:solidFill>
            <a:ln w="19050" cap="flat" cmpd="sng" algn="ctr">
              <a:solidFill>
                <a:schemeClr val="accent3">
                  <a:lumMod val="20000"/>
                  <a:lumOff val="80000"/>
                </a:schemeClr>
              </a:solidFill>
              <a:prstDash val="solid"/>
              <a:round/>
              <a:headEnd type="none" w="med" len="med"/>
              <a:tailEnd type="none" w="med" len="med"/>
            </a:ln>
            <a:effectLst/>
          </p:spPr>
        </p:cxnSp>
        <p:cxnSp>
          <p:nvCxnSpPr>
            <p:cNvPr id="38" name="Straight Connector 37"/>
            <p:cNvCxnSpPr/>
            <p:nvPr/>
          </p:nvCxnSpPr>
          <p:spPr bwMode="auto">
            <a:xfrm>
              <a:off x="6295071" y="3459480"/>
              <a:ext cx="685800" cy="0"/>
            </a:xfrm>
            <a:prstGeom prst="line">
              <a:avLst/>
            </a:prstGeom>
            <a:solidFill>
              <a:schemeClr val="accent1"/>
            </a:solidFill>
            <a:ln w="19050" cap="flat" cmpd="sng" algn="ctr">
              <a:solidFill>
                <a:schemeClr val="accent3">
                  <a:lumMod val="20000"/>
                  <a:lumOff val="80000"/>
                </a:schemeClr>
              </a:solidFill>
              <a:prstDash val="solid"/>
              <a:round/>
              <a:headEnd type="none" w="med" len="med"/>
              <a:tailEnd type="none" w="med" len="med"/>
            </a:ln>
            <a:effectLst/>
          </p:spPr>
        </p:cxnSp>
        <p:cxnSp>
          <p:nvCxnSpPr>
            <p:cNvPr id="39" name="Straight Connector 38"/>
            <p:cNvCxnSpPr/>
            <p:nvPr/>
          </p:nvCxnSpPr>
          <p:spPr bwMode="auto">
            <a:xfrm>
              <a:off x="6295071" y="3840480"/>
              <a:ext cx="685800" cy="0"/>
            </a:xfrm>
            <a:prstGeom prst="line">
              <a:avLst/>
            </a:prstGeom>
            <a:solidFill>
              <a:schemeClr val="accent1"/>
            </a:solidFill>
            <a:ln w="19050" cap="flat" cmpd="sng" algn="ctr">
              <a:solidFill>
                <a:schemeClr val="accent3">
                  <a:lumMod val="20000"/>
                  <a:lumOff val="80000"/>
                </a:schemeClr>
              </a:solidFill>
              <a:prstDash val="solid"/>
              <a:round/>
              <a:headEnd type="none" w="med" len="med"/>
              <a:tailEnd type="none" w="med" len="med"/>
            </a:ln>
            <a:effectLst/>
          </p:spPr>
        </p:cxnSp>
        <p:cxnSp>
          <p:nvCxnSpPr>
            <p:cNvPr id="41" name="Straight Connector 40"/>
            <p:cNvCxnSpPr/>
            <p:nvPr/>
          </p:nvCxnSpPr>
          <p:spPr bwMode="auto">
            <a:xfrm>
              <a:off x="6295071" y="5835961"/>
              <a:ext cx="685800" cy="0"/>
            </a:xfrm>
            <a:prstGeom prst="line">
              <a:avLst/>
            </a:prstGeom>
            <a:solidFill>
              <a:schemeClr val="accent1"/>
            </a:solidFill>
            <a:ln w="19050" cap="flat" cmpd="sng" algn="ctr">
              <a:solidFill>
                <a:schemeClr val="accent3">
                  <a:lumMod val="20000"/>
                  <a:lumOff val="80000"/>
                </a:schemeClr>
              </a:solidFill>
              <a:prstDash val="solid"/>
              <a:round/>
              <a:headEnd type="none" w="med" len="med"/>
              <a:tailEnd type="none" w="med" len="med"/>
            </a:ln>
            <a:effectLst/>
          </p:spPr>
        </p:cxnSp>
        <p:sp>
          <p:nvSpPr>
            <p:cNvPr id="11" name="TextBox 10"/>
            <p:cNvSpPr txBox="1"/>
            <p:nvPr/>
          </p:nvSpPr>
          <p:spPr>
            <a:xfrm>
              <a:off x="6978969" y="2546604"/>
              <a:ext cx="548640" cy="301752"/>
            </a:xfrm>
            <a:prstGeom prst="rect">
              <a:avLst/>
            </a:prstGeom>
            <a:noFill/>
          </p:spPr>
          <p:txBody>
            <a:bodyPr wrap="square" rtlCol="0">
              <a:spAutoFit/>
            </a:bodyPr>
            <a:lstStyle/>
            <a:p>
              <a:r>
                <a:rPr lang="en-US" sz="1400" dirty="0">
                  <a:solidFill>
                    <a:schemeClr val="accent3">
                      <a:lumMod val="20000"/>
                      <a:lumOff val="80000"/>
                    </a:schemeClr>
                  </a:solidFill>
                </a:rPr>
                <a:t>new</a:t>
              </a:r>
            </a:p>
          </p:txBody>
        </p:sp>
        <p:sp>
          <p:nvSpPr>
            <p:cNvPr id="43" name="TextBox 42"/>
            <p:cNvSpPr txBox="1"/>
            <p:nvPr/>
          </p:nvSpPr>
          <p:spPr>
            <a:xfrm>
              <a:off x="6978969" y="2927604"/>
              <a:ext cx="914400" cy="301752"/>
            </a:xfrm>
            <a:prstGeom prst="rect">
              <a:avLst/>
            </a:prstGeom>
            <a:noFill/>
          </p:spPr>
          <p:txBody>
            <a:bodyPr wrap="square" rtlCol="0">
              <a:spAutoFit/>
            </a:bodyPr>
            <a:lstStyle/>
            <a:p>
              <a:r>
                <a:rPr lang="en-US" sz="1400" dirty="0">
                  <a:solidFill>
                    <a:schemeClr val="accent3">
                      <a:lumMod val="20000"/>
                      <a:lumOff val="80000"/>
                    </a:schemeClr>
                  </a:solidFill>
                </a:rPr>
                <a:t>ongoing</a:t>
              </a:r>
            </a:p>
          </p:txBody>
        </p:sp>
        <p:sp>
          <p:nvSpPr>
            <p:cNvPr id="44" name="TextBox 43"/>
            <p:cNvSpPr txBox="1"/>
            <p:nvPr/>
          </p:nvSpPr>
          <p:spPr>
            <a:xfrm>
              <a:off x="6978969" y="3308604"/>
              <a:ext cx="914400" cy="301752"/>
            </a:xfrm>
            <a:prstGeom prst="rect">
              <a:avLst/>
            </a:prstGeom>
            <a:noFill/>
          </p:spPr>
          <p:txBody>
            <a:bodyPr wrap="square" rtlCol="0">
              <a:spAutoFit/>
            </a:bodyPr>
            <a:lstStyle/>
            <a:p>
              <a:r>
                <a:rPr lang="en-US" sz="1400" dirty="0">
                  <a:solidFill>
                    <a:schemeClr val="accent3">
                      <a:lumMod val="20000"/>
                      <a:lumOff val="80000"/>
                    </a:schemeClr>
                  </a:solidFill>
                </a:rPr>
                <a:t>ongoing</a:t>
              </a:r>
            </a:p>
          </p:txBody>
        </p:sp>
        <p:sp>
          <p:nvSpPr>
            <p:cNvPr id="45" name="TextBox 44"/>
            <p:cNvSpPr txBox="1"/>
            <p:nvPr/>
          </p:nvSpPr>
          <p:spPr>
            <a:xfrm>
              <a:off x="6978969" y="3689604"/>
              <a:ext cx="914400" cy="301752"/>
            </a:xfrm>
            <a:prstGeom prst="rect">
              <a:avLst/>
            </a:prstGeom>
            <a:noFill/>
          </p:spPr>
          <p:txBody>
            <a:bodyPr wrap="square" rtlCol="0">
              <a:spAutoFit/>
            </a:bodyPr>
            <a:lstStyle/>
            <a:p>
              <a:r>
                <a:rPr lang="en-US" sz="1400" dirty="0">
                  <a:solidFill>
                    <a:schemeClr val="accent3">
                      <a:lumMod val="20000"/>
                      <a:lumOff val="80000"/>
                    </a:schemeClr>
                  </a:solidFill>
                </a:rPr>
                <a:t>ongoing</a:t>
              </a:r>
            </a:p>
          </p:txBody>
        </p:sp>
        <p:sp>
          <p:nvSpPr>
            <p:cNvPr id="33" name="Oval 32"/>
            <p:cNvSpPr/>
            <p:nvPr/>
          </p:nvSpPr>
          <p:spPr bwMode="auto">
            <a:xfrm>
              <a:off x="6198868" y="4175760"/>
              <a:ext cx="91440" cy="91440"/>
            </a:xfrm>
            <a:prstGeom prst="ellipse">
              <a:avLst/>
            </a:prstGeom>
            <a:solidFill>
              <a:srgbClr val="7030A0"/>
            </a:solidFill>
            <a:ln w="19050" cap="flat" cmpd="sng" algn="ctr">
              <a:solidFill>
                <a:schemeClr val="accent3">
                  <a:lumMod val="20000"/>
                  <a:lumOff val="80000"/>
                </a:schemeClr>
              </a:solidFill>
              <a:prstDash val="solid"/>
              <a:round/>
              <a:headEnd type="none" w="med" len="med"/>
              <a:tailEnd type="none" w="med" len="med"/>
            </a:ln>
            <a:effectLst/>
          </p:spPr>
          <p:txBody>
            <a:bodyPr/>
            <a:lstStyle/>
            <a:p>
              <a:pPr>
                <a:defRPr/>
              </a:pPr>
              <a:endParaRPr lang="en-US">
                <a:effectLst>
                  <a:outerShdw blurRad="38100" dist="38100" dir="2700000" algn="tl">
                    <a:srgbClr val="000000">
                      <a:alpha val="43137"/>
                    </a:srgbClr>
                  </a:outerShdw>
                </a:effectLst>
              </a:endParaRPr>
            </a:p>
          </p:txBody>
        </p:sp>
        <p:cxnSp>
          <p:nvCxnSpPr>
            <p:cNvPr id="40" name="Straight Connector 39"/>
            <p:cNvCxnSpPr/>
            <p:nvPr/>
          </p:nvCxnSpPr>
          <p:spPr bwMode="auto">
            <a:xfrm>
              <a:off x="6295071" y="4221480"/>
              <a:ext cx="685800" cy="0"/>
            </a:xfrm>
            <a:prstGeom prst="line">
              <a:avLst/>
            </a:prstGeom>
            <a:solidFill>
              <a:schemeClr val="accent1"/>
            </a:solidFill>
            <a:ln w="19050" cap="flat" cmpd="sng" algn="ctr">
              <a:solidFill>
                <a:schemeClr val="accent3">
                  <a:lumMod val="20000"/>
                  <a:lumOff val="80000"/>
                </a:schemeClr>
              </a:solidFill>
              <a:prstDash val="solid"/>
              <a:round/>
              <a:headEnd type="none" w="med" len="med"/>
              <a:tailEnd type="none" w="med" len="med"/>
            </a:ln>
            <a:effectLst/>
          </p:spPr>
        </p:cxnSp>
        <p:sp>
          <p:nvSpPr>
            <p:cNvPr id="46" name="TextBox 45"/>
            <p:cNvSpPr txBox="1"/>
            <p:nvPr/>
          </p:nvSpPr>
          <p:spPr>
            <a:xfrm>
              <a:off x="6978969" y="4070604"/>
              <a:ext cx="1005840" cy="301752"/>
            </a:xfrm>
            <a:prstGeom prst="rect">
              <a:avLst/>
            </a:prstGeom>
            <a:noFill/>
          </p:spPr>
          <p:txBody>
            <a:bodyPr wrap="square" rtlCol="0">
              <a:spAutoFit/>
            </a:bodyPr>
            <a:lstStyle/>
            <a:p>
              <a:r>
                <a:rPr lang="en-US" sz="1400" dirty="0">
                  <a:solidFill>
                    <a:schemeClr val="accent3">
                      <a:lumMod val="20000"/>
                      <a:lumOff val="80000"/>
                    </a:schemeClr>
                  </a:solidFill>
                </a:rPr>
                <a:t>decaying</a:t>
              </a:r>
            </a:p>
          </p:txBody>
        </p:sp>
        <p:sp>
          <p:nvSpPr>
            <p:cNvPr id="47" name="TextBox 46"/>
            <p:cNvSpPr txBox="1"/>
            <p:nvPr/>
          </p:nvSpPr>
          <p:spPr>
            <a:xfrm>
              <a:off x="6978969" y="5685085"/>
              <a:ext cx="548640" cy="301752"/>
            </a:xfrm>
            <a:prstGeom prst="rect">
              <a:avLst/>
            </a:prstGeom>
            <a:noFill/>
          </p:spPr>
          <p:txBody>
            <a:bodyPr wrap="square" rtlCol="0">
              <a:spAutoFit/>
            </a:bodyPr>
            <a:lstStyle/>
            <a:p>
              <a:r>
                <a:rPr lang="en-US" sz="1400" dirty="0">
                  <a:solidFill>
                    <a:schemeClr val="accent3">
                      <a:lumMod val="20000"/>
                      <a:lumOff val="80000"/>
                    </a:schemeClr>
                  </a:solidFill>
                </a:rPr>
                <a:t>new</a:t>
              </a:r>
            </a:p>
          </p:txBody>
        </p:sp>
        <p:sp>
          <p:nvSpPr>
            <p:cNvPr id="50" name="Oval 49"/>
            <p:cNvSpPr/>
            <p:nvPr/>
          </p:nvSpPr>
          <p:spPr bwMode="auto">
            <a:xfrm>
              <a:off x="6198868" y="4572105"/>
              <a:ext cx="91440" cy="91440"/>
            </a:xfrm>
            <a:prstGeom prst="ellipse">
              <a:avLst/>
            </a:prstGeom>
            <a:solidFill>
              <a:srgbClr val="7030A0"/>
            </a:solidFill>
            <a:ln w="19050" cap="flat" cmpd="sng" algn="ctr">
              <a:solidFill>
                <a:schemeClr val="accent3">
                  <a:lumMod val="20000"/>
                  <a:lumOff val="80000"/>
                </a:schemeClr>
              </a:solidFill>
              <a:prstDash val="solid"/>
              <a:round/>
              <a:headEnd type="none" w="med" len="med"/>
              <a:tailEnd type="none" w="med" len="med"/>
            </a:ln>
            <a:effectLst/>
          </p:spPr>
          <p:txBody>
            <a:bodyPr/>
            <a:lstStyle/>
            <a:p>
              <a:pPr>
                <a:defRPr/>
              </a:pPr>
              <a:endParaRPr lang="en-US">
                <a:effectLst>
                  <a:outerShdw blurRad="38100" dist="38100" dir="2700000" algn="tl">
                    <a:srgbClr val="000000">
                      <a:alpha val="43137"/>
                    </a:srgbClr>
                  </a:outerShdw>
                </a:effectLst>
              </a:endParaRPr>
            </a:p>
          </p:txBody>
        </p:sp>
        <p:cxnSp>
          <p:nvCxnSpPr>
            <p:cNvPr id="51" name="Straight Connector 50"/>
            <p:cNvCxnSpPr/>
            <p:nvPr/>
          </p:nvCxnSpPr>
          <p:spPr bwMode="auto">
            <a:xfrm>
              <a:off x="6295071" y="4617825"/>
              <a:ext cx="685800" cy="0"/>
            </a:xfrm>
            <a:prstGeom prst="line">
              <a:avLst/>
            </a:prstGeom>
            <a:solidFill>
              <a:schemeClr val="accent1"/>
            </a:solidFill>
            <a:ln w="19050" cap="flat" cmpd="sng" algn="ctr">
              <a:solidFill>
                <a:schemeClr val="accent3">
                  <a:lumMod val="20000"/>
                  <a:lumOff val="80000"/>
                </a:schemeClr>
              </a:solidFill>
              <a:prstDash val="solid"/>
              <a:round/>
              <a:headEnd type="none" w="med" len="med"/>
              <a:tailEnd type="none" w="med" len="med"/>
            </a:ln>
            <a:effectLst/>
          </p:spPr>
        </p:cxnSp>
        <p:sp>
          <p:nvSpPr>
            <p:cNvPr id="52" name="TextBox 51"/>
            <p:cNvSpPr txBox="1"/>
            <p:nvPr/>
          </p:nvSpPr>
          <p:spPr>
            <a:xfrm>
              <a:off x="6978969" y="4466949"/>
              <a:ext cx="1005840" cy="301752"/>
            </a:xfrm>
            <a:prstGeom prst="rect">
              <a:avLst/>
            </a:prstGeom>
            <a:noFill/>
          </p:spPr>
          <p:txBody>
            <a:bodyPr wrap="square" rtlCol="0">
              <a:spAutoFit/>
            </a:bodyPr>
            <a:lstStyle/>
            <a:p>
              <a:r>
                <a:rPr lang="en-US" sz="1400" dirty="0">
                  <a:solidFill>
                    <a:schemeClr val="accent3">
                      <a:lumMod val="20000"/>
                      <a:lumOff val="80000"/>
                    </a:schemeClr>
                  </a:solidFill>
                </a:rPr>
                <a:t>decaying</a:t>
              </a:r>
            </a:p>
          </p:txBody>
        </p:sp>
      </p:gr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914400" y="1828800"/>
            <a:ext cx="7315200" cy="4370427"/>
          </a:xfrm>
          <a:prstGeom prst="rect">
            <a:avLst/>
          </a:prstGeom>
          <a:noFill/>
        </p:spPr>
        <p:txBody>
          <a:bodyPr anchor="ctr">
            <a:spAutoFit/>
          </a:bodyPr>
          <a:lstStyle/>
          <a:p>
            <a:pPr algn="ctr">
              <a:lnSpc>
                <a:spcPct val="100000"/>
              </a:lnSpc>
              <a:spcAft>
                <a:spcPts val="1200"/>
              </a:spcAft>
              <a:defRPr/>
            </a:pPr>
            <a:r>
              <a:rPr lang="en-US" sz="1800" u="sng" dirty="0">
                <a:solidFill>
                  <a:schemeClr val="accent3">
                    <a:lumMod val="20000"/>
                    <a:lumOff val="80000"/>
                  </a:schemeClr>
                </a:solidFill>
              </a:rPr>
              <a:t>NOAA / NWS / MDL</a:t>
            </a:r>
          </a:p>
          <a:p>
            <a:pPr algn="ctr">
              <a:lnSpc>
                <a:spcPct val="100000"/>
              </a:lnSpc>
              <a:spcAft>
                <a:spcPts val="600"/>
              </a:spcAft>
              <a:defRPr/>
            </a:pPr>
            <a:r>
              <a:rPr lang="en-US" dirty="0">
                <a:solidFill>
                  <a:schemeClr val="accent3">
                    <a:lumMod val="20000"/>
                    <a:lumOff val="80000"/>
                  </a:schemeClr>
                </a:solidFill>
              </a:rPr>
              <a:t>Stephan Smith, Decision Support Branch Chief</a:t>
            </a:r>
          </a:p>
          <a:p>
            <a:pPr algn="ctr">
              <a:lnSpc>
                <a:spcPct val="100000"/>
              </a:lnSpc>
              <a:spcAft>
                <a:spcPts val="600"/>
              </a:spcAft>
              <a:defRPr/>
            </a:pPr>
            <a:r>
              <a:rPr lang="en-US" dirty="0">
                <a:solidFill>
                  <a:schemeClr val="accent3">
                    <a:lumMod val="20000"/>
                    <a:lumOff val="80000"/>
                  </a:schemeClr>
                </a:solidFill>
              </a:rPr>
              <a:t>Mamoudou (</a:t>
            </a:r>
            <a:r>
              <a:rPr lang="en-US" dirty="0" err="1">
                <a:solidFill>
                  <a:schemeClr val="accent3">
                    <a:lumMod val="20000"/>
                    <a:lumOff val="80000"/>
                  </a:schemeClr>
                </a:solidFill>
              </a:rPr>
              <a:t>Ama</a:t>
            </a:r>
            <a:r>
              <a:rPr lang="en-US" dirty="0">
                <a:solidFill>
                  <a:schemeClr val="accent3">
                    <a:lumMod val="20000"/>
                    <a:lumOff val="80000"/>
                  </a:schemeClr>
                </a:solidFill>
              </a:rPr>
              <a:t>) Ba, Project Manager</a:t>
            </a:r>
          </a:p>
          <a:p>
            <a:pPr algn="ctr">
              <a:lnSpc>
                <a:spcPct val="100000"/>
              </a:lnSpc>
              <a:defRPr/>
            </a:pPr>
            <a:r>
              <a:rPr lang="en-US" dirty="0">
                <a:solidFill>
                  <a:schemeClr val="accent3">
                    <a:lumMod val="20000"/>
                    <a:lumOff val="80000"/>
                  </a:schemeClr>
                </a:solidFill>
              </a:rPr>
              <a:t>Lingyan Xin, Verification Analyst</a:t>
            </a:r>
          </a:p>
          <a:p>
            <a:pPr algn="ctr">
              <a:lnSpc>
                <a:spcPct val="100000"/>
              </a:lnSpc>
              <a:defRPr/>
            </a:pPr>
            <a:endParaRPr lang="en-US" dirty="0">
              <a:solidFill>
                <a:schemeClr val="accent3">
                  <a:lumMod val="20000"/>
                  <a:lumOff val="80000"/>
                </a:schemeClr>
              </a:solidFill>
            </a:endParaRPr>
          </a:p>
          <a:p>
            <a:pPr algn="ctr">
              <a:lnSpc>
                <a:spcPct val="100000"/>
              </a:lnSpc>
              <a:defRPr/>
            </a:pPr>
            <a:endParaRPr lang="en-US" dirty="0">
              <a:solidFill>
                <a:schemeClr val="accent3">
                  <a:lumMod val="20000"/>
                  <a:lumOff val="80000"/>
                </a:schemeClr>
              </a:solidFill>
            </a:endParaRPr>
          </a:p>
          <a:p>
            <a:pPr algn="ctr">
              <a:lnSpc>
                <a:spcPct val="100000"/>
              </a:lnSpc>
              <a:spcAft>
                <a:spcPts val="1200"/>
              </a:spcAft>
              <a:defRPr/>
            </a:pPr>
            <a:r>
              <a:rPr lang="en-US" sz="1800" u="sng" dirty="0">
                <a:solidFill>
                  <a:schemeClr val="accent3">
                    <a:lumMod val="20000"/>
                    <a:lumOff val="80000"/>
                  </a:schemeClr>
                </a:solidFill>
              </a:rPr>
              <a:t>CIRA / CSU</a:t>
            </a:r>
          </a:p>
          <a:p>
            <a:pPr algn="ctr">
              <a:lnSpc>
                <a:spcPct val="100000"/>
              </a:lnSpc>
              <a:spcAft>
                <a:spcPts val="600"/>
              </a:spcAft>
              <a:defRPr/>
            </a:pPr>
            <a:r>
              <a:rPr lang="en-US" dirty="0">
                <a:solidFill>
                  <a:schemeClr val="accent3">
                    <a:lumMod val="20000"/>
                    <a:lumOff val="80000"/>
                  </a:schemeClr>
                </a:solidFill>
              </a:rPr>
              <a:t>John Crockett, Technical Lead</a:t>
            </a:r>
          </a:p>
          <a:p>
            <a:pPr algn="ctr">
              <a:lnSpc>
                <a:spcPct val="100000"/>
              </a:lnSpc>
              <a:defRPr/>
            </a:pPr>
            <a:r>
              <a:rPr lang="en-US" dirty="0">
                <a:solidFill>
                  <a:schemeClr val="accent3">
                    <a:lumMod val="20000"/>
                    <a:lumOff val="80000"/>
                  </a:schemeClr>
                </a:solidFill>
              </a:rPr>
              <a:t>Kenneth Sperow</a:t>
            </a:r>
          </a:p>
          <a:p>
            <a:pPr algn="ctr">
              <a:lnSpc>
                <a:spcPct val="100000"/>
              </a:lnSpc>
              <a:defRPr/>
            </a:pPr>
            <a:endParaRPr lang="en-US" dirty="0">
              <a:solidFill>
                <a:schemeClr val="accent3">
                  <a:lumMod val="20000"/>
                  <a:lumOff val="80000"/>
                </a:schemeClr>
              </a:solidFill>
            </a:endParaRPr>
          </a:p>
          <a:p>
            <a:pPr algn="ctr">
              <a:lnSpc>
                <a:spcPct val="100000"/>
              </a:lnSpc>
              <a:defRPr/>
            </a:pPr>
            <a:endParaRPr lang="en-US" dirty="0">
              <a:solidFill>
                <a:schemeClr val="accent3">
                  <a:lumMod val="20000"/>
                  <a:lumOff val="80000"/>
                </a:schemeClr>
              </a:solidFill>
            </a:endParaRPr>
          </a:p>
          <a:p>
            <a:pPr algn="ctr">
              <a:lnSpc>
                <a:spcPct val="100000"/>
              </a:lnSpc>
              <a:spcAft>
                <a:spcPts val="1200"/>
              </a:spcAft>
              <a:defRPr/>
            </a:pPr>
            <a:r>
              <a:rPr lang="en-US" sz="1800" u="sng" dirty="0">
                <a:solidFill>
                  <a:schemeClr val="accent3">
                    <a:lumMod val="20000"/>
                    <a:lumOff val="80000"/>
                  </a:schemeClr>
                </a:solidFill>
              </a:rPr>
              <a:t>NCAR / RAL</a:t>
            </a:r>
          </a:p>
          <a:p>
            <a:pPr algn="ctr">
              <a:lnSpc>
                <a:spcPct val="100000"/>
              </a:lnSpc>
              <a:spcAft>
                <a:spcPts val="600"/>
              </a:spcAft>
              <a:defRPr/>
            </a:pPr>
            <a:r>
              <a:rPr lang="en-US" dirty="0">
                <a:solidFill>
                  <a:schemeClr val="accent3">
                    <a:lumMod val="20000"/>
                    <a:lumOff val="80000"/>
                  </a:schemeClr>
                </a:solidFill>
              </a:rPr>
              <a:t>Rita Roberts, Principal Investigator</a:t>
            </a:r>
          </a:p>
          <a:p>
            <a:pPr algn="ctr">
              <a:lnSpc>
                <a:spcPct val="100000"/>
              </a:lnSpc>
              <a:defRPr/>
            </a:pPr>
            <a:r>
              <a:rPr lang="en-US" dirty="0">
                <a:solidFill>
                  <a:schemeClr val="accent3">
                    <a:lumMod val="20000"/>
                    <a:lumOff val="80000"/>
                  </a:schemeClr>
                </a:solidFill>
              </a:rPr>
              <a:t>Daniel Megenhardt</a:t>
            </a:r>
          </a:p>
        </p:txBody>
      </p:sp>
      <p:sp>
        <p:nvSpPr>
          <p:cNvPr id="4" name="TextBox 3"/>
          <p:cNvSpPr txBox="1"/>
          <p:nvPr/>
        </p:nvSpPr>
        <p:spPr>
          <a:xfrm>
            <a:off x="1234440" y="685800"/>
            <a:ext cx="6675120" cy="640080"/>
          </a:xfrm>
          <a:prstGeom prst="rect">
            <a:avLst/>
          </a:prstGeom>
          <a:noFill/>
        </p:spPr>
        <p:txBody>
          <a:bodyPr>
            <a:spAutoFit/>
          </a:bodyPr>
          <a:lstStyle/>
          <a:p>
            <a:pPr algn="ctr">
              <a:lnSpc>
                <a:spcPct val="100000"/>
              </a:lnSpc>
              <a:defRPr/>
            </a:pPr>
            <a:r>
              <a:rPr lang="en-US" sz="3300" dirty="0">
                <a:solidFill>
                  <a:schemeClr val="accent3">
                    <a:lumMod val="20000"/>
                    <a:lumOff val="80000"/>
                  </a:schemeClr>
                </a:solidFill>
              </a:rPr>
              <a:t>The </a:t>
            </a:r>
            <a:r>
              <a:rPr lang="en-US" sz="3300" dirty="0" err="1">
                <a:solidFill>
                  <a:schemeClr val="accent3">
                    <a:lumMod val="20000"/>
                    <a:lumOff val="80000"/>
                  </a:schemeClr>
                </a:solidFill>
              </a:rPr>
              <a:t>AutoNowCaster</a:t>
            </a:r>
            <a:r>
              <a:rPr lang="en-US" sz="3300" dirty="0">
                <a:solidFill>
                  <a:schemeClr val="accent3">
                    <a:lumMod val="20000"/>
                    <a:lumOff val="80000"/>
                  </a:schemeClr>
                </a:solidFill>
              </a:rPr>
              <a:t> (ANC) Team</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600200" y="685800"/>
            <a:ext cx="5943600" cy="603504"/>
          </a:xfrm>
          <a:prstGeom prst="rect">
            <a:avLst/>
          </a:prstGeom>
          <a:noFill/>
        </p:spPr>
        <p:txBody>
          <a:bodyPr>
            <a:spAutoFit/>
          </a:bodyPr>
          <a:lstStyle/>
          <a:p>
            <a:pPr algn="ctr">
              <a:lnSpc>
                <a:spcPct val="100000"/>
              </a:lnSpc>
              <a:defRPr/>
            </a:pPr>
            <a:r>
              <a:rPr lang="en-US" sz="3300" dirty="0">
                <a:solidFill>
                  <a:schemeClr val="accent3">
                    <a:lumMod val="20000"/>
                    <a:lumOff val="80000"/>
                  </a:schemeClr>
                </a:solidFill>
              </a:rPr>
              <a:t>ANC Verification: Results (4)</a:t>
            </a:r>
          </a:p>
        </p:txBody>
      </p:sp>
      <p:sp>
        <p:nvSpPr>
          <p:cNvPr id="20" name="TextBox 19"/>
          <p:cNvSpPr txBox="1"/>
          <p:nvPr/>
        </p:nvSpPr>
        <p:spPr>
          <a:xfrm>
            <a:off x="914400" y="4659969"/>
            <a:ext cx="7315200" cy="674031"/>
          </a:xfrm>
          <a:prstGeom prst="rect">
            <a:avLst/>
          </a:prstGeom>
          <a:noFill/>
        </p:spPr>
        <p:txBody>
          <a:bodyPr wrap="square" rtlCol="0" anchor="ctr">
            <a:spAutoFit/>
          </a:bodyPr>
          <a:lstStyle/>
          <a:p>
            <a:r>
              <a:rPr lang="en-US" sz="1400" dirty="0">
                <a:solidFill>
                  <a:schemeClr val="accent3">
                    <a:lumMod val="20000"/>
                    <a:lumOff val="80000"/>
                  </a:schemeClr>
                </a:solidFill>
              </a:rPr>
              <a:t>Verification for N = 2 (~10 km</a:t>
            </a:r>
            <a:r>
              <a:rPr lang="en-US" sz="1400" baseline="30000" dirty="0">
                <a:solidFill>
                  <a:schemeClr val="accent3">
                    <a:lumMod val="20000"/>
                    <a:lumOff val="80000"/>
                  </a:schemeClr>
                </a:solidFill>
              </a:rPr>
              <a:t>2</a:t>
            </a:r>
            <a:r>
              <a:rPr lang="en-US" sz="1400" dirty="0">
                <a:solidFill>
                  <a:schemeClr val="accent3">
                    <a:lumMod val="20000"/>
                    <a:lumOff val="80000"/>
                  </a:schemeClr>
                </a:solidFill>
              </a:rPr>
              <a:t>) and 6 (~25 km</a:t>
            </a:r>
            <a:r>
              <a:rPr lang="en-US" sz="1400" baseline="30000" dirty="0">
                <a:solidFill>
                  <a:schemeClr val="accent3">
                    <a:lumMod val="20000"/>
                    <a:lumOff val="80000"/>
                  </a:schemeClr>
                </a:solidFill>
              </a:rPr>
              <a:t>2</a:t>
            </a:r>
            <a:r>
              <a:rPr lang="en-US" sz="1400" dirty="0">
                <a:solidFill>
                  <a:schemeClr val="accent3">
                    <a:lumMod val="20000"/>
                    <a:lumOff val="80000"/>
                  </a:schemeClr>
                </a:solidFill>
              </a:rPr>
              <a:t>); t</a:t>
            </a:r>
            <a:r>
              <a:rPr lang="en-US" sz="1400" baseline="30000" dirty="0">
                <a:solidFill>
                  <a:schemeClr val="accent3">
                    <a:lumMod val="20000"/>
                    <a:lumOff val="80000"/>
                  </a:schemeClr>
                </a:solidFill>
              </a:rPr>
              <a:t>-</a:t>
            </a:r>
            <a:r>
              <a:rPr lang="en-US" sz="1400" dirty="0">
                <a:solidFill>
                  <a:schemeClr val="accent3">
                    <a:lumMod val="20000"/>
                    <a:lumOff val="80000"/>
                  </a:schemeClr>
                </a:solidFill>
              </a:rPr>
              <a:t> and t</a:t>
            </a:r>
            <a:r>
              <a:rPr lang="en-US" sz="1400" baseline="30000" dirty="0">
                <a:solidFill>
                  <a:schemeClr val="accent3">
                    <a:lumMod val="20000"/>
                    <a:lumOff val="80000"/>
                  </a:schemeClr>
                </a:solidFill>
              </a:rPr>
              <a:t>+</a:t>
            </a:r>
            <a:r>
              <a:rPr lang="en-US" sz="1400" dirty="0">
                <a:solidFill>
                  <a:schemeClr val="accent3">
                    <a:lumMod val="20000"/>
                    <a:lumOff val="80000"/>
                  </a:schemeClr>
                </a:solidFill>
              </a:rPr>
              <a:t> = 15 and 30 min; a forecast event consists of a nowcast grid point whose CL value ≥ 0.7; an observed event consists of a </a:t>
            </a:r>
            <a:r>
              <a:rPr lang="en-US" sz="1400" dirty="0" smtClean="0">
                <a:solidFill>
                  <a:schemeClr val="accent3">
                    <a:lumMod val="20000"/>
                    <a:lumOff val="80000"/>
                  </a:schemeClr>
                </a:solidFill>
              </a:rPr>
              <a:t>“ground truth</a:t>
            </a:r>
            <a:r>
              <a:rPr lang="en-US" sz="1400" dirty="0">
                <a:solidFill>
                  <a:schemeClr val="accent3">
                    <a:lumMod val="20000"/>
                    <a:lumOff val="80000"/>
                  </a:schemeClr>
                </a:solidFill>
              </a:rPr>
              <a:t>” grid point classified </a:t>
            </a:r>
            <a:r>
              <a:rPr lang="en-US" sz="1400" i="1" dirty="0">
                <a:solidFill>
                  <a:schemeClr val="accent3">
                    <a:lumMod val="20000"/>
                    <a:lumOff val="80000"/>
                  </a:schemeClr>
                </a:solidFill>
              </a:rPr>
              <a:t>solely</a:t>
            </a:r>
            <a:r>
              <a:rPr lang="en-US" sz="1400" dirty="0">
                <a:solidFill>
                  <a:schemeClr val="accent3">
                    <a:lumMod val="20000"/>
                    <a:lumOff val="80000"/>
                  </a:schemeClr>
                </a:solidFill>
              </a:rPr>
              <a:t> as storm initiation</a:t>
            </a:r>
          </a:p>
        </p:txBody>
      </p:sp>
      <p:pic>
        <p:nvPicPr>
          <p:cNvPr id="4" name="Picture 3"/>
          <p:cNvPicPr preferRelativeResize="0">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45365" y="1828800"/>
            <a:ext cx="2023871" cy="182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6"/>
          <p:cNvPicPr preferRelativeResize="0">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455165" y="1828800"/>
            <a:ext cx="2023871" cy="182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9"/>
          <p:cNvPicPr preferRelativeResize="0">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664965" y="1828800"/>
            <a:ext cx="2023871" cy="182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12"/>
          <p:cNvPicPr preferRelativeResize="0">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874765" y="1828800"/>
            <a:ext cx="2023871" cy="182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TextBox 14"/>
          <p:cNvSpPr txBox="1"/>
          <p:nvPr/>
        </p:nvSpPr>
        <p:spPr>
          <a:xfrm>
            <a:off x="457200" y="3713050"/>
            <a:ext cx="1600200" cy="674031"/>
          </a:xfrm>
          <a:prstGeom prst="rect">
            <a:avLst/>
          </a:prstGeom>
          <a:noFill/>
        </p:spPr>
        <p:txBody>
          <a:bodyPr wrap="square" rtlCol="0" anchor="ctr">
            <a:spAutoFit/>
          </a:bodyPr>
          <a:lstStyle/>
          <a:p>
            <a:pPr algn="ctr"/>
            <a:r>
              <a:rPr lang="en-US" sz="1400" dirty="0">
                <a:solidFill>
                  <a:schemeClr val="accent3">
                    <a:lumMod val="20000"/>
                    <a:lumOff val="80000"/>
                  </a:schemeClr>
                </a:solidFill>
              </a:rPr>
              <a:t>N = 2 (~10 km</a:t>
            </a:r>
            <a:r>
              <a:rPr lang="en-US" sz="1400" baseline="30000" dirty="0">
                <a:solidFill>
                  <a:schemeClr val="accent3">
                    <a:lumMod val="20000"/>
                    <a:lumOff val="80000"/>
                  </a:schemeClr>
                </a:solidFill>
              </a:rPr>
              <a:t>2</a:t>
            </a:r>
            <a:r>
              <a:rPr lang="en-US" sz="1400" dirty="0">
                <a:solidFill>
                  <a:schemeClr val="accent3">
                    <a:lumMod val="20000"/>
                    <a:lumOff val="80000"/>
                  </a:schemeClr>
                </a:solidFill>
              </a:rPr>
              <a:t>); t</a:t>
            </a:r>
            <a:r>
              <a:rPr lang="en-US" sz="1400" baseline="30000" dirty="0">
                <a:solidFill>
                  <a:schemeClr val="accent3">
                    <a:lumMod val="20000"/>
                    <a:lumOff val="80000"/>
                  </a:schemeClr>
                </a:solidFill>
              </a:rPr>
              <a:t>-</a:t>
            </a:r>
            <a:r>
              <a:rPr lang="en-US" sz="1400" dirty="0">
                <a:solidFill>
                  <a:schemeClr val="accent3">
                    <a:lumMod val="20000"/>
                    <a:lumOff val="80000"/>
                  </a:schemeClr>
                </a:solidFill>
              </a:rPr>
              <a:t> and t</a:t>
            </a:r>
            <a:r>
              <a:rPr lang="en-US" sz="1400" baseline="30000" dirty="0">
                <a:solidFill>
                  <a:schemeClr val="accent3">
                    <a:lumMod val="20000"/>
                    <a:lumOff val="80000"/>
                  </a:schemeClr>
                </a:solidFill>
              </a:rPr>
              <a:t>+</a:t>
            </a:r>
            <a:r>
              <a:rPr lang="en-US" sz="1400" dirty="0">
                <a:solidFill>
                  <a:schemeClr val="accent3">
                    <a:lumMod val="20000"/>
                    <a:lumOff val="80000"/>
                  </a:schemeClr>
                </a:solidFill>
              </a:rPr>
              <a:t> = 15 min </a:t>
            </a:r>
          </a:p>
        </p:txBody>
      </p:sp>
      <p:sp>
        <p:nvSpPr>
          <p:cNvPr id="21" name="TextBox 20"/>
          <p:cNvSpPr txBox="1"/>
          <p:nvPr/>
        </p:nvSpPr>
        <p:spPr>
          <a:xfrm>
            <a:off x="2667000" y="3713050"/>
            <a:ext cx="1600200" cy="674031"/>
          </a:xfrm>
          <a:prstGeom prst="rect">
            <a:avLst/>
          </a:prstGeom>
          <a:noFill/>
        </p:spPr>
        <p:txBody>
          <a:bodyPr wrap="square" rtlCol="0" anchor="ctr">
            <a:spAutoFit/>
          </a:bodyPr>
          <a:lstStyle/>
          <a:p>
            <a:pPr algn="ctr"/>
            <a:r>
              <a:rPr lang="en-US" sz="1400" dirty="0">
                <a:solidFill>
                  <a:schemeClr val="accent3">
                    <a:lumMod val="20000"/>
                    <a:lumOff val="80000"/>
                  </a:schemeClr>
                </a:solidFill>
              </a:rPr>
              <a:t>N = 2 (~10 km</a:t>
            </a:r>
            <a:r>
              <a:rPr lang="en-US" sz="1400" baseline="30000" dirty="0">
                <a:solidFill>
                  <a:schemeClr val="accent3">
                    <a:lumMod val="20000"/>
                    <a:lumOff val="80000"/>
                  </a:schemeClr>
                </a:solidFill>
              </a:rPr>
              <a:t>2</a:t>
            </a:r>
            <a:r>
              <a:rPr lang="en-US" sz="1400" dirty="0">
                <a:solidFill>
                  <a:schemeClr val="accent3">
                    <a:lumMod val="20000"/>
                    <a:lumOff val="80000"/>
                  </a:schemeClr>
                </a:solidFill>
              </a:rPr>
              <a:t>); t</a:t>
            </a:r>
            <a:r>
              <a:rPr lang="en-US" sz="1400" baseline="30000" dirty="0">
                <a:solidFill>
                  <a:schemeClr val="accent3">
                    <a:lumMod val="20000"/>
                    <a:lumOff val="80000"/>
                  </a:schemeClr>
                </a:solidFill>
              </a:rPr>
              <a:t>-</a:t>
            </a:r>
            <a:r>
              <a:rPr lang="en-US" sz="1400" dirty="0">
                <a:solidFill>
                  <a:schemeClr val="accent3">
                    <a:lumMod val="20000"/>
                    <a:lumOff val="80000"/>
                  </a:schemeClr>
                </a:solidFill>
              </a:rPr>
              <a:t> and t</a:t>
            </a:r>
            <a:r>
              <a:rPr lang="en-US" sz="1400" baseline="30000" dirty="0">
                <a:solidFill>
                  <a:schemeClr val="accent3">
                    <a:lumMod val="20000"/>
                    <a:lumOff val="80000"/>
                  </a:schemeClr>
                </a:solidFill>
              </a:rPr>
              <a:t>+</a:t>
            </a:r>
            <a:r>
              <a:rPr lang="en-US" sz="1400" dirty="0">
                <a:solidFill>
                  <a:schemeClr val="accent3">
                    <a:lumMod val="20000"/>
                    <a:lumOff val="80000"/>
                  </a:schemeClr>
                </a:solidFill>
              </a:rPr>
              <a:t> = 30 min </a:t>
            </a:r>
          </a:p>
        </p:txBody>
      </p:sp>
      <p:sp>
        <p:nvSpPr>
          <p:cNvPr id="22" name="TextBox 21"/>
          <p:cNvSpPr txBox="1"/>
          <p:nvPr/>
        </p:nvSpPr>
        <p:spPr>
          <a:xfrm>
            <a:off x="4876800" y="3713050"/>
            <a:ext cx="1600200" cy="674031"/>
          </a:xfrm>
          <a:prstGeom prst="rect">
            <a:avLst/>
          </a:prstGeom>
          <a:noFill/>
        </p:spPr>
        <p:txBody>
          <a:bodyPr wrap="square" rtlCol="0" anchor="ctr">
            <a:spAutoFit/>
          </a:bodyPr>
          <a:lstStyle/>
          <a:p>
            <a:pPr algn="ctr"/>
            <a:r>
              <a:rPr lang="en-US" sz="1400" dirty="0">
                <a:solidFill>
                  <a:schemeClr val="accent3">
                    <a:lumMod val="20000"/>
                    <a:lumOff val="80000"/>
                  </a:schemeClr>
                </a:solidFill>
              </a:rPr>
              <a:t>N = 6 (~25 km</a:t>
            </a:r>
            <a:r>
              <a:rPr lang="en-US" sz="1400" baseline="30000" dirty="0">
                <a:solidFill>
                  <a:schemeClr val="accent3">
                    <a:lumMod val="20000"/>
                    <a:lumOff val="80000"/>
                  </a:schemeClr>
                </a:solidFill>
              </a:rPr>
              <a:t>2</a:t>
            </a:r>
            <a:r>
              <a:rPr lang="en-US" sz="1400" dirty="0">
                <a:solidFill>
                  <a:schemeClr val="accent3">
                    <a:lumMod val="20000"/>
                    <a:lumOff val="80000"/>
                  </a:schemeClr>
                </a:solidFill>
              </a:rPr>
              <a:t>); t</a:t>
            </a:r>
            <a:r>
              <a:rPr lang="en-US" sz="1400" baseline="30000" dirty="0">
                <a:solidFill>
                  <a:schemeClr val="accent3">
                    <a:lumMod val="20000"/>
                    <a:lumOff val="80000"/>
                  </a:schemeClr>
                </a:solidFill>
              </a:rPr>
              <a:t>-</a:t>
            </a:r>
            <a:r>
              <a:rPr lang="en-US" sz="1400" dirty="0">
                <a:solidFill>
                  <a:schemeClr val="accent3">
                    <a:lumMod val="20000"/>
                    <a:lumOff val="80000"/>
                  </a:schemeClr>
                </a:solidFill>
              </a:rPr>
              <a:t> and t</a:t>
            </a:r>
            <a:r>
              <a:rPr lang="en-US" sz="1400" baseline="30000" dirty="0">
                <a:solidFill>
                  <a:schemeClr val="accent3">
                    <a:lumMod val="20000"/>
                    <a:lumOff val="80000"/>
                  </a:schemeClr>
                </a:solidFill>
              </a:rPr>
              <a:t>+</a:t>
            </a:r>
            <a:r>
              <a:rPr lang="en-US" sz="1400" dirty="0">
                <a:solidFill>
                  <a:schemeClr val="accent3">
                    <a:lumMod val="20000"/>
                    <a:lumOff val="80000"/>
                  </a:schemeClr>
                </a:solidFill>
              </a:rPr>
              <a:t> = 15 min </a:t>
            </a:r>
          </a:p>
        </p:txBody>
      </p:sp>
      <p:sp>
        <p:nvSpPr>
          <p:cNvPr id="23" name="TextBox 22"/>
          <p:cNvSpPr txBox="1"/>
          <p:nvPr/>
        </p:nvSpPr>
        <p:spPr>
          <a:xfrm>
            <a:off x="7086600" y="3713050"/>
            <a:ext cx="1600200" cy="674031"/>
          </a:xfrm>
          <a:prstGeom prst="rect">
            <a:avLst/>
          </a:prstGeom>
          <a:noFill/>
        </p:spPr>
        <p:txBody>
          <a:bodyPr wrap="square" rtlCol="0" anchor="ctr">
            <a:spAutoFit/>
          </a:bodyPr>
          <a:lstStyle/>
          <a:p>
            <a:pPr algn="ctr"/>
            <a:r>
              <a:rPr lang="en-US" sz="1400" dirty="0">
                <a:solidFill>
                  <a:schemeClr val="accent3">
                    <a:lumMod val="20000"/>
                    <a:lumOff val="80000"/>
                  </a:schemeClr>
                </a:solidFill>
              </a:rPr>
              <a:t>N = 6 (~25 km</a:t>
            </a:r>
            <a:r>
              <a:rPr lang="en-US" sz="1400" baseline="30000" dirty="0">
                <a:solidFill>
                  <a:schemeClr val="accent3">
                    <a:lumMod val="20000"/>
                    <a:lumOff val="80000"/>
                  </a:schemeClr>
                </a:solidFill>
              </a:rPr>
              <a:t>2</a:t>
            </a:r>
            <a:r>
              <a:rPr lang="en-US" sz="1400" dirty="0">
                <a:solidFill>
                  <a:schemeClr val="accent3">
                    <a:lumMod val="20000"/>
                    <a:lumOff val="80000"/>
                  </a:schemeClr>
                </a:solidFill>
              </a:rPr>
              <a:t>); t</a:t>
            </a:r>
            <a:r>
              <a:rPr lang="en-US" sz="1400" baseline="30000" dirty="0">
                <a:solidFill>
                  <a:schemeClr val="accent3">
                    <a:lumMod val="20000"/>
                    <a:lumOff val="80000"/>
                  </a:schemeClr>
                </a:solidFill>
              </a:rPr>
              <a:t>-</a:t>
            </a:r>
            <a:r>
              <a:rPr lang="en-US" sz="1400" dirty="0">
                <a:solidFill>
                  <a:schemeClr val="accent3">
                    <a:lumMod val="20000"/>
                    <a:lumOff val="80000"/>
                  </a:schemeClr>
                </a:solidFill>
              </a:rPr>
              <a:t> and t</a:t>
            </a:r>
            <a:r>
              <a:rPr lang="en-US" sz="1400" baseline="30000" dirty="0">
                <a:solidFill>
                  <a:schemeClr val="accent3">
                    <a:lumMod val="20000"/>
                    <a:lumOff val="80000"/>
                  </a:schemeClr>
                </a:solidFill>
              </a:rPr>
              <a:t>+</a:t>
            </a:r>
            <a:r>
              <a:rPr lang="en-US" sz="1400" dirty="0">
                <a:solidFill>
                  <a:schemeClr val="accent3">
                    <a:lumMod val="20000"/>
                    <a:lumOff val="80000"/>
                  </a:schemeClr>
                </a:solidFill>
              </a:rPr>
              <a:t> = 30 min </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600200" y="685800"/>
            <a:ext cx="5943600" cy="603504"/>
          </a:xfrm>
          <a:prstGeom prst="rect">
            <a:avLst/>
          </a:prstGeom>
          <a:noFill/>
        </p:spPr>
        <p:txBody>
          <a:bodyPr>
            <a:spAutoFit/>
          </a:bodyPr>
          <a:lstStyle/>
          <a:p>
            <a:pPr algn="ctr">
              <a:lnSpc>
                <a:spcPct val="100000"/>
              </a:lnSpc>
              <a:defRPr/>
            </a:pPr>
            <a:r>
              <a:rPr lang="en-US" sz="3300" dirty="0">
                <a:solidFill>
                  <a:schemeClr val="accent3">
                    <a:lumMod val="20000"/>
                    <a:lumOff val="80000"/>
                  </a:schemeClr>
                </a:solidFill>
              </a:rPr>
              <a:t>ANC Verification: Results (5)</a:t>
            </a:r>
          </a:p>
        </p:txBody>
      </p:sp>
      <p:pic>
        <p:nvPicPr>
          <p:cNvPr id="3" name="Picture 2"/>
          <p:cNvPicPr preferRelativeResize="0">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234941" y="1821965"/>
            <a:ext cx="1922323" cy="182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559204" y="1828800"/>
            <a:ext cx="2025593" cy="182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7"/>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948084" y="1828800"/>
            <a:ext cx="2051153" cy="1828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1" name="Picture 10"/>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143000" y="3962400"/>
            <a:ext cx="2106204" cy="182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13"/>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3531961" y="3962400"/>
            <a:ext cx="2080079" cy="182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 name="Picture 16"/>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5946321" y="3962400"/>
            <a:ext cx="2054679" cy="1828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9" name="TextBox 18"/>
          <p:cNvSpPr txBox="1"/>
          <p:nvPr/>
        </p:nvSpPr>
        <p:spPr>
          <a:xfrm>
            <a:off x="731520" y="6019800"/>
            <a:ext cx="7680960" cy="685800"/>
          </a:xfrm>
          <a:prstGeom prst="rect">
            <a:avLst/>
          </a:prstGeom>
          <a:noFill/>
        </p:spPr>
        <p:txBody>
          <a:bodyPr wrap="square" rtlCol="0" anchor="ctr">
            <a:spAutoFit/>
          </a:bodyPr>
          <a:lstStyle/>
          <a:p>
            <a:r>
              <a:rPr lang="en-US" sz="1400" dirty="0">
                <a:solidFill>
                  <a:schemeClr val="accent3">
                    <a:lumMod val="20000"/>
                    <a:lumOff val="80000"/>
                  </a:schemeClr>
                </a:solidFill>
              </a:rPr>
              <a:t>Verification for N = 2 (~10 km</a:t>
            </a:r>
            <a:r>
              <a:rPr lang="en-US" sz="1400" baseline="30000" dirty="0">
                <a:solidFill>
                  <a:schemeClr val="accent3">
                    <a:lumMod val="20000"/>
                    <a:lumOff val="80000"/>
                  </a:schemeClr>
                </a:solidFill>
              </a:rPr>
              <a:t>2</a:t>
            </a:r>
            <a:r>
              <a:rPr lang="en-US" sz="1400" dirty="0">
                <a:solidFill>
                  <a:schemeClr val="accent3">
                    <a:lumMod val="20000"/>
                    <a:lumOff val="80000"/>
                  </a:schemeClr>
                </a:solidFill>
              </a:rPr>
              <a:t>), 6 (~25 km</a:t>
            </a:r>
            <a:r>
              <a:rPr lang="en-US" sz="1400" baseline="30000" dirty="0">
                <a:solidFill>
                  <a:schemeClr val="accent3">
                    <a:lumMod val="20000"/>
                    <a:lumOff val="80000"/>
                  </a:schemeClr>
                </a:solidFill>
              </a:rPr>
              <a:t>2</a:t>
            </a:r>
            <a:r>
              <a:rPr lang="en-US" sz="1400" dirty="0">
                <a:solidFill>
                  <a:schemeClr val="accent3">
                    <a:lumMod val="20000"/>
                    <a:lumOff val="80000"/>
                  </a:schemeClr>
                </a:solidFill>
              </a:rPr>
              <a:t>), and 12 (~50 km</a:t>
            </a:r>
            <a:r>
              <a:rPr lang="en-US" sz="1400" baseline="30000" dirty="0">
                <a:solidFill>
                  <a:schemeClr val="accent3">
                    <a:lumMod val="20000"/>
                    <a:lumOff val="80000"/>
                  </a:schemeClr>
                </a:solidFill>
              </a:rPr>
              <a:t>2</a:t>
            </a:r>
            <a:r>
              <a:rPr lang="en-US" sz="1400" dirty="0">
                <a:solidFill>
                  <a:schemeClr val="accent3">
                    <a:lumMod val="20000"/>
                    <a:lumOff val="80000"/>
                  </a:schemeClr>
                </a:solidFill>
              </a:rPr>
              <a:t>); t</a:t>
            </a:r>
            <a:r>
              <a:rPr lang="en-US" sz="1400" baseline="30000" dirty="0">
                <a:solidFill>
                  <a:schemeClr val="accent3">
                    <a:lumMod val="20000"/>
                    <a:lumOff val="80000"/>
                  </a:schemeClr>
                </a:solidFill>
              </a:rPr>
              <a:t>-</a:t>
            </a:r>
            <a:r>
              <a:rPr lang="en-US" sz="1400" dirty="0">
                <a:solidFill>
                  <a:schemeClr val="accent3">
                    <a:lumMod val="20000"/>
                    <a:lumOff val="80000"/>
                  </a:schemeClr>
                </a:solidFill>
              </a:rPr>
              <a:t> and t</a:t>
            </a:r>
            <a:r>
              <a:rPr lang="en-US" sz="1400" baseline="30000" dirty="0">
                <a:solidFill>
                  <a:schemeClr val="accent3">
                    <a:lumMod val="20000"/>
                    <a:lumOff val="80000"/>
                  </a:schemeClr>
                </a:solidFill>
              </a:rPr>
              <a:t>+</a:t>
            </a:r>
            <a:r>
              <a:rPr lang="en-US" sz="1400" dirty="0">
                <a:solidFill>
                  <a:schemeClr val="accent3">
                    <a:lumMod val="20000"/>
                    <a:lumOff val="80000"/>
                  </a:schemeClr>
                </a:solidFill>
              </a:rPr>
              <a:t> = 15 and 30 min; a forecast event consists of a nowcast grid point whose CL value ≥ 0.7; an observed event consists of a </a:t>
            </a:r>
            <a:r>
              <a:rPr lang="en-US" sz="1400" dirty="0" smtClean="0">
                <a:solidFill>
                  <a:schemeClr val="accent3">
                    <a:lumMod val="20000"/>
                    <a:lumOff val="80000"/>
                  </a:schemeClr>
                </a:solidFill>
              </a:rPr>
              <a:t>“ground truth</a:t>
            </a:r>
            <a:r>
              <a:rPr lang="en-US" sz="1400" dirty="0">
                <a:solidFill>
                  <a:schemeClr val="accent3">
                    <a:lumMod val="20000"/>
                    <a:lumOff val="80000"/>
                  </a:schemeClr>
                </a:solidFill>
              </a:rPr>
              <a:t>” grid point classified </a:t>
            </a:r>
            <a:r>
              <a:rPr lang="en-US" sz="1400" i="1" dirty="0">
                <a:solidFill>
                  <a:schemeClr val="accent3">
                    <a:lumMod val="20000"/>
                    <a:lumOff val="80000"/>
                  </a:schemeClr>
                </a:solidFill>
              </a:rPr>
              <a:t>solely</a:t>
            </a:r>
            <a:r>
              <a:rPr lang="en-US" sz="1400" dirty="0">
                <a:solidFill>
                  <a:schemeClr val="accent3">
                    <a:lumMod val="20000"/>
                    <a:lumOff val="80000"/>
                  </a:schemeClr>
                </a:solidFill>
              </a:rPr>
              <a:t> as storm initiation</a:t>
            </a:r>
          </a:p>
        </p:txBody>
      </p:sp>
      <p:sp>
        <p:nvSpPr>
          <p:cNvPr id="20" name="TextBox 19"/>
          <p:cNvSpPr txBox="1"/>
          <p:nvPr/>
        </p:nvSpPr>
        <p:spPr>
          <a:xfrm>
            <a:off x="115824" y="2503134"/>
            <a:ext cx="950976" cy="480131"/>
          </a:xfrm>
          <a:prstGeom prst="rect">
            <a:avLst/>
          </a:prstGeom>
          <a:noFill/>
        </p:spPr>
        <p:txBody>
          <a:bodyPr wrap="square" rtlCol="0" anchor="ctr">
            <a:spAutoFit/>
          </a:bodyPr>
          <a:lstStyle/>
          <a:p>
            <a:pPr algn="ctr"/>
            <a:r>
              <a:rPr lang="en-US" sz="1400" dirty="0">
                <a:solidFill>
                  <a:schemeClr val="accent3">
                    <a:lumMod val="20000"/>
                    <a:lumOff val="80000"/>
                  </a:schemeClr>
                </a:solidFill>
              </a:rPr>
              <a:t>t</a:t>
            </a:r>
            <a:r>
              <a:rPr lang="en-US" sz="1400" baseline="30000" dirty="0">
                <a:solidFill>
                  <a:schemeClr val="accent3">
                    <a:lumMod val="20000"/>
                    <a:lumOff val="80000"/>
                  </a:schemeClr>
                </a:solidFill>
              </a:rPr>
              <a:t>-</a:t>
            </a:r>
            <a:r>
              <a:rPr lang="en-US" sz="1400" dirty="0">
                <a:solidFill>
                  <a:schemeClr val="accent3">
                    <a:lumMod val="20000"/>
                    <a:lumOff val="80000"/>
                  </a:schemeClr>
                </a:solidFill>
              </a:rPr>
              <a:t> and t</a:t>
            </a:r>
            <a:r>
              <a:rPr lang="en-US" sz="1400" baseline="30000" dirty="0">
                <a:solidFill>
                  <a:schemeClr val="accent3">
                    <a:lumMod val="20000"/>
                    <a:lumOff val="80000"/>
                  </a:schemeClr>
                </a:solidFill>
              </a:rPr>
              <a:t>+ </a:t>
            </a:r>
            <a:r>
              <a:rPr lang="en-US" sz="1400" dirty="0">
                <a:solidFill>
                  <a:schemeClr val="accent3">
                    <a:lumMod val="20000"/>
                    <a:lumOff val="80000"/>
                  </a:schemeClr>
                </a:solidFill>
              </a:rPr>
              <a:t>= 15 min </a:t>
            </a:r>
          </a:p>
        </p:txBody>
      </p:sp>
      <p:sp>
        <p:nvSpPr>
          <p:cNvPr id="21" name="TextBox 20"/>
          <p:cNvSpPr txBox="1"/>
          <p:nvPr/>
        </p:nvSpPr>
        <p:spPr>
          <a:xfrm>
            <a:off x="115824" y="4636734"/>
            <a:ext cx="950976" cy="480131"/>
          </a:xfrm>
          <a:prstGeom prst="rect">
            <a:avLst/>
          </a:prstGeom>
          <a:noFill/>
        </p:spPr>
        <p:txBody>
          <a:bodyPr wrap="square" rtlCol="0" anchor="ctr">
            <a:spAutoFit/>
          </a:bodyPr>
          <a:lstStyle/>
          <a:p>
            <a:pPr algn="ctr"/>
            <a:r>
              <a:rPr lang="en-US" sz="1400" dirty="0">
                <a:solidFill>
                  <a:schemeClr val="accent3">
                    <a:lumMod val="20000"/>
                    <a:lumOff val="80000"/>
                  </a:schemeClr>
                </a:solidFill>
              </a:rPr>
              <a:t>t</a:t>
            </a:r>
            <a:r>
              <a:rPr lang="en-US" sz="1400" baseline="30000" dirty="0">
                <a:solidFill>
                  <a:schemeClr val="accent3">
                    <a:lumMod val="20000"/>
                    <a:lumOff val="80000"/>
                  </a:schemeClr>
                </a:solidFill>
              </a:rPr>
              <a:t>-</a:t>
            </a:r>
            <a:r>
              <a:rPr lang="en-US" sz="1400" dirty="0">
                <a:solidFill>
                  <a:schemeClr val="accent3">
                    <a:lumMod val="20000"/>
                    <a:lumOff val="80000"/>
                  </a:schemeClr>
                </a:solidFill>
              </a:rPr>
              <a:t> and t</a:t>
            </a:r>
            <a:r>
              <a:rPr lang="en-US" sz="1400" baseline="30000" dirty="0">
                <a:solidFill>
                  <a:schemeClr val="accent3">
                    <a:lumMod val="20000"/>
                    <a:lumOff val="80000"/>
                  </a:schemeClr>
                </a:solidFill>
              </a:rPr>
              <a:t>+ </a:t>
            </a:r>
            <a:r>
              <a:rPr lang="en-US" sz="1400" dirty="0">
                <a:solidFill>
                  <a:schemeClr val="accent3">
                    <a:lumMod val="20000"/>
                    <a:lumOff val="80000"/>
                  </a:schemeClr>
                </a:solidFill>
              </a:rPr>
              <a:t>= 30 min </a:t>
            </a:r>
          </a:p>
        </p:txBody>
      </p:sp>
      <p:sp>
        <p:nvSpPr>
          <p:cNvPr id="22" name="TextBox 21"/>
          <p:cNvSpPr txBox="1"/>
          <p:nvPr/>
        </p:nvSpPr>
        <p:spPr>
          <a:xfrm>
            <a:off x="3790187" y="1447800"/>
            <a:ext cx="1563624" cy="286232"/>
          </a:xfrm>
          <a:prstGeom prst="rect">
            <a:avLst/>
          </a:prstGeom>
          <a:noFill/>
        </p:spPr>
        <p:txBody>
          <a:bodyPr wrap="square" rtlCol="0" anchor="ctr">
            <a:spAutoFit/>
          </a:bodyPr>
          <a:lstStyle/>
          <a:p>
            <a:pPr algn="ctr"/>
            <a:r>
              <a:rPr lang="en-US" sz="1400" dirty="0">
                <a:solidFill>
                  <a:schemeClr val="accent3">
                    <a:lumMod val="20000"/>
                    <a:lumOff val="80000"/>
                  </a:schemeClr>
                </a:solidFill>
              </a:rPr>
              <a:t>N = 6 (~25 km</a:t>
            </a:r>
            <a:r>
              <a:rPr lang="en-US" sz="1400" baseline="30000" dirty="0">
                <a:solidFill>
                  <a:schemeClr val="accent3">
                    <a:lumMod val="20000"/>
                    <a:lumOff val="80000"/>
                  </a:schemeClr>
                </a:solidFill>
              </a:rPr>
              <a:t>2</a:t>
            </a:r>
            <a:r>
              <a:rPr lang="en-US" sz="1400" dirty="0">
                <a:solidFill>
                  <a:schemeClr val="accent3">
                    <a:lumMod val="20000"/>
                    <a:lumOff val="80000"/>
                  </a:schemeClr>
                </a:solidFill>
              </a:rPr>
              <a:t>)</a:t>
            </a:r>
          </a:p>
        </p:txBody>
      </p:sp>
      <p:sp>
        <p:nvSpPr>
          <p:cNvPr id="24" name="TextBox 23"/>
          <p:cNvSpPr txBox="1"/>
          <p:nvPr/>
        </p:nvSpPr>
        <p:spPr>
          <a:xfrm>
            <a:off x="6150700" y="1447800"/>
            <a:ext cx="1645920" cy="286232"/>
          </a:xfrm>
          <a:prstGeom prst="rect">
            <a:avLst/>
          </a:prstGeom>
          <a:noFill/>
        </p:spPr>
        <p:txBody>
          <a:bodyPr wrap="square" rtlCol="0" anchor="ctr">
            <a:spAutoFit/>
          </a:bodyPr>
          <a:lstStyle/>
          <a:p>
            <a:pPr algn="ctr"/>
            <a:r>
              <a:rPr lang="en-US" sz="1400" dirty="0">
                <a:solidFill>
                  <a:schemeClr val="accent3">
                    <a:lumMod val="20000"/>
                    <a:lumOff val="80000"/>
                  </a:schemeClr>
                </a:solidFill>
              </a:rPr>
              <a:t>N = 12 (~50 km</a:t>
            </a:r>
            <a:r>
              <a:rPr lang="en-US" sz="1400" baseline="30000" dirty="0">
                <a:solidFill>
                  <a:schemeClr val="accent3">
                    <a:lumMod val="20000"/>
                    <a:lumOff val="80000"/>
                  </a:schemeClr>
                </a:solidFill>
              </a:rPr>
              <a:t>2</a:t>
            </a:r>
            <a:r>
              <a:rPr lang="en-US" sz="1400" dirty="0">
                <a:solidFill>
                  <a:schemeClr val="accent3">
                    <a:lumMod val="20000"/>
                    <a:lumOff val="80000"/>
                  </a:schemeClr>
                </a:solidFill>
              </a:rPr>
              <a:t>)</a:t>
            </a:r>
          </a:p>
        </p:txBody>
      </p:sp>
      <p:sp>
        <p:nvSpPr>
          <p:cNvPr id="26" name="TextBox 25"/>
          <p:cNvSpPr txBox="1"/>
          <p:nvPr/>
        </p:nvSpPr>
        <p:spPr>
          <a:xfrm>
            <a:off x="1414290" y="1447800"/>
            <a:ext cx="1563624" cy="286232"/>
          </a:xfrm>
          <a:prstGeom prst="rect">
            <a:avLst/>
          </a:prstGeom>
          <a:noFill/>
        </p:spPr>
        <p:txBody>
          <a:bodyPr wrap="square" rtlCol="0" anchor="ctr">
            <a:spAutoFit/>
          </a:bodyPr>
          <a:lstStyle/>
          <a:p>
            <a:pPr algn="ctr"/>
            <a:r>
              <a:rPr lang="en-US" sz="1400" dirty="0">
                <a:solidFill>
                  <a:schemeClr val="accent3">
                    <a:lumMod val="20000"/>
                    <a:lumOff val="80000"/>
                  </a:schemeClr>
                </a:solidFill>
              </a:rPr>
              <a:t>N = 2 (~10 km</a:t>
            </a:r>
            <a:r>
              <a:rPr lang="en-US" sz="1400" baseline="30000" dirty="0">
                <a:solidFill>
                  <a:schemeClr val="accent3">
                    <a:lumMod val="20000"/>
                    <a:lumOff val="80000"/>
                  </a:schemeClr>
                </a:solidFill>
              </a:rPr>
              <a:t>2</a:t>
            </a:r>
            <a:r>
              <a:rPr lang="en-US" sz="1400" dirty="0">
                <a:solidFill>
                  <a:schemeClr val="accent3">
                    <a:lumMod val="20000"/>
                    <a:lumOff val="80000"/>
                  </a:schemeClr>
                </a:solidFill>
              </a:rPr>
              <a:t>)</a:t>
            </a:r>
          </a:p>
        </p:txBody>
      </p:sp>
    </p:spTree>
    <p:extLst>
      <p:ext uri="{BB962C8B-B14F-4D97-AF65-F5344CB8AC3E}">
        <p14:creationId xmlns:p14="http://schemas.microsoft.com/office/powerpoint/2010/main" val="421629217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453896" y="685800"/>
            <a:ext cx="6236208" cy="603504"/>
          </a:xfrm>
          <a:prstGeom prst="rect">
            <a:avLst/>
          </a:prstGeom>
          <a:noFill/>
        </p:spPr>
        <p:txBody>
          <a:bodyPr>
            <a:spAutoFit/>
          </a:bodyPr>
          <a:lstStyle/>
          <a:p>
            <a:pPr algn="ctr">
              <a:lnSpc>
                <a:spcPct val="100000"/>
              </a:lnSpc>
              <a:defRPr/>
            </a:pPr>
            <a:r>
              <a:rPr lang="en-US" sz="3300" dirty="0">
                <a:solidFill>
                  <a:schemeClr val="accent3">
                    <a:lumMod val="20000"/>
                    <a:lumOff val="80000"/>
                  </a:schemeClr>
                </a:solidFill>
              </a:rPr>
              <a:t>ANC Verification: Conclusions</a:t>
            </a:r>
          </a:p>
        </p:txBody>
      </p:sp>
      <p:sp>
        <p:nvSpPr>
          <p:cNvPr id="3" name="TextBox 2"/>
          <p:cNvSpPr txBox="1"/>
          <p:nvPr/>
        </p:nvSpPr>
        <p:spPr>
          <a:xfrm>
            <a:off x="914400" y="1823859"/>
            <a:ext cx="7315200" cy="3662541"/>
          </a:xfrm>
          <a:prstGeom prst="rect">
            <a:avLst/>
          </a:prstGeom>
          <a:noFill/>
        </p:spPr>
        <p:txBody>
          <a:bodyPr wrap="square" rtlCol="0" anchor="ctr">
            <a:spAutoFit/>
          </a:bodyPr>
          <a:lstStyle/>
          <a:p>
            <a:pPr marL="228600" indent="-228600">
              <a:lnSpc>
                <a:spcPct val="100000"/>
              </a:lnSpc>
              <a:spcAft>
                <a:spcPts val="2400"/>
              </a:spcAft>
              <a:buFont typeface="Arial" panose="020B0604020202020204" pitchFamily="34" charset="0"/>
              <a:buChar char="•"/>
            </a:pPr>
            <a:r>
              <a:rPr lang="en-US" dirty="0">
                <a:solidFill>
                  <a:schemeClr val="accent3">
                    <a:lumMod val="20000"/>
                    <a:lumOff val="80000"/>
                  </a:schemeClr>
                </a:solidFill>
              </a:rPr>
              <a:t>At a spatial scale of ~50 km and with no temporal relaxation, grid points with values ≥ 0.6 in ANC’s 60-minute nowcasts of CL skillfully nowcast the general areas where both new storms may initiate and existing storms should be sustained.</a:t>
            </a:r>
          </a:p>
          <a:p>
            <a:pPr marL="228600" indent="-228600">
              <a:lnSpc>
                <a:spcPct val="100000"/>
              </a:lnSpc>
              <a:spcAft>
                <a:spcPts val="2400"/>
              </a:spcAft>
              <a:buFont typeface="Arial" panose="020B0604020202020204" pitchFamily="34" charset="0"/>
              <a:buChar char="•"/>
            </a:pPr>
            <a:r>
              <a:rPr lang="en-US" dirty="0">
                <a:solidFill>
                  <a:schemeClr val="accent3">
                    <a:lumMod val="20000"/>
                    <a:lumOff val="80000"/>
                  </a:schemeClr>
                </a:solidFill>
              </a:rPr>
              <a:t>At a spatial scale of ~50 km and within 45 to 90 minutes from the nowcast issuance time, grid points with values ≥ 0.7 in ANC’s 60-minute nowcasts of CL skillfully nowcast the general areas where new storms may initiate.</a:t>
            </a:r>
          </a:p>
          <a:p>
            <a:pPr marL="228600" indent="-228600">
              <a:lnSpc>
                <a:spcPct val="100000"/>
              </a:lnSpc>
              <a:spcAft>
                <a:spcPts val="2400"/>
              </a:spcAft>
              <a:buFont typeface="Arial" panose="020B0604020202020204" pitchFamily="34" charset="0"/>
              <a:buChar char="•"/>
            </a:pPr>
            <a:r>
              <a:rPr lang="en-US" dirty="0">
                <a:solidFill>
                  <a:schemeClr val="accent3">
                    <a:lumMod val="20000"/>
                    <a:lumOff val="80000"/>
                  </a:schemeClr>
                </a:solidFill>
              </a:rPr>
              <a:t>ANC's 60-minute nowcasts of CL can best improve situational awareness when interpreted as guidance at a spatial scale of ~50 km and within a time frame anywhere between 45 and 90 minutes of the issuance times.</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646238" y="685800"/>
            <a:ext cx="5851525" cy="603250"/>
          </a:xfrm>
          <a:prstGeom prst="rect">
            <a:avLst/>
          </a:prstGeom>
          <a:noFill/>
        </p:spPr>
        <p:txBody>
          <a:bodyPr>
            <a:spAutoFit/>
          </a:bodyPr>
          <a:lstStyle/>
          <a:p>
            <a:pPr algn="ctr">
              <a:lnSpc>
                <a:spcPct val="100000"/>
              </a:lnSpc>
              <a:defRPr/>
            </a:pPr>
            <a:r>
              <a:rPr lang="en-US" sz="3300" dirty="0">
                <a:solidFill>
                  <a:schemeClr val="accent3">
                    <a:lumMod val="20000"/>
                    <a:lumOff val="80000"/>
                  </a:schemeClr>
                </a:solidFill>
              </a:rPr>
              <a:t>ANC: MDL Points of Contact</a:t>
            </a:r>
          </a:p>
        </p:txBody>
      </p:sp>
      <p:sp>
        <p:nvSpPr>
          <p:cNvPr id="3" name="TextBox 2"/>
          <p:cNvSpPr txBox="1"/>
          <p:nvPr/>
        </p:nvSpPr>
        <p:spPr>
          <a:xfrm>
            <a:off x="914400" y="1812925"/>
            <a:ext cx="7315200" cy="4493538"/>
          </a:xfrm>
          <a:prstGeom prst="rect">
            <a:avLst/>
          </a:prstGeom>
          <a:noFill/>
        </p:spPr>
        <p:txBody>
          <a:bodyPr>
            <a:spAutoFit/>
          </a:bodyPr>
          <a:lstStyle/>
          <a:p>
            <a:pPr>
              <a:lnSpc>
                <a:spcPct val="100000"/>
              </a:lnSpc>
              <a:spcAft>
                <a:spcPts val="600"/>
              </a:spcAft>
              <a:defRPr/>
            </a:pPr>
            <a:r>
              <a:rPr lang="en-US" sz="1400" dirty="0">
                <a:solidFill>
                  <a:schemeClr val="accent3">
                    <a:lumMod val="20000"/>
                    <a:lumOff val="80000"/>
                  </a:schemeClr>
                </a:solidFill>
              </a:rPr>
              <a:t>To express an interest in collaborative research and development with ANC, contact Dr. Stephan (Steve) Smith.</a:t>
            </a:r>
          </a:p>
          <a:p>
            <a:pPr marL="228600">
              <a:lnSpc>
                <a:spcPct val="100000"/>
              </a:lnSpc>
              <a:spcAft>
                <a:spcPts val="300"/>
              </a:spcAft>
              <a:defRPr/>
            </a:pPr>
            <a:r>
              <a:rPr lang="en-US" sz="1400" dirty="0">
                <a:solidFill>
                  <a:schemeClr val="accent3">
                    <a:lumMod val="20000"/>
                    <a:lumOff val="80000"/>
                  </a:schemeClr>
                </a:solidFill>
              </a:rPr>
              <a:t>Email: stephan.smith@noaa.gov</a:t>
            </a:r>
          </a:p>
          <a:p>
            <a:pPr marL="228600">
              <a:lnSpc>
                <a:spcPct val="100000"/>
              </a:lnSpc>
              <a:spcAft>
                <a:spcPts val="2400"/>
              </a:spcAft>
              <a:defRPr/>
            </a:pPr>
            <a:r>
              <a:rPr lang="en-US" sz="1400" dirty="0">
                <a:solidFill>
                  <a:schemeClr val="accent3">
                    <a:lumMod val="20000"/>
                    <a:lumOff val="80000"/>
                  </a:schemeClr>
                </a:solidFill>
              </a:rPr>
              <a:t>Telephone: (301) 427-9495</a:t>
            </a:r>
          </a:p>
          <a:p>
            <a:pPr>
              <a:lnSpc>
                <a:spcPct val="100000"/>
              </a:lnSpc>
              <a:spcAft>
                <a:spcPts val="600"/>
              </a:spcAft>
              <a:defRPr/>
            </a:pPr>
            <a:r>
              <a:rPr lang="en-US" sz="1400" dirty="0">
                <a:solidFill>
                  <a:schemeClr val="accent3">
                    <a:lumMod val="20000"/>
                    <a:lumOff val="80000"/>
                  </a:schemeClr>
                </a:solidFill>
              </a:rPr>
              <a:t>For scientific questions about ANC, contact Dr. Mamoudou (</a:t>
            </a:r>
            <a:r>
              <a:rPr lang="en-US" sz="1400" dirty="0" err="1">
                <a:solidFill>
                  <a:schemeClr val="accent3">
                    <a:lumMod val="20000"/>
                    <a:lumOff val="80000"/>
                  </a:schemeClr>
                </a:solidFill>
              </a:rPr>
              <a:t>Ama</a:t>
            </a:r>
            <a:r>
              <a:rPr lang="en-US" sz="1400" dirty="0">
                <a:solidFill>
                  <a:schemeClr val="accent3">
                    <a:lumMod val="20000"/>
                    <a:lumOff val="80000"/>
                  </a:schemeClr>
                </a:solidFill>
              </a:rPr>
              <a:t>) Ba.</a:t>
            </a:r>
          </a:p>
          <a:p>
            <a:pPr marL="228600">
              <a:lnSpc>
                <a:spcPct val="100000"/>
              </a:lnSpc>
              <a:spcAft>
                <a:spcPts val="300"/>
              </a:spcAft>
              <a:defRPr/>
            </a:pPr>
            <a:r>
              <a:rPr lang="en-US" sz="1400" dirty="0">
                <a:solidFill>
                  <a:schemeClr val="accent3">
                    <a:lumMod val="20000"/>
                    <a:lumOff val="80000"/>
                  </a:schemeClr>
                </a:solidFill>
              </a:rPr>
              <a:t>Email: mamoudou.ba@noaa.gov</a:t>
            </a:r>
          </a:p>
          <a:p>
            <a:pPr marL="228600">
              <a:lnSpc>
                <a:spcPct val="100000"/>
              </a:lnSpc>
              <a:spcAft>
                <a:spcPts val="2400"/>
              </a:spcAft>
              <a:defRPr/>
            </a:pPr>
            <a:r>
              <a:rPr lang="en-US" sz="1400" dirty="0">
                <a:solidFill>
                  <a:schemeClr val="accent3">
                    <a:lumMod val="20000"/>
                    <a:lumOff val="80000"/>
                  </a:schemeClr>
                </a:solidFill>
              </a:rPr>
              <a:t>Telephone: (301) 427-9477</a:t>
            </a:r>
          </a:p>
          <a:p>
            <a:pPr>
              <a:lnSpc>
                <a:spcPct val="100000"/>
              </a:lnSpc>
              <a:spcAft>
                <a:spcPts val="600"/>
              </a:spcAft>
              <a:defRPr/>
            </a:pPr>
            <a:r>
              <a:rPr lang="en-US" sz="1400" dirty="0">
                <a:solidFill>
                  <a:schemeClr val="accent3">
                    <a:lumMod val="20000"/>
                    <a:lumOff val="80000"/>
                  </a:schemeClr>
                </a:solidFill>
              </a:rPr>
              <a:t>For questions about  the verification analysis, contact Dr. Lingyan Xin.</a:t>
            </a:r>
          </a:p>
          <a:p>
            <a:pPr marL="228600">
              <a:lnSpc>
                <a:spcPct val="100000"/>
              </a:lnSpc>
              <a:spcAft>
                <a:spcPts val="300"/>
              </a:spcAft>
              <a:defRPr/>
            </a:pPr>
            <a:r>
              <a:rPr lang="en-US" sz="1400" dirty="0">
                <a:solidFill>
                  <a:schemeClr val="accent3">
                    <a:lumMod val="20000"/>
                    <a:lumOff val="80000"/>
                  </a:schemeClr>
                </a:solidFill>
              </a:rPr>
              <a:t>Email: lingyan.xin@noaa.gov</a:t>
            </a:r>
          </a:p>
          <a:p>
            <a:pPr marL="228600">
              <a:lnSpc>
                <a:spcPct val="100000"/>
              </a:lnSpc>
              <a:spcAft>
                <a:spcPts val="2400"/>
              </a:spcAft>
              <a:defRPr/>
            </a:pPr>
            <a:r>
              <a:rPr lang="en-US" sz="1400" dirty="0">
                <a:solidFill>
                  <a:schemeClr val="accent3">
                    <a:lumMod val="20000"/>
                    <a:lumOff val="80000"/>
                  </a:schemeClr>
                </a:solidFill>
              </a:rPr>
              <a:t>Telephone: (301) 427-9092</a:t>
            </a:r>
          </a:p>
          <a:p>
            <a:pPr>
              <a:lnSpc>
                <a:spcPct val="100000"/>
              </a:lnSpc>
              <a:spcAft>
                <a:spcPts val="600"/>
              </a:spcAft>
              <a:defRPr/>
            </a:pPr>
            <a:r>
              <a:rPr lang="en-US" sz="1400" dirty="0">
                <a:solidFill>
                  <a:schemeClr val="accent3">
                    <a:lumMod val="20000"/>
                    <a:lumOff val="80000"/>
                  </a:schemeClr>
                </a:solidFill>
              </a:rPr>
              <a:t>For technical questions about the ANC system, its configuration, etc., contact John Crockett.</a:t>
            </a:r>
          </a:p>
          <a:p>
            <a:pPr marL="228600">
              <a:lnSpc>
                <a:spcPct val="100000"/>
              </a:lnSpc>
              <a:spcAft>
                <a:spcPts val="300"/>
              </a:spcAft>
              <a:defRPr/>
            </a:pPr>
            <a:r>
              <a:rPr lang="en-US" sz="1400" dirty="0">
                <a:solidFill>
                  <a:schemeClr val="accent3">
                    <a:lumMod val="20000"/>
                    <a:lumOff val="80000"/>
                  </a:schemeClr>
                </a:solidFill>
              </a:rPr>
              <a:t>Email: john.crockett@noaa.gov</a:t>
            </a:r>
          </a:p>
          <a:p>
            <a:pPr marL="228600">
              <a:lnSpc>
                <a:spcPct val="100000"/>
              </a:lnSpc>
              <a:defRPr/>
            </a:pPr>
            <a:r>
              <a:rPr lang="en-US" sz="1400" dirty="0">
                <a:solidFill>
                  <a:schemeClr val="accent3">
                    <a:lumMod val="20000"/>
                    <a:lumOff val="80000"/>
                  </a:schemeClr>
                </a:solidFill>
              </a:rPr>
              <a:t>Telephone: (301) 427-9469</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600200" y="685800"/>
            <a:ext cx="5943600" cy="603504"/>
          </a:xfrm>
          <a:prstGeom prst="rect">
            <a:avLst/>
          </a:prstGeom>
          <a:noFill/>
        </p:spPr>
        <p:txBody>
          <a:bodyPr>
            <a:spAutoFit/>
          </a:bodyPr>
          <a:lstStyle/>
          <a:p>
            <a:pPr algn="ctr">
              <a:lnSpc>
                <a:spcPct val="100000"/>
              </a:lnSpc>
              <a:defRPr/>
            </a:pPr>
            <a:r>
              <a:rPr lang="en-US" sz="3300" dirty="0">
                <a:solidFill>
                  <a:schemeClr val="accent3">
                    <a:lumMod val="20000"/>
                    <a:lumOff val="80000"/>
                  </a:schemeClr>
                </a:solidFill>
              </a:rPr>
              <a:t>ANC: Select </a:t>
            </a:r>
            <a:r>
              <a:rPr lang="en-US" sz="3300" dirty="0" smtClean="0">
                <a:solidFill>
                  <a:schemeClr val="accent3">
                    <a:lumMod val="20000"/>
                    <a:lumOff val="80000"/>
                  </a:schemeClr>
                </a:solidFill>
              </a:rPr>
              <a:t>Bibliography (1)</a:t>
            </a:r>
            <a:endParaRPr lang="en-US" sz="3300" dirty="0">
              <a:solidFill>
                <a:schemeClr val="accent3">
                  <a:lumMod val="20000"/>
                  <a:lumOff val="80000"/>
                </a:schemeClr>
              </a:solidFill>
            </a:endParaRPr>
          </a:p>
        </p:txBody>
      </p:sp>
      <p:sp>
        <p:nvSpPr>
          <p:cNvPr id="16387" name="TextBox 2"/>
          <p:cNvSpPr txBox="1">
            <a:spLocks noChangeArrowheads="1"/>
          </p:cNvSpPr>
          <p:nvPr/>
        </p:nvSpPr>
        <p:spPr bwMode="auto">
          <a:xfrm>
            <a:off x="685800" y="1828800"/>
            <a:ext cx="7772400" cy="44781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28600" indent="-228600" eaLnBrk="0" hangingPunct="0">
              <a:lnSpc>
                <a:spcPct val="85000"/>
              </a:lnSpc>
              <a:spcAft>
                <a:spcPct val="40000"/>
              </a:spcAft>
              <a:defRPr sz="2800" b="1" i="1">
                <a:solidFill>
                  <a:srgbClr val="FFFFCC"/>
                </a:solidFill>
                <a:latin typeface="Arial" charset="0"/>
              </a:defRPr>
            </a:lvl1pPr>
            <a:lvl2pPr marL="742950" indent="-285750" eaLnBrk="0" hangingPunct="0">
              <a:lnSpc>
                <a:spcPct val="85000"/>
              </a:lnSpc>
              <a:spcAft>
                <a:spcPct val="40000"/>
              </a:spcAft>
              <a:buChar char="•"/>
              <a:defRPr sz="2400" b="1">
                <a:solidFill>
                  <a:srgbClr val="FFFFFF"/>
                </a:solidFill>
                <a:latin typeface="Arial" charset="0"/>
              </a:defRPr>
            </a:lvl2pPr>
            <a:lvl3pPr marL="1143000" indent="-228600" eaLnBrk="0" hangingPunct="0">
              <a:lnSpc>
                <a:spcPct val="85000"/>
              </a:lnSpc>
              <a:spcAft>
                <a:spcPct val="40000"/>
              </a:spcAft>
              <a:buChar char="–"/>
              <a:defRPr sz="2000" i="1">
                <a:solidFill>
                  <a:srgbClr val="FFFFFF"/>
                </a:solidFill>
                <a:latin typeface="Arial" charset="0"/>
              </a:defRPr>
            </a:lvl3pPr>
            <a:lvl4pPr marL="1600200" indent="-228600" eaLnBrk="0" hangingPunct="0">
              <a:lnSpc>
                <a:spcPct val="85000"/>
              </a:lnSpc>
              <a:spcAft>
                <a:spcPct val="40000"/>
              </a:spcAft>
              <a:buChar char="•"/>
              <a:defRPr b="1">
                <a:solidFill>
                  <a:srgbClr val="FFFFFF"/>
                </a:solidFill>
                <a:latin typeface="Arial" charset="0"/>
              </a:defRPr>
            </a:lvl4pPr>
            <a:lvl5pPr marL="2057400" indent="-228600" eaLnBrk="0" hangingPunct="0">
              <a:lnSpc>
                <a:spcPct val="85000"/>
              </a:lnSpc>
              <a:spcAft>
                <a:spcPct val="40000"/>
              </a:spcAft>
              <a:buChar char="»"/>
              <a:defRPr i="1">
                <a:solidFill>
                  <a:srgbClr val="FFFFFF"/>
                </a:solidFill>
                <a:latin typeface="Arial" charset="0"/>
              </a:defRPr>
            </a:lvl5pPr>
            <a:lvl6pPr marL="2514600" indent="-228600" eaLnBrk="0" fontAlgn="base" hangingPunct="0">
              <a:lnSpc>
                <a:spcPct val="85000"/>
              </a:lnSpc>
              <a:spcBef>
                <a:spcPct val="0"/>
              </a:spcBef>
              <a:spcAft>
                <a:spcPct val="40000"/>
              </a:spcAft>
              <a:buChar char="»"/>
              <a:defRPr i="1">
                <a:solidFill>
                  <a:srgbClr val="FFFFFF"/>
                </a:solidFill>
                <a:latin typeface="Arial" charset="0"/>
              </a:defRPr>
            </a:lvl6pPr>
            <a:lvl7pPr marL="2971800" indent="-228600" eaLnBrk="0" fontAlgn="base" hangingPunct="0">
              <a:lnSpc>
                <a:spcPct val="85000"/>
              </a:lnSpc>
              <a:spcBef>
                <a:spcPct val="0"/>
              </a:spcBef>
              <a:spcAft>
                <a:spcPct val="40000"/>
              </a:spcAft>
              <a:buChar char="»"/>
              <a:defRPr i="1">
                <a:solidFill>
                  <a:srgbClr val="FFFFFF"/>
                </a:solidFill>
                <a:latin typeface="Arial" charset="0"/>
              </a:defRPr>
            </a:lvl7pPr>
            <a:lvl8pPr marL="3429000" indent="-228600" eaLnBrk="0" fontAlgn="base" hangingPunct="0">
              <a:lnSpc>
                <a:spcPct val="85000"/>
              </a:lnSpc>
              <a:spcBef>
                <a:spcPct val="0"/>
              </a:spcBef>
              <a:spcAft>
                <a:spcPct val="40000"/>
              </a:spcAft>
              <a:buChar char="»"/>
              <a:defRPr i="1">
                <a:solidFill>
                  <a:srgbClr val="FFFFFF"/>
                </a:solidFill>
                <a:latin typeface="Arial" charset="0"/>
              </a:defRPr>
            </a:lvl8pPr>
            <a:lvl9pPr marL="3886200" indent="-228600" eaLnBrk="0" fontAlgn="base" hangingPunct="0">
              <a:lnSpc>
                <a:spcPct val="85000"/>
              </a:lnSpc>
              <a:spcBef>
                <a:spcPct val="0"/>
              </a:spcBef>
              <a:spcAft>
                <a:spcPct val="40000"/>
              </a:spcAft>
              <a:buChar char="»"/>
              <a:defRPr i="1">
                <a:solidFill>
                  <a:srgbClr val="FFFFFF"/>
                </a:solidFill>
                <a:latin typeface="Arial" charset="0"/>
              </a:defRPr>
            </a:lvl9pPr>
          </a:lstStyle>
          <a:p>
            <a:pPr eaLnBrk="1" hangingPunct="1">
              <a:lnSpc>
                <a:spcPct val="100000"/>
              </a:lnSpc>
              <a:spcAft>
                <a:spcPct val="0"/>
              </a:spcAft>
              <a:buFontTx/>
              <a:buChar char="•"/>
            </a:pPr>
            <a:r>
              <a:rPr lang="en-US" altLang="en-US" sz="1600" b="0" i="0" dirty="0">
                <a:solidFill>
                  <a:schemeClr val="accent3">
                    <a:lumMod val="20000"/>
                    <a:lumOff val="80000"/>
                  </a:schemeClr>
                </a:solidFill>
              </a:rPr>
              <a:t>Ba, M., L. Xin, J. Crockett, and S. Smith: Evaluation of NCAR’s </a:t>
            </a:r>
            <a:r>
              <a:rPr lang="en-US" altLang="en-US" sz="1600" b="0" i="0" dirty="0" err="1">
                <a:solidFill>
                  <a:schemeClr val="accent3">
                    <a:lumMod val="20000"/>
                    <a:lumOff val="80000"/>
                  </a:schemeClr>
                </a:solidFill>
              </a:rPr>
              <a:t>AutoNowCaster</a:t>
            </a:r>
            <a:r>
              <a:rPr lang="en-US" altLang="en-US" sz="1600" b="0" i="0" dirty="0">
                <a:solidFill>
                  <a:schemeClr val="accent3">
                    <a:lumMod val="20000"/>
                    <a:lumOff val="80000"/>
                  </a:schemeClr>
                </a:solidFill>
              </a:rPr>
              <a:t> for Operational Application within the National Weather </a:t>
            </a:r>
            <a:r>
              <a:rPr lang="en-US" altLang="en-US" sz="1600" b="0" i="0" dirty="0" smtClean="0">
                <a:solidFill>
                  <a:schemeClr val="accent3">
                    <a:lumMod val="20000"/>
                    <a:lumOff val="80000"/>
                  </a:schemeClr>
                </a:solidFill>
              </a:rPr>
              <a:t>Service.</a:t>
            </a:r>
          </a:p>
          <a:p>
            <a:pPr indent="0" eaLnBrk="1" hangingPunct="1">
              <a:lnSpc>
                <a:spcPct val="100000"/>
              </a:lnSpc>
              <a:spcAft>
                <a:spcPct val="0"/>
              </a:spcAft>
            </a:pPr>
            <a:r>
              <a:rPr lang="en-US" altLang="en-US" sz="1600" b="0" dirty="0" err="1" smtClean="0">
                <a:solidFill>
                  <a:schemeClr val="accent3">
                    <a:lumMod val="20000"/>
                    <a:lumOff val="80000"/>
                  </a:schemeClr>
                </a:solidFill>
              </a:rPr>
              <a:t>Wea</a:t>
            </a:r>
            <a:r>
              <a:rPr lang="en-US" altLang="en-US" sz="1600" b="0" dirty="0" smtClean="0">
                <a:solidFill>
                  <a:schemeClr val="accent3">
                    <a:lumMod val="20000"/>
                    <a:lumOff val="80000"/>
                  </a:schemeClr>
                </a:solidFill>
              </a:rPr>
              <a:t>. Forecasting</a:t>
            </a:r>
            <a:r>
              <a:rPr lang="en-US" altLang="en-US" sz="1600" b="0" i="0" dirty="0" smtClean="0">
                <a:solidFill>
                  <a:schemeClr val="accent3">
                    <a:lumMod val="20000"/>
                    <a:lumOff val="80000"/>
                  </a:schemeClr>
                </a:solidFill>
              </a:rPr>
              <a:t>, </a:t>
            </a:r>
            <a:r>
              <a:rPr lang="en-US" altLang="en-US" sz="1600" i="0" dirty="0" smtClean="0">
                <a:solidFill>
                  <a:schemeClr val="accent3">
                    <a:lumMod val="20000"/>
                    <a:lumOff val="80000"/>
                  </a:schemeClr>
                </a:solidFill>
              </a:rPr>
              <a:t>32</a:t>
            </a:r>
            <a:r>
              <a:rPr lang="en-US" altLang="en-US" sz="1600" b="0" i="0" dirty="0" smtClean="0">
                <a:solidFill>
                  <a:schemeClr val="accent3">
                    <a:lumMod val="20000"/>
                    <a:lumOff val="80000"/>
                  </a:schemeClr>
                </a:solidFill>
              </a:rPr>
              <a:t>, 1477-1490.</a:t>
            </a:r>
            <a:endParaRPr lang="en-US" altLang="en-US" sz="1600" b="0" i="0" dirty="0">
              <a:solidFill>
                <a:schemeClr val="accent3">
                  <a:lumMod val="20000"/>
                  <a:lumOff val="80000"/>
                </a:schemeClr>
              </a:solidFill>
            </a:endParaRPr>
          </a:p>
          <a:p>
            <a:pPr indent="0" eaLnBrk="1" hangingPunct="1">
              <a:lnSpc>
                <a:spcPct val="100000"/>
              </a:lnSpc>
              <a:spcAft>
                <a:spcPts val="1800"/>
              </a:spcAft>
            </a:pPr>
            <a:r>
              <a:rPr lang="en-US" sz="1600" b="0" dirty="0" smtClean="0">
                <a:solidFill>
                  <a:schemeClr val="accent3">
                    <a:lumMod val="20000"/>
                    <a:lumOff val="80000"/>
                  </a:schemeClr>
                </a:solidFill>
              </a:rPr>
              <a:t>DOI: 10.1175/WAF-D-16-0173.1</a:t>
            </a:r>
          </a:p>
          <a:p>
            <a:pPr eaLnBrk="1" hangingPunct="1">
              <a:lnSpc>
                <a:spcPct val="100000"/>
              </a:lnSpc>
              <a:spcAft>
                <a:spcPts val="0"/>
              </a:spcAft>
              <a:buFontTx/>
              <a:buChar char="•"/>
            </a:pPr>
            <a:r>
              <a:rPr lang="en-US" altLang="en-US" sz="1600" b="0" i="0" dirty="0">
                <a:solidFill>
                  <a:schemeClr val="accent3">
                    <a:lumMod val="20000"/>
                    <a:lumOff val="80000"/>
                  </a:schemeClr>
                </a:solidFill>
              </a:rPr>
              <a:t>Lakshmanan, V., J. Crockett, K. Sperow, M. Ba, and L. Xin, 2012: Tuning </a:t>
            </a:r>
            <a:r>
              <a:rPr lang="en-US" altLang="en-US" sz="1600" b="0" i="0" dirty="0" err="1">
                <a:solidFill>
                  <a:schemeClr val="accent3">
                    <a:lumMod val="20000"/>
                    <a:lumOff val="80000"/>
                  </a:schemeClr>
                </a:solidFill>
              </a:rPr>
              <a:t>AutoNowCaster</a:t>
            </a:r>
            <a:r>
              <a:rPr lang="en-US" altLang="en-US" sz="1600" b="0" i="0" dirty="0">
                <a:solidFill>
                  <a:schemeClr val="accent3">
                    <a:lumMod val="20000"/>
                    <a:lumOff val="80000"/>
                  </a:schemeClr>
                </a:solidFill>
              </a:rPr>
              <a:t> Automatically. </a:t>
            </a:r>
            <a:r>
              <a:rPr lang="en-US" altLang="en-US" sz="1600" b="0" dirty="0" err="1">
                <a:solidFill>
                  <a:schemeClr val="accent3">
                    <a:lumMod val="20000"/>
                    <a:lumOff val="80000"/>
                  </a:schemeClr>
                </a:solidFill>
              </a:rPr>
              <a:t>Wea</a:t>
            </a:r>
            <a:r>
              <a:rPr lang="en-US" altLang="en-US" sz="1600" b="0" dirty="0">
                <a:solidFill>
                  <a:schemeClr val="accent3">
                    <a:lumMod val="20000"/>
                    <a:lumOff val="80000"/>
                  </a:schemeClr>
                </a:solidFill>
              </a:rPr>
              <a:t>. Forecasting</a:t>
            </a:r>
            <a:r>
              <a:rPr lang="en-US" altLang="en-US" sz="1600" b="0" i="0" dirty="0">
                <a:solidFill>
                  <a:schemeClr val="accent3">
                    <a:lumMod val="20000"/>
                    <a:lumOff val="80000"/>
                  </a:schemeClr>
                </a:solidFill>
              </a:rPr>
              <a:t>, </a:t>
            </a:r>
            <a:r>
              <a:rPr lang="en-US" altLang="en-US" sz="1600" i="0" dirty="0">
                <a:solidFill>
                  <a:schemeClr val="accent3">
                    <a:lumMod val="20000"/>
                    <a:lumOff val="80000"/>
                  </a:schemeClr>
                </a:solidFill>
              </a:rPr>
              <a:t>27</a:t>
            </a:r>
            <a:r>
              <a:rPr lang="en-US" altLang="en-US" sz="1600" b="0" i="0" dirty="0">
                <a:solidFill>
                  <a:schemeClr val="accent3">
                    <a:lumMod val="20000"/>
                    <a:lumOff val="80000"/>
                  </a:schemeClr>
                </a:solidFill>
              </a:rPr>
              <a:t>, 1568–1579.</a:t>
            </a:r>
          </a:p>
          <a:p>
            <a:pPr indent="0" eaLnBrk="1" hangingPunct="1">
              <a:lnSpc>
                <a:spcPct val="100000"/>
              </a:lnSpc>
              <a:spcAft>
                <a:spcPts val="1800"/>
              </a:spcAft>
            </a:pPr>
            <a:r>
              <a:rPr lang="en-US" sz="1600" b="0" dirty="0">
                <a:solidFill>
                  <a:schemeClr val="accent3">
                    <a:lumMod val="20000"/>
                    <a:lumOff val="80000"/>
                  </a:schemeClr>
                </a:solidFill>
              </a:rPr>
              <a:t>DOI: 10.1175/WAF-D-11-00141.1</a:t>
            </a:r>
            <a:endParaRPr lang="en-US" altLang="en-US" sz="1600" b="0" dirty="0">
              <a:solidFill>
                <a:schemeClr val="accent3">
                  <a:lumMod val="20000"/>
                  <a:lumOff val="80000"/>
                </a:schemeClr>
              </a:solidFill>
            </a:endParaRPr>
          </a:p>
          <a:p>
            <a:pPr eaLnBrk="1" hangingPunct="1">
              <a:lnSpc>
                <a:spcPct val="100000"/>
              </a:lnSpc>
              <a:spcAft>
                <a:spcPts val="1800"/>
              </a:spcAft>
              <a:buFontTx/>
              <a:buChar char="•"/>
            </a:pPr>
            <a:r>
              <a:rPr lang="en-US" sz="1600" b="0" i="0" dirty="0">
                <a:solidFill>
                  <a:schemeClr val="accent3">
                    <a:lumMod val="20000"/>
                    <a:lumOff val="80000"/>
                  </a:schemeClr>
                </a:solidFill>
              </a:rPr>
              <a:t>Megenhardt, D., C. Mueller, S. Trier, D. </a:t>
            </a:r>
            <a:r>
              <a:rPr lang="en-US" sz="1600" b="0" i="0" dirty="0" err="1">
                <a:solidFill>
                  <a:schemeClr val="accent3">
                    <a:lumMod val="20000"/>
                    <a:lumOff val="80000"/>
                  </a:schemeClr>
                </a:solidFill>
              </a:rPr>
              <a:t>Ahijevych</a:t>
            </a:r>
            <a:r>
              <a:rPr lang="en-US" sz="1600" b="0" i="0" dirty="0">
                <a:solidFill>
                  <a:schemeClr val="accent3">
                    <a:lumMod val="20000"/>
                    <a:lumOff val="80000"/>
                  </a:schemeClr>
                </a:solidFill>
              </a:rPr>
              <a:t>, and N. </a:t>
            </a:r>
            <a:r>
              <a:rPr lang="en-US" sz="1600" b="0" i="0" dirty="0" err="1">
                <a:solidFill>
                  <a:schemeClr val="accent3">
                    <a:lumMod val="20000"/>
                    <a:lumOff val="80000"/>
                  </a:schemeClr>
                </a:solidFill>
              </a:rPr>
              <a:t>Rehak</a:t>
            </a:r>
            <a:r>
              <a:rPr lang="en-US" sz="1600" b="0" i="0" dirty="0">
                <a:solidFill>
                  <a:schemeClr val="accent3">
                    <a:lumMod val="20000"/>
                    <a:lumOff val="80000"/>
                  </a:schemeClr>
                </a:solidFill>
              </a:rPr>
              <a:t>, 2004: NCWF-2 Probabilistic Nowcasts. Preprints, </a:t>
            </a:r>
            <a:r>
              <a:rPr lang="en-US" sz="1600" b="0" dirty="0">
                <a:solidFill>
                  <a:schemeClr val="accent3">
                    <a:lumMod val="20000"/>
                    <a:lumOff val="80000"/>
                  </a:schemeClr>
                </a:solidFill>
              </a:rPr>
              <a:t>11th Conf. on Aviation, Range, and Aerospace Meteorology</a:t>
            </a:r>
            <a:r>
              <a:rPr lang="en-US" sz="1600" b="0" i="0" dirty="0">
                <a:solidFill>
                  <a:schemeClr val="accent3">
                    <a:lumMod val="20000"/>
                    <a:lumOff val="80000"/>
                  </a:schemeClr>
                </a:solidFill>
              </a:rPr>
              <a:t>, Hyannis, MA, Amer. Meteor. Soc., 5.2.  </a:t>
            </a:r>
            <a:r>
              <a:rPr lang="en-US" sz="1600" b="0" dirty="0">
                <a:solidFill>
                  <a:schemeClr val="accent3">
                    <a:lumMod val="20000"/>
                    <a:lumOff val="80000"/>
                  </a:schemeClr>
                </a:solidFill>
              </a:rPr>
              <a:t>https://ams.confex.com/ams/pdfpapers/81993.pdf</a:t>
            </a:r>
          </a:p>
          <a:p>
            <a:pPr eaLnBrk="1" hangingPunct="1">
              <a:lnSpc>
                <a:spcPct val="100000"/>
              </a:lnSpc>
              <a:spcAft>
                <a:spcPts val="0"/>
              </a:spcAft>
              <a:buFontTx/>
              <a:buChar char="•"/>
            </a:pPr>
            <a:r>
              <a:rPr lang="en-US" altLang="en-US" sz="1600" b="0" i="0" dirty="0">
                <a:solidFill>
                  <a:schemeClr val="accent3">
                    <a:lumMod val="20000"/>
                    <a:lumOff val="80000"/>
                  </a:schemeClr>
                </a:solidFill>
              </a:rPr>
              <a:t>Mueller, C., T. </a:t>
            </a:r>
            <a:r>
              <a:rPr lang="en-US" altLang="en-US" sz="1600" b="0" i="0" dirty="0" err="1">
                <a:solidFill>
                  <a:schemeClr val="accent3">
                    <a:lumMod val="20000"/>
                    <a:lumOff val="80000"/>
                  </a:schemeClr>
                </a:solidFill>
              </a:rPr>
              <a:t>Saxen</a:t>
            </a:r>
            <a:r>
              <a:rPr lang="en-US" altLang="en-US" sz="1600" b="0" i="0" dirty="0">
                <a:solidFill>
                  <a:schemeClr val="accent3">
                    <a:lumMod val="20000"/>
                    <a:lumOff val="80000"/>
                  </a:schemeClr>
                </a:solidFill>
              </a:rPr>
              <a:t>, R. Roberts, J. Wilson, T. Betancourt, S. </a:t>
            </a:r>
            <a:r>
              <a:rPr lang="en-US" altLang="en-US" sz="1600" b="0" i="0" dirty="0" err="1">
                <a:solidFill>
                  <a:schemeClr val="accent3">
                    <a:lumMod val="20000"/>
                    <a:lumOff val="80000"/>
                  </a:schemeClr>
                </a:solidFill>
              </a:rPr>
              <a:t>Dettling</a:t>
            </a:r>
            <a:r>
              <a:rPr lang="en-US" altLang="en-US" sz="1600" b="0" i="0" dirty="0">
                <a:solidFill>
                  <a:schemeClr val="accent3">
                    <a:lumMod val="20000"/>
                    <a:lumOff val="80000"/>
                  </a:schemeClr>
                </a:solidFill>
              </a:rPr>
              <a:t>, N. </a:t>
            </a:r>
            <a:r>
              <a:rPr lang="en-US" altLang="en-US" sz="1600" b="0" i="0" dirty="0" err="1">
                <a:solidFill>
                  <a:schemeClr val="accent3">
                    <a:lumMod val="20000"/>
                    <a:lumOff val="80000"/>
                  </a:schemeClr>
                </a:solidFill>
              </a:rPr>
              <a:t>Oien</a:t>
            </a:r>
            <a:r>
              <a:rPr lang="en-US" altLang="en-US" sz="1600" b="0" i="0" dirty="0">
                <a:solidFill>
                  <a:schemeClr val="accent3">
                    <a:lumMod val="20000"/>
                    <a:lumOff val="80000"/>
                  </a:schemeClr>
                </a:solidFill>
              </a:rPr>
              <a:t>, and J. Yee, 2003: NCAR Auto-Nowcast System. </a:t>
            </a:r>
            <a:r>
              <a:rPr lang="en-US" altLang="en-US" sz="1600" b="0" dirty="0" err="1">
                <a:solidFill>
                  <a:schemeClr val="accent3">
                    <a:lumMod val="20000"/>
                    <a:lumOff val="80000"/>
                  </a:schemeClr>
                </a:solidFill>
              </a:rPr>
              <a:t>Wea</a:t>
            </a:r>
            <a:r>
              <a:rPr lang="en-US" altLang="en-US" sz="1600" b="0" dirty="0">
                <a:solidFill>
                  <a:schemeClr val="accent3">
                    <a:lumMod val="20000"/>
                    <a:lumOff val="80000"/>
                  </a:schemeClr>
                </a:solidFill>
              </a:rPr>
              <a:t>. Forecasting</a:t>
            </a:r>
            <a:r>
              <a:rPr lang="en-US" altLang="en-US" sz="1600" b="0" i="0" dirty="0">
                <a:solidFill>
                  <a:schemeClr val="accent3">
                    <a:lumMod val="20000"/>
                    <a:lumOff val="80000"/>
                  </a:schemeClr>
                </a:solidFill>
              </a:rPr>
              <a:t>, </a:t>
            </a:r>
            <a:r>
              <a:rPr lang="en-US" altLang="en-US" sz="1600" i="0" dirty="0">
                <a:solidFill>
                  <a:schemeClr val="accent3">
                    <a:lumMod val="20000"/>
                    <a:lumOff val="80000"/>
                  </a:schemeClr>
                </a:solidFill>
              </a:rPr>
              <a:t>18</a:t>
            </a:r>
            <a:r>
              <a:rPr lang="en-US" altLang="en-US" sz="1600" b="0" i="0" dirty="0">
                <a:solidFill>
                  <a:schemeClr val="accent3">
                    <a:lumMod val="20000"/>
                    <a:lumOff val="80000"/>
                  </a:schemeClr>
                </a:solidFill>
              </a:rPr>
              <a:t>, 545–561.</a:t>
            </a:r>
          </a:p>
          <a:p>
            <a:pPr indent="0" eaLnBrk="1" hangingPunct="1">
              <a:lnSpc>
                <a:spcPct val="100000"/>
              </a:lnSpc>
              <a:spcAft>
                <a:spcPts val="0"/>
              </a:spcAft>
            </a:pPr>
            <a:r>
              <a:rPr lang="en-US" sz="1600" b="0" dirty="0">
                <a:solidFill>
                  <a:schemeClr val="accent3">
                    <a:lumMod val="20000"/>
                    <a:lumOff val="80000"/>
                  </a:schemeClr>
                </a:solidFill>
              </a:rPr>
              <a:t>DOI: 10.1175/1520-0434(2003)018&lt;0545:NAS&gt;2.0.CO;2</a:t>
            </a:r>
            <a:endParaRPr lang="en-US" altLang="en-US" sz="1600" b="0" dirty="0">
              <a:solidFill>
                <a:schemeClr val="accent3">
                  <a:lumMod val="20000"/>
                  <a:lumOff val="80000"/>
                </a:schemeClr>
              </a:solidFill>
            </a:endParaRPr>
          </a:p>
          <a:p>
            <a:pPr eaLnBrk="1" hangingPunct="1">
              <a:lnSpc>
                <a:spcPct val="100000"/>
              </a:lnSpc>
              <a:spcAft>
                <a:spcPts val="0"/>
              </a:spcAft>
              <a:buFont typeface="Arial" panose="020B0604020202020204" pitchFamily="34" charset="0"/>
              <a:buChar char="•"/>
            </a:pPr>
            <a:endParaRPr lang="en-US" altLang="en-US" sz="1600" b="0" dirty="0">
              <a:solidFill>
                <a:schemeClr val="accent3">
                  <a:lumMod val="20000"/>
                  <a:lumOff val="80000"/>
                </a:schemeClr>
              </a:solidFill>
            </a:endParaRP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600200" y="685800"/>
            <a:ext cx="5943600" cy="603504"/>
          </a:xfrm>
          <a:prstGeom prst="rect">
            <a:avLst/>
          </a:prstGeom>
          <a:noFill/>
        </p:spPr>
        <p:txBody>
          <a:bodyPr>
            <a:spAutoFit/>
          </a:bodyPr>
          <a:lstStyle/>
          <a:p>
            <a:pPr algn="ctr">
              <a:lnSpc>
                <a:spcPct val="100000"/>
              </a:lnSpc>
              <a:defRPr/>
            </a:pPr>
            <a:r>
              <a:rPr lang="en-US" sz="3300" dirty="0">
                <a:solidFill>
                  <a:schemeClr val="accent3">
                    <a:lumMod val="20000"/>
                    <a:lumOff val="80000"/>
                  </a:schemeClr>
                </a:solidFill>
              </a:rPr>
              <a:t>ANC: Select </a:t>
            </a:r>
            <a:r>
              <a:rPr lang="en-US" sz="3300" dirty="0" smtClean="0">
                <a:solidFill>
                  <a:schemeClr val="accent3">
                    <a:lumMod val="20000"/>
                    <a:lumOff val="80000"/>
                  </a:schemeClr>
                </a:solidFill>
              </a:rPr>
              <a:t>Bibliography (2)</a:t>
            </a:r>
            <a:endParaRPr lang="en-US" sz="3300" dirty="0">
              <a:solidFill>
                <a:schemeClr val="accent3">
                  <a:lumMod val="20000"/>
                  <a:lumOff val="80000"/>
                </a:schemeClr>
              </a:solidFill>
            </a:endParaRPr>
          </a:p>
        </p:txBody>
      </p:sp>
      <p:sp>
        <p:nvSpPr>
          <p:cNvPr id="16387" name="TextBox 2"/>
          <p:cNvSpPr txBox="1">
            <a:spLocks noChangeArrowheads="1"/>
          </p:cNvSpPr>
          <p:nvPr/>
        </p:nvSpPr>
        <p:spPr bwMode="auto">
          <a:xfrm>
            <a:off x="685800" y="1828800"/>
            <a:ext cx="7772400" cy="44781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28600" indent="-228600" eaLnBrk="0" hangingPunct="0">
              <a:lnSpc>
                <a:spcPct val="85000"/>
              </a:lnSpc>
              <a:spcAft>
                <a:spcPct val="40000"/>
              </a:spcAft>
              <a:defRPr sz="2800" b="1" i="1">
                <a:solidFill>
                  <a:srgbClr val="FFFFCC"/>
                </a:solidFill>
                <a:latin typeface="Arial" charset="0"/>
              </a:defRPr>
            </a:lvl1pPr>
            <a:lvl2pPr marL="742950" indent="-285750" eaLnBrk="0" hangingPunct="0">
              <a:lnSpc>
                <a:spcPct val="85000"/>
              </a:lnSpc>
              <a:spcAft>
                <a:spcPct val="40000"/>
              </a:spcAft>
              <a:buChar char="•"/>
              <a:defRPr sz="2400" b="1">
                <a:solidFill>
                  <a:srgbClr val="FFFFFF"/>
                </a:solidFill>
                <a:latin typeface="Arial" charset="0"/>
              </a:defRPr>
            </a:lvl2pPr>
            <a:lvl3pPr marL="1143000" indent="-228600" eaLnBrk="0" hangingPunct="0">
              <a:lnSpc>
                <a:spcPct val="85000"/>
              </a:lnSpc>
              <a:spcAft>
                <a:spcPct val="40000"/>
              </a:spcAft>
              <a:buChar char="–"/>
              <a:defRPr sz="2000" i="1">
                <a:solidFill>
                  <a:srgbClr val="FFFFFF"/>
                </a:solidFill>
                <a:latin typeface="Arial" charset="0"/>
              </a:defRPr>
            </a:lvl3pPr>
            <a:lvl4pPr marL="1600200" indent="-228600" eaLnBrk="0" hangingPunct="0">
              <a:lnSpc>
                <a:spcPct val="85000"/>
              </a:lnSpc>
              <a:spcAft>
                <a:spcPct val="40000"/>
              </a:spcAft>
              <a:buChar char="•"/>
              <a:defRPr b="1">
                <a:solidFill>
                  <a:srgbClr val="FFFFFF"/>
                </a:solidFill>
                <a:latin typeface="Arial" charset="0"/>
              </a:defRPr>
            </a:lvl4pPr>
            <a:lvl5pPr marL="2057400" indent="-228600" eaLnBrk="0" hangingPunct="0">
              <a:lnSpc>
                <a:spcPct val="85000"/>
              </a:lnSpc>
              <a:spcAft>
                <a:spcPct val="40000"/>
              </a:spcAft>
              <a:buChar char="»"/>
              <a:defRPr i="1">
                <a:solidFill>
                  <a:srgbClr val="FFFFFF"/>
                </a:solidFill>
                <a:latin typeface="Arial" charset="0"/>
              </a:defRPr>
            </a:lvl5pPr>
            <a:lvl6pPr marL="2514600" indent="-228600" eaLnBrk="0" fontAlgn="base" hangingPunct="0">
              <a:lnSpc>
                <a:spcPct val="85000"/>
              </a:lnSpc>
              <a:spcBef>
                <a:spcPct val="0"/>
              </a:spcBef>
              <a:spcAft>
                <a:spcPct val="40000"/>
              </a:spcAft>
              <a:buChar char="»"/>
              <a:defRPr i="1">
                <a:solidFill>
                  <a:srgbClr val="FFFFFF"/>
                </a:solidFill>
                <a:latin typeface="Arial" charset="0"/>
              </a:defRPr>
            </a:lvl6pPr>
            <a:lvl7pPr marL="2971800" indent="-228600" eaLnBrk="0" fontAlgn="base" hangingPunct="0">
              <a:lnSpc>
                <a:spcPct val="85000"/>
              </a:lnSpc>
              <a:spcBef>
                <a:spcPct val="0"/>
              </a:spcBef>
              <a:spcAft>
                <a:spcPct val="40000"/>
              </a:spcAft>
              <a:buChar char="»"/>
              <a:defRPr i="1">
                <a:solidFill>
                  <a:srgbClr val="FFFFFF"/>
                </a:solidFill>
                <a:latin typeface="Arial" charset="0"/>
              </a:defRPr>
            </a:lvl7pPr>
            <a:lvl8pPr marL="3429000" indent="-228600" eaLnBrk="0" fontAlgn="base" hangingPunct="0">
              <a:lnSpc>
                <a:spcPct val="85000"/>
              </a:lnSpc>
              <a:spcBef>
                <a:spcPct val="0"/>
              </a:spcBef>
              <a:spcAft>
                <a:spcPct val="40000"/>
              </a:spcAft>
              <a:buChar char="»"/>
              <a:defRPr i="1">
                <a:solidFill>
                  <a:srgbClr val="FFFFFF"/>
                </a:solidFill>
                <a:latin typeface="Arial" charset="0"/>
              </a:defRPr>
            </a:lvl8pPr>
            <a:lvl9pPr marL="3886200" indent="-228600" eaLnBrk="0" fontAlgn="base" hangingPunct="0">
              <a:lnSpc>
                <a:spcPct val="85000"/>
              </a:lnSpc>
              <a:spcBef>
                <a:spcPct val="0"/>
              </a:spcBef>
              <a:spcAft>
                <a:spcPct val="40000"/>
              </a:spcAft>
              <a:buChar char="»"/>
              <a:defRPr i="1">
                <a:solidFill>
                  <a:srgbClr val="FFFFFF"/>
                </a:solidFill>
                <a:latin typeface="Arial" charset="0"/>
              </a:defRPr>
            </a:lvl9pPr>
          </a:lstStyle>
          <a:p>
            <a:pPr eaLnBrk="1" hangingPunct="1">
              <a:lnSpc>
                <a:spcPct val="100000"/>
              </a:lnSpc>
              <a:spcAft>
                <a:spcPts val="0"/>
              </a:spcAft>
              <a:buFontTx/>
              <a:buChar char="•"/>
            </a:pPr>
            <a:r>
              <a:rPr lang="en-US" altLang="en-US" sz="1600" b="0" i="0" dirty="0" smtClean="0">
                <a:solidFill>
                  <a:schemeClr val="accent3">
                    <a:lumMod val="20000"/>
                    <a:lumOff val="80000"/>
                  </a:schemeClr>
                </a:solidFill>
              </a:rPr>
              <a:t>Roberts</a:t>
            </a:r>
            <a:r>
              <a:rPr lang="en-US" altLang="en-US" sz="1600" b="0" i="0" dirty="0">
                <a:solidFill>
                  <a:schemeClr val="accent3">
                    <a:lumMod val="20000"/>
                    <a:lumOff val="80000"/>
                  </a:schemeClr>
                </a:solidFill>
              </a:rPr>
              <a:t>, R. D., and S. Rutledge, 2003: Nowcasting storm initiation and growth using GOES-8 and WSR-88D data. </a:t>
            </a:r>
            <a:r>
              <a:rPr lang="en-US" altLang="en-US" sz="1600" b="0" dirty="0" err="1">
                <a:solidFill>
                  <a:schemeClr val="accent3">
                    <a:lumMod val="20000"/>
                    <a:lumOff val="80000"/>
                  </a:schemeClr>
                </a:solidFill>
              </a:rPr>
              <a:t>Wea</a:t>
            </a:r>
            <a:r>
              <a:rPr lang="en-US" altLang="en-US" sz="1600" b="0" dirty="0">
                <a:solidFill>
                  <a:schemeClr val="accent3">
                    <a:lumMod val="20000"/>
                    <a:lumOff val="80000"/>
                  </a:schemeClr>
                </a:solidFill>
              </a:rPr>
              <a:t>. Forecasting</a:t>
            </a:r>
            <a:r>
              <a:rPr lang="en-US" altLang="en-US" sz="1600" b="0" i="0" dirty="0">
                <a:solidFill>
                  <a:schemeClr val="accent3">
                    <a:lumMod val="20000"/>
                    <a:lumOff val="80000"/>
                  </a:schemeClr>
                </a:solidFill>
              </a:rPr>
              <a:t>, </a:t>
            </a:r>
            <a:r>
              <a:rPr lang="en-US" altLang="en-US" sz="1600" i="0" dirty="0">
                <a:solidFill>
                  <a:schemeClr val="accent3">
                    <a:lumMod val="20000"/>
                    <a:lumOff val="80000"/>
                  </a:schemeClr>
                </a:solidFill>
              </a:rPr>
              <a:t>18</a:t>
            </a:r>
            <a:r>
              <a:rPr lang="en-US" altLang="en-US" sz="1600" b="0" i="0" dirty="0">
                <a:solidFill>
                  <a:schemeClr val="accent3">
                    <a:lumMod val="20000"/>
                    <a:lumOff val="80000"/>
                  </a:schemeClr>
                </a:solidFill>
              </a:rPr>
              <a:t>, 562–584.</a:t>
            </a:r>
          </a:p>
          <a:p>
            <a:pPr indent="0" eaLnBrk="1" hangingPunct="1">
              <a:lnSpc>
                <a:spcPct val="100000"/>
              </a:lnSpc>
              <a:spcAft>
                <a:spcPts val="1800"/>
              </a:spcAft>
            </a:pPr>
            <a:r>
              <a:rPr lang="en-US" sz="1600" b="0" dirty="0">
                <a:solidFill>
                  <a:schemeClr val="accent3">
                    <a:lumMod val="20000"/>
                    <a:lumOff val="80000"/>
                  </a:schemeClr>
                </a:solidFill>
              </a:rPr>
              <a:t>DOI: </a:t>
            </a:r>
            <a:r>
              <a:rPr lang="en-US" sz="1600" b="0" dirty="0" smtClean="0">
                <a:solidFill>
                  <a:schemeClr val="accent3">
                    <a:lumMod val="20000"/>
                    <a:lumOff val="80000"/>
                  </a:schemeClr>
                </a:solidFill>
              </a:rPr>
              <a:t>10.1175/1520-0434(2003)018&lt;0562:NSIAGU&gt;2.0.CO;2</a:t>
            </a:r>
            <a:endParaRPr lang="en-US" sz="1600" b="0" i="0" dirty="0" smtClean="0">
              <a:solidFill>
                <a:schemeClr val="accent3">
                  <a:lumMod val="20000"/>
                  <a:lumOff val="80000"/>
                </a:schemeClr>
              </a:solidFill>
            </a:endParaRPr>
          </a:p>
          <a:p>
            <a:pPr eaLnBrk="1" hangingPunct="1">
              <a:lnSpc>
                <a:spcPct val="100000"/>
              </a:lnSpc>
              <a:spcAft>
                <a:spcPts val="0"/>
              </a:spcAft>
              <a:buFont typeface="Arial" panose="020B0604020202020204" pitchFamily="34" charset="0"/>
              <a:buChar char="•"/>
            </a:pPr>
            <a:r>
              <a:rPr lang="en-US" sz="1600" b="0" i="0" dirty="0">
                <a:solidFill>
                  <a:schemeClr val="accent3">
                    <a:lumMod val="20000"/>
                    <a:lumOff val="80000"/>
                  </a:schemeClr>
                </a:solidFill>
              </a:rPr>
              <a:t>Steiner, M., R. A. </a:t>
            </a:r>
            <a:r>
              <a:rPr lang="en-US" sz="1600" b="0" i="0" dirty="0" err="1">
                <a:solidFill>
                  <a:schemeClr val="accent3">
                    <a:lumMod val="20000"/>
                    <a:lumOff val="80000"/>
                  </a:schemeClr>
                </a:solidFill>
              </a:rPr>
              <a:t>Houze</a:t>
            </a:r>
            <a:r>
              <a:rPr lang="en-US" sz="1600" b="0" i="0" dirty="0">
                <a:solidFill>
                  <a:schemeClr val="accent3">
                    <a:lumMod val="20000"/>
                    <a:lumOff val="80000"/>
                  </a:schemeClr>
                </a:solidFill>
              </a:rPr>
              <a:t> Jr., and S. E. </a:t>
            </a:r>
            <a:r>
              <a:rPr lang="en-US" sz="1600" b="0" i="0" dirty="0" err="1" smtClean="0">
                <a:solidFill>
                  <a:schemeClr val="accent3">
                    <a:lumMod val="20000"/>
                    <a:lumOff val="80000"/>
                  </a:schemeClr>
                </a:solidFill>
              </a:rPr>
              <a:t>Yuter</a:t>
            </a:r>
            <a:r>
              <a:rPr lang="en-US" sz="1600" b="0" i="0" dirty="0" smtClean="0">
                <a:solidFill>
                  <a:schemeClr val="accent3">
                    <a:lumMod val="20000"/>
                    <a:lumOff val="80000"/>
                  </a:schemeClr>
                </a:solidFill>
              </a:rPr>
              <a:t>, 1995:</a:t>
            </a:r>
            <a:r>
              <a:rPr lang="en-US" sz="1600" b="0" i="0" dirty="0">
                <a:solidFill>
                  <a:schemeClr val="accent3">
                    <a:lumMod val="20000"/>
                    <a:lumOff val="80000"/>
                  </a:schemeClr>
                </a:solidFill>
              </a:rPr>
              <a:t> Climatological characterization of three-dimensional storm structure from operational radar and rain gauge </a:t>
            </a:r>
            <a:r>
              <a:rPr lang="en-US" sz="1600" b="0" i="0" dirty="0" smtClean="0">
                <a:solidFill>
                  <a:schemeClr val="accent3">
                    <a:lumMod val="20000"/>
                    <a:lumOff val="80000"/>
                  </a:schemeClr>
                </a:solidFill>
              </a:rPr>
              <a:t>data.</a:t>
            </a:r>
            <a:r>
              <a:rPr lang="en-US" sz="1600" b="0" i="0" dirty="0">
                <a:solidFill>
                  <a:schemeClr val="accent3">
                    <a:lumMod val="20000"/>
                    <a:lumOff val="80000"/>
                  </a:schemeClr>
                </a:solidFill>
              </a:rPr>
              <a:t> </a:t>
            </a:r>
            <a:r>
              <a:rPr lang="en-US" sz="1600" b="0" dirty="0">
                <a:solidFill>
                  <a:schemeClr val="accent3">
                    <a:lumMod val="20000"/>
                    <a:lumOff val="80000"/>
                  </a:schemeClr>
                </a:solidFill>
              </a:rPr>
              <a:t>J. Appl. </a:t>
            </a:r>
            <a:r>
              <a:rPr lang="en-US" sz="1600" b="0" dirty="0" err="1">
                <a:solidFill>
                  <a:schemeClr val="accent3">
                    <a:lumMod val="20000"/>
                    <a:lumOff val="80000"/>
                  </a:schemeClr>
                </a:solidFill>
              </a:rPr>
              <a:t>Meteorol</a:t>
            </a:r>
            <a:r>
              <a:rPr lang="en-US" sz="1600" b="0" dirty="0">
                <a:solidFill>
                  <a:schemeClr val="accent3">
                    <a:lumMod val="20000"/>
                    <a:lumOff val="80000"/>
                  </a:schemeClr>
                </a:solidFill>
              </a:rPr>
              <a:t>.</a:t>
            </a:r>
            <a:r>
              <a:rPr lang="en-US" sz="1600" b="0" i="0" dirty="0">
                <a:solidFill>
                  <a:schemeClr val="accent3">
                    <a:lumMod val="20000"/>
                    <a:lumOff val="80000"/>
                  </a:schemeClr>
                </a:solidFill>
              </a:rPr>
              <a:t>, </a:t>
            </a:r>
            <a:r>
              <a:rPr lang="en-US" sz="1600" i="0" dirty="0" smtClean="0">
                <a:solidFill>
                  <a:schemeClr val="accent3">
                    <a:lumMod val="20000"/>
                    <a:lumOff val="80000"/>
                  </a:schemeClr>
                </a:solidFill>
              </a:rPr>
              <a:t>34</a:t>
            </a:r>
            <a:r>
              <a:rPr lang="en-US" sz="1600" b="0" i="0" dirty="0" smtClean="0">
                <a:solidFill>
                  <a:schemeClr val="accent3">
                    <a:lumMod val="20000"/>
                    <a:lumOff val="80000"/>
                  </a:schemeClr>
                </a:solidFill>
              </a:rPr>
              <a:t>,</a:t>
            </a:r>
            <a:r>
              <a:rPr lang="en-US" sz="1600" b="0" i="0" dirty="0">
                <a:solidFill>
                  <a:schemeClr val="accent3">
                    <a:lumMod val="20000"/>
                    <a:lumOff val="80000"/>
                  </a:schemeClr>
                </a:solidFill>
              </a:rPr>
              <a:t> 1978–2007</a:t>
            </a:r>
            <a:r>
              <a:rPr lang="en-US" sz="1600" b="0" i="0" dirty="0" smtClean="0">
                <a:solidFill>
                  <a:schemeClr val="accent3">
                    <a:lumMod val="20000"/>
                    <a:lumOff val="80000"/>
                  </a:schemeClr>
                </a:solidFill>
              </a:rPr>
              <a:t>.</a:t>
            </a:r>
          </a:p>
          <a:p>
            <a:pPr indent="0" eaLnBrk="1" hangingPunct="1">
              <a:lnSpc>
                <a:spcPct val="100000"/>
              </a:lnSpc>
              <a:spcAft>
                <a:spcPts val="1800"/>
              </a:spcAft>
            </a:pPr>
            <a:r>
              <a:rPr lang="en-US" altLang="en-US" sz="1600" b="0" dirty="0" smtClean="0">
                <a:solidFill>
                  <a:schemeClr val="accent3">
                    <a:lumMod val="20000"/>
                    <a:lumOff val="80000"/>
                  </a:schemeClr>
                </a:solidFill>
              </a:rPr>
              <a:t>DOI: </a:t>
            </a:r>
            <a:r>
              <a:rPr lang="en-US" sz="1600" b="0" dirty="0">
                <a:solidFill>
                  <a:schemeClr val="accent3">
                    <a:lumMod val="20000"/>
                    <a:lumOff val="80000"/>
                  </a:schemeClr>
                </a:solidFill>
              </a:rPr>
              <a:t>10.1175/1520-0450(1995)034&lt;1978:CCOTDS&gt;2.0.CO;2</a:t>
            </a:r>
            <a:endParaRPr lang="en-US" altLang="en-US" sz="1600" b="0" dirty="0">
              <a:solidFill>
                <a:schemeClr val="accent3">
                  <a:lumMod val="20000"/>
                  <a:lumOff val="80000"/>
                </a:schemeClr>
              </a:solidFill>
            </a:endParaRPr>
          </a:p>
          <a:p>
            <a:pPr eaLnBrk="1" hangingPunct="1">
              <a:lnSpc>
                <a:spcPct val="100000"/>
              </a:lnSpc>
              <a:spcAft>
                <a:spcPts val="0"/>
              </a:spcAft>
              <a:buFont typeface="Arial" panose="020B0604020202020204" pitchFamily="34" charset="0"/>
              <a:buChar char="•"/>
            </a:pPr>
            <a:r>
              <a:rPr lang="en-US" sz="1600" b="0" i="0" dirty="0">
                <a:solidFill>
                  <a:schemeClr val="accent3">
                    <a:lumMod val="20000"/>
                    <a:lumOff val="80000"/>
                  </a:schemeClr>
                </a:solidFill>
              </a:rPr>
              <a:t>Tag, P. M., R. L. Bankert, and L. R. Brody, 2000: An AVHRR Multiple Cloud-Type Classification </a:t>
            </a:r>
            <a:r>
              <a:rPr lang="en-US" sz="1600" b="0" i="0" dirty="0" smtClean="0">
                <a:solidFill>
                  <a:schemeClr val="accent3">
                    <a:lumMod val="20000"/>
                    <a:lumOff val="80000"/>
                  </a:schemeClr>
                </a:solidFill>
              </a:rPr>
              <a:t>Package. </a:t>
            </a:r>
            <a:r>
              <a:rPr lang="en-US" sz="1600" b="0" dirty="0" smtClean="0">
                <a:solidFill>
                  <a:schemeClr val="accent3">
                    <a:lumMod val="20000"/>
                    <a:lumOff val="80000"/>
                  </a:schemeClr>
                </a:solidFill>
              </a:rPr>
              <a:t>J</a:t>
            </a:r>
            <a:r>
              <a:rPr lang="en-US" sz="1600" b="0" dirty="0">
                <a:solidFill>
                  <a:schemeClr val="accent3">
                    <a:lumMod val="20000"/>
                    <a:lumOff val="80000"/>
                  </a:schemeClr>
                </a:solidFill>
              </a:rPr>
              <a:t>. Appl. </a:t>
            </a:r>
            <a:r>
              <a:rPr lang="en-US" sz="1600" b="0" dirty="0" err="1" smtClean="0">
                <a:solidFill>
                  <a:schemeClr val="accent3">
                    <a:lumMod val="20000"/>
                    <a:lumOff val="80000"/>
                  </a:schemeClr>
                </a:solidFill>
              </a:rPr>
              <a:t>Meteorol</a:t>
            </a:r>
            <a:r>
              <a:rPr lang="en-US" sz="1600" b="0" dirty="0" smtClean="0">
                <a:solidFill>
                  <a:schemeClr val="accent3">
                    <a:lumMod val="20000"/>
                    <a:lumOff val="80000"/>
                  </a:schemeClr>
                </a:solidFill>
              </a:rPr>
              <a:t>.</a:t>
            </a:r>
            <a:r>
              <a:rPr lang="en-US" sz="1600" b="0" i="0" dirty="0" smtClean="0">
                <a:solidFill>
                  <a:schemeClr val="accent3">
                    <a:lumMod val="20000"/>
                    <a:lumOff val="80000"/>
                  </a:schemeClr>
                </a:solidFill>
              </a:rPr>
              <a:t>, </a:t>
            </a:r>
            <a:r>
              <a:rPr lang="en-US" sz="1600" i="0" dirty="0">
                <a:solidFill>
                  <a:schemeClr val="accent3">
                    <a:lumMod val="20000"/>
                    <a:lumOff val="80000"/>
                  </a:schemeClr>
                </a:solidFill>
              </a:rPr>
              <a:t>39</a:t>
            </a:r>
            <a:r>
              <a:rPr lang="en-US" sz="1600" b="0" i="0" dirty="0">
                <a:solidFill>
                  <a:schemeClr val="accent3">
                    <a:lumMod val="20000"/>
                    <a:lumOff val="80000"/>
                  </a:schemeClr>
                </a:solidFill>
              </a:rPr>
              <a:t>, 125–134.</a:t>
            </a:r>
          </a:p>
          <a:p>
            <a:pPr indent="0" eaLnBrk="1" hangingPunct="1">
              <a:lnSpc>
                <a:spcPct val="100000"/>
              </a:lnSpc>
              <a:spcAft>
                <a:spcPts val="1800"/>
              </a:spcAft>
            </a:pPr>
            <a:r>
              <a:rPr lang="en-US" sz="1600" b="0" dirty="0">
                <a:solidFill>
                  <a:schemeClr val="accent3">
                    <a:lumMod val="20000"/>
                    <a:lumOff val="80000"/>
                  </a:schemeClr>
                </a:solidFill>
              </a:rPr>
              <a:t>DOI: </a:t>
            </a:r>
            <a:r>
              <a:rPr lang="en-US" sz="1600" b="0" dirty="0" smtClean="0">
                <a:solidFill>
                  <a:schemeClr val="accent3">
                    <a:lumMod val="20000"/>
                    <a:lumOff val="80000"/>
                  </a:schemeClr>
                </a:solidFill>
              </a:rPr>
              <a:t>10.1175/1520-0450(2000)039&lt;0125:AAMCTC&gt;2.0.CO;2</a:t>
            </a:r>
          </a:p>
          <a:p>
            <a:pPr eaLnBrk="1" hangingPunct="1">
              <a:lnSpc>
                <a:spcPct val="100000"/>
              </a:lnSpc>
              <a:spcAft>
                <a:spcPts val="0"/>
              </a:spcAft>
              <a:buFont typeface="Arial" panose="020B0604020202020204" pitchFamily="34" charset="0"/>
              <a:buChar char="•"/>
            </a:pPr>
            <a:r>
              <a:rPr lang="en-US" sz="1600" b="0" i="0" dirty="0">
                <a:solidFill>
                  <a:schemeClr val="accent3">
                    <a:lumMod val="20000"/>
                    <a:lumOff val="80000"/>
                  </a:schemeClr>
                </a:solidFill>
              </a:rPr>
              <a:t>Wolfson</a:t>
            </a:r>
            <a:r>
              <a:rPr lang="en-US" sz="1600" b="0" i="0" dirty="0">
                <a:solidFill>
                  <a:schemeClr val="accent3">
                    <a:lumMod val="20000"/>
                    <a:lumOff val="80000"/>
                  </a:schemeClr>
                </a:solidFill>
              </a:rPr>
              <a:t>, M. M., B. E. Forman, R. G. Hallowell, and </a:t>
            </a:r>
            <a:r>
              <a:rPr lang="en-US" sz="1600" b="0" i="0" dirty="0">
                <a:solidFill>
                  <a:schemeClr val="accent3">
                    <a:lumMod val="20000"/>
                    <a:lumOff val="80000"/>
                  </a:schemeClr>
                </a:solidFill>
              </a:rPr>
              <a:t>M. </a:t>
            </a:r>
            <a:r>
              <a:rPr lang="en-US" sz="1600" b="0" i="0" dirty="0">
                <a:solidFill>
                  <a:schemeClr val="accent3">
                    <a:lumMod val="20000"/>
                    <a:lumOff val="80000"/>
                  </a:schemeClr>
                </a:solidFill>
              </a:rPr>
              <a:t>P. Moore, </a:t>
            </a:r>
            <a:r>
              <a:rPr lang="en-US" sz="1600" b="0" i="0" dirty="0">
                <a:solidFill>
                  <a:schemeClr val="accent3">
                    <a:lumMod val="20000"/>
                    <a:lumOff val="80000"/>
                  </a:schemeClr>
                </a:solidFill>
              </a:rPr>
              <a:t>1999: The </a:t>
            </a:r>
            <a:r>
              <a:rPr lang="en-US" sz="1600" b="0" i="0" dirty="0">
                <a:solidFill>
                  <a:schemeClr val="accent3">
                    <a:lumMod val="20000"/>
                    <a:lumOff val="80000"/>
                  </a:schemeClr>
                </a:solidFill>
              </a:rPr>
              <a:t>growth and decay storm tracker. </a:t>
            </a:r>
            <a:r>
              <a:rPr lang="en-US" sz="1600" b="0" i="0" dirty="0" smtClean="0">
                <a:solidFill>
                  <a:schemeClr val="accent3">
                    <a:lumMod val="20000"/>
                    <a:lumOff val="80000"/>
                  </a:schemeClr>
                </a:solidFill>
              </a:rPr>
              <a:t>Preprints, </a:t>
            </a:r>
            <a:r>
              <a:rPr lang="en-US" sz="1600" b="0" dirty="0" smtClean="0">
                <a:solidFill>
                  <a:schemeClr val="accent3">
                    <a:lumMod val="20000"/>
                    <a:lumOff val="80000"/>
                  </a:schemeClr>
                </a:solidFill>
              </a:rPr>
              <a:t>8th </a:t>
            </a:r>
            <a:r>
              <a:rPr lang="en-US" sz="1600" b="0" dirty="0">
                <a:solidFill>
                  <a:schemeClr val="accent3">
                    <a:lumMod val="20000"/>
                    <a:lumOff val="80000"/>
                  </a:schemeClr>
                </a:solidFill>
              </a:rPr>
              <a:t>Conf. on Aviation, Range, and Aerospace Meteorolog</a:t>
            </a:r>
            <a:r>
              <a:rPr lang="en-US" sz="1600" b="0" i="0" dirty="0">
                <a:solidFill>
                  <a:schemeClr val="accent3">
                    <a:lumMod val="20000"/>
                    <a:lumOff val="80000"/>
                  </a:schemeClr>
                </a:solidFill>
              </a:rPr>
              <a:t>y, Dallas, TX, Amer. Meteor. Soc., </a:t>
            </a:r>
            <a:r>
              <a:rPr lang="en-US" sz="1600" b="0" i="0" dirty="0" smtClean="0">
                <a:solidFill>
                  <a:schemeClr val="accent3">
                    <a:lumMod val="20000"/>
                    <a:lumOff val="80000"/>
                  </a:schemeClr>
                </a:solidFill>
              </a:rPr>
              <a:t>4.3.</a:t>
            </a:r>
            <a:r>
              <a:rPr lang="en-US" sz="1600" b="0" i="0" dirty="0">
                <a:solidFill>
                  <a:schemeClr val="accent3">
                    <a:lumMod val="20000"/>
                    <a:lumOff val="80000"/>
                  </a:schemeClr>
                </a:solidFill>
              </a:rPr>
              <a:t> </a:t>
            </a:r>
            <a:r>
              <a:rPr lang="en-US" sz="1600" b="0" dirty="0" smtClean="0">
                <a:solidFill>
                  <a:schemeClr val="accent3">
                    <a:lumMod val="20000"/>
                    <a:lumOff val="80000"/>
                  </a:schemeClr>
                </a:solidFill>
              </a:rPr>
              <a:t>https</a:t>
            </a:r>
            <a:r>
              <a:rPr lang="en-US" sz="1600" b="0" dirty="0">
                <a:solidFill>
                  <a:schemeClr val="accent3">
                    <a:lumMod val="20000"/>
                    <a:lumOff val="80000"/>
                  </a:schemeClr>
                </a:solidFill>
              </a:rPr>
              <a:t>://</a:t>
            </a:r>
            <a:r>
              <a:rPr lang="en-US" sz="1600" b="0" dirty="0" smtClean="0">
                <a:solidFill>
                  <a:schemeClr val="accent3">
                    <a:lumMod val="20000"/>
                    <a:lumOff val="80000"/>
                  </a:schemeClr>
                </a:solidFill>
              </a:rPr>
              <a:t>www.ll.mit.edu/mission/aviation/publications/publication-files/ms-papers/Wolfson_1999_ARAM_MS-13335_WW-10100.pdf</a:t>
            </a:r>
            <a:endParaRPr lang="en-US" altLang="en-US" sz="1600" b="0" dirty="0">
              <a:solidFill>
                <a:schemeClr val="accent3">
                  <a:lumMod val="20000"/>
                  <a:lumOff val="80000"/>
                </a:schemeClr>
              </a:solidFill>
            </a:endParaRPr>
          </a:p>
        </p:txBody>
      </p:sp>
    </p:spTree>
    <p:extLst>
      <p:ext uri="{BB962C8B-B14F-4D97-AF65-F5344CB8AC3E}">
        <p14:creationId xmlns:p14="http://schemas.microsoft.com/office/powerpoint/2010/main" val="3322896728"/>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731520" y="685800"/>
            <a:ext cx="7680960" cy="1107996"/>
          </a:xfrm>
          <a:prstGeom prst="rect">
            <a:avLst/>
          </a:prstGeom>
          <a:noFill/>
        </p:spPr>
        <p:txBody>
          <a:bodyPr>
            <a:spAutoFit/>
          </a:bodyPr>
          <a:lstStyle/>
          <a:p>
            <a:pPr>
              <a:lnSpc>
                <a:spcPct val="100000"/>
              </a:lnSpc>
              <a:defRPr/>
            </a:pPr>
            <a:r>
              <a:rPr lang="en-US" sz="3300" dirty="0">
                <a:solidFill>
                  <a:schemeClr val="accent3">
                    <a:lumMod val="20000"/>
                    <a:lumOff val="80000"/>
                  </a:schemeClr>
                </a:solidFill>
              </a:rPr>
              <a:t>Appendix A</a:t>
            </a:r>
            <a:r>
              <a:rPr lang="en-US" sz="3300" dirty="0" smtClean="0">
                <a:solidFill>
                  <a:schemeClr val="accent3">
                    <a:lumMod val="20000"/>
                    <a:lumOff val="80000"/>
                  </a:schemeClr>
                </a:solidFill>
              </a:rPr>
              <a:t>: Creating the Likelihood </a:t>
            </a:r>
            <a:endParaRPr lang="en-US" sz="3300" dirty="0">
              <a:solidFill>
                <a:schemeClr val="accent3">
                  <a:lumMod val="20000"/>
                  <a:lumOff val="80000"/>
                </a:schemeClr>
              </a:solidFill>
            </a:endParaRPr>
          </a:p>
          <a:p>
            <a:pPr marL="2560320">
              <a:lnSpc>
                <a:spcPct val="100000"/>
              </a:lnSpc>
              <a:defRPr/>
            </a:pPr>
            <a:r>
              <a:rPr lang="en-US" sz="3300" dirty="0">
                <a:solidFill>
                  <a:schemeClr val="accent3">
                    <a:lumMod val="20000"/>
                    <a:lumOff val="80000"/>
                  </a:schemeClr>
                </a:solidFill>
              </a:rPr>
              <a:t>o</a:t>
            </a:r>
            <a:r>
              <a:rPr lang="en-US" sz="3300" dirty="0" smtClean="0">
                <a:solidFill>
                  <a:schemeClr val="accent3">
                    <a:lumMod val="20000"/>
                    <a:lumOff val="80000"/>
                  </a:schemeClr>
                </a:solidFill>
              </a:rPr>
              <a:t>f Frontal Zone in 1 </a:t>
            </a:r>
            <a:r>
              <a:rPr lang="en-US" sz="3300" dirty="0" err="1" smtClean="0">
                <a:solidFill>
                  <a:schemeClr val="accent3">
                    <a:lumMod val="20000"/>
                    <a:lumOff val="80000"/>
                  </a:schemeClr>
                </a:solidFill>
              </a:rPr>
              <a:t>hr</a:t>
            </a:r>
            <a:endParaRPr lang="en-US" sz="3300" dirty="0">
              <a:solidFill>
                <a:schemeClr val="accent3">
                  <a:lumMod val="20000"/>
                  <a:lumOff val="80000"/>
                </a:schemeClr>
              </a:solidFill>
            </a:endParaRPr>
          </a:p>
        </p:txBody>
      </p:sp>
      <p:sp>
        <p:nvSpPr>
          <p:cNvPr id="9" name="TextBox 5"/>
          <p:cNvSpPr txBox="1">
            <a:spLocks noChangeArrowheads="1"/>
          </p:cNvSpPr>
          <p:nvPr/>
        </p:nvSpPr>
        <p:spPr bwMode="auto">
          <a:xfrm>
            <a:off x="457200" y="2212848"/>
            <a:ext cx="8229600" cy="35702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lnSpc>
                <a:spcPct val="85000"/>
              </a:lnSpc>
              <a:spcAft>
                <a:spcPct val="40000"/>
              </a:spcAft>
              <a:defRPr sz="2800" b="1" i="1">
                <a:solidFill>
                  <a:srgbClr val="FFFFCC"/>
                </a:solidFill>
                <a:latin typeface="Arial" charset="0"/>
              </a:defRPr>
            </a:lvl1pPr>
            <a:lvl2pPr marL="742950" indent="-285750" eaLnBrk="0" hangingPunct="0">
              <a:lnSpc>
                <a:spcPct val="85000"/>
              </a:lnSpc>
              <a:spcAft>
                <a:spcPct val="40000"/>
              </a:spcAft>
              <a:buChar char="•"/>
              <a:defRPr sz="2400" b="1">
                <a:solidFill>
                  <a:srgbClr val="FFFFFF"/>
                </a:solidFill>
                <a:latin typeface="Arial" charset="0"/>
              </a:defRPr>
            </a:lvl2pPr>
            <a:lvl3pPr marL="1143000" indent="-228600" eaLnBrk="0" hangingPunct="0">
              <a:lnSpc>
                <a:spcPct val="85000"/>
              </a:lnSpc>
              <a:spcAft>
                <a:spcPct val="40000"/>
              </a:spcAft>
              <a:buChar char="–"/>
              <a:defRPr sz="2000" i="1">
                <a:solidFill>
                  <a:srgbClr val="FFFFFF"/>
                </a:solidFill>
                <a:latin typeface="Arial" charset="0"/>
              </a:defRPr>
            </a:lvl3pPr>
            <a:lvl4pPr marL="1600200" indent="-228600" eaLnBrk="0" hangingPunct="0">
              <a:lnSpc>
                <a:spcPct val="85000"/>
              </a:lnSpc>
              <a:spcAft>
                <a:spcPct val="40000"/>
              </a:spcAft>
              <a:buChar char="•"/>
              <a:defRPr b="1">
                <a:solidFill>
                  <a:srgbClr val="FFFFFF"/>
                </a:solidFill>
                <a:latin typeface="Arial" charset="0"/>
              </a:defRPr>
            </a:lvl4pPr>
            <a:lvl5pPr marL="2057400" indent="-228600" eaLnBrk="0" hangingPunct="0">
              <a:lnSpc>
                <a:spcPct val="85000"/>
              </a:lnSpc>
              <a:spcAft>
                <a:spcPct val="40000"/>
              </a:spcAft>
              <a:buChar char="»"/>
              <a:defRPr i="1">
                <a:solidFill>
                  <a:srgbClr val="FFFFFF"/>
                </a:solidFill>
                <a:latin typeface="Arial" charset="0"/>
              </a:defRPr>
            </a:lvl5pPr>
            <a:lvl6pPr marL="2514600" indent="-228600" eaLnBrk="0" fontAlgn="base" hangingPunct="0">
              <a:lnSpc>
                <a:spcPct val="85000"/>
              </a:lnSpc>
              <a:spcBef>
                <a:spcPct val="0"/>
              </a:spcBef>
              <a:spcAft>
                <a:spcPct val="40000"/>
              </a:spcAft>
              <a:buChar char="»"/>
              <a:defRPr i="1">
                <a:solidFill>
                  <a:srgbClr val="FFFFFF"/>
                </a:solidFill>
                <a:latin typeface="Arial" charset="0"/>
              </a:defRPr>
            </a:lvl6pPr>
            <a:lvl7pPr marL="2971800" indent="-228600" eaLnBrk="0" fontAlgn="base" hangingPunct="0">
              <a:lnSpc>
                <a:spcPct val="85000"/>
              </a:lnSpc>
              <a:spcBef>
                <a:spcPct val="0"/>
              </a:spcBef>
              <a:spcAft>
                <a:spcPct val="40000"/>
              </a:spcAft>
              <a:buChar char="»"/>
              <a:defRPr i="1">
                <a:solidFill>
                  <a:srgbClr val="FFFFFF"/>
                </a:solidFill>
                <a:latin typeface="Arial" charset="0"/>
              </a:defRPr>
            </a:lvl7pPr>
            <a:lvl8pPr marL="3429000" indent="-228600" eaLnBrk="0" fontAlgn="base" hangingPunct="0">
              <a:lnSpc>
                <a:spcPct val="85000"/>
              </a:lnSpc>
              <a:spcBef>
                <a:spcPct val="0"/>
              </a:spcBef>
              <a:spcAft>
                <a:spcPct val="40000"/>
              </a:spcAft>
              <a:buChar char="»"/>
              <a:defRPr i="1">
                <a:solidFill>
                  <a:srgbClr val="FFFFFF"/>
                </a:solidFill>
                <a:latin typeface="Arial" charset="0"/>
              </a:defRPr>
            </a:lvl8pPr>
            <a:lvl9pPr marL="3886200" indent="-228600" eaLnBrk="0" fontAlgn="base" hangingPunct="0">
              <a:lnSpc>
                <a:spcPct val="85000"/>
              </a:lnSpc>
              <a:spcBef>
                <a:spcPct val="0"/>
              </a:spcBef>
              <a:spcAft>
                <a:spcPct val="40000"/>
              </a:spcAft>
              <a:buChar char="»"/>
              <a:defRPr i="1">
                <a:solidFill>
                  <a:srgbClr val="FFFFFF"/>
                </a:solidFill>
                <a:latin typeface="Arial" charset="0"/>
              </a:defRPr>
            </a:lvl9pPr>
          </a:lstStyle>
          <a:p>
            <a:pPr eaLnBrk="1" hangingPunct="1">
              <a:lnSpc>
                <a:spcPct val="100000"/>
              </a:lnSpc>
              <a:spcAft>
                <a:spcPts val="1800"/>
              </a:spcAft>
            </a:pPr>
            <a:r>
              <a:rPr lang="en-US" sz="1200" i="0" dirty="0">
                <a:solidFill>
                  <a:schemeClr val="accent3">
                    <a:lumMod val="20000"/>
                    <a:lumOff val="80000"/>
                  </a:schemeClr>
                </a:solidFill>
              </a:rPr>
              <a:t>This field “is used to determine the orientation of large-scale frontal forcing.” (Megenhardt et al., 2004)  It “is designed to identify </a:t>
            </a:r>
            <a:r>
              <a:rPr lang="en-US" sz="1200" i="0" dirty="0" err="1">
                <a:solidFill>
                  <a:schemeClr val="accent3">
                    <a:lumMod val="20000"/>
                    <a:lumOff val="80000"/>
                  </a:schemeClr>
                </a:solidFill>
              </a:rPr>
              <a:t>meso</a:t>
            </a:r>
            <a:r>
              <a:rPr lang="en-US" sz="1200" i="0" dirty="0">
                <a:solidFill>
                  <a:schemeClr val="accent3">
                    <a:lumMod val="20000"/>
                    <a:lumOff val="80000"/>
                  </a:schemeClr>
                </a:solidFill>
              </a:rPr>
              <a:t>-synoptic (L = 100-1000 km) frontal structures based on . . . vorticity, horizontal divergence and horizontal gradients of </a:t>
            </a:r>
            <a:r>
              <a:rPr lang="en-US" sz="1200" dirty="0" err="1">
                <a:solidFill>
                  <a:schemeClr val="accent3">
                    <a:lumMod val="20000"/>
                    <a:lumOff val="80000"/>
                  </a:schemeClr>
                </a:solidFill>
              </a:rPr>
              <a:t>θ</a:t>
            </a:r>
            <a:r>
              <a:rPr lang="en-US" sz="1200" i="0" baseline="-25000" dirty="0" err="1">
                <a:solidFill>
                  <a:schemeClr val="accent3">
                    <a:lumMod val="20000"/>
                    <a:lumOff val="80000"/>
                  </a:schemeClr>
                </a:solidFill>
              </a:rPr>
              <a:t>e</a:t>
            </a:r>
            <a:r>
              <a:rPr lang="en-US" sz="1200" i="0" dirty="0">
                <a:solidFill>
                  <a:schemeClr val="accent3">
                    <a:lumMod val="20000"/>
                    <a:lumOff val="80000"/>
                  </a:schemeClr>
                </a:solidFill>
              </a:rPr>
              <a:t>.  By itself, this field tends to identify horizontal scales that are significantly greater than those over which the organized convection occurs.  However, it does provide important information on large-scale forcing that helps support the mesoscale organization of convection.” (Megenhardt et al., 2004)</a:t>
            </a:r>
            <a:endParaRPr lang="en-US" altLang="en-US" sz="1200" i="0" dirty="0">
              <a:solidFill>
                <a:schemeClr val="accent3">
                  <a:lumMod val="20000"/>
                  <a:lumOff val="80000"/>
                </a:schemeClr>
              </a:solidFill>
            </a:endParaRPr>
          </a:p>
          <a:p>
            <a:pPr eaLnBrk="1" hangingPunct="1">
              <a:lnSpc>
                <a:spcPct val="100000"/>
              </a:lnSpc>
              <a:spcAft>
                <a:spcPts val="1800"/>
              </a:spcAft>
            </a:pPr>
            <a:r>
              <a:rPr lang="en-US" altLang="en-US" sz="1200" i="0" dirty="0" smtClean="0">
                <a:solidFill>
                  <a:schemeClr val="accent3">
                    <a:lumMod val="20000"/>
                    <a:lumOff val="80000"/>
                  </a:schemeClr>
                </a:solidFill>
              </a:rPr>
              <a:t>At each grid point, calculate the following:</a:t>
            </a:r>
          </a:p>
          <a:p>
            <a:pPr eaLnBrk="1" hangingPunct="1">
              <a:lnSpc>
                <a:spcPct val="100000"/>
              </a:lnSpc>
              <a:spcAft>
                <a:spcPts val="600"/>
              </a:spcAft>
            </a:pPr>
            <a:r>
              <a:rPr lang="en-US" altLang="en-US" sz="1200" i="0" dirty="0">
                <a:solidFill>
                  <a:schemeClr val="accent3">
                    <a:lumMod val="20000"/>
                    <a:lumOff val="80000"/>
                  </a:schemeClr>
                </a:solidFill>
              </a:rPr>
              <a:t>	</a:t>
            </a:r>
            <a:r>
              <a:rPr lang="en-US" altLang="en-US" sz="1200" i="0" dirty="0" smtClean="0">
                <a:solidFill>
                  <a:schemeClr val="accent3">
                    <a:lumMod val="20000"/>
                    <a:lumOff val="80000"/>
                  </a:schemeClr>
                </a:solidFill>
              </a:rPr>
              <a:t>((0.5 </a:t>
            </a:r>
            <a:r>
              <a:rPr lang="en-US" altLang="en-US" sz="1200" i="0" dirty="0">
                <a:solidFill>
                  <a:schemeClr val="accent3">
                    <a:lumMod val="20000"/>
                    <a:lumOff val="80000"/>
                  </a:schemeClr>
                </a:solidFill>
              </a:rPr>
              <a:t>* </a:t>
            </a:r>
            <a:r>
              <a:rPr lang="en-US" altLang="en-US" sz="1200" dirty="0">
                <a:solidFill>
                  <a:schemeClr val="accent3">
                    <a:lumMod val="20000"/>
                    <a:lumOff val="80000"/>
                  </a:schemeClr>
                </a:solidFill>
              </a:rPr>
              <a:t>F</a:t>
            </a:r>
            <a:r>
              <a:rPr lang="en-US" altLang="en-US" sz="1200" baseline="-25000" dirty="0">
                <a:solidFill>
                  <a:schemeClr val="accent3">
                    <a:lumMod val="20000"/>
                    <a:lumOff val="80000"/>
                  </a:schemeClr>
                </a:solidFill>
              </a:rPr>
              <a:t>1 </a:t>
            </a:r>
            <a:r>
              <a:rPr lang="en-US" altLang="en-US" sz="1200" i="0" dirty="0" smtClean="0">
                <a:solidFill>
                  <a:schemeClr val="accent3">
                    <a:lumMod val="20000"/>
                    <a:lumOff val="80000"/>
                  </a:schemeClr>
                </a:solidFill>
              </a:rPr>
              <a:t>(Convergence 1000 </a:t>
            </a:r>
            <a:r>
              <a:rPr lang="en-US" altLang="en-US" sz="1200" i="0" dirty="0" err="1" smtClean="0">
                <a:solidFill>
                  <a:schemeClr val="accent3">
                    <a:lumMod val="20000"/>
                    <a:lumOff val="80000"/>
                  </a:schemeClr>
                </a:solidFill>
              </a:rPr>
              <a:t>mb</a:t>
            </a:r>
            <a:r>
              <a:rPr lang="en-US" altLang="en-US" sz="1200" i="0" dirty="0" smtClean="0">
                <a:solidFill>
                  <a:schemeClr val="accent3">
                    <a:lumMod val="20000"/>
                    <a:lumOff val="80000"/>
                  </a:schemeClr>
                </a:solidFill>
              </a:rPr>
              <a:t> at f03)) </a:t>
            </a:r>
            <a:r>
              <a:rPr lang="en-US" altLang="en-US" sz="1200" i="0" dirty="0">
                <a:solidFill>
                  <a:schemeClr val="accent3">
                    <a:lumMod val="20000"/>
                    <a:lumOff val="80000"/>
                  </a:schemeClr>
                </a:solidFill>
              </a:rPr>
              <a:t>+</a:t>
            </a:r>
          </a:p>
          <a:p>
            <a:pPr eaLnBrk="1" hangingPunct="1">
              <a:lnSpc>
                <a:spcPct val="100000"/>
              </a:lnSpc>
              <a:spcAft>
                <a:spcPts val="600"/>
              </a:spcAft>
            </a:pPr>
            <a:r>
              <a:rPr lang="en-US" altLang="en-US" sz="1200" i="0" dirty="0" smtClean="0">
                <a:solidFill>
                  <a:schemeClr val="accent3">
                    <a:lumMod val="20000"/>
                    <a:lumOff val="80000"/>
                  </a:schemeClr>
                </a:solidFill>
              </a:rPr>
              <a:t> 	 (</a:t>
            </a:r>
            <a:r>
              <a:rPr lang="en-US" altLang="en-US" sz="1200" i="0" dirty="0">
                <a:solidFill>
                  <a:schemeClr val="accent3">
                    <a:lumMod val="20000"/>
                    <a:lumOff val="80000"/>
                  </a:schemeClr>
                </a:solidFill>
              </a:rPr>
              <a:t>1</a:t>
            </a:r>
            <a:r>
              <a:rPr lang="en-US" altLang="en-US" sz="1200" i="0" dirty="0" smtClean="0">
                <a:solidFill>
                  <a:schemeClr val="accent3">
                    <a:lumMod val="20000"/>
                    <a:lumOff val="80000"/>
                  </a:schemeClr>
                </a:solidFill>
              </a:rPr>
              <a:t>.0 </a:t>
            </a:r>
            <a:r>
              <a:rPr lang="en-US" altLang="en-US" sz="1200" i="0" dirty="0">
                <a:solidFill>
                  <a:schemeClr val="accent3">
                    <a:lumMod val="20000"/>
                    <a:lumOff val="80000"/>
                  </a:schemeClr>
                </a:solidFill>
              </a:rPr>
              <a:t>* </a:t>
            </a:r>
            <a:r>
              <a:rPr lang="en-US" altLang="en-US" sz="1200" dirty="0">
                <a:solidFill>
                  <a:schemeClr val="accent3">
                    <a:lumMod val="20000"/>
                    <a:lumOff val="80000"/>
                  </a:schemeClr>
                </a:solidFill>
              </a:rPr>
              <a:t>F</a:t>
            </a:r>
            <a:r>
              <a:rPr lang="en-US" altLang="en-US" sz="1200" baseline="-25000" dirty="0">
                <a:solidFill>
                  <a:schemeClr val="accent3">
                    <a:lumMod val="20000"/>
                    <a:lumOff val="80000"/>
                  </a:schemeClr>
                </a:solidFill>
              </a:rPr>
              <a:t>2 </a:t>
            </a:r>
            <a:r>
              <a:rPr lang="en-US" altLang="en-US" sz="1200" i="0" dirty="0" smtClean="0">
                <a:solidFill>
                  <a:schemeClr val="accent3">
                    <a:lumMod val="20000"/>
                    <a:lumOff val="80000"/>
                  </a:schemeClr>
                </a:solidFill>
              </a:rPr>
              <a:t>(Maximum gradient of </a:t>
            </a:r>
            <a:r>
              <a:rPr lang="el-GR" altLang="en-US" sz="1200" dirty="0" smtClean="0">
                <a:solidFill>
                  <a:schemeClr val="accent3">
                    <a:lumMod val="20000"/>
                    <a:lumOff val="80000"/>
                  </a:schemeClr>
                </a:solidFill>
              </a:rPr>
              <a:t>θ</a:t>
            </a:r>
            <a:r>
              <a:rPr lang="en-US" altLang="en-US" sz="1200" baseline="-25000" dirty="0" smtClean="0">
                <a:solidFill>
                  <a:schemeClr val="accent3">
                    <a:lumMod val="20000"/>
                    <a:lumOff val="80000"/>
                  </a:schemeClr>
                </a:solidFill>
              </a:rPr>
              <a:t>e</a:t>
            </a:r>
            <a:r>
              <a:rPr lang="en-US" altLang="en-US" sz="1200" i="0" dirty="0" smtClean="0">
                <a:solidFill>
                  <a:schemeClr val="accent3">
                    <a:lumMod val="20000"/>
                    <a:lumOff val="80000"/>
                  </a:schemeClr>
                </a:solidFill>
              </a:rPr>
              <a:t> 1000 </a:t>
            </a:r>
            <a:r>
              <a:rPr lang="en-US" altLang="en-US" sz="1200" i="0" dirty="0" err="1" smtClean="0">
                <a:solidFill>
                  <a:schemeClr val="accent3">
                    <a:lumMod val="20000"/>
                    <a:lumOff val="80000"/>
                  </a:schemeClr>
                </a:solidFill>
              </a:rPr>
              <a:t>mb</a:t>
            </a:r>
            <a:r>
              <a:rPr lang="en-US" altLang="en-US" sz="1200" i="0" dirty="0" smtClean="0">
                <a:solidFill>
                  <a:schemeClr val="accent3">
                    <a:lumMod val="20000"/>
                    <a:lumOff val="80000"/>
                  </a:schemeClr>
                </a:solidFill>
              </a:rPr>
              <a:t> </a:t>
            </a:r>
            <a:r>
              <a:rPr lang="en-US" altLang="en-US" sz="1200" i="0" dirty="0">
                <a:solidFill>
                  <a:schemeClr val="accent3">
                    <a:lumMod val="20000"/>
                    <a:lumOff val="80000"/>
                  </a:schemeClr>
                </a:solidFill>
              </a:rPr>
              <a:t>at </a:t>
            </a:r>
            <a:r>
              <a:rPr lang="en-US" altLang="en-US" sz="1200" i="0" dirty="0" smtClean="0">
                <a:solidFill>
                  <a:schemeClr val="accent3">
                    <a:lumMod val="20000"/>
                    <a:lumOff val="80000"/>
                  </a:schemeClr>
                </a:solidFill>
              </a:rPr>
              <a:t>f03)) </a:t>
            </a:r>
            <a:r>
              <a:rPr lang="en-US" altLang="en-US" sz="1200" i="0" dirty="0">
                <a:solidFill>
                  <a:schemeClr val="accent3">
                    <a:lumMod val="20000"/>
                    <a:lumOff val="80000"/>
                  </a:schemeClr>
                </a:solidFill>
              </a:rPr>
              <a:t>+</a:t>
            </a:r>
          </a:p>
          <a:p>
            <a:pPr eaLnBrk="1" hangingPunct="1">
              <a:lnSpc>
                <a:spcPct val="100000"/>
              </a:lnSpc>
              <a:spcAft>
                <a:spcPts val="1800"/>
              </a:spcAft>
            </a:pPr>
            <a:r>
              <a:rPr lang="en-US" altLang="en-US" sz="1200" i="0" dirty="0" smtClean="0">
                <a:solidFill>
                  <a:schemeClr val="accent3">
                    <a:lumMod val="20000"/>
                    <a:lumOff val="80000"/>
                  </a:schemeClr>
                </a:solidFill>
              </a:rPr>
              <a:t> 	 (</a:t>
            </a:r>
            <a:r>
              <a:rPr lang="en-US" altLang="en-US" sz="1200" i="0" dirty="0">
                <a:solidFill>
                  <a:schemeClr val="accent3">
                    <a:lumMod val="20000"/>
                    <a:lumOff val="80000"/>
                  </a:schemeClr>
                </a:solidFill>
              </a:rPr>
              <a:t>0</a:t>
            </a:r>
            <a:r>
              <a:rPr lang="en-US" altLang="en-US" sz="1200" i="0" dirty="0" smtClean="0">
                <a:solidFill>
                  <a:schemeClr val="accent3">
                    <a:lumMod val="20000"/>
                    <a:lumOff val="80000"/>
                  </a:schemeClr>
                </a:solidFill>
              </a:rPr>
              <a:t>.5 </a:t>
            </a:r>
            <a:r>
              <a:rPr lang="en-US" altLang="en-US" sz="1200" i="0" dirty="0">
                <a:solidFill>
                  <a:schemeClr val="accent3">
                    <a:lumMod val="20000"/>
                    <a:lumOff val="80000"/>
                  </a:schemeClr>
                </a:solidFill>
              </a:rPr>
              <a:t>* </a:t>
            </a:r>
            <a:r>
              <a:rPr lang="en-US" altLang="en-US" sz="1200" dirty="0">
                <a:solidFill>
                  <a:schemeClr val="accent3">
                    <a:lumMod val="20000"/>
                    <a:lumOff val="80000"/>
                  </a:schemeClr>
                </a:solidFill>
              </a:rPr>
              <a:t>F</a:t>
            </a:r>
            <a:r>
              <a:rPr lang="en-US" altLang="en-US" sz="1200" baseline="-25000" dirty="0">
                <a:solidFill>
                  <a:schemeClr val="accent3">
                    <a:lumMod val="20000"/>
                    <a:lumOff val="80000"/>
                  </a:schemeClr>
                </a:solidFill>
              </a:rPr>
              <a:t>3 </a:t>
            </a:r>
            <a:r>
              <a:rPr lang="en-US" altLang="en-US" sz="1200" i="0" dirty="0" smtClean="0">
                <a:solidFill>
                  <a:schemeClr val="accent3">
                    <a:lumMod val="20000"/>
                    <a:lumOff val="80000"/>
                  </a:schemeClr>
                </a:solidFill>
              </a:rPr>
              <a:t>(Vorticity 1000 </a:t>
            </a:r>
            <a:r>
              <a:rPr lang="en-US" altLang="en-US" sz="1200" i="0" dirty="0" err="1" smtClean="0">
                <a:solidFill>
                  <a:schemeClr val="accent3">
                    <a:lumMod val="20000"/>
                    <a:lumOff val="80000"/>
                  </a:schemeClr>
                </a:solidFill>
              </a:rPr>
              <a:t>mb</a:t>
            </a:r>
            <a:r>
              <a:rPr lang="en-US" altLang="en-US" sz="1200" i="0" dirty="0" smtClean="0">
                <a:solidFill>
                  <a:schemeClr val="accent3">
                    <a:lumMod val="20000"/>
                    <a:lumOff val="80000"/>
                  </a:schemeClr>
                </a:solidFill>
              </a:rPr>
              <a:t> at f03))) / 2.0</a:t>
            </a:r>
            <a:endParaRPr lang="en-US" altLang="en-US" sz="1200" i="0" dirty="0">
              <a:solidFill>
                <a:schemeClr val="accent3">
                  <a:lumMod val="20000"/>
                  <a:lumOff val="80000"/>
                </a:schemeClr>
              </a:solidFill>
            </a:endParaRPr>
          </a:p>
          <a:p>
            <a:pPr eaLnBrk="1" hangingPunct="1">
              <a:lnSpc>
                <a:spcPct val="100000"/>
              </a:lnSpc>
              <a:spcAft>
                <a:spcPts val="1800"/>
              </a:spcAft>
            </a:pPr>
            <a:r>
              <a:rPr lang="en-US" altLang="en-US" sz="1200" i="0" dirty="0">
                <a:solidFill>
                  <a:schemeClr val="accent3">
                    <a:lumMod val="20000"/>
                    <a:lumOff val="80000"/>
                  </a:schemeClr>
                </a:solidFill>
              </a:rPr>
              <a:t>w</a:t>
            </a:r>
            <a:r>
              <a:rPr lang="en-US" altLang="en-US" sz="1200" i="0" dirty="0" smtClean="0">
                <a:solidFill>
                  <a:schemeClr val="accent3">
                    <a:lumMod val="20000"/>
                    <a:lumOff val="80000"/>
                  </a:schemeClr>
                </a:solidFill>
              </a:rPr>
              <a:t>here </a:t>
            </a:r>
            <a:r>
              <a:rPr lang="en-US" altLang="en-US" sz="1200" dirty="0" smtClean="0">
                <a:solidFill>
                  <a:schemeClr val="accent3">
                    <a:lumMod val="20000"/>
                    <a:lumOff val="80000"/>
                  </a:schemeClr>
                </a:solidFill>
              </a:rPr>
              <a:t>F</a:t>
            </a:r>
            <a:r>
              <a:rPr lang="en-US" altLang="en-US" sz="1200" baseline="-25000" dirty="0">
                <a:solidFill>
                  <a:schemeClr val="accent3">
                    <a:lumMod val="20000"/>
                    <a:lumOff val="80000"/>
                  </a:schemeClr>
                </a:solidFill>
              </a:rPr>
              <a:t>#</a:t>
            </a:r>
            <a:r>
              <a:rPr lang="en-US" altLang="en-US" sz="1200" i="0" dirty="0">
                <a:solidFill>
                  <a:schemeClr val="accent3">
                    <a:lumMod val="20000"/>
                    <a:lumOff val="80000"/>
                  </a:schemeClr>
                </a:solidFill>
              </a:rPr>
              <a:t> denotes </a:t>
            </a:r>
            <a:r>
              <a:rPr lang="en-US" altLang="en-US" sz="1200" i="0" dirty="0" smtClean="0">
                <a:solidFill>
                  <a:schemeClr val="accent3">
                    <a:lumMod val="20000"/>
                    <a:lumOff val="80000"/>
                  </a:schemeClr>
                </a:solidFill>
              </a:rPr>
              <a:t>the appropriate field-specific </a:t>
            </a:r>
            <a:r>
              <a:rPr lang="en-US" altLang="en-US" sz="1200" i="0" dirty="0">
                <a:solidFill>
                  <a:schemeClr val="accent3">
                    <a:lumMod val="20000"/>
                    <a:lumOff val="80000"/>
                  </a:schemeClr>
                </a:solidFill>
              </a:rPr>
              <a:t>fuzzy </a:t>
            </a:r>
            <a:r>
              <a:rPr lang="en-US" altLang="en-US" sz="1200" i="0" dirty="0" smtClean="0">
                <a:solidFill>
                  <a:schemeClr val="accent3">
                    <a:lumMod val="20000"/>
                    <a:lumOff val="80000"/>
                  </a:schemeClr>
                </a:solidFill>
              </a:rPr>
              <a:t>function from the next two slides.</a:t>
            </a:r>
          </a:p>
          <a:p>
            <a:pPr eaLnBrk="1" hangingPunct="1">
              <a:lnSpc>
                <a:spcPct val="100000"/>
              </a:lnSpc>
              <a:spcAft>
                <a:spcPct val="0"/>
              </a:spcAft>
            </a:pPr>
            <a:r>
              <a:rPr lang="en-US" altLang="en-US" sz="1200" i="0" dirty="0" smtClean="0">
                <a:solidFill>
                  <a:schemeClr val="accent3">
                    <a:lumMod val="20000"/>
                    <a:lumOff val="80000"/>
                  </a:schemeClr>
                </a:solidFill>
              </a:rPr>
              <a:t>The above normalized, weighted summation is then input to an elliptical filter algorithm created by MIT Lincoln </a:t>
            </a:r>
            <a:r>
              <a:rPr lang="en-US" altLang="en-US" sz="1200" i="0" dirty="0">
                <a:solidFill>
                  <a:schemeClr val="accent3">
                    <a:lumMod val="20000"/>
                    <a:lumOff val="80000"/>
                  </a:schemeClr>
                </a:solidFill>
              </a:rPr>
              <a:t>Labs.  See </a:t>
            </a:r>
            <a:r>
              <a:rPr lang="en-US" sz="1200" i="0" dirty="0" smtClean="0">
                <a:solidFill>
                  <a:schemeClr val="accent3">
                    <a:lumMod val="20000"/>
                    <a:lumOff val="80000"/>
                  </a:schemeClr>
                </a:solidFill>
              </a:rPr>
              <a:t>Wolfson </a:t>
            </a:r>
            <a:r>
              <a:rPr lang="en-US" sz="1200" i="0" dirty="0">
                <a:solidFill>
                  <a:schemeClr val="accent3">
                    <a:lumMod val="20000"/>
                    <a:lumOff val="80000"/>
                  </a:schemeClr>
                </a:solidFill>
              </a:rPr>
              <a:t>et al., </a:t>
            </a:r>
            <a:r>
              <a:rPr lang="en-US" sz="1200" i="0" dirty="0" smtClean="0">
                <a:solidFill>
                  <a:schemeClr val="accent3">
                    <a:lumMod val="20000"/>
                    <a:lumOff val="80000"/>
                  </a:schemeClr>
                </a:solidFill>
              </a:rPr>
              <a:t>1999.</a:t>
            </a:r>
          </a:p>
        </p:txBody>
      </p:sp>
    </p:spTree>
    <p:extLst>
      <p:ext uri="{BB962C8B-B14F-4D97-AF65-F5344CB8AC3E}">
        <p14:creationId xmlns:p14="http://schemas.microsoft.com/office/powerpoint/2010/main" val="3424908017"/>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 name="Chart 11"/>
          <p:cNvGraphicFramePr>
            <a:graphicFrameLocks noChangeAspect="1"/>
          </p:cNvGraphicFramePr>
          <p:nvPr>
            <p:extLst>
              <p:ext uri="{D42A27DB-BD31-4B8C-83A1-F6EECF244321}">
                <p14:modId xmlns:p14="http://schemas.microsoft.com/office/powerpoint/2010/main" val="2772332492"/>
              </p:ext>
            </p:extLst>
          </p:nvPr>
        </p:nvGraphicFramePr>
        <p:xfrm>
          <a:off x="687134" y="1672732"/>
          <a:ext cx="3657600" cy="2438400"/>
        </p:xfrm>
        <a:graphic>
          <a:graphicData uri="http://schemas.openxmlformats.org/drawingml/2006/chart">
            <c:chart xmlns:c="http://schemas.openxmlformats.org/drawingml/2006/chart" xmlns:r="http://schemas.openxmlformats.org/officeDocument/2006/relationships" r:id="rId3"/>
          </a:graphicData>
        </a:graphic>
      </p:graphicFrame>
      <mc:AlternateContent xmlns:mc="http://schemas.openxmlformats.org/markup-compatibility/2006" xmlns:a14="http://schemas.microsoft.com/office/drawing/2010/main">
        <mc:Choice Requires="a14">
          <p:sp>
            <p:nvSpPr>
              <p:cNvPr id="13" name="TextBox 12"/>
              <p:cNvSpPr txBox="1"/>
              <p:nvPr/>
            </p:nvSpPr>
            <p:spPr>
              <a:xfrm>
                <a:off x="539496" y="4252123"/>
                <a:ext cx="3952877" cy="934679"/>
              </a:xfrm>
              <a:prstGeom prst="rect">
                <a:avLst/>
              </a:prstGeom>
              <a:noFill/>
            </p:spPr>
            <p:txBody>
              <a:bodyPr wrap="none" rtlCol="0" anchor="ctr" anchorCtr="0">
                <a:spAutoFit/>
              </a:bodyPr>
              <a:lstStyle/>
              <a:p>
                <a:pPr algn="ctr"/>
                <a14:m>
                  <m:oMathPara xmlns:m="http://schemas.openxmlformats.org/officeDocument/2006/math">
                    <m:oMathParaPr>
                      <m:jc m:val="centerGroup"/>
                    </m:oMathParaPr>
                    <m:oMath xmlns:m="http://schemas.openxmlformats.org/officeDocument/2006/math">
                      <m:r>
                        <a:rPr lang="en-US" sz="1200" b="1" i="1" smtClean="0">
                          <a:solidFill>
                            <a:schemeClr val="accent3">
                              <a:lumMod val="20000"/>
                              <a:lumOff val="80000"/>
                            </a:schemeClr>
                          </a:solidFill>
                          <a:latin typeface="Cambria Math"/>
                        </a:rPr>
                        <m:t>𝒚</m:t>
                      </m:r>
                      <m:r>
                        <a:rPr lang="en-US" sz="1200" b="1" i="1" smtClean="0">
                          <a:solidFill>
                            <a:schemeClr val="accent3">
                              <a:lumMod val="20000"/>
                              <a:lumOff val="80000"/>
                            </a:schemeClr>
                          </a:solidFill>
                          <a:latin typeface="Cambria Math"/>
                        </a:rPr>
                        <m:t>=</m:t>
                      </m:r>
                      <m:r>
                        <a:rPr lang="en-US" sz="1200" b="1" i="1" smtClean="0">
                          <a:solidFill>
                            <a:schemeClr val="accent3">
                              <a:lumMod val="20000"/>
                              <a:lumOff val="80000"/>
                            </a:schemeClr>
                          </a:solidFill>
                          <a:latin typeface="Cambria Math"/>
                        </a:rPr>
                        <m:t>𝟏</m:t>
                      </m:r>
                      <m:r>
                        <a:rPr lang="en-US" sz="1200" b="1" i="1" smtClean="0">
                          <a:solidFill>
                            <a:schemeClr val="accent3">
                              <a:lumMod val="20000"/>
                              <a:lumOff val="80000"/>
                            </a:schemeClr>
                          </a:solidFill>
                          <a:latin typeface="Cambria Math"/>
                        </a:rPr>
                        <m:t>:  </m:t>
                      </m:r>
                      <m:r>
                        <a:rPr lang="en-US" sz="1200" b="1" i="1" smtClean="0">
                          <a:solidFill>
                            <a:schemeClr val="accent3">
                              <a:lumMod val="20000"/>
                              <a:lumOff val="80000"/>
                            </a:schemeClr>
                          </a:solidFill>
                          <a:latin typeface="Cambria Math"/>
                          <a:ea typeface="Cambria Math"/>
                        </a:rPr>
                        <m:t>𝒙</m:t>
                      </m:r>
                      <m:r>
                        <a:rPr lang="en-US" sz="1200" b="1" i="1" smtClean="0">
                          <a:solidFill>
                            <a:schemeClr val="accent3">
                              <a:lumMod val="20000"/>
                              <a:lumOff val="80000"/>
                            </a:schemeClr>
                          </a:solidFill>
                          <a:latin typeface="Cambria Math"/>
                          <a:ea typeface="Cambria Math"/>
                        </a:rPr>
                        <m:t> ≤−</m:t>
                      </m:r>
                      <m:r>
                        <a:rPr lang="en-US" sz="1200" b="1" i="1" smtClean="0">
                          <a:solidFill>
                            <a:schemeClr val="accent3">
                              <a:lumMod val="20000"/>
                              <a:lumOff val="80000"/>
                            </a:schemeClr>
                          </a:solidFill>
                          <a:latin typeface="Cambria Math"/>
                          <a:ea typeface="Cambria Math"/>
                        </a:rPr>
                        <m:t>𝟎</m:t>
                      </m:r>
                      <m:r>
                        <a:rPr lang="en-US" sz="1200" b="1" i="1" smtClean="0">
                          <a:solidFill>
                            <a:schemeClr val="accent3">
                              <a:lumMod val="20000"/>
                              <a:lumOff val="80000"/>
                            </a:schemeClr>
                          </a:solidFill>
                          <a:latin typeface="Cambria Math"/>
                          <a:ea typeface="Cambria Math"/>
                        </a:rPr>
                        <m:t>.</m:t>
                      </m:r>
                      <m:r>
                        <a:rPr lang="en-US" sz="1200" b="1" i="1" smtClean="0">
                          <a:solidFill>
                            <a:schemeClr val="accent3">
                              <a:lumMod val="20000"/>
                              <a:lumOff val="80000"/>
                            </a:schemeClr>
                          </a:solidFill>
                          <a:latin typeface="Cambria Math"/>
                          <a:ea typeface="Cambria Math"/>
                        </a:rPr>
                        <m:t>𝟎𝟔</m:t>
                      </m:r>
                      <m:r>
                        <a:rPr lang="en-US" sz="1200" b="1" i="1" smtClean="0">
                          <a:solidFill>
                            <a:schemeClr val="accent3">
                              <a:lumMod val="20000"/>
                              <a:lumOff val="80000"/>
                            </a:schemeClr>
                          </a:solidFill>
                          <a:latin typeface="Cambria Math"/>
                          <a:ea typeface="Cambria Math"/>
                        </a:rPr>
                        <m:t> </m:t>
                      </m:r>
                      <m:sSup>
                        <m:sSupPr>
                          <m:ctrlPr>
                            <a:rPr lang="en-US" sz="1200" b="1" i="1" smtClean="0">
                              <a:solidFill>
                                <a:schemeClr val="accent3">
                                  <a:lumMod val="20000"/>
                                  <a:lumOff val="80000"/>
                                </a:schemeClr>
                              </a:solidFill>
                              <a:latin typeface="Cambria Math"/>
                              <a:ea typeface="Cambria Math"/>
                            </a:rPr>
                          </m:ctrlPr>
                        </m:sSupPr>
                        <m:e>
                          <m:r>
                            <a:rPr lang="en-US" sz="1200" b="1" i="1" smtClean="0">
                              <a:solidFill>
                                <a:schemeClr val="accent3">
                                  <a:lumMod val="20000"/>
                                  <a:lumOff val="80000"/>
                                </a:schemeClr>
                              </a:solidFill>
                              <a:latin typeface="Cambria Math"/>
                              <a:ea typeface="Cambria Math"/>
                            </a:rPr>
                            <m:t>/</m:t>
                          </m:r>
                          <m:r>
                            <a:rPr lang="en-US" sz="1200" b="1" i="1" smtClean="0">
                              <a:solidFill>
                                <a:schemeClr val="accent3">
                                  <a:lumMod val="20000"/>
                                  <a:lumOff val="80000"/>
                                </a:schemeClr>
                              </a:solidFill>
                              <a:latin typeface="Cambria Math"/>
                              <a:ea typeface="Cambria Math"/>
                            </a:rPr>
                            <m:t>𝟏𝟎</m:t>
                          </m:r>
                        </m:e>
                        <m:sup>
                          <m:r>
                            <a:rPr lang="en-US" sz="1200" b="1" i="1" smtClean="0">
                              <a:solidFill>
                                <a:schemeClr val="accent3">
                                  <a:lumMod val="20000"/>
                                  <a:lumOff val="80000"/>
                                </a:schemeClr>
                              </a:solidFill>
                              <a:latin typeface="Cambria Math"/>
                              <a:ea typeface="Cambria Math"/>
                            </a:rPr>
                            <m:t>𝟑</m:t>
                          </m:r>
                        </m:sup>
                      </m:sSup>
                      <m:r>
                        <a:rPr lang="en-US" sz="1200" b="1" i="1" smtClean="0">
                          <a:solidFill>
                            <a:schemeClr val="accent3">
                              <a:lumMod val="20000"/>
                              <a:lumOff val="80000"/>
                            </a:schemeClr>
                          </a:solidFill>
                          <a:latin typeface="Cambria Math"/>
                          <a:ea typeface="Cambria Math"/>
                        </a:rPr>
                        <m:t>𝒔</m:t>
                      </m:r>
                    </m:oMath>
                  </m:oMathPara>
                </a14:m>
                <a:endParaRPr lang="en-US" sz="1200" b="1" i="1" dirty="0">
                  <a:solidFill>
                    <a:schemeClr val="accent3">
                      <a:lumMod val="20000"/>
                      <a:lumOff val="80000"/>
                    </a:schemeClr>
                  </a:solidFill>
                  <a:latin typeface="Cambria Math"/>
                  <a:ea typeface="Cambria Math"/>
                </a:endParaRPr>
              </a:p>
              <a:p>
                <a:pPr algn="ctr"/>
                <a:endParaRPr lang="en-US" sz="1200" b="1" i="1" dirty="0">
                  <a:solidFill>
                    <a:schemeClr val="accent3">
                      <a:lumMod val="20000"/>
                      <a:lumOff val="80000"/>
                    </a:schemeClr>
                  </a:solidFill>
                  <a:latin typeface="Cambria Math"/>
                  <a:ea typeface="Cambria Math"/>
                </a:endParaRPr>
              </a:p>
              <a:p>
                <a:pPr algn="ctr"/>
                <a14:m>
                  <m:oMath xmlns:m="http://schemas.openxmlformats.org/officeDocument/2006/math">
                    <m:r>
                      <a:rPr lang="en-US" sz="1200" i="1">
                        <a:solidFill>
                          <a:schemeClr val="accent3">
                            <a:lumMod val="20000"/>
                            <a:lumOff val="80000"/>
                          </a:schemeClr>
                        </a:solidFill>
                        <a:latin typeface="Cambria Math"/>
                      </a:rPr>
                      <m:t>𝒚</m:t>
                    </m:r>
                    <m:r>
                      <a:rPr lang="en-US" sz="1200" i="1">
                        <a:solidFill>
                          <a:schemeClr val="accent3">
                            <a:lumMod val="20000"/>
                            <a:lumOff val="80000"/>
                          </a:schemeClr>
                        </a:solidFill>
                        <a:latin typeface="Cambria Math"/>
                      </a:rPr>
                      <m:t>=</m:t>
                    </m:r>
                    <m:r>
                      <a:rPr lang="en-US" sz="1200" b="1" i="1" smtClean="0">
                        <a:solidFill>
                          <a:schemeClr val="accent3">
                            <a:lumMod val="20000"/>
                            <a:lumOff val="80000"/>
                          </a:schemeClr>
                        </a:solidFill>
                        <a:latin typeface="Cambria Math"/>
                      </a:rPr>
                      <m:t>−</m:t>
                    </m:r>
                    <m:r>
                      <a:rPr lang="en-US" sz="1200" b="1" i="1" smtClean="0">
                        <a:solidFill>
                          <a:schemeClr val="accent3">
                            <a:lumMod val="20000"/>
                            <a:lumOff val="80000"/>
                          </a:schemeClr>
                        </a:solidFill>
                        <a:latin typeface="Cambria Math"/>
                      </a:rPr>
                      <m:t>𝟐𝟐</m:t>
                    </m:r>
                    <m:r>
                      <a:rPr lang="en-US" sz="1200" i="1">
                        <a:solidFill>
                          <a:schemeClr val="accent3">
                            <a:lumMod val="20000"/>
                            <a:lumOff val="80000"/>
                          </a:schemeClr>
                        </a:solidFill>
                        <a:latin typeface="Cambria Math"/>
                      </a:rPr>
                      <m:t>.</m:t>
                    </m:r>
                    <m:acc>
                      <m:accPr>
                        <m:chr m:val="̅"/>
                        <m:ctrlPr>
                          <a:rPr lang="en-US" sz="1200" i="1">
                            <a:solidFill>
                              <a:schemeClr val="accent3">
                                <a:lumMod val="20000"/>
                                <a:lumOff val="80000"/>
                              </a:schemeClr>
                            </a:solidFill>
                            <a:latin typeface="Cambria Math"/>
                          </a:rPr>
                        </m:ctrlPr>
                      </m:accPr>
                      <m:e>
                        <m:r>
                          <a:rPr lang="en-US" sz="1200" b="1" i="1" smtClean="0">
                            <a:solidFill>
                              <a:schemeClr val="accent3">
                                <a:lumMod val="20000"/>
                                <a:lumOff val="80000"/>
                              </a:schemeClr>
                            </a:solidFill>
                            <a:latin typeface="Cambria Math"/>
                          </a:rPr>
                          <m:t>𝟐</m:t>
                        </m:r>
                      </m:e>
                    </m:acc>
                    <m:r>
                      <a:rPr lang="en-US" sz="1200" i="1">
                        <a:solidFill>
                          <a:schemeClr val="accent3">
                            <a:lumMod val="20000"/>
                            <a:lumOff val="80000"/>
                          </a:schemeClr>
                        </a:solidFill>
                        <a:latin typeface="Cambria Math"/>
                      </a:rPr>
                      <m:t>𝒙</m:t>
                    </m:r>
                    <m:r>
                      <a:rPr lang="en-US" sz="1200" i="1">
                        <a:solidFill>
                          <a:schemeClr val="accent3">
                            <a:lumMod val="20000"/>
                            <a:lumOff val="80000"/>
                          </a:schemeClr>
                        </a:solidFill>
                        <a:latin typeface="Cambria Math"/>
                      </a:rPr>
                      <m:t>−</m:t>
                    </m:r>
                    <m:r>
                      <a:rPr lang="en-US" sz="1200" i="1">
                        <a:solidFill>
                          <a:schemeClr val="accent3">
                            <a:lumMod val="20000"/>
                            <a:lumOff val="80000"/>
                          </a:schemeClr>
                        </a:solidFill>
                        <a:latin typeface="Cambria Math"/>
                      </a:rPr>
                      <m:t>𝟎</m:t>
                    </m:r>
                    <m:r>
                      <a:rPr lang="en-US" sz="1200" i="1">
                        <a:solidFill>
                          <a:schemeClr val="accent3">
                            <a:lumMod val="20000"/>
                            <a:lumOff val="80000"/>
                          </a:schemeClr>
                        </a:solidFill>
                        <a:latin typeface="Cambria Math"/>
                      </a:rPr>
                      <m:t>.</m:t>
                    </m:r>
                    <m:acc>
                      <m:accPr>
                        <m:chr m:val="̅"/>
                        <m:ctrlPr>
                          <a:rPr lang="en-US" sz="1200" i="1">
                            <a:solidFill>
                              <a:schemeClr val="accent3">
                                <a:lumMod val="20000"/>
                                <a:lumOff val="80000"/>
                              </a:schemeClr>
                            </a:solidFill>
                            <a:latin typeface="Cambria Math"/>
                          </a:rPr>
                        </m:ctrlPr>
                      </m:accPr>
                      <m:e>
                        <m:r>
                          <a:rPr lang="en-US" sz="1200" b="1" i="1" smtClean="0">
                            <a:solidFill>
                              <a:schemeClr val="accent3">
                                <a:lumMod val="20000"/>
                                <a:lumOff val="80000"/>
                              </a:schemeClr>
                            </a:solidFill>
                            <a:latin typeface="Cambria Math"/>
                          </a:rPr>
                          <m:t>𝟑</m:t>
                        </m:r>
                      </m:e>
                    </m:acc>
                    <m:r>
                      <a:rPr lang="en-US" sz="1200" b="1" i="1" smtClean="0">
                        <a:solidFill>
                          <a:schemeClr val="accent3">
                            <a:lumMod val="20000"/>
                            <a:lumOff val="80000"/>
                          </a:schemeClr>
                        </a:solidFill>
                        <a:latin typeface="Cambria Math"/>
                      </a:rPr>
                      <m:t>:  −</m:t>
                    </m:r>
                    <m:r>
                      <a:rPr lang="en-US" sz="1200" b="1" i="1" smtClean="0">
                        <a:solidFill>
                          <a:schemeClr val="accent3">
                            <a:lumMod val="20000"/>
                            <a:lumOff val="80000"/>
                          </a:schemeClr>
                        </a:solidFill>
                        <a:latin typeface="Cambria Math"/>
                      </a:rPr>
                      <m:t>𝟎</m:t>
                    </m:r>
                    <m:r>
                      <a:rPr lang="en-US" sz="1200" b="1" i="1" smtClean="0">
                        <a:solidFill>
                          <a:schemeClr val="accent3">
                            <a:lumMod val="20000"/>
                            <a:lumOff val="80000"/>
                          </a:schemeClr>
                        </a:solidFill>
                        <a:latin typeface="Cambria Math"/>
                      </a:rPr>
                      <m:t>.</m:t>
                    </m:r>
                    <m:r>
                      <a:rPr lang="en-US" sz="1200" b="1" i="1" smtClean="0">
                        <a:solidFill>
                          <a:schemeClr val="accent3">
                            <a:lumMod val="20000"/>
                            <a:lumOff val="80000"/>
                          </a:schemeClr>
                        </a:solidFill>
                        <a:latin typeface="Cambria Math"/>
                      </a:rPr>
                      <m:t>𝟎𝟔</m:t>
                    </m:r>
                    <m:r>
                      <a:rPr lang="en-US" sz="1200" b="1" i="1" smtClean="0">
                        <a:solidFill>
                          <a:schemeClr val="accent3">
                            <a:lumMod val="20000"/>
                            <a:lumOff val="80000"/>
                          </a:schemeClr>
                        </a:solidFill>
                        <a:latin typeface="Cambria Math"/>
                      </a:rPr>
                      <m:t> /</m:t>
                    </m:r>
                    <m:sSup>
                      <m:sSupPr>
                        <m:ctrlPr>
                          <a:rPr lang="en-US" sz="1200" i="1">
                            <a:solidFill>
                              <a:schemeClr val="accent3">
                                <a:lumMod val="20000"/>
                                <a:lumOff val="80000"/>
                              </a:schemeClr>
                            </a:solidFill>
                            <a:latin typeface="Cambria Math"/>
                            <a:ea typeface="Cambria Math"/>
                          </a:rPr>
                        </m:ctrlPr>
                      </m:sSupPr>
                      <m:e>
                        <m:r>
                          <a:rPr lang="en-US" sz="1200" i="1">
                            <a:solidFill>
                              <a:schemeClr val="accent3">
                                <a:lumMod val="20000"/>
                                <a:lumOff val="80000"/>
                              </a:schemeClr>
                            </a:solidFill>
                            <a:latin typeface="Cambria Math"/>
                            <a:ea typeface="Cambria Math"/>
                          </a:rPr>
                          <m:t>𝟏𝟎</m:t>
                        </m:r>
                      </m:e>
                      <m:sup>
                        <m:r>
                          <a:rPr lang="en-US" sz="1200" i="1">
                            <a:solidFill>
                              <a:schemeClr val="accent3">
                                <a:lumMod val="20000"/>
                                <a:lumOff val="80000"/>
                              </a:schemeClr>
                            </a:solidFill>
                            <a:latin typeface="Cambria Math"/>
                            <a:ea typeface="Cambria Math"/>
                          </a:rPr>
                          <m:t>𝟑</m:t>
                        </m:r>
                      </m:sup>
                    </m:sSup>
                    <m:r>
                      <a:rPr lang="en-US" sz="1200" i="1">
                        <a:solidFill>
                          <a:schemeClr val="accent3">
                            <a:lumMod val="20000"/>
                            <a:lumOff val="80000"/>
                          </a:schemeClr>
                        </a:solidFill>
                        <a:latin typeface="Cambria Math"/>
                        <a:ea typeface="Cambria Math"/>
                      </a:rPr>
                      <m:t>𝒔</m:t>
                    </m:r>
                    <m:r>
                      <a:rPr lang="en-US" sz="1200" b="1" i="1" smtClean="0">
                        <a:solidFill>
                          <a:schemeClr val="accent3">
                            <a:lumMod val="20000"/>
                            <a:lumOff val="80000"/>
                          </a:schemeClr>
                        </a:solidFill>
                        <a:latin typeface="Cambria Math"/>
                      </a:rPr>
                      <m:t>&lt;</m:t>
                    </m:r>
                    <m:r>
                      <a:rPr lang="en-US" sz="1200" b="1" i="1" smtClean="0">
                        <a:solidFill>
                          <a:schemeClr val="accent3">
                            <a:lumMod val="20000"/>
                            <a:lumOff val="80000"/>
                          </a:schemeClr>
                        </a:solidFill>
                        <a:latin typeface="Cambria Math"/>
                        <a:ea typeface="Cambria Math"/>
                      </a:rPr>
                      <m:t>𝒙</m:t>
                    </m:r>
                    <m:r>
                      <a:rPr lang="en-US" sz="1200" b="1" i="1" smtClean="0">
                        <a:solidFill>
                          <a:schemeClr val="accent3">
                            <a:lumMod val="20000"/>
                            <a:lumOff val="80000"/>
                          </a:schemeClr>
                        </a:solidFill>
                        <a:latin typeface="Cambria Math"/>
                        <a:ea typeface="Cambria Math"/>
                      </a:rPr>
                      <m:t>&lt;−</m:t>
                    </m:r>
                    <m:r>
                      <a:rPr lang="en-US" sz="1200" b="1" i="1" smtClean="0">
                        <a:solidFill>
                          <a:schemeClr val="accent3">
                            <a:lumMod val="20000"/>
                            <a:lumOff val="80000"/>
                          </a:schemeClr>
                        </a:solidFill>
                        <a:latin typeface="Cambria Math"/>
                        <a:ea typeface="Cambria Math"/>
                      </a:rPr>
                      <m:t>𝟎</m:t>
                    </m:r>
                    <m:r>
                      <a:rPr lang="en-US" sz="1200" b="1" i="1" smtClean="0">
                        <a:solidFill>
                          <a:schemeClr val="accent3">
                            <a:lumMod val="20000"/>
                            <a:lumOff val="80000"/>
                          </a:schemeClr>
                        </a:solidFill>
                        <a:latin typeface="Cambria Math"/>
                        <a:ea typeface="Cambria Math"/>
                      </a:rPr>
                      <m:t>.</m:t>
                    </m:r>
                    <m:r>
                      <a:rPr lang="en-US" sz="1200" b="1" i="1" smtClean="0">
                        <a:solidFill>
                          <a:schemeClr val="accent3">
                            <a:lumMod val="20000"/>
                            <a:lumOff val="80000"/>
                          </a:schemeClr>
                        </a:solidFill>
                        <a:latin typeface="Cambria Math"/>
                        <a:ea typeface="Cambria Math"/>
                      </a:rPr>
                      <m:t>𝟎𝟏𝟓</m:t>
                    </m:r>
                    <m:r>
                      <a:rPr lang="en-US" sz="1200" b="1" i="1" smtClean="0">
                        <a:solidFill>
                          <a:schemeClr val="accent3">
                            <a:lumMod val="20000"/>
                            <a:lumOff val="80000"/>
                          </a:schemeClr>
                        </a:solidFill>
                        <a:latin typeface="Cambria Math"/>
                        <a:ea typeface="Cambria Math"/>
                      </a:rPr>
                      <m:t> /</m:t>
                    </m:r>
                    <m:sSup>
                      <m:sSupPr>
                        <m:ctrlPr>
                          <a:rPr lang="en-US" sz="1200" i="1">
                            <a:solidFill>
                              <a:schemeClr val="accent3">
                                <a:lumMod val="20000"/>
                                <a:lumOff val="80000"/>
                              </a:schemeClr>
                            </a:solidFill>
                            <a:latin typeface="Cambria Math"/>
                            <a:ea typeface="Cambria Math"/>
                          </a:rPr>
                        </m:ctrlPr>
                      </m:sSupPr>
                      <m:e>
                        <m:r>
                          <a:rPr lang="en-US" sz="1200" i="1">
                            <a:solidFill>
                              <a:schemeClr val="accent3">
                                <a:lumMod val="20000"/>
                                <a:lumOff val="80000"/>
                              </a:schemeClr>
                            </a:solidFill>
                            <a:latin typeface="Cambria Math"/>
                            <a:ea typeface="Cambria Math"/>
                          </a:rPr>
                          <m:t>𝟏𝟎</m:t>
                        </m:r>
                      </m:e>
                      <m:sup>
                        <m:r>
                          <a:rPr lang="en-US" sz="1200" i="1">
                            <a:solidFill>
                              <a:schemeClr val="accent3">
                                <a:lumMod val="20000"/>
                                <a:lumOff val="80000"/>
                              </a:schemeClr>
                            </a:solidFill>
                            <a:latin typeface="Cambria Math"/>
                            <a:ea typeface="Cambria Math"/>
                          </a:rPr>
                          <m:t>𝟑</m:t>
                        </m:r>
                      </m:sup>
                    </m:sSup>
                  </m:oMath>
                </a14:m>
                <a:r>
                  <a:rPr lang="en-US" sz="1200" b="1" i="1" dirty="0" smtClean="0">
                    <a:solidFill>
                      <a:schemeClr val="accent3">
                        <a:lumMod val="20000"/>
                        <a:lumOff val="80000"/>
                      </a:schemeClr>
                    </a:solidFill>
                    <a:latin typeface="Cambria Math"/>
                    <a:ea typeface="Cambria Math"/>
                  </a:rPr>
                  <a:t>s</a:t>
                </a:r>
                <a:endParaRPr lang="en-US" sz="1200" b="1" i="1" dirty="0">
                  <a:solidFill>
                    <a:schemeClr val="accent3">
                      <a:lumMod val="20000"/>
                      <a:lumOff val="80000"/>
                    </a:schemeClr>
                  </a:solidFill>
                  <a:latin typeface="Cambria Math"/>
                  <a:ea typeface="Cambria Math"/>
                </a:endParaRPr>
              </a:p>
              <a:p>
                <a:pPr algn="ctr"/>
                <a:endParaRPr lang="en-US" sz="1200" b="1" i="1" dirty="0">
                  <a:solidFill>
                    <a:schemeClr val="accent3">
                      <a:lumMod val="20000"/>
                      <a:lumOff val="80000"/>
                    </a:schemeClr>
                  </a:solidFill>
                  <a:latin typeface="Cambria Math"/>
                  <a:ea typeface="Cambria Math"/>
                </a:endParaRPr>
              </a:p>
              <a:p>
                <a:pPr algn="ctr"/>
                <a14:m>
                  <m:oMathPara xmlns:m="http://schemas.openxmlformats.org/officeDocument/2006/math">
                    <m:oMathParaPr>
                      <m:jc m:val="centerGroup"/>
                    </m:oMathParaPr>
                    <m:oMath xmlns:m="http://schemas.openxmlformats.org/officeDocument/2006/math">
                      <m:r>
                        <a:rPr lang="en-US" sz="1200" b="1" i="1" smtClean="0">
                          <a:solidFill>
                            <a:schemeClr val="accent3">
                              <a:lumMod val="20000"/>
                              <a:lumOff val="80000"/>
                            </a:schemeClr>
                          </a:solidFill>
                          <a:latin typeface="Cambria Math"/>
                          <a:ea typeface="Cambria Math"/>
                        </a:rPr>
                        <m:t>𝒚</m:t>
                      </m:r>
                      <m:r>
                        <a:rPr lang="en-US" sz="1200" b="1" i="1" smtClean="0">
                          <a:solidFill>
                            <a:schemeClr val="accent3">
                              <a:lumMod val="20000"/>
                              <a:lumOff val="80000"/>
                            </a:schemeClr>
                          </a:solidFill>
                          <a:latin typeface="Cambria Math"/>
                          <a:ea typeface="Cambria Math"/>
                        </a:rPr>
                        <m:t>=</m:t>
                      </m:r>
                      <m:r>
                        <a:rPr lang="en-US" sz="1200" b="1" i="1" smtClean="0">
                          <a:solidFill>
                            <a:schemeClr val="accent3">
                              <a:lumMod val="20000"/>
                              <a:lumOff val="80000"/>
                            </a:schemeClr>
                          </a:solidFill>
                          <a:latin typeface="Cambria Math"/>
                          <a:ea typeface="Cambria Math"/>
                        </a:rPr>
                        <m:t>𝟎</m:t>
                      </m:r>
                      <m:r>
                        <a:rPr lang="en-US" sz="1200" b="1" i="1" smtClean="0">
                          <a:solidFill>
                            <a:schemeClr val="accent3">
                              <a:lumMod val="20000"/>
                              <a:lumOff val="80000"/>
                            </a:schemeClr>
                          </a:solidFill>
                          <a:latin typeface="Cambria Math"/>
                          <a:ea typeface="Cambria Math"/>
                        </a:rPr>
                        <m:t>:  −</m:t>
                      </m:r>
                      <m:r>
                        <a:rPr lang="en-US" sz="1200" b="1" i="1" smtClean="0">
                          <a:solidFill>
                            <a:schemeClr val="accent3">
                              <a:lumMod val="20000"/>
                              <a:lumOff val="80000"/>
                            </a:schemeClr>
                          </a:solidFill>
                          <a:latin typeface="Cambria Math"/>
                          <a:ea typeface="Cambria Math"/>
                        </a:rPr>
                        <m:t>𝟎</m:t>
                      </m:r>
                      <m:r>
                        <a:rPr lang="en-US" sz="1200" b="1" i="1" smtClean="0">
                          <a:solidFill>
                            <a:schemeClr val="accent3">
                              <a:lumMod val="20000"/>
                              <a:lumOff val="80000"/>
                            </a:schemeClr>
                          </a:solidFill>
                          <a:latin typeface="Cambria Math"/>
                          <a:ea typeface="Cambria Math"/>
                        </a:rPr>
                        <m:t>.</m:t>
                      </m:r>
                      <m:r>
                        <a:rPr lang="en-US" sz="1200" b="1" i="1" smtClean="0">
                          <a:solidFill>
                            <a:schemeClr val="accent3">
                              <a:lumMod val="20000"/>
                              <a:lumOff val="80000"/>
                            </a:schemeClr>
                          </a:solidFill>
                          <a:latin typeface="Cambria Math"/>
                          <a:ea typeface="Cambria Math"/>
                        </a:rPr>
                        <m:t>𝟎𝟏𝟓</m:t>
                      </m:r>
                      <m:r>
                        <a:rPr lang="en-US" sz="1200" b="1" i="1" smtClean="0">
                          <a:solidFill>
                            <a:schemeClr val="accent3">
                              <a:lumMod val="20000"/>
                              <a:lumOff val="80000"/>
                            </a:schemeClr>
                          </a:solidFill>
                          <a:latin typeface="Cambria Math"/>
                          <a:ea typeface="Cambria Math"/>
                        </a:rPr>
                        <m:t> /</m:t>
                      </m:r>
                      <m:sSup>
                        <m:sSupPr>
                          <m:ctrlPr>
                            <a:rPr lang="en-US" sz="1200" i="1">
                              <a:solidFill>
                                <a:schemeClr val="accent3">
                                  <a:lumMod val="20000"/>
                                  <a:lumOff val="80000"/>
                                </a:schemeClr>
                              </a:solidFill>
                              <a:latin typeface="Cambria Math"/>
                              <a:ea typeface="Cambria Math"/>
                            </a:rPr>
                          </m:ctrlPr>
                        </m:sSupPr>
                        <m:e>
                          <m:r>
                            <a:rPr lang="en-US" sz="1200" i="1">
                              <a:solidFill>
                                <a:schemeClr val="accent3">
                                  <a:lumMod val="20000"/>
                                  <a:lumOff val="80000"/>
                                </a:schemeClr>
                              </a:solidFill>
                              <a:latin typeface="Cambria Math"/>
                              <a:ea typeface="Cambria Math"/>
                            </a:rPr>
                            <m:t>𝟏𝟎</m:t>
                          </m:r>
                        </m:e>
                        <m:sup>
                          <m:r>
                            <a:rPr lang="en-US" sz="1200" i="1">
                              <a:solidFill>
                                <a:schemeClr val="accent3">
                                  <a:lumMod val="20000"/>
                                  <a:lumOff val="80000"/>
                                </a:schemeClr>
                              </a:solidFill>
                              <a:latin typeface="Cambria Math"/>
                              <a:ea typeface="Cambria Math"/>
                            </a:rPr>
                            <m:t>𝟑</m:t>
                          </m:r>
                        </m:sup>
                      </m:sSup>
                      <m:r>
                        <a:rPr lang="en-US" sz="1200" b="1" i="1" smtClean="0">
                          <a:solidFill>
                            <a:schemeClr val="accent3">
                              <a:lumMod val="20000"/>
                              <a:lumOff val="80000"/>
                            </a:schemeClr>
                          </a:solidFill>
                          <a:latin typeface="Cambria Math"/>
                          <a:ea typeface="Cambria Math"/>
                        </a:rPr>
                        <m:t>𝒔</m:t>
                      </m:r>
                      <m:r>
                        <a:rPr lang="en-US" sz="1200" b="1" i="1" smtClean="0">
                          <a:solidFill>
                            <a:schemeClr val="accent3">
                              <a:lumMod val="20000"/>
                              <a:lumOff val="80000"/>
                            </a:schemeClr>
                          </a:solidFill>
                          <a:latin typeface="Cambria Math"/>
                          <a:ea typeface="Cambria Math"/>
                        </a:rPr>
                        <m:t>≤</m:t>
                      </m:r>
                      <m:r>
                        <a:rPr lang="en-US" sz="1200" b="1" i="1" smtClean="0">
                          <a:solidFill>
                            <a:schemeClr val="accent3">
                              <a:lumMod val="20000"/>
                              <a:lumOff val="80000"/>
                            </a:schemeClr>
                          </a:solidFill>
                          <a:latin typeface="Cambria Math"/>
                          <a:ea typeface="Cambria Math"/>
                        </a:rPr>
                        <m:t>𝒙</m:t>
                      </m:r>
                    </m:oMath>
                  </m:oMathPara>
                </a14:m>
                <a:endParaRPr lang="en-US" sz="1200" b="1" i="1" dirty="0">
                  <a:solidFill>
                    <a:schemeClr val="accent3">
                      <a:lumMod val="20000"/>
                      <a:lumOff val="80000"/>
                    </a:schemeClr>
                  </a:solidFill>
                  <a:ea typeface="Cambria Math"/>
                </a:endParaRPr>
              </a:p>
            </p:txBody>
          </p:sp>
        </mc:Choice>
        <mc:Fallback xmlns="">
          <p:sp>
            <p:nvSpPr>
              <p:cNvPr id="13" name="TextBox 12"/>
              <p:cNvSpPr txBox="1">
                <a:spLocks noRot="1" noChangeAspect="1" noMove="1" noResize="1" noEditPoints="1" noAdjustHandles="1" noChangeArrowheads="1" noChangeShapeType="1" noTextEdit="1"/>
              </p:cNvSpPr>
              <p:nvPr/>
            </p:nvSpPr>
            <p:spPr>
              <a:xfrm>
                <a:off x="539496" y="4252123"/>
                <a:ext cx="3952877" cy="934679"/>
              </a:xfrm>
              <a:prstGeom prst="rect">
                <a:avLst/>
              </a:prstGeom>
              <a:blipFill rotWithShape="1">
                <a:blip r:embed="rId4"/>
                <a:stretch>
                  <a:fillRect b="-1307"/>
                </a:stretch>
              </a:blipFill>
            </p:spPr>
            <p:txBody>
              <a:bodyPr/>
              <a:lstStyle/>
              <a:p>
                <a:r>
                  <a:rPr lang="en-US">
                    <a:noFill/>
                  </a:rPr>
                  <a:t> </a:t>
                </a:r>
              </a:p>
            </p:txBody>
          </p:sp>
        </mc:Fallback>
      </mc:AlternateContent>
      <p:graphicFrame>
        <p:nvGraphicFramePr>
          <p:cNvPr id="14" name="Chart 13"/>
          <p:cNvGraphicFramePr>
            <a:graphicFrameLocks noChangeAspect="1"/>
          </p:cNvGraphicFramePr>
          <p:nvPr>
            <p:extLst>
              <p:ext uri="{D42A27DB-BD31-4B8C-83A1-F6EECF244321}">
                <p14:modId xmlns:p14="http://schemas.microsoft.com/office/powerpoint/2010/main" val="17373169"/>
              </p:ext>
            </p:extLst>
          </p:nvPr>
        </p:nvGraphicFramePr>
        <p:xfrm>
          <a:off x="4818888" y="1672732"/>
          <a:ext cx="3657600" cy="2438400"/>
        </p:xfrm>
        <a:graphic>
          <a:graphicData uri="http://schemas.openxmlformats.org/drawingml/2006/chart">
            <c:chart xmlns:c="http://schemas.openxmlformats.org/drawingml/2006/chart" xmlns:r="http://schemas.openxmlformats.org/officeDocument/2006/relationships" r:id="rId5"/>
          </a:graphicData>
        </a:graphic>
      </p:graphicFrame>
      <mc:AlternateContent xmlns:mc="http://schemas.openxmlformats.org/markup-compatibility/2006" xmlns:a14="http://schemas.microsoft.com/office/drawing/2010/main">
        <mc:Choice Requires="a14">
          <p:sp>
            <p:nvSpPr>
              <p:cNvPr id="15" name="TextBox 14"/>
              <p:cNvSpPr txBox="1"/>
              <p:nvPr/>
            </p:nvSpPr>
            <p:spPr>
              <a:xfrm>
                <a:off x="5641848" y="4252373"/>
                <a:ext cx="2011680" cy="932688"/>
              </a:xfrm>
              <a:prstGeom prst="rect">
                <a:avLst/>
              </a:prstGeom>
              <a:noFill/>
            </p:spPr>
            <p:txBody>
              <a:bodyPr wrap="square" rtlCol="0" anchor="ctr" anchorCtr="0">
                <a:spAutoFit/>
              </a:bodyPr>
              <a:lstStyle/>
              <a:p>
                <a:pPr algn="ctr"/>
                <a14:m>
                  <m:oMathPara xmlns:m="http://schemas.openxmlformats.org/officeDocument/2006/math">
                    <m:oMathParaPr>
                      <m:jc m:val="centerGroup"/>
                    </m:oMathParaPr>
                    <m:oMath xmlns:m="http://schemas.openxmlformats.org/officeDocument/2006/math">
                      <m:r>
                        <a:rPr lang="en-US" sz="1200" b="1" i="1" smtClean="0">
                          <a:solidFill>
                            <a:schemeClr val="accent3">
                              <a:lumMod val="20000"/>
                              <a:lumOff val="80000"/>
                            </a:schemeClr>
                          </a:solidFill>
                          <a:latin typeface="Cambria Math"/>
                        </a:rPr>
                        <m:t>𝒚</m:t>
                      </m:r>
                      <m:r>
                        <a:rPr lang="en-US" sz="1200" b="1" i="1" smtClean="0">
                          <a:solidFill>
                            <a:schemeClr val="accent3">
                              <a:lumMod val="20000"/>
                              <a:lumOff val="80000"/>
                            </a:schemeClr>
                          </a:solidFill>
                          <a:latin typeface="Cambria Math"/>
                        </a:rPr>
                        <m:t>=</m:t>
                      </m:r>
                      <m:r>
                        <a:rPr lang="en-US" sz="1200" b="1" i="1" smtClean="0">
                          <a:solidFill>
                            <a:schemeClr val="accent3">
                              <a:lumMod val="20000"/>
                              <a:lumOff val="80000"/>
                            </a:schemeClr>
                          </a:solidFill>
                          <a:latin typeface="Cambria Math"/>
                        </a:rPr>
                        <m:t>𝟎</m:t>
                      </m:r>
                      <m:r>
                        <a:rPr lang="en-US" sz="1200" b="1" i="1" smtClean="0">
                          <a:solidFill>
                            <a:schemeClr val="accent3">
                              <a:lumMod val="20000"/>
                              <a:lumOff val="80000"/>
                            </a:schemeClr>
                          </a:solidFill>
                          <a:latin typeface="Cambria Math"/>
                        </a:rPr>
                        <m:t>:  </m:t>
                      </m:r>
                      <m:r>
                        <a:rPr lang="en-US" sz="1200" b="1" i="1" smtClean="0">
                          <a:solidFill>
                            <a:schemeClr val="accent3">
                              <a:lumMod val="20000"/>
                              <a:lumOff val="80000"/>
                            </a:schemeClr>
                          </a:solidFill>
                          <a:latin typeface="Cambria Math"/>
                          <a:ea typeface="Cambria Math"/>
                        </a:rPr>
                        <m:t>𝒙</m:t>
                      </m:r>
                      <m:r>
                        <a:rPr lang="en-US" sz="1200" i="1" smtClean="0">
                          <a:solidFill>
                            <a:schemeClr val="accent3">
                              <a:lumMod val="20000"/>
                              <a:lumOff val="80000"/>
                            </a:schemeClr>
                          </a:solidFill>
                          <a:latin typeface="Cambria Math"/>
                          <a:ea typeface="Cambria Math"/>
                        </a:rPr>
                        <m:t>≤</m:t>
                      </m:r>
                      <m:r>
                        <a:rPr lang="en-US" sz="1200" b="1" i="1" smtClean="0">
                          <a:solidFill>
                            <a:schemeClr val="accent3">
                              <a:lumMod val="20000"/>
                              <a:lumOff val="80000"/>
                            </a:schemeClr>
                          </a:solidFill>
                          <a:latin typeface="Cambria Math"/>
                          <a:ea typeface="Cambria Math"/>
                        </a:rPr>
                        <m:t>𝟎</m:t>
                      </m:r>
                      <m:r>
                        <m:rPr>
                          <m:nor/>
                        </m:rPr>
                        <a:rPr lang="en-US" sz="1200" b="1" i="1" dirty="0" smtClean="0">
                          <a:solidFill>
                            <a:schemeClr val="accent3">
                              <a:lumMod val="20000"/>
                              <a:lumOff val="80000"/>
                            </a:schemeClr>
                          </a:solidFill>
                          <a:latin typeface="Cambria Math"/>
                          <a:ea typeface="Cambria Math"/>
                        </a:rPr>
                        <m:t>K</m:t>
                      </m:r>
                    </m:oMath>
                  </m:oMathPara>
                </a14:m>
                <a:endParaRPr lang="en-US" sz="1200" b="1" i="1" dirty="0">
                  <a:solidFill>
                    <a:schemeClr val="accent3">
                      <a:lumMod val="20000"/>
                      <a:lumOff val="80000"/>
                    </a:schemeClr>
                  </a:solidFill>
                  <a:latin typeface="Cambria Math"/>
                  <a:ea typeface="Cambria Math"/>
                </a:endParaRPr>
              </a:p>
              <a:p>
                <a:pPr algn="ctr"/>
                <a:endParaRPr lang="en-US" sz="1200" b="1" i="1" dirty="0">
                  <a:solidFill>
                    <a:schemeClr val="accent3">
                      <a:lumMod val="20000"/>
                      <a:lumOff val="80000"/>
                    </a:schemeClr>
                  </a:solidFill>
                  <a:latin typeface="Cambria Math"/>
                  <a:ea typeface="Cambria Math"/>
                </a:endParaRPr>
              </a:p>
              <a:p>
                <a:pPr algn="ctr"/>
                <a14:m>
                  <m:oMathPara xmlns:m="http://schemas.openxmlformats.org/officeDocument/2006/math">
                    <m:oMathParaPr>
                      <m:jc m:val="centerGroup"/>
                    </m:oMathParaPr>
                    <m:oMath xmlns:m="http://schemas.openxmlformats.org/officeDocument/2006/math">
                      <m:r>
                        <a:rPr lang="en-US" sz="1200" b="1" i="1" smtClean="0">
                          <a:solidFill>
                            <a:schemeClr val="accent3">
                              <a:lumMod val="20000"/>
                              <a:lumOff val="80000"/>
                            </a:schemeClr>
                          </a:solidFill>
                          <a:latin typeface="Cambria Math"/>
                        </a:rPr>
                        <m:t>𝒚</m:t>
                      </m:r>
                      <m:r>
                        <a:rPr lang="en-US" sz="1200" b="1" i="1" smtClean="0">
                          <a:solidFill>
                            <a:schemeClr val="accent3">
                              <a:lumMod val="20000"/>
                              <a:lumOff val="80000"/>
                            </a:schemeClr>
                          </a:solidFill>
                          <a:latin typeface="Cambria Math"/>
                        </a:rPr>
                        <m:t>=</m:t>
                      </m:r>
                      <m:r>
                        <a:rPr lang="en-US" sz="1200" b="1" i="1" smtClean="0">
                          <a:solidFill>
                            <a:schemeClr val="accent3">
                              <a:lumMod val="20000"/>
                              <a:lumOff val="80000"/>
                            </a:schemeClr>
                          </a:solidFill>
                          <a:latin typeface="Cambria Math"/>
                        </a:rPr>
                        <m:t>𝟎</m:t>
                      </m:r>
                      <m:r>
                        <a:rPr lang="en-US" sz="1200" b="1" i="1" smtClean="0">
                          <a:solidFill>
                            <a:schemeClr val="accent3">
                              <a:lumMod val="20000"/>
                              <a:lumOff val="80000"/>
                            </a:schemeClr>
                          </a:solidFill>
                          <a:latin typeface="Cambria Math"/>
                        </a:rPr>
                        <m:t>.</m:t>
                      </m:r>
                      <m:r>
                        <a:rPr lang="en-US" sz="1200" b="1" i="1" smtClean="0">
                          <a:solidFill>
                            <a:schemeClr val="accent3">
                              <a:lumMod val="20000"/>
                              <a:lumOff val="80000"/>
                            </a:schemeClr>
                          </a:solidFill>
                          <a:latin typeface="Cambria Math"/>
                        </a:rPr>
                        <m:t>𝟎</m:t>
                      </m:r>
                      <m:acc>
                        <m:accPr>
                          <m:chr m:val="̅"/>
                          <m:ctrlPr>
                            <a:rPr lang="en-US" sz="1200" i="1">
                              <a:solidFill>
                                <a:schemeClr val="accent3">
                                  <a:lumMod val="20000"/>
                                  <a:lumOff val="80000"/>
                                </a:schemeClr>
                              </a:solidFill>
                              <a:latin typeface="Cambria Math"/>
                            </a:rPr>
                          </m:ctrlPr>
                        </m:accPr>
                        <m:e>
                          <m:r>
                            <a:rPr lang="en-US" sz="1200" b="1" i="1" smtClean="0">
                              <a:solidFill>
                                <a:schemeClr val="accent3">
                                  <a:lumMod val="20000"/>
                                  <a:lumOff val="80000"/>
                                </a:schemeClr>
                              </a:solidFill>
                              <a:latin typeface="Cambria Math"/>
                            </a:rPr>
                            <m:t>𝟓</m:t>
                          </m:r>
                        </m:e>
                      </m:acc>
                      <m:r>
                        <a:rPr lang="en-US" sz="1200" b="1" i="1" smtClean="0">
                          <a:solidFill>
                            <a:schemeClr val="accent3">
                              <a:lumMod val="20000"/>
                              <a:lumOff val="80000"/>
                            </a:schemeClr>
                          </a:solidFill>
                          <a:latin typeface="Cambria Math"/>
                        </a:rPr>
                        <m:t>𝒙</m:t>
                      </m:r>
                      <m:r>
                        <a:rPr lang="en-US" sz="1200" b="1" i="1" smtClean="0">
                          <a:solidFill>
                            <a:schemeClr val="accent3">
                              <a:lumMod val="20000"/>
                              <a:lumOff val="80000"/>
                            </a:schemeClr>
                          </a:solidFill>
                          <a:latin typeface="Cambria Math"/>
                        </a:rPr>
                        <m:t>:  </m:t>
                      </m:r>
                      <m:r>
                        <a:rPr lang="en-US" sz="1200" b="1" i="1" smtClean="0">
                          <a:solidFill>
                            <a:schemeClr val="accent3">
                              <a:lumMod val="20000"/>
                              <a:lumOff val="80000"/>
                            </a:schemeClr>
                          </a:solidFill>
                          <a:latin typeface="Cambria Math"/>
                        </a:rPr>
                        <m:t>𝟎</m:t>
                      </m:r>
                      <m:r>
                        <m:rPr>
                          <m:nor/>
                        </m:rPr>
                        <a:rPr lang="en-US" sz="1200" b="1" i="1" dirty="0" smtClean="0">
                          <a:solidFill>
                            <a:schemeClr val="accent3">
                              <a:lumMod val="20000"/>
                              <a:lumOff val="80000"/>
                            </a:schemeClr>
                          </a:solidFill>
                          <a:latin typeface="Cambria Math"/>
                          <a:ea typeface="Cambria Math"/>
                        </a:rPr>
                        <m:t>K</m:t>
                      </m:r>
                      <m:r>
                        <a:rPr lang="en-US" sz="1200" b="1" i="1" dirty="0" smtClean="0">
                          <a:solidFill>
                            <a:schemeClr val="accent3">
                              <a:lumMod val="20000"/>
                              <a:lumOff val="80000"/>
                            </a:schemeClr>
                          </a:solidFill>
                          <a:latin typeface="Cambria Math"/>
                          <a:ea typeface="Cambria Math"/>
                        </a:rPr>
                        <m:t> </m:t>
                      </m:r>
                      <m:r>
                        <a:rPr lang="en-US" sz="1200" b="1" i="1" smtClean="0">
                          <a:solidFill>
                            <a:schemeClr val="accent3">
                              <a:lumMod val="20000"/>
                              <a:lumOff val="80000"/>
                            </a:schemeClr>
                          </a:solidFill>
                          <a:latin typeface="Cambria Math"/>
                          <a:ea typeface="Cambria Math"/>
                        </a:rPr>
                        <m:t>&lt;</m:t>
                      </m:r>
                      <m:r>
                        <a:rPr lang="en-US" sz="1200" b="1" i="1" smtClean="0">
                          <a:solidFill>
                            <a:schemeClr val="accent3">
                              <a:lumMod val="20000"/>
                              <a:lumOff val="80000"/>
                            </a:schemeClr>
                          </a:solidFill>
                          <a:latin typeface="Cambria Math"/>
                          <a:ea typeface="Cambria Math"/>
                        </a:rPr>
                        <m:t>𝒙</m:t>
                      </m:r>
                      <m:r>
                        <a:rPr lang="en-US" sz="1200" b="1" i="1" smtClean="0">
                          <a:solidFill>
                            <a:schemeClr val="accent3">
                              <a:lumMod val="20000"/>
                              <a:lumOff val="80000"/>
                            </a:schemeClr>
                          </a:solidFill>
                          <a:latin typeface="Cambria Math"/>
                          <a:ea typeface="Cambria Math"/>
                        </a:rPr>
                        <m:t>&lt;</m:t>
                      </m:r>
                      <m:r>
                        <a:rPr lang="en-US" sz="1200" b="1" i="1" smtClean="0">
                          <a:solidFill>
                            <a:schemeClr val="accent3">
                              <a:lumMod val="20000"/>
                              <a:lumOff val="80000"/>
                            </a:schemeClr>
                          </a:solidFill>
                          <a:latin typeface="Cambria Math"/>
                          <a:ea typeface="Cambria Math"/>
                        </a:rPr>
                        <m:t>𝟏𝟖</m:t>
                      </m:r>
                      <m:r>
                        <m:rPr>
                          <m:nor/>
                        </m:rPr>
                        <a:rPr lang="en-US" sz="1200" b="1" i="1" dirty="0" smtClean="0">
                          <a:solidFill>
                            <a:schemeClr val="accent3">
                              <a:lumMod val="20000"/>
                              <a:lumOff val="80000"/>
                            </a:schemeClr>
                          </a:solidFill>
                          <a:latin typeface="Cambria Math"/>
                          <a:ea typeface="Cambria Math"/>
                        </a:rPr>
                        <m:t>K</m:t>
                      </m:r>
                    </m:oMath>
                  </m:oMathPara>
                </a14:m>
                <a:endParaRPr lang="en-US" sz="1200" i="1" dirty="0">
                  <a:solidFill>
                    <a:schemeClr val="accent3">
                      <a:lumMod val="20000"/>
                      <a:lumOff val="80000"/>
                    </a:schemeClr>
                  </a:solidFill>
                  <a:latin typeface="Cambria Math"/>
                  <a:ea typeface="Cambria Math"/>
                </a:endParaRPr>
              </a:p>
              <a:p>
                <a:pPr algn="ctr"/>
                <a:endParaRPr lang="en-US" sz="1200" b="1" i="1" dirty="0">
                  <a:solidFill>
                    <a:schemeClr val="accent3">
                      <a:lumMod val="20000"/>
                      <a:lumOff val="80000"/>
                    </a:schemeClr>
                  </a:solidFill>
                  <a:latin typeface="Cambria Math"/>
                  <a:ea typeface="Cambria Math"/>
                </a:endParaRPr>
              </a:p>
              <a:p>
                <a:pPr algn="ctr"/>
                <a14:m>
                  <m:oMathPara xmlns:m="http://schemas.openxmlformats.org/officeDocument/2006/math">
                    <m:oMathParaPr>
                      <m:jc m:val="centerGroup"/>
                    </m:oMathParaPr>
                    <m:oMath xmlns:m="http://schemas.openxmlformats.org/officeDocument/2006/math">
                      <m:r>
                        <a:rPr lang="en-US" sz="1200" b="1" i="1" smtClean="0">
                          <a:solidFill>
                            <a:schemeClr val="accent3">
                              <a:lumMod val="20000"/>
                              <a:lumOff val="80000"/>
                            </a:schemeClr>
                          </a:solidFill>
                          <a:latin typeface="Cambria Math"/>
                          <a:ea typeface="Cambria Math"/>
                        </a:rPr>
                        <m:t>𝒚</m:t>
                      </m:r>
                      <m:r>
                        <a:rPr lang="en-US" sz="1200" b="1" i="1" smtClean="0">
                          <a:solidFill>
                            <a:schemeClr val="accent3">
                              <a:lumMod val="20000"/>
                              <a:lumOff val="80000"/>
                            </a:schemeClr>
                          </a:solidFill>
                          <a:latin typeface="Cambria Math"/>
                          <a:ea typeface="Cambria Math"/>
                        </a:rPr>
                        <m:t>=</m:t>
                      </m:r>
                      <m:r>
                        <a:rPr lang="en-US" sz="1200" b="1" i="1" smtClean="0">
                          <a:solidFill>
                            <a:schemeClr val="accent3">
                              <a:lumMod val="20000"/>
                              <a:lumOff val="80000"/>
                            </a:schemeClr>
                          </a:solidFill>
                          <a:latin typeface="Cambria Math"/>
                          <a:ea typeface="Cambria Math"/>
                        </a:rPr>
                        <m:t>𝟏</m:t>
                      </m:r>
                      <m:r>
                        <a:rPr lang="en-US" sz="1200" b="1" i="1" smtClean="0">
                          <a:solidFill>
                            <a:schemeClr val="accent3">
                              <a:lumMod val="20000"/>
                              <a:lumOff val="80000"/>
                            </a:schemeClr>
                          </a:solidFill>
                          <a:latin typeface="Cambria Math"/>
                          <a:ea typeface="Cambria Math"/>
                        </a:rPr>
                        <m:t>:  </m:t>
                      </m:r>
                      <m:r>
                        <a:rPr lang="en-US" sz="1200" b="1" i="1" smtClean="0">
                          <a:solidFill>
                            <a:schemeClr val="accent3">
                              <a:lumMod val="20000"/>
                              <a:lumOff val="80000"/>
                            </a:schemeClr>
                          </a:solidFill>
                          <a:latin typeface="Cambria Math"/>
                          <a:ea typeface="Cambria Math"/>
                        </a:rPr>
                        <m:t>𝟏𝟖</m:t>
                      </m:r>
                      <m:r>
                        <m:rPr>
                          <m:nor/>
                        </m:rPr>
                        <a:rPr lang="en-US" sz="1200" b="1" i="1" dirty="0" smtClean="0">
                          <a:solidFill>
                            <a:schemeClr val="accent3">
                              <a:lumMod val="20000"/>
                              <a:lumOff val="80000"/>
                            </a:schemeClr>
                          </a:solidFill>
                          <a:latin typeface="Cambria Math"/>
                          <a:ea typeface="Cambria Math"/>
                        </a:rPr>
                        <m:t>K</m:t>
                      </m:r>
                      <m:r>
                        <a:rPr lang="en-US" sz="1200" b="1" i="1" dirty="0" smtClean="0">
                          <a:solidFill>
                            <a:schemeClr val="accent3">
                              <a:lumMod val="20000"/>
                              <a:lumOff val="80000"/>
                            </a:schemeClr>
                          </a:solidFill>
                          <a:latin typeface="Cambria Math"/>
                          <a:ea typeface="Cambria Math"/>
                        </a:rPr>
                        <m:t> </m:t>
                      </m:r>
                      <m:r>
                        <a:rPr lang="en-US" sz="1200" b="1" i="1" smtClean="0">
                          <a:solidFill>
                            <a:schemeClr val="accent3">
                              <a:lumMod val="20000"/>
                              <a:lumOff val="80000"/>
                            </a:schemeClr>
                          </a:solidFill>
                          <a:latin typeface="Cambria Math"/>
                          <a:ea typeface="Cambria Math"/>
                        </a:rPr>
                        <m:t>≤</m:t>
                      </m:r>
                      <m:r>
                        <a:rPr lang="en-US" sz="1200" b="1" i="1" smtClean="0">
                          <a:solidFill>
                            <a:schemeClr val="accent3">
                              <a:lumMod val="20000"/>
                              <a:lumOff val="80000"/>
                            </a:schemeClr>
                          </a:solidFill>
                          <a:latin typeface="Cambria Math"/>
                          <a:ea typeface="Cambria Math"/>
                        </a:rPr>
                        <m:t>𝒙</m:t>
                      </m:r>
                    </m:oMath>
                  </m:oMathPara>
                </a14:m>
                <a:endParaRPr lang="en-US" sz="1200" b="1" i="1" dirty="0">
                  <a:solidFill>
                    <a:schemeClr val="accent3">
                      <a:lumMod val="20000"/>
                      <a:lumOff val="80000"/>
                    </a:schemeClr>
                  </a:solidFill>
                  <a:ea typeface="Cambria Math"/>
                </a:endParaRPr>
              </a:p>
            </p:txBody>
          </p:sp>
        </mc:Choice>
        <mc:Fallback xmlns="">
          <p:sp>
            <p:nvSpPr>
              <p:cNvPr id="15" name="TextBox 14"/>
              <p:cNvSpPr txBox="1">
                <a:spLocks noRot="1" noChangeAspect="1" noMove="1" noResize="1" noEditPoints="1" noAdjustHandles="1" noChangeArrowheads="1" noChangeShapeType="1" noTextEdit="1"/>
              </p:cNvSpPr>
              <p:nvPr/>
            </p:nvSpPr>
            <p:spPr>
              <a:xfrm>
                <a:off x="5641848" y="4252373"/>
                <a:ext cx="2011680" cy="932688"/>
              </a:xfrm>
              <a:prstGeom prst="rect">
                <a:avLst/>
              </a:prstGeom>
              <a:blipFill rotWithShape="1">
                <a:blip r:embed="rId6"/>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2955292684"/>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hart 5"/>
          <p:cNvGraphicFramePr>
            <a:graphicFrameLocks noChangeAspect="1"/>
          </p:cNvGraphicFramePr>
          <p:nvPr>
            <p:extLst>
              <p:ext uri="{D42A27DB-BD31-4B8C-83A1-F6EECF244321}">
                <p14:modId xmlns:p14="http://schemas.microsoft.com/office/powerpoint/2010/main" val="2551651181"/>
              </p:ext>
            </p:extLst>
          </p:nvPr>
        </p:nvGraphicFramePr>
        <p:xfrm>
          <a:off x="539496" y="1673352"/>
          <a:ext cx="3657600" cy="2438400"/>
        </p:xfrm>
        <a:graphic>
          <a:graphicData uri="http://schemas.openxmlformats.org/drawingml/2006/chart">
            <c:chart xmlns:c="http://schemas.openxmlformats.org/drawingml/2006/chart" xmlns:r="http://schemas.openxmlformats.org/officeDocument/2006/relationships" r:id="rId3"/>
          </a:graphicData>
        </a:graphic>
      </p:graphicFrame>
      <mc:AlternateContent xmlns:mc="http://schemas.openxmlformats.org/markup-compatibility/2006" xmlns:a14="http://schemas.microsoft.com/office/drawing/2010/main">
        <mc:Choice Requires="a14">
          <p:sp>
            <p:nvSpPr>
              <p:cNvPr id="8" name="TextBox 7"/>
              <p:cNvSpPr txBox="1"/>
              <p:nvPr/>
            </p:nvSpPr>
            <p:spPr>
              <a:xfrm>
                <a:off x="1017542" y="4251960"/>
                <a:ext cx="2701509" cy="934679"/>
              </a:xfrm>
              <a:prstGeom prst="rect">
                <a:avLst/>
              </a:prstGeom>
              <a:noFill/>
            </p:spPr>
            <p:txBody>
              <a:bodyPr wrap="none" rtlCol="0" anchor="ctr" anchorCtr="0">
                <a:spAutoFit/>
              </a:bodyPr>
              <a:lstStyle/>
              <a:p>
                <a:pPr algn="ctr"/>
                <a14:m>
                  <m:oMathPara xmlns:m="http://schemas.openxmlformats.org/officeDocument/2006/math">
                    <m:oMathParaPr>
                      <m:jc m:val="centerGroup"/>
                    </m:oMathParaPr>
                    <m:oMath xmlns:m="http://schemas.openxmlformats.org/officeDocument/2006/math">
                      <m:r>
                        <a:rPr lang="en-US" sz="1200" b="1" i="1" smtClean="0">
                          <a:solidFill>
                            <a:schemeClr val="accent3">
                              <a:lumMod val="20000"/>
                              <a:lumOff val="80000"/>
                            </a:schemeClr>
                          </a:solidFill>
                          <a:latin typeface="Cambria Math"/>
                        </a:rPr>
                        <m:t>𝒚</m:t>
                      </m:r>
                      <m:r>
                        <a:rPr lang="en-US" sz="1200" b="1" i="1" smtClean="0">
                          <a:solidFill>
                            <a:schemeClr val="accent3">
                              <a:lumMod val="20000"/>
                              <a:lumOff val="80000"/>
                            </a:schemeClr>
                          </a:solidFill>
                          <a:latin typeface="Cambria Math"/>
                        </a:rPr>
                        <m:t>=</m:t>
                      </m:r>
                      <m:r>
                        <a:rPr lang="en-US" sz="1200" b="1" i="1" smtClean="0">
                          <a:solidFill>
                            <a:schemeClr val="accent3">
                              <a:lumMod val="20000"/>
                              <a:lumOff val="80000"/>
                            </a:schemeClr>
                          </a:solidFill>
                          <a:latin typeface="Cambria Math"/>
                        </a:rPr>
                        <m:t>𝟎</m:t>
                      </m:r>
                      <m:r>
                        <a:rPr lang="en-US" sz="1200" b="1" i="1" smtClean="0">
                          <a:solidFill>
                            <a:schemeClr val="accent3">
                              <a:lumMod val="20000"/>
                              <a:lumOff val="80000"/>
                            </a:schemeClr>
                          </a:solidFill>
                          <a:latin typeface="Cambria Math"/>
                        </a:rPr>
                        <m:t>:  </m:t>
                      </m:r>
                      <m:r>
                        <a:rPr lang="en-US" sz="1200" b="1" i="1" smtClean="0">
                          <a:solidFill>
                            <a:schemeClr val="accent3">
                              <a:lumMod val="20000"/>
                              <a:lumOff val="80000"/>
                            </a:schemeClr>
                          </a:solidFill>
                          <a:latin typeface="Cambria Math"/>
                          <a:ea typeface="Cambria Math"/>
                        </a:rPr>
                        <m:t>𝒙</m:t>
                      </m:r>
                      <m:r>
                        <a:rPr lang="en-US" sz="1200" b="1" i="1" smtClean="0">
                          <a:solidFill>
                            <a:schemeClr val="accent3">
                              <a:lumMod val="20000"/>
                              <a:lumOff val="80000"/>
                            </a:schemeClr>
                          </a:solidFill>
                          <a:latin typeface="Cambria Math"/>
                          <a:ea typeface="Cambria Math"/>
                        </a:rPr>
                        <m:t>≤</m:t>
                      </m:r>
                      <m:r>
                        <a:rPr lang="en-US" sz="1200" b="1" i="1" smtClean="0">
                          <a:solidFill>
                            <a:schemeClr val="accent3">
                              <a:lumMod val="20000"/>
                              <a:lumOff val="80000"/>
                            </a:schemeClr>
                          </a:solidFill>
                          <a:latin typeface="Cambria Math"/>
                          <a:ea typeface="Cambria Math"/>
                        </a:rPr>
                        <m:t>𝟎</m:t>
                      </m:r>
                      <m:r>
                        <a:rPr lang="en-US" sz="1200" b="1" i="1" smtClean="0">
                          <a:solidFill>
                            <a:schemeClr val="accent3">
                              <a:lumMod val="20000"/>
                              <a:lumOff val="80000"/>
                            </a:schemeClr>
                          </a:solidFill>
                          <a:latin typeface="Cambria Math"/>
                          <a:ea typeface="Cambria Math"/>
                        </a:rPr>
                        <m:t> </m:t>
                      </m:r>
                      <m:sSup>
                        <m:sSupPr>
                          <m:ctrlPr>
                            <a:rPr lang="en-US" sz="1200" b="1" i="1" smtClean="0">
                              <a:solidFill>
                                <a:schemeClr val="accent3">
                                  <a:lumMod val="20000"/>
                                  <a:lumOff val="80000"/>
                                </a:schemeClr>
                              </a:solidFill>
                              <a:latin typeface="Cambria Math"/>
                              <a:ea typeface="Cambria Math"/>
                            </a:rPr>
                          </m:ctrlPr>
                        </m:sSupPr>
                        <m:e>
                          <m:r>
                            <a:rPr lang="en-US" sz="1200" b="1" i="1" smtClean="0">
                              <a:solidFill>
                                <a:schemeClr val="accent3">
                                  <a:lumMod val="20000"/>
                                  <a:lumOff val="80000"/>
                                </a:schemeClr>
                              </a:solidFill>
                              <a:latin typeface="Cambria Math"/>
                              <a:ea typeface="Cambria Math"/>
                            </a:rPr>
                            <m:t>/</m:t>
                          </m:r>
                          <m:r>
                            <a:rPr lang="en-US" sz="1200" b="1" i="1" smtClean="0">
                              <a:solidFill>
                                <a:schemeClr val="accent3">
                                  <a:lumMod val="20000"/>
                                  <a:lumOff val="80000"/>
                                </a:schemeClr>
                              </a:solidFill>
                              <a:latin typeface="Cambria Math"/>
                              <a:ea typeface="Cambria Math"/>
                            </a:rPr>
                            <m:t>𝟏𝟎</m:t>
                          </m:r>
                        </m:e>
                        <m:sup>
                          <m:r>
                            <a:rPr lang="en-US" sz="1200" b="1" i="1" smtClean="0">
                              <a:solidFill>
                                <a:schemeClr val="accent3">
                                  <a:lumMod val="20000"/>
                                  <a:lumOff val="80000"/>
                                </a:schemeClr>
                              </a:solidFill>
                              <a:latin typeface="Cambria Math"/>
                              <a:ea typeface="Cambria Math"/>
                            </a:rPr>
                            <m:t>𝟑</m:t>
                          </m:r>
                        </m:sup>
                      </m:sSup>
                      <m:r>
                        <a:rPr lang="en-US" sz="1200" b="1" i="1" smtClean="0">
                          <a:solidFill>
                            <a:schemeClr val="accent3">
                              <a:lumMod val="20000"/>
                              <a:lumOff val="80000"/>
                            </a:schemeClr>
                          </a:solidFill>
                          <a:latin typeface="Cambria Math"/>
                          <a:ea typeface="Cambria Math"/>
                        </a:rPr>
                        <m:t>𝒔</m:t>
                      </m:r>
                    </m:oMath>
                  </m:oMathPara>
                </a14:m>
                <a:endParaRPr lang="en-US" sz="1200" b="1" i="1" dirty="0">
                  <a:solidFill>
                    <a:schemeClr val="accent3">
                      <a:lumMod val="20000"/>
                      <a:lumOff val="80000"/>
                    </a:schemeClr>
                  </a:solidFill>
                  <a:latin typeface="Cambria Math"/>
                  <a:ea typeface="Cambria Math"/>
                </a:endParaRPr>
              </a:p>
              <a:p>
                <a:pPr algn="ctr"/>
                <a:endParaRPr lang="en-US" sz="1200" b="1" i="1" dirty="0">
                  <a:solidFill>
                    <a:schemeClr val="accent3">
                      <a:lumMod val="20000"/>
                      <a:lumOff val="80000"/>
                    </a:schemeClr>
                  </a:solidFill>
                  <a:latin typeface="Cambria Math"/>
                  <a:ea typeface="Cambria Math"/>
                </a:endParaRPr>
              </a:p>
              <a:p>
                <a:pPr algn="ctr"/>
                <a14:m>
                  <m:oMath xmlns:m="http://schemas.openxmlformats.org/officeDocument/2006/math">
                    <m:r>
                      <a:rPr lang="en-US" sz="1200" i="1">
                        <a:solidFill>
                          <a:schemeClr val="accent3">
                            <a:lumMod val="20000"/>
                            <a:lumOff val="80000"/>
                          </a:schemeClr>
                        </a:solidFill>
                        <a:latin typeface="Cambria Math"/>
                      </a:rPr>
                      <m:t>𝒚</m:t>
                    </m:r>
                    <m:r>
                      <a:rPr lang="en-US" sz="1200" i="1">
                        <a:solidFill>
                          <a:schemeClr val="accent3">
                            <a:lumMod val="20000"/>
                            <a:lumOff val="80000"/>
                          </a:schemeClr>
                        </a:solidFill>
                        <a:latin typeface="Cambria Math"/>
                      </a:rPr>
                      <m:t>=</m:t>
                    </m:r>
                    <m:r>
                      <a:rPr lang="en-US" sz="1200" b="1" i="1" smtClean="0">
                        <a:solidFill>
                          <a:schemeClr val="accent3">
                            <a:lumMod val="20000"/>
                            <a:lumOff val="80000"/>
                          </a:schemeClr>
                        </a:solidFill>
                        <a:latin typeface="Cambria Math"/>
                      </a:rPr>
                      <m:t>𝟐𝟓</m:t>
                    </m:r>
                    <m:r>
                      <a:rPr lang="en-US" sz="1200" i="1">
                        <a:solidFill>
                          <a:schemeClr val="accent3">
                            <a:lumMod val="20000"/>
                            <a:lumOff val="80000"/>
                          </a:schemeClr>
                        </a:solidFill>
                        <a:latin typeface="Cambria Math"/>
                      </a:rPr>
                      <m:t>𝒙</m:t>
                    </m:r>
                    <m:r>
                      <a:rPr lang="en-US" sz="1200" b="1" i="1" smtClean="0">
                        <a:solidFill>
                          <a:schemeClr val="accent3">
                            <a:lumMod val="20000"/>
                            <a:lumOff val="80000"/>
                          </a:schemeClr>
                        </a:solidFill>
                        <a:latin typeface="Cambria Math"/>
                      </a:rPr>
                      <m:t>:  </m:t>
                    </m:r>
                    <m:r>
                      <a:rPr lang="en-US" sz="1200" b="1" i="1" smtClean="0">
                        <a:solidFill>
                          <a:schemeClr val="accent3">
                            <a:lumMod val="20000"/>
                            <a:lumOff val="80000"/>
                          </a:schemeClr>
                        </a:solidFill>
                        <a:latin typeface="Cambria Math"/>
                      </a:rPr>
                      <m:t>𝟎</m:t>
                    </m:r>
                    <m:r>
                      <a:rPr lang="en-US" sz="1200" b="1" i="1" smtClean="0">
                        <a:solidFill>
                          <a:schemeClr val="accent3">
                            <a:lumMod val="20000"/>
                            <a:lumOff val="80000"/>
                          </a:schemeClr>
                        </a:solidFill>
                        <a:latin typeface="Cambria Math"/>
                      </a:rPr>
                      <m:t> /</m:t>
                    </m:r>
                    <m:sSup>
                      <m:sSupPr>
                        <m:ctrlPr>
                          <a:rPr lang="en-US" sz="1200" i="1">
                            <a:solidFill>
                              <a:schemeClr val="accent3">
                                <a:lumMod val="20000"/>
                                <a:lumOff val="80000"/>
                              </a:schemeClr>
                            </a:solidFill>
                            <a:latin typeface="Cambria Math"/>
                            <a:ea typeface="Cambria Math"/>
                          </a:rPr>
                        </m:ctrlPr>
                      </m:sSupPr>
                      <m:e>
                        <m:r>
                          <a:rPr lang="en-US" sz="1200" i="1">
                            <a:solidFill>
                              <a:schemeClr val="accent3">
                                <a:lumMod val="20000"/>
                                <a:lumOff val="80000"/>
                              </a:schemeClr>
                            </a:solidFill>
                            <a:latin typeface="Cambria Math"/>
                            <a:ea typeface="Cambria Math"/>
                          </a:rPr>
                          <m:t>𝟏𝟎</m:t>
                        </m:r>
                      </m:e>
                      <m:sup>
                        <m:r>
                          <a:rPr lang="en-US" sz="1200" i="1">
                            <a:solidFill>
                              <a:schemeClr val="accent3">
                                <a:lumMod val="20000"/>
                                <a:lumOff val="80000"/>
                              </a:schemeClr>
                            </a:solidFill>
                            <a:latin typeface="Cambria Math"/>
                            <a:ea typeface="Cambria Math"/>
                          </a:rPr>
                          <m:t>𝟑</m:t>
                        </m:r>
                      </m:sup>
                    </m:sSup>
                    <m:r>
                      <a:rPr lang="en-US" sz="1200" i="1">
                        <a:solidFill>
                          <a:schemeClr val="accent3">
                            <a:lumMod val="20000"/>
                            <a:lumOff val="80000"/>
                          </a:schemeClr>
                        </a:solidFill>
                        <a:latin typeface="Cambria Math"/>
                        <a:ea typeface="Cambria Math"/>
                      </a:rPr>
                      <m:t>𝒔</m:t>
                    </m:r>
                    <m:r>
                      <a:rPr lang="en-US" sz="1200" b="1" i="1" smtClean="0">
                        <a:solidFill>
                          <a:schemeClr val="accent3">
                            <a:lumMod val="20000"/>
                            <a:lumOff val="80000"/>
                          </a:schemeClr>
                        </a:solidFill>
                        <a:latin typeface="Cambria Math"/>
                      </a:rPr>
                      <m:t>&lt;</m:t>
                    </m:r>
                    <m:r>
                      <a:rPr lang="en-US" sz="1200" b="1" i="1" smtClean="0">
                        <a:solidFill>
                          <a:schemeClr val="accent3">
                            <a:lumMod val="20000"/>
                            <a:lumOff val="80000"/>
                          </a:schemeClr>
                        </a:solidFill>
                        <a:latin typeface="Cambria Math"/>
                        <a:ea typeface="Cambria Math"/>
                      </a:rPr>
                      <m:t>𝒙</m:t>
                    </m:r>
                    <m:r>
                      <a:rPr lang="en-US" sz="1200" b="1" i="1" smtClean="0">
                        <a:solidFill>
                          <a:schemeClr val="accent3">
                            <a:lumMod val="20000"/>
                            <a:lumOff val="80000"/>
                          </a:schemeClr>
                        </a:solidFill>
                        <a:latin typeface="Cambria Math"/>
                        <a:ea typeface="Cambria Math"/>
                      </a:rPr>
                      <m:t>&lt;</m:t>
                    </m:r>
                    <m:r>
                      <a:rPr lang="en-US" sz="1200" b="1" i="1" smtClean="0">
                        <a:solidFill>
                          <a:schemeClr val="accent3">
                            <a:lumMod val="20000"/>
                            <a:lumOff val="80000"/>
                          </a:schemeClr>
                        </a:solidFill>
                        <a:latin typeface="Cambria Math"/>
                        <a:ea typeface="Cambria Math"/>
                      </a:rPr>
                      <m:t>𝟎</m:t>
                    </m:r>
                    <m:r>
                      <a:rPr lang="en-US" sz="1200" b="1" i="1" smtClean="0">
                        <a:solidFill>
                          <a:schemeClr val="accent3">
                            <a:lumMod val="20000"/>
                            <a:lumOff val="80000"/>
                          </a:schemeClr>
                        </a:solidFill>
                        <a:latin typeface="Cambria Math"/>
                        <a:ea typeface="Cambria Math"/>
                      </a:rPr>
                      <m:t>.</m:t>
                    </m:r>
                    <m:r>
                      <a:rPr lang="en-US" sz="1200" b="1" i="1" smtClean="0">
                        <a:solidFill>
                          <a:schemeClr val="accent3">
                            <a:lumMod val="20000"/>
                            <a:lumOff val="80000"/>
                          </a:schemeClr>
                        </a:solidFill>
                        <a:latin typeface="Cambria Math"/>
                        <a:ea typeface="Cambria Math"/>
                      </a:rPr>
                      <m:t>𝟎𝟒</m:t>
                    </m:r>
                    <m:r>
                      <a:rPr lang="en-US" sz="1200" b="1" i="1" smtClean="0">
                        <a:solidFill>
                          <a:schemeClr val="accent3">
                            <a:lumMod val="20000"/>
                            <a:lumOff val="80000"/>
                          </a:schemeClr>
                        </a:solidFill>
                        <a:latin typeface="Cambria Math"/>
                        <a:ea typeface="Cambria Math"/>
                      </a:rPr>
                      <m:t> /</m:t>
                    </m:r>
                    <m:sSup>
                      <m:sSupPr>
                        <m:ctrlPr>
                          <a:rPr lang="en-US" sz="1200" i="1">
                            <a:solidFill>
                              <a:schemeClr val="accent3">
                                <a:lumMod val="20000"/>
                                <a:lumOff val="80000"/>
                              </a:schemeClr>
                            </a:solidFill>
                            <a:latin typeface="Cambria Math"/>
                            <a:ea typeface="Cambria Math"/>
                          </a:rPr>
                        </m:ctrlPr>
                      </m:sSupPr>
                      <m:e>
                        <m:r>
                          <a:rPr lang="en-US" sz="1200" i="1">
                            <a:solidFill>
                              <a:schemeClr val="accent3">
                                <a:lumMod val="20000"/>
                                <a:lumOff val="80000"/>
                              </a:schemeClr>
                            </a:solidFill>
                            <a:latin typeface="Cambria Math"/>
                            <a:ea typeface="Cambria Math"/>
                          </a:rPr>
                          <m:t>𝟏𝟎</m:t>
                        </m:r>
                      </m:e>
                      <m:sup>
                        <m:r>
                          <a:rPr lang="en-US" sz="1200" i="1">
                            <a:solidFill>
                              <a:schemeClr val="accent3">
                                <a:lumMod val="20000"/>
                                <a:lumOff val="80000"/>
                              </a:schemeClr>
                            </a:solidFill>
                            <a:latin typeface="Cambria Math"/>
                            <a:ea typeface="Cambria Math"/>
                          </a:rPr>
                          <m:t>𝟑</m:t>
                        </m:r>
                      </m:sup>
                    </m:sSup>
                  </m:oMath>
                </a14:m>
                <a:r>
                  <a:rPr lang="en-US" sz="1200" b="1" i="1" dirty="0" smtClean="0">
                    <a:solidFill>
                      <a:schemeClr val="accent3">
                        <a:lumMod val="20000"/>
                        <a:lumOff val="80000"/>
                      </a:schemeClr>
                    </a:solidFill>
                    <a:latin typeface="Cambria Math"/>
                    <a:ea typeface="Cambria Math"/>
                  </a:rPr>
                  <a:t>s</a:t>
                </a:r>
                <a:endParaRPr lang="en-US" sz="1200" b="1" i="1" dirty="0">
                  <a:solidFill>
                    <a:schemeClr val="accent3">
                      <a:lumMod val="20000"/>
                      <a:lumOff val="80000"/>
                    </a:schemeClr>
                  </a:solidFill>
                  <a:latin typeface="Cambria Math"/>
                  <a:ea typeface="Cambria Math"/>
                </a:endParaRPr>
              </a:p>
              <a:p>
                <a:pPr algn="ctr"/>
                <a:endParaRPr lang="en-US" sz="1200" b="1" i="1" dirty="0">
                  <a:solidFill>
                    <a:schemeClr val="accent3">
                      <a:lumMod val="20000"/>
                      <a:lumOff val="80000"/>
                    </a:schemeClr>
                  </a:solidFill>
                  <a:latin typeface="Cambria Math"/>
                  <a:ea typeface="Cambria Math"/>
                </a:endParaRPr>
              </a:p>
              <a:p>
                <a:pPr algn="ctr"/>
                <a14:m>
                  <m:oMathPara xmlns:m="http://schemas.openxmlformats.org/officeDocument/2006/math">
                    <m:oMathParaPr>
                      <m:jc m:val="centerGroup"/>
                    </m:oMathParaPr>
                    <m:oMath xmlns:m="http://schemas.openxmlformats.org/officeDocument/2006/math">
                      <m:r>
                        <a:rPr lang="en-US" sz="1200" b="1" i="1" smtClean="0">
                          <a:solidFill>
                            <a:schemeClr val="accent3">
                              <a:lumMod val="20000"/>
                              <a:lumOff val="80000"/>
                            </a:schemeClr>
                          </a:solidFill>
                          <a:latin typeface="Cambria Math"/>
                          <a:ea typeface="Cambria Math"/>
                        </a:rPr>
                        <m:t>𝒚</m:t>
                      </m:r>
                      <m:r>
                        <a:rPr lang="en-US" sz="1200" b="1" i="1" smtClean="0">
                          <a:solidFill>
                            <a:schemeClr val="accent3">
                              <a:lumMod val="20000"/>
                              <a:lumOff val="80000"/>
                            </a:schemeClr>
                          </a:solidFill>
                          <a:latin typeface="Cambria Math"/>
                          <a:ea typeface="Cambria Math"/>
                        </a:rPr>
                        <m:t>=</m:t>
                      </m:r>
                      <m:r>
                        <a:rPr lang="en-US" sz="1200" b="1" i="1" smtClean="0">
                          <a:solidFill>
                            <a:schemeClr val="accent3">
                              <a:lumMod val="20000"/>
                              <a:lumOff val="80000"/>
                            </a:schemeClr>
                          </a:solidFill>
                          <a:latin typeface="Cambria Math"/>
                          <a:ea typeface="Cambria Math"/>
                        </a:rPr>
                        <m:t>𝟏</m:t>
                      </m:r>
                      <m:r>
                        <a:rPr lang="en-US" sz="1200" b="1" i="1" smtClean="0">
                          <a:solidFill>
                            <a:schemeClr val="accent3">
                              <a:lumMod val="20000"/>
                              <a:lumOff val="80000"/>
                            </a:schemeClr>
                          </a:solidFill>
                          <a:latin typeface="Cambria Math"/>
                          <a:ea typeface="Cambria Math"/>
                        </a:rPr>
                        <m:t>:  </m:t>
                      </m:r>
                      <m:r>
                        <a:rPr lang="en-US" sz="1200" b="1" i="1" smtClean="0">
                          <a:solidFill>
                            <a:schemeClr val="accent3">
                              <a:lumMod val="20000"/>
                              <a:lumOff val="80000"/>
                            </a:schemeClr>
                          </a:solidFill>
                          <a:latin typeface="Cambria Math"/>
                          <a:ea typeface="Cambria Math"/>
                        </a:rPr>
                        <m:t>𝟎</m:t>
                      </m:r>
                      <m:r>
                        <a:rPr lang="en-US" sz="1200" b="1" i="1" smtClean="0">
                          <a:solidFill>
                            <a:schemeClr val="accent3">
                              <a:lumMod val="20000"/>
                              <a:lumOff val="80000"/>
                            </a:schemeClr>
                          </a:solidFill>
                          <a:latin typeface="Cambria Math"/>
                          <a:ea typeface="Cambria Math"/>
                        </a:rPr>
                        <m:t>.</m:t>
                      </m:r>
                      <m:r>
                        <a:rPr lang="en-US" sz="1200" b="1" i="1" smtClean="0">
                          <a:solidFill>
                            <a:schemeClr val="accent3">
                              <a:lumMod val="20000"/>
                              <a:lumOff val="80000"/>
                            </a:schemeClr>
                          </a:solidFill>
                          <a:latin typeface="Cambria Math"/>
                          <a:ea typeface="Cambria Math"/>
                        </a:rPr>
                        <m:t>𝟎𝟒</m:t>
                      </m:r>
                      <m:r>
                        <a:rPr lang="en-US" sz="1200" b="1" i="1" smtClean="0">
                          <a:solidFill>
                            <a:schemeClr val="accent3">
                              <a:lumMod val="20000"/>
                              <a:lumOff val="80000"/>
                            </a:schemeClr>
                          </a:solidFill>
                          <a:latin typeface="Cambria Math"/>
                          <a:ea typeface="Cambria Math"/>
                        </a:rPr>
                        <m:t> /</m:t>
                      </m:r>
                      <m:sSup>
                        <m:sSupPr>
                          <m:ctrlPr>
                            <a:rPr lang="en-US" sz="1200" i="1">
                              <a:solidFill>
                                <a:schemeClr val="accent3">
                                  <a:lumMod val="20000"/>
                                  <a:lumOff val="80000"/>
                                </a:schemeClr>
                              </a:solidFill>
                              <a:latin typeface="Cambria Math"/>
                              <a:ea typeface="Cambria Math"/>
                            </a:rPr>
                          </m:ctrlPr>
                        </m:sSupPr>
                        <m:e>
                          <m:r>
                            <a:rPr lang="en-US" sz="1200" i="1">
                              <a:solidFill>
                                <a:schemeClr val="accent3">
                                  <a:lumMod val="20000"/>
                                  <a:lumOff val="80000"/>
                                </a:schemeClr>
                              </a:solidFill>
                              <a:latin typeface="Cambria Math"/>
                              <a:ea typeface="Cambria Math"/>
                            </a:rPr>
                            <m:t>𝟏𝟎</m:t>
                          </m:r>
                        </m:e>
                        <m:sup>
                          <m:r>
                            <a:rPr lang="en-US" sz="1200" i="1">
                              <a:solidFill>
                                <a:schemeClr val="accent3">
                                  <a:lumMod val="20000"/>
                                  <a:lumOff val="80000"/>
                                </a:schemeClr>
                              </a:solidFill>
                              <a:latin typeface="Cambria Math"/>
                              <a:ea typeface="Cambria Math"/>
                            </a:rPr>
                            <m:t>𝟑</m:t>
                          </m:r>
                        </m:sup>
                      </m:sSup>
                      <m:r>
                        <a:rPr lang="en-US" sz="1200" b="1" i="1" smtClean="0">
                          <a:solidFill>
                            <a:schemeClr val="accent3">
                              <a:lumMod val="20000"/>
                              <a:lumOff val="80000"/>
                            </a:schemeClr>
                          </a:solidFill>
                          <a:latin typeface="Cambria Math"/>
                          <a:ea typeface="Cambria Math"/>
                        </a:rPr>
                        <m:t>𝒔</m:t>
                      </m:r>
                      <m:r>
                        <a:rPr lang="en-US" sz="1200" b="1" i="1" smtClean="0">
                          <a:solidFill>
                            <a:schemeClr val="accent3">
                              <a:lumMod val="20000"/>
                              <a:lumOff val="80000"/>
                            </a:schemeClr>
                          </a:solidFill>
                          <a:latin typeface="Cambria Math"/>
                          <a:ea typeface="Cambria Math"/>
                        </a:rPr>
                        <m:t>≤</m:t>
                      </m:r>
                      <m:r>
                        <a:rPr lang="en-US" sz="1200" b="1" i="1" smtClean="0">
                          <a:solidFill>
                            <a:schemeClr val="accent3">
                              <a:lumMod val="20000"/>
                              <a:lumOff val="80000"/>
                            </a:schemeClr>
                          </a:solidFill>
                          <a:latin typeface="Cambria Math"/>
                          <a:ea typeface="Cambria Math"/>
                        </a:rPr>
                        <m:t>𝒙</m:t>
                      </m:r>
                    </m:oMath>
                  </m:oMathPara>
                </a14:m>
                <a:endParaRPr lang="en-US" sz="1200" b="1" i="1" dirty="0">
                  <a:solidFill>
                    <a:schemeClr val="accent3">
                      <a:lumMod val="20000"/>
                      <a:lumOff val="80000"/>
                    </a:schemeClr>
                  </a:solidFill>
                  <a:ea typeface="Cambria Math"/>
                </a:endParaRPr>
              </a:p>
            </p:txBody>
          </p:sp>
        </mc:Choice>
        <mc:Fallback xmlns="">
          <p:sp>
            <p:nvSpPr>
              <p:cNvPr id="8" name="TextBox 7"/>
              <p:cNvSpPr txBox="1">
                <a:spLocks noRot="1" noChangeAspect="1" noMove="1" noResize="1" noEditPoints="1" noAdjustHandles="1" noChangeArrowheads="1" noChangeShapeType="1" noTextEdit="1"/>
              </p:cNvSpPr>
              <p:nvPr/>
            </p:nvSpPr>
            <p:spPr>
              <a:xfrm>
                <a:off x="1017542" y="4251960"/>
                <a:ext cx="2701509" cy="934679"/>
              </a:xfrm>
              <a:prstGeom prst="rect">
                <a:avLst/>
              </a:prstGeom>
              <a:blipFill rotWithShape="1">
                <a:blip r:embed="rId4"/>
                <a:stretch>
                  <a:fillRect b="-1307"/>
                </a:stretch>
              </a:blipFill>
            </p:spPr>
            <p:txBody>
              <a:bodyPr/>
              <a:lstStyle/>
              <a:p>
                <a:r>
                  <a:rPr lang="en-US">
                    <a:noFill/>
                  </a:rPr>
                  <a:t> </a:t>
                </a:r>
              </a:p>
            </p:txBody>
          </p:sp>
        </mc:Fallback>
      </mc:AlternateContent>
    </p:spTree>
    <p:extLst>
      <p:ext uri="{BB962C8B-B14F-4D97-AF65-F5344CB8AC3E}">
        <p14:creationId xmlns:p14="http://schemas.microsoft.com/office/powerpoint/2010/main" val="3941953295"/>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731520" y="685800"/>
            <a:ext cx="7680960" cy="1615827"/>
          </a:xfrm>
          <a:prstGeom prst="rect">
            <a:avLst/>
          </a:prstGeom>
          <a:noFill/>
        </p:spPr>
        <p:txBody>
          <a:bodyPr>
            <a:spAutoFit/>
          </a:bodyPr>
          <a:lstStyle/>
          <a:p>
            <a:pPr>
              <a:lnSpc>
                <a:spcPct val="100000"/>
              </a:lnSpc>
              <a:defRPr/>
            </a:pPr>
            <a:r>
              <a:rPr lang="en-US" sz="3300" dirty="0">
                <a:solidFill>
                  <a:schemeClr val="accent3">
                    <a:lumMod val="20000"/>
                    <a:lumOff val="80000"/>
                  </a:schemeClr>
                </a:solidFill>
              </a:rPr>
              <a:t>Appendix </a:t>
            </a:r>
            <a:r>
              <a:rPr lang="en-US" sz="3300" dirty="0" smtClean="0">
                <a:solidFill>
                  <a:schemeClr val="accent3">
                    <a:lumMod val="20000"/>
                    <a:lumOff val="80000"/>
                  </a:schemeClr>
                </a:solidFill>
              </a:rPr>
              <a:t>B: Creating the Vertical </a:t>
            </a:r>
            <a:endParaRPr lang="en-US" sz="3300" dirty="0">
              <a:solidFill>
                <a:schemeClr val="accent3">
                  <a:lumMod val="20000"/>
                  <a:lumOff val="80000"/>
                </a:schemeClr>
              </a:solidFill>
            </a:endParaRPr>
          </a:p>
          <a:p>
            <a:pPr marL="2560320">
              <a:lnSpc>
                <a:spcPct val="100000"/>
              </a:lnSpc>
              <a:defRPr/>
            </a:pPr>
            <a:r>
              <a:rPr lang="en-US" sz="3300" dirty="0" smtClean="0">
                <a:solidFill>
                  <a:schemeClr val="accent3">
                    <a:lumMod val="20000"/>
                    <a:lumOff val="80000"/>
                  </a:schemeClr>
                </a:solidFill>
              </a:rPr>
              <a:t>Instability 1000-700 </a:t>
            </a:r>
            <a:r>
              <a:rPr lang="en-US" sz="3300" dirty="0" err="1" smtClean="0">
                <a:solidFill>
                  <a:schemeClr val="accent3">
                    <a:lumMod val="20000"/>
                    <a:lumOff val="80000"/>
                  </a:schemeClr>
                </a:solidFill>
              </a:rPr>
              <a:t>mb</a:t>
            </a:r>
            <a:r>
              <a:rPr lang="en-US" sz="3300" dirty="0" smtClean="0">
                <a:solidFill>
                  <a:schemeClr val="accent3">
                    <a:lumMod val="20000"/>
                    <a:lumOff val="80000"/>
                  </a:schemeClr>
                </a:solidFill>
              </a:rPr>
              <a:t> in 1 </a:t>
            </a:r>
            <a:r>
              <a:rPr lang="en-US" sz="3300" dirty="0" err="1" smtClean="0">
                <a:solidFill>
                  <a:schemeClr val="accent3">
                    <a:lumMod val="20000"/>
                    <a:lumOff val="80000"/>
                  </a:schemeClr>
                </a:solidFill>
              </a:rPr>
              <a:t>hr</a:t>
            </a:r>
            <a:endParaRPr lang="en-US" sz="3300" dirty="0">
              <a:solidFill>
                <a:schemeClr val="accent3">
                  <a:lumMod val="20000"/>
                  <a:lumOff val="80000"/>
                </a:schemeClr>
              </a:solidFill>
            </a:endParaRPr>
          </a:p>
        </p:txBody>
      </p:sp>
      <p:sp>
        <p:nvSpPr>
          <p:cNvPr id="3" name="TextBox 5"/>
          <p:cNvSpPr txBox="1">
            <a:spLocks noChangeArrowheads="1"/>
          </p:cNvSpPr>
          <p:nvPr/>
        </p:nvSpPr>
        <p:spPr bwMode="auto">
          <a:xfrm>
            <a:off x="457200" y="2724912"/>
            <a:ext cx="8229600" cy="35394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lnSpc>
                <a:spcPct val="85000"/>
              </a:lnSpc>
              <a:spcAft>
                <a:spcPct val="40000"/>
              </a:spcAft>
              <a:defRPr sz="2800" b="1" i="1">
                <a:solidFill>
                  <a:srgbClr val="FFFFCC"/>
                </a:solidFill>
                <a:latin typeface="Arial" charset="0"/>
              </a:defRPr>
            </a:lvl1pPr>
            <a:lvl2pPr marL="742950" indent="-285750" eaLnBrk="0" hangingPunct="0">
              <a:lnSpc>
                <a:spcPct val="85000"/>
              </a:lnSpc>
              <a:spcAft>
                <a:spcPct val="40000"/>
              </a:spcAft>
              <a:buChar char="•"/>
              <a:defRPr sz="2400" b="1">
                <a:solidFill>
                  <a:srgbClr val="FFFFFF"/>
                </a:solidFill>
                <a:latin typeface="Arial" charset="0"/>
              </a:defRPr>
            </a:lvl2pPr>
            <a:lvl3pPr marL="1143000" indent="-228600" eaLnBrk="0" hangingPunct="0">
              <a:lnSpc>
                <a:spcPct val="85000"/>
              </a:lnSpc>
              <a:spcAft>
                <a:spcPct val="40000"/>
              </a:spcAft>
              <a:buChar char="–"/>
              <a:defRPr sz="2000" i="1">
                <a:solidFill>
                  <a:srgbClr val="FFFFFF"/>
                </a:solidFill>
                <a:latin typeface="Arial" charset="0"/>
              </a:defRPr>
            </a:lvl3pPr>
            <a:lvl4pPr marL="1600200" indent="-228600" eaLnBrk="0" hangingPunct="0">
              <a:lnSpc>
                <a:spcPct val="85000"/>
              </a:lnSpc>
              <a:spcAft>
                <a:spcPct val="40000"/>
              </a:spcAft>
              <a:buChar char="•"/>
              <a:defRPr b="1">
                <a:solidFill>
                  <a:srgbClr val="FFFFFF"/>
                </a:solidFill>
                <a:latin typeface="Arial" charset="0"/>
              </a:defRPr>
            </a:lvl4pPr>
            <a:lvl5pPr marL="2057400" indent="-228600" eaLnBrk="0" hangingPunct="0">
              <a:lnSpc>
                <a:spcPct val="85000"/>
              </a:lnSpc>
              <a:spcAft>
                <a:spcPct val="40000"/>
              </a:spcAft>
              <a:buChar char="»"/>
              <a:defRPr i="1">
                <a:solidFill>
                  <a:srgbClr val="FFFFFF"/>
                </a:solidFill>
                <a:latin typeface="Arial" charset="0"/>
              </a:defRPr>
            </a:lvl5pPr>
            <a:lvl6pPr marL="2514600" indent="-228600" eaLnBrk="0" fontAlgn="base" hangingPunct="0">
              <a:lnSpc>
                <a:spcPct val="85000"/>
              </a:lnSpc>
              <a:spcBef>
                <a:spcPct val="0"/>
              </a:spcBef>
              <a:spcAft>
                <a:spcPct val="40000"/>
              </a:spcAft>
              <a:buChar char="»"/>
              <a:defRPr i="1">
                <a:solidFill>
                  <a:srgbClr val="FFFFFF"/>
                </a:solidFill>
                <a:latin typeface="Arial" charset="0"/>
              </a:defRPr>
            </a:lvl6pPr>
            <a:lvl7pPr marL="2971800" indent="-228600" eaLnBrk="0" fontAlgn="base" hangingPunct="0">
              <a:lnSpc>
                <a:spcPct val="85000"/>
              </a:lnSpc>
              <a:spcBef>
                <a:spcPct val="0"/>
              </a:spcBef>
              <a:spcAft>
                <a:spcPct val="40000"/>
              </a:spcAft>
              <a:buChar char="»"/>
              <a:defRPr i="1">
                <a:solidFill>
                  <a:srgbClr val="FFFFFF"/>
                </a:solidFill>
                <a:latin typeface="Arial" charset="0"/>
              </a:defRPr>
            </a:lvl7pPr>
            <a:lvl8pPr marL="3429000" indent="-228600" eaLnBrk="0" fontAlgn="base" hangingPunct="0">
              <a:lnSpc>
                <a:spcPct val="85000"/>
              </a:lnSpc>
              <a:spcBef>
                <a:spcPct val="0"/>
              </a:spcBef>
              <a:spcAft>
                <a:spcPct val="40000"/>
              </a:spcAft>
              <a:buChar char="»"/>
              <a:defRPr i="1">
                <a:solidFill>
                  <a:srgbClr val="FFFFFF"/>
                </a:solidFill>
                <a:latin typeface="Arial" charset="0"/>
              </a:defRPr>
            </a:lvl8pPr>
            <a:lvl9pPr marL="3886200" indent="-228600" eaLnBrk="0" fontAlgn="base" hangingPunct="0">
              <a:lnSpc>
                <a:spcPct val="85000"/>
              </a:lnSpc>
              <a:spcBef>
                <a:spcPct val="0"/>
              </a:spcBef>
              <a:spcAft>
                <a:spcPct val="40000"/>
              </a:spcAft>
              <a:buChar char="»"/>
              <a:defRPr i="1">
                <a:solidFill>
                  <a:srgbClr val="FFFFFF"/>
                </a:solidFill>
                <a:latin typeface="Arial" charset="0"/>
              </a:defRPr>
            </a:lvl9pPr>
          </a:lstStyle>
          <a:p>
            <a:pPr eaLnBrk="1" hangingPunct="1">
              <a:lnSpc>
                <a:spcPct val="100000"/>
              </a:lnSpc>
              <a:spcAft>
                <a:spcPts val="1800"/>
              </a:spcAft>
            </a:pPr>
            <a:r>
              <a:rPr lang="en-US" sz="1200" i="0" dirty="0">
                <a:solidFill>
                  <a:schemeClr val="accent3">
                    <a:lumMod val="20000"/>
                    <a:lumOff val="80000"/>
                  </a:schemeClr>
                </a:solidFill>
              </a:rPr>
              <a:t>This field “is a two-dimensional . . . field that approximates the ‘depth’ of thermodynamic instability.”  It is based on the idea that “a single deep layer of instability, in most instances, is more conducive to deep convection than several shallow layers of instability that are separated by some distance in the vertical.”  (Megenhardt et al., </a:t>
            </a:r>
            <a:r>
              <a:rPr lang="en-US" sz="1200" i="0" dirty="0" smtClean="0">
                <a:solidFill>
                  <a:schemeClr val="accent3">
                    <a:lumMod val="20000"/>
                    <a:lumOff val="80000"/>
                  </a:schemeClr>
                </a:solidFill>
              </a:rPr>
              <a:t>2004)</a:t>
            </a:r>
            <a:endParaRPr lang="en-US" sz="1200" i="0" dirty="0">
              <a:solidFill>
                <a:schemeClr val="accent3">
                  <a:lumMod val="20000"/>
                  <a:lumOff val="80000"/>
                </a:schemeClr>
              </a:solidFill>
            </a:endParaRPr>
          </a:p>
          <a:p>
            <a:pPr eaLnBrk="1" hangingPunct="1">
              <a:lnSpc>
                <a:spcPct val="100000"/>
              </a:lnSpc>
              <a:spcAft>
                <a:spcPts val="600"/>
              </a:spcAft>
            </a:pPr>
            <a:r>
              <a:rPr lang="en-US" altLang="en-US" sz="1200" i="0" u="sng" dirty="0" smtClean="0">
                <a:solidFill>
                  <a:schemeClr val="accent3">
                    <a:lumMod val="20000"/>
                    <a:lumOff val="80000"/>
                  </a:schemeClr>
                </a:solidFill>
              </a:rPr>
              <a:t>Step 1 of 7</a:t>
            </a:r>
            <a:endParaRPr lang="en-US" altLang="en-US" sz="1200" i="0" u="sng" dirty="0">
              <a:solidFill>
                <a:schemeClr val="accent3">
                  <a:lumMod val="20000"/>
                  <a:lumOff val="80000"/>
                </a:schemeClr>
              </a:solidFill>
            </a:endParaRPr>
          </a:p>
          <a:p>
            <a:pPr eaLnBrk="1" hangingPunct="1">
              <a:lnSpc>
                <a:spcPct val="100000"/>
              </a:lnSpc>
              <a:spcAft>
                <a:spcPts val="1800"/>
              </a:spcAft>
            </a:pPr>
            <a:r>
              <a:rPr lang="en-US" altLang="en-US" sz="1200" i="0" dirty="0" smtClean="0">
                <a:solidFill>
                  <a:schemeClr val="accent3">
                    <a:lumMod val="20000"/>
                    <a:lumOff val="80000"/>
                  </a:schemeClr>
                </a:solidFill>
              </a:rPr>
              <a:t>For each level between 1000 and 700 </a:t>
            </a:r>
            <a:r>
              <a:rPr lang="en-US" altLang="en-US" sz="1200" i="0" dirty="0" err="1" smtClean="0">
                <a:solidFill>
                  <a:schemeClr val="accent3">
                    <a:lumMod val="20000"/>
                    <a:lumOff val="80000"/>
                  </a:schemeClr>
                </a:solidFill>
              </a:rPr>
              <a:t>mb</a:t>
            </a:r>
            <a:r>
              <a:rPr lang="en-US" altLang="en-US" sz="1200" i="0" dirty="0" smtClean="0">
                <a:solidFill>
                  <a:schemeClr val="accent3">
                    <a:lumMod val="20000"/>
                    <a:lumOff val="80000"/>
                  </a:schemeClr>
                </a:solidFill>
              </a:rPr>
              <a:t>, inclusive, estimate the next CAPE and CIN analysis fields.</a:t>
            </a:r>
            <a:endParaRPr lang="en-US" altLang="en-US" sz="1200" i="0" dirty="0">
              <a:solidFill>
                <a:schemeClr val="accent3">
                  <a:lumMod val="20000"/>
                  <a:lumOff val="80000"/>
                </a:schemeClr>
              </a:solidFill>
            </a:endParaRPr>
          </a:p>
          <a:p>
            <a:pPr eaLnBrk="1" hangingPunct="1">
              <a:lnSpc>
                <a:spcPct val="100000"/>
              </a:lnSpc>
              <a:spcAft>
                <a:spcPts val="600"/>
              </a:spcAft>
            </a:pPr>
            <a:r>
              <a:rPr lang="en-US" altLang="en-US" sz="1200" i="0" u="sng" dirty="0" smtClean="0">
                <a:solidFill>
                  <a:schemeClr val="accent3">
                    <a:lumMod val="20000"/>
                    <a:lumOff val="80000"/>
                  </a:schemeClr>
                </a:solidFill>
              </a:rPr>
              <a:t>Step 2 of 7</a:t>
            </a:r>
          </a:p>
          <a:p>
            <a:pPr eaLnBrk="1" hangingPunct="1">
              <a:lnSpc>
                <a:spcPct val="100000"/>
              </a:lnSpc>
              <a:spcAft>
                <a:spcPts val="1800"/>
              </a:spcAft>
            </a:pPr>
            <a:r>
              <a:rPr lang="en-US" altLang="en-US" sz="1200" i="0" dirty="0" smtClean="0">
                <a:solidFill>
                  <a:schemeClr val="accent3">
                    <a:lumMod val="20000"/>
                    <a:lumOff val="80000"/>
                  </a:schemeClr>
                </a:solidFill>
              </a:rPr>
              <a:t>Calculate the f01 layer average relative humidity between 875 and 625 </a:t>
            </a:r>
            <a:r>
              <a:rPr lang="en-US" altLang="en-US" sz="1200" i="0" dirty="0" err="1" smtClean="0">
                <a:solidFill>
                  <a:schemeClr val="accent3">
                    <a:lumMod val="20000"/>
                    <a:lumOff val="80000"/>
                  </a:schemeClr>
                </a:solidFill>
              </a:rPr>
              <a:t>mb</a:t>
            </a:r>
            <a:r>
              <a:rPr lang="en-US" altLang="en-US" sz="1200" i="0" dirty="0" smtClean="0">
                <a:solidFill>
                  <a:schemeClr val="accent3">
                    <a:lumMod val="20000"/>
                    <a:lumOff val="80000"/>
                  </a:schemeClr>
                </a:solidFill>
              </a:rPr>
              <a:t>, inclusive.</a:t>
            </a:r>
          </a:p>
          <a:p>
            <a:pPr eaLnBrk="1" hangingPunct="1">
              <a:lnSpc>
                <a:spcPct val="100000"/>
              </a:lnSpc>
              <a:spcAft>
                <a:spcPts val="600"/>
              </a:spcAft>
            </a:pPr>
            <a:r>
              <a:rPr lang="en-US" sz="1200" i="0" u="sng" dirty="0" smtClean="0">
                <a:solidFill>
                  <a:schemeClr val="accent3">
                    <a:lumMod val="20000"/>
                    <a:lumOff val="80000"/>
                  </a:schemeClr>
                </a:solidFill>
              </a:rPr>
              <a:t>Step 3 of 7</a:t>
            </a:r>
          </a:p>
          <a:p>
            <a:pPr eaLnBrk="1" hangingPunct="1">
              <a:lnSpc>
                <a:spcPct val="100000"/>
              </a:lnSpc>
              <a:spcAft>
                <a:spcPts val="1800"/>
              </a:spcAft>
            </a:pPr>
            <a:r>
              <a:rPr lang="en-US" sz="1200" i="0" dirty="0" smtClean="0">
                <a:solidFill>
                  <a:schemeClr val="accent3">
                    <a:lumMod val="20000"/>
                    <a:lumOff val="80000"/>
                  </a:schemeClr>
                </a:solidFill>
              </a:rPr>
              <a:t>Calculate the f01 vertical derivative of horizontal </a:t>
            </a:r>
            <a:r>
              <a:rPr lang="el-GR" sz="1200" dirty="0" smtClean="0">
                <a:solidFill>
                  <a:schemeClr val="accent3">
                    <a:lumMod val="20000"/>
                    <a:lumOff val="80000"/>
                  </a:schemeClr>
                </a:solidFill>
              </a:rPr>
              <a:t>θ</a:t>
            </a:r>
            <a:r>
              <a:rPr lang="en-US" sz="1200" baseline="-25000" dirty="0" smtClean="0">
                <a:solidFill>
                  <a:schemeClr val="accent3">
                    <a:lumMod val="20000"/>
                    <a:lumOff val="80000"/>
                  </a:schemeClr>
                </a:solidFill>
              </a:rPr>
              <a:t>e</a:t>
            </a:r>
            <a:r>
              <a:rPr lang="en-US" sz="1200" i="0" dirty="0" smtClean="0">
                <a:solidFill>
                  <a:schemeClr val="accent3">
                    <a:lumMod val="20000"/>
                    <a:lumOff val="80000"/>
                  </a:schemeClr>
                </a:solidFill>
              </a:rPr>
              <a:t> advection from 875 to 675 </a:t>
            </a:r>
            <a:r>
              <a:rPr lang="en-US" sz="1200" i="0" dirty="0" err="1" smtClean="0">
                <a:solidFill>
                  <a:schemeClr val="accent3">
                    <a:lumMod val="20000"/>
                    <a:lumOff val="80000"/>
                  </a:schemeClr>
                </a:solidFill>
              </a:rPr>
              <a:t>mb</a:t>
            </a:r>
            <a:r>
              <a:rPr lang="en-US" sz="1200" i="0" dirty="0" smtClean="0">
                <a:solidFill>
                  <a:schemeClr val="accent3">
                    <a:lumMod val="20000"/>
                    <a:lumOff val="80000"/>
                  </a:schemeClr>
                </a:solidFill>
              </a:rPr>
              <a:t>.</a:t>
            </a:r>
          </a:p>
          <a:p>
            <a:pPr eaLnBrk="1" hangingPunct="1">
              <a:lnSpc>
                <a:spcPct val="100000"/>
              </a:lnSpc>
              <a:spcAft>
                <a:spcPts val="600"/>
              </a:spcAft>
            </a:pPr>
            <a:r>
              <a:rPr lang="en-US" sz="1200" i="0" u="sng" dirty="0" smtClean="0">
                <a:solidFill>
                  <a:schemeClr val="accent3">
                    <a:lumMod val="20000"/>
                    <a:lumOff val="80000"/>
                  </a:schemeClr>
                </a:solidFill>
              </a:rPr>
              <a:t>Step 4 of 7</a:t>
            </a:r>
          </a:p>
          <a:p>
            <a:pPr eaLnBrk="1" hangingPunct="1">
              <a:lnSpc>
                <a:spcPct val="100000"/>
              </a:lnSpc>
              <a:spcAft>
                <a:spcPts val="1800"/>
              </a:spcAft>
            </a:pPr>
            <a:r>
              <a:rPr lang="en-US" sz="1200" i="0" dirty="0" smtClean="0">
                <a:solidFill>
                  <a:schemeClr val="accent3">
                    <a:lumMod val="20000"/>
                    <a:lumOff val="80000"/>
                  </a:schemeClr>
                </a:solidFill>
              </a:rPr>
              <a:t>Calculate the f01 magnitude of vertical shear between 975 and 725 </a:t>
            </a:r>
            <a:r>
              <a:rPr lang="en-US" sz="1200" i="0" dirty="0" err="1" smtClean="0">
                <a:solidFill>
                  <a:schemeClr val="accent3">
                    <a:lumMod val="20000"/>
                    <a:lumOff val="80000"/>
                  </a:schemeClr>
                </a:solidFill>
              </a:rPr>
              <a:t>mb</a:t>
            </a:r>
            <a:r>
              <a:rPr lang="en-US" sz="1200" i="0" dirty="0" smtClean="0">
                <a:solidFill>
                  <a:schemeClr val="accent3">
                    <a:lumMod val="20000"/>
                    <a:lumOff val="80000"/>
                  </a:schemeClr>
                </a:solidFill>
              </a:rPr>
              <a:t>, inclusive.</a:t>
            </a:r>
            <a:endParaRPr lang="en-US" sz="1200" i="0" u="sng" dirty="0" smtClean="0">
              <a:solidFill>
                <a:schemeClr val="accent3">
                  <a:lumMod val="20000"/>
                  <a:lumOff val="80000"/>
                </a:schemeClr>
              </a:solidFill>
            </a:endParaRPr>
          </a:p>
        </p:txBody>
      </p:sp>
    </p:spTree>
    <p:extLst>
      <p:ext uri="{BB962C8B-B14F-4D97-AF65-F5344CB8AC3E}">
        <p14:creationId xmlns:p14="http://schemas.microsoft.com/office/powerpoint/2010/main" val="227557862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Straight Arrow Connector 3"/>
          <p:cNvCxnSpPr/>
          <p:nvPr/>
        </p:nvCxnSpPr>
        <p:spPr bwMode="auto">
          <a:xfrm>
            <a:off x="0" y="3575050"/>
            <a:ext cx="9144000" cy="0"/>
          </a:xfrm>
          <a:prstGeom prst="straightConnector1">
            <a:avLst/>
          </a:prstGeom>
          <a:solidFill>
            <a:schemeClr val="accent1"/>
          </a:solidFill>
          <a:ln w="19050" cap="flat" cmpd="sng" algn="ctr">
            <a:solidFill>
              <a:schemeClr val="accent3">
                <a:lumMod val="20000"/>
                <a:lumOff val="80000"/>
              </a:schemeClr>
            </a:solidFill>
            <a:prstDash val="solid"/>
            <a:round/>
            <a:headEnd type="arrow"/>
            <a:tailEnd type="arrow"/>
          </a:ln>
          <a:effectLst/>
        </p:spPr>
      </p:cxnSp>
      <p:sp>
        <p:nvSpPr>
          <p:cNvPr id="15" name="Left Brace 14"/>
          <p:cNvSpPr/>
          <p:nvPr/>
        </p:nvSpPr>
        <p:spPr bwMode="auto">
          <a:xfrm rot="16200000">
            <a:off x="3960019" y="4112419"/>
            <a:ext cx="1377950" cy="303212"/>
          </a:xfrm>
          <a:prstGeom prst="leftBrace">
            <a:avLst/>
          </a:prstGeom>
          <a:solidFill>
            <a:srgbClr val="B3E0FF">
              <a:alpha val="50196"/>
            </a:srgbClr>
          </a:solidFill>
          <a:ln w="19050" cap="flat" cmpd="sng" algn="ctr">
            <a:solidFill>
              <a:srgbClr val="EEF4F4">
                <a:alpha val="40000"/>
              </a:srgbClr>
            </a:solidFill>
            <a:prstDash val="solid"/>
            <a:round/>
            <a:headEnd type="none" w="med" len="med"/>
            <a:tailEnd type="none" w="med" len="med"/>
          </a:ln>
          <a:effectLst/>
        </p:spPr>
        <p:txBody>
          <a:bodyPr/>
          <a:lstStyle/>
          <a:p>
            <a:pPr>
              <a:defRPr/>
            </a:pPr>
            <a:endParaRPr lang="en-US">
              <a:effectLst>
                <a:outerShdw blurRad="38100" dist="38100" dir="2700000" algn="tl">
                  <a:srgbClr val="000000">
                    <a:alpha val="43137"/>
                  </a:srgbClr>
                </a:outerShdw>
              </a:effectLst>
            </a:endParaRPr>
          </a:p>
        </p:txBody>
      </p:sp>
      <p:sp>
        <p:nvSpPr>
          <p:cNvPr id="42" name="Left Brace 41"/>
          <p:cNvSpPr/>
          <p:nvPr/>
        </p:nvSpPr>
        <p:spPr bwMode="auto">
          <a:xfrm rot="16200000">
            <a:off x="3121819" y="3583781"/>
            <a:ext cx="915988" cy="911225"/>
          </a:xfrm>
          <a:prstGeom prst="leftBrace">
            <a:avLst/>
          </a:prstGeom>
          <a:solidFill>
            <a:srgbClr val="B3E0FF">
              <a:alpha val="50196"/>
            </a:srgbClr>
          </a:solidFill>
          <a:ln w="19050" cap="flat" cmpd="sng" algn="ctr">
            <a:solidFill>
              <a:srgbClr val="EEF4F4">
                <a:alpha val="40000"/>
              </a:srgbClr>
            </a:solidFill>
            <a:prstDash val="solid"/>
            <a:round/>
            <a:headEnd type="none" w="med" len="med"/>
            <a:tailEnd type="none" w="med" len="med"/>
          </a:ln>
          <a:effectLst/>
        </p:spPr>
        <p:txBody>
          <a:bodyPr/>
          <a:lstStyle/>
          <a:p>
            <a:pPr>
              <a:defRPr/>
            </a:pPr>
            <a:endParaRPr lang="en-US">
              <a:effectLst>
                <a:outerShdw blurRad="38100" dist="38100" dir="2700000" algn="tl">
                  <a:srgbClr val="000000">
                    <a:alpha val="43137"/>
                  </a:srgbClr>
                </a:outerShdw>
              </a:effectLst>
            </a:endParaRPr>
          </a:p>
        </p:txBody>
      </p:sp>
      <p:sp>
        <p:nvSpPr>
          <p:cNvPr id="3" name="TextBox 2"/>
          <p:cNvSpPr txBox="1"/>
          <p:nvPr/>
        </p:nvSpPr>
        <p:spPr>
          <a:xfrm>
            <a:off x="2541588" y="685800"/>
            <a:ext cx="4060825" cy="600075"/>
          </a:xfrm>
          <a:prstGeom prst="rect">
            <a:avLst/>
          </a:prstGeom>
          <a:noFill/>
        </p:spPr>
        <p:txBody>
          <a:bodyPr>
            <a:spAutoFit/>
          </a:bodyPr>
          <a:lstStyle/>
          <a:p>
            <a:pPr algn="ctr">
              <a:lnSpc>
                <a:spcPct val="100000"/>
              </a:lnSpc>
              <a:defRPr/>
            </a:pPr>
            <a:r>
              <a:rPr lang="en-US" sz="3300" dirty="0">
                <a:solidFill>
                  <a:schemeClr val="accent3">
                    <a:lumMod val="20000"/>
                    <a:lumOff val="80000"/>
                  </a:schemeClr>
                </a:solidFill>
              </a:rPr>
              <a:t>ANC: MDL Timeline</a:t>
            </a:r>
          </a:p>
        </p:txBody>
      </p:sp>
      <p:sp>
        <p:nvSpPr>
          <p:cNvPr id="5126" name="TextBox 14"/>
          <p:cNvSpPr txBox="1">
            <a:spLocks noChangeArrowheads="1"/>
          </p:cNvSpPr>
          <p:nvPr/>
        </p:nvSpPr>
        <p:spPr bwMode="auto">
          <a:xfrm>
            <a:off x="2936875" y="3730625"/>
            <a:ext cx="520700" cy="257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lnSpc>
                <a:spcPct val="85000"/>
              </a:lnSpc>
              <a:spcAft>
                <a:spcPct val="40000"/>
              </a:spcAft>
              <a:defRPr sz="2800" b="1" i="1">
                <a:solidFill>
                  <a:srgbClr val="FFFFCC"/>
                </a:solidFill>
                <a:latin typeface="Arial" charset="0"/>
              </a:defRPr>
            </a:lvl1pPr>
            <a:lvl2pPr marL="742950" indent="-285750" eaLnBrk="0" hangingPunct="0">
              <a:lnSpc>
                <a:spcPct val="85000"/>
              </a:lnSpc>
              <a:spcAft>
                <a:spcPct val="40000"/>
              </a:spcAft>
              <a:buChar char="•"/>
              <a:defRPr sz="2400" b="1">
                <a:solidFill>
                  <a:srgbClr val="FFFFFF"/>
                </a:solidFill>
                <a:latin typeface="Arial" charset="0"/>
              </a:defRPr>
            </a:lvl2pPr>
            <a:lvl3pPr marL="1143000" indent="-228600" eaLnBrk="0" hangingPunct="0">
              <a:lnSpc>
                <a:spcPct val="85000"/>
              </a:lnSpc>
              <a:spcAft>
                <a:spcPct val="40000"/>
              </a:spcAft>
              <a:buChar char="–"/>
              <a:defRPr sz="2000" i="1">
                <a:solidFill>
                  <a:srgbClr val="FFFFFF"/>
                </a:solidFill>
                <a:latin typeface="Arial" charset="0"/>
              </a:defRPr>
            </a:lvl3pPr>
            <a:lvl4pPr marL="1600200" indent="-228600" eaLnBrk="0" hangingPunct="0">
              <a:lnSpc>
                <a:spcPct val="85000"/>
              </a:lnSpc>
              <a:spcAft>
                <a:spcPct val="40000"/>
              </a:spcAft>
              <a:buChar char="•"/>
              <a:defRPr b="1">
                <a:solidFill>
                  <a:srgbClr val="FFFFFF"/>
                </a:solidFill>
                <a:latin typeface="Arial" charset="0"/>
              </a:defRPr>
            </a:lvl4pPr>
            <a:lvl5pPr marL="2057400" indent="-228600" eaLnBrk="0" hangingPunct="0">
              <a:lnSpc>
                <a:spcPct val="85000"/>
              </a:lnSpc>
              <a:spcAft>
                <a:spcPct val="40000"/>
              </a:spcAft>
              <a:buChar char="»"/>
              <a:defRPr i="1">
                <a:solidFill>
                  <a:srgbClr val="FFFFFF"/>
                </a:solidFill>
                <a:latin typeface="Arial" charset="0"/>
              </a:defRPr>
            </a:lvl5pPr>
            <a:lvl6pPr marL="2514600" indent="-228600" eaLnBrk="0" fontAlgn="base" hangingPunct="0">
              <a:lnSpc>
                <a:spcPct val="85000"/>
              </a:lnSpc>
              <a:spcBef>
                <a:spcPct val="0"/>
              </a:spcBef>
              <a:spcAft>
                <a:spcPct val="40000"/>
              </a:spcAft>
              <a:buChar char="»"/>
              <a:defRPr i="1">
                <a:solidFill>
                  <a:srgbClr val="FFFFFF"/>
                </a:solidFill>
                <a:latin typeface="Arial" charset="0"/>
              </a:defRPr>
            </a:lvl6pPr>
            <a:lvl7pPr marL="2971800" indent="-228600" eaLnBrk="0" fontAlgn="base" hangingPunct="0">
              <a:lnSpc>
                <a:spcPct val="85000"/>
              </a:lnSpc>
              <a:spcBef>
                <a:spcPct val="0"/>
              </a:spcBef>
              <a:spcAft>
                <a:spcPct val="40000"/>
              </a:spcAft>
              <a:buChar char="»"/>
              <a:defRPr i="1">
                <a:solidFill>
                  <a:srgbClr val="FFFFFF"/>
                </a:solidFill>
                <a:latin typeface="Arial" charset="0"/>
              </a:defRPr>
            </a:lvl7pPr>
            <a:lvl8pPr marL="3429000" indent="-228600" eaLnBrk="0" fontAlgn="base" hangingPunct="0">
              <a:lnSpc>
                <a:spcPct val="85000"/>
              </a:lnSpc>
              <a:spcBef>
                <a:spcPct val="0"/>
              </a:spcBef>
              <a:spcAft>
                <a:spcPct val="40000"/>
              </a:spcAft>
              <a:buChar char="»"/>
              <a:defRPr i="1">
                <a:solidFill>
                  <a:srgbClr val="FFFFFF"/>
                </a:solidFill>
                <a:latin typeface="Arial" charset="0"/>
              </a:defRPr>
            </a:lvl8pPr>
            <a:lvl9pPr marL="3886200" indent="-228600" eaLnBrk="0" fontAlgn="base" hangingPunct="0">
              <a:lnSpc>
                <a:spcPct val="85000"/>
              </a:lnSpc>
              <a:spcBef>
                <a:spcPct val="0"/>
              </a:spcBef>
              <a:spcAft>
                <a:spcPct val="40000"/>
              </a:spcAft>
              <a:buChar char="»"/>
              <a:defRPr i="1">
                <a:solidFill>
                  <a:srgbClr val="FFFFFF"/>
                </a:solidFill>
                <a:latin typeface="Arial" charset="0"/>
              </a:defRPr>
            </a:lvl9pPr>
          </a:lstStyle>
          <a:p>
            <a:pPr eaLnBrk="1" hangingPunct="1">
              <a:lnSpc>
                <a:spcPct val="90000"/>
              </a:lnSpc>
              <a:spcAft>
                <a:spcPct val="0"/>
              </a:spcAft>
            </a:pPr>
            <a:r>
              <a:rPr lang="en-US" altLang="en-US" sz="1200" i="0">
                <a:solidFill>
                  <a:srgbClr val="FFFFFF"/>
                </a:solidFill>
              </a:rPr>
              <a:t>2011</a:t>
            </a:r>
          </a:p>
        </p:txBody>
      </p:sp>
      <p:sp>
        <p:nvSpPr>
          <p:cNvPr id="5127" name="TextBox 15"/>
          <p:cNvSpPr txBox="1">
            <a:spLocks noChangeArrowheads="1"/>
          </p:cNvSpPr>
          <p:nvPr/>
        </p:nvSpPr>
        <p:spPr bwMode="auto">
          <a:xfrm>
            <a:off x="3852863" y="3730625"/>
            <a:ext cx="522287" cy="257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lnSpc>
                <a:spcPct val="85000"/>
              </a:lnSpc>
              <a:spcAft>
                <a:spcPct val="40000"/>
              </a:spcAft>
              <a:defRPr sz="2800" b="1" i="1">
                <a:solidFill>
                  <a:srgbClr val="FFFFCC"/>
                </a:solidFill>
                <a:latin typeface="Arial" charset="0"/>
              </a:defRPr>
            </a:lvl1pPr>
            <a:lvl2pPr marL="742950" indent="-285750" eaLnBrk="0" hangingPunct="0">
              <a:lnSpc>
                <a:spcPct val="85000"/>
              </a:lnSpc>
              <a:spcAft>
                <a:spcPct val="40000"/>
              </a:spcAft>
              <a:buChar char="•"/>
              <a:defRPr sz="2400" b="1">
                <a:solidFill>
                  <a:srgbClr val="FFFFFF"/>
                </a:solidFill>
                <a:latin typeface="Arial" charset="0"/>
              </a:defRPr>
            </a:lvl2pPr>
            <a:lvl3pPr marL="1143000" indent="-228600" eaLnBrk="0" hangingPunct="0">
              <a:lnSpc>
                <a:spcPct val="85000"/>
              </a:lnSpc>
              <a:spcAft>
                <a:spcPct val="40000"/>
              </a:spcAft>
              <a:buChar char="–"/>
              <a:defRPr sz="2000" i="1">
                <a:solidFill>
                  <a:srgbClr val="FFFFFF"/>
                </a:solidFill>
                <a:latin typeface="Arial" charset="0"/>
              </a:defRPr>
            </a:lvl3pPr>
            <a:lvl4pPr marL="1600200" indent="-228600" eaLnBrk="0" hangingPunct="0">
              <a:lnSpc>
                <a:spcPct val="85000"/>
              </a:lnSpc>
              <a:spcAft>
                <a:spcPct val="40000"/>
              </a:spcAft>
              <a:buChar char="•"/>
              <a:defRPr b="1">
                <a:solidFill>
                  <a:srgbClr val="FFFFFF"/>
                </a:solidFill>
                <a:latin typeface="Arial" charset="0"/>
              </a:defRPr>
            </a:lvl4pPr>
            <a:lvl5pPr marL="2057400" indent="-228600" eaLnBrk="0" hangingPunct="0">
              <a:lnSpc>
                <a:spcPct val="85000"/>
              </a:lnSpc>
              <a:spcAft>
                <a:spcPct val="40000"/>
              </a:spcAft>
              <a:buChar char="»"/>
              <a:defRPr i="1">
                <a:solidFill>
                  <a:srgbClr val="FFFFFF"/>
                </a:solidFill>
                <a:latin typeface="Arial" charset="0"/>
              </a:defRPr>
            </a:lvl5pPr>
            <a:lvl6pPr marL="2514600" indent="-228600" eaLnBrk="0" fontAlgn="base" hangingPunct="0">
              <a:lnSpc>
                <a:spcPct val="85000"/>
              </a:lnSpc>
              <a:spcBef>
                <a:spcPct val="0"/>
              </a:spcBef>
              <a:spcAft>
                <a:spcPct val="40000"/>
              </a:spcAft>
              <a:buChar char="»"/>
              <a:defRPr i="1">
                <a:solidFill>
                  <a:srgbClr val="FFFFFF"/>
                </a:solidFill>
                <a:latin typeface="Arial" charset="0"/>
              </a:defRPr>
            </a:lvl6pPr>
            <a:lvl7pPr marL="2971800" indent="-228600" eaLnBrk="0" fontAlgn="base" hangingPunct="0">
              <a:lnSpc>
                <a:spcPct val="85000"/>
              </a:lnSpc>
              <a:spcBef>
                <a:spcPct val="0"/>
              </a:spcBef>
              <a:spcAft>
                <a:spcPct val="40000"/>
              </a:spcAft>
              <a:buChar char="»"/>
              <a:defRPr i="1">
                <a:solidFill>
                  <a:srgbClr val="FFFFFF"/>
                </a:solidFill>
                <a:latin typeface="Arial" charset="0"/>
              </a:defRPr>
            </a:lvl7pPr>
            <a:lvl8pPr marL="3429000" indent="-228600" eaLnBrk="0" fontAlgn="base" hangingPunct="0">
              <a:lnSpc>
                <a:spcPct val="85000"/>
              </a:lnSpc>
              <a:spcBef>
                <a:spcPct val="0"/>
              </a:spcBef>
              <a:spcAft>
                <a:spcPct val="40000"/>
              </a:spcAft>
              <a:buChar char="»"/>
              <a:defRPr i="1">
                <a:solidFill>
                  <a:srgbClr val="FFFFFF"/>
                </a:solidFill>
                <a:latin typeface="Arial" charset="0"/>
              </a:defRPr>
            </a:lvl8pPr>
            <a:lvl9pPr marL="3886200" indent="-228600" eaLnBrk="0" fontAlgn="base" hangingPunct="0">
              <a:lnSpc>
                <a:spcPct val="85000"/>
              </a:lnSpc>
              <a:spcBef>
                <a:spcPct val="0"/>
              </a:spcBef>
              <a:spcAft>
                <a:spcPct val="40000"/>
              </a:spcAft>
              <a:buChar char="»"/>
              <a:defRPr i="1">
                <a:solidFill>
                  <a:srgbClr val="FFFFFF"/>
                </a:solidFill>
                <a:latin typeface="Arial" charset="0"/>
              </a:defRPr>
            </a:lvl9pPr>
          </a:lstStyle>
          <a:p>
            <a:pPr eaLnBrk="1" hangingPunct="1">
              <a:lnSpc>
                <a:spcPct val="90000"/>
              </a:lnSpc>
              <a:spcAft>
                <a:spcPct val="0"/>
              </a:spcAft>
            </a:pPr>
            <a:r>
              <a:rPr lang="en-US" altLang="en-US" sz="1200" i="0">
                <a:solidFill>
                  <a:srgbClr val="FFFFFF"/>
                </a:solidFill>
              </a:rPr>
              <a:t>2012</a:t>
            </a:r>
          </a:p>
        </p:txBody>
      </p:sp>
      <p:sp>
        <p:nvSpPr>
          <p:cNvPr id="5128" name="TextBox 16"/>
          <p:cNvSpPr txBox="1">
            <a:spLocks noChangeArrowheads="1"/>
          </p:cNvSpPr>
          <p:nvPr/>
        </p:nvSpPr>
        <p:spPr bwMode="auto">
          <a:xfrm>
            <a:off x="4767263" y="3730625"/>
            <a:ext cx="520700" cy="257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lnSpc>
                <a:spcPct val="85000"/>
              </a:lnSpc>
              <a:spcAft>
                <a:spcPct val="40000"/>
              </a:spcAft>
              <a:defRPr sz="2800" b="1" i="1">
                <a:solidFill>
                  <a:srgbClr val="FFFFCC"/>
                </a:solidFill>
                <a:latin typeface="Arial" charset="0"/>
              </a:defRPr>
            </a:lvl1pPr>
            <a:lvl2pPr marL="742950" indent="-285750" eaLnBrk="0" hangingPunct="0">
              <a:lnSpc>
                <a:spcPct val="85000"/>
              </a:lnSpc>
              <a:spcAft>
                <a:spcPct val="40000"/>
              </a:spcAft>
              <a:buChar char="•"/>
              <a:defRPr sz="2400" b="1">
                <a:solidFill>
                  <a:srgbClr val="FFFFFF"/>
                </a:solidFill>
                <a:latin typeface="Arial" charset="0"/>
              </a:defRPr>
            </a:lvl2pPr>
            <a:lvl3pPr marL="1143000" indent="-228600" eaLnBrk="0" hangingPunct="0">
              <a:lnSpc>
                <a:spcPct val="85000"/>
              </a:lnSpc>
              <a:spcAft>
                <a:spcPct val="40000"/>
              </a:spcAft>
              <a:buChar char="–"/>
              <a:defRPr sz="2000" i="1">
                <a:solidFill>
                  <a:srgbClr val="FFFFFF"/>
                </a:solidFill>
                <a:latin typeface="Arial" charset="0"/>
              </a:defRPr>
            </a:lvl3pPr>
            <a:lvl4pPr marL="1600200" indent="-228600" eaLnBrk="0" hangingPunct="0">
              <a:lnSpc>
                <a:spcPct val="85000"/>
              </a:lnSpc>
              <a:spcAft>
                <a:spcPct val="40000"/>
              </a:spcAft>
              <a:buChar char="•"/>
              <a:defRPr b="1">
                <a:solidFill>
                  <a:srgbClr val="FFFFFF"/>
                </a:solidFill>
                <a:latin typeface="Arial" charset="0"/>
              </a:defRPr>
            </a:lvl4pPr>
            <a:lvl5pPr marL="2057400" indent="-228600" eaLnBrk="0" hangingPunct="0">
              <a:lnSpc>
                <a:spcPct val="85000"/>
              </a:lnSpc>
              <a:spcAft>
                <a:spcPct val="40000"/>
              </a:spcAft>
              <a:buChar char="»"/>
              <a:defRPr i="1">
                <a:solidFill>
                  <a:srgbClr val="FFFFFF"/>
                </a:solidFill>
                <a:latin typeface="Arial" charset="0"/>
              </a:defRPr>
            </a:lvl5pPr>
            <a:lvl6pPr marL="2514600" indent="-228600" eaLnBrk="0" fontAlgn="base" hangingPunct="0">
              <a:lnSpc>
                <a:spcPct val="85000"/>
              </a:lnSpc>
              <a:spcBef>
                <a:spcPct val="0"/>
              </a:spcBef>
              <a:spcAft>
                <a:spcPct val="40000"/>
              </a:spcAft>
              <a:buChar char="»"/>
              <a:defRPr i="1">
                <a:solidFill>
                  <a:srgbClr val="FFFFFF"/>
                </a:solidFill>
                <a:latin typeface="Arial" charset="0"/>
              </a:defRPr>
            </a:lvl6pPr>
            <a:lvl7pPr marL="2971800" indent="-228600" eaLnBrk="0" fontAlgn="base" hangingPunct="0">
              <a:lnSpc>
                <a:spcPct val="85000"/>
              </a:lnSpc>
              <a:spcBef>
                <a:spcPct val="0"/>
              </a:spcBef>
              <a:spcAft>
                <a:spcPct val="40000"/>
              </a:spcAft>
              <a:buChar char="»"/>
              <a:defRPr i="1">
                <a:solidFill>
                  <a:srgbClr val="FFFFFF"/>
                </a:solidFill>
                <a:latin typeface="Arial" charset="0"/>
              </a:defRPr>
            </a:lvl7pPr>
            <a:lvl8pPr marL="3429000" indent="-228600" eaLnBrk="0" fontAlgn="base" hangingPunct="0">
              <a:lnSpc>
                <a:spcPct val="85000"/>
              </a:lnSpc>
              <a:spcBef>
                <a:spcPct val="0"/>
              </a:spcBef>
              <a:spcAft>
                <a:spcPct val="40000"/>
              </a:spcAft>
              <a:buChar char="»"/>
              <a:defRPr i="1">
                <a:solidFill>
                  <a:srgbClr val="FFFFFF"/>
                </a:solidFill>
                <a:latin typeface="Arial" charset="0"/>
              </a:defRPr>
            </a:lvl8pPr>
            <a:lvl9pPr marL="3886200" indent="-228600" eaLnBrk="0" fontAlgn="base" hangingPunct="0">
              <a:lnSpc>
                <a:spcPct val="85000"/>
              </a:lnSpc>
              <a:spcBef>
                <a:spcPct val="0"/>
              </a:spcBef>
              <a:spcAft>
                <a:spcPct val="40000"/>
              </a:spcAft>
              <a:buChar char="»"/>
              <a:defRPr i="1">
                <a:solidFill>
                  <a:srgbClr val="FFFFFF"/>
                </a:solidFill>
                <a:latin typeface="Arial" charset="0"/>
              </a:defRPr>
            </a:lvl9pPr>
          </a:lstStyle>
          <a:p>
            <a:pPr eaLnBrk="1" hangingPunct="1">
              <a:lnSpc>
                <a:spcPct val="90000"/>
              </a:lnSpc>
              <a:spcAft>
                <a:spcPct val="0"/>
              </a:spcAft>
            </a:pPr>
            <a:r>
              <a:rPr lang="en-US" altLang="en-US" sz="1200" i="0">
                <a:solidFill>
                  <a:srgbClr val="FFFFFF"/>
                </a:solidFill>
              </a:rPr>
              <a:t>2013</a:t>
            </a:r>
          </a:p>
        </p:txBody>
      </p:sp>
      <p:sp>
        <p:nvSpPr>
          <p:cNvPr id="5129" name="TextBox 17"/>
          <p:cNvSpPr txBox="1">
            <a:spLocks noChangeArrowheads="1"/>
          </p:cNvSpPr>
          <p:nvPr/>
        </p:nvSpPr>
        <p:spPr bwMode="auto">
          <a:xfrm>
            <a:off x="5681663" y="3730625"/>
            <a:ext cx="522287" cy="257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lnSpc>
                <a:spcPct val="85000"/>
              </a:lnSpc>
              <a:spcAft>
                <a:spcPct val="40000"/>
              </a:spcAft>
              <a:defRPr sz="2800" b="1" i="1">
                <a:solidFill>
                  <a:srgbClr val="FFFFCC"/>
                </a:solidFill>
                <a:latin typeface="Arial" charset="0"/>
              </a:defRPr>
            </a:lvl1pPr>
            <a:lvl2pPr marL="742950" indent="-285750" eaLnBrk="0" hangingPunct="0">
              <a:lnSpc>
                <a:spcPct val="85000"/>
              </a:lnSpc>
              <a:spcAft>
                <a:spcPct val="40000"/>
              </a:spcAft>
              <a:buChar char="•"/>
              <a:defRPr sz="2400" b="1">
                <a:solidFill>
                  <a:srgbClr val="FFFFFF"/>
                </a:solidFill>
                <a:latin typeface="Arial" charset="0"/>
              </a:defRPr>
            </a:lvl2pPr>
            <a:lvl3pPr marL="1143000" indent="-228600" eaLnBrk="0" hangingPunct="0">
              <a:lnSpc>
                <a:spcPct val="85000"/>
              </a:lnSpc>
              <a:spcAft>
                <a:spcPct val="40000"/>
              </a:spcAft>
              <a:buChar char="–"/>
              <a:defRPr sz="2000" i="1">
                <a:solidFill>
                  <a:srgbClr val="FFFFFF"/>
                </a:solidFill>
                <a:latin typeface="Arial" charset="0"/>
              </a:defRPr>
            </a:lvl3pPr>
            <a:lvl4pPr marL="1600200" indent="-228600" eaLnBrk="0" hangingPunct="0">
              <a:lnSpc>
                <a:spcPct val="85000"/>
              </a:lnSpc>
              <a:spcAft>
                <a:spcPct val="40000"/>
              </a:spcAft>
              <a:buChar char="•"/>
              <a:defRPr b="1">
                <a:solidFill>
                  <a:srgbClr val="FFFFFF"/>
                </a:solidFill>
                <a:latin typeface="Arial" charset="0"/>
              </a:defRPr>
            </a:lvl4pPr>
            <a:lvl5pPr marL="2057400" indent="-228600" eaLnBrk="0" hangingPunct="0">
              <a:lnSpc>
                <a:spcPct val="85000"/>
              </a:lnSpc>
              <a:spcAft>
                <a:spcPct val="40000"/>
              </a:spcAft>
              <a:buChar char="»"/>
              <a:defRPr i="1">
                <a:solidFill>
                  <a:srgbClr val="FFFFFF"/>
                </a:solidFill>
                <a:latin typeface="Arial" charset="0"/>
              </a:defRPr>
            </a:lvl5pPr>
            <a:lvl6pPr marL="2514600" indent="-228600" eaLnBrk="0" fontAlgn="base" hangingPunct="0">
              <a:lnSpc>
                <a:spcPct val="85000"/>
              </a:lnSpc>
              <a:spcBef>
                <a:spcPct val="0"/>
              </a:spcBef>
              <a:spcAft>
                <a:spcPct val="40000"/>
              </a:spcAft>
              <a:buChar char="»"/>
              <a:defRPr i="1">
                <a:solidFill>
                  <a:srgbClr val="FFFFFF"/>
                </a:solidFill>
                <a:latin typeface="Arial" charset="0"/>
              </a:defRPr>
            </a:lvl6pPr>
            <a:lvl7pPr marL="2971800" indent="-228600" eaLnBrk="0" fontAlgn="base" hangingPunct="0">
              <a:lnSpc>
                <a:spcPct val="85000"/>
              </a:lnSpc>
              <a:spcBef>
                <a:spcPct val="0"/>
              </a:spcBef>
              <a:spcAft>
                <a:spcPct val="40000"/>
              </a:spcAft>
              <a:buChar char="»"/>
              <a:defRPr i="1">
                <a:solidFill>
                  <a:srgbClr val="FFFFFF"/>
                </a:solidFill>
                <a:latin typeface="Arial" charset="0"/>
              </a:defRPr>
            </a:lvl7pPr>
            <a:lvl8pPr marL="3429000" indent="-228600" eaLnBrk="0" fontAlgn="base" hangingPunct="0">
              <a:lnSpc>
                <a:spcPct val="85000"/>
              </a:lnSpc>
              <a:spcBef>
                <a:spcPct val="0"/>
              </a:spcBef>
              <a:spcAft>
                <a:spcPct val="40000"/>
              </a:spcAft>
              <a:buChar char="»"/>
              <a:defRPr i="1">
                <a:solidFill>
                  <a:srgbClr val="FFFFFF"/>
                </a:solidFill>
                <a:latin typeface="Arial" charset="0"/>
              </a:defRPr>
            </a:lvl8pPr>
            <a:lvl9pPr marL="3886200" indent="-228600" eaLnBrk="0" fontAlgn="base" hangingPunct="0">
              <a:lnSpc>
                <a:spcPct val="85000"/>
              </a:lnSpc>
              <a:spcBef>
                <a:spcPct val="0"/>
              </a:spcBef>
              <a:spcAft>
                <a:spcPct val="40000"/>
              </a:spcAft>
              <a:buChar char="»"/>
              <a:defRPr i="1">
                <a:solidFill>
                  <a:srgbClr val="FFFFFF"/>
                </a:solidFill>
                <a:latin typeface="Arial" charset="0"/>
              </a:defRPr>
            </a:lvl9pPr>
          </a:lstStyle>
          <a:p>
            <a:pPr eaLnBrk="1" hangingPunct="1">
              <a:lnSpc>
                <a:spcPct val="90000"/>
              </a:lnSpc>
              <a:spcAft>
                <a:spcPct val="0"/>
              </a:spcAft>
            </a:pPr>
            <a:r>
              <a:rPr lang="en-US" altLang="en-US" sz="1200" i="0">
                <a:solidFill>
                  <a:srgbClr val="FFFFFF"/>
                </a:solidFill>
              </a:rPr>
              <a:t>2014</a:t>
            </a:r>
          </a:p>
        </p:txBody>
      </p:sp>
      <p:sp>
        <p:nvSpPr>
          <p:cNvPr id="5130" name="TextBox 18"/>
          <p:cNvSpPr txBox="1">
            <a:spLocks noChangeArrowheads="1"/>
          </p:cNvSpPr>
          <p:nvPr/>
        </p:nvSpPr>
        <p:spPr bwMode="auto">
          <a:xfrm>
            <a:off x="6597650" y="3730625"/>
            <a:ext cx="520700" cy="257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lnSpc>
                <a:spcPct val="85000"/>
              </a:lnSpc>
              <a:spcAft>
                <a:spcPct val="40000"/>
              </a:spcAft>
              <a:defRPr sz="2800" b="1" i="1">
                <a:solidFill>
                  <a:srgbClr val="FFFFCC"/>
                </a:solidFill>
                <a:latin typeface="Arial" charset="0"/>
              </a:defRPr>
            </a:lvl1pPr>
            <a:lvl2pPr marL="742950" indent="-285750" eaLnBrk="0" hangingPunct="0">
              <a:lnSpc>
                <a:spcPct val="85000"/>
              </a:lnSpc>
              <a:spcAft>
                <a:spcPct val="40000"/>
              </a:spcAft>
              <a:buChar char="•"/>
              <a:defRPr sz="2400" b="1">
                <a:solidFill>
                  <a:srgbClr val="FFFFFF"/>
                </a:solidFill>
                <a:latin typeface="Arial" charset="0"/>
              </a:defRPr>
            </a:lvl2pPr>
            <a:lvl3pPr marL="1143000" indent="-228600" eaLnBrk="0" hangingPunct="0">
              <a:lnSpc>
                <a:spcPct val="85000"/>
              </a:lnSpc>
              <a:spcAft>
                <a:spcPct val="40000"/>
              </a:spcAft>
              <a:buChar char="–"/>
              <a:defRPr sz="2000" i="1">
                <a:solidFill>
                  <a:srgbClr val="FFFFFF"/>
                </a:solidFill>
                <a:latin typeface="Arial" charset="0"/>
              </a:defRPr>
            </a:lvl3pPr>
            <a:lvl4pPr marL="1600200" indent="-228600" eaLnBrk="0" hangingPunct="0">
              <a:lnSpc>
                <a:spcPct val="85000"/>
              </a:lnSpc>
              <a:spcAft>
                <a:spcPct val="40000"/>
              </a:spcAft>
              <a:buChar char="•"/>
              <a:defRPr b="1">
                <a:solidFill>
                  <a:srgbClr val="FFFFFF"/>
                </a:solidFill>
                <a:latin typeface="Arial" charset="0"/>
              </a:defRPr>
            </a:lvl4pPr>
            <a:lvl5pPr marL="2057400" indent="-228600" eaLnBrk="0" hangingPunct="0">
              <a:lnSpc>
                <a:spcPct val="85000"/>
              </a:lnSpc>
              <a:spcAft>
                <a:spcPct val="40000"/>
              </a:spcAft>
              <a:buChar char="»"/>
              <a:defRPr i="1">
                <a:solidFill>
                  <a:srgbClr val="FFFFFF"/>
                </a:solidFill>
                <a:latin typeface="Arial" charset="0"/>
              </a:defRPr>
            </a:lvl5pPr>
            <a:lvl6pPr marL="2514600" indent="-228600" eaLnBrk="0" fontAlgn="base" hangingPunct="0">
              <a:lnSpc>
                <a:spcPct val="85000"/>
              </a:lnSpc>
              <a:spcBef>
                <a:spcPct val="0"/>
              </a:spcBef>
              <a:spcAft>
                <a:spcPct val="40000"/>
              </a:spcAft>
              <a:buChar char="»"/>
              <a:defRPr i="1">
                <a:solidFill>
                  <a:srgbClr val="FFFFFF"/>
                </a:solidFill>
                <a:latin typeface="Arial" charset="0"/>
              </a:defRPr>
            </a:lvl6pPr>
            <a:lvl7pPr marL="2971800" indent="-228600" eaLnBrk="0" fontAlgn="base" hangingPunct="0">
              <a:lnSpc>
                <a:spcPct val="85000"/>
              </a:lnSpc>
              <a:spcBef>
                <a:spcPct val="0"/>
              </a:spcBef>
              <a:spcAft>
                <a:spcPct val="40000"/>
              </a:spcAft>
              <a:buChar char="»"/>
              <a:defRPr i="1">
                <a:solidFill>
                  <a:srgbClr val="FFFFFF"/>
                </a:solidFill>
                <a:latin typeface="Arial" charset="0"/>
              </a:defRPr>
            </a:lvl7pPr>
            <a:lvl8pPr marL="3429000" indent="-228600" eaLnBrk="0" fontAlgn="base" hangingPunct="0">
              <a:lnSpc>
                <a:spcPct val="85000"/>
              </a:lnSpc>
              <a:spcBef>
                <a:spcPct val="0"/>
              </a:spcBef>
              <a:spcAft>
                <a:spcPct val="40000"/>
              </a:spcAft>
              <a:buChar char="»"/>
              <a:defRPr i="1">
                <a:solidFill>
                  <a:srgbClr val="FFFFFF"/>
                </a:solidFill>
                <a:latin typeface="Arial" charset="0"/>
              </a:defRPr>
            </a:lvl8pPr>
            <a:lvl9pPr marL="3886200" indent="-228600" eaLnBrk="0" fontAlgn="base" hangingPunct="0">
              <a:lnSpc>
                <a:spcPct val="85000"/>
              </a:lnSpc>
              <a:spcBef>
                <a:spcPct val="0"/>
              </a:spcBef>
              <a:spcAft>
                <a:spcPct val="40000"/>
              </a:spcAft>
              <a:buChar char="»"/>
              <a:defRPr i="1">
                <a:solidFill>
                  <a:srgbClr val="FFFFFF"/>
                </a:solidFill>
                <a:latin typeface="Arial" charset="0"/>
              </a:defRPr>
            </a:lvl9pPr>
          </a:lstStyle>
          <a:p>
            <a:pPr eaLnBrk="1" hangingPunct="1">
              <a:lnSpc>
                <a:spcPct val="90000"/>
              </a:lnSpc>
              <a:spcAft>
                <a:spcPct val="0"/>
              </a:spcAft>
            </a:pPr>
            <a:r>
              <a:rPr lang="en-US" altLang="en-US" sz="1200" i="0">
                <a:solidFill>
                  <a:srgbClr val="FFFFFF"/>
                </a:solidFill>
              </a:rPr>
              <a:t>2015</a:t>
            </a:r>
          </a:p>
        </p:txBody>
      </p:sp>
      <p:sp>
        <p:nvSpPr>
          <p:cNvPr id="5131" name="TextBox 19"/>
          <p:cNvSpPr txBox="1">
            <a:spLocks noChangeArrowheads="1"/>
          </p:cNvSpPr>
          <p:nvPr/>
        </p:nvSpPr>
        <p:spPr bwMode="auto">
          <a:xfrm>
            <a:off x="7500938" y="3730625"/>
            <a:ext cx="520700" cy="257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lnSpc>
                <a:spcPct val="85000"/>
              </a:lnSpc>
              <a:spcAft>
                <a:spcPct val="40000"/>
              </a:spcAft>
              <a:defRPr sz="2800" b="1" i="1">
                <a:solidFill>
                  <a:srgbClr val="FFFFCC"/>
                </a:solidFill>
                <a:latin typeface="Arial" charset="0"/>
              </a:defRPr>
            </a:lvl1pPr>
            <a:lvl2pPr marL="742950" indent="-285750" eaLnBrk="0" hangingPunct="0">
              <a:lnSpc>
                <a:spcPct val="85000"/>
              </a:lnSpc>
              <a:spcAft>
                <a:spcPct val="40000"/>
              </a:spcAft>
              <a:buChar char="•"/>
              <a:defRPr sz="2400" b="1">
                <a:solidFill>
                  <a:srgbClr val="FFFFFF"/>
                </a:solidFill>
                <a:latin typeface="Arial" charset="0"/>
              </a:defRPr>
            </a:lvl2pPr>
            <a:lvl3pPr marL="1143000" indent="-228600" eaLnBrk="0" hangingPunct="0">
              <a:lnSpc>
                <a:spcPct val="85000"/>
              </a:lnSpc>
              <a:spcAft>
                <a:spcPct val="40000"/>
              </a:spcAft>
              <a:buChar char="–"/>
              <a:defRPr sz="2000" i="1">
                <a:solidFill>
                  <a:srgbClr val="FFFFFF"/>
                </a:solidFill>
                <a:latin typeface="Arial" charset="0"/>
              </a:defRPr>
            </a:lvl3pPr>
            <a:lvl4pPr marL="1600200" indent="-228600" eaLnBrk="0" hangingPunct="0">
              <a:lnSpc>
                <a:spcPct val="85000"/>
              </a:lnSpc>
              <a:spcAft>
                <a:spcPct val="40000"/>
              </a:spcAft>
              <a:buChar char="•"/>
              <a:defRPr b="1">
                <a:solidFill>
                  <a:srgbClr val="FFFFFF"/>
                </a:solidFill>
                <a:latin typeface="Arial" charset="0"/>
              </a:defRPr>
            </a:lvl4pPr>
            <a:lvl5pPr marL="2057400" indent="-228600" eaLnBrk="0" hangingPunct="0">
              <a:lnSpc>
                <a:spcPct val="85000"/>
              </a:lnSpc>
              <a:spcAft>
                <a:spcPct val="40000"/>
              </a:spcAft>
              <a:buChar char="»"/>
              <a:defRPr i="1">
                <a:solidFill>
                  <a:srgbClr val="FFFFFF"/>
                </a:solidFill>
                <a:latin typeface="Arial" charset="0"/>
              </a:defRPr>
            </a:lvl5pPr>
            <a:lvl6pPr marL="2514600" indent="-228600" eaLnBrk="0" fontAlgn="base" hangingPunct="0">
              <a:lnSpc>
                <a:spcPct val="85000"/>
              </a:lnSpc>
              <a:spcBef>
                <a:spcPct val="0"/>
              </a:spcBef>
              <a:spcAft>
                <a:spcPct val="40000"/>
              </a:spcAft>
              <a:buChar char="»"/>
              <a:defRPr i="1">
                <a:solidFill>
                  <a:srgbClr val="FFFFFF"/>
                </a:solidFill>
                <a:latin typeface="Arial" charset="0"/>
              </a:defRPr>
            </a:lvl6pPr>
            <a:lvl7pPr marL="2971800" indent="-228600" eaLnBrk="0" fontAlgn="base" hangingPunct="0">
              <a:lnSpc>
                <a:spcPct val="85000"/>
              </a:lnSpc>
              <a:spcBef>
                <a:spcPct val="0"/>
              </a:spcBef>
              <a:spcAft>
                <a:spcPct val="40000"/>
              </a:spcAft>
              <a:buChar char="»"/>
              <a:defRPr i="1">
                <a:solidFill>
                  <a:srgbClr val="FFFFFF"/>
                </a:solidFill>
                <a:latin typeface="Arial" charset="0"/>
              </a:defRPr>
            </a:lvl7pPr>
            <a:lvl8pPr marL="3429000" indent="-228600" eaLnBrk="0" fontAlgn="base" hangingPunct="0">
              <a:lnSpc>
                <a:spcPct val="85000"/>
              </a:lnSpc>
              <a:spcBef>
                <a:spcPct val="0"/>
              </a:spcBef>
              <a:spcAft>
                <a:spcPct val="40000"/>
              </a:spcAft>
              <a:buChar char="»"/>
              <a:defRPr i="1">
                <a:solidFill>
                  <a:srgbClr val="FFFFFF"/>
                </a:solidFill>
                <a:latin typeface="Arial" charset="0"/>
              </a:defRPr>
            </a:lvl8pPr>
            <a:lvl9pPr marL="3886200" indent="-228600" eaLnBrk="0" fontAlgn="base" hangingPunct="0">
              <a:lnSpc>
                <a:spcPct val="85000"/>
              </a:lnSpc>
              <a:spcBef>
                <a:spcPct val="0"/>
              </a:spcBef>
              <a:spcAft>
                <a:spcPct val="40000"/>
              </a:spcAft>
              <a:buChar char="»"/>
              <a:defRPr i="1">
                <a:solidFill>
                  <a:srgbClr val="FFFFFF"/>
                </a:solidFill>
                <a:latin typeface="Arial" charset="0"/>
              </a:defRPr>
            </a:lvl9pPr>
          </a:lstStyle>
          <a:p>
            <a:pPr eaLnBrk="1" hangingPunct="1">
              <a:lnSpc>
                <a:spcPct val="90000"/>
              </a:lnSpc>
              <a:spcAft>
                <a:spcPct val="0"/>
              </a:spcAft>
            </a:pPr>
            <a:r>
              <a:rPr lang="en-US" altLang="en-US" sz="1200" i="0">
                <a:solidFill>
                  <a:srgbClr val="FFFFFF"/>
                </a:solidFill>
              </a:rPr>
              <a:t>2016</a:t>
            </a:r>
          </a:p>
        </p:txBody>
      </p:sp>
      <p:sp>
        <p:nvSpPr>
          <p:cNvPr id="5132" name="TextBox 13"/>
          <p:cNvSpPr txBox="1">
            <a:spLocks noChangeArrowheads="1"/>
          </p:cNvSpPr>
          <p:nvPr/>
        </p:nvSpPr>
        <p:spPr bwMode="auto">
          <a:xfrm>
            <a:off x="2025650" y="3730625"/>
            <a:ext cx="520700" cy="257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lnSpc>
                <a:spcPct val="85000"/>
              </a:lnSpc>
              <a:spcAft>
                <a:spcPct val="40000"/>
              </a:spcAft>
              <a:defRPr sz="2800" b="1" i="1">
                <a:solidFill>
                  <a:srgbClr val="FFFFCC"/>
                </a:solidFill>
                <a:latin typeface="Arial" charset="0"/>
              </a:defRPr>
            </a:lvl1pPr>
            <a:lvl2pPr marL="742950" indent="-285750" eaLnBrk="0" hangingPunct="0">
              <a:lnSpc>
                <a:spcPct val="85000"/>
              </a:lnSpc>
              <a:spcAft>
                <a:spcPct val="40000"/>
              </a:spcAft>
              <a:buChar char="•"/>
              <a:defRPr sz="2400" b="1">
                <a:solidFill>
                  <a:srgbClr val="FFFFFF"/>
                </a:solidFill>
                <a:latin typeface="Arial" charset="0"/>
              </a:defRPr>
            </a:lvl2pPr>
            <a:lvl3pPr marL="1143000" indent="-228600" eaLnBrk="0" hangingPunct="0">
              <a:lnSpc>
                <a:spcPct val="85000"/>
              </a:lnSpc>
              <a:spcAft>
                <a:spcPct val="40000"/>
              </a:spcAft>
              <a:buChar char="–"/>
              <a:defRPr sz="2000" i="1">
                <a:solidFill>
                  <a:srgbClr val="FFFFFF"/>
                </a:solidFill>
                <a:latin typeface="Arial" charset="0"/>
              </a:defRPr>
            </a:lvl3pPr>
            <a:lvl4pPr marL="1600200" indent="-228600" eaLnBrk="0" hangingPunct="0">
              <a:lnSpc>
                <a:spcPct val="85000"/>
              </a:lnSpc>
              <a:spcAft>
                <a:spcPct val="40000"/>
              </a:spcAft>
              <a:buChar char="•"/>
              <a:defRPr b="1">
                <a:solidFill>
                  <a:srgbClr val="FFFFFF"/>
                </a:solidFill>
                <a:latin typeface="Arial" charset="0"/>
              </a:defRPr>
            </a:lvl4pPr>
            <a:lvl5pPr marL="2057400" indent="-228600" eaLnBrk="0" hangingPunct="0">
              <a:lnSpc>
                <a:spcPct val="85000"/>
              </a:lnSpc>
              <a:spcAft>
                <a:spcPct val="40000"/>
              </a:spcAft>
              <a:buChar char="»"/>
              <a:defRPr i="1">
                <a:solidFill>
                  <a:srgbClr val="FFFFFF"/>
                </a:solidFill>
                <a:latin typeface="Arial" charset="0"/>
              </a:defRPr>
            </a:lvl5pPr>
            <a:lvl6pPr marL="2514600" indent="-228600" eaLnBrk="0" fontAlgn="base" hangingPunct="0">
              <a:lnSpc>
                <a:spcPct val="85000"/>
              </a:lnSpc>
              <a:spcBef>
                <a:spcPct val="0"/>
              </a:spcBef>
              <a:spcAft>
                <a:spcPct val="40000"/>
              </a:spcAft>
              <a:buChar char="»"/>
              <a:defRPr i="1">
                <a:solidFill>
                  <a:srgbClr val="FFFFFF"/>
                </a:solidFill>
                <a:latin typeface="Arial" charset="0"/>
              </a:defRPr>
            </a:lvl6pPr>
            <a:lvl7pPr marL="2971800" indent="-228600" eaLnBrk="0" fontAlgn="base" hangingPunct="0">
              <a:lnSpc>
                <a:spcPct val="85000"/>
              </a:lnSpc>
              <a:spcBef>
                <a:spcPct val="0"/>
              </a:spcBef>
              <a:spcAft>
                <a:spcPct val="40000"/>
              </a:spcAft>
              <a:buChar char="»"/>
              <a:defRPr i="1">
                <a:solidFill>
                  <a:srgbClr val="FFFFFF"/>
                </a:solidFill>
                <a:latin typeface="Arial" charset="0"/>
              </a:defRPr>
            </a:lvl7pPr>
            <a:lvl8pPr marL="3429000" indent="-228600" eaLnBrk="0" fontAlgn="base" hangingPunct="0">
              <a:lnSpc>
                <a:spcPct val="85000"/>
              </a:lnSpc>
              <a:spcBef>
                <a:spcPct val="0"/>
              </a:spcBef>
              <a:spcAft>
                <a:spcPct val="40000"/>
              </a:spcAft>
              <a:buChar char="»"/>
              <a:defRPr i="1">
                <a:solidFill>
                  <a:srgbClr val="FFFFFF"/>
                </a:solidFill>
                <a:latin typeface="Arial" charset="0"/>
              </a:defRPr>
            </a:lvl8pPr>
            <a:lvl9pPr marL="3886200" indent="-228600" eaLnBrk="0" fontAlgn="base" hangingPunct="0">
              <a:lnSpc>
                <a:spcPct val="85000"/>
              </a:lnSpc>
              <a:spcBef>
                <a:spcPct val="0"/>
              </a:spcBef>
              <a:spcAft>
                <a:spcPct val="40000"/>
              </a:spcAft>
              <a:buChar char="»"/>
              <a:defRPr i="1">
                <a:solidFill>
                  <a:srgbClr val="FFFFFF"/>
                </a:solidFill>
                <a:latin typeface="Arial" charset="0"/>
              </a:defRPr>
            </a:lvl9pPr>
          </a:lstStyle>
          <a:p>
            <a:pPr eaLnBrk="1" hangingPunct="1">
              <a:lnSpc>
                <a:spcPct val="90000"/>
              </a:lnSpc>
              <a:spcAft>
                <a:spcPct val="0"/>
              </a:spcAft>
            </a:pPr>
            <a:r>
              <a:rPr lang="en-US" altLang="en-US" sz="1200" i="0">
                <a:solidFill>
                  <a:srgbClr val="FFFFFF"/>
                </a:solidFill>
              </a:rPr>
              <a:t>2010</a:t>
            </a:r>
          </a:p>
        </p:txBody>
      </p:sp>
      <p:sp>
        <p:nvSpPr>
          <p:cNvPr id="22" name="Oval 21"/>
          <p:cNvSpPr/>
          <p:nvPr/>
        </p:nvSpPr>
        <p:spPr bwMode="auto">
          <a:xfrm>
            <a:off x="2208213" y="3498850"/>
            <a:ext cx="157162" cy="152400"/>
          </a:xfrm>
          <a:prstGeom prst="ellipse">
            <a:avLst/>
          </a:prstGeom>
          <a:solidFill>
            <a:srgbClr val="B3E0FF"/>
          </a:solidFill>
          <a:ln w="19050" cap="flat" cmpd="sng" algn="ctr">
            <a:solidFill>
              <a:schemeClr val="accent3">
                <a:lumMod val="20000"/>
                <a:lumOff val="80000"/>
              </a:schemeClr>
            </a:solidFill>
            <a:prstDash val="solid"/>
            <a:round/>
            <a:headEnd type="none" w="med" len="med"/>
            <a:tailEnd type="none" w="med" len="med"/>
          </a:ln>
          <a:effectLst/>
        </p:spPr>
        <p:txBody>
          <a:bodyPr/>
          <a:lstStyle/>
          <a:p>
            <a:pPr>
              <a:defRPr/>
            </a:pPr>
            <a:endParaRPr lang="en-US">
              <a:effectLst>
                <a:outerShdw blurRad="38100" dist="38100" dir="2700000" algn="tl">
                  <a:srgbClr val="000000">
                    <a:alpha val="43137"/>
                  </a:srgbClr>
                </a:outerShdw>
              </a:effectLst>
            </a:endParaRPr>
          </a:p>
        </p:txBody>
      </p:sp>
      <p:sp>
        <p:nvSpPr>
          <p:cNvPr id="24" name="Oval 23"/>
          <p:cNvSpPr/>
          <p:nvPr/>
        </p:nvSpPr>
        <p:spPr bwMode="auto">
          <a:xfrm>
            <a:off x="3119438" y="3498850"/>
            <a:ext cx="157162" cy="152400"/>
          </a:xfrm>
          <a:prstGeom prst="ellipse">
            <a:avLst/>
          </a:prstGeom>
          <a:solidFill>
            <a:srgbClr val="B3E0FF"/>
          </a:solidFill>
          <a:ln w="19050" cap="flat" cmpd="sng" algn="ctr">
            <a:solidFill>
              <a:schemeClr val="accent3">
                <a:lumMod val="20000"/>
                <a:lumOff val="80000"/>
              </a:schemeClr>
            </a:solidFill>
            <a:prstDash val="solid"/>
            <a:round/>
            <a:headEnd type="none" w="med" len="med"/>
            <a:tailEnd type="none" w="med" len="med"/>
          </a:ln>
          <a:effectLst/>
        </p:spPr>
        <p:txBody>
          <a:bodyPr/>
          <a:lstStyle/>
          <a:p>
            <a:pPr>
              <a:defRPr/>
            </a:pPr>
            <a:endParaRPr lang="en-US">
              <a:effectLst>
                <a:outerShdw blurRad="38100" dist="38100" dir="2700000" algn="tl">
                  <a:srgbClr val="000000">
                    <a:alpha val="43137"/>
                  </a:srgbClr>
                </a:outerShdw>
              </a:effectLst>
            </a:endParaRPr>
          </a:p>
        </p:txBody>
      </p:sp>
      <p:sp>
        <p:nvSpPr>
          <p:cNvPr id="25" name="Oval 24"/>
          <p:cNvSpPr/>
          <p:nvPr/>
        </p:nvSpPr>
        <p:spPr bwMode="auto">
          <a:xfrm>
            <a:off x="4035425" y="3498850"/>
            <a:ext cx="157163" cy="152400"/>
          </a:xfrm>
          <a:prstGeom prst="ellipse">
            <a:avLst/>
          </a:prstGeom>
          <a:solidFill>
            <a:srgbClr val="B3E0FF"/>
          </a:solidFill>
          <a:ln w="19050" cap="flat" cmpd="sng" algn="ctr">
            <a:solidFill>
              <a:schemeClr val="accent3">
                <a:lumMod val="20000"/>
                <a:lumOff val="80000"/>
              </a:schemeClr>
            </a:solidFill>
            <a:prstDash val="solid"/>
            <a:round/>
            <a:headEnd type="none" w="med" len="med"/>
            <a:tailEnd type="none" w="med" len="med"/>
          </a:ln>
          <a:effectLst/>
        </p:spPr>
        <p:txBody>
          <a:bodyPr/>
          <a:lstStyle/>
          <a:p>
            <a:pPr>
              <a:defRPr/>
            </a:pPr>
            <a:endParaRPr lang="en-US">
              <a:effectLst>
                <a:outerShdw blurRad="38100" dist="38100" dir="2700000" algn="tl">
                  <a:srgbClr val="000000">
                    <a:alpha val="43137"/>
                  </a:srgbClr>
                </a:outerShdw>
              </a:effectLst>
            </a:endParaRPr>
          </a:p>
        </p:txBody>
      </p:sp>
      <p:sp>
        <p:nvSpPr>
          <p:cNvPr id="26" name="Oval 25"/>
          <p:cNvSpPr/>
          <p:nvPr/>
        </p:nvSpPr>
        <p:spPr bwMode="auto">
          <a:xfrm>
            <a:off x="4949825" y="3498850"/>
            <a:ext cx="157163" cy="152400"/>
          </a:xfrm>
          <a:prstGeom prst="ellipse">
            <a:avLst/>
          </a:prstGeom>
          <a:solidFill>
            <a:srgbClr val="B3E0FF"/>
          </a:solidFill>
          <a:ln w="19050" cap="flat" cmpd="sng" algn="ctr">
            <a:solidFill>
              <a:schemeClr val="accent3">
                <a:lumMod val="20000"/>
                <a:lumOff val="80000"/>
              </a:schemeClr>
            </a:solidFill>
            <a:prstDash val="solid"/>
            <a:round/>
            <a:headEnd type="none" w="med" len="med"/>
            <a:tailEnd type="none" w="med" len="med"/>
          </a:ln>
          <a:effectLst/>
        </p:spPr>
        <p:txBody>
          <a:bodyPr/>
          <a:lstStyle/>
          <a:p>
            <a:pPr>
              <a:defRPr/>
            </a:pPr>
            <a:endParaRPr lang="en-US">
              <a:effectLst>
                <a:outerShdw blurRad="38100" dist="38100" dir="2700000" algn="tl">
                  <a:srgbClr val="000000">
                    <a:alpha val="43137"/>
                  </a:srgbClr>
                </a:outerShdw>
              </a:effectLst>
            </a:endParaRPr>
          </a:p>
        </p:txBody>
      </p:sp>
      <p:sp>
        <p:nvSpPr>
          <p:cNvPr id="27" name="Oval 26"/>
          <p:cNvSpPr/>
          <p:nvPr/>
        </p:nvSpPr>
        <p:spPr bwMode="auto">
          <a:xfrm>
            <a:off x="5864225" y="3498850"/>
            <a:ext cx="157163" cy="152400"/>
          </a:xfrm>
          <a:prstGeom prst="ellipse">
            <a:avLst/>
          </a:prstGeom>
          <a:solidFill>
            <a:srgbClr val="B3E0FF"/>
          </a:solidFill>
          <a:ln w="19050" cap="flat" cmpd="sng" algn="ctr">
            <a:solidFill>
              <a:schemeClr val="accent3">
                <a:lumMod val="20000"/>
                <a:lumOff val="80000"/>
              </a:schemeClr>
            </a:solidFill>
            <a:prstDash val="solid"/>
            <a:round/>
            <a:headEnd type="none" w="med" len="med"/>
            <a:tailEnd type="none" w="med" len="med"/>
          </a:ln>
          <a:effectLst/>
        </p:spPr>
        <p:txBody>
          <a:bodyPr/>
          <a:lstStyle/>
          <a:p>
            <a:pPr>
              <a:defRPr/>
            </a:pPr>
            <a:endParaRPr lang="en-US">
              <a:effectLst>
                <a:outerShdw blurRad="38100" dist="38100" dir="2700000" algn="tl">
                  <a:srgbClr val="000000">
                    <a:alpha val="43137"/>
                  </a:srgbClr>
                </a:outerShdw>
              </a:effectLst>
            </a:endParaRPr>
          </a:p>
        </p:txBody>
      </p:sp>
      <p:sp>
        <p:nvSpPr>
          <p:cNvPr id="28" name="Oval 27"/>
          <p:cNvSpPr/>
          <p:nvPr/>
        </p:nvSpPr>
        <p:spPr bwMode="auto">
          <a:xfrm>
            <a:off x="6780213" y="3498850"/>
            <a:ext cx="155575" cy="152400"/>
          </a:xfrm>
          <a:prstGeom prst="ellipse">
            <a:avLst/>
          </a:prstGeom>
          <a:solidFill>
            <a:srgbClr val="B3E0FF"/>
          </a:solidFill>
          <a:ln w="19050" cap="flat" cmpd="sng" algn="ctr">
            <a:solidFill>
              <a:schemeClr val="accent3">
                <a:lumMod val="20000"/>
                <a:lumOff val="80000"/>
              </a:schemeClr>
            </a:solidFill>
            <a:prstDash val="solid"/>
            <a:round/>
            <a:headEnd type="none" w="med" len="med"/>
            <a:tailEnd type="none" w="med" len="med"/>
          </a:ln>
          <a:effectLst/>
        </p:spPr>
        <p:txBody>
          <a:bodyPr/>
          <a:lstStyle/>
          <a:p>
            <a:pPr>
              <a:defRPr/>
            </a:pPr>
            <a:endParaRPr lang="en-US">
              <a:effectLst>
                <a:outerShdw blurRad="38100" dist="38100" dir="2700000" algn="tl">
                  <a:srgbClr val="000000">
                    <a:alpha val="43137"/>
                  </a:srgbClr>
                </a:outerShdw>
              </a:effectLst>
            </a:endParaRPr>
          </a:p>
        </p:txBody>
      </p:sp>
      <p:sp>
        <p:nvSpPr>
          <p:cNvPr id="29" name="Oval 28"/>
          <p:cNvSpPr/>
          <p:nvPr/>
        </p:nvSpPr>
        <p:spPr bwMode="auto">
          <a:xfrm>
            <a:off x="7681913" y="3498850"/>
            <a:ext cx="157162" cy="152400"/>
          </a:xfrm>
          <a:prstGeom prst="ellipse">
            <a:avLst/>
          </a:prstGeom>
          <a:solidFill>
            <a:srgbClr val="B3E0FF"/>
          </a:solidFill>
          <a:ln w="19050" cap="flat" cmpd="sng" algn="ctr">
            <a:solidFill>
              <a:schemeClr val="accent3">
                <a:lumMod val="20000"/>
                <a:lumOff val="80000"/>
              </a:schemeClr>
            </a:solidFill>
            <a:prstDash val="solid"/>
            <a:round/>
            <a:headEnd type="none" w="med" len="med"/>
            <a:tailEnd type="none" w="med" len="med"/>
          </a:ln>
          <a:effectLst/>
        </p:spPr>
        <p:txBody>
          <a:bodyPr/>
          <a:lstStyle/>
          <a:p>
            <a:pPr>
              <a:defRPr/>
            </a:pPr>
            <a:endParaRPr lang="en-US">
              <a:effectLst>
                <a:outerShdw blurRad="38100" dist="38100" dir="2700000" algn="tl">
                  <a:srgbClr val="000000">
                    <a:alpha val="43137"/>
                  </a:srgbClr>
                </a:outerShdw>
              </a:effectLst>
            </a:endParaRPr>
          </a:p>
        </p:txBody>
      </p:sp>
      <p:sp>
        <p:nvSpPr>
          <p:cNvPr id="7" name="TextBox 6"/>
          <p:cNvSpPr txBox="1"/>
          <p:nvPr/>
        </p:nvSpPr>
        <p:spPr>
          <a:xfrm>
            <a:off x="6934200" y="2268538"/>
            <a:ext cx="841375" cy="457200"/>
          </a:xfrm>
          <a:prstGeom prst="rect">
            <a:avLst/>
          </a:prstGeom>
          <a:noFill/>
        </p:spPr>
        <p:txBody>
          <a:bodyPr>
            <a:spAutoFit/>
          </a:bodyPr>
          <a:lstStyle/>
          <a:p>
            <a:pPr algn="ctr">
              <a:defRPr/>
            </a:pPr>
            <a:r>
              <a:rPr lang="en-US" sz="1400" dirty="0">
                <a:solidFill>
                  <a:schemeClr val="accent3">
                    <a:lumMod val="20000"/>
                    <a:lumOff val="80000"/>
                  </a:schemeClr>
                </a:solidFill>
              </a:rPr>
              <a:t>CONUS</a:t>
            </a:r>
          </a:p>
          <a:p>
            <a:pPr algn="ctr">
              <a:defRPr/>
            </a:pPr>
            <a:r>
              <a:rPr lang="en-US" sz="1400" dirty="0">
                <a:solidFill>
                  <a:schemeClr val="accent3">
                    <a:lumMod val="20000"/>
                    <a:lumOff val="80000"/>
                  </a:schemeClr>
                </a:solidFill>
              </a:rPr>
              <a:t>Domain</a:t>
            </a:r>
          </a:p>
        </p:txBody>
      </p:sp>
      <p:sp>
        <p:nvSpPr>
          <p:cNvPr id="30" name="TextBox 29"/>
          <p:cNvSpPr txBox="1"/>
          <p:nvPr/>
        </p:nvSpPr>
        <p:spPr>
          <a:xfrm>
            <a:off x="4132263" y="2268538"/>
            <a:ext cx="960437" cy="674687"/>
          </a:xfrm>
          <a:prstGeom prst="rect">
            <a:avLst/>
          </a:prstGeom>
          <a:noFill/>
        </p:spPr>
        <p:txBody>
          <a:bodyPr>
            <a:spAutoFit/>
          </a:bodyPr>
          <a:lstStyle/>
          <a:p>
            <a:pPr algn="ctr">
              <a:defRPr/>
            </a:pPr>
            <a:r>
              <a:rPr lang="en-US" sz="1400" dirty="0">
                <a:solidFill>
                  <a:schemeClr val="accent3">
                    <a:lumMod val="20000"/>
                    <a:lumOff val="80000"/>
                  </a:schemeClr>
                </a:solidFill>
              </a:rPr>
              <a:t>“Golden Triangle” Domain</a:t>
            </a:r>
          </a:p>
        </p:txBody>
      </p:sp>
      <p:cxnSp>
        <p:nvCxnSpPr>
          <p:cNvPr id="31" name="Straight Connector 30"/>
          <p:cNvCxnSpPr/>
          <p:nvPr/>
        </p:nvCxnSpPr>
        <p:spPr bwMode="auto">
          <a:xfrm flipV="1">
            <a:off x="8611393" y="3571875"/>
            <a:ext cx="0" cy="915988"/>
          </a:xfrm>
          <a:prstGeom prst="line">
            <a:avLst/>
          </a:prstGeom>
          <a:solidFill>
            <a:schemeClr val="accent1"/>
          </a:solidFill>
          <a:ln w="19050" cap="flat" cmpd="sng" algn="ctr">
            <a:solidFill>
              <a:schemeClr val="accent3">
                <a:lumMod val="20000"/>
                <a:lumOff val="80000"/>
              </a:schemeClr>
            </a:solidFill>
            <a:prstDash val="solid"/>
            <a:round/>
            <a:headEnd type="none" w="med" len="med"/>
            <a:tailEnd type="none" w="med" len="med"/>
          </a:ln>
          <a:effectLst/>
        </p:spPr>
      </p:cxnSp>
      <p:sp>
        <p:nvSpPr>
          <p:cNvPr id="32" name="TextBox 31"/>
          <p:cNvSpPr txBox="1"/>
          <p:nvPr/>
        </p:nvSpPr>
        <p:spPr>
          <a:xfrm>
            <a:off x="8026400" y="4498975"/>
            <a:ext cx="1169987" cy="479425"/>
          </a:xfrm>
          <a:prstGeom prst="rect">
            <a:avLst/>
          </a:prstGeom>
          <a:noFill/>
        </p:spPr>
        <p:txBody>
          <a:bodyPr>
            <a:spAutoFit/>
          </a:bodyPr>
          <a:lstStyle/>
          <a:p>
            <a:pPr algn="ctr">
              <a:defRPr/>
            </a:pPr>
            <a:r>
              <a:rPr lang="en-US" sz="1400" dirty="0">
                <a:solidFill>
                  <a:schemeClr val="accent3">
                    <a:lumMod val="20000"/>
                    <a:lumOff val="80000"/>
                  </a:schemeClr>
                </a:solidFill>
              </a:rPr>
              <a:t>Operational at NCEP</a:t>
            </a:r>
          </a:p>
        </p:txBody>
      </p:sp>
      <p:sp>
        <p:nvSpPr>
          <p:cNvPr id="5144" name="TextBox 13"/>
          <p:cNvSpPr txBox="1">
            <a:spLocks noChangeArrowheads="1"/>
          </p:cNvSpPr>
          <p:nvPr/>
        </p:nvSpPr>
        <p:spPr bwMode="auto">
          <a:xfrm>
            <a:off x="1111250" y="3730625"/>
            <a:ext cx="520700" cy="257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lnSpc>
                <a:spcPct val="85000"/>
              </a:lnSpc>
              <a:spcAft>
                <a:spcPct val="40000"/>
              </a:spcAft>
              <a:defRPr sz="2800" b="1" i="1">
                <a:solidFill>
                  <a:srgbClr val="FFFFCC"/>
                </a:solidFill>
                <a:latin typeface="Arial" charset="0"/>
              </a:defRPr>
            </a:lvl1pPr>
            <a:lvl2pPr marL="742950" indent="-285750" eaLnBrk="0" hangingPunct="0">
              <a:lnSpc>
                <a:spcPct val="85000"/>
              </a:lnSpc>
              <a:spcAft>
                <a:spcPct val="40000"/>
              </a:spcAft>
              <a:buChar char="•"/>
              <a:defRPr sz="2400" b="1">
                <a:solidFill>
                  <a:srgbClr val="FFFFFF"/>
                </a:solidFill>
                <a:latin typeface="Arial" charset="0"/>
              </a:defRPr>
            </a:lvl2pPr>
            <a:lvl3pPr marL="1143000" indent="-228600" eaLnBrk="0" hangingPunct="0">
              <a:lnSpc>
                <a:spcPct val="85000"/>
              </a:lnSpc>
              <a:spcAft>
                <a:spcPct val="40000"/>
              </a:spcAft>
              <a:buChar char="–"/>
              <a:defRPr sz="2000" i="1">
                <a:solidFill>
                  <a:srgbClr val="FFFFFF"/>
                </a:solidFill>
                <a:latin typeface="Arial" charset="0"/>
              </a:defRPr>
            </a:lvl3pPr>
            <a:lvl4pPr marL="1600200" indent="-228600" eaLnBrk="0" hangingPunct="0">
              <a:lnSpc>
                <a:spcPct val="85000"/>
              </a:lnSpc>
              <a:spcAft>
                <a:spcPct val="40000"/>
              </a:spcAft>
              <a:buChar char="•"/>
              <a:defRPr b="1">
                <a:solidFill>
                  <a:srgbClr val="FFFFFF"/>
                </a:solidFill>
                <a:latin typeface="Arial" charset="0"/>
              </a:defRPr>
            </a:lvl4pPr>
            <a:lvl5pPr marL="2057400" indent="-228600" eaLnBrk="0" hangingPunct="0">
              <a:lnSpc>
                <a:spcPct val="85000"/>
              </a:lnSpc>
              <a:spcAft>
                <a:spcPct val="40000"/>
              </a:spcAft>
              <a:buChar char="»"/>
              <a:defRPr i="1">
                <a:solidFill>
                  <a:srgbClr val="FFFFFF"/>
                </a:solidFill>
                <a:latin typeface="Arial" charset="0"/>
              </a:defRPr>
            </a:lvl5pPr>
            <a:lvl6pPr marL="2514600" indent="-228600" eaLnBrk="0" fontAlgn="base" hangingPunct="0">
              <a:lnSpc>
                <a:spcPct val="85000"/>
              </a:lnSpc>
              <a:spcBef>
                <a:spcPct val="0"/>
              </a:spcBef>
              <a:spcAft>
                <a:spcPct val="40000"/>
              </a:spcAft>
              <a:buChar char="»"/>
              <a:defRPr i="1">
                <a:solidFill>
                  <a:srgbClr val="FFFFFF"/>
                </a:solidFill>
                <a:latin typeface="Arial" charset="0"/>
              </a:defRPr>
            </a:lvl6pPr>
            <a:lvl7pPr marL="2971800" indent="-228600" eaLnBrk="0" fontAlgn="base" hangingPunct="0">
              <a:lnSpc>
                <a:spcPct val="85000"/>
              </a:lnSpc>
              <a:spcBef>
                <a:spcPct val="0"/>
              </a:spcBef>
              <a:spcAft>
                <a:spcPct val="40000"/>
              </a:spcAft>
              <a:buChar char="»"/>
              <a:defRPr i="1">
                <a:solidFill>
                  <a:srgbClr val="FFFFFF"/>
                </a:solidFill>
                <a:latin typeface="Arial" charset="0"/>
              </a:defRPr>
            </a:lvl7pPr>
            <a:lvl8pPr marL="3429000" indent="-228600" eaLnBrk="0" fontAlgn="base" hangingPunct="0">
              <a:lnSpc>
                <a:spcPct val="85000"/>
              </a:lnSpc>
              <a:spcBef>
                <a:spcPct val="0"/>
              </a:spcBef>
              <a:spcAft>
                <a:spcPct val="40000"/>
              </a:spcAft>
              <a:buChar char="»"/>
              <a:defRPr i="1">
                <a:solidFill>
                  <a:srgbClr val="FFFFFF"/>
                </a:solidFill>
                <a:latin typeface="Arial" charset="0"/>
              </a:defRPr>
            </a:lvl8pPr>
            <a:lvl9pPr marL="3886200" indent="-228600" eaLnBrk="0" fontAlgn="base" hangingPunct="0">
              <a:lnSpc>
                <a:spcPct val="85000"/>
              </a:lnSpc>
              <a:spcBef>
                <a:spcPct val="0"/>
              </a:spcBef>
              <a:spcAft>
                <a:spcPct val="40000"/>
              </a:spcAft>
              <a:buChar char="»"/>
              <a:defRPr i="1">
                <a:solidFill>
                  <a:srgbClr val="FFFFFF"/>
                </a:solidFill>
                <a:latin typeface="Arial" charset="0"/>
              </a:defRPr>
            </a:lvl9pPr>
          </a:lstStyle>
          <a:p>
            <a:pPr eaLnBrk="1" hangingPunct="1">
              <a:lnSpc>
                <a:spcPct val="90000"/>
              </a:lnSpc>
              <a:spcAft>
                <a:spcPct val="0"/>
              </a:spcAft>
            </a:pPr>
            <a:r>
              <a:rPr lang="en-US" altLang="en-US" sz="1200" i="0">
                <a:solidFill>
                  <a:srgbClr val="FFFFFF"/>
                </a:solidFill>
              </a:rPr>
              <a:t>2009</a:t>
            </a:r>
          </a:p>
        </p:txBody>
      </p:sp>
      <p:sp>
        <p:nvSpPr>
          <p:cNvPr id="35" name="Oval 34"/>
          <p:cNvSpPr/>
          <p:nvPr/>
        </p:nvSpPr>
        <p:spPr bwMode="auto">
          <a:xfrm>
            <a:off x="1293813" y="3498850"/>
            <a:ext cx="157162" cy="152400"/>
          </a:xfrm>
          <a:prstGeom prst="ellipse">
            <a:avLst/>
          </a:prstGeom>
          <a:solidFill>
            <a:srgbClr val="B3E0FF"/>
          </a:solidFill>
          <a:ln w="19050" cap="flat" cmpd="sng" algn="ctr">
            <a:solidFill>
              <a:schemeClr val="accent3">
                <a:lumMod val="20000"/>
                <a:lumOff val="80000"/>
              </a:schemeClr>
            </a:solidFill>
            <a:prstDash val="solid"/>
            <a:round/>
            <a:headEnd type="none" w="med" len="med"/>
            <a:tailEnd type="none" w="med" len="med"/>
          </a:ln>
          <a:effectLst/>
        </p:spPr>
        <p:txBody>
          <a:bodyPr/>
          <a:lstStyle/>
          <a:p>
            <a:pPr>
              <a:defRPr/>
            </a:pPr>
            <a:endParaRPr lang="en-US">
              <a:effectLst>
                <a:outerShdw blurRad="38100" dist="38100" dir="2700000" algn="tl">
                  <a:srgbClr val="000000">
                    <a:alpha val="43137"/>
                  </a:srgbClr>
                </a:outerShdw>
              </a:effectLst>
            </a:endParaRPr>
          </a:p>
        </p:txBody>
      </p:sp>
      <p:sp>
        <p:nvSpPr>
          <p:cNvPr id="38" name="TextBox 37"/>
          <p:cNvSpPr txBox="1"/>
          <p:nvPr/>
        </p:nvSpPr>
        <p:spPr>
          <a:xfrm>
            <a:off x="2403475" y="2268538"/>
            <a:ext cx="841375" cy="481012"/>
          </a:xfrm>
          <a:prstGeom prst="rect">
            <a:avLst/>
          </a:prstGeom>
          <a:noFill/>
        </p:spPr>
        <p:txBody>
          <a:bodyPr>
            <a:spAutoFit/>
          </a:bodyPr>
          <a:lstStyle/>
          <a:p>
            <a:pPr algn="ctr">
              <a:defRPr/>
            </a:pPr>
            <a:r>
              <a:rPr lang="en-US" sz="1400" dirty="0">
                <a:solidFill>
                  <a:schemeClr val="accent3">
                    <a:lumMod val="20000"/>
                    <a:lumOff val="80000"/>
                  </a:schemeClr>
                </a:solidFill>
              </a:rPr>
              <a:t>Florida</a:t>
            </a:r>
          </a:p>
          <a:p>
            <a:pPr algn="ctr">
              <a:defRPr/>
            </a:pPr>
            <a:r>
              <a:rPr lang="en-US" sz="1400" dirty="0">
                <a:solidFill>
                  <a:schemeClr val="accent3">
                    <a:lumMod val="20000"/>
                    <a:lumOff val="80000"/>
                  </a:schemeClr>
                </a:solidFill>
              </a:rPr>
              <a:t>Domain</a:t>
            </a:r>
          </a:p>
        </p:txBody>
      </p:sp>
      <p:cxnSp>
        <p:nvCxnSpPr>
          <p:cNvPr id="39" name="Straight Connector 38"/>
          <p:cNvCxnSpPr/>
          <p:nvPr/>
        </p:nvCxnSpPr>
        <p:spPr bwMode="auto">
          <a:xfrm flipV="1">
            <a:off x="5557838" y="3581400"/>
            <a:ext cx="0" cy="1905000"/>
          </a:xfrm>
          <a:prstGeom prst="line">
            <a:avLst/>
          </a:prstGeom>
          <a:solidFill>
            <a:schemeClr val="accent1"/>
          </a:solidFill>
          <a:ln w="19050" cap="flat" cmpd="sng" algn="ctr">
            <a:solidFill>
              <a:schemeClr val="accent3">
                <a:lumMod val="20000"/>
                <a:lumOff val="80000"/>
              </a:schemeClr>
            </a:solidFill>
            <a:prstDash val="solid"/>
            <a:round/>
            <a:headEnd type="none" w="med" len="med"/>
            <a:tailEnd type="none" w="med" len="med"/>
          </a:ln>
          <a:effectLst/>
        </p:spPr>
      </p:cxnSp>
      <p:sp>
        <p:nvSpPr>
          <p:cNvPr id="40" name="TextBox 39"/>
          <p:cNvSpPr txBox="1"/>
          <p:nvPr/>
        </p:nvSpPr>
        <p:spPr>
          <a:xfrm>
            <a:off x="4984750" y="5486400"/>
            <a:ext cx="1152525" cy="639763"/>
          </a:xfrm>
          <a:prstGeom prst="rect">
            <a:avLst/>
          </a:prstGeom>
          <a:noFill/>
        </p:spPr>
        <p:txBody>
          <a:bodyPr>
            <a:spAutoFit/>
          </a:bodyPr>
          <a:lstStyle/>
          <a:p>
            <a:pPr algn="ctr">
              <a:defRPr/>
            </a:pPr>
            <a:r>
              <a:rPr lang="en-US" sz="1400" dirty="0">
                <a:solidFill>
                  <a:schemeClr val="accent3">
                    <a:lumMod val="20000"/>
                    <a:lumOff val="80000"/>
                  </a:schemeClr>
                </a:solidFill>
              </a:rPr>
              <a:t>AWT</a:t>
            </a:r>
          </a:p>
          <a:p>
            <a:pPr algn="ctr">
              <a:defRPr/>
            </a:pPr>
            <a:r>
              <a:rPr lang="en-US" sz="1400" dirty="0">
                <a:solidFill>
                  <a:schemeClr val="accent3">
                    <a:lumMod val="20000"/>
                    <a:lumOff val="80000"/>
                  </a:schemeClr>
                </a:solidFill>
              </a:rPr>
              <a:t>Summer Experiment</a:t>
            </a:r>
          </a:p>
        </p:txBody>
      </p:sp>
      <p:sp>
        <p:nvSpPr>
          <p:cNvPr id="43" name="TextBox 42"/>
          <p:cNvSpPr txBox="1"/>
          <p:nvPr/>
        </p:nvSpPr>
        <p:spPr>
          <a:xfrm>
            <a:off x="2984500" y="4495800"/>
            <a:ext cx="1189038" cy="479425"/>
          </a:xfrm>
          <a:prstGeom prst="rect">
            <a:avLst/>
          </a:prstGeom>
          <a:noFill/>
        </p:spPr>
        <p:txBody>
          <a:bodyPr>
            <a:spAutoFit/>
          </a:bodyPr>
          <a:lstStyle/>
          <a:p>
            <a:pPr algn="ctr">
              <a:defRPr/>
            </a:pPr>
            <a:r>
              <a:rPr lang="en-US" sz="1400" dirty="0">
                <a:solidFill>
                  <a:schemeClr val="accent3">
                    <a:lumMod val="20000"/>
                    <a:lumOff val="80000"/>
                  </a:schemeClr>
                </a:solidFill>
              </a:rPr>
              <a:t>Auto-tuning Study</a:t>
            </a:r>
          </a:p>
        </p:txBody>
      </p:sp>
      <p:sp>
        <p:nvSpPr>
          <p:cNvPr id="44" name="TextBox 43"/>
          <p:cNvSpPr txBox="1"/>
          <p:nvPr/>
        </p:nvSpPr>
        <p:spPr>
          <a:xfrm>
            <a:off x="3913188" y="4953000"/>
            <a:ext cx="1481137" cy="457200"/>
          </a:xfrm>
          <a:prstGeom prst="rect">
            <a:avLst/>
          </a:prstGeom>
          <a:noFill/>
        </p:spPr>
        <p:txBody>
          <a:bodyPr>
            <a:spAutoFit/>
          </a:bodyPr>
          <a:lstStyle/>
          <a:p>
            <a:pPr algn="ctr">
              <a:defRPr/>
            </a:pPr>
            <a:r>
              <a:rPr lang="en-US" sz="1400" dirty="0">
                <a:solidFill>
                  <a:schemeClr val="accent3">
                    <a:lumMod val="20000"/>
                    <a:lumOff val="80000"/>
                  </a:schemeClr>
                </a:solidFill>
              </a:rPr>
              <a:t>Verification Data Collection</a:t>
            </a:r>
          </a:p>
        </p:txBody>
      </p:sp>
      <p:sp>
        <p:nvSpPr>
          <p:cNvPr id="5151" name="TextBox 13"/>
          <p:cNvSpPr txBox="1">
            <a:spLocks noChangeArrowheads="1"/>
          </p:cNvSpPr>
          <p:nvPr/>
        </p:nvSpPr>
        <p:spPr bwMode="auto">
          <a:xfrm>
            <a:off x="190500" y="3730625"/>
            <a:ext cx="520700" cy="257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lnSpc>
                <a:spcPct val="85000"/>
              </a:lnSpc>
              <a:spcAft>
                <a:spcPct val="40000"/>
              </a:spcAft>
              <a:defRPr sz="2800" b="1" i="1">
                <a:solidFill>
                  <a:srgbClr val="FFFFCC"/>
                </a:solidFill>
                <a:latin typeface="Arial" charset="0"/>
              </a:defRPr>
            </a:lvl1pPr>
            <a:lvl2pPr marL="742950" indent="-285750" eaLnBrk="0" hangingPunct="0">
              <a:lnSpc>
                <a:spcPct val="85000"/>
              </a:lnSpc>
              <a:spcAft>
                <a:spcPct val="40000"/>
              </a:spcAft>
              <a:buChar char="•"/>
              <a:defRPr sz="2400" b="1">
                <a:solidFill>
                  <a:srgbClr val="FFFFFF"/>
                </a:solidFill>
                <a:latin typeface="Arial" charset="0"/>
              </a:defRPr>
            </a:lvl2pPr>
            <a:lvl3pPr marL="1143000" indent="-228600" eaLnBrk="0" hangingPunct="0">
              <a:lnSpc>
                <a:spcPct val="85000"/>
              </a:lnSpc>
              <a:spcAft>
                <a:spcPct val="40000"/>
              </a:spcAft>
              <a:buChar char="–"/>
              <a:defRPr sz="2000" i="1">
                <a:solidFill>
                  <a:srgbClr val="FFFFFF"/>
                </a:solidFill>
                <a:latin typeface="Arial" charset="0"/>
              </a:defRPr>
            </a:lvl3pPr>
            <a:lvl4pPr marL="1600200" indent="-228600" eaLnBrk="0" hangingPunct="0">
              <a:lnSpc>
                <a:spcPct val="85000"/>
              </a:lnSpc>
              <a:spcAft>
                <a:spcPct val="40000"/>
              </a:spcAft>
              <a:buChar char="•"/>
              <a:defRPr b="1">
                <a:solidFill>
                  <a:srgbClr val="FFFFFF"/>
                </a:solidFill>
                <a:latin typeface="Arial" charset="0"/>
              </a:defRPr>
            </a:lvl4pPr>
            <a:lvl5pPr marL="2057400" indent="-228600" eaLnBrk="0" hangingPunct="0">
              <a:lnSpc>
                <a:spcPct val="85000"/>
              </a:lnSpc>
              <a:spcAft>
                <a:spcPct val="40000"/>
              </a:spcAft>
              <a:buChar char="»"/>
              <a:defRPr i="1">
                <a:solidFill>
                  <a:srgbClr val="FFFFFF"/>
                </a:solidFill>
                <a:latin typeface="Arial" charset="0"/>
              </a:defRPr>
            </a:lvl5pPr>
            <a:lvl6pPr marL="2514600" indent="-228600" eaLnBrk="0" fontAlgn="base" hangingPunct="0">
              <a:lnSpc>
                <a:spcPct val="85000"/>
              </a:lnSpc>
              <a:spcBef>
                <a:spcPct val="0"/>
              </a:spcBef>
              <a:spcAft>
                <a:spcPct val="40000"/>
              </a:spcAft>
              <a:buChar char="»"/>
              <a:defRPr i="1">
                <a:solidFill>
                  <a:srgbClr val="FFFFFF"/>
                </a:solidFill>
                <a:latin typeface="Arial" charset="0"/>
              </a:defRPr>
            </a:lvl6pPr>
            <a:lvl7pPr marL="2971800" indent="-228600" eaLnBrk="0" fontAlgn="base" hangingPunct="0">
              <a:lnSpc>
                <a:spcPct val="85000"/>
              </a:lnSpc>
              <a:spcBef>
                <a:spcPct val="0"/>
              </a:spcBef>
              <a:spcAft>
                <a:spcPct val="40000"/>
              </a:spcAft>
              <a:buChar char="»"/>
              <a:defRPr i="1">
                <a:solidFill>
                  <a:srgbClr val="FFFFFF"/>
                </a:solidFill>
                <a:latin typeface="Arial" charset="0"/>
              </a:defRPr>
            </a:lvl7pPr>
            <a:lvl8pPr marL="3429000" indent="-228600" eaLnBrk="0" fontAlgn="base" hangingPunct="0">
              <a:lnSpc>
                <a:spcPct val="85000"/>
              </a:lnSpc>
              <a:spcBef>
                <a:spcPct val="0"/>
              </a:spcBef>
              <a:spcAft>
                <a:spcPct val="40000"/>
              </a:spcAft>
              <a:buChar char="»"/>
              <a:defRPr i="1">
                <a:solidFill>
                  <a:srgbClr val="FFFFFF"/>
                </a:solidFill>
                <a:latin typeface="Arial" charset="0"/>
              </a:defRPr>
            </a:lvl8pPr>
            <a:lvl9pPr marL="3886200" indent="-228600" eaLnBrk="0" fontAlgn="base" hangingPunct="0">
              <a:lnSpc>
                <a:spcPct val="85000"/>
              </a:lnSpc>
              <a:spcBef>
                <a:spcPct val="0"/>
              </a:spcBef>
              <a:spcAft>
                <a:spcPct val="40000"/>
              </a:spcAft>
              <a:buChar char="»"/>
              <a:defRPr i="1">
                <a:solidFill>
                  <a:srgbClr val="FFFFFF"/>
                </a:solidFill>
                <a:latin typeface="Arial" charset="0"/>
              </a:defRPr>
            </a:lvl9pPr>
          </a:lstStyle>
          <a:p>
            <a:pPr eaLnBrk="1" hangingPunct="1">
              <a:lnSpc>
                <a:spcPct val="90000"/>
              </a:lnSpc>
              <a:spcAft>
                <a:spcPct val="0"/>
              </a:spcAft>
            </a:pPr>
            <a:r>
              <a:rPr lang="en-US" altLang="en-US" sz="1200" i="0">
                <a:solidFill>
                  <a:srgbClr val="FFFFFF"/>
                </a:solidFill>
              </a:rPr>
              <a:t>2008</a:t>
            </a:r>
          </a:p>
        </p:txBody>
      </p:sp>
      <p:sp>
        <p:nvSpPr>
          <p:cNvPr id="5152" name="TextBox 19"/>
          <p:cNvSpPr txBox="1">
            <a:spLocks noChangeArrowheads="1"/>
          </p:cNvSpPr>
          <p:nvPr/>
        </p:nvSpPr>
        <p:spPr bwMode="auto">
          <a:xfrm>
            <a:off x="8420100" y="3730625"/>
            <a:ext cx="520700" cy="257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lnSpc>
                <a:spcPct val="85000"/>
              </a:lnSpc>
              <a:spcAft>
                <a:spcPct val="40000"/>
              </a:spcAft>
              <a:defRPr sz="2800" b="1" i="1">
                <a:solidFill>
                  <a:srgbClr val="FFFFCC"/>
                </a:solidFill>
                <a:latin typeface="Arial" charset="0"/>
              </a:defRPr>
            </a:lvl1pPr>
            <a:lvl2pPr marL="742950" indent="-285750" eaLnBrk="0" hangingPunct="0">
              <a:lnSpc>
                <a:spcPct val="85000"/>
              </a:lnSpc>
              <a:spcAft>
                <a:spcPct val="40000"/>
              </a:spcAft>
              <a:buChar char="•"/>
              <a:defRPr sz="2400" b="1">
                <a:solidFill>
                  <a:srgbClr val="FFFFFF"/>
                </a:solidFill>
                <a:latin typeface="Arial" charset="0"/>
              </a:defRPr>
            </a:lvl2pPr>
            <a:lvl3pPr marL="1143000" indent="-228600" eaLnBrk="0" hangingPunct="0">
              <a:lnSpc>
                <a:spcPct val="85000"/>
              </a:lnSpc>
              <a:spcAft>
                <a:spcPct val="40000"/>
              </a:spcAft>
              <a:buChar char="–"/>
              <a:defRPr sz="2000" i="1">
                <a:solidFill>
                  <a:srgbClr val="FFFFFF"/>
                </a:solidFill>
                <a:latin typeface="Arial" charset="0"/>
              </a:defRPr>
            </a:lvl3pPr>
            <a:lvl4pPr marL="1600200" indent="-228600" eaLnBrk="0" hangingPunct="0">
              <a:lnSpc>
                <a:spcPct val="85000"/>
              </a:lnSpc>
              <a:spcAft>
                <a:spcPct val="40000"/>
              </a:spcAft>
              <a:buChar char="•"/>
              <a:defRPr b="1">
                <a:solidFill>
                  <a:srgbClr val="FFFFFF"/>
                </a:solidFill>
                <a:latin typeface="Arial" charset="0"/>
              </a:defRPr>
            </a:lvl4pPr>
            <a:lvl5pPr marL="2057400" indent="-228600" eaLnBrk="0" hangingPunct="0">
              <a:lnSpc>
                <a:spcPct val="85000"/>
              </a:lnSpc>
              <a:spcAft>
                <a:spcPct val="40000"/>
              </a:spcAft>
              <a:buChar char="»"/>
              <a:defRPr i="1">
                <a:solidFill>
                  <a:srgbClr val="FFFFFF"/>
                </a:solidFill>
                <a:latin typeface="Arial" charset="0"/>
              </a:defRPr>
            </a:lvl5pPr>
            <a:lvl6pPr marL="2514600" indent="-228600" eaLnBrk="0" fontAlgn="base" hangingPunct="0">
              <a:lnSpc>
                <a:spcPct val="85000"/>
              </a:lnSpc>
              <a:spcBef>
                <a:spcPct val="0"/>
              </a:spcBef>
              <a:spcAft>
                <a:spcPct val="40000"/>
              </a:spcAft>
              <a:buChar char="»"/>
              <a:defRPr i="1">
                <a:solidFill>
                  <a:srgbClr val="FFFFFF"/>
                </a:solidFill>
                <a:latin typeface="Arial" charset="0"/>
              </a:defRPr>
            </a:lvl6pPr>
            <a:lvl7pPr marL="2971800" indent="-228600" eaLnBrk="0" fontAlgn="base" hangingPunct="0">
              <a:lnSpc>
                <a:spcPct val="85000"/>
              </a:lnSpc>
              <a:spcBef>
                <a:spcPct val="0"/>
              </a:spcBef>
              <a:spcAft>
                <a:spcPct val="40000"/>
              </a:spcAft>
              <a:buChar char="»"/>
              <a:defRPr i="1">
                <a:solidFill>
                  <a:srgbClr val="FFFFFF"/>
                </a:solidFill>
                <a:latin typeface="Arial" charset="0"/>
              </a:defRPr>
            </a:lvl7pPr>
            <a:lvl8pPr marL="3429000" indent="-228600" eaLnBrk="0" fontAlgn="base" hangingPunct="0">
              <a:lnSpc>
                <a:spcPct val="85000"/>
              </a:lnSpc>
              <a:spcBef>
                <a:spcPct val="0"/>
              </a:spcBef>
              <a:spcAft>
                <a:spcPct val="40000"/>
              </a:spcAft>
              <a:buChar char="»"/>
              <a:defRPr i="1">
                <a:solidFill>
                  <a:srgbClr val="FFFFFF"/>
                </a:solidFill>
                <a:latin typeface="Arial" charset="0"/>
              </a:defRPr>
            </a:lvl8pPr>
            <a:lvl9pPr marL="3886200" indent="-228600" eaLnBrk="0" fontAlgn="base" hangingPunct="0">
              <a:lnSpc>
                <a:spcPct val="85000"/>
              </a:lnSpc>
              <a:spcBef>
                <a:spcPct val="0"/>
              </a:spcBef>
              <a:spcAft>
                <a:spcPct val="40000"/>
              </a:spcAft>
              <a:buChar char="»"/>
              <a:defRPr i="1">
                <a:solidFill>
                  <a:srgbClr val="FFFFFF"/>
                </a:solidFill>
                <a:latin typeface="Arial" charset="0"/>
              </a:defRPr>
            </a:lvl9pPr>
          </a:lstStyle>
          <a:p>
            <a:pPr eaLnBrk="1" hangingPunct="1">
              <a:lnSpc>
                <a:spcPct val="90000"/>
              </a:lnSpc>
              <a:spcAft>
                <a:spcPct val="0"/>
              </a:spcAft>
            </a:pPr>
            <a:r>
              <a:rPr lang="en-US" altLang="en-US" sz="1200" i="0">
                <a:solidFill>
                  <a:srgbClr val="FFFFFF"/>
                </a:solidFill>
              </a:rPr>
              <a:t>2017</a:t>
            </a:r>
          </a:p>
        </p:txBody>
      </p:sp>
      <p:sp>
        <p:nvSpPr>
          <p:cNvPr id="51" name="Oval 50"/>
          <p:cNvSpPr/>
          <p:nvPr/>
        </p:nvSpPr>
        <p:spPr bwMode="auto">
          <a:xfrm>
            <a:off x="8602663" y="3498850"/>
            <a:ext cx="155575" cy="152400"/>
          </a:xfrm>
          <a:prstGeom prst="ellipse">
            <a:avLst/>
          </a:prstGeom>
          <a:solidFill>
            <a:srgbClr val="B3E0FF"/>
          </a:solidFill>
          <a:ln w="19050" cap="flat" cmpd="sng" algn="ctr">
            <a:solidFill>
              <a:schemeClr val="accent3">
                <a:lumMod val="20000"/>
                <a:lumOff val="80000"/>
              </a:schemeClr>
            </a:solidFill>
            <a:prstDash val="solid"/>
            <a:round/>
            <a:headEnd type="none" w="med" len="med"/>
            <a:tailEnd type="none" w="med" len="med"/>
          </a:ln>
          <a:effectLst/>
        </p:spPr>
        <p:txBody>
          <a:bodyPr/>
          <a:lstStyle/>
          <a:p>
            <a:pPr>
              <a:defRPr/>
            </a:pPr>
            <a:endParaRPr lang="en-US">
              <a:effectLst>
                <a:outerShdw blurRad="38100" dist="38100" dir="2700000" algn="tl">
                  <a:srgbClr val="000000">
                    <a:alpha val="43137"/>
                  </a:srgbClr>
                </a:outerShdw>
              </a:effectLst>
            </a:endParaRPr>
          </a:p>
        </p:txBody>
      </p:sp>
      <p:cxnSp>
        <p:nvCxnSpPr>
          <p:cNvPr id="19" name="Straight Connector 18"/>
          <p:cNvCxnSpPr/>
          <p:nvPr/>
        </p:nvCxnSpPr>
        <p:spPr bwMode="auto">
          <a:xfrm>
            <a:off x="1905000" y="2120900"/>
            <a:ext cx="0" cy="1455738"/>
          </a:xfrm>
          <a:prstGeom prst="line">
            <a:avLst/>
          </a:prstGeom>
          <a:solidFill>
            <a:schemeClr val="accent1"/>
          </a:solidFill>
          <a:ln w="19050" cap="flat" cmpd="sng" algn="ctr">
            <a:solidFill>
              <a:schemeClr val="accent3">
                <a:lumMod val="20000"/>
                <a:lumOff val="80000"/>
              </a:schemeClr>
            </a:solidFill>
            <a:prstDash val="solid"/>
            <a:round/>
            <a:headEnd type="none" w="med" len="med"/>
            <a:tailEnd type="none" w="med" len="med"/>
          </a:ln>
          <a:effectLst/>
        </p:spPr>
      </p:cxnSp>
      <p:cxnSp>
        <p:nvCxnSpPr>
          <p:cNvPr id="54" name="Straight Connector 53"/>
          <p:cNvCxnSpPr/>
          <p:nvPr/>
        </p:nvCxnSpPr>
        <p:spPr bwMode="auto">
          <a:xfrm>
            <a:off x="3733800" y="2120900"/>
            <a:ext cx="0" cy="1455738"/>
          </a:xfrm>
          <a:prstGeom prst="line">
            <a:avLst/>
          </a:prstGeom>
          <a:solidFill>
            <a:schemeClr val="accent1"/>
          </a:solidFill>
          <a:ln w="19050" cap="flat" cmpd="sng" algn="ctr">
            <a:solidFill>
              <a:schemeClr val="accent3">
                <a:lumMod val="20000"/>
                <a:lumOff val="80000"/>
              </a:schemeClr>
            </a:solidFill>
            <a:prstDash val="solid"/>
            <a:round/>
            <a:headEnd type="none" w="med" len="med"/>
            <a:tailEnd type="none" w="med" len="med"/>
          </a:ln>
          <a:effectLst/>
        </p:spPr>
      </p:cxnSp>
      <p:cxnSp>
        <p:nvCxnSpPr>
          <p:cNvPr id="55" name="Straight Connector 54"/>
          <p:cNvCxnSpPr/>
          <p:nvPr/>
        </p:nvCxnSpPr>
        <p:spPr bwMode="auto">
          <a:xfrm>
            <a:off x="5480050" y="2114550"/>
            <a:ext cx="0" cy="1455738"/>
          </a:xfrm>
          <a:prstGeom prst="line">
            <a:avLst/>
          </a:prstGeom>
          <a:solidFill>
            <a:schemeClr val="accent1"/>
          </a:solidFill>
          <a:ln w="19050" cap="flat" cmpd="sng" algn="ctr">
            <a:solidFill>
              <a:schemeClr val="accent3">
                <a:lumMod val="20000"/>
                <a:lumOff val="80000"/>
              </a:schemeClr>
            </a:solidFill>
            <a:prstDash val="solid"/>
            <a:round/>
            <a:headEnd type="none" w="med" len="med"/>
            <a:tailEnd type="none" w="med" len="med"/>
          </a:ln>
          <a:effectLst/>
        </p:spPr>
      </p:cxnSp>
      <p:sp>
        <p:nvSpPr>
          <p:cNvPr id="56" name="TextBox 55"/>
          <p:cNvSpPr txBox="1"/>
          <p:nvPr/>
        </p:nvSpPr>
        <p:spPr>
          <a:xfrm>
            <a:off x="425450" y="2268538"/>
            <a:ext cx="1050925" cy="457200"/>
          </a:xfrm>
          <a:prstGeom prst="rect">
            <a:avLst/>
          </a:prstGeom>
          <a:noFill/>
        </p:spPr>
        <p:txBody>
          <a:bodyPr>
            <a:spAutoFit/>
          </a:bodyPr>
          <a:lstStyle/>
          <a:p>
            <a:pPr algn="ctr">
              <a:defRPr/>
            </a:pPr>
            <a:r>
              <a:rPr lang="en-US" sz="1400" dirty="0">
                <a:solidFill>
                  <a:schemeClr val="accent3">
                    <a:lumMod val="20000"/>
                    <a:lumOff val="80000"/>
                  </a:schemeClr>
                </a:solidFill>
              </a:rPr>
              <a:t>WFO DFW</a:t>
            </a:r>
          </a:p>
          <a:p>
            <a:pPr algn="ctr">
              <a:defRPr/>
            </a:pPr>
            <a:r>
              <a:rPr lang="en-US" sz="1400" dirty="0">
                <a:solidFill>
                  <a:schemeClr val="accent3">
                    <a:lumMod val="20000"/>
                    <a:lumOff val="80000"/>
                  </a:schemeClr>
                </a:solidFill>
              </a:rPr>
              <a:t>Domain</a:t>
            </a:r>
          </a:p>
        </p:txBody>
      </p:sp>
      <p:sp>
        <p:nvSpPr>
          <p:cNvPr id="49" name="Oval 48"/>
          <p:cNvSpPr/>
          <p:nvPr/>
        </p:nvSpPr>
        <p:spPr bwMode="auto">
          <a:xfrm>
            <a:off x="373063" y="3498850"/>
            <a:ext cx="157162" cy="152400"/>
          </a:xfrm>
          <a:prstGeom prst="ellipse">
            <a:avLst/>
          </a:prstGeom>
          <a:solidFill>
            <a:srgbClr val="B3E0FF"/>
          </a:solidFill>
          <a:ln w="19050" cap="flat" cmpd="sng" algn="ctr">
            <a:solidFill>
              <a:schemeClr val="accent3">
                <a:lumMod val="20000"/>
                <a:lumOff val="80000"/>
              </a:schemeClr>
            </a:solidFill>
            <a:prstDash val="solid"/>
            <a:round/>
            <a:headEnd type="none" w="med" len="med"/>
            <a:tailEnd type="none" w="med" len="med"/>
          </a:ln>
          <a:effectLst/>
        </p:spPr>
        <p:txBody>
          <a:bodyPr/>
          <a:lstStyle/>
          <a:p>
            <a:pPr>
              <a:defRPr/>
            </a:pPr>
            <a:endParaRPr lang="en-US">
              <a:effectLst>
                <a:outerShdw blurRad="38100" dist="38100" dir="2700000" algn="tl">
                  <a:srgbClr val="000000">
                    <a:alpha val="43137"/>
                  </a:srgbClr>
                </a:outerShdw>
              </a:effectLst>
            </a:endParaRPr>
          </a:p>
        </p:txBody>
      </p:sp>
      <p:cxnSp>
        <p:nvCxnSpPr>
          <p:cNvPr id="46" name="Straight Connector 45"/>
          <p:cNvCxnSpPr/>
          <p:nvPr/>
        </p:nvCxnSpPr>
        <p:spPr bwMode="auto">
          <a:xfrm flipV="1">
            <a:off x="7006588" y="3572256"/>
            <a:ext cx="0" cy="1380744"/>
          </a:xfrm>
          <a:prstGeom prst="line">
            <a:avLst/>
          </a:prstGeom>
          <a:solidFill>
            <a:schemeClr val="accent1"/>
          </a:solidFill>
          <a:ln w="19050" cap="flat" cmpd="sng" algn="ctr">
            <a:solidFill>
              <a:schemeClr val="accent3">
                <a:lumMod val="20000"/>
                <a:lumOff val="80000"/>
              </a:schemeClr>
            </a:solidFill>
            <a:prstDash val="solid"/>
            <a:round/>
            <a:headEnd type="none" w="med" len="med"/>
            <a:tailEnd type="none" w="med" len="med"/>
          </a:ln>
          <a:effectLst/>
        </p:spPr>
      </p:cxnSp>
      <p:sp>
        <p:nvSpPr>
          <p:cNvPr id="47" name="TextBox 46"/>
          <p:cNvSpPr txBox="1"/>
          <p:nvPr/>
        </p:nvSpPr>
        <p:spPr>
          <a:xfrm>
            <a:off x="5862637" y="4953000"/>
            <a:ext cx="2286000" cy="674031"/>
          </a:xfrm>
          <a:prstGeom prst="rect">
            <a:avLst/>
          </a:prstGeom>
          <a:noFill/>
        </p:spPr>
        <p:txBody>
          <a:bodyPr>
            <a:spAutoFit/>
          </a:bodyPr>
          <a:lstStyle/>
          <a:p>
            <a:pPr algn="ctr">
              <a:defRPr/>
            </a:pPr>
            <a:r>
              <a:rPr lang="en-US" sz="1400" dirty="0">
                <a:solidFill>
                  <a:schemeClr val="accent3">
                    <a:lumMod val="20000"/>
                    <a:lumOff val="80000"/>
                  </a:schemeClr>
                </a:solidFill>
              </a:rPr>
              <a:t>AWC begins to use ANC to help issue 2-hr Convective SIGMETs</a:t>
            </a: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5"/>
          <p:cNvSpPr txBox="1">
            <a:spLocks noChangeArrowheads="1"/>
          </p:cNvSpPr>
          <p:nvPr/>
        </p:nvSpPr>
        <p:spPr bwMode="auto">
          <a:xfrm>
            <a:off x="457200" y="685800"/>
            <a:ext cx="8229600" cy="53399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lnSpc>
                <a:spcPct val="85000"/>
              </a:lnSpc>
              <a:spcAft>
                <a:spcPct val="40000"/>
              </a:spcAft>
              <a:defRPr sz="2800" b="1" i="1">
                <a:solidFill>
                  <a:srgbClr val="FFFFCC"/>
                </a:solidFill>
                <a:latin typeface="Arial" charset="0"/>
              </a:defRPr>
            </a:lvl1pPr>
            <a:lvl2pPr marL="742950" indent="-285750" eaLnBrk="0" hangingPunct="0">
              <a:lnSpc>
                <a:spcPct val="85000"/>
              </a:lnSpc>
              <a:spcAft>
                <a:spcPct val="40000"/>
              </a:spcAft>
              <a:buChar char="•"/>
              <a:defRPr sz="2400" b="1">
                <a:solidFill>
                  <a:srgbClr val="FFFFFF"/>
                </a:solidFill>
                <a:latin typeface="Arial" charset="0"/>
              </a:defRPr>
            </a:lvl2pPr>
            <a:lvl3pPr marL="1143000" indent="-228600" eaLnBrk="0" hangingPunct="0">
              <a:lnSpc>
                <a:spcPct val="85000"/>
              </a:lnSpc>
              <a:spcAft>
                <a:spcPct val="40000"/>
              </a:spcAft>
              <a:buChar char="–"/>
              <a:defRPr sz="2000" i="1">
                <a:solidFill>
                  <a:srgbClr val="FFFFFF"/>
                </a:solidFill>
                <a:latin typeface="Arial" charset="0"/>
              </a:defRPr>
            </a:lvl3pPr>
            <a:lvl4pPr marL="1600200" indent="-228600" eaLnBrk="0" hangingPunct="0">
              <a:lnSpc>
                <a:spcPct val="85000"/>
              </a:lnSpc>
              <a:spcAft>
                <a:spcPct val="40000"/>
              </a:spcAft>
              <a:buChar char="•"/>
              <a:defRPr b="1">
                <a:solidFill>
                  <a:srgbClr val="FFFFFF"/>
                </a:solidFill>
                <a:latin typeface="Arial" charset="0"/>
              </a:defRPr>
            </a:lvl4pPr>
            <a:lvl5pPr marL="2057400" indent="-228600" eaLnBrk="0" hangingPunct="0">
              <a:lnSpc>
                <a:spcPct val="85000"/>
              </a:lnSpc>
              <a:spcAft>
                <a:spcPct val="40000"/>
              </a:spcAft>
              <a:buChar char="»"/>
              <a:defRPr i="1">
                <a:solidFill>
                  <a:srgbClr val="FFFFFF"/>
                </a:solidFill>
                <a:latin typeface="Arial" charset="0"/>
              </a:defRPr>
            </a:lvl5pPr>
            <a:lvl6pPr marL="2514600" indent="-228600" eaLnBrk="0" fontAlgn="base" hangingPunct="0">
              <a:lnSpc>
                <a:spcPct val="85000"/>
              </a:lnSpc>
              <a:spcBef>
                <a:spcPct val="0"/>
              </a:spcBef>
              <a:spcAft>
                <a:spcPct val="40000"/>
              </a:spcAft>
              <a:buChar char="»"/>
              <a:defRPr i="1">
                <a:solidFill>
                  <a:srgbClr val="FFFFFF"/>
                </a:solidFill>
                <a:latin typeface="Arial" charset="0"/>
              </a:defRPr>
            </a:lvl6pPr>
            <a:lvl7pPr marL="2971800" indent="-228600" eaLnBrk="0" fontAlgn="base" hangingPunct="0">
              <a:lnSpc>
                <a:spcPct val="85000"/>
              </a:lnSpc>
              <a:spcBef>
                <a:spcPct val="0"/>
              </a:spcBef>
              <a:spcAft>
                <a:spcPct val="40000"/>
              </a:spcAft>
              <a:buChar char="»"/>
              <a:defRPr i="1">
                <a:solidFill>
                  <a:srgbClr val="FFFFFF"/>
                </a:solidFill>
                <a:latin typeface="Arial" charset="0"/>
              </a:defRPr>
            </a:lvl7pPr>
            <a:lvl8pPr marL="3429000" indent="-228600" eaLnBrk="0" fontAlgn="base" hangingPunct="0">
              <a:lnSpc>
                <a:spcPct val="85000"/>
              </a:lnSpc>
              <a:spcBef>
                <a:spcPct val="0"/>
              </a:spcBef>
              <a:spcAft>
                <a:spcPct val="40000"/>
              </a:spcAft>
              <a:buChar char="»"/>
              <a:defRPr i="1">
                <a:solidFill>
                  <a:srgbClr val="FFFFFF"/>
                </a:solidFill>
                <a:latin typeface="Arial" charset="0"/>
              </a:defRPr>
            </a:lvl8pPr>
            <a:lvl9pPr marL="3886200" indent="-228600" eaLnBrk="0" fontAlgn="base" hangingPunct="0">
              <a:lnSpc>
                <a:spcPct val="85000"/>
              </a:lnSpc>
              <a:spcBef>
                <a:spcPct val="0"/>
              </a:spcBef>
              <a:spcAft>
                <a:spcPct val="40000"/>
              </a:spcAft>
              <a:buChar char="»"/>
              <a:defRPr i="1">
                <a:solidFill>
                  <a:srgbClr val="FFFFFF"/>
                </a:solidFill>
                <a:latin typeface="Arial" charset="0"/>
              </a:defRPr>
            </a:lvl9pPr>
          </a:lstStyle>
          <a:p>
            <a:pPr eaLnBrk="1" hangingPunct="1">
              <a:lnSpc>
                <a:spcPct val="100000"/>
              </a:lnSpc>
              <a:spcAft>
                <a:spcPts val="600"/>
              </a:spcAft>
            </a:pPr>
            <a:r>
              <a:rPr lang="en-US" altLang="en-US" sz="1200" i="0" u="sng" dirty="0">
                <a:solidFill>
                  <a:schemeClr val="accent3">
                    <a:lumMod val="20000"/>
                    <a:lumOff val="80000"/>
                  </a:schemeClr>
                </a:solidFill>
              </a:rPr>
              <a:t>Step </a:t>
            </a:r>
            <a:r>
              <a:rPr lang="en-US" altLang="en-US" sz="1200" i="0" u="sng" dirty="0" smtClean="0">
                <a:solidFill>
                  <a:schemeClr val="accent3">
                    <a:lumMod val="20000"/>
                    <a:lumOff val="80000"/>
                  </a:schemeClr>
                </a:solidFill>
              </a:rPr>
              <a:t>5 </a:t>
            </a:r>
            <a:r>
              <a:rPr lang="en-US" altLang="en-US" sz="1200" i="0" u="sng" dirty="0">
                <a:solidFill>
                  <a:schemeClr val="accent3">
                    <a:lumMod val="20000"/>
                    <a:lumOff val="80000"/>
                  </a:schemeClr>
                </a:solidFill>
              </a:rPr>
              <a:t>of </a:t>
            </a:r>
            <a:r>
              <a:rPr lang="en-US" altLang="en-US" sz="1200" i="0" u="sng" dirty="0" smtClean="0">
                <a:solidFill>
                  <a:schemeClr val="accent3">
                    <a:lumMod val="20000"/>
                    <a:lumOff val="80000"/>
                  </a:schemeClr>
                </a:solidFill>
              </a:rPr>
              <a:t>7</a:t>
            </a:r>
            <a:endParaRPr lang="en-US" altLang="en-US" sz="1200" i="0" u="sng" dirty="0">
              <a:solidFill>
                <a:schemeClr val="accent3">
                  <a:lumMod val="20000"/>
                  <a:lumOff val="80000"/>
                </a:schemeClr>
              </a:solidFill>
            </a:endParaRPr>
          </a:p>
          <a:p>
            <a:pPr eaLnBrk="1" hangingPunct="1">
              <a:lnSpc>
                <a:spcPct val="100000"/>
              </a:lnSpc>
              <a:spcAft>
                <a:spcPts val="1800"/>
              </a:spcAft>
            </a:pPr>
            <a:r>
              <a:rPr lang="en-US" altLang="en-US" sz="1200" i="0" dirty="0">
                <a:solidFill>
                  <a:schemeClr val="accent3">
                    <a:lumMod val="20000"/>
                    <a:lumOff val="80000"/>
                  </a:schemeClr>
                </a:solidFill>
              </a:rPr>
              <a:t>For each level between 1000 and 700 </a:t>
            </a:r>
            <a:r>
              <a:rPr lang="en-US" altLang="en-US" sz="1200" i="0" dirty="0" err="1">
                <a:solidFill>
                  <a:schemeClr val="accent3">
                    <a:lumMod val="20000"/>
                    <a:lumOff val="80000"/>
                  </a:schemeClr>
                </a:solidFill>
              </a:rPr>
              <a:t>mb</a:t>
            </a:r>
            <a:r>
              <a:rPr lang="en-US" altLang="en-US" sz="1200" i="0" dirty="0">
                <a:solidFill>
                  <a:schemeClr val="accent3">
                    <a:lumMod val="20000"/>
                    <a:lumOff val="80000"/>
                  </a:schemeClr>
                </a:solidFill>
              </a:rPr>
              <a:t>, inclusive, </a:t>
            </a:r>
            <a:r>
              <a:rPr lang="en-US" altLang="en-US" sz="1200" i="0" dirty="0" smtClean="0">
                <a:solidFill>
                  <a:schemeClr val="accent3">
                    <a:lumMod val="20000"/>
                    <a:lumOff val="80000"/>
                  </a:schemeClr>
                </a:solidFill>
              </a:rPr>
              <a:t>correct the estimate of the next CAPE analysis field using the following equation:</a:t>
            </a:r>
          </a:p>
          <a:p>
            <a:pPr eaLnBrk="1" hangingPunct="1">
              <a:lnSpc>
                <a:spcPct val="100000"/>
              </a:lnSpc>
              <a:spcAft>
                <a:spcPts val="600"/>
              </a:spcAft>
            </a:pPr>
            <a:r>
              <a:rPr lang="en-US" altLang="en-US" sz="1200" i="0" dirty="0">
                <a:solidFill>
                  <a:schemeClr val="accent3">
                    <a:lumMod val="20000"/>
                    <a:lumOff val="80000"/>
                  </a:schemeClr>
                </a:solidFill>
              </a:rPr>
              <a:t>	</a:t>
            </a:r>
            <a:r>
              <a:rPr lang="en-US" altLang="en-US" sz="1200" i="0" dirty="0" smtClean="0">
                <a:solidFill>
                  <a:schemeClr val="accent3">
                    <a:lumMod val="20000"/>
                    <a:lumOff val="80000"/>
                  </a:schemeClr>
                </a:solidFill>
              </a:rPr>
              <a:t>((</a:t>
            </a:r>
            <a:r>
              <a:rPr lang="en-US" altLang="en-US" sz="1200" i="0" dirty="0">
                <a:solidFill>
                  <a:schemeClr val="accent3">
                    <a:lumMod val="20000"/>
                    <a:lumOff val="80000"/>
                  </a:schemeClr>
                </a:solidFill>
              </a:rPr>
              <a:t>1.0 * </a:t>
            </a:r>
            <a:r>
              <a:rPr lang="en-US" altLang="en-US" sz="1200" dirty="0" smtClean="0">
                <a:solidFill>
                  <a:schemeClr val="accent3">
                    <a:lumMod val="20000"/>
                    <a:lumOff val="80000"/>
                  </a:schemeClr>
                </a:solidFill>
              </a:rPr>
              <a:t>F</a:t>
            </a:r>
            <a:r>
              <a:rPr lang="en-US" altLang="en-US" sz="1200" baseline="-25000" dirty="0" smtClean="0">
                <a:solidFill>
                  <a:schemeClr val="accent3">
                    <a:lumMod val="20000"/>
                    <a:lumOff val="80000"/>
                  </a:schemeClr>
                </a:solidFill>
              </a:rPr>
              <a:t>1 </a:t>
            </a:r>
            <a:r>
              <a:rPr lang="en-US" altLang="en-US" sz="1200" i="0" dirty="0">
                <a:solidFill>
                  <a:schemeClr val="accent3">
                    <a:lumMod val="20000"/>
                    <a:lumOff val="80000"/>
                  </a:schemeClr>
                </a:solidFill>
              </a:rPr>
              <a:t>(Estimate of </a:t>
            </a:r>
            <a:r>
              <a:rPr lang="en-US" altLang="en-US" sz="1200" i="0" dirty="0" smtClean="0">
                <a:solidFill>
                  <a:schemeClr val="accent3">
                    <a:lumMod val="20000"/>
                    <a:lumOff val="80000"/>
                  </a:schemeClr>
                </a:solidFill>
              </a:rPr>
              <a:t>CAPE</a:t>
            </a:r>
            <a:r>
              <a:rPr lang="en-US" altLang="en-US" sz="1200" i="0" baseline="-25000" dirty="0" smtClean="0">
                <a:solidFill>
                  <a:schemeClr val="accent3">
                    <a:lumMod val="20000"/>
                    <a:lumOff val="80000"/>
                  </a:schemeClr>
                </a:solidFill>
              </a:rPr>
              <a:t>f00</a:t>
            </a:r>
            <a:r>
              <a:rPr lang="en-US" altLang="en-US" sz="1200" i="0" dirty="0" smtClean="0">
                <a:solidFill>
                  <a:schemeClr val="accent3">
                    <a:lumMod val="20000"/>
                    <a:lumOff val="80000"/>
                  </a:schemeClr>
                </a:solidFill>
              </a:rPr>
              <a:t> at t + 1)) </a:t>
            </a:r>
            <a:r>
              <a:rPr lang="en-US" altLang="en-US" sz="1200" i="0" dirty="0">
                <a:solidFill>
                  <a:schemeClr val="accent3">
                    <a:lumMod val="20000"/>
                    <a:lumOff val="80000"/>
                  </a:schemeClr>
                </a:solidFill>
              </a:rPr>
              <a:t>+</a:t>
            </a:r>
          </a:p>
          <a:p>
            <a:pPr eaLnBrk="1" hangingPunct="1">
              <a:lnSpc>
                <a:spcPct val="100000"/>
              </a:lnSpc>
              <a:spcAft>
                <a:spcPts val="600"/>
              </a:spcAft>
            </a:pPr>
            <a:r>
              <a:rPr lang="en-US" altLang="en-US" sz="1200" i="0" dirty="0" smtClean="0">
                <a:solidFill>
                  <a:schemeClr val="accent3">
                    <a:lumMod val="20000"/>
                    <a:lumOff val="80000"/>
                  </a:schemeClr>
                </a:solidFill>
              </a:rPr>
              <a:t>	 (0.357 </a:t>
            </a:r>
            <a:r>
              <a:rPr lang="en-US" altLang="en-US" sz="1200" i="0" dirty="0">
                <a:solidFill>
                  <a:schemeClr val="accent3">
                    <a:lumMod val="20000"/>
                    <a:lumOff val="80000"/>
                  </a:schemeClr>
                </a:solidFill>
              </a:rPr>
              <a:t>* </a:t>
            </a:r>
            <a:r>
              <a:rPr lang="en-US" altLang="en-US" sz="1200" dirty="0" smtClean="0">
                <a:solidFill>
                  <a:schemeClr val="accent3">
                    <a:lumMod val="20000"/>
                    <a:lumOff val="80000"/>
                  </a:schemeClr>
                </a:solidFill>
              </a:rPr>
              <a:t>F</a:t>
            </a:r>
            <a:r>
              <a:rPr lang="en-US" altLang="en-US" sz="1200" baseline="-25000" dirty="0" smtClean="0">
                <a:solidFill>
                  <a:schemeClr val="accent3">
                    <a:lumMod val="20000"/>
                    <a:lumOff val="80000"/>
                  </a:schemeClr>
                </a:solidFill>
              </a:rPr>
              <a:t>2 </a:t>
            </a:r>
            <a:r>
              <a:rPr lang="en-US" altLang="en-US" sz="1200" i="0" dirty="0" smtClean="0">
                <a:solidFill>
                  <a:schemeClr val="accent3">
                    <a:lumMod val="20000"/>
                    <a:lumOff val="80000"/>
                  </a:schemeClr>
                </a:solidFill>
              </a:rPr>
              <a:t>(</a:t>
            </a:r>
            <a:r>
              <a:rPr lang="el-GR" altLang="en-US" sz="1200" i="0" dirty="0" smtClean="0">
                <a:solidFill>
                  <a:schemeClr val="accent3">
                    <a:lumMod val="20000"/>
                    <a:lumOff val="80000"/>
                  </a:schemeClr>
                </a:solidFill>
                <a:latin typeface="Cambria Math"/>
                <a:ea typeface="Cambria Math"/>
              </a:rPr>
              <a:t>δ</a:t>
            </a:r>
            <a:r>
              <a:rPr lang="en-US" altLang="en-US" sz="1200" i="0" baseline="-25000" dirty="0" smtClean="0">
                <a:solidFill>
                  <a:schemeClr val="accent3">
                    <a:lumMod val="20000"/>
                    <a:lumOff val="80000"/>
                  </a:schemeClr>
                </a:solidFill>
              </a:rPr>
              <a:t>CAPE</a:t>
            </a:r>
            <a:r>
              <a:rPr lang="en-US" altLang="en-US" sz="1200" i="0" dirty="0" smtClean="0">
                <a:solidFill>
                  <a:schemeClr val="accent3">
                    <a:lumMod val="20000"/>
                    <a:lumOff val="80000"/>
                  </a:schemeClr>
                </a:solidFill>
              </a:rPr>
              <a:t> Average RH 875-625 </a:t>
            </a:r>
            <a:r>
              <a:rPr lang="en-US" altLang="en-US" sz="1200" i="0" dirty="0" err="1" smtClean="0">
                <a:solidFill>
                  <a:schemeClr val="accent3">
                    <a:lumMod val="20000"/>
                    <a:lumOff val="80000"/>
                  </a:schemeClr>
                </a:solidFill>
              </a:rPr>
              <a:t>mb</a:t>
            </a:r>
            <a:r>
              <a:rPr lang="en-US" altLang="en-US" sz="1200" i="0" dirty="0" smtClean="0">
                <a:solidFill>
                  <a:schemeClr val="accent3">
                    <a:lumMod val="20000"/>
                    <a:lumOff val="80000"/>
                  </a:schemeClr>
                </a:solidFill>
              </a:rPr>
              <a:t> </a:t>
            </a:r>
            <a:r>
              <a:rPr lang="en-US" altLang="en-US" sz="1200" i="0" dirty="0">
                <a:solidFill>
                  <a:schemeClr val="accent3">
                    <a:lumMod val="20000"/>
                    <a:lumOff val="80000"/>
                  </a:schemeClr>
                </a:solidFill>
              </a:rPr>
              <a:t>at </a:t>
            </a:r>
            <a:r>
              <a:rPr lang="en-US" altLang="en-US" sz="1200" i="0" dirty="0" smtClean="0">
                <a:solidFill>
                  <a:schemeClr val="accent3">
                    <a:lumMod val="20000"/>
                    <a:lumOff val="80000"/>
                  </a:schemeClr>
                </a:solidFill>
              </a:rPr>
              <a:t>f01)) </a:t>
            </a:r>
            <a:r>
              <a:rPr lang="en-US" altLang="en-US" sz="1200" i="0" dirty="0">
                <a:solidFill>
                  <a:schemeClr val="accent3">
                    <a:lumMod val="20000"/>
                    <a:lumOff val="80000"/>
                  </a:schemeClr>
                </a:solidFill>
              </a:rPr>
              <a:t>+</a:t>
            </a:r>
          </a:p>
          <a:p>
            <a:pPr eaLnBrk="1" hangingPunct="1">
              <a:lnSpc>
                <a:spcPct val="100000"/>
              </a:lnSpc>
              <a:spcAft>
                <a:spcPts val="1800"/>
              </a:spcAft>
            </a:pPr>
            <a:r>
              <a:rPr lang="en-US" altLang="en-US" sz="1200" i="0" dirty="0">
                <a:solidFill>
                  <a:schemeClr val="accent3">
                    <a:lumMod val="20000"/>
                    <a:lumOff val="80000"/>
                  </a:schemeClr>
                </a:solidFill>
              </a:rPr>
              <a:t> 	</a:t>
            </a:r>
            <a:r>
              <a:rPr lang="en-US" altLang="en-US" sz="1200" i="0" dirty="0" smtClean="0">
                <a:solidFill>
                  <a:schemeClr val="accent3">
                    <a:lumMod val="20000"/>
                    <a:lumOff val="80000"/>
                  </a:schemeClr>
                </a:solidFill>
              </a:rPr>
              <a:t> (0.357 * </a:t>
            </a:r>
            <a:r>
              <a:rPr lang="en-US" altLang="en-US" sz="1200" dirty="0" smtClean="0">
                <a:solidFill>
                  <a:schemeClr val="accent3">
                    <a:lumMod val="20000"/>
                    <a:lumOff val="80000"/>
                  </a:schemeClr>
                </a:solidFill>
              </a:rPr>
              <a:t>F</a:t>
            </a:r>
            <a:r>
              <a:rPr lang="en-US" altLang="en-US" sz="1200" baseline="-25000" dirty="0" smtClean="0">
                <a:solidFill>
                  <a:schemeClr val="accent3">
                    <a:lumMod val="20000"/>
                    <a:lumOff val="80000"/>
                  </a:schemeClr>
                </a:solidFill>
              </a:rPr>
              <a:t>3 </a:t>
            </a:r>
            <a:r>
              <a:rPr lang="en-US" altLang="en-US" sz="1200" i="0" dirty="0" smtClean="0">
                <a:solidFill>
                  <a:schemeClr val="accent3">
                    <a:lumMod val="20000"/>
                    <a:lumOff val="80000"/>
                  </a:schemeClr>
                </a:solidFill>
              </a:rPr>
              <a:t>(</a:t>
            </a:r>
            <a:r>
              <a:rPr lang="el-GR" altLang="en-US" sz="1200" i="0" dirty="0" smtClean="0">
                <a:solidFill>
                  <a:schemeClr val="accent3">
                    <a:lumMod val="20000"/>
                    <a:lumOff val="80000"/>
                  </a:schemeClr>
                </a:solidFill>
                <a:latin typeface="Cambria Math"/>
                <a:ea typeface="Cambria Math"/>
              </a:rPr>
              <a:t>δ</a:t>
            </a:r>
            <a:r>
              <a:rPr lang="en-US" altLang="en-US" sz="1200" i="0" baseline="-25000" dirty="0" smtClean="0">
                <a:solidFill>
                  <a:schemeClr val="accent3">
                    <a:lumMod val="20000"/>
                    <a:lumOff val="80000"/>
                  </a:schemeClr>
                </a:solidFill>
              </a:rPr>
              <a:t>CAPE</a:t>
            </a:r>
            <a:r>
              <a:rPr lang="en-US" altLang="en-US" sz="1200" i="0" dirty="0" smtClean="0">
                <a:solidFill>
                  <a:schemeClr val="accent3">
                    <a:lumMod val="20000"/>
                    <a:lumOff val="80000"/>
                  </a:schemeClr>
                </a:solidFill>
              </a:rPr>
              <a:t> </a:t>
            </a:r>
            <a:r>
              <a:rPr lang="en-US" sz="1200" dirty="0" smtClean="0">
                <a:solidFill>
                  <a:schemeClr val="accent3">
                    <a:lumMod val="20000"/>
                    <a:lumOff val="80000"/>
                  </a:schemeClr>
                </a:solidFill>
              </a:rPr>
              <a:t>d</a:t>
            </a:r>
            <a:r>
              <a:rPr lang="el-GR" sz="1200" dirty="0" smtClean="0">
                <a:solidFill>
                  <a:schemeClr val="accent3">
                    <a:lumMod val="20000"/>
                    <a:lumOff val="80000"/>
                  </a:schemeClr>
                </a:solidFill>
              </a:rPr>
              <a:t>θ</a:t>
            </a:r>
            <a:r>
              <a:rPr lang="en-US" sz="1200" baseline="-25000" dirty="0" smtClean="0">
                <a:solidFill>
                  <a:schemeClr val="accent3">
                    <a:lumMod val="20000"/>
                    <a:lumOff val="80000"/>
                  </a:schemeClr>
                </a:solidFill>
              </a:rPr>
              <a:t>e</a:t>
            </a:r>
            <a:r>
              <a:rPr lang="en-US" sz="1200" dirty="0" smtClean="0">
                <a:solidFill>
                  <a:schemeClr val="accent3">
                    <a:lumMod val="20000"/>
                    <a:lumOff val="80000"/>
                  </a:schemeClr>
                </a:solidFill>
              </a:rPr>
              <a:t>/</a:t>
            </a:r>
            <a:r>
              <a:rPr lang="en-US" sz="1200" dirty="0" err="1" smtClean="0">
                <a:solidFill>
                  <a:schemeClr val="accent3">
                    <a:lumMod val="20000"/>
                    <a:lumOff val="80000"/>
                  </a:schemeClr>
                </a:solidFill>
              </a:rPr>
              <a:t>dz</a:t>
            </a:r>
            <a:r>
              <a:rPr lang="en-US" sz="1200" dirty="0" smtClean="0">
                <a:solidFill>
                  <a:schemeClr val="accent3">
                    <a:lumMod val="20000"/>
                    <a:lumOff val="80000"/>
                  </a:schemeClr>
                </a:solidFill>
              </a:rPr>
              <a:t> </a:t>
            </a:r>
            <a:r>
              <a:rPr lang="en-US" sz="1200" i="0" dirty="0" smtClean="0">
                <a:solidFill>
                  <a:schemeClr val="accent3">
                    <a:lumMod val="20000"/>
                    <a:lumOff val="80000"/>
                  </a:schemeClr>
                </a:solidFill>
              </a:rPr>
              <a:t>875-675 </a:t>
            </a:r>
            <a:r>
              <a:rPr lang="en-US" sz="1200" i="0" dirty="0" err="1" smtClean="0">
                <a:solidFill>
                  <a:schemeClr val="accent3">
                    <a:lumMod val="20000"/>
                    <a:lumOff val="80000"/>
                  </a:schemeClr>
                </a:solidFill>
              </a:rPr>
              <a:t>mb</a:t>
            </a:r>
            <a:r>
              <a:rPr lang="en-US" sz="1200" i="0" dirty="0" smtClean="0">
                <a:solidFill>
                  <a:schemeClr val="accent3">
                    <a:lumMod val="20000"/>
                    <a:lumOff val="80000"/>
                  </a:schemeClr>
                </a:solidFill>
              </a:rPr>
              <a:t> at f01</a:t>
            </a:r>
            <a:r>
              <a:rPr lang="en-US" altLang="en-US" sz="1200" i="0" dirty="0" smtClean="0">
                <a:solidFill>
                  <a:schemeClr val="accent3">
                    <a:lumMod val="20000"/>
                    <a:lumOff val="80000"/>
                  </a:schemeClr>
                </a:solidFill>
              </a:rPr>
              <a:t>)))</a:t>
            </a:r>
          </a:p>
          <a:p>
            <a:pPr eaLnBrk="1" hangingPunct="1">
              <a:lnSpc>
                <a:spcPct val="100000"/>
              </a:lnSpc>
              <a:spcAft>
                <a:spcPts val="1800"/>
              </a:spcAft>
            </a:pPr>
            <a:r>
              <a:rPr lang="en-US" altLang="en-US" sz="1200" i="0" dirty="0" smtClean="0">
                <a:solidFill>
                  <a:schemeClr val="accent3">
                    <a:lumMod val="20000"/>
                    <a:lumOff val="80000"/>
                  </a:schemeClr>
                </a:solidFill>
              </a:rPr>
              <a:t>where </a:t>
            </a:r>
            <a:r>
              <a:rPr lang="en-US" altLang="en-US" sz="1200" dirty="0">
                <a:solidFill>
                  <a:schemeClr val="accent3">
                    <a:lumMod val="20000"/>
                    <a:lumOff val="80000"/>
                  </a:schemeClr>
                </a:solidFill>
              </a:rPr>
              <a:t>F</a:t>
            </a:r>
            <a:r>
              <a:rPr lang="en-US" altLang="en-US" sz="1200" baseline="-25000" dirty="0">
                <a:solidFill>
                  <a:schemeClr val="accent3">
                    <a:lumMod val="20000"/>
                    <a:lumOff val="80000"/>
                  </a:schemeClr>
                </a:solidFill>
              </a:rPr>
              <a:t>#</a:t>
            </a:r>
            <a:r>
              <a:rPr lang="en-US" altLang="en-US" sz="1200" i="0" dirty="0">
                <a:solidFill>
                  <a:schemeClr val="accent3">
                    <a:lumMod val="20000"/>
                    <a:lumOff val="80000"/>
                  </a:schemeClr>
                </a:solidFill>
              </a:rPr>
              <a:t> denotes the appropriate field-specific fuzzy function from the next </a:t>
            </a:r>
            <a:r>
              <a:rPr lang="en-US" altLang="en-US" sz="1200" i="0" dirty="0" smtClean="0">
                <a:solidFill>
                  <a:schemeClr val="accent3">
                    <a:lumMod val="20000"/>
                    <a:lumOff val="80000"/>
                  </a:schemeClr>
                </a:solidFill>
              </a:rPr>
              <a:t>three </a:t>
            </a:r>
            <a:r>
              <a:rPr lang="en-US" altLang="en-US" sz="1200" i="0" dirty="0">
                <a:solidFill>
                  <a:schemeClr val="accent3">
                    <a:lumMod val="20000"/>
                    <a:lumOff val="80000"/>
                  </a:schemeClr>
                </a:solidFill>
              </a:rPr>
              <a:t>slides</a:t>
            </a:r>
            <a:r>
              <a:rPr lang="en-US" altLang="en-US" sz="1200" i="0" dirty="0" smtClean="0">
                <a:solidFill>
                  <a:schemeClr val="accent3">
                    <a:lumMod val="20000"/>
                    <a:lumOff val="80000"/>
                  </a:schemeClr>
                </a:solidFill>
              </a:rPr>
              <a:t>.</a:t>
            </a:r>
            <a:endParaRPr lang="en-US" altLang="en-US" sz="1200" b="0" i="0" dirty="0" smtClean="0">
              <a:solidFill>
                <a:schemeClr val="accent3">
                  <a:lumMod val="20000"/>
                  <a:lumOff val="80000"/>
                </a:schemeClr>
              </a:solidFill>
            </a:endParaRPr>
          </a:p>
          <a:p>
            <a:pPr eaLnBrk="1" hangingPunct="1">
              <a:lnSpc>
                <a:spcPct val="100000"/>
              </a:lnSpc>
              <a:spcAft>
                <a:spcPts val="600"/>
              </a:spcAft>
            </a:pPr>
            <a:r>
              <a:rPr lang="en-US" altLang="en-US" sz="1200" i="0" u="sng" dirty="0" smtClean="0">
                <a:solidFill>
                  <a:schemeClr val="accent3">
                    <a:lumMod val="20000"/>
                    <a:lumOff val="80000"/>
                  </a:schemeClr>
                </a:solidFill>
              </a:rPr>
              <a:t>Step 6 of 7</a:t>
            </a:r>
          </a:p>
          <a:p>
            <a:pPr eaLnBrk="1" hangingPunct="1">
              <a:lnSpc>
                <a:spcPct val="100000"/>
              </a:lnSpc>
              <a:spcAft>
                <a:spcPts val="1800"/>
              </a:spcAft>
            </a:pPr>
            <a:r>
              <a:rPr lang="en-US" altLang="en-US" sz="1200" i="0" dirty="0">
                <a:solidFill>
                  <a:schemeClr val="accent3">
                    <a:lumMod val="20000"/>
                    <a:lumOff val="80000"/>
                  </a:schemeClr>
                </a:solidFill>
              </a:rPr>
              <a:t>For each level between 1000 and 700 </a:t>
            </a:r>
            <a:r>
              <a:rPr lang="en-US" altLang="en-US" sz="1200" i="0" dirty="0" err="1">
                <a:solidFill>
                  <a:schemeClr val="accent3">
                    <a:lumMod val="20000"/>
                    <a:lumOff val="80000"/>
                  </a:schemeClr>
                </a:solidFill>
              </a:rPr>
              <a:t>mb</a:t>
            </a:r>
            <a:r>
              <a:rPr lang="en-US" altLang="en-US" sz="1200" i="0" dirty="0">
                <a:solidFill>
                  <a:schemeClr val="accent3">
                    <a:lumMod val="20000"/>
                    <a:lumOff val="80000"/>
                  </a:schemeClr>
                </a:solidFill>
              </a:rPr>
              <a:t>, inclusive, </a:t>
            </a:r>
            <a:r>
              <a:rPr lang="en-US" altLang="en-US" sz="1200" i="0" dirty="0" smtClean="0">
                <a:solidFill>
                  <a:schemeClr val="accent3">
                    <a:lumMod val="20000"/>
                    <a:lumOff val="80000"/>
                  </a:schemeClr>
                </a:solidFill>
              </a:rPr>
              <a:t>correct </a:t>
            </a:r>
            <a:r>
              <a:rPr lang="en-US" altLang="en-US" sz="1200" i="0" dirty="0">
                <a:solidFill>
                  <a:schemeClr val="accent3">
                    <a:lumMod val="20000"/>
                    <a:lumOff val="80000"/>
                  </a:schemeClr>
                </a:solidFill>
              </a:rPr>
              <a:t>the estimate of </a:t>
            </a:r>
            <a:r>
              <a:rPr lang="en-US" altLang="en-US" sz="1200" i="0" dirty="0" smtClean="0">
                <a:solidFill>
                  <a:schemeClr val="accent3">
                    <a:lumMod val="20000"/>
                    <a:lumOff val="80000"/>
                  </a:schemeClr>
                </a:solidFill>
              </a:rPr>
              <a:t>the next CIN analysis field using </a:t>
            </a:r>
            <a:r>
              <a:rPr lang="en-US" altLang="en-US" sz="1200" i="0" dirty="0">
                <a:solidFill>
                  <a:schemeClr val="accent3">
                    <a:lumMod val="20000"/>
                    <a:lumOff val="80000"/>
                  </a:schemeClr>
                </a:solidFill>
              </a:rPr>
              <a:t>the following equation:</a:t>
            </a:r>
          </a:p>
          <a:p>
            <a:pPr eaLnBrk="1" hangingPunct="1">
              <a:lnSpc>
                <a:spcPct val="100000"/>
              </a:lnSpc>
              <a:spcAft>
                <a:spcPts val="600"/>
              </a:spcAft>
            </a:pPr>
            <a:r>
              <a:rPr lang="en-US" altLang="en-US" sz="1200" i="0" dirty="0">
                <a:solidFill>
                  <a:schemeClr val="accent3">
                    <a:lumMod val="20000"/>
                    <a:lumOff val="80000"/>
                  </a:schemeClr>
                </a:solidFill>
              </a:rPr>
              <a:t>	</a:t>
            </a:r>
            <a:r>
              <a:rPr lang="en-US" altLang="en-US" sz="1200" i="0" dirty="0" smtClean="0">
                <a:solidFill>
                  <a:schemeClr val="accent3">
                    <a:lumMod val="20000"/>
                    <a:lumOff val="80000"/>
                  </a:schemeClr>
                </a:solidFill>
              </a:rPr>
              <a:t>((</a:t>
            </a:r>
            <a:r>
              <a:rPr lang="en-US" altLang="en-US" sz="1200" i="0" dirty="0">
                <a:solidFill>
                  <a:schemeClr val="accent3">
                    <a:lumMod val="20000"/>
                    <a:lumOff val="80000"/>
                  </a:schemeClr>
                </a:solidFill>
              </a:rPr>
              <a:t>1.0 * </a:t>
            </a:r>
            <a:r>
              <a:rPr lang="en-US" altLang="en-US" sz="1200" dirty="0" smtClean="0">
                <a:solidFill>
                  <a:schemeClr val="accent3">
                    <a:lumMod val="20000"/>
                    <a:lumOff val="80000"/>
                  </a:schemeClr>
                </a:solidFill>
              </a:rPr>
              <a:t>F</a:t>
            </a:r>
            <a:r>
              <a:rPr lang="en-US" altLang="en-US" sz="1200" baseline="-25000" dirty="0" smtClean="0">
                <a:solidFill>
                  <a:schemeClr val="accent3">
                    <a:lumMod val="20000"/>
                    <a:lumOff val="80000"/>
                  </a:schemeClr>
                </a:solidFill>
              </a:rPr>
              <a:t>1 </a:t>
            </a:r>
            <a:r>
              <a:rPr lang="en-US" altLang="en-US" sz="1200" i="0" dirty="0">
                <a:solidFill>
                  <a:schemeClr val="accent3">
                    <a:lumMod val="20000"/>
                    <a:lumOff val="80000"/>
                  </a:schemeClr>
                </a:solidFill>
              </a:rPr>
              <a:t>(Estimate of </a:t>
            </a:r>
            <a:r>
              <a:rPr lang="en-US" altLang="en-US" sz="1200" i="0" dirty="0" smtClean="0">
                <a:solidFill>
                  <a:schemeClr val="accent3">
                    <a:lumMod val="20000"/>
                    <a:lumOff val="80000"/>
                  </a:schemeClr>
                </a:solidFill>
              </a:rPr>
              <a:t>CIN</a:t>
            </a:r>
            <a:r>
              <a:rPr lang="en-US" altLang="en-US" sz="1200" i="0" baseline="-25000" dirty="0" smtClean="0">
                <a:solidFill>
                  <a:schemeClr val="accent3">
                    <a:lumMod val="20000"/>
                    <a:lumOff val="80000"/>
                  </a:schemeClr>
                </a:solidFill>
              </a:rPr>
              <a:t>f00</a:t>
            </a:r>
            <a:r>
              <a:rPr lang="en-US" altLang="en-US" sz="1200" i="0" dirty="0" smtClean="0">
                <a:solidFill>
                  <a:schemeClr val="accent3">
                    <a:lumMod val="20000"/>
                    <a:lumOff val="80000"/>
                  </a:schemeClr>
                </a:solidFill>
              </a:rPr>
              <a:t> at t + 1)) </a:t>
            </a:r>
            <a:r>
              <a:rPr lang="en-US" altLang="en-US" sz="1200" i="0" dirty="0">
                <a:solidFill>
                  <a:schemeClr val="accent3">
                    <a:lumMod val="20000"/>
                    <a:lumOff val="80000"/>
                  </a:schemeClr>
                </a:solidFill>
              </a:rPr>
              <a:t>+</a:t>
            </a:r>
          </a:p>
          <a:p>
            <a:pPr eaLnBrk="1" hangingPunct="1">
              <a:lnSpc>
                <a:spcPct val="100000"/>
              </a:lnSpc>
              <a:spcAft>
                <a:spcPts val="600"/>
              </a:spcAft>
            </a:pPr>
            <a:r>
              <a:rPr lang="en-US" altLang="en-US" sz="1200" i="0" dirty="0" smtClean="0">
                <a:solidFill>
                  <a:schemeClr val="accent3">
                    <a:lumMod val="20000"/>
                    <a:lumOff val="80000"/>
                  </a:schemeClr>
                </a:solidFill>
              </a:rPr>
              <a:t>	 (0.1053 </a:t>
            </a:r>
            <a:r>
              <a:rPr lang="en-US" altLang="en-US" sz="1200" i="0" dirty="0">
                <a:solidFill>
                  <a:schemeClr val="accent3">
                    <a:lumMod val="20000"/>
                    <a:lumOff val="80000"/>
                  </a:schemeClr>
                </a:solidFill>
              </a:rPr>
              <a:t>* </a:t>
            </a:r>
            <a:r>
              <a:rPr lang="en-US" altLang="en-US" sz="1200" dirty="0" smtClean="0">
                <a:solidFill>
                  <a:schemeClr val="accent3">
                    <a:lumMod val="20000"/>
                    <a:lumOff val="80000"/>
                  </a:schemeClr>
                </a:solidFill>
              </a:rPr>
              <a:t>F</a:t>
            </a:r>
            <a:r>
              <a:rPr lang="en-US" altLang="en-US" sz="1200" baseline="-25000" dirty="0" smtClean="0">
                <a:solidFill>
                  <a:schemeClr val="accent3">
                    <a:lumMod val="20000"/>
                    <a:lumOff val="80000"/>
                  </a:schemeClr>
                </a:solidFill>
              </a:rPr>
              <a:t>2 </a:t>
            </a:r>
            <a:r>
              <a:rPr lang="en-US" altLang="en-US" sz="1200" i="0" dirty="0" smtClean="0">
                <a:solidFill>
                  <a:schemeClr val="accent3">
                    <a:lumMod val="20000"/>
                    <a:lumOff val="80000"/>
                  </a:schemeClr>
                </a:solidFill>
              </a:rPr>
              <a:t>(</a:t>
            </a:r>
            <a:r>
              <a:rPr lang="el-GR" altLang="en-US" sz="1200" i="0" dirty="0" smtClean="0">
                <a:solidFill>
                  <a:schemeClr val="accent3">
                    <a:lumMod val="20000"/>
                    <a:lumOff val="80000"/>
                  </a:schemeClr>
                </a:solidFill>
                <a:latin typeface="Cambria Math"/>
                <a:ea typeface="Cambria Math"/>
              </a:rPr>
              <a:t>δ</a:t>
            </a:r>
            <a:r>
              <a:rPr lang="en-US" altLang="en-US" sz="1200" i="0" baseline="-25000" dirty="0" smtClean="0">
                <a:solidFill>
                  <a:schemeClr val="accent3">
                    <a:lumMod val="20000"/>
                    <a:lumOff val="80000"/>
                  </a:schemeClr>
                </a:solidFill>
              </a:rPr>
              <a:t>CIN</a:t>
            </a:r>
            <a:r>
              <a:rPr lang="en-US" altLang="en-US" sz="1200" i="0" dirty="0" smtClean="0">
                <a:solidFill>
                  <a:schemeClr val="accent3">
                    <a:lumMod val="20000"/>
                    <a:lumOff val="80000"/>
                  </a:schemeClr>
                </a:solidFill>
              </a:rPr>
              <a:t> |Vertical Shear| 975-725 </a:t>
            </a:r>
            <a:r>
              <a:rPr lang="en-US" altLang="en-US" sz="1200" i="0" dirty="0" err="1">
                <a:solidFill>
                  <a:schemeClr val="accent3">
                    <a:lumMod val="20000"/>
                    <a:lumOff val="80000"/>
                  </a:schemeClr>
                </a:solidFill>
              </a:rPr>
              <a:t>mb</a:t>
            </a:r>
            <a:r>
              <a:rPr lang="en-US" altLang="en-US" sz="1200" i="0" dirty="0">
                <a:solidFill>
                  <a:schemeClr val="accent3">
                    <a:lumMod val="20000"/>
                    <a:lumOff val="80000"/>
                  </a:schemeClr>
                </a:solidFill>
              </a:rPr>
              <a:t> at f01)) +</a:t>
            </a:r>
          </a:p>
          <a:p>
            <a:pPr eaLnBrk="1" hangingPunct="1">
              <a:lnSpc>
                <a:spcPct val="100000"/>
              </a:lnSpc>
              <a:spcAft>
                <a:spcPts val="1800"/>
              </a:spcAft>
            </a:pPr>
            <a:r>
              <a:rPr lang="en-US" altLang="en-US" sz="1200" i="0" dirty="0">
                <a:solidFill>
                  <a:schemeClr val="accent3">
                    <a:lumMod val="20000"/>
                    <a:lumOff val="80000"/>
                  </a:schemeClr>
                </a:solidFill>
              </a:rPr>
              <a:t> 	 </a:t>
            </a:r>
            <a:r>
              <a:rPr lang="en-US" altLang="en-US" sz="1200" i="0" dirty="0" smtClean="0">
                <a:solidFill>
                  <a:schemeClr val="accent3">
                    <a:lumMod val="20000"/>
                    <a:lumOff val="80000"/>
                  </a:schemeClr>
                </a:solidFill>
              </a:rPr>
              <a:t>(</a:t>
            </a:r>
            <a:r>
              <a:rPr lang="en-US" altLang="en-US" sz="1200" i="0" dirty="0">
                <a:solidFill>
                  <a:schemeClr val="accent3">
                    <a:lumMod val="20000"/>
                    <a:lumOff val="80000"/>
                  </a:schemeClr>
                </a:solidFill>
              </a:rPr>
              <a:t>0.357 * </a:t>
            </a:r>
            <a:r>
              <a:rPr lang="en-US" altLang="en-US" sz="1200" dirty="0">
                <a:solidFill>
                  <a:schemeClr val="accent3">
                    <a:lumMod val="20000"/>
                    <a:lumOff val="80000"/>
                  </a:schemeClr>
                </a:solidFill>
              </a:rPr>
              <a:t>F</a:t>
            </a:r>
            <a:r>
              <a:rPr lang="en-US" altLang="en-US" sz="1200" baseline="-25000" dirty="0">
                <a:solidFill>
                  <a:schemeClr val="accent3">
                    <a:lumMod val="20000"/>
                    <a:lumOff val="80000"/>
                  </a:schemeClr>
                </a:solidFill>
              </a:rPr>
              <a:t>3 </a:t>
            </a:r>
            <a:r>
              <a:rPr lang="en-US" altLang="en-US" sz="1200" i="0" dirty="0" smtClean="0">
                <a:solidFill>
                  <a:schemeClr val="accent3">
                    <a:lumMod val="20000"/>
                    <a:lumOff val="80000"/>
                  </a:schemeClr>
                </a:solidFill>
              </a:rPr>
              <a:t>(</a:t>
            </a:r>
            <a:r>
              <a:rPr lang="el-GR" altLang="en-US" sz="1200" i="0" dirty="0" smtClean="0">
                <a:solidFill>
                  <a:schemeClr val="accent3">
                    <a:lumMod val="20000"/>
                    <a:lumOff val="80000"/>
                  </a:schemeClr>
                </a:solidFill>
                <a:latin typeface="Cambria Math"/>
                <a:ea typeface="Cambria Math"/>
              </a:rPr>
              <a:t>δ</a:t>
            </a:r>
            <a:r>
              <a:rPr lang="en-US" altLang="en-US" sz="1200" i="0" baseline="-25000" dirty="0" smtClean="0">
                <a:solidFill>
                  <a:schemeClr val="accent3">
                    <a:lumMod val="20000"/>
                    <a:lumOff val="80000"/>
                  </a:schemeClr>
                </a:solidFill>
              </a:rPr>
              <a:t>CIN</a:t>
            </a:r>
            <a:r>
              <a:rPr lang="en-US" altLang="en-US" sz="1200" i="0" dirty="0" smtClean="0">
                <a:solidFill>
                  <a:schemeClr val="accent3">
                    <a:lumMod val="20000"/>
                    <a:lumOff val="80000"/>
                  </a:schemeClr>
                </a:solidFill>
              </a:rPr>
              <a:t> </a:t>
            </a:r>
            <a:r>
              <a:rPr lang="en-US" sz="1200" dirty="0" smtClean="0">
                <a:solidFill>
                  <a:schemeClr val="accent3">
                    <a:lumMod val="20000"/>
                    <a:lumOff val="80000"/>
                  </a:schemeClr>
                </a:solidFill>
              </a:rPr>
              <a:t>d</a:t>
            </a:r>
            <a:r>
              <a:rPr lang="el-GR" sz="1200" dirty="0">
                <a:solidFill>
                  <a:schemeClr val="accent3">
                    <a:lumMod val="20000"/>
                    <a:lumOff val="80000"/>
                  </a:schemeClr>
                </a:solidFill>
              </a:rPr>
              <a:t>θ</a:t>
            </a:r>
            <a:r>
              <a:rPr lang="en-US" sz="1200" baseline="-25000" dirty="0">
                <a:solidFill>
                  <a:schemeClr val="accent3">
                    <a:lumMod val="20000"/>
                    <a:lumOff val="80000"/>
                  </a:schemeClr>
                </a:solidFill>
              </a:rPr>
              <a:t>e</a:t>
            </a:r>
            <a:r>
              <a:rPr lang="en-US" sz="1200" dirty="0">
                <a:solidFill>
                  <a:schemeClr val="accent3">
                    <a:lumMod val="20000"/>
                    <a:lumOff val="80000"/>
                  </a:schemeClr>
                </a:solidFill>
              </a:rPr>
              <a:t>/</a:t>
            </a:r>
            <a:r>
              <a:rPr lang="en-US" sz="1200" dirty="0" err="1">
                <a:solidFill>
                  <a:schemeClr val="accent3">
                    <a:lumMod val="20000"/>
                    <a:lumOff val="80000"/>
                  </a:schemeClr>
                </a:solidFill>
              </a:rPr>
              <a:t>dz</a:t>
            </a:r>
            <a:r>
              <a:rPr lang="en-US" sz="1200" dirty="0">
                <a:solidFill>
                  <a:schemeClr val="accent3">
                    <a:lumMod val="20000"/>
                    <a:lumOff val="80000"/>
                  </a:schemeClr>
                </a:solidFill>
              </a:rPr>
              <a:t> </a:t>
            </a:r>
            <a:r>
              <a:rPr lang="en-US" sz="1200" i="0" dirty="0">
                <a:solidFill>
                  <a:schemeClr val="accent3">
                    <a:lumMod val="20000"/>
                    <a:lumOff val="80000"/>
                  </a:schemeClr>
                </a:solidFill>
              </a:rPr>
              <a:t>875-675 </a:t>
            </a:r>
            <a:r>
              <a:rPr lang="en-US" sz="1200" i="0" dirty="0" err="1">
                <a:solidFill>
                  <a:schemeClr val="accent3">
                    <a:lumMod val="20000"/>
                    <a:lumOff val="80000"/>
                  </a:schemeClr>
                </a:solidFill>
              </a:rPr>
              <a:t>mb</a:t>
            </a:r>
            <a:r>
              <a:rPr lang="en-US" sz="1200" i="0" dirty="0">
                <a:solidFill>
                  <a:schemeClr val="accent3">
                    <a:lumMod val="20000"/>
                    <a:lumOff val="80000"/>
                  </a:schemeClr>
                </a:solidFill>
              </a:rPr>
              <a:t> at f01</a:t>
            </a:r>
            <a:r>
              <a:rPr lang="en-US" altLang="en-US" sz="1200" i="0" dirty="0">
                <a:solidFill>
                  <a:schemeClr val="accent3">
                    <a:lumMod val="20000"/>
                    <a:lumOff val="80000"/>
                  </a:schemeClr>
                </a:solidFill>
              </a:rPr>
              <a:t>)))</a:t>
            </a:r>
          </a:p>
          <a:p>
            <a:pPr eaLnBrk="1" hangingPunct="1">
              <a:lnSpc>
                <a:spcPct val="100000"/>
              </a:lnSpc>
              <a:spcAft>
                <a:spcPts val="1800"/>
              </a:spcAft>
            </a:pPr>
            <a:r>
              <a:rPr lang="en-US" altLang="en-US" sz="1200" i="0" dirty="0">
                <a:solidFill>
                  <a:schemeClr val="accent3">
                    <a:lumMod val="20000"/>
                    <a:lumOff val="80000"/>
                  </a:schemeClr>
                </a:solidFill>
              </a:rPr>
              <a:t>where </a:t>
            </a:r>
            <a:r>
              <a:rPr lang="en-US" altLang="en-US" sz="1200" dirty="0">
                <a:solidFill>
                  <a:schemeClr val="accent3">
                    <a:lumMod val="20000"/>
                    <a:lumOff val="80000"/>
                  </a:schemeClr>
                </a:solidFill>
              </a:rPr>
              <a:t>F</a:t>
            </a:r>
            <a:r>
              <a:rPr lang="en-US" altLang="en-US" sz="1200" baseline="-25000" dirty="0">
                <a:solidFill>
                  <a:schemeClr val="accent3">
                    <a:lumMod val="20000"/>
                    <a:lumOff val="80000"/>
                  </a:schemeClr>
                </a:solidFill>
              </a:rPr>
              <a:t>#</a:t>
            </a:r>
            <a:r>
              <a:rPr lang="en-US" altLang="en-US" sz="1200" i="0" dirty="0">
                <a:solidFill>
                  <a:schemeClr val="accent3">
                    <a:lumMod val="20000"/>
                    <a:lumOff val="80000"/>
                  </a:schemeClr>
                </a:solidFill>
              </a:rPr>
              <a:t> denotes the appropriate field-specific fuzzy function from the next three slides.</a:t>
            </a:r>
            <a:endParaRPr lang="en-US" altLang="en-US" sz="1200" b="0" i="0" dirty="0">
              <a:solidFill>
                <a:schemeClr val="accent3">
                  <a:lumMod val="20000"/>
                  <a:lumOff val="80000"/>
                </a:schemeClr>
              </a:solidFill>
            </a:endParaRPr>
          </a:p>
          <a:p>
            <a:pPr eaLnBrk="1" hangingPunct="1">
              <a:lnSpc>
                <a:spcPct val="100000"/>
              </a:lnSpc>
              <a:spcAft>
                <a:spcPts val="600"/>
              </a:spcAft>
            </a:pPr>
            <a:r>
              <a:rPr lang="en-US" sz="1200" i="0" u="sng" dirty="0" smtClean="0">
                <a:solidFill>
                  <a:schemeClr val="accent3">
                    <a:lumMod val="20000"/>
                    <a:lumOff val="80000"/>
                  </a:schemeClr>
                </a:solidFill>
              </a:rPr>
              <a:t>Step 7 of </a:t>
            </a:r>
            <a:r>
              <a:rPr lang="en-US" sz="1200" i="0" u="sng" dirty="0">
                <a:solidFill>
                  <a:schemeClr val="accent3">
                    <a:lumMod val="20000"/>
                    <a:lumOff val="80000"/>
                  </a:schemeClr>
                </a:solidFill>
              </a:rPr>
              <a:t>7</a:t>
            </a:r>
            <a:endParaRPr lang="en-US" sz="1200" i="0" u="sng" dirty="0" smtClean="0">
              <a:solidFill>
                <a:schemeClr val="accent3">
                  <a:lumMod val="20000"/>
                  <a:lumOff val="80000"/>
                </a:schemeClr>
              </a:solidFill>
            </a:endParaRPr>
          </a:p>
          <a:p>
            <a:pPr eaLnBrk="1" hangingPunct="1">
              <a:lnSpc>
                <a:spcPct val="100000"/>
              </a:lnSpc>
              <a:spcAft>
                <a:spcPts val="1800"/>
              </a:spcAft>
            </a:pPr>
            <a:r>
              <a:rPr lang="en-US" altLang="en-US" sz="1200" i="0" dirty="0">
                <a:solidFill>
                  <a:schemeClr val="accent3">
                    <a:lumMod val="20000"/>
                    <a:lumOff val="80000"/>
                  </a:schemeClr>
                </a:solidFill>
              </a:rPr>
              <a:t>For each level between 1000 and 700 </a:t>
            </a:r>
            <a:r>
              <a:rPr lang="en-US" altLang="en-US" sz="1200" i="0" dirty="0" err="1">
                <a:solidFill>
                  <a:schemeClr val="accent3">
                    <a:lumMod val="20000"/>
                    <a:lumOff val="80000"/>
                  </a:schemeClr>
                </a:solidFill>
              </a:rPr>
              <a:t>mb</a:t>
            </a:r>
            <a:r>
              <a:rPr lang="en-US" altLang="en-US" sz="1200" i="0" dirty="0">
                <a:solidFill>
                  <a:schemeClr val="accent3">
                    <a:lumMod val="20000"/>
                    <a:lumOff val="80000"/>
                  </a:schemeClr>
                </a:solidFill>
              </a:rPr>
              <a:t>, inclusive, </a:t>
            </a:r>
            <a:r>
              <a:rPr lang="en-US" altLang="en-US" sz="1200" i="0" dirty="0" smtClean="0">
                <a:solidFill>
                  <a:schemeClr val="accent3">
                    <a:lumMod val="20000"/>
                    <a:lumOff val="80000"/>
                  </a:schemeClr>
                </a:solidFill>
              </a:rPr>
              <a:t>t</a:t>
            </a:r>
            <a:r>
              <a:rPr lang="en-US" sz="1200" i="0" dirty="0" smtClean="0">
                <a:solidFill>
                  <a:schemeClr val="accent3">
                    <a:lumMod val="20000"/>
                    <a:lumOff val="80000"/>
                  </a:schemeClr>
                </a:solidFill>
              </a:rPr>
              <a:t>hreshold the corrected estimates of the next CAPE and CIN analysis fields, and assign grid point values based on whether a </a:t>
            </a:r>
            <a:r>
              <a:rPr lang="en-US" sz="1200" i="0" dirty="0" err="1" smtClean="0">
                <a:solidFill>
                  <a:schemeClr val="accent3">
                    <a:lumMod val="20000"/>
                    <a:lumOff val="80000"/>
                  </a:schemeClr>
                </a:solidFill>
              </a:rPr>
              <a:t>thresholded</a:t>
            </a:r>
            <a:r>
              <a:rPr lang="en-US" sz="1200" i="0" dirty="0" smtClean="0">
                <a:solidFill>
                  <a:schemeClr val="accent3">
                    <a:lumMod val="20000"/>
                    <a:lumOff val="80000"/>
                  </a:schemeClr>
                </a:solidFill>
              </a:rPr>
              <a:t> estimate is isolated or is vertically juxtaposed to a similar point.  Then, sum the grid point values in each vertical column.</a:t>
            </a:r>
          </a:p>
        </p:txBody>
      </p:sp>
    </p:spTree>
    <p:extLst>
      <p:ext uri="{BB962C8B-B14F-4D97-AF65-F5344CB8AC3E}">
        <p14:creationId xmlns:p14="http://schemas.microsoft.com/office/powerpoint/2010/main" val="2292608682"/>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Chart 7"/>
          <p:cNvGraphicFramePr>
            <a:graphicFrameLocks noChangeAspect="1"/>
          </p:cNvGraphicFramePr>
          <p:nvPr>
            <p:extLst>
              <p:ext uri="{D42A27DB-BD31-4B8C-83A1-F6EECF244321}">
                <p14:modId xmlns:p14="http://schemas.microsoft.com/office/powerpoint/2010/main" val="2565145740"/>
              </p:ext>
            </p:extLst>
          </p:nvPr>
        </p:nvGraphicFramePr>
        <p:xfrm>
          <a:off x="4937760" y="1672170"/>
          <a:ext cx="3657600" cy="2438400"/>
        </p:xfrm>
        <a:graphic>
          <a:graphicData uri="http://schemas.openxmlformats.org/drawingml/2006/chart">
            <c:chart xmlns:c="http://schemas.openxmlformats.org/drawingml/2006/chart" xmlns:r="http://schemas.openxmlformats.org/officeDocument/2006/relationships" r:id="rId3"/>
          </a:graphicData>
        </a:graphic>
      </p:graphicFrame>
      <mc:AlternateContent xmlns:mc="http://schemas.openxmlformats.org/markup-compatibility/2006" xmlns:a14="http://schemas.microsoft.com/office/drawing/2010/main">
        <mc:Choice Requires="a14">
          <p:sp>
            <p:nvSpPr>
              <p:cNvPr id="9" name="TextBox 8"/>
              <p:cNvSpPr txBox="1"/>
              <p:nvPr/>
            </p:nvSpPr>
            <p:spPr>
              <a:xfrm>
                <a:off x="4846320" y="4251960"/>
                <a:ext cx="3840480" cy="1255728"/>
              </a:xfrm>
              <a:prstGeom prst="rect">
                <a:avLst/>
              </a:prstGeom>
              <a:noFill/>
            </p:spPr>
            <p:txBody>
              <a:bodyPr wrap="none" rtlCol="0" anchor="ctr" anchorCtr="0">
                <a:spAutoFit/>
              </a:bodyPr>
              <a:lstStyle/>
              <a:p>
                <a:pPr algn="ctr"/>
                <a14:m>
                  <m:oMathPara xmlns:m="http://schemas.openxmlformats.org/officeDocument/2006/math">
                    <m:oMathParaPr>
                      <m:jc m:val="centerGroup"/>
                    </m:oMathParaPr>
                    <m:oMath xmlns:m="http://schemas.openxmlformats.org/officeDocument/2006/math">
                      <m:r>
                        <a:rPr lang="en-US" sz="1200" b="1" i="1" smtClean="0">
                          <a:solidFill>
                            <a:schemeClr val="accent3">
                              <a:lumMod val="20000"/>
                              <a:lumOff val="80000"/>
                            </a:schemeClr>
                          </a:solidFill>
                          <a:latin typeface="Cambria Math"/>
                        </a:rPr>
                        <m:t>𝒚</m:t>
                      </m:r>
                      <m:r>
                        <a:rPr lang="en-US" sz="1200" b="1" i="1" smtClean="0">
                          <a:solidFill>
                            <a:schemeClr val="accent3">
                              <a:lumMod val="20000"/>
                              <a:lumOff val="80000"/>
                            </a:schemeClr>
                          </a:solidFill>
                          <a:latin typeface="Cambria Math"/>
                        </a:rPr>
                        <m:t>=</m:t>
                      </m:r>
                      <m:r>
                        <a:rPr lang="en-US" sz="1200" b="1" i="1" smtClean="0">
                          <a:solidFill>
                            <a:schemeClr val="accent3">
                              <a:lumMod val="20000"/>
                              <a:lumOff val="80000"/>
                            </a:schemeClr>
                          </a:solidFill>
                          <a:latin typeface="Cambria Math"/>
                        </a:rPr>
                        <m:t>𝟏</m:t>
                      </m:r>
                      <m:r>
                        <a:rPr lang="en-US" sz="1200" b="1" i="1" smtClean="0">
                          <a:solidFill>
                            <a:schemeClr val="accent3">
                              <a:lumMod val="20000"/>
                              <a:lumOff val="80000"/>
                            </a:schemeClr>
                          </a:solidFill>
                          <a:latin typeface="Cambria Math"/>
                        </a:rPr>
                        <m:t>:  </m:t>
                      </m:r>
                      <m:r>
                        <a:rPr lang="en-US" sz="1200" b="1" i="1" smtClean="0">
                          <a:solidFill>
                            <a:schemeClr val="accent3">
                              <a:lumMod val="20000"/>
                              <a:lumOff val="80000"/>
                            </a:schemeClr>
                          </a:solidFill>
                          <a:latin typeface="Cambria Math"/>
                          <a:ea typeface="Cambria Math"/>
                        </a:rPr>
                        <m:t>𝒙</m:t>
                      </m:r>
                      <m:r>
                        <a:rPr lang="en-US" sz="1200" b="1" i="1" smtClean="0">
                          <a:solidFill>
                            <a:schemeClr val="accent3">
                              <a:lumMod val="20000"/>
                              <a:lumOff val="80000"/>
                            </a:schemeClr>
                          </a:solidFill>
                          <a:latin typeface="Cambria Math"/>
                          <a:ea typeface="Cambria Math"/>
                        </a:rPr>
                        <m:t> ≤</m:t>
                      </m:r>
                      <m:r>
                        <a:rPr lang="en-US" sz="1200" b="1" i="1" smtClean="0">
                          <a:solidFill>
                            <a:schemeClr val="accent3">
                              <a:lumMod val="20000"/>
                              <a:lumOff val="80000"/>
                            </a:schemeClr>
                          </a:solidFill>
                          <a:latin typeface="Cambria Math"/>
                          <a:ea typeface="Cambria Math"/>
                        </a:rPr>
                        <m:t>𝟓</m:t>
                      </m:r>
                      <m:r>
                        <a:rPr lang="en-US" sz="1200" b="1" i="1" smtClean="0">
                          <a:solidFill>
                            <a:schemeClr val="accent3">
                              <a:lumMod val="20000"/>
                              <a:lumOff val="80000"/>
                            </a:schemeClr>
                          </a:solidFill>
                          <a:latin typeface="Cambria Math"/>
                          <a:ea typeface="Cambria Math"/>
                        </a:rPr>
                        <m:t> </m:t>
                      </m:r>
                      <m:r>
                        <a:rPr lang="en-US" sz="1200" b="1" i="1" smtClean="0">
                          <a:solidFill>
                            <a:schemeClr val="accent3">
                              <a:lumMod val="20000"/>
                              <a:lumOff val="80000"/>
                            </a:schemeClr>
                          </a:solidFill>
                          <a:latin typeface="Cambria Math"/>
                          <a:ea typeface="Cambria Math"/>
                        </a:rPr>
                        <m:t>𝑱</m:t>
                      </m:r>
                      <m:r>
                        <a:rPr lang="en-US" sz="1200" b="1" i="1" smtClean="0">
                          <a:solidFill>
                            <a:schemeClr val="accent3">
                              <a:lumMod val="20000"/>
                              <a:lumOff val="80000"/>
                            </a:schemeClr>
                          </a:solidFill>
                          <a:latin typeface="Cambria Math"/>
                          <a:ea typeface="Cambria Math"/>
                        </a:rPr>
                        <m:t>/</m:t>
                      </m:r>
                      <m:r>
                        <a:rPr lang="en-US" sz="1200" b="1" i="1" smtClean="0">
                          <a:solidFill>
                            <a:schemeClr val="accent3">
                              <a:lumMod val="20000"/>
                              <a:lumOff val="80000"/>
                            </a:schemeClr>
                          </a:solidFill>
                          <a:latin typeface="Cambria Math"/>
                          <a:ea typeface="Cambria Math"/>
                        </a:rPr>
                        <m:t>𝒌𝒈</m:t>
                      </m:r>
                    </m:oMath>
                  </m:oMathPara>
                </a14:m>
                <a:endParaRPr lang="en-US" sz="1200" b="1" i="1" dirty="0">
                  <a:solidFill>
                    <a:schemeClr val="accent3">
                      <a:lumMod val="20000"/>
                      <a:lumOff val="80000"/>
                    </a:schemeClr>
                  </a:solidFill>
                  <a:latin typeface="Cambria Math"/>
                  <a:ea typeface="Cambria Math"/>
                </a:endParaRPr>
              </a:p>
              <a:p>
                <a:pPr algn="ctr"/>
                <a:endParaRPr lang="en-US" sz="1200" b="1" i="1" dirty="0">
                  <a:solidFill>
                    <a:schemeClr val="accent3">
                      <a:lumMod val="20000"/>
                      <a:lumOff val="80000"/>
                    </a:schemeClr>
                  </a:solidFill>
                  <a:latin typeface="Cambria Math"/>
                  <a:ea typeface="Cambria Math"/>
                </a:endParaRPr>
              </a:p>
              <a:p>
                <a:pPr algn="ctr"/>
                <a14:m>
                  <m:oMathPara xmlns:m="http://schemas.openxmlformats.org/officeDocument/2006/math">
                    <m:oMathParaPr>
                      <m:jc m:val="centerGroup"/>
                    </m:oMathParaPr>
                    <m:oMath xmlns:m="http://schemas.openxmlformats.org/officeDocument/2006/math">
                      <m:r>
                        <a:rPr lang="en-US" sz="1200" b="1" i="1" smtClean="0">
                          <a:solidFill>
                            <a:schemeClr val="accent3">
                              <a:lumMod val="20000"/>
                              <a:lumOff val="80000"/>
                            </a:schemeClr>
                          </a:solidFill>
                          <a:latin typeface="Cambria Math"/>
                        </a:rPr>
                        <m:t>𝒚</m:t>
                      </m:r>
                      <m:r>
                        <a:rPr lang="en-US" sz="1200" b="1" i="1" smtClean="0">
                          <a:solidFill>
                            <a:schemeClr val="accent3">
                              <a:lumMod val="20000"/>
                              <a:lumOff val="80000"/>
                            </a:schemeClr>
                          </a:solidFill>
                          <a:latin typeface="Cambria Math"/>
                        </a:rPr>
                        <m:t>=−</m:t>
                      </m:r>
                      <m:r>
                        <a:rPr lang="en-US" sz="1200" b="1" i="1" smtClean="0">
                          <a:solidFill>
                            <a:schemeClr val="accent3">
                              <a:lumMod val="20000"/>
                              <a:lumOff val="80000"/>
                            </a:schemeClr>
                          </a:solidFill>
                          <a:latin typeface="Cambria Math"/>
                        </a:rPr>
                        <m:t>𝟎</m:t>
                      </m:r>
                      <m:r>
                        <a:rPr lang="en-US" sz="1200" b="1" i="1" smtClean="0">
                          <a:solidFill>
                            <a:schemeClr val="accent3">
                              <a:lumMod val="20000"/>
                              <a:lumOff val="80000"/>
                            </a:schemeClr>
                          </a:solidFill>
                          <a:latin typeface="Cambria Math"/>
                        </a:rPr>
                        <m:t>.</m:t>
                      </m:r>
                      <m:r>
                        <a:rPr lang="en-US" sz="1200" b="1" i="1" smtClean="0">
                          <a:solidFill>
                            <a:schemeClr val="accent3">
                              <a:lumMod val="20000"/>
                              <a:lumOff val="80000"/>
                            </a:schemeClr>
                          </a:solidFill>
                          <a:latin typeface="Cambria Math"/>
                        </a:rPr>
                        <m:t>𝟎𝟎𝟓𝟐𝟓</m:t>
                      </m:r>
                      <m:r>
                        <a:rPr lang="en-US" sz="1200" b="1" i="1" smtClean="0">
                          <a:solidFill>
                            <a:schemeClr val="accent3">
                              <a:lumMod val="20000"/>
                              <a:lumOff val="80000"/>
                            </a:schemeClr>
                          </a:solidFill>
                          <a:latin typeface="Cambria Math"/>
                        </a:rPr>
                        <m:t>𝒙</m:t>
                      </m:r>
                      <m:r>
                        <a:rPr lang="en-US" sz="1200" b="1" i="1" smtClean="0">
                          <a:solidFill>
                            <a:schemeClr val="accent3">
                              <a:lumMod val="20000"/>
                              <a:lumOff val="80000"/>
                            </a:schemeClr>
                          </a:solidFill>
                          <a:latin typeface="Cambria Math"/>
                        </a:rPr>
                        <m:t>+</m:t>
                      </m:r>
                      <m:r>
                        <a:rPr lang="en-US" sz="1200" b="1" i="1" smtClean="0">
                          <a:solidFill>
                            <a:schemeClr val="accent3">
                              <a:lumMod val="20000"/>
                              <a:lumOff val="80000"/>
                            </a:schemeClr>
                          </a:solidFill>
                          <a:latin typeface="Cambria Math"/>
                        </a:rPr>
                        <m:t>𝟏</m:t>
                      </m:r>
                      <m:r>
                        <a:rPr lang="en-US" sz="1200" b="1" i="1" smtClean="0">
                          <a:solidFill>
                            <a:schemeClr val="accent3">
                              <a:lumMod val="20000"/>
                              <a:lumOff val="80000"/>
                            </a:schemeClr>
                          </a:solidFill>
                          <a:latin typeface="Cambria Math"/>
                        </a:rPr>
                        <m:t>.</m:t>
                      </m:r>
                      <m:r>
                        <a:rPr lang="en-US" sz="1200" b="1" i="1" smtClean="0">
                          <a:solidFill>
                            <a:schemeClr val="accent3">
                              <a:lumMod val="20000"/>
                              <a:lumOff val="80000"/>
                            </a:schemeClr>
                          </a:solidFill>
                          <a:latin typeface="Cambria Math"/>
                        </a:rPr>
                        <m:t>𝟎𝟐𝟔𝟐𝟓</m:t>
                      </m:r>
                      <m:r>
                        <a:rPr lang="en-US" sz="1200" b="1" i="1" smtClean="0">
                          <a:solidFill>
                            <a:schemeClr val="accent3">
                              <a:lumMod val="20000"/>
                              <a:lumOff val="80000"/>
                            </a:schemeClr>
                          </a:solidFill>
                          <a:latin typeface="Cambria Math"/>
                        </a:rPr>
                        <m:t>:  </m:t>
                      </m:r>
                      <m:r>
                        <a:rPr lang="en-US" sz="1200" b="1" i="1" smtClean="0">
                          <a:solidFill>
                            <a:schemeClr val="accent3">
                              <a:lumMod val="20000"/>
                              <a:lumOff val="80000"/>
                            </a:schemeClr>
                          </a:solidFill>
                          <a:latin typeface="Cambria Math"/>
                        </a:rPr>
                        <m:t>𝟓</m:t>
                      </m:r>
                      <m:r>
                        <a:rPr lang="en-US" sz="1200" b="1" i="1" smtClean="0">
                          <a:solidFill>
                            <a:schemeClr val="accent3">
                              <a:lumMod val="20000"/>
                              <a:lumOff val="80000"/>
                            </a:schemeClr>
                          </a:solidFill>
                          <a:latin typeface="Cambria Math"/>
                        </a:rPr>
                        <m:t> </m:t>
                      </m:r>
                      <m:r>
                        <a:rPr lang="en-US" sz="1200" b="1" i="1" smtClean="0">
                          <a:solidFill>
                            <a:schemeClr val="accent3">
                              <a:lumMod val="20000"/>
                              <a:lumOff val="80000"/>
                            </a:schemeClr>
                          </a:solidFill>
                          <a:latin typeface="Cambria Math"/>
                        </a:rPr>
                        <m:t>𝑱</m:t>
                      </m:r>
                      <m:r>
                        <a:rPr lang="en-US" sz="1200" b="1" i="1" smtClean="0">
                          <a:solidFill>
                            <a:schemeClr val="accent3">
                              <a:lumMod val="20000"/>
                              <a:lumOff val="80000"/>
                            </a:schemeClr>
                          </a:solidFill>
                          <a:latin typeface="Cambria Math"/>
                        </a:rPr>
                        <m:t>/</m:t>
                      </m:r>
                      <m:r>
                        <a:rPr lang="en-US" sz="1200" b="1" i="1" smtClean="0">
                          <a:solidFill>
                            <a:schemeClr val="accent3">
                              <a:lumMod val="20000"/>
                              <a:lumOff val="80000"/>
                            </a:schemeClr>
                          </a:solidFill>
                          <a:latin typeface="Cambria Math"/>
                        </a:rPr>
                        <m:t>𝒌𝒈</m:t>
                      </m:r>
                      <m:r>
                        <a:rPr lang="en-US" sz="1200" b="1" i="1" smtClean="0">
                          <a:solidFill>
                            <a:schemeClr val="accent3">
                              <a:lumMod val="20000"/>
                              <a:lumOff val="80000"/>
                            </a:schemeClr>
                          </a:solidFill>
                          <a:latin typeface="Cambria Math"/>
                        </a:rPr>
                        <m:t>&lt;</m:t>
                      </m:r>
                      <m:r>
                        <a:rPr lang="en-US" sz="1200" b="1" i="1" smtClean="0">
                          <a:solidFill>
                            <a:schemeClr val="accent3">
                              <a:lumMod val="20000"/>
                              <a:lumOff val="80000"/>
                            </a:schemeClr>
                          </a:solidFill>
                          <a:latin typeface="Cambria Math"/>
                          <a:ea typeface="Cambria Math"/>
                        </a:rPr>
                        <m:t>𝒙</m:t>
                      </m:r>
                      <m:r>
                        <a:rPr lang="en-US" sz="1200" i="1">
                          <a:solidFill>
                            <a:schemeClr val="accent3">
                              <a:lumMod val="20000"/>
                              <a:lumOff val="80000"/>
                            </a:schemeClr>
                          </a:solidFill>
                          <a:latin typeface="Cambria Math"/>
                          <a:ea typeface="Cambria Math"/>
                        </a:rPr>
                        <m:t>≤</m:t>
                      </m:r>
                      <m:r>
                        <a:rPr lang="en-US" sz="1200" i="1">
                          <a:solidFill>
                            <a:schemeClr val="accent3">
                              <a:lumMod val="20000"/>
                              <a:lumOff val="80000"/>
                            </a:schemeClr>
                          </a:solidFill>
                          <a:latin typeface="Cambria Math"/>
                          <a:ea typeface="Cambria Math"/>
                        </a:rPr>
                        <m:t>𝟐𝟓</m:t>
                      </m:r>
                      <m:r>
                        <a:rPr lang="en-US" sz="1200" b="1" i="1" smtClean="0">
                          <a:solidFill>
                            <a:schemeClr val="accent3">
                              <a:lumMod val="20000"/>
                              <a:lumOff val="80000"/>
                            </a:schemeClr>
                          </a:solidFill>
                          <a:latin typeface="Cambria Math"/>
                          <a:ea typeface="Cambria Math"/>
                        </a:rPr>
                        <m:t> </m:t>
                      </m:r>
                      <m:r>
                        <a:rPr lang="en-US" sz="1200" b="1" i="1" smtClean="0">
                          <a:solidFill>
                            <a:schemeClr val="accent3">
                              <a:lumMod val="20000"/>
                              <a:lumOff val="80000"/>
                            </a:schemeClr>
                          </a:solidFill>
                          <a:latin typeface="Cambria Math"/>
                          <a:ea typeface="Cambria Math"/>
                        </a:rPr>
                        <m:t>𝑱</m:t>
                      </m:r>
                      <m:r>
                        <a:rPr lang="en-US" sz="1200" b="1" i="1" smtClean="0">
                          <a:solidFill>
                            <a:schemeClr val="accent3">
                              <a:lumMod val="20000"/>
                              <a:lumOff val="80000"/>
                            </a:schemeClr>
                          </a:solidFill>
                          <a:latin typeface="Cambria Math"/>
                          <a:ea typeface="Cambria Math"/>
                        </a:rPr>
                        <m:t>/</m:t>
                      </m:r>
                      <m:r>
                        <a:rPr lang="en-US" sz="1200" b="1" i="1" smtClean="0">
                          <a:solidFill>
                            <a:schemeClr val="accent3">
                              <a:lumMod val="20000"/>
                              <a:lumOff val="80000"/>
                            </a:schemeClr>
                          </a:solidFill>
                          <a:latin typeface="Cambria Math"/>
                          <a:ea typeface="Cambria Math"/>
                        </a:rPr>
                        <m:t>𝒌𝒈</m:t>
                      </m:r>
                    </m:oMath>
                  </m:oMathPara>
                </a14:m>
                <a:endParaRPr lang="en-US" sz="1200" b="1" i="1" dirty="0">
                  <a:solidFill>
                    <a:schemeClr val="accent3">
                      <a:lumMod val="20000"/>
                      <a:lumOff val="80000"/>
                    </a:schemeClr>
                  </a:solidFill>
                  <a:latin typeface="Cambria Math"/>
                  <a:ea typeface="Cambria Math"/>
                </a:endParaRPr>
              </a:p>
              <a:p>
                <a:pPr algn="ctr"/>
                <a:endParaRPr lang="en-US" sz="1200" b="1" i="1" dirty="0" smtClean="0">
                  <a:solidFill>
                    <a:schemeClr val="accent3">
                      <a:lumMod val="20000"/>
                      <a:lumOff val="80000"/>
                    </a:schemeClr>
                  </a:solidFill>
                  <a:latin typeface="Cambria Math"/>
                  <a:ea typeface="Cambria Math"/>
                </a:endParaRPr>
              </a:p>
              <a:p>
                <a:pPr algn="ctr"/>
                <a14:m>
                  <m:oMathPara xmlns:m="http://schemas.openxmlformats.org/officeDocument/2006/math">
                    <m:oMathParaPr>
                      <m:jc m:val="centerGroup"/>
                    </m:oMathParaPr>
                    <m:oMath xmlns:m="http://schemas.openxmlformats.org/officeDocument/2006/math">
                      <m:r>
                        <a:rPr lang="en-US" sz="1200" i="1">
                          <a:solidFill>
                            <a:schemeClr val="accent3">
                              <a:lumMod val="20000"/>
                              <a:lumOff val="80000"/>
                            </a:schemeClr>
                          </a:solidFill>
                          <a:latin typeface="Cambria Math"/>
                        </a:rPr>
                        <m:t>𝒚</m:t>
                      </m:r>
                      <m:r>
                        <a:rPr lang="en-US" sz="1200" i="1" smtClean="0">
                          <a:solidFill>
                            <a:schemeClr val="accent3">
                              <a:lumMod val="20000"/>
                              <a:lumOff val="80000"/>
                            </a:schemeClr>
                          </a:solidFill>
                          <a:latin typeface="Cambria Math"/>
                        </a:rPr>
                        <m:t>≈</m:t>
                      </m:r>
                      <m:r>
                        <a:rPr lang="en-US" sz="1200" i="1">
                          <a:solidFill>
                            <a:schemeClr val="accent3">
                              <a:lumMod val="20000"/>
                              <a:lumOff val="80000"/>
                            </a:schemeClr>
                          </a:solidFill>
                          <a:latin typeface="Cambria Math"/>
                        </a:rPr>
                        <m:t>−</m:t>
                      </m:r>
                      <m:r>
                        <a:rPr lang="en-US" sz="1200" i="1">
                          <a:solidFill>
                            <a:schemeClr val="accent3">
                              <a:lumMod val="20000"/>
                              <a:lumOff val="80000"/>
                            </a:schemeClr>
                          </a:solidFill>
                          <a:latin typeface="Cambria Math"/>
                        </a:rPr>
                        <m:t>𝟎</m:t>
                      </m:r>
                      <m:r>
                        <a:rPr lang="en-US" sz="1200" i="1">
                          <a:solidFill>
                            <a:schemeClr val="accent3">
                              <a:lumMod val="20000"/>
                              <a:lumOff val="80000"/>
                            </a:schemeClr>
                          </a:solidFill>
                          <a:latin typeface="Cambria Math"/>
                        </a:rPr>
                        <m:t>.</m:t>
                      </m:r>
                      <m:r>
                        <a:rPr lang="en-US" sz="1200" i="1">
                          <a:solidFill>
                            <a:schemeClr val="accent3">
                              <a:lumMod val="20000"/>
                              <a:lumOff val="80000"/>
                            </a:schemeClr>
                          </a:solidFill>
                          <a:latin typeface="Cambria Math"/>
                        </a:rPr>
                        <m:t>𝟎</m:t>
                      </m:r>
                      <m:r>
                        <a:rPr lang="en-US" sz="1200" b="1" i="1" smtClean="0">
                          <a:solidFill>
                            <a:schemeClr val="accent3">
                              <a:lumMod val="20000"/>
                              <a:lumOff val="80000"/>
                            </a:schemeClr>
                          </a:solidFill>
                          <a:latin typeface="Cambria Math"/>
                        </a:rPr>
                        <m:t>𝟎𝟓𝟐𝟔</m:t>
                      </m:r>
                      <m:r>
                        <a:rPr lang="en-US" sz="1200" i="1">
                          <a:solidFill>
                            <a:schemeClr val="accent3">
                              <a:lumMod val="20000"/>
                              <a:lumOff val="80000"/>
                            </a:schemeClr>
                          </a:solidFill>
                          <a:latin typeface="Cambria Math"/>
                        </a:rPr>
                        <m:t>𝒙</m:t>
                      </m:r>
                      <m:r>
                        <a:rPr lang="en-US" sz="1200" i="1">
                          <a:solidFill>
                            <a:schemeClr val="accent3">
                              <a:lumMod val="20000"/>
                              <a:lumOff val="80000"/>
                            </a:schemeClr>
                          </a:solidFill>
                          <a:latin typeface="Cambria Math"/>
                        </a:rPr>
                        <m:t>+</m:t>
                      </m:r>
                      <m:r>
                        <a:rPr lang="en-US" sz="1200" b="1" i="1" smtClean="0">
                          <a:solidFill>
                            <a:schemeClr val="accent3">
                              <a:lumMod val="20000"/>
                              <a:lumOff val="80000"/>
                            </a:schemeClr>
                          </a:solidFill>
                          <a:latin typeface="Cambria Math"/>
                        </a:rPr>
                        <m:t>𝟏</m:t>
                      </m:r>
                      <m:r>
                        <a:rPr lang="en-US" sz="1200" i="1">
                          <a:solidFill>
                            <a:schemeClr val="accent3">
                              <a:lumMod val="20000"/>
                              <a:lumOff val="80000"/>
                            </a:schemeClr>
                          </a:solidFill>
                          <a:latin typeface="Cambria Math"/>
                        </a:rPr>
                        <m:t>.</m:t>
                      </m:r>
                      <m:r>
                        <a:rPr lang="en-US" sz="1200" i="1" smtClean="0">
                          <a:solidFill>
                            <a:schemeClr val="accent3">
                              <a:lumMod val="20000"/>
                              <a:lumOff val="80000"/>
                            </a:schemeClr>
                          </a:solidFill>
                          <a:latin typeface="Cambria Math"/>
                        </a:rPr>
                        <m:t> </m:t>
                      </m:r>
                      <m:r>
                        <a:rPr lang="en-US" sz="1200" b="1" i="1" smtClean="0">
                          <a:solidFill>
                            <a:schemeClr val="accent3">
                              <a:lumMod val="20000"/>
                              <a:lumOff val="80000"/>
                            </a:schemeClr>
                          </a:solidFill>
                          <a:latin typeface="Cambria Math"/>
                        </a:rPr>
                        <m:t>𝟎𝟐𝟔𝟔𝟐</m:t>
                      </m:r>
                      <m:r>
                        <a:rPr lang="en-US" sz="1200" i="1">
                          <a:solidFill>
                            <a:schemeClr val="accent3">
                              <a:lumMod val="20000"/>
                              <a:lumOff val="80000"/>
                            </a:schemeClr>
                          </a:solidFill>
                          <a:latin typeface="Cambria Math"/>
                        </a:rPr>
                        <m:t>:  </m:t>
                      </m:r>
                      <m:r>
                        <a:rPr lang="en-US" sz="1200" b="1" i="1" smtClean="0">
                          <a:solidFill>
                            <a:schemeClr val="accent3">
                              <a:lumMod val="20000"/>
                              <a:lumOff val="80000"/>
                            </a:schemeClr>
                          </a:solidFill>
                          <a:latin typeface="Cambria Math"/>
                        </a:rPr>
                        <m:t>𝟐𝟓</m:t>
                      </m:r>
                      <m:r>
                        <a:rPr lang="en-US" sz="1200" i="1">
                          <a:solidFill>
                            <a:schemeClr val="accent3">
                              <a:lumMod val="20000"/>
                              <a:lumOff val="80000"/>
                            </a:schemeClr>
                          </a:solidFill>
                          <a:latin typeface="Cambria Math"/>
                        </a:rPr>
                        <m:t> </m:t>
                      </m:r>
                      <m:r>
                        <a:rPr lang="en-US" sz="1200" i="1">
                          <a:solidFill>
                            <a:schemeClr val="accent3">
                              <a:lumMod val="20000"/>
                              <a:lumOff val="80000"/>
                            </a:schemeClr>
                          </a:solidFill>
                          <a:latin typeface="Cambria Math"/>
                        </a:rPr>
                        <m:t>𝑱</m:t>
                      </m:r>
                      <m:r>
                        <a:rPr lang="en-US" sz="1200" i="1">
                          <a:solidFill>
                            <a:schemeClr val="accent3">
                              <a:lumMod val="20000"/>
                              <a:lumOff val="80000"/>
                            </a:schemeClr>
                          </a:solidFill>
                          <a:latin typeface="Cambria Math"/>
                        </a:rPr>
                        <m:t>/</m:t>
                      </m:r>
                      <m:r>
                        <a:rPr lang="en-US" sz="1200" i="1">
                          <a:solidFill>
                            <a:schemeClr val="accent3">
                              <a:lumMod val="20000"/>
                              <a:lumOff val="80000"/>
                            </a:schemeClr>
                          </a:solidFill>
                          <a:latin typeface="Cambria Math"/>
                        </a:rPr>
                        <m:t>𝒌𝒈</m:t>
                      </m:r>
                      <m:r>
                        <a:rPr lang="en-US" sz="1200" i="1">
                          <a:solidFill>
                            <a:schemeClr val="accent3">
                              <a:lumMod val="20000"/>
                              <a:lumOff val="80000"/>
                            </a:schemeClr>
                          </a:solidFill>
                          <a:latin typeface="Cambria Math"/>
                        </a:rPr>
                        <m:t>&lt;</m:t>
                      </m:r>
                      <m:r>
                        <a:rPr lang="en-US" sz="1200" i="1">
                          <a:solidFill>
                            <a:schemeClr val="accent3">
                              <a:lumMod val="20000"/>
                              <a:lumOff val="80000"/>
                            </a:schemeClr>
                          </a:solidFill>
                          <a:latin typeface="Cambria Math"/>
                          <a:ea typeface="Cambria Math"/>
                        </a:rPr>
                        <m:t>𝒙</m:t>
                      </m:r>
                      <m:r>
                        <a:rPr lang="en-US" sz="1200" i="1">
                          <a:solidFill>
                            <a:schemeClr val="accent3">
                              <a:lumMod val="20000"/>
                              <a:lumOff val="80000"/>
                            </a:schemeClr>
                          </a:solidFill>
                          <a:latin typeface="Cambria Math"/>
                          <a:ea typeface="Cambria Math"/>
                        </a:rPr>
                        <m:t>&lt;</m:t>
                      </m:r>
                      <m:r>
                        <a:rPr lang="en-US" sz="1200" i="1">
                          <a:solidFill>
                            <a:schemeClr val="accent3">
                              <a:lumMod val="20000"/>
                              <a:lumOff val="80000"/>
                            </a:schemeClr>
                          </a:solidFill>
                          <a:latin typeface="Cambria Math"/>
                          <a:ea typeface="Cambria Math"/>
                        </a:rPr>
                        <m:t>𝟏</m:t>
                      </m:r>
                      <m:r>
                        <a:rPr lang="en-US" sz="1200" b="1" i="1" smtClean="0">
                          <a:solidFill>
                            <a:schemeClr val="accent3">
                              <a:lumMod val="20000"/>
                              <a:lumOff val="80000"/>
                            </a:schemeClr>
                          </a:solidFill>
                          <a:latin typeface="Cambria Math"/>
                          <a:ea typeface="Cambria Math"/>
                        </a:rPr>
                        <m:t>𝟗𝟓</m:t>
                      </m:r>
                      <m:r>
                        <a:rPr lang="en-US" sz="1200" i="1">
                          <a:solidFill>
                            <a:schemeClr val="accent3">
                              <a:lumMod val="20000"/>
                              <a:lumOff val="80000"/>
                            </a:schemeClr>
                          </a:solidFill>
                          <a:latin typeface="Cambria Math"/>
                          <a:ea typeface="Cambria Math"/>
                        </a:rPr>
                        <m:t> </m:t>
                      </m:r>
                      <m:r>
                        <a:rPr lang="en-US" sz="1200" i="1">
                          <a:solidFill>
                            <a:schemeClr val="accent3">
                              <a:lumMod val="20000"/>
                              <a:lumOff val="80000"/>
                            </a:schemeClr>
                          </a:solidFill>
                          <a:latin typeface="Cambria Math"/>
                          <a:ea typeface="Cambria Math"/>
                        </a:rPr>
                        <m:t>𝑱</m:t>
                      </m:r>
                      <m:r>
                        <a:rPr lang="en-US" sz="1200" i="1">
                          <a:solidFill>
                            <a:schemeClr val="accent3">
                              <a:lumMod val="20000"/>
                              <a:lumOff val="80000"/>
                            </a:schemeClr>
                          </a:solidFill>
                          <a:latin typeface="Cambria Math"/>
                          <a:ea typeface="Cambria Math"/>
                        </a:rPr>
                        <m:t>/</m:t>
                      </m:r>
                      <m:r>
                        <a:rPr lang="en-US" sz="1200" i="1">
                          <a:solidFill>
                            <a:schemeClr val="accent3">
                              <a:lumMod val="20000"/>
                              <a:lumOff val="80000"/>
                            </a:schemeClr>
                          </a:solidFill>
                          <a:latin typeface="Cambria Math"/>
                          <a:ea typeface="Cambria Math"/>
                        </a:rPr>
                        <m:t>𝒌𝒈</m:t>
                      </m:r>
                    </m:oMath>
                  </m:oMathPara>
                </a14:m>
                <a:endParaRPr lang="en-US" sz="1200" i="1" dirty="0">
                  <a:solidFill>
                    <a:schemeClr val="accent3">
                      <a:lumMod val="20000"/>
                      <a:lumOff val="80000"/>
                    </a:schemeClr>
                  </a:solidFill>
                  <a:latin typeface="Cambria Math"/>
                  <a:ea typeface="Cambria Math"/>
                </a:endParaRPr>
              </a:p>
              <a:p>
                <a:pPr algn="ctr"/>
                <a:endParaRPr lang="en-US" sz="1200" b="1" i="1" dirty="0">
                  <a:solidFill>
                    <a:schemeClr val="accent3">
                      <a:lumMod val="20000"/>
                      <a:lumOff val="80000"/>
                    </a:schemeClr>
                  </a:solidFill>
                  <a:latin typeface="Cambria Math"/>
                  <a:ea typeface="Cambria Math"/>
                </a:endParaRPr>
              </a:p>
              <a:p>
                <a:pPr algn="ctr"/>
                <a14:m>
                  <m:oMathPara xmlns:m="http://schemas.openxmlformats.org/officeDocument/2006/math">
                    <m:oMathParaPr>
                      <m:jc m:val="centerGroup"/>
                    </m:oMathParaPr>
                    <m:oMath xmlns:m="http://schemas.openxmlformats.org/officeDocument/2006/math">
                      <m:r>
                        <a:rPr lang="en-US" sz="1200" b="1" i="1" smtClean="0">
                          <a:solidFill>
                            <a:schemeClr val="accent3">
                              <a:lumMod val="20000"/>
                              <a:lumOff val="80000"/>
                            </a:schemeClr>
                          </a:solidFill>
                          <a:latin typeface="Cambria Math"/>
                          <a:ea typeface="Cambria Math"/>
                        </a:rPr>
                        <m:t>𝒚</m:t>
                      </m:r>
                      <m:r>
                        <a:rPr lang="en-US" sz="1200" b="1" i="1" smtClean="0">
                          <a:solidFill>
                            <a:schemeClr val="accent3">
                              <a:lumMod val="20000"/>
                              <a:lumOff val="80000"/>
                            </a:schemeClr>
                          </a:solidFill>
                          <a:latin typeface="Cambria Math"/>
                          <a:ea typeface="Cambria Math"/>
                        </a:rPr>
                        <m:t>=</m:t>
                      </m:r>
                      <m:r>
                        <a:rPr lang="en-US" sz="1200" b="1" i="1" smtClean="0">
                          <a:solidFill>
                            <a:schemeClr val="accent3">
                              <a:lumMod val="20000"/>
                              <a:lumOff val="80000"/>
                            </a:schemeClr>
                          </a:solidFill>
                          <a:latin typeface="Cambria Math"/>
                          <a:ea typeface="Cambria Math"/>
                        </a:rPr>
                        <m:t>𝟎</m:t>
                      </m:r>
                      <m:r>
                        <a:rPr lang="en-US" sz="1200" b="1" i="1" smtClean="0">
                          <a:solidFill>
                            <a:schemeClr val="accent3">
                              <a:lumMod val="20000"/>
                              <a:lumOff val="80000"/>
                            </a:schemeClr>
                          </a:solidFill>
                          <a:latin typeface="Cambria Math"/>
                          <a:ea typeface="Cambria Math"/>
                        </a:rPr>
                        <m:t>:  </m:t>
                      </m:r>
                      <m:r>
                        <a:rPr lang="en-US" sz="1200" b="1" i="1" smtClean="0">
                          <a:solidFill>
                            <a:schemeClr val="accent3">
                              <a:lumMod val="20000"/>
                              <a:lumOff val="80000"/>
                            </a:schemeClr>
                          </a:solidFill>
                          <a:latin typeface="Cambria Math"/>
                          <a:ea typeface="Cambria Math"/>
                        </a:rPr>
                        <m:t>𝟏𝟗𝟓</m:t>
                      </m:r>
                      <m:r>
                        <a:rPr lang="en-US" sz="1200" b="1" i="1" smtClean="0">
                          <a:solidFill>
                            <a:schemeClr val="accent3">
                              <a:lumMod val="20000"/>
                              <a:lumOff val="80000"/>
                            </a:schemeClr>
                          </a:solidFill>
                          <a:latin typeface="Cambria Math"/>
                          <a:ea typeface="Cambria Math"/>
                        </a:rPr>
                        <m:t> </m:t>
                      </m:r>
                      <m:r>
                        <a:rPr lang="en-US" sz="1200" b="1" i="1" smtClean="0">
                          <a:solidFill>
                            <a:schemeClr val="accent3">
                              <a:lumMod val="20000"/>
                              <a:lumOff val="80000"/>
                            </a:schemeClr>
                          </a:solidFill>
                          <a:latin typeface="Cambria Math"/>
                          <a:ea typeface="Cambria Math"/>
                        </a:rPr>
                        <m:t>𝑱</m:t>
                      </m:r>
                      <m:r>
                        <a:rPr lang="en-US" sz="1200" b="1" i="1" smtClean="0">
                          <a:solidFill>
                            <a:schemeClr val="accent3">
                              <a:lumMod val="20000"/>
                              <a:lumOff val="80000"/>
                            </a:schemeClr>
                          </a:solidFill>
                          <a:latin typeface="Cambria Math"/>
                          <a:ea typeface="Cambria Math"/>
                        </a:rPr>
                        <m:t>/</m:t>
                      </m:r>
                      <m:r>
                        <a:rPr lang="en-US" sz="1200" b="1" i="1" smtClean="0">
                          <a:solidFill>
                            <a:schemeClr val="accent3">
                              <a:lumMod val="20000"/>
                              <a:lumOff val="80000"/>
                            </a:schemeClr>
                          </a:solidFill>
                          <a:latin typeface="Cambria Math"/>
                          <a:ea typeface="Cambria Math"/>
                        </a:rPr>
                        <m:t>𝒌𝒈</m:t>
                      </m:r>
                      <m:r>
                        <a:rPr lang="en-US" sz="1200" b="1" i="1" smtClean="0">
                          <a:solidFill>
                            <a:schemeClr val="accent3">
                              <a:lumMod val="20000"/>
                              <a:lumOff val="80000"/>
                            </a:schemeClr>
                          </a:solidFill>
                          <a:latin typeface="Cambria Math"/>
                          <a:ea typeface="Cambria Math"/>
                        </a:rPr>
                        <m:t> ≤</m:t>
                      </m:r>
                      <m:r>
                        <a:rPr lang="en-US" sz="1200" b="1" i="1" smtClean="0">
                          <a:solidFill>
                            <a:schemeClr val="accent3">
                              <a:lumMod val="20000"/>
                              <a:lumOff val="80000"/>
                            </a:schemeClr>
                          </a:solidFill>
                          <a:latin typeface="Cambria Math"/>
                          <a:ea typeface="Cambria Math"/>
                        </a:rPr>
                        <m:t>𝒙</m:t>
                      </m:r>
                    </m:oMath>
                  </m:oMathPara>
                </a14:m>
                <a:endParaRPr lang="en-US" sz="1200" b="1" i="1" dirty="0">
                  <a:solidFill>
                    <a:schemeClr val="accent3">
                      <a:lumMod val="20000"/>
                      <a:lumOff val="80000"/>
                    </a:schemeClr>
                  </a:solidFill>
                  <a:ea typeface="Cambria Math"/>
                </a:endParaRPr>
              </a:p>
            </p:txBody>
          </p:sp>
        </mc:Choice>
        <mc:Fallback xmlns="">
          <p:sp>
            <p:nvSpPr>
              <p:cNvPr id="9" name="TextBox 8"/>
              <p:cNvSpPr txBox="1">
                <a:spLocks noRot="1" noChangeAspect="1" noMove="1" noResize="1" noEditPoints="1" noAdjustHandles="1" noChangeArrowheads="1" noChangeShapeType="1" noTextEdit="1"/>
              </p:cNvSpPr>
              <p:nvPr/>
            </p:nvSpPr>
            <p:spPr>
              <a:xfrm>
                <a:off x="4846320" y="4251960"/>
                <a:ext cx="3840480" cy="1255728"/>
              </a:xfrm>
              <a:prstGeom prst="rect">
                <a:avLst/>
              </a:prstGeom>
              <a:blipFill rotWithShape="1">
                <a:blip r:embed="rId4"/>
                <a:stretch>
                  <a:fillRect r="-159" b="-976"/>
                </a:stretch>
              </a:blipFill>
            </p:spPr>
            <p:txBody>
              <a:bodyPr/>
              <a:lstStyle/>
              <a:p>
                <a:r>
                  <a:rPr lang="en-US">
                    <a:noFill/>
                  </a:rPr>
                  <a:t> </a:t>
                </a:r>
              </a:p>
            </p:txBody>
          </p:sp>
        </mc:Fallback>
      </mc:AlternateContent>
      <p:graphicFrame>
        <p:nvGraphicFramePr>
          <p:cNvPr id="16" name="Chart 15"/>
          <p:cNvGraphicFramePr>
            <a:graphicFrameLocks noChangeAspect="1"/>
          </p:cNvGraphicFramePr>
          <p:nvPr>
            <p:extLst>
              <p:ext uri="{D42A27DB-BD31-4B8C-83A1-F6EECF244321}">
                <p14:modId xmlns:p14="http://schemas.microsoft.com/office/powerpoint/2010/main" val="103106080"/>
              </p:ext>
            </p:extLst>
          </p:nvPr>
        </p:nvGraphicFramePr>
        <p:xfrm>
          <a:off x="750597" y="1672170"/>
          <a:ext cx="3657600" cy="2438400"/>
        </p:xfrm>
        <a:graphic>
          <a:graphicData uri="http://schemas.openxmlformats.org/drawingml/2006/chart">
            <c:chart xmlns:c="http://schemas.openxmlformats.org/drawingml/2006/chart" xmlns:r="http://schemas.openxmlformats.org/officeDocument/2006/relationships" r:id="rId5"/>
          </a:graphicData>
        </a:graphic>
      </p:graphicFrame>
      <mc:AlternateContent xmlns:mc="http://schemas.openxmlformats.org/markup-compatibility/2006" xmlns:a14="http://schemas.microsoft.com/office/drawing/2010/main">
        <mc:Choice Requires="a14">
          <p:sp>
            <p:nvSpPr>
              <p:cNvPr id="17" name="TextBox 16"/>
              <p:cNvSpPr txBox="1"/>
              <p:nvPr/>
            </p:nvSpPr>
            <p:spPr>
              <a:xfrm>
                <a:off x="304800" y="4251960"/>
                <a:ext cx="4549194" cy="927113"/>
              </a:xfrm>
              <a:prstGeom prst="rect">
                <a:avLst/>
              </a:prstGeom>
              <a:noFill/>
            </p:spPr>
            <p:txBody>
              <a:bodyPr wrap="none" rtlCol="0" anchor="ctr" anchorCtr="0">
                <a:spAutoFit/>
              </a:bodyPr>
              <a:lstStyle/>
              <a:p>
                <a:pPr algn="ctr"/>
                <a14:m>
                  <m:oMathPara xmlns:m="http://schemas.openxmlformats.org/officeDocument/2006/math">
                    <m:oMathParaPr>
                      <m:jc m:val="centerGroup"/>
                    </m:oMathParaPr>
                    <m:oMath xmlns:m="http://schemas.openxmlformats.org/officeDocument/2006/math">
                      <m:r>
                        <a:rPr lang="en-US" sz="1200" b="1" i="1" smtClean="0">
                          <a:solidFill>
                            <a:schemeClr val="accent3">
                              <a:lumMod val="20000"/>
                              <a:lumOff val="80000"/>
                            </a:schemeClr>
                          </a:solidFill>
                          <a:latin typeface="Cambria Math"/>
                        </a:rPr>
                        <m:t>𝒚</m:t>
                      </m:r>
                      <m:r>
                        <a:rPr lang="en-US" sz="1200" b="1" i="1" smtClean="0">
                          <a:solidFill>
                            <a:schemeClr val="accent3">
                              <a:lumMod val="20000"/>
                              <a:lumOff val="80000"/>
                            </a:schemeClr>
                          </a:solidFill>
                          <a:latin typeface="Cambria Math"/>
                        </a:rPr>
                        <m:t>=</m:t>
                      </m:r>
                      <m:r>
                        <a:rPr lang="en-US" sz="1200" b="1" i="1" smtClean="0">
                          <a:solidFill>
                            <a:schemeClr val="accent3">
                              <a:lumMod val="20000"/>
                              <a:lumOff val="80000"/>
                            </a:schemeClr>
                          </a:solidFill>
                          <a:latin typeface="Cambria Math"/>
                        </a:rPr>
                        <m:t>𝟎</m:t>
                      </m:r>
                      <m:r>
                        <a:rPr lang="en-US" sz="1200" b="1" i="1" smtClean="0">
                          <a:solidFill>
                            <a:schemeClr val="accent3">
                              <a:lumMod val="20000"/>
                              <a:lumOff val="80000"/>
                            </a:schemeClr>
                          </a:solidFill>
                          <a:latin typeface="Cambria Math"/>
                        </a:rPr>
                        <m:t>:  </m:t>
                      </m:r>
                      <m:r>
                        <a:rPr lang="en-US" sz="1200" b="1" i="1" smtClean="0">
                          <a:solidFill>
                            <a:schemeClr val="accent3">
                              <a:lumMod val="20000"/>
                              <a:lumOff val="80000"/>
                            </a:schemeClr>
                          </a:solidFill>
                          <a:latin typeface="Cambria Math"/>
                          <a:ea typeface="Cambria Math"/>
                        </a:rPr>
                        <m:t>𝒙</m:t>
                      </m:r>
                      <m:r>
                        <a:rPr lang="en-US" sz="1200" b="1" i="1" smtClean="0">
                          <a:solidFill>
                            <a:schemeClr val="accent3">
                              <a:lumMod val="20000"/>
                              <a:lumOff val="80000"/>
                            </a:schemeClr>
                          </a:solidFill>
                          <a:latin typeface="Cambria Math"/>
                          <a:ea typeface="Cambria Math"/>
                        </a:rPr>
                        <m:t>≤</m:t>
                      </m:r>
                      <m:r>
                        <a:rPr lang="en-US" sz="1200" b="1" i="1" smtClean="0">
                          <a:solidFill>
                            <a:schemeClr val="accent3">
                              <a:lumMod val="20000"/>
                              <a:lumOff val="80000"/>
                            </a:schemeClr>
                          </a:solidFill>
                          <a:latin typeface="Cambria Math"/>
                          <a:ea typeface="Cambria Math"/>
                        </a:rPr>
                        <m:t>𝟏𝟎𝟎</m:t>
                      </m:r>
                      <m:r>
                        <a:rPr lang="en-US" sz="1200" b="1" i="1" smtClean="0">
                          <a:solidFill>
                            <a:schemeClr val="accent3">
                              <a:lumMod val="20000"/>
                              <a:lumOff val="80000"/>
                            </a:schemeClr>
                          </a:solidFill>
                          <a:latin typeface="Cambria Math"/>
                          <a:ea typeface="Cambria Math"/>
                        </a:rPr>
                        <m:t> </m:t>
                      </m:r>
                      <m:r>
                        <a:rPr lang="en-US" sz="1200" b="1" i="1" smtClean="0">
                          <a:solidFill>
                            <a:schemeClr val="accent3">
                              <a:lumMod val="20000"/>
                              <a:lumOff val="80000"/>
                            </a:schemeClr>
                          </a:solidFill>
                          <a:latin typeface="Cambria Math"/>
                          <a:ea typeface="Cambria Math"/>
                        </a:rPr>
                        <m:t>𝑱</m:t>
                      </m:r>
                      <m:r>
                        <a:rPr lang="en-US" sz="1200" b="1" i="1" smtClean="0">
                          <a:solidFill>
                            <a:schemeClr val="accent3">
                              <a:lumMod val="20000"/>
                              <a:lumOff val="80000"/>
                            </a:schemeClr>
                          </a:solidFill>
                          <a:latin typeface="Cambria Math"/>
                          <a:ea typeface="Cambria Math"/>
                        </a:rPr>
                        <m:t>/</m:t>
                      </m:r>
                      <m:r>
                        <a:rPr lang="en-US" sz="1200" b="1" i="1" smtClean="0">
                          <a:solidFill>
                            <a:schemeClr val="accent3">
                              <a:lumMod val="20000"/>
                              <a:lumOff val="80000"/>
                            </a:schemeClr>
                          </a:solidFill>
                          <a:latin typeface="Cambria Math"/>
                          <a:ea typeface="Cambria Math"/>
                        </a:rPr>
                        <m:t>𝒌𝒈</m:t>
                      </m:r>
                    </m:oMath>
                  </m:oMathPara>
                </a14:m>
                <a:endParaRPr lang="en-US" sz="1200" b="1" i="1" dirty="0">
                  <a:solidFill>
                    <a:schemeClr val="accent3">
                      <a:lumMod val="20000"/>
                      <a:lumOff val="80000"/>
                    </a:schemeClr>
                  </a:solidFill>
                  <a:latin typeface="Cambria Math"/>
                  <a:ea typeface="Cambria Math"/>
                </a:endParaRPr>
              </a:p>
              <a:p>
                <a:pPr algn="ctr"/>
                <a:endParaRPr lang="en-US" sz="1200" b="1" i="1" dirty="0">
                  <a:solidFill>
                    <a:schemeClr val="accent3">
                      <a:lumMod val="20000"/>
                      <a:lumOff val="80000"/>
                    </a:schemeClr>
                  </a:solidFill>
                  <a:latin typeface="Cambria Math"/>
                  <a:ea typeface="Cambria Math"/>
                </a:endParaRPr>
              </a:p>
              <a:p>
                <a:pPr algn="ctr"/>
                <a14:m>
                  <m:oMathPara xmlns:m="http://schemas.openxmlformats.org/officeDocument/2006/math">
                    <m:oMathParaPr>
                      <m:jc m:val="centerGroup"/>
                    </m:oMathParaPr>
                    <m:oMath xmlns:m="http://schemas.openxmlformats.org/officeDocument/2006/math">
                      <m:r>
                        <a:rPr lang="en-US" sz="1200" b="1" i="1" smtClean="0">
                          <a:solidFill>
                            <a:schemeClr val="accent3">
                              <a:lumMod val="20000"/>
                              <a:lumOff val="80000"/>
                            </a:schemeClr>
                          </a:solidFill>
                          <a:latin typeface="Cambria Math"/>
                        </a:rPr>
                        <m:t>𝒚</m:t>
                      </m:r>
                      <m:r>
                        <a:rPr lang="en-US" sz="1200" b="1" i="1" smtClean="0">
                          <a:solidFill>
                            <a:schemeClr val="accent3">
                              <a:lumMod val="20000"/>
                              <a:lumOff val="80000"/>
                            </a:schemeClr>
                          </a:solidFill>
                          <a:latin typeface="Cambria Math"/>
                        </a:rPr>
                        <m:t>=</m:t>
                      </m:r>
                      <m:r>
                        <a:rPr lang="en-US" sz="1200" b="1" i="1" smtClean="0">
                          <a:solidFill>
                            <a:schemeClr val="accent3">
                              <a:lumMod val="20000"/>
                              <a:lumOff val="80000"/>
                            </a:schemeClr>
                          </a:solidFill>
                          <a:latin typeface="Cambria Math"/>
                        </a:rPr>
                        <m:t>𝟎</m:t>
                      </m:r>
                      <m:r>
                        <a:rPr lang="en-US" sz="1200" b="1" i="1" smtClean="0">
                          <a:solidFill>
                            <a:schemeClr val="accent3">
                              <a:lumMod val="20000"/>
                              <a:lumOff val="80000"/>
                            </a:schemeClr>
                          </a:solidFill>
                          <a:latin typeface="Cambria Math"/>
                        </a:rPr>
                        <m:t>.</m:t>
                      </m:r>
                      <m:r>
                        <a:rPr lang="en-US" sz="1200" b="1" i="1" smtClean="0">
                          <a:solidFill>
                            <a:schemeClr val="accent3">
                              <a:lumMod val="20000"/>
                              <a:lumOff val="80000"/>
                            </a:schemeClr>
                          </a:solidFill>
                          <a:latin typeface="Cambria Math"/>
                        </a:rPr>
                        <m:t>𝟎𝟎𝟎</m:t>
                      </m:r>
                      <m:acc>
                        <m:accPr>
                          <m:chr m:val="̅"/>
                          <m:ctrlPr>
                            <a:rPr lang="en-US" sz="1200" b="1" i="1" smtClean="0">
                              <a:solidFill>
                                <a:schemeClr val="accent3">
                                  <a:lumMod val="20000"/>
                                  <a:lumOff val="80000"/>
                                </a:schemeClr>
                              </a:solidFill>
                              <a:latin typeface="Cambria Math"/>
                            </a:rPr>
                          </m:ctrlPr>
                        </m:accPr>
                        <m:e>
                          <m:r>
                            <a:rPr lang="en-US" sz="1200" b="1" i="1" smtClean="0">
                              <a:solidFill>
                                <a:schemeClr val="accent3">
                                  <a:lumMod val="20000"/>
                                  <a:lumOff val="80000"/>
                                </a:schemeClr>
                              </a:solidFill>
                              <a:latin typeface="Cambria Math"/>
                            </a:rPr>
                            <m:t>𝟕𝟏𝟒𝟐𝟖𝟓</m:t>
                          </m:r>
                        </m:e>
                      </m:acc>
                      <m:r>
                        <a:rPr lang="en-US" sz="1200" b="1" i="1" smtClean="0">
                          <a:solidFill>
                            <a:schemeClr val="accent3">
                              <a:lumMod val="20000"/>
                              <a:lumOff val="80000"/>
                            </a:schemeClr>
                          </a:solidFill>
                          <a:latin typeface="Cambria Math"/>
                        </a:rPr>
                        <m:t>𝒙</m:t>
                      </m:r>
                      <m:r>
                        <a:rPr lang="en-US" sz="1200" b="1" i="1" smtClean="0">
                          <a:solidFill>
                            <a:schemeClr val="accent3">
                              <a:lumMod val="20000"/>
                              <a:lumOff val="80000"/>
                            </a:schemeClr>
                          </a:solidFill>
                          <a:latin typeface="Cambria Math"/>
                        </a:rPr>
                        <m:t>−</m:t>
                      </m:r>
                      <m:r>
                        <a:rPr lang="en-US" sz="1200" b="1" i="1" smtClean="0">
                          <a:solidFill>
                            <a:schemeClr val="accent3">
                              <a:lumMod val="20000"/>
                              <a:lumOff val="80000"/>
                            </a:schemeClr>
                          </a:solidFill>
                          <a:latin typeface="Cambria Math"/>
                        </a:rPr>
                        <m:t>𝟎</m:t>
                      </m:r>
                      <m:r>
                        <a:rPr lang="en-US" sz="1200" b="1" i="1" smtClean="0">
                          <a:solidFill>
                            <a:schemeClr val="accent3">
                              <a:lumMod val="20000"/>
                              <a:lumOff val="80000"/>
                            </a:schemeClr>
                          </a:solidFill>
                          <a:latin typeface="Cambria Math"/>
                        </a:rPr>
                        <m:t>.</m:t>
                      </m:r>
                      <m:r>
                        <a:rPr lang="en-US" sz="1200" b="1" i="1" smtClean="0">
                          <a:solidFill>
                            <a:schemeClr val="accent3">
                              <a:lumMod val="20000"/>
                              <a:lumOff val="80000"/>
                            </a:schemeClr>
                          </a:solidFill>
                          <a:latin typeface="Cambria Math"/>
                        </a:rPr>
                        <m:t>𝟎</m:t>
                      </m:r>
                      <m:acc>
                        <m:accPr>
                          <m:chr m:val="̅"/>
                          <m:ctrlPr>
                            <a:rPr lang="en-US" sz="1200" b="1" i="1" smtClean="0">
                              <a:solidFill>
                                <a:schemeClr val="accent3">
                                  <a:lumMod val="20000"/>
                                  <a:lumOff val="80000"/>
                                </a:schemeClr>
                              </a:solidFill>
                              <a:latin typeface="Cambria Math"/>
                            </a:rPr>
                          </m:ctrlPr>
                        </m:accPr>
                        <m:e>
                          <m:r>
                            <a:rPr lang="en-US" sz="1200" b="1" i="1" smtClean="0">
                              <a:solidFill>
                                <a:schemeClr val="accent3">
                                  <a:lumMod val="20000"/>
                                  <a:lumOff val="80000"/>
                                </a:schemeClr>
                              </a:solidFill>
                              <a:latin typeface="Cambria Math"/>
                            </a:rPr>
                            <m:t>𝟕𝟏𝟒𝟐𝟖𝟓</m:t>
                          </m:r>
                        </m:e>
                      </m:acc>
                      <m:r>
                        <a:rPr lang="en-US" sz="1200" b="1" i="1" smtClean="0">
                          <a:solidFill>
                            <a:schemeClr val="accent3">
                              <a:lumMod val="20000"/>
                              <a:lumOff val="80000"/>
                            </a:schemeClr>
                          </a:solidFill>
                          <a:latin typeface="Cambria Math"/>
                        </a:rPr>
                        <m:t>:  </m:t>
                      </m:r>
                      <m:r>
                        <a:rPr lang="en-US" sz="1200" b="1" i="1" smtClean="0">
                          <a:solidFill>
                            <a:schemeClr val="accent3">
                              <a:lumMod val="20000"/>
                              <a:lumOff val="80000"/>
                            </a:schemeClr>
                          </a:solidFill>
                          <a:latin typeface="Cambria Math"/>
                        </a:rPr>
                        <m:t>𝟏𝟎𝟎</m:t>
                      </m:r>
                      <m:r>
                        <a:rPr lang="en-US" sz="1200" b="1" i="1" smtClean="0">
                          <a:solidFill>
                            <a:schemeClr val="accent3">
                              <a:lumMod val="20000"/>
                              <a:lumOff val="80000"/>
                            </a:schemeClr>
                          </a:solidFill>
                          <a:latin typeface="Cambria Math"/>
                        </a:rPr>
                        <m:t> </m:t>
                      </m:r>
                      <m:r>
                        <a:rPr lang="en-US" sz="1200" b="1" i="1" smtClean="0">
                          <a:solidFill>
                            <a:schemeClr val="accent3">
                              <a:lumMod val="20000"/>
                              <a:lumOff val="80000"/>
                            </a:schemeClr>
                          </a:solidFill>
                          <a:latin typeface="Cambria Math"/>
                        </a:rPr>
                        <m:t>𝑱</m:t>
                      </m:r>
                      <m:r>
                        <a:rPr lang="en-US" sz="1200" b="1" i="1" smtClean="0">
                          <a:solidFill>
                            <a:schemeClr val="accent3">
                              <a:lumMod val="20000"/>
                              <a:lumOff val="80000"/>
                            </a:schemeClr>
                          </a:solidFill>
                          <a:latin typeface="Cambria Math"/>
                        </a:rPr>
                        <m:t>/</m:t>
                      </m:r>
                      <m:r>
                        <a:rPr lang="en-US" sz="1200" b="1" i="1" smtClean="0">
                          <a:solidFill>
                            <a:schemeClr val="accent3">
                              <a:lumMod val="20000"/>
                              <a:lumOff val="80000"/>
                            </a:schemeClr>
                          </a:solidFill>
                          <a:latin typeface="Cambria Math"/>
                        </a:rPr>
                        <m:t>𝒌𝒈</m:t>
                      </m:r>
                      <m:r>
                        <a:rPr lang="en-US" sz="1200" b="1" i="1" smtClean="0">
                          <a:solidFill>
                            <a:schemeClr val="accent3">
                              <a:lumMod val="20000"/>
                              <a:lumOff val="80000"/>
                            </a:schemeClr>
                          </a:solidFill>
                          <a:latin typeface="Cambria Math"/>
                        </a:rPr>
                        <m:t>&lt;</m:t>
                      </m:r>
                      <m:r>
                        <a:rPr lang="en-US" sz="1200" b="1" i="1" smtClean="0">
                          <a:solidFill>
                            <a:schemeClr val="accent3">
                              <a:lumMod val="20000"/>
                              <a:lumOff val="80000"/>
                            </a:schemeClr>
                          </a:solidFill>
                          <a:latin typeface="Cambria Math"/>
                          <a:ea typeface="Cambria Math"/>
                        </a:rPr>
                        <m:t>𝒙</m:t>
                      </m:r>
                      <m:r>
                        <a:rPr lang="en-US" sz="1200" b="1" i="1" smtClean="0">
                          <a:solidFill>
                            <a:schemeClr val="accent3">
                              <a:lumMod val="20000"/>
                              <a:lumOff val="80000"/>
                            </a:schemeClr>
                          </a:solidFill>
                          <a:latin typeface="Cambria Math"/>
                          <a:ea typeface="Cambria Math"/>
                        </a:rPr>
                        <m:t>&lt;</m:t>
                      </m:r>
                      <m:r>
                        <a:rPr lang="en-US" sz="1200" b="1" i="1" smtClean="0">
                          <a:solidFill>
                            <a:schemeClr val="accent3">
                              <a:lumMod val="20000"/>
                              <a:lumOff val="80000"/>
                            </a:schemeClr>
                          </a:solidFill>
                          <a:latin typeface="Cambria Math"/>
                          <a:ea typeface="Cambria Math"/>
                        </a:rPr>
                        <m:t>𝟏𝟓𝟎𝟎</m:t>
                      </m:r>
                      <m:r>
                        <a:rPr lang="en-US" sz="1200" b="1" i="1" smtClean="0">
                          <a:solidFill>
                            <a:schemeClr val="accent3">
                              <a:lumMod val="20000"/>
                              <a:lumOff val="80000"/>
                            </a:schemeClr>
                          </a:solidFill>
                          <a:latin typeface="Cambria Math"/>
                          <a:ea typeface="Cambria Math"/>
                        </a:rPr>
                        <m:t> </m:t>
                      </m:r>
                      <m:r>
                        <a:rPr lang="en-US" sz="1200" b="1" i="1" smtClean="0">
                          <a:solidFill>
                            <a:schemeClr val="accent3">
                              <a:lumMod val="20000"/>
                              <a:lumOff val="80000"/>
                            </a:schemeClr>
                          </a:solidFill>
                          <a:latin typeface="Cambria Math"/>
                          <a:ea typeface="Cambria Math"/>
                        </a:rPr>
                        <m:t>𝑱</m:t>
                      </m:r>
                      <m:r>
                        <a:rPr lang="en-US" sz="1200" b="1" i="1" smtClean="0">
                          <a:solidFill>
                            <a:schemeClr val="accent3">
                              <a:lumMod val="20000"/>
                              <a:lumOff val="80000"/>
                            </a:schemeClr>
                          </a:solidFill>
                          <a:latin typeface="Cambria Math"/>
                          <a:ea typeface="Cambria Math"/>
                        </a:rPr>
                        <m:t>/</m:t>
                      </m:r>
                      <m:r>
                        <a:rPr lang="en-US" sz="1200" b="1" i="1" smtClean="0">
                          <a:solidFill>
                            <a:schemeClr val="accent3">
                              <a:lumMod val="20000"/>
                              <a:lumOff val="80000"/>
                            </a:schemeClr>
                          </a:solidFill>
                          <a:latin typeface="Cambria Math"/>
                          <a:ea typeface="Cambria Math"/>
                        </a:rPr>
                        <m:t>𝒌𝒈</m:t>
                      </m:r>
                    </m:oMath>
                  </m:oMathPara>
                </a14:m>
                <a:endParaRPr lang="en-US" sz="1200" b="1" i="1" dirty="0">
                  <a:solidFill>
                    <a:schemeClr val="accent3">
                      <a:lumMod val="20000"/>
                      <a:lumOff val="80000"/>
                    </a:schemeClr>
                  </a:solidFill>
                  <a:latin typeface="Cambria Math"/>
                  <a:ea typeface="Cambria Math"/>
                </a:endParaRPr>
              </a:p>
              <a:p>
                <a:pPr algn="ctr"/>
                <a:endParaRPr lang="en-US" sz="1200" b="1" i="1" dirty="0">
                  <a:solidFill>
                    <a:schemeClr val="accent3">
                      <a:lumMod val="20000"/>
                      <a:lumOff val="80000"/>
                    </a:schemeClr>
                  </a:solidFill>
                  <a:latin typeface="Cambria Math"/>
                  <a:ea typeface="Cambria Math"/>
                </a:endParaRPr>
              </a:p>
              <a:p>
                <a:pPr algn="ctr"/>
                <a14:m>
                  <m:oMathPara xmlns:m="http://schemas.openxmlformats.org/officeDocument/2006/math">
                    <m:oMathParaPr>
                      <m:jc m:val="centerGroup"/>
                    </m:oMathParaPr>
                    <m:oMath xmlns:m="http://schemas.openxmlformats.org/officeDocument/2006/math">
                      <m:r>
                        <a:rPr lang="en-US" sz="1200" b="1" i="1" smtClean="0">
                          <a:solidFill>
                            <a:schemeClr val="accent3">
                              <a:lumMod val="20000"/>
                              <a:lumOff val="80000"/>
                            </a:schemeClr>
                          </a:solidFill>
                          <a:latin typeface="Cambria Math"/>
                          <a:ea typeface="Cambria Math"/>
                        </a:rPr>
                        <m:t>𝒚</m:t>
                      </m:r>
                      <m:r>
                        <a:rPr lang="en-US" sz="1200" b="1" i="1" smtClean="0">
                          <a:solidFill>
                            <a:schemeClr val="accent3">
                              <a:lumMod val="20000"/>
                              <a:lumOff val="80000"/>
                            </a:schemeClr>
                          </a:solidFill>
                          <a:latin typeface="Cambria Math"/>
                          <a:ea typeface="Cambria Math"/>
                        </a:rPr>
                        <m:t>=</m:t>
                      </m:r>
                      <m:r>
                        <a:rPr lang="en-US" sz="1200" b="1" i="1" smtClean="0">
                          <a:solidFill>
                            <a:schemeClr val="accent3">
                              <a:lumMod val="20000"/>
                              <a:lumOff val="80000"/>
                            </a:schemeClr>
                          </a:solidFill>
                          <a:latin typeface="Cambria Math"/>
                          <a:ea typeface="Cambria Math"/>
                        </a:rPr>
                        <m:t>𝟏</m:t>
                      </m:r>
                      <m:r>
                        <a:rPr lang="en-US" sz="1200" b="1" i="1" smtClean="0">
                          <a:solidFill>
                            <a:schemeClr val="accent3">
                              <a:lumMod val="20000"/>
                              <a:lumOff val="80000"/>
                            </a:schemeClr>
                          </a:solidFill>
                          <a:latin typeface="Cambria Math"/>
                          <a:ea typeface="Cambria Math"/>
                        </a:rPr>
                        <m:t>:  </m:t>
                      </m:r>
                      <m:r>
                        <a:rPr lang="en-US" sz="1200" b="1" i="1" smtClean="0">
                          <a:solidFill>
                            <a:schemeClr val="accent3">
                              <a:lumMod val="20000"/>
                              <a:lumOff val="80000"/>
                            </a:schemeClr>
                          </a:solidFill>
                          <a:latin typeface="Cambria Math"/>
                          <a:ea typeface="Cambria Math"/>
                        </a:rPr>
                        <m:t>𝟏𝟓𝟎𝟎</m:t>
                      </m:r>
                      <m:r>
                        <a:rPr lang="en-US" sz="1200" b="1" i="1" smtClean="0">
                          <a:solidFill>
                            <a:schemeClr val="accent3">
                              <a:lumMod val="20000"/>
                              <a:lumOff val="80000"/>
                            </a:schemeClr>
                          </a:solidFill>
                          <a:latin typeface="Cambria Math"/>
                          <a:ea typeface="Cambria Math"/>
                        </a:rPr>
                        <m:t> </m:t>
                      </m:r>
                      <m:r>
                        <a:rPr lang="en-US" sz="1200" b="1" i="1" smtClean="0">
                          <a:solidFill>
                            <a:schemeClr val="accent3">
                              <a:lumMod val="20000"/>
                              <a:lumOff val="80000"/>
                            </a:schemeClr>
                          </a:solidFill>
                          <a:latin typeface="Cambria Math"/>
                          <a:ea typeface="Cambria Math"/>
                        </a:rPr>
                        <m:t>𝑱</m:t>
                      </m:r>
                      <m:r>
                        <a:rPr lang="en-US" sz="1200" b="1" i="1" smtClean="0">
                          <a:solidFill>
                            <a:schemeClr val="accent3">
                              <a:lumMod val="20000"/>
                              <a:lumOff val="80000"/>
                            </a:schemeClr>
                          </a:solidFill>
                          <a:latin typeface="Cambria Math"/>
                          <a:ea typeface="Cambria Math"/>
                        </a:rPr>
                        <m:t>/</m:t>
                      </m:r>
                      <m:r>
                        <a:rPr lang="en-US" sz="1200" b="1" i="1" smtClean="0">
                          <a:solidFill>
                            <a:schemeClr val="accent3">
                              <a:lumMod val="20000"/>
                              <a:lumOff val="80000"/>
                            </a:schemeClr>
                          </a:solidFill>
                          <a:latin typeface="Cambria Math"/>
                          <a:ea typeface="Cambria Math"/>
                        </a:rPr>
                        <m:t>𝒌𝒈</m:t>
                      </m:r>
                      <m:r>
                        <a:rPr lang="en-US" sz="1200" b="1" i="1" smtClean="0">
                          <a:solidFill>
                            <a:schemeClr val="accent3">
                              <a:lumMod val="20000"/>
                              <a:lumOff val="80000"/>
                            </a:schemeClr>
                          </a:solidFill>
                          <a:latin typeface="Cambria Math"/>
                          <a:ea typeface="Cambria Math"/>
                        </a:rPr>
                        <m:t>≤</m:t>
                      </m:r>
                      <m:r>
                        <a:rPr lang="en-US" sz="1200" b="1" i="1" smtClean="0">
                          <a:solidFill>
                            <a:schemeClr val="accent3">
                              <a:lumMod val="20000"/>
                              <a:lumOff val="80000"/>
                            </a:schemeClr>
                          </a:solidFill>
                          <a:latin typeface="Cambria Math"/>
                          <a:ea typeface="Cambria Math"/>
                        </a:rPr>
                        <m:t>𝒙</m:t>
                      </m:r>
                    </m:oMath>
                  </m:oMathPara>
                </a14:m>
                <a:endParaRPr lang="en-US" sz="1200" b="1" i="1" dirty="0">
                  <a:solidFill>
                    <a:schemeClr val="accent3">
                      <a:lumMod val="20000"/>
                      <a:lumOff val="80000"/>
                    </a:schemeClr>
                  </a:solidFill>
                  <a:ea typeface="Cambria Math"/>
                </a:endParaRPr>
              </a:p>
            </p:txBody>
          </p:sp>
        </mc:Choice>
        <mc:Fallback xmlns="">
          <p:sp>
            <p:nvSpPr>
              <p:cNvPr id="17" name="TextBox 16"/>
              <p:cNvSpPr txBox="1">
                <a:spLocks noRot="1" noChangeAspect="1" noMove="1" noResize="1" noEditPoints="1" noAdjustHandles="1" noChangeArrowheads="1" noChangeShapeType="1" noTextEdit="1"/>
              </p:cNvSpPr>
              <p:nvPr/>
            </p:nvSpPr>
            <p:spPr>
              <a:xfrm>
                <a:off x="304800" y="4251960"/>
                <a:ext cx="4549194" cy="927113"/>
              </a:xfrm>
              <a:prstGeom prst="rect">
                <a:avLst/>
              </a:prstGeom>
              <a:blipFill rotWithShape="1">
                <a:blip r:embed="rId6"/>
                <a:stretch>
                  <a:fillRect b="-1316"/>
                </a:stretch>
              </a:blipFill>
            </p:spPr>
            <p:txBody>
              <a:bodyPr/>
              <a:lstStyle/>
              <a:p>
                <a:r>
                  <a:rPr lang="en-US">
                    <a:noFill/>
                  </a:rPr>
                  <a:t> </a:t>
                </a:r>
              </a:p>
            </p:txBody>
          </p:sp>
        </mc:Fallback>
      </mc:AlternateContent>
    </p:spTree>
    <p:extLst>
      <p:ext uri="{BB962C8B-B14F-4D97-AF65-F5344CB8AC3E}">
        <p14:creationId xmlns:p14="http://schemas.microsoft.com/office/powerpoint/2010/main" val="2980231074"/>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Chart 7"/>
          <p:cNvGraphicFramePr>
            <a:graphicFrameLocks noChangeAspect="1"/>
          </p:cNvGraphicFramePr>
          <p:nvPr>
            <p:extLst>
              <p:ext uri="{D42A27DB-BD31-4B8C-83A1-F6EECF244321}">
                <p14:modId xmlns:p14="http://schemas.microsoft.com/office/powerpoint/2010/main" val="3191504173"/>
              </p:ext>
            </p:extLst>
          </p:nvPr>
        </p:nvGraphicFramePr>
        <p:xfrm>
          <a:off x="4577851" y="1673352"/>
          <a:ext cx="3657600" cy="2438400"/>
        </p:xfrm>
        <a:graphic>
          <a:graphicData uri="http://schemas.openxmlformats.org/drawingml/2006/chart">
            <c:chart xmlns:c="http://schemas.openxmlformats.org/drawingml/2006/chart" xmlns:r="http://schemas.openxmlformats.org/officeDocument/2006/relationships" r:id="rId3"/>
          </a:graphicData>
        </a:graphic>
      </p:graphicFrame>
      <mc:AlternateContent xmlns:mc="http://schemas.openxmlformats.org/markup-compatibility/2006" xmlns:a14="http://schemas.microsoft.com/office/drawing/2010/main">
        <mc:Choice Requires="a14">
          <p:sp>
            <p:nvSpPr>
              <p:cNvPr id="9" name="TextBox 8"/>
              <p:cNvSpPr txBox="1"/>
              <p:nvPr/>
            </p:nvSpPr>
            <p:spPr>
              <a:xfrm>
                <a:off x="4431303" y="4251960"/>
                <a:ext cx="3950697" cy="1278170"/>
              </a:xfrm>
              <a:prstGeom prst="rect">
                <a:avLst/>
              </a:prstGeom>
              <a:noFill/>
            </p:spPr>
            <p:txBody>
              <a:bodyPr wrap="none" rtlCol="0" anchor="ctr" anchorCtr="0">
                <a:spAutoFit/>
              </a:bodyPr>
              <a:lstStyle/>
              <a:p>
                <a:pPr algn="ctr"/>
                <a14:m>
                  <m:oMathPara xmlns:m="http://schemas.openxmlformats.org/officeDocument/2006/math">
                    <m:oMathParaPr>
                      <m:jc m:val="centerGroup"/>
                    </m:oMathParaPr>
                    <m:oMath xmlns:m="http://schemas.openxmlformats.org/officeDocument/2006/math">
                      <m:r>
                        <a:rPr lang="en-US" sz="1200" b="1" i="1" smtClean="0">
                          <a:solidFill>
                            <a:schemeClr val="accent3">
                              <a:lumMod val="20000"/>
                              <a:lumOff val="80000"/>
                            </a:schemeClr>
                          </a:solidFill>
                          <a:latin typeface="Cambria Math"/>
                        </a:rPr>
                        <m:t>𝒚</m:t>
                      </m:r>
                      <m:r>
                        <a:rPr lang="en-US" sz="1200" b="1" i="1" smtClean="0">
                          <a:solidFill>
                            <a:schemeClr val="accent3">
                              <a:lumMod val="20000"/>
                              <a:lumOff val="80000"/>
                            </a:schemeClr>
                          </a:solidFill>
                          <a:latin typeface="Cambria Math"/>
                        </a:rPr>
                        <m:t>=−</m:t>
                      </m:r>
                      <m:r>
                        <a:rPr lang="en-US" sz="1200" b="1" i="1" smtClean="0">
                          <a:solidFill>
                            <a:schemeClr val="accent3">
                              <a:lumMod val="20000"/>
                              <a:lumOff val="80000"/>
                            </a:schemeClr>
                          </a:solidFill>
                          <a:latin typeface="Cambria Math"/>
                        </a:rPr>
                        <m:t>𝟏</m:t>
                      </m:r>
                      <m:r>
                        <a:rPr lang="en-US" sz="1200" b="1" i="1" smtClean="0">
                          <a:solidFill>
                            <a:schemeClr val="accent3">
                              <a:lumMod val="20000"/>
                              <a:lumOff val="80000"/>
                            </a:schemeClr>
                          </a:solidFill>
                          <a:latin typeface="Cambria Math"/>
                        </a:rPr>
                        <m:t>:  </m:t>
                      </m:r>
                      <m:r>
                        <a:rPr lang="en-US" sz="1200" b="1" i="1" smtClean="0">
                          <a:solidFill>
                            <a:schemeClr val="accent3">
                              <a:lumMod val="20000"/>
                              <a:lumOff val="80000"/>
                            </a:schemeClr>
                          </a:solidFill>
                          <a:latin typeface="Cambria Math"/>
                          <a:ea typeface="Cambria Math"/>
                        </a:rPr>
                        <m:t>𝒙</m:t>
                      </m:r>
                      <m:r>
                        <a:rPr lang="en-US" sz="1200" b="1" i="1" smtClean="0">
                          <a:solidFill>
                            <a:schemeClr val="accent3">
                              <a:lumMod val="20000"/>
                              <a:lumOff val="80000"/>
                            </a:schemeClr>
                          </a:solidFill>
                          <a:latin typeface="Cambria Math"/>
                          <a:ea typeface="Cambria Math"/>
                        </a:rPr>
                        <m:t> ≤−</m:t>
                      </m:r>
                      <m:r>
                        <a:rPr lang="en-US" sz="1200" b="1" i="1" smtClean="0">
                          <a:solidFill>
                            <a:schemeClr val="accent3">
                              <a:lumMod val="20000"/>
                              <a:lumOff val="80000"/>
                            </a:schemeClr>
                          </a:solidFill>
                          <a:latin typeface="Cambria Math"/>
                          <a:ea typeface="Cambria Math"/>
                        </a:rPr>
                        <m:t>𝟔</m:t>
                      </m:r>
                      <m:sSup>
                        <m:sSupPr>
                          <m:ctrlPr>
                            <a:rPr lang="en-US" sz="1200" b="1" i="1" smtClean="0">
                              <a:solidFill>
                                <a:schemeClr val="accent3">
                                  <a:lumMod val="20000"/>
                                  <a:lumOff val="80000"/>
                                </a:schemeClr>
                              </a:solidFill>
                              <a:latin typeface="Cambria Math"/>
                              <a:ea typeface="Cambria Math"/>
                            </a:rPr>
                          </m:ctrlPr>
                        </m:sSupPr>
                        <m:e>
                          <m:r>
                            <a:rPr lang="en-US" sz="1200" b="1" i="0" smtClean="0">
                              <a:solidFill>
                                <a:schemeClr val="accent3">
                                  <a:lumMod val="20000"/>
                                  <a:lumOff val="80000"/>
                                </a:schemeClr>
                              </a:solidFill>
                              <a:latin typeface="Cambria Math"/>
                              <a:ea typeface="Cambria Math"/>
                            </a:rPr>
                            <m:t>𝐞</m:t>
                          </m:r>
                        </m:e>
                        <m:sup>
                          <m:r>
                            <a:rPr lang="en-US" sz="1200" b="1" i="1" smtClean="0">
                              <a:solidFill>
                                <a:schemeClr val="accent3">
                                  <a:lumMod val="20000"/>
                                  <a:lumOff val="80000"/>
                                </a:schemeClr>
                              </a:solidFill>
                              <a:latin typeface="Cambria Math"/>
                              <a:ea typeface="Cambria Math"/>
                            </a:rPr>
                            <m:t>−</m:t>
                          </m:r>
                          <m:r>
                            <a:rPr lang="en-US" sz="1200" b="1" i="1" smtClean="0">
                              <a:solidFill>
                                <a:schemeClr val="accent3">
                                  <a:lumMod val="20000"/>
                                  <a:lumOff val="80000"/>
                                </a:schemeClr>
                              </a:solidFill>
                              <a:latin typeface="Cambria Math"/>
                              <a:ea typeface="Cambria Math"/>
                            </a:rPr>
                            <m:t>𝟔</m:t>
                          </m:r>
                        </m:sup>
                      </m:sSup>
                      <m:f>
                        <m:fPr>
                          <m:type m:val="lin"/>
                          <m:ctrlPr>
                            <a:rPr lang="en-US" sz="1200" b="1" i="1" smtClean="0">
                              <a:solidFill>
                                <a:schemeClr val="accent3">
                                  <a:lumMod val="20000"/>
                                  <a:lumOff val="80000"/>
                                </a:schemeClr>
                              </a:solidFill>
                              <a:latin typeface="Cambria Math"/>
                              <a:ea typeface="Cambria Math"/>
                            </a:rPr>
                          </m:ctrlPr>
                        </m:fPr>
                        <m:num>
                          <m:r>
                            <a:rPr lang="en-US" sz="1200" b="1" i="1" smtClean="0">
                              <a:solidFill>
                                <a:schemeClr val="accent3">
                                  <a:lumMod val="20000"/>
                                  <a:lumOff val="80000"/>
                                </a:schemeClr>
                              </a:solidFill>
                              <a:latin typeface="Cambria Math"/>
                              <a:ea typeface="Cambria Math"/>
                            </a:rPr>
                            <m:t>𝑲</m:t>
                          </m:r>
                        </m:num>
                        <m:den>
                          <m:f>
                            <m:fPr>
                              <m:type m:val="lin"/>
                              <m:ctrlPr>
                                <a:rPr lang="en-US" sz="1200" b="1" i="1" smtClean="0">
                                  <a:solidFill>
                                    <a:schemeClr val="accent3">
                                      <a:lumMod val="20000"/>
                                      <a:lumOff val="80000"/>
                                    </a:schemeClr>
                                  </a:solidFill>
                                  <a:latin typeface="Cambria Math"/>
                                  <a:ea typeface="Cambria Math"/>
                                </a:rPr>
                              </m:ctrlPr>
                            </m:fPr>
                            <m:num>
                              <m:r>
                                <a:rPr lang="en-US" sz="1200" b="1" i="1" smtClean="0">
                                  <a:solidFill>
                                    <a:schemeClr val="accent3">
                                      <a:lumMod val="20000"/>
                                      <a:lumOff val="80000"/>
                                    </a:schemeClr>
                                  </a:solidFill>
                                  <a:latin typeface="Cambria Math"/>
                                  <a:ea typeface="Cambria Math"/>
                                </a:rPr>
                                <m:t>𝒔</m:t>
                              </m:r>
                            </m:num>
                            <m:den>
                              <m:r>
                                <a:rPr lang="en-US" sz="1200" b="1" i="1" smtClean="0">
                                  <a:solidFill>
                                    <a:schemeClr val="accent3">
                                      <a:lumMod val="20000"/>
                                      <a:lumOff val="80000"/>
                                    </a:schemeClr>
                                  </a:solidFill>
                                  <a:latin typeface="Cambria Math"/>
                                  <a:ea typeface="Cambria Math"/>
                                </a:rPr>
                                <m:t>𝒎𝒃</m:t>
                              </m:r>
                            </m:den>
                          </m:f>
                        </m:den>
                      </m:f>
                    </m:oMath>
                  </m:oMathPara>
                </a14:m>
                <a:endParaRPr lang="en-US" sz="1200" b="1" i="1" dirty="0">
                  <a:solidFill>
                    <a:schemeClr val="accent3">
                      <a:lumMod val="20000"/>
                      <a:lumOff val="80000"/>
                    </a:schemeClr>
                  </a:solidFill>
                  <a:latin typeface="Cambria Math"/>
                  <a:ea typeface="Cambria Math"/>
                </a:endParaRPr>
              </a:p>
              <a:p>
                <a:pPr algn="ctr"/>
                <a:endParaRPr lang="en-US" sz="1200" b="1" i="1" dirty="0">
                  <a:solidFill>
                    <a:schemeClr val="accent3">
                      <a:lumMod val="20000"/>
                      <a:lumOff val="80000"/>
                    </a:schemeClr>
                  </a:solidFill>
                  <a:latin typeface="Cambria Math"/>
                  <a:ea typeface="Cambria Math"/>
                </a:endParaRPr>
              </a:p>
              <a:p>
                <a:pPr algn="ctr"/>
                <a14:m>
                  <m:oMathPara xmlns:m="http://schemas.openxmlformats.org/officeDocument/2006/math">
                    <m:oMathParaPr>
                      <m:jc m:val="centerGroup"/>
                    </m:oMathParaPr>
                    <m:oMath xmlns:m="http://schemas.openxmlformats.org/officeDocument/2006/math">
                      <m:r>
                        <a:rPr lang="en-US" sz="1200" b="1" i="1" smtClean="0">
                          <a:solidFill>
                            <a:schemeClr val="accent3">
                              <a:lumMod val="20000"/>
                              <a:lumOff val="80000"/>
                            </a:schemeClr>
                          </a:solidFill>
                          <a:latin typeface="Cambria Math"/>
                        </a:rPr>
                        <m:t>𝒚</m:t>
                      </m:r>
                      <m:r>
                        <a:rPr lang="en-US" sz="1200" b="1" i="1" smtClean="0">
                          <a:solidFill>
                            <a:schemeClr val="accent3">
                              <a:lumMod val="20000"/>
                              <a:lumOff val="80000"/>
                            </a:schemeClr>
                          </a:solidFill>
                          <a:latin typeface="Cambria Math"/>
                        </a:rPr>
                        <m:t>=</m:t>
                      </m:r>
                      <m:r>
                        <a:rPr lang="en-US" sz="1200" b="1" i="1" smtClean="0">
                          <a:solidFill>
                            <a:schemeClr val="accent3">
                              <a:lumMod val="20000"/>
                              <a:lumOff val="80000"/>
                            </a:schemeClr>
                          </a:solidFill>
                          <a:latin typeface="Cambria Math"/>
                        </a:rPr>
                        <m:t>𝟐</m:t>
                      </m:r>
                      <m:r>
                        <a:rPr lang="en-US" sz="1200" b="1" i="1" smtClean="0">
                          <a:solidFill>
                            <a:schemeClr val="accent3">
                              <a:lumMod val="20000"/>
                              <a:lumOff val="80000"/>
                            </a:schemeClr>
                          </a:solidFill>
                          <a:latin typeface="Cambria Math"/>
                        </a:rPr>
                        <m:t>𝒙</m:t>
                      </m:r>
                      <m:r>
                        <a:rPr lang="en-US" sz="1200" b="1" i="1" smtClean="0">
                          <a:solidFill>
                            <a:schemeClr val="accent3">
                              <a:lumMod val="20000"/>
                              <a:lumOff val="80000"/>
                            </a:schemeClr>
                          </a:solidFill>
                          <a:latin typeface="Cambria Math"/>
                        </a:rPr>
                        <m:t>+</m:t>
                      </m:r>
                      <m:r>
                        <a:rPr lang="en-US" sz="1200" b="1" i="1" smtClean="0">
                          <a:solidFill>
                            <a:schemeClr val="accent3">
                              <a:lumMod val="20000"/>
                              <a:lumOff val="80000"/>
                            </a:schemeClr>
                          </a:solidFill>
                          <a:latin typeface="Cambria Math"/>
                        </a:rPr>
                        <m:t>𝟎</m:t>
                      </m:r>
                      <m:r>
                        <a:rPr lang="en-US" sz="1200" b="1" i="1" smtClean="0">
                          <a:solidFill>
                            <a:schemeClr val="accent3">
                              <a:lumMod val="20000"/>
                              <a:lumOff val="80000"/>
                            </a:schemeClr>
                          </a:solidFill>
                          <a:latin typeface="Cambria Math"/>
                        </a:rPr>
                        <m:t>.</m:t>
                      </m:r>
                      <m:r>
                        <a:rPr lang="en-US" sz="1200" b="1" i="1" smtClean="0">
                          <a:solidFill>
                            <a:schemeClr val="accent3">
                              <a:lumMod val="20000"/>
                              <a:lumOff val="80000"/>
                            </a:schemeClr>
                          </a:solidFill>
                          <a:latin typeface="Cambria Math"/>
                        </a:rPr>
                        <m:t>𝟐</m:t>
                      </m:r>
                      <m:r>
                        <a:rPr lang="en-US" sz="1200" b="1" i="1" smtClean="0">
                          <a:solidFill>
                            <a:schemeClr val="accent3">
                              <a:lumMod val="20000"/>
                              <a:lumOff val="80000"/>
                            </a:schemeClr>
                          </a:solidFill>
                          <a:latin typeface="Cambria Math"/>
                        </a:rPr>
                        <m:t>:  −</m:t>
                      </m:r>
                      <m:r>
                        <a:rPr lang="en-US" sz="1200" b="1" i="1" smtClean="0">
                          <a:solidFill>
                            <a:schemeClr val="accent3">
                              <a:lumMod val="20000"/>
                              <a:lumOff val="80000"/>
                            </a:schemeClr>
                          </a:solidFill>
                          <a:latin typeface="Cambria Math"/>
                        </a:rPr>
                        <m:t>𝟔</m:t>
                      </m:r>
                      <m:sSup>
                        <m:sSupPr>
                          <m:ctrlPr>
                            <a:rPr lang="en-US" sz="1200" i="1">
                              <a:solidFill>
                                <a:schemeClr val="accent3">
                                  <a:lumMod val="20000"/>
                                  <a:lumOff val="80000"/>
                                </a:schemeClr>
                              </a:solidFill>
                              <a:latin typeface="Cambria Math"/>
                              <a:ea typeface="Cambria Math"/>
                            </a:rPr>
                          </m:ctrlPr>
                        </m:sSupPr>
                        <m:e>
                          <m:r>
                            <a:rPr lang="en-US" sz="1200">
                              <a:solidFill>
                                <a:schemeClr val="accent3">
                                  <a:lumMod val="20000"/>
                                  <a:lumOff val="80000"/>
                                </a:schemeClr>
                              </a:solidFill>
                              <a:latin typeface="Cambria Math"/>
                              <a:ea typeface="Cambria Math"/>
                            </a:rPr>
                            <m:t>𝐞</m:t>
                          </m:r>
                        </m:e>
                        <m:sup>
                          <m:r>
                            <a:rPr lang="en-US" sz="1200" i="1">
                              <a:solidFill>
                                <a:schemeClr val="accent3">
                                  <a:lumMod val="20000"/>
                                  <a:lumOff val="80000"/>
                                </a:schemeClr>
                              </a:solidFill>
                              <a:latin typeface="Cambria Math"/>
                              <a:ea typeface="Cambria Math"/>
                            </a:rPr>
                            <m:t>−</m:t>
                          </m:r>
                          <m:r>
                            <a:rPr lang="en-US" sz="1200" b="1" i="1" smtClean="0">
                              <a:solidFill>
                                <a:schemeClr val="accent3">
                                  <a:lumMod val="20000"/>
                                  <a:lumOff val="80000"/>
                                </a:schemeClr>
                              </a:solidFill>
                              <a:latin typeface="Cambria Math"/>
                              <a:ea typeface="Cambria Math"/>
                            </a:rPr>
                            <m:t>𝟔</m:t>
                          </m:r>
                        </m:sup>
                      </m:sSup>
                      <m:f>
                        <m:fPr>
                          <m:type m:val="lin"/>
                          <m:ctrlPr>
                            <a:rPr lang="en-US" sz="1200" i="1">
                              <a:solidFill>
                                <a:schemeClr val="accent3">
                                  <a:lumMod val="20000"/>
                                  <a:lumOff val="80000"/>
                                </a:schemeClr>
                              </a:solidFill>
                              <a:latin typeface="Cambria Math"/>
                              <a:ea typeface="Cambria Math"/>
                            </a:rPr>
                          </m:ctrlPr>
                        </m:fPr>
                        <m:num>
                          <m:r>
                            <a:rPr lang="en-US" sz="1200" i="1">
                              <a:solidFill>
                                <a:schemeClr val="accent3">
                                  <a:lumMod val="20000"/>
                                  <a:lumOff val="80000"/>
                                </a:schemeClr>
                              </a:solidFill>
                              <a:latin typeface="Cambria Math"/>
                              <a:ea typeface="Cambria Math"/>
                            </a:rPr>
                            <m:t>𝑲</m:t>
                          </m:r>
                        </m:num>
                        <m:den>
                          <m:f>
                            <m:fPr>
                              <m:type m:val="lin"/>
                              <m:ctrlPr>
                                <a:rPr lang="en-US" sz="1200" i="1">
                                  <a:solidFill>
                                    <a:schemeClr val="accent3">
                                      <a:lumMod val="20000"/>
                                      <a:lumOff val="80000"/>
                                    </a:schemeClr>
                                  </a:solidFill>
                                  <a:latin typeface="Cambria Math"/>
                                  <a:ea typeface="Cambria Math"/>
                                </a:rPr>
                              </m:ctrlPr>
                            </m:fPr>
                            <m:num>
                              <m:r>
                                <a:rPr lang="en-US" sz="1200" i="1">
                                  <a:solidFill>
                                    <a:schemeClr val="accent3">
                                      <a:lumMod val="20000"/>
                                      <a:lumOff val="80000"/>
                                    </a:schemeClr>
                                  </a:solidFill>
                                  <a:latin typeface="Cambria Math"/>
                                  <a:ea typeface="Cambria Math"/>
                                </a:rPr>
                                <m:t>𝒔</m:t>
                              </m:r>
                            </m:num>
                            <m:den>
                              <m:r>
                                <a:rPr lang="en-US" sz="1200" i="1">
                                  <a:solidFill>
                                    <a:schemeClr val="accent3">
                                      <a:lumMod val="20000"/>
                                      <a:lumOff val="80000"/>
                                    </a:schemeClr>
                                  </a:solidFill>
                                  <a:latin typeface="Cambria Math"/>
                                  <a:ea typeface="Cambria Math"/>
                                </a:rPr>
                                <m:t>𝒎𝒃</m:t>
                              </m:r>
                            </m:den>
                          </m:f>
                        </m:den>
                      </m:f>
                      <m:r>
                        <a:rPr lang="en-US" sz="1200" b="1" i="1" smtClean="0">
                          <a:solidFill>
                            <a:schemeClr val="accent3">
                              <a:lumMod val="20000"/>
                              <a:lumOff val="80000"/>
                            </a:schemeClr>
                          </a:solidFill>
                          <a:latin typeface="Cambria Math"/>
                        </a:rPr>
                        <m:t>&lt;</m:t>
                      </m:r>
                      <m:r>
                        <a:rPr lang="en-US" sz="1200" b="1" i="1" smtClean="0">
                          <a:solidFill>
                            <a:schemeClr val="accent3">
                              <a:lumMod val="20000"/>
                              <a:lumOff val="80000"/>
                            </a:schemeClr>
                          </a:solidFill>
                          <a:latin typeface="Cambria Math"/>
                          <a:ea typeface="Cambria Math"/>
                        </a:rPr>
                        <m:t>𝒙</m:t>
                      </m:r>
                      <m:r>
                        <a:rPr lang="en-US" sz="1200" i="1">
                          <a:solidFill>
                            <a:schemeClr val="accent3">
                              <a:lumMod val="20000"/>
                              <a:lumOff val="80000"/>
                            </a:schemeClr>
                          </a:solidFill>
                          <a:latin typeface="Cambria Math"/>
                          <a:ea typeface="Cambria Math"/>
                        </a:rPr>
                        <m:t>≤</m:t>
                      </m:r>
                      <m:r>
                        <a:rPr lang="en-US" sz="1200" b="1" i="1" smtClean="0">
                          <a:solidFill>
                            <a:schemeClr val="accent3">
                              <a:lumMod val="20000"/>
                              <a:lumOff val="80000"/>
                            </a:schemeClr>
                          </a:solidFill>
                          <a:latin typeface="Cambria Math"/>
                          <a:ea typeface="Cambria Math"/>
                        </a:rPr>
                        <m:t>−</m:t>
                      </m:r>
                      <m:r>
                        <a:rPr lang="en-US" sz="1200" b="1" i="1" smtClean="0">
                          <a:solidFill>
                            <a:schemeClr val="accent3">
                              <a:lumMod val="20000"/>
                              <a:lumOff val="80000"/>
                            </a:schemeClr>
                          </a:solidFill>
                          <a:latin typeface="Cambria Math"/>
                          <a:ea typeface="Cambria Math"/>
                        </a:rPr>
                        <m:t>𝟐</m:t>
                      </m:r>
                      <m:sSup>
                        <m:sSupPr>
                          <m:ctrlPr>
                            <a:rPr lang="en-US" sz="1200" i="1">
                              <a:solidFill>
                                <a:schemeClr val="accent3">
                                  <a:lumMod val="20000"/>
                                  <a:lumOff val="80000"/>
                                </a:schemeClr>
                              </a:solidFill>
                              <a:latin typeface="Cambria Math"/>
                              <a:ea typeface="Cambria Math"/>
                            </a:rPr>
                          </m:ctrlPr>
                        </m:sSupPr>
                        <m:e>
                          <m:r>
                            <a:rPr lang="en-US" sz="1200">
                              <a:solidFill>
                                <a:schemeClr val="accent3">
                                  <a:lumMod val="20000"/>
                                  <a:lumOff val="80000"/>
                                </a:schemeClr>
                              </a:solidFill>
                              <a:latin typeface="Cambria Math"/>
                              <a:ea typeface="Cambria Math"/>
                            </a:rPr>
                            <m:t>𝐞</m:t>
                          </m:r>
                        </m:e>
                        <m:sup>
                          <m:r>
                            <a:rPr lang="en-US" sz="1200" i="1">
                              <a:solidFill>
                                <a:schemeClr val="accent3">
                                  <a:lumMod val="20000"/>
                                  <a:lumOff val="80000"/>
                                </a:schemeClr>
                              </a:solidFill>
                              <a:latin typeface="Cambria Math"/>
                              <a:ea typeface="Cambria Math"/>
                            </a:rPr>
                            <m:t>−</m:t>
                          </m:r>
                          <m:r>
                            <a:rPr lang="en-US" sz="1200" b="1" i="1" smtClean="0">
                              <a:solidFill>
                                <a:schemeClr val="accent3">
                                  <a:lumMod val="20000"/>
                                  <a:lumOff val="80000"/>
                                </a:schemeClr>
                              </a:solidFill>
                              <a:latin typeface="Cambria Math"/>
                              <a:ea typeface="Cambria Math"/>
                            </a:rPr>
                            <m:t>𝟔</m:t>
                          </m:r>
                        </m:sup>
                      </m:sSup>
                      <m:f>
                        <m:fPr>
                          <m:type m:val="lin"/>
                          <m:ctrlPr>
                            <a:rPr lang="en-US" sz="1200" i="1">
                              <a:solidFill>
                                <a:schemeClr val="accent3">
                                  <a:lumMod val="20000"/>
                                  <a:lumOff val="80000"/>
                                </a:schemeClr>
                              </a:solidFill>
                              <a:latin typeface="Cambria Math"/>
                              <a:ea typeface="Cambria Math"/>
                            </a:rPr>
                          </m:ctrlPr>
                        </m:fPr>
                        <m:num>
                          <m:r>
                            <a:rPr lang="en-US" sz="1200" i="1">
                              <a:solidFill>
                                <a:schemeClr val="accent3">
                                  <a:lumMod val="20000"/>
                                  <a:lumOff val="80000"/>
                                </a:schemeClr>
                              </a:solidFill>
                              <a:latin typeface="Cambria Math"/>
                              <a:ea typeface="Cambria Math"/>
                            </a:rPr>
                            <m:t>𝑲</m:t>
                          </m:r>
                        </m:num>
                        <m:den>
                          <m:f>
                            <m:fPr>
                              <m:type m:val="lin"/>
                              <m:ctrlPr>
                                <a:rPr lang="en-US" sz="1200" i="1">
                                  <a:solidFill>
                                    <a:schemeClr val="accent3">
                                      <a:lumMod val="20000"/>
                                      <a:lumOff val="80000"/>
                                    </a:schemeClr>
                                  </a:solidFill>
                                  <a:latin typeface="Cambria Math"/>
                                  <a:ea typeface="Cambria Math"/>
                                </a:rPr>
                              </m:ctrlPr>
                            </m:fPr>
                            <m:num>
                              <m:r>
                                <a:rPr lang="en-US" sz="1200" i="1">
                                  <a:solidFill>
                                    <a:schemeClr val="accent3">
                                      <a:lumMod val="20000"/>
                                      <a:lumOff val="80000"/>
                                    </a:schemeClr>
                                  </a:solidFill>
                                  <a:latin typeface="Cambria Math"/>
                                  <a:ea typeface="Cambria Math"/>
                                </a:rPr>
                                <m:t>𝒔</m:t>
                              </m:r>
                            </m:num>
                            <m:den>
                              <m:r>
                                <a:rPr lang="en-US" sz="1200" i="1">
                                  <a:solidFill>
                                    <a:schemeClr val="accent3">
                                      <a:lumMod val="20000"/>
                                      <a:lumOff val="80000"/>
                                    </a:schemeClr>
                                  </a:solidFill>
                                  <a:latin typeface="Cambria Math"/>
                                  <a:ea typeface="Cambria Math"/>
                                </a:rPr>
                                <m:t>𝒎𝒃</m:t>
                              </m:r>
                            </m:den>
                          </m:f>
                        </m:den>
                      </m:f>
                    </m:oMath>
                  </m:oMathPara>
                </a14:m>
                <a:endParaRPr lang="en-US" sz="1200" b="1" i="1" dirty="0" smtClean="0">
                  <a:solidFill>
                    <a:schemeClr val="accent3">
                      <a:lumMod val="20000"/>
                      <a:lumOff val="80000"/>
                    </a:schemeClr>
                  </a:solidFill>
                  <a:latin typeface="Cambria Math"/>
                  <a:ea typeface="Cambria Math"/>
                </a:endParaRPr>
              </a:p>
              <a:p>
                <a:pPr algn="ctr"/>
                <a:endParaRPr lang="en-US" sz="1200" b="1" i="1" dirty="0" smtClean="0">
                  <a:solidFill>
                    <a:schemeClr val="accent3">
                      <a:lumMod val="20000"/>
                      <a:lumOff val="80000"/>
                    </a:schemeClr>
                  </a:solidFill>
                  <a:latin typeface="Cambria Math"/>
                  <a:ea typeface="Cambria Math"/>
                </a:endParaRPr>
              </a:p>
              <a:p>
                <a:pPr algn="ctr"/>
                <a14:m>
                  <m:oMathPara xmlns:m="http://schemas.openxmlformats.org/officeDocument/2006/math">
                    <m:oMathParaPr>
                      <m:jc m:val="centerGroup"/>
                    </m:oMathParaPr>
                    <m:oMath xmlns:m="http://schemas.openxmlformats.org/officeDocument/2006/math">
                      <m:r>
                        <a:rPr lang="en-US" sz="1200" i="1">
                          <a:solidFill>
                            <a:schemeClr val="accent3">
                              <a:lumMod val="20000"/>
                              <a:lumOff val="80000"/>
                            </a:schemeClr>
                          </a:solidFill>
                          <a:latin typeface="Cambria Math"/>
                        </a:rPr>
                        <m:t>𝒚</m:t>
                      </m:r>
                      <m:r>
                        <a:rPr lang="en-US" sz="1200" b="1" i="1" smtClean="0">
                          <a:solidFill>
                            <a:schemeClr val="accent3">
                              <a:lumMod val="20000"/>
                              <a:lumOff val="80000"/>
                            </a:schemeClr>
                          </a:solidFill>
                          <a:latin typeface="Cambria Math"/>
                        </a:rPr>
                        <m:t>=</m:t>
                      </m:r>
                      <m:r>
                        <a:rPr lang="en-US" sz="1200" i="1">
                          <a:solidFill>
                            <a:schemeClr val="accent3">
                              <a:lumMod val="20000"/>
                              <a:lumOff val="80000"/>
                            </a:schemeClr>
                          </a:solidFill>
                          <a:latin typeface="Cambria Math"/>
                        </a:rPr>
                        <m:t>𝒙</m:t>
                      </m:r>
                      <m:r>
                        <a:rPr lang="en-US" sz="1200" i="1">
                          <a:solidFill>
                            <a:schemeClr val="accent3">
                              <a:lumMod val="20000"/>
                              <a:lumOff val="80000"/>
                            </a:schemeClr>
                          </a:solidFill>
                          <a:latin typeface="Cambria Math"/>
                        </a:rPr>
                        <m:t>:  </m:t>
                      </m:r>
                      <m:r>
                        <a:rPr lang="en-US" sz="1200" b="1" i="1" smtClean="0">
                          <a:solidFill>
                            <a:schemeClr val="accent3">
                              <a:lumMod val="20000"/>
                              <a:lumOff val="80000"/>
                            </a:schemeClr>
                          </a:solidFill>
                          <a:latin typeface="Cambria Math"/>
                        </a:rPr>
                        <m:t>−</m:t>
                      </m:r>
                      <m:r>
                        <a:rPr lang="en-US" sz="1200" b="1" i="1" smtClean="0">
                          <a:solidFill>
                            <a:schemeClr val="accent3">
                              <a:lumMod val="20000"/>
                              <a:lumOff val="80000"/>
                            </a:schemeClr>
                          </a:solidFill>
                          <a:latin typeface="Cambria Math"/>
                        </a:rPr>
                        <m:t>𝟐</m:t>
                      </m:r>
                      <m:sSup>
                        <m:sSupPr>
                          <m:ctrlPr>
                            <a:rPr lang="en-US" sz="1200" i="1">
                              <a:solidFill>
                                <a:schemeClr val="accent3">
                                  <a:lumMod val="20000"/>
                                  <a:lumOff val="80000"/>
                                </a:schemeClr>
                              </a:solidFill>
                              <a:latin typeface="Cambria Math"/>
                              <a:ea typeface="Cambria Math"/>
                            </a:rPr>
                          </m:ctrlPr>
                        </m:sSupPr>
                        <m:e>
                          <m:r>
                            <a:rPr lang="en-US" sz="1200">
                              <a:solidFill>
                                <a:schemeClr val="accent3">
                                  <a:lumMod val="20000"/>
                                  <a:lumOff val="80000"/>
                                </a:schemeClr>
                              </a:solidFill>
                              <a:latin typeface="Cambria Math"/>
                              <a:ea typeface="Cambria Math"/>
                            </a:rPr>
                            <m:t>𝐞</m:t>
                          </m:r>
                        </m:e>
                        <m:sup>
                          <m:r>
                            <a:rPr lang="en-US" sz="1200" i="1">
                              <a:solidFill>
                                <a:schemeClr val="accent3">
                                  <a:lumMod val="20000"/>
                                  <a:lumOff val="80000"/>
                                </a:schemeClr>
                              </a:solidFill>
                              <a:latin typeface="Cambria Math"/>
                              <a:ea typeface="Cambria Math"/>
                            </a:rPr>
                            <m:t>−</m:t>
                          </m:r>
                          <m:r>
                            <a:rPr lang="en-US" sz="1200" b="1" i="1" smtClean="0">
                              <a:solidFill>
                                <a:schemeClr val="accent3">
                                  <a:lumMod val="20000"/>
                                  <a:lumOff val="80000"/>
                                </a:schemeClr>
                              </a:solidFill>
                              <a:latin typeface="Cambria Math"/>
                              <a:ea typeface="Cambria Math"/>
                            </a:rPr>
                            <m:t>𝟔</m:t>
                          </m:r>
                        </m:sup>
                      </m:sSup>
                      <m:f>
                        <m:fPr>
                          <m:type m:val="lin"/>
                          <m:ctrlPr>
                            <a:rPr lang="en-US" sz="1200" i="1">
                              <a:solidFill>
                                <a:schemeClr val="accent3">
                                  <a:lumMod val="20000"/>
                                  <a:lumOff val="80000"/>
                                </a:schemeClr>
                              </a:solidFill>
                              <a:latin typeface="Cambria Math"/>
                              <a:ea typeface="Cambria Math"/>
                            </a:rPr>
                          </m:ctrlPr>
                        </m:fPr>
                        <m:num>
                          <m:r>
                            <a:rPr lang="en-US" sz="1200" i="1">
                              <a:solidFill>
                                <a:schemeClr val="accent3">
                                  <a:lumMod val="20000"/>
                                  <a:lumOff val="80000"/>
                                </a:schemeClr>
                              </a:solidFill>
                              <a:latin typeface="Cambria Math"/>
                              <a:ea typeface="Cambria Math"/>
                            </a:rPr>
                            <m:t>𝑲</m:t>
                          </m:r>
                        </m:num>
                        <m:den>
                          <m:f>
                            <m:fPr>
                              <m:type m:val="lin"/>
                              <m:ctrlPr>
                                <a:rPr lang="en-US" sz="1200" i="1">
                                  <a:solidFill>
                                    <a:schemeClr val="accent3">
                                      <a:lumMod val="20000"/>
                                      <a:lumOff val="80000"/>
                                    </a:schemeClr>
                                  </a:solidFill>
                                  <a:latin typeface="Cambria Math"/>
                                  <a:ea typeface="Cambria Math"/>
                                </a:rPr>
                              </m:ctrlPr>
                            </m:fPr>
                            <m:num>
                              <m:r>
                                <a:rPr lang="en-US" sz="1200" i="1">
                                  <a:solidFill>
                                    <a:schemeClr val="accent3">
                                      <a:lumMod val="20000"/>
                                      <a:lumOff val="80000"/>
                                    </a:schemeClr>
                                  </a:solidFill>
                                  <a:latin typeface="Cambria Math"/>
                                  <a:ea typeface="Cambria Math"/>
                                </a:rPr>
                                <m:t>𝒔</m:t>
                              </m:r>
                            </m:num>
                            <m:den>
                              <m:r>
                                <a:rPr lang="en-US" sz="1200" i="1">
                                  <a:solidFill>
                                    <a:schemeClr val="accent3">
                                      <a:lumMod val="20000"/>
                                      <a:lumOff val="80000"/>
                                    </a:schemeClr>
                                  </a:solidFill>
                                  <a:latin typeface="Cambria Math"/>
                                  <a:ea typeface="Cambria Math"/>
                                </a:rPr>
                                <m:t>𝒎𝒃</m:t>
                              </m:r>
                            </m:den>
                          </m:f>
                        </m:den>
                      </m:f>
                      <m:r>
                        <a:rPr lang="en-US" sz="1200" i="1">
                          <a:solidFill>
                            <a:schemeClr val="accent3">
                              <a:lumMod val="20000"/>
                              <a:lumOff val="80000"/>
                            </a:schemeClr>
                          </a:solidFill>
                          <a:latin typeface="Cambria Math"/>
                        </a:rPr>
                        <m:t>&lt;</m:t>
                      </m:r>
                      <m:r>
                        <a:rPr lang="en-US" sz="1200" i="1">
                          <a:solidFill>
                            <a:schemeClr val="accent3">
                              <a:lumMod val="20000"/>
                              <a:lumOff val="80000"/>
                            </a:schemeClr>
                          </a:solidFill>
                          <a:latin typeface="Cambria Math"/>
                          <a:ea typeface="Cambria Math"/>
                        </a:rPr>
                        <m:t>𝒙</m:t>
                      </m:r>
                      <m:r>
                        <a:rPr lang="en-US" sz="1200" i="1">
                          <a:solidFill>
                            <a:schemeClr val="accent3">
                              <a:lumMod val="20000"/>
                              <a:lumOff val="80000"/>
                            </a:schemeClr>
                          </a:solidFill>
                          <a:latin typeface="Cambria Math"/>
                          <a:ea typeface="Cambria Math"/>
                        </a:rPr>
                        <m:t>&lt;</m:t>
                      </m:r>
                      <m:r>
                        <a:rPr lang="en-US" sz="1200" i="1">
                          <a:solidFill>
                            <a:schemeClr val="accent3">
                              <a:lumMod val="20000"/>
                              <a:lumOff val="80000"/>
                            </a:schemeClr>
                          </a:solidFill>
                          <a:latin typeface="Cambria Math"/>
                          <a:ea typeface="Cambria Math"/>
                        </a:rPr>
                        <m:t>𝟔</m:t>
                      </m:r>
                      <m:sSup>
                        <m:sSupPr>
                          <m:ctrlPr>
                            <a:rPr lang="en-US" sz="1200" i="1">
                              <a:solidFill>
                                <a:schemeClr val="accent3">
                                  <a:lumMod val="20000"/>
                                  <a:lumOff val="80000"/>
                                </a:schemeClr>
                              </a:solidFill>
                              <a:latin typeface="Cambria Math"/>
                              <a:ea typeface="Cambria Math"/>
                            </a:rPr>
                          </m:ctrlPr>
                        </m:sSupPr>
                        <m:e>
                          <m:r>
                            <a:rPr lang="en-US" sz="1200">
                              <a:solidFill>
                                <a:schemeClr val="accent3">
                                  <a:lumMod val="20000"/>
                                  <a:lumOff val="80000"/>
                                </a:schemeClr>
                              </a:solidFill>
                              <a:latin typeface="Cambria Math"/>
                              <a:ea typeface="Cambria Math"/>
                            </a:rPr>
                            <m:t>𝐞</m:t>
                          </m:r>
                        </m:e>
                        <m:sup>
                          <m:r>
                            <a:rPr lang="en-US" sz="1200">
                              <a:solidFill>
                                <a:schemeClr val="accent3">
                                  <a:lumMod val="20000"/>
                                  <a:lumOff val="80000"/>
                                </a:schemeClr>
                              </a:solidFill>
                              <a:latin typeface="Cambria Math"/>
                              <a:ea typeface="Cambria Math"/>
                            </a:rPr>
                            <m:t>−</m:t>
                          </m:r>
                          <m:r>
                            <a:rPr lang="en-US" sz="1200" b="1" i="0" smtClean="0">
                              <a:solidFill>
                                <a:schemeClr val="accent3">
                                  <a:lumMod val="20000"/>
                                  <a:lumOff val="80000"/>
                                </a:schemeClr>
                              </a:solidFill>
                              <a:latin typeface="Cambria Math"/>
                              <a:ea typeface="Cambria Math"/>
                            </a:rPr>
                            <m:t>𝟔</m:t>
                          </m:r>
                        </m:sup>
                      </m:sSup>
                      <m:f>
                        <m:fPr>
                          <m:type m:val="lin"/>
                          <m:ctrlPr>
                            <a:rPr lang="en-US" sz="1200" i="1">
                              <a:solidFill>
                                <a:schemeClr val="accent3">
                                  <a:lumMod val="20000"/>
                                  <a:lumOff val="80000"/>
                                </a:schemeClr>
                              </a:solidFill>
                              <a:latin typeface="Cambria Math"/>
                              <a:ea typeface="Cambria Math"/>
                            </a:rPr>
                          </m:ctrlPr>
                        </m:fPr>
                        <m:num>
                          <m:r>
                            <a:rPr lang="en-US" sz="1200" i="1">
                              <a:solidFill>
                                <a:schemeClr val="accent3">
                                  <a:lumMod val="20000"/>
                                  <a:lumOff val="80000"/>
                                </a:schemeClr>
                              </a:solidFill>
                              <a:latin typeface="Cambria Math"/>
                              <a:ea typeface="Cambria Math"/>
                            </a:rPr>
                            <m:t>𝑲</m:t>
                          </m:r>
                        </m:num>
                        <m:den>
                          <m:f>
                            <m:fPr>
                              <m:type m:val="lin"/>
                              <m:ctrlPr>
                                <a:rPr lang="en-US" sz="1200" i="1">
                                  <a:solidFill>
                                    <a:schemeClr val="accent3">
                                      <a:lumMod val="20000"/>
                                      <a:lumOff val="80000"/>
                                    </a:schemeClr>
                                  </a:solidFill>
                                  <a:latin typeface="Cambria Math"/>
                                  <a:ea typeface="Cambria Math"/>
                                </a:rPr>
                              </m:ctrlPr>
                            </m:fPr>
                            <m:num>
                              <m:r>
                                <a:rPr lang="en-US" sz="1200" i="1">
                                  <a:solidFill>
                                    <a:schemeClr val="accent3">
                                      <a:lumMod val="20000"/>
                                      <a:lumOff val="80000"/>
                                    </a:schemeClr>
                                  </a:solidFill>
                                  <a:latin typeface="Cambria Math"/>
                                  <a:ea typeface="Cambria Math"/>
                                </a:rPr>
                                <m:t>𝒔</m:t>
                              </m:r>
                            </m:num>
                            <m:den>
                              <m:r>
                                <a:rPr lang="en-US" sz="1200" i="1">
                                  <a:solidFill>
                                    <a:schemeClr val="accent3">
                                      <a:lumMod val="20000"/>
                                      <a:lumOff val="80000"/>
                                    </a:schemeClr>
                                  </a:solidFill>
                                  <a:latin typeface="Cambria Math"/>
                                  <a:ea typeface="Cambria Math"/>
                                </a:rPr>
                                <m:t>𝒎𝒃</m:t>
                              </m:r>
                            </m:den>
                          </m:f>
                        </m:den>
                      </m:f>
                    </m:oMath>
                  </m:oMathPara>
                </a14:m>
                <a:endParaRPr lang="en-US" sz="1200" b="1" i="1" dirty="0" smtClean="0">
                  <a:solidFill>
                    <a:schemeClr val="accent3">
                      <a:lumMod val="20000"/>
                      <a:lumOff val="80000"/>
                    </a:schemeClr>
                  </a:solidFill>
                  <a:latin typeface="Cambria Math"/>
                  <a:ea typeface="Cambria Math"/>
                </a:endParaRPr>
              </a:p>
              <a:p>
                <a:pPr algn="ctr"/>
                <a:endParaRPr lang="en-US" sz="1200" b="1" i="1" dirty="0">
                  <a:solidFill>
                    <a:schemeClr val="accent3">
                      <a:lumMod val="20000"/>
                      <a:lumOff val="80000"/>
                    </a:schemeClr>
                  </a:solidFill>
                  <a:latin typeface="Cambria Math"/>
                  <a:ea typeface="Cambria Math"/>
                </a:endParaRPr>
              </a:p>
              <a:p>
                <a:pPr algn="ctr"/>
                <a14:m>
                  <m:oMathPara xmlns:m="http://schemas.openxmlformats.org/officeDocument/2006/math">
                    <m:oMathParaPr>
                      <m:jc m:val="centerGroup"/>
                    </m:oMathParaPr>
                    <m:oMath xmlns:m="http://schemas.openxmlformats.org/officeDocument/2006/math">
                      <m:r>
                        <a:rPr lang="en-US" sz="1200" b="1" i="1" smtClean="0">
                          <a:solidFill>
                            <a:schemeClr val="accent3">
                              <a:lumMod val="20000"/>
                              <a:lumOff val="80000"/>
                            </a:schemeClr>
                          </a:solidFill>
                          <a:latin typeface="Cambria Math"/>
                          <a:ea typeface="Cambria Math"/>
                        </a:rPr>
                        <m:t>𝒚</m:t>
                      </m:r>
                      <m:r>
                        <a:rPr lang="en-US" sz="1200" b="1" i="1" smtClean="0">
                          <a:solidFill>
                            <a:schemeClr val="accent3">
                              <a:lumMod val="20000"/>
                              <a:lumOff val="80000"/>
                            </a:schemeClr>
                          </a:solidFill>
                          <a:latin typeface="Cambria Math"/>
                          <a:ea typeface="Cambria Math"/>
                        </a:rPr>
                        <m:t>=</m:t>
                      </m:r>
                      <m:r>
                        <a:rPr lang="en-US" sz="1200" b="1" i="1" smtClean="0">
                          <a:solidFill>
                            <a:schemeClr val="accent3">
                              <a:lumMod val="20000"/>
                              <a:lumOff val="80000"/>
                            </a:schemeClr>
                          </a:solidFill>
                          <a:latin typeface="Cambria Math"/>
                          <a:ea typeface="Cambria Math"/>
                        </a:rPr>
                        <m:t>𝟎</m:t>
                      </m:r>
                      <m:r>
                        <a:rPr lang="en-US" sz="1200" b="1" i="1" smtClean="0">
                          <a:solidFill>
                            <a:schemeClr val="accent3">
                              <a:lumMod val="20000"/>
                              <a:lumOff val="80000"/>
                            </a:schemeClr>
                          </a:solidFill>
                          <a:latin typeface="Cambria Math"/>
                          <a:ea typeface="Cambria Math"/>
                        </a:rPr>
                        <m:t>.</m:t>
                      </m:r>
                      <m:r>
                        <a:rPr lang="en-US" sz="1200" b="1" i="1" smtClean="0">
                          <a:solidFill>
                            <a:schemeClr val="accent3">
                              <a:lumMod val="20000"/>
                              <a:lumOff val="80000"/>
                            </a:schemeClr>
                          </a:solidFill>
                          <a:latin typeface="Cambria Math"/>
                          <a:ea typeface="Cambria Math"/>
                        </a:rPr>
                        <m:t>𝟔</m:t>
                      </m:r>
                      <m:r>
                        <a:rPr lang="en-US" sz="1200" b="1" i="1" smtClean="0">
                          <a:solidFill>
                            <a:schemeClr val="accent3">
                              <a:lumMod val="20000"/>
                              <a:lumOff val="80000"/>
                            </a:schemeClr>
                          </a:solidFill>
                          <a:latin typeface="Cambria Math"/>
                          <a:ea typeface="Cambria Math"/>
                        </a:rPr>
                        <m:t>:  </m:t>
                      </m:r>
                      <m:r>
                        <a:rPr lang="en-US" sz="1200" b="1" i="1" smtClean="0">
                          <a:solidFill>
                            <a:schemeClr val="accent3">
                              <a:lumMod val="20000"/>
                              <a:lumOff val="80000"/>
                            </a:schemeClr>
                          </a:solidFill>
                          <a:latin typeface="Cambria Math"/>
                          <a:ea typeface="Cambria Math"/>
                        </a:rPr>
                        <m:t>𝟔</m:t>
                      </m:r>
                      <m:sSup>
                        <m:sSupPr>
                          <m:ctrlPr>
                            <a:rPr lang="en-US" sz="1200" b="1" i="1" smtClean="0">
                              <a:solidFill>
                                <a:schemeClr val="accent3">
                                  <a:lumMod val="20000"/>
                                  <a:lumOff val="80000"/>
                                </a:schemeClr>
                              </a:solidFill>
                              <a:latin typeface="Cambria Math"/>
                              <a:ea typeface="Cambria Math"/>
                            </a:rPr>
                          </m:ctrlPr>
                        </m:sSupPr>
                        <m:e>
                          <m:r>
                            <a:rPr lang="en-US" sz="1200" b="1" i="0" smtClean="0">
                              <a:solidFill>
                                <a:schemeClr val="accent3">
                                  <a:lumMod val="20000"/>
                                  <a:lumOff val="80000"/>
                                </a:schemeClr>
                              </a:solidFill>
                              <a:latin typeface="Cambria Math"/>
                              <a:ea typeface="Cambria Math"/>
                            </a:rPr>
                            <m:t>𝐞</m:t>
                          </m:r>
                        </m:e>
                        <m:sup>
                          <m:r>
                            <a:rPr lang="en-US" sz="1200" b="1" i="0" smtClean="0">
                              <a:solidFill>
                                <a:schemeClr val="accent3">
                                  <a:lumMod val="20000"/>
                                  <a:lumOff val="80000"/>
                                </a:schemeClr>
                              </a:solidFill>
                              <a:latin typeface="Cambria Math"/>
                              <a:ea typeface="Cambria Math"/>
                            </a:rPr>
                            <m:t>−</m:t>
                          </m:r>
                          <m:r>
                            <a:rPr lang="en-US" sz="1200" b="1" i="0" smtClean="0">
                              <a:solidFill>
                                <a:schemeClr val="accent3">
                                  <a:lumMod val="20000"/>
                                  <a:lumOff val="80000"/>
                                </a:schemeClr>
                              </a:solidFill>
                              <a:latin typeface="Cambria Math"/>
                              <a:ea typeface="Cambria Math"/>
                            </a:rPr>
                            <m:t>𝟔</m:t>
                          </m:r>
                        </m:sup>
                      </m:sSup>
                      <m:f>
                        <m:fPr>
                          <m:type m:val="lin"/>
                          <m:ctrlPr>
                            <a:rPr lang="en-US" sz="1200" i="1">
                              <a:solidFill>
                                <a:schemeClr val="accent3">
                                  <a:lumMod val="20000"/>
                                  <a:lumOff val="80000"/>
                                </a:schemeClr>
                              </a:solidFill>
                              <a:latin typeface="Cambria Math"/>
                              <a:ea typeface="Cambria Math"/>
                            </a:rPr>
                          </m:ctrlPr>
                        </m:fPr>
                        <m:num>
                          <m:r>
                            <a:rPr lang="en-US" sz="1200" i="1">
                              <a:solidFill>
                                <a:schemeClr val="accent3">
                                  <a:lumMod val="20000"/>
                                  <a:lumOff val="80000"/>
                                </a:schemeClr>
                              </a:solidFill>
                              <a:latin typeface="Cambria Math"/>
                              <a:ea typeface="Cambria Math"/>
                            </a:rPr>
                            <m:t>𝑲</m:t>
                          </m:r>
                        </m:num>
                        <m:den>
                          <m:f>
                            <m:fPr>
                              <m:type m:val="lin"/>
                              <m:ctrlPr>
                                <a:rPr lang="en-US" sz="1200" i="1">
                                  <a:solidFill>
                                    <a:schemeClr val="accent3">
                                      <a:lumMod val="20000"/>
                                      <a:lumOff val="80000"/>
                                    </a:schemeClr>
                                  </a:solidFill>
                                  <a:latin typeface="Cambria Math"/>
                                  <a:ea typeface="Cambria Math"/>
                                </a:rPr>
                              </m:ctrlPr>
                            </m:fPr>
                            <m:num>
                              <m:r>
                                <a:rPr lang="en-US" sz="1200" i="1">
                                  <a:solidFill>
                                    <a:schemeClr val="accent3">
                                      <a:lumMod val="20000"/>
                                      <a:lumOff val="80000"/>
                                    </a:schemeClr>
                                  </a:solidFill>
                                  <a:latin typeface="Cambria Math"/>
                                  <a:ea typeface="Cambria Math"/>
                                </a:rPr>
                                <m:t>𝒔</m:t>
                              </m:r>
                            </m:num>
                            <m:den>
                              <m:r>
                                <a:rPr lang="en-US" sz="1200" i="1">
                                  <a:solidFill>
                                    <a:schemeClr val="accent3">
                                      <a:lumMod val="20000"/>
                                      <a:lumOff val="80000"/>
                                    </a:schemeClr>
                                  </a:solidFill>
                                  <a:latin typeface="Cambria Math"/>
                                  <a:ea typeface="Cambria Math"/>
                                </a:rPr>
                                <m:t>𝒎𝒃</m:t>
                              </m:r>
                            </m:den>
                          </m:f>
                        </m:den>
                      </m:f>
                      <m:r>
                        <a:rPr lang="en-US" sz="1200" b="1" i="1" smtClean="0">
                          <a:solidFill>
                            <a:schemeClr val="accent3">
                              <a:lumMod val="20000"/>
                              <a:lumOff val="80000"/>
                            </a:schemeClr>
                          </a:solidFill>
                          <a:latin typeface="Cambria Math"/>
                          <a:ea typeface="Cambria Math"/>
                        </a:rPr>
                        <m:t>≤</m:t>
                      </m:r>
                      <m:r>
                        <a:rPr lang="en-US" sz="1200" b="1" i="1" smtClean="0">
                          <a:solidFill>
                            <a:schemeClr val="accent3">
                              <a:lumMod val="20000"/>
                              <a:lumOff val="80000"/>
                            </a:schemeClr>
                          </a:solidFill>
                          <a:latin typeface="Cambria Math"/>
                          <a:ea typeface="Cambria Math"/>
                        </a:rPr>
                        <m:t>𝒙</m:t>
                      </m:r>
                    </m:oMath>
                  </m:oMathPara>
                </a14:m>
                <a:endParaRPr lang="en-US" sz="1200" b="1" i="1" dirty="0">
                  <a:solidFill>
                    <a:schemeClr val="accent3">
                      <a:lumMod val="20000"/>
                      <a:lumOff val="80000"/>
                    </a:schemeClr>
                  </a:solidFill>
                  <a:ea typeface="Cambria Math"/>
                </a:endParaRPr>
              </a:p>
            </p:txBody>
          </p:sp>
        </mc:Choice>
        <mc:Fallback xmlns="">
          <p:sp>
            <p:nvSpPr>
              <p:cNvPr id="9" name="TextBox 8"/>
              <p:cNvSpPr txBox="1">
                <a:spLocks noRot="1" noChangeAspect="1" noMove="1" noResize="1" noEditPoints="1" noAdjustHandles="1" noChangeArrowheads="1" noChangeShapeType="1" noTextEdit="1"/>
              </p:cNvSpPr>
              <p:nvPr/>
            </p:nvSpPr>
            <p:spPr>
              <a:xfrm>
                <a:off x="4431303" y="4251960"/>
                <a:ext cx="3950697" cy="1278170"/>
              </a:xfrm>
              <a:prstGeom prst="rect">
                <a:avLst/>
              </a:prstGeom>
              <a:blipFill rotWithShape="1">
                <a:blip r:embed="rId4"/>
                <a:stretch>
                  <a:fillRect t="-20574" r="-2778" b="-32057"/>
                </a:stretch>
              </a:blipFill>
            </p:spPr>
            <p:txBody>
              <a:bodyPr/>
              <a:lstStyle/>
              <a:p>
                <a:r>
                  <a:rPr lang="en-US">
                    <a:noFill/>
                  </a:rPr>
                  <a:t> </a:t>
                </a:r>
              </a:p>
            </p:txBody>
          </p:sp>
        </mc:Fallback>
      </mc:AlternateContent>
      <p:graphicFrame>
        <p:nvGraphicFramePr>
          <p:cNvPr id="7" name="Chart 6"/>
          <p:cNvGraphicFramePr>
            <a:graphicFrameLocks noChangeAspect="1"/>
          </p:cNvGraphicFramePr>
          <p:nvPr>
            <p:extLst>
              <p:ext uri="{D42A27DB-BD31-4B8C-83A1-F6EECF244321}">
                <p14:modId xmlns:p14="http://schemas.microsoft.com/office/powerpoint/2010/main" val="604153077"/>
              </p:ext>
            </p:extLst>
          </p:nvPr>
        </p:nvGraphicFramePr>
        <p:xfrm>
          <a:off x="728623" y="1673352"/>
          <a:ext cx="3657600" cy="2438400"/>
        </p:xfrm>
        <a:graphic>
          <a:graphicData uri="http://schemas.openxmlformats.org/drawingml/2006/chart">
            <c:chart xmlns:c="http://schemas.openxmlformats.org/drawingml/2006/chart" xmlns:r="http://schemas.openxmlformats.org/officeDocument/2006/relationships" r:id="rId5"/>
          </a:graphicData>
        </a:graphic>
      </p:graphicFrame>
      <mc:AlternateContent xmlns:mc="http://schemas.openxmlformats.org/markup-compatibility/2006" xmlns:a14="http://schemas.microsoft.com/office/drawing/2010/main">
        <mc:Choice Requires="a14">
          <p:sp>
            <p:nvSpPr>
              <p:cNvPr id="10" name="TextBox 9"/>
              <p:cNvSpPr txBox="1"/>
              <p:nvPr/>
            </p:nvSpPr>
            <p:spPr>
              <a:xfrm>
                <a:off x="1159669" y="4251960"/>
                <a:ext cx="2795509" cy="1256370"/>
              </a:xfrm>
              <a:prstGeom prst="rect">
                <a:avLst/>
              </a:prstGeom>
              <a:noFill/>
            </p:spPr>
            <p:txBody>
              <a:bodyPr wrap="none" rtlCol="0" anchor="ctr" anchorCtr="0">
                <a:spAutoFit/>
              </a:bodyPr>
              <a:lstStyle/>
              <a:p>
                <a:pPr algn="ctr"/>
                <a14:m>
                  <m:oMathPara xmlns:m="http://schemas.openxmlformats.org/officeDocument/2006/math">
                    <m:oMathParaPr>
                      <m:jc m:val="centerGroup"/>
                    </m:oMathParaPr>
                    <m:oMath xmlns:m="http://schemas.openxmlformats.org/officeDocument/2006/math">
                      <m:r>
                        <a:rPr lang="en-US" sz="1200" b="1" i="1" smtClean="0">
                          <a:solidFill>
                            <a:schemeClr val="accent3">
                              <a:lumMod val="20000"/>
                              <a:lumOff val="80000"/>
                            </a:schemeClr>
                          </a:solidFill>
                          <a:latin typeface="Cambria Math"/>
                        </a:rPr>
                        <m:t>𝒚</m:t>
                      </m:r>
                      <m:r>
                        <a:rPr lang="en-US" sz="1200" b="1" i="1" smtClean="0">
                          <a:solidFill>
                            <a:schemeClr val="accent3">
                              <a:lumMod val="20000"/>
                              <a:lumOff val="80000"/>
                            </a:schemeClr>
                          </a:solidFill>
                          <a:latin typeface="Cambria Math"/>
                        </a:rPr>
                        <m:t>=−</m:t>
                      </m:r>
                      <m:r>
                        <a:rPr lang="en-US" sz="1200" b="1" i="1" smtClean="0">
                          <a:solidFill>
                            <a:schemeClr val="accent3">
                              <a:lumMod val="20000"/>
                              <a:lumOff val="80000"/>
                            </a:schemeClr>
                          </a:solidFill>
                          <a:latin typeface="Cambria Math"/>
                        </a:rPr>
                        <m:t>𝟏</m:t>
                      </m:r>
                      <m:r>
                        <a:rPr lang="en-US" sz="1200" b="1" i="1" smtClean="0">
                          <a:solidFill>
                            <a:schemeClr val="accent3">
                              <a:lumMod val="20000"/>
                              <a:lumOff val="80000"/>
                            </a:schemeClr>
                          </a:solidFill>
                          <a:latin typeface="Cambria Math"/>
                        </a:rPr>
                        <m:t>:  </m:t>
                      </m:r>
                      <m:r>
                        <a:rPr lang="en-US" sz="1200" b="1" i="1" smtClean="0">
                          <a:solidFill>
                            <a:schemeClr val="accent3">
                              <a:lumMod val="20000"/>
                              <a:lumOff val="80000"/>
                            </a:schemeClr>
                          </a:solidFill>
                          <a:latin typeface="Cambria Math"/>
                        </a:rPr>
                        <m:t>𝟎</m:t>
                      </m:r>
                      <m:r>
                        <a:rPr lang="en-US" sz="1200" b="1" i="1" smtClean="0">
                          <a:solidFill>
                            <a:schemeClr val="accent3">
                              <a:lumMod val="20000"/>
                              <a:lumOff val="80000"/>
                            </a:schemeClr>
                          </a:solidFill>
                          <a:latin typeface="Cambria Math"/>
                        </a:rPr>
                        <m:t>%≤</m:t>
                      </m:r>
                      <m:r>
                        <a:rPr lang="en-US" sz="1200" b="1" i="1" smtClean="0">
                          <a:solidFill>
                            <a:schemeClr val="accent3">
                              <a:lumMod val="20000"/>
                              <a:lumOff val="80000"/>
                            </a:schemeClr>
                          </a:solidFill>
                          <a:latin typeface="Cambria Math"/>
                          <a:ea typeface="Cambria Math"/>
                        </a:rPr>
                        <m:t>𝒙</m:t>
                      </m:r>
                      <m:r>
                        <a:rPr lang="en-US" sz="1200" b="1" i="1" smtClean="0">
                          <a:solidFill>
                            <a:schemeClr val="accent3">
                              <a:lumMod val="20000"/>
                              <a:lumOff val="80000"/>
                            </a:schemeClr>
                          </a:solidFill>
                          <a:latin typeface="Cambria Math"/>
                          <a:ea typeface="Cambria Math"/>
                        </a:rPr>
                        <m:t>≤</m:t>
                      </m:r>
                      <m:r>
                        <a:rPr lang="en-US" sz="1200" b="1" i="1" smtClean="0">
                          <a:solidFill>
                            <a:schemeClr val="accent3">
                              <a:lumMod val="20000"/>
                              <a:lumOff val="80000"/>
                            </a:schemeClr>
                          </a:solidFill>
                          <a:latin typeface="Cambria Math"/>
                          <a:ea typeface="Cambria Math"/>
                        </a:rPr>
                        <m:t>𝟑𝟎</m:t>
                      </m:r>
                      <m:r>
                        <a:rPr lang="en-US" sz="1200" b="1" i="1" smtClean="0">
                          <a:solidFill>
                            <a:schemeClr val="accent3">
                              <a:lumMod val="20000"/>
                              <a:lumOff val="80000"/>
                            </a:schemeClr>
                          </a:solidFill>
                          <a:latin typeface="Cambria Math"/>
                          <a:ea typeface="Cambria Math"/>
                        </a:rPr>
                        <m:t>%</m:t>
                      </m:r>
                    </m:oMath>
                  </m:oMathPara>
                </a14:m>
                <a:endParaRPr lang="en-US" sz="1200" b="1" i="1" dirty="0">
                  <a:solidFill>
                    <a:schemeClr val="accent3">
                      <a:lumMod val="20000"/>
                      <a:lumOff val="80000"/>
                    </a:schemeClr>
                  </a:solidFill>
                  <a:latin typeface="Cambria Math"/>
                  <a:ea typeface="Cambria Math"/>
                </a:endParaRPr>
              </a:p>
              <a:p>
                <a:pPr algn="ctr"/>
                <a:endParaRPr lang="en-US" sz="1200" b="1" i="1" dirty="0">
                  <a:solidFill>
                    <a:schemeClr val="accent3">
                      <a:lumMod val="20000"/>
                      <a:lumOff val="80000"/>
                    </a:schemeClr>
                  </a:solidFill>
                  <a:latin typeface="Cambria Math"/>
                  <a:ea typeface="Cambria Math"/>
                </a:endParaRPr>
              </a:p>
              <a:p>
                <a:pPr algn="ctr"/>
                <a14:m>
                  <m:oMathPara xmlns:m="http://schemas.openxmlformats.org/officeDocument/2006/math">
                    <m:oMathParaPr>
                      <m:jc m:val="centerGroup"/>
                    </m:oMathParaPr>
                    <m:oMath xmlns:m="http://schemas.openxmlformats.org/officeDocument/2006/math">
                      <m:r>
                        <a:rPr lang="en-US" sz="1200" b="1" i="1" smtClean="0">
                          <a:solidFill>
                            <a:schemeClr val="accent3">
                              <a:lumMod val="20000"/>
                              <a:lumOff val="80000"/>
                            </a:schemeClr>
                          </a:solidFill>
                          <a:latin typeface="Cambria Math"/>
                        </a:rPr>
                        <m:t>𝒚</m:t>
                      </m:r>
                      <m:r>
                        <a:rPr lang="en-US" sz="1200" b="1" i="1" smtClean="0">
                          <a:solidFill>
                            <a:schemeClr val="accent3">
                              <a:lumMod val="20000"/>
                              <a:lumOff val="80000"/>
                            </a:schemeClr>
                          </a:solidFill>
                          <a:latin typeface="Cambria Math"/>
                        </a:rPr>
                        <m:t>=</m:t>
                      </m:r>
                      <m:r>
                        <a:rPr lang="en-US" sz="1200" i="1">
                          <a:solidFill>
                            <a:schemeClr val="accent3">
                              <a:lumMod val="20000"/>
                              <a:lumOff val="80000"/>
                            </a:schemeClr>
                          </a:solidFill>
                          <a:latin typeface="Cambria Math"/>
                        </a:rPr>
                        <m:t>𝟎</m:t>
                      </m:r>
                      <m:r>
                        <a:rPr lang="en-US" sz="1200" i="1">
                          <a:solidFill>
                            <a:schemeClr val="accent3">
                              <a:lumMod val="20000"/>
                              <a:lumOff val="80000"/>
                            </a:schemeClr>
                          </a:solidFill>
                          <a:latin typeface="Cambria Math"/>
                        </a:rPr>
                        <m:t>.</m:t>
                      </m:r>
                      <m:r>
                        <a:rPr lang="en-US" sz="1200" i="1">
                          <a:solidFill>
                            <a:schemeClr val="accent3">
                              <a:lumMod val="20000"/>
                              <a:lumOff val="80000"/>
                            </a:schemeClr>
                          </a:solidFill>
                          <a:latin typeface="Cambria Math"/>
                        </a:rPr>
                        <m:t>𝟎</m:t>
                      </m:r>
                      <m:acc>
                        <m:accPr>
                          <m:chr m:val="̅"/>
                          <m:ctrlPr>
                            <a:rPr lang="en-US" sz="1200" i="1">
                              <a:solidFill>
                                <a:schemeClr val="accent3">
                                  <a:lumMod val="20000"/>
                                  <a:lumOff val="80000"/>
                                </a:schemeClr>
                              </a:solidFill>
                              <a:latin typeface="Cambria Math"/>
                            </a:rPr>
                          </m:ctrlPr>
                        </m:accPr>
                        <m:e>
                          <m:r>
                            <a:rPr lang="en-US" sz="1200" i="1">
                              <a:solidFill>
                                <a:schemeClr val="accent3">
                                  <a:lumMod val="20000"/>
                                  <a:lumOff val="80000"/>
                                </a:schemeClr>
                              </a:solidFill>
                              <a:latin typeface="Cambria Math"/>
                            </a:rPr>
                            <m:t>𝟑</m:t>
                          </m:r>
                        </m:e>
                      </m:acc>
                      <m:r>
                        <a:rPr lang="en-US" sz="1200" i="1">
                          <a:solidFill>
                            <a:schemeClr val="accent3">
                              <a:lumMod val="20000"/>
                              <a:lumOff val="80000"/>
                            </a:schemeClr>
                          </a:solidFill>
                          <a:latin typeface="Cambria Math"/>
                        </a:rPr>
                        <m:t>𝒙</m:t>
                      </m:r>
                      <m:r>
                        <a:rPr lang="en-US" sz="1200" b="1" i="1" smtClean="0">
                          <a:solidFill>
                            <a:schemeClr val="accent3">
                              <a:lumMod val="20000"/>
                              <a:lumOff val="80000"/>
                            </a:schemeClr>
                          </a:solidFill>
                          <a:latin typeface="Cambria Math"/>
                        </a:rPr>
                        <m:t>−</m:t>
                      </m:r>
                      <m:r>
                        <a:rPr lang="en-US" sz="1200" b="1" i="1" smtClean="0">
                          <a:solidFill>
                            <a:schemeClr val="accent3">
                              <a:lumMod val="20000"/>
                              <a:lumOff val="80000"/>
                            </a:schemeClr>
                          </a:solidFill>
                          <a:latin typeface="Cambria Math"/>
                        </a:rPr>
                        <m:t>𝟐</m:t>
                      </m:r>
                      <m:r>
                        <a:rPr lang="en-US" sz="1200" b="1" i="1" smtClean="0">
                          <a:solidFill>
                            <a:schemeClr val="accent3">
                              <a:lumMod val="20000"/>
                              <a:lumOff val="80000"/>
                            </a:schemeClr>
                          </a:solidFill>
                          <a:latin typeface="Cambria Math"/>
                        </a:rPr>
                        <m:t>:  </m:t>
                      </m:r>
                      <m:r>
                        <a:rPr lang="en-US" sz="1200" b="1" i="1" smtClean="0">
                          <a:solidFill>
                            <a:schemeClr val="accent3">
                              <a:lumMod val="20000"/>
                              <a:lumOff val="80000"/>
                            </a:schemeClr>
                          </a:solidFill>
                          <a:latin typeface="Cambria Math"/>
                        </a:rPr>
                        <m:t>𝟑𝟎</m:t>
                      </m:r>
                      <m:r>
                        <a:rPr lang="en-US" sz="1200" b="1" i="1" smtClean="0">
                          <a:solidFill>
                            <a:schemeClr val="accent3">
                              <a:lumMod val="20000"/>
                              <a:lumOff val="80000"/>
                            </a:schemeClr>
                          </a:solidFill>
                          <a:latin typeface="Cambria Math"/>
                        </a:rPr>
                        <m:t>%&lt;</m:t>
                      </m:r>
                      <m:r>
                        <a:rPr lang="en-US" sz="1200" b="1" i="1" smtClean="0">
                          <a:solidFill>
                            <a:schemeClr val="accent3">
                              <a:lumMod val="20000"/>
                              <a:lumOff val="80000"/>
                            </a:schemeClr>
                          </a:solidFill>
                          <a:latin typeface="Cambria Math"/>
                          <a:ea typeface="Cambria Math"/>
                        </a:rPr>
                        <m:t>𝒙</m:t>
                      </m:r>
                      <m:r>
                        <a:rPr lang="en-US" sz="1200" b="1" i="1" smtClean="0">
                          <a:solidFill>
                            <a:schemeClr val="accent3">
                              <a:lumMod val="20000"/>
                              <a:lumOff val="80000"/>
                            </a:schemeClr>
                          </a:solidFill>
                          <a:latin typeface="Cambria Math"/>
                          <a:ea typeface="Cambria Math"/>
                        </a:rPr>
                        <m:t>≤</m:t>
                      </m:r>
                      <m:r>
                        <a:rPr lang="en-US" sz="1200" b="1" i="1" smtClean="0">
                          <a:solidFill>
                            <a:schemeClr val="accent3">
                              <a:lumMod val="20000"/>
                              <a:lumOff val="80000"/>
                            </a:schemeClr>
                          </a:solidFill>
                          <a:latin typeface="Cambria Math"/>
                          <a:ea typeface="Cambria Math"/>
                        </a:rPr>
                        <m:t>𝟔𝟎</m:t>
                      </m:r>
                      <m:r>
                        <a:rPr lang="en-US" sz="1200" b="1" i="1" smtClean="0">
                          <a:solidFill>
                            <a:schemeClr val="accent3">
                              <a:lumMod val="20000"/>
                              <a:lumOff val="80000"/>
                            </a:schemeClr>
                          </a:solidFill>
                          <a:latin typeface="Cambria Math"/>
                          <a:ea typeface="Cambria Math"/>
                        </a:rPr>
                        <m:t>%</m:t>
                      </m:r>
                    </m:oMath>
                  </m:oMathPara>
                </a14:m>
                <a:endParaRPr lang="en-US" sz="1200" b="1" i="1" dirty="0">
                  <a:solidFill>
                    <a:schemeClr val="accent3">
                      <a:lumMod val="20000"/>
                      <a:lumOff val="80000"/>
                    </a:schemeClr>
                  </a:solidFill>
                  <a:latin typeface="Cambria Math"/>
                  <a:ea typeface="Cambria Math"/>
                </a:endParaRPr>
              </a:p>
              <a:p>
                <a:pPr algn="ctr"/>
                <a:endParaRPr lang="en-US" sz="1200" b="1" i="1" dirty="0" smtClean="0">
                  <a:solidFill>
                    <a:schemeClr val="accent3">
                      <a:lumMod val="20000"/>
                      <a:lumOff val="80000"/>
                    </a:schemeClr>
                  </a:solidFill>
                  <a:latin typeface="Cambria Math"/>
                  <a:ea typeface="Cambria Math"/>
                </a:endParaRPr>
              </a:p>
              <a:p>
                <a:pPr algn="ctr"/>
                <a14:m>
                  <m:oMathPara xmlns:m="http://schemas.openxmlformats.org/officeDocument/2006/math">
                    <m:oMathParaPr>
                      <m:jc m:val="centerGroup"/>
                    </m:oMathParaPr>
                    <m:oMath xmlns:m="http://schemas.openxmlformats.org/officeDocument/2006/math">
                      <m:r>
                        <a:rPr lang="en-US" sz="1200" i="1">
                          <a:solidFill>
                            <a:schemeClr val="accent3">
                              <a:lumMod val="20000"/>
                              <a:lumOff val="80000"/>
                            </a:schemeClr>
                          </a:solidFill>
                          <a:latin typeface="Cambria Math"/>
                        </a:rPr>
                        <m:t>𝒚</m:t>
                      </m:r>
                      <m:r>
                        <a:rPr lang="en-US" sz="1200" i="1">
                          <a:solidFill>
                            <a:schemeClr val="accent3">
                              <a:lumMod val="20000"/>
                              <a:lumOff val="80000"/>
                            </a:schemeClr>
                          </a:solidFill>
                          <a:latin typeface="Cambria Math"/>
                        </a:rPr>
                        <m:t>=</m:t>
                      </m:r>
                      <m:r>
                        <a:rPr lang="en-US" sz="1200" i="1">
                          <a:solidFill>
                            <a:schemeClr val="accent3">
                              <a:lumMod val="20000"/>
                              <a:lumOff val="80000"/>
                            </a:schemeClr>
                          </a:solidFill>
                          <a:latin typeface="Cambria Math"/>
                        </a:rPr>
                        <m:t>𝟎</m:t>
                      </m:r>
                      <m:r>
                        <a:rPr lang="en-US" sz="1200" i="1">
                          <a:solidFill>
                            <a:schemeClr val="accent3">
                              <a:lumMod val="20000"/>
                              <a:lumOff val="80000"/>
                            </a:schemeClr>
                          </a:solidFill>
                          <a:latin typeface="Cambria Math"/>
                        </a:rPr>
                        <m:t>.</m:t>
                      </m:r>
                      <m:r>
                        <a:rPr lang="en-US" sz="1200" b="1" i="1" smtClean="0">
                          <a:solidFill>
                            <a:schemeClr val="accent3">
                              <a:lumMod val="20000"/>
                              <a:lumOff val="80000"/>
                            </a:schemeClr>
                          </a:solidFill>
                          <a:latin typeface="Cambria Math"/>
                        </a:rPr>
                        <m:t>𝟎</m:t>
                      </m:r>
                      <m:r>
                        <a:rPr lang="en-US" sz="1200" i="1">
                          <a:solidFill>
                            <a:schemeClr val="accent3">
                              <a:lumMod val="20000"/>
                              <a:lumOff val="80000"/>
                            </a:schemeClr>
                          </a:solidFill>
                          <a:latin typeface="Cambria Math"/>
                        </a:rPr>
                        <m:t>𝟎</m:t>
                      </m:r>
                      <m:acc>
                        <m:accPr>
                          <m:chr m:val="̅"/>
                          <m:ctrlPr>
                            <a:rPr lang="en-US" sz="1200" i="1">
                              <a:solidFill>
                                <a:schemeClr val="accent3">
                                  <a:lumMod val="20000"/>
                                  <a:lumOff val="80000"/>
                                </a:schemeClr>
                              </a:solidFill>
                              <a:latin typeface="Cambria Math"/>
                            </a:rPr>
                          </m:ctrlPr>
                        </m:accPr>
                        <m:e>
                          <m:r>
                            <a:rPr lang="en-US" sz="1200" b="1" i="1" smtClean="0">
                              <a:solidFill>
                                <a:schemeClr val="accent3">
                                  <a:lumMod val="20000"/>
                                  <a:lumOff val="80000"/>
                                </a:schemeClr>
                              </a:solidFill>
                              <a:latin typeface="Cambria Math"/>
                            </a:rPr>
                            <m:t>𝟔</m:t>
                          </m:r>
                        </m:e>
                      </m:acc>
                      <m:r>
                        <a:rPr lang="en-US" sz="1200" i="1">
                          <a:solidFill>
                            <a:schemeClr val="accent3">
                              <a:lumMod val="20000"/>
                              <a:lumOff val="80000"/>
                            </a:schemeClr>
                          </a:solidFill>
                          <a:latin typeface="Cambria Math"/>
                        </a:rPr>
                        <m:t>𝒙</m:t>
                      </m:r>
                      <m:r>
                        <a:rPr lang="en-US" sz="1200" i="1">
                          <a:solidFill>
                            <a:schemeClr val="accent3">
                              <a:lumMod val="20000"/>
                              <a:lumOff val="80000"/>
                            </a:schemeClr>
                          </a:solidFill>
                          <a:latin typeface="Cambria Math"/>
                        </a:rPr>
                        <m:t>−</m:t>
                      </m:r>
                      <m:r>
                        <a:rPr lang="en-US" sz="1200" b="1" i="1" smtClean="0">
                          <a:solidFill>
                            <a:schemeClr val="accent3">
                              <a:lumMod val="20000"/>
                              <a:lumOff val="80000"/>
                            </a:schemeClr>
                          </a:solidFill>
                          <a:latin typeface="Cambria Math"/>
                        </a:rPr>
                        <m:t>𝟎</m:t>
                      </m:r>
                      <m:r>
                        <a:rPr lang="en-US" sz="1200" i="1">
                          <a:solidFill>
                            <a:schemeClr val="accent3">
                              <a:lumMod val="20000"/>
                              <a:lumOff val="80000"/>
                            </a:schemeClr>
                          </a:solidFill>
                          <a:latin typeface="Cambria Math"/>
                        </a:rPr>
                        <m:t>.</m:t>
                      </m:r>
                      <m:r>
                        <a:rPr lang="en-US" sz="1200" b="1" i="1" smtClean="0">
                          <a:solidFill>
                            <a:schemeClr val="accent3">
                              <a:lumMod val="20000"/>
                              <a:lumOff val="80000"/>
                            </a:schemeClr>
                          </a:solidFill>
                          <a:latin typeface="Cambria Math"/>
                        </a:rPr>
                        <m:t>𝟒</m:t>
                      </m:r>
                      <m:r>
                        <a:rPr lang="en-US" sz="1200" i="1">
                          <a:solidFill>
                            <a:schemeClr val="accent3">
                              <a:lumMod val="20000"/>
                              <a:lumOff val="80000"/>
                            </a:schemeClr>
                          </a:solidFill>
                          <a:latin typeface="Cambria Math"/>
                        </a:rPr>
                        <m:t>:  </m:t>
                      </m:r>
                      <m:r>
                        <a:rPr lang="en-US" sz="1200" b="1" i="1" smtClean="0">
                          <a:solidFill>
                            <a:schemeClr val="accent3">
                              <a:lumMod val="20000"/>
                              <a:lumOff val="80000"/>
                            </a:schemeClr>
                          </a:solidFill>
                          <a:latin typeface="Cambria Math"/>
                        </a:rPr>
                        <m:t>𝟔</m:t>
                      </m:r>
                      <m:r>
                        <a:rPr lang="en-US" sz="1200" i="1">
                          <a:solidFill>
                            <a:schemeClr val="accent3">
                              <a:lumMod val="20000"/>
                              <a:lumOff val="80000"/>
                            </a:schemeClr>
                          </a:solidFill>
                          <a:latin typeface="Cambria Math"/>
                        </a:rPr>
                        <m:t>𝟎</m:t>
                      </m:r>
                      <m:r>
                        <a:rPr lang="en-US" sz="1200" i="1">
                          <a:solidFill>
                            <a:schemeClr val="accent3">
                              <a:lumMod val="20000"/>
                              <a:lumOff val="80000"/>
                            </a:schemeClr>
                          </a:solidFill>
                          <a:latin typeface="Cambria Math"/>
                        </a:rPr>
                        <m:t>%&lt;</m:t>
                      </m:r>
                      <m:r>
                        <a:rPr lang="en-US" sz="1200" i="1">
                          <a:solidFill>
                            <a:schemeClr val="accent3">
                              <a:lumMod val="20000"/>
                              <a:lumOff val="80000"/>
                            </a:schemeClr>
                          </a:solidFill>
                          <a:latin typeface="Cambria Math"/>
                          <a:ea typeface="Cambria Math"/>
                        </a:rPr>
                        <m:t>𝒙</m:t>
                      </m:r>
                      <m:r>
                        <a:rPr lang="en-US" sz="1200" i="1">
                          <a:solidFill>
                            <a:schemeClr val="accent3">
                              <a:lumMod val="20000"/>
                              <a:lumOff val="80000"/>
                            </a:schemeClr>
                          </a:solidFill>
                          <a:latin typeface="Cambria Math"/>
                          <a:ea typeface="Cambria Math"/>
                        </a:rPr>
                        <m:t>&lt;</m:t>
                      </m:r>
                      <m:r>
                        <a:rPr lang="en-US" sz="1200" b="1" i="1" smtClean="0">
                          <a:solidFill>
                            <a:schemeClr val="accent3">
                              <a:lumMod val="20000"/>
                              <a:lumOff val="80000"/>
                            </a:schemeClr>
                          </a:solidFill>
                          <a:latin typeface="Cambria Math"/>
                          <a:ea typeface="Cambria Math"/>
                        </a:rPr>
                        <m:t>𝟗</m:t>
                      </m:r>
                      <m:r>
                        <a:rPr lang="en-US" sz="1200" i="1">
                          <a:solidFill>
                            <a:schemeClr val="accent3">
                              <a:lumMod val="20000"/>
                              <a:lumOff val="80000"/>
                            </a:schemeClr>
                          </a:solidFill>
                          <a:latin typeface="Cambria Math"/>
                          <a:ea typeface="Cambria Math"/>
                        </a:rPr>
                        <m:t>𝟎</m:t>
                      </m:r>
                      <m:r>
                        <a:rPr lang="en-US" sz="1200" i="1">
                          <a:solidFill>
                            <a:schemeClr val="accent3">
                              <a:lumMod val="20000"/>
                              <a:lumOff val="80000"/>
                            </a:schemeClr>
                          </a:solidFill>
                          <a:latin typeface="Cambria Math"/>
                          <a:ea typeface="Cambria Math"/>
                        </a:rPr>
                        <m:t>%</m:t>
                      </m:r>
                    </m:oMath>
                  </m:oMathPara>
                </a14:m>
                <a:endParaRPr lang="en-US" sz="1200" i="1" dirty="0">
                  <a:solidFill>
                    <a:schemeClr val="accent3">
                      <a:lumMod val="20000"/>
                      <a:lumOff val="80000"/>
                    </a:schemeClr>
                  </a:solidFill>
                  <a:latin typeface="Cambria Math"/>
                  <a:ea typeface="Cambria Math"/>
                </a:endParaRPr>
              </a:p>
              <a:p>
                <a:pPr algn="ctr"/>
                <a:endParaRPr lang="en-US" sz="1200" b="1" i="1" dirty="0">
                  <a:solidFill>
                    <a:schemeClr val="accent3">
                      <a:lumMod val="20000"/>
                      <a:lumOff val="80000"/>
                    </a:schemeClr>
                  </a:solidFill>
                  <a:latin typeface="Cambria Math"/>
                  <a:ea typeface="Cambria Math"/>
                </a:endParaRPr>
              </a:p>
              <a:p>
                <a:pPr algn="ctr"/>
                <a14:m>
                  <m:oMathPara xmlns:m="http://schemas.openxmlformats.org/officeDocument/2006/math">
                    <m:oMathParaPr>
                      <m:jc m:val="centerGroup"/>
                    </m:oMathParaPr>
                    <m:oMath xmlns:m="http://schemas.openxmlformats.org/officeDocument/2006/math">
                      <m:r>
                        <a:rPr lang="en-US" sz="1200" b="1" i="1" smtClean="0">
                          <a:solidFill>
                            <a:schemeClr val="accent3">
                              <a:lumMod val="20000"/>
                              <a:lumOff val="80000"/>
                            </a:schemeClr>
                          </a:solidFill>
                          <a:latin typeface="Cambria Math"/>
                          <a:ea typeface="Cambria Math"/>
                        </a:rPr>
                        <m:t>𝒚</m:t>
                      </m:r>
                      <m:r>
                        <a:rPr lang="en-US" sz="1200" b="1" i="1" smtClean="0">
                          <a:solidFill>
                            <a:schemeClr val="accent3">
                              <a:lumMod val="20000"/>
                              <a:lumOff val="80000"/>
                            </a:schemeClr>
                          </a:solidFill>
                          <a:latin typeface="Cambria Math"/>
                          <a:ea typeface="Cambria Math"/>
                        </a:rPr>
                        <m:t>=</m:t>
                      </m:r>
                      <m:r>
                        <a:rPr lang="en-US" sz="1200" b="1" i="1" smtClean="0">
                          <a:solidFill>
                            <a:schemeClr val="accent3">
                              <a:lumMod val="20000"/>
                              <a:lumOff val="80000"/>
                            </a:schemeClr>
                          </a:solidFill>
                          <a:latin typeface="Cambria Math"/>
                          <a:ea typeface="Cambria Math"/>
                        </a:rPr>
                        <m:t>𝟎</m:t>
                      </m:r>
                      <m:r>
                        <a:rPr lang="en-US" sz="1200" b="1" i="1" smtClean="0">
                          <a:solidFill>
                            <a:schemeClr val="accent3">
                              <a:lumMod val="20000"/>
                              <a:lumOff val="80000"/>
                            </a:schemeClr>
                          </a:solidFill>
                          <a:latin typeface="Cambria Math"/>
                          <a:ea typeface="Cambria Math"/>
                        </a:rPr>
                        <m:t>.</m:t>
                      </m:r>
                      <m:r>
                        <a:rPr lang="en-US" sz="1200" b="1" i="1" smtClean="0">
                          <a:solidFill>
                            <a:schemeClr val="accent3">
                              <a:lumMod val="20000"/>
                              <a:lumOff val="80000"/>
                            </a:schemeClr>
                          </a:solidFill>
                          <a:latin typeface="Cambria Math"/>
                          <a:ea typeface="Cambria Math"/>
                        </a:rPr>
                        <m:t>𝟐</m:t>
                      </m:r>
                      <m:r>
                        <a:rPr lang="en-US" sz="1200" b="1" i="1" smtClean="0">
                          <a:solidFill>
                            <a:schemeClr val="accent3">
                              <a:lumMod val="20000"/>
                              <a:lumOff val="80000"/>
                            </a:schemeClr>
                          </a:solidFill>
                          <a:latin typeface="Cambria Math"/>
                          <a:ea typeface="Cambria Math"/>
                        </a:rPr>
                        <m:t>:  </m:t>
                      </m:r>
                      <m:r>
                        <a:rPr lang="en-US" sz="1200" b="1" i="1" smtClean="0">
                          <a:solidFill>
                            <a:schemeClr val="accent3">
                              <a:lumMod val="20000"/>
                              <a:lumOff val="80000"/>
                            </a:schemeClr>
                          </a:solidFill>
                          <a:latin typeface="Cambria Math"/>
                          <a:ea typeface="Cambria Math"/>
                        </a:rPr>
                        <m:t>𝟗𝟎</m:t>
                      </m:r>
                      <m:r>
                        <a:rPr lang="en-US" sz="1200" b="1" i="1" smtClean="0">
                          <a:solidFill>
                            <a:schemeClr val="accent3">
                              <a:lumMod val="20000"/>
                              <a:lumOff val="80000"/>
                            </a:schemeClr>
                          </a:solidFill>
                          <a:latin typeface="Cambria Math"/>
                          <a:ea typeface="Cambria Math"/>
                        </a:rPr>
                        <m:t>%≤</m:t>
                      </m:r>
                      <m:r>
                        <a:rPr lang="en-US" sz="1200" b="1" i="1" smtClean="0">
                          <a:solidFill>
                            <a:schemeClr val="accent3">
                              <a:lumMod val="20000"/>
                              <a:lumOff val="80000"/>
                            </a:schemeClr>
                          </a:solidFill>
                          <a:latin typeface="Cambria Math"/>
                          <a:ea typeface="Cambria Math"/>
                        </a:rPr>
                        <m:t>𝒙</m:t>
                      </m:r>
                      <m:r>
                        <a:rPr lang="en-US" sz="1200" b="1" i="1" smtClean="0">
                          <a:solidFill>
                            <a:schemeClr val="accent3">
                              <a:lumMod val="20000"/>
                              <a:lumOff val="80000"/>
                            </a:schemeClr>
                          </a:solidFill>
                          <a:latin typeface="Cambria Math"/>
                          <a:ea typeface="Cambria Math"/>
                        </a:rPr>
                        <m:t>≤</m:t>
                      </m:r>
                      <m:r>
                        <a:rPr lang="en-US" sz="1200" b="1" i="1" smtClean="0">
                          <a:solidFill>
                            <a:schemeClr val="accent3">
                              <a:lumMod val="20000"/>
                              <a:lumOff val="80000"/>
                            </a:schemeClr>
                          </a:solidFill>
                          <a:latin typeface="Cambria Math"/>
                          <a:ea typeface="Cambria Math"/>
                        </a:rPr>
                        <m:t>𝟏𝟎𝟎</m:t>
                      </m:r>
                      <m:r>
                        <a:rPr lang="en-US" sz="1200" b="1" i="1" smtClean="0">
                          <a:solidFill>
                            <a:schemeClr val="accent3">
                              <a:lumMod val="20000"/>
                              <a:lumOff val="80000"/>
                            </a:schemeClr>
                          </a:solidFill>
                          <a:latin typeface="Cambria Math"/>
                          <a:ea typeface="Cambria Math"/>
                        </a:rPr>
                        <m:t>%</m:t>
                      </m:r>
                    </m:oMath>
                  </m:oMathPara>
                </a14:m>
                <a:endParaRPr lang="en-US" sz="1200" b="1" i="1" dirty="0">
                  <a:solidFill>
                    <a:schemeClr val="accent3">
                      <a:lumMod val="20000"/>
                      <a:lumOff val="80000"/>
                    </a:schemeClr>
                  </a:solidFill>
                  <a:ea typeface="Cambria Math"/>
                </a:endParaRPr>
              </a:p>
            </p:txBody>
          </p:sp>
        </mc:Choice>
        <mc:Fallback xmlns="">
          <p:sp>
            <p:nvSpPr>
              <p:cNvPr id="10" name="TextBox 9"/>
              <p:cNvSpPr txBox="1">
                <a:spLocks noRot="1" noChangeAspect="1" noMove="1" noResize="1" noEditPoints="1" noAdjustHandles="1" noChangeArrowheads="1" noChangeShapeType="1" noTextEdit="1"/>
              </p:cNvSpPr>
              <p:nvPr/>
            </p:nvSpPr>
            <p:spPr>
              <a:xfrm>
                <a:off x="1159669" y="4251960"/>
                <a:ext cx="2795509" cy="1256370"/>
              </a:xfrm>
              <a:prstGeom prst="rect">
                <a:avLst/>
              </a:prstGeom>
              <a:blipFill rotWithShape="1">
                <a:blip r:embed="rId6"/>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2208095614"/>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Chart 7"/>
          <p:cNvGraphicFramePr>
            <a:graphicFrameLocks noChangeAspect="1"/>
          </p:cNvGraphicFramePr>
          <p:nvPr>
            <p:extLst>
              <p:ext uri="{D42A27DB-BD31-4B8C-83A1-F6EECF244321}">
                <p14:modId xmlns:p14="http://schemas.microsoft.com/office/powerpoint/2010/main" val="1304488243"/>
              </p:ext>
            </p:extLst>
          </p:nvPr>
        </p:nvGraphicFramePr>
        <p:xfrm>
          <a:off x="4776538" y="1673352"/>
          <a:ext cx="3657600" cy="2438400"/>
        </p:xfrm>
        <a:graphic>
          <a:graphicData uri="http://schemas.openxmlformats.org/drawingml/2006/chart">
            <c:chart xmlns:c="http://schemas.openxmlformats.org/drawingml/2006/chart" xmlns:r="http://schemas.openxmlformats.org/officeDocument/2006/relationships" r:id="rId3"/>
          </a:graphicData>
        </a:graphic>
      </p:graphicFrame>
      <mc:AlternateContent xmlns:mc="http://schemas.openxmlformats.org/markup-compatibility/2006" xmlns:a14="http://schemas.microsoft.com/office/drawing/2010/main">
        <mc:Choice Requires="a14">
          <p:sp>
            <p:nvSpPr>
              <p:cNvPr id="9" name="TextBox 8"/>
              <p:cNvSpPr txBox="1"/>
              <p:nvPr/>
            </p:nvSpPr>
            <p:spPr>
              <a:xfrm>
                <a:off x="4334236" y="4251960"/>
                <a:ext cx="4542205" cy="1607043"/>
              </a:xfrm>
              <a:prstGeom prst="rect">
                <a:avLst/>
              </a:prstGeom>
              <a:noFill/>
            </p:spPr>
            <p:txBody>
              <a:bodyPr wrap="none" rtlCol="0" anchor="ctr" anchorCtr="0">
                <a:spAutoFit/>
              </a:bodyPr>
              <a:lstStyle/>
              <a:p>
                <a:pPr algn="ctr"/>
                <a14:m>
                  <m:oMathPara xmlns:m="http://schemas.openxmlformats.org/officeDocument/2006/math">
                    <m:oMathParaPr>
                      <m:jc m:val="centerGroup"/>
                    </m:oMathParaPr>
                    <m:oMath xmlns:m="http://schemas.openxmlformats.org/officeDocument/2006/math">
                      <m:r>
                        <a:rPr lang="en-US" sz="1200" b="1" i="1" smtClean="0">
                          <a:solidFill>
                            <a:schemeClr val="accent3">
                              <a:lumMod val="20000"/>
                              <a:lumOff val="80000"/>
                            </a:schemeClr>
                          </a:solidFill>
                          <a:latin typeface="Cambria Math"/>
                        </a:rPr>
                        <m:t>𝒚</m:t>
                      </m:r>
                      <m:r>
                        <a:rPr lang="en-US" sz="1200" b="1" i="1" smtClean="0">
                          <a:solidFill>
                            <a:schemeClr val="accent3">
                              <a:lumMod val="20000"/>
                              <a:lumOff val="80000"/>
                            </a:schemeClr>
                          </a:solidFill>
                          <a:latin typeface="Cambria Math"/>
                        </a:rPr>
                        <m:t>=−</m:t>
                      </m:r>
                      <m:r>
                        <a:rPr lang="en-US" sz="1200" b="1" i="1" smtClean="0">
                          <a:solidFill>
                            <a:schemeClr val="accent3">
                              <a:lumMod val="20000"/>
                              <a:lumOff val="80000"/>
                            </a:schemeClr>
                          </a:solidFill>
                          <a:latin typeface="Cambria Math"/>
                        </a:rPr>
                        <m:t>𝟎</m:t>
                      </m:r>
                      <m:r>
                        <a:rPr lang="en-US" sz="1200" b="1" i="1" smtClean="0">
                          <a:solidFill>
                            <a:schemeClr val="accent3">
                              <a:lumMod val="20000"/>
                              <a:lumOff val="80000"/>
                            </a:schemeClr>
                          </a:solidFill>
                          <a:latin typeface="Cambria Math"/>
                        </a:rPr>
                        <m:t>.</m:t>
                      </m:r>
                      <m:r>
                        <a:rPr lang="en-US" sz="1200" b="1" i="1" smtClean="0">
                          <a:solidFill>
                            <a:schemeClr val="accent3">
                              <a:lumMod val="20000"/>
                              <a:lumOff val="80000"/>
                            </a:schemeClr>
                          </a:solidFill>
                          <a:latin typeface="Cambria Math"/>
                        </a:rPr>
                        <m:t>𝟕𝟖𝟗</m:t>
                      </m:r>
                      <m:r>
                        <a:rPr lang="en-US" sz="1200" b="1" i="1" smtClean="0">
                          <a:solidFill>
                            <a:schemeClr val="accent3">
                              <a:lumMod val="20000"/>
                              <a:lumOff val="80000"/>
                            </a:schemeClr>
                          </a:solidFill>
                          <a:latin typeface="Cambria Math"/>
                        </a:rPr>
                        <m:t>:  </m:t>
                      </m:r>
                      <m:r>
                        <a:rPr lang="en-US" sz="1200" b="1" i="1" smtClean="0">
                          <a:solidFill>
                            <a:schemeClr val="accent3">
                              <a:lumMod val="20000"/>
                              <a:lumOff val="80000"/>
                            </a:schemeClr>
                          </a:solidFill>
                          <a:latin typeface="Cambria Math"/>
                          <a:ea typeface="Cambria Math"/>
                        </a:rPr>
                        <m:t>𝒙</m:t>
                      </m:r>
                      <m:r>
                        <a:rPr lang="en-US" sz="1200" b="1" i="1" smtClean="0">
                          <a:solidFill>
                            <a:schemeClr val="accent3">
                              <a:lumMod val="20000"/>
                              <a:lumOff val="80000"/>
                            </a:schemeClr>
                          </a:solidFill>
                          <a:latin typeface="Cambria Math"/>
                          <a:ea typeface="Cambria Math"/>
                        </a:rPr>
                        <m:t> ≤−</m:t>
                      </m:r>
                      <m:r>
                        <a:rPr lang="en-US" sz="1200" b="1" i="1" smtClean="0">
                          <a:solidFill>
                            <a:schemeClr val="accent3">
                              <a:lumMod val="20000"/>
                              <a:lumOff val="80000"/>
                            </a:schemeClr>
                          </a:solidFill>
                          <a:latin typeface="Cambria Math"/>
                          <a:ea typeface="Cambria Math"/>
                        </a:rPr>
                        <m:t>𝟔</m:t>
                      </m:r>
                      <m:sSup>
                        <m:sSupPr>
                          <m:ctrlPr>
                            <a:rPr lang="en-US" sz="1200" b="1" i="1" smtClean="0">
                              <a:solidFill>
                                <a:schemeClr val="accent3">
                                  <a:lumMod val="20000"/>
                                  <a:lumOff val="80000"/>
                                </a:schemeClr>
                              </a:solidFill>
                              <a:latin typeface="Cambria Math"/>
                              <a:ea typeface="Cambria Math"/>
                            </a:rPr>
                          </m:ctrlPr>
                        </m:sSupPr>
                        <m:e>
                          <m:r>
                            <a:rPr lang="en-US" sz="1200" b="1" i="0" smtClean="0">
                              <a:solidFill>
                                <a:schemeClr val="accent3">
                                  <a:lumMod val="20000"/>
                                  <a:lumOff val="80000"/>
                                </a:schemeClr>
                              </a:solidFill>
                              <a:latin typeface="Cambria Math"/>
                              <a:ea typeface="Cambria Math"/>
                            </a:rPr>
                            <m:t>𝐞</m:t>
                          </m:r>
                        </m:e>
                        <m:sup>
                          <m:r>
                            <a:rPr lang="en-US" sz="1200" b="1" i="1" smtClean="0">
                              <a:solidFill>
                                <a:schemeClr val="accent3">
                                  <a:lumMod val="20000"/>
                                  <a:lumOff val="80000"/>
                                </a:schemeClr>
                              </a:solidFill>
                              <a:latin typeface="Cambria Math"/>
                              <a:ea typeface="Cambria Math"/>
                            </a:rPr>
                            <m:t>−</m:t>
                          </m:r>
                          <m:r>
                            <a:rPr lang="en-US" sz="1200" b="1" i="1" smtClean="0">
                              <a:solidFill>
                                <a:schemeClr val="accent3">
                                  <a:lumMod val="20000"/>
                                  <a:lumOff val="80000"/>
                                </a:schemeClr>
                              </a:solidFill>
                              <a:latin typeface="Cambria Math"/>
                              <a:ea typeface="Cambria Math"/>
                            </a:rPr>
                            <m:t>𝟔</m:t>
                          </m:r>
                        </m:sup>
                      </m:sSup>
                      <m:f>
                        <m:fPr>
                          <m:type m:val="lin"/>
                          <m:ctrlPr>
                            <a:rPr lang="en-US" sz="1200" b="1" i="1" smtClean="0">
                              <a:solidFill>
                                <a:schemeClr val="accent3">
                                  <a:lumMod val="20000"/>
                                  <a:lumOff val="80000"/>
                                </a:schemeClr>
                              </a:solidFill>
                              <a:latin typeface="Cambria Math"/>
                              <a:ea typeface="Cambria Math"/>
                            </a:rPr>
                          </m:ctrlPr>
                        </m:fPr>
                        <m:num>
                          <m:r>
                            <a:rPr lang="en-US" sz="1200" b="1" i="1" smtClean="0">
                              <a:solidFill>
                                <a:schemeClr val="accent3">
                                  <a:lumMod val="20000"/>
                                  <a:lumOff val="80000"/>
                                </a:schemeClr>
                              </a:solidFill>
                              <a:latin typeface="Cambria Math"/>
                              <a:ea typeface="Cambria Math"/>
                            </a:rPr>
                            <m:t>𝑲</m:t>
                          </m:r>
                        </m:num>
                        <m:den>
                          <m:f>
                            <m:fPr>
                              <m:type m:val="lin"/>
                              <m:ctrlPr>
                                <a:rPr lang="en-US" sz="1200" b="1" i="1" smtClean="0">
                                  <a:solidFill>
                                    <a:schemeClr val="accent3">
                                      <a:lumMod val="20000"/>
                                      <a:lumOff val="80000"/>
                                    </a:schemeClr>
                                  </a:solidFill>
                                  <a:latin typeface="Cambria Math"/>
                                  <a:ea typeface="Cambria Math"/>
                                </a:rPr>
                              </m:ctrlPr>
                            </m:fPr>
                            <m:num>
                              <m:r>
                                <a:rPr lang="en-US" sz="1200" b="1" i="1" smtClean="0">
                                  <a:solidFill>
                                    <a:schemeClr val="accent3">
                                      <a:lumMod val="20000"/>
                                      <a:lumOff val="80000"/>
                                    </a:schemeClr>
                                  </a:solidFill>
                                  <a:latin typeface="Cambria Math"/>
                                  <a:ea typeface="Cambria Math"/>
                                </a:rPr>
                                <m:t>𝒔</m:t>
                              </m:r>
                            </m:num>
                            <m:den>
                              <m:r>
                                <a:rPr lang="en-US" sz="1200" b="1" i="1" smtClean="0">
                                  <a:solidFill>
                                    <a:schemeClr val="accent3">
                                      <a:lumMod val="20000"/>
                                      <a:lumOff val="80000"/>
                                    </a:schemeClr>
                                  </a:solidFill>
                                  <a:latin typeface="Cambria Math"/>
                                  <a:ea typeface="Cambria Math"/>
                                </a:rPr>
                                <m:t>𝒎𝒃</m:t>
                              </m:r>
                            </m:den>
                          </m:f>
                        </m:den>
                      </m:f>
                    </m:oMath>
                  </m:oMathPara>
                </a14:m>
                <a:endParaRPr lang="en-US" sz="1200" b="1" i="1" dirty="0">
                  <a:solidFill>
                    <a:schemeClr val="accent3">
                      <a:lumMod val="20000"/>
                      <a:lumOff val="80000"/>
                    </a:schemeClr>
                  </a:solidFill>
                  <a:latin typeface="Cambria Math"/>
                  <a:ea typeface="Cambria Math"/>
                </a:endParaRPr>
              </a:p>
              <a:p>
                <a:pPr algn="ctr"/>
                <a:endParaRPr lang="en-US" sz="1200" b="1" i="1" dirty="0">
                  <a:solidFill>
                    <a:schemeClr val="accent3">
                      <a:lumMod val="20000"/>
                      <a:lumOff val="80000"/>
                    </a:schemeClr>
                  </a:solidFill>
                  <a:latin typeface="Cambria Math"/>
                  <a:ea typeface="Cambria Math"/>
                </a:endParaRPr>
              </a:p>
              <a:p>
                <a:pPr algn="ctr"/>
                <a14:m>
                  <m:oMathPara xmlns:m="http://schemas.openxmlformats.org/officeDocument/2006/math">
                    <m:oMathParaPr>
                      <m:jc m:val="centerGroup"/>
                    </m:oMathParaPr>
                    <m:oMath xmlns:m="http://schemas.openxmlformats.org/officeDocument/2006/math">
                      <m:r>
                        <a:rPr lang="en-US" sz="1200" b="1" i="1" smtClean="0">
                          <a:solidFill>
                            <a:schemeClr val="accent3">
                              <a:lumMod val="20000"/>
                              <a:lumOff val="80000"/>
                            </a:schemeClr>
                          </a:solidFill>
                          <a:latin typeface="Cambria Math"/>
                        </a:rPr>
                        <m:t>𝒚</m:t>
                      </m:r>
                      <m:r>
                        <a:rPr lang="en-US" sz="1200" b="1" i="1" smtClean="0">
                          <a:solidFill>
                            <a:schemeClr val="accent3">
                              <a:lumMod val="20000"/>
                              <a:lumOff val="80000"/>
                            </a:schemeClr>
                          </a:solidFill>
                          <a:latin typeface="Cambria Math"/>
                        </a:rPr>
                        <m:t>=</m:t>
                      </m:r>
                      <m:r>
                        <a:rPr lang="en-US" sz="1200" b="1" i="1" smtClean="0">
                          <a:solidFill>
                            <a:schemeClr val="accent3">
                              <a:lumMod val="20000"/>
                              <a:lumOff val="80000"/>
                            </a:schemeClr>
                          </a:solidFill>
                          <a:latin typeface="Cambria Math"/>
                        </a:rPr>
                        <m:t>𝟎</m:t>
                      </m:r>
                      <m:r>
                        <a:rPr lang="en-US" sz="1200" b="1" i="1" smtClean="0">
                          <a:solidFill>
                            <a:schemeClr val="accent3">
                              <a:lumMod val="20000"/>
                              <a:lumOff val="80000"/>
                            </a:schemeClr>
                          </a:solidFill>
                          <a:latin typeface="Cambria Math"/>
                        </a:rPr>
                        <m:t>.</m:t>
                      </m:r>
                      <m:r>
                        <a:rPr lang="en-US" sz="1200" b="1" i="1" smtClean="0">
                          <a:solidFill>
                            <a:schemeClr val="accent3">
                              <a:lumMod val="20000"/>
                              <a:lumOff val="80000"/>
                            </a:schemeClr>
                          </a:solidFill>
                          <a:latin typeface="Cambria Math"/>
                        </a:rPr>
                        <m:t>𝟏𝟑𝟏𝟓</m:t>
                      </m:r>
                      <m:r>
                        <a:rPr lang="en-US" sz="1200" b="1" i="1" smtClean="0">
                          <a:solidFill>
                            <a:schemeClr val="accent3">
                              <a:lumMod val="20000"/>
                              <a:lumOff val="80000"/>
                            </a:schemeClr>
                          </a:solidFill>
                          <a:latin typeface="Cambria Math"/>
                        </a:rPr>
                        <m:t>𝒙</m:t>
                      </m:r>
                      <m:r>
                        <a:rPr lang="en-US" sz="1200" b="1" i="1" smtClean="0">
                          <a:solidFill>
                            <a:schemeClr val="accent3">
                              <a:lumMod val="20000"/>
                              <a:lumOff val="80000"/>
                            </a:schemeClr>
                          </a:solidFill>
                          <a:latin typeface="Cambria Math"/>
                        </a:rPr>
                        <m:t>:  −</m:t>
                      </m:r>
                      <m:r>
                        <a:rPr lang="en-US" sz="1200" b="1" i="1" smtClean="0">
                          <a:solidFill>
                            <a:schemeClr val="accent3">
                              <a:lumMod val="20000"/>
                              <a:lumOff val="80000"/>
                            </a:schemeClr>
                          </a:solidFill>
                          <a:latin typeface="Cambria Math"/>
                        </a:rPr>
                        <m:t>𝟔</m:t>
                      </m:r>
                      <m:sSup>
                        <m:sSupPr>
                          <m:ctrlPr>
                            <a:rPr lang="en-US" sz="1200" i="1">
                              <a:solidFill>
                                <a:schemeClr val="accent3">
                                  <a:lumMod val="20000"/>
                                  <a:lumOff val="80000"/>
                                </a:schemeClr>
                              </a:solidFill>
                              <a:latin typeface="Cambria Math"/>
                              <a:ea typeface="Cambria Math"/>
                            </a:rPr>
                          </m:ctrlPr>
                        </m:sSupPr>
                        <m:e>
                          <m:r>
                            <a:rPr lang="en-US" sz="1200">
                              <a:solidFill>
                                <a:schemeClr val="accent3">
                                  <a:lumMod val="20000"/>
                                  <a:lumOff val="80000"/>
                                </a:schemeClr>
                              </a:solidFill>
                              <a:latin typeface="Cambria Math"/>
                              <a:ea typeface="Cambria Math"/>
                            </a:rPr>
                            <m:t>𝐞</m:t>
                          </m:r>
                        </m:e>
                        <m:sup>
                          <m:r>
                            <a:rPr lang="en-US" sz="1200" i="1">
                              <a:solidFill>
                                <a:schemeClr val="accent3">
                                  <a:lumMod val="20000"/>
                                  <a:lumOff val="80000"/>
                                </a:schemeClr>
                              </a:solidFill>
                              <a:latin typeface="Cambria Math"/>
                              <a:ea typeface="Cambria Math"/>
                            </a:rPr>
                            <m:t>−</m:t>
                          </m:r>
                          <m:r>
                            <a:rPr lang="en-US" sz="1200" b="1" i="1" smtClean="0">
                              <a:solidFill>
                                <a:schemeClr val="accent3">
                                  <a:lumMod val="20000"/>
                                  <a:lumOff val="80000"/>
                                </a:schemeClr>
                              </a:solidFill>
                              <a:latin typeface="Cambria Math"/>
                              <a:ea typeface="Cambria Math"/>
                            </a:rPr>
                            <m:t>𝟔</m:t>
                          </m:r>
                        </m:sup>
                      </m:sSup>
                      <m:f>
                        <m:fPr>
                          <m:type m:val="lin"/>
                          <m:ctrlPr>
                            <a:rPr lang="en-US" sz="1200" i="1">
                              <a:solidFill>
                                <a:schemeClr val="accent3">
                                  <a:lumMod val="20000"/>
                                  <a:lumOff val="80000"/>
                                </a:schemeClr>
                              </a:solidFill>
                              <a:latin typeface="Cambria Math"/>
                              <a:ea typeface="Cambria Math"/>
                            </a:rPr>
                          </m:ctrlPr>
                        </m:fPr>
                        <m:num>
                          <m:r>
                            <a:rPr lang="en-US" sz="1200" i="1">
                              <a:solidFill>
                                <a:schemeClr val="accent3">
                                  <a:lumMod val="20000"/>
                                  <a:lumOff val="80000"/>
                                </a:schemeClr>
                              </a:solidFill>
                              <a:latin typeface="Cambria Math"/>
                              <a:ea typeface="Cambria Math"/>
                            </a:rPr>
                            <m:t>𝑲</m:t>
                          </m:r>
                        </m:num>
                        <m:den>
                          <m:f>
                            <m:fPr>
                              <m:type m:val="lin"/>
                              <m:ctrlPr>
                                <a:rPr lang="en-US" sz="1200" i="1">
                                  <a:solidFill>
                                    <a:schemeClr val="accent3">
                                      <a:lumMod val="20000"/>
                                      <a:lumOff val="80000"/>
                                    </a:schemeClr>
                                  </a:solidFill>
                                  <a:latin typeface="Cambria Math"/>
                                  <a:ea typeface="Cambria Math"/>
                                </a:rPr>
                              </m:ctrlPr>
                            </m:fPr>
                            <m:num>
                              <m:r>
                                <a:rPr lang="en-US" sz="1200" i="1">
                                  <a:solidFill>
                                    <a:schemeClr val="accent3">
                                      <a:lumMod val="20000"/>
                                      <a:lumOff val="80000"/>
                                    </a:schemeClr>
                                  </a:solidFill>
                                  <a:latin typeface="Cambria Math"/>
                                  <a:ea typeface="Cambria Math"/>
                                </a:rPr>
                                <m:t>𝒔</m:t>
                              </m:r>
                            </m:num>
                            <m:den>
                              <m:r>
                                <a:rPr lang="en-US" sz="1200" i="1">
                                  <a:solidFill>
                                    <a:schemeClr val="accent3">
                                      <a:lumMod val="20000"/>
                                      <a:lumOff val="80000"/>
                                    </a:schemeClr>
                                  </a:solidFill>
                                  <a:latin typeface="Cambria Math"/>
                                  <a:ea typeface="Cambria Math"/>
                                </a:rPr>
                                <m:t>𝒎𝒃</m:t>
                              </m:r>
                            </m:den>
                          </m:f>
                        </m:den>
                      </m:f>
                      <m:r>
                        <a:rPr lang="en-US" sz="1200" b="1" i="1" smtClean="0">
                          <a:solidFill>
                            <a:schemeClr val="accent3">
                              <a:lumMod val="20000"/>
                              <a:lumOff val="80000"/>
                            </a:schemeClr>
                          </a:solidFill>
                          <a:latin typeface="Cambria Math"/>
                        </a:rPr>
                        <m:t>&lt;</m:t>
                      </m:r>
                      <m:r>
                        <a:rPr lang="en-US" sz="1200" b="1" i="1" smtClean="0">
                          <a:solidFill>
                            <a:schemeClr val="accent3">
                              <a:lumMod val="20000"/>
                              <a:lumOff val="80000"/>
                            </a:schemeClr>
                          </a:solidFill>
                          <a:latin typeface="Cambria Math"/>
                          <a:ea typeface="Cambria Math"/>
                        </a:rPr>
                        <m:t>𝒙</m:t>
                      </m:r>
                      <m:r>
                        <a:rPr lang="en-US" sz="1200" i="1">
                          <a:solidFill>
                            <a:schemeClr val="accent3">
                              <a:lumMod val="20000"/>
                              <a:lumOff val="80000"/>
                            </a:schemeClr>
                          </a:solidFill>
                          <a:latin typeface="Cambria Math"/>
                          <a:ea typeface="Cambria Math"/>
                        </a:rPr>
                        <m:t>≤</m:t>
                      </m:r>
                      <m:r>
                        <a:rPr lang="en-US" sz="1200" b="1" i="1" smtClean="0">
                          <a:solidFill>
                            <a:schemeClr val="accent3">
                              <a:lumMod val="20000"/>
                              <a:lumOff val="80000"/>
                            </a:schemeClr>
                          </a:solidFill>
                          <a:latin typeface="Cambria Math"/>
                          <a:ea typeface="Cambria Math"/>
                        </a:rPr>
                        <m:t>𝟎</m:t>
                      </m:r>
                      <m:f>
                        <m:fPr>
                          <m:type m:val="lin"/>
                          <m:ctrlPr>
                            <a:rPr lang="en-US" sz="1200" i="1">
                              <a:solidFill>
                                <a:schemeClr val="accent3">
                                  <a:lumMod val="20000"/>
                                  <a:lumOff val="80000"/>
                                </a:schemeClr>
                              </a:solidFill>
                              <a:latin typeface="Cambria Math"/>
                              <a:ea typeface="Cambria Math"/>
                            </a:rPr>
                          </m:ctrlPr>
                        </m:fPr>
                        <m:num>
                          <m:r>
                            <a:rPr lang="en-US" sz="1200" i="1">
                              <a:solidFill>
                                <a:schemeClr val="accent3">
                                  <a:lumMod val="20000"/>
                                  <a:lumOff val="80000"/>
                                </a:schemeClr>
                              </a:solidFill>
                              <a:latin typeface="Cambria Math"/>
                              <a:ea typeface="Cambria Math"/>
                            </a:rPr>
                            <m:t>𝑲</m:t>
                          </m:r>
                        </m:num>
                        <m:den>
                          <m:f>
                            <m:fPr>
                              <m:type m:val="lin"/>
                              <m:ctrlPr>
                                <a:rPr lang="en-US" sz="1200" i="1">
                                  <a:solidFill>
                                    <a:schemeClr val="accent3">
                                      <a:lumMod val="20000"/>
                                      <a:lumOff val="80000"/>
                                    </a:schemeClr>
                                  </a:solidFill>
                                  <a:latin typeface="Cambria Math"/>
                                  <a:ea typeface="Cambria Math"/>
                                </a:rPr>
                              </m:ctrlPr>
                            </m:fPr>
                            <m:num>
                              <m:r>
                                <a:rPr lang="en-US" sz="1200" i="1">
                                  <a:solidFill>
                                    <a:schemeClr val="accent3">
                                      <a:lumMod val="20000"/>
                                      <a:lumOff val="80000"/>
                                    </a:schemeClr>
                                  </a:solidFill>
                                  <a:latin typeface="Cambria Math"/>
                                  <a:ea typeface="Cambria Math"/>
                                </a:rPr>
                                <m:t>𝒔</m:t>
                              </m:r>
                            </m:num>
                            <m:den>
                              <m:r>
                                <a:rPr lang="en-US" sz="1200" i="1">
                                  <a:solidFill>
                                    <a:schemeClr val="accent3">
                                      <a:lumMod val="20000"/>
                                      <a:lumOff val="80000"/>
                                    </a:schemeClr>
                                  </a:solidFill>
                                  <a:latin typeface="Cambria Math"/>
                                  <a:ea typeface="Cambria Math"/>
                                </a:rPr>
                                <m:t>𝒎𝒃</m:t>
                              </m:r>
                            </m:den>
                          </m:f>
                        </m:den>
                      </m:f>
                    </m:oMath>
                  </m:oMathPara>
                </a14:m>
                <a:endParaRPr lang="en-US" sz="1200" b="1" i="1" dirty="0" smtClean="0">
                  <a:solidFill>
                    <a:schemeClr val="accent3">
                      <a:lumMod val="20000"/>
                      <a:lumOff val="80000"/>
                    </a:schemeClr>
                  </a:solidFill>
                  <a:latin typeface="Cambria Math"/>
                  <a:ea typeface="Cambria Math"/>
                </a:endParaRPr>
              </a:p>
              <a:p>
                <a:pPr algn="ctr"/>
                <a:endParaRPr lang="en-US" sz="1200" b="1" i="1" dirty="0" smtClean="0">
                  <a:solidFill>
                    <a:schemeClr val="accent3">
                      <a:lumMod val="20000"/>
                      <a:lumOff val="80000"/>
                    </a:schemeClr>
                  </a:solidFill>
                  <a:latin typeface="Cambria Math"/>
                  <a:ea typeface="Cambria Math"/>
                </a:endParaRPr>
              </a:p>
              <a:p>
                <a:pPr algn="ctr"/>
                <a14:m>
                  <m:oMathPara xmlns:m="http://schemas.openxmlformats.org/officeDocument/2006/math">
                    <m:oMathParaPr>
                      <m:jc m:val="centerGroup"/>
                    </m:oMathParaPr>
                    <m:oMath xmlns:m="http://schemas.openxmlformats.org/officeDocument/2006/math">
                      <m:r>
                        <a:rPr lang="en-US" sz="1200" i="1">
                          <a:solidFill>
                            <a:schemeClr val="accent3">
                              <a:lumMod val="20000"/>
                              <a:lumOff val="80000"/>
                            </a:schemeClr>
                          </a:solidFill>
                          <a:latin typeface="Cambria Math"/>
                        </a:rPr>
                        <m:t>𝒚</m:t>
                      </m:r>
                      <m:r>
                        <a:rPr lang="en-US" sz="1200" b="1" i="1" smtClean="0">
                          <a:solidFill>
                            <a:schemeClr val="accent3">
                              <a:lumMod val="20000"/>
                              <a:lumOff val="80000"/>
                            </a:schemeClr>
                          </a:solidFill>
                          <a:latin typeface="Cambria Math"/>
                        </a:rPr>
                        <m:t>=</m:t>
                      </m:r>
                      <m:r>
                        <a:rPr lang="en-US" sz="1200" b="1" i="1" smtClean="0">
                          <a:solidFill>
                            <a:schemeClr val="accent3">
                              <a:lumMod val="20000"/>
                              <a:lumOff val="80000"/>
                            </a:schemeClr>
                          </a:solidFill>
                          <a:latin typeface="Cambria Math"/>
                        </a:rPr>
                        <m:t>𝟎</m:t>
                      </m:r>
                      <m:r>
                        <a:rPr lang="en-US" sz="1200" b="1" i="1" smtClean="0">
                          <a:solidFill>
                            <a:schemeClr val="accent3">
                              <a:lumMod val="20000"/>
                              <a:lumOff val="80000"/>
                            </a:schemeClr>
                          </a:solidFill>
                          <a:latin typeface="Cambria Math"/>
                        </a:rPr>
                        <m:t>.</m:t>
                      </m:r>
                      <m:r>
                        <a:rPr lang="en-US" sz="1200" b="1" i="1" smtClean="0">
                          <a:solidFill>
                            <a:schemeClr val="accent3">
                              <a:lumMod val="20000"/>
                              <a:lumOff val="80000"/>
                            </a:schemeClr>
                          </a:solidFill>
                          <a:latin typeface="Cambria Math"/>
                        </a:rPr>
                        <m:t>𝟎𝟓𝟐𝟔𝟓</m:t>
                      </m:r>
                      <m:r>
                        <a:rPr lang="en-US" sz="1200" i="1">
                          <a:solidFill>
                            <a:schemeClr val="accent3">
                              <a:lumMod val="20000"/>
                              <a:lumOff val="80000"/>
                            </a:schemeClr>
                          </a:solidFill>
                          <a:latin typeface="Cambria Math"/>
                        </a:rPr>
                        <m:t>𝒙</m:t>
                      </m:r>
                      <m:r>
                        <a:rPr lang="en-US" sz="1200" i="1">
                          <a:solidFill>
                            <a:schemeClr val="accent3">
                              <a:lumMod val="20000"/>
                              <a:lumOff val="80000"/>
                            </a:schemeClr>
                          </a:solidFill>
                          <a:latin typeface="Cambria Math"/>
                        </a:rPr>
                        <m:t>:  </m:t>
                      </m:r>
                      <m:r>
                        <a:rPr lang="en-US" sz="1200" b="1" i="1" smtClean="0">
                          <a:solidFill>
                            <a:schemeClr val="accent3">
                              <a:lumMod val="20000"/>
                              <a:lumOff val="80000"/>
                            </a:schemeClr>
                          </a:solidFill>
                          <a:latin typeface="Cambria Math"/>
                        </a:rPr>
                        <m:t>𝟎</m:t>
                      </m:r>
                      <m:f>
                        <m:fPr>
                          <m:type m:val="lin"/>
                          <m:ctrlPr>
                            <a:rPr lang="en-US" sz="1200" i="1">
                              <a:solidFill>
                                <a:schemeClr val="accent3">
                                  <a:lumMod val="20000"/>
                                  <a:lumOff val="80000"/>
                                </a:schemeClr>
                              </a:solidFill>
                              <a:latin typeface="Cambria Math"/>
                              <a:ea typeface="Cambria Math"/>
                            </a:rPr>
                          </m:ctrlPr>
                        </m:fPr>
                        <m:num>
                          <m:r>
                            <a:rPr lang="en-US" sz="1200" i="1">
                              <a:solidFill>
                                <a:schemeClr val="accent3">
                                  <a:lumMod val="20000"/>
                                  <a:lumOff val="80000"/>
                                </a:schemeClr>
                              </a:solidFill>
                              <a:latin typeface="Cambria Math"/>
                              <a:ea typeface="Cambria Math"/>
                            </a:rPr>
                            <m:t>𝑲</m:t>
                          </m:r>
                        </m:num>
                        <m:den>
                          <m:f>
                            <m:fPr>
                              <m:type m:val="lin"/>
                              <m:ctrlPr>
                                <a:rPr lang="en-US" sz="1200" i="1">
                                  <a:solidFill>
                                    <a:schemeClr val="accent3">
                                      <a:lumMod val="20000"/>
                                      <a:lumOff val="80000"/>
                                    </a:schemeClr>
                                  </a:solidFill>
                                  <a:latin typeface="Cambria Math"/>
                                  <a:ea typeface="Cambria Math"/>
                                </a:rPr>
                              </m:ctrlPr>
                            </m:fPr>
                            <m:num>
                              <m:r>
                                <a:rPr lang="en-US" sz="1200" i="1">
                                  <a:solidFill>
                                    <a:schemeClr val="accent3">
                                      <a:lumMod val="20000"/>
                                      <a:lumOff val="80000"/>
                                    </a:schemeClr>
                                  </a:solidFill>
                                  <a:latin typeface="Cambria Math"/>
                                  <a:ea typeface="Cambria Math"/>
                                </a:rPr>
                                <m:t>𝒔</m:t>
                              </m:r>
                            </m:num>
                            <m:den>
                              <m:r>
                                <a:rPr lang="en-US" sz="1200" i="1">
                                  <a:solidFill>
                                    <a:schemeClr val="accent3">
                                      <a:lumMod val="20000"/>
                                      <a:lumOff val="80000"/>
                                    </a:schemeClr>
                                  </a:solidFill>
                                  <a:latin typeface="Cambria Math"/>
                                  <a:ea typeface="Cambria Math"/>
                                </a:rPr>
                                <m:t>𝒎𝒃</m:t>
                              </m:r>
                            </m:den>
                          </m:f>
                        </m:den>
                      </m:f>
                      <m:r>
                        <a:rPr lang="en-US" sz="1200" i="1">
                          <a:solidFill>
                            <a:schemeClr val="accent3">
                              <a:lumMod val="20000"/>
                              <a:lumOff val="80000"/>
                            </a:schemeClr>
                          </a:solidFill>
                          <a:latin typeface="Cambria Math"/>
                        </a:rPr>
                        <m:t>&lt;</m:t>
                      </m:r>
                      <m:r>
                        <a:rPr lang="en-US" sz="1200" i="1">
                          <a:solidFill>
                            <a:schemeClr val="accent3">
                              <a:lumMod val="20000"/>
                              <a:lumOff val="80000"/>
                            </a:schemeClr>
                          </a:solidFill>
                          <a:latin typeface="Cambria Math"/>
                          <a:ea typeface="Cambria Math"/>
                        </a:rPr>
                        <m:t>𝒙</m:t>
                      </m:r>
                      <m:r>
                        <a:rPr lang="en-US" sz="1200" i="1" smtClean="0">
                          <a:solidFill>
                            <a:schemeClr val="accent3">
                              <a:lumMod val="20000"/>
                              <a:lumOff val="80000"/>
                            </a:schemeClr>
                          </a:solidFill>
                          <a:latin typeface="Cambria Math"/>
                          <a:ea typeface="Cambria Math"/>
                        </a:rPr>
                        <m:t>≤</m:t>
                      </m:r>
                      <m:r>
                        <a:rPr lang="en-US" sz="1200" b="1" i="1" smtClean="0">
                          <a:solidFill>
                            <a:schemeClr val="accent3">
                              <a:lumMod val="20000"/>
                              <a:lumOff val="80000"/>
                            </a:schemeClr>
                          </a:solidFill>
                          <a:latin typeface="Cambria Math"/>
                          <a:ea typeface="Cambria Math"/>
                        </a:rPr>
                        <m:t>𝟐</m:t>
                      </m:r>
                      <m:sSup>
                        <m:sSupPr>
                          <m:ctrlPr>
                            <a:rPr lang="en-US" sz="1200" i="1">
                              <a:solidFill>
                                <a:schemeClr val="accent3">
                                  <a:lumMod val="20000"/>
                                  <a:lumOff val="80000"/>
                                </a:schemeClr>
                              </a:solidFill>
                              <a:latin typeface="Cambria Math"/>
                              <a:ea typeface="Cambria Math"/>
                            </a:rPr>
                          </m:ctrlPr>
                        </m:sSupPr>
                        <m:e>
                          <m:r>
                            <a:rPr lang="en-US" sz="1200">
                              <a:solidFill>
                                <a:schemeClr val="accent3">
                                  <a:lumMod val="20000"/>
                                  <a:lumOff val="80000"/>
                                </a:schemeClr>
                              </a:solidFill>
                              <a:latin typeface="Cambria Math"/>
                              <a:ea typeface="Cambria Math"/>
                            </a:rPr>
                            <m:t>𝐞</m:t>
                          </m:r>
                        </m:e>
                        <m:sup>
                          <m:r>
                            <a:rPr lang="en-US" sz="1200">
                              <a:solidFill>
                                <a:schemeClr val="accent3">
                                  <a:lumMod val="20000"/>
                                  <a:lumOff val="80000"/>
                                </a:schemeClr>
                              </a:solidFill>
                              <a:latin typeface="Cambria Math"/>
                              <a:ea typeface="Cambria Math"/>
                            </a:rPr>
                            <m:t>−</m:t>
                          </m:r>
                          <m:r>
                            <a:rPr lang="en-US" sz="1200" b="1" i="0" smtClean="0">
                              <a:solidFill>
                                <a:schemeClr val="accent3">
                                  <a:lumMod val="20000"/>
                                  <a:lumOff val="80000"/>
                                </a:schemeClr>
                              </a:solidFill>
                              <a:latin typeface="Cambria Math"/>
                              <a:ea typeface="Cambria Math"/>
                            </a:rPr>
                            <m:t>𝟔</m:t>
                          </m:r>
                        </m:sup>
                      </m:sSup>
                      <m:f>
                        <m:fPr>
                          <m:type m:val="lin"/>
                          <m:ctrlPr>
                            <a:rPr lang="en-US" sz="1200" i="1">
                              <a:solidFill>
                                <a:schemeClr val="accent3">
                                  <a:lumMod val="20000"/>
                                  <a:lumOff val="80000"/>
                                </a:schemeClr>
                              </a:solidFill>
                              <a:latin typeface="Cambria Math"/>
                              <a:ea typeface="Cambria Math"/>
                            </a:rPr>
                          </m:ctrlPr>
                        </m:fPr>
                        <m:num>
                          <m:r>
                            <a:rPr lang="en-US" sz="1200" i="1">
                              <a:solidFill>
                                <a:schemeClr val="accent3">
                                  <a:lumMod val="20000"/>
                                  <a:lumOff val="80000"/>
                                </a:schemeClr>
                              </a:solidFill>
                              <a:latin typeface="Cambria Math"/>
                              <a:ea typeface="Cambria Math"/>
                            </a:rPr>
                            <m:t>𝑲</m:t>
                          </m:r>
                        </m:num>
                        <m:den>
                          <m:f>
                            <m:fPr>
                              <m:type m:val="lin"/>
                              <m:ctrlPr>
                                <a:rPr lang="en-US" sz="1200" i="1">
                                  <a:solidFill>
                                    <a:schemeClr val="accent3">
                                      <a:lumMod val="20000"/>
                                      <a:lumOff val="80000"/>
                                    </a:schemeClr>
                                  </a:solidFill>
                                  <a:latin typeface="Cambria Math"/>
                                  <a:ea typeface="Cambria Math"/>
                                </a:rPr>
                              </m:ctrlPr>
                            </m:fPr>
                            <m:num>
                              <m:r>
                                <a:rPr lang="en-US" sz="1200" i="1">
                                  <a:solidFill>
                                    <a:schemeClr val="accent3">
                                      <a:lumMod val="20000"/>
                                      <a:lumOff val="80000"/>
                                    </a:schemeClr>
                                  </a:solidFill>
                                  <a:latin typeface="Cambria Math"/>
                                  <a:ea typeface="Cambria Math"/>
                                </a:rPr>
                                <m:t>𝒔</m:t>
                              </m:r>
                            </m:num>
                            <m:den>
                              <m:r>
                                <a:rPr lang="en-US" sz="1200" i="1">
                                  <a:solidFill>
                                    <a:schemeClr val="accent3">
                                      <a:lumMod val="20000"/>
                                      <a:lumOff val="80000"/>
                                    </a:schemeClr>
                                  </a:solidFill>
                                  <a:latin typeface="Cambria Math"/>
                                  <a:ea typeface="Cambria Math"/>
                                </a:rPr>
                                <m:t>𝒎𝒃</m:t>
                              </m:r>
                            </m:den>
                          </m:f>
                        </m:den>
                      </m:f>
                    </m:oMath>
                  </m:oMathPara>
                </a14:m>
                <a:endParaRPr lang="en-US" sz="1200" b="1" i="1" dirty="0" smtClean="0">
                  <a:solidFill>
                    <a:schemeClr val="accent3">
                      <a:lumMod val="20000"/>
                      <a:lumOff val="80000"/>
                    </a:schemeClr>
                  </a:solidFill>
                  <a:latin typeface="Cambria Math"/>
                  <a:ea typeface="Cambria Math"/>
                </a:endParaRPr>
              </a:p>
              <a:p>
                <a:pPr algn="ctr"/>
                <a:endParaRPr lang="en-US" sz="1200" b="1" i="1" dirty="0">
                  <a:solidFill>
                    <a:schemeClr val="accent3">
                      <a:lumMod val="20000"/>
                      <a:lumOff val="80000"/>
                    </a:schemeClr>
                  </a:solidFill>
                  <a:latin typeface="Cambria Math"/>
                  <a:ea typeface="Cambria Math"/>
                </a:endParaRPr>
              </a:p>
              <a:p>
                <a:pPr algn="ctr"/>
                <a14:m>
                  <m:oMathPara xmlns:m="http://schemas.openxmlformats.org/officeDocument/2006/math">
                    <m:oMathParaPr>
                      <m:jc m:val="centerGroup"/>
                    </m:oMathParaPr>
                    <m:oMath xmlns:m="http://schemas.openxmlformats.org/officeDocument/2006/math">
                      <m:r>
                        <a:rPr lang="en-US" sz="1200" b="1" i="1" smtClean="0">
                          <a:solidFill>
                            <a:schemeClr val="accent3">
                              <a:lumMod val="20000"/>
                              <a:lumOff val="80000"/>
                            </a:schemeClr>
                          </a:solidFill>
                          <a:latin typeface="Cambria Math"/>
                          <a:ea typeface="Cambria Math"/>
                        </a:rPr>
                        <m:t>𝒚</m:t>
                      </m:r>
                      <m:r>
                        <a:rPr lang="en-US" sz="1200" b="1" i="1" smtClean="0">
                          <a:solidFill>
                            <a:schemeClr val="accent3">
                              <a:lumMod val="20000"/>
                              <a:lumOff val="80000"/>
                            </a:schemeClr>
                          </a:solidFill>
                          <a:latin typeface="Cambria Math"/>
                          <a:ea typeface="Cambria Math"/>
                        </a:rPr>
                        <m:t>=</m:t>
                      </m:r>
                      <m:r>
                        <a:rPr lang="en-US" sz="1200" i="1" smtClean="0">
                          <a:solidFill>
                            <a:schemeClr val="accent3">
                              <a:lumMod val="20000"/>
                              <a:lumOff val="80000"/>
                            </a:schemeClr>
                          </a:solidFill>
                          <a:latin typeface="Cambria Math"/>
                        </a:rPr>
                        <m:t>𝟎</m:t>
                      </m:r>
                      <m:r>
                        <a:rPr lang="en-US" sz="1200" i="1" smtClean="0">
                          <a:solidFill>
                            <a:schemeClr val="accent3">
                              <a:lumMod val="20000"/>
                              <a:lumOff val="80000"/>
                            </a:schemeClr>
                          </a:solidFill>
                          <a:latin typeface="Cambria Math"/>
                        </a:rPr>
                        <m:t>.</m:t>
                      </m:r>
                      <m:r>
                        <a:rPr lang="en-US" sz="1200" b="1" i="1" smtClean="0">
                          <a:solidFill>
                            <a:schemeClr val="accent3">
                              <a:lumMod val="20000"/>
                              <a:lumOff val="80000"/>
                            </a:schemeClr>
                          </a:solidFill>
                          <a:latin typeface="Cambria Math"/>
                        </a:rPr>
                        <m:t>𝟏𝟑𝟏𝟓</m:t>
                      </m:r>
                      <m:acc>
                        <m:accPr>
                          <m:chr m:val="̅"/>
                          <m:ctrlPr>
                            <a:rPr lang="en-US" sz="1200" i="1">
                              <a:solidFill>
                                <a:schemeClr val="accent3">
                                  <a:lumMod val="20000"/>
                                  <a:lumOff val="80000"/>
                                </a:schemeClr>
                              </a:solidFill>
                              <a:latin typeface="Cambria Math"/>
                            </a:rPr>
                          </m:ctrlPr>
                        </m:accPr>
                        <m:e>
                          <m:r>
                            <a:rPr lang="en-US" sz="1200" b="1" i="1" smtClean="0">
                              <a:solidFill>
                                <a:schemeClr val="accent3">
                                  <a:lumMod val="20000"/>
                                  <a:lumOff val="80000"/>
                                </a:schemeClr>
                              </a:solidFill>
                              <a:latin typeface="Cambria Math"/>
                            </a:rPr>
                            <m:t>𝟔</m:t>
                          </m:r>
                        </m:e>
                      </m:acc>
                      <m:r>
                        <a:rPr lang="en-US" sz="1200" b="1" i="1" smtClean="0">
                          <a:solidFill>
                            <a:schemeClr val="accent3">
                              <a:lumMod val="20000"/>
                              <a:lumOff val="80000"/>
                            </a:schemeClr>
                          </a:solidFill>
                          <a:latin typeface="Cambria Math"/>
                        </a:rPr>
                        <m:t>𝒙</m:t>
                      </m:r>
                      <m:r>
                        <a:rPr lang="en-US" sz="1200" b="1" i="1" smtClean="0">
                          <a:solidFill>
                            <a:schemeClr val="accent3">
                              <a:lumMod val="20000"/>
                              <a:lumOff val="80000"/>
                            </a:schemeClr>
                          </a:solidFill>
                          <a:latin typeface="Cambria Math"/>
                        </a:rPr>
                        <m:t>−</m:t>
                      </m:r>
                      <m:r>
                        <a:rPr lang="en-US" sz="1200" i="1">
                          <a:solidFill>
                            <a:schemeClr val="accent3">
                              <a:lumMod val="20000"/>
                              <a:lumOff val="80000"/>
                            </a:schemeClr>
                          </a:solidFill>
                          <a:latin typeface="Cambria Math"/>
                        </a:rPr>
                        <m:t>𝟎</m:t>
                      </m:r>
                      <m:r>
                        <a:rPr lang="en-US" sz="1200" i="1">
                          <a:solidFill>
                            <a:schemeClr val="accent3">
                              <a:lumMod val="20000"/>
                              <a:lumOff val="80000"/>
                            </a:schemeClr>
                          </a:solidFill>
                          <a:latin typeface="Cambria Math"/>
                        </a:rPr>
                        <m:t>.</m:t>
                      </m:r>
                      <m:r>
                        <a:rPr lang="en-US" sz="1200" i="1">
                          <a:solidFill>
                            <a:schemeClr val="accent3">
                              <a:lumMod val="20000"/>
                              <a:lumOff val="80000"/>
                            </a:schemeClr>
                          </a:solidFill>
                          <a:latin typeface="Cambria Math"/>
                        </a:rPr>
                        <m:t>𝟏</m:t>
                      </m:r>
                      <m:r>
                        <a:rPr lang="en-US" sz="1200" b="1" i="1" smtClean="0">
                          <a:solidFill>
                            <a:schemeClr val="accent3">
                              <a:lumMod val="20000"/>
                              <a:lumOff val="80000"/>
                            </a:schemeClr>
                          </a:solidFill>
                          <a:latin typeface="Cambria Math"/>
                        </a:rPr>
                        <m:t>𝟓𝟕𝟖</m:t>
                      </m:r>
                      <m:acc>
                        <m:accPr>
                          <m:chr m:val="̅"/>
                          <m:ctrlPr>
                            <a:rPr lang="en-US" sz="1200" i="1">
                              <a:solidFill>
                                <a:schemeClr val="accent3">
                                  <a:lumMod val="20000"/>
                                  <a:lumOff val="80000"/>
                                </a:schemeClr>
                              </a:solidFill>
                              <a:latin typeface="Cambria Math"/>
                            </a:rPr>
                          </m:ctrlPr>
                        </m:accPr>
                        <m:e>
                          <m:r>
                            <a:rPr lang="en-US" sz="1200" b="1" i="1" smtClean="0">
                              <a:solidFill>
                                <a:schemeClr val="accent3">
                                  <a:lumMod val="20000"/>
                                  <a:lumOff val="80000"/>
                                </a:schemeClr>
                              </a:solidFill>
                              <a:latin typeface="Cambria Math"/>
                            </a:rPr>
                            <m:t>𝟑</m:t>
                          </m:r>
                        </m:e>
                      </m:acc>
                      <m:r>
                        <a:rPr lang="en-US" sz="1200" b="1" i="1" smtClean="0">
                          <a:solidFill>
                            <a:schemeClr val="accent3">
                              <a:lumMod val="20000"/>
                              <a:lumOff val="80000"/>
                            </a:schemeClr>
                          </a:solidFill>
                          <a:latin typeface="Cambria Math"/>
                          <a:ea typeface="Cambria Math"/>
                        </a:rPr>
                        <m:t>:  </m:t>
                      </m:r>
                      <m:r>
                        <a:rPr lang="en-US" sz="1200" i="1">
                          <a:solidFill>
                            <a:schemeClr val="accent3">
                              <a:lumMod val="20000"/>
                              <a:lumOff val="80000"/>
                            </a:schemeClr>
                          </a:solidFill>
                          <a:latin typeface="Cambria Math"/>
                          <a:ea typeface="Cambria Math"/>
                        </a:rPr>
                        <m:t>𝟐</m:t>
                      </m:r>
                      <m:sSup>
                        <m:sSupPr>
                          <m:ctrlPr>
                            <a:rPr lang="en-US" sz="1200" i="1">
                              <a:solidFill>
                                <a:schemeClr val="accent3">
                                  <a:lumMod val="20000"/>
                                  <a:lumOff val="80000"/>
                                </a:schemeClr>
                              </a:solidFill>
                              <a:latin typeface="Cambria Math"/>
                              <a:ea typeface="Cambria Math"/>
                            </a:rPr>
                          </m:ctrlPr>
                        </m:sSupPr>
                        <m:e>
                          <m:r>
                            <a:rPr lang="en-US" sz="1200">
                              <a:solidFill>
                                <a:schemeClr val="accent3">
                                  <a:lumMod val="20000"/>
                                  <a:lumOff val="80000"/>
                                </a:schemeClr>
                              </a:solidFill>
                              <a:latin typeface="Cambria Math"/>
                              <a:ea typeface="Cambria Math"/>
                            </a:rPr>
                            <m:t>𝐞</m:t>
                          </m:r>
                        </m:e>
                        <m:sup>
                          <m:r>
                            <a:rPr lang="en-US" sz="1200">
                              <a:solidFill>
                                <a:schemeClr val="accent3">
                                  <a:lumMod val="20000"/>
                                  <a:lumOff val="80000"/>
                                </a:schemeClr>
                              </a:solidFill>
                              <a:latin typeface="Cambria Math"/>
                              <a:ea typeface="Cambria Math"/>
                            </a:rPr>
                            <m:t>−</m:t>
                          </m:r>
                          <m:r>
                            <a:rPr lang="en-US" sz="1200">
                              <a:solidFill>
                                <a:schemeClr val="accent3">
                                  <a:lumMod val="20000"/>
                                  <a:lumOff val="80000"/>
                                </a:schemeClr>
                              </a:solidFill>
                              <a:latin typeface="Cambria Math"/>
                              <a:ea typeface="Cambria Math"/>
                            </a:rPr>
                            <m:t>𝟔</m:t>
                          </m:r>
                        </m:sup>
                      </m:sSup>
                      <m:f>
                        <m:fPr>
                          <m:type m:val="lin"/>
                          <m:ctrlPr>
                            <a:rPr lang="en-US" sz="1200" i="1">
                              <a:solidFill>
                                <a:schemeClr val="accent3">
                                  <a:lumMod val="20000"/>
                                  <a:lumOff val="80000"/>
                                </a:schemeClr>
                              </a:solidFill>
                              <a:latin typeface="Cambria Math"/>
                              <a:ea typeface="Cambria Math"/>
                            </a:rPr>
                          </m:ctrlPr>
                        </m:fPr>
                        <m:num>
                          <m:r>
                            <a:rPr lang="en-US" sz="1200" i="1">
                              <a:solidFill>
                                <a:schemeClr val="accent3">
                                  <a:lumMod val="20000"/>
                                  <a:lumOff val="80000"/>
                                </a:schemeClr>
                              </a:solidFill>
                              <a:latin typeface="Cambria Math"/>
                              <a:ea typeface="Cambria Math"/>
                            </a:rPr>
                            <m:t>𝑲</m:t>
                          </m:r>
                        </m:num>
                        <m:den>
                          <m:f>
                            <m:fPr>
                              <m:type m:val="lin"/>
                              <m:ctrlPr>
                                <a:rPr lang="en-US" sz="1200" i="1">
                                  <a:solidFill>
                                    <a:schemeClr val="accent3">
                                      <a:lumMod val="20000"/>
                                      <a:lumOff val="80000"/>
                                    </a:schemeClr>
                                  </a:solidFill>
                                  <a:latin typeface="Cambria Math"/>
                                  <a:ea typeface="Cambria Math"/>
                                </a:rPr>
                              </m:ctrlPr>
                            </m:fPr>
                            <m:num>
                              <m:r>
                                <a:rPr lang="en-US" sz="1200" i="1">
                                  <a:solidFill>
                                    <a:schemeClr val="accent3">
                                      <a:lumMod val="20000"/>
                                      <a:lumOff val="80000"/>
                                    </a:schemeClr>
                                  </a:solidFill>
                                  <a:latin typeface="Cambria Math"/>
                                  <a:ea typeface="Cambria Math"/>
                                </a:rPr>
                                <m:t>𝒔</m:t>
                              </m:r>
                            </m:num>
                            <m:den>
                              <m:r>
                                <a:rPr lang="en-US" sz="1200" i="1">
                                  <a:solidFill>
                                    <a:schemeClr val="accent3">
                                      <a:lumMod val="20000"/>
                                      <a:lumOff val="80000"/>
                                    </a:schemeClr>
                                  </a:solidFill>
                                  <a:latin typeface="Cambria Math"/>
                                  <a:ea typeface="Cambria Math"/>
                                </a:rPr>
                                <m:t>𝒎𝒃</m:t>
                              </m:r>
                            </m:den>
                          </m:f>
                        </m:den>
                      </m:f>
                      <m:r>
                        <a:rPr lang="en-US" sz="1200" i="1">
                          <a:solidFill>
                            <a:schemeClr val="accent3">
                              <a:lumMod val="20000"/>
                              <a:lumOff val="80000"/>
                            </a:schemeClr>
                          </a:solidFill>
                          <a:latin typeface="Cambria Math"/>
                        </a:rPr>
                        <m:t>&lt;</m:t>
                      </m:r>
                      <m:r>
                        <a:rPr lang="en-US" sz="1200" i="1">
                          <a:solidFill>
                            <a:schemeClr val="accent3">
                              <a:lumMod val="20000"/>
                              <a:lumOff val="80000"/>
                            </a:schemeClr>
                          </a:solidFill>
                          <a:latin typeface="Cambria Math"/>
                          <a:ea typeface="Cambria Math"/>
                        </a:rPr>
                        <m:t>𝒙</m:t>
                      </m:r>
                      <m:r>
                        <a:rPr lang="en-US" sz="1200" b="1" i="1" smtClean="0">
                          <a:solidFill>
                            <a:schemeClr val="accent3">
                              <a:lumMod val="20000"/>
                              <a:lumOff val="80000"/>
                            </a:schemeClr>
                          </a:solidFill>
                          <a:latin typeface="Cambria Math"/>
                          <a:ea typeface="Cambria Math"/>
                        </a:rPr>
                        <m:t>&lt;</m:t>
                      </m:r>
                      <m:r>
                        <a:rPr lang="en-US" sz="1200" b="1" i="1" smtClean="0">
                          <a:solidFill>
                            <a:schemeClr val="accent3">
                              <a:lumMod val="20000"/>
                              <a:lumOff val="80000"/>
                            </a:schemeClr>
                          </a:solidFill>
                          <a:latin typeface="Cambria Math"/>
                          <a:ea typeface="Cambria Math"/>
                        </a:rPr>
                        <m:t>𝟖</m:t>
                      </m:r>
                      <m:sSup>
                        <m:sSupPr>
                          <m:ctrlPr>
                            <a:rPr lang="en-US" sz="1200" i="1">
                              <a:solidFill>
                                <a:schemeClr val="accent3">
                                  <a:lumMod val="20000"/>
                                  <a:lumOff val="80000"/>
                                </a:schemeClr>
                              </a:solidFill>
                              <a:latin typeface="Cambria Math"/>
                              <a:ea typeface="Cambria Math"/>
                            </a:rPr>
                          </m:ctrlPr>
                        </m:sSupPr>
                        <m:e>
                          <m:r>
                            <a:rPr lang="en-US" sz="1200">
                              <a:solidFill>
                                <a:schemeClr val="accent3">
                                  <a:lumMod val="20000"/>
                                  <a:lumOff val="80000"/>
                                </a:schemeClr>
                              </a:solidFill>
                              <a:latin typeface="Cambria Math"/>
                              <a:ea typeface="Cambria Math"/>
                            </a:rPr>
                            <m:t>𝐞</m:t>
                          </m:r>
                        </m:e>
                        <m:sup>
                          <m:r>
                            <a:rPr lang="en-US" sz="1200">
                              <a:solidFill>
                                <a:schemeClr val="accent3">
                                  <a:lumMod val="20000"/>
                                  <a:lumOff val="80000"/>
                                </a:schemeClr>
                              </a:solidFill>
                              <a:latin typeface="Cambria Math"/>
                              <a:ea typeface="Cambria Math"/>
                            </a:rPr>
                            <m:t>−</m:t>
                          </m:r>
                          <m:r>
                            <a:rPr lang="en-US" sz="1200">
                              <a:solidFill>
                                <a:schemeClr val="accent3">
                                  <a:lumMod val="20000"/>
                                  <a:lumOff val="80000"/>
                                </a:schemeClr>
                              </a:solidFill>
                              <a:latin typeface="Cambria Math"/>
                              <a:ea typeface="Cambria Math"/>
                            </a:rPr>
                            <m:t>𝟔</m:t>
                          </m:r>
                        </m:sup>
                      </m:sSup>
                      <m:f>
                        <m:fPr>
                          <m:type m:val="lin"/>
                          <m:ctrlPr>
                            <a:rPr lang="en-US" sz="1200" i="1">
                              <a:solidFill>
                                <a:schemeClr val="accent3">
                                  <a:lumMod val="20000"/>
                                  <a:lumOff val="80000"/>
                                </a:schemeClr>
                              </a:solidFill>
                              <a:latin typeface="Cambria Math"/>
                              <a:ea typeface="Cambria Math"/>
                            </a:rPr>
                          </m:ctrlPr>
                        </m:fPr>
                        <m:num>
                          <m:r>
                            <a:rPr lang="en-US" sz="1200" i="1">
                              <a:solidFill>
                                <a:schemeClr val="accent3">
                                  <a:lumMod val="20000"/>
                                  <a:lumOff val="80000"/>
                                </a:schemeClr>
                              </a:solidFill>
                              <a:latin typeface="Cambria Math"/>
                              <a:ea typeface="Cambria Math"/>
                            </a:rPr>
                            <m:t>𝑲</m:t>
                          </m:r>
                        </m:num>
                        <m:den>
                          <m:f>
                            <m:fPr>
                              <m:type m:val="lin"/>
                              <m:ctrlPr>
                                <a:rPr lang="en-US" sz="1200" i="1">
                                  <a:solidFill>
                                    <a:schemeClr val="accent3">
                                      <a:lumMod val="20000"/>
                                      <a:lumOff val="80000"/>
                                    </a:schemeClr>
                                  </a:solidFill>
                                  <a:latin typeface="Cambria Math"/>
                                  <a:ea typeface="Cambria Math"/>
                                </a:rPr>
                              </m:ctrlPr>
                            </m:fPr>
                            <m:num>
                              <m:r>
                                <a:rPr lang="en-US" sz="1200" i="1">
                                  <a:solidFill>
                                    <a:schemeClr val="accent3">
                                      <a:lumMod val="20000"/>
                                      <a:lumOff val="80000"/>
                                    </a:schemeClr>
                                  </a:solidFill>
                                  <a:latin typeface="Cambria Math"/>
                                  <a:ea typeface="Cambria Math"/>
                                </a:rPr>
                                <m:t>𝒔</m:t>
                              </m:r>
                            </m:num>
                            <m:den>
                              <m:r>
                                <a:rPr lang="en-US" sz="1200" i="1">
                                  <a:solidFill>
                                    <a:schemeClr val="accent3">
                                      <a:lumMod val="20000"/>
                                      <a:lumOff val="80000"/>
                                    </a:schemeClr>
                                  </a:solidFill>
                                  <a:latin typeface="Cambria Math"/>
                                  <a:ea typeface="Cambria Math"/>
                                </a:rPr>
                                <m:t>𝒎𝒃</m:t>
                              </m:r>
                            </m:den>
                          </m:f>
                        </m:den>
                      </m:f>
                    </m:oMath>
                  </m:oMathPara>
                </a14:m>
                <a:endParaRPr lang="en-US" sz="1200" b="1" i="1" dirty="0" smtClean="0">
                  <a:solidFill>
                    <a:schemeClr val="accent3">
                      <a:lumMod val="20000"/>
                      <a:lumOff val="80000"/>
                    </a:schemeClr>
                  </a:solidFill>
                  <a:ea typeface="Cambria Math"/>
                </a:endParaRPr>
              </a:p>
              <a:p>
                <a:pPr algn="ctr"/>
                <a:endParaRPr lang="en-US" sz="1200" b="1" i="1" dirty="0" smtClean="0">
                  <a:solidFill>
                    <a:schemeClr val="accent3">
                      <a:lumMod val="20000"/>
                      <a:lumOff val="80000"/>
                    </a:schemeClr>
                  </a:solidFill>
                  <a:ea typeface="Cambria Math"/>
                </a:endParaRPr>
              </a:p>
              <a:p>
                <a:pPr algn="ctr"/>
                <a14:m>
                  <m:oMathPara xmlns:m="http://schemas.openxmlformats.org/officeDocument/2006/math">
                    <m:oMathParaPr>
                      <m:jc m:val="centerGroup"/>
                    </m:oMathParaPr>
                    <m:oMath xmlns:m="http://schemas.openxmlformats.org/officeDocument/2006/math">
                      <m:r>
                        <a:rPr lang="en-US" sz="1200" i="1">
                          <a:solidFill>
                            <a:schemeClr val="accent3">
                              <a:lumMod val="20000"/>
                              <a:lumOff val="80000"/>
                            </a:schemeClr>
                          </a:solidFill>
                          <a:latin typeface="Cambria Math"/>
                          <a:ea typeface="Cambria Math"/>
                        </a:rPr>
                        <m:t>𝒚</m:t>
                      </m:r>
                      <m:r>
                        <a:rPr lang="en-US" sz="1200" i="1">
                          <a:solidFill>
                            <a:schemeClr val="accent3">
                              <a:lumMod val="20000"/>
                              <a:lumOff val="80000"/>
                            </a:schemeClr>
                          </a:solidFill>
                          <a:latin typeface="Cambria Math"/>
                          <a:ea typeface="Cambria Math"/>
                        </a:rPr>
                        <m:t>=</m:t>
                      </m:r>
                      <m:r>
                        <a:rPr lang="en-US" sz="1200" i="1">
                          <a:solidFill>
                            <a:schemeClr val="accent3">
                              <a:lumMod val="20000"/>
                              <a:lumOff val="80000"/>
                            </a:schemeClr>
                          </a:solidFill>
                          <a:latin typeface="Cambria Math"/>
                          <a:ea typeface="Cambria Math"/>
                        </a:rPr>
                        <m:t>𝟎</m:t>
                      </m:r>
                      <m:r>
                        <a:rPr lang="en-US" sz="1200" i="1">
                          <a:solidFill>
                            <a:schemeClr val="accent3">
                              <a:lumMod val="20000"/>
                              <a:lumOff val="80000"/>
                            </a:schemeClr>
                          </a:solidFill>
                          <a:latin typeface="Cambria Math"/>
                          <a:ea typeface="Cambria Math"/>
                        </a:rPr>
                        <m:t>.</m:t>
                      </m:r>
                      <m:r>
                        <a:rPr lang="en-US" sz="1200" b="1" i="1" smtClean="0">
                          <a:solidFill>
                            <a:schemeClr val="accent3">
                              <a:lumMod val="20000"/>
                              <a:lumOff val="80000"/>
                            </a:schemeClr>
                          </a:solidFill>
                          <a:latin typeface="Cambria Math"/>
                          <a:ea typeface="Cambria Math"/>
                        </a:rPr>
                        <m:t>𝟖𝟗𝟒𝟕</m:t>
                      </m:r>
                      <m:r>
                        <a:rPr lang="en-US" sz="1200" i="1">
                          <a:solidFill>
                            <a:schemeClr val="accent3">
                              <a:lumMod val="20000"/>
                              <a:lumOff val="80000"/>
                            </a:schemeClr>
                          </a:solidFill>
                          <a:latin typeface="Cambria Math"/>
                          <a:ea typeface="Cambria Math"/>
                        </a:rPr>
                        <m:t>:  </m:t>
                      </m:r>
                      <m:r>
                        <a:rPr lang="en-US" sz="1200" b="1" i="1" smtClean="0">
                          <a:solidFill>
                            <a:schemeClr val="accent3">
                              <a:lumMod val="20000"/>
                              <a:lumOff val="80000"/>
                            </a:schemeClr>
                          </a:solidFill>
                          <a:latin typeface="Cambria Math"/>
                          <a:ea typeface="Cambria Math"/>
                        </a:rPr>
                        <m:t>𝟖</m:t>
                      </m:r>
                      <m:sSup>
                        <m:sSupPr>
                          <m:ctrlPr>
                            <a:rPr lang="en-US" sz="1200" i="1">
                              <a:solidFill>
                                <a:schemeClr val="accent3">
                                  <a:lumMod val="20000"/>
                                  <a:lumOff val="80000"/>
                                </a:schemeClr>
                              </a:solidFill>
                              <a:latin typeface="Cambria Math"/>
                              <a:ea typeface="Cambria Math"/>
                            </a:rPr>
                          </m:ctrlPr>
                        </m:sSupPr>
                        <m:e>
                          <m:r>
                            <a:rPr lang="en-US" sz="1200">
                              <a:solidFill>
                                <a:schemeClr val="accent3">
                                  <a:lumMod val="20000"/>
                                  <a:lumOff val="80000"/>
                                </a:schemeClr>
                              </a:solidFill>
                              <a:latin typeface="Cambria Math"/>
                              <a:ea typeface="Cambria Math"/>
                            </a:rPr>
                            <m:t>𝐞</m:t>
                          </m:r>
                        </m:e>
                        <m:sup>
                          <m:r>
                            <a:rPr lang="en-US" sz="1200">
                              <a:solidFill>
                                <a:schemeClr val="accent3">
                                  <a:lumMod val="20000"/>
                                  <a:lumOff val="80000"/>
                                </a:schemeClr>
                              </a:solidFill>
                              <a:latin typeface="Cambria Math"/>
                              <a:ea typeface="Cambria Math"/>
                            </a:rPr>
                            <m:t>−</m:t>
                          </m:r>
                          <m:r>
                            <a:rPr lang="en-US" sz="1200">
                              <a:solidFill>
                                <a:schemeClr val="accent3">
                                  <a:lumMod val="20000"/>
                                  <a:lumOff val="80000"/>
                                </a:schemeClr>
                              </a:solidFill>
                              <a:latin typeface="Cambria Math"/>
                              <a:ea typeface="Cambria Math"/>
                            </a:rPr>
                            <m:t>𝟔</m:t>
                          </m:r>
                        </m:sup>
                      </m:sSup>
                      <m:f>
                        <m:fPr>
                          <m:type m:val="lin"/>
                          <m:ctrlPr>
                            <a:rPr lang="en-US" sz="1200" i="1">
                              <a:solidFill>
                                <a:schemeClr val="accent3">
                                  <a:lumMod val="20000"/>
                                  <a:lumOff val="80000"/>
                                </a:schemeClr>
                              </a:solidFill>
                              <a:latin typeface="Cambria Math"/>
                              <a:ea typeface="Cambria Math"/>
                            </a:rPr>
                          </m:ctrlPr>
                        </m:fPr>
                        <m:num>
                          <m:r>
                            <a:rPr lang="en-US" sz="1200" i="1">
                              <a:solidFill>
                                <a:schemeClr val="accent3">
                                  <a:lumMod val="20000"/>
                                  <a:lumOff val="80000"/>
                                </a:schemeClr>
                              </a:solidFill>
                              <a:latin typeface="Cambria Math"/>
                              <a:ea typeface="Cambria Math"/>
                            </a:rPr>
                            <m:t>𝑲</m:t>
                          </m:r>
                        </m:num>
                        <m:den>
                          <m:f>
                            <m:fPr>
                              <m:type m:val="lin"/>
                              <m:ctrlPr>
                                <a:rPr lang="en-US" sz="1200" i="1">
                                  <a:solidFill>
                                    <a:schemeClr val="accent3">
                                      <a:lumMod val="20000"/>
                                      <a:lumOff val="80000"/>
                                    </a:schemeClr>
                                  </a:solidFill>
                                  <a:latin typeface="Cambria Math"/>
                                  <a:ea typeface="Cambria Math"/>
                                </a:rPr>
                              </m:ctrlPr>
                            </m:fPr>
                            <m:num>
                              <m:r>
                                <a:rPr lang="en-US" sz="1200" i="1">
                                  <a:solidFill>
                                    <a:schemeClr val="accent3">
                                      <a:lumMod val="20000"/>
                                      <a:lumOff val="80000"/>
                                    </a:schemeClr>
                                  </a:solidFill>
                                  <a:latin typeface="Cambria Math"/>
                                  <a:ea typeface="Cambria Math"/>
                                </a:rPr>
                                <m:t>𝒔</m:t>
                              </m:r>
                            </m:num>
                            <m:den>
                              <m:r>
                                <a:rPr lang="en-US" sz="1200" i="1">
                                  <a:solidFill>
                                    <a:schemeClr val="accent3">
                                      <a:lumMod val="20000"/>
                                      <a:lumOff val="80000"/>
                                    </a:schemeClr>
                                  </a:solidFill>
                                  <a:latin typeface="Cambria Math"/>
                                  <a:ea typeface="Cambria Math"/>
                                </a:rPr>
                                <m:t>𝒎𝒃</m:t>
                              </m:r>
                            </m:den>
                          </m:f>
                        </m:den>
                      </m:f>
                      <m:r>
                        <a:rPr lang="en-US" sz="1200" i="1">
                          <a:solidFill>
                            <a:schemeClr val="accent3">
                              <a:lumMod val="20000"/>
                              <a:lumOff val="80000"/>
                            </a:schemeClr>
                          </a:solidFill>
                          <a:latin typeface="Cambria Math"/>
                          <a:ea typeface="Cambria Math"/>
                        </a:rPr>
                        <m:t>≤</m:t>
                      </m:r>
                      <m:r>
                        <a:rPr lang="en-US" sz="1200" i="1">
                          <a:solidFill>
                            <a:schemeClr val="accent3">
                              <a:lumMod val="20000"/>
                              <a:lumOff val="80000"/>
                            </a:schemeClr>
                          </a:solidFill>
                          <a:latin typeface="Cambria Math"/>
                          <a:ea typeface="Cambria Math"/>
                        </a:rPr>
                        <m:t>𝒙</m:t>
                      </m:r>
                    </m:oMath>
                  </m:oMathPara>
                </a14:m>
                <a:endParaRPr lang="en-US" sz="1200" i="1" dirty="0">
                  <a:solidFill>
                    <a:schemeClr val="accent3">
                      <a:lumMod val="20000"/>
                      <a:lumOff val="80000"/>
                    </a:schemeClr>
                  </a:solidFill>
                  <a:ea typeface="Cambria Math"/>
                </a:endParaRPr>
              </a:p>
            </p:txBody>
          </p:sp>
        </mc:Choice>
        <mc:Fallback xmlns="">
          <p:sp>
            <p:nvSpPr>
              <p:cNvPr id="9" name="TextBox 8"/>
              <p:cNvSpPr txBox="1">
                <a:spLocks noRot="1" noChangeAspect="1" noMove="1" noResize="1" noEditPoints="1" noAdjustHandles="1" noChangeArrowheads="1" noChangeShapeType="1" noTextEdit="1"/>
              </p:cNvSpPr>
              <p:nvPr/>
            </p:nvSpPr>
            <p:spPr>
              <a:xfrm>
                <a:off x="4334236" y="4251960"/>
                <a:ext cx="4542205" cy="1607043"/>
              </a:xfrm>
              <a:prstGeom prst="rect">
                <a:avLst/>
              </a:prstGeom>
              <a:blipFill rotWithShape="1">
                <a:blip r:embed="rId4"/>
                <a:stretch>
                  <a:fillRect t="-16350" r="-2953" b="-25475"/>
                </a:stretch>
              </a:blipFill>
            </p:spPr>
            <p:txBody>
              <a:bodyPr/>
              <a:lstStyle/>
              <a:p>
                <a:r>
                  <a:rPr lang="en-US">
                    <a:noFill/>
                  </a:rPr>
                  <a:t> </a:t>
                </a:r>
              </a:p>
            </p:txBody>
          </p:sp>
        </mc:Fallback>
      </mc:AlternateContent>
      <p:graphicFrame>
        <p:nvGraphicFramePr>
          <p:cNvPr id="7" name="Chart 6"/>
          <p:cNvGraphicFramePr>
            <a:graphicFrameLocks noChangeAspect="1"/>
          </p:cNvGraphicFramePr>
          <p:nvPr>
            <p:extLst>
              <p:ext uri="{D42A27DB-BD31-4B8C-83A1-F6EECF244321}">
                <p14:modId xmlns:p14="http://schemas.microsoft.com/office/powerpoint/2010/main" val="1207051929"/>
              </p:ext>
            </p:extLst>
          </p:nvPr>
        </p:nvGraphicFramePr>
        <p:xfrm>
          <a:off x="596898" y="1673352"/>
          <a:ext cx="3657600" cy="2438400"/>
        </p:xfrm>
        <a:graphic>
          <a:graphicData uri="http://schemas.openxmlformats.org/drawingml/2006/chart">
            <c:chart xmlns:c="http://schemas.openxmlformats.org/drawingml/2006/chart" xmlns:r="http://schemas.openxmlformats.org/officeDocument/2006/relationships" r:id="rId5"/>
          </a:graphicData>
        </a:graphic>
      </p:graphicFrame>
      <mc:AlternateContent xmlns:mc="http://schemas.openxmlformats.org/markup-compatibility/2006" xmlns:a14="http://schemas.microsoft.com/office/drawing/2010/main">
        <mc:Choice Requires="a14">
          <p:sp>
            <p:nvSpPr>
              <p:cNvPr id="6" name="TextBox 5"/>
              <p:cNvSpPr txBox="1"/>
              <p:nvPr/>
            </p:nvSpPr>
            <p:spPr>
              <a:xfrm>
                <a:off x="228600" y="4251960"/>
                <a:ext cx="4239237" cy="934679"/>
              </a:xfrm>
              <a:prstGeom prst="rect">
                <a:avLst/>
              </a:prstGeom>
              <a:noFill/>
            </p:spPr>
            <p:txBody>
              <a:bodyPr wrap="none" rtlCol="0" anchor="ctr" anchorCtr="0">
                <a:spAutoFit/>
              </a:bodyPr>
              <a:lstStyle/>
              <a:p>
                <a:pPr algn="ctr"/>
                <a14:m>
                  <m:oMathPara xmlns:m="http://schemas.openxmlformats.org/officeDocument/2006/math">
                    <m:oMathParaPr>
                      <m:jc m:val="centerGroup"/>
                    </m:oMathParaPr>
                    <m:oMath xmlns:m="http://schemas.openxmlformats.org/officeDocument/2006/math">
                      <m:r>
                        <a:rPr lang="en-US" sz="1200" b="1" i="1" smtClean="0">
                          <a:solidFill>
                            <a:schemeClr val="accent3">
                              <a:lumMod val="20000"/>
                              <a:lumOff val="80000"/>
                            </a:schemeClr>
                          </a:solidFill>
                          <a:latin typeface="Cambria Math"/>
                        </a:rPr>
                        <m:t>𝒚</m:t>
                      </m:r>
                      <m:r>
                        <a:rPr lang="en-US" sz="1200" b="1" i="1" smtClean="0">
                          <a:solidFill>
                            <a:schemeClr val="accent3">
                              <a:lumMod val="20000"/>
                              <a:lumOff val="80000"/>
                            </a:schemeClr>
                          </a:solidFill>
                          <a:latin typeface="Cambria Math"/>
                        </a:rPr>
                        <m:t>=</m:t>
                      </m:r>
                      <m:r>
                        <a:rPr lang="en-US" sz="1200" b="1" i="1" smtClean="0">
                          <a:solidFill>
                            <a:schemeClr val="accent3">
                              <a:lumMod val="20000"/>
                              <a:lumOff val="80000"/>
                            </a:schemeClr>
                          </a:solidFill>
                          <a:latin typeface="Cambria Math"/>
                        </a:rPr>
                        <m:t>𝟎</m:t>
                      </m:r>
                      <m:r>
                        <a:rPr lang="en-US" sz="1200" b="1" i="1" smtClean="0">
                          <a:solidFill>
                            <a:schemeClr val="accent3">
                              <a:lumMod val="20000"/>
                              <a:lumOff val="80000"/>
                            </a:schemeClr>
                          </a:solidFill>
                          <a:latin typeface="Cambria Math"/>
                        </a:rPr>
                        <m:t>.</m:t>
                      </m:r>
                      <m:r>
                        <a:rPr lang="en-US" sz="1200" b="1" i="1" smtClean="0">
                          <a:solidFill>
                            <a:schemeClr val="accent3">
                              <a:lumMod val="20000"/>
                              <a:lumOff val="80000"/>
                            </a:schemeClr>
                          </a:solidFill>
                          <a:latin typeface="Cambria Math"/>
                        </a:rPr>
                        <m:t>𝟏𝟔</m:t>
                      </m:r>
                      <m:r>
                        <a:rPr lang="en-US" sz="1200" b="1" i="1" smtClean="0">
                          <a:solidFill>
                            <a:schemeClr val="accent3">
                              <a:lumMod val="20000"/>
                              <a:lumOff val="80000"/>
                            </a:schemeClr>
                          </a:solidFill>
                          <a:latin typeface="Cambria Math"/>
                        </a:rPr>
                        <m:t>𝒙</m:t>
                      </m:r>
                      <m:r>
                        <a:rPr lang="en-US" sz="1200" b="1" i="1" smtClean="0">
                          <a:solidFill>
                            <a:schemeClr val="accent3">
                              <a:lumMod val="20000"/>
                              <a:lumOff val="80000"/>
                            </a:schemeClr>
                          </a:solidFill>
                          <a:latin typeface="Cambria Math"/>
                        </a:rPr>
                        <m:t>−</m:t>
                      </m:r>
                      <m:r>
                        <a:rPr lang="en-US" sz="1200" b="1" i="1" smtClean="0">
                          <a:solidFill>
                            <a:schemeClr val="accent3">
                              <a:lumMod val="20000"/>
                              <a:lumOff val="80000"/>
                            </a:schemeClr>
                          </a:solidFill>
                          <a:latin typeface="Cambria Math"/>
                        </a:rPr>
                        <m:t>𝟏</m:t>
                      </m:r>
                      <m:r>
                        <a:rPr lang="en-US" sz="1200" b="1" i="1" smtClean="0">
                          <a:solidFill>
                            <a:schemeClr val="accent3">
                              <a:lumMod val="20000"/>
                              <a:lumOff val="80000"/>
                            </a:schemeClr>
                          </a:solidFill>
                          <a:latin typeface="Cambria Math"/>
                        </a:rPr>
                        <m:t>:  </m:t>
                      </m:r>
                      <m:r>
                        <a:rPr lang="en-US" sz="1200" b="1" i="1" smtClean="0">
                          <a:solidFill>
                            <a:schemeClr val="accent3">
                              <a:lumMod val="20000"/>
                              <a:lumOff val="80000"/>
                            </a:schemeClr>
                          </a:solidFill>
                          <a:latin typeface="Cambria Math"/>
                        </a:rPr>
                        <m:t>𝟎</m:t>
                      </m:r>
                      <m:r>
                        <a:rPr lang="en-US" sz="1200" b="1" i="1" smtClean="0">
                          <a:solidFill>
                            <a:schemeClr val="accent3">
                              <a:lumMod val="20000"/>
                              <a:lumOff val="80000"/>
                            </a:schemeClr>
                          </a:solidFill>
                          <a:latin typeface="Cambria Math"/>
                        </a:rPr>
                        <m:t> </m:t>
                      </m:r>
                      <m:f>
                        <m:fPr>
                          <m:type m:val="lin"/>
                          <m:ctrlPr>
                            <a:rPr lang="en-US" sz="1200" i="1">
                              <a:solidFill>
                                <a:schemeClr val="accent3">
                                  <a:lumMod val="20000"/>
                                  <a:lumOff val="80000"/>
                                </a:schemeClr>
                              </a:solidFill>
                              <a:latin typeface="Cambria Math"/>
                              <a:ea typeface="Cambria Math"/>
                            </a:rPr>
                          </m:ctrlPr>
                        </m:fPr>
                        <m:num>
                          <m:r>
                            <a:rPr lang="en-US" sz="1200" b="1" i="1" smtClean="0">
                              <a:solidFill>
                                <a:schemeClr val="accent3">
                                  <a:lumMod val="20000"/>
                                  <a:lumOff val="80000"/>
                                </a:schemeClr>
                              </a:solidFill>
                              <a:latin typeface="Cambria Math"/>
                              <a:ea typeface="Cambria Math"/>
                            </a:rPr>
                            <m:t>𝒎</m:t>
                          </m:r>
                        </m:num>
                        <m:den>
                          <m:f>
                            <m:fPr>
                              <m:type m:val="lin"/>
                              <m:ctrlPr>
                                <a:rPr lang="en-US" sz="1200" i="1">
                                  <a:solidFill>
                                    <a:schemeClr val="accent3">
                                      <a:lumMod val="20000"/>
                                      <a:lumOff val="80000"/>
                                    </a:schemeClr>
                                  </a:solidFill>
                                  <a:latin typeface="Cambria Math"/>
                                  <a:ea typeface="Cambria Math"/>
                                </a:rPr>
                              </m:ctrlPr>
                            </m:fPr>
                            <m:num>
                              <m:r>
                                <a:rPr lang="en-US" sz="1200" i="1">
                                  <a:solidFill>
                                    <a:schemeClr val="accent3">
                                      <a:lumMod val="20000"/>
                                      <a:lumOff val="80000"/>
                                    </a:schemeClr>
                                  </a:solidFill>
                                  <a:latin typeface="Cambria Math"/>
                                  <a:ea typeface="Cambria Math"/>
                                </a:rPr>
                                <m:t>𝒔</m:t>
                              </m:r>
                            </m:num>
                            <m:den>
                              <m:r>
                                <a:rPr lang="en-US" sz="1200" i="1">
                                  <a:solidFill>
                                    <a:schemeClr val="accent3">
                                      <a:lumMod val="20000"/>
                                      <a:lumOff val="80000"/>
                                    </a:schemeClr>
                                  </a:solidFill>
                                  <a:latin typeface="Cambria Math"/>
                                  <a:ea typeface="Cambria Math"/>
                                </a:rPr>
                                <m:t>𝒎𝒃</m:t>
                              </m:r>
                            </m:den>
                          </m:f>
                        </m:den>
                      </m:f>
                      <m:r>
                        <a:rPr lang="en-US" sz="1200" b="1" i="1" smtClean="0">
                          <a:solidFill>
                            <a:schemeClr val="accent3">
                              <a:lumMod val="20000"/>
                              <a:lumOff val="80000"/>
                            </a:schemeClr>
                          </a:solidFill>
                          <a:latin typeface="Cambria Math"/>
                        </a:rPr>
                        <m:t>≤</m:t>
                      </m:r>
                      <m:r>
                        <a:rPr lang="en-US" sz="1200" b="1" i="1" smtClean="0">
                          <a:solidFill>
                            <a:schemeClr val="accent3">
                              <a:lumMod val="20000"/>
                              <a:lumOff val="80000"/>
                            </a:schemeClr>
                          </a:solidFill>
                          <a:latin typeface="Cambria Math"/>
                          <a:ea typeface="Cambria Math"/>
                        </a:rPr>
                        <m:t>𝒙</m:t>
                      </m:r>
                      <m:r>
                        <a:rPr lang="en-US" sz="1200" i="1">
                          <a:solidFill>
                            <a:schemeClr val="accent3">
                              <a:lumMod val="20000"/>
                              <a:lumOff val="80000"/>
                            </a:schemeClr>
                          </a:solidFill>
                          <a:latin typeface="Cambria Math"/>
                          <a:ea typeface="Cambria Math"/>
                        </a:rPr>
                        <m:t>≤</m:t>
                      </m:r>
                      <m:r>
                        <a:rPr lang="en-US" sz="1200" b="1" i="1" smtClean="0">
                          <a:solidFill>
                            <a:schemeClr val="accent3">
                              <a:lumMod val="20000"/>
                              <a:lumOff val="80000"/>
                            </a:schemeClr>
                          </a:solidFill>
                          <a:latin typeface="Cambria Math"/>
                          <a:ea typeface="Cambria Math"/>
                        </a:rPr>
                        <m:t>𝟔</m:t>
                      </m:r>
                      <m:sSup>
                        <m:sSupPr>
                          <m:ctrlPr>
                            <a:rPr lang="en-US" sz="1200" i="1">
                              <a:solidFill>
                                <a:schemeClr val="accent3">
                                  <a:lumMod val="20000"/>
                                  <a:lumOff val="80000"/>
                                </a:schemeClr>
                              </a:solidFill>
                              <a:latin typeface="Cambria Math"/>
                              <a:ea typeface="Cambria Math"/>
                            </a:rPr>
                          </m:ctrlPr>
                        </m:sSupPr>
                        <m:e>
                          <m:r>
                            <a:rPr lang="en-US" sz="1200">
                              <a:solidFill>
                                <a:schemeClr val="accent3">
                                  <a:lumMod val="20000"/>
                                  <a:lumOff val="80000"/>
                                </a:schemeClr>
                              </a:solidFill>
                              <a:latin typeface="Cambria Math"/>
                              <a:ea typeface="Cambria Math"/>
                            </a:rPr>
                            <m:t>𝐞</m:t>
                          </m:r>
                        </m:e>
                        <m:sup>
                          <m:r>
                            <a:rPr lang="en-US" sz="1200" i="1">
                              <a:solidFill>
                                <a:schemeClr val="accent3">
                                  <a:lumMod val="20000"/>
                                  <a:lumOff val="80000"/>
                                </a:schemeClr>
                              </a:solidFill>
                              <a:latin typeface="Cambria Math"/>
                              <a:ea typeface="Cambria Math"/>
                            </a:rPr>
                            <m:t>−</m:t>
                          </m:r>
                          <m:r>
                            <a:rPr lang="en-US" sz="1200" b="1" i="1" smtClean="0">
                              <a:solidFill>
                                <a:schemeClr val="accent3">
                                  <a:lumMod val="20000"/>
                                  <a:lumOff val="80000"/>
                                </a:schemeClr>
                              </a:solidFill>
                              <a:latin typeface="Cambria Math"/>
                              <a:ea typeface="Cambria Math"/>
                            </a:rPr>
                            <m:t>𝟐</m:t>
                          </m:r>
                        </m:sup>
                      </m:sSup>
                      <m:f>
                        <m:fPr>
                          <m:type m:val="lin"/>
                          <m:ctrlPr>
                            <a:rPr lang="en-US" sz="1200" i="1">
                              <a:solidFill>
                                <a:schemeClr val="accent3">
                                  <a:lumMod val="20000"/>
                                  <a:lumOff val="80000"/>
                                </a:schemeClr>
                              </a:solidFill>
                              <a:latin typeface="Cambria Math"/>
                              <a:ea typeface="Cambria Math"/>
                            </a:rPr>
                          </m:ctrlPr>
                        </m:fPr>
                        <m:num>
                          <m:r>
                            <a:rPr lang="en-US" sz="1200" b="1" i="1" smtClean="0">
                              <a:solidFill>
                                <a:schemeClr val="accent3">
                                  <a:lumMod val="20000"/>
                                  <a:lumOff val="80000"/>
                                </a:schemeClr>
                              </a:solidFill>
                              <a:latin typeface="Cambria Math"/>
                              <a:ea typeface="Cambria Math"/>
                            </a:rPr>
                            <m:t>𝒎</m:t>
                          </m:r>
                        </m:num>
                        <m:den>
                          <m:f>
                            <m:fPr>
                              <m:type m:val="lin"/>
                              <m:ctrlPr>
                                <a:rPr lang="en-US" sz="1200" i="1">
                                  <a:solidFill>
                                    <a:schemeClr val="accent3">
                                      <a:lumMod val="20000"/>
                                      <a:lumOff val="80000"/>
                                    </a:schemeClr>
                                  </a:solidFill>
                                  <a:latin typeface="Cambria Math"/>
                                  <a:ea typeface="Cambria Math"/>
                                </a:rPr>
                              </m:ctrlPr>
                            </m:fPr>
                            <m:num>
                              <m:r>
                                <a:rPr lang="en-US" sz="1200" i="1">
                                  <a:solidFill>
                                    <a:schemeClr val="accent3">
                                      <a:lumMod val="20000"/>
                                      <a:lumOff val="80000"/>
                                    </a:schemeClr>
                                  </a:solidFill>
                                  <a:latin typeface="Cambria Math"/>
                                  <a:ea typeface="Cambria Math"/>
                                </a:rPr>
                                <m:t>𝒔</m:t>
                              </m:r>
                            </m:num>
                            <m:den>
                              <m:r>
                                <a:rPr lang="en-US" sz="1200" i="1">
                                  <a:solidFill>
                                    <a:schemeClr val="accent3">
                                      <a:lumMod val="20000"/>
                                      <a:lumOff val="80000"/>
                                    </a:schemeClr>
                                  </a:solidFill>
                                  <a:latin typeface="Cambria Math"/>
                                  <a:ea typeface="Cambria Math"/>
                                </a:rPr>
                                <m:t>𝒎𝒃</m:t>
                              </m:r>
                            </m:den>
                          </m:f>
                        </m:den>
                      </m:f>
                    </m:oMath>
                  </m:oMathPara>
                </a14:m>
                <a:endParaRPr lang="en-US" sz="1200" b="1" i="1" dirty="0" smtClean="0">
                  <a:solidFill>
                    <a:schemeClr val="accent3">
                      <a:lumMod val="20000"/>
                      <a:lumOff val="80000"/>
                    </a:schemeClr>
                  </a:solidFill>
                  <a:latin typeface="Cambria Math"/>
                  <a:ea typeface="Cambria Math"/>
                </a:endParaRPr>
              </a:p>
              <a:p>
                <a:pPr algn="ctr"/>
                <a:endParaRPr lang="en-US" sz="1200" b="1" i="1" dirty="0" smtClean="0">
                  <a:solidFill>
                    <a:schemeClr val="accent3">
                      <a:lumMod val="20000"/>
                      <a:lumOff val="80000"/>
                    </a:schemeClr>
                  </a:solidFill>
                  <a:latin typeface="Cambria Math"/>
                  <a:ea typeface="Cambria Math"/>
                </a:endParaRPr>
              </a:p>
              <a:p>
                <a:pPr algn="ctr"/>
                <a14:m>
                  <m:oMathPara xmlns:m="http://schemas.openxmlformats.org/officeDocument/2006/math">
                    <m:oMathParaPr>
                      <m:jc m:val="centerGroup"/>
                    </m:oMathParaPr>
                    <m:oMath xmlns:m="http://schemas.openxmlformats.org/officeDocument/2006/math">
                      <m:r>
                        <a:rPr lang="en-US" sz="1200" i="1">
                          <a:solidFill>
                            <a:schemeClr val="accent3">
                              <a:lumMod val="20000"/>
                              <a:lumOff val="80000"/>
                            </a:schemeClr>
                          </a:solidFill>
                          <a:latin typeface="Cambria Math"/>
                        </a:rPr>
                        <m:t>𝒚</m:t>
                      </m:r>
                      <m:r>
                        <a:rPr lang="en-US" sz="1200" b="1" i="1" smtClean="0">
                          <a:solidFill>
                            <a:schemeClr val="accent3">
                              <a:lumMod val="20000"/>
                              <a:lumOff val="80000"/>
                            </a:schemeClr>
                          </a:solidFill>
                          <a:latin typeface="Cambria Math"/>
                        </a:rPr>
                        <m:t>=−</m:t>
                      </m:r>
                      <m:r>
                        <a:rPr lang="en-US" sz="1200" b="1" i="1" smtClean="0">
                          <a:solidFill>
                            <a:schemeClr val="accent3">
                              <a:lumMod val="20000"/>
                              <a:lumOff val="80000"/>
                            </a:schemeClr>
                          </a:solidFill>
                          <a:latin typeface="Cambria Math"/>
                        </a:rPr>
                        <m:t>𝟎</m:t>
                      </m:r>
                      <m:r>
                        <a:rPr lang="en-US" sz="1200" b="1" i="1" smtClean="0">
                          <a:solidFill>
                            <a:schemeClr val="accent3">
                              <a:lumMod val="20000"/>
                              <a:lumOff val="80000"/>
                            </a:schemeClr>
                          </a:solidFill>
                          <a:latin typeface="Cambria Math"/>
                        </a:rPr>
                        <m:t>.</m:t>
                      </m:r>
                      <m:r>
                        <a:rPr lang="en-US" sz="1200" b="1" i="1" smtClean="0">
                          <a:solidFill>
                            <a:schemeClr val="accent3">
                              <a:lumMod val="20000"/>
                              <a:lumOff val="80000"/>
                            </a:schemeClr>
                          </a:solidFill>
                          <a:latin typeface="Cambria Math"/>
                        </a:rPr>
                        <m:t>𝟏𝟐𝟓</m:t>
                      </m:r>
                      <m:r>
                        <a:rPr lang="en-US" sz="1200" i="1">
                          <a:solidFill>
                            <a:schemeClr val="accent3">
                              <a:lumMod val="20000"/>
                              <a:lumOff val="80000"/>
                            </a:schemeClr>
                          </a:solidFill>
                          <a:latin typeface="Cambria Math"/>
                        </a:rPr>
                        <m:t>𝒙</m:t>
                      </m:r>
                      <m:r>
                        <a:rPr lang="en-US" sz="1200" b="1" i="1" smtClean="0">
                          <a:solidFill>
                            <a:schemeClr val="accent3">
                              <a:lumMod val="20000"/>
                              <a:lumOff val="80000"/>
                            </a:schemeClr>
                          </a:solidFill>
                          <a:latin typeface="Cambria Math"/>
                        </a:rPr>
                        <m:t>+</m:t>
                      </m:r>
                      <m:r>
                        <a:rPr lang="en-US" sz="1200" b="1" i="1" smtClean="0">
                          <a:solidFill>
                            <a:schemeClr val="accent3">
                              <a:lumMod val="20000"/>
                              <a:lumOff val="80000"/>
                            </a:schemeClr>
                          </a:solidFill>
                          <a:latin typeface="Cambria Math"/>
                        </a:rPr>
                        <m:t>𝟎</m:t>
                      </m:r>
                      <m:r>
                        <a:rPr lang="en-US" sz="1200" b="1" i="1" smtClean="0">
                          <a:solidFill>
                            <a:schemeClr val="accent3">
                              <a:lumMod val="20000"/>
                              <a:lumOff val="80000"/>
                            </a:schemeClr>
                          </a:solidFill>
                          <a:latin typeface="Cambria Math"/>
                        </a:rPr>
                        <m:t>.</m:t>
                      </m:r>
                      <m:r>
                        <a:rPr lang="en-US" sz="1200" b="1" i="1" smtClean="0">
                          <a:solidFill>
                            <a:schemeClr val="accent3">
                              <a:lumMod val="20000"/>
                              <a:lumOff val="80000"/>
                            </a:schemeClr>
                          </a:solidFill>
                          <a:latin typeface="Cambria Math"/>
                        </a:rPr>
                        <m:t>𝟕𝟓</m:t>
                      </m:r>
                      <m:r>
                        <a:rPr lang="en-US" sz="1200" i="1">
                          <a:solidFill>
                            <a:schemeClr val="accent3">
                              <a:lumMod val="20000"/>
                              <a:lumOff val="80000"/>
                            </a:schemeClr>
                          </a:solidFill>
                          <a:latin typeface="Cambria Math"/>
                        </a:rPr>
                        <m:t>:  </m:t>
                      </m:r>
                      <m:r>
                        <a:rPr lang="en-US" sz="1200" b="1" i="1" smtClean="0">
                          <a:solidFill>
                            <a:schemeClr val="accent3">
                              <a:lumMod val="20000"/>
                              <a:lumOff val="80000"/>
                            </a:schemeClr>
                          </a:solidFill>
                          <a:latin typeface="Cambria Math"/>
                        </a:rPr>
                        <m:t>𝟔</m:t>
                      </m:r>
                      <m:sSup>
                        <m:sSupPr>
                          <m:ctrlPr>
                            <a:rPr lang="en-US" sz="1200" i="1">
                              <a:solidFill>
                                <a:schemeClr val="accent3">
                                  <a:lumMod val="20000"/>
                                  <a:lumOff val="80000"/>
                                </a:schemeClr>
                              </a:solidFill>
                              <a:latin typeface="Cambria Math"/>
                              <a:ea typeface="Cambria Math"/>
                            </a:rPr>
                          </m:ctrlPr>
                        </m:sSupPr>
                        <m:e>
                          <m:r>
                            <a:rPr lang="en-US" sz="1200">
                              <a:solidFill>
                                <a:schemeClr val="accent3">
                                  <a:lumMod val="20000"/>
                                  <a:lumOff val="80000"/>
                                </a:schemeClr>
                              </a:solidFill>
                              <a:latin typeface="Cambria Math"/>
                              <a:ea typeface="Cambria Math"/>
                            </a:rPr>
                            <m:t>𝐞</m:t>
                          </m:r>
                        </m:e>
                        <m:sup>
                          <m:r>
                            <a:rPr lang="en-US" sz="1200" i="1">
                              <a:solidFill>
                                <a:schemeClr val="accent3">
                                  <a:lumMod val="20000"/>
                                  <a:lumOff val="80000"/>
                                </a:schemeClr>
                              </a:solidFill>
                              <a:latin typeface="Cambria Math"/>
                              <a:ea typeface="Cambria Math"/>
                            </a:rPr>
                            <m:t>−</m:t>
                          </m:r>
                          <m:r>
                            <a:rPr lang="en-US" sz="1200" b="1" i="1" smtClean="0">
                              <a:solidFill>
                                <a:schemeClr val="accent3">
                                  <a:lumMod val="20000"/>
                                  <a:lumOff val="80000"/>
                                </a:schemeClr>
                              </a:solidFill>
                              <a:latin typeface="Cambria Math"/>
                              <a:ea typeface="Cambria Math"/>
                            </a:rPr>
                            <m:t>𝟐</m:t>
                          </m:r>
                        </m:sup>
                      </m:sSup>
                      <m:f>
                        <m:fPr>
                          <m:type m:val="lin"/>
                          <m:ctrlPr>
                            <a:rPr lang="en-US" sz="1200" i="1">
                              <a:solidFill>
                                <a:schemeClr val="accent3">
                                  <a:lumMod val="20000"/>
                                  <a:lumOff val="80000"/>
                                </a:schemeClr>
                              </a:solidFill>
                              <a:latin typeface="Cambria Math"/>
                              <a:ea typeface="Cambria Math"/>
                            </a:rPr>
                          </m:ctrlPr>
                        </m:fPr>
                        <m:num>
                          <m:r>
                            <a:rPr lang="en-US" sz="1200" b="1" i="1" smtClean="0">
                              <a:solidFill>
                                <a:schemeClr val="accent3">
                                  <a:lumMod val="20000"/>
                                  <a:lumOff val="80000"/>
                                </a:schemeClr>
                              </a:solidFill>
                              <a:latin typeface="Cambria Math"/>
                              <a:ea typeface="Cambria Math"/>
                            </a:rPr>
                            <m:t>𝒎</m:t>
                          </m:r>
                        </m:num>
                        <m:den>
                          <m:f>
                            <m:fPr>
                              <m:type m:val="lin"/>
                              <m:ctrlPr>
                                <a:rPr lang="en-US" sz="1200" i="1">
                                  <a:solidFill>
                                    <a:schemeClr val="accent3">
                                      <a:lumMod val="20000"/>
                                      <a:lumOff val="80000"/>
                                    </a:schemeClr>
                                  </a:solidFill>
                                  <a:latin typeface="Cambria Math"/>
                                  <a:ea typeface="Cambria Math"/>
                                </a:rPr>
                              </m:ctrlPr>
                            </m:fPr>
                            <m:num>
                              <m:r>
                                <a:rPr lang="en-US" sz="1200" i="1">
                                  <a:solidFill>
                                    <a:schemeClr val="accent3">
                                      <a:lumMod val="20000"/>
                                      <a:lumOff val="80000"/>
                                    </a:schemeClr>
                                  </a:solidFill>
                                  <a:latin typeface="Cambria Math"/>
                                  <a:ea typeface="Cambria Math"/>
                                </a:rPr>
                                <m:t>𝒔</m:t>
                              </m:r>
                            </m:num>
                            <m:den>
                              <m:r>
                                <a:rPr lang="en-US" sz="1200" i="1">
                                  <a:solidFill>
                                    <a:schemeClr val="accent3">
                                      <a:lumMod val="20000"/>
                                      <a:lumOff val="80000"/>
                                    </a:schemeClr>
                                  </a:solidFill>
                                  <a:latin typeface="Cambria Math"/>
                                  <a:ea typeface="Cambria Math"/>
                                </a:rPr>
                                <m:t>𝒎𝒃</m:t>
                              </m:r>
                            </m:den>
                          </m:f>
                        </m:den>
                      </m:f>
                      <m:r>
                        <a:rPr lang="en-US" sz="1200" i="1">
                          <a:solidFill>
                            <a:schemeClr val="accent3">
                              <a:lumMod val="20000"/>
                              <a:lumOff val="80000"/>
                            </a:schemeClr>
                          </a:solidFill>
                          <a:latin typeface="Cambria Math"/>
                        </a:rPr>
                        <m:t>&lt;</m:t>
                      </m:r>
                      <m:r>
                        <a:rPr lang="en-US" sz="1200" i="1">
                          <a:solidFill>
                            <a:schemeClr val="accent3">
                              <a:lumMod val="20000"/>
                              <a:lumOff val="80000"/>
                            </a:schemeClr>
                          </a:solidFill>
                          <a:latin typeface="Cambria Math"/>
                          <a:ea typeface="Cambria Math"/>
                        </a:rPr>
                        <m:t>𝒙</m:t>
                      </m:r>
                      <m:r>
                        <a:rPr lang="en-US" sz="1200" i="1">
                          <a:solidFill>
                            <a:schemeClr val="accent3">
                              <a:lumMod val="20000"/>
                              <a:lumOff val="80000"/>
                            </a:schemeClr>
                          </a:solidFill>
                          <a:latin typeface="Cambria Math"/>
                          <a:ea typeface="Cambria Math"/>
                        </a:rPr>
                        <m:t>&lt;</m:t>
                      </m:r>
                      <m:r>
                        <a:rPr lang="en-US" sz="1200" b="1" i="1" smtClean="0">
                          <a:solidFill>
                            <a:schemeClr val="accent3">
                              <a:lumMod val="20000"/>
                              <a:lumOff val="80000"/>
                            </a:schemeClr>
                          </a:solidFill>
                          <a:latin typeface="Cambria Math"/>
                          <a:ea typeface="Cambria Math"/>
                        </a:rPr>
                        <m:t>𝟖</m:t>
                      </m:r>
                      <m:sSup>
                        <m:sSupPr>
                          <m:ctrlPr>
                            <a:rPr lang="en-US" sz="1200" i="1">
                              <a:solidFill>
                                <a:schemeClr val="accent3">
                                  <a:lumMod val="20000"/>
                                  <a:lumOff val="80000"/>
                                </a:schemeClr>
                              </a:solidFill>
                              <a:latin typeface="Cambria Math"/>
                              <a:ea typeface="Cambria Math"/>
                            </a:rPr>
                          </m:ctrlPr>
                        </m:sSupPr>
                        <m:e>
                          <m:r>
                            <a:rPr lang="en-US" sz="1200">
                              <a:solidFill>
                                <a:schemeClr val="accent3">
                                  <a:lumMod val="20000"/>
                                  <a:lumOff val="80000"/>
                                </a:schemeClr>
                              </a:solidFill>
                              <a:latin typeface="Cambria Math"/>
                              <a:ea typeface="Cambria Math"/>
                            </a:rPr>
                            <m:t>𝐞</m:t>
                          </m:r>
                        </m:e>
                        <m:sup>
                          <m:r>
                            <a:rPr lang="en-US" sz="1200">
                              <a:solidFill>
                                <a:schemeClr val="accent3">
                                  <a:lumMod val="20000"/>
                                  <a:lumOff val="80000"/>
                                </a:schemeClr>
                              </a:solidFill>
                              <a:latin typeface="Cambria Math"/>
                              <a:ea typeface="Cambria Math"/>
                            </a:rPr>
                            <m:t>−</m:t>
                          </m:r>
                          <m:r>
                            <a:rPr lang="en-US" sz="1200" b="1" i="0" smtClean="0">
                              <a:solidFill>
                                <a:schemeClr val="accent3">
                                  <a:lumMod val="20000"/>
                                  <a:lumOff val="80000"/>
                                </a:schemeClr>
                              </a:solidFill>
                              <a:latin typeface="Cambria Math"/>
                              <a:ea typeface="Cambria Math"/>
                            </a:rPr>
                            <m:t>𝟐</m:t>
                          </m:r>
                        </m:sup>
                      </m:sSup>
                      <m:f>
                        <m:fPr>
                          <m:type m:val="lin"/>
                          <m:ctrlPr>
                            <a:rPr lang="en-US" sz="1200" i="1">
                              <a:solidFill>
                                <a:schemeClr val="accent3">
                                  <a:lumMod val="20000"/>
                                  <a:lumOff val="80000"/>
                                </a:schemeClr>
                              </a:solidFill>
                              <a:latin typeface="Cambria Math"/>
                              <a:ea typeface="Cambria Math"/>
                            </a:rPr>
                          </m:ctrlPr>
                        </m:fPr>
                        <m:num>
                          <m:r>
                            <a:rPr lang="en-US" sz="1200" b="1" i="1" smtClean="0">
                              <a:solidFill>
                                <a:schemeClr val="accent3">
                                  <a:lumMod val="20000"/>
                                  <a:lumOff val="80000"/>
                                </a:schemeClr>
                              </a:solidFill>
                              <a:latin typeface="Cambria Math"/>
                              <a:ea typeface="Cambria Math"/>
                            </a:rPr>
                            <m:t>𝒎</m:t>
                          </m:r>
                        </m:num>
                        <m:den>
                          <m:f>
                            <m:fPr>
                              <m:type m:val="lin"/>
                              <m:ctrlPr>
                                <a:rPr lang="en-US" sz="1200" i="1">
                                  <a:solidFill>
                                    <a:schemeClr val="accent3">
                                      <a:lumMod val="20000"/>
                                      <a:lumOff val="80000"/>
                                    </a:schemeClr>
                                  </a:solidFill>
                                  <a:latin typeface="Cambria Math"/>
                                  <a:ea typeface="Cambria Math"/>
                                </a:rPr>
                              </m:ctrlPr>
                            </m:fPr>
                            <m:num>
                              <m:r>
                                <a:rPr lang="en-US" sz="1200" i="1">
                                  <a:solidFill>
                                    <a:schemeClr val="accent3">
                                      <a:lumMod val="20000"/>
                                      <a:lumOff val="80000"/>
                                    </a:schemeClr>
                                  </a:solidFill>
                                  <a:latin typeface="Cambria Math"/>
                                  <a:ea typeface="Cambria Math"/>
                                </a:rPr>
                                <m:t>𝒔</m:t>
                              </m:r>
                            </m:num>
                            <m:den>
                              <m:r>
                                <a:rPr lang="en-US" sz="1200" i="1">
                                  <a:solidFill>
                                    <a:schemeClr val="accent3">
                                      <a:lumMod val="20000"/>
                                      <a:lumOff val="80000"/>
                                    </a:schemeClr>
                                  </a:solidFill>
                                  <a:latin typeface="Cambria Math"/>
                                  <a:ea typeface="Cambria Math"/>
                                </a:rPr>
                                <m:t>𝒎𝒃</m:t>
                              </m:r>
                            </m:den>
                          </m:f>
                        </m:den>
                      </m:f>
                    </m:oMath>
                  </m:oMathPara>
                </a14:m>
                <a:endParaRPr lang="en-US" sz="1200" b="1" i="1" dirty="0" smtClean="0">
                  <a:solidFill>
                    <a:schemeClr val="accent3">
                      <a:lumMod val="20000"/>
                      <a:lumOff val="80000"/>
                    </a:schemeClr>
                  </a:solidFill>
                  <a:latin typeface="Cambria Math"/>
                  <a:ea typeface="Cambria Math"/>
                </a:endParaRPr>
              </a:p>
              <a:p>
                <a:pPr algn="ctr"/>
                <a:endParaRPr lang="en-US" sz="1200" b="1" i="1" dirty="0">
                  <a:solidFill>
                    <a:schemeClr val="accent3">
                      <a:lumMod val="20000"/>
                      <a:lumOff val="80000"/>
                    </a:schemeClr>
                  </a:solidFill>
                  <a:latin typeface="Cambria Math"/>
                  <a:ea typeface="Cambria Math"/>
                </a:endParaRPr>
              </a:p>
              <a:p>
                <a:pPr algn="ctr"/>
                <a14:m>
                  <m:oMathPara xmlns:m="http://schemas.openxmlformats.org/officeDocument/2006/math">
                    <m:oMathParaPr>
                      <m:jc m:val="centerGroup"/>
                    </m:oMathParaPr>
                    <m:oMath xmlns:m="http://schemas.openxmlformats.org/officeDocument/2006/math">
                      <m:r>
                        <a:rPr lang="en-US" sz="1200" b="1" i="1" smtClean="0">
                          <a:solidFill>
                            <a:schemeClr val="accent3">
                              <a:lumMod val="20000"/>
                              <a:lumOff val="80000"/>
                            </a:schemeClr>
                          </a:solidFill>
                          <a:latin typeface="Cambria Math"/>
                          <a:ea typeface="Cambria Math"/>
                        </a:rPr>
                        <m:t>𝒚</m:t>
                      </m:r>
                      <m:r>
                        <a:rPr lang="en-US" sz="1200" b="1" i="1" smtClean="0">
                          <a:solidFill>
                            <a:schemeClr val="accent3">
                              <a:lumMod val="20000"/>
                              <a:lumOff val="80000"/>
                            </a:schemeClr>
                          </a:solidFill>
                          <a:latin typeface="Cambria Math"/>
                          <a:ea typeface="Cambria Math"/>
                        </a:rPr>
                        <m:t>=−</m:t>
                      </m:r>
                      <m:r>
                        <a:rPr lang="en-US" sz="1200" b="1" i="1" smtClean="0">
                          <a:solidFill>
                            <a:schemeClr val="accent3">
                              <a:lumMod val="20000"/>
                              <a:lumOff val="80000"/>
                            </a:schemeClr>
                          </a:solidFill>
                          <a:latin typeface="Cambria Math"/>
                          <a:ea typeface="Cambria Math"/>
                        </a:rPr>
                        <m:t>𝟎</m:t>
                      </m:r>
                      <m:r>
                        <a:rPr lang="en-US" sz="1200" b="1" i="1" smtClean="0">
                          <a:solidFill>
                            <a:schemeClr val="accent3">
                              <a:lumMod val="20000"/>
                              <a:lumOff val="80000"/>
                            </a:schemeClr>
                          </a:solidFill>
                          <a:latin typeface="Cambria Math"/>
                          <a:ea typeface="Cambria Math"/>
                        </a:rPr>
                        <m:t>.</m:t>
                      </m:r>
                      <m:r>
                        <a:rPr lang="en-US" sz="1200" b="1" i="1" smtClean="0">
                          <a:solidFill>
                            <a:schemeClr val="accent3">
                              <a:lumMod val="20000"/>
                              <a:lumOff val="80000"/>
                            </a:schemeClr>
                          </a:solidFill>
                          <a:latin typeface="Cambria Math"/>
                          <a:ea typeface="Cambria Math"/>
                        </a:rPr>
                        <m:t>𝟐𝟓</m:t>
                      </m:r>
                      <m:r>
                        <a:rPr lang="en-US" sz="1200" b="1" i="1" smtClean="0">
                          <a:solidFill>
                            <a:schemeClr val="accent3">
                              <a:lumMod val="20000"/>
                              <a:lumOff val="80000"/>
                            </a:schemeClr>
                          </a:solidFill>
                          <a:latin typeface="Cambria Math"/>
                          <a:ea typeface="Cambria Math"/>
                        </a:rPr>
                        <m:t>:  </m:t>
                      </m:r>
                      <m:r>
                        <a:rPr lang="en-US" sz="1200" b="1" i="1" smtClean="0">
                          <a:solidFill>
                            <a:schemeClr val="accent3">
                              <a:lumMod val="20000"/>
                              <a:lumOff val="80000"/>
                            </a:schemeClr>
                          </a:solidFill>
                          <a:latin typeface="Cambria Math"/>
                          <a:ea typeface="Cambria Math"/>
                        </a:rPr>
                        <m:t>𝟖</m:t>
                      </m:r>
                      <m:sSup>
                        <m:sSupPr>
                          <m:ctrlPr>
                            <a:rPr lang="en-US" sz="1200" b="1" i="1" smtClean="0">
                              <a:solidFill>
                                <a:schemeClr val="accent3">
                                  <a:lumMod val="20000"/>
                                  <a:lumOff val="80000"/>
                                </a:schemeClr>
                              </a:solidFill>
                              <a:latin typeface="Cambria Math"/>
                              <a:ea typeface="Cambria Math"/>
                            </a:rPr>
                          </m:ctrlPr>
                        </m:sSupPr>
                        <m:e>
                          <m:r>
                            <a:rPr lang="en-US" sz="1200" b="1" i="0" smtClean="0">
                              <a:solidFill>
                                <a:schemeClr val="accent3">
                                  <a:lumMod val="20000"/>
                                  <a:lumOff val="80000"/>
                                </a:schemeClr>
                              </a:solidFill>
                              <a:latin typeface="Cambria Math"/>
                              <a:ea typeface="Cambria Math"/>
                            </a:rPr>
                            <m:t>𝐞</m:t>
                          </m:r>
                        </m:e>
                        <m:sup>
                          <m:r>
                            <a:rPr lang="en-US" sz="1200" b="1" i="0" smtClean="0">
                              <a:solidFill>
                                <a:schemeClr val="accent3">
                                  <a:lumMod val="20000"/>
                                  <a:lumOff val="80000"/>
                                </a:schemeClr>
                              </a:solidFill>
                              <a:latin typeface="Cambria Math"/>
                              <a:ea typeface="Cambria Math"/>
                            </a:rPr>
                            <m:t>−</m:t>
                          </m:r>
                          <m:r>
                            <a:rPr lang="en-US" sz="1200" b="1" i="0" smtClean="0">
                              <a:solidFill>
                                <a:schemeClr val="accent3">
                                  <a:lumMod val="20000"/>
                                  <a:lumOff val="80000"/>
                                </a:schemeClr>
                              </a:solidFill>
                              <a:latin typeface="Cambria Math"/>
                              <a:ea typeface="Cambria Math"/>
                            </a:rPr>
                            <m:t>𝟐</m:t>
                          </m:r>
                        </m:sup>
                      </m:sSup>
                      <m:f>
                        <m:fPr>
                          <m:type m:val="lin"/>
                          <m:ctrlPr>
                            <a:rPr lang="en-US" sz="1200" i="1">
                              <a:solidFill>
                                <a:schemeClr val="accent3">
                                  <a:lumMod val="20000"/>
                                  <a:lumOff val="80000"/>
                                </a:schemeClr>
                              </a:solidFill>
                              <a:latin typeface="Cambria Math"/>
                              <a:ea typeface="Cambria Math"/>
                            </a:rPr>
                          </m:ctrlPr>
                        </m:fPr>
                        <m:num>
                          <m:r>
                            <a:rPr lang="en-US" sz="1200" b="1" i="1" smtClean="0">
                              <a:solidFill>
                                <a:schemeClr val="accent3">
                                  <a:lumMod val="20000"/>
                                  <a:lumOff val="80000"/>
                                </a:schemeClr>
                              </a:solidFill>
                              <a:latin typeface="Cambria Math"/>
                              <a:ea typeface="Cambria Math"/>
                            </a:rPr>
                            <m:t>𝒎</m:t>
                          </m:r>
                        </m:num>
                        <m:den>
                          <m:f>
                            <m:fPr>
                              <m:type m:val="lin"/>
                              <m:ctrlPr>
                                <a:rPr lang="en-US" sz="1200" i="1">
                                  <a:solidFill>
                                    <a:schemeClr val="accent3">
                                      <a:lumMod val="20000"/>
                                      <a:lumOff val="80000"/>
                                    </a:schemeClr>
                                  </a:solidFill>
                                  <a:latin typeface="Cambria Math"/>
                                  <a:ea typeface="Cambria Math"/>
                                </a:rPr>
                              </m:ctrlPr>
                            </m:fPr>
                            <m:num>
                              <m:r>
                                <a:rPr lang="en-US" sz="1200" i="1">
                                  <a:solidFill>
                                    <a:schemeClr val="accent3">
                                      <a:lumMod val="20000"/>
                                      <a:lumOff val="80000"/>
                                    </a:schemeClr>
                                  </a:solidFill>
                                  <a:latin typeface="Cambria Math"/>
                                  <a:ea typeface="Cambria Math"/>
                                </a:rPr>
                                <m:t>𝒔</m:t>
                              </m:r>
                            </m:num>
                            <m:den>
                              <m:r>
                                <a:rPr lang="en-US" sz="1200" i="1">
                                  <a:solidFill>
                                    <a:schemeClr val="accent3">
                                      <a:lumMod val="20000"/>
                                      <a:lumOff val="80000"/>
                                    </a:schemeClr>
                                  </a:solidFill>
                                  <a:latin typeface="Cambria Math"/>
                                  <a:ea typeface="Cambria Math"/>
                                </a:rPr>
                                <m:t>𝒎𝒃</m:t>
                              </m:r>
                            </m:den>
                          </m:f>
                        </m:den>
                      </m:f>
                      <m:r>
                        <a:rPr lang="en-US" sz="1200" b="1" i="1" smtClean="0">
                          <a:solidFill>
                            <a:schemeClr val="accent3">
                              <a:lumMod val="20000"/>
                              <a:lumOff val="80000"/>
                            </a:schemeClr>
                          </a:solidFill>
                          <a:latin typeface="Cambria Math"/>
                          <a:ea typeface="Cambria Math"/>
                        </a:rPr>
                        <m:t>≤</m:t>
                      </m:r>
                      <m:r>
                        <a:rPr lang="en-US" sz="1200" b="1" i="1" smtClean="0">
                          <a:solidFill>
                            <a:schemeClr val="accent3">
                              <a:lumMod val="20000"/>
                              <a:lumOff val="80000"/>
                            </a:schemeClr>
                          </a:solidFill>
                          <a:latin typeface="Cambria Math"/>
                          <a:ea typeface="Cambria Math"/>
                        </a:rPr>
                        <m:t>𝒙</m:t>
                      </m:r>
                    </m:oMath>
                  </m:oMathPara>
                </a14:m>
                <a:endParaRPr lang="en-US" sz="1200" b="1" i="1" dirty="0">
                  <a:solidFill>
                    <a:schemeClr val="accent3">
                      <a:lumMod val="20000"/>
                      <a:lumOff val="80000"/>
                    </a:schemeClr>
                  </a:solidFill>
                  <a:ea typeface="Cambria Math"/>
                </a:endParaRPr>
              </a:p>
            </p:txBody>
          </p:sp>
        </mc:Choice>
        <mc:Fallback xmlns="">
          <p:sp>
            <p:nvSpPr>
              <p:cNvPr id="6" name="TextBox 5"/>
              <p:cNvSpPr txBox="1">
                <a:spLocks noRot="1" noChangeAspect="1" noMove="1" noResize="1" noEditPoints="1" noAdjustHandles="1" noChangeArrowheads="1" noChangeShapeType="1" noTextEdit="1"/>
              </p:cNvSpPr>
              <p:nvPr/>
            </p:nvSpPr>
            <p:spPr>
              <a:xfrm>
                <a:off x="228600" y="4251960"/>
                <a:ext cx="4239237" cy="934679"/>
              </a:xfrm>
              <a:prstGeom prst="rect">
                <a:avLst/>
              </a:prstGeom>
              <a:blipFill rotWithShape="1">
                <a:blip r:embed="rId6"/>
                <a:stretch>
                  <a:fillRect t="-28758" r="-3453" b="-43791"/>
                </a:stretch>
              </a:blipFill>
            </p:spPr>
            <p:txBody>
              <a:bodyPr/>
              <a:lstStyle/>
              <a:p>
                <a:r>
                  <a:rPr lang="en-US">
                    <a:noFill/>
                  </a:rPr>
                  <a:t> </a:t>
                </a:r>
              </a:p>
            </p:txBody>
          </p:sp>
        </mc:Fallback>
      </mc:AlternateContent>
    </p:spTree>
    <p:extLst>
      <p:ext uri="{BB962C8B-B14F-4D97-AF65-F5344CB8AC3E}">
        <p14:creationId xmlns:p14="http://schemas.microsoft.com/office/powerpoint/2010/main" val="4059894592"/>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731520" y="685800"/>
            <a:ext cx="7680960" cy="1107996"/>
          </a:xfrm>
          <a:prstGeom prst="rect">
            <a:avLst/>
          </a:prstGeom>
          <a:noFill/>
        </p:spPr>
        <p:txBody>
          <a:bodyPr>
            <a:spAutoFit/>
          </a:bodyPr>
          <a:lstStyle/>
          <a:p>
            <a:pPr>
              <a:lnSpc>
                <a:spcPct val="100000"/>
              </a:lnSpc>
              <a:defRPr/>
            </a:pPr>
            <a:r>
              <a:rPr lang="en-US" sz="3300" dirty="0">
                <a:solidFill>
                  <a:schemeClr val="accent3">
                    <a:lumMod val="20000"/>
                    <a:lumOff val="80000"/>
                  </a:schemeClr>
                </a:solidFill>
              </a:rPr>
              <a:t>Appendix C</a:t>
            </a:r>
            <a:r>
              <a:rPr lang="en-US" sz="3300" dirty="0" smtClean="0">
                <a:solidFill>
                  <a:schemeClr val="accent3">
                    <a:lumMod val="20000"/>
                    <a:lumOff val="80000"/>
                  </a:schemeClr>
                </a:solidFill>
              </a:rPr>
              <a:t>: Creating the Likelihood </a:t>
            </a:r>
          </a:p>
          <a:p>
            <a:pPr marL="2560320">
              <a:lnSpc>
                <a:spcPct val="100000"/>
              </a:lnSpc>
              <a:defRPr/>
            </a:pPr>
            <a:r>
              <a:rPr lang="en-US" sz="3300" dirty="0" smtClean="0">
                <a:solidFill>
                  <a:schemeClr val="accent3">
                    <a:lumMod val="20000"/>
                    <a:lumOff val="80000"/>
                  </a:schemeClr>
                </a:solidFill>
              </a:rPr>
              <a:t>of Cu in 1 </a:t>
            </a:r>
            <a:r>
              <a:rPr lang="en-US" sz="3300" dirty="0" err="1" smtClean="0">
                <a:solidFill>
                  <a:schemeClr val="accent3">
                    <a:lumMod val="20000"/>
                    <a:lumOff val="80000"/>
                  </a:schemeClr>
                </a:solidFill>
              </a:rPr>
              <a:t>hr</a:t>
            </a:r>
            <a:endParaRPr lang="en-US" sz="3300" dirty="0">
              <a:solidFill>
                <a:schemeClr val="accent3">
                  <a:lumMod val="20000"/>
                  <a:lumOff val="80000"/>
                </a:schemeClr>
              </a:solidFill>
            </a:endParaRPr>
          </a:p>
        </p:txBody>
      </p:sp>
      <p:sp>
        <p:nvSpPr>
          <p:cNvPr id="3" name="TextBox 5"/>
          <p:cNvSpPr txBox="1">
            <a:spLocks noChangeArrowheads="1"/>
          </p:cNvSpPr>
          <p:nvPr/>
        </p:nvSpPr>
        <p:spPr bwMode="auto">
          <a:xfrm>
            <a:off x="457200" y="2212848"/>
            <a:ext cx="8229600" cy="40010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lnSpc>
                <a:spcPct val="85000"/>
              </a:lnSpc>
              <a:spcAft>
                <a:spcPct val="40000"/>
              </a:spcAft>
              <a:defRPr sz="2800" b="1" i="1">
                <a:solidFill>
                  <a:srgbClr val="FFFFCC"/>
                </a:solidFill>
                <a:latin typeface="Arial" charset="0"/>
              </a:defRPr>
            </a:lvl1pPr>
            <a:lvl2pPr marL="742950" indent="-285750" eaLnBrk="0" hangingPunct="0">
              <a:lnSpc>
                <a:spcPct val="85000"/>
              </a:lnSpc>
              <a:spcAft>
                <a:spcPct val="40000"/>
              </a:spcAft>
              <a:buChar char="•"/>
              <a:defRPr sz="2400" b="1">
                <a:solidFill>
                  <a:srgbClr val="FFFFFF"/>
                </a:solidFill>
                <a:latin typeface="Arial" charset="0"/>
              </a:defRPr>
            </a:lvl2pPr>
            <a:lvl3pPr marL="1143000" indent="-228600" eaLnBrk="0" hangingPunct="0">
              <a:lnSpc>
                <a:spcPct val="85000"/>
              </a:lnSpc>
              <a:spcAft>
                <a:spcPct val="40000"/>
              </a:spcAft>
              <a:buChar char="–"/>
              <a:defRPr sz="2000" i="1">
                <a:solidFill>
                  <a:srgbClr val="FFFFFF"/>
                </a:solidFill>
                <a:latin typeface="Arial" charset="0"/>
              </a:defRPr>
            </a:lvl3pPr>
            <a:lvl4pPr marL="1600200" indent="-228600" eaLnBrk="0" hangingPunct="0">
              <a:lnSpc>
                <a:spcPct val="85000"/>
              </a:lnSpc>
              <a:spcAft>
                <a:spcPct val="40000"/>
              </a:spcAft>
              <a:buChar char="•"/>
              <a:defRPr b="1">
                <a:solidFill>
                  <a:srgbClr val="FFFFFF"/>
                </a:solidFill>
                <a:latin typeface="Arial" charset="0"/>
              </a:defRPr>
            </a:lvl4pPr>
            <a:lvl5pPr marL="2057400" indent="-228600" eaLnBrk="0" hangingPunct="0">
              <a:lnSpc>
                <a:spcPct val="85000"/>
              </a:lnSpc>
              <a:spcAft>
                <a:spcPct val="40000"/>
              </a:spcAft>
              <a:buChar char="»"/>
              <a:defRPr i="1">
                <a:solidFill>
                  <a:srgbClr val="FFFFFF"/>
                </a:solidFill>
                <a:latin typeface="Arial" charset="0"/>
              </a:defRPr>
            </a:lvl5pPr>
            <a:lvl6pPr marL="2514600" indent="-228600" eaLnBrk="0" fontAlgn="base" hangingPunct="0">
              <a:lnSpc>
                <a:spcPct val="85000"/>
              </a:lnSpc>
              <a:spcBef>
                <a:spcPct val="0"/>
              </a:spcBef>
              <a:spcAft>
                <a:spcPct val="40000"/>
              </a:spcAft>
              <a:buChar char="»"/>
              <a:defRPr i="1">
                <a:solidFill>
                  <a:srgbClr val="FFFFFF"/>
                </a:solidFill>
                <a:latin typeface="Arial" charset="0"/>
              </a:defRPr>
            </a:lvl6pPr>
            <a:lvl7pPr marL="2971800" indent="-228600" eaLnBrk="0" fontAlgn="base" hangingPunct="0">
              <a:lnSpc>
                <a:spcPct val="85000"/>
              </a:lnSpc>
              <a:spcBef>
                <a:spcPct val="0"/>
              </a:spcBef>
              <a:spcAft>
                <a:spcPct val="40000"/>
              </a:spcAft>
              <a:buChar char="»"/>
              <a:defRPr i="1">
                <a:solidFill>
                  <a:srgbClr val="FFFFFF"/>
                </a:solidFill>
                <a:latin typeface="Arial" charset="0"/>
              </a:defRPr>
            </a:lvl7pPr>
            <a:lvl8pPr marL="3429000" indent="-228600" eaLnBrk="0" fontAlgn="base" hangingPunct="0">
              <a:lnSpc>
                <a:spcPct val="85000"/>
              </a:lnSpc>
              <a:spcBef>
                <a:spcPct val="0"/>
              </a:spcBef>
              <a:spcAft>
                <a:spcPct val="40000"/>
              </a:spcAft>
              <a:buChar char="»"/>
              <a:defRPr i="1">
                <a:solidFill>
                  <a:srgbClr val="FFFFFF"/>
                </a:solidFill>
                <a:latin typeface="Arial" charset="0"/>
              </a:defRPr>
            </a:lvl8pPr>
            <a:lvl9pPr marL="3886200" indent="-228600" eaLnBrk="0" fontAlgn="base" hangingPunct="0">
              <a:lnSpc>
                <a:spcPct val="85000"/>
              </a:lnSpc>
              <a:spcBef>
                <a:spcPct val="0"/>
              </a:spcBef>
              <a:spcAft>
                <a:spcPct val="40000"/>
              </a:spcAft>
              <a:buChar char="»"/>
              <a:defRPr i="1">
                <a:solidFill>
                  <a:srgbClr val="FFFFFF"/>
                </a:solidFill>
                <a:latin typeface="Arial" charset="0"/>
              </a:defRPr>
            </a:lvl9pPr>
          </a:lstStyle>
          <a:p>
            <a:pPr eaLnBrk="1" hangingPunct="1">
              <a:lnSpc>
                <a:spcPct val="100000"/>
              </a:lnSpc>
              <a:spcAft>
                <a:spcPts val="600"/>
              </a:spcAft>
            </a:pPr>
            <a:r>
              <a:rPr lang="en-US" altLang="en-US" sz="1200" i="0" u="sng" dirty="0">
                <a:solidFill>
                  <a:schemeClr val="accent3">
                    <a:lumMod val="20000"/>
                    <a:lumOff val="80000"/>
                  </a:schemeClr>
                </a:solidFill>
              </a:rPr>
              <a:t>Step </a:t>
            </a:r>
            <a:r>
              <a:rPr lang="en-US" altLang="en-US" sz="1200" i="0" u="sng" dirty="0" smtClean="0">
                <a:solidFill>
                  <a:schemeClr val="accent3">
                    <a:lumMod val="20000"/>
                    <a:lumOff val="80000"/>
                  </a:schemeClr>
                </a:solidFill>
              </a:rPr>
              <a:t>1 of 5: Classify</a:t>
            </a:r>
            <a:endParaRPr lang="en-US" altLang="en-US" sz="1200" i="0" u="sng" dirty="0">
              <a:solidFill>
                <a:schemeClr val="accent3">
                  <a:lumMod val="20000"/>
                  <a:lumOff val="80000"/>
                </a:schemeClr>
              </a:solidFill>
            </a:endParaRPr>
          </a:p>
          <a:p>
            <a:pPr eaLnBrk="1" hangingPunct="1">
              <a:lnSpc>
                <a:spcPct val="100000"/>
              </a:lnSpc>
              <a:spcAft>
                <a:spcPts val="1800"/>
              </a:spcAft>
            </a:pPr>
            <a:r>
              <a:rPr lang="en-US" altLang="en-US" sz="1200" i="0" dirty="0" smtClean="0">
                <a:solidFill>
                  <a:schemeClr val="accent3">
                    <a:lumMod val="20000"/>
                    <a:lumOff val="80000"/>
                  </a:schemeClr>
                </a:solidFill>
              </a:rPr>
              <a:t>Input both </a:t>
            </a:r>
            <a:r>
              <a:rPr lang="en-US" altLang="en-US" sz="1200" i="0" dirty="0">
                <a:solidFill>
                  <a:schemeClr val="accent3">
                    <a:lumMod val="20000"/>
                    <a:lumOff val="80000"/>
                  </a:schemeClr>
                </a:solidFill>
              </a:rPr>
              <a:t>GOES East’s and GOES West’s visible, near infrared (3.9 microns), water vapor (6.5 microns), and infrared (10.7 microns) data </a:t>
            </a:r>
            <a:r>
              <a:rPr lang="en-US" altLang="en-US" sz="1200" i="0" dirty="0" smtClean="0">
                <a:solidFill>
                  <a:schemeClr val="accent3">
                    <a:lumMod val="20000"/>
                    <a:lumOff val="80000"/>
                  </a:schemeClr>
                </a:solidFill>
              </a:rPr>
              <a:t>to </a:t>
            </a:r>
            <a:r>
              <a:rPr lang="en-US" altLang="en-US" sz="1200" i="0" dirty="0">
                <a:solidFill>
                  <a:schemeClr val="accent3">
                    <a:lumMod val="20000"/>
                    <a:lumOff val="80000"/>
                  </a:schemeClr>
                </a:solidFill>
              </a:rPr>
              <a:t>NRL Monterey’s cloud </a:t>
            </a:r>
            <a:r>
              <a:rPr lang="en-US" altLang="en-US" sz="1200" i="0" dirty="0" smtClean="0">
                <a:solidFill>
                  <a:schemeClr val="accent3">
                    <a:lumMod val="20000"/>
                    <a:lumOff val="80000"/>
                  </a:schemeClr>
                </a:solidFill>
              </a:rPr>
              <a:t>classification algorithm </a:t>
            </a:r>
            <a:r>
              <a:rPr lang="en-US" altLang="en-US" sz="1200" i="0" dirty="0">
                <a:solidFill>
                  <a:schemeClr val="accent3">
                    <a:lumMod val="20000"/>
                    <a:lumOff val="80000"/>
                  </a:schemeClr>
                </a:solidFill>
              </a:rPr>
              <a:t>(Bankert et al., 2009</a:t>
            </a:r>
            <a:r>
              <a:rPr lang="en-US" altLang="en-US" sz="1200" i="0" dirty="0" smtClean="0">
                <a:solidFill>
                  <a:schemeClr val="accent3">
                    <a:lumMod val="20000"/>
                    <a:lumOff val="80000"/>
                  </a:schemeClr>
                </a:solidFill>
              </a:rPr>
              <a:t>).  </a:t>
            </a:r>
            <a:r>
              <a:rPr lang="en-US" altLang="en-US" sz="1200" i="0" dirty="0">
                <a:solidFill>
                  <a:schemeClr val="accent3">
                    <a:lumMod val="20000"/>
                    <a:lumOff val="80000"/>
                  </a:schemeClr>
                </a:solidFill>
              </a:rPr>
              <a:t>The outputs are stitched together at 105°W to form a single </a:t>
            </a:r>
            <a:r>
              <a:rPr lang="en-US" altLang="en-US" sz="1200" i="0" dirty="0" smtClean="0">
                <a:solidFill>
                  <a:schemeClr val="accent3">
                    <a:lumMod val="20000"/>
                    <a:lumOff val="80000"/>
                  </a:schemeClr>
                </a:solidFill>
              </a:rPr>
              <a:t>cloud classification grid.</a:t>
            </a:r>
            <a:endParaRPr lang="en-US" altLang="en-US" sz="1200" i="0" dirty="0">
              <a:solidFill>
                <a:schemeClr val="accent3">
                  <a:lumMod val="20000"/>
                  <a:lumOff val="80000"/>
                </a:schemeClr>
              </a:solidFill>
            </a:endParaRPr>
          </a:p>
          <a:p>
            <a:pPr eaLnBrk="1" hangingPunct="1">
              <a:lnSpc>
                <a:spcPct val="100000"/>
              </a:lnSpc>
              <a:spcAft>
                <a:spcPts val="600"/>
              </a:spcAft>
            </a:pPr>
            <a:r>
              <a:rPr lang="en-US" altLang="en-US" sz="1200" i="0" u="sng" dirty="0" smtClean="0">
                <a:solidFill>
                  <a:schemeClr val="accent3">
                    <a:lumMod val="20000"/>
                    <a:lumOff val="80000"/>
                  </a:schemeClr>
                </a:solidFill>
              </a:rPr>
              <a:t>Step 2 of 5: Filter</a:t>
            </a:r>
          </a:p>
          <a:p>
            <a:pPr eaLnBrk="1" hangingPunct="1">
              <a:lnSpc>
                <a:spcPct val="100000"/>
              </a:lnSpc>
              <a:spcAft>
                <a:spcPts val="1800"/>
              </a:spcAft>
            </a:pPr>
            <a:r>
              <a:rPr lang="en-US" altLang="en-US" sz="1200" i="0" dirty="0" smtClean="0">
                <a:solidFill>
                  <a:schemeClr val="accent3">
                    <a:lumMod val="20000"/>
                    <a:lumOff val="80000"/>
                  </a:schemeClr>
                </a:solidFill>
              </a:rPr>
              <a:t>For each grid point in the cloud classification grid, determine how the cloud classification algorithm classified that point.  For points classified as either Cu or </a:t>
            </a:r>
            <a:r>
              <a:rPr lang="en-US" altLang="en-US" sz="1200" i="0" dirty="0" err="1" smtClean="0">
                <a:solidFill>
                  <a:schemeClr val="accent3">
                    <a:lumMod val="20000"/>
                    <a:lumOff val="80000"/>
                  </a:schemeClr>
                </a:solidFill>
              </a:rPr>
              <a:t>CuC</a:t>
            </a:r>
            <a:r>
              <a:rPr lang="en-US" altLang="en-US" sz="1200" i="0" dirty="0" smtClean="0">
                <a:solidFill>
                  <a:schemeClr val="accent3">
                    <a:lumMod val="20000"/>
                    <a:lumOff val="80000"/>
                  </a:schemeClr>
                </a:solidFill>
              </a:rPr>
              <a:t>, place a +1 in output grid #1.  For points classified as clear sky, place a -1 in output grid #1.  For all other points, place a 0 in output grid #1.</a:t>
            </a:r>
          </a:p>
          <a:p>
            <a:pPr eaLnBrk="1" hangingPunct="1">
              <a:lnSpc>
                <a:spcPct val="100000"/>
              </a:lnSpc>
              <a:spcAft>
                <a:spcPts val="600"/>
              </a:spcAft>
            </a:pPr>
            <a:r>
              <a:rPr lang="en-US" sz="1200" i="0" u="sng" dirty="0" smtClean="0">
                <a:solidFill>
                  <a:schemeClr val="accent3">
                    <a:lumMod val="20000"/>
                    <a:lumOff val="80000"/>
                  </a:schemeClr>
                </a:solidFill>
              </a:rPr>
              <a:t>Step 3 of 5: Expand</a:t>
            </a:r>
          </a:p>
          <a:p>
            <a:pPr eaLnBrk="1" hangingPunct="1">
              <a:lnSpc>
                <a:spcPct val="100000"/>
              </a:lnSpc>
              <a:spcAft>
                <a:spcPts val="600"/>
              </a:spcAft>
            </a:pPr>
            <a:r>
              <a:rPr lang="en-US" sz="1200" i="0" dirty="0" smtClean="0">
                <a:solidFill>
                  <a:schemeClr val="accent3">
                    <a:lumMod val="20000"/>
                    <a:lumOff val="80000"/>
                  </a:schemeClr>
                </a:solidFill>
              </a:rPr>
              <a:t>For each grid point in output grid #1, search a 17 x 17 (i.e., a 0.34° x 0.34°) grid box centered at that grid point for the maximum value in that grid box, and place that maximum value at that same grid point in output grid #2.</a:t>
            </a:r>
          </a:p>
          <a:p>
            <a:pPr eaLnBrk="1" hangingPunct="1">
              <a:lnSpc>
                <a:spcPct val="100000"/>
              </a:lnSpc>
              <a:spcAft>
                <a:spcPts val="600"/>
              </a:spcAft>
            </a:pPr>
            <a:r>
              <a:rPr lang="en-US" sz="1200" i="0" dirty="0" smtClean="0">
                <a:solidFill>
                  <a:schemeClr val="accent3">
                    <a:lumMod val="20000"/>
                    <a:lumOff val="80000"/>
                  </a:schemeClr>
                </a:solidFill>
              </a:rPr>
              <a:t>Such expansion is done because ANC “tries </a:t>
            </a:r>
            <a:r>
              <a:rPr lang="en-US" sz="1200" i="0" dirty="0">
                <a:solidFill>
                  <a:schemeClr val="accent3">
                    <a:lumMod val="20000"/>
                    <a:lumOff val="80000"/>
                  </a:schemeClr>
                </a:solidFill>
              </a:rPr>
              <a:t>to define areas of cloud that </a:t>
            </a:r>
            <a:r>
              <a:rPr lang="en-US" sz="1200" i="0" dirty="0" smtClean="0">
                <a:solidFill>
                  <a:schemeClr val="accent3">
                    <a:lumMod val="20000"/>
                    <a:lumOff val="80000"/>
                  </a:schemeClr>
                </a:solidFill>
              </a:rPr>
              <a:t>work </a:t>
            </a:r>
            <a:r>
              <a:rPr lang="en-US" sz="1200" i="0" dirty="0">
                <a:solidFill>
                  <a:schemeClr val="accent3">
                    <a:lumMod val="20000"/>
                    <a:lumOff val="80000"/>
                  </a:schemeClr>
                </a:solidFill>
              </a:rPr>
              <a:t>for both day and night </a:t>
            </a:r>
            <a:r>
              <a:rPr lang="en-US" sz="1200" i="0" dirty="0" smtClean="0">
                <a:solidFill>
                  <a:schemeClr val="accent3">
                    <a:lumMod val="20000"/>
                    <a:lumOff val="80000"/>
                  </a:schemeClr>
                </a:solidFill>
              </a:rPr>
              <a:t>(</a:t>
            </a:r>
            <a:r>
              <a:rPr lang="en-US" sz="1200" i="0" dirty="0">
                <a:solidFill>
                  <a:schemeClr val="accent3">
                    <a:lumMod val="20000"/>
                    <a:lumOff val="80000"/>
                  </a:schemeClr>
                </a:solidFill>
              </a:rPr>
              <a:t>no VIS data at night) but tends to fragment the data</a:t>
            </a:r>
            <a:r>
              <a:rPr lang="en-US" sz="1200" i="0" dirty="0" smtClean="0">
                <a:solidFill>
                  <a:schemeClr val="accent3">
                    <a:lumMod val="20000"/>
                    <a:lumOff val="80000"/>
                  </a:schemeClr>
                </a:solidFill>
              </a:rPr>
              <a:t>.”  So, it “expands </a:t>
            </a:r>
            <a:r>
              <a:rPr lang="en-US" sz="1200" i="0" dirty="0">
                <a:solidFill>
                  <a:schemeClr val="accent3">
                    <a:lumMod val="20000"/>
                    <a:lumOff val="80000"/>
                  </a:schemeClr>
                </a:solidFill>
              </a:rPr>
              <a:t>these areas </a:t>
            </a:r>
            <a:r>
              <a:rPr lang="en-US" sz="1200" i="0" dirty="0" smtClean="0">
                <a:solidFill>
                  <a:schemeClr val="accent3">
                    <a:lumMod val="20000"/>
                    <a:lumOff val="80000"/>
                  </a:schemeClr>
                </a:solidFill>
              </a:rPr>
              <a:t>[with Cu and </a:t>
            </a:r>
            <a:r>
              <a:rPr lang="en-US" sz="1200" i="0" dirty="0" err="1" smtClean="0">
                <a:solidFill>
                  <a:schemeClr val="accent3">
                    <a:lumMod val="20000"/>
                    <a:lumOff val="80000"/>
                  </a:schemeClr>
                </a:solidFill>
              </a:rPr>
              <a:t>CuC</a:t>
            </a:r>
            <a:r>
              <a:rPr lang="en-US" sz="1200" i="0" dirty="0" smtClean="0">
                <a:solidFill>
                  <a:schemeClr val="accent3">
                    <a:lumMod val="20000"/>
                    <a:lumOff val="80000"/>
                  </a:schemeClr>
                </a:solidFill>
              </a:rPr>
              <a:t>] so it doesn't overestimate </a:t>
            </a:r>
            <a:r>
              <a:rPr lang="en-US" sz="1200" i="0" dirty="0">
                <a:solidFill>
                  <a:schemeClr val="accent3">
                    <a:lumMod val="20000"/>
                    <a:lumOff val="80000"/>
                  </a:schemeClr>
                </a:solidFill>
              </a:rPr>
              <a:t>the clear areas. </a:t>
            </a:r>
            <a:r>
              <a:rPr lang="en-US" sz="1200" i="0" dirty="0" smtClean="0">
                <a:solidFill>
                  <a:schemeClr val="accent3">
                    <a:lumMod val="20000"/>
                    <a:lumOff val="80000"/>
                  </a:schemeClr>
                </a:solidFill>
              </a:rPr>
              <a:t> Clear </a:t>
            </a:r>
            <a:r>
              <a:rPr lang="en-US" sz="1200" i="0" dirty="0">
                <a:solidFill>
                  <a:schemeClr val="accent3">
                    <a:lumMod val="20000"/>
                    <a:lumOff val="80000"/>
                  </a:schemeClr>
                </a:solidFill>
              </a:rPr>
              <a:t>areas are weighted heavily in the forecasts. </a:t>
            </a:r>
            <a:r>
              <a:rPr lang="en-US" sz="1200" i="0" dirty="0" smtClean="0">
                <a:solidFill>
                  <a:schemeClr val="accent3">
                    <a:lumMod val="20000"/>
                    <a:lumOff val="80000"/>
                  </a:schemeClr>
                </a:solidFill>
              </a:rPr>
              <a:t> That is, ANC gives a </a:t>
            </a:r>
            <a:r>
              <a:rPr lang="en-US" sz="1200" i="0" dirty="0">
                <a:solidFill>
                  <a:schemeClr val="accent3">
                    <a:lumMod val="20000"/>
                    <a:lumOff val="80000"/>
                  </a:schemeClr>
                </a:solidFill>
              </a:rPr>
              <a:t>negative weight in areas </a:t>
            </a:r>
            <a:r>
              <a:rPr lang="en-US" sz="1200" i="0" dirty="0" smtClean="0">
                <a:solidFill>
                  <a:schemeClr val="accent3">
                    <a:lumMod val="20000"/>
                    <a:lumOff val="80000"/>
                  </a:schemeClr>
                </a:solidFill>
              </a:rPr>
              <a:t>where </a:t>
            </a:r>
            <a:r>
              <a:rPr lang="en-US" sz="1200" i="0" dirty="0">
                <a:solidFill>
                  <a:schemeClr val="accent3">
                    <a:lumMod val="20000"/>
                    <a:lumOff val="80000"/>
                  </a:schemeClr>
                </a:solidFill>
              </a:rPr>
              <a:t>there are no </a:t>
            </a:r>
            <a:r>
              <a:rPr lang="en-US" sz="1200" i="0" dirty="0" smtClean="0">
                <a:solidFill>
                  <a:schemeClr val="accent3">
                    <a:lumMod val="20000"/>
                    <a:lumOff val="80000"/>
                  </a:schemeClr>
                </a:solidFill>
              </a:rPr>
              <a:t>clouds, </a:t>
            </a:r>
            <a:r>
              <a:rPr lang="en-US" sz="1200" i="0" dirty="0">
                <a:solidFill>
                  <a:schemeClr val="accent3">
                    <a:lumMod val="20000"/>
                    <a:lumOff val="80000"/>
                  </a:schemeClr>
                </a:solidFill>
              </a:rPr>
              <a:t>so </a:t>
            </a:r>
            <a:r>
              <a:rPr lang="en-US" sz="1200" i="0" dirty="0" smtClean="0">
                <a:solidFill>
                  <a:schemeClr val="accent3">
                    <a:lumMod val="20000"/>
                    <a:lumOff val="80000"/>
                  </a:schemeClr>
                </a:solidFill>
              </a:rPr>
              <a:t>it [shouldn’t be] too </a:t>
            </a:r>
            <a:r>
              <a:rPr lang="en-US" sz="1200" i="0" dirty="0">
                <a:solidFill>
                  <a:schemeClr val="accent3">
                    <a:lumMod val="20000"/>
                    <a:lumOff val="80000"/>
                  </a:schemeClr>
                </a:solidFill>
              </a:rPr>
              <a:t>aggressive with defining clear areas</a:t>
            </a:r>
            <a:r>
              <a:rPr lang="en-US" sz="1200" i="0" dirty="0" smtClean="0">
                <a:solidFill>
                  <a:schemeClr val="accent3">
                    <a:lumMod val="20000"/>
                    <a:lumOff val="80000"/>
                  </a:schemeClr>
                </a:solidFill>
              </a:rPr>
              <a:t>.”  (Megenhardt, personal email, 2011)</a:t>
            </a:r>
            <a:endParaRPr lang="en-US" sz="1200" i="0" dirty="0">
              <a:solidFill>
                <a:schemeClr val="accent3">
                  <a:lumMod val="20000"/>
                  <a:lumOff val="80000"/>
                </a:schemeClr>
              </a:solidFill>
            </a:endParaRPr>
          </a:p>
        </p:txBody>
      </p:sp>
    </p:spTree>
    <p:extLst>
      <p:ext uri="{BB962C8B-B14F-4D97-AF65-F5344CB8AC3E}">
        <p14:creationId xmlns:p14="http://schemas.microsoft.com/office/powerpoint/2010/main" val="792222475"/>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5"/>
          <p:cNvSpPr txBox="1">
            <a:spLocks noChangeArrowheads="1"/>
          </p:cNvSpPr>
          <p:nvPr/>
        </p:nvSpPr>
        <p:spPr bwMode="auto">
          <a:xfrm>
            <a:off x="457200" y="685800"/>
            <a:ext cx="8229600" cy="14003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lnSpc>
                <a:spcPct val="85000"/>
              </a:lnSpc>
              <a:spcAft>
                <a:spcPct val="40000"/>
              </a:spcAft>
              <a:defRPr sz="2800" b="1" i="1">
                <a:solidFill>
                  <a:srgbClr val="FFFFCC"/>
                </a:solidFill>
                <a:latin typeface="Arial" charset="0"/>
              </a:defRPr>
            </a:lvl1pPr>
            <a:lvl2pPr marL="742950" indent="-285750" eaLnBrk="0" hangingPunct="0">
              <a:lnSpc>
                <a:spcPct val="85000"/>
              </a:lnSpc>
              <a:spcAft>
                <a:spcPct val="40000"/>
              </a:spcAft>
              <a:buChar char="•"/>
              <a:defRPr sz="2400" b="1">
                <a:solidFill>
                  <a:srgbClr val="FFFFFF"/>
                </a:solidFill>
                <a:latin typeface="Arial" charset="0"/>
              </a:defRPr>
            </a:lvl2pPr>
            <a:lvl3pPr marL="1143000" indent="-228600" eaLnBrk="0" hangingPunct="0">
              <a:lnSpc>
                <a:spcPct val="85000"/>
              </a:lnSpc>
              <a:spcAft>
                <a:spcPct val="40000"/>
              </a:spcAft>
              <a:buChar char="–"/>
              <a:defRPr sz="2000" i="1">
                <a:solidFill>
                  <a:srgbClr val="FFFFFF"/>
                </a:solidFill>
                <a:latin typeface="Arial" charset="0"/>
              </a:defRPr>
            </a:lvl3pPr>
            <a:lvl4pPr marL="1600200" indent="-228600" eaLnBrk="0" hangingPunct="0">
              <a:lnSpc>
                <a:spcPct val="85000"/>
              </a:lnSpc>
              <a:spcAft>
                <a:spcPct val="40000"/>
              </a:spcAft>
              <a:buChar char="•"/>
              <a:defRPr b="1">
                <a:solidFill>
                  <a:srgbClr val="FFFFFF"/>
                </a:solidFill>
                <a:latin typeface="Arial" charset="0"/>
              </a:defRPr>
            </a:lvl4pPr>
            <a:lvl5pPr marL="2057400" indent="-228600" eaLnBrk="0" hangingPunct="0">
              <a:lnSpc>
                <a:spcPct val="85000"/>
              </a:lnSpc>
              <a:spcAft>
                <a:spcPct val="40000"/>
              </a:spcAft>
              <a:buChar char="»"/>
              <a:defRPr i="1">
                <a:solidFill>
                  <a:srgbClr val="FFFFFF"/>
                </a:solidFill>
                <a:latin typeface="Arial" charset="0"/>
              </a:defRPr>
            </a:lvl5pPr>
            <a:lvl6pPr marL="2514600" indent="-228600" eaLnBrk="0" fontAlgn="base" hangingPunct="0">
              <a:lnSpc>
                <a:spcPct val="85000"/>
              </a:lnSpc>
              <a:spcBef>
                <a:spcPct val="0"/>
              </a:spcBef>
              <a:spcAft>
                <a:spcPct val="40000"/>
              </a:spcAft>
              <a:buChar char="»"/>
              <a:defRPr i="1">
                <a:solidFill>
                  <a:srgbClr val="FFFFFF"/>
                </a:solidFill>
                <a:latin typeface="Arial" charset="0"/>
              </a:defRPr>
            </a:lvl6pPr>
            <a:lvl7pPr marL="2971800" indent="-228600" eaLnBrk="0" fontAlgn="base" hangingPunct="0">
              <a:lnSpc>
                <a:spcPct val="85000"/>
              </a:lnSpc>
              <a:spcBef>
                <a:spcPct val="0"/>
              </a:spcBef>
              <a:spcAft>
                <a:spcPct val="40000"/>
              </a:spcAft>
              <a:buChar char="»"/>
              <a:defRPr i="1">
                <a:solidFill>
                  <a:srgbClr val="FFFFFF"/>
                </a:solidFill>
                <a:latin typeface="Arial" charset="0"/>
              </a:defRPr>
            </a:lvl7pPr>
            <a:lvl8pPr marL="3429000" indent="-228600" eaLnBrk="0" fontAlgn="base" hangingPunct="0">
              <a:lnSpc>
                <a:spcPct val="85000"/>
              </a:lnSpc>
              <a:spcBef>
                <a:spcPct val="0"/>
              </a:spcBef>
              <a:spcAft>
                <a:spcPct val="40000"/>
              </a:spcAft>
              <a:buChar char="»"/>
              <a:defRPr i="1">
                <a:solidFill>
                  <a:srgbClr val="FFFFFF"/>
                </a:solidFill>
                <a:latin typeface="Arial" charset="0"/>
              </a:defRPr>
            </a:lvl8pPr>
            <a:lvl9pPr marL="3886200" indent="-228600" eaLnBrk="0" fontAlgn="base" hangingPunct="0">
              <a:lnSpc>
                <a:spcPct val="85000"/>
              </a:lnSpc>
              <a:spcBef>
                <a:spcPct val="0"/>
              </a:spcBef>
              <a:spcAft>
                <a:spcPct val="40000"/>
              </a:spcAft>
              <a:buChar char="»"/>
              <a:defRPr i="1">
                <a:solidFill>
                  <a:srgbClr val="FFFFFF"/>
                </a:solidFill>
                <a:latin typeface="Arial" charset="0"/>
              </a:defRPr>
            </a:lvl9pPr>
          </a:lstStyle>
          <a:p>
            <a:pPr eaLnBrk="1" hangingPunct="1">
              <a:lnSpc>
                <a:spcPct val="100000"/>
              </a:lnSpc>
              <a:spcAft>
                <a:spcPts val="600"/>
              </a:spcAft>
            </a:pPr>
            <a:r>
              <a:rPr lang="en-US" altLang="en-US" sz="1200" i="0" u="sng" dirty="0" smtClean="0">
                <a:solidFill>
                  <a:schemeClr val="accent3">
                    <a:lumMod val="20000"/>
                    <a:lumOff val="80000"/>
                  </a:schemeClr>
                </a:solidFill>
              </a:rPr>
              <a:t>Step 4 of 5: Smooth</a:t>
            </a:r>
          </a:p>
          <a:p>
            <a:pPr eaLnBrk="1" hangingPunct="1">
              <a:lnSpc>
                <a:spcPct val="100000"/>
              </a:lnSpc>
              <a:spcAft>
                <a:spcPts val="1800"/>
              </a:spcAft>
            </a:pPr>
            <a:r>
              <a:rPr lang="en-US" altLang="en-US" sz="1200" i="0" dirty="0" smtClean="0">
                <a:solidFill>
                  <a:schemeClr val="accent3">
                    <a:lumMod val="20000"/>
                    <a:lumOff val="80000"/>
                  </a:schemeClr>
                </a:solidFill>
              </a:rPr>
              <a:t>For each grid point in output grid #2, and using a 9 x 9 (i.e., a 0.18° x 0.18°) grid box centered at that grid point, calculate the mean value in that grid box, and place that mean value at that same grid point in output grid #3.</a:t>
            </a:r>
          </a:p>
          <a:p>
            <a:pPr eaLnBrk="1" hangingPunct="1">
              <a:lnSpc>
                <a:spcPct val="100000"/>
              </a:lnSpc>
              <a:spcAft>
                <a:spcPts val="600"/>
              </a:spcAft>
            </a:pPr>
            <a:r>
              <a:rPr lang="en-US" altLang="en-US" sz="1200" i="0" u="sng" dirty="0" smtClean="0">
                <a:solidFill>
                  <a:schemeClr val="accent3">
                    <a:lumMod val="20000"/>
                    <a:lumOff val="80000"/>
                  </a:schemeClr>
                </a:solidFill>
              </a:rPr>
              <a:t>Step 5 of 5: </a:t>
            </a:r>
            <a:r>
              <a:rPr lang="en-US" altLang="en-US" sz="1200" i="0" u="sng" dirty="0" err="1" smtClean="0">
                <a:solidFill>
                  <a:schemeClr val="accent3">
                    <a:lumMod val="20000"/>
                    <a:lumOff val="80000"/>
                  </a:schemeClr>
                </a:solidFill>
              </a:rPr>
              <a:t>Advect</a:t>
            </a:r>
            <a:endParaRPr lang="en-US" altLang="en-US" sz="1200" i="0" u="sng" dirty="0" smtClean="0">
              <a:solidFill>
                <a:schemeClr val="accent3">
                  <a:lumMod val="20000"/>
                  <a:lumOff val="80000"/>
                </a:schemeClr>
              </a:solidFill>
            </a:endParaRPr>
          </a:p>
          <a:p>
            <a:pPr eaLnBrk="1" hangingPunct="1">
              <a:lnSpc>
                <a:spcPct val="100000"/>
              </a:lnSpc>
              <a:spcAft>
                <a:spcPct val="0"/>
              </a:spcAft>
            </a:pPr>
            <a:r>
              <a:rPr lang="en-US" altLang="en-US" sz="1200" i="0" dirty="0" smtClean="0">
                <a:solidFill>
                  <a:schemeClr val="accent3">
                    <a:lumMod val="20000"/>
                    <a:lumOff val="80000"/>
                  </a:schemeClr>
                </a:solidFill>
              </a:rPr>
              <a:t>Using the RAP f00 750 </a:t>
            </a:r>
            <a:r>
              <a:rPr lang="en-US" altLang="en-US" sz="1200" i="0" dirty="0" err="1" smtClean="0">
                <a:solidFill>
                  <a:schemeClr val="accent3">
                    <a:lumMod val="20000"/>
                    <a:lumOff val="80000"/>
                  </a:schemeClr>
                </a:solidFill>
              </a:rPr>
              <a:t>mb</a:t>
            </a:r>
            <a:r>
              <a:rPr lang="en-US" altLang="en-US" sz="1200" i="0" dirty="0" smtClean="0">
                <a:solidFill>
                  <a:schemeClr val="accent3">
                    <a:lumMod val="20000"/>
                    <a:lumOff val="80000"/>
                  </a:schemeClr>
                </a:solidFill>
              </a:rPr>
              <a:t> wind vectors, </a:t>
            </a:r>
            <a:r>
              <a:rPr lang="en-US" altLang="en-US" sz="1200" i="0" dirty="0" err="1" smtClean="0">
                <a:solidFill>
                  <a:schemeClr val="accent3">
                    <a:lumMod val="20000"/>
                    <a:lumOff val="80000"/>
                  </a:schemeClr>
                </a:solidFill>
              </a:rPr>
              <a:t>advect</a:t>
            </a:r>
            <a:r>
              <a:rPr lang="en-US" altLang="en-US" sz="1200" i="0" dirty="0" smtClean="0">
                <a:solidFill>
                  <a:schemeClr val="accent3">
                    <a:lumMod val="20000"/>
                    <a:lumOff val="80000"/>
                  </a:schemeClr>
                </a:solidFill>
              </a:rPr>
              <a:t> output grid #3 forward in time 60 minutes.</a:t>
            </a:r>
            <a:endParaRPr lang="en-US" altLang="en-US" sz="1200" i="0" dirty="0">
              <a:solidFill>
                <a:schemeClr val="accent3">
                  <a:lumMod val="20000"/>
                  <a:lumOff val="80000"/>
                </a:schemeClr>
              </a:solidFill>
            </a:endParaRPr>
          </a:p>
        </p:txBody>
      </p:sp>
    </p:spTree>
    <p:extLst>
      <p:ext uri="{BB962C8B-B14F-4D97-AF65-F5344CB8AC3E}">
        <p14:creationId xmlns:p14="http://schemas.microsoft.com/office/powerpoint/2010/main" val="1993255629"/>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722376" y="685800"/>
            <a:ext cx="7699248" cy="1106424"/>
          </a:xfrm>
          <a:prstGeom prst="rect">
            <a:avLst/>
          </a:prstGeom>
          <a:noFill/>
        </p:spPr>
        <p:txBody>
          <a:bodyPr>
            <a:spAutoFit/>
          </a:bodyPr>
          <a:lstStyle/>
          <a:p>
            <a:pPr>
              <a:lnSpc>
                <a:spcPct val="100000"/>
              </a:lnSpc>
              <a:defRPr/>
            </a:pPr>
            <a:r>
              <a:rPr lang="en-US" sz="3300" dirty="0">
                <a:solidFill>
                  <a:schemeClr val="accent3">
                    <a:lumMod val="20000"/>
                    <a:lumOff val="80000"/>
                  </a:schemeClr>
                </a:solidFill>
              </a:rPr>
              <a:t>Appendix </a:t>
            </a:r>
            <a:r>
              <a:rPr lang="en-US" sz="3300" dirty="0" smtClean="0">
                <a:solidFill>
                  <a:schemeClr val="accent3">
                    <a:lumMod val="20000"/>
                    <a:lumOff val="80000"/>
                  </a:schemeClr>
                </a:solidFill>
              </a:rPr>
              <a:t>D: </a:t>
            </a:r>
            <a:r>
              <a:rPr lang="en-US" sz="3300" dirty="0">
                <a:solidFill>
                  <a:schemeClr val="accent3">
                    <a:lumMod val="20000"/>
                    <a:lumOff val="80000"/>
                  </a:schemeClr>
                </a:solidFill>
              </a:rPr>
              <a:t>ANC’s Predictor-Specific</a:t>
            </a:r>
          </a:p>
          <a:p>
            <a:pPr marL="2542032">
              <a:lnSpc>
                <a:spcPct val="100000"/>
              </a:lnSpc>
              <a:defRPr/>
            </a:pPr>
            <a:r>
              <a:rPr lang="en-US" sz="3300" dirty="0">
                <a:solidFill>
                  <a:schemeClr val="accent3">
                    <a:lumMod val="20000"/>
                    <a:lumOff val="80000"/>
                  </a:schemeClr>
                </a:solidFill>
              </a:rPr>
              <a:t>Fuzzy Functions</a:t>
            </a:r>
          </a:p>
        </p:txBody>
      </p:sp>
      <p:graphicFrame>
        <p:nvGraphicFramePr>
          <p:cNvPr id="6" name="Chart 5"/>
          <p:cNvGraphicFramePr>
            <a:graphicFrameLocks noChangeAspect="1"/>
          </p:cNvGraphicFramePr>
          <p:nvPr>
            <p:extLst>
              <p:ext uri="{D42A27DB-BD31-4B8C-83A1-F6EECF244321}">
                <p14:modId xmlns:p14="http://schemas.microsoft.com/office/powerpoint/2010/main" val="2820050778"/>
              </p:ext>
            </p:extLst>
          </p:nvPr>
        </p:nvGraphicFramePr>
        <p:xfrm>
          <a:off x="4815840" y="2209800"/>
          <a:ext cx="3657600" cy="2438400"/>
        </p:xfrm>
        <a:graphic>
          <a:graphicData uri="http://schemas.openxmlformats.org/drawingml/2006/chart">
            <c:chart xmlns:c="http://schemas.openxmlformats.org/drawingml/2006/chart" xmlns:r="http://schemas.openxmlformats.org/officeDocument/2006/relationships" r:id="rId3"/>
          </a:graphicData>
        </a:graphic>
      </p:graphicFrame>
      <p:grpSp>
        <p:nvGrpSpPr>
          <p:cNvPr id="3" name="Group 2"/>
          <p:cNvGrpSpPr/>
          <p:nvPr/>
        </p:nvGrpSpPr>
        <p:grpSpPr>
          <a:xfrm>
            <a:off x="685800" y="2209800"/>
            <a:ext cx="3657600" cy="3505200"/>
            <a:chOff x="685800" y="2209800"/>
            <a:chExt cx="3657600" cy="3505200"/>
          </a:xfrm>
        </p:grpSpPr>
        <mc:AlternateContent xmlns:mc="http://schemas.openxmlformats.org/markup-compatibility/2006" xmlns:a14="http://schemas.microsoft.com/office/drawing/2010/main">
          <mc:Choice Requires="a14">
            <p:graphicFrame>
              <p:nvGraphicFramePr>
                <p:cNvPr id="18" name="Chart 17"/>
                <p:cNvGraphicFramePr>
                  <a:graphicFrameLocks noChangeAspect="1"/>
                </p:cNvGraphicFramePr>
                <p:nvPr>
                  <p:extLst>
                    <p:ext uri="{D42A27DB-BD31-4B8C-83A1-F6EECF244321}">
                      <p14:modId xmlns:p14="http://schemas.microsoft.com/office/powerpoint/2010/main" val="4268823670"/>
                    </p:ext>
                  </p:extLst>
                </p:nvPr>
              </p:nvGraphicFramePr>
              <p:xfrm>
                <a:off x="685800" y="2209800"/>
                <a:ext cx="3657600" cy="2438400"/>
              </p:xfrm>
              <a:graphic>
                <a:graphicData uri="http://schemas.openxmlformats.org/drawingml/2006/chart">
                  <c:chart xmlns:c="http://schemas.openxmlformats.org/drawingml/2006/chart" xmlns:r="http://schemas.openxmlformats.org/officeDocument/2006/relationships" r:id="rId4"/>
                </a:graphicData>
              </a:graphic>
            </p:graphicFrame>
          </mc:Choice>
          <mc:Fallback xmlns="">
            <p:graphicFrame>
              <p:nvGraphicFramePr>
                <p:cNvPr id="18" name="Chart 17"/>
                <p:cNvGraphicFramePr>
                  <a:graphicFrameLocks noChangeAspect="1"/>
                </p:cNvGraphicFramePr>
                <p:nvPr>
                  <p:extLst>
                    <p:ext uri="{D42A27DB-BD31-4B8C-83A1-F6EECF244321}">
                      <p14:modId xmlns:p14="http://schemas.microsoft.com/office/powerpoint/2010/main" val="4268823670"/>
                    </p:ext>
                  </p:extLst>
                </p:nvPr>
              </p:nvGraphicFramePr>
              <p:xfrm>
                <a:off x="685800" y="2209800"/>
                <a:ext cx="3657600" cy="2438400"/>
              </p:xfrm>
              <a:graphic>
                <a:graphicData uri="http://schemas.openxmlformats.org/drawingml/2006/chart">
                  <c:chart xmlns:c="http://schemas.openxmlformats.org/drawingml/2006/chart" xmlns:r="http://schemas.openxmlformats.org/officeDocument/2006/relationships" r:id="rId5"/>
                </a:graphicData>
              </a:graphic>
            </p:graphicFrame>
          </mc:Fallback>
        </mc:AlternateContent>
        <mc:AlternateContent xmlns:mc="http://schemas.openxmlformats.org/markup-compatibility/2006" xmlns:a14="http://schemas.microsoft.com/office/drawing/2010/main">
          <mc:Choice Requires="a14">
            <p:sp>
              <p:nvSpPr>
                <p:cNvPr id="2" name="TextBox 1"/>
                <p:cNvSpPr txBox="1"/>
                <p:nvPr/>
              </p:nvSpPr>
              <p:spPr>
                <a:xfrm>
                  <a:off x="1172951" y="4791670"/>
                  <a:ext cx="2683299" cy="923330"/>
                </a:xfrm>
                <a:prstGeom prst="rect">
                  <a:avLst/>
                </a:prstGeom>
                <a:noFill/>
              </p:spPr>
              <p:txBody>
                <a:bodyPr wrap="none" rtlCol="0" anchor="ctr" anchorCtr="0">
                  <a:spAutoFit/>
                </a:bodyPr>
                <a:lstStyle/>
                <a:p>
                  <a:pPr algn="ctr"/>
                  <a14:m>
                    <m:oMathPara xmlns:m="http://schemas.openxmlformats.org/officeDocument/2006/math">
                      <m:oMathParaPr>
                        <m:jc m:val="centerGroup"/>
                      </m:oMathParaPr>
                      <m:oMath xmlns:m="http://schemas.openxmlformats.org/officeDocument/2006/math">
                        <m:r>
                          <a:rPr lang="en-US" sz="1200" b="1" i="1" smtClean="0">
                            <a:solidFill>
                              <a:schemeClr val="accent3">
                                <a:lumMod val="20000"/>
                                <a:lumOff val="80000"/>
                              </a:schemeClr>
                            </a:solidFill>
                            <a:latin typeface="Cambria Math"/>
                          </a:rPr>
                          <m:t>𝒚</m:t>
                        </m:r>
                        <m:r>
                          <a:rPr lang="en-US" sz="1200" b="1" i="1" smtClean="0">
                            <a:solidFill>
                              <a:schemeClr val="accent3">
                                <a:lumMod val="20000"/>
                                <a:lumOff val="80000"/>
                              </a:schemeClr>
                            </a:solidFill>
                            <a:latin typeface="Cambria Math"/>
                          </a:rPr>
                          <m:t>=−</m:t>
                        </m:r>
                        <m:r>
                          <a:rPr lang="en-US" sz="1200" b="1" i="1" smtClean="0">
                            <a:solidFill>
                              <a:schemeClr val="accent3">
                                <a:lumMod val="20000"/>
                                <a:lumOff val="80000"/>
                              </a:schemeClr>
                            </a:solidFill>
                            <a:latin typeface="Cambria Math"/>
                          </a:rPr>
                          <m:t>𝟎</m:t>
                        </m:r>
                        <m:r>
                          <a:rPr lang="en-US" sz="1200" b="1" i="1" smtClean="0">
                            <a:solidFill>
                              <a:schemeClr val="accent3">
                                <a:lumMod val="20000"/>
                                <a:lumOff val="80000"/>
                              </a:schemeClr>
                            </a:solidFill>
                            <a:latin typeface="Cambria Math"/>
                          </a:rPr>
                          <m:t>.</m:t>
                        </m:r>
                        <m:r>
                          <a:rPr lang="en-US" sz="1200" b="1" i="1" smtClean="0">
                            <a:solidFill>
                              <a:schemeClr val="accent3">
                                <a:lumMod val="20000"/>
                                <a:lumOff val="80000"/>
                              </a:schemeClr>
                            </a:solidFill>
                            <a:latin typeface="Cambria Math"/>
                          </a:rPr>
                          <m:t>𝟓</m:t>
                        </m:r>
                        <m:r>
                          <a:rPr lang="en-US" sz="1200" b="1" i="1" smtClean="0">
                            <a:solidFill>
                              <a:schemeClr val="accent3">
                                <a:lumMod val="20000"/>
                                <a:lumOff val="80000"/>
                              </a:schemeClr>
                            </a:solidFill>
                            <a:latin typeface="Cambria Math"/>
                          </a:rPr>
                          <m:t>:  </m:t>
                        </m:r>
                        <m:r>
                          <a:rPr lang="en-US" sz="1200" b="1" i="1" smtClean="0">
                            <a:solidFill>
                              <a:schemeClr val="accent3">
                                <a:lumMod val="20000"/>
                                <a:lumOff val="80000"/>
                              </a:schemeClr>
                            </a:solidFill>
                            <a:latin typeface="Cambria Math"/>
                          </a:rPr>
                          <m:t>𝟎</m:t>
                        </m:r>
                        <m:r>
                          <a:rPr lang="en-US" sz="1200" b="1" i="1" smtClean="0">
                            <a:solidFill>
                              <a:schemeClr val="accent3">
                                <a:lumMod val="20000"/>
                                <a:lumOff val="80000"/>
                              </a:schemeClr>
                            </a:solidFill>
                            <a:latin typeface="Cambria Math"/>
                          </a:rPr>
                          <m:t>%≤</m:t>
                        </m:r>
                        <m:r>
                          <a:rPr lang="en-US" sz="1200" b="1" i="1" smtClean="0">
                            <a:solidFill>
                              <a:schemeClr val="accent3">
                                <a:lumMod val="20000"/>
                                <a:lumOff val="80000"/>
                              </a:schemeClr>
                            </a:solidFill>
                            <a:latin typeface="Cambria Math"/>
                            <a:ea typeface="Cambria Math"/>
                          </a:rPr>
                          <m:t>𝒙</m:t>
                        </m:r>
                        <m:r>
                          <a:rPr lang="en-US" sz="1200" b="1" i="1" smtClean="0">
                            <a:solidFill>
                              <a:schemeClr val="accent3">
                                <a:lumMod val="20000"/>
                                <a:lumOff val="80000"/>
                              </a:schemeClr>
                            </a:solidFill>
                            <a:latin typeface="Cambria Math"/>
                            <a:ea typeface="Cambria Math"/>
                          </a:rPr>
                          <m:t>≤</m:t>
                        </m:r>
                        <m:r>
                          <a:rPr lang="en-US" sz="1200" b="1" i="1" smtClean="0">
                            <a:solidFill>
                              <a:schemeClr val="accent3">
                                <a:lumMod val="20000"/>
                                <a:lumOff val="80000"/>
                              </a:schemeClr>
                            </a:solidFill>
                            <a:latin typeface="Cambria Math"/>
                            <a:ea typeface="Cambria Math"/>
                          </a:rPr>
                          <m:t>𝟒𝟎</m:t>
                        </m:r>
                        <m:r>
                          <a:rPr lang="en-US" sz="1200" b="1" i="1" smtClean="0">
                            <a:solidFill>
                              <a:schemeClr val="accent3">
                                <a:lumMod val="20000"/>
                                <a:lumOff val="80000"/>
                              </a:schemeClr>
                            </a:solidFill>
                            <a:latin typeface="Cambria Math"/>
                            <a:ea typeface="Cambria Math"/>
                          </a:rPr>
                          <m:t>%</m:t>
                        </m:r>
                      </m:oMath>
                    </m:oMathPara>
                  </a14:m>
                  <a:endParaRPr lang="en-US" sz="1200" b="1" i="1" dirty="0">
                    <a:solidFill>
                      <a:schemeClr val="accent3">
                        <a:lumMod val="20000"/>
                        <a:lumOff val="80000"/>
                      </a:schemeClr>
                    </a:solidFill>
                    <a:latin typeface="Cambria Math"/>
                    <a:ea typeface="Cambria Math"/>
                  </a:endParaRPr>
                </a:p>
                <a:p>
                  <a:pPr algn="ctr"/>
                  <a:endParaRPr lang="en-US" sz="1200" b="1" i="1" dirty="0">
                    <a:solidFill>
                      <a:schemeClr val="accent3">
                        <a:lumMod val="20000"/>
                        <a:lumOff val="80000"/>
                      </a:schemeClr>
                    </a:solidFill>
                    <a:latin typeface="Cambria Math"/>
                    <a:ea typeface="Cambria Math"/>
                  </a:endParaRPr>
                </a:p>
                <a:p>
                  <a:pPr algn="ctr"/>
                  <a14:m>
                    <m:oMathPara xmlns:m="http://schemas.openxmlformats.org/officeDocument/2006/math">
                      <m:oMathParaPr>
                        <m:jc m:val="centerGroup"/>
                      </m:oMathParaPr>
                      <m:oMath xmlns:m="http://schemas.openxmlformats.org/officeDocument/2006/math">
                        <m:r>
                          <a:rPr lang="en-US" sz="1200" b="1" i="1" smtClean="0">
                            <a:solidFill>
                              <a:schemeClr val="accent3">
                                <a:lumMod val="20000"/>
                                <a:lumOff val="80000"/>
                              </a:schemeClr>
                            </a:solidFill>
                            <a:latin typeface="Cambria Math"/>
                          </a:rPr>
                          <m:t>𝒚</m:t>
                        </m:r>
                        <m:r>
                          <a:rPr lang="en-US" sz="1200" b="1" i="1" smtClean="0">
                            <a:solidFill>
                              <a:schemeClr val="accent3">
                                <a:lumMod val="20000"/>
                                <a:lumOff val="80000"/>
                              </a:schemeClr>
                            </a:solidFill>
                            <a:latin typeface="Cambria Math"/>
                          </a:rPr>
                          <m:t>=</m:t>
                        </m:r>
                        <m:r>
                          <a:rPr lang="en-US" sz="1200" b="1" i="1" smtClean="0">
                            <a:solidFill>
                              <a:schemeClr val="accent3">
                                <a:lumMod val="20000"/>
                                <a:lumOff val="80000"/>
                              </a:schemeClr>
                            </a:solidFill>
                            <a:latin typeface="Cambria Math"/>
                          </a:rPr>
                          <m:t>𝟎</m:t>
                        </m:r>
                        <m:r>
                          <a:rPr lang="en-US" sz="1200" b="1" i="1" smtClean="0">
                            <a:solidFill>
                              <a:schemeClr val="accent3">
                                <a:lumMod val="20000"/>
                                <a:lumOff val="80000"/>
                              </a:schemeClr>
                            </a:solidFill>
                            <a:latin typeface="Cambria Math"/>
                          </a:rPr>
                          <m:t>.</m:t>
                        </m:r>
                        <m:r>
                          <a:rPr lang="en-US" sz="1200" b="1" i="1" smtClean="0">
                            <a:solidFill>
                              <a:schemeClr val="accent3">
                                <a:lumMod val="20000"/>
                                <a:lumOff val="80000"/>
                              </a:schemeClr>
                            </a:solidFill>
                            <a:latin typeface="Cambria Math"/>
                          </a:rPr>
                          <m:t>𝟎𝟓</m:t>
                        </m:r>
                        <m:r>
                          <a:rPr lang="en-US" sz="1200" b="1" i="1" smtClean="0">
                            <a:solidFill>
                              <a:schemeClr val="accent3">
                                <a:lumMod val="20000"/>
                                <a:lumOff val="80000"/>
                              </a:schemeClr>
                            </a:solidFill>
                            <a:latin typeface="Cambria Math"/>
                          </a:rPr>
                          <m:t>𝒙</m:t>
                        </m:r>
                        <m:r>
                          <a:rPr lang="en-US" sz="1200" b="1" i="1" smtClean="0">
                            <a:solidFill>
                              <a:schemeClr val="accent3">
                                <a:lumMod val="20000"/>
                                <a:lumOff val="80000"/>
                              </a:schemeClr>
                            </a:solidFill>
                            <a:latin typeface="Cambria Math"/>
                          </a:rPr>
                          <m:t>−</m:t>
                        </m:r>
                        <m:r>
                          <a:rPr lang="en-US" sz="1200" b="1" i="1" smtClean="0">
                            <a:solidFill>
                              <a:schemeClr val="accent3">
                                <a:lumMod val="20000"/>
                                <a:lumOff val="80000"/>
                              </a:schemeClr>
                            </a:solidFill>
                            <a:latin typeface="Cambria Math"/>
                          </a:rPr>
                          <m:t>𝟐</m:t>
                        </m:r>
                        <m:r>
                          <a:rPr lang="en-US" sz="1200" b="1" i="1" smtClean="0">
                            <a:solidFill>
                              <a:schemeClr val="accent3">
                                <a:lumMod val="20000"/>
                                <a:lumOff val="80000"/>
                              </a:schemeClr>
                            </a:solidFill>
                            <a:latin typeface="Cambria Math"/>
                          </a:rPr>
                          <m:t>.</m:t>
                        </m:r>
                        <m:r>
                          <a:rPr lang="en-US" sz="1200" b="1" i="1" smtClean="0">
                            <a:solidFill>
                              <a:schemeClr val="accent3">
                                <a:lumMod val="20000"/>
                                <a:lumOff val="80000"/>
                              </a:schemeClr>
                            </a:solidFill>
                            <a:latin typeface="Cambria Math"/>
                          </a:rPr>
                          <m:t>𝟓</m:t>
                        </m:r>
                        <m:r>
                          <a:rPr lang="en-US" sz="1200" b="1" i="1" smtClean="0">
                            <a:solidFill>
                              <a:schemeClr val="accent3">
                                <a:lumMod val="20000"/>
                                <a:lumOff val="80000"/>
                              </a:schemeClr>
                            </a:solidFill>
                            <a:latin typeface="Cambria Math"/>
                          </a:rPr>
                          <m:t>:  </m:t>
                        </m:r>
                        <m:r>
                          <a:rPr lang="en-US" sz="1200" b="1" i="1" smtClean="0">
                            <a:solidFill>
                              <a:schemeClr val="accent3">
                                <a:lumMod val="20000"/>
                                <a:lumOff val="80000"/>
                              </a:schemeClr>
                            </a:solidFill>
                            <a:latin typeface="Cambria Math"/>
                          </a:rPr>
                          <m:t>𝟒𝟎</m:t>
                        </m:r>
                        <m:r>
                          <a:rPr lang="en-US" sz="1200" b="1" i="1" smtClean="0">
                            <a:solidFill>
                              <a:schemeClr val="accent3">
                                <a:lumMod val="20000"/>
                                <a:lumOff val="80000"/>
                              </a:schemeClr>
                            </a:solidFill>
                            <a:latin typeface="Cambria Math"/>
                          </a:rPr>
                          <m:t>%&lt;</m:t>
                        </m:r>
                        <m:r>
                          <a:rPr lang="en-US" sz="1200" b="1" i="1" smtClean="0">
                            <a:solidFill>
                              <a:schemeClr val="accent3">
                                <a:lumMod val="20000"/>
                                <a:lumOff val="80000"/>
                              </a:schemeClr>
                            </a:solidFill>
                            <a:latin typeface="Cambria Math"/>
                            <a:ea typeface="Cambria Math"/>
                          </a:rPr>
                          <m:t>𝒙</m:t>
                        </m:r>
                        <m:r>
                          <a:rPr lang="en-US" sz="1200" b="1" i="1" smtClean="0">
                            <a:solidFill>
                              <a:schemeClr val="accent3">
                                <a:lumMod val="20000"/>
                                <a:lumOff val="80000"/>
                              </a:schemeClr>
                            </a:solidFill>
                            <a:latin typeface="Cambria Math"/>
                            <a:ea typeface="Cambria Math"/>
                          </a:rPr>
                          <m:t>&lt;</m:t>
                        </m:r>
                        <m:r>
                          <a:rPr lang="en-US" sz="1200" b="1" i="1" smtClean="0">
                            <a:solidFill>
                              <a:schemeClr val="accent3">
                                <a:lumMod val="20000"/>
                                <a:lumOff val="80000"/>
                              </a:schemeClr>
                            </a:solidFill>
                            <a:latin typeface="Cambria Math"/>
                            <a:ea typeface="Cambria Math"/>
                          </a:rPr>
                          <m:t>𝟕𝟎</m:t>
                        </m:r>
                        <m:r>
                          <a:rPr lang="en-US" sz="1200" b="1" i="1" smtClean="0">
                            <a:solidFill>
                              <a:schemeClr val="accent3">
                                <a:lumMod val="20000"/>
                                <a:lumOff val="80000"/>
                              </a:schemeClr>
                            </a:solidFill>
                            <a:latin typeface="Cambria Math"/>
                            <a:ea typeface="Cambria Math"/>
                          </a:rPr>
                          <m:t>%</m:t>
                        </m:r>
                      </m:oMath>
                    </m:oMathPara>
                  </a14:m>
                  <a:endParaRPr lang="en-US" sz="1200" b="1" i="1" dirty="0">
                    <a:solidFill>
                      <a:schemeClr val="accent3">
                        <a:lumMod val="20000"/>
                        <a:lumOff val="80000"/>
                      </a:schemeClr>
                    </a:solidFill>
                    <a:latin typeface="Cambria Math"/>
                    <a:ea typeface="Cambria Math"/>
                  </a:endParaRPr>
                </a:p>
                <a:p>
                  <a:pPr algn="ctr"/>
                  <a:endParaRPr lang="en-US" sz="1200" b="1" i="1" dirty="0">
                    <a:solidFill>
                      <a:schemeClr val="accent3">
                        <a:lumMod val="20000"/>
                        <a:lumOff val="80000"/>
                      </a:schemeClr>
                    </a:solidFill>
                    <a:latin typeface="Cambria Math"/>
                    <a:ea typeface="Cambria Math"/>
                  </a:endParaRPr>
                </a:p>
                <a:p>
                  <a:pPr algn="ctr"/>
                  <a14:m>
                    <m:oMathPara xmlns:m="http://schemas.openxmlformats.org/officeDocument/2006/math">
                      <m:oMathParaPr>
                        <m:jc m:val="centerGroup"/>
                      </m:oMathParaPr>
                      <m:oMath xmlns:m="http://schemas.openxmlformats.org/officeDocument/2006/math">
                        <m:r>
                          <a:rPr lang="en-US" sz="1200" b="1" i="1" smtClean="0">
                            <a:solidFill>
                              <a:schemeClr val="accent3">
                                <a:lumMod val="20000"/>
                                <a:lumOff val="80000"/>
                              </a:schemeClr>
                            </a:solidFill>
                            <a:latin typeface="Cambria Math"/>
                            <a:ea typeface="Cambria Math"/>
                          </a:rPr>
                          <m:t>𝒚</m:t>
                        </m:r>
                        <m:r>
                          <a:rPr lang="en-US" sz="1200" b="1" i="1" smtClean="0">
                            <a:solidFill>
                              <a:schemeClr val="accent3">
                                <a:lumMod val="20000"/>
                                <a:lumOff val="80000"/>
                              </a:schemeClr>
                            </a:solidFill>
                            <a:latin typeface="Cambria Math"/>
                            <a:ea typeface="Cambria Math"/>
                          </a:rPr>
                          <m:t>=</m:t>
                        </m:r>
                        <m:r>
                          <a:rPr lang="en-US" sz="1200" b="1" i="1" smtClean="0">
                            <a:solidFill>
                              <a:schemeClr val="accent3">
                                <a:lumMod val="20000"/>
                                <a:lumOff val="80000"/>
                              </a:schemeClr>
                            </a:solidFill>
                            <a:latin typeface="Cambria Math"/>
                            <a:ea typeface="Cambria Math"/>
                          </a:rPr>
                          <m:t>𝟏</m:t>
                        </m:r>
                        <m:r>
                          <a:rPr lang="en-US" sz="1200" b="1" i="1" smtClean="0">
                            <a:solidFill>
                              <a:schemeClr val="accent3">
                                <a:lumMod val="20000"/>
                                <a:lumOff val="80000"/>
                              </a:schemeClr>
                            </a:solidFill>
                            <a:latin typeface="Cambria Math"/>
                            <a:ea typeface="Cambria Math"/>
                          </a:rPr>
                          <m:t>:  </m:t>
                        </m:r>
                        <m:r>
                          <a:rPr lang="en-US" sz="1200" b="1" i="1" smtClean="0">
                            <a:solidFill>
                              <a:schemeClr val="accent3">
                                <a:lumMod val="20000"/>
                                <a:lumOff val="80000"/>
                              </a:schemeClr>
                            </a:solidFill>
                            <a:latin typeface="Cambria Math"/>
                            <a:ea typeface="Cambria Math"/>
                          </a:rPr>
                          <m:t>𝟕𝟎</m:t>
                        </m:r>
                        <m:r>
                          <a:rPr lang="en-US" sz="1200" b="1" i="1" smtClean="0">
                            <a:solidFill>
                              <a:schemeClr val="accent3">
                                <a:lumMod val="20000"/>
                                <a:lumOff val="80000"/>
                              </a:schemeClr>
                            </a:solidFill>
                            <a:latin typeface="Cambria Math"/>
                            <a:ea typeface="Cambria Math"/>
                          </a:rPr>
                          <m:t>%≤</m:t>
                        </m:r>
                        <m:r>
                          <a:rPr lang="en-US" sz="1200" b="1" i="1" smtClean="0">
                            <a:solidFill>
                              <a:schemeClr val="accent3">
                                <a:lumMod val="20000"/>
                                <a:lumOff val="80000"/>
                              </a:schemeClr>
                            </a:solidFill>
                            <a:latin typeface="Cambria Math"/>
                            <a:ea typeface="Cambria Math"/>
                          </a:rPr>
                          <m:t>𝒙</m:t>
                        </m:r>
                        <m:r>
                          <a:rPr lang="en-US" sz="1200" b="1" i="1" smtClean="0">
                            <a:solidFill>
                              <a:schemeClr val="accent3">
                                <a:lumMod val="20000"/>
                                <a:lumOff val="80000"/>
                              </a:schemeClr>
                            </a:solidFill>
                            <a:latin typeface="Cambria Math"/>
                            <a:ea typeface="Cambria Math"/>
                          </a:rPr>
                          <m:t>≤</m:t>
                        </m:r>
                        <m:r>
                          <a:rPr lang="en-US" sz="1200" b="1" i="1" smtClean="0">
                            <a:solidFill>
                              <a:schemeClr val="accent3">
                                <a:lumMod val="20000"/>
                                <a:lumOff val="80000"/>
                              </a:schemeClr>
                            </a:solidFill>
                            <a:latin typeface="Cambria Math"/>
                            <a:ea typeface="Cambria Math"/>
                          </a:rPr>
                          <m:t>𝟏𝟎𝟎</m:t>
                        </m:r>
                        <m:r>
                          <a:rPr lang="en-US" sz="1200" b="1" i="1" smtClean="0">
                            <a:solidFill>
                              <a:schemeClr val="accent3">
                                <a:lumMod val="20000"/>
                                <a:lumOff val="80000"/>
                              </a:schemeClr>
                            </a:solidFill>
                            <a:latin typeface="Cambria Math"/>
                            <a:ea typeface="Cambria Math"/>
                          </a:rPr>
                          <m:t>%</m:t>
                        </m:r>
                      </m:oMath>
                    </m:oMathPara>
                  </a14:m>
                  <a:endParaRPr lang="en-US" sz="1200" b="1" i="1" dirty="0">
                    <a:solidFill>
                      <a:schemeClr val="accent3">
                        <a:lumMod val="20000"/>
                        <a:lumOff val="80000"/>
                      </a:schemeClr>
                    </a:solidFill>
                    <a:ea typeface="Cambria Math"/>
                  </a:endParaRPr>
                </a:p>
              </p:txBody>
            </p:sp>
          </mc:Choice>
          <mc:Fallback xmlns="">
            <p:sp>
              <p:nvSpPr>
                <p:cNvPr id="2" name="TextBox 1"/>
                <p:cNvSpPr txBox="1">
                  <a:spLocks noRot="1" noChangeAspect="1" noMove="1" noResize="1" noEditPoints="1" noAdjustHandles="1" noChangeArrowheads="1" noChangeShapeType="1" noTextEdit="1"/>
                </p:cNvSpPr>
                <p:nvPr/>
              </p:nvSpPr>
              <p:spPr>
                <a:xfrm>
                  <a:off x="1172951" y="4791670"/>
                  <a:ext cx="2683299" cy="923330"/>
                </a:xfrm>
                <a:prstGeom prst="rect">
                  <a:avLst/>
                </a:prstGeom>
                <a:blipFill rotWithShape="1">
                  <a:blip r:embed="rId6"/>
                  <a:stretch>
                    <a:fillRect/>
                  </a:stretch>
                </a:blipFill>
              </p:spPr>
              <p:txBody>
                <a:bodyPr/>
                <a:lstStyle/>
                <a:p>
                  <a:r>
                    <a:rPr lang="en-US">
                      <a:noFill/>
                    </a:rPr>
                    <a:t> </a:t>
                  </a:r>
                </a:p>
              </p:txBody>
            </p:sp>
          </mc:Fallback>
        </mc:AlternateContent>
      </p:grpSp>
      <mc:AlternateContent xmlns:mc="http://schemas.openxmlformats.org/markup-compatibility/2006" xmlns:a14="http://schemas.microsoft.com/office/drawing/2010/main">
        <mc:Choice Requires="a14">
          <p:sp>
            <p:nvSpPr>
              <p:cNvPr id="7" name="TextBox 6"/>
              <p:cNvSpPr txBox="1"/>
              <p:nvPr/>
            </p:nvSpPr>
            <p:spPr>
              <a:xfrm>
                <a:off x="4759842" y="4791670"/>
                <a:ext cx="3840480" cy="923330"/>
              </a:xfrm>
              <a:prstGeom prst="rect">
                <a:avLst/>
              </a:prstGeom>
              <a:noFill/>
            </p:spPr>
            <p:txBody>
              <a:bodyPr wrap="square" rtlCol="0" anchor="ctr" anchorCtr="0">
                <a:spAutoFit/>
              </a:bodyPr>
              <a:lstStyle/>
              <a:p>
                <a:pPr algn="ctr"/>
                <a14:m>
                  <m:oMathPara xmlns:m="http://schemas.openxmlformats.org/officeDocument/2006/math">
                    <m:oMathParaPr>
                      <m:jc m:val="centerGroup"/>
                    </m:oMathParaPr>
                    <m:oMath xmlns:m="http://schemas.openxmlformats.org/officeDocument/2006/math">
                      <m:r>
                        <a:rPr lang="en-US" sz="1200" b="1" i="1" smtClean="0">
                          <a:solidFill>
                            <a:schemeClr val="accent3">
                              <a:lumMod val="20000"/>
                              <a:lumOff val="80000"/>
                            </a:schemeClr>
                          </a:solidFill>
                          <a:latin typeface="Cambria Math"/>
                        </a:rPr>
                        <m:t>𝒚</m:t>
                      </m:r>
                      <m:r>
                        <a:rPr lang="en-US" sz="1200" b="1" i="1" smtClean="0">
                          <a:solidFill>
                            <a:schemeClr val="accent3">
                              <a:lumMod val="20000"/>
                              <a:lumOff val="80000"/>
                            </a:schemeClr>
                          </a:solidFill>
                          <a:latin typeface="Cambria Math"/>
                        </a:rPr>
                        <m:t>=</m:t>
                      </m:r>
                      <m:r>
                        <a:rPr lang="en-US" sz="1200" b="1" i="1" smtClean="0">
                          <a:solidFill>
                            <a:schemeClr val="accent3">
                              <a:lumMod val="20000"/>
                              <a:lumOff val="80000"/>
                            </a:schemeClr>
                          </a:solidFill>
                          <a:latin typeface="Cambria Math"/>
                        </a:rPr>
                        <m:t>𝟏</m:t>
                      </m:r>
                      <m:r>
                        <a:rPr lang="en-US" sz="1200" b="1" i="1" smtClean="0">
                          <a:solidFill>
                            <a:schemeClr val="accent3">
                              <a:lumMod val="20000"/>
                              <a:lumOff val="80000"/>
                            </a:schemeClr>
                          </a:solidFill>
                          <a:latin typeface="Cambria Math"/>
                        </a:rPr>
                        <m:t>:  </m:t>
                      </m:r>
                      <m:r>
                        <a:rPr lang="en-US" sz="1200" b="1" i="1" smtClean="0">
                          <a:solidFill>
                            <a:schemeClr val="accent3">
                              <a:lumMod val="20000"/>
                              <a:lumOff val="80000"/>
                            </a:schemeClr>
                          </a:solidFill>
                          <a:latin typeface="Cambria Math"/>
                          <a:ea typeface="Cambria Math"/>
                        </a:rPr>
                        <m:t>𝒙</m:t>
                      </m:r>
                      <m:r>
                        <a:rPr lang="en-US" sz="1200" i="1" smtClean="0">
                          <a:solidFill>
                            <a:schemeClr val="accent3">
                              <a:lumMod val="20000"/>
                              <a:lumOff val="80000"/>
                            </a:schemeClr>
                          </a:solidFill>
                          <a:latin typeface="Cambria Math"/>
                          <a:ea typeface="Cambria Math"/>
                        </a:rPr>
                        <m:t>≤</m:t>
                      </m:r>
                      <m:r>
                        <a:rPr lang="en-US" sz="1200" b="1" i="1" smtClean="0">
                          <a:solidFill>
                            <a:schemeClr val="accent3">
                              <a:lumMod val="20000"/>
                              <a:lumOff val="80000"/>
                            </a:schemeClr>
                          </a:solidFill>
                          <a:latin typeface="Cambria Math"/>
                          <a:ea typeface="Cambria Math"/>
                        </a:rPr>
                        <m:t>−</m:t>
                      </m:r>
                      <m:r>
                        <a:rPr lang="en-US" sz="1200" i="1">
                          <a:solidFill>
                            <a:schemeClr val="accent3">
                              <a:lumMod val="20000"/>
                              <a:lumOff val="80000"/>
                            </a:schemeClr>
                          </a:solidFill>
                          <a:latin typeface="Cambria Math"/>
                        </a:rPr>
                        <m:t>𝟔</m:t>
                      </m:r>
                      <m:r>
                        <m:rPr>
                          <m:nor/>
                        </m:rPr>
                        <a:rPr lang="en-US" sz="1200" i="1" dirty="0">
                          <a:solidFill>
                            <a:schemeClr val="accent3">
                              <a:lumMod val="20000"/>
                              <a:lumOff val="80000"/>
                            </a:schemeClr>
                          </a:solidFill>
                          <a:latin typeface="Cambria Math"/>
                          <a:ea typeface="Cambria Math"/>
                        </a:rPr>
                        <m:t>°</m:t>
                      </m:r>
                      <m:r>
                        <m:rPr>
                          <m:nor/>
                        </m:rPr>
                        <a:rPr lang="en-US" sz="1200" i="1" dirty="0">
                          <a:solidFill>
                            <a:schemeClr val="accent3">
                              <a:lumMod val="20000"/>
                              <a:lumOff val="80000"/>
                            </a:schemeClr>
                          </a:solidFill>
                          <a:latin typeface="Cambria Math"/>
                          <a:ea typeface="Cambria Math"/>
                        </a:rPr>
                        <m:t>C</m:t>
                      </m:r>
                      <m:r>
                        <m:rPr>
                          <m:nor/>
                        </m:rPr>
                        <a:rPr lang="en-US" sz="1200" i="1" dirty="0">
                          <a:solidFill>
                            <a:schemeClr val="accent3">
                              <a:lumMod val="20000"/>
                              <a:lumOff val="80000"/>
                            </a:schemeClr>
                          </a:solidFill>
                          <a:latin typeface="Cambria Math"/>
                          <a:ea typeface="Cambria Math"/>
                        </a:rPr>
                        <m:t>/15 </m:t>
                      </m:r>
                      <m:r>
                        <m:rPr>
                          <m:nor/>
                        </m:rPr>
                        <a:rPr lang="en-US" sz="1200" i="1" dirty="0">
                          <a:solidFill>
                            <a:schemeClr val="accent3">
                              <a:lumMod val="20000"/>
                              <a:lumOff val="80000"/>
                            </a:schemeClr>
                          </a:solidFill>
                          <a:latin typeface="Cambria Math"/>
                          <a:ea typeface="Cambria Math"/>
                        </a:rPr>
                        <m:t>min</m:t>
                      </m:r>
                    </m:oMath>
                  </m:oMathPara>
                </a14:m>
                <a:endParaRPr lang="en-US" sz="1200" b="1" i="1" dirty="0">
                  <a:solidFill>
                    <a:schemeClr val="accent3">
                      <a:lumMod val="20000"/>
                      <a:lumOff val="80000"/>
                    </a:schemeClr>
                  </a:solidFill>
                  <a:latin typeface="Cambria Math"/>
                  <a:ea typeface="Cambria Math"/>
                </a:endParaRPr>
              </a:p>
              <a:p>
                <a:pPr algn="ctr"/>
                <a:endParaRPr lang="en-US" sz="1200" b="1" i="1" dirty="0">
                  <a:solidFill>
                    <a:schemeClr val="accent3">
                      <a:lumMod val="20000"/>
                      <a:lumOff val="80000"/>
                    </a:schemeClr>
                  </a:solidFill>
                  <a:latin typeface="Cambria Math"/>
                  <a:ea typeface="Cambria Math"/>
                </a:endParaRPr>
              </a:p>
              <a:p>
                <a:pPr algn="ctr"/>
                <a14:m>
                  <m:oMathPara xmlns:m="http://schemas.openxmlformats.org/officeDocument/2006/math">
                    <m:oMathParaPr>
                      <m:jc m:val="centerGroup"/>
                    </m:oMathParaPr>
                    <m:oMath xmlns:m="http://schemas.openxmlformats.org/officeDocument/2006/math">
                      <m:r>
                        <a:rPr lang="en-US" sz="1200" b="1" i="1" smtClean="0">
                          <a:solidFill>
                            <a:schemeClr val="accent3">
                              <a:lumMod val="20000"/>
                              <a:lumOff val="80000"/>
                            </a:schemeClr>
                          </a:solidFill>
                          <a:latin typeface="Cambria Math"/>
                        </a:rPr>
                        <m:t>𝒚</m:t>
                      </m:r>
                      <m:r>
                        <a:rPr lang="en-US" sz="1200" b="1" i="1" smtClean="0">
                          <a:solidFill>
                            <a:schemeClr val="accent3">
                              <a:lumMod val="20000"/>
                              <a:lumOff val="80000"/>
                            </a:schemeClr>
                          </a:solidFill>
                          <a:latin typeface="Cambria Math"/>
                        </a:rPr>
                        <m:t>=−</m:t>
                      </m:r>
                      <m:r>
                        <a:rPr lang="en-US" sz="1200" b="1" i="1" smtClean="0">
                          <a:solidFill>
                            <a:schemeClr val="accent3">
                              <a:lumMod val="20000"/>
                              <a:lumOff val="80000"/>
                            </a:schemeClr>
                          </a:solidFill>
                          <a:latin typeface="Cambria Math"/>
                        </a:rPr>
                        <m:t>𝟎</m:t>
                      </m:r>
                      <m:r>
                        <a:rPr lang="en-US" sz="1200" b="1" i="1" smtClean="0">
                          <a:solidFill>
                            <a:schemeClr val="accent3">
                              <a:lumMod val="20000"/>
                              <a:lumOff val="80000"/>
                            </a:schemeClr>
                          </a:solidFill>
                          <a:latin typeface="Cambria Math"/>
                        </a:rPr>
                        <m:t>.</m:t>
                      </m:r>
                      <m:r>
                        <a:rPr lang="en-US" sz="1200" b="1" i="1" smtClean="0">
                          <a:solidFill>
                            <a:schemeClr val="accent3">
                              <a:lumMod val="20000"/>
                              <a:lumOff val="80000"/>
                            </a:schemeClr>
                          </a:solidFill>
                          <a:latin typeface="Cambria Math"/>
                        </a:rPr>
                        <m:t>𝟐𝟓</m:t>
                      </m:r>
                      <m:r>
                        <a:rPr lang="en-US" sz="1200" b="1" i="1" smtClean="0">
                          <a:solidFill>
                            <a:schemeClr val="accent3">
                              <a:lumMod val="20000"/>
                              <a:lumOff val="80000"/>
                            </a:schemeClr>
                          </a:solidFill>
                          <a:latin typeface="Cambria Math"/>
                        </a:rPr>
                        <m:t>𝒙</m:t>
                      </m:r>
                      <m:r>
                        <a:rPr lang="en-US" sz="1200" b="1" i="1" smtClean="0">
                          <a:solidFill>
                            <a:schemeClr val="accent3">
                              <a:lumMod val="20000"/>
                              <a:lumOff val="80000"/>
                            </a:schemeClr>
                          </a:solidFill>
                          <a:latin typeface="Cambria Math"/>
                        </a:rPr>
                        <m:t>−</m:t>
                      </m:r>
                      <m:r>
                        <a:rPr lang="en-US" sz="1200" b="1" i="1" smtClean="0">
                          <a:solidFill>
                            <a:schemeClr val="accent3">
                              <a:lumMod val="20000"/>
                              <a:lumOff val="80000"/>
                            </a:schemeClr>
                          </a:solidFill>
                          <a:latin typeface="Cambria Math"/>
                        </a:rPr>
                        <m:t>𝟎</m:t>
                      </m:r>
                      <m:r>
                        <a:rPr lang="en-US" sz="1200" b="1" i="1" smtClean="0">
                          <a:solidFill>
                            <a:schemeClr val="accent3">
                              <a:lumMod val="20000"/>
                              <a:lumOff val="80000"/>
                            </a:schemeClr>
                          </a:solidFill>
                          <a:latin typeface="Cambria Math"/>
                        </a:rPr>
                        <m:t>.</m:t>
                      </m:r>
                      <m:r>
                        <a:rPr lang="en-US" sz="1200" b="1" i="1" smtClean="0">
                          <a:solidFill>
                            <a:schemeClr val="accent3">
                              <a:lumMod val="20000"/>
                              <a:lumOff val="80000"/>
                            </a:schemeClr>
                          </a:solidFill>
                          <a:latin typeface="Cambria Math"/>
                        </a:rPr>
                        <m:t>𝟓</m:t>
                      </m:r>
                      <m:r>
                        <a:rPr lang="en-US" sz="1200" b="1" i="1" smtClean="0">
                          <a:solidFill>
                            <a:schemeClr val="accent3">
                              <a:lumMod val="20000"/>
                              <a:lumOff val="80000"/>
                            </a:schemeClr>
                          </a:solidFill>
                          <a:latin typeface="Cambria Math"/>
                        </a:rPr>
                        <m:t>:  −</m:t>
                      </m:r>
                      <m:r>
                        <a:rPr lang="en-US" sz="1200" b="1" i="1" smtClean="0">
                          <a:solidFill>
                            <a:schemeClr val="accent3">
                              <a:lumMod val="20000"/>
                              <a:lumOff val="80000"/>
                            </a:schemeClr>
                          </a:solidFill>
                          <a:latin typeface="Cambria Math"/>
                        </a:rPr>
                        <m:t>𝟔</m:t>
                      </m:r>
                      <m:r>
                        <m:rPr>
                          <m:nor/>
                        </m:rPr>
                        <a:rPr lang="en-US" sz="1200" i="1" dirty="0">
                          <a:solidFill>
                            <a:schemeClr val="accent3">
                              <a:lumMod val="20000"/>
                              <a:lumOff val="80000"/>
                            </a:schemeClr>
                          </a:solidFill>
                          <a:latin typeface="Cambria Math"/>
                          <a:ea typeface="Cambria Math"/>
                        </a:rPr>
                        <m:t>°</m:t>
                      </m:r>
                      <m:r>
                        <m:rPr>
                          <m:nor/>
                        </m:rPr>
                        <a:rPr lang="en-US" sz="1200" i="1" dirty="0">
                          <a:solidFill>
                            <a:schemeClr val="accent3">
                              <a:lumMod val="20000"/>
                              <a:lumOff val="80000"/>
                            </a:schemeClr>
                          </a:solidFill>
                          <a:latin typeface="Cambria Math"/>
                          <a:ea typeface="Cambria Math"/>
                        </a:rPr>
                        <m:t>C</m:t>
                      </m:r>
                      <m:r>
                        <m:rPr>
                          <m:nor/>
                        </m:rPr>
                        <a:rPr lang="en-US" sz="1200" i="1" dirty="0">
                          <a:solidFill>
                            <a:schemeClr val="accent3">
                              <a:lumMod val="20000"/>
                              <a:lumOff val="80000"/>
                            </a:schemeClr>
                          </a:solidFill>
                          <a:latin typeface="Cambria Math"/>
                          <a:ea typeface="Cambria Math"/>
                        </a:rPr>
                        <m:t>/15 </m:t>
                      </m:r>
                      <m:r>
                        <m:rPr>
                          <m:nor/>
                        </m:rPr>
                        <a:rPr lang="en-US" sz="1200" i="1" dirty="0">
                          <a:solidFill>
                            <a:schemeClr val="accent3">
                              <a:lumMod val="20000"/>
                              <a:lumOff val="80000"/>
                            </a:schemeClr>
                          </a:solidFill>
                          <a:latin typeface="Cambria Math"/>
                          <a:ea typeface="Cambria Math"/>
                        </a:rPr>
                        <m:t>min</m:t>
                      </m:r>
                      <m:r>
                        <a:rPr lang="en-US" sz="1200" b="1" i="1" dirty="0" smtClean="0">
                          <a:solidFill>
                            <a:schemeClr val="accent3">
                              <a:lumMod val="20000"/>
                              <a:lumOff val="80000"/>
                            </a:schemeClr>
                          </a:solidFill>
                          <a:latin typeface="Cambria Math"/>
                          <a:ea typeface="Cambria Math"/>
                        </a:rPr>
                        <m:t> </m:t>
                      </m:r>
                      <m:r>
                        <a:rPr lang="en-US" sz="1200" b="1" i="1" smtClean="0">
                          <a:solidFill>
                            <a:schemeClr val="accent3">
                              <a:lumMod val="20000"/>
                              <a:lumOff val="80000"/>
                            </a:schemeClr>
                          </a:solidFill>
                          <a:latin typeface="Cambria Math"/>
                          <a:ea typeface="Cambria Math"/>
                        </a:rPr>
                        <m:t>&lt;</m:t>
                      </m:r>
                      <m:r>
                        <a:rPr lang="en-US" sz="1200" b="1" i="1" smtClean="0">
                          <a:solidFill>
                            <a:schemeClr val="accent3">
                              <a:lumMod val="20000"/>
                              <a:lumOff val="80000"/>
                            </a:schemeClr>
                          </a:solidFill>
                          <a:latin typeface="Cambria Math"/>
                          <a:ea typeface="Cambria Math"/>
                        </a:rPr>
                        <m:t>𝒙</m:t>
                      </m:r>
                      <m:r>
                        <a:rPr lang="en-US" sz="1200" b="1" i="1" smtClean="0">
                          <a:solidFill>
                            <a:schemeClr val="accent3">
                              <a:lumMod val="20000"/>
                              <a:lumOff val="80000"/>
                            </a:schemeClr>
                          </a:solidFill>
                          <a:latin typeface="Cambria Math"/>
                          <a:ea typeface="Cambria Math"/>
                        </a:rPr>
                        <m:t>&lt;−</m:t>
                      </m:r>
                      <m:r>
                        <a:rPr lang="en-US" sz="1200" b="1" i="1" smtClean="0">
                          <a:solidFill>
                            <a:schemeClr val="accent3">
                              <a:lumMod val="20000"/>
                              <a:lumOff val="80000"/>
                            </a:schemeClr>
                          </a:solidFill>
                          <a:latin typeface="Cambria Math"/>
                          <a:ea typeface="Cambria Math"/>
                        </a:rPr>
                        <m:t>𝟐</m:t>
                      </m:r>
                      <m:r>
                        <m:rPr>
                          <m:nor/>
                        </m:rPr>
                        <a:rPr lang="en-US" sz="1200" i="1" dirty="0">
                          <a:solidFill>
                            <a:schemeClr val="accent3">
                              <a:lumMod val="20000"/>
                              <a:lumOff val="80000"/>
                            </a:schemeClr>
                          </a:solidFill>
                          <a:latin typeface="Cambria Math"/>
                          <a:ea typeface="Cambria Math"/>
                        </a:rPr>
                        <m:t>°</m:t>
                      </m:r>
                      <m:r>
                        <m:rPr>
                          <m:nor/>
                        </m:rPr>
                        <a:rPr lang="en-US" sz="1200" i="1" dirty="0">
                          <a:solidFill>
                            <a:schemeClr val="accent3">
                              <a:lumMod val="20000"/>
                              <a:lumOff val="80000"/>
                            </a:schemeClr>
                          </a:solidFill>
                          <a:latin typeface="Cambria Math"/>
                          <a:ea typeface="Cambria Math"/>
                        </a:rPr>
                        <m:t>C</m:t>
                      </m:r>
                      <m:r>
                        <m:rPr>
                          <m:nor/>
                        </m:rPr>
                        <a:rPr lang="en-US" sz="1200" i="1" dirty="0">
                          <a:solidFill>
                            <a:schemeClr val="accent3">
                              <a:lumMod val="20000"/>
                              <a:lumOff val="80000"/>
                            </a:schemeClr>
                          </a:solidFill>
                          <a:latin typeface="Cambria Math"/>
                          <a:ea typeface="Cambria Math"/>
                        </a:rPr>
                        <m:t>/15 </m:t>
                      </m:r>
                      <m:r>
                        <m:rPr>
                          <m:nor/>
                        </m:rPr>
                        <a:rPr lang="en-US" sz="1200" i="1" dirty="0">
                          <a:solidFill>
                            <a:schemeClr val="accent3">
                              <a:lumMod val="20000"/>
                              <a:lumOff val="80000"/>
                            </a:schemeClr>
                          </a:solidFill>
                          <a:latin typeface="Cambria Math"/>
                          <a:ea typeface="Cambria Math"/>
                        </a:rPr>
                        <m:t>min</m:t>
                      </m:r>
                    </m:oMath>
                  </m:oMathPara>
                </a14:m>
                <a:endParaRPr lang="en-US" sz="1200" i="1" dirty="0">
                  <a:solidFill>
                    <a:schemeClr val="accent3">
                      <a:lumMod val="20000"/>
                      <a:lumOff val="80000"/>
                    </a:schemeClr>
                  </a:solidFill>
                  <a:latin typeface="Cambria Math"/>
                  <a:ea typeface="Cambria Math"/>
                </a:endParaRPr>
              </a:p>
              <a:p>
                <a:pPr algn="ctr"/>
                <a:endParaRPr lang="en-US" sz="1200" b="1" i="1" dirty="0">
                  <a:solidFill>
                    <a:schemeClr val="accent3">
                      <a:lumMod val="20000"/>
                      <a:lumOff val="80000"/>
                    </a:schemeClr>
                  </a:solidFill>
                  <a:latin typeface="Cambria Math"/>
                  <a:ea typeface="Cambria Math"/>
                </a:endParaRPr>
              </a:p>
              <a:p>
                <a:pPr algn="ctr"/>
                <a14:m>
                  <m:oMathPara xmlns:m="http://schemas.openxmlformats.org/officeDocument/2006/math">
                    <m:oMathParaPr>
                      <m:jc m:val="centerGroup"/>
                    </m:oMathParaPr>
                    <m:oMath xmlns:m="http://schemas.openxmlformats.org/officeDocument/2006/math">
                      <m:r>
                        <a:rPr lang="en-US" sz="1200" b="1" i="1" smtClean="0">
                          <a:solidFill>
                            <a:schemeClr val="accent3">
                              <a:lumMod val="20000"/>
                              <a:lumOff val="80000"/>
                            </a:schemeClr>
                          </a:solidFill>
                          <a:latin typeface="Cambria Math"/>
                          <a:ea typeface="Cambria Math"/>
                        </a:rPr>
                        <m:t>𝒚</m:t>
                      </m:r>
                      <m:r>
                        <a:rPr lang="en-US" sz="1200" b="1" i="1" smtClean="0">
                          <a:solidFill>
                            <a:schemeClr val="accent3">
                              <a:lumMod val="20000"/>
                              <a:lumOff val="80000"/>
                            </a:schemeClr>
                          </a:solidFill>
                          <a:latin typeface="Cambria Math"/>
                          <a:ea typeface="Cambria Math"/>
                        </a:rPr>
                        <m:t>=</m:t>
                      </m:r>
                      <m:r>
                        <a:rPr lang="en-US" sz="1200" b="1" i="1" smtClean="0">
                          <a:solidFill>
                            <a:schemeClr val="accent3">
                              <a:lumMod val="20000"/>
                              <a:lumOff val="80000"/>
                            </a:schemeClr>
                          </a:solidFill>
                          <a:latin typeface="Cambria Math"/>
                          <a:ea typeface="Cambria Math"/>
                        </a:rPr>
                        <m:t>𝟎</m:t>
                      </m:r>
                      <m:r>
                        <a:rPr lang="en-US" sz="1200" b="1" i="1" smtClean="0">
                          <a:solidFill>
                            <a:schemeClr val="accent3">
                              <a:lumMod val="20000"/>
                              <a:lumOff val="80000"/>
                            </a:schemeClr>
                          </a:solidFill>
                          <a:latin typeface="Cambria Math"/>
                          <a:ea typeface="Cambria Math"/>
                        </a:rPr>
                        <m:t>:  −</m:t>
                      </m:r>
                      <m:r>
                        <a:rPr lang="en-US" sz="1200" b="1" i="1" smtClean="0">
                          <a:solidFill>
                            <a:schemeClr val="accent3">
                              <a:lumMod val="20000"/>
                              <a:lumOff val="80000"/>
                            </a:schemeClr>
                          </a:solidFill>
                          <a:latin typeface="Cambria Math"/>
                          <a:ea typeface="Cambria Math"/>
                        </a:rPr>
                        <m:t>𝟐</m:t>
                      </m:r>
                      <m:r>
                        <m:rPr>
                          <m:nor/>
                        </m:rPr>
                        <a:rPr lang="en-US" sz="1200" i="1" dirty="0">
                          <a:solidFill>
                            <a:schemeClr val="accent3">
                              <a:lumMod val="20000"/>
                              <a:lumOff val="80000"/>
                            </a:schemeClr>
                          </a:solidFill>
                          <a:latin typeface="Cambria Math"/>
                          <a:ea typeface="Cambria Math"/>
                        </a:rPr>
                        <m:t>°</m:t>
                      </m:r>
                      <m:r>
                        <m:rPr>
                          <m:nor/>
                        </m:rPr>
                        <a:rPr lang="en-US" sz="1200" i="1" dirty="0">
                          <a:solidFill>
                            <a:schemeClr val="accent3">
                              <a:lumMod val="20000"/>
                              <a:lumOff val="80000"/>
                            </a:schemeClr>
                          </a:solidFill>
                          <a:latin typeface="Cambria Math"/>
                          <a:ea typeface="Cambria Math"/>
                        </a:rPr>
                        <m:t>C</m:t>
                      </m:r>
                      <m:r>
                        <m:rPr>
                          <m:nor/>
                        </m:rPr>
                        <a:rPr lang="en-US" sz="1200" i="1" dirty="0">
                          <a:solidFill>
                            <a:schemeClr val="accent3">
                              <a:lumMod val="20000"/>
                              <a:lumOff val="80000"/>
                            </a:schemeClr>
                          </a:solidFill>
                          <a:latin typeface="Cambria Math"/>
                          <a:ea typeface="Cambria Math"/>
                        </a:rPr>
                        <m:t>/15 </m:t>
                      </m:r>
                      <m:r>
                        <m:rPr>
                          <m:nor/>
                        </m:rPr>
                        <a:rPr lang="en-US" sz="1200" i="1" dirty="0">
                          <a:solidFill>
                            <a:schemeClr val="accent3">
                              <a:lumMod val="20000"/>
                              <a:lumOff val="80000"/>
                            </a:schemeClr>
                          </a:solidFill>
                          <a:latin typeface="Cambria Math"/>
                          <a:ea typeface="Cambria Math"/>
                        </a:rPr>
                        <m:t>min</m:t>
                      </m:r>
                      <m:r>
                        <a:rPr lang="en-US" sz="1200" b="1" i="1" dirty="0" smtClean="0">
                          <a:solidFill>
                            <a:schemeClr val="accent3">
                              <a:lumMod val="20000"/>
                              <a:lumOff val="80000"/>
                            </a:schemeClr>
                          </a:solidFill>
                          <a:latin typeface="Cambria Math"/>
                          <a:ea typeface="Cambria Math"/>
                        </a:rPr>
                        <m:t> </m:t>
                      </m:r>
                      <m:r>
                        <a:rPr lang="en-US" sz="1200" b="1" i="1" smtClean="0">
                          <a:solidFill>
                            <a:schemeClr val="accent3">
                              <a:lumMod val="20000"/>
                              <a:lumOff val="80000"/>
                            </a:schemeClr>
                          </a:solidFill>
                          <a:latin typeface="Cambria Math"/>
                          <a:ea typeface="Cambria Math"/>
                        </a:rPr>
                        <m:t>≤</m:t>
                      </m:r>
                      <m:r>
                        <a:rPr lang="en-US" sz="1200" b="1" i="1" smtClean="0">
                          <a:solidFill>
                            <a:schemeClr val="accent3">
                              <a:lumMod val="20000"/>
                              <a:lumOff val="80000"/>
                            </a:schemeClr>
                          </a:solidFill>
                          <a:latin typeface="Cambria Math"/>
                          <a:ea typeface="Cambria Math"/>
                        </a:rPr>
                        <m:t>𝒙</m:t>
                      </m:r>
                    </m:oMath>
                  </m:oMathPara>
                </a14:m>
                <a:endParaRPr lang="en-US" sz="1200" b="1" i="1" dirty="0">
                  <a:solidFill>
                    <a:schemeClr val="accent3">
                      <a:lumMod val="20000"/>
                      <a:lumOff val="80000"/>
                    </a:schemeClr>
                  </a:solidFill>
                  <a:ea typeface="Cambria Math"/>
                </a:endParaRPr>
              </a:p>
            </p:txBody>
          </p:sp>
        </mc:Choice>
        <mc:Fallback xmlns="">
          <p:sp>
            <p:nvSpPr>
              <p:cNvPr id="7" name="TextBox 6"/>
              <p:cNvSpPr txBox="1">
                <a:spLocks noRot="1" noChangeAspect="1" noMove="1" noResize="1" noEditPoints="1" noAdjustHandles="1" noChangeArrowheads="1" noChangeShapeType="1" noTextEdit="1"/>
              </p:cNvSpPr>
              <p:nvPr/>
            </p:nvSpPr>
            <p:spPr>
              <a:xfrm>
                <a:off x="4759842" y="4791670"/>
                <a:ext cx="3840480" cy="923330"/>
              </a:xfrm>
              <a:prstGeom prst="rect">
                <a:avLst/>
              </a:prstGeom>
              <a:blipFill rotWithShape="1">
                <a:blip r:embed="rId7"/>
                <a:stretch>
                  <a:fillRect b="-1316"/>
                </a:stretch>
              </a:blipFill>
            </p:spPr>
            <p:txBody>
              <a:bodyPr/>
              <a:lstStyle/>
              <a:p>
                <a:r>
                  <a:rPr lang="en-US">
                    <a:noFill/>
                  </a:rPr>
                  <a:t> </a:t>
                </a:r>
              </a:p>
            </p:txBody>
          </p:sp>
        </mc:Fallback>
      </mc:AlternateContent>
    </p:spTree>
    <p:extLst>
      <p:ext uri="{BB962C8B-B14F-4D97-AF65-F5344CB8AC3E}">
        <p14:creationId xmlns:p14="http://schemas.microsoft.com/office/powerpoint/2010/main" val="260828084"/>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hart 3"/>
          <p:cNvGraphicFramePr>
            <a:graphicFrameLocks noChangeAspect="1"/>
          </p:cNvGraphicFramePr>
          <p:nvPr>
            <p:extLst>
              <p:ext uri="{D42A27DB-BD31-4B8C-83A1-F6EECF244321}">
                <p14:modId xmlns:p14="http://schemas.microsoft.com/office/powerpoint/2010/main" val="1720826285"/>
              </p:ext>
            </p:extLst>
          </p:nvPr>
        </p:nvGraphicFramePr>
        <p:xfrm>
          <a:off x="685800" y="1676400"/>
          <a:ext cx="3657600" cy="24384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5" name="Chart 4"/>
          <p:cNvGraphicFramePr>
            <a:graphicFrameLocks noChangeAspect="1"/>
          </p:cNvGraphicFramePr>
          <p:nvPr>
            <p:extLst>
              <p:ext uri="{D42A27DB-BD31-4B8C-83A1-F6EECF244321}">
                <p14:modId xmlns:p14="http://schemas.microsoft.com/office/powerpoint/2010/main" val="4198581685"/>
              </p:ext>
            </p:extLst>
          </p:nvPr>
        </p:nvGraphicFramePr>
        <p:xfrm>
          <a:off x="4800600" y="1676400"/>
          <a:ext cx="3657600" cy="2438400"/>
        </p:xfrm>
        <a:graphic>
          <a:graphicData uri="http://schemas.openxmlformats.org/drawingml/2006/chart">
            <c:chart xmlns:c="http://schemas.openxmlformats.org/drawingml/2006/chart" xmlns:r="http://schemas.openxmlformats.org/officeDocument/2006/relationships" r:id="rId4"/>
          </a:graphicData>
        </a:graphic>
      </p:graphicFrame>
      <mc:AlternateContent xmlns:mc="http://schemas.openxmlformats.org/markup-compatibility/2006" xmlns:a14="http://schemas.microsoft.com/office/drawing/2010/main">
        <mc:Choice Requires="a14">
          <p:sp>
            <p:nvSpPr>
              <p:cNvPr id="6" name="TextBox 5"/>
              <p:cNvSpPr txBox="1"/>
              <p:nvPr/>
            </p:nvSpPr>
            <p:spPr>
              <a:xfrm>
                <a:off x="1207032" y="4267200"/>
                <a:ext cx="2615139" cy="1588127"/>
              </a:xfrm>
              <a:prstGeom prst="rect">
                <a:avLst/>
              </a:prstGeom>
              <a:noFill/>
            </p:spPr>
            <p:txBody>
              <a:bodyPr wrap="none" rtlCol="0" anchor="ctr" anchorCtr="0">
                <a:spAutoFit/>
              </a:bodyPr>
              <a:lstStyle/>
              <a:p>
                <a:pPr algn="ctr"/>
                <a14:m>
                  <m:oMath xmlns:m="http://schemas.openxmlformats.org/officeDocument/2006/math">
                    <m:r>
                      <a:rPr lang="en-US" sz="1200" b="1" i="1" smtClean="0">
                        <a:solidFill>
                          <a:schemeClr val="accent3">
                            <a:lumMod val="20000"/>
                            <a:lumOff val="80000"/>
                          </a:schemeClr>
                        </a:solidFill>
                        <a:latin typeface="Cambria Math"/>
                      </a:rPr>
                      <m:t>𝒚</m:t>
                    </m:r>
                    <m:r>
                      <a:rPr lang="en-US" sz="1200" b="1" i="1" smtClean="0">
                        <a:solidFill>
                          <a:schemeClr val="accent3">
                            <a:lumMod val="20000"/>
                            <a:lumOff val="80000"/>
                          </a:schemeClr>
                        </a:solidFill>
                        <a:latin typeface="Cambria Math"/>
                      </a:rPr>
                      <m:t>=</m:t>
                    </m:r>
                    <m:r>
                      <a:rPr lang="en-US" sz="1200" b="1" i="1" smtClean="0">
                        <a:solidFill>
                          <a:schemeClr val="accent3">
                            <a:lumMod val="20000"/>
                            <a:lumOff val="80000"/>
                          </a:schemeClr>
                        </a:solidFill>
                        <a:latin typeface="Cambria Math"/>
                      </a:rPr>
                      <m:t>𝟎</m:t>
                    </m:r>
                    <m:r>
                      <a:rPr lang="en-US" sz="1200" b="1" i="1" smtClean="0">
                        <a:solidFill>
                          <a:schemeClr val="accent3">
                            <a:lumMod val="20000"/>
                            <a:lumOff val="80000"/>
                          </a:schemeClr>
                        </a:solidFill>
                        <a:latin typeface="Cambria Math"/>
                      </a:rPr>
                      <m:t>.</m:t>
                    </m:r>
                    <m:r>
                      <a:rPr lang="en-US" sz="1200" b="1" i="1" smtClean="0">
                        <a:solidFill>
                          <a:schemeClr val="accent3">
                            <a:lumMod val="20000"/>
                            <a:lumOff val="80000"/>
                          </a:schemeClr>
                        </a:solidFill>
                        <a:latin typeface="Cambria Math"/>
                      </a:rPr>
                      <m:t>𝟑</m:t>
                    </m:r>
                    <m:r>
                      <a:rPr lang="en-US" sz="1200" b="1" i="1" smtClean="0">
                        <a:solidFill>
                          <a:schemeClr val="accent3">
                            <a:lumMod val="20000"/>
                            <a:lumOff val="80000"/>
                          </a:schemeClr>
                        </a:solidFill>
                        <a:latin typeface="Cambria Math"/>
                      </a:rPr>
                      <m:t>:  </m:t>
                    </m:r>
                    <m:r>
                      <a:rPr lang="en-US" sz="1200" b="1" i="1" smtClean="0">
                        <a:solidFill>
                          <a:schemeClr val="accent3">
                            <a:lumMod val="20000"/>
                            <a:lumOff val="80000"/>
                          </a:schemeClr>
                        </a:solidFill>
                        <a:latin typeface="Cambria Math"/>
                        <a:ea typeface="Cambria Math"/>
                      </a:rPr>
                      <m:t>𝒙</m:t>
                    </m:r>
                    <m:r>
                      <a:rPr lang="en-US" sz="1200" b="1" i="1" smtClean="0">
                        <a:solidFill>
                          <a:schemeClr val="accent3">
                            <a:lumMod val="20000"/>
                            <a:lumOff val="80000"/>
                          </a:schemeClr>
                        </a:solidFill>
                        <a:latin typeface="Cambria Math"/>
                        <a:ea typeface="Cambria Math"/>
                      </a:rPr>
                      <m:t>≤−</m:t>
                    </m:r>
                    <m:r>
                      <a:rPr lang="en-US" sz="1200" b="1" i="1" smtClean="0">
                        <a:solidFill>
                          <a:schemeClr val="accent3">
                            <a:lumMod val="20000"/>
                            <a:lumOff val="80000"/>
                          </a:schemeClr>
                        </a:solidFill>
                        <a:latin typeface="Cambria Math"/>
                        <a:ea typeface="Cambria Math"/>
                      </a:rPr>
                      <m:t>𝟐</m:t>
                    </m:r>
                  </m:oMath>
                </a14:m>
                <a:r>
                  <a:rPr lang="en-US" sz="1200" b="1" i="1" dirty="0">
                    <a:solidFill>
                      <a:schemeClr val="accent3">
                        <a:lumMod val="20000"/>
                        <a:lumOff val="80000"/>
                      </a:schemeClr>
                    </a:solidFill>
                    <a:latin typeface="Cambria Math"/>
                    <a:ea typeface="Cambria Math"/>
                  </a:rPr>
                  <a:t>°C</a:t>
                </a:r>
              </a:p>
              <a:p>
                <a:pPr algn="ctr"/>
                <a:endParaRPr lang="en-US" sz="1200" b="1" i="1" dirty="0">
                  <a:solidFill>
                    <a:schemeClr val="accent3">
                      <a:lumMod val="20000"/>
                      <a:lumOff val="80000"/>
                    </a:schemeClr>
                  </a:solidFill>
                  <a:latin typeface="Cambria Math"/>
                  <a:ea typeface="Cambria Math"/>
                </a:endParaRPr>
              </a:p>
              <a:p>
                <a:pPr algn="ctr"/>
                <a14:m>
                  <m:oMathPara xmlns:m="http://schemas.openxmlformats.org/officeDocument/2006/math">
                    <m:oMathParaPr>
                      <m:jc m:val="centerGroup"/>
                    </m:oMathParaPr>
                    <m:oMath xmlns:m="http://schemas.openxmlformats.org/officeDocument/2006/math">
                      <m:r>
                        <a:rPr lang="en-US" sz="1200" i="1">
                          <a:solidFill>
                            <a:schemeClr val="accent3">
                              <a:lumMod val="20000"/>
                              <a:lumOff val="80000"/>
                            </a:schemeClr>
                          </a:solidFill>
                          <a:latin typeface="Cambria Math"/>
                        </a:rPr>
                        <m:t>𝑦</m:t>
                      </m:r>
                      <m:r>
                        <a:rPr lang="en-US" sz="1200" i="1">
                          <a:solidFill>
                            <a:schemeClr val="accent3">
                              <a:lumMod val="20000"/>
                              <a:lumOff val="80000"/>
                            </a:schemeClr>
                          </a:solidFill>
                          <a:latin typeface="Cambria Math"/>
                        </a:rPr>
                        <m:t>=−0.</m:t>
                      </m:r>
                      <m:r>
                        <a:rPr lang="en-US" sz="1200" b="1" i="1" smtClean="0">
                          <a:solidFill>
                            <a:schemeClr val="accent3">
                              <a:lumMod val="20000"/>
                              <a:lumOff val="80000"/>
                            </a:schemeClr>
                          </a:solidFill>
                          <a:latin typeface="Cambria Math"/>
                        </a:rPr>
                        <m:t>𝟏𝟓</m:t>
                      </m:r>
                      <m:r>
                        <a:rPr lang="en-US" sz="1200" i="1">
                          <a:solidFill>
                            <a:schemeClr val="accent3">
                              <a:lumMod val="20000"/>
                              <a:lumOff val="80000"/>
                            </a:schemeClr>
                          </a:solidFill>
                          <a:latin typeface="Cambria Math"/>
                        </a:rPr>
                        <m:t>𝑥</m:t>
                      </m:r>
                      <m:r>
                        <a:rPr lang="en-US" sz="1200" i="1">
                          <a:solidFill>
                            <a:schemeClr val="accent3">
                              <a:lumMod val="20000"/>
                              <a:lumOff val="80000"/>
                            </a:schemeClr>
                          </a:solidFill>
                          <a:latin typeface="Cambria Math"/>
                        </a:rPr>
                        <m:t>:  −</m:t>
                      </m:r>
                      <m:r>
                        <a:rPr lang="en-US" sz="1200" b="1" i="1" smtClean="0">
                          <a:solidFill>
                            <a:schemeClr val="accent3">
                              <a:lumMod val="20000"/>
                              <a:lumOff val="80000"/>
                            </a:schemeClr>
                          </a:solidFill>
                          <a:latin typeface="Cambria Math"/>
                        </a:rPr>
                        <m:t>𝟐</m:t>
                      </m:r>
                      <m:r>
                        <a:rPr lang="en-US" sz="1200" b="1" i="1" smtClean="0">
                          <a:solidFill>
                            <a:schemeClr val="accent3">
                              <a:lumMod val="20000"/>
                              <a:lumOff val="80000"/>
                            </a:schemeClr>
                          </a:solidFill>
                          <a:latin typeface="Cambria Math"/>
                        </a:rPr>
                        <m:t> °</m:t>
                      </m:r>
                      <m:r>
                        <a:rPr lang="en-US" sz="1200" b="1" i="1" smtClean="0">
                          <a:solidFill>
                            <a:schemeClr val="accent3">
                              <a:lumMod val="20000"/>
                              <a:lumOff val="80000"/>
                            </a:schemeClr>
                          </a:solidFill>
                          <a:latin typeface="Cambria Math"/>
                        </a:rPr>
                        <m:t>𝑪</m:t>
                      </m:r>
                      <m:r>
                        <a:rPr lang="en-US" sz="1200" i="1">
                          <a:solidFill>
                            <a:schemeClr val="accent3">
                              <a:lumMod val="20000"/>
                              <a:lumOff val="80000"/>
                            </a:schemeClr>
                          </a:solidFill>
                          <a:latin typeface="Cambria Math"/>
                        </a:rPr>
                        <m:t>&lt;</m:t>
                      </m:r>
                      <m:r>
                        <a:rPr lang="en-US" sz="1200" i="1">
                          <a:solidFill>
                            <a:schemeClr val="accent3">
                              <a:lumMod val="20000"/>
                              <a:lumOff val="80000"/>
                            </a:schemeClr>
                          </a:solidFill>
                          <a:latin typeface="Cambria Math"/>
                          <a:ea typeface="Cambria Math"/>
                        </a:rPr>
                        <m:t>𝑥</m:t>
                      </m:r>
                      <m:r>
                        <a:rPr lang="en-US" sz="1200" i="1">
                          <a:solidFill>
                            <a:schemeClr val="accent3">
                              <a:lumMod val="20000"/>
                              <a:lumOff val="80000"/>
                            </a:schemeClr>
                          </a:solidFill>
                          <a:latin typeface="Cambria Math"/>
                          <a:ea typeface="Cambria Math"/>
                        </a:rPr>
                        <m:t>&lt;</m:t>
                      </m:r>
                      <m:r>
                        <a:rPr lang="en-US" sz="1200" b="1" i="1" smtClean="0">
                          <a:solidFill>
                            <a:schemeClr val="accent3">
                              <a:lumMod val="20000"/>
                              <a:lumOff val="80000"/>
                            </a:schemeClr>
                          </a:solidFill>
                          <a:latin typeface="Cambria Math"/>
                          <a:ea typeface="Cambria Math"/>
                        </a:rPr>
                        <m:t>𝟎</m:t>
                      </m:r>
                      <m:r>
                        <a:rPr lang="en-US" sz="1200" b="1" i="1" smtClean="0">
                          <a:solidFill>
                            <a:schemeClr val="accent3">
                              <a:lumMod val="20000"/>
                              <a:lumOff val="80000"/>
                            </a:schemeClr>
                          </a:solidFill>
                          <a:latin typeface="Cambria Math"/>
                          <a:ea typeface="Cambria Math"/>
                        </a:rPr>
                        <m:t> °</m:t>
                      </m:r>
                      <m:r>
                        <a:rPr lang="en-US" sz="1200" b="1" i="1" smtClean="0">
                          <a:solidFill>
                            <a:schemeClr val="accent3">
                              <a:lumMod val="20000"/>
                              <a:lumOff val="80000"/>
                            </a:schemeClr>
                          </a:solidFill>
                          <a:latin typeface="Cambria Math"/>
                          <a:ea typeface="Cambria Math"/>
                        </a:rPr>
                        <m:t>𝑪</m:t>
                      </m:r>
                    </m:oMath>
                  </m:oMathPara>
                </a14:m>
                <a:endParaRPr lang="en-US" sz="1200" b="1" i="1" dirty="0">
                  <a:solidFill>
                    <a:schemeClr val="accent3">
                      <a:lumMod val="20000"/>
                      <a:lumOff val="80000"/>
                    </a:schemeClr>
                  </a:solidFill>
                  <a:latin typeface="Cambria Math"/>
                  <a:ea typeface="Cambria Math"/>
                </a:endParaRPr>
              </a:p>
              <a:p>
                <a:pPr algn="ctr"/>
                <a:endParaRPr lang="en-US" sz="1200" b="1" i="1" dirty="0">
                  <a:solidFill>
                    <a:schemeClr val="accent3">
                      <a:lumMod val="20000"/>
                      <a:lumOff val="80000"/>
                    </a:schemeClr>
                  </a:solidFill>
                  <a:latin typeface="Cambria Math"/>
                  <a:ea typeface="Cambria Math"/>
                </a:endParaRPr>
              </a:p>
              <a:p>
                <a:pPr algn="ctr"/>
                <a14:m>
                  <m:oMathPara xmlns:m="http://schemas.openxmlformats.org/officeDocument/2006/math">
                    <m:oMathParaPr>
                      <m:jc m:val="centerGroup"/>
                    </m:oMathParaPr>
                    <m:oMath xmlns:m="http://schemas.openxmlformats.org/officeDocument/2006/math">
                      <m:r>
                        <a:rPr lang="en-US" sz="1200" b="1" i="1" smtClean="0">
                          <a:solidFill>
                            <a:schemeClr val="accent3">
                              <a:lumMod val="20000"/>
                              <a:lumOff val="80000"/>
                            </a:schemeClr>
                          </a:solidFill>
                          <a:latin typeface="Cambria Math"/>
                        </a:rPr>
                        <m:t>𝒚</m:t>
                      </m:r>
                      <m:r>
                        <a:rPr lang="en-US" sz="1200" b="1" i="1" smtClean="0">
                          <a:solidFill>
                            <a:schemeClr val="accent3">
                              <a:lumMod val="20000"/>
                              <a:lumOff val="80000"/>
                            </a:schemeClr>
                          </a:solidFill>
                          <a:latin typeface="Cambria Math"/>
                        </a:rPr>
                        <m:t>=−</m:t>
                      </m:r>
                      <m:r>
                        <a:rPr lang="en-US" sz="1200" b="1" i="1" smtClean="0">
                          <a:solidFill>
                            <a:schemeClr val="accent3">
                              <a:lumMod val="20000"/>
                              <a:lumOff val="80000"/>
                            </a:schemeClr>
                          </a:solidFill>
                          <a:latin typeface="Cambria Math"/>
                        </a:rPr>
                        <m:t>𝟎</m:t>
                      </m:r>
                      <m:r>
                        <a:rPr lang="en-US" sz="1200" b="1" i="1" smtClean="0">
                          <a:solidFill>
                            <a:schemeClr val="accent3">
                              <a:lumMod val="20000"/>
                              <a:lumOff val="80000"/>
                            </a:schemeClr>
                          </a:solidFill>
                          <a:latin typeface="Cambria Math"/>
                        </a:rPr>
                        <m:t>.</m:t>
                      </m:r>
                      <m:r>
                        <a:rPr lang="en-US" sz="1200" b="1" i="1" smtClean="0">
                          <a:solidFill>
                            <a:schemeClr val="accent3">
                              <a:lumMod val="20000"/>
                              <a:lumOff val="80000"/>
                            </a:schemeClr>
                          </a:solidFill>
                          <a:latin typeface="Cambria Math"/>
                        </a:rPr>
                        <m:t>𝟐</m:t>
                      </m:r>
                      <m:r>
                        <a:rPr lang="en-US" sz="1200" b="1" i="1" smtClean="0">
                          <a:solidFill>
                            <a:schemeClr val="accent3">
                              <a:lumMod val="20000"/>
                              <a:lumOff val="80000"/>
                            </a:schemeClr>
                          </a:solidFill>
                          <a:latin typeface="Cambria Math"/>
                        </a:rPr>
                        <m:t>𝒙</m:t>
                      </m:r>
                      <m:r>
                        <a:rPr lang="en-US" sz="1200" b="1" i="1" smtClean="0">
                          <a:solidFill>
                            <a:schemeClr val="accent3">
                              <a:lumMod val="20000"/>
                              <a:lumOff val="80000"/>
                            </a:schemeClr>
                          </a:solidFill>
                          <a:latin typeface="Cambria Math"/>
                        </a:rPr>
                        <m:t>:  </m:t>
                      </m:r>
                      <m:r>
                        <a:rPr lang="en-US" sz="1200" b="1" i="1" smtClean="0">
                          <a:solidFill>
                            <a:schemeClr val="accent3">
                              <a:lumMod val="20000"/>
                              <a:lumOff val="80000"/>
                            </a:schemeClr>
                          </a:solidFill>
                          <a:latin typeface="Cambria Math"/>
                        </a:rPr>
                        <m:t>𝟎</m:t>
                      </m:r>
                      <m:r>
                        <a:rPr lang="en-US" sz="1200" b="1" i="1" smtClean="0">
                          <a:solidFill>
                            <a:schemeClr val="accent3">
                              <a:lumMod val="20000"/>
                              <a:lumOff val="80000"/>
                            </a:schemeClr>
                          </a:solidFill>
                          <a:latin typeface="Cambria Math"/>
                        </a:rPr>
                        <m:t> °</m:t>
                      </m:r>
                      <m:r>
                        <a:rPr lang="en-US" sz="1200" b="1" i="1" smtClean="0">
                          <a:solidFill>
                            <a:schemeClr val="accent3">
                              <a:lumMod val="20000"/>
                              <a:lumOff val="80000"/>
                            </a:schemeClr>
                          </a:solidFill>
                          <a:latin typeface="Cambria Math"/>
                        </a:rPr>
                        <m:t>𝑪</m:t>
                      </m:r>
                      <m:r>
                        <a:rPr lang="en-US" sz="1200" b="1" i="1" smtClean="0">
                          <a:solidFill>
                            <a:schemeClr val="accent3">
                              <a:lumMod val="20000"/>
                              <a:lumOff val="80000"/>
                            </a:schemeClr>
                          </a:solidFill>
                          <a:latin typeface="Cambria Math"/>
                        </a:rPr>
                        <m:t>≤</m:t>
                      </m:r>
                      <m:r>
                        <a:rPr lang="en-US" sz="1200" b="1" i="1" smtClean="0">
                          <a:solidFill>
                            <a:schemeClr val="accent3">
                              <a:lumMod val="20000"/>
                              <a:lumOff val="80000"/>
                            </a:schemeClr>
                          </a:solidFill>
                          <a:latin typeface="Cambria Math"/>
                          <a:ea typeface="Cambria Math"/>
                        </a:rPr>
                        <m:t>𝒙</m:t>
                      </m:r>
                      <m:r>
                        <a:rPr lang="en-US" sz="1200" b="1" i="1" smtClean="0">
                          <a:solidFill>
                            <a:schemeClr val="accent3">
                              <a:lumMod val="20000"/>
                              <a:lumOff val="80000"/>
                            </a:schemeClr>
                          </a:solidFill>
                          <a:latin typeface="Cambria Math"/>
                          <a:ea typeface="Cambria Math"/>
                        </a:rPr>
                        <m:t>≤</m:t>
                      </m:r>
                      <m:r>
                        <a:rPr lang="en-US" sz="1200" b="1" i="1" smtClean="0">
                          <a:solidFill>
                            <a:schemeClr val="accent3">
                              <a:lumMod val="20000"/>
                              <a:lumOff val="80000"/>
                            </a:schemeClr>
                          </a:solidFill>
                          <a:latin typeface="Cambria Math"/>
                          <a:ea typeface="Cambria Math"/>
                        </a:rPr>
                        <m:t>𝟏</m:t>
                      </m:r>
                      <m:r>
                        <a:rPr lang="en-US" sz="1200" b="1" i="1" smtClean="0">
                          <a:solidFill>
                            <a:schemeClr val="accent3">
                              <a:lumMod val="20000"/>
                              <a:lumOff val="80000"/>
                            </a:schemeClr>
                          </a:solidFill>
                          <a:latin typeface="Cambria Math"/>
                          <a:ea typeface="Cambria Math"/>
                        </a:rPr>
                        <m:t> °</m:t>
                      </m:r>
                      <m:r>
                        <a:rPr lang="en-US" sz="1200" b="1" i="1" smtClean="0">
                          <a:solidFill>
                            <a:schemeClr val="accent3">
                              <a:lumMod val="20000"/>
                              <a:lumOff val="80000"/>
                            </a:schemeClr>
                          </a:solidFill>
                          <a:latin typeface="Cambria Math"/>
                          <a:ea typeface="Cambria Math"/>
                        </a:rPr>
                        <m:t>𝑪</m:t>
                      </m:r>
                    </m:oMath>
                  </m:oMathPara>
                </a14:m>
                <a:endParaRPr lang="en-US" sz="1200" b="1" i="1" dirty="0">
                  <a:solidFill>
                    <a:schemeClr val="accent3">
                      <a:lumMod val="20000"/>
                      <a:lumOff val="80000"/>
                    </a:schemeClr>
                  </a:solidFill>
                  <a:latin typeface="Cambria Math"/>
                  <a:ea typeface="Cambria Math"/>
                </a:endParaRPr>
              </a:p>
              <a:p>
                <a:pPr algn="ctr"/>
                <a:endParaRPr lang="en-US" sz="1200" i="1" dirty="0">
                  <a:solidFill>
                    <a:schemeClr val="accent3">
                      <a:lumMod val="20000"/>
                      <a:lumOff val="80000"/>
                    </a:schemeClr>
                  </a:solidFill>
                  <a:latin typeface="Cambria Math"/>
                  <a:ea typeface="Cambria Math"/>
                </a:endParaRPr>
              </a:p>
              <a:p>
                <a:pPr algn="ctr"/>
                <a14:m>
                  <m:oMathPara xmlns:m="http://schemas.openxmlformats.org/officeDocument/2006/math">
                    <m:oMathParaPr>
                      <m:jc m:val="centerGroup"/>
                    </m:oMathParaPr>
                    <m:oMath xmlns:m="http://schemas.openxmlformats.org/officeDocument/2006/math">
                      <m:r>
                        <a:rPr lang="en-US" sz="1200" i="1">
                          <a:solidFill>
                            <a:schemeClr val="accent3">
                              <a:lumMod val="20000"/>
                              <a:lumOff val="80000"/>
                            </a:schemeClr>
                          </a:solidFill>
                          <a:latin typeface="Cambria Math"/>
                        </a:rPr>
                        <m:t>𝑦</m:t>
                      </m:r>
                      <m:r>
                        <a:rPr lang="en-US" sz="1200" i="1">
                          <a:solidFill>
                            <a:schemeClr val="accent3">
                              <a:lumMod val="20000"/>
                              <a:lumOff val="80000"/>
                            </a:schemeClr>
                          </a:solidFill>
                          <a:latin typeface="Cambria Math"/>
                        </a:rPr>
                        <m:t>=−0.</m:t>
                      </m:r>
                      <m:r>
                        <a:rPr lang="en-US" sz="1200" b="1" i="1" smtClean="0">
                          <a:solidFill>
                            <a:schemeClr val="accent3">
                              <a:lumMod val="20000"/>
                              <a:lumOff val="80000"/>
                            </a:schemeClr>
                          </a:solidFill>
                          <a:latin typeface="Cambria Math"/>
                        </a:rPr>
                        <m:t>𝟒</m:t>
                      </m:r>
                      <m:r>
                        <a:rPr lang="en-US" sz="1200" i="1">
                          <a:solidFill>
                            <a:schemeClr val="accent3">
                              <a:lumMod val="20000"/>
                              <a:lumOff val="80000"/>
                            </a:schemeClr>
                          </a:solidFill>
                          <a:latin typeface="Cambria Math"/>
                        </a:rPr>
                        <m:t>𝑥</m:t>
                      </m:r>
                      <m:r>
                        <a:rPr lang="en-US" sz="1200" b="1" i="1" smtClean="0">
                          <a:solidFill>
                            <a:schemeClr val="accent3">
                              <a:lumMod val="20000"/>
                              <a:lumOff val="80000"/>
                            </a:schemeClr>
                          </a:solidFill>
                          <a:latin typeface="Cambria Math"/>
                        </a:rPr>
                        <m:t>+</m:t>
                      </m:r>
                      <m:r>
                        <a:rPr lang="en-US" sz="1200" b="1" i="1" smtClean="0">
                          <a:solidFill>
                            <a:schemeClr val="accent3">
                              <a:lumMod val="20000"/>
                              <a:lumOff val="80000"/>
                            </a:schemeClr>
                          </a:solidFill>
                          <a:latin typeface="Cambria Math"/>
                        </a:rPr>
                        <m:t>𝟎</m:t>
                      </m:r>
                      <m:r>
                        <a:rPr lang="en-US" sz="1200" b="1" i="1" smtClean="0">
                          <a:solidFill>
                            <a:schemeClr val="accent3">
                              <a:lumMod val="20000"/>
                              <a:lumOff val="80000"/>
                            </a:schemeClr>
                          </a:solidFill>
                          <a:latin typeface="Cambria Math"/>
                        </a:rPr>
                        <m:t>.</m:t>
                      </m:r>
                      <m:r>
                        <a:rPr lang="en-US" sz="1200" b="1" i="1" smtClean="0">
                          <a:solidFill>
                            <a:schemeClr val="accent3">
                              <a:lumMod val="20000"/>
                              <a:lumOff val="80000"/>
                            </a:schemeClr>
                          </a:solidFill>
                          <a:latin typeface="Cambria Math"/>
                        </a:rPr>
                        <m:t>𝟐</m:t>
                      </m:r>
                      <m:r>
                        <a:rPr lang="en-US" sz="1200" i="1">
                          <a:solidFill>
                            <a:schemeClr val="accent3">
                              <a:lumMod val="20000"/>
                              <a:lumOff val="80000"/>
                            </a:schemeClr>
                          </a:solidFill>
                          <a:latin typeface="Cambria Math"/>
                        </a:rPr>
                        <m:t>:  </m:t>
                      </m:r>
                      <m:r>
                        <a:rPr lang="en-US" sz="1200" b="1" i="1" smtClean="0">
                          <a:solidFill>
                            <a:schemeClr val="accent3">
                              <a:lumMod val="20000"/>
                              <a:lumOff val="80000"/>
                            </a:schemeClr>
                          </a:solidFill>
                          <a:latin typeface="Cambria Math"/>
                        </a:rPr>
                        <m:t>𝟏</m:t>
                      </m:r>
                      <m:r>
                        <a:rPr lang="en-US" sz="1200" b="1" i="1" smtClean="0">
                          <a:solidFill>
                            <a:schemeClr val="accent3">
                              <a:lumMod val="20000"/>
                              <a:lumOff val="80000"/>
                            </a:schemeClr>
                          </a:solidFill>
                          <a:latin typeface="Cambria Math"/>
                        </a:rPr>
                        <m:t> °</m:t>
                      </m:r>
                      <m:r>
                        <a:rPr lang="en-US" sz="1200" b="1" i="1" smtClean="0">
                          <a:solidFill>
                            <a:schemeClr val="accent3">
                              <a:lumMod val="20000"/>
                              <a:lumOff val="80000"/>
                            </a:schemeClr>
                          </a:solidFill>
                          <a:latin typeface="Cambria Math"/>
                        </a:rPr>
                        <m:t>𝑪</m:t>
                      </m:r>
                      <m:r>
                        <a:rPr lang="en-US" sz="1200" i="1">
                          <a:solidFill>
                            <a:schemeClr val="accent3">
                              <a:lumMod val="20000"/>
                              <a:lumOff val="80000"/>
                            </a:schemeClr>
                          </a:solidFill>
                          <a:latin typeface="Cambria Math"/>
                        </a:rPr>
                        <m:t>&lt;</m:t>
                      </m:r>
                      <m:r>
                        <a:rPr lang="en-US" sz="1200" i="1">
                          <a:solidFill>
                            <a:schemeClr val="accent3">
                              <a:lumMod val="20000"/>
                              <a:lumOff val="80000"/>
                            </a:schemeClr>
                          </a:solidFill>
                          <a:latin typeface="Cambria Math"/>
                          <a:ea typeface="Cambria Math"/>
                        </a:rPr>
                        <m:t>𝑥</m:t>
                      </m:r>
                      <m:r>
                        <a:rPr lang="en-US" sz="1200" i="1">
                          <a:solidFill>
                            <a:schemeClr val="accent3">
                              <a:lumMod val="20000"/>
                              <a:lumOff val="80000"/>
                            </a:schemeClr>
                          </a:solidFill>
                          <a:latin typeface="Cambria Math"/>
                          <a:ea typeface="Cambria Math"/>
                        </a:rPr>
                        <m:t>&lt;</m:t>
                      </m:r>
                      <m:r>
                        <a:rPr lang="en-US" sz="1200" b="1" i="1" smtClean="0">
                          <a:solidFill>
                            <a:schemeClr val="accent3">
                              <a:lumMod val="20000"/>
                              <a:lumOff val="80000"/>
                            </a:schemeClr>
                          </a:solidFill>
                          <a:latin typeface="Cambria Math"/>
                          <a:ea typeface="Cambria Math"/>
                        </a:rPr>
                        <m:t>𝟑</m:t>
                      </m:r>
                      <m:r>
                        <a:rPr lang="en-US" sz="1200" b="1" i="1" smtClean="0">
                          <a:solidFill>
                            <a:schemeClr val="accent3">
                              <a:lumMod val="20000"/>
                              <a:lumOff val="80000"/>
                            </a:schemeClr>
                          </a:solidFill>
                          <a:latin typeface="Cambria Math"/>
                          <a:ea typeface="Cambria Math"/>
                        </a:rPr>
                        <m:t> °</m:t>
                      </m:r>
                      <m:r>
                        <a:rPr lang="en-US" sz="1200" b="1" i="1" smtClean="0">
                          <a:solidFill>
                            <a:schemeClr val="accent3">
                              <a:lumMod val="20000"/>
                              <a:lumOff val="80000"/>
                            </a:schemeClr>
                          </a:solidFill>
                          <a:latin typeface="Cambria Math"/>
                          <a:ea typeface="Cambria Math"/>
                        </a:rPr>
                        <m:t>𝑪</m:t>
                      </m:r>
                    </m:oMath>
                  </m:oMathPara>
                </a14:m>
                <a:endParaRPr lang="en-US" sz="1200" b="1" i="1" dirty="0">
                  <a:solidFill>
                    <a:schemeClr val="accent3">
                      <a:lumMod val="20000"/>
                      <a:lumOff val="80000"/>
                    </a:schemeClr>
                  </a:solidFill>
                  <a:latin typeface="Cambria Math"/>
                  <a:ea typeface="Cambria Math"/>
                </a:endParaRPr>
              </a:p>
              <a:p>
                <a:pPr algn="ctr"/>
                <a:endParaRPr lang="en-US" sz="1200" b="1" i="1" dirty="0">
                  <a:solidFill>
                    <a:schemeClr val="accent3">
                      <a:lumMod val="20000"/>
                      <a:lumOff val="80000"/>
                    </a:schemeClr>
                  </a:solidFill>
                  <a:latin typeface="Cambria Math"/>
                  <a:ea typeface="Cambria Math"/>
                </a:endParaRPr>
              </a:p>
              <a:p>
                <a:pPr algn="ctr"/>
                <a14:m>
                  <m:oMathPara xmlns:m="http://schemas.openxmlformats.org/officeDocument/2006/math">
                    <m:oMathParaPr>
                      <m:jc m:val="centerGroup"/>
                    </m:oMathParaPr>
                    <m:oMath xmlns:m="http://schemas.openxmlformats.org/officeDocument/2006/math">
                      <m:r>
                        <a:rPr lang="en-US" sz="1200" b="1" i="1" smtClean="0">
                          <a:solidFill>
                            <a:schemeClr val="accent3">
                              <a:lumMod val="20000"/>
                              <a:lumOff val="80000"/>
                            </a:schemeClr>
                          </a:solidFill>
                          <a:latin typeface="Cambria Math"/>
                          <a:ea typeface="Cambria Math"/>
                        </a:rPr>
                        <m:t>𝒚</m:t>
                      </m:r>
                      <m:r>
                        <a:rPr lang="en-US" sz="1200" b="1" i="1" smtClean="0">
                          <a:solidFill>
                            <a:schemeClr val="accent3">
                              <a:lumMod val="20000"/>
                              <a:lumOff val="80000"/>
                            </a:schemeClr>
                          </a:solidFill>
                          <a:latin typeface="Cambria Math"/>
                          <a:ea typeface="Cambria Math"/>
                        </a:rPr>
                        <m:t>=−</m:t>
                      </m:r>
                      <m:r>
                        <a:rPr lang="en-US" sz="1200" b="1" i="1" smtClean="0">
                          <a:solidFill>
                            <a:schemeClr val="accent3">
                              <a:lumMod val="20000"/>
                              <a:lumOff val="80000"/>
                            </a:schemeClr>
                          </a:solidFill>
                          <a:latin typeface="Cambria Math"/>
                          <a:ea typeface="Cambria Math"/>
                        </a:rPr>
                        <m:t>𝟏</m:t>
                      </m:r>
                      <m:r>
                        <a:rPr lang="en-US" sz="1200" b="1" i="1" smtClean="0">
                          <a:solidFill>
                            <a:schemeClr val="accent3">
                              <a:lumMod val="20000"/>
                              <a:lumOff val="80000"/>
                            </a:schemeClr>
                          </a:solidFill>
                          <a:latin typeface="Cambria Math"/>
                          <a:ea typeface="Cambria Math"/>
                        </a:rPr>
                        <m:t>:  </m:t>
                      </m:r>
                      <m:r>
                        <a:rPr lang="en-US" sz="1200" b="1" i="1" smtClean="0">
                          <a:solidFill>
                            <a:schemeClr val="accent3">
                              <a:lumMod val="20000"/>
                              <a:lumOff val="80000"/>
                            </a:schemeClr>
                          </a:solidFill>
                          <a:latin typeface="Cambria Math"/>
                          <a:ea typeface="Cambria Math"/>
                        </a:rPr>
                        <m:t>𝟑</m:t>
                      </m:r>
                      <m:r>
                        <a:rPr lang="en-US" sz="1200" b="1" i="1" smtClean="0">
                          <a:solidFill>
                            <a:schemeClr val="accent3">
                              <a:lumMod val="20000"/>
                              <a:lumOff val="80000"/>
                            </a:schemeClr>
                          </a:solidFill>
                          <a:latin typeface="Cambria Math"/>
                          <a:ea typeface="Cambria Math"/>
                        </a:rPr>
                        <m:t> °</m:t>
                      </m:r>
                      <m:r>
                        <a:rPr lang="en-US" sz="1200" b="1" i="1" smtClean="0">
                          <a:solidFill>
                            <a:schemeClr val="accent3">
                              <a:lumMod val="20000"/>
                              <a:lumOff val="80000"/>
                            </a:schemeClr>
                          </a:solidFill>
                          <a:latin typeface="Cambria Math"/>
                          <a:ea typeface="Cambria Math"/>
                        </a:rPr>
                        <m:t>𝑪</m:t>
                      </m:r>
                      <m:r>
                        <a:rPr lang="en-US" sz="1200" b="1" i="1" smtClean="0">
                          <a:solidFill>
                            <a:schemeClr val="accent3">
                              <a:lumMod val="20000"/>
                              <a:lumOff val="80000"/>
                            </a:schemeClr>
                          </a:solidFill>
                          <a:latin typeface="Cambria Math"/>
                          <a:ea typeface="Cambria Math"/>
                        </a:rPr>
                        <m:t>≤</m:t>
                      </m:r>
                      <m:r>
                        <a:rPr lang="en-US" sz="1200" b="1" i="1" smtClean="0">
                          <a:solidFill>
                            <a:schemeClr val="accent3">
                              <a:lumMod val="20000"/>
                              <a:lumOff val="80000"/>
                            </a:schemeClr>
                          </a:solidFill>
                          <a:latin typeface="Cambria Math"/>
                          <a:ea typeface="Cambria Math"/>
                        </a:rPr>
                        <m:t>𝒙</m:t>
                      </m:r>
                    </m:oMath>
                  </m:oMathPara>
                </a14:m>
                <a:endParaRPr lang="en-US" sz="1200" b="1" i="1" dirty="0">
                  <a:solidFill>
                    <a:schemeClr val="accent3">
                      <a:lumMod val="20000"/>
                      <a:lumOff val="80000"/>
                    </a:schemeClr>
                  </a:solidFill>
                  <a:ea typeface="Cambria Math"/>
                </a:endParaRPr>
              </a:p>
            </p:txBody>
          </p:sp>
        </mc:Choice>
        <mc:Fallback xmlns="">
          <p:sp>
            <p:nvSpPr>
              <p:cNvPr id="6" name="TextBox 5"/>
              <p:cNvSpPr txBox="1">
                <a:spLocks noRot="1" noChangeAspect="1" noMove="1" noResize="1" noEditPoints="1" noAdjustHandles="1" noChangeArrowheads="1" noChangeShapeType="1" noTextEdit="1"/>
              </p:cNvSpPr>
              <p:nvPr/>
            </p:nvSpPr>
            <p:spPr>
              <a:xfrm>
                <a:off x="1207032" y="4267200"/>
                <a:ext cx="2615139" cy="1588127"/>
              </a:xfrm>
              <a:prstGeom prst="rect">
                <a:avLst/>
              </a:prstGeom>
              <a:blipFill rotWithShape="1">
                <a:blip r:embed="rId5"/>
                <a:stretch>
                  <a:fillRect t="-766"/>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 name="TextBox 6"/>
              <p:cNvSpPr txBox="1"/>
              <p:nvPr/>
            </p:nvSpPr>
            <p:spPr>
              <a:xfrm>
                <a:off x="5869353" y="4267200"/>
                <a:ext cx="1520095" cy="923330"/>
              </a:xfrm>
              <a:prstGeom prst="rect">
                <a:avLst/>
              </a:prstGeom>
              <a:noFill/>
            </p:spPr>
            <p:txBody>
              <a:bodyPr wrap="none" rtlCol="0" anchor="ctr" anchorCtr="0">
                <a:spAutoFit/>
              </a:bodyPr>
              <a:lstStyle/>
              <a:p>
                <a:pPr algn="ctr"/>
                <a14:m>
                  <m:oMathPara xmlns:m="http://schemas.openxmlformats.org/officeDocument/2006/math">
                    <m:oMathParaPr>
                      <m:jc m:val="centerGroup"/>
                    </m:oMathParaPr>
                    <m:oMath xmlns:m="http://schemas.openxmlformats.org/officeDocument/2006/math">
                      <m:r>
                        <a:rPr lang="en-US" sz="1200" i="1" smtClean="0">
                          <a:solidFill>
                            <a:schemeClr val="accent3">
                              <a:lumMod val="20000"/>
                              <a:lumOff val="80000"/>
                            </a:schemeClr>
                          </a:solidFill>
                          <a:latin typeface="Cambria Math"/>
                        </a:rPr>
                        <m:t>𝒚</m:t>
                      </m:r>
                      <m:r>
                        <a:rPr lang="en-US" sz="1200" i="1" smtClean="0">
                          <a:solidFill>
                            <a:schemeClr val="accent3">
                              <a:lumMod val="20000"/>
                              <a:lumOff val="80000"/>
                            </a:schemeClr>
                          </a:solidFill>
                          <a:latin typeface="Cambria Math"/>
                        </a:rPr>
                        <m:t>=</m:t>
                      </m:r>
                      <m:r>
                        <a:rPr lang="en-US" sz="1200" b="1" i="1" smtClean="0">
                          <a:solidFill>
                            <a:schemeClr val="accent3">
                              <a:lumMod val="20000"/>
                              <a:lumOff val="80000"/>
                            </a:schemeClr>
                          </a:solidFill>
                          <a:latin typeface="Cambria Math"/>
                        </a:rPr>
                        <m:t>−</m:t>
                      </m:r>
                      <m:r>
                        <a:rPr lang="en-US" sz="1200" b="1" i="1" smtClean="0">
                          <a:solidFill>
                            <a:schemeClr val="accent3">
                              <a:lumMod val="20000"/>
                              <a:lumOff val="80000"/>
                            </a:schemeClr>
                          </a:solidFill>
                          <a:latin typeface="Cambria Math"/>
                        </a:rPr>
                        <m:t>𝟏</m:t>
                      </m:r>
                      <m:r>
                        <a:rPr lang="en-US" sz="1200" i="1" smtClean="0">
                          <a:solidFill>
                            <a:schemeClr val="accent3">
                              <a:lumMod val="20000"/>
                              <a:lumOff val="80000"/>
                            </a:schemeClr>
                          </a:solidFill>
                          <a:latin typeface="Cambria Math"/>
                        </a:rPr>
                        <m:t>:  </m:t>
                      </m:r>
                      <m:r>
                        <a:rPr lang="en-US" sz="1200" i="1">
                          <a:solidFill>
                            <a:schemeClr val="accent3">
                              <a:lumMod val="20000"/>
                              <a:lumOff val="80000"/>
                            </a:schemeClr>
                          </a:solidFill>
                          <a:latin typeface="Cambria Math"/>
                          <a:ea typeface="Cambria Math"/>
                        </a:rPr>
                        <m:t>𝒙</m:t>
                      </m:r>
                      <m:r>
                        <a:rPr lang="en-US" sz="1200" i="1">
                          <a:solidFill>
                            <a:schemeClr val="accent3">
                              <a:lumMod val="20000"/>
                              <a:lumOff val="80000"/>
                            </a:schemeClr>
                          </a:solidFill>
                          <a:latin typeface="Cambria Math"/>
                          <a:ea typeface="Cambria Math"/>
                        </a:rPr>
                        <m:t>≤</m:t>
                      </m:r>
                      <m:r>
                        <a:rPr lang="en-US" sz="1200" b="1" i="1" smtClean="0">
                          <a:solidFill>
                            <a:schemeClr val="accent3">
                              <a:lumMod val="20000"/>
                              <a:lumOff val="80000"/>
                            </a:schemeClr>
                          </a:solidFill>
                          <a:latin typeface="Cambria Math"/>
                          <a:ea typeface="Cambria Math"/>
                        </a:rPr>
                        <m:t>−</m:t>
                      </m:r>
                      <m:r>
                        <a:rPr lang="en-US" sz="1200" b="1" i="1" smtClean="0">
                          <a:solidFill>
                            <a:schemeClr val="accent3">
                              <a:lumMod val="20000"/>
                              <a:lumOff val="80000"/>
                            </a:schemeClr>
                          </a:solidFill>
                          <a:latin typeface="Cambria Math"/>
                          <a:ea typeface="Cambria Math"/>
                        </a:rPr>
                        <m:t>𝟏</m:t>
                      </m:r>
                    </m:oMath>
                  </m:oMathPara>
                </a14:m>
                <a:endParaRPr lang="en-US" sz="1200" b="1" i="1" dirty="0">
                  <a:solidFill>
                    <a:schemeClr val="accent3">
                      <a:lumMod val="20000"/>
                      <a:lumOff val="80000"/>
                    </a:schemeClr>
                  </a:solidFill>
                  <a:latin typeface="Cambria Math"/>
                </a:endParaRPr>
              </a:p>
              <a:p>
                <a:pPr algn="ctr"/>
                <a:endParaRPr lang="en-US" sz="1200" b="1" i="1" dirty="0">
                  <a:solidFill>
                    <a:schemeClr val="accent3">
                      <a:lumMod val="20000"/>
                      <a:lumOff val="80000"/>
                    </a:schemeClr>
                  </a:solidFill>
                  <a:latin typeface="Cambria Math"/>
                </a:endParaRPr>
              </a:p>
              <a:p>
                <a:pPr algn="ctr"/>
                <a14:m>
                  <m:oMathPara xmlns:m="http://schemas.openxmlformats.org/officeDocument/2006/math">
                    <m:oMathParaPr>
                      <m:jc m:val="centerGroup"/>
                    </m:oMathParaPr>
                    <m:oMath xmlns:m="http://schemas.openxmlformats.org/officeDocument/2006/math">
                      <m:r>
                        <a:rPr lang="en-US" sz="1200" b="1" i="1" smtClean="0">
                          <a:solidFill>
                            <a:schemeClr val="accent3">
                              <a:lumMod val="20000"/>
                              <a:lumOff val="80000"/>
                            </a:schemeClr>
                          </a:solidFill>
                          <a:latin typeface="Cambria Math"/>
                        </a:rPr>
                        <m:t>𝒚</m:t>
                      </m:r>
                      <m:r>
                        <a:rPr lang="en-US" sz="1200" b="1" i="1" smtClean="0">
                          <a:solidFill>
                            <a:schemeClr val="accent3">
                              <a:lumMod val="20000"/>
                              <a:lumOff val="80000"/>
                            </a:schemeClr>
                          </a:solidFill>
                          <a:latin typeface="Cambria Math"/>
                        </a:rPr>
                        <m:t>=</m:t>
                      </m:r>
                      <m:r>
                        <a:rPr lang="en-US" sz="1200" b="1" i="1" smtClean="0">
                          <a:solidFill>
                            <a:schemeClr val="accent3">
                              <a:lumMod val="20000"/>
                              <a:lumOff val="80000"/>
                            </a:schemeClr>
                          </a:solidFill>
                          <a:latin typeface="Cambria Math"/>
                        </a:rPr>
                        <m:t>𝒙</m:t>
                      </m:r>
                      <m:r>
                        <a:rPr lang="en-US" sz="1200" b="1" i="1" smtClean="0">
                          <a:solidFill>
                            <a:schemeClr val="accent3">
                              <a:lumMod val="20000"/>
                              <a:lumOff val="80000"/>
                            </a:schemeClr>
                          </a:solidFill>
                          <a:latin typeface="Cambria Math"/>
                        </a:rPr>
                        <m:t>:  −</m:t>
                      </m:r>
                      <m:r>
                        <a:rPr lang="en-US" sz="1200" b="1" i="1" smtClean="0">
                          <a:solidFill>
                            <a:schemeClr val="accent3">
                              <a:lumMod val="20000"/>
                              <a:lumOff val="80000"/>
                            </a:schemeClr>
                          </a:solidFill>
                          <a:latin typeface="Cambria Math"/>
                        </a:rPr>
                        <m:t>𝟏</m:t>
                      </m:r>
                      <m:r>
                        <a:rPr lang="en-US" sz="1200" b="1" i="1" smtClean="0">
                          <a:solidFill>
                            <a:schemeClr val="accent3">
                              <a:lumMod val="20000"/>
                              <a:lumOff val="80000"/>
                            </a:schemeClr>
                          </a:solidFill>
                          <a:latin typeface="Cambria Math"/>
                        </a:rPr>
                        <m:t>&lt;</m:t>
                      </m:r>
                      <m:r>
                        <a:rPr lang="en-US" sz="1200" b="1" i="1" smtClean="0">
                          <a:solidFill>
                            <a:schemeClr val="accent3">
                              <a:lumMod val="20000"/>
                              <a:lumOff val="80000"/>
                            </a:schemeClr>
                          </a:solidFill>
                          <a:latin typeface="Cambria Math"/>
                          <a:ea typeface="Cambria Math"/>
                        </a:rPr>
                        <m:t>𝒙</m:t>
                      </m:r>
                      <m:r>
                        <a:rPr lang="en-US" sz="1200" b="1" i="1" smtClean="0">
                          <a:solidFill>
                            <a:schemeClr val="accent3">
                              <a:lumMod val="20000"/>
                              <a:lumOff val="80000"/>
                            </a:schemeClr>
                          </a:solidFill>
                          <a:latin typeface="Cambria Math"/>
                          <a:ea typeface="Cambria Math"/>
                        </a:rPr>
                        <m:t>&lt;</m:t>
                      </m:r>
                      <m:r>
                        <a:rPr lang="en-US" sz="1200" b="1" i="1" smtClean="0">
                          <a:solidFill>
                            <a:schemeClr val="accent3">
                              <a:lumMod val="20000"/>
                              <a:lumOff val="80000"/>
                            </a:schemeClr>
                          </a:solidFill>
                          <a:latin typeface="Cambria Math"/>
                          <a:ea typeface="Cambria Math"/>
                        </a:rPr>
                        <m:t>𝟎</m:t>
                      </m:r>
                    </m:oMath>
                  </m:oMathPara>
                </a14:m>
                <a:endParaRPr lang="en-US" sz="1200" b="1" i="1" dirty="0">
                  <a:solidFill>
                    <a:schemeClr val="accent3">
                      <a:lumMod val="20000"/>
                      <a:lumOff val="80000"/>
                    </a:schemeClr>
                  </a:solidFill>
                  <a:latin typeface="Cambria Math"/>
                  <a:ea typeface="Cambria Math"/>
                </a:endParaRPr>
              </a:p>
              <a:p>
                <a:pPr algn="ctr"/>
                <a:endParaRPr lang="en-US" sz="1200" b="1" i="1" dirty="0">
                  <a:solidFill>
                    <a:schemeClr val="accent3">
                      <a:lumMod val="20000"/>
                      <a:lumOff val="80000"/>
                    </a:schemeClr>
                  </a:solidFill>
                  <a:latin typeface="Cambria Math"/>
                  <a:ea typeface="Cambria Math"/>
                </a:endParaRPr>
              </a:p>
              <a:p>
                <a:pPr algn="ctr"/>
                <a14:m>
                  <m:oMathPara xmlns:m="http://schemas.openxmlformats.org/officeDocument/2006/math">
                    <m:oMathParaPr>
                      <m:jc m:val="centerGroup"/>
                    </m:oMathParaPr>
                    <m:oMath xmlns:m="http://schemas.openxmlformats.org/officeDocument/2006/math">
                      <m:r>
                        <a:rPr lang="en-US" sz="1200" b="1" i="1" smtClean="0">
                          <a:solidFill>
                            <a:schemeClr val="accent3">
                              <a:lumMod val="20000"/>
                              <a:lumOff val="80000"/>
                            </a:schemeClr>
                          </a:solidFill>
                          <a:latin typeface="Cambria Math"/>
                          <a:ea typeface="Cambria Math"/>
                        </a:rPr>
                        <m:t>𝒚</m:t>
                      </m:r>
                      <m:r>
                        <a:rPr lang="en-US" sz="1200" b="1" i="1" smtClean="0">
                          <a:solidFill>
                            <a:schemeClr val="accent3">
                              <a:lumMod val="20000"/>
                              <a:lumOff val="80000"/>
                            </a:schemeClr>
                          </a:solidFill>
                          <a:latin typeface="Cambria Math"/>
                          <a:ea typeface="Cambria Math"/>
                        </a:rPr>
                        <m:t>=</m:t>
                      </m:r>
                      <m:r>
                        <a:rPr lang="en-US" sz="1200" b="1" i="1" smtClean="0">
                          <a:solidFill>
                            <a:schemeClr val="accent3">
                              <a:lumMod val="20000"/>
                              <a:lumOff val="80000"/>
                            </a:schemeClr>
                          </a:solidFill>
                          <a:latin typeface="Cambria Math"/>
                          <a:ea typeface="Cambria Math"/>
                        </a:rPr>
                        <m:t>𝟎</m:t>
                      </m:r>
                      <m:r>
                        <a:rPr lang="en-US" sz="1200" b="1" i="1" smtClean="0">
                          <a:solidFill>
                            <a:schemeClr val="accent3">
                              <a:lumMod val="20000"/>
                              <a:lumOff val="80000"/>
                            </a:schemeClr>
                          </a:solidFill>
                          <a:latin typeface="Cambria Math"/>
                          <a:ea typeface="Cambria Math"/>
                        </a:rPr>
                        <m:t>:  </m:t>
                      </m:r>
                      <m:r>
                        <a:rPr lang="en-US" sz="1200" b="1" i="1" smtClean="0">
                          <a:solidFill>
                            <a:schemeClr val="accent3">
                              <a:lumMod val="20000"/>
                              <a:lumOff val="80000"/>
                            </a:schemeClr>
                          </a:solidFill>
                          <a:latin typeface="Cambria Math"/>
                          <a:ea typeface="Cambria Math"/>
                        </a:rPr>
                        <m:t>𝟎</m:t>
                      </m:r>
                      <m:r>
                        <a:rPr lang="en-US" sz="1200" b="1" i="1" smtClean="0">
                          <a:solidFill>
                            <a:schemeClr val="accent3">
                              <a:lumMod val="20000"/>
                              <a:lumOff val="80000"/>
                            </a:schemeClr>
                          </a:solidFill>
                          <a:latin typeface="Cambria Math"/>
                          <a:ea typeface="Cambria Math"/>
                        </a:rPr>
                        <m:t>≤</m:t>
                      </m:r>
                      <m:r>
                        <a:rPr lang="en-US" sz="1200" b="1" i="1" smtClean="0">
                          <a:solidFill>
                            <a:schemeClr val="accent3">
                              <a:lumMod val="20000"/>
                              <a:lumOff val="80000"/>
                            </a:schemeClr>
                          </a:solidFill>
                          <a:latin typeface="Cambria Math"/>
                          <a:ea typeface="Cambria Math"/>
                        </a:rPr>
                        <m:t>𝒙</m:t>
                      </m:r>
                    </m:oMath>
                  </m:oMathPara>
                </a14:m>
                <a:endParaRPr lang="en-US" sz="1200" b="1" i="1" dirty="0">
                  <a:solidFill>
                    <a:schemeClr val="accent3">
                      <a:lumMod val="20000"/>
                      <a:lumOff val="80000"/>
                    </a:schemeClr>
                  </a:solidFill>
                  <a:ea typeface="Cambria Math"/>
                </a:endParaRPr>
              </a:p>
            </p:txBody>
          </p:sp>
        </mc:Choice>
        <mc:Fallback xmlns="">
          <p:sp>
            <p:nvSpPr>
              <p:cNvPr id="7" name="TextBox 6"/>
              <p:cNvSpPr txBox="1">
                <a:spLocks noRot="1" noChangeAspect="1" noMove="1" noResize="1" noEditPoints="1" noAdjustHandles="1" noChangeArrowheads="1" noChangeShapeType="1" noTextEdit="1"/>
              </p:cNvSpPr>
              <p:nvPr/>
            </p:nvSpPr>
            <p:spPr>
              <a:xfrm>
                <a:off x="5869353" y="4267200"/>
                <a:ext cx="1520095" cy="923330"/>
              </a:xfrm>
              <a:prstGeom prst="rect">
                <a:avLst/>
              </a:prstGeom>
              <a:blipFill rotWithShape="1">
                <a:blip r:embed="rId6"/>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3803978460"/>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hart 3"/>
          <p:cNvGraphicFramePr>
            <a:graphicFrameLocks noChangeAspect="1"/>
          </p:cNvGraphicFramePr>
          <p:nvPr>
            <p:extLst>
              <p:ext uri="{D42A27DB-BD31-4B8C-83A1-F6EECF244321}">
                <p14:modId xmlns:p14="http://schemas.microsoft.com/office/powerpoint/2010/main" val="3673009344"/>
              </p:ext>
            </p:extLst>
          </p:nvPr>
        </p:nvGraphicFramePr>
        <p:xfrm>
          <a:off x="685800" y="1676400"/>
          <a:ext cx="3657600" cy="2438400"/>
        </p:xfrm>
        <a:graphic>
          <a:graphicData uri="http://schemas.openxmlformats.org/drawingml/2006/chart">
            <c:chart xmlns:c="http://schemas.openxmlformats.org/drawingml/2006/chart" xmlns:r="http://schemas.openxmlformats.org/officeDocument/2006/relationships" r:id="rId3"/>
          </a:graphicData>
        </a:graphic>
      </p:graphicFrame>
      <mc:AlternateContent xmlns:mc="http://schemas.openxmlformats.org/markup-compatibility/2006" xmlns:a14="http://schemas.microsoft.com/office/drawing/2010/main">
        <mc:Choice Requires="a14">
          <p:sp>
            <p:nvSpPr>
              <p:cNvPr id="6" name="TextBox 5"/>
              <p:cNvSpPr txBox="1"/>
              <p:nvPr/>
            </p:nvSpPr>
            <p:spPr>
              <a:xfrm>
                <a:off x="1790621" y="4267200"/>
                <a:ext cx="1447960" cy="923330"/>
              </a:xfrm>
              <a:prstGeom prst="rect">
                <a:avLst/>
              </a:prstGeom>
              <a:noFill/>
            </p:spPr>
            <p:txBody>
              <a:bodyPr wrap="none" rtlCol="0" anchor="ctr" anchorCtr="0">
                <a:spAutoFit/>
              </a:bodyPr>
              <a:lstStyle/>
              <a:p>
                <a:pPr algn="ctr"/>
                <a14:m>
                  <m:oMathPara xmlns:m="http://schemas.openxmlformats.org/officeDocument/2006/math">
                    <m:oMathParaPr>
                      <m:jc m:val="centerGroup"/>
                    </m:oMathParaPr>
                    <m:oMath xmlns:m="http://schemas.openxmlformats.org/officeDocument/2006/math">
                      <m:r>
                        <a:rPr lang="en-US" sz="1200" b="1" i="1" smtClean="0">
                          <a:solidFill>
                            <a:schemeClr val="accent3">
                              <a:lumMod val="20000"/>
                              <a:lumOff val="80000"/>
                            </a:schemeClr>
                          </a:solidFill>
                          <a:latin typeface="Cambria Math"/>
                        </a:rPr>
                        <m:t>𝒚</m:t>
                      </m:r>
                      <m:r>
                        <a:rPr lang="en-US" sz="1200" b="1" i="1" smtClean="0">
                          <a:solidFill>
                            <a:schemeClr val="accent3">
                              <a:lumMod val="20000"/>
                              <a:lumOff val="80000"/>
                            </a:schemeClr>
                          </a:solidFill>
                          <a:latin typeface="Cambria Math"/>
                        </a:rPr>
                        <m:t>=</m:t>
                      </m:r>
                      <m:r>
                        <a:rPr lang="en-US" sz="1200" b="1" i="1" smtClean="0">
                          <a:solidFill>
                            <a:schemeClr val="accent3">
                              <a:lumMod val="20000"/>
                              <a:lumOff val="80000"/>
                            </a:schemeClr>
                          </a:solidFill>
                          <a:latin typeface="Cambria Math"/>
                        </a:rPr>
                        <m:t>𝟎</m:t>
                      </m:r>
                      <m:r>
                        <a:rPr lang="en-US" sz="1200" b="1" i="1" smtClean="0">
                          <a:solidFill>
                            <a:schemeClr val="accent3">
                              <a:lumMod val="20000"/>
                              <a:lumOff val="80000"/>
                            </a:schemeClr>
                          </a:solidFill>
                          <a:latin typeface="Cambria Math"/>
                        </a:rPr>
                        <m:t>:  </m:t>
                      </m:r>
                      <m:r>
                        <a:rPr lang="en-US" sz="1200" b="1" i="1" smtClean="0">
                          <a:solidFill>
                            <a:schemeClr val="accent3">
                              <a:lumMod val="20000"/>
                              <a:lumOff val="80000"/>
                            </a:schemeClr>
                          </a:solidFill>
                          <a:latin typeface="Cambria Math"/>
                          <a:ea typeface="Cambria Math"/>
                        </a:rPr>
                        <m:t>𝒙</m:t>
                      </m:r>
                      <m:r>
                        <a:rPr lang="en-US" sz="1200" b="1" i="1" smtClean="0">
                          <a:solidFill>
                            <a:schemeClr val="accent3">
                              <a:lumMod val="20000"/>
                              <a:lumOff val="80000"/>
                            </a:schemeClr>
                          </a:solidFill>
                          <a:latin typeface="Cambria Math"/>
                          <a:ea typeface="Cambria Math"/>
                        </a:rPr>
                        <m:t>≤</m:t>
                      </m:r>
                      <m:r>
                        <a:rPr lang="en-US" sz="1200" b="1" i="1" smtClean="0">
                          <a:solidFill>
                            <a:schemeClr val="accent3">
                              <a:lumMod val="20000"/>
                              <a:lumOff val="80000"/>
                            </a:schemeClr>
                          </a:solidFill>
                          <a:latin typeface="Cambria Math"/>
                          <a:ea typeface="Cambria Math"/>
                        </a:rPr>
                        <m:t>𝟎</m:t>
                      </m:r>
                    </m:oMath>
                  </m:oMathPara>
                </a14:m>
                <a:endParaRPr lang="en-US" sz="1200" b="1" i="1" dirty="0">
                  <a:solidFill>
                    <a:schemeClr val="accent3">
                      <a:lumMod val="20000"/>
                      <a:lumOff val="80000"/>
                    </a:schemeClr>
                  </a:solidFill>
                  <a:latin typeface="Cambria Math"/>
                  <a:ea typeface="Cambria Math"/>
                </a:endParaRPr>
              </a:p>
              <a:p>
                <a:pPr algn="ctr"/>
                <a:endParaRPr lang="en-US" sz="1200" b="1" i="1" dirty="0">
                  <a:solidFill>
                    <a:schemeClr val="accent3">
                      <a:lumMod val="20000"/>
                      <a:lumOff val="80000"/>
                    </a:schemeClr>
                  </a:solidFill>
                  <a:latin typeface="Cambria Math"/>
                  <a:ea typeface="Cambria Math"/>
                </a:endParaRPr>
              </a:p>
              <a:p>
                <a:pPr algn="ctr"/>
                <a14:m>
                  <m:oMathPara xmlns:m="http://schemas.openxmlformats.org/officeDocument/2006/math">
                    <m:oMathParaPr>
                      <m:jc m:val="centerGroup"/>
                    </m:oMathParaPr>
                    <m:oMath xmlns:m="http://schemas.openxmlformats.org/officeDocument/2006/math">
                      <m:r>
                        <a:rPr lang="en-US" sz="1200" b="1" i="1" smtClean="0">
                          <a:solidFill>
                            <a:schemeClr val="accent3">
                              <a:lumMod val="20000"/>
                              <a:lumOff val="80000"/>
                            </a:schemeClr>
                          </a:solidFill>
                          <a:latin typeface="Cambria Math"/>
                          <a:ea typeface="Cambria Math"/>
                        </a:rPr>
                        <m:t>𝒚</m:t>
                      </m:r>
                      <m:r>
                        <a:rPr lang="en-US" sz="1200" b="1" i="1" smtClean="0">
                          <a:solidFill>
                            <a:schemeClr val="accent3">
                              <a:lumMod val="20000"/>
                              <a:lumOff val="80000"/>
                            </a:schemeClr>
                          </a:solidFill>
                          <a:latin typeface="Cambria Math"/>
                          <a:ea typeface="Cambria Math"/>
                        </a:rPr>
                        <m:t>=</m:t>
                      </m:r>
                      <m:r>
                        <a:rPr lang="en-US" sz="1200" b="1" i="1" smtClean="0">
                          <a:solidFill>
                            <a:schemeClr val="accent3">
                              <a:lumMod val="20000"/>
                              <a:lumOff val="80000"/>
                            </a:schemeClr>
                          </a:solidFill>
                          <a:latin typeface="Cambria Math"/>
                          <a:ea typeface="Cambria Math"/>
                        </a:rPr>
                        <m:t>𝒙</m:t>
                      </m:r>
                      <m:r>
                        <a:rPr lang="en-US" sz="1200" b="1" i="1" smtClean="0">
                          <a:solidFill>
                            <a:schemeClr val="accent3">
                              <a:lumMod val="20000"/>
                              <a:lumOff val="80000"/>
                            </a:schemeClr>
                          </a:solidFill>
                          <a:latin typeface="Cambria Math"/>
                          <a:ea typeface="Cambria Math"/>
                        </a:rPr>
                        <m:t>:  </m:t>
                      </m:r>
                      <m:r>
                        <a:rPr lang="en-US" sz="1200" b="1" i="1" smtClean="0">
                          <a:solidFill>
                            <a:schemeClr val="accent3">
                              <a:lumMod val="20000"/>
                              <a:lumOff val="80000"/>
                            </a:schemeClr>
                          </a:solidFill>
                          <a:latin typeface="Cambria Math"/>
                          <a:ea typeface="Cambria Math"/>
                        </a:rPr>
                        <m:t>𝟎</m:t>
                      </m:r>
                      <m:r>
                        <a:rPr lang="en-US" sz="1200" b="1" i="1" smtClean="0">
                          <a:solidFill>
                            <a:schemeClr val="accent3">
                              <a:lumMod val="20000"/>
                              <a:lumOff val="80000"/>
                            </a:schemeClr>
                          </a:solidFill>
                          <a:latin typeface="Cambria Math"/>
                          <a:ea typeface="Cambria Math"/>
                        </a:rPr>
                        <m:t>&lt;</m:t>
                      </m:r>
                      <m:r>
                        <a:rPr lang="en-US" sz="1200" b="1" i="1" smtClean="0">
                          <a:solidFill>
                            <a:schemeClr val="accent3">
                              <a:lumMod val="20000"/>
                              <a:lumOff val="80000"/>
                            </a:schemeClr>
                          </a:solidFill>
                          <a:latin typeface="Cambria Math"/>
                          <a:ea typeface="Cambria Math"/>
                        </a:rPr>
                        <m:t>𝒙</m:t>
                      </m:r>
                      <m:r>
                        <a:rPr lang="en-US" sz="1200" b="1" i="1" smtClean="0">
                          <a:solidFill>
                            <a:schemeClr val="accent3">
                              <a:lumMod val="20000"/>
                              <a:lumOff val="80000"/>
                            </a:schemeClr>
                          </a:solidFill>
                          <a:latin typeface="Cambria Math"/>
                          <a:ea typeface="Cambria Math"/>
                        </a:rPr>
                        <m:t>&lt;</m:t>
                      </m:r>
                      <m:r>
                        <a:rPr lang="en-US" sz="1200" b="1" i="1" smtClean="0">
                          <a:solidFill>
                            <a:schemeClr val="accent3">
                              <a:lumMod val="20000"/>
                              <a:lumOff val="80000"/>
                            </a:schemeClr>
                          </a:solidFill>
                          <a:latin typeface="Cambria Math"/>
                          <a:ea typeface="Cambria Math"/>
                        </a:rPr>
                        <m:t>𝟏</m:t>
                      </m:r>
                    </m:oMath>
                  </m:oMathPara>
                </a14:m>
                <a:endParaRPr lang="en-US" sz="1200" b="1" i="1" dirty="0">
                  <a:solidFill>
                    <a:schemeClr val="accent3">
                      <a:lumMod val="20000"/>
                      <a:lumOff val="80000"/>
                    </a:schemeClr>
                  </a:solidFill>
                  <a:ea typeface="Cambria Math"/>
                </a:endParaRPr>
              </a:p>
              <a:p>
                <a:pPr algn="ctr"/>
                <a:endParaRPr lang="en-US" sz="1200" b="1" i="1" dirty="0">
                  <a:solidFill>
                    <a:schemeClr val="accent3">
                      <a:lumMod val="20000"/>
                      <a:lumOff val="80000"/>
                    </a:schemeClr>
                  </a:solidFill>
                  <a:ea typeface="Cambria Math"/>
                </a:endParaRPr>
              </a:p>
              <a:p>
                <a:pPr algn="ctr"/>
                <a14:m>
                  <m:oMathPara xmlns:m="http://schemas.openxmlformats.org/officeDocument/2006/math">
                    <m:oMathParaPr>
                      <m:jc m:val="centerGroup"/>
                    </m:oMathParaPr>
                    <m:oMath xmlns:m="http://schemas.openxmlformats.org/officeDocument/2006/math">
                      <m:r>
                        <a:rPr lang="en-US" sz="1200" i="1">
                          <a:solidFill>
                            <a:schemeClr val="accent3">
                              <a:lumMod val="20000"/>
                              <a:lumOff val="80000"/>
                            </a:schemeClr>
                          </a:solidFill>
                          <a:latin typeface="Cambria Math"/>
                        </a:rPr>
                        <m:t>𝒚</m:t>
                      </m:r>
                      <m:r>
                        <a:rPr lang="en-US" sz="1200" i="1">
                          <a:solidFill>
                            <a:schemeClr val="accent3">
                              <a:lumMod val="20000"/>
                              <a:lumOff val="80000"/>
                            </a:schemeClr>
                          </a:solidFill>
                          <a:latin typeface="Cambria Math"/>
                        </a:rPr>
                        <m:t>=</m:t>
                      </m:r>
                      <m:r>
                        <a:rPr lang="en-US" sz="1200" b="1" i="1" smtClean="0">
                          <a:solidFill>
                            <a:schemeClr val="accent3">
                              <a:lumMod val="20000"/>
                              <a:lumOff val="80000"/>
                            </a:schemeClr>
                          </a:solidFill>
                          <a:latin typeface="Cambria Math"/>
                        </a:rPr>
                        <m:t>𝟏</m:t>
                      </m:r>
                      <m:r>
                        <a:rPr lang="en-US" sz="1200" i="1">
                          <a:solidFill>
                            <a:schemeClr val="accent3">
                              <a:lumMod val="20000"/>
                              <a:lumOff val="80000"/>
                            </a:schemeClr>
                          </a:solidFill>
                          <a:latin typeface="Cambria Math"/>
                        </a:rPr>
                        <m:t>:  </m:t>
                      </m:r>
                      <m:r>
                        <a:rPr lang="en-US" sz="1200" i="1">
                          <a:solidFill>
                            <a:schemeClr val="accent3">
                              <a:lumMod val="20000"/>
                              <a:lumOff val="80000"/>
                            </a:schemeClr>
                          </a:solidFill>
                          <a:latin typeface="Cambria Math"/>
                          <a:ea typeface="Cambria Math"/>
                        </a:rPr>
                        <m:t>𝒙</m:t>
                      </m:r>
                      <m:r>
                        <a:rPr lang="en-US" sz="1200" i="1">
                          <a:solidFill>
                            <a:schemeClr val="accent3">
                              <a:lumMod val="20000"/>
                              <a:lumOff val="80000"/>
                            </a:schemeClr>
                          </a:solidFill>
                          <a:latin typeface="Cambria Math"/>
                          <a:ea typeface="Cambria Math"/>
                        </a:rPr>
                        <m:t>≥</m:t>
                      </m:r>
                      <m:r>
                        <a:rPr lang="en-US" sz="1200" b="1" i="1" smtClean="0">
                          <a:solidFill>
                            <a:schemeClr val="accent3">
                              <a:lumMod val="20000"/>
                              <a:lumOff val="80000"/>
                            </a:schemeClr>
                          </a:solidFill>
                          <a:latin typeface="Cambria Math"/>
                          <a:ea typeface="Cambria Math"/>
                        </a:rPr>
                        <m:t>𝟏</m:t>
                      </m:r>
                    </m:oMath>
                  </m:oMathPara>
                </a14:m>
                <a:endParaRPr lang="en-US" sz="1200" i="1" dirty="0">
                  <a:solidFill>
                    <a:schemeClr val="accent3">
                      <a:lumMod val="20000"/>
                      <a:lumOff val="80000"/>
                    </a:schemeClr>
                  </a:solidFill>
                  <a:latin typeface="Cambria Math"/>
                  <a:ea typeface="Cambria Math"/>
                </a:endParaRPr>
              </a:p>
            </p:txBody>
          </p:sp>
        </mc:Choice>
        <mc:Fallback xmlns="">
          <p:sp>
            <p:nvSpPr>
              <p:cNvPr id="6" name="TextBox 5"/>
              <p:cNvSpPr txBox="1">
                <a:spLocks noRot="1" noChangeAspect="1" noMove="1" noResize="1" noEditPoints="1" noAdjustHandles="1" noChangeArrowheads="1" noChangeShapeType="1" noTextEdit="1"/>
              </p:cNvSpPr>
              <p:nvPr/>
            </p:nvSpPr>
            <p:spPr>
              <a:xfrm>
                <a:off x="1790621" y="4267200"/>
                <a:ext cx="1447960" cy="923330"/>
              </a:xfrm>
              <a:prstGeom prst="rect">
                <a:avLst/>
              </a:prstGeom>
              <a:blipFill rotWithShape="1">
                <a:blip r:embed="rId4"/>
                <a:stretch>
                  <a:fillRect/>
                </a:stretch>
              </a:blipFill>
            </p:spPr>
            <p:txBody>
              <a:bodyPr/>
              <a:lstStyle/>
              <a:p>
                <a:r>
                  <a:rPr lang="en-US">
                    <a:noFill/>
                  </a:rPr>
                  <a:t> </a:t>
                </a:r>
              </a:p>
            </p:txBody>
          </p:sp>
        </mc:Fallback>
      </mc:AlternateContent>
      <p:grpSp>
        <p:nvGrpSpPr>
          <p:cNvPr id="2" name="Group 1"/>
          <p:cNvGrpSpPr/>
          <p:nvPr/>
        </p:nvGrpSpPr>
        <p:grpSpPr>
          <a:xfrm>
            <a:off x="4800600" y="1676400"/>
            <a:ext cx="3657600" cy="3514130"/>
            <a:chOff x="4800600" y="1676400"/>
            <a:chExt cx="3657600" cy="3514130"/>
          </a:xfrm>
        </p:grpSpPr>
        <mc:AlternateContent xmlns:mc="http://schemas.openxmlformats.org/markup-compatibility/2006" xmlns:a14="http://schemas.microsoft.com/office/drawing/2010/main">
          <mc:Choice Requires="a14">
            <p:graphicFrame>
              <p:nvGraphicFramePr>
                <p:cNvPr id="7" name="Chart 6"/>
                <p:cNvGraphicFramePr>
                  <a:graphicFrameLocks noChangeAspect="1"/>
                </p:cNvGraphicFramePr>
                <p:nvPr>
                  <p:extLst>
                    <p:ext uri="{D42A27DB-BD31-4B8C-83A1-F6EECF244321}">
                      <p14:modId xmlns:p14="http://schemas.microsoft.com/office/powerpoint/2010/main" val="2565297846"/>
                    </p:ext>
                  </p:extLst>
                </p:nvPr>
              </p:nvGraphicFramePr>
              <p:xfrm>
                <a:off x="4800600" y="1676400"/>
                <a:ext cx="3657600" cy="2438400"/>
              </p:xfrm>
              <a:graphic>
                <a:graphicData uri="http://schemas.openxmlformats.org/drawingml/2006/chart">
                  <c:chart xmlns:c="http://schemas.openxmlformats.org/drawingml/2006/chart" xmlns:r="http://schemas.openxmlformats.org/officeDocument/2006/relationships" r:id="rId5"/>
                </a:graphicData>
              </a:graphic>
            </p:graphicFrame>
          </mc:Choice>
          <mc:Fallback xmlns="">
            <p:graphicFrame>
              <p:nvGraphicFramePr>
                <p:cNvPr id="7" name="Chart 6"/>
                <p:cNvGraphicFramePr>
                  <a:graphicFrameLocks noChangeAspect="1"/>
                </p:cNvGraphicFramePr>
                <p:nvPr>
                  <p:extLst>
                    <p:ext uri="{D42A27DB-BD31-4B8C-83A1-F6EECF244321}">
                      <p14:modId xmlns:p14="http://schemas.microsoft.com/office/powerpoint/2010/main" val="2565297846"/>
                    </p:ext>
                  </p:extLst>
                </p:nvPr>
              </p:nvGraphicFramePr>
              <p:xfrm>
                <a:off x="4800600" y="1676400"/>
                <a:ext cx="3657600" cy="2438400"/>
              </p:xfrm>
              <a:graphic>
                <a:graphicData uri="http://schemas.openxmlformats.org/drawingml/2006/chart">
                  <c:chart xmlns:c="http://schemas.openxmlformats.org/drawingml/2006/chart" xmlns:r="http://schemas.openxmlformats.org/officeDocument/2006/relationships" r:id="rId6"/>
                </a:graphicData>
              </a:graphic>
            </p:graphicFrame>
          </mc:Fallback>
        </mc:AlternateContent>
        <mc:AlternateContent xmlns:mc="http://schemas.openxmlformats.org/markup-compatibility/2006" xmlns:a14="http://schemas.microsoft.com/office/drawing/2010/main">
          <mc:Choice Requires="a14">
            <p:sp>
              <p:nvSpPr>
                <p:cNvPr id="8" name="TextBox 7"/>
                <p:cNvSpPr txBox="1"/>
                <p:nvPr/>
              </p:nvSpPr>
              <p:spPr>
                <a:xfrm>
                  <a:off x="5366298" y="4267200"/>
                  <a:ext cx="2526204" cy="923330"/>
                </a:xfrm>
                <a:prstGeom prst="rect">
                  <a:avLst/>
                </a:prstGeom>
                <a:noFill/>
              </p:spPr>
              <p:txBody>
                <a:bodyPr wrap="none" rtlCol="0" anchor="ctr" anchorCtr="0">
                  <a:spAutoFit/>
                </a:bodyPr>
                <a:lstStyle/>
                <a:p>
                  <a:pPr algn="ctr"/>
                  <a14:m>
                    <m:oMathPara xmlns:m="http://schemas.openxmlformats.org/officeDocument/2006/math">
                      <m:oMathParaPr>
                        <m:jc m:val="centerGroup"/>
                      </m:oMathParaPr>
                      <m:oMath xmlns:m="http://schemas.openxmlformats.org/officeDocument/2006/math">
                        <m:r>
                          <a:rPr lang="en-US" sz="1200" b="1" i="1" smtClean="0">
                            <a:solidFill>
                              <a:schemeClr val="accent3">
                                <a:lumMod val="20000"/>
                                <a:lumOff val="80000"/>
                              </a:schemeClr>
                            </a:solidFill>
                            <a:latin typeface="Cambria Math"/>
                          </a:rPr>
                          <m:t>𝒚</m:t>
                        </m:r>
                        <m:r>
                          <a:rPr lang="en-US" sz="1200" b="1" i="1" smtClean="0">
                            <a:solidFill>
                              <a:schemeClr val="accent3">
                                <a:lumMod val="20000"/>
                                <a:lumOff val="80000"/>
                              </a:schemeClr>
                            </a:solidFill>
                            <a:latin typeface="Cambria Math"/>
                          </a:rPr>
                          <m:t>=−</m:t>
                        </m:r>
                        <m:r>
                          <a:rPr lang="en-US" sz="1200" b="1" i="1" smtClean="0">
                            <a:solidFill>
                              <a:schemeClr val="accent3">
                                <a:lumMod val="20000"/>
                                <a:lumOff val="80000"/>
                              </a:schemeClr>
                            </a:solidFill>
                            <a:latin typeface="Cambria Math"/>
                          </a:rPr>
                          <m:t>𝟎</m:t>
                        </m:r>
                        <m:r>
                          <a:rPr lang="en-US" sz="1200" b="1" i="1" smtClean="0">
                            <a:solidFill>
                              <a:schemeClr val="accent3">
                                <a:lumMod val="20000"/>
                                <a:lumOff val="80000"/>
                              </a:schemeClr>
                            </a:solidFill>
                            <a:latin typeface="Cambria Math"/>
                          </a:rPr>
                          <m:t>.</m:t>
                        </m:r>
                        <m:r>
                          <a:rPr lang="en-US" sz="1200" b="1" i="1" smtClean="0">
                            <a:solidFill>
                              <a:schemeClr val="accent3">
                                <a:lumMod val="20000"/>
                                <a:lumOff val="80000"/>
                              </a:schemeClr>
                            </a:solidFill>
                            <a:latin typeface="Cambria Math"/>
                          </a:rPr>
                          <m:t>𝟐</m:t>
                        </m:r>
                        <m:r>
                          <a:rPr lang="en-US" sz="1200" b="1" i="1" smtClean="0">
                            <a:solidFill>
                              <a:schemeClr val="accent3">
                                <a:lumMod val="20000"/>
                                <a:lumOff val="80000"/>
                              </a:schemeClr>
                            </a:solidFill>
                            <a:latin typeface="Cambria Math"/>
                          </a:rPr>
                          <m:t>:  </m:t>
                        </m:r>
                        <m:r>
                          <a:rPr lang="en-US" sz="1200" b="1" i="1" smtClean="0">
                            <a:solidFill>
                              <a:schemeClr val="accent3">
                                <a:lumMod val="20000"/>
                                <a:lumOff val="80000"/>
                              </a:schemeClr>
                            </a:solidFill>
                            <a:latin typeface="Cambria Math"/>
                            <a:ea typeface="Cambria Math"/>
                          </a:rPr>
                          <m:t>𝒙</m:t>
                        </m:r>
                        <m:r>
                          <a:rPr lang="en-US" sz="1200" b="1" i="1" smtClean="0">
                            <a:solidFill>
                              <a:schemeClr val="accent3">
                                <a:lumMod val="20000"/>
                                <a:lumOff val="80000"/>
                              </a:schemeClr>
                            </a:solidFill>
                            <a:latin typeface="Cambria Math"/>
                            <a:ea typeface="Cambria Math"/>
                          </a:rPr>
                          <m:t>≤</m:t>
                        </m:r>
                        <m:r>
                          <a:rPr lang="en-US" sz="1200" b="1" i="1" smtClean="0">
                            <a:solidFill>
                              <a:schemeClr val="accent3">
                                <a:lumMod val="20000"/>
                                <a:lumOff val="80000"/>
                              </a:schemeClr>
                            </a:solidFill>
                            <a:latin typeface="Cambria Math"/>
                            <a:ea typeface="Cambria Math"/>
                          </a:rPr>
                          <m:t>𝟎</m:t>
                        </m:r>
                        <m:r>
                          <a:rPr lang="en-US" sz="1200" b="1" i="1" smtClean="0">
                            <a:solidFill>
                              <a:schemeClr val="accent3">
                                <a:lumMod val="20000"/>
                                <a:lumOff val="80000"/>
                              </a:schemeClr>
                            </a:solidFill>
                            <a:latin typeface="Cambria Math"/>
                            <a:ea typeface="Cambria Math"/>
                          </a:rPr>
                          <m:t>.</m:t>
                        </m:r>
                        <m:r>
                          <a:rPr lang="en-US" sz="1200" b="1" i="1" smtClean="0">
                            <a:solidFill>
                              <a:schemeClr val="accent3">
                                <a:lumMod val="20000"/>
                                <a:lumOff val="80000"/>
                              </a:schemeClr>
                            </a:solidFill>
                            <a:latin typeface="Cambria Math"/>
                            <a:ea typeface="Cambria Math"/>
                          </a:rPr>
                          <m:t>𝟏</m:t>
                        </m:r>
                      </m:oMath>
                    </m:oMathPara>
                  </a14:m>
                  <a:endParaRPr lang="en-US" sz="1200" b="1" i="1" dirty="0">
                    <a:solidFill>
                      <a:schemeClr val="accent3">
                        <a:lumMod val="20000"/>
                        <a:lumOff val="80000"/>
                      </a:schemeClr>
                    </a:solidFill>
                    <a:latin typeface="Cambria Math"/>
                    <a:ea typeface="Cambria Math"/>
                  </a:endParaRPr>
                </a:p>
                <a:p>
                  <a:pPr algn="ctr"/>
                  <a:endParaRPr lang="en-US" sz="1200" b="1" i="1" dirty="0">
                    <a:solidFill>
                      <a:schemeClr val="accent3">
                        <a:lumMod val="20000"/>
                        <a:lumOff val="80000"/>
                      </a:schemeClr>
                    </a:solidFill>
                    <a:latin typeface="Cambria Math"/>
                    <a:ea typeface="Cambria Math"/>
                  </a:endParaRPr>
                </a:p>
                <a:p>
                  <a:pPr algn="ctr"/>
                  <a14:m>
                    <m:oMathPara xmlns:m="http://schemas.openxmlformats.org/officeDocument/2006/math">
                      <m:oMathParaPr>
                        <m:jc m:val="centerGroup"/>
                      </m:oMathParaPr>
                      <m:oMath xmlns:m="http://schemas.openxmlformats.org/officeDocument/2006/math">
                        <m:r>
                          <a:rPr lang="en-US" sz="1200" b="1" i="1" smtClean="0">
                            <a:solidFill>
                              <a:schemeClr val="accent3">
                                <a:lumMod val="20000"/>
                                <a:lumOff val="80000"/>
                              </a:schemeClr>
                            </a:solidFill>
                            <a:latin typeface="Cambria Math"/>
                          </a:rPr>
                          <m:t>𝒚</m:t>
                        </m:r>
                        <m:r>
                          <a:rPr lang="en-US" sz="1200" b="1" i="1" smtClean="0">
                            <a:solidFill>
                              <a:schemeClr val="accent3">
                                <a:lumMod val="20000"/>
                                <a:lumOff val="80000"/>
                              </a:schemeClr>
                            </a:solidFill>
                            <a:latin typeface="Cambria Math"/>
                          </a:rPr>
                          <m:t>=</m:t>
                        </m:r>
                        <m:r>
                          <a:rPr lang="en-US" sz="1200" b="1" i="1" smtClean="0">
                            <a:solidFill>
                              <a:schemeClr val="accent3">
                                <a:lumMod val="20000"/>
                                <a:lumOff val="80000"/>
                              </a:schemeClr>
                            </a:solidFill>
                            <a:latin typeface="Cambria Math"/>
                          </a:rPr>
                          <m:t>𝟐</m:t>
                        </m:r>
                        <m:r>
                          <a:rPr lang="en-US" sz="1200" b="1" i="1" smtClean="0">
                            <a:solidFill>
                              <a:schemeClr val="accent3">
                                <a:lumMod val="20000"/>
                                <a:lumOff val="80000"/>
                              </a:schemeClr>
                            </a:solidFill>
                            <a:latin typeface="Cambria Math"/>
                          </a:rPr>
                          <m:t>.</m:t>
                        </m:r>
                        <m:r>
                          <a:rPr lang="en-US" sz="1200" b="1" i="1" smtClean="0">
                            <a:solidFill>
                              <a:schemeClr val="accent3">
                                <a:lumMod val="20000"/>
                                <a:lumOff val="80000"/>
                              </a:schemeClr>
                            </a:solidFill>
                            <a:latin typeface="Cambria Math"/>
                          </a:rPr>
                          <m:t>𝟒</m:t>
                        </m:r>
                        <m:r>
                          <a:rPr lang="en-US" sz="1200" b="1" i="1" smtClean="0">
                            <a:solidFill>
                              <a:schemeClr val="accent3">
                                <a:lumMod val="20000"/>
                                <a:lumOff val="80000"/>
                              </a:schemeClr>
                            </a:solidFill>
                            <a:latin typeface="Cambria Math"/>
                          </a:rPr>
                          <m:t>𝒙</m:t>
                        </m:r>
                        <m:r>
                          <a:rPr lang="en-US" sz="1200" b="1" i="1" smtClean="0">
                            <a:solidFill>
                              <a:schemeClr val="accent3">
                                <a:lumMod val="20000"/>
                                <a:lumOff val="80000"/>
                              </a:schemeClr>
                            </a:solidFill>
                            <a:latin typeface="Cambria Math"/>
                          </a:rPr>
                          <m:t>−</m:t>
                        </m:r>
                        <m:r>
                          <a:rPr lang="en-US" sz="1200" b="1" i="1" smtClean="0">
                            <a:solidFill>
                              <a:schemeClr val="accent3">
                                <a:lumMod val="20000"/>
                                <a:lumOff val="80000"/>
                              </a:schemeClr>
                            </a:solidFill>
                            <a:latin typeface="Cambria Math"/>
                          </a:rPr>
                          <m:t>𝟎</m:t>
                        </m:r>
                        <m:r>
                          <a:rPr lang="en-US" sz="1200" b="1" i="1" smtClean="0">
                            <a:solidFill>
                              <a:schemeClr val="accent3">
                                <a:lumMod val="20000"/>
                                <a:lumOff val="80000"/>
                              </a:schemeClr>
                            </a:solidFill>
                            <a:latin typeface="Cambria Math"/>
                          </a:rPr>
                          <m:t>.</m:t>
                        </m:r>
                        <m:r>
                          <a:rPr lang="en-US" sz="1200" b="1" i="1" smtClean="0">
                            <a:solidFill>
                              <a:schemeClr val="accent3">
                                <a:lumMod val="20000"/>
                                <a:lumOff val="80000"/>
                              </a:schemeClr>
                            </a:solidFill>
                            <a:latin typeface="Cambria Math"/>
                          </a:rPr>
                          <m:t>𝟒𝟒</m:t>
                        </m:r>
                        <m:r>
                          <a:rPr lang="en-US" sz="1200" b="1" i="1" smtClean="0">
                            <a:solidFill>
                              <a:schemeClr val="accent3">
                                <a:lumMod val="20000"/>
                                <a:lumOff val="80000"/>
                              </a:schemeClr>
                            </a:solidFill>
                            <a:latin typeface="Cambria Math"/>
                          </a:rPr>
                          <m:t>:  </m:t>
                        </m:r>
                        <m:r>
                          <a:rPr lang="en-US" sz="1200" b="1" i="1" smtClean="0">
                            <a:solidFill>
                              <a:schemeClr val="accent3">
                                <a:lumMod val="20000"/>
                                <a:lumOff val="80000"/>
                              </a:schemeClr>
                            </a:solidFill>
                            <a:latin typeface="Cambria Math"/>
                          </a:rPr>
                          <m:t>𝟎</m:t>
                        </m:r>
                        <m:r>
                          <a:rPr lang="en-US" sz="1200" b="1" i="1" smtClean="0">
                            <a:solidFill>
                              <a:schemeClr val="accent3">
                                <a:lumMod val="20000"/>
                                <a:lumOff val="80000"/>
                              </a:schemeClr>
                            </a:solidFill>
                            <a:latin typeface="Cambria Math"/>
                          </a:rPr>
                          <m:t>.</m:t>
                        </m:r>
                        <m:r>
                          <a:rPr lang="en-US" sz="1200" b="1" i="1" smtClean="0">
                            <a:solidFill>
                              <a:schemeClr val="accent3">
                                <a:lumMod val="20000"/>
                                <a:lumOff val="80000"/>
                              </a:schemeClr>
                            </a:solidFill>
                            <a:latin typeface="Cambria Math"/>
                          </a:rPr>
                          <m:t>𝟏</m:t>
                        </m:r>
                        <m:r>
                          <a:rPr lang="en-US" sz="1200" b="1" i="1" smtClean="0">
                            <a:solidFill>
                              <a:schemeClr val="accent3">
                                <a:lumMod val="20000"/>
                                <a:lumOff val="80000"/>
                              </a:schemeClr>
                            </a:solidFill>
                            <a:latin typeface="Cambria Math"/>
                          </a:rPr>
                          <m:t>&lt;</m:t>
                        </m:r>
                        <m:r>
                          <a:rPr lang="en-US" sz="1200" b="1" i="1" smtClean="0">
                            <a:solidFill>
                              <a:schemeClr val="accent3">
                                <a:lumMod val="20000"/>
                                <a:lumOff val="80000"/>
                              </a:schemeClr>
                            </a:solidFill>
                            <a:latin typeface="Cambria Math"/>
                            <a:ea typeface="Cambria Math"/>
                          </a:rPr>
                          <m:t>𝒙</m:t>
                        </m:r>
                        <m:r>
                          <a:rPr lang="en-US" sz="1200" b="1" i="1" smtClean="0">
                            <a:solidFill>
                              <a:schemeClr val="accent3">
                                <a:lumMod val="20000"/>
                                <a:lumOff val="80000"/>
                              </a:schemeClr>
                            </a:solidFill>
                            <a:latin typeface="Cambria Math"/>
                            <a:ea typeface="Cambria Math"/>
                          </a:rPr>
                          <m:t>&lt;</m:t>
                        </m:r>
                        <m:r>
                          <a:rPr lang="en-US" sz="1200" b="1" i="1" smtClean="0">
                            <a:solidFill>
                              <a:schemeClr val="accent3">
                                <a:lumMod val="20000"/>
                                <a:lumOff val="80000"/>
                              </a:schemeClr>
                            </a:solidFill>
                            <a:latin typeface="Cambria Math"/>
                            <a:ea typeface="Cambria Math"/>
                          </a:rPr>
                          <m:t>𝟎</m:t>
                        </m:r>
                        <m:r>
                          <a:rPr lang="en-US" sz="1200" b="1" i="1" smtClean="0">
                            <a:solidFill>
                              <a:schemeClr val="accent3">
                                <a:lumMod val="20000"/>
                                <a:lumOff val="80000"/>
                              </a:schemeClr>
                            </a:solidFill>
                            <a:latin typeface="Cambria Math"/>
                            <a:ea typeface="Cambria Math"/>
                          </a:rPr>
                          <m:t>.</m:t>
                        </m:r>
                        <m:r>
                          <a:rPr lang="en-US" sz="1200" b="1" i="1" smtClean="0">
                            <a:solidFill>
                              <a:schemeClr val="accent3">
                                <a:lumMod val="20000"/>
                                <a:lumOff val="80000"/>
                              </a:schemeClr>
                            </a:solidFill>
                            <a:latin typeface="Cambria Math"/>
                            <a:ea typeface="Cambria Math"/>
                          </a:rPr>
                          <m:t>𝟔</m:t>
                        </m:r>
                      </m:oMath>
                    </m:oMathPara>
                  </a14:m>
                  <a:endParaRPr lang="en-US" sz="1200" b="1" i="1" dirty="0">
                    <a:solidFill>
                      <a:schemeClr val="accent3">
                        <a:lumMod val="20000"/>
                        <a:lumOff val="80000"/>
                      </a:schemeClr>
                    </a:solidFill>
                    <a:latin typeface="Cambria Math"/>
                    <a:ea typeface="Cambria Math"/>
                  </a:endParaRPr>
                </a:p>
                <a:p>
                  <a:pPr algn="ctr"/>
                  <a:endParaRPr lang="en-US" sz="1200" b="1" i="1" dirty="0">
                    <a:solidFill>
                      <a:schemeClr val="accent3">
                        <a:lumMod val="20000"/>
                        <a:lumOff val="80000"/>
                      </a:schemeClr>
                    </a:solidFill>
                    <a:latin typeface="Cambria Math"/>
                    <a:ea typeface="Cambria Math"/>
                  </a:endParaRPr>
                </a:p>
                <a:p>
                  <a:pPr algn="ctr"/>
                  <a14:m>
                    <m:oMathPara xmlns:m="http://schemas.openxmlformats.org/officeDocument/2006/math">
                      <m:oMathParaPr>
                        <m:jc m:val="centerGroup"/>
                      </m:oMathParaPr>
                      <m:oMath xmlns:m="http://schemas.openxmlformats.org/officeDocument/2006/math">
                        <m:r>
                          <a:rPr lang="en-US" sz="1200" b="1" i="1" smtClean="0">
                            <a:solidFill>
                              <a:schemeClr val="accent3">
                                <a:lumMod val="20000"/>
                                <a:lumOff val="80000"/>
                              </a:schemeClr>
                            </a:solidFill>
                            <a:latin typeface="Cambria Math"/>
                            <a:ea typeface="Cambria Math"/>
                          </a:rPr>
                          <m:t>𝒚</m:t>
                        </m:r>
                        <m:r>
                          <a:rPr lang="en-US" sz="1200" b="1" i="1" smtClean="0">
                            <a:solidFill>
                              <a:schemeClr val="accent3">
                                <a:lumMod val="20000"/>
                                <a:lumOff val="80000"/>
                              </a:schemeClr>
                            </a:solidFill>
                            <a:latin typeface="Cambria Math"/>
                            <a:ea typeface="Cambria Math"/>
                          </a:rPr>
                          <m:t>=</m:t>
                        </m:r>
                        <m:r>
                          <a:rPr lang="en-US" sz="1200" b="1" i="1" smtClean="0">
                            <a:solidFill>
                              <a:schemeClr val="accent3">
                                <a:lumMod val="20000"/>
                                <a:lumOff val="80000"/>
                              </a:schemeClr>
                            </a:solidFill>
                            <a:latin typeface="Cambria Math"/>
                            <a:ea typeface="Cambria Math"/>
                          </a:rPr>
                          <m:t>𝟏</m:t>
                        </m:r>
                        <m:r>
                          <a:rPr lang="en-US" sz="1200" b="1" i="1" smtClean="0">
                            <a:solidFill>
                              <a:schemeClr val="accent3">
                                <a:lumMod val="20000"/>
                                <a:lumOff val="80000"/>
                              </a:schemeClr>
                            </a:solidFill>
                            <a:latin typeface="Cambria Math"/>
                            <a:ea typeface="Cambria Math"/>
                          </a:rPr>
                          <m:t>:  </m:t>
                        </m:r>
                        <m:r>
                          <a:rPr lang="en-US" sz="1200" b="1" i="1" smtClean="0">
                            <a:solidFill>
                              <a:schemeClr val="accent3">
                                <a:lumMod val="20000"/>
                                <a:lumOff val="80000"/>
                              </a:schemeClr>
                            </a:solidFill>
                            <a:latin typeface="Cambria Math"/>
                            <a:ea typeface="Cambria Math"/>
                          </a:rPr>
                          <m:t>𝟎</m:t>
                        </m:r>
                        <m:r>
                          <a:rPr lang="en-US" sz="1200" b="1" i="1" smtClean="0">
                            <a:solidFill>
                              <a:schemeClr val="accent3">
                                <a:lumMod val="20000"/>
                                <a:lumOff val="80000"/>
                              </a:schemeClr>
                            </a:solidFill>
                            <a:latin typeface="Cambria Math"/>
                            <a:ea typeface="Cambria Math"/>
                          </a:rPr>
                          <m:t>.</m:t>
                        </m:r>
                        <m:r>
                          <a:rPr lang="en-US" sz="1200" b="1" i="1" smtClean="0">
                            <a:solidFill>
                              <a:schemeClr val="accent3">
                                <a:lumMod val="20000"/>
                                <a:lumOff val="80000"/>
                              </a:schemeClr>
                            </a:solidFill>
                            <a:latin typeface="Cambria Math"/>
                            <a:ea typeface="Cambria Math"/>
                          </a:rPr>
                          <m:t>𝟔</m:t>
                        </m:r>
                        <m:r>
                          <a:rPr lang="en-US" sz="1200" b="1" i="1" smtClean="0">
                            <a:solidFill>
                              <a:schemeClr val="accent3">
                                <a:lumMod val="20000"/>
                                <a:lumOff val="80000"/>
                              </a:schemeClr>
                            </a:solidFill>
                            <a:latin typeface="Cambria Math"/>
                            <a:ea typeface="Cambria Math"/>
                          </a:rPr>
                          <m:t>≤</m:t>
                        </m:r>
                        <m:r>
                          <a:rPr lang="en-US" sz="1200" b="1" i="1" smtClean="0">
                            <a:solidFill>
                              <a:schemeClr val="accent3">
                                <a:lumMod val="20000"/>
                                <a:lumOff val="80000"/>
                              </a:schemeClr>
                            </a:solidFill>
                            <a:latin typeface="Cambria Math"/>
                            <a:ea typeface="Cambria Math"/>
                          </a:rPr>
                          <m:t>𝒙</m:t>
                        </m:r>
                      </m:oMath>
                    </m:oMathPara>
                  </a14:m>
                  <a:endParaRPr lang="en-US" sz="1200" b="1" i="1" dirty="0">
                    <a:solidFill>
                      <a:schemeClr val="accent3">
                        <a:lumMod val="20000"/>
                        <a:lumOff val="80000"/>
                      </a:schemeClr>
                    </a:solidFill>
                    <a:ea typeface="Cambria Math"/>
                  </a:endParaRPr>
                </a:p>
              </p:txBody>
            </p:sp>
          </mc:Choice>
          <mc:Fallback xmlns="">
            <p:sp>
              <p:nvSpPr>
                <p:cNvPr id="8" name="TextBox 7"/>
                <p:cNvSpPr txBox="1">
                  <a:spLocks noRot="1" noChangeAspect="1" noMove="1" noResize="1" noEditPoints="1" noAdjustHandles="1" noChangeArrowheads="1" noChangeShapeType="1" noTextEdit="1"/>
                </p:cNvSpPr>
                <p:nvPr/>
              </p:nvSpPr>
              <p:spPr>
                <a:xfrm>
                  <a:off x="5366298" y="4267200"/>
                  <a:ext cx="2526204" cy="923330"/>
                </a:xfrm>
                <a:prstGeom prst="rect">
                  <a:avLst/>
                </a:prstGeom>
                <a:blipFill rotWithShape="1">
                  <a:blip r:embed="rId7"/>
                  <a:stretch>
                    <a:fillRect/>
                  </a:stretch>
                </a:blipFill>
              </p:spPr>
              <p:txBody>
                <a:bodyPr/>
                <a:lstStyle/>
                <a:p>
                  <a:r>
                    <a:rPr lang="en-US">
                      <a:noFill/>
                    </a:rPr>
                    <a:t> </a:t>
                  </a:r>
                </a:p>
              </p:txBody>
            </p:sp>
          </mc:Fallback>
        </mc:AlternateContent>
      </p:grpSp>
    </p:spTree>
    <p:extLst>
      <p:ext uri="{BB962C8B-B14F-4D97-AF65-F5344CB8AC3E}">
        <p14:creationId xmlns:p14="http://schemas.microsoft.com/office/powerpoint/2010/main" val="1768835757"/>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Chart 6"/>
          <p:cNvGraphicFramePr>
            <a:graphicFrameLocks noChangeAspect="1"/>
          </p:cNvGraphicFramePr>
          <p:nvPr>
            <p:extLst>
              <p:ext uri="{D42A27DB-BD31-4B8C-83A1-F6EECF244321}">
                <p14:modId xmlns:p14="http://schemas.microsoft.com/office/powerpoint/2010/main" val="3677371410"/>
              </p:ext>
            </p:extLst>
          </p:nvPr>
        </p:nvGraphicFramePr>
        <p:xfrm>
          <a:off x="4797061" y="1676400"/>
          <a:ext cx="3657600" cy="2438400"/>
        </p:xfrm>
        <a:graphic>
          <a:graphicData uri="http://schemas.openxmlformats.org/drawingml/2006/chart">
            <c:chart xmlns:c="http://schemas.openxmlformats.org/drawingml/2006/chart" xmlns:r="http://schemas.openxmlformats.org/officeDocument/2006/relationships" r:id="rId3"/>
          </a:graphicData>
        </a:graphic>
      </p:graphicFrame>
      <p:grpSp>
        <p:nvGrpSpPr>
          <p:cNvPr id="2" name="Group 1"/>
          <p:cNvGrpSpPr/>
          <p:nvPr/>
        </p:nvGrpSpPr>
        <p:grpSpPr>
          <a:xfrm>
            <a:off x="586200" y="1676400"/>
            <a:ext cx="3842269" cy="3514291"/>
            <a:chOff x="586200" y="1676400"/>
            <a:chExt cx="3842269" cy="3514291"/>
          </a:xfrm>
        </p:grpSpPr>
        <mc:AlternateContent xmlns:mc="http://schemas.openxmlformats.org/markup-compatibility/2006" xmlns:a14="http://schemas.microsoft.com/office/drawing/2010/main">
          <mc:Choice Requires="a14">
            <p:graphicFrame>
              <p:nvGraphicFramePr>
                <p:cNvPr id="5" name="Chart 4"/>
                <p:cNvGraphicFramePr>
                  <a:graphicFrameLocks noChangeAspect="1"/>
                </p:cNvGraphicFramePr>
                <p:nvPr>
                  <p:extLst>
                    <p:ext uri="{D42A27DB-BD31-4B8C-83A1-F6EECF244321}">
                      <p14:modId xmlns:p14="http://schemas.microsoft.com/office/powerpoint/2010/main" val="553783532"/>
                    </p:ext>
                  </p:extLst>
                </p:nvPr>
              </p:nvGraphicFramePr>
              <p:xfrm>
                <a:off x="678534" y="1676400"/>
                <a:ext cx="3657600" cy="2438400"/>
              </p:xfrm>
              <a:graphic>
                <a:graphicData uri="http://schemas.openxmlformats.org/drawingml/2006/chart">
                  <c:chart xmlns:c="http://schemas.openxmlformats.org/drawingml/2006/chart" xmlns:r="http://schemas.openxmlformats.org/officeDocument/2006/relationships" r:id="rId4"/>
                </a:graphicData>
              </a:graphic>
            </p:graphicFrame>
          </mc:Choice>
          <mc:Fallback xmlns="">
            <p:graphicFrame>
              <p:nvGraphicFramePr>
                <p:cNvPr id="5" name="Chart 4"/>
                <p:cNvGraphicFramePr>
                  <a:graphicFrameLocks noChangeAspect="1"/>
                </p:cNvGraphicFramePr>
                <p:nvPr>
                  <p:extLst>
                    <p:ext uri="{D42A27DB-BD31-4B8C-83A1-F6EECF244321}">
                      <p14:modId xmlns:p14="http://schemas.microsoft.com/office/powerpoint/2010/main" val="553783532"/>
                    </p:ext>
                  </p:extLst>
                </p:nvPr>
              </p:nvGraphicFramePr>
              <p:xfrm>
                <a:off x="678534" y="1676400"/>
                <a:ext cx="3657600" cy="2438400"/>
              </p:xfrm>
              <a:graphic>
                <a:graphicData uri="http://schemas.openxmlformats.org/drawingml/2006/chart">
                  <c:chart xmlns:c="http://schemas.openxmlformats.org/drawingml/2006/chart" xmlns:r="http://schemas.openxmlformats.org/officeDocument/2006/relationships" r:id="rId5"/>
                </a:graphicData>
              </a:graphic>
            </p:graphicFrame>
          </mc:Fallback>
        </mc:AlternateContent>
        <mc:AlternateContent xmlns:mc="http://schemas.openxmlformats.org/markup-compatibility/2006" xmlns:a14="http://schemas.microsoft.com/office/drawing/2010/main">
          <mc:Choice Requires="a14">
            <p:sp>
              <p:nvSpPr>
                <p:cNvPr id="4" name="TextBox 3"/>
                <p:cNvSpPr txBox="1"/>
                <p:nvPr/>
              </p:nvSpPr>
              <p:spPr>
                <a:xfrm>
                  <a:off x="586200" y="4267040"/>
                  <a:ext cx="3842269" cy="923651"/>
                </a:xfrm>
                <a:prstGeom prst="rect">
                  <a:avLst/>
                </a:prstGeom>
                <a:noFill/>
              </p:spPr>
              <p:txBody>
                <a:bodyPr wrap="none" rtlCol="0" anchor="ctr" anchorCtr="0">
                  <a:spAutoFit/>
                </a:bodyPr>
                <a:lstStyle/>
                <a:p>
                  <a:pPr algn="ctr"/>
                  <a14:m>
                    <m:oMathPara xmlns:m="http://schemas.openxmlformats.org/officeDocument/2006/math">
                      <m:oMathParaPr>
                        <m:jc m:val="centerGroup"/>
                      </m:oMathParaPr>
                      <m:oMath xmlns:m="http://schemas.openxmlformats.org/officeDocument/2006/math">
                        <m:r>
                          <a:rPr lang="en-US" sz="1200" b="1" i="1" smtClean="0">
                            <a:solidFill>
                              <a:schemeClr val="accent3">
                                <a:lumMod val="20000"/>
                                <a:lumOff val="80000"/>
                              </a:schemeClr>
                            </a:solidFill>
                            <a:latin typeface="Cambria Math"/>
                          </a:rPr>
                          <m:t>𝒚</m:t>
                        </m:r>
                        <m:r>
                          <a:rPr lang="en-US" sz="1200" b="1" i="1" smtClean="0">
                            <a:solidFill>
                              <a:schemeClr val="accent3">
                                <a:lumMod val="20000"/>
                                <a:lumOff val="80000"/>
                              </a:schemeClr>
                            </a:solidFill>
                            <a:latin typeface="Cambria Math"/>
                          </a:rPr>
                          <m:t>=−</m:t>
                        </m:r>
                        <m:r>
                          <a:rPr lang="en-US" sz="1200" b="1" i="1" smtClean="0">
                            <a:solidFill>
                              <a:schemeClr val="accent3">
                                <a:lumMod val="20000"/>
                                <a:lumOff val="80000"/>
                              </a:schemeClr>
                            </a:solidFill>
                            <a:latin typeface="Cambria Math"/>
                          </a:rPr>
                          <m:t>𝟎</m:t>
                        </m:r>
                        <m:r>
                          <a:rPr lang="en-US" sz="1200" b="1" i="1" smtClean="0">
                            <a:solidFill>
                              <a:schemeClr val="accent3">
                                <a:lumMod val="20000"/>
                                <a:lumOff val="80000"/>
                              </a:schemeClr>
                            </a:solidFill>
                            <a:latin typeface="Cambria Math"/>
                          </a:rPr>
                          <m:t>.</m:t>
                        </m:r>
                        <m:r>
                          <a:rPr lang="en-US" sz="1200" b="1" i="1" smtClean="0">
                            <a:solidFill>
                              <a:schemeClr val="accent3">
                                <a:lumMod val="20000"/>
                                <a:lumOff val="80000"/>
                              </a:schemeClr>
                            </a:solidFill>
                            <a:latin typeface="Cambria Math"/>
                          </a:rPr>
                          <m:t>𝟓</m:t>
                        </m:r>
                        <m:r>
                          <a:rPr lang="en-US" sz="1200" b="1" i="1" smtClean="0">
                            <a:solidFill>
                              <a:schemeClr val="accent3">
                                <a:lumMod val="20000"/>
                                <a:lumOff val="80000"/>
                              </a:schemeClr>
                            </a:solidFill>
                            <a:latin typeface="Cambria Math"/>
                          </a:rPr>
                          <m:t>:  </m:t>
                        </m:r>
                        <m:r>
                          <a:rPr lang="en-US" sz="1200" b="1" i="1" smtClean="0">
                            <a:solidFill>
                              <a:schemeClr val="accent3">
                                <a:lumMod val="20000"/>
                                <a:lumOff val="80000"/>
                              </a:schemeClr>
                            </a:solidFill>
                            <a:latin typeface="Cambria Math"/>
                            <a:ea typeface="Cambria Math"/>
                          </a:rPr>
                          <m:t>𝒙</m:t>
                        </m:r>
                        <m:r>
                          <a:rPr lang="en-US" sz="1200" b="1" i="1" smtClean="0">
                            <a:solidFill>
                              <a:schemeClr val="accent3">
                                <a:lumMod val="20000"/>
                                <a:lumOff val="80000"/>
                              </a:schemeClr>
                            </a:solidFill>
                            <a:latin typeface="Cambria Math"/>
                            <a:ea typeface="Cambria Math"/>
                          </a:rPr>
                          <m:t>≤−</m:t>
                        </m:r>
                        <m:r>
                          <a:rPr lang="en-US" sz="1200" b="1" i="1" smtClean="0">
                            <a:solidFill>
                              <a:schemeClr val="accent3">
                                <a:lumMod val="20000"/>
                                <a:lumOff val="80000"/>
                              </a:schemeClr>
                            </a:solidFill>
                            <a:latin typeface="Cambria Math"/>
                            <a:ea typeface="Cambria Math"/>
                          </a:rPr>
                          <m:t>𝟐𝟎𝟎</m:t>
                        </m:r>
                        <m:r>
                          <a:rPr lang="en-US" sz="1200" b="1" i="1" smtClean="0">
                            <a:solidFill>
                              <a:schemeClr val="accent3">
                                <a:lumMod val="20000"/>
                                <a:lumOff val="80000"/>
                              </a:schemeClr>
                            </a:solidFill>
                            <a:latin typeface="Cambria Math"/>
                            <a:ea typeface="Cambria Math"/>
                          </a:rPr>
                          <m:t> </m:t>
                        </m:r>
                        <m:r>
                          <a:rPr lang="en-US" sz="1200" b="1" i="1" smtClean="0">
                            <a:solidFill>
                              <a:schemeClr val="accent3">
                                <a:lumMod val="20000"/>
                                <a:lumOff val="80000"/>
                              </a:schemeClr>
                            </a:solidFill>
                            <a:latin typeface="Cambria Math"/>
                            <a:ea typeface="Cambria Math"/>
                          </a:rPr>
                          <m:t>𝑱</m:t>
                        </m:r>
                        <m:r>
                          <a:rPr lang="en-US" sz="1200" b="1" i="1" smtClean="0">
                            <a:solidFill>
                              <a:schemeClr val="accent3">
                                <a:lumMod val="20000"/>
                                <a:lumOff val="80000"/>
                              </a:schemeClr>
                            </a:solidFill>
                            <a:latin typeface="Cambria Math"/>
                            <a:ea typeface="Cambria Math"/>
                          </a:rPr>
                          <m:t>/</m:t>
                        </m:r>
                        <m:r>
                          <a:rPr lang="en-US" sz="1200" b="1" i="1" smtClean="0">
                            <a:solidFill>
                              <a:schemeClr val="accent3">
                                <a:lumMod val="20000"/>
                                <a:lumOff val="80000"/>
                              </a:schemeClr>
                            </a:solidFill>
                            <a:latin typeface="Cambria Math"/>
                            <a:ea typeface="Cambria Math"/>
                          </a:rPr>
                          <m:t>𝒌𝒈</m:t>
                        </m:r>
                      </m:oMath>
                    </m:oMathPara>
                  </a14:m>
                  <a:endParaRPr lang="en-US" sz="1200" b="1" i="1" dirty="0">
                    <a:solidFill>
                      <a:schemeClr val="accent3">
                        <a:lumMod val="20000"/>
                        <a:lumOff val="80000"/>
                      </a:schemeClr>
                    </a:solidFill>
                    <a:latin typeface="Cambria Math"/>
                    <a:ea typeface="Cambria Math"/>
                  </a:endParaRPr>
                </a:p>
                <a:p>
                  <a:pPr algn="ctr"/>
                  <a:endParaRPr lang="en-US" sz="1200" b="1" i="1" dirty="0">
                    <a:solidFill>
                      <a:schemeClr val="accent3">
                        <a:lumMod val="20000"/>
                        <a:lumOff val="80000"/>
                      </a:schemeClr>
                    </a:solidFill>
                    <a:latin typeface="Cambria Math"/>
                    <a:ea typeface="Cambria Math"/>
                  </a:endParaRPr>
                </a:p>
                <a:p>
                  <a:pPr algn="ctr"/>
                  <a14:m>
                    <m:oMathPara xmlns:m="http://schemas.openxmlformats.org/officeDocument/2006/math">
                      <m:oMathParaPr>
                        <m:jc m:val="centerGroup"/>
                      </m:oMathParaPr>
                      <m:oMath xmlns:m="http://schemas.openxmlformats.org/officeDocument/2006/math">
                        <m:r>
                          <a:rPr lang="en-US" sz="1200" b="1" i="1" smtClean="0">
                            <a:solidFill>
                              <a:schemeClr val="accent3">
                                <a:lumMod val="20000"/>
                                <a:lumOff val="80000"/>
                              </a:schemeClr>
                            </a:solidFill>
                            <a:latin typeface="Cambria Math"/>
                          </a:rPr>
                          <m:t>𝒚</m:t>
                        </m:r>
                        <m:r>
                          <a:rPr lang="en-US" sz="1200" b="1" i="1" smtClean="0">
                            <a:solidFill>
                              <a:schemeClr val="accent3">
                                <a:lumMod val="20000"/>
                                <a:lumOff val="80000"/>
                              </a:schemeClr>
                            </a:solidFill>
                            <a:latin typeface="Cambria Math"/>
                          </a:rPr>
                          <m:t>=</m:t>
                        </m:r>
                        <m:r>
                          <a:rPr lang="en-US" sz="1200" b="1" i="1" smtClean="0">
                            <a:solidFill>
                              <a:schemeClr val="accent3">
                                <a:lumMod val="20000"/>
                                <a:lumOff val="80000"/>
                              </a:schemeClr>
                            </a:solidFill>
                            <a:latin typeface="Cambria Math"/>
                          </a:rPr>
                          <m:t>𝟎</m:t>
                        </m:r>
                        <m:r>
                          <a:rPr lang="en-US" sz="1200" b="1" i="1" smtClean="0">
                            <a:solidFill>
                              <a:schemeClr val="accent3">
                                <a:lumMod val="20000"/>
                                <a:lumOff val="80000"/>
                              </a:schemeClr>
                            </a:solidFill>
                            <a:latin typeface="Cambria Math"/>
                          </a:rPr>
                          <m:t>.</m:t>
                        </m:r>
                        <m:r>
                          <a:rPr lang="en-US" sz="1200" b="1" i="1" smtClean="0">
                            <a:solidFill>
                              <a:schemeClr val="accent3">
                                <a:lumMod val="20000"/>
                                <a:lumOff val="80000"/>
                              </a:schemeClr>
                            </a:solidFill>
                            <a:latin typeface="Cambria Math"/>
                          </a:rPr>
                          <m:t>𝟎𝟎𝟏</m:t>
                        </m:r>
                        <m:acc>
                          <m:accPr>
                            <m:chr m:val="̅"/>
                            <m:ctrlPr>
                              <a:rPr lang="en-US" sz="1200" b="1" i="1" smtClean="0">
                                <a:solidFill>
                                  <a:schemeClr val="accent3">
                                    <a:lumMod val="20000"/>
                                    <a:lumOff val="80000"/>
                                  </a:schemeClr>
                                </a:solidFill>
                                <a:latin typeface="Cambria Math"/>
                              </a:rPr>
                            </m:ctrlPr>
                          </m:accPr>
                          <m:e>
                            <m:r>
                              <a:rPr lang="en-US" sz="1200" b="1" i="1" smtClean="0">
                                <a:solidFill>
                                  <a:schemeClr val="accent3">
                                    <a:lumMod val="20000"/>
                                    <a:lumOff val="80000"/>
                                  </a:schemeClr>
                                </a:solidFill>
                                <a:latin typeface="Cambria Math"/>
                              </a:rPr>
                              <m:t>𝟑𝟔</m:t>
                            </m:r>
                          </m:e>
                        </m:acc>
                        <m:r>
                          <a:rPr lang="en-US" sz="1200" b="1" i="1" smtClean="0">
                            <a:solidFill>
                              <a:schemeClr val="accent3">
                                <a:lumMod val="20000"/>
                                <a:lumOff val="80000"/>
                              </a:schemeClr>
                            </a:solidFill>
                            <a:latin typeface="Cambria Math"/>
                          </a:rPr>
                          <m:t>𝒙</m:t>
                        </m:r>
                        <m:r>
                          <a:rPr lang="en-US" sz="1200" b="1" i="1" smtClean="0">
                            <a:solidFill>
                              <a:schemeClr val="accent3">
                                <a:lumMod val="20000"/>
                                <a:lumOff val="80000"/>
                              </a:schemeClr>
                            </a:solidFill>
                            <a:latin typeface="Cambria Math"/>
                          </a:rPr>
                          <m:t>−</m:t>
                        </m:r>
                        <m:r>
                          <a:rPr lang="en-US" sz="1200" b="1" i="1" smtClean="0">
                            <a:solidFill>
                              <a:schemeClr val="accent3">
                                <a:lumMod val="20000"/>
                                <a:lumOff val="80000"/>
                              </a:schemeClr>
                            </a:solidFill>
                            <a:latin typeface="Cambria Math"/>
                          </a:rPr>
                          <m:t>𝟎</m:t>
                        </m:r>
                        <m:r>
                          <a:rPr lang="en-US" sz="1200" b="1" i="1" smtClean="0">
                            <a:solidFill>
                              <a:schemeClr val="accent3">
                                <a:lumMod val="20000"/>
                                <a:lumOff val="80000"/>
                              </a:schemeClr>
                            </a:solidFill>
                            <a:latin typeface="Cambria Math"/>
                          </a:rPr>
                          <m:t>.</m:t>
                        </m:r>
                        <m:r>
                          <a:rPr lang="en-US" sz="1200" b="1" i="1" smtClean="0">
                            <a:solidFill>
                              <a:schemeClr val="accent3">
                                <a:lumMod val="20000"/>
                                <a:lumOff val="80000"/>
                              </a:schemeClr>
                            </a:solidFill>
                            <a:latin typeface="Cambria Math"/>
                          </a:rPr>
                          <m:t>𝟐</m:t>
                        </m:r>
                        <m:acc>
                          <m:accPr>
                            <m:chr m:val="̅"/>
                            <m:ctrlPr>
                              <a:rPr lang="en-US" sz="1200" b="1" i="1" smtClean="0">
                                <a:solidFill>
                                  <a:schemeClr val="accent3">
                                    <a:lumMod val="20000"/>
                                    <a:lumOff val="80000"/>
                                  </a:schemeClr>
                                </a:solidFill>
                                <a:latin typeface="Cambria Math"/>
                              </a:rPr>
                            </m:ctrlPr>
                          </m:accPr>
                          <m:e>
                            <m:r>
                              <a:rPr lang="en-US" sz="1200" b="1" i="1" smtClean="0">
                                <a:solidFill>
                                  <a:schemeClr val="accent3">
                                    <a:lumMod val="20000"/>
                                    <a:lumOff val="80000"/>
                                  </a:schemeClr>
                                </a:solidFill>
                                <a:latin typeface="Cambria Math"/>
                              </a:rPr>
                              <m:t>𝟐𝟕</m:t>
                            </m:r>
                          </m:e>
                        </m:acc>
                        <m:r>
                          <a:rPr lang="en-US" sz="1200" b="1" i="1" smtClean="0">
                            <a:solidFill>
                              <a:schemeClr val="accent3">
                                <a:lumMod val="20000"/>
                                <a:lumOff val="80000"/>
                              </a:schemeClr>
                            </a:solidFill>
                            <a:latin typeface="Cambria Math"/>
                          </a:rPr>
                          <m:t>:  −</m:t>
                        </m:r>
                        <m:r>
                          <a:rPr lang="en-US" sz="1200" b="1" i="1" smtClean="0">
                            <a:solidFill>
                              <a:schemeClr val="accent3">
                                <a:lumMod val="20000"/>
                                <a:lumOff val="80000"/>
                              </a:schemeClr>
                            </a:solidFill>
                            <a:latin typeface="Cambria Math"/>
                          </a:rPr>
                          <m:t>𝟐𝟎𝟎</m:t>
                        </m:r>
                        <m:r>
                          <a:rPr lang="en-US" sz="1200" b="1" i="1" smtClean="0">
                            <a:solidFill>
                              <a:schemeClr val="accent3">
                                <a:lumMod val="20000"/>
                                <a:lumOff val="80000"/>
                              </a:schemeClr>
                            </a:solidFill>
                            <a:latin typeface="Cambria Math"/>
                          </a:rPr>
                          <m:t> </m:t>
                        </m:r>
                        <m:r>
                          <a:rPr lang="en-US" sz="1200" b="1" i="1" smtClean="0">
                            <a:solidFill>
                              <a:schemeClr val="accent3">
                                <a:lumMod val="20000"/>
                                <a:lumOff val="80000"/>
                              </a:schemeClr>
                            </a:solidFill>
                            <a:latin typeface="Cambria Math"/>
                          </a:rPr>
                          <m:t>𝑱</m:t>
                        </m:r>
                        <m:r>
                          <a:rPr lang="en-US" sz="1200" b="1" i="1" smtClean="0">
                            <a:solidFill>
                              <a:schemeClr val="accent3">
                                <a:lumMod val="20000"/>
                                <a:lumOff val="80000"/>
                              </a:schemeClr>
                            </a:solidFill>
                            <a:latin typeface="Cambria Math"/>
                          </a:rPr>
                          <m:t>/</m:t>
                        </m:r>
                        <m:r>
                          <a:rPr lang="en-US" sz="1200" b="1" i="1" smtClean="0">
                            <a:solidFill>
                              <a:schemeClr val="accent3">
                                <a:lumMod val="20000"/>
                                <a:lumOff val="80000"/>
                              </a:schemeClr>
                            </a:solidFill>
                            <a:latin typeface="Cambria Math"/>
                          </a:rPr>
                          <m:t>𝒌𝒈</m:t>
                        </m:r>
                        <m:r>
                          <a:rPr lang="en-US" sz="1200" b="1" i="1" smtClean="0">
                            <a:solidFill>
                              <a:schemeClr val="accent3">
                                <a:lumMod val="20000"/>
                                <a:lumOff val="80000"/>
                              </a:schemeClr>
                            </a:solidFill>
                            <a:latin typeface="Cambria Math"/>
                          </a:rPr>
                          <m:t>&lt;</m:t>
                        </m:r>
                        <m:r>
                          <a:rPr lang="en-US" sz="1200" b="1" i="1" smtClean="0">
                            <a:solidFill>
                              <a:schemeClr val="accent3">
                                <a:lumMod val="20000"/>
                                <a:lumOff val="80000"/>
                              </a:schemeClr>
                            </a:solidFill>
                            <a:latin typeface="Cambria Math"/>
                            <a:ea typeface="Cambria Math"/>
                          </a:rPr>
                          <m:t>𝒙</m:t>
                        </m:r>
                        <m:r>
                          <a:rPr lang="en-US" sz="1200" b="1" i="1" smtClean="0">
                            <a:solidFill>
                              <a:schemeClr val="accent3">
                                <a:lumMod val="20000"/>
                                <a:lumOff val="80000"/>
                              </a:schemeClr>
                            </a:solidFill>
                            <a:latin typeface="Cambria Math"/>
                            <a:ea typeface="Cambria Math"/>
                          </a:rPr>
                          <m:t>&lt;</m:t>
                        </m:r>
                        <m:r>
                          <a:rPr lang="en-US" sz="1200" b="1" i="1" smtClean="0">
                            <a:solidFill>
                              <a:schemeClr val="accent3">
                                <a:lumMod val="20000"/>
                                <a:lumOff val="80000"/>
                              </a:schemeClr>
                            </a:solidFill>
                            <a:latin typeface="Cambria Math"/>
                            <a:ea typeface="Cambria Math"/>
                          </a:rPr>
                          <m:t>𝟗𝟎𝟎</m:t>
                        </m:r>
                        <m:r>
                          <a:rPr lang="en-US" sz="1200" b="1" i="1" smtClean="0">
                            <a:solidFill>
                              <a:schemeClr val="accent3">
                                <a:lumMod val="20000"/>
                                <a:lumOff val="80000"/>
                              </a:schemeClr>
                            </a:solidFill>
                            <a:latin typeface="Cambria Math"/>
                            <a:ea typeface="Cambria Math"/>
                          </a:rPr>
                          <m:t> </m:t>
                        </m:r>
                        <m:r>
                          <a:rPr lang="en-US" sz="1200" b="1" i="1" smtClean="0">
                            <a:solidFill>
                              <a:schemeClr val="accent3">
                                <a:lumMod val="20000"/>
                                <a:lumOff val="80000"/>
                              </a:schemeClr>
                            </a:solidFill>
                            <a:latin typeface="Cambria Math"/>
                            <a:ea typeface="Cambria Math"/>
                          </a:rPr>
                          <m:t>𝑱</m:t>
                        </m:r>
                        <m:r>
                          <a:rPr lang="en-US" sz="1200" b="1" i="1" smtClean="0">
                            <a:solidFill>
                              <a:schemeClr val="accent3">
                                <a:lumMod val="20000"/>
                                <a:lumOff val="80000"/>
                              </a:schemeClr>
                            </a:solidFill>
                            <a:latin typeface="Cambria Math"/>
                            <a:ea typeface="Cambria Math"/>
                          </a:rPr>
                          <m:t>/</m:t>
                        </m:r>
                        <m:r>
                          <a:rPr lang="en-US" sz="1200" b="1" i="1" smtClean="0">
                            <a:solidFill>
                              <a:schemeClr val="accent3">
                                <a:lumMod val="20000"/>
                                <a:lumOff val="80000"/>
                              </a:schemeClr>
                            </a:solidFill>
                            <a:latin typeface="Cambria Math"/>
                            <a:ea typeface="Cambria Math"/>
                          </a:rPr>
                          <m:t>𝒌𝒈</m:t>
                        </m:r>
                      </m:oMath>
                    </m:oMathPara>
                  </a14:m>
                  <a:endParaRPr lang="en-US" sz="1200" b="1" i="1" dirty="0">
                    <a:solidFill>
                      <a:schemeClr val="accent3">
                        <a:lumMod val="20000"/>
                        <a:lumOff val="80000"/>
                      </a:schemeClr>
                    </a:solidFill>
                    <a:latin typeface="Cambria Math"/>
                    <a:ea typeface="Cambria Math"/>
                  </a:endParaRPr>
                </a:p>
                <a:p>
                  <a:pPr algn="ctr"/>
                  <a:endParaRPr lang="en-US" sz="1200" b="1" i="1" dirty="0">
                    <a:solidFill>
                      <a:schemeClr val="accent3">
                        <a:lumMod val="20000"/>
                        <a:lumOff val="80000"/>
                      </a:schemeClr>
                    </a:solidFill>
                    <a:latin typeface="Cambria Math"/>
                    <a:ea typeface="Cambria Math"/>
                  </a:endParaRPr>
                </a:p>
                <a:p>
                  <a:pPr algn="ctr"/>
                  <a14:m>
                    <m:oMathPara xmlns:m="http://schemas.openxmlformats.org/officeDocument/2006/math">
                      <m:oMathParaPr>
                        <m:jc m:val="centerGroup"/>
                      </m:oMathParaPr>
                      <m:oMath xmlns:m="http://schemas.openxmlformats.org/officeDocument/2006/math">
                        <m:r>
                          <a:rPr lang="en-US" sz="1200" b="1" i="1" smtClean="0">
                            <a:solidFill>
                              <a:schemeClr val="accent3">
                                <a:lumMod val="20000"/>
                                <a:lumOff val="80000"/>
                              </a:schemeClr>
                            </a:solidFill>
                            <a:latin typeface="Cambria Math"/>
                            <a:ea typeface="Cambria Math"/>
                          </a:rPr>
                          <m:t>𝒚</m:t>
                        </m:r>
                        <m:r>
                          <a:rPr lang="en-US" sz="1200" b="1" i="1" smtClean="0">
                            <a:solidFill>
                              <a:schemeClr val="accent3">
                                <a:lumMod val="20000"/>
                                <a:lumOff val="80000"/>
                              </a:schemeClr>
                            </a:solidFill>
                            <a:latin typeface="Cambria Math"/>
                            <a:ea typeface="Cambria Math"/>
                          </a:rPr>
                          <m:t>=</m:t>
                        </m:r>
                        <m:r>
                          <a:rPr lang="en-US" sz="1200" b="1" i="1" smtClean="0">
                            <a:solidFill>
                              <a:schemeClr val="accent3">
                                <a:lumMod val="20000"/>
                                <a:lumOff val="80000"/>
                              </a:schemeClr>
                            </a:solidFill>
                            <a:latin typeface="Cambria Math"/>
                            <a:ea typeface="Cambria Math"/>
                          </a:rPr>
                          <m:t>𝟏</m:t>
                        </m:r>
                        <m:r>
                          <a:rPr lang="en-US" sz="1200" b="1" i="1" smtClean="0">
                            <a:solidFill>
                              <a:schemeClr val="accent3">
                                <a:lumMod val="20000"/>
                                <a:lumOff val="80000"/>
                              </a:schemeClr>
                            </a:solidFill>
                            <a:latin typeface="Cambria Math"/>
                            <a:ea typeface="Cambria Math"/>
                          </a:rPr>
                          <m:t>:  </m:t>
                        </m:r>
                        <m:r>
                          <a:rPr lang="en-US" sz="1200" b="1" i="1" smtClean="0">
                            <a:solidFill>
                              <a:schemeClr val="accent3">
                                <a:lumMod val="20000"/>
                                <a:lumOff val="80000"/>
                              </a:schemeClr>
                            </a:solidFill>
                            <a:latin typeface="Cambria Math"/>
                            <a:ea typeface="Cambria Math"/>
                          </a:rPr>
                          <m:t>𝟗𝟎𝟎</m:t>
                        </m:r>
                        <m:r>
                          <a:rPr lang="en-US" sz="1200" b="1" i="1" smtClean="0">
                            <a:solidFill>
                              <a:schemeClr val="accent3">
                                <a:lumMod val="20000"/>
                                <a:lumOff val="80000"/>
                              </a:schemeClr>
                            </a:solidFill>
                            <a:latin typeface="Cambria Math"/>
                            <a:ea typeface="Cambria Math"/>
                          </a:rPr>
                          <m:t> </m:t>
                        </m:r>
                        <m:r>
                          <a:rPr lang="en-US" sz="1200" b="1" i="1" smtClean="0">
                            <a:solidFill>
                              <a:schemeClr val="accent3">
                                <a:lumMod val="20000"/>
                                <a:lumOff val="80000"/>
                              </a:schemeClr>
                            </a:solidFill>
                            <a:latin typeface="Cambria Math"/>
                            <a:ea typeface="Cambria Math"/>
                          </a:rPr>
                          <m:t>𝑱</m:t>
                        </m:r>
                        <m:r>
                          <a:rPr lang="en-US" sz="1200" b="1" i="1" smtClean="0">
                            <a:solidFill>
                              <a:schemeClr val="accent3">
                                <a:lumMod val="20000"/>
                                <a:lumOff val="80000"/>
                              </a:schemeClr>
                            </a:solidFill>
                            <a:latin typeface="Cambria Math"/>
                            <a:ea typeface="Cambria Math"/>
                          </a:rPr>
                          <m:t>/</m:t>
                        </m:r>
                        <m:r>
                          <a:rPr lang="en-US" sz="1200" b="1" i="1" smtClean="0">
                            <a:solidFill>
                              <a:schemeClr val="accent3">
                                <a:lumMod val="20000"/>
                                <a:lumOff val="80000"/>
                              </a:schemeClr>
                            </a:solidFill>
                            <a:latin typeface="Cambria Math"/>
                            <a:ea typeface="Cambria Math"/>
                          </a:rPr>
                          <m:t>𝒌𝒈</m:t>
                        </m:r>
                        <m:r>
                          <a:rPr lang="en-US" sz="1200" b="1" i="1" smtClean="0">
                            <a:solidFill>
                              <a:schemeClr val="accent3">
                                <a:lumMod val="20000"/>
                                <a:lumOff val="80000"/>
                              </a:schemeClr>
                            </a:solidFill>
                            <a:latin typeface="Cambria Math"/>
                            <a:ea typeface="Cambria Math"/>
                          </a:rPr>
                          <m:t>≤</m:t>
                        </m:r>
                        <m:r>
                          <a:rPr lang="en-US" sz="1200" b="1" i="1" smtClean="0">
                            <a:solidFill>
                              <a:schemeClr val="accent3">
                                <a:lumMod val="20000"/>
                                <a:lumOff val="80000"/>
                              </a:schemeClr>
                            </a:solidFill>
                            <a:latin typeface="Cambria Math"/>
                            <a:ea typeface="Cambria Math"/>
                          </a:rPr>
                          <m:t>𝒙</m:t>
                        </m:r>
                      </m:oMath>
                    </m:oMathPara>
                  </a14:m>
                  <a:endParaRPr lang="en-US" sz="1200" b="1" i="1" dirty="0">
                    <a:solidFill>
                      <a:schemeClr val="accent3">
                        <a:lumMod val="20000"/>
                        <a:lumOff val="80000"/>
                      </a:schemeClr>
                    </a:solidFill>
                    <a:ea typeface="Cambria Math"/>
                  </a:endParaRPr>
                </a:p>
              </p:txBody>
            </p:sp>
          </mc:Choice>
          <mc:Fallback xmlns="">
            <p:sp>
              <p:nvSpPr>
                <p:cNvPr id="4" name="TextBox 3"/>
                <p:cNvSpPr txBox="1">
                  <a:spLocks noRot="1" noChangeAspect="1" noMove="1" noResize="1" noEditPoints="1" noAdjustHandles="1" noChangeArrowheads="1" noChangeShapeType="1" noTextEdit="1"/>
                </p:cNvSpPr>
                <p:nvPr/>
              </p:nvSpPr>
              <p:spPr>
                <a:xfrm>
                  <a:off x="586200" y="4267040"/>
                  <a:ext cx="3842269" cy="923651"/>
                </a:xfrm>
                <a:prstGeom prst="rect">
                  <a:avLst/>
                </a:prstGeom>
                <a:blipFill rotWithShape="1">
                  <a:blip r:embed="rId6"/>
                  <a:stretch>
                    <a:fillRect b="-1987"/>
                  </a:stretch>
                </a:blipFill>
              </p:spPr>
              <p:txBody>
                <a:bodyPr/>
                <a:lstStyle/>
                <a:p>
                  <a:r>
                    <a:rPr lang="en-US">
                      <a:noFill/>
                    </a:rPr>
                    <a:t> </a:t>
                  </a:r>
                </a:p>
              </p:txBody>
            </p:sp>
          </mc:Fallback>
        </mc:AlternateContent>
      </p:grpSp>
      <mc:AlternateContent xmlns:mc="http://schemas.openxmlformats.org/markup-compatibility/2006" xmlns:a14="http://schemas.microsoft.com/office/drawing/2010/main">
        <mc:Choice Requires="a14">
          <p:sp>
            <p:nvSpPr>
              <p:cNvPr id="6" name="TextBox 5"/>
              <p:cNvSpPr txBox="1"/>
              <p:nvPr/>
            </p:nvSpPr>
            <p:spPr>
              <a:xfrm>
                <a:off x="4442635" y="4229867"/>
                <a:ext cx="4366452" cy="927113"/>
              </a:xfrm>
              <a:prstGeom prst="rect">
                <a:avLst/>
              </a:prstGeom>
              <a:noFill/>
            </p:spPr>
            <p:txBody>
              <a:bodyPr wrap="none" rtlCol="0" anchor="ctr" anchorCtr="0">
                <a:spAutoFit/>
              </a:bodyPr>
              <a:lstStyle/>
              <a:p>
                <a:pPr algn="ctr"/>
                <a14:m>
                  <m:oMathPara xmlns:m="http://schemas.openxmlformats.org/officeDocument/2006/math">
                    <m:oMathParaPr>
                      <m:jc m:val="centerGroup"/>
                    </m:oMathParaPr>
                    <m:oMath xmlns:m="http://schemas.openxmlformats.org/officeDocument/2006/math">
                      <m:r>
                        <a:rPr lang="en-US" sz="1200" b="1" i="1" smtClean="0">
                          <a:solidFill>
                            <a:schemeClr val="accent3">
                              <a:lumMod val="20000"/>
                              <a:lumOff val="80000"/>
                            </a:schemeClr>
                          </a:solidFill>
                          <a:latin typeface="Cambria Math"/>
                        </a:rPr>
                        <m:t>𝒚</m:t>
                      </m:r>
                      <m:r>
                        <a:rPr lang="en-US" sz="1200" b="1" i="1" smtClean="0">
                          <a:solidFill>
                            <a:schemeClr val="accent3">
                              <a:lumMod val="20000"/>
                              <a:lumOff val="80000"/>
                            </a:schemeClr>
                          </a:solidFill>
                          <a:latin typeface="Cambria Math"/>
                        </a:rPr>
                        <m:t>=</m:t>
                      </m:r>
                      <m:r>
                        <a:rPr lang="en-US" sz="1200" b="1" i="1" smtClean="0">
                          <a:solidFill>
                            <a:schemeClr val="accent3">
                              <a:lumMod val="20000"/>
                              <a:lumOff val="80000"/>
                            </a:schemeClr>
                          </a:solidFill>
                          <a:latin typeface="Cambria Math"/>
                        </a:rPr>
                        <m:t>𝟎</m:t>
                      </m:r>
                      <m:r>
                        <a:rPr lang="en-US" sz="1200" b="1" i="1" smtClean="0">
                          <a:solidFill>
                            <a:schemeClr val="accent3">
                              <a:lumMod val="20000"/>
                              <a:lumOff val="80000"/>
                            </a:schemeClr>
                          </a:solidFill>
                          <a:latin typeface="Cambria Math"/>
                        </a:rPr>
                        <m:t>:  </m:t>
                      </m:r>
                      <m:r>
                        <a:rPr lang="en-US" sz="1200" b="1" i="1" smtClean="0">
                          <a:solidFill>
                            <a:schemeClr val="accent3">
                              <a:lumMod val="20000"/>
                              <a:lumOff val="80000"/>
                            </a:schemeClr>
                          </a:solidFill>
                          <a:latin typeface="Cambria Math"/>
                          <a:ea typeface="Cambria Math"/>
                        </a:rPr>
                        <m:t>𝒙</m:t>
                      </m:r>
                      <m:r>
                        <a:rPr lang="en-US" sz="1200" b="1" i="1" smtClean="0">
                          <a:solidFill>
                            <a:schemeClr val="accent3">
                              <a:lumMod val="20000"/>
                              <a:lumOff val="80000"/>
                            </a:schemeClr>
                          </a:solidFill>
                          <a:latin typeface="Cambria Math"/>
                          <a:ea typeface="Cambria Math"/>
                        </a:rPr>
                        <m:t>≤</m:t>
                      </m:r>
                      <m:r>
                        <a:rPr lang="en-US" sz="1200" b="1" i="1" smtClean="0">
                          <a:solidFill>
                            <a:schemeClr val="accent3">
                              <a:lumMod val="20000"/>
                              <a:lumOff val="80000"/>
                            </a:schemeClr>
                          </a:solidFill>
                          <a:latin typeface="Cambria Math"/>
                          <a:ea typeface="Cambria Math"/>
                        </a:rPr>
                        <m:t>𝟑𝟎</m:t>
                      </m:r>
                      <m:r>
                        <a:rPr lang="en-US" sz="1200" b="1" i="1" smtClean="0">
                          <a:solidFill>
                            <a:schemeClr val="accent3">
                              <a:lumMod val="20000"/>
                              <a:lumOff val="80000"/>
                            </a:schemeClr>
                          </a:solidFill>
                          <a:latin typeface="Cambria Math"/>
                          <a:ea typeface="Cambria Math"/>
                        </a:rPr>
                        <m:t> </m:t>
                      </m:r>
                      <m:r>
                        <a:rPr lang="en-US" sz="1200" b="1" i="1" smtClean="0">
                          <a:solidFill>
                            <a:schemeClr val="accent3">
                              <a:lumMod val="20000"/>
                              <a:lumOff val="80000"/>
                            </a:schemeClr>
                          </a:solidFill>
                          <a:latin typeface="Cambria Math"/>
                          <a:ea typeface="Cambria Math"/>
                        </a:rPr>
                        <m:t>𝑱</m:t>
                      </m:r>
                      <m:r>
                        <a:rPr lang="en-US" sz="1200" b="1" i="1" smtClean="0">
                          <a:solidFill>
                            <a:schemeClr val="accent3">
                              <a:lumMod val="20000"/>
                              <a:lumOff val="80000"/>
                            </a:schemeClr>
                          </a:solidFill>
                          <a:latin typeface="Cambria Math"/>
                          <a:ea typeface="Cambria Math"/>
                        </a:rPr>
                        <m:t>/</m:t>
                      </m:r>
                      <m:r>
                        <a:rPr lang="en-US" sz="1200" b="1" i="1" smtClean="0">
                          <a:solidFill>
                            <a:schemeClr val="accent3">
                              <a:lumMod val="20000"/>
                              <a:lumOff val="80000"/>
                            </a:schemeClr>
                          </a:solidFill>
                          <a:latin typeface="Cambria Math"/>
                          <a:ea typeface="Cambria Math"/>
                        </a:rPr>
                        <m:t>𝒌𝒈</m:t>
                      </m:r>
                    </m:oMath>
                  </m:oMathPara>
                </a14:m>
                <a:endParaRPr lang="en-US" sz="1200" b="1" i="1" dirty="0">
                  <a:solidFill>
                    <a:schemeClr val="accent3">
                      <a:lumMod val="20000"/>
                      <a:lumOff val="80000"/>
                    </a:schemeClr>
                  </a:solidFill>
                  <a:latin typeface="Cambria Math"/>
                  <a:ea typeface="Cambria Math"/>
                </a:endParaRPr>
              </a:p>
              <a:p>
                <a:pPr algn="ctr"/>
                <a:endParaRPr lang="en-US" sz="1200" b="1" i="1" dirty="0">
                  <a:solidFill>
                    <a:schemeClr val="accent3">
                      <a:lumMod val="20000"/>
                      <a:lumOff val="80000"/>
                    </a:schemeClr>
                  </a:solidFill>
                  <a:latin typeface="Cambria Math"/>
                  <a:ea typeface="Cambria Math"/>
                </a:endParaRPr>
              </a:p>
              <a:p>
                <a:pPr algn="ctr"/>
                <a14:m>
                  <m:oMathPara xmlns:m="http://schemas.openxmlformats.org/officeDocument/2006/math">
                    <m:oMathParaPr>
                      <m:jc m:val="centerGroup"/>
                    </m:oMathParaPr>
                    <m:oMath xmlns:m="http://schemas.openxmlformats.org/officeDocument/2006/math">
                      <m:r>
                        <a:rPr lang="en-US" sz="1200" b="1" i="1" smtClean="0">
                          <a:solidFill>
                            <a:schemeClr val="accent3">
                              <a:lumMod val="20000"/>
                              <a:lumOff val="80000"/>
                            </a:schemeClr>
                          </a:solidFill>
                          <a:latin typeface="Cambria Math"/>
                        </a:rPr>
                        <m:t>𝒚</m:t>
                      </m:r>
                      <m:r>
                        <a:rPr lang="en-US" sz="1200" b="1" i="1" smtClean="0">
                          <a:solidFill>
                            <a:schemeClr val="accent3">
                              <a:lumMod val="20000"/>
                              <a:lumOff val="80000"/>
                            </a:schemeClr>
                          </a:solidFill>
                          <a:latin typeface="Cambria Math"/>
                        </a:rPr>
                        <m:t>=−</m:t>
                      </m:r>
                      <m:r>
                        <a:rPr lang="en-US" sz="1200" b="1" i="1" smtClean="0">
                          <a:solidFill>
                            <a:schemeClr val="accent3">
                              <a:lumMod val="20000"/>
                              <a:lumOff val="80000"/>
                            </a:schemeClr>
                          </a:solidFill>
                          <a:latin typeface="Cambria Math"/>
                        </a:rPr>
                        <m:t>𝟎</m:t>
                      </m:r>
                      <m:r>
                        <a:rPr lang="en-US" sz="1200" b="1" i="1" smtClean="0">
                          <a:solidFill>
                            <a:schemeClr val="accent3">
                              <a:lumMod val="20000"/>
                              <a:lumOff val="80000"/>
                            </a:schemeClr>
                          </a:solidFill>
                          <a:latin typeface="Cambria Math"/>
                        </a:rPr>
                        <m:t>.</m:t>
                      </m:r>
                      <m:r>
                        <a:rPr lang="en-US" sz="1200" b="1" i="1" smtClean="0">
                          <a:solidFill>
                            <a:schemeClr val="accent3">
                              <a:lumMod val="20000"/>
                              <a:lumOff val="80000"/>
                            </a:schemeClr>
                          </a:solidFill>
                          <a:latin typeface="Cambria Math"/>
                        </a:rPr>
                        <m:t>𝟎</m:t>
                      </m:r>
                      <m:acc>
                        <m:accPr>
                          <m:chr m:val="̅"/>
                          <m:ctrlPr>
                            <a:rPr lang="en-US" sz="1200" b="1" i="1" smtClean="0">
                              <a:solidFill>
                                <a:schemeClr val="accent3">
                                  <a:lumMod val="20000"/>
                                  <a:lumOff val="80000"/>
                                </a:schemeClr>
                              </a:solidFill>
                              <a:latin typeface="Cambria Math"/>
                            </a:rPr>
                          </m:ctrlPr>
                        </m:accPr>
                        <m:e>
                          <m:r>
                            <a:rPr lang="en-US" sz="1200" b="1" i="1" smtClean="0">
                              <a:solidFill>
                                <a:schemeClr val="accent3">
                                  <a:lumMod val="20000"/>
                                  <a:lumOff val="80000"/>
                                </a:schemeClr>
                              </a:solidFill>
                              <a:latin typeface="Cambria Math"/>
                            </a:rPr>
                            <m:t>𝟏𝟒𝟐𝟖𝟓𝟕</m:t>
                          </m:r>
                        </m:e>
                      </m:acc>
                      <m:r>
                        <a:rPr lang="en-US" sz="1200" b="1" i="1" smtClean="0">
                          <a:solidFill>
                            <a:schemeClr val="accent3">
                              <a:lumMod val="20000"/>
                              <a:lumOff val="80000"/>
                            </a:schemeClr>
                          </a:solidFill>
                          <a:latin typeface="Cambria Math"/>
                        </a:rPr>
                        <m:t>𝒙</m:t>
                      </m:r>
                      <m:r>
                        <a:rPr lang="en-US" sz="1200" b="1" i="1" smtClean="0">
                          <a:solidFill>
                            <a:schemeClr val="accent3">
                              <a:lumMod val="20000"/>
                              <a:lumOff val="80000"/>
                            </a:schemeClr>
                          </a:solidFill>
                          <a:latin typeface="Cambria Math"/>
                        </a:rPr>
                        <m:t>+</m:t>
                      </m:r>
                      <m:r>
                        <a:rPr lang="en-US" sz="1200" b="1" i="1" smtClean="0">
                          <a:solidFill>
                            <a:schemeClr val="accent3">
                              <a:lumMod val="20000"/>
                              <a:lumOff val="80000"/>
                            </a:schemeClr>
                          </a:solidFill>
                          <a:latin typeface="Cambria Math"/>
                        </a:rPr>
                        <m:t>𝟎</m:t>
                      </m:r>
                      <m:r>
                        <a:rPr lang="en-US" sz="1200" b="1" i="1" smtClean="0">
                          <a:solidFill>
                            <a:schemeClr val="accent3">
                              <a:lumMod val="20000"/>
                              <a:lumOff val="80000"/>
                            </a:schemeClr>
                          </a:solidFill>
                          <a:latin typeface="Cambria Math"/>
                        </a:rPr>
                        <m:t>.</m:t>
                      </m:r>
                      <m:acc>
                        <m:accPr>
                          <m:chr m:val="̅"/>
                          <m:ctrlPr>
                            <a:rPr lang="en-US" sz="1200" b="1" i="1" smtClean="0">
                              <a:solidFill>
                                <a:schemeClr val="accent3">
                                  <a:lumMod val="20000"/>
                                  <a:lumOff val="80000"/>
                                </a:schemeClr>
                              </a:solidFill>
                              <a:latin typeface="Cambria Math"/>
                            </a:rPr>
                          </m:ctrlPr>
                        </m:accPr>
                        <m:e>
                          <m:r>
                            <a:rPr lang="en-US" sz="1200" b="1" i="1" smtClean="0">
                              <a:solidFill>
                                <a:schemeClr val="accent3">
                                  <a:lumMod val="20000"/>
                                  <a:lumOff val="80000"/>
                                </a:schemeClr>
                              </a:solidFill>
                              <a:latin typeface="Cambria Math"/>
                            </a:rPr>
                            <m:t>𝟒𝟐𝟖𝟓𝟕𝟏</m:t>
                          </m:r>
                        </m:e>
                      </m:acc>
                      <m:r>
                        <a:rPr lang="en-US" sz="1200" b="1" i="1" smtClean="0">
                          <a:solidFill>
                            <a:schemeClr val="accent3">
                              <a:lumMod val="20000"/>
                              <a:lumOff val="80000"/>
                            </a:schemeClr>
                          </a:solidFill>
                          <a:latin typeface="Cambria Math"/>
                        </a:rPr>
                        <m:t>:  </m:t>
                      </m:r>
                      <m:r>
                        <a:rPr lang="en-US" sz="1200" b="1" i="1" smtClean="0">
                          <a:solidFill>
                            <a:schemeClr val="accent3">
                              <a:lumMod val="20000"/>
                              <a:lumOff val="80000"/>
                            </a:schemeClr>
                          </a:solidFill>
                          <a:latin typeface="Cambria Math"/>
                        </a:rPr>
                        <m:t>𝟑𝟎</m:t>
                      </m:r>
                      <m:r>
                        <a:rPr lang="en-US" sz="1200" b="1" i="1" smtClean="0">
                          <a:solidFill>
                            <a:schemeClr val="accent3">
                              <a:lumMod val="20000"/>
                              <a:lumOff val="80000"/>
                            </a:schemeClr>
                          </a:solidFill>
                          <a:latin typeface="Cambria Math"/>
                        </a:rPr>
                        <m:t> </m:t>
                      </m:r>
                      <m:r>
                        <a:rPr lang="en-US" sz="1200" b="1" i="1" smtClean="0">
                          <a:solidFill>
                            <a:schemeClr val="accent3">
                              <a:lumMod val="20000"/>
                              <a:lumOff val="80000"/>
                            </a:schemeClr>
                          </a:solidFill>
                          <a:latin typeface="Cambria Math"/>
                        </a:rPr>
                        <m:t>𝑱</m:t>
                      </m:r>
                      <m:r>
                        <a:rPr lang="en-US" sz="1200" b="1" i="1" smtClean="0">
                          <a:solidFill>
                            <a:schemeClr val="accent3">
                              <a:lumMod val="20000"/>
                              <a:lumOff val="80000"/>
                            </a:schemeClr>
                          </a:solidFill>
                          <a:latin typeface="Cambria Math"/>
                        </a:rPr>
                        <m:t>/</m:t>
                      </m:r>
                      <m:r>
                        <a:rPr lang="en-US" sz="1200" b="1" i="1" smtClean="0">
                          <a:solidFill>
                            <a:schemeClr val="accent3">
                              <a:lumMod val="20000"/>
                              <a:lumOff val="80000"/>
                            </a:schemeClr>
                          </a:solidFill>
                          <a:latin typeface="Cambria Math"/>
                        </a:rPr>
                        <m:t>𝒌𝒈</m:t>
                      </m:r>
                      <m:r>
                        <a:rPr lang="en-US" sz="1200" b="1" i="1" smtClean="0">
                          <a:solidFill>
                            <a:schemeClr val="accent3">
                              <a:lumMod val="20000"/>
                              <a:lumOff val="80000"/>
                            </a:schemeClr>
                          </a:solidFill>
                          <a:latin typeface="Cambria Math"/>
                        </a:rPr>
                        <m:t>&lt;</m:t>
                      </m:r>
                      <m:r>
                        <a:rPr lang="en-US" sz="1200" b="1" i="1" smtClean="0">
                          <a:solidFill>
                            <a:schemeClr val="accent3">
                              <a:lumMod val="20000"/>
                              <a:lumOff val="80000"/>
                            </a:schemeClr>
                          </a:solidFill>
                          <a:latin typeface="Cambria Math"/>
                          <a:ea typeface="Cambria Math"/>
                        </a:rPr>
                        <m:t>𝒙</m:t>
                      </m:r>
                      <m:r>
                        <a:rPr lang="en-US" sz="1200" b="1" i="1" smtClean="0">
                          <a:solidFill>
                            <a:schemeClr val="accent3">
                              <a:lumMod val="20000"/>
                              <a:lumOff val="80000"/>
                            </a:schemeClr>
                          </a:solidFill>
                          <a:latin typeface="Cambria Math"/>
                          <a:ea typeface="Cambria Math"/>
                        </a:rPr>
                        <m:t>&lt;</m:t>
                      </m:r>
                      <m:r>
                        <a:rPr lang="en-US" sz="1200" b="1" i="1" smtClean="0">
                          <a:solidFill>
                            <a:schemeClr val="accent3">
                              <a:lumMod val="20000"/>
                              <a:lumOff val="80000"/>
                            </a:schemeClr>
                          </a:solidFill>
                          <a:latin typeface="Cambria Math"/>
                          <a:ea typeface="Cambria Math"/>
                        </a:rPr>
                        <m:t>𝟏𝟎𝟎</m:t>
                      </m:r>
                      <m:r>
                        <a:rPr lang="en-US" sz="1200" b="1" i="1" smtClean="0">
                          <a:solidFill>
                            <a:schemeClr val="accent3">
                              <a:lumMod val="20000"/>
                              <a:lumOff val="80000"/>
                            </a:schemeClr>
                          </a:solidFill>
                          <a:latin typeface="Cambria Math"/>
                          <a:ea typeface="Cambria Math"/>
                        </a:rPr>
                        <m:t> </m:t>
                      </m:r>
                      <m:r>
                        <a:rPr lang="en-US" sz="1200" b="1" i="1" smtClean="0">
                          <a:solidFill>
                            <a:schemeClr val="accent3">
                              <a:lumMod val="20000"/>
                              <a:lumOff val="80000"/>
                            </a:schemeClr>
                          </a:solidFill>
                          <a:latin typeface="Cambria Math"/>
                          <a:ea typeface="Cambria Math"/>
                        </a:rPr>
                        <m:t>𝑱</m:t>
                      </m:r>
                      <m:r>
                        <a:rPr lang="en-US" sz="1200" b="1" i="1" smtClean="0">
                          <a:solidFill>
                            <a:schemeClr val="accent3">
                              <a:lumMod val="20000"/>
                              <a:lumOff val="80000"/>
                            </a:schemeClr>
                          </a:solidFill>
                          <a:latin typeface="Cambria Math"/>
                          <a:ea typeface="Cambria Math"/>
                        </a:rPr>
                        <m:t>/</m:t>
                      </m:r>
                      <m:r>
                        <a:rPr lang="en-US" sz="1200" b="1" i="1" smtClean="0">
                          <a:solidFill>
                            <a:schemeClr val="accent3">
                              <a:lumMod val="20000"/>
                              <a:lumOff val="80000"/>
                            </a:schemeClr>
                          </a:solidFill>
                          <a:latin typeface="Cambria Math"/>
                          <a:ea typeface="Cambria Math"/>
                        </a:rPr>
                        <m:t>𝒌𝒈</m:t>
                      </m:r>
                    </m:oMath>
                  </m:oMathPara>
                </a14:m>
                <a:endParaRPr lang="en-US" sz="1200" b="1" i="1" dirty="0">
                  <a:solidFill>
                    <a:schemeClr val="accent3">
                      <a:lumMod val="20000"/>
                      <a:lumOff val="80000"/>
                    </a:schemeClr>
                  </a:solidFill>
                  <a:latin typeface="Cambria Math"/>
                  <a:ea typeface="Cambria Math"/>
                </a:endParaRPr>
              </a:p>
              <a:p>
                <a:pPr algn="ctr"/>
                <a:endParaRPr lang="en-US" sz="1200" b="1" i="1" dirty="0">
                  <a:solidFill>
                    <a:schemeClr val="accent3">
                      <a:lumMod val="20000"/>
                      <a:lumOff val="80000"/>
                    </a:schemeClr>
                  </a:solidFill>
                  <a:latin typeface="Cambria Math"/>
                  <a:ea typeface="Cambria Math"/>
                </a:endParaRPr>
              </a:p>
              <a:p>
                <a:pPr algn="ctr"/>
                <a14:m>
                  <m:oMathPara xmlns:m="http://schemas.openxmlformats.org/officeDocument/2006/math">
                    <m:oMathParaPr>
                      <m:jc m:val="centerGroup"/>
                    </m:oMathParaPr>
                    <m:oMath xmlns:m="http://schemas.openxmlformats.org/officeDocument/2006/math">
                      <m:r>
                        <a:rPr lang="en-US" sz="1200" b="1" i="1" smtClean="0">
                          <a:solidFill>
                            <a:schemeClr val="accent3">
                              <a:lumMod val="20000"/>
                              <a:lumOff val="80000"/>
                            </a:schemeClr>
                          </a:solidFill>
                          <a:latin typeface="Cambria Math"/>
                          <a:ea typeface="Cambria Math"/>
                        </a:rPr>
                        <m:t>𝒚</m:t>
                      </m:r>
                      <m:r>
                        <a:rPr lang="en-US" sz="1200" b="1" i="1" smtClean="0">
                          <a:solidFill>
                            <a:schemeClr val="accent3">
                              <a:lumMod val="20000"/>
                              <a:lumOff val="80000"/>
                            </a:schemeClr>
                          </a:solidFill>
                          <a:latin typeface="Cambria Math"/>
                          <a:ea typeface="Cambria Math"/>
                        </a:rPr>
                        <m:t>=−</m:t>
                      </m:r>
                      <m:r>
                        <a:rPr lang="en-US" sz="1200" b="1" i="1" smtClean="0">
                          <a:solidFill>
                            <a:schemeClr val="accent3">
                              <a:lumMod val="20000"/>
                              <a:lumOff val="80000"/>
                            </a:schemeClr>
                          </a:solidFill>
                          <a:latin typeface="Cambria Math"/>
                          <a:ea typeface="Cambria Math"/>
                        </a:rPr>
                        <m:t>𝟏</m:t>
                      </m:r>
                      <m:r>
                        <a:rPr lang="en-US" sz="1200" b="1" i="1" smtClean="0">
                          <a:solidFill>
                            <a:schemeClr val="accent3">
                              <a:lumMod val="20000"/>
                              <a:lumOff val="80000"/>
                            </a:schemeClr>
                          </a:solidFill>
                          <a:latin typeface="Cambria Math"/>
                          <a:ea typeface="Cambria Math"/>
                        </a:rPr>
                        <m:t>:  </m:t>
                      </m:r>
                      <m:r>
                        <a:rPr lang="en-US" sz="1200" b="1" i="1" smtClean="0">
                          <a:solidFill>
                            <a:schemeClr val="accent3">
                              <a:lumMod val="20000"/>
                              <a:lumOff val="80000"/>
                            </a:schemeClr>
                          </a:solidFill>
                          <a:latin typeface="Cambria Math"/>
                          <a:ea typeface="Cambria Math"/>
                        </a:rPr>
                        <m:t>𝟏𝟎𝟎</m:t>
                      </m:r>
                      <m:r>
                        <a:rPr lang="en-US" sz="1200" b="1" i="1" smtClean="0">
                          <a:solidFill>
                            <a:schemeClr val="accent3">
                              <a:lumMod val="20000"/>
                              <a:lumOff val="80000"/>
                            </a:schemeClr>
                          </a:solidFill>
                          <a:latin typeface="Cambria Math"/>
                          <a:ea typeface="Cambria Math"/>
                        </a:rPr>
                        <m:t> </m:t>
                      </m:r>
                      <m:r>
                        <a:rPr lang="en-US" sz="1200" b="1" i="1" smtClean="0">
                          <a:solidFill>
                            <a:schemeClr val="accent3">
                              <a:lumMod val="20000"/>
                              <a:lumOff val="80000"/>
                            </a:schemeClr>
                          </a:solidFill>
                          <a:latin typeface="Cambria Math"/>
                          <a:ea typeface="Cambria Math"/>
                        </a:rPr>
                        <m:t>𝑱</m:t>
                      </m:r>
                      <m:r>
                        <a:rPr lang="en-US" sz="1200" b="1" i="1" smtClean="0">
                          <a:solidFill>
                            <a:schemeClr val="accent3">
                              <a:lumMod val="20000"/>
                              <a:lumOff val="80000"/>
                            </a:schemeClr>
                          </a:solidFill>
                          <a:latin typeface="Cambria Math"/>
                          <a:ea typeface="Cambria Math"/>
                        </a:rPr>
                        <m:t>/</m:t>
                      </m:r>
                      <m:r>
                        <a:rPr lang="en-US" sz="1200" b="1" i="1" smtClean="0">
                          <a:solidFill>
                            <a:schemeClr val="accent3">
                              <a:lumMod val="20000"/>
                              <a:lumOff val="80000"/>
                            </a:schemeClr>
                          </a:solidFill>
                          <a:latin typeface="Cambria Math"/>
                          <a:ea typeface="Cambria Math"/>
                        </a:rPr>
                        <m:t>𝒌𝒈</m:t>
                      </m:r>
                      <m:r>
                        <a:rPr lang="en-US" sz="1200" b="1" i="1" smtClean="0">
                          <a:solidFill>
                            <a:schemeClr val="accent3">
                              <a:lumMod val="20000"/>
                              <a:lumOff val="80000"/>
                            </a:schemeClr>
                          </a:solidFill>
                          <a:latin typeface="Cambria Math"/>
                          <a:ea typeface="Cambria Math"/>
                        </a:rPr>
                        <m:t>≤</m:t>
                      </m:r>
                      <m:r>
                        <a:rPr lang="en-US" sz="1200" b="1" i="1" smtClean="0">
                          <a:solidFill>
                            <a:schemeClr val="accent3">
                              <a:lumMod val="20000"/>
                              <a:lumOff val="80000"/>
                            </a:schemeClr>
                          </a:solidFill>
                          <a:latin typeface="Cambria Math"/>
                          <a:ea typeface="Cambria Math"/>
                        </a:rPr>
                        <m:t>𝒙</m:t>
                      </m:r>
                    </m:oMath>
                  </m:oMathPara>
                </a14:m>
                <a:endParaRPr lang="en-US" sz="1200" b="1" i="1" dirty="0">
                  <a:solidFill>
                    <a:schemeClr val="accent3">
                      <a:lumMod val="20000"/>
                      <a:lumOff val="80000"/>
                    </a:schemeClr>
                  </a:solidFill>
                  <a:ea typeface="Cambria Math"/>
                </a:endParaRPr>
              </a:p>
            </p:txBody>
          </p:sp>
        </mc:Choice>
        <mc:Fallback xmlns="">
          <p:sp>
            <p:nvSpPr>
              <p:cNvPr id="6" name="TextBox 5"/>
              <p:cNvSpPr txBox="1">
                <a:spLocks noRot="1" noChangeAspect="1" noMove="1" noResize="1" noEditPoints="1" noAdjustHandles="1" noChangeArrowheads="1" noChangeShapeType="1" noTextEdit="1"/>
              </p:cNvSpPr>
              <p:nvPr/>
            </p:nvSpPr>
            <p:spPr>
              <a:xfrm>
                <a:off x="4442635" y="4229867"/>
                <a:ext cx="4366452" cy="927113"/>
              </a:xfrm>
              <a:prstGeom prst="rect">
                <a:avLst/>
              </a:prstGeom>
              <a:blipFill rotWithShape="1">
                <a:blip r:embed="rId7"/>
                <a:stretch>
                  <a:fillRect b="-1974"/>
                </a:stretch>
              </a:blipFill>
            </p:spPr>
            <p:txBody>
              <a:bodyPr/>
              <a:lstStyle/>
              <a:p>
                <a:r>
                  <a:rPr lang="en-US">
                    <a:noFill/>
                  </a:rPr>
                  <a:t> </a:t>
                </a:r>
              </a:p>
            </p:txBody>
          </p:sp>
        </mc:Fallback>
      </mc:AlternateContent>
    </p:spTree>
    <p:extLst>
      <p:ext uri="{BB962C8B-B14F-4D97-AF65-F5344CB8AC3E}">
        <p14:creationId xmlns:p14="http://schemas.microsoft.com/office/powerpoint/2010/main" val="189836271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948940" y="685800"/>
            <a:ext cx="3246120" cy="640080"/>
          </a:xfrm>
          <a:prstGeom prst="rect">
            <a:avLst/>
          </a:prstGeom>
          <a:noFill/>
        </p:spPr>
        <p:txBody>
          <a:bodyPr>
            <a:spAutoFit/>
          </a:bodyPr>
          <a:lstStyle/>
          <a:p>
            <a:pPr algn="ctr">
              <a:lnSpc>
                <a:spcPct val="100000"/>
              </a:lnSpc>
              <a:defRPr/>
            </a:pPr>
            <a:r>
              <a:rPr lang="en-US" sz="3300" dirty="0">
                <a:solidFill>
                  <a:schemeClr val="accent3">
                    <a:lumMod val="20000"/>
                    <a:lumOff val="80000"/>
                  </a:schemeClr>
                </a:solidFill>
              </a:rPr>
              <a:t>ANC: Overview</a:t>
            </a:r>
          </a:p>
        </p:txBody>
      </p:sp>
      <p:sp>
        <p:nvSpPr>
          <p:cNvPr id="3" name="TextBox 2"/>
          <p:cNvSpPr txBox="1"/>
          <p:nvPr/>
        </p:nvSpPr>
        <p:spPr>
          <a:xfrm>
            <a:off x="914400" y="1828800"/>
            <a:ext cx="7315200" cy="4343400"/>
          </a:xfrm>
          <a:prstGeom prst="rect">
            <a:avLst/>
          </a:prstGeom>
          <a:noFill/>
        </p:spPr>
        <p:txBody>
          <a:bodyPr wrap="square" rtlCol="0">
            <a:spAutoFit/>
          </a:bodyPr>
          <a:lstStyle/>
          <a:p>
            <a:pPr marL="228600" indent="-228600">
              <a:lnSpc>
                <a:spcPct val="100000"/>
              </a:lnSpc>
              <a:spcAft>
                <a:spcPts val="2100"/>
              </a:spcAft>
              <a:buFont typeface="Arial" panose="020B0604020202020204" pitchFamily="34" charset="0"/>
              <a:buChar char="•"/>
            </a:pPr>
            <a:r>
              <a:rPr lang="en-US" altLang="en-US" dirty="0">
                <a:solidFill>
                  <a:schemeClr val="accent3">
                    <a:lumMod val="20000"/>
                    <a:lumOff val="80000"/>
                  </a:schemeClr>
                </a:solidFill>
              </a:rPr>
              <a:t>ANC is designed to nowcast areas where storms are considered likely to form and/or be sustained, and vice-versa.  How?</a:t>
            </a:r>
          </a:p>
          <a:p>
            <a:pPr marL="228600" indent="-228600">
              <a:lnSpc>
                <a:spcPct val="100000"/>
              </a:lnSpc>
              <a:spcAft>
                <a:spcPts val="2100"/>
              </a:spcAft>
              <a:buFont typeface="Arial" panose="020B0604020202020204" pitchFamily="34" charset="0"/>
              <a:buChar char="•"/>
            </a:pPr>
            <a:r>
              <a:rPr lang="en-US" dirty="0">
                <a:solidFill>
                  <a:schemeClr val="accent3">
                    <a:lumMod val="20000"/>
                    <a:lumOff val="80000"/>
                  </a:schemeClr>
                </a:solidFill>
              </a:rPr>
              <a:t>ANC ingests NWP model output, GOES satellite data, surface METAR data, and NWS radiosonde data  in order to analyze characteristic features of the atmosphere.   The results of the analyses are 60-minute predictors which are converted into dimensionless likelihood fields.</a:t>
            </a:r>
          </a:p>
          <a:p>
            <a:pPr marL="228600" indent="-228600">
              <a:lnSpc>
                <a:spcPct val="100000"/>
              </a:lnSpc>
              <a:spcAft>
                <a:spcPts val="2100"/>
              </a:spcAft>
              <a:buFont typeface="Arial" panose="020B0604020202020204" pitchFamily="34" charset="0"/>
              <a:buChar char="•"/>
            </a:pPr>
            <a:r>
              <a:rPr lang="en-US" dirty="0">
                <a:solidFill>
                  <a:schemeClr val="accent3">
                    <a:lumMod val="20000"/>
                    <a:lumOff val="80000"/>
                  </a:schemeClr>
                </a:solidFill>
              </a:rPr>
              <a:t>The likelihood fields have a dynamic range from -1 to 1, where increasing positive values correspond to an increasing likelihood of storm initiation and/or sustainment, and vice-versa.</a:t>
            </a:r>
          </a:p>
          <a:p>
            <a:pPr marL="228600" indent="-228600">
              <a:lnSpc>
                <a:spcPct val="100000"/>
              </a:lnSpc>
              <a:spcAft>
                <a:spcPts val="2100"/>
              </a:spcAft>
              <a:buFont typeface="Arial" panose="020B0604020202020204" pitchFamily="34" charset="0"/>
              <a:buChar char="•"/>
            </a:pPr>
            <a:r>
              <a:rPr lang="en-US" dirty="0">
                <a:solidFill>
                  <a:schemeClr val="accent3">
                    <a:lumMod val="20000"/>
                    <a:lumOff val="80000"/>
                  </a:schemeClr>
                </a:solidFill>
              </a:rPr>
              <a:t>The likelihood fields are weighted and summed to produce a 60-minute Convective Likelihood (CL) field.</a:t>
            </a:r>
          </a:p>
          <a:p>
            <a:pPr marL="228600" indent="-228600">
              <a:lnSpc>
                <a:spcPct val="100000"/>
              </a:lnSpc>
              <a:buFont typeface="Arial" panose="020B0604020202020204" pitchFamily="34" charset="0"/>
              <a:buChar char="•"/>
            </a:pPr>
            <a:r>
              <a:rPr lang="en-US" dirty="0">
                <a:solidFill>
                  <a:schemeClr val="accent3">
                    <a:lumMod val="20000"/>
                    <a:lumOff val="80000"/>
                  </a:schemeClr>
                </a:solidFill>
              </a:rPr>
              <a:t>In essence, ANC attempts to analyze, weight, and sum various data in a manner analogous to that of a forecaster.</a:t>
            </a:r>
          </a:p>
        </p:txBody>
      </p:sp>
    </p:spTree>
    <p:extLst>
      <p:ext uri="{BB962C8B-B14F-4D97-AF65-F5344CB8AC3E}">
        <p14:creationId xmlns:p14="http://schemas.microsoft.com/office/powerpoint/2010/main" val="354258396"/>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Chart 6"/>
          <p:cNvGraphicFramePr>
            <a:graphicFrameLocks noChangeAspect="1"/>
          </p:cNvGraphicFramePr>
          <p:nvPr>
            <p:extLst>
              <p:ext uri="{D42A27DB-BD31-4B8C-83A1-F6EECF244321}">
                <p14:modId xmlns:p14="http://schemas.microsoft.com/office/powerpoint/2010/main" val="4291529616"/>
              </p:ext>
            </p:extLst>
          </p:nvPr>
        </p:nvGraphicFramePr>
        <p:xfrm>
          <a:off x="4800600" y="1676400"/>
          <a:ext cx="3657600" cy="24384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5" name="Chart 4"/>
          <p:cNvGraphicFramePr>
            <a:graphicFrameLocks noChangeAspect="1"/>
          </p:cNvGraphicFramePr>
          <p:nvPr>
            <p:extLst>
              <p:ext uri="{D42A27DB-BD31-4B8C-83A1-F6EECF244321}">
                <p14:modId xmlns:p14="http://schemas.microsoft.com/office/powerpoint/2010/main" val="4128610770"/>
              </p:ext>
            </p:extLst>
          </p:nvPr>
        </p:nvGraphicFramePr>
        <p:xfrm>
          <a:off x="685800" y="1676400"/>
          <a:ext cx="3657600" cy="2438400"/>
        </p:xfrm>
        <a:graphic>
          <a:graphicData uri="http://schemas.openxmlformats.org/drawingml/2006/chart">
            <c:chart xmlns:c="http://schemas.openxmlformats.org/drawingml/2006/chart" xmlns:r="http://schemas.openxmlformats.org/officeDocument/2006/relationships" r:id="rId4"/>
          </a:graphicData>
        </a:graphic>
      </p:graphicFrame>
      <mc:AlternateContent xmlns:mc="http://schemas.openxmlformats.org/markup-compatibility/2006" xmlns:a14="http://schemas.microsoft.com/office/drawing/2010/main">
        <mc:Choice Requires="a14">
          <p:sp>
            <p:nvSpPr>
              <p:cNvPr id="4" name="TextBox 3"/>
              <p:cNvSpPr txBox="1"/>
              <p:nvPr/>
            </p:nvSpPr>
            <p:spPr>
              <a:xfrm>
                <a:off x="451953" y="4257742"/>
                <a:ext cx="4125296" cy="1607043"/>
              </a:xfrm>
              <a:prstGeom prst="rect">
                <a:avLst/>
              </a:prstGeom>
              <a:noFill/>
            </p:spPr>
            <p:txBody>
              <a:bodyPr wrap="none" rtlCol="0" anchor="ctr" anchorCtr="0">
                <a:spAutoFit/>
              </a:bodyPr>
              <a:lstStyle/>
              <a:p>
                <a:pPr algn="ctr"/>
                <a14:m>
                  <m:oMathPara xmlns:m="http://schemas.openxmlformats.org/officeDocument/2006/math">
                    <m:oMathParaPr>
                      <m:jc m:val="centerGroup"/>
                    </m:oMathParaPr>
                    <m:oMath xmlns:m="http://schemas.openxmlformats.org/officeDocument/2006/math">
                      <m:r>
                        <a:rPr lang="en-US" sz="1200" b="1" i="1" smtClean="0">
                          <a:solidFill>
                            <a:schemeClr val="accent3">
                              <a:lumMod val="20000"/>
                              <a:lumOff val="80000"/>
                            </a:schemeClr>
                          </a:solidFill>
                          <a:latin typeface="Cambria Math"/>
                        </a:rPr>
                        <m:t>𝒚</m:t>
                      </m:r>
                      <m:r>
                        <a:rPr lang="en-US" sz="1200" b="1" i="1" smtClean="0">
                          <a:solidFill>
                            <a:schemeClr val="accent3">
                              <a:lumMod val="20000"/>
                              <a:lumOff val="80000"/>
                            </a:schemeClr>
                          </a:solidFill>
                          <a:latin typeface="Cambria Math"/>
                        </a:rPr>
                        <m:t>=</m:t>
                      </m:r>
                      <m:r>
                        <a:rPr lang="en-US" sz="1200" b="1" i="1" smtClean="0">
                          <a:solidFill>
                            <a:schemeClr val="accent3">
                              <a:lumMod val="20000"/>
                              <a:lumOff val="80000"/>
                            </a:schemeClr>
                          </a:solidFill>
                          <a:latin typeface="Cambria Math"/>
                        </a:rPr>
                        <m:t>𝟏</m:t>
                      </m:r>
                      <m:r>
                        <a:rPr lang="en-US" sz="1200" b="1" i="1" smtClean="0">
                          <a:solidFill>
                            <a:schemeClr val="accent3">
                              <a:lumMod val="20000"/>
                              <a:lumOff val="80000"/>
                            </a:schemeClr>
                          </a:solidFill>
                          <a:latin typeface="Cambria Math"/>
                        </a:rPr>
                        <m:t>:  </m:t>
                      </m:r>
                      <m:r>
                        <a:rPr lang="en-US" sz="1200" b="1" i="1" smtClean="0">
                          <a:solidFill>
                            <a:schemeClr val="accent3">
                              <a:lumMod val="20000"/>
                              <a:lumOff val="80000"/>
                            </a:schemeClr>
                          </a:solidFill>
                          <a:latin typeface="Cambria Math"/>
                          <a:ea typeface="Cambria Math"/>
                        </a:rPr>
                        <m:t>𝒙</m:t>
                      </m:r>
                      <m:r>
                        <a:rPr lang="en-US" sz="1200" b="1" i="1" smtClean="0">
                          <a:solidFill>
                            <a:schemeClr val="accent3">
                              <a:lumMod val="20000"/>
                              <a:lumOff val="80000"/>
                            </a:schemeClr>
                          </a:solidFill>
                          <a:latin typeface="Cambria Math"/>
                          <a:ea typeface="Cambria Math"/>
                        </a:rPr>
                        <m:t>≤−</m:t>
                      </m:r>
                      <m:r>
                        <a:rPr lang="en-US" sz="1200" b="1" i="1" smtClean="0">
                          <a:solidFill>
                            <a:schemeClr val="accent3">
                              <a:lumMod val="20000"/>
                              <a:lumOff val="80000"/>
                            </a:schemeClr>
                          </a:solidFill>
                          <a:latin typeface="Cambria Math"/>
                          <a:ea typeface="Cambria Math"/>
                        </a:rPr>
                        <m:t>𝟎</m:t>
                      </m:r>
                      <m:r>
                        <a:rPr lang="en-US" sz="1200" b="1" i="1" smtClean="0">
                          <a:solidFill>
                            <a:schemeClr val="accent3">
                              <a:lumMod val="20000"/>
                              <a:lumOff val="80000"/>
                            </a:schemeClr>
                          </a:solidFill>
                          <a:latin typeface="Cambria Math"/>
                          <a:ea typeface="Cambria Math"/>
                        </a:rPr>
                        <m:t>.</m:t>
                      </m:r>
                      <m:r>
                        <a:rPr lang="en-US" sz="1200" b="1" i="1" smtClean="0">
                          <a:solidFill>
                            <a:schemeClr val="accent3">
                              <a:lumMod val="20000"/>
                              <a:lumOff val="80000"/>
                            </a:schemeClr>
                          </a:solidFill>
                          <a:latin typeface="Cambria Math"/>
                          <a:ea typeface="Cambria Math"/>
                        </a:rPr>
                        <m:t>𝟎𝟓</m:t>
                      </m:r>
                      <m:r>
                        <a:rPr lang="en-US" sz="1200" b="1" i="1" smtClean="0">
                          <a:solidFill>
                            <a:schemeClr val="accent3">
                              <a:lumMod val="20000"/>
                              <a:lumOff val="80000"/>
                            </a:schemeClr>
                          </a:solidFill>
                          <a:latin typeface="Cambria Math"/>
                          <a:ea typeface="Cambria Math"/>
                        </a:rPr>
                        <m:t> </m:t>
                      </m:r>
                      <m:sSup>
                        <m:sSupPr>
                          <m:ctrlPr>
                            <a:rPr lang="en-US" sz="1200" b="1" i="1" smtClean="0">
                              <a:solidFill>
                                <a:schemeClr val="accent3">
                                  <a:lumMod val="20000"/>
                                  <a:lumOff val="80000"/>
                                </a:schemeClr>
                              </a:solidFill>
                              <a:latin typeface="Cambria Math"/>
                              <a:ea typeface="Cambria Math"/>
                            </a:rPr>
                          </m:ctrlPr>
                        </m:sSupPr>
                        <m:e>
                          <m:r>
                            <a:rPr lang="en-US" sz="1200" b="1" i="1" smtClean="0">
                              <a:solidFill>
                                <a:schemeClr val="accent3">
                                  <a:lumMod val="20000"/>
                                  <a:lumOff val="80000"/>
                                </a:schemeClr>
                              </a:solidFill>
                              <a:latin typeface="Cambria Math"/>
                              <a:ea typeface="Cambria Math"/>
                            </a:rPr>
                            <m:t>/</m:t>
                          </m:r>
                          <m:r>
                            <a:rPr lang="en-US" sz="1200" b="1" i="1" smtClean="0">
                              <a:solidFill>
                                <a:schemeClr val="accent3">
                                  <a:lumMod val="20000"/>
                                  <a:lumOff val="80000"/>
                                </a:schemeClr>
                              </a:solidFill>
                              <a:latin typeface="Cambria Math"/>
                              <a:ea typeface="Cambria Math"/>
                            </a:rPr>
                            <m:t>𝟏𝟎</m:t>
                          </m:r>
                        </m:e>
                        <m:sup>
                          <m:r>
                            <a:rPr lang="en-US" sz="1200" b="1" i="1" smtClean="0">
                              <a:solidFill>
                                <a:schemeClr val="accent3">
                                  <a:lumMod val="20000"/>
                                  <a:lumOff val="80000"/>
                                </a:schemeClr>
                              </a:solidFill>
                              <a:latin typeface="Cambria Math"/>
                              <a:ea typeface="Cambria Math"/>
                            </a:rPr>
                            <m:t>𝟑</m:t>
                          </m:r>
                        </m:sup>
                      </m:sSup>
                      <m:r>
                        <a:rPr lang="en-US" sz="1200" b="1" i="1" smtClean="0">
                          <a:solidFill>
                            <a:schemeClr val="accent3">
                              <a:lumMod val="20000"/>
                              <a:lumOff val="80000"/>
                            </a:schemeClr>
                          </a:solidFill>
                          <a:latin typeface="Cambria Math"/>
                          <a:ea typeface="Cambria Math"/>
                        </a:rPr>
                        <m:t>𝒔</m:t>
                      </m:r>
                    </m:oMath>
                  </m:oMathPara>
                </a14:m>
                <a:endParaRPr lang="en-US" sz="1200" b="1" i="1" dirty="0">
                  <a:solidFill>
                    <a:schemeClr val="accent3">
                      <a:lumMod val="20000"/>
                      <a:lumOff val="80000"/>
                    </a:schemeClr>
                  </a:solidFill>
                  <a:latin typeface="Cambria Math"/>
                  <a:ea typeface="Cambria Math"/>
                </a:endParaRPr>
              </a:p>
              <a:p>
                <a:pPr algn="ctr"/>
                <a:endParaRPr lang="en-US" sz="1200" b="1" i="1" dirty="0">
                  <a:solidFill>
                    <a:schemeClr val="accent3">
                      <a:lumMod val="20000"/>
                      <a:lumOff val="80000"/>
                    </a:schemeClr>
                  </a:solidFill>
                  <a:latin typeface="Cambria Math"/>
                  <a:ea typeface="Cambria Math"/>
                </a:endParaRPr>
              </a:p>
              <a:p>
                <a:pPr algn="ctr"/>
                <a14:m>
                  <m:oMathPara xmlns:m="http://schemas.openxmlformats.org/officeDocument/2006/math">
                    <m:oMathParaPr>
                      <m:jc m:val="centerGroup"/>
                    </m:oMathParaPr>
                    <m:oMath xmlns:m="http://schemas.openxmlformats.org/officeDocument/2006/math">
                      <m:r>
                        <a:rPr lang="en-US" sz="1200" i="1">
                          <a:solidFill>
                            <a:schemeClr val="accent3">
                              <a:lumMod val="20000"/>
                              <a:lumOff val="80000"/>
                            </a:schemeClr>
                          </a:solidFill>
                          <a:latin typeface="Cambria Math"/>
                        </a:rPr>
                        <m:t>𝑦</m:t>
                      </m:r>
                      <m:r>
                        <a:rPr lang="en-US" sz="1200" i="1">
                          <a:solidFill>
                            <a:schemeClr val="accent3">
                              <a:lumMod val="20000"/>
                              <a:lumOff val="80000"/>
                            </a:schemeClr>
                          </a:solidFill>
                          <a:latin typeface="Cambria Math"/>
                        </a:rPr>
                        <m:t>=−</m:t>
                      </m:r>
                      <m:r>
                        <a:rPr lang="en-US" sz="1200" b="1" i="1" smtClean="0">
                          <a:solidFill>
                            <a:schemeClr val="accent3">
                              <a:lumMod val="20000"/>
                              <a:lumOff val="80000"/>
                            </a:schemeClr>
                          </a:solidFill>
                          <a:latin typeface="Cambria Math"/>
                        </a:rPr>
                        <m:t>𝟏𝟐</m:t>
                      </m:r>
                      <m:r>
                        <a:rPr lang="en-US" sz="1200" i="1">
                          <a:solidFill>
                            <a:schemeClr val="accent3">
                              <a:lumMod val="20000"/>
                              <a:lumOff val="80000"/>
                            </a:schemeClr>
                          </a:solidFill>
                          <a:latin typeface="Cambria Math"/>
                        </a:rPr>
                        <m:t>.</m:t>
                      </m:r>
                      <m:r>
                        <a:rPr lang="en-US" sz="1200" b="1" i="1" smtClean="0">
                          <a:solidFill>
                            <a:schemeClr val="accent3">
                              <a:lumMod val="20000"/>
                              <a:lumOff val="80000"/>
                            </a:schemeClr>
                          </a:solidFill>
                          <a:latin typeface="Cambria Math"/>
                        </a:rPr>
                        <m:t>𝟓</m:t>
                      </m:r>
                      <m:r>
                        <a:rPr lang="en-US" sz="1200" i="1">
                          <a:solidFill>
                            <a:schemeClr val="accent3">
                              <a:lumMod val="20000"/>
                              <a:lumOff val="80000"/>
                            </a:schemeClr>
                          </a:solidFill>
                          <a:latin typeface="Cambria Math"/>
                        </a:rPr>
                        <m:t>𝑥</m:t>
                      </m:r>
                      <m:r>
                        <a:rPr lang="en-US" sz="1200" b="1" i="1" smtClean="0">
                          <a:solidFill>
                            <a:schemeClr val="accent3">
                              <a:lumMod val="20000"/>
                              <a:lumOff val="80000"/>
                            </a:schemeClr>
                          </a:solidFill>
                          <a:latin typeface="Cambria Math"/>
                        </a:rPr>
                        <m:t>+</m:t>
                      </m:r>
                      <m:r>
                        <a:rPr lang="en-US" sz="1200" b="1" i="1" smtClean="0">
                          <a:solidFill>
                            <a:schemeClr val="accent3">
                              <a:lumMod val="20000"/>
                              <a:lumOff val="80000"/>
                            </a:schemeClr>
                          </a:solidFill>
                          <a:latin typeface="Cambria Math"/>
                        </a:rPr>
                        <m:t>𝟎</m:t>
                      </m:r>
                      <m:r>
                        <a:rPr lang="en-US" sz="1200" b="1" i="1" smtClean="0">
                          <a:solidFill>
                            <a:schemeClr val="accent3">
                              <a:lumMod val="20000"/>
                              <a:lumOff val="80000"/>
                            </a:schemeClr>
                          </a:solidFill>
                          <a:latin typeface="Cambria Math"/>
                        </a:rPr>
                        <m:t>.</m:t>
                      </m:r>
                      <m:r>
                        <a:rPr lang="en-US" sz="1200" b="1" i="1" smtClean="0">
                          <a:solidFill>
                            <a:schemeClr val="accent3">
                              <a:lumMod val="20000"/>
                              <a:lumOff val="80000"/>
                            </a:schemeClr>
                          </a:solidFill>
                          <a:latin typeface="Cambria Math"/>
                        </a:rPr>
                        <m:t>𝟑𝟕𝟓</m:t>
                      </m:r>
                      <m:r>
                        <a:rPr lang="en-US" sz="1200" i="1">
                          <a:solidFill>
                            <a:schemeClr val="accent3">
                              <a:lumMod val="20000"/>
                              <a:lumOff val="80000"/>
                            </a:schemeClr>
                          </a:solidFill>
                          <a:latin typeface="Cambria Math"/>
                        </a:rPr>
                        <m:t>:</m:t>
                      </m:r>
                      <m:r>
                        <a:rPr lang="en-US" sz="1200" b="1" i="1" smtClean="0">
                          <a:solidFill>
                            <a:schemeClr val="accent3">
                              <a:lumMod val="20000"/>
                              <a:lumOff val="80000"/>
                            </a:schemeClr>
                          </a:solidFill>
                          <a:latin typeface="Cambria Math"/>
                        </a:rPr>
                        <m:t>  </m:t>
                      </m:r>
                      <m:r>
                        <a:rPr lang="en-US" sz="1200" i="1">
                          <a:solidFill>
                            <a:schemeClr val="accent3">
                              <a:lumMod val="20000"/>
                              <a:lumOff val="80000"/>
                            </a:schemeClr>
                          </a:solidFill>
                          <a:latin typeface="Cambria Math"/>
                        </a:rPr>
                        <m:t>−</m:t>
                      </m:r>
                      <m:r>
                        <a:rPr lang="en-US" sz="1200" i="1">
                          <a:solidFill>
                            <a:schemeClr val="accent3">
                              <a:lumMod val="20000"/>
                              <a:lumOff val="80000"/>
                            </a:schemeClr>
                          </a:solidFill>
                          <a:latin typeface="Cambria Math"/>
                        </a:rPr>
                        <m:t>𝟎</m:t>
                      </m:r>
                      <m:r>
                        <a:rPr lang="en-US" sz="1200" i="1">
                          <a:solidFill>
                            <a:schemeClr val="accent3">
                              <a:lumMod val="20000"/>
                              <a:lumOff val="80000"/>
                            </a:schemeClr>
                          </a:solidFill>
                          <a:latin typeface="Cambria Math"/>
                        </a:rPr>
                        <m:t>.</m:t>
                      </m:r>
                      <m:r>
                        <a:rPr lang="en-US" sz="1200" i="1">
                          <a:solidFill>
                            <a:schemeClr val="accent3">
                              <a:lumMod val="20000"/>
                              <a:lumOff val="80000"/>
                            </a:schemeClr>
                          </a:solidFill>
                          <a:latin typeface="Cambria Math"/>
                        </a:rPr>
                        <m:t>𝟎</m:t>
                      </m:r>
                      <m:r>
                        <a:rPr lang="en-US" sz="1200" b="1" i="1" smtClean="0">
                          <a:solidFill>
                            <a:schemeClr val="accent3">
                              <a:lumMod val="20000"/>
                              <a:lumOff val="80000"/>
                            </a:schemeClr>
                          </a:solidFill>
                          <a:latin typeface="Cambria Math"/>
                        </a:rPr>
                        <m:t>𝟓</m:t>
                      </m:r>
                      <m:r>
                        <a:rPr lang="en-US" sz="1200" i="1">
                          <a:solidFill>
                            <a:schemeClr val="accent3">
                              <a:lumMod val="20000"/>
                              <a:lumOff val="80000"/>
                            </a:schemeClr>
                          </a:solidFill>
                          <a:latin typeface="Cambria Math"/>
                        </a:rPr>
                        <m:t> /</m:t>
                      </m:r>
                      <m:sSup>
                        <m:sSupPr>
                          <m:ctrlPr>
                            <a:rPr lang="en-US" sz="1200" i="1">
                              <a:solidFill>
                                <a:schemeClr val="accent3">
                                  <a:lumMod val="20000"/>
                                  <a:lumOff val="80000"/>
                                </a:schemeClr>
                              </a:solidFill>
                              <a:latin typeface="Cambria Math"/>
                              <a:ea typeface="Cambria Math"/>
                            </a:rPr>
                          </m:ctrlPr>
                        </m:sSupPr>
                        <m:e>
                          <m:r>
                            <a:rPr lang="en-US" sz="1200" i="1">
                              <a:solidFill>
                                <a:schemeClr val="accent3">
                                  <a:lumMod val="20000"/>
                                  <a:lumOff val="80000"/>
                                </a:schemeClr>
                              </a:solidFill>
                              <a:latin typeface="Cambria Math"/>
                              <a:ea typeface="Cambria Math"/>
                            </a:rPr>
                            <m:t>𝟏𝟎</m:t>
                          </m:r>
                        </m:e>
                        <m:sup>
                          <m:r>
                            <a:rPr lang="en-US" sz="1200" i="1">
                              <a:solidFill>
                                <a:schemeClr val="accent3">
                                  <a:lumMod val="20000"/>
                                  <a:lumOff val="80000"/>
                                </a:schemeClr>
                              </a:solidFill>
                              <a:latin typeface="Cambria Math"/>
                              <a:ea typeface="Cambria Math"/>
                            </a:rPr>
                            <m:t>𝟑</m:t>
                          </m:r>
                        </m:sup>
                      </m:sSup>
                      <m:r>
                        <a:rPr lang="en-US" sz="1200" i="1">
                          <a:solidFill>
                            <a:schemeClr val="accent3">
                              <a:lumMod val="20000"/>
                              <a:lumOff val="80000"/>
                            </a:schemeClr>
                          </a:solidFill>
                          <a:latin typeface="Cambria Math"/>
                          <a:ea typeface="Cambria Math"/>
                        </a:rPr>
                        <m:t>𝒔</m:t>
                      </m:r>
                      <m:r>
                        <a:rPr lang="en-US" sz="1200" b="1" i="1" smtClean="0">
                          <a:solidFill>
                            <a:schemeClr val="accent3">
                              <a:lumMod val="20000"/>
                              <a:lumOff val="80000"/>
                            </a:schemeClr>
                          </a:solidFill>
                          <a:latin typeface="Cambria Math"/>
                          <a:ea typeface="Cambria Math"/>
                        </a:rPr>
                        <m:t>&lt;</m:t>
                      </m:r>
                      <m:r>
                        <a:rPr lang="en-US" sz="1200" b="1" i="1" smtClean="0">
                          <a:solidFill>
                            <a:schemeClr val="accent3">
                              <a:lumMod val="20000"/>
                              <a:lumOff val="80000"/>
                            </a:schemeClr>
                          </a:solidFill>
                          <a:latin typeface="Cambria Math"/>
                          <a:ea typeface="Cambria Math"/>
                        </a:rPr>
                        <m:t>𝒙</m:t>
                      </m:r>
                      <m:r>
                        <a:rPr lang="en-US" sz="1200" i="1">
                          <a:solidFill>
                            <a:schemeClr val="accent3">
                              <a:lumMod val="20000"/>
                              <a:lumOff val="80000"/>
                            </a:schemeClr>
                          </a:solidFill>
                          <a:latin typeface="Cambria Math"/>
                          <a:ea typeface="Cambria Math"/>
                        </a:rPr>
                        <m:t>&lt;</m:t>
                      </m:r>
                      <m:r>
                        <a:rPr lang="en-US" sz="1200" b="1" i="1" smtClean="0">
                          <a:solidFill>
                            <a:schemeClr val="accent3">
                              <a:lumMod val="20000"/>
                              <a:lumOff val="80000"/>
                            </a:schemeClr>
                          </a:solidFill>
                          <a:latin typeface="Cambria Math"/>
                          <a:ea typeface="Cambria Math"/>
                        </a:rPr>
                        <m:t>−</m:t>
                      </m:r>
                      <m:r>
                        <a:rPr lang="en-US" sz="1200" b="1" i="1" smtClean="0">
                          <a:solidFill>
                            <a:schemeClr val="accent3">
                              <a:lumMod val="20000"/>
                              <a:lumOff val="80000"/>
                            </a:schemeClr>
                          </a:solidFill>
                          <a:latin typeface="Cambria Math"/>
                          <a:ea typeface="Cambria Math"/>
                        </a:rPr>
                        <m:t>𝟎</m:t>
                      </m:r>
                      <m:r>
                        <a:rPr lang="en-US" sz="1200" b="1" i="1" smtClean="0">
                          <a:solidFill>
                            <a:schemeClr val="accent3">
                              <a:lumMod val="20000"/>
                              <a:lumOff val="80000"/>
                            </a:schemeClr>
                          </a:solidFill>
                          <a:latin typeface="Cambria Math"/>
                          <a:ea typeface="Cambria Math"/>
                        </a:rPr>
                        <m:t>.</m:t>
                      </m:r>
                      <m:r>
                        <a:rPr lang="en-US" sz="1200" b="1" i="1" smtClean="0">
                          <a:solidFill>
                            <a:schemeClr val="accent3">
                              <a:lumMod val="20000"/>
                              <a:lumOff val="80000"/>
                            </a:schemeClr>
                          </a:solidFill>
                          <a:latin typeface="Cambria Math"/>
                          <a:ea typeface="Cambria Math"/>
                        </a:rPr>
                        <m:t>𝟎𝟑</m:t>
                      </m:r>
                      <m:r>
                        <a:rPr lang="en-US" sz="1200" b="1" i="1" smtClean="0">
                          <a:solidFill>
                            <a:schemeClr val="accent3">
                              <a:lumMod val="20000"/>
                              <a:lumOff val="80000"/>
                            </a:schemeClr>
                          </a:solidFill>
                          <a:latin typeface="Cambria Math"/>
                          <a:ea typeface="Cambria Math"/>
                        </a:rPr>
                        <m:t> </m:t>
                      </m:r>
                      <m:r>
                        <a:rPr lang="en-US" sz="1200" i="1">
                          <a:solidFill>
                            <a:schemeClr val="accent3">
                              <a:lumMod val="20000"/>
                              <a:lumOff val="80000"/>
                            </a:schemeClr>
                          </a:solidFill>
                          <a:latin typeface="Cambria Math"/>
                          <a:ea typeface="Cambria Math"/>
                        </a:rPr>
                        <m:t>/</m:t>
                      </m:r>
                      <m:sSup>
                        <m:sSupPr>
                          <m:ctrlPr>
                            <a:rPr lang="en-US" sz="1200" i="1">
                              <a:solidFill>
                                <a:schemeClr val="accent3">
                                  <a:lumMod val="20000"/>
                                  <a:lumOff val="80000"/>
                                </a:schemeClr>
                              </a:solidFill>
                              <a:latin typeface="Cambria Math"/>
                              <a:ea typeface="Cambria Math"/>
                            </a:rPr>
                          </m:ctrlPr>
                        </m:sSupPr>
                        <m:e>
                          <m:r>
                            <a:rPr lang="en-US" sz="1200" i="1">
                              <a:solidFill>
                                <a:schemeClr val="accent3">
                                  <a:lumMod val="20000"/>
                                  <a:lumOff val="80000"/>
                                </a:schemeClr>
                              </a:solidFill>
                              <a:latin typeface="Cambria Math"/>
                              <a:ea typeface="Cambria Math"/>
                            </a:rPr>
                            <m:t>𝟏𝟎</m:t>
                          </m:r>
                        </m:e>
                        <m:sup>
                          <m:r>
                            <a:rPr lang="en-US" sz="1200" i="1">
                              <a:solidFill>
                                <a:schemeClr val="accent3">
                                  <a:lumMod val="20000"/>
                                  <a:lumOff val="80000"/>
                                </a:schemeClr>
                              </a:solidFill>
                              <a:latin typeface="Cambria Math"/>
                              <a:ea typeface="Cambria Math"/>
                            </a:rPr>
                            <m:t>𝟑</m:t>
                          </m:r>
                        </m:sup>
                      </m:sSup>
                      <m:r>
                        <m:rPr>
                          <m:nor/>
                        </m:rPr>
                        <a:rPr lang="en-US" sz="1200" i="1" dirty="0">
                          <a:solidFill>
                            <a:schemeClr val="accent3">
                              <a:lumMod val="20000"/>
                              <a:lumOff val="80000"/>
                            </a:schemeClr>
                          </a:solidFill>
                          <a:latin typeface="Cambria Math"/>
                          <a:ea typeface="Cambria Math"/>
                        </a:rPr>
                        <m:t>s</m:t>
                      </m:r>
                    </m:oMath>
                  </m:oMathPara>
                </a14:m>
                <a:endParaRPr lang="en-US" sz="1200" b="1" i="1" dirty="0">
                  <a:solidFill>
                    <a:schemeClr val="accent3">
                      <a:lumMod val="20000"/>
                      <a:lumOff val="80000"/>
                    </a:schemeClr>
                  </a:solidFill>
                  <a:latin typeface="Cambria Math"/>
                  <a:ea typeface="Cambria Math"/>
                </a:endParaRPr>
              </a:p>
              <a:p>
                <a:pPr algn="ctr"/>
                <a:endParaRPr lang="en-US" sz="1200" b="1" i="1" dirty="0">
                  <a:solidFill>
                    <a:schemeClr val="accent3">
                      <a:lumMod val="20000"/>
                      <a:lumOff val="80000"/>
                    </a:schemeClr>
                  </a:solidFill>
                  <a:latin typeface="Cambria Math"/>
                  <a:ea typeface="Cambria Math"/>
                </a:endParaRPr>
              </a:p>
              <a:p>
                <a:pPr algn="ctr"/>
                <a14:m>
                  <m:oMath xmlns:m="http://schemas.openxmlformats.org/officeDocument/2006/math">
                    <m:r>
                      <a:rPr lang="en-US" sz="1200" b="1" i="1" smtClean="0">
                        <a:solidFill>
                          <a:schemeClr val="accent3">
                            <a:lumMod val="20000"/>
                            <a:lumOff val="80000"/>
                          </a:schemeClr>
                        </a:solidFill>
                        <a:latin typeface="Cambria Math"/>
                      </a:rPr>
                      <m:t>𝒚</m:t>
                    </m:r>
                    <m:r>
                      <a:rPr lang="en-US" sz="1200" b="1" i="1" smtClean="0">
                        <a:solidFill>
                          <a:schemeClr val="accent3">
                            <a:lumMod val="20000"/>
                            <a:lumOff val="80000"/>
                          </a:schemeClr>
                        </a:solidFill>
                        <a:latin typeface="Cambria Math"/>
                      </a:rPr>
                      <m:t>=−</m:t>
                    </m:r>
                    <m:r>
                      <a:rPr lang="en-US" sz="1200" b="1" i="1" smtClean="0">
                        <a:solidFill>
                          <a:schemeClr val="accent3">
                            <a:lumMod val="20000"/>
                            <a:lumOff val="80000"/>
                          </a:schemeClr>
                        </a:solidFill>
                        <a:latin typeface="Cambria Math"/>
                      </a:rPr>
                      <m:t>𝟐𝟓</m:t>
                    </m:r>
                    <m:r>
                      <a:rPr lang="en-US" sz="1200" b="1" i="1" smtClean="0">
                        <a:solidFill>
                          <a:schemeClr val="accent3">
                            <a:lumMod val="20000"/>
                            <a:lumOff val="80000"/>
                          </a:schemeClr>
                        </a:solidFill>
                        <a:latin typeface="Cambria Math"/>
                      </a:rPr>
                      <m:t>𝒙</m:t>
                    </m:r>
                    <m:r>
                      <a:rPr lang="en-US" sz="1200" b="1" i="1" smtClean="0">
                        <a:solidFill>
                          <a:schemeClr val="accent3">
                            <a:lumMod val="20000"/>
                            <a:lumOff val="80000"/>
                          </a:schemeClr>
                        </a:solidFill>
                        <a:latin typeface="Cambria Math"/>
                      </a:rPr>
                      <m:t>:  −</m:t>
                    </m:r>
                    <m:r>
                      <a:rPr lang="en-US" sz="1200" b="1" i="1" smtClean="0">
                        <a:solidFill>
                          <a:schemeClr val="accent3">
                            <a:lumMod val="20000"/>
                            <a:lumOff val="80000"/>
                          </a:schemeClr>
                        </a:solidFill>
                        <a:latin typeface="Cambria Math"/>
                      </a:rPr>
                      <m:t>𝟎</m:t>
                    </m:r>
                    <m:r>
                      <a:rPr lang="en-US" sz="1200" b="1" i="1" smtClean="0">
                        <a:solidFill>
                          <a:schemeClr val="accent3">
                            <a:lumMod val="20000"/>
                            <a:lumOff val="80000"/>
                          </a:schemeClr>
                        </a:solidFill>
                        <a:latin typeface="Cambria Math"/>
                      </a:rPr>
                      <m:t>.</m:t>
                    </m:r>
                    <m:r>
                      <a:rPr lang="en-US" sz="1200" b="1" i="1" smtClean="0">
                        <a:solidFill>
                          <a:schemeClr val="accent3">
                            <a:lumMod val="20000"/>
                            <a:lumOff val="80000"/>
                          </a:schemeClr>
                        </a:solidFill>
                        <a:latin typeface="Cambria Math"/>
                      </a:rPr>
                      <m:t>𝟎𝟑</m:t>
                    </m:r>
                    <m:r>
                      <a:rPr lang="en-US" sz="1200" b="1" i="1" smtClean="0">
                        <a:solidFill>
                          <a:schemeClr val="accent3">
                            <a:lumMod val="20000"/>
                            <a:lumOff val="80000"/>
                          </a:schemeClr>
                        </a:solidFill>
                        <a:latin typeface="Cambria Math"/>
                      </a:rPr>
                      <m:t> /</m:t>
                    </m:r>
                    <m:sSup>
                      <m:sSupPr>
                        <m:ctrlPr>
                          <a:rPr lang="en-US" sz="1200" i="1">
                            <a:solidFill>
                              <a:schemeClr val="accent3">
                                <a:lumMod val="20000"/>
                                <a:lumOff val="80000"/>
                              </a:schemeClr>
                            </a:solidFill>
                            <a:latin typeface="Cambria Math"/>
                            <a:ea typeface="Cambria Math"/>
                          </a:rPr>
                        </m:ctrlPr>
                      </m:sSupPr>
                      <m:e>
                        <m:r>
                          <a:rPr lang="en-US" sz="1200" i="1">
                            <a:solidFill>
                              <a:schemeClr val="accent3">
                                <a:lumMod val="20000"/>
                                <a:lumOff val="80000"/>
                              </a:schemeClr>
                            </a:solidFill>
                            <a:latin typeface="Cambria Math"/>
                            <a:ea typeface="Cambria Math"/>
                          </a:rPr>
                          <m:t>𝟏𝟎</m:t>
                        </m:r>
                      </m:e>
                      <m:sup>
                        <m:r>
                          <a:rPr lang="en-US" sz="1200" i="1">
                            <a:solidFill>
                              <a:schemeClr val="accent3">
                                <a:lumMod val="20000"/>
                                <a:lumOff val="80000"/>
                              </a:schemeClr>
                            </a:solidFill>
                            <a:latin typeface="Cambria Math"/>
                            <a:ea typeface="Cambria Math"/>
                          </a:rPr>
                          <m:t>𝟑</m:t>
                        </m:r>
                      </m:sup>
                    </m:sSup>
                    <m:r>
                      <a:rPr lang="en-US" sz="1200" b="1" i="1" smtClean="0">
                        <a:solidFill>
                          <a:schemeClr val="accent3">
                            <a:lumMod val="20000"/>
                            <a:lumOff val="80000"/>
                          </a:schemeClr>
                        </a:solidFill>
                        <a:latin typeface="Cambria Math"/>
                        <a:ea typeface="Cambria Math"/>
                      </a:rPr>
                      <m:t>𝒔</m:t>
                    </m:r>
                    <m:r>
                      <a:rPr lang="en-US" sz="1200" b="1" i="1" smtClean="0">
                        <a:solidFill>
                          <a:schemeClr val="accent3">
                            <a:lumMod val="20000"/>
                            <a:lumOff val="80000"/>
                          </a:schemeClr>
                        </a:solidFill>
                        <a:latin typeface="Cambria Math"/>
                      </a:rPr>
                      <m:t>≤</m:t>
                    </m:r>
                    <m:r>
                      <a:rPr lang="en-US" sz="1200" b="1" i="1" smtClean="0">
                        <a:solidFill>
                          <a:schemeClr val="accent3">
                            <a:lumMod val="20000"/>
                            <a:lumOff val="80000"/>
                          </a:schemeClr>
                        </a:solidFill>
                        <a:latin typeface="Cambria Math"/>
                        <a:ea typeface="Cambria Math"/>
                      </a:rPr>
                      <m:t>𝒙</m:t>
                    </m:r>
                    <m:r>
                      <a:rPr lang="en-US" sz="1200" b="1" i="1" smtClean="0">
                        <a:solidFill>
                          <a:schemeClr val="accent3">
                            <a:lumMod val="20000"/>
                            <a:lumOff val="80000"/>
                          </a:schemeClr>
                        </a:solidFill>
                        <a:latin typeface="Cambria Math"/>
                        <a:ea typeface="Cambria Math"/>
                      </a:rPr>
                      <m:t>≤</m:t>
                    </m:r>
                    <m:r>
                      <a:rPr lang="en-US" sz="1200" b="1" i="1" smtClean="0">
                        <a:solidFill>
                          <a:schemeClr val="accent3">
                            <a:lumMod val="20000"/>
                            <a:lumOff val="80000"/>
                          </a:schemeClr>
                        </a:solidFill>
                        <a:latin typeface="Cambria Math"/>
                        <a:ea typeface="Cambria Math"/>
                      </a:rPr>
                      <m:t>𝟎</m:t>
                    </m:r>
                    <m:r>
                      <a:rPr lang="en-US" sz="1200" b="1" i="1" smtClean="0">
                        <a:solidFill>
                          <a:schemeClr val="accent3">
                            <a:lumMod val="20000"/>
                            <a:lumOff val="80000"/>
                          </a:schemeClr>
                        </a:solidFill>
                        <a:latin typeface="Cambria Math"/>
                        <a:ea typeface="Cambria Math"/>
                      </a:rPr>
                      <m:t> /</m:t>
                    </m:r>
                    <m:sSup>
                      <m:sSupPr>
                        <m:ctrlPr>
                          <a:rPr lang="en-US" sz="1200" i="1">
                            <a:solidFill>
                              <a:schemeClr val="accent3">
                                <a:lumMod val="20000"/>
                                <a:lumOff val="80000"/>
                              </a:schemeClr>
                            </a:solidFill>
                            <a:latin typeface="Cambria Math"/>
                            <a:ea typeface="Cambria Math"/>
                          </a:rPr>
                        </m:ctrlPr>
                      </m:sSupPr>
                      <m:e>
                        <m:r>
                          <a:rPr lang="en-US" sz="1200" i="1">
                            <a:solidFill>
                              <a:schemeClr val="accent3">
                                <a:lumMod val="20000"/>
                                <a:lumOff val="80000"/>
                              </a:schemeClr>
                            </a:solidFill>
                            <a:latin typeface="Cambria Math"/>
                            <a:ea typeface="Cambria Math"/>
                          </a:rPr>
                          <m:t>𝟏𝟎</m:t>
                        </m:r>
                      </m:e>
                      <m:sup>
                        <m:r>
                          <a:rPr lang="en-US" sz="1200" i="1">
                            <a:solidFill>
                              <a:schemeClr val="accent3">
                                <a:lumMod val="20000"/>
                                <a:lumOff val="80000"/>
                              </a:schemeClr>
                            </a:solidFill>
                            <a:latin typeface="Cambria Math"/>
                            <a:ea typeface="Cambria Math"/>
                          </a:rPr>
                          <m:t>𝟑</m:t>
                        </m:r>
                      </m:sup>
                    </m:sSup>
                  </m:oMath>
                </a14:m>
                <a:r>
                  <a:rPr lang="en-US" sz="1200" b="1" i="1" dirty="0">
                    <a:solidFill>
                      <a:schemeClr val="accent3">
                        <a:lumMod val="20000"/>
                        <a:lumOff val="80000"/>
                      </a:schemeClr>
                    </a:solidFill>
                    <a:latin typeface="Cambria Math"/>
                    <a:ea typeface="Cambria Math"/>
                  </a:rPr>
                  <a:t>s</a:t>
                </a:r>
              </a:p>
              <a:p>
                <a:pPr algn="ctr"/>
                <a:endParaRPr lang="en-US" sz="1200" i="1" dirty="0">
                  <a:solidFill>
                    <a:schemeClr val="accent3">
                      <a:lumMod val="20000"/>
                      <a:lumOff val="80000"/>
                    </a:schemeClr>
                  </a:solidFill>
                  <a:latin typeface="Cambria Math"/>
                  <a:ea typeface="Cambria Math"/>
                </a:endParaRPr>
              </a:p>
              <a:p>
                <a:pPr algn="ctr"/>
                <a14:m>
                  <m:oMath xmlns:m="http://schemas.openxmlformats.org/officeDocument/2006/math">
                    <m:r>
                      <a:rPr lang="en-US" sz="1200" i="1">
                        <a:solidFill>
                          <a:schemeClr val="accent3">
                            <a:lumMod val="20000"/>
                            <a:lumOff val="80000"/>
                          </a:schemeClr>
                        </a:solidFill>
                        <a:latin typeface="Cambria Math"/>
                      </a:rPr>
                      <m:t>𝑦</m:t>
                    </m:r>
                    <m:r>
                      <a:rPr lang="en-US" sz="1200" i="1">
                        <a:solidFill>
                          <a:schemeClr val="accent3">
                            <a:lumMod val="20000"/>
                            <a:lumOff val="80000"/>
                          </a:schemeClr>
                        </a:solidFill>
                        <a:latin typeface="Cambria Math"/>
                      </a:rPr>
                      <m:t>=−</m:t>
                    </m:r>
                    <m:r>
                      <a:rPr lang="en-US" sz="1200" b="1" i="1" smtClean="0">
                        <a:solidFill>
                          <a:schemeClr val="accent3">
                            <a:lumMod val="20000"/>
                            <a:lumOff val="80000"/>
                          </a:schemeClr>
                        </a:solidFill>
                        <a:latin typeface="Cambria Math"/>
                      </a:rPr>
                      <m:t>𝟖</m:t>
                    </m:r>
                    <m:r>
                      <a:rPr lang="en-US" sz="1200" i="1">
                        <a:solidFill>
                          <a:schemeClr val="accent3">
                            <a:lumMod val="20000"/>
                            <a:lumOff val="80000"/>
                          </a:schemeClr>
                        </a:solidFill>
                        <a:latin typeface="Cambria Math"/>
                      </a:rPr>
                      <m:t>.</m:t>
                    </m:r>
                    <m:acc>
                      <m:accPr>
                        <m:chr m:val="̅"/>
                        <m:ctrlPr>
                          <a:rPr lang="en-US" sz="1200" i="1" smtClean="0">
                            <a:solidFill>
                              <a:schemeClr val="accent3">
                                <a:lumMod val="20000"/>
                                <a:lumOff val="80000"/>
                              </a:schemeClr>
                            </a:solidFill>
                            <a:latin typeface="Cambria Math"/>
                          </a:rPr>
                        </m:ctrlPr>
                      </m:accPr>
                      <m:e>
                        <m:r>
                          <a:rPr lang="en-US" sz="1200" b="1" i="1" smtClean="0">
                            <a:solidFill>
                              <a:schemeClr val="accent3">
                                <a:lumMod val="20000"/>
                                <a:lumOff val="80000"/>
                              </a:schemeClr>
                            </a:solidFill>
                            <a:latin typeface="Cambria Math"/>
                          </a:rPr>
                          <m:t>𝟑</m:t>
                        </m:r>
                      </m:e>
                    </m:acc>
                    <m:r>
                      <a:rPr lang="en-US" sz="1200" i="1">
                        <a:solidFill>
                          <a:schemeClr val="accent3">
                            <a:lumMod val="20000"/>
                            <a:lumOff val="80000"/>
                          </a:schemeClr>
                        </a:solidFill>
                        <a:latin typeface="Cambria Math"/>
                      </a:rPr>
                      <m:t>𝑥</m:t>
                    </m:r>
                    <m:r>
                      <a:rPr lang="en-US" sz="1200" i="1">
                        <a:solidFill>
                          <a:schemeClr val="accent3">
                            <a:lumMod val="20000"/>
                            <a:lumOff val="80000"/>
                          </a:schemeClr>
                        </a:solidFill>
                        <a:latin typeface="Cambria Math"/>
                      </a:rPr>
                      <m:t>:  </m:t>
                    </m:r>
                    <m:r>
                      <a:rPr lang="en-US" sz="1200" b="1" i="1" smtClean="0">
                        <a:solidFill>
                          <a:schemeClr val="accent3">
                            <a:lumMod val="20000"/>
                            <a:lumOff val="80000"/>
                          </a:schemeClr>
                        </a:solidFill>
                        <a:latin typeface="Cambria Math"/>
                      </a:rPr>
                      <m:t>𝟎</m:t>
                    </m:r>
                    <m:r>
                      <a:rPr lang="en-US" sz="1200" b="1" i="1" smtClean="0">
                        <a:solidFill>
                          <a:schemeClr val="accent3">
                            <a:lumMod val="20000"/>
                            <a:lumOff val="80000"/>
                          </a:schemeClr>
                        </a:solidFill>
                        <a:latin typeface="Cambria Math"/>
                      </a:rPr>
                      <m:t> /</m:t>
                    </m:r>
                    <m:sSup>
                      <m:sSupPr>
                        <m:ctrlPr>
                          <a:rPr lang="en-US" sz="1200" i="1">
                            <a:solidFill>
                              <a:schemeClr val="accent3">
                                <a:lumMod val="20000"/>
                                <a:lumOff val="80000"/>
                              </a:schemeClr>
                            </a:solidFill>
                            <a:latin typeface="Cambria Math"/>
                            <a:ea typeface="Cambria Math"/>
                          </a:rPr>
                        </m:ctrlPr>
                      </m:sSupPr>
                      <m:e>
                        <m:r>
                          <a:rPr lang="en-US" sz="1200" i="1">
                            <a:solidFill>
                              <a:schemeClr val="accent3">
                                <a:lumMod val="20000"/>
                                <a:lumOff val="80000"/>
                              </a:schemeClr>
                            </a:solidFill>
                            <a:latin typeface="Cambria Math"/>
                            <a:ea typeface="Cambria Math"/>
                          </a:rPr>
                          <m:t>𝟏𝟎</m:t>
                        </m:r>
                      </m:e>
                      <m:sup>
                        <m:r>
                          <a:rPr lang="en-US" sz="1200" i="1">
                            <a:solidFill>
                              <a:schemeClr val="accent3">
                                <a:lumMod val="20000"/>
                                <a:lumOff val="80000"/>
                              </a:schemeClr>
                            </a:solidFill>
                            <a:latin typeface="Cambria Math"/>
                            <a:ea typeface="Cambria Math"/>
                          </a:rPr>
                          <m:t>𝟑</m:t>
                        </m:r>
                      </m:sup>
                    </m:sSup>
                    <m:r>
                      <a:rPr lang="en-US" sz="1200" b="1" i="1" smtClean="0">
                        <a:solidFill>
                          <a:schemeClr val="accent3">
                            <a:lumMod val="20000"/>
                            <a:lumOff val="80000"/>
                          </a:schemeClr>
                        </a:solidFill>
                        <a:latin typeface="Cambria Math"/>
                        <a:ea typeface="Cambria Math"/>
                      </a:rPr>
                      <m:t>𝒔</m:t>
                    </m:r>
                    <m:r>
                      <a:rPr lang="en-US" sz="1200" i="1">
                        <a:solidFill>
                          <a:schemeClr val="accent3">
                            <a:lumMod val="20000"/>
                            <a:lumOff val="80000"/>
                          </a:schemeClr>
                        </a:solidFill>
                        <a:latin typeface="Cambria Math"/>
                      </a:rPr>
                      <m:t>&lt;</m:t>
                    </m:r>
                    <m:r>
                      <a:rPr lang="en-US" sz="1200" i="1">
                        <a:solidFill>
                          <a:schemeClr val="accent3">
                            <a:lumMod val="20000"/>
                            <a:lumOff val="80000"/>
                          </a:schemeClr>
                        </a:solidFill>
                        <a:latin typeface="Cambria Math"/>
                        <a:ea typeface="Cambria Math"/>
                      </a:rPr>
                      <m:t>𝑥</m:t>
                    </m:r>
                    <m:r>
                      <a:rPr lang="en-US" sz="1200" i="1">
                        <a:solidFill>
                          <a:schemeClr val="accent3">
                            <a:lumMod val="20000"/>
                            <a:lumOff val="80000"/>
                          </a:schemeClr>
                        </a:solidFill>
                        <a:latin typeface="Cambria Math"/>
                        <a:ea typeface="Cambria Math"/>
                      </a:rPr>
                      <m:t>&lt;</m:t>
                    </m:r>
                    <m:r>
                      <a:rPr lang="en-US" sz="1200" b="1" i="1" smtClean="0">
                        <a:solidFill>
                          <a:schemeClr val="accent3">
                            <a:lumMod val="20000"/>
                            <a:lumOff val="80000"/>
                          </a:schemeClr>
                        </a:solidFill>
                        <a:latin typeface="Cambria Math"/>
                        <a:ea typeface="Cambria Math"/>
                      </a:rPr>
                      <m:t>𝟎</m:t>
                    </m:r>
                    <m:r>
                      <a:rPr lang="en-US" sz="1200" b="1" i="1" smtClean="0">
                        <a:solidFill>
                          <a:schemeClr val="accent3">
                            <a:lumMod val="20000"/>
                            <a:lumOff val="80000"/>
                          </a:schemeClr>
                        </a:solidFill>
                        <a:latin typeface="Cambria Math"/>
                        <a:ea typeface="Cambria Math"/>
                      </a:rPr>
                      <m:t>.</m:t>
                    </m:r>
                    <m:r>
                      <a:rPr lang="en-US" sz="1200" b="1" i="1" smtClean="0">
                        <a:solidFill>
                          <a:schemeClr val="accent3">
                            <a:lumMod val="20000"/>
                            <a:lumOff val="80000"/>
                          </a:schemeClr>
                        </a:solidFill>
                        <a:latin typeface="Cambria Math"/>
                        <a:ea typeface="Cambria Math"/>
                      </a:rPr>
                      <m:t>𝟎𝟑</m:t>
                    </m:r>
                    <m:r>
                      <a:rPr lang="en-US" sz="1200" b="1" i="1" smtClean="0">
                        <a:solidFill>
                          <a:schemeClr val="accent3">
                            <a:lumMod val="20000"/>
                            <a:lumOff val="80000"/>
                          </a:schemeClr>
                        </a:solidFill>
                        <a:latin typeface="Cambria Math"/>
                        <a:ea typeface="Cambria Math"/>
                      </a:rPr>
                      <m:t> /</m:t>
                    </m:r>
                    <m:sSup>
                      <m:sSupPr>
                        <m:ctrlPr>
                          <a:rPr lang="en-US" sz="1200" i="1">
                            <a:solidFill>
                              <a:schemeClr val="accent3">
                                <a:lumMod val="20000"/>
                                <a:lumOff val="80000"/>
                              </a:schemeClr>
                            </a:solidFill>
                            <a:latin typeface="Cambria Math"/>
                            <a:ea typeface="Cambria Math"/>
                          </a:rPr>
                        </m:ctrlPr>
                      </m:sSupPr>
                      <m:e>
                        <m:r>
                          <a:rPr lang="en-US" sz="1200" i="1">
                            <a:solidFill>
                              <a:schemeClr val="accent3">
                                <a:lumMod val="20000"/>
                                <a:lumOff val="80000"/>
                              </a:schemeClr>
                            </a:solidFill>
                            <a:latin typeface="Cambria Math"/>
                            <a:ea typeface="Cambria Math"/>
                          </a:rPr>
                          <m:t>𝟏𝟎</m:t>
                        </m:r>
                      </m:e>
                      <m:sup>
                        <m:r>
                          <a:rPr lang="en-US" sz="1200" i="1">
                            <a:solidFill>
                              <a:schemeClr val="accent3">
                                <a:lumMod val="20000"/>
                                <a:lumOff val="80000"/>
                              </a:schemeClr>
                            </a:solidFill>
                            <a:latin typeface="Cambria Math"/>
                            <a:ea typeface="Cambria Math"/>
                          </a:rPr>
                          <m:t>𝟑</m:t>
                        </m:r>
                      </m:sup>
                    </m:sSup>
                  </m:oMath>
                </a14:m>
                <a:r>
                  <a:rPr lang="en-US" sz="1200" b="1" i="1" dirty="0">
                    <a:solidFill>
                      <a:schemeClr val="accent3">
                        <a:lumMod val="20000"/>
                        <a:lumOff val="80000"/>
                      </a:schemeClr>
                    </a:solidFill>
                    <a:latin typeface="Cambria Math"/>
                    <a:ea typeface="Cambria Math"/>
                  </a:rPr>
                  <a:t>s</a:t>
                </a:r>
              </a:p>
              <a:p>
                <a:pPr algn="ctr"/>
                <a:endParaRPr lang="en-US" sz="1200" b="1" i="1" dirty="0">
                  <a:solidFill>
                    <a:schemeClr val="accent3">
                      <a:lumMod val="20000"/>
                      <a:lumOff val="80000"/>
                    </a:schemeClr>
                  </a:solidFill>
                  <a:latin typeface="Cambria Math"/>
                  <a:ea typeface="Cambria Math"/>
                </a:endParaRPr>
              </a:p>
              <a:p>
                <a:pPr algn="ctr"/>
                <a14:m>
                  <m:oMathPara xmlns:m="http://schemas.openxmlformats.org/officeDocument/2006/math">
                    <m:oMathParaPr>
                      <m:jc m:val="centerGroup"/>
                    </m:oMathParaPr>
                    <m:oMath xmlns:m="http://schemas.openxmlformats.org/officeDocument/2006/math">
                      <m:r>
                        <a:rPr lang="en-US" sz="1200" b="1" i="1" smtClean="0">
                          <a:solidFill>
                            <a:schemeClr val="accent3">
                              <a:lumMod val="20000"/>
                              <a:lumOff val="80000"/>
                            </a:schemeClr>
                          </a:solidFill>
                          <a:latin typeface="Cambria Math"/>
                          <a:ea typeface="Cambria Math"/>
                        </a:rPr>
                        <m:t>𝒚</m:t>
                      </m:r>
                      <m:r>
                        <a:rPr lang="en-US" sz="1200" b="1" i="1" smtClean="0">
                          <a:solidFill>
                            <a:schemeClr val="accent3">
                              <a:lumMod val="20000"/>
                              <a:lumOff val="80000"/>
                            </a:schemeClr>
                          </a:solidFill>
                          <a:latin typeface="Cambria Math"/>
                          <a:ea typeface="Cambria Math"/>
                        </a:rPr>
                        <m:t>=−</m:t>
                      </m:r>
                      <m:r>
                        <a:rPr lang="en-US" sz="1200" b="1" i="1" smtClean="0">
                          <a:solidFill>
                            <a:schemeClr val="accent3">
                              <a:lumMod val="20000"/>
                              <a:lumOff val="80000"/>
                            </a:schemeClr>
                          </a:solidFill>
                          <a:latin typeface="Cambria Math"/>
                          <a:ea typeface="Cambria Math"/>
                        </a:rPr>
                        <m:t>𝟎</m:t>
                      </m:r>
                      <m:r>
                        <a:rPr lang="en-US" sz="1200" b="1" i="1" smtClean="0">
                          <a:solidFill>
                            <a:schemeClr val="accent3">
                              <a:lumMod val="20000"/>
                              <a:lumOff val="80000"/>
                            </a:schemeClr>
                          </a:solidFill>
                          <a:latin typeface="Cambria Math"/>
                          <a:ea typeface="Cambria Math"/>
                        </a:rPr>
                        <m:t>.</m:t>
                      </m:r>
                      <m:r>
                        <a:rPr lang="en-US" sz="1200" b="1" i="1" smtClean="0">
                          <a:solidFill>
                            <a:schemeClr val="accent3">
                              <a:lumMod val="20000"/>
                              <a:lumOff val="80000"/>
                            </a:schemeClr>
                          </a:solidFill>
                          <a:latin typeface="Cambria Math"/>
                          <a:ea typeface="Cambria Math"/>
                        </a:rPr>
                        <m:t>𝟐𝟓</m:t>
                      </m:r>
                      <m:r>
                        <a:rPr lang="en-US" sz="1200" b="1" i="1" smtClean="0">
                          <a:solidFill>
                            <a:schemeClr val="accent3">
                              <a:lumMod val="20000"/>
                              <a:lumOff val="80000"/>
                            </a:schemeClr>
                          </a:solidFill>
                          <a:latin typeface="Cambria Math"/>
                          <a:ea typeface="Cambria Math"/>
                        </a:rPr>
                        <m:t>:  </m:t>
                      </m:r>
                      <m:r>
                        <a:rPr lang="en-US" sz="1200" b="1" i="1" smtClean="0">
                          <a:solidFill>
                            <a:schemeClr val="accent3">
                              <a:lumMod val="20000"/>
                              <a:lumOff val="80000"/>
                            </a:schemeClr>
                          </a:solidFill>
                          <a:latin typeface="Cambria Math"/>
                          <a:ea typeface="Cambria Math"/>
                        </a:rPr>
                        <m:t>𝟎</m:t>
                      </m:r>
                      <m:r>
                        <a:rPr lang="en-US" sz="1200" b="1" i="1" smtClean="0">
                          <a:solidFill>
                            <a:schemeClr val="accent3">
                              <a:lumMod val="20000"/>
                              <a:lumOff val="80000"/>
                            </a:schemeClr>
                          </a:solidFill>
                          <a:latin typeface="Cambria Math"/>
                          <a:ea typeface="Cambria Math"/>
                        </a:rPr>
                        <m:t>.</m:t>
                      </m:r>
                      <m:r>
                        <a:rPr lang="en-US" sz="1200" b="1" i="1" smtClean="0">
                          <a:solidFill>
                            <a:schemeClr val="accent3">
                              <a:lumMod val="20000"/>
                              <a:lumOff val="80000"/>
                            </a:schemeClr>
                          </a:solidFill>
                          <a:latin typeface="Cambria Math"/>
                          <a:ea typeface="Cambria Math"/>
                        </a:rPr>
                        <m:t>𝟎𝟑</m:t>
                      </m:r>
                      <m:r>
                        <a:rPr lang="en-US" sz="1200" b="1" i="1" smtClean="0">
                          <a:solidFill>
                            <a:schemeClr val="accent3">
                              <a:lumMod val="20000"/>
                              <a:lumOff val="80000"/>
                            </a:schemeClr>
                          </a:solidFill>
                          <a:latin typeface="Cambria Math"/>
                          <a:ea typeface="Cambria Math"/>
                        </a:rPr>
                        <m:t> /</m:t>
                      </m:r>
                      <m:sSup>
                        <m:sSupPr>
                          <m:ctrlPr>
                            <a:rPr lang="en-US" sz="1200" i="1">
                              <a:solidFill>
                                <a:schemeClr val="accent3">
                                  <a:lumMod val="20000"/>
                                  <a:lumOff val="80000"/>
                                </a:schemeClr>
                              </a:solidFill>
                              <a:latin typeface="Cambria Math"/>
                              <a:ea typeface="Cambria Math"/>
                            </a:rPr>
                          </m:ctrlPr>
                        </m:sSupPr>
                        <m:e>
                          <m:r>
                            <a:rPr lang="en-US" sz="1200" i="1">
                              <a:solidFill>
                                <a:schemeClr val="accent3">
                                  <a:lumMod val="20000"/>
                                  <a:lumOff val="80000"/>
                                </a:schemeClr>
                              </a:solidFill>
                              <a:latin typeface="Cambria Math"/>
                              <a:ea typeface="Cambria Math"/>
                            </a:rPr>
                            <m:t>𝟏𝟎</m:t>
                          </m:r>
                        </m:e>
                        <m:sup>
                          <m:r>
                            <a:rPr lang="en-US" sz="1200" i="1">
                              <a:solidFill>
                                <a:schemeClr val="accent3">
                                  <a:lumMod val="20000"/>
                                  <a:lumOff val="80000"/>
                                </a:schemeClr>
                              </a:solidFill>
                              <a:latin typeface="Cambria Math"/>
                              <a:ea typeface="Cambria Math"/>
                            </a:rPr>
                            <m:t>𝟑</m:t>
                          </m:r>
                        </m:sup>
                      </m:sSup>
                      <m:r>
                        <a:rPr lang="en-US" sz="1200" b="1" i="1" smtClean="0">
                          <a:solidFill>
                            <a:schemeClr val="accent3">
                              <a:lumMod val="20000"/>
                              <a:lumOff val="80000"/>
                            </a:schemeClr>
                          </a:solidFill>
                          <a:latin typeface="Cambria Math"/>
                          <a:ea typeface="Cambria Math"/>
                        </a:rPr>
                        <m:t>𝒔</m:t>
                      </m:r>
                      <m:r>
                        <a:rPr lang="en-US" sz="1200" b="1" i="1" smtClean="0">
                          <a:solidFill>
                            <a:schemeClr val="accent3">
                              <a:lumMod val="20000"/>
                              <a:lumOff val="80000"/>
                            </a:schemeClr>
                          </a:solidFill>
                          <a:latin typeface="Cambria Math"/>
                          <a:ea typeface="Cambria Math"/>
                        </a:rPr>
                        <m:t>≤</m:t>
                      </m:r>
                      <m:r>
                        <a:rPr lang="en-US" sz="1200" b="1" i="1" smtClean="0">
                          <a:solidFill>
                            <a:schemeClr val="accent3">
                              <a:lumMod val="20000"/>
                              <a:lumOff val="80000"/>
                            </a:schemeClr>
                          </a:solidFill>
                          <a:latin typeface="Cambria Math"/>
                          <a:ea typeface="Cambria Math"/>
                        </a:rPr>
                        <m:t>𝒙</m:t>
                      </m:r>
                    </m:oMath>
                  </m:oMathPara>
                </a14:m>
                <a:endParaRPr lang="en-US" sz="1200" b="1" i="1" dirty="0">
                  <a:solidFill>
                    <a:schemeClr val="accent3">
                      <a:lumMod val="20000"/>
                      <a:lumOff val="80000"/>
                    </a:schemeClr>
                  </a:solidFill>
                  <a:ea typeface="Cambria Math"/>
                </a:endParaRPr>
              </a:p>
            </p:txBody>
          </p:sp>
        </mc:Choice>
        <mc:Fallback xmlns="">
          <p:sp>
            <p:nvSpPr>
              <p:cNvPr id="4" name="TextBox 3"/>
              <p:cNvSpPr txBox="1">
                <a:spLocks noRot="1" noChangeAspect="1" noMove="1" noResize="1" noEditPoints="1" noAdjustHandles="1" noChangeArrowheads="1" noChangeShapeType="1" noTextEdit="1"/>
              </p:cNvSpPr>
              <p:nvPr/>
            </p:nvSpPr>
            <p:spPr>
              <a:xfrm>
                <a:off x="451953" y="4257742"/>
                <a:ext cx="4125296" cy="1607043"/>
              </a:xfrm>
              <a:prstGeom prst="rect">
                <a:avLst/>
              </a:prstGeom>
              <a:blipFill rotWithShape="1">
                <a:blip r:embed="rId5"/>
                <a:stretch>
                  <a:fillRect b="-758"/>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 name="TextBox 5"/>
              <p:cNvSpPr txBox="1"/>
              <p:nvPr/>
            </p:nvSpPr>
            <p:spPr>
              <a:xfrm>
                <a:off x="5739509" y="4267200"/>
                <a:ext cx="1779783" cy="923330"/>
              </a:xfrm>
              <a:prstGeom prst="rect">
                <a:avLst/>
              </a:prstGeom>
              <a:noFill/>
            </p:spPr>
            <p:txBody>
              <a:bodyPr wrap="none" rtlCol="0" anchor="ctr" anchorCtr="0">
                <a:spAutoFit/>
              </a:bodyPr>
              <a:lstStyle/>
              <a:p>
                <a:pPr algn="ctr"/>
                <a14:m>
                  <m:oMathPara xmlns:m="http://schemas.openxmlformats.org/officeDocument/2006/math">
                    <m:oMathParaPr>
                      <m:jc m:val="centerGroup"/>
                    </m:oMathParaPr>
                    <m:oMath xmlns:m="http://schemas.openxmlformats.org/officeDocument/2006/math">
                      <m:r>
                        <a:rPr lang="en-US" sz="1200" b="1" i="1" smtClean="0">
                          <a:solidFill>
                            <a:schemeClr val="accent3">
                              <a:lumMod val="20000"/>
                              <a:lumOff val="80000"/>
                            </a:schemeClr>
                          </a:solidFill>
                          <a:latin typeface="Cambria Math"/>
                        </a:rPr>
                        <m:t>𝒚</m:t>
                      </m:r>
                      <m:r>
                        <a:rPr lang="en-US" sz="1200" b="1" i="1" smtClean="0">
                          <a:solidFill>
                            <a:schemeClr val="accent3">
                              <a:lumMod val="20000"/>
                              <a:lumOff val="80000"/>
                            </a:schemeClr>
                          </a:solidFill>
                          <a:latin typeface="Cambria Math"/>
                        </a:rPr>
                        <m:t>=</m:t>
                      </m:r>
                      <m:r>
                        <a:rPr lang="en-US" sz="1200" b="1" i="1" smtClean="0">
                          <a:solidFill>
                            <a:schemeClr val="accent3">
                              <a:lumMod val="20000"/>
                              <a:lumOff val="80000"/>
                            </a:schemeClr>
                          </a:solidFill>
                          <a:latin typeface="Cambria Math"/>
                        </a:rPr>
                        <m:t>𝟎</m:t>
                      </m:r>
                      <m:r>
                        <a:rPr lang="en-US" sz="1200" b="1" i="1" smtClean="0">
                          <a:solidFill>
                            <a:schemeClr val="accent3">
                              <a:lumMod val="20000"/>
                              <a:lumOff val="80000"/>
                            </a:schemeClr>
                          </a:solidFill>
                          <a:latin typeface="Cambria Math"/>
                        </a:rPr>
                        <m:t>:  </m:t>
                      </m:r>
                      <m:r>
                        <a:rPr lang="en-US" sz="1200" b="1" i="1" smtClean="0">
                          <a:solidFill>
                            <a:schemeClr val="accent3">
                              <a:lumMod val="20000"/>
                              <a:lumOff val="80000"/>
                            </a:schemeClr>
                          </a:solidFill>
                          <a:latin typeface="Cambria Math"/>
                          <a:ea typeface="Cambria Math"/>
                        </a:rPr>
                        <m:t>𝒙</m:t>
                      </m:r>
                      <m:r>
                        <a:rPr lang="en-US" sz="1200" b="1" i="1" smtClean="0">
                          <a:solidFill>
                            <a:schemeClr val="accent3">
                              <a:lumMod val="20000"/>
                              <a:lumOff val="80000"/>
                            </a:schemeClr>
                          </a:solidFill>
                          <a:latin typeface="Cambria Math"/>
                          <a:ea typeface="Cambria Math"/>
                        </a:rPr>
                        <m:t>≤</m:t>
                      </m:r>
                      <m:r>
                        <a:rPr lang="en-US" sz="1200" b="1" i="1" smtClean="0">
                          <a:solidFill>
                            <a:schemeClr val="accent3">
                              <a:lumMod val="20000"/>
                              <a:lumOff val="80000"/>
                            </a:schemeClr>
                          </a:solidFill>
                          <a:latin typeface="Cambria Math"/>
                          <a:ea typeface="Cambria Math"/>
                        </a:rPr>
                        <m:t>𝟎</m:t>
                      </m:r>
                    </m:oMath>
                  </m:oMathPara>
                </a14:m>
                <a:endParaRPr lang="en-US" sz="1200" b="1" i="1" dirty="0">
                  <a:solidFill>
                    <a:schemeClr val="accent3">
                      <a:lumMod val="20000"/>
                      <a:lumOff val="80000"/>
                    </a:schemeClr>
                  </a:solidFill>
                  <a:latin typeface="Cambria Math"/>
                  <a:ea typeface="Cambria Math"/>
                </a:endParaRPr>
              </a:p>
              <a:p>
                <a:pPr algn="ctr"/>
                <a:endParaRPr lang="en-US" sz="1200" b="1" i="1" dirty="0">
                  <a:solidFill>
                    <a:schemeClr val="accent3">
                      <a:lumMod val="20000"/>
                      <a:lumOff val="80000"/>
                    </a:schemeClr>
                  </a:solidFill>
                  <a:latin typeface="Cambria Math"/>
                  <a:ea typeface="Cambria Math"/>
                </a:endParaRPr>
              </a:p>
              <a:p>
                <a:pPr algn="ctr"/>
                <a14:m>
                  <m:oMathPara xmlns:m="http://schemas.openxmlformats.org/officeDocument/2006/math">
                    <m:oMathParaPr>
                      <m:jc m:val="centerGroup"/>
                    </m:oMathParaPr>
                    <m:oMath xmlns:m="http://schemas.openxmlformats.org/officeDocument/2006/math">
                      <m:r>
                        <a:rPr lang="en-US" sz="1200" b="1" i="1" smtClean="0">
                          <a:solidFill>
                            <a:schemeClr val="accent3">
                              <a:lumMod val="20000"/>
                              <a:lumOff val="80000"/>
                            </a:schemeClr>
                          </a:solidFill>
                          <a:latin typeface="Cambria Math"/>
                          <a:ea typeface="Cambria Math"/>
                        </a:rPr>
                        <m:t>𝒚</m:t>
                      </m:r>
                      <m:r>
                        <a:rPr lang="en-US" sz="1200" b="1" i="1" smtClean="0">
                          <a:solidFill>
                            <a:schemeClr val="accent3">
                              <a:lumMod val="20000"/>
                              <a:lumOff val="80000"/>
                            </a:schemeClr>
                          </a:solidFill>
                          <a:latin typeface="Cambria Math"/>
                          <a:ea typeface="Cambria Math"/>
                        </a:rPr>
                        <m:t>=</m:t>
                      </m:r>
                      <m:r>
                        <a:rPr lang="en-US" sz="1200" b="1" i="1" smtClean="0">
                          <a:solidFill>
                            <a:schemeClr val="accent3">
                              <a:lumMod val="20000"/>
                              <a:lumOff val="80000"/>
                            </a:schemeClr>
                          </a:solidFill>
                          <a:latin typeface="Cambria Math"/>
                          <a:ea typeface="Cambria Math"/>
                        </a:rPr>
                        <m:t>𝟎</m:t>
                      </m:r>
                      <m:r>
                        <a:rPr lang="en-US" sz="1200" b="1" i="1" smtClean="0">
                          <a:solidFill>
                            <a:schemeClr val="accent3">
                              <a:lumMod val="20000"/>
                              <a:lumOff val="80000"/>
                            </a:schemeClr>
                          </a:solidFill>
                          <a:latin typeface="Cambria Math"/>
                          <a:ea typeface="Cambria Math"/>
                        </a:rPr>
                        <m:t>.</m:t>
                      </m:r>
                      <m:r>
                        <a:rPr lang="en-US" sz="1200" b="1" i="1" smtClean="0">
                          <a:solidFill>
                            <a:schemeClr val="accent3">
                              <a:lumMod val="20000"/>
                              <a:lumOff val="80000"/>
                            </a:schemeClr>
                          </a:solidFill>
                          <a:latin typeface="Cambria Math"/>
                          <a:ea typeface="Cambria Math"/>
                        </a:rPr>
                        <m:t>𝟏</m:t>
                      </m:r>
                      <m:r>
                        <a:rPr lang="en-US" sz="1200" b="1" i="1" smtClean="0">
                          <a:solidFill>
                            <a:schemeClr val="accent3">
                              <a:lumMod val="20000"/>
                              <a:lumOff val="80000"/>
                            </a:schemeClr>
                          </a:solidFill>
                          <a:latin typeface="Cambria Math"/>
                          <a:ea typeface="Cambria Math"/>
                        </a:rPr>
                        <m:t>𝒙</m:t>
                      </m:r>
                      <m:r>
                        <a:rPr lang="en-US" sz="1200" b="1" i="1" smtClean="0">
                          <a:solidFill>
                            <a:schemeClr val="accent3">
                              <a:lumMod val="20000"/>
                              <a:lumOff val="80000"/>
                            </a:schemeClr>
                          </a:solidFill>
                          <a:latin typeface="Cambria Math"/>
                          <a:ea typeface="Cambria Math"/>
                        </a:rPr>
                        <m:t>:  </m:t>
                      </m:r>
                      <m:r>
                        <a:rPr lang="en-US" sz="1200" b="1" i="1" smtClean="0">
                          <a:solidFill>
                            <a:schemeClr val="accent3">
                              <a:lumMod val="20000"/>
                              <a:lumOff val="80000"/>
                            </a:schemeClr>
                          </a:solidFill>
                          <a:latin typeface="Cambria Math"/>
                          <a:ea typeface="Cambria Math"/>
                        </a:rPr>
                        <m:t>𝟎</m:t>
                      </m:r>
                      <m:r>
                        <a:rPr lang="en-US" sz="1200" b="1" i="1" smtClean="0">
                          <a:solidFill>
                            <a:schemeClr val="accent3">
                              <a:lumMod val="20000"/>
                              <a:lumOff val="80000"/>
                            </a:schemeClr>
                          </a:solidFill>
                          <a:latin typeface="Cambria Math"/>
                          <a:ea typeface="Cambria Math"/>
                        </a:rPr>
                        <m:t>&lt;</m:t>
                      </m:r>
                      <m:r>
                        <a:rPr lang="en-US" sz="1200" b="1" i="1" smtClean="0">
                          <a:solidFill>
                            <a:schemeClr val="accent3">
                              <a:lumMod val="20000"/>
                              <a:lumOff val="80000"/>
                            </a:schemeClr>
                          </a:solidFill>
                          <a:latin typeface="Cambria Math"/>
                          <a:ea typeface="Cambria Math"/>
                        </a:rPr>
                        <m:t>𝒙</m:t>
                      </m:r>
                      <m:r>
                        <a:rPr lang="en-US" sz="1200" b="1" i="1" smtClean="0">
                          <a:solidFill>
                            <a:schemeClr val="accent3">
                              <a:lumMod val="20000"/>
                              <a:lumOff val="80000"/>
                            </a:schemeClr>
                          </a:solidFill>
                          <a:latin typeface="Cambria Math"/>
                          <a:ea typeface="Cambria Math"/>
                        </a:rPr>
                        <m:t>&lt;</m:t>
                      </m:r>
                      <m:r>
                        <a:rPr lang="en-US" sz="1200" b="1" i="1" smtClean="0">
                          <a:solidFill>
                            <a:schemeClr val="accent3">
                              <a:lumMod val="20000"/>
                              <a:lumOff val="80000"/>
                            </a:schemeClr>
                          </a:solidFill>
                          <a:latin typeface="Cambria Math"/>
                          <a:ea typeface="Cambria Math"/>
                        </a:rPr>
                        <m:t>𝟏𝟎</m:t>
                      </m:r>
                    </m:oMath>
                  </m:oMathPara>
                </a14:m>
                <a:endParaRPr lang="en-US" sz="1200" b="1" i="1" dirty="0">
                  <a:solidFill>
                    <a:schemeClr val="accent3">
                      <a:lumMod val="20000"/>
                      <a:lumOff val="80000"/>
                    </a:schemeClr>
                  </a:solidFill>
                  <a:ea typeface="Cambria Math"/>
                </a:endParaRPr>
              </a:p>
              <a:p>
                <a:pPr algn="ctr"/>
                <a:endParaRPr lang="en-US" sz="1200" b="1" i="1" dirty="0">
                  <a:solidFill>
                    <a:schemeClr val="accent3">
                      <a:lumMod val="20000"/>
                      <a:lumOff val="80000"/>
                    </a:schemeClr>
                  </a:solidFill>
                  <a:ea typeface="Cambria Math"/>
                </a:endParaRPr>
              </a:p>
              <a:p>
                <a:pPr algn="ctr"/>
                <a14:m>
                  <m:oMathPara xmlns:m="http://schemas.openxmlformats.org/officeDocument/2006/math">
                    <m:oMathParaPr>
                      <m:jc m:val="centerGroup"/>
                    </m:oMathParaPr>
                    <m:oMath xmlns:m="http://schemas.openxmlformats.org/officeDocument/2006/math">
                      <m:r>
                        <a:rPr lang="en-US" sz="1200" i="1">
                          <a:solidFill>
                            <a:schemeClr val="accent3">
                              <a:lumMod val="20000"/>
                              <a:lumOff val="80000"/>
                            </a:schemeClr>
                          </a:solidFill>
                          <a:latin typeface="Cambria Math"/>
                        </a:rPr>
                        <m:t>𝒚</m:t>
                      </m:r>
                      <m:r>
                        <a:rPr lang="en-US" sz="1200" i="1">
                          <a:solidFill>
                            <a:schemeClr val="accent3">
                              <a:lumMod val="20000"/>
                              <a:lumOff val="80000"/>
                            </a:schemeClr>
                          </a:solidFill>
                          <a:latin typeface="Cambria Math"/>
                        </a:rPr>
                        <m:t>=</m:t>
                      </m:r>
                      <m:r>
                        <a:rPr lang="en-US" sz="1200" b="1" i="1" smtClean="0">
                          <a:solidFill>
                            <a:schemeClr val="accent3">
                              <a:lumMod val="20000"/>
                              <a:lumOff val="80000"/>
                            </a:schemeClr>
                          </a:solidFill>
                          <a:latin typeface="Cambria Math"/>
                        </a:rPr>
                        <m:t>𝟏</m:t>
                      </m:r>
                      <m:r>
                        <a:rPr lang="en-US" sz="1200" i="1">
                          <a:solidFill>
                            <a:schemeClr val="accent3">
                              <a:lumMod val="20000"/>
                              <a:lumOff val="80000"/>
                            </a:schemeClr>
                          </a:solidFill>
                          <a:latin typeface="Cambria Math"/>
                        </a:rPr>
                        <m:t>:  </m:t>
                      </m:r>
                      <m:r>
                        <a:rPr lang="en-US" sz="1200" i="1">
                          <a:solidFill>
                            <a:schemeClr val="accent3">
                              <a:lumMod val="20000"/>
                              <a:lumOff val="80000"/>
                            </a:schemeClr>
                          </a:solidFill>
                          <a:latin typeface="Cambria Math"/>
                          <a:ea typeface="Cambria Math"/>
                        </a:rPr>
                        <m:t>𝒙</m:t>
                      </m:r>
                      <m:r>
                        <a:rPr lang="en-US" sz="1200" i="1">
                          <a:solidFill>
                            <a:schemeClr val="accent3">
                              <a:lumMod val="20000"/>
                              <a:lumOff val="80000"/>
                            </a:schemeClr>
                          </a:solidFill>
                          <a:latin typeface="Cambria Math"/>
                          <a:ea typeface="Cambria Math"/>
                        </a:rPr>
                        <m:t>≥</m:t>
                      </m:r>
                      <m:r>
                        <a:rPr lang="en-US" sz="1200" b="1" i="1" smtClean="0">
                          <a:solidFill>
                            <a:schemeClr val="accent3">
                              <a:lumMod val="20000"/>
                              <a:lumOff val="80000"/>
                            </a:schemeClr>
                          </a:solidFill>
                          <a:latin typeface="Cambria Math"/>
                          <a:ea typeface="Cambria Math"/>
                        </a:rPr>
                        <m:t>𝟏𝟎</m:t>
                      </m:r>
                    </m:oMath>
                  </m:oMathPara>
                </a14:m>
                <a:endParaRPr lang="en-US" sz="1200" i="1" dirty="0">
                  <a:solidFill>
                    <a:schemeClr val="accent3">
                      <a:lumMod val="20000"/>
                      <a:lumOff val="80000"/>
                    </a:schemeClr>
                  </a:solidFill>
                  <a:latin typeface="Cambria Math"/>
                  <a:ea typeface="Cambria Math"/>
                </a:endParaRPr>
              </a:p>
            </p:txBody>
          </p:sp>
        </mc:Choice>
        <mc:Fallback xmlns="">
          <p:sp>
            <p:nvSpPr>
              <p:cNvPr id="6" name="TextBox 5"/>
              <p:cNvSpPr txBox="1">
                <a:spLocks noRot="1" noChangeAspect="1" noMove="1" noResize="1" noEditPoints="1" noAdjustHandles="1" noChangeArrowheads="1" noChangeShapeType="1" noTextEdit="1"/>
              </p:cNvSpPr>
              <p:nvPr/>
            </p:nvSpPr>
            <p:spPr>
              <a:xfrm>
                <a:off x="5739509" y="4267200"/>
                <a:ext cx="1779783" cy="923330"/>
              </a:xfrm>
              <a:prstGeom prst="rect">
                <a:avLst/>
              </a:prstGeom>
              <a:blipFill rotWithShape="1">
                <a:blip r:embed="rId6"/>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1037011739"/>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Chart 2"/>
          <p:cNvGraphicFramePr>
            <a:graphicFrameLocks noChangeAspect="1"/>
          </p:cNvGraphicFramePr>
          <p:nvPr>
            <p:extLst>
              <p:ext uri="{D42A27DB-BD31-4B8C-83A1-F6EECF244321}">
                <p14:modId xmlns:p14="http://schemas.microsoft.com/office/powerpoint/2010/main" val="2680545967"/>
              </p:ext>
            </p:extLst>
          </p:nvPr>
        </p:nvGraphicFramePr>
        <p:xfrm>
          <a:off x="609600" y="1676400"/>
          <a:ext cx="3657600" cy="2438400"/>
        </p:xfrm>
        <a:graphic>
          <a:graphicData uri="http://schemas.openxmlformats.org/drawingml/2006/chart">
            <c:chart xmlns:c="http://schemas.openxmlformats.org/drawingml/2006/chart" xmlns:r="http://schemas.openxmlformats.org/officeDocument/2006/relationships" r:id="rId3"/>
          </a:graphicData>
        </a:graphic>
      </p:graphicFrame>
      <mc:AlternateContent xmlns:mc="http://schemas.openxmlformats.org/markup-compatibility/2006" xmlns:a14="http://schemas.microsoft.com/office/drawing/2010/main">
        <mc:Choice Requires="a14">
          <p:sp>
            <p:nvSpPr>
              <p:cNvPr id="4" name="TextBox 3"/>
              <p:cNvSpPr txBox="1"/>
              <p:nvPr/>
            </p:nvSpPr>
            <p:spPr>
              <a:xfrm>
                <a:off x="792480" y="4279674"/>
                <a:ext cx="3291840" cy="923330"/>
              </a:xfrm>
              <a:prstGeom prst="rect">
                <a:avLst/>
              </a:prstGeom>
              <a:noFill/>
            </p:spPr>
            <p:txBody>
              <a:bodyPr wrap="square" rtlCol="0" anchor="ctr" anchorCtr="0">
                <a:spAutoFit/>
              </a:bodyPr>
              <a:lstStyle/>
              <a:p>
                <a:pPr algn="ctr"/>
                <a14:m>
                  <m:oMathPara xmlns:m="http://schemas.openxmlformats.org/officeDocument/2006/math">
                    <m:oMathParaPr>
                      <m:jc m:val="centerGroup"/>
                    </m:oMathParaPr>
                    <m:oMath xmlns:m="http://schemas.openxmlformats.org/officeDocument/2006/math">
                      <m:r>
                        <a:rPr lang="en-US" sz="1200" b="1" i="1" smtClean="0">
                          <a:solidFill>
                            <a:schemeClr val="accent3">
                              <a:lumMod val="20000"/>
                              <a:lumOff val="80000"/>
                            </a:schemeClr>
                          </a:solidFill>
                          <a:latin typeface="Cambria Math"/>
                        </a:rPr>
                        <m:t>𝒚</m:t>
                      </m:r>
                      <m:r>
                        <a:rPr lang="en-US" sz="1200" b="1" i="1" smtClean="0">
                          <a:solidFill>
                            <a:schemeClr val="accent3">
                              <a:lumMod val="20000"/>
                              <a:lumOff val="80000"/>
                            </a:schemeClr>
                          </a:solidFill>
                          <a:latin typeface="Cambria Math"/>
                        </a:rPr>
                        <m:t>=−</m:t>
                      </m:r>
                      <m:r>
                        <a:rPr lang="en-US" sz="1200" b="1" i="1" smtClean="0">
                          <a:solidFill>
                            <a:schemeClr val="accent3">
                              <a:lumMod val="20000"/>
                              <a:lumOff val="80000"/>
                            </a:schemeClr>
                          </a:solidFill>
                          <a:latin typeface="Cambria Math"/>
                        </a:rPr>
                        <m:t>𝟏</m:t>
                      </m:r>
                      <m:r>
                        <a:rPr lang="en-US" sz="1200" b="1" i="1" smtClean="0">
                          <a:solidFill>
                            <a:schemeClr val="accent3">
                              <a:lumMod val="20000"/>
                              <a:lumOff val="80000"/>
                            </a:schemeClr>
                          </a:solidFill>
                          <a:latin typeface="Cambria Math"/>
                        </a:rPr>
                        <m:t>:  </m:t>
                      </m:r>
                      <m:r>
                        <a:rPr lang="en-US" sz="1200" b="1" i="1" smtClean="0">
                          <a:solidFill>
                            <a:schemeClr val="accent3">
                              <a:lumMod val="20000"/>
                              <a:lumOff val="80000"/>
                            </a:schemeClr>
                          </a:solidFill>
                          <a:latin typeface="Cambria Math"/>
                          <a:ea typeface="Cambria Math"/>
                        </a:rPr>
                        <m:t>𝒙</m:t>
                      </m:r>
                      <m:r>
                        <a:rPr lang="en-US" sz="1200" b="1" i="1" smtClean="0">
                          <a:solidFill>
                            <a:schemeClr val="accent3">
                              <a:lumMod val="20000"/>
                              <a:lumOff val="80000"/>
                            </a:schemeClr>
                          </a:solidFill>
                          <a:latin typeface="Cambria Math"/>
                          <a:ea typeface="Cambria Math"/>
                        </a:rPr>
                        <m:t>≤−</m:t>
                      </m:r>
                      <m:r>
                        <a:rPr lang="en-US" sz="1200" b="1" i="1" smtClean="0">
                          <a:solidFill>
                            <a:schemeClr val="accent3">
                              <a:lumMod val="20000"/>
                              <a:lumOff val="80000"/>
                            </a:schemeClr>
                          </a:solidFill>
                          <a:latin typeface="Cambria Math"/>
                          <a:ea typeface="Cambria Math"/>
                        </a:rPr>
                        <m:t>𝟎</m:t>
                      </m:r>
                      <m:r>
                        <a:rPr lang="en-US" sz="1200" b="1" i="1" smtClean="0">
                          <a:solidFill>
                            <a:schemeClr val="accent3">
                              <a:lumMod val="20000"/>
                              <a:lumOff val="80000"/>
                            </a:schemeClr>
                          </a:solidFill>
                          <a:latin typeface="Cambria Math"/>
                          <a:ea typeface="Cambria Math"/>
                        </a:rPr>
                        <m:t>.</m:t>
                      </m:r>
                      <m:r>
                        <a:rPr lang="en-US" sz="1200" b="1" i="1" smtClean="0">
                          <a:solidFill>
                            <a:schemeClr val="accent3">
                              <a:lumMod val="20000"/>
                              <a:lumOff val="80000"/>
                            </a:schemeClr>
                          </a:solidFill>
                          <a:latin typeface="Cambria Math"/>
                          <a:ea typeface="Cambria Math"/>
                        </a:rPr>
                        <m:t>𝟎𝟑</m:t>
                      </m:r>
                      <m:r>
                        <a:rPr lang="en-US" sz="1200" b="1" i="1" smtClean="0">
                          <a:solidFill>
                            <a:schemeClr val="accent3">
                              <a:lumMod val="20000"/>
                              <a:lumOff val="80000"/>
                            </a:schemeClr>
                          </a:solidFill>
                          <a:latin typeface="Cambria Math"/>
                          <a:ea typeface="Cambria Math"/>
                        </a:rPr>
                        <m:t> </m:t>
                      </m:r>
                      <m:r>
                        <a:rPr lang="en-US" sz="1200" b="1" i="1" smtClean="0">
                          <a:solidFill>
                            <a:schemeClr val="accent3">
                              <a:lumMod val="20000"/>
                              <a:lumOff val="80000"/>
                            </a:schemeClr>
                          </a:solidFill>
                          <a:latin typeface="Cambria Math"/>
                          <a:ea typeface="Cambria Math"/>
                        </a:rPr>
                        <m:t>𝒎</m:t>
                      </m:r>
                      <m:r>
                        <a:rPr lang="en-US" sz="1200" b="1" i="1" smtClean="0">
                          <a:solidFill>
                            <a:schemeClr val="accent3">
                              <a:lumMod val="20000"/>
                              <a:lumOff val="80000"/>
                            </a:schemeClr>
                          </a:solidFill>
                          <a:latin typeface="Cambria Math"/>
                          <a:ea typeface="Cambria Math"/>
                        </a:rPr>
                        <m:t>/</m:t>
                      </m:r>
                      <m:r>
                        <a:rPr lang="en-US" sz="1200" b="1" i="1" smtClean="0">
                          <a:solidFill>
                            <a:schemeClr val="accent3">
                              <a:lumMod val="20000"/>
                              <a:lumOff val="80000"/>
                            </a:schemeClr>
                          </a:solidFill>
                          <a:latin typeface="Cambria Math"/>
                          <a:ea typeface="Cambria Math"/>
                        </a:rPr>
                        <m:t>𝒔</m:t>
                      </m:r>
                    </m:oMath>
                  </m:oMathPara>
                </a14:m>
                <a:endParaRPr lang="en-US" sz="1200" b="1" i="1" dirty="0">
                  <a:solidFill>
                    <a:schemeClr val="accent3">
                      <a:lumMod val="20000"/>
                      <a:lumOff val="80000"/>
                    </a:schemeClr>
                  </a:solidFill>
                  <a:latin typeface="Cambria Math"/>
                  <a:ea typeface="Cambria Math"/>
                </a:endParaRPr>
              </a:p>
              <a:p>
                <a:pPr algn="ctr"/>
                <a:endParaRPr lang="en-US" sz="1200" b="1" i="1" dirty="0">
                  <a:solidFill>
                    <a:schemeClr val="accent3">
                      <a:lumMod val="20000"/>
                      <a:lumOff val="80000"/>
                    </a:schemeClr>
                  </a:solidFill>
                  <a:latin typeface="Cambria Math"/>
                  <a:ea typeface="Cambria Math"/>
                </a:endParaRPr>
              </a:p>
              <a:p>
                <a:pPr algn="ctr"/>
                <a14:m>
                  <m:oMathPara xmlns:m="http://schemas.openxmlformats.org/officeDocument/2006/math">
                    <m:oMathParaPr>
                      <m:jc m:val="centerGroup"/>
                    </m:oMathParaPr>
                    <m:oMath xmlns:m="http://schemas.openxmlformats.org/officeDocument/2006/math">
                      <m:r>
                        <a:rPr lang="en-US" sz="1200" b="1" i="1" smtClean="0">
                          <a:solidFill>
                            <a:schemeClr val="accent3">
                              <a:lumMod val="20000"/>
                              <a:lumOff val="80000"/>
                            </a:schemeClr>
                          </a:solidFill>
                          <a:latin typeface="Cambria Math"/>
                          <a:ea typeface="Cambria Math"/>
                        </a:rPr>
                        <m:t>𝒚</m:t>
                      </m:r>
                      <m:r>
                        <a:rPr lang="en-US" sz="1200" b="1" i="1" smtClean="0">
                          <a:solidFill>
                            <a:schemeClr val="accent3">
                              <a:lumMod val="20000"/>
                              <a:lumOff val="80000"/>
                            </a:schemeClr>
                          </a:solidFill>
                          <a:latin typeface="Cambria Math"/>
                          <a:ea typeface="Cambria Math"/>
                        </a:rPr>
                        <m:t>=</m:t>
                      </m:r>
                      <m:r>
                        <a:rPr lang="en-US" sz="1200" b="1" i="1" smtClean="0">
                          <a:solidFill>
                            <a:schemeClr val="accent3">
                              <a:lumMod val="20000"/>
                              <a:lumOff val="80000"/>
                            </a:schemeClr>
                          </a:solidFill>
                          <a:latin typeface="Cambria Math"/>
                          <a:ea typeface="Cambria Math"/>
                        </a:rPr>
                        <m:t>𝟏𝟎𝟎</m:t>
                      </m:r>
                      <m:r>
                        <a:rPr lang="en-US" sz="1200" b="1" i="1" smtClean="0">
                          <a:solidFill>
                            <a:schemeClr val="accent3">
                              <a:lumMod val="20000"/>
                              <a:lumOff val="80000"/>
                            </a:schemeClr>
                          </a:solidFill>
                          <a:latin typeface="Cambria Math"/>
                          <a:ea typeface="Cambria Math"/>
                        </a:rPr>
                        <m:t>𝒙</m:t>
                      </m:r>
                      <m:r>
                        <a:rPr lang="en-US" sz="1200" b="1" i="1" smtClean="0">
                          <a:solidFill>
                            <a:schemeClr val="accent3">
                              <a:lumMod val="20000"/>
                              <a:lumOff val="80000"/>
                            </a:schemeClr>
                          </a:solidFill>
                          <a:latin typeface="Cambria Math"/>
                          <a:ea typeface="Cambria Math"/>
                        </a:rPr>
                        <m:t>+</m:t>
                      </m:r>
                      <m:r>
                        <a:rPr lang="en-US" sz="1200" b="1" i="1" smtClean="0">
                          <a:solidFill>
                            <a:schemeClr val="accent3">
                              <a:lumMod val="20000"/>
                              <a:lumOff val="80000"/>
                            </a:schemeClr>
                          </a:solidFill>
                          <a:latin typeface="Cambria Math"/>
                          <a:ea typeface="Cambria Math"/>
                        </a:rPr>
                        <m:t>𝟐</m:t>
                      </m:r>
                      <m:r>
                        <a:rPr lang="en-US" sz="1200" b="1" i="1" smtClean="0">
                          <a:solidFill>
                            <a:schemeClr val="accent3">
                              <a:lumMod val="20000"/>
                              <a:lumOff val="80000"/>
                            </a:schemeClr>
                          </a:solidFill>
                          <a:latin typeface="Cambria Math"/>
                          <a:ea typeface="Cambria Math"/>
                        </a:rPr>
                        <m:t>:  −</m:t>
                      </m:r>
                      <m:r>
                        <a:rPr lang="en-US" sz="1200" b="1" i="1" smtClean="0">
                          <a:solidFill>
                            <a:schemeClr val="accent3">
                              <a:lumMod val="20000"/>
                              <a:lumOff val="80000"/>
                            </a:schemeClr>
                          </a:solidFill>
                          <a:latin typeface="Cambria Math"/>
                          <a:ea typeface="Cambria Math"/>
                        </a:rPr>
                        <m:t>𝟎</m:t>
                      </m:r>
                      <m:r>
                        <a:rPr lang="en-US" sz="1200" b="1" i="1" smtClean="0">
                          <a:solidFill>
                            <a:schemeClr val="accent3">
                              <a:lumMod val="20000"/>
                              <a:lumOff val="80000"/>
                            </a:schemeClr>
                          </a:solidFill>
                          <a:latin typeface="Cambria Math"/>
                          <a:ea typeface="Cambria Math"/>
                        </a:rPr>
                        <m:t>.</m:t>
                      </m:r>
                      <m:r>
                        <a:rPr lang="en-US" sz="1200" b="1" i="1" smtClean="0">
                          <a:solidFill>
                            <a:schemeClr val="accent3">
                              <a:lumMod val="20000"/>
                              <a:lumOff val="80000"/>
                            </a:schemeClr>
                          </a:solidFill>
                          <a:latin typeface="Cambria Math"/>
                          <a:ea typeface="Cambria Math"/>
                        </a:rPr>
                        <m:t>𝟎𝟑</m:t>
                      </m:r>
                      <m:r>
                        <a:rPr lang="en-US" sz="1200" b="1" i="1" smtClean="0">
                          <a:solidFill>
                            <a:schemeClr val="accent3">
                              <a:lumMod val="20000"/>
                              <a:lumOff val="80000"/>
                            </a:schemeClr>
                          </a:solidFill>
                          <a:latin typeface="Cambria Math"/>
                          <a:ea typeface="Cambria Math"/>
                        </a:rPr>
                        <m:t> </m:t>
                      </m:r>
                      <m:r>
                        <a:rPr lang="en-US" sz="1200" b="1" i="1" smtClean="0">
                          <a:solidFill>
                            <a:schemeClr val="accent3">
                              <a:lumMod val="20000"/>
                              <a:lumOff val="80000"/>
                            </a:schemeClr>
                          </a:solidFill>
                          <a:latin typeface="Cambria Math"/>
                          <a:ea typeface="Cambria Math"/>
                        </a:rPr>
                        <m:t>𝒎</m:t>
                      </m:r>
                      <m:r>
                        <a:rPr lang="en-US" sz="1200" b="1" i="1" smtClean="0">
                          <a:solidFill>
                            <a:schemeClr val="accent3">
                              <a:lumMod val="20000"/>
                              <a:lumOff val="80000"/>
                            </a:schemeClr>
                          </a:solidFill>
                          <a:latin typeface="Cambria Math"/>
                          <a:ea typeface="Cambria Math"/>
                        </a:rPr>
                        <m:t>/</m:t>
                      </m:r>
                      <m:r>
                        <a:rPr lang="en-US" sz="1200" b="1" i="1" smtClean="0">
                          <a:solidFill>
                            <a:schemeClr val="accent3">
                              <a:lumMod val="20000"/>
                              <a:lumOff val="80000"/>
                            </a:schemeClr>
                          </a:solidFill>
                          <a:latin typeface="Cambria Math"/>
                          <a:ea typeface="Cambria Math"/>
                        </a:rPr>
                        <m:t>𝒔</m:t>
                      </m:r>
                      <m:r>
                        <a:rPr lang="en-US" sz="1200" b="1" i="1" smtClean="0">
                          <a:solidFill>
                            <a:schemeClr val="accent3">
                              <a:lumMod val="20000"/>
                              <a:lumOff val="80000"/>
                            </a:schemeClr>
                          </a:solidFill>
                          <a:latin typeface="Cambria Math"/>
                          <a:ea typeface="Cambria Math"/>
                        </a:rPr>
                        <m:t>&lt;</m:t>
                      </m:r>
                      <m:r>
                        <a:rPr lang="en-US" sz="1200" b="1" i="1" smtClean="0">
                          <a:solidFill>
                            <a:schemeClr val="accent3">
                              <a:lumMod val="20000"/>
                              <a:lumOff val="80000"/>
                            </a:schemeClr>
                          </a:solidFill>
                          <a:latin typeface="Cambria Math"/>
                          <a:ea typeface="Cambria Math"/>
                        </a:rPr>
                        <m:t>𝒙</m:t>
                      </m:r>
                      <m:r>
                        <a:rPr lang="en-US" sz="1200" b="1" i="1" smtClean="0">
                          <a:solidFill>
                            <a:schemeClr val="accent3">
                              <a:lumMod val="20000"/>
                              <a:lumOff val="80000"/>
                            </a:schemeClr>
                          </a:solidFill>
                          <a:latin typeface="Cambria Math"/>
                          <a:ea typeface="Cambria Math"/>
                        </a:rPr>
                        <m:t>&lt;−</m:t>
                      </m:r>
                      <m:r>
                        <a:rPr lang="en-US" sz="1200" b="1" i="1" smtClean="0">
                          <a:solidFill>
                            <a:schemeClr val="accent3">
                              <a:lumMod val="20000"/>
                              <a:lumOff val="80000"/>
                            </a:schemeClr>
                          </a:solidFill>
                          <a:latin typeface="Cambria Math"/>
                          <a:ea typeface="Cambria Math"/>
                        </a:rPr>
                        <m:t>𝟎</m:t>
                      </m:r>
                      <m:r>
                        <a:rPr lang="en-US" sz="1200" b="1" i="1" smtClean="0">
                          <a:solidFill>
                            <a:schemeClr val="accent3">
                              <a:lumMod val="20000"/>
                              <a:lumOff val="80000"/>
                            </a:schemeClr>
                          </a:solidFill>
                          <a:latin typeface="Cambria Math"/>
                          <a:ea typeface="Cambria Math"/>
                        </a:rPr>
                        <m:t>.</m:t>
                      </m:r>
                      <m:r>
                        <a:rPr lang="en-US" sz="1200" b="1" i="1" smtClean="0">
                          <a:solidFill>
                            <a:schemeClr val="accent3">
                              <a:lumMod val="20000"/>
                              <a:lumOff val="80000"/>
                            </a:schemeClr>
                          </a:solidFill>
                          <a:latin typeface="Cambria Math"/>
                          <a:ea typeface="Cambria Math"/>
                        </a:rPr>
                        <m:t>𝟎𝟐</m:t>
                      </m:r>
                      <m:r>
                        <a:rPr lang="en-US" sz="1200" b="1" i="1" smtClean="0">
                          <a:solidFill>
                            <a:schemeClr val="accent3">
                              <a:lumMod val="20000"/>
                              <a:lumOff val="80000"/>
                            </a:schemeClr>
                          </a:solidFill>
                          <a:latin typeface="Cambria Math"/>
                          <a:ea typeface="Cambria Math"/>
                        </a:rPr>
                        <m:t> </m:t>
                      </m:r>
                      <m:r>
                        <a:rPr lang="en-US" sz="1200" b="1" i="1" smtClean="0">
                          <a:solidFill>
                            <a:schemeClr val="accent3">
                              <a:lumMod val="20000"/>
                              <a:lumOff val="80000"/>
                            </a:schemeClr>
                          </a:solidFill>
                          <a:latin typeface="Cambria Math"/>
                          <a:ea typeface="Cambria Math"/>
                        </a:rPr>
                        <m:t>𝒎</m:t>
                      </m:r>
                      <m:r>
                        <a:rPr lang="en-US" sz="1200" b="1" i="1" smtClean="0">
                          <a:solidFill>
                            <a:schemeClr val="accent3">
                              <a:lumMod val="20000"/>
                              <a:lumOff val="80000"/>
                            </a:schemeClr>
                          </a:solidFill>
                          <a:latin typeface="Cambria Math"/>
                          <a:ea typeface="Cambria Math"/>
                        </a:rPr>
                        <m:t>/</m:t>
                      </m:r>
                      <m:r>
                        <a:rPr lang="en-US" sz="1200" b="1" i="1" smtClean="0">
                          <a:solidFill>
                            <a:schemeClr val="accent3">
                              <a:lumMod val="20000"/>
                              <a:lumOff val="80000"/>
                            </a:schemeClr>
                          </a:solidFill>
                          <a:latin typeface="Cambria Math"/>
                          <a:ea typeface="Cambria Math"/>
                        </a:rPr>
                        <m:t>𝒔</m:t>
                      </m:r>
                    </m:oMath>
                  </m:oMathPara>
                </a14:m>
                <a:endParaRPr lang="en-US" sz="1200" b="1" i="1" dirty="0">
                  <a:solidFill>
                    <a:schemeClr val="accent3">
                      <a:lumMod val="20000"/>
                      <a:lumOff val="80000"/>
                    </a:schemeClr>
                  </a:solidFill>
                  <a:ea typeface="Cambria Math"/>
                </a:endParaRPr>
              </a:p>
              <a:p>
                <a:pPr algn="ctr"/>
                <a:endParaRPr lang="en-US" sz="1200" b="1" i="1" dirty="0">
                  <a:solidFill>
                    <a:schemeClr val="accent3">
                      <a:lumMod val="20000"/>
                      <a:lumOff val="80000"/>
                    </a:schemeClr>
                  </a:solidFill>
                  <a:ea typeface="Cambria Math"/>
                </a:endParaRPr>
              </a:p>
              <a:p>
                <a:pPr algn="ctr"/>
                <a14:m>
                  <m:oMathPara xmlns:m="http://schemas.openxmlformats.org/officeDocument/2006/math">
                    <m:oMathParaPr>
                      <m:jc m:val="centerGroup"/>
                    </m:oMathParaPr>
                    <m:oMath xmlns:m="http://schemas.openxmlformats.org/officeDocument/2006/math">
                      <m:r>
                        <a:rPr lang="en-US" sz="1200" i="1">
                          <a:solidFill>
                            <a:schemeClr val="accent3">
                              <a:lumMod val="20000"/>
                              <a:lumOff val="80000"/>
                            </a:schemeClr>
                          </a:solidFill>
                          <a:latin typeface="Cambria Math"/>
                        </a:rPr>
                        <m:t>𝒚</m:t>
                      </m:r>
                      <m:r>
                        <a:rPr lang="en-US" sz="1200" i="1">
                          <a:solidFill>
                            <a:schemeClr val="accent3">
                              <a:lumMod val="20000"/>
                              <a:lumOff val="80000"/>
                            </a:schemeClr>
                          </a:solidFill>
                          <a:latin typeface="Cambria Math"/>
                        </a:rPr>
                        <m:t>=</m:t>
                      </m:r>
                      <m:r>
                        <a:rPr lang="en-US" sz="1200" b="1" i="1" smtClean="0">
                          <a:solidFill>
                            <a:schemeClr val="accent3">
                              <a:lumMod val="20000"/>
                              <a:lumOff val="80000"/>
                            </a:schemeClr>
                          </a:solidFill>
                          <a:latin typeface="Cambria Math"/>
                        </a:rPr>
                        <m:t>𝟎</m:t>
                      </m:r>
                      <m:r>
                        <a:rPr lang="en-US" sz="1200" i="1">
                          <a:solidFill>
                            <a:schemeClr val="accent3">
                              <a:lumMod val="20000"/>
                              <a:lumOff val="80000"/>
                            </a:schemeClr>
                          </a:solidFill>
                          <a:latin typeface="Cambria Math"/>
                        </a:rPr>
                        <m:t>:  </m:t>
                      </m:r>
                      <m:r>
                        <a:rPr lang="en-US" sz="1200" i="1">
                          <a:solidFill>
                            <a:schemeClr val="accent3">
                              <a:lumMod val="20000"/>
                              <a:lumOff val="80000"/>
                            </a:schemeClr>
                          </a:solidFill>
                          <a:latin typeface="Cambria Math"/>
                          <a:ea typeface="Cambria Math"/>
                        </a:rPr>
                        <m:t>𝒙</m:t>
                      </m:r>
                      <m:r>
                        <a:rPr lang="en-US" sz="1200" i="1">
                          <a:solidFill>
                            <a:schemeClr val="accent3">
                              <a:lumMod val="20000"/>
                              <a:lumOff val="80000"/>
                            </a:schemeClr>
                          </a:solidFill>
                          <a:latin typeface="Cambria Math"/>
                          <a:ea typeface="Cambria Math"/>
                        </a:rPr>
                        <m:t>≥</m:t>
                      </m:r>
                      <m:r>
                        <a:rPr lang="en-US" sz="1200" b="1" i="1" smtClean="0">
                          <a:solidFill>
                            <a:schemeClr val="accent3">
                              <a:lumMod val="20000"/>
                              <a:lumOff val="80000"/>
                            </a:schemeClr>
                          </a:solidFill>
                          <a:latin typeface="Cambria Math"/>
                          <a:ea typeface="Cambria Math"/>
                        </a:rPr>
                        <m:t>−</m:t>
                      </m:r>
                      <m:r>
                        <a:rPr lang="en-US" sz="1200" b="1" i="1" smtClean="0">
                          <a:solidFill>
                            <a:schemeClr val="accent3">
                              <a:lumMod val="20000"/>
                              <a:lumOff val="80000"/>
                            </a:schemeClr>
                          </a:solidFill>
                          <a:latin typeface="Cambria Math"/>
                          <a:ea typeface="Cambria Math"/>
                        </a:rPr>
                        <m:t>𝟎</m:t>
                      </m:r>
                      <m:r>
                        <a:rPr lang="en-US" sz="1200" b="1" i="1" smtClean="0">
                          <a:solidFill>
                            <a:schemeClr val="accent3">
                              <a:lumMod val="20000"/>
                              <a:lumOff val="80000"/>
                            </a:schemeClr>
                          </a:solidFill>
                          <a:latin typeface="Cambria Math"/>
                          <a:ea typeface="Cambria Math"/>
                        </a:rPr>
                        <m:t>.</m:t>
                      </m:r>
                      <m:r>
                        <a:rPr lang="en-US" sz="1200" b="1" i="1" smtClean="0">
                          <a:solidFill>
                            <a:schemeClr val="accent3">
                              <a:lumMod val="20000"/>
                              <a:lumOff val="80000"/>
                            </a:schemeClr>
                          </a:solidFill>
                          <a:latin typeface="Cambria Math"/>
                          <a:ea typeface="Cambria Math"/>
                        </a:rPr>
                        <m:t>𝟎𝟐</m:t>
                      </m:r>
                      <m:r>
                        <a:rPr lang="en-US" sz="1200" b="1" i="1" smtClean="0">
                          <a:solidFill>
                            <a:schemeClr val="accent3">
                              <a:lumMod val="20000"/>
                              <a:lumOff val="80000"/>
                            </a:schemeClr>
                          </a:solidFill>
                          <a:latin typeface="Cambria Math"/>
                          <a:ea typeface="Cambria Math"/>
                        </a:rPr>
                        <m:t> </m:t>
                      </m:r>
                      <m:r>
                        <a:rPr lang="en-US" sz="1200" b="1" i="1" smtClean="0">
                          <a:solidFill>
                            <a:schemeClr val="accent3">
                              <a:lumMod val="20000"/>
                              <a:lumOff val="80000"/>
                            </a:schemeClr>
                          </a:solidFill>
                          <a:latin typeface="Cambria Math"/>
                          <a:ea typeface="Cambria Math"/>
                        </a:rPr>
                        <m:t>𝒎</m:t>
                      </m:r>
                      <m:r>
                        <a:rPr lang="en-US" sz="1200" b="1" i="1" smtClean="0">
                          <a:solidFill>
                            <a:schemeClr val="accent3">
                              <a:lumMod val="20000"/>
                              <a:lumOff val="80000"/>
                            </a:schemeClr>
                          </a:solidFill>
                          <a:latin typeface="Cambria Math"/>
                          <a:ea typeface="Cambria Math"/>
                        </a:rPr>
                        <m:t>/</m:t>
                      </m:r>
                      <m:r>
                        <a:rPr lang="en-US" sz="1200" b="1" i="1" smtClean="0">
                          <a:solidFill>
                            <a:schemeClr val="accent3">
                              <a:lumMod val="20000"/>
                              <a:lumOff val="80000"/>
                            </a:schemeClr>
                          </a:solidFill>
                          <a:latin typeface="Cambria Math"/>
                          <a:ea typeface="Cambria Math"/>
                        </a:rPr>
                        <m:t>𝒔</m:t>
                      </m:r>
                    </m:oMath>
                  </m:oMathPara>
                </a14:m>
                <a:endParaRPr lang="en-US" sz="1200" i="1" dirty="0">
                  <a:solidFill>
                    <a:schemeClr val="accent3">
                      <a:lumMod val="20000"/>
                      <a:lumOff val="80000"/>
                    </a:schemeClr>
                  </a:solidFill>
                  <a:latin typeface="Cambria Math"/>
                  <a:ea typeface="Cambria Math"/>
                </a:endParaRPr>
              </a:p>
            </p:txBody>
          </p:sp>
        </mc:Choice>
        <mc:Fallback xmlns="">
          <p:sp>
            <p:nvSpPr>
              <p:cNvPr id="4" name="TextBox 3"/>
              <p:cNvSpPr txBox="1">
                <a:spLocks noRot="1" noChangeAspect="1" noMove="1" noResize="1" noEditPoints="1" noAdjustHandles="1" noChangeArrowheads="1" noChangeShapeType="1" noTextEdit="1"/>
              </p:cNvSpPr>
              <p:nvPr/>
            </p:nvSpPr>
            <p:spPr>
              <a:xfrm>
                <a:off x="792480" y="4279674"/>
                <a:ext cx="3291840" cy="923330"/>
              </a:xfrm>
              <a:prstGeom prst="rect">
                <a:avLst/>
              </a:prstGeom>
              <a:blipFill rotWithShape="1">
                <a:blip r:embed="rId4"/>
                <a:stretch>
                  <a:fillRect b="-1316"/>
                </a:stretch>
              </a:blipFill>
            </p:spPr>
            <p:txBody>
              <a:bodyPr/>
              <a:lstStyle/>
              <a:p>
                <a:r>
                  <a:rPr lang="en-US">
                    <a:noFill/>
                  </a:rPr>
                  <a:t> </a:t>
                </a:r>
              </a:p>
            </p:txBody>
          </p:sp>
        </mc:Fallback>
      </mc:AlternateContent>
    </p:spTree>
    <p:extLst>
      <p:ext uri="{BB962C8B-B14F-4D97-AF65-F5344CB8AC3E}">
        <p14:creationId xmlns:p14="http://schemas.microsoft.com/office/powerpoint/2010/main" val="66599918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Box 13"/>
          <p:cNvSpPr txBox="1"/>
          <p:nvPr/>
        </p:nvSpPr>
        <p:spPr>
          <a:xfrm>
            <a:off x="1809750" y="685800"/>
            <a:ext cx="5524500" cy="603250"/>
          </a:xfrm>
          <a:prstGeom prst="rect">
            <a:avLst/>
          </a:prstGeom>
          <a:noFill/>
        </p:spPr>
        <p:txBody>
          <a:bodyPr>
            <a:spAutoFit/>
          </a:bodyPr>
          <a:lstStyle/>
          <a:p>
            <a:pPr algn="ctr">
              <a:lnSpc>
                <a:spcPct val="100000"/>
              </a:lnSpc>
              <a:defRPr/>
            </a:pPr>
            <a:r>
              <a:rPr lang="en-US" sz="3300" dirty="0">
                <a:solidFill>
                  <a:schemeClr val="accent3">
                    <a:lumMod val="20000"/>
                    <a:lumOff val="80000"/>
                  </a:schemeClr>
                </a:solidFill>
              </a:rPr>
              <a:t>ANC Predictors: Dynamics</a:t>
            </a:r>
          </a:p>
        </p:txBody>
      </p:sp>
      <p:pic>
        <p:nvPicPr>
          <p:cNvPr id="6147" name="Picture 14"/>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54381" y="1841696"/>
            <a:ext cx="2749550" cy="2046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5"/>
          <p:cNvSpPr txBox="1"/>
          <p:nvPr/>
        </p:nvSpPr>
        <p:spPr>
          <a:xfrm>
            <a:off x="134112" y="3959423"/>
            <a:ext cx="2990088" cy="307777"/>
          </a:xfrm>
          <a:prstGeom prst="rect">
            <a:avLst/>
          </a:prstGeom>
          <a:noFill/>
        </p:spPr>
        <p:txBody>
          <a:bodyPr>
            <a:spAutoFit/>
          </a:bodyPr>
          <a:lstStyle/>
          <a:p>
            <a:pPr algn="ctr">
              <a:lnSpc>
                <a:spcPct val="100000"/>
              </a:lnSpc>
              <a:spcAft>
                <a:spcPts val="1200"/>
              </a:spcAft>
              <a:defRPr/>
            </a:pPr>
            <a:r>
              <a:rPr lang="en-US" sz="1400" dirty="0">
                <a:solidFill>
                  <a:schemeClr val="accent3">
                    <a:lumMod val="20000"/>
                    <a:lumOff val="80000"/>
                  </a:schemeClr>
                </a:solidFill>
              </a:rPr>
              <a:t>Likelihood of Frontal Zone in 1 </a:t>
            </a:r>
            <a:r>
              <a:rPr lang="en-US" sz="1400" dirty="0" err="1">
                <a:solidFill>
                  <a:schemeClr val="accent3">
                    <a:lumMod val="20000"/>
                    <a:lumOff val="80000"/>
                  </a:schemeClr>
                </a:solidFill>
              </a:rPr>
              <a:t>hr</a:t>
            </a:r>
            <a:endParaRPr lang="en-US" sz="1400" dirty="0">
              <a:solidFill>
                <a:schemeClr val="accent3">
                  <a:lumMod val="20000"/>
                  <a:lumOff val="80000"/>
                </a:schemeClr>
              </a:solidFill>
            </a:endParaRPr>
          </a:p>
        </p:txBody>
      </p:sp>
      <p:pic>
        <p:nvPicPr>
          <p:cNvPr id="6149" name="Picture 16"/>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6172200" y="1810740"/>
            <a:ext cx="2749550" cy="210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Box 6"/>
          <p:cNvSpPr txBox="1"/>
          <p:nvPr/>
        </p:nvSpPr>
        <p:spPr>
          <a:xfrm>
            <a:off x="6853301" y="3959423"/>
            <a:ext cx="1527048" cy="307777"/>
          </a:xfrm>
          <a:prstGeom prst="rect">
            <a:avLst/>
          </a:prstGeom>
          <a:noFill/>
        </p:spPr>
        <p:txBody>
          <a:bodyPr>
            <a:spAutoFit/>
          </a:bodyPr>
          <a:lstStyle/>
          <a:p>
            <a:pPr algn="ctr">
              <a:lnSpc>
                <a:spcPct val="100000"/>
              </a:lnSpc>
              <a:spcAft>
                <a:spcPts val="1200"/>
              </a:spcAft>
              <a:defRPr/>
            </a:pPr>
            <a:r>
              <a:rPr lang="en-US" sz="1400" dirty="0">
                <a:solidFill>
                  <a:schemeClr val="accent3">
                    <a:lumMod val="20000"/>
                    <a:lumOff val="80000"/>
                  </a:schemeClr>
                </a:solidFill>
              </a:rPr>
              <a:t>W 700 </a:t>
            </a:r>
            <a:r>
              <a:rPr lang="en-US" sz="1400" dirty="0" err="1">
                <a:solidFill>
                  <a:schemeClr val="accent3">
                    <a:lumMod val="20000"/>
                    <a:lumOff val="80000"/>
                  </a:schemeClr>
                </a:solidFill>
              </a:rPr>
              <a:t>mb</a:t>
            </a:r>
            <a:r>
              <a:rPr lang="en-US" sz="1400" dirty="0">
                <a:solidFill>
                  <a:schemeClr val="accent3">
                    <a:lumMod val="20000"/>
                    <a:lumOff val="80000"/>
                  </a:schemeClr>
                </a:solidFill>
              </a:rPr>
              <a:t> at f01</a:t>
            </a:r>
          </a:p>
        </p:txBody>
      </p:sp>
      <p:pic>
        <p:nvPicPr>
          <p:cNvPr id="6148" name="Picture 15"/>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3200400" y="1828800"/>
            <a:ext cx="2749550" cy="2116138"/>
          </a:xfrm>
          <a:prstGeom prst="rect">
            <a:avLst/>
          </a:prstGeom>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extBox 7"/>
          <p:cNvSpPr txBox="1"/>
          <p:nvPr/>
        </p:nvSpPr>
        <p:spPr>
          <a:xfrm>
            <a:off x="3281299" y="3959423"/>
            <a:ext cx="2587752" cy="307777"/>
          </a:xfrm>
          <a:prstGeom prst="rect">
            <a:avLst/>
          </a:prstGeom>
          <a:noFill/>
        </p:spPr>
        <p:txBody>
          <a:bodyPr>
            <a:spAutoFit/>
          </a:bodyPr>
          <a:lstStyle/>
          <a:p>
            <a:pPr algn="ctr">
              <a:lnSpc>
                <a:spcPct val="100000"/>
              </a:lnSpc>
              <a:spcAft>
                <a:spcPts val="1200"/>
              </a:spcAft>
              <a:defRPr/>
            </a:pPr>
            <a:r>
              <a:rPr lang="en-US" sz="1400" dirty="0">
                <a:solidFill>
                  <a:schemeClr val="accent3">
                    <a:lumMod val="20000"/>
                    <a:lumOff val="80000"/>
                  </a:schemeClr>
                </a:solidFill>
              </a:rPr>
              <a:t>Surface Convergence in 1 </a:t>
            </a:r>
            <a:r>
              <a:rPr lang="en-US" sz="1400" dirty="0" err="1">
                <a:solidFill>
                  <a:schemeClr val="accent3">
                    <a:lumMod val="20000"/>
                    <a:lumOff val="80000"/>
                  </a:schemeClr>
                </a:solidFill>
              </a:rPr>
              <a:t>hr</a:t>
            </a:r>
            <a:endParaRPr lang="en-US" sz="1400" dirty="0">
              <a:solidFill>
                <a:schemeClr val="accent3">
                  <a:lumMod val="20000"/>
                  <a:lumOff val="80000"/>
                </a:schemeClr>
              </a:solidFill>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065213" y="685800"/>
            <a:ext cx="7013575" cy="603250"/>
          </a:xfrm>
          <a:prstGeom prst="rect">
            <a:avLst/>
          </a:prstGeom>
          <a:noFill/>
        </p:spPr>
        <p:txBody>
          <a:bodyPr>
            <a:spAutoFit/>
          </a:bodyPr>
          <a:lstStyle/>
          <a:p>
            <a:pPr algn="ctr">
              <a:lnSpc>
                <a:spcPct val="100000"/>
              </a:lnSpc>
              <a:defRPr/>
            </a:pPr>
            <a:r>
              <a:rPr lang="en-US" sz="3300" dirty="0">
                <a:solidFill>
                  <a:schemeClr val="accent3">
                    <a:lumMod val="20000"/>
                    <a:lumOff val="80000"/>
                  </a:schemeClr>
                </a:solidFill>
              </a:rPr>
              <a:t>ANC Predictors: Thermodynamics</a:t>
            </a:r>
          </a:p>
        </p:txBody>
      </p:sp>
      <p:pic>
        <p:nvPicPr>
          <p:cNvPr id="7171" name="Picture 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46050" y="1600200"/>
            <a:ext cx="2749550" cy="212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2" name="Picture 3"/>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197225" y="1600200"/>
            <a:ext cx="2749550" cy="212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3" name="Picture 4"/>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6242050" y="1600200"/>
            <a:ext cx="2749550" cy="2120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4" name="Picture 5"/>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1593850" y="4191000"/>
            <a:ext cx="2749550" cy="2011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5" name="Picture 6"/>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4812665" y="4191000"/>
            <a:ext cx="2749550" cy="2081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extBox 7"/>
          <p:cNvSpPr txBox="1"/>
          <p:nvPr/>
        </p:nvSpPr>
        <p:spPr>
          <a:xfrm>
            <a:off x="162941" y="3733800"/>
            <a:ext cx="2715768" cy="310896"/>
          </a:xfrm>
          <a:prstGeom prst="rect">
            <a:avLst/>
          </a:prstGeom>
          <a:noFill/>
        </p:spPr>
        <p:txBody>
          <a:bodyPr>
            <a:spAutoFit/>
          </a:bodyPr>
          <a:lstStyle/>
          <a:p>
            <a:pPr algn="ctr">
              <a:lnSpc>
                <a:spcPct val="100000"/>
              </a:lnSpc>
              <a:spcAft>
                <a:spcPts val="1200"/>
              </a:spcAft>
              <a:defRPr/>
            </a:pPr>
            <a:r>
              <a:rPr lang="en-US" sz="1400" dirty="0">
                <a:solidFill>
                  <a:schemeClr val="accent3">
                    <a:lumMod val="20000"/>
                    <a:lumOff val="80000"/>
                  </a:schemeClr>
                </a:solidFill>
              </a:rPr>
              <a:t>Average RH 875-625 </a:t>
            </a:r>
            <a:r>
              <a:rPr lang="en-US" sz="1400" dirty="0" err="1">
                <a:solidFill>
                  <a:schemeClr val="accent3">
                    <a:lumMod val="20000"/>
                    <a:lumOff val="80000"/>
                  </a:schemeClr>
                </a:solidFill>
              </a:rPr>
              <a:t>mb</a:t>
            </a:r>
            <a:r>
              <a:rPr lang="en-US" sz="1400" dirty="0">
                <a:solidFill>
                  <a:schemeClr val="accent3">
                    <a:lumMod val="20000"/>
                    <a:lumOff val="80000"/>
                  </a:schemeClr>
                </a:solidFill>
              </a:rPr>
              <a:t> at f01</a:t>
            </a:r>
          </a:p>
        </p:txBody>
      </p:sp>
      <p:sp>
        <p:nvSpPr>
          <p:cNvPr id="9" name="TextBox 8"/>
          <p:cNvSpPr txBox="1"/>
          <p:nvPr/>
        </p:nvSpPr>
        <p:spPr>
          <a:xfrm>
            <a:off x="6258941" y="3733800"/>
            <a:ext cx="2715768" cy="310896"/>
          </a:xfrm>
          <a:prstGeom prst="rect">
            <a:avLst/>
          </a:prstGeom>
          <a:noFill/>
        </p:spPr>
        <p:txBody>
          <a:bodyPr>
            <a:spAutoFit/>
          </a:bodyPr>
          <a:lstStyle/>
          <a:p>
            <a:pPr algn="ctr">
              <a:lnSpc>
                <a:spcPct val="100000"/>
              </a:lnSpc>
              <a:spcAft>
                <a:spcPts val="1200"/>
              </a:spcAft>
              <a:defRPr/>
            </a:pPr>
            <a:r>
              <a:rPr lang="en-US" sz="1400" dirty="0">
                <a:solidFill>
                  <a:schemeClr val="accent3">
                    <a:lumMod val="20000"/>
                    <a:lumOff val="80000"/>
                  </a:schemeClr>
                </a:solidFill>
              </a:rPr>
              <a:t>Max CAPE 900-700 </a:t>
            </a:r>
            <a:r>
              <a:rPr lang="en-US" sz="1400" dirty="0" err="1">
                <a:solidFill>
                  <a:schemeClr val="accent3">
                    <a:lumMod val="20000"/>
                    <a:lumOff val="80000"/>
                  </a:schemeClr>
                </a:solidFill>
              </a:rPr>
              <a:t>mb</a:t>
            </a:r>
            <a:r>
              <a:rPr lang="en-US" sz="1400" dirty="0">
                <a:solidFill>
                  <a:schemeClr val="accent3">
                    <a:lumMod val="20000"/>
                    <a:lumOff val="80000"/>
                  </a:schemeClr>
                </a:solidFill>
              </a:rPr>
              <a:t> at f01</a:t>
            </a:r>
          </a:p>
        </p:txBody>
      </p:sp>
      <p:sp>
        <p:nvSpPr>
          <p:cNvPr id="10" name="TextBox 9"/>
          <p:cNvSpPr txBox="1"/>
          <p:nvPr/>
        </p:nvSpPr>
        <p:spPr>
          <a:xfrm>
            <a:off x="1610741" y="6318504"/>
            <a:ext cx="2715768" cy="310896"/>
          </a:xfrm>
          <a:prstGeom prst="rect">
            <a:avLst/>
          </a:prstGeom>
          <a:noFill/>
        </p:spPr>
        <p:txBody>
          <a:bodyPr>
            <a:spAutoFit/>
          </a:bodyPr>
          <a:lstStyle/>
          <a:p>
            <a:pPr algn="ctr">
              <a:lnSpc>
                <a:spcPct val="100000"/>
              </a:lnSpc>
              <a:spcAft>
                <a:spcPts val="1200"/>
              </a:spcAft>
              <a:defRPr/>
            </a:pPr>
            <a:r>
              <a:rPr lang="en-US" sz="1400" dirty="0">
                <a:solidFill>
                  <a:schemeClr val="accent3">
                    <a:lumMod val="20000"/>
                    <a:lumOff val="80000"/>
                  </a:schemeClr>
                </a:solidFill>
              </a:rPr>
              <a:t>Mean CIN 975-900 </a:t>
            </a:r>
            <a:r>
              <a:rPr lang="en-US" sz="1400" dirty="0" err="1">
                <a:solidFill>
                  <a:schemeClr val="accent3">
                    <a:lumMod val="20000"/>
                    <a:lumOff val="80000"/>
                  </a:schemeClr>
                </a:solidFill>
              </a:rPr>
              <a:t>mb</a:t>
            </a:r>
            <a:r>
              <a:rPr lang="en-US" sz="1400" dirty="0">
                <a:solidFill>
                  <a:schemeClr val="accent3">
                    <a:lumMod val="20000"/>
                    <a:lumOff val="80000"/>
                  </a:schemeClr>
                </a:solidFill>
              </a:rPr>
              <a:t> at f01</a:t>
            </a:r>
          </a:p>
        </p:txBody>
      </p:sp>
      <p:sp>
        <p:nvSpPr>
          <p:cNvPr id="11" name="TextBox 10"/>
          <p:cNvSpPr txBox="1"/>
          <p:nvPr/>
        </p:nvSpPr>
        <p:spPr>
          <a:xfrm>
            <a:off x="4495800" y="6318504"/>
            <a:ext cx="3383280" cy="310896"/>
          </a:xfrm>
          <a:prstGeom prst="rect">
            <a:avLst/>
          </a:prstGeom>
          <a:noFill/>
        </p:spPr>
        <p:txBody>
          <a:bodyPr>
            <a:spAutoFit/>
          </a:bodyPr>
          <a:lstStyle/>
          <a:p>
            <a:pPr algn="ctr">
              <a:lnSpc>
                <a:spcPct val="100000"/>
              </a:lnSpc>
              <a:spcAft>
                <a:spcPts val="1200"/>
              </a:spcAft>
              <a:defRPr/>
            </a:pPr>
            <a:r>
              <a:rPr lang="en-US" sz="1400" dirty="0">
                <a:solidFill>
                  <a:schemeClr val="accent3">
                    <a:lumMod val="20000"/>
                    <a:lumOff val="80000"/>
                  </a:schemeClr>
                </a:solidFill>
              </a:rPr>
              <a:t>Vertical Instability 1000-700 </a:t>
            </a:r>
            <a:r>
              <a:rPr lang="en-US" sz="1400" dirty="0" err="1">
                <a:solidFill>
                  <a:schemeClr val="accent3">
                    <a:lumMod val="20000"/>
                    <a:lumOff val="80000"/>
                  </a:schemeClr>
                </a:solidFill>
              </a:rPr>
              <a:t>mb</a:t>
            </a:r>
            <a:r>
              <a:rPr lang="en-US" sz="1400" dirty="0">
                <a:solidFill>
                  <a:schemeClr val="accent3">
                    <a:lumMod val="20000"/>
                    <a:lumOff val="80000"/>
                  </a:schemeClr>
                </a:solidFill>
              </a:rPr>
              <a:t> in 1 </a:t>
            </a:r>
            <a:r>
              <a:rPr lang="en-US" sz="1400" dirty="0" err="1">
                <a:solidFill>
                  <a:schemeClr val="accent3">
                    <a:lumMod val="20000"/>
                    <a:lumOff val="80000"/>
                  </a:schemeClr>
                </a:solidFill>
              </a:rPr>
              <a:t>hr</a:t>
            </a:r>
            <a:endParaRPr lang="en-US" sz="1400" dirty="0">
              <a:solidFill>
                <a:schemeClr val="accent3">
                  <a:lumMod val="20000"/>
                  <a:lumOff val="80000"/>
                </a:schemeClr>
              </a:solidFill>
            </a:endParaRPr>
          </a:p>
        </p:txBody>
      </p:sp>
      <p:sp>
        <p:nvSpPr>
          <p:cNvPr id="12" name="TextBox 11"/>
          <p:cNvSpPr txBox="1"/>
          <p:nvPr/>
        </p:nvSpPr>
        <p:spPr>
          <a:xfrm>
            <a:off x="3680460" y="3736919"/>
            <a:ext cx="1783080" cy="307777"/>
          </a:xfrm>
          <a:prstGeom prst="rect">
            <a:avLst/>
          </a:prstGeom>
          <a:noFill/>
        </p:spPr>
        <p:txBody>
          <a:bodyPr>
            <a:spAutoFit/>
          </a:bodyPr>
          <a:lstStyle/>
          <a:p>
            <a:pPr algn="ctr">
              <a:lnSpc>
                <a:spcPct val="100000"/>
              </a:lnSpc>
              <a:spcAft>
                <a:spcPts val="1200"/>
              </a:spcAft>
              <a:defRPr/>
            </a:pPr>
            <a:r>
              <a:rPr lang="en-US" sz="1400" dirty="0">
                <a:solidFill>
                  <a:schemeClr val="accent3">
                    <a:lumMod val="20000"/>
                    <a:lumOff val="80000"/>
                  </a:schemeClr>
                </a:solidFill>
              </a:rPr>
              <a:t>Lifted Index in 1 </a:t>
            </a:r>
            <a:r>
              <a:rPr lang="en-US" sz="1400" dirty="0" err="1">
                <a:solidFill>
                  <a:schemeClr val="accent3">
                    <a:lumMod val="20000"/>
                    <a:lumOff val="80000"/>
                  </a:schemeClr>
                </a:solidFill>
              </a:rPr>
              <a:t>hr</a:t>
            </a:r>
            <a:endParaRPr lang="en-US" sz="1400" dirty="0">
              <a:solidFill>
                <a:schemeClr val="accent3">
                  <a:lumMod val="20000"/>
                  <a:lumOff val="80000"/>
                </a:schemeClr>
              </a:solidFill>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089150" y="685800"/>
            <a:ext cx="4965700" cy="603250"/>
          </a:xfrm>
          <a:prstGeom prst="rect">
            <a:avLst/>
          </a:prstGeom>
          <a:noFill/>
        </p:spPr>
        <p:txBody>
          <a:bodyPr>
            <a:spAutoFit/>
          </a:bodyPr>
          <a:lstStyle/>
          <a:p>
            <a:pPr algn="ctr">
              <a:lnSpc>
                <a:spcPct val="100000"/>
              </a:lnSpc>
              <a:defRPr/>
            </a:pPr>
            <a:r>
              <a:rPr lang="en-US" sz="3300" dirty="0">
                <a:solidFill>
                  <a:schemeClr val="accent3">
                    <a:lumMod val="20000"/>
                    <a:lumOff val="80000"/>
                  </a:schemeClr>
                </a:solidFill>
              </a:rPr>
              <a:t>ANC Predictors: Clouds</a:t>
            </a:r>
          </a:p>
        </p:txBody>
      </p:sp>
      <p:pic>
        <p:nvPicPr>
          <p:cNvPr id="8195" name="Picture 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718050" y="1828800"/>
            <a:ext cx="2749550" cy="2120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196" name="Picture 3"/>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676400" y="1828800"/>
            <a:ext cx="2749550" cy="2060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4"/>
          <p:cNvSpPr txBox="1"/>
          <p:nvPr/>
        </p:nvSpPr>
        <p:spPr>
          <a:xfrm>
            <a:off x="1972183" y="3959494"/>
            <a:ext cx="2157984" cy="307777"/>
          </a:xfrm>
          <a:prstGeom prst="rect">
            <a:avLst/>
          </a:prstGeom>
          <a:noFill/>
        </p:spPr>
        <p:txBody>
          <a:bodyPr>
            <a:spAutoFit/>
          </a:bodyPr>
          <a:lstStyle/>
          <a:p>
            <a:pPr algn="ctr">
              <a:lnSpc>
                <a:spcPct val="100000"/>
              </a:lnSpc>
              <a:spcAft>
                <a:spcPts val="1200"/>
              </a:spcAft>
              <a:defRPr/>
            </a:pPr>
            <a:r>
              <a:rPr lang="en-US" sz="1400" dirty="0">
                <a:solidFill>
                  <a:schemeClr val="accent3">
                    <a:lumMod val="20000"/>
                    <a:lumOff val="80000"/>
                  </a:schemeClr>
                </a:solidFill>
              </a:rPr>
              <a:t>Likelihood of </a:t>
            </a:r>
            <a:r>
              <a:rPr lang="en-US" sz="1400" dirty="0" smtClean="0">
                <a:solidFill>
                  <a:schemeClr val="accent3">
                    <a:lumMod val="20000"/>
                    <a:lumOff val="80000"/>
                  </a:schemeClr>
                </a:solidFill>
              </a:rPr>
              <a:t>Cu </a:t>
            </a:r>
            <a:r>
              <a:rPr lang="en-US" sz="1400" dirty="0">
                <a:solidFill>
                  <a:schemeClr val="accent3">
                    <a:lumMod val="20000"/>
                    <a:lumOff val="80000"/>
                  </a:schemeClr>
                </a:solidFill>
              </a:rPr>
              <a:t>in 1 </a:t>
            </a:r>
            <a:r>
              <a:rPr lang="en-US" sz="1400" dirty="0" err="1">
                <a:solidFill>
                  <a:schemeClr val="accent3">
                    <a:lumMod val="20000"/>
                    <a:lumOff val="80000"/>
                  </a:schemeClr>
                </a:solidFill>
              </a:rPr>
              <a:t>hr</a:t>
            </a:r>
            <a:endParaRPr lang="en-US" sz="1400" dirty="0">
              <a:solidFill>
                <a:schemeClr val="accent3">
                  <a:lumMod val="20000"/>
                  <a:lumOff val="80000"/>
                </a:schemeClr>
              </a:solidFill>
            </a:endParaRPr>
          </a:p>
        </p:txBody>
      </p:sp>
      <p:sp>
        <p:nvSpPr>
          <p:cNvPr id="6" name="TextBox 5"/>
          <p:cNvSpPr txBox="1"/>
          <p:nvPr/>
        </p:nvSpPr>
        <p:spPr>
          <a:xfrm>
            <a:off x="4945253" y="3957934"/>
            <a:ext cx="2295144" cy="310896"/>
          </a:xfrm>
          <a:prstGeom prst="rect">
            <a:avLst/>
          </a:prstGeom>
          <a:noFill/>
        </p:spPr>
        <p:txBody>
          <a:bodyPr>
            <a:spAutoFit/>
          </a:bodyPr>
          <a:lstStyle/>
          <a:p>
            <a:pPr algn="ctr">
              <a:lnSpc>
                <a:spcPct val="100000"/>
              </a:lnSpc>
              <a:spcAft>
                <a:spcPts val="1200"/>
              </a:spcAft>
              <a:defRPr/>
            </a:pPr>
            <a:r>
              <a:rPr lang="en-US" sz="1400" dirty="0">
                <a:solidFill>
                  <a:schemeClr val="accent3">
                    <a:lumMod val="20000"/>
                    <a:lumOff val="80000"/>
                  </a:schemeClr>
                </a:solidFill>
              </a:rPr>
              <a:t>IR Rate of Change in 1 </a:t>
            </a:r>
            <a:r>
              <a:rPr lang="en-US" sz="1400" dirty="0" err="1">
                <a:solidFill>
                  <a:schemeClr val="accent3">
                    <a:lumMod val="20000"/>
                    <a:lumOff val="80000"/>
                  </a:schemeClr>
                </a:solidFill>
              </a:rPr>
              <a:t>hr</a:t>
            </a:r>
            <a:endParaRPr lang="en-US" sz="1400" dirty="0">
              <a:solidFill>
                <a:schemeClr val="accent3">
                  <a:lumMod val="20000"/>
                  <a:lumOff val="80000"/>
                </a:schemeClr>
              </a:solidFill>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028700" y="685800"/>
            <a:ext cx="7086600" cy="1143000"/>
          </a:xfrm>
          <a:prstGeom prst="rect">
            <a:avLst/>
          </a:prstGeom>
          <a:noFill/>
        </p:spPr>
        <p:txBody>
          <a:bodyPr>
            <a:spAutoFit/>
          </a:bodyPr>
          <a:lstStyle/>
          <a:p>
            <a:pPr algn="ctr">
              <a:lnSpc>
                <a:spcPct val="100000"/>
              </a:lnSpc>
              <a:defRPr/>
            </a:pPr>
            <a:r>
              <a:rPr lang="en-US" sz="3300" dirty="0">
                <a:solidFill>
                  <a:schemeClr val="accent3">
                    <a:lumMod val="20000"/>
                    <a:lumOff val="80000"/>
                  </a:schemeClr>
                </a:solidFill>
              </a:rPr>
              <a:t>ANC </a:t>
            </a:r>
            <a:r>
              <a:rPr lang="en-US" sz="3300" dirty="0" err="1">
                <a:solidFill>
                  <a:schemeClr val="accent3">
                    <a:lumMod val="20000"/>
                    <a:lumOff val="80000"/>
                  </a:schemeClr>
                </a:solidFill>
              </a:rPr>
              <a:t>Predictand</a:t>
            </a:r>
            <a:r>
              <a:rPr lang="en-US" sz="3300" dirty="0">
                <a:solidFill>
                  <a:schemeClr val="accent3">
                    <a:lumMod val="20000"/>
                    <a:lumOff val="80000"/>
                  </a:schemeClr>
                </a:solidFill>
              </a:rPr>
              <a:t>:</a:t>
            </a:r>
          </a:p>
          <a:p>
            <a:pPr algn="ctr">
              <a:lnSpc>
                <a:spcPct val="100000"/>
              </a:lnSpc>
              <a:defRPr/>
            </a:pPr>
            <a:r>
              <a:rPr lang="en-US" sz="3300" dirty="0">
                <a:solidFill>
                  <a:schemeClr val="accent3">
                    <a:lumMod val="20000"/>
                    <a:lumOff val="80000"/>
                  </a:schemeClr>
                </a:solidFill>
              </a:rPr>
              <a:t>Convective Likelihood (CL) in 1 </a:t>
            </a:r>
            <a:r>
              <a:rPr lang="en-US" sz="3300" dirty="0" err="1">
                <a:solidFill>
                  <a:schemeClr val="accent3">
                    <a:lumMod val="20000"/>
                    <a:lumOff val="80000"/>
                  </a:schemeClr>
                </a:solidFill>
              </a:rPr>
              <a:t>hr</a:t>
            </a:r>
            <a:endParaRPr lang="en-US" sz="3300" dirty="0">
              <a:solidFill>
                <a:schemeClr val="accent3">
                  <a:lumMod val="20000"/>
                  <a:lumOff val="80000"/>
                </a:schemeClr>
              </a:solidFill>
            </a:endParaRPr>
          </a:p>
        </p:txBody>
      </p:sp>
      <p:pic>
        <p:nvPicPr>
          <p:cNvPr id="9219" name="Picture 4"/>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181600" y="2671763"/>
            <a:ext cx="3021013" cy="2190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20" name="TextBox 5"/>
          <p:cNvSpPr txBox="1">
            <a:spLocks noChangeArrowheads="1"/>
          </p:cNvSpPr>
          <p:nvPr/>
        </p:nvSpPr>
        <p:spPr bwMode="auto">
          <a:xfrm>
            <a:off x="838200" y="2330450"/>
            <a:ext cx="3905250" cy="33085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lnSpc>
                <a:spcPct val="85000"/>
              </a:lnSpc>
              <a:spcAft>
                <a:spcPct val="40000"/>
              </a:spcAft>
              <a:defRPr sz="2800" b="1" i="1">
                <a:solidFill>
                  <a:srgbClr val="FFFFCC"/>
                </a:solidFill>
                <a:latin typeface="Arial" charset="0"/>
              </a:defRPr>
            </a:lvl1pPr>
            <a:lvl2pPr marL="742950" indent="-285750" eaLnBrk="0" hangingPunct="0">
              <a:lnSpc>
                <a:spcPct val="85000"/>
              </a:lnSpc>
              <a:spcAft>
                <a:spcPct val="40000"/>
              </a:spcAft>
              <a:buChar char="•"/>
              <a:defRPr sz="2400" b="1">
                <a:solidFill>
                  <a:srgbClr val="FFFFFF"/>
                </a:solidFill>
                <a:latin typeface="Arial" charset="0"/>
              </a:defRPr>
            </a:lvl2pPr>
            <a:lvl3pPr marL="1143000" indent="-228600" eaLnBrk="0" hangingPunct="0">
              <a:lnSpc>
                <a:spcPct val="85000"/>
              </a:lnSpc>
              <a:spcAft>
                <a:spcPct val="40000"/>
              </a:spcAft>
              <a:buChar char="–"/>
              <a:defRPr sz="2000" i="1">
                <a:solidFill>
                  <a:srgbClr val="FFFFFF"/>
                </a:solidFill>
                <a:latin typeface="Arial" charset="0"/>
              </a:defRPr>
            </a:lvl3pPr>
            <a:lvl4pPr marL="1600200" indent="-228600" eaLnBrk="0" hangingPunct="0">
              <a:lnSpc>
                <a:spcPct val="85000"/>
              </a:lnSpc>
              <a:spcAft>
                <a:spcPct val="40000"/>
              </a:spcAft>
              <a:buChar char="•"/>
              <a:defRPr b="1">
                <a:solidFill>
                  <a:srgbClr val="FFFFFF"/>
                </a:solidFill>
                <a:latin typeface="Arial" charset="0"/>
              </a:defRPr>
            </a:lvl4pPr>
            <a:lvl5pPr marL="2057400" indent="-228600" eaLnBrk="0" hangingPunct="0">
              <a:lnSpc>
                <a:spcPct val="85000"/>
              </a:lnSpc>
              <a:spcAft>
                <a:spcPct val="40000"/>
              </a:spcAft>
              <a:buChar char="»"/>
              <a:defRPr i="1">
                <a:solidFill>
                  <a:srgbClr val="FFFFFF"/>
                </a:solidFill>
                <a:latin typeface="Arial" charset="0"/>
              </a:defRPr>
            </a:lvl5pPr>
            <a:lvl6pPr marL="2514600" indent="-228600" eaLnBrk="0" fontAlgn="base" hangingPunct="0">
              <a:lnSpc>
                <a:spcPct val="85000"/>
              </a:lnSpc>
              <a:spcBef>
                <a:spcPct val="0"/>
              </a:spcBef>
              <a:spcAft>
                <a:spcPct val="40000"/>
              </a:spcAft>
              <a:buChar char="»"/>
              <a:defRPr i="1">
                <a:solidFill>
                  <a:srgbClr val="FFFFFF"/>
                </a:solidFill>
                <a:latin typeface="Arial" charset="0"/>
              </a:defRPr>
            </a:lvl6pPr>
            <a:lvl7pPr marL="2971800" indent="-228600" eaLnBrk="0" fontAlgn="base" hangingPunct="0">
              <a:lnSpc>
                <a:spcPct val="85000"/>
              </a:lnSpc>
              <a:spcBef>
                <a:spcPct val="0"/>
              </a:spcBef>
              <a:spcAft>
                <a:spcPct val="40000"/>
              </a:spcAft>
              <a:buChar char="»"/>
              <a:defRPr i="1">
                <a:solidFill>
                  <a:srgbClr val="FFFFFF"/>
                </a:solidFill>
                <a:latin typeface="Arial" charset="0"/>
              </a:defRPr>
            </a:lvl7pPr>
            <a:lvl8pPr marL="3429000" indent="-228600" eaLnBrk="0" fontAlgn="base" hangingPunct="0">
              <a:lnSpc>
                <a:spcPct val="85000"/>
              </a:lnSpc>
              <a:spcBef>
                <a:spcPct val="0"/>
              </a:spcBef>
              <a:spcAft>
                <a:spcPct val="40000"/>
              </a:spcAft>
              <a:buChar char="»"/>
              <a:defRPr i="1">
                <a:solidFill>
                  <a:srgbClr val="FFFFFF"/>
                </a:solidFill>
                <a:latin typeface="Arial" charset="0"/>
              </a:defRPr>
            </a:lvl8pPr>
            <a:lvl9pPr marL="3886200" indent="-228600" eaLnBrk="0" fontAlgn="base" hangingPunct="0">
              <a:lnSpc>
                <a:spcPct val="85000"/>
              </a:lnSpc>
              <a:spcBef>
                <a:spcPct val="0"/>
              </a:spcBef>
              <a:spcAft>
                <a:spcPct val="40000"/>
              </a:spcAft>
              <a:buChar char="»"/>
              <a:defRPr i="1">
                <a:solidFill>
                  <a:srgbClr val="FFFFFF"/>
                </a:solidFill>
                <a:latin typeface="Arial" charset="0"/>
              </a:defRPr>
            </a:lvl9pPr>
          </a:lstStyle>
          <a:p>
            <a:pPr eaLnBrk="1" hangingPunct="1">
              <a:lnSpc>
                <a:spcPct val="100000"/>
              </a:lnSpc>
              <a:spcAft>
                <a:spcPts val="600"/>
              </a:spcAft>
            </a:pPr>
            <a:r>
              <a:rPr lang="en-US" altLang="en-US" sz="1200" i="0" dirty="0">
                <a:solidFill>
                  <a:schemeClr val="accent3">
                    <a:lumMod val="20000"/>
                    <a:lumOff val="80000"/>
                  </a:schemeClr>
                </a:solidFill>
              </a:rPr>
              <a:t>(0.22 * </a:t>
            </a:r>
            <a:r>
              <a:rPr lang="en-US" altLang="en-US" sz="1200" dirty="0">
                <a:solidFill>
                  <a:schemeClr val="accent3">
                    <a:lumMod val="20000"/>
                    <a:lumOff val="80000"/>
                  </a:schemeClr>
                </a:solidFill>
              </a:rPr>
              <a:t>F</a:t>
            </a:r>
            <a:r>
              <a:rPr lang="en-US" altLang="en-US" sz="1200" baseline="-25000" dirty="0">
                <a:solidFill>
                  <a:schemeClr val="accent3">
                    <a:lumMod val="20000"/>
                    <a:lumOff val="80000"/>
                  </a:schemeClr>
                </a:solidFill>
              </a:rPr>
              <a:t>1 </a:t>
            </a:r>
            <a:r>
              <a:rPr lang="en-US" altLang="en-US" sz="1200" i="0" dirty="0">
                <a:solidFill>
                  <a:schemeClr val="accent3">
                    <a:lumMod val="20000"/>
                    <a:lumOff val="80000"/>
                  </a:schemeClr>
                </a:solidFill>
              </a:rPr>
              <a:t>(Likelihood of Frontal Zone in 1 </a:t>
            </a:r>
            <a:r>
              <a:rPr lang="en-US" altLang="en-US" sz="1200" i="0" dirty="0" err="1">
                <a:solidFill>
                  <a:schemeClr val="accent3">
                    <a:lumMod val="20000"/>
                    <a:lumOff val="80000"/>
                  </a:schemeClr>
                </a:solidFill>
              </a:rPr>
              <a:t>hr</a:t>
            </a:r>
            <a:r>
              <a:rPr lang="en-US" altLang="en-US" sz="1200" i="0" dirty="0">
                <a:solidFill>
                  <a:schemeClr val="accent3">
                    <a:lumMod val="20000"/>
                    <a:lumOff val="80000"/>
                  </a:schemeClr>
                </a:solidFill>
              </a:rPr>
              <a:t>)) +</a:t>
            </a:r>
          </a:p>
          <a:p>
            <a:pPr eaLnBrk="1" hangingPunct="1">
              <a:lnSpc>
                <a:spcPct val="100000"/>
              </a:lnSpc>
              <a:spcAft>
                <a:spcPts val="600"/>
              </a:spcAft>
            </a:pPr>
            <a:r>
              <a:rPr lang="en-US" altLang="en-US" sz="1200" i="0" dirty="0">
                <a:solidFill>
                  <a:schemeClr val="accent3">
                    <a:lumMod val="20000"/>
                    <a:lumOff val="80000"/>
                  </a:schemeClr>
                </a:solidFill>
              </a:rPr>
              <a:t>(0.08 * </a:t>
            </a:r>
            <a:r>
              <a:rPr lang="en-US" altLang="en-US" sz="1200" dirty="0">
                <a:solidFill>
                  <a:schemeClr val="accent3">
                    <a:lumMod val="20000"/>
                    <a:lumOff val="80000"/>
                  </a:schemeClr>
                </a:solidFill>
              </a:rPr>
              <a:t>F</a:t>
            </a:r>
            <a:r>
              <a:rPr lang="en-US" altLang="en-US" sz="1200" baseline="-25000" dirty="0">
                <a:solidFill>
                  <a:schemeClr val="accent3">
                    <a:lumMod val="20000"/>
                    <a:lumOff val="80000"/>
                  </a:schemeClr>
                </a:solidFill>
              </a:rPr>
              <a:t>2 </a:t>
            </a:r>
            <a:r>
              <a:rPr lang="en-US" altLang="en-US" sz="1200" i="0" dirty="0">
                <a:solidFill>
                  <a:schemeClr val="accent3">
                    <a:lumMod val="20000"/>
                    <a:lumOff val="80000"/>
                  </a:schemeClr>
                </a:solidFill>
              </a:rPr>
              <a:t>(W 700 </a:t>
            </a:r>
            <a:r>
              <a:rPr lang="en-US" altLang="en-US" sz="1200" i="0" dirty="0" err="1">
                <a:solidFill>
                  <a:schemeClr val="accent3">
                    <a:lumMod val="20000"/>
                    <a:lumOff val="80000"/>
                  </a:schemeClr>
                </a:solidFill>
              </a:rPr>
              <a:t>mb</a:t>
            </a:r>
            <a:r>
              <a:rPr lang="en-US" altLang="en-US" sz="1200" i="0" dirty="0">
                <a:solidFill>
                  <a:schemeClr val="accent3">
                    <a:lumMod val="20000"/>
                    <a:lumOff val="80000"/>
                  </a:schemeClr>
                </a:solidFill>
              </a:rPr>
              <a:t> at f01)) +</a:t>
            </a:r>
          </a:p>
          <a:p>
            <a:pPr eaLnBrk="1" hangingPunct="1">
              <a:lnSpc>
                <a:spcPct val="100000"/>
              </a:lnSpc>
              <a:spcAft>
                <a:spcPts val="600"/>
              </a:spcAft>
            </a:pPr>
            <a:r>
              <a:rPr lang="en-US" altLang="en-US" sz="1200" i="0" dirty="0">
                <a:solidFill>
                  <a:schemeClr val="accent3">
                    <a:lumMod val="20000"/>
                    <a:lumOff val="80000"/>
                  </a:schemeClr>
                </a:solidFill>
              </a:rPr>
              <a:t>(0.10 * </a:t>
            </a:r>
            <a:r>
              <a:rPr lang="en-US" altLang="en-US" sz="1200" dirty="0">
                <a:solidFill>
                  <a:schemeClr val="accent3">
                    <a:lumMod val="20000"/>
                    <a:lumOff val="80000"/>
                  </a:schemeClr>
                </a:solidFill>
              </a:rPr>
              <a:t>F</a:t>
            </a:r>
            <a:r>
              <a:rPr lang="en-US" altLang="en-US" sz="1200" baseline="-25000" dirty="0">
                <a:solidFill>
                  <a:schemeClr val="accent3">
                    <a:lumMod val="20000"/>
                    <a:lumOff val="80000"/>
                  </a:schemeClr>
                </a:solidFill>
              </a:rPr>
              <a:t>3 </a:t>
            </a:r>
            <a:r>
              <a:rPr lang="en-US" altLang="en-US" sz="1200" i="0" dirty="0">
                <a:solidFill>
                  <a:schemeClr val="accent3">
                    <a:lumMod val="20000"/>
                    <a:lumOff val="80000"/>
                  </a:schemeClr>
                </a:solidFill>
              </a:rPr>
              <a:t>(Surface Convergence in 1 </a:t>
            </a:r>
            <a:r>
              <a:rPr lang="en-US" altLang="en-US" sz="1200" i="0" dirty="0" err="1">
                <a:solidFill>
                  <a:schemeClr val="accent3">
                    <a:lumMod val="20000"/>
                    <a:lumOff val="80000"/>
                  </a:schemeClr>
                </a:solidFill>
              </a:rPr>
              <a:t>hr</a:t>
            </a:r>
            <a:r>
              <a:rPr lang="en-US" altLang="en-US" sz="1200" i="0" dirty="0">
                <a:solidFill>
                  <a:schemeClr val="accent3">
                    <a:lumMod val="20000"/>
                    <a:lumOff val="80000"/>
                  </a:schemeClr>
                </a:solidFill>
              </a:rPr>
              <a:t>)) +</a:t>
            </a:r>
          </a:p>
          <a:p>
            <a:pPr eaLnBrk="1" hangingPunct="1">
              <a:lnSpc>
                <a:spcPct val="100000"/>
              </a:lnSpc>
              <a:spcAft>
                <a:spcPts val="600"/>
              </a:spcAft>
            </a:pPr>
            <a:r>
              <a:rPr lang="en-US" altLang="en-US" sz="1200" i="0" dirty="0">
                <a:solidFill>
                  <a:schemeClr val="accent3">
                    <a:lumMod val="20000"/>
                    <a:lumOff val="80000"/>
                  </a:schemeClr>
                </a:solidFill>
              </a:rPr>
              <a:t>(0.18 * </a:t>
            </a:r>
            <a:r>
              <a:rPr lang="en-US" altLang="en-US" sz="1200" dirty="0">
                <a:solidFill>
                  <a:schemeClr val="accent3">
                    <a:lumMod val="20000"/>
                    <a:lumOff val="80000"/>
                  </a:schemeClr>
                </a:solidFill>
              </a:rPr>
              <a:t>F</a:t>
            </a:r>
            <a:r>
              <a:rPr lang="en-US" altLang="en-US" sz="1200" baseline="-25000" dirty="0">
                <a:solidFill>
                  <a:schemeClr val="accent3">
                    <a:lumMod val="20000"/>
                    <a:lumOff val="80000"/>
                  </a:schemeClr>
                </a:solidFill>
              </a:rPr>
              <a:t>4 </a:t>
            </a:r>
            <a:r>
              <a:rPr lang="en-US" altLang="en-US" sz="1200" i="0" dirty="0">
                <a:solidFill>
                  <a:schemeClr val="accent3">
                    <a:lumMod val="20000"/>
                    <a:lumOff val="80000"/>
                  </a:schemeClr>
                </a:solidFill>
              </a:rPr>
              <a:t>(Average RH 875-625 </a:t>
            </a:r>
            <a:r>
              <a:rPr lang="en-US" altLang="en-US" sz="1200" i="0" dirty="0" err="1">
                <a:solidFill>
                  <a:schemeClr val="accent3">
                    <a:lumMod val="20000"/>
                    <a:lumOff val="80000"/>
                  </a:schemeClr>
                </a:solidFill>
              </a:rPr>
              <a:t>mb</a:t>
            </a:r>
            <a:r>
              <a:rPr lang="en-US" altLang="en-US" sz="1200" i="0" dirty="0">
                <a:solidFill>
                  <a:schemeClr val="accent3">
                    <a:lumMod val="20000"/>
                    <a:lumOff val="80000"/>
                  </a:schemeClr>
                </a:solidFill>
              </a:rPr>
              <a:t> at f01)) +</a:t>
            </a:r>
          </a:p>
          <a:p>
            <a:pPr eaLnBrk="1" hangingPunct="1">
              <a:lnSpc>
                <a:spcPct val="100000"/>
              </a:lnSpc>
              <a:spcAft>
                <a:spcPts val="600"/>
              </a:spcAft>
            </a:pPr>
            <a:r>
              <a:rPr lang="en-US" altLang="en-US" sz="1200" i="0" dirty="0">
                <a:solidFill>
                  <a:schemeClr val="accent3">
                    <a:lumMod val="20000"/>
                    <a:lumOff val="80000"/>
                  </a:schemeClr>
                </a:solidFill>
              </a:rPr>
              <a:t>(0.20 * </a:t>
            </a:r>
            <a:r>
              <a:rPr lang="en-US" altLang="en-US" sz="1200" dirty="0">
                <a:solidFill>
                  <a:schemeClr val="accent3">
                    <a:lumMod val="20000"/>
                    <a:lumOff val="80000"/>
                  </a:schemeClr>
                </a:solidFill>
              </a:rPr>
              <a:t>F</a:t>
            </a:r>
            <a:r>
              <a:rPr lang="en-US" altLang="en-US" sz="1200" baseline="-25000" dirty="0">
                <a:solidFill>
                  <a:schemeClr val="accent3">
                    <a:lumMod val="20000"/>
                    <a:lumOff val="80000"/>
                  </a:schemeClr>
                </a:solidFill>
              </a:rPr>
              <a:t>5 </a:t>
            </a:r>
            <a:r>
              <a:rPr lang="en-US" altLang="en-US" sz="1200" i="0" dirty="0">
                <a:solidFill>
                  <a:schemeClr val="accent3">
                    <a:lumMod val="20000"/>
                    <a:lumOff val="80000"/>
                  </a:schemeClr>
                </a:solidFill>
              </a:rPr>
              <a:t>(Lifted Index in 1 </a:t>
            </a:r>
            <a:r>
              <a:rPr lang="en-US" altLang="en-US" sz="1200" i="0" dirty="0" err="1">
                <a:solidFill>
                  <a:schemeClr val="accent3">
                    <a:lumMod val="20000"/>
                    <a:lumOff val="80000"/>
                  </a:schemeClr>
                </a:solidFill>
              </a:rPr>
              <a:t>hr</a:t>
            </a:r>
            <a:r>
              <a:rPr lang="en-US" altLang="en-US" sz="1200" i="0" dirty="0">
                <a:solidFill>
                  <a:schemeClr val="accent3">
                    <a:lumMod val="20000"/>
                    <a:lumOff val="80000"/>
                  </a:schemeClr>
                </a:solidFill>
              </a:rPr>
              <a:t>)) +</a:t>
            </a:r>
          </a:p>
          <a:p>
            <a:pPr eaLnBrk="1" hangingPunct="1">
              <a:lnSpc>
                <a:spcPct val="100000"/>
              </a:lnSpc>
              <a:spcAft>
                <a:spcPts val="600"/>
              </a:spcAft>
            </a:pPr>
            <a:r>
              <a:rPr lang="en-US" altLang="en-US" sz="1200" i="0" dirty="0">
                <a:solidFill>
                  <a:schemeClr val="accent3">
                    <a:lumMod val="20000"/>
                    <a:lumOff val="80000"/>
                  </a:schemeClr>
                </a:solidFill>
              </a:rPr>
              <a:t>(0.20 * </a:t>
            </a:r>
            <a:r>
              <a:rPr lang="en-US" altLang="en-US" sz="1200" dirty="0">
                <a:solidFill>
                  <a:schemeClr val="accent3">
                    <a:lumMod val="20000"/>
                    <a:lumOff val="80000"/>
                  </a:schemeClr>
                </a:solidFill>
              </a:rPr>
              <a:t>F</a:t>
            </a:r>
            <a:r>
              <a:rPr lang="en-US" altLang="en-US" sz="1200" baseline="-25000" dirty="0">
                <a:solidFill>
                  <a:schemeClr val="accent3">
                    <a:lumMod val="20000"/>
                    <a:lumOff val="80000"/>
                  </a:schemeClr>
                </a:solidFill>
              </a:rPr>
              <a:t>6 </a:t>
            </a:r>
            <a:r>
              <a:rPr lang="en-US" altLang="en-US" sz="1200" i="0" dirty="0">
                <a:solidFill>
                  <a:schemeClr val="accent3">
                    <a:lumMod val="20000"/>
                    <a:lumOff val="80000"/>
                  </a:schemeClr>
                </a:solidFill>
              </a:rPr>
              <a:t>(Max CAPE 900-700 </a:t>
            </a:r>
            <a:r>
              <a:rPr lang="en-US" altLang="en-US" sz="1200" i="0" dirty="0" err="1">
                <a:solidFill>
                  <a:schemeClr val="accent3">
                    <a:lumMod val="20000"/>
                    <a:lumOff val="80000"/>
                  </a:schemeClr>
                </a:solidFill>
              </a:rPr>
              <a:t>mb</a:t>
            </a:r>
            <a:r>
              <a:rPr lang="en-US" altLang="en-US" sz="1200" i="0" dirty="0">
                <a:solidFill>
                  <a:schemeClr val="accent3">
                    <a:lumMod val="20000"/>
                    <a:lumOff val="80000"/>
                  </a:schemeClr>
                </a:solidFill>
              </a:rPr>
              <a:t> at f01)) +</a:t>
            </a:r>
          </a:p>
          <a:p>
            <a:pPr eaLnBrk="1" hangingPunct="1">
              <a:lnSpc>
                <a:spcPct val="100000"/>
              </a:lnSpc>
              <a:spcAft>
                <a:spcPts val="600"/>
              </a:spcAft>
            </a:pPr>
            <a:r>
              <a:rPr lang="en-US" altLang="en-US" sz="1200" i="0" dirty="0">
                <a:solidFill>
                  <a:schemeClr val="accent3">
                    <a:lumMod val="20000"/>
                    <a:lumOff val="80000"/>
                  </a:schemeClr>
                </a:solidFill>
              </a:rPr>
              <a:t>(0.12 * </a:t>
            </a:r>
            <a:r>
              <a:rPr lang="en-US" altLang="en-US" sz="1200" dirty="0">
                <a:solidFill>
                  <a:schemeClr val="accent3">
                    <a:lumMod val="20000"/>
                    <a:lumOff val="80000"/>
                  </a:schemeClr>
                </a:solidFill>
              </a:rPr>
              <a:t>F</a:t>
            </a:r>
            <a:r>
              <a:rPr lang="en-US" altLang="en-US" sz="1200" baseline="-25000" dirty="0">
                <a:solidFill>
                  <a:schemeClr val="accent3">
                    <a:lumMod val="20000"/>
                    <a:lumOff val="80000"/>
                  </a:schemeClr>
                </a:solidFill>
              </a:rPr>
              <a:t>7 </a:t>
            </a:r>
            <a:r>
              <a:rPr lang="en-US" altLang="en-US" sz="1200" i="0" dirty="0">
                <a:solidFill>
                  <a:schemeClr val="accent3">
                    <a:lumMod val="20000"/>
                    <a:lumOff val="80000"/>
                  </a:schemeClr>
                </a:solidFill>
              </a:rPr>
              <a:t>(Mean CIN 975-900 </a:t>
            </a:r>
            <a:r>
              <a:rPr lang="en-US" altLang="en-US" sz="1200" i="0" dirty="0" err="1">
                <a:solidFill>
                  <a:schemeClr val="accent3">
                    <a:lumMod val="20000"/>
                    <a:lumOff val="80000"/>
                  </a:schemeClr>
                </a:solidFill>
              </a:rPr>
              <a:t>mb</a:t>
            </a:r>
            <a:r>
              <a:rPr lang="en-US" altLang="en-US" sz="1200" i="0" dirty="0">
                <a:solidFill>
                  <a:schemeClr val="accent3">
                    <a:lumMod val="20000"/>
                    <a:lumOff val="80000"/>
                  </a:schemeClr>
                </a:solidFill>
              </a:rPr>
              <a:t> at f01)) +</a:t>
            </a:r>
          </a:p>
          <a:p>
            <a:pPr eaLnBrk="1" hangingPunct="1">
              <a:lnSpc>
                <a:spcPct val="100000"/>
              </a:lnSpc>
              <a:spcAft>
                <a:spcPts val="600"/>
              </a:spcAft>
            </a:pPr>
            <a:r>
              <a:rPr lang="en-US" altLang="en-US" sz="1200" i="0" dirty="0">
                <a:solidFill>
                  <a:schemeClr val="accent3">
                    <a:lumMod val="20000"/>
                    <a:lumOff val="80000"/>
                  </a:schemeClr>
                </a:solidFill>
              </a:rPr>
              <a:t>(0.12 * </a:t>
            </a:r>
            <a:r>
              <a:rPr lang="en-US" altLang="en-US" sz="1200" dirty="0">
                <a:solidFill>
                  <a:schemeClr val="accent3">
                    <a:lumMod val="20000"/>
                    <a:lumOff val="80000"/>
                  </a:schemeClr>
                </a:solidFill>
              </a:rPr>
              <a:t>F</a:t>
            </a:r>
            <a:r>
              <a:rPr lang="en-US" altLang="en-US" sz="1200" baseline="-25000" dirty="0">
                <a:solidFill>
                  <a:schemeClr val="accent3">
                    <a:lumMod val="20000"/>
                    <a:lumOff val="80000"/>
                  </a:schemeClr>
                </a:solidFill>
              </a:rPr>
              <a:t>8 </a:t>
            </a:r>
            <a:r>
              <a:rPr lang="en-US" altLang="en-US" sz="1200" i="0" dirty="0">
                <a:solidFill>
                  <a:schemeClr val="accent3">
                    <a:lumMod val="20000"/>
                    <a:lumOff val="80000"/>
                  </a:schemeClr>
                </a:solidFill>
              </a:rPr>
              <a:t>(Vertical Instability 1000-700 </a:t>
            </a:r>
            <a:r>
              <a:rPr lang="en-US" altLang="en-US" sz="1200" i="0" dirty="0" err="1">
                <a:solidFill>
                  <a:schemeClr val="accent3">
                    <a:lumMod val="20000"/>
                    <a:lumOff val="80000"/>
                  </a:schemeClr>
                </a:solidFill>
              </a:rPr>
              <a:t>mb</a:t>
            </a:r>
            <a:r>
              <a:rPr lang="en-US" altLang="en-US" sz="1200" i="0" dirty="0">
                <a:solidFill>
                  <a:schemeClr val="accent3">
                    <a:lumMod val="20000"/>
                    <a:lumOff val="80000"/>
                  </a:schemeClr>
                </a:solidFill>
              </a:rPr>
              <a:t> in 1 </a:t>
            </a:r>
            <a:r>
              <a:rPr lang="en-US" altLang="en-US" sz="1200" i="0" dirty="0" err="1">
                <a:solidFill>
                  <a:schemeClr val="accent3">
                    <a:lumMod val="20000"/>
                    <a:lumOff val="80000"/>
                  </a:schemeClr>
                </a:solidFill>
              </a:rPr>
              <a:t>hr</a:t>
            </a:r>
            <a:r>
              <a:rPr lang="en-US" altLang="en-US" sz="1200" i="0" dirty="0">
                <a:solidFill>
                  <a:schemeClr val="accent3">
                    <a:lumMod val="20000"/>
                    <a:lumOff val="80000"/>
                  </a:schemeClr>
                </a:solidFill>
              </a:rPr>
              <a:t>)) +</a:t>
            </a:r>
          </a:p>
          <a:p>
            <a:pPr eaLnBrk="1" hangingPunct="1">
              <a:lnSpc>
                <a:spcPct val="100000"/>
              </a:lnSpc>
              <a:spcAft>
                <a:spcPts val="600"/>
              </a:spcAft>
            </a:pPr>
            <a:r>
              <a:rPr lang="en-US" altLang="en-US" sz="1200" i="0" dirty="0">
                <a:solidFill>
                  <a:schemeClr val="accent3">
                    <a:lumMod val="20000"/>
                    <a:lumOff val="80000"/>
                  </a:schemeClr>
                </a:solidFill>
              </a:rPr>
              <a:t>(0.12 * </a:t>
            </a:r>
            <a:r>
              <a:rPr lang="en-US" altLang="en-US" sz="1200" dirty="0">
                <a:solidFill>
                  <a:schemeClr val="accent3">
                    <a:lumMod val="20000"/>
                    <a:lumOff val="80000"/>
                  </a:schemeClr>
                </a:solidFill>
              </a:rPr>
              <a:t>F</a:t>
            </a:r>
            <a:r>
              <a:rPr lang="en-US" altLang="en-US" sz="1200" baseline="-25000" dirty="0">
                <a:solidFill>
                  <a:schemeClr val="accent3">
                    <a:lumMod val="20000"/>
                    <a:lumOff val="80000"/>
                  </a:schemeClr>
                </a:solidFill>
              </a:rPr>
              <a:t>9 </a:t>
            </a:r>
            <a:r>
              <a:rPr lang="en-US" altLang="en-US" sz="1200" i="0" dirty="0">
                <a:solidFill>
                  <a:schemeClr val="accent3">
                    <a:lumMod val="20000"/>
                    <a:lumOff val="80000"/>
                  </a:schemeClr>
                </a:solidFill>
              </a:rPr>
              <a:t>(Likelihood of Cu in 1 </a:t>
            </a:r>
            <a:r>
              <a:rPr lang="en-US" altLang="en-US" sz="1200" i="0" dirty="0" err="1">
                <a:solidFill>
                  <a:schemeClr val="accent3">
                    <a:lumMod val="20000"/>
                    <a:lumOff val="80000"/>
                  </a:schemeClr>
                </a:solidFill>
              </a:rPr>
              <a:t>hr</a:t>
            </a:r>
            <a:r>
              <a:rPr lang="en-US" altLang="en-US" sz="1200" i="0" dirty="0">
                <a:solidFill>
                  <a:schemeClr val="accent3">
                    <a:lumMod val="20000"/>
                    <a:lumOff val="80000"/>
                  </a:schemeClr>
                </a:solidFill>
              </a:rPr>
              <a:t>)) +</a:t>
            </a:r>
          </a:p>
          <a:p>
            <a:pPr eaLnBrk="1" hangingPunct="1">
              <a:lnSpc>
                <a:spcPct val="100000"/>
              </a:lnSpc>
              <a:spcAft>
                <a:spcPts val="600"/>
              </a:spcAft>
            </a:pPr>
            <a:r>
              <a:rPr lang="en-US" altLang="en-US" sz="1200" i="0" dirty="0">
                <a:solidFill>
                  <a:schemeClr val="accent3">
                    <a:lumMod val="20000"/>
                    <a:lumOff val="80000"/>
                  </a:schemeClr>
                </a:solidFill>
              </a:rPr>
              <a:t>(0.40 * </a:t>
            </a:r>
            <a:r>
              <a:rPr lang="en-US" altLang="en-US" sz="1200" dirty="0">
                <a:solidFill>
                  <a:schemeClr val="accent3">
                    <a:lumMod val="20000"/>
                    <a:lumOff val="80000"/>
                  </a:schemeClr>
                </a:solidFill>
              </a:rPr>
              <a:t>F</a:t>
            </a:r>
            <a:r>
              <a:rPr lang="en-US" altLang="en-US" sz="1200" baseline="-25000" dirty="0">
                <a:solidFill>
                  <a:schemeClr val="accent3">
                    <a:lumMod val="20000"/>
                    <a:lumOff val="80000"/>
                  </a:schemeClr>
                </a:solidFill>
              </a:rPr>
              <a:t>10 </a:t>
            </a:r>
            <a:r>
              <a:rPr lang="en-US" altLang="en-US" sz="1200" i="0" dirty="0">
                <a:solidFill>
                  <a:schemeClr val="accent3">
                    <a:lumMod val="20000"/>
                    <a:lumOff val="80000"/>
                  </a:schemeClr>
                </a:solidFill>
              </a:rPr>
              <a:t>(Likelihood of Clear Sky in 1 </a:t>
            </a:r>
            <a:r>
              <a:rPr lang="en-US" altLang="en-US" sz="1200" i="0" dirty="0" err="1">
                <a:solidFill>
                  <a:schemeClr val="accent3">
                    <a:lumMod val="20000"/>
                    <a:lumOff val="80000"/>
                  </a:schemeClr>
                </a:solidFill>
              </a:rPr>
              <a:t>hr</a:t>
            </a:r>
            <a:r>
              <a:rPr lang="en-US" altLang="en-US" sz="1200" i="0" dirty="0">
                <a:solidFill>
                  <a:schemeClr val="accent3">
                    <a:lumMod val="20000"/>
                    <a:lumOff val="80000"/>
                  </a:schemeClr>
                </a:solidFill>
              </a:rPr>
              <a:t>)) +</a:t>
            </a:r>
          </a:p>
          <a:p>
            <a:pPr eaLnBrk="1" hangingPunct="1">
              <a:lnSpc>
                <a:spcPct val="100000"/>
              </a:lnSpc>
              <a:spcAft>
                <a:spcPts val="1800"/>
              </a:spcAft>
            </a:pPr>
            <a:r>
              <a:rPr lang="en-US" altLang="en-US" sz="1200" i="0" dirty="0">
                <a:solidFill>
                  <a:schemeClr val="accent3">
                    <a:lumMod val="20000"/>
                    <a:lumOff val="80000"/>
                  </a:schemeClr>
                </a:solidFill>
              </a:rPr>
              <a:t>(0.10 * </a:t>
            </a:r>
            <a:r>
              <a:rPr lang="en-US" altLang="en-US" sz="1200" dirty="0">
                <a:solidFill>
                  <a:schemeClr val="accent3">
                    <a:lumMod val="20000"/>
                    <a:lumOff val="80000"/>
                  </a:schemeClr>
                </a:solidFill>
              </a:rPr>
              <a:t>F</a:t>
            </a:r>
            <a:r>
              <a:rPr lang="en-US" altLang="en-US" sz="1200" baseline="-25000" dirty="0">
                <a:solidFill>
                  <a:schemeClr val="accent3">
                    <a:lumMod val="20000"/>
                    <a:lumOff val="80000"/>
                  </a:schemeClr>
                </a:solidFill>
              </a:rPr>
              <a:t>11 </a:t>
            </a:r>
            <a:r>
              <a:rPr lang="en-US" altLang="en-US" sz="1200" i="0" dirty="0">
                <a:solidFill>
                  <a:schemeClr val="accent3">
                    <a:lumMod val="20000"/>
                    <a:lumOff val="80000"/>
                  </a:schemeClr>
                </a:solidFill>
              </a:rPr>
              <a:t>(IR Rate of Change in 1 </a:t>
            </a:r>
            <a:r>
              <a:rPr lang="en-US" altLang="en-US" sz="1200" i="0" dirty="0" err="1">
                <a:solidFill>
                  <a:schemeClr val="accent3">
                    <a:lumMod val="20000"/>
                    <a:lumOff val="80000"/>
                  </a:schemeClr>
                </a:solidFill>
              </a:rPr>
              <a:t>hr</a:t>
            </a:r>
            <a:r>
              <a:rPr lang="en-US" altLang="en-US" sz="1200" i="0" dirty="0">
                <a:solidFill>
                  <a:schemeClr val="accent3">
                    <a:lumMod val="20000"/>
                    <a:lumOff val="80000"/>
                  </a:schemeClr>
                </a:solidFill>
              </a:rPr>
              <a:t>))</a:t>
            </a:r>
          </a:p>
          <a:p>
            <a:pPr eaLnBrk="1" hangingPunct="1">
              <a:lnSpc>
                <a:spcPct val="100000"/>
              </a:lnSpc>
              <a:spcAft>
                <a:spcPts val="1800"/>
              </a:spcAft>
            </a:pPr>
            <a:r>
              <a:rPr lang="en-US" altLang="en-US" sz="1200" dirty="0">
                <a:solidFill>
                  <a:schemeClr val="accent3">
                    <a:lumMod val="20000"/>
                    <a:lumOff val="80000"/>
                  </a:schemeClr>
                </a:solidFill>
              </a:rPr>
              <a:t>F</a:t>
            </a:r>
            <a:r>
              <a:rPr lang="en-US" altLang="en-US" sz="1200" baseline="-25000" dirty="0">
                <a:solidFill>
                  <a:schemeClr val="accent3">
                    <a:lumMod val="20000"/>
                    <a:lumOff val="80000"/>
                  </a:schemeClr>
                </a:solidFill>
              </a:rPr>
              <a:t>#</a:t>
            </a:r>
            <a:r>
              <a:rPr lang="en-US" altLang="en-US" sz="1200" i="0" dirty="0">
                <a:solidFill>
                  <a:schemeClr val="accent3">
                    <a:lumMod val="20000"/>
                    <a:lumOff val="80000"/>
                  </a:schemeClr>
                </a:solidFill>
              </a:rPr>
              <a:t> denotes a predictor-specific fuzzy </a:t>
            </a:r>
            <a:r>
              <a:rPr lang="en-US" altLang="en-US" sz="1200" i="0" dirty="0" smtClean="0">
                <a:solidFill>
                  <a:schemeClr val="accent3">
                    <a:lumMod val="20000"/>
                    <a:lumOff val="80000"/>
                  </a:schemeClr>
                </a:solidFill>
              </a:rPr>
              <a:t>function.</a:t>
            </a:r>
          </a:p>
        </p:txBody>
      </p:sp>
      <p:sp>
        <p:nvSpPr>
          <p:cNvPr id="10" name="Equal 9"/>
          <p:cNvSpPr/>
          <p:nvPr/>
        </p:nvSpPr>
        <p:spPr bwMode="auto">
          <a:xfrm>
            <a:off x="4735513" y="3652838"/>
            <a:ext cx="273050" cy="228600"/>
          </a:xfrm>
          <a:prstGeom prst="mathEqual">
            <a:avLst/>
          </a:prstGeom>
          <a:solidFill>
            <a:srgbClr val="EEF4F4"/>
          </a:solidFill>
          <a:ln w="9525" cap="flat" cmpd="sng" algn="ctr">
            <a:noFill/>
            <a:prstDash val="solid"/>
            <a:round/>
            <a:headEnd type="none" w="med" len="med"/>
            <a:tailEnd type="none" w="med" len="med"/>
          </a:ln>
          <a:effectLst/>
        </p:spPr>
        <p:txBody>
          <a:bodyPr/>
          <a:lstStyle/>
          <a:p>
            <a:pPr>
              <a:defRPr/>
            </a:pPr>
            <a:endParaRPr lang="en-US"/>
          </a:p>
        </p:txBody>
      </p:sp>
      <p:sp>
        <p:nvSpPr>
          <p:cNvPr id="6" name="TextBox 5"/>
          <p:cNvSpPr txBox="1"/>
          <p:nvPr/>
        </p:nvSpPr>
        <p:spPr>
          <a:xfrm>
            <a:off x="5370798" y="4862513"/>
            <a:ext cx="2642616" cy="310896"/>
          </a:xfrm>
          <a:prstGeom prst="rect">
            <a:avLst/>
          </a:prstGeom>
          <a:noFill/>
        </p:spPr>
        <p:txBody>
          <a:bodyPr>
            <a:spAutoFit/>
          </a:bodyPr>
          <a:lstStyle/>
          <a:p>
            <a:pPr algn="ctr">
              <a:lnSpc>
                <a:spcPct val="100000"/>
              </a:lnSpc>
              <a:spcAft>
                <a:spcPts val="1200"/>
              </a:spcAft>
              <a:defRPr/>
            </a:pPr>
            <a:r>
              <a:rPr lang="en-US" sz="1400" dirty="0">
                <a:solidFill>
                  <a:schemeClr val="accent3">
                    <a:lumMod val="20000"/>
                    <a:lumOff val="80000"/>
                  </a:schemeClr>
                </a:solidFill>
              </a:rPr>
              <a:t>Convective Likelihood in 1 </a:t>
            </a:r>
            <a:r>
              <a:rPr lang="en-US" sz="1400" dirty="0" err="1">
                <a:solidFill>
                  <a:schemeClr val="accent3">
                    <a:lumMod val="20000"/>
                    <a:lumOff val="80000"/>
                  </a:schemeClr>
                </a:solidFill>
              </a:rPr>
              <a:t>hr</a:t>
            </a:r>
            <a:endParaRPr lang="en-US" sz="1400" dirty="0">
              <a:solidFill>
                <a:schemeClr val="accent3">
                  <a:lumMod val="20000"/>
                  <a:lumOff val="80000"/>
                </a:schemeClr>
              </a:solidFill>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06908" y="685800"/>
            <a:ext cx="8330184" cy="603504"/>
          </a:xfrm>
          <a:prstGeom prst="rect">
            <a:avLst/>
          </a:prstGeom>
          <a:noFill/>
        </p:spPr>
        <p:txBody>
          <a:bodyPr>
            <a:spAutoFit/>
          </a:bodyPr>
          <a:lstStyle/>
          <a:p>
            <a:pPr algn="ctr">
              <a:lnSpc>
                <a:spcPct val="100000"/>
              </a:lnSpc>
              <a:defRPr/>
            </a:pPr>
            <a:r>
              <a:rPr lang="en-US" sz="3300" dirty="0">
                <a:solidFill>
                  <a:schemeClr val="accent3">
                    <a:lumMod val="20000"/>
                    <a:lumOff val="80000"/>
                  </a:schemeClr>
                </a:solidFill>
              </a:rPr>
              <a:t>ANC: Predictor-Specific Fuzzy Functions</a:t>
            </a:r>
          </a:p>
        </p:txBody>
      </p:sp>
      <p:sp>
        <p:nvSpPr>
          <p:cNvPr id="5" name="TextBox 4"/>
          <p:cNvSpPr txBox="1"/>
          <p:nvPr/>
        </p:nvSpPr>
        <p:spPr>
          <a:xfrm>
            <a:off x="538253" y="4277380"/>
            <a:ext cx="1664208" cy="523220"/>
          </a:xfrm>
          <a:prstGeom prst="rect">
            <a:avLst/>
          </a:prstGeom>
          <a:noFill/>
        </p:spPr>
        <p:txBody>
          <a:bodyPr>
            <a:spAutoFit/>
          </a:bodyPr>
          <a:lstStyle/>
          <a:p>
            <a:pPr algn="ctr">
              <a:lnSpc>
                <a:spcPct val="100000"/>
              </a:lnSpc>
              <a:spcAft>
                <a:spcPts val="0"/>
              </a:spcAft>
              <a:defRPr/>
            </a:pPr>
            <a:r>
              <a:rPr lang="en-US" sz="1400" dirty="0">
                <a:solidFill>
                  <a:schemeClr val="accent3">
                    <a:lumMod val="20000"/>
                    <a:lumOff val="80000"/>
                  </a:schemeClr>
                </a:solidFill>
              </a:rPr>
              <a:t>Average RH</a:t>
            </a:r>
          </a:p>
          <a:p>
            <a:pPr algn="ctr">
              <a:lnSpc>
                <a:spcPct val="100000"/>
              </a:lnSpc>
              <a:spcAft>
                <a:spcPts val="1200"/>
              </a:spcAft>
              <a:defRPr/>
            </a:pPr>
            <a:r>
              <a:rPr lang="en-US" sz="1400" dirty="0">
                <a:solidFill>
                  <a:schemeClr val="accent3">
                    <a:lumMod val="20000"/>
                    <a:lumOff val="80000"/>
                  </a:schemeClr>
                </a:solidFill>
              </a:rPr>
              <a:t>875-625 </a:t>
            </a:r>
            <a:r>
              <a:rPr lang="en-US" sz="1400" dirty="0" err="1">
                <a:solidFill>
                  <a:schemeClr val="accent3">
                    <a:lumMod val="20000"/>
                    <a:lumOff val="80000"/>
                  </a:schemeClr>
                </a:solidFill>
              </a:rPr>
              <a:t>mb</a:t>
            </a:r>
            <a:r>
              <a:rPr lang="en-US" sz="1400" dirty="0">
                <a:solidFill>
                  <a:schemeClr val="accent3">
                    <a:lumMod val="20000"/>
                    <a:lumOff val="80000"/>
                  </a:schemeClr>
                </a:solidFill>
              </a:rPr>
              <a:t> at f01</a:t>
            </a:r>
          </a:p>
        </p:txBody>
      </p:sp>
      <p:graphicFrame>
        <p:nvGraphicFramePr>
          <p:cNvPr id="3" name="Chart 2"/>
          <p:cNvGraphicFramePr>
            <a:graphicFrameLocks noChangeAspect="1"/>
          </p:cNvGraphicFramePr>
          <p:nvPr>
            <p:extLst>
              <p:ext uri="{D42A27DB-BD31-4B8C-83A1-F6EECF244321}">
                <p14:modId xmlns:p14="http://schemas.microsoft.com/office/powerpoint/2010/main" val="3046426218"/>
              </p:ext>
            </p:extLst>
          </p:nvPr>
        </p:nvGraphicFramePr>
        <p:xfrm>
          <a:off x="3201158" y="2451629"/>
          <a:ext cx="2743200" cy="1828800"/>
        </p:xfrm>
        <a:graphic>
          <a:graphicData uri="http://schemas.openxmlformats.org/drawingml/2006/chart">
            <c:chart xmlns:c="http://schemas.openxmlformats.org/drawingml/2006/chart" xmlns:r="http://schemas.openxmlformats.org/officeDocument/2006/relationships" r:id="rId3"/>
          </a:graphicData>
        </a:graphic>
      </p:graphicFrame>
      <p:sp>
        <p:nvSpPr>
          <p:cNvPr id="8" name="TextBox 7"/>
          <p:cNvSpPr txBox="1"/>
          <p:nvPr/>
        </p:nvSpPr>
        <p:spPr>
          <a:xfrm>
            <a:off x="3169154" y="4277380"/>
            <a:ext cx="2807208" cy="521208"/>
          </a:xfrm>
          <a:prstGeom prst="rect">
            <a:avLst/>
          </a:prstGeom>
          <a:noFill/>
        </p:spPr>
        <p:txBody>
          <a:bodyPr>
            <a:spAutoFit/>
          </a:bodyPr>
          <a:lstStyle/>
          <a:p>
            <a:pPr algn="ctr">
              <a:lnSpc>
                <a:spcPct val="100000"/>
              </a:lnSpc>
              <a:spcAft>
                <a:spcPts val="0"/>
              </a:spcAft>
              <a:defRPr/>
            </a:pPr>
            <a:r>
              <a:rPr lang="en-US" sz="1400" dirty="0">
                <a:solidFill>
                  <a:schemeClr val="accent3">
                    <a:lumMod val="20000"/>
                    <a:lumOff val="80000"/>
                  </a:schemeClr>
                </a:solidFill>
              </a:rPr>
              <a:t>Fuzzy Function for Average RH</a:t>
            </a:r>
          </a:p>
          <a:p>
            <a:pPr algn="ctr">
              <a:lnSpc>
                <a:spcPct val="100000"/>
              </a:lnSpc>
              <a:spcAft>
                <a:spcPts val="1200"/>
              </a:spcAft>
              <a:defRPr/>
            </a:pPr>
            <a:r>
              <a:rPr lang="en-US" sz="1400" dirty="0">
                <a:solidFill>
                  <a:schemeClr val="accent3">
                    <a:lumMod val="20000"/>
                    <a:lumOff val="80000"/>
                  </a:schemeClr>
                </a:solidFill>
              </a:rPr>
              <a:t>875-625 </a:t>
            </a:r>
            <a:r>
              <a:rPr lang="en-US" sz="1400" dirty="0" err="1">
                <a:solidFill>
                  <a:schemeClr val="accent3">
                    <a:lumMod val="20000"/>
                    <a:lumOff val="80000"/>
                  </a:schemeClr>
                </a:solidFill>
              </a:rPr>
              <a:t>mb</a:t>
            </a:r>
            <a:r>
              <a:rPr lang="en-US" sz="1400" dirty="0">
                <a:solidFill>
                  <a:schemeClr val="accent3">
                    <a:lumMod val="20000"/>
                    <a:lumOff val="80000"/>
                  </a:schemeClr>
                </a:solidFill>
              </a:rPr>
              <a:t> at f01</a:t>
            </a:r>
          </a:p>
        </p:txBody>
      </p:sp>
      <p:sp>
        <p:nvSpPr>
          <p:cNvPr id="10" name="TextBox 9"/>
          <p:cNvSpPr txBox="1"/>
          <p:nvPr/>
        </p:nvSpPr>
        <p:spPr>
          <a:xfrm>
            <a:off x="6756724" y="4277380"/>
            <a:ext cx="1901952" cy="523220"/>
          </a:xfrm>
          <a:prstGeom prst="rect">
            <a:avLst/>
          </a:prstGeom>
          <a:noFill/>
        </p:spPr>
        <p:txBody>
          <a:bodyPr>
            <a:spAutoFit/>
          </a:bodyPr>
          <a:lstStyle/>
          <a:p>
            <a:pPr algn="ctr">
              <a:lnSpc>
                <a:spcPct val="100000"/>
              </a:lnSpc>
              <a:spcAft>
                <a:spcPts val="0"/>
              </a:spcAft>
              <a:defRPr/>
            </a:pPr>
            <a:r>
              <a:rPr lang="en-US" sz="1400" dirty="0">
                <a:solidFill>
                  <a:schemeClr val="accent3">
                    <a:lumMod val="20000"/>
                    <a:lumOff val="80000"/>
                  </a:schemeClr>
                </a:solidFill>
              </a:rPr>
              <a:t>“Fuzzy” Average RH</a:t>
            </a:r>
          </a:p>
          <a:p>
            <a:pPr algn="ctr">
              <a:lnSpc>
                <a:spcPct val="100000"/>
              </a:lnSpc>
              <a:spcAft>
                <a:spcPts val="1200"/>
              </a:spcAft>
              <a:defRPr/>
            </a:pPr>
            <a:r>
              <a:rPr lang="en-US" sz="1400" dirty="0">
                <a:solidFill>
                  <a:schemeClr val="accent3">
                    <a:lumMod val="20000"/>
                    <a:lumOff val="80000"/>
                  </a:schemeClr>
                </a:solidFill>
              </a:rPr>
              <a:t>875-625 </a:t>
            </a:r>
            <a:r>
              <a:rPr lang="en-US" sz="1400" dirty="0" err="1">
                <a:solidFill>
                  <a:schemeClr val="accent3">
                    <a:lumMod val="20000"/>
                    <a:lumOff val="80000"/>
                  </a:schemeClr>
                </a:solidFill>
              </a:rPr>
              <a:t>mb</a:t>
            </a:r>
            <a:r>
              <a:rPr lang="en-US" sz="1400" dirty="0">
                <a:solidFill>
                  <a:schemeClr val="accent3">
                    <a:lumMod val="20000"/>
                    <a:lumOff val="80000"/>
                  </a:schemeClr>
                </a:solidFill>
              </a:rPr>
              <a:t> at f01</a:t>
            </a:r>
          </a:p>
        </p:txBody>
      </p:sp>
      <p:pic>
        <p:nvPicPr>
          <p:cNvPr id="13" name="Picture 1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83582" y="2451629"/>
            <a:ext cx="2373550" cy="1828800"/>
          </a:xfrm>
          <a:prstGeom prst="rect">
            <a:avLst/>
          </a:prstGeom>
        </p:spPr>
      </p:pic>
      <p:pic>
        <p:nvPicPr>
          <p:cNvPr id="14" name="Picture 1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515070" y="2451629"/>
            <a:ext cx="2385261" cy="1828800"/>
          </a:xfrm>
          <a:prstGeom prst="rect">
            <a:avLst/>
          </a:prstGeom>
        </p:spPr>
      </p:pic>
      <p:cxnSp>
        <p:nvCxnSpPr>
          <p:cNvPr id="15" name="Straight Arrow Connector 14"/>
          <p:cNvCxnSpPr/>
          <p:nvPr/>
        </p:nvCxnSpPr>
        <p:spPr bwMode="auto">
          <a:xfrm>
            <a:off x="2709532" y="3366029"/>
            <a:ext cx="365760" cy="0"/>
          </a:xfrm>
          <a:prstGeom prst="straightConnector1">
            <a:avLst/>
          </a:prstGeom>
          <a:solidFill>
            <a:schemeClr val="accent1"/>
          </a:solidFill>
          <a:ln w="28575" cap="flat" cmpd="sng" algn="ctr">
            <a:solidFill>
              <a:schemeClr val="accent3">
                <a:lumMod val="20000"/>
                <a:lumOff val="80000"/>
              </a:schemeClr>
            </a:solidFill>
            <a:prstDash val="solid"/>
            <a:round/>
            <a:headEnd type="none" w="med" len="med"/>
            <a:tailEnd type="arrow"/>
          </a:ln>
          <a:effectLst/>
        </p:spPr>
      </p:cxnSp>
      <p:cxnSp>
        <p:nvCxnSpPr>
          <p:cNvPr id="16" name="Straight Arrow Connector 15"/>
          <p:cNvCxnSpPr/>
          <p:nvPr/>
        </p:nvCxnSpPr>
        <p:spPr bwMode="auto">
          <a:xfrm>
            <a:off x="5981875" y="3366029"/>
            <a:ext cx="365760" cy="0"/>
          </a:xfrm>
          <a:prstGeom prst="straightConnector1">
            <a:avLst/>
          </a:prstGeom>
          <a:solidFill>
            <a:schemeClr val="accent1"/>
          </a:solidFill>
          <a:ln w="28575" cap="flat" cmpd="sng" algn="ctr">
            <a:solidFill>
              <a:schemeClr val="accent3">
                <a:lumMod val="20000"/>
                <a:lumOff val="80000"/>
              </a:schemeClr>
            </a:solidFill>
            <a:prstDash val="solid"/>
            <a:round/>
            <a:headEnd type="none" w="med" len="med"/>
            <a:tailEnd type="arrow"/>
          </a:ln>
          <a:effectLst/>
        </p:spPr>
      </p:cxnSp>
      <p:sp>
        <p:nvSpPr>
          <p:cNvPr id="17" name="TextBox 16"/>
          <p:cNvSpPr txBox="1"/>
          <p:nvPr/>
        </p:nvSpPr>
        <p:spPr>
          <a:xfrm>
            <a:off x="594360" y="5870448"/>
            <a:ext cx="7955280" cy="313932"/>
          </a:xfrm>
          <a:prstGeom prst="rect">
            <a:avLst/>
          </a:prstGeom>
          <a:noFill/>
        </p:spPr>
        <p:txBody>
          <a:bodyPr wrap="square" rtlCol="0">
            <a:spAutoFit/>
          </a:bodyPr>
          <a:lstStyle/>
          <a:p>
            <a:r>
              <a:rPr lang="en-US" dirty="0">
                <a:solidFill>
                  <a:schemeClr val="accent3">
                    <a:lumMod val="20000"/>
                    <a:lumOff val="80000"/>
                  </a:schemeClr>
                </a:solidFill>
              </a:rPr>
              <a:t>See Appendix D</a:t>
            </a:r>
            <a:r>
              <a:rPr lang="en-US" dirty="0" smtClean="0">
                <a:solidFill>
                  <a:schemeClr val="accent3">
                    <a:lumMod val="20000"/>
                    <a:lumOff val="80000"/>
                  </a:schemeClr>
                </a:solidFill>
              </a:rPr>
              <a:t> </a:t>
            </a:r>
            <a:r>
              <a:rPr lang="en-US" dirty="0">
                <a:solidFill>
                  <a:schemeClr val="accent3">
                    <a:lumMod val="20000"/>
                    <a:lumOff val="80000"/>
                  </a:schemeClr>
                </a:solidFill>
              </a:rPr>
              <a:t>for the </a:t>
            </a:r>
            <a:r>
              <a:rPr lang="en-US" dirty="0" smtClean="0">
                <a:solidFill>
                  <a:schemeClr val="accent3">
                    <a:lumMod val="20000"/>
                    <a:lumOff val="80000"/>
                  </a:schemeClr>
                </a:solidFill>
              </a:rPr>
              <a:t>graphs of </a:t>
            </a:r>
            <a:r>
              <a:rPr lang="en-US" dirty="0">
                <a:solidFill>
                  <a:schemeClr val="accent3">
                    <a:lumMod val="20000"/>
                    <a:lumOff val="80000"/>
                  </a:schemeClr>
                </a:solidFill>
              </a:rPr>
              <a:t>ANC’s predictor-specific fuzzy functions.</a:t>
            </a:r>
          </a:p>
        </p:txBody>
      </p:sp>
      <p:sp>
        <p:nvSpPr>
          <p:cNvPr id="4" name="TextBox 3"/>
          <p:cNvSpPr txBox="1"/>
          <p:nvPr/>
        </p:nvSpPr>
        <p:spPr>
          <a:xfrm>
            <a:off x="679985" y="1981200"/>
            <a:ext cx="1380744" cy="313932"/>
          </a:xfrm>
          <a:prstGeom prst="rect">
            <a:avLst/>
          </a:prstGeom>
          <a:noFill/>
        </p:spPr>
        <p:txBody>
          <a:bodyPr wrap="square" rtlCol="0">
            <a:spAutoFit/>
          </a:bodyPr>
          <a:lstStyle/>
          <a:p>
            <a:pPr algn="ctr"/>
            <a:r>
              <a:rPr lang="en-US" dirty="0">
                <a:solidFill>
                  <a:schemeClr val="accent3">
                    <a:lumMod val="20000"/>
                    <a:lumOff val="80000"/>
                  </a:schemeClr>
                </a:solidFill>
              </a:rPr>
              <a:t>PREDICTOR</a:t>
            </a:r>
          </a:p>
        </p:txBody>
      </p:sp>
      <p:sp>
        <p:nvSpPr>
          <p:cNvPr id="18" name="TextBox 17"/>
          <p:cNvSpPr txBox="1"/>
          <p:nvPr/>
        </p:nvSpPr>
        <p:spPr>
          <a:xfrm>
            <a:off x="6665284" y="1981200"/>
            <a:ext cx="2084832" cy="313932"/>
          </a:xfrm>
          <a:prstGeom prst="rect">
            <a:avLst/>
          </a:prstGeom>
          <a:noFill/>
        </p:spPr>
        <p:txBody>
          <a:bodyPr wrap="square" rtlCol="0">
            <a:spAutoFit/>
          </a:bodyPr>
          <a:lstStyle/>
          <a:p>
            <a:pPr algn="ctr"/>
            <a:r>
              <a:rPr lang="en-US" dirty="0">
                <a:solidFill>
                  <a:schemeClr val="accent3">
                    <a:lumMod val="20000"/>
                    <a:lumOff val="80000"/>
                  </a:schemeClr>
                </a:solidFill>
              </a:rPr>
              <a:t>LIKELIHOOD FIELD</a:t>
            </a:r>
          </a:p>
        </p:txBody>
      </p:sp>
    </p:spTree>
    <p:extLst>
      <p:ext uri="{BB962C8B-B14F-4D97-AF65-F5344CB8AC3E}">
        <p14:creationId xmlns:p14="http://schemas.microsoft.com/office/powerpoint/2010/main" val="3065845000"/>
      </p:ext>
    </p:extLst>
  </p:cSld>
  <p:clrMapOvr>
    <a:masterClrMapping/>
  </p:clrMapOvr>
</p:sld>
</file>

<file path=ppt/theme/theme1.xml><?xml version="1.0" encoding="utf-8"?>
<a:theme xmlns:a="http://schemas.openxmlformats.org/drawingml/2006/main" name="noaa">
  <a:themeElements>
    <a:clrScheme name="">
      <a:dk1>
        <a:srgbClr val="000000"/>
      </a:dk1>
      <a:lt1>
        <a:srgbClr val="009999"/>
      </a:lt1>
      <a:dk2>
        <a:srgbClr val="000000"/>
      </a:dk2>
      <a:lt2>
        <a:srgbClr val="808080"/>
      </a:lt2>
      <a:accent1>
        <a:srgbClr val="00CC99"/>
      </a:accent1>
      <a:accent2>
        <a:srgbClr val="3333CC"/>
      </a:accent2>
      <a:accent3>
        <a:srgbClr val="AACACA"/>
      </a:accent3>
      <a:accent4>
        <a:srgbClr val="000000"/>
      </a:accent4>
      <a:accent5>
        <a:srgbClr val="AAE2CA"/>
      </a:accent5>
      <a:accent6>
        <a:srgbClr val="2D2DB9"/>
      </a:accent6>
      <a:hlink>
        <a:srgbClr val="CCCCFF"/>
      </a:hlink>
      <a:folHlink>
        <a:srgbClr val="B2B2B2"/>
      </a:folHlink>
    </a:clrScheme>
    <a:fontScheme name="noaa">
      <a:majorFont>
        <a:latin typeface="Times New Roman"/>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90000"/>
          </a:lnSpc>
          <a:spcBef>
            <a:spcPct val="0"/>
          </a:spcBef>
          <a:spcAft>
            <a:spcPct val="0"/>
          </a:spcAft>
          <a:buClrTx/>
          <a:buSzTx/>
          <a:buFontTx/>
          <a:buNone/>
          <a:tabLst/>
          <a:defRPr kumimoji="0" lang="en-US" sz="1600" b="1" i="0" u="none" strike="noStrike" cap="none" normalizeH="0" baseline="0" smtClean="0">
            <a:ln>
              <a:noFill/>
            </a:ln>
            <a:solidFill>
              <a:srgbClr val="FFFFFF"/>
            </a:solidFill>
            <a:effectLst>
              <a:outerShdw blurRad="38100" dist="38100" dir="2700000" algn="tl">
                <a:srgbClr val="000000">
                  <a:alpha val="43137"/>
                </a:srgbClr>
              </a:outerShdw>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90000"/>
          </a:lnSpc>
          <a:spcBef>
            <a:spcPct val="0"/>
          </a:spcBef>
          <a:spcAft>
            <a:spcPct val="0"/>
          </a:spcAft>
          <a:buClrTx/>
          <a:buSzTx/>
          <a:buFontTx/>
          <a:buNone/>
          <a:tabLst/>
          <a:defRPr kumimoji="0" lang="en-US" sz="1600" b="1" i="0" u="none" strike="noStrike" cap="none" normalizeH="0" baseline="0" smtClean="0">
            <a:ln>
              <a:noFill/>
            </a:ln>
            <a:solidFill>
              <a:srgbClr val="FFFFFF"/>
            </a:solidFill>
            <a:effectLst>
              <a:outerShdw blurRad="38100" dist="38100" dir="2700000" algn="tl">
                <a:srgbClr val="000000">
                  <a:alpha val="43137"/>
                </a:srgbClr>
              </a:outerShdw>
            </a:effectLst>
            <a:latin typeface="Arial" charset="0"/>
          </a:defRPr>
        </a:defPPr>
      </a:lstStyle>
    </a:lnDef>
  </a:objectDefaults>
  <a:extraClrSchemeLst>
    <a:extraClrScheme>
      <a:clrScheme name="noaa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noaa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noaa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noaa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noaa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noaa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noaa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
    <a:dk1>
      <a:srgbClr val="000000"/>
    </a:dk1>
    <a:lt1>
      <a:srgbClr val="008080"/>
    </a:lt1>
    <a:dk2>
      <a:srgbClr val="000000"/>
    </a:dk2>
    <a:lt2>
      <a:srgbClr val="808080"/>
    </a:lt2>
    <a:accent1>
      <a:srgbClr val="00CC99"/>
    </a:accent1>
    <a:accent2>
      <a:srgbClr val="3333CC"/>
    </a:accent2>
    <a:accent3>
      <a:srgbClr val="AAC0C0"/>
    </a:accent3>
    <a:accent4>
      <a:srgbClr val="000000"/>
    </a:accent4>
    <a:accent5>
      <a:srgbClr val="AAE2CA"/>
    </a:accent5>
    <a:accent6>
      <a:srgbClr val="2D2DB9"/>
    </a:accent6>
    <a:hlink>
      <a:srgbClr val="CCCCFF"/>
    </a:hlink>
    <a:folHlink>
      <a:srgbClr val="B2B2B2"/>
    </a:folHlink>
  </a:clrScheme>
</a:themeOverride>
</file>

<file path=docProps/app.xml><?xml version="1.0" encoding="utf-8"?>
<Properties xmlns="http://schemas.openxmlformats.org/officeDocument/2006/extended-properties" xmlns:vt="http://schemas.openxmlformats.org/officeDocument/2006/docPropsVTypes">
  <Template/>
  <TotalTime>52865</TotalTime>
  <Words>5422</Words>
  <Application>Microsoft Office PowerPoint</Application>
  <PresentationFormat>On-screen Show (4:3)</PresentationFormat>
  <Paragraphs>646</Paragraphs>
  <Slides>41</Slides>
  <Notes>41</Notes>
  <HiddenSlides>0</HiddenSlides>
  <MMClips>0</MMClips>
  <ScaleCrop>false</ScaleCrop>
  <HeadingPairs>
    <vt:vector size="4" baseType="variant">
      <vt:variant>
        <vt:lpstr>Theme</vt:lpstr>
      </vt:variant>
      <vt:variant>
        <vt:i4>1</vt:i4>
      </vt:variant>
      <vt:variant>
        <vt:lpstr>Slide Titles</vt:lpstr>
      </vt:variant>
      <vt:variant>
        <vt:i4>41</vt:i4>
      </vt:variant>
    </vt:vector>
  </HeadingPairs>
  <TitlesOfParts>
    <vt:vector size="42" baseType="lpstr">
      <vt:lpstr>noaa</vt:lpstr>
      <vt:lpstr>Evaluation of NCAR’s AutoNowCaster for Operational Application within the National Weather Service       Presenter: John Crockett, CIRA/CSU</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National Weather Service</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Evaluation of NCAR's AutoNowCaster for Operational Application within the National Weather Service</dc:title>
  <dc:creator>John Crockett</dc:creator>
  <cp:lastModifiedBy>John Crockett</cp:lastModifiedBy>
  <cp:revision>2531</cp:revision>
  <cp:lastPrinted>2016-06-13T14:11:42Z</cp:lastPrinted>
  <dcterms:created xsi:type="dcterms:W3CDTF">2001-08-02T19:44:25Z</dcterms:created>
  <dcterms:modified xsi:type="dcterms:W3CDTF">2017-09-29T15:17:16Z</dcterms:modified>
</cp:coreProperties>
</file>