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73" r:id="rId3"/>
    <p:sldMasterId id="2147483675" r:id="rId4"/>
    <p:sldMasterId id="2147483689" r:id="rId5"/>
    <p:sldMasterId id="2147483696" r:id="rId6"/>
  </p:sldMasterIdLst>
  <p:notesMasterIdLst>
    <p:notesMasterId r:id="rId57"/>
  </p:notesMasterIdLst>
  <p:handoutMasterIdLst>
    <p:handoutMasterId r:id="rId58"/>
  </p:handoutMasterIdLst>
  <p:sldIdLst>
    <p:sldId id="256" r:id="rId7"/>
    <p:sldId id="419" r:id="rId8"/>
    <p:sldId id="460" r:id="rId9"/>
    <p:sldId id="341" r:id="rId10"/>
    <p:sldId id="342" r:id="rId11"/>
    <p:sldId id="347" r:id="rId12"/>
    <p:sldId id="349" r:id="rId13"/>
    <p:sldId id="461" r:id="rId14"/>
    <p:sldId id="462" r:id="rId15"/>
    <p:sldId id="393" r:id="rId16"/>
    <p:sldId id="394" r:id="rId17"/>
    <p:sldId id="395" r:id="rId18"/>
    <p:sldId id="402" r:id="rId19"/>
    <p:sldId id="464" r:id="rId20"/>
    <p:sldId id="465" r:id="rId21"/>
    <p:sldId id="466" r:id="rId22"/>
    <p:sldId id="405" r:id="rId23"/>
    <p:sldId id="421" r:id="rId24"/>
    <p:sldId id="475" r:id="rId25"/>
    <p:sldId id="444" r:id="rId26"/>
    <p:sldId id="445" r:id="rId27"/>
    <p:sldId id="448" r:id="rId28"/>
    <p:sldId id="449" r:id="rId29"/>
    <p:sldId id="450" r:id="rId30"/>
    <p:sldId id="423" r:id="rId31"/>
    <p:sldId id="429" r:id="rId32"/>
    <p:sldId id="451" r:id="rId33"/>
    <p:sldId id="424" r:id="rId34"/>
    <p:sldId id="436" r:id="rId35"/>
    <p:sldId id="469" r:id="rId36"/>
    <p:sldId id="467" r:id="rId37"/>
    <p:sldId id="468" r:id="rId38"/>
    <p:sldId id="457" r:id="rId39"/>
    <p:sldId id="458" r:id="rId40"/>
    <p:sldId id="456" r:id="rId41"/>
    <p:sldId id="452" r:id="rId42"/>
    <p:sldId id="453" r:id="rId43"/>
    <p:sldId id="454" r:id="rId44"/>
    <p:sldId id="455" r:id="rId45"/>
    <p:sldId id="470" r:id="rId46"/>
    <p:sldId id="471" r:id="rId47"/>
    <p:sldId id="474" r:id="rId48"/>
    <p:sldId id="416" r:id="rId49"/>
    <p:sldId id="398" r:id="rId50"/>
    <p:sldId id="430" r:id="rId51"/>
    <p:sldId id="439" r:id="rId52"/>
    <p:sldId id="431" r:id="rId53"/>
    <p:sldId id="437" r:id="rId54"/>
    <p:sldId id="473" r:id="rId55"/>
    <p:sldId id="463" r:id="rId56"/>
  </p:sldIdLst>
  <p:sldSz cx="9144000" cy="6858000" type="screen4x3"/>
  <p:notesSz cx="6996113" cy="9282113"/>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rgbClr val="FF9900"/>
        </a:solidFill>
        <a:latin typeface="Arial" pitchFamily="34" charset="0"/>
        <a:ea typeface="+mn-ea"/>
        <a:cs typeface="+mn-cs"/>
      </a:defRPr>
    </a:lvl1pPr>
    <a:lvl2pPr marL="457200" algn="l" rtl="0" eaLnBrk="0" fontAlgn="base" hangingPunct="0">
      <a:spcBef>
        <a:spcPct val="0"/>
      </a:spcBef>
      <a:spcAft>
        <a:spcPct val="0"/>
      </a:spcAft>
      <a:defRPr kern="1200">
        <a:solidFill>
          <a:srgbClr val="FF9900"/>
        </a:solidFill>
        <a:latin typeface="Arial" pitchFamily="34" charset="0"/>
        <a:ea typeface="+mn-ea"/>
        <a:cs typeface="+mn-cs"/>
      </a:defRPr>
    </a:lvl2pPr>
    <a:lvl3pPr marL="914400" algn="l" rtl="0" eaLnBrk="0" fontAlgn="base" hangingPunct="0">
      <a:spcBef>
        <a:spcPct val="0"/>
      </a:spcBef>
      <a:spcAft>
        <a:spcPct val="0"/>
      </a:spcAft>
      <a:defRPr kern="1200">
        <a:solidFill>
          <a:srgbClr val="FF9900"/>
        </a:solidFill>
        <a:latin typeface="Arial" pitchFamily="34" charset="0"/>
        <a:ea typeface="+mn-ea"/>
        <a:cs typeface="+mn-cs"/>
      </a:defRPr>
    </a:lvl3pPr>
    <a:lvl4pPr marL="1371600" algn="l" rtl="0" eaLnBrk="0" fontAlgn="base" hangingPunct="0">
      <a:spcBef>
        <a:spcPct val="0"/>
      </a:spcBef>
      <a:spcAft>
        <a:spcPct val="0"/>
      </a:spcAft>
      <a:defRPr kern="1200">
        <a:solidFill>
          <a:srgbClr val="FF9900"/>
        </a:solidFill>
        <a:latin typeface="Arial" pitchFamily="34" charset="0"/>
        <a:ea typeface="+mn-ea"/>
        <a:cs typeface="+mn-cs"/>
      </a:defRPr>
    </a:lvl4pPr>
    <a:lvl5pPr marL="1828800" algn="l" rtl="0" eaLnBrk="0" fontAlgn="base" hangingPunct="0">
      <a:spcBef>
        <a:spcPct val="0"/>
      </a:spcBef>
      <a:spcAft>
        <a:spcPct val="0"/>
      </a:spcAft>
      <a:defRPr kern="1200">
        <a:solidFill>
          <a:srgbClr val="FF9900"/>
        </a:solidFill>
        <a:latin typeface="Arial" pitchFamily="34" charset="0"/>
        <a:ea typeface="+mn-ea"/>
        <a:cs typeface="+mn-cs"/>
      </a:defRPr>
    </a:lvl5pPr>
    <a:lvl6pPr marL="2286000" algn="l" defTabSz="914400" rtl="0" eaLnBrk="1" latinLnBrk="0" hangingPunct="1">
      <a:defRPr kern="1200">
        <a:solidFill>
          <a:srgbClr val="FF9900"/>
        </a:solidFill>
        <a:latin typeface="Arial" pitchFamily="34" charset="0"/>
        <a:ea typeface="+mn-ea"/>
        <a:cs typeface="+mn-cs"/>
      </a:defRPr>
    </a:lvl6pPr>
    <a:lvl7pPr marL="2743200" algn="l" defTabSz="914400" rtl="0" eaLnBrk="1" latinLnBrk="0" hangingPunct="1">
      <a:defRPr kern="1200">
        <a:solidFill>
          <a:srgbClr val="FF9900"/>
        </a:solidFill>
        <a:latin typeface="Arial" pitchFamily="34" charset="0"/>
        <a:ea typeface="+mn-ea"/>
        <a:cs typeface="+mn-cs"/>
      </a:defRPr>
    </a:lvl7pPr>
    <a:lvl8pPr marL="3200400" algn="l" defTabSz="914400" rtl="0" eaLnBrk="1" latinLnBrk="0" hangingPunct="1">
      <a:defRPr kern="1200">
        <a:solidFill>
          <a:srgbClr val="FF9900"/>
        </a:solidFill>
        <a:latin typeface="Arial" pitchFamily="34" charset="0"/>
        <a:ea typeface="+mn-ea"/>
        <a:cs typeface="+mn-cs"/>
      </a:defRPr>
    </a:lvl8pPr>
    <a:lvl9pPr marL="3657600" algn="l" defTabSz="914400" rtl="0" eaLnBrk="1" latinLnBrk="0" hangingPunct="1">
      <a:defRPr kern="1200">
        <a:solidFill>
          <a:srgbClr val="FF9900"/>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5C0C7"/>
    <a:srgbClr val="C3C0C7"/>
    <a:srgbClr val="C0C0C7"/>
    <a:srgbClr val="C0C0C5"/>
    <a:srgbClr val="C1BEC7"/>
    <a:srgbClr val="C4BEC7"/>
    <a:srgbClr val="C7BEC7"/>
    <a:srgbClr val="C7C0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83690" autoAdjust="0"/>
  </p:normalViewPr>
  <p:slideViewPr>
    <p:cSldViewPr>
      <p:cViewPr varScale="1">
        <p:scale>
          <a:sx n="73" d="100"/>
          <a:sy n="73" d="100"/>
        </p:scale>
        <p:origin x="469"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896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idx="2"/>
          </p:nvPr>
        </p:nvSpPr>
        <p:spPr bwMode="auto">
          <a:xfrm>
            <a:off x="1184275" y="585788"/>
            <a:ext cx="4627563"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269556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p:sp>
      <p:sp>
        <p:nvSpPr>
          <p:cNvPr id="33795" name="Rectangle 3"/>
          <p:cNvSpPr>
            <a:spLocks noGrp="1" noChangeArrowheads="1"/>
          </p:cNvSpPr>
          <p:nvPr>
            <p:ph type="body" idx="1"/>
          </p:nvPr>
        </p:nvSpPr>
        <p:spPr bwMode="auto">
          <a:xfrm>
            <a:off x="915988" y="4424363"/>
            <a:ext cx="5113337"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541" tIns="45769" rIns="91541" bIns="45769"/>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900"/>
            <a:ext cx="5852160" cy="4319555"/>
          </a:xfrm>
          <a:prstGeom prst="rect">
            <a:avLst/>
          </a:prstGeom>
        </p:spPr>
        <p:txBody>
          <a:bodyPr lIns="95076" tIns="47539" rIns="95076" bIns="47539"/>
          <a:lstStyle/>
          <a:p>
            <a:endParaRPr lang="en-US" dirty="0"/>
          </a:p>
        </p:txBody>
      </p:sp>
    </p:spTree>
    <p:extLst>
      <p:ext uri="{BB962C8B-B14F-4D97-AF65-F5344CB8AC3E}">
        <p14:creationId xmlns:p14="http://schemas.microsoft.com/office/powerpoint/2010/main" val="3077235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p:sp>
      <p:sp>
        <p:nvSpPr>
          <p:cNvPr id="248835" name="Rectangle 3"/>
          <p:cNvSpPr>
            <a:spLocks noGrp="1" noChangeArrowheads="1"/>
          </p:cNvSpPr>
          <p:nvPr>
            <p:ph type="body" idx="1"/>
          </p:nvPr>
        </p:nvSpPr>
        <p:spPr bwMode="auto">
          <a:xfrm>
            <a:off x="700088" y="4408488"/>
            <a:ext cx="5595937" cy="417671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800" dirty="0" smtClean="0"/>
              <a:t>Operational</a:t>
            </a:r>
            <a:r>
              <a:rPr lang="en-US" sz="800" baseline="0" dirty="0" smtClean="0"/>
              <a:t> deployment means the end-to-end process is running on SWPC’s operational systems and has high availability. End users are advised to run validation tests for their operating regions before using the information operationally, as the accuracy of the conductivity model may be limited in some locations. </a:t>
            </a:r>
          </a:p>
          <a:p>
            <a:r>
              <a:rPr lang="en-US" sz="800" baseline="0" dirty="0" smtClean="0"/>
              <a:t>The end-to-end data flow is designed to allow </a:t>
            </a:r>
            <a:r>
              <a:rPr lang="en-US" sz="800" u="sng" baseline="0" dirty="0" smtClean="0"/>
              <a:t>conductivity information to be updated relatively easily </a:t>
            </a:r>
            <a:r>
              <a:rPr lang="en-US" sz="800" baseline="0" dirty="0" smtClean="0"/>
              <a:t>as new information is forthcoming from the research community. </a:t>
            </a:r>
          </a:p>
          <a:p>
            <a:r>
              <a:rPr lang="en-US" sz="800" baseline="0" dirty="0" smtClean="0"/>
              <a:t>The system can easily accept the addition of more input magnetometer data, provided the data meets the basic requirements for timeliness, minimal noise, and knowledge of sensor </a:t>
            </a:r>
            <a:r>
              <a:rPr lang="en-US" sz="1050" baseline="0" dirty="0" smtClean="0"/>
              <a:t>orientation.</a:t>
            </a:r>
          </a:p>
          <a:p>
            <a:endParaRPr lang="en-US" sz="1050" baseline="0" dirty="0" smtClean="0"/>
          </a:p>
          <a:p>
            <a:endParaRPr lang="en-US" sz="1050" dirty="0"/>
          </a:p>
        </p:txBody>
      </p:sp>
    </p:spTree>
    <p:extLst>
      <p:ext uri="{BB962C8B-B14F-4D97-AF65-F5344CB8AC3E}">
        <p14:creationId xmlns:p14="http://schemas.microsoft.com/office/powerpoint/2010/main" val="673280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p:sp>
      <p:sp>
        <p:nvSpPr>
          <p:cNvPr id="248835" name="Rectangle 3"/>
          <p:cNvSpPr>
            <a:spLocks noGrp="1" noChangeArrowheads="1"/>
          </p:cNvSpPr>
          <p:nvPr>
            <p:ph type="body" idx="1"/>
          </p:nvPr>
        </p:nvSpPr>
        <p:spPr bwMode="auto">
          <a:xfrm>
            <a:off x="700088" y="4408488"/>
            <a:ext cx="5595937" cy="417671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76363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smtClean="0"/>
              <a:t>September 08,</a:t>
            </a:r>
            <a:r>
              <a:rPr lang="en-US" baseline="0" dirty="0" smtClean="0"/>
              <a:t> 2017 from 1300-1400 UTC, 2 frames per second (30 second video)</a:t>
            </a:r>
            <a:endParaRPr lang="en-US" dirty="0"/>
          </a:p>
        </p:txBody>
      </p:sp>
    </p:spTree>
    <p:extLst>
      <p:ext uri="{BB962C8B-B14F-4D97-AF65-F5344CB8AC3E}">
        <p14:creationId xmlns:p14="http://schemas.microsoft.com/office/powerpoint/2010/main" val="2518175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r>
              <a:rPr lang="en-US" dirty="0" smtClean="0"/>
              <a:t>physiographic regions (</a:t>
            </a:r>
            <a:r>
              <a:rPr lang="en-US" dirty="0" err="1" smtClean="0"/>
              <a:t>Fenneman</a:t>
            </a:r>
            <a:r>
              <a:rPr lang="en-US" dirty="0" smtClean="0"/>
              <a:t> &amp; Johnson, 1946)</a:t>
            </a:r>
          </a:p>
          <a:p>
            <a:r>
              <a:rPr lang="en-US" dirty="0" smtClean="0"/>
              <a:t>First 1D conductivity models: EPRI report 1026430 (December 2012): (the </a:t>
            </a:r>
            <a:r>
              <a:rPr lang="en-US" dirty="0" err="1" smtClean="0"/>
              <a:t>Fernberg</a:t>
            </a:r>
            <a:r>
              <a:rPr lang="en-US" dirty="0" smtClean="0"/>
              <a:t> 1D</a:t>
            </a:r>
            <a:r>
              <a:rPr lang="en-US" baseline="0" dirty="0" smtClean="0"/>
              <a:t> models)</a:t>
            </a:r>
          </a:p>
          <a:p>
            <a:endParaRPr lang="en-US" dirty="0" smtClean="0"/>
          </a:p>
          <a:p>
            <a:endParaRPr lang="en-US" dirty="0"/>
          </a:p>
        </p:txBody>
      </p:sp>
    </p:spTree>
    <p:extLst>
      <p:ext uri="{BB962C8B-B14F-4D97-AF65-F5344CB8AC3E}">
        <p14:creationId xmlns:p14="http://schemas.microsoft.com/office/powerpoint/2010/main" val="42806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endParaRPr lang="en-US" dirty="0"/>
          </a:p>
        </p:txBody>
      </p:sp>
    </p:spTree>
    <p:extLst>
      <p:ext uri="{BB962C8B-B14F-4D97-AF65-F5344CB8AC3E}">
        <p14:creationId xmlns:p14="http://schemas.microsoft.com/office/powerpoint/2010/main" val="1330037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endParaRPr lang="en-US" dirty="0"/>
          </a:p>
        </p:txBody>
      </p:sp>
    </p:spTree>
    <p:extLst>
      <p:ext uri="{BB962C8B-B14F-4D97-AF65-F5344CB8AC3E}">
        <p14:creationId xmlns:p14="http://schemas.microsoft.com/office/powerpoint/2010/main" val="4151029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endParaRPr lang="en-US" dirty="0"/>
          </a:p>
        </p:txBody>
      </p:sp>
    </p:spTree>
    <p:extLst>
      <p:ext uri="{BB962C8B-B14F-4D97-AF65-F5344CB8AC3E}">
        <p14:creationId xmlns:p14="http://schemas.microsoft.com/office/powerpoint/2010/main" val="49522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Statistical comparison between the </a:t>
            </a:r>
            <a:r>
              <a:rPr lang="en-US" sz="1200" dirty="0" err="1" smtClean="0"/>
              <a:t>Fernberg</a:t>
            </a:r>
            <a:r>
              <a:rPr lang="en-US" sz="1200" dirty="0" smtClean="0"/>
              <a:t> 1D and the EMTF-based model to better characterize the ‘error bars’ in the former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Magnetic observatories used: CMO, BLC, YKC, FCC, SIT, PBQ, MEA, GLN (3/89</a:t>
            </a:r>
            <a:r>
              <a:rPr lang="en-US" sz="1200" baseline="0" dirty="0" smtClean="0"/>
              <a:t> only), VIC, NEW, STJ, OTT, BOU, FRD, FRN, TUC, BSL, DLR, SJG</a:t>
            </a:r>
            <a:endParaRPr lang="en-US" sz="1200" dirty="0" smtClean="0"/>
          </a:p>
          <a:p>
            <a:endParaRPr lang="en-US" dirty="0"/>
          </a:p>
        </p:txBody>
      </p:sp>
    </p:spTree>
    <p:extLst>
      <p:ext uri="{BB962C8B-B14F-4D97-AF65-F5344CB8AC3E}">
        <p14:creationId xmlns:p14="http://schemas.microsoft.com/office/powerpoint/2010/main" val="236392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smtClean="0"/>
              <a:t>North-Central</a:t>
            </a:r>
            <a:r>
              <a:rPr lang="en-US" baseline="0" dirty="0" smtClean="0"/>
              <a:t> Illinois</a:t>
            </a:r>
            <a:endParaRPr lang="en-US" dirty="0"/>
          </a:p>
        </p:txBody>
      </p:sp>
    </p:spTree>
    <p:extLst>
      <p:ext uri="{BB962C8B-B14F-4D97-AF65-F5344CB8AC3E}">
        <p14:creationId xmlns:p14="http://schemas.microsoft.com/office/powerpoint/2010/main" val="269940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900"/>
            <a:ext cx="5852160" cy="4319555"/>
          </a:xfrm>
          <a:prstGeom prst="rect">
            <a:avLst/>
          </a:prstGeom>
        </p:spPr>
        <p:txBody>
          <a:bodyPr lIns="95076" tIns="47539" rIns="95076" bIns="47539"/>
          <a:lstStyle/>
          <a:p>
            <a:endParaRPr lang="en-US" dirty="0"/>
          </a:p>
        </p:txBody>
      </p:sp>
    </p:spTree>
    <p:extLst>
      <p:ext uri="{BB962C8B-B14F-4D97-AF65-F5344CB8AC3E}">
        <p14:creationId xmlns:p14="http://schemas.microsoft.com/office/powerpoint/2010/main" val="1553782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900"/>
            <a:ext cx="5852160" cy="4319555"/>
          </a:xfrm>
          <a:prstGeom prst="rect">
            <a:avLst/>
          </a:prstGeom>
        </p:spPr>
        <p:txBody>
          <a:bodyPr lIns="95076" tIns="47539" rIns="95076" bIns="47539"/>
          <a:lstStyle/>
          <a:p>
            <a:endParaRPr lang="en-US" dirty="0"/>
          </a:p>
        </p:txBody>
      </p:sp>
    </p:spTree>
    <p:extLst>
      <p:ext uri="{BB962C8B-B14F-4D97-AF65-F5344CB8AC3E}">
        <p14:creationId xmlns:p14="http://schemas.microsoft.com/office/powerpoint/2010/main" val="4098557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181100"/>
            <a:ext cx="4264025" cy="3197225"/>
          </a:xfrm>
        </p:spPr>
      </p:sp>
      <p:sp>
        <p:nvSpPr>
          <p:cNvPr id="3" name="Notes Placeholder 2"/>
          <p:cNvSpPr>
            <a:spLocks noGrp="1"/>
          </p:cNvSpPr>
          <p:nvPr>
            <p:ph type="body" idx="1"/>
          </p:nvPr>
        </p:nvSpPr>
        <p:spPr>
          <a:xfrm>
            <a:off x="685800" y="4400550"/>
            <a:ext cx="5486400" cy="3600450"/>
          </a:xfrm>
          <a:prstGeom prst="rect">
            <a:avLst/>
          </a:prstGeom>
        </p:spPr>
        <p:txBody>
          <a:bodyPr/>
          <a:lstStyle/>
          <a:p>
            <a:pPr defTabSz="935929">
              <a:defRPr/>
            </a:pPr>
            <a:r>
              <a:rPr lang="en-US" dirty="0"/>
              <a:t>This is what the</a:t>
            </a:r>
            <a:r>
              <a:rPr lang="en-US" baseline="0" dirty="0"/>
              <a:t> Geospace model looks like as we currently have it implemented at the National Weather Service.</a:t>
            </a:r>
          </a:p>
          <a:p>
            <a:pPr defTabSz="935929">
              <a:defRPr/>
            </a:pPr>
            <a:endParaRPr lang="en-US" b="0" baseline="0" dirty="0"/>
          </a:p>
          <a:p>
            <a:pPr defTabSz="931774">
              <a:defRPr/>
            </a:pPr>
            <a:r>
              <a:rPr lang="en-US" b="0" dirty="0">
                <a:latin typeface="Times" charset="0"/>
                <a:ea typeface="ＭＳ Ｐゴシック" charset="-128"/>
                <a:cs typeface="ＭＳ Ｐゴシック" charset="-128"/>
              </a:rPr>
              <a:t>In the center, you can see the </a:t>
            </a:r>
            <a:r>
              <a:rPr lang="en-US" b="0" u="sng" dirty="0">
                <a:latin typeface="Times" charset="0"/>
                <a:ea typeface="ＭＳ Ｐゴシック" charset="-128"/>
                <a:cs typeface="ＭＳ Ｐゴシック" charset="-128"/>
              </a:rPr>
              <a:t>three </a:t>
            </a:r>
            <a:r>
              <a:rPr lang="en-US" b="1" u="sng" dirty="0">
                <a:latin typeface="Times" charset="0"/>
                <a:ea typeface="ＭＳ Ｐゴシック" charset="-128"/>
                <a:cs typeface="ＭＳ Ｐゴシック" charset="-128"/>
              </a:rPr>
              <a:t>components of the SWMF that we have </a:t>
            </a:r>
            <a:r>
              <a:rPr lang="en-US" b="0" u="sng" baseline="0" dirty="0">
                <a:latin typeface="Times" charset="0"/>
                <a:ea typeface="ＭＳ Ｐゴシック" charset="-128"/>
                <a:cs typeface="ＭＳ Ｐゴシック" charset="-128"/>
              </a:rPr>
              <a:t>coupled </a:t>
            </a:r>
            <a:r>
              <a:rPr lang="en-US" b="0" baseline="0" dirty="0">
                <a:latin typeface="Times" charset="0"/>
                <a:ea typeface="ＭＳ Ｐゴシック" charset="-128"/>
                <a:cs typeface="ＭＳ Ｐゴシック" charset="-128"/>
              </a:rPr>
              <a:t>together to form the </a:t>
            </a:r>
            <a:r>
              <a:rPr lang="en-US" b="0" u="sng" baseline="0" dirty="0">
                <a:latin typeface="Times" charset="0"/>
                <a:ea typeface="ＭＳ Ｐゴシック" charset="-128"/>
                <a:cs typeface="ＭＳ Ｐゴシック" charset="-128"/>
              </a:rPr>
              <a:t>Geospace model</a:t>
            </a:r>
            <a:r>
              <a:rPr lang="en-US" b="0" baseline="0" dirty="0">
                <a:latin typeface="Times" charset="0"/>
                <a:ea typeface="ＭＳ Ｐゴシック" charset="-128"/>
                <a:cs typeface="ＭＳ Ｐゴシック" charset="-128"/>
              </a:rPr>
              <a:t>.</a:t>
            </a:r>
          </a:p>
          <a:p>
            <a:pPr defTabSz="931774">
              <a:defRPr/>
            </a:pPr>
            <a:endParaRPr lang="en-US" b="0" baseline="0" dirty="0">
              <a:latin typeface="Times" charset="0"/>
              <a:ea typeface="ＭＳ Ｐゴシック" charset="-128"/>
            </a:endParaRPr>
          </a:p>
          <a:p>
            <a:pPr defTabSz="931774">
              <a:defRPr/>
            </a:pPr>
            <a:r>
              <a:rPr lang="en-US" dirty="0"/>
              <a:t>We </a:t>
            </a:r>
            <a:r>
              <a:rPr lang="en-US" b="1" dirty="0"/>
              <a:t>drive the </a:t>
            </a:r>
            <a:r>
              <a:rPr lang="en-US" b="1" baseline="0" dirty="0"/>
              <a:t>Geospace model </a:t>
            </a:r>
            <a:r>
              <a:rPr lang="en-US" b="0" baseline="0" dirty="0"/>
              <a:t>using </a:t>
            </a:r>
            <a:r>
              <a:rPr lang="en-US" b="1" baseline="0" dirty="0"/>
              <a:t>real-time solar wind data</a:t>
            </a:r>
            <a:r>
              <a:rPr lang="en-US" baseline="0" dirty="0"/>
              <a:t>, which we get from the </a:t>
            </a:r>
            <a:r>
              <a:rPr lang="en-US" b="1" baseline="0" dirty="0"/>
              <a:t>DSCOVR satellite located at the L1 </a:t>
            </a:r>
            <a:r>
              <a:rPr lang="en-US" baseline="0" dirty="0"/>
              <a:t>Lagrange Point, and F10.7 Solar Radio Flux which is a </a:t>
            </a:r>
            <a:r>
              <a:rPr lang="en-US" u="sng" baseline="0" dirty="0"/>
              <a:t>proxy f</a:t>
            </a:r>
            <a:r>
              <a:rPr lang="en-US" b="0" u="sng" baseline="0" dirty="0"/>
              <a:t>or solar UV radiation</a:t>
            </a:r>
            <a:r>
              <a:rPr lang="en-US" b="0" baseline="0" dirty="0"/>
              <a:t>.</a:t>
            </a:r>
            <a:endParaRPr lang="en-US" b="0" i="1" dirty="0"/>
          </a:p>
          <a:p>
            <a:endParaRPr lang="en-US" b="0" dirty="0"/>
          </a:p>
          <a:p>
            <a:r>
              <a:rPr lang="en-US" baseline="0" dirty="0"/>
              <a:t>The </a:t>
            </a:r>
            <a:r>
              <a:rPr lang="en-US" b="1" baseline="0" dirty="0"/>
              <a:t>output from the Geospace model </a:t>
            </a:r>
            <a:r>
              <a:rPr lang="en-US" b="0" baseline="0" dirty="0"/>
              <a:t>is then </a:t>
            </a:r>
            <a:r>
              <a:rPr lang="en-US" b="1" baseline="0" dirty="0"/>
              <a:t>used to </a:t>
            </a:r>
            <a:r>
              <a:rPr lang="en-US" b="1" u="sng" baseline="0" dirty="0"/>
              <a:t>generate</a:t>
            </a:r>
            <a:r>
              <a:rPr lang="en-US" b="1" baseline="0" dirty="0"/>
              <a:t> Geospace </a:t>
            </a:r>
            <a:r>
              <a:rPr lang="en-US" b="0" baseline="0" dirty="0"/>
              <a:t>products such as the 1</a:t>
            </a:r>
            <a:r>
              <a:rPr lang="en-US" b="0" dirty="0"/>
              <a:t>) the Geospace </a:t>
            </a:r>
            <a:r>
              <a:rPr lang="en-US" dirty="0"/>
              <a:t>Ground Magnetic Perturbation Maps</a:t>
            </a:r>
            <a:r>
              <a:rPr lang="en-US" b="0" dirty="0"/>
              <a:t>–</a:t>
            </a:r>
            <a:r>
              <a:rPr lang="en-US" b="0" baseline="0" dirty="0"/>
              <a:t>and 2) </a:t>
            </a:r>
            <a:r>
              <a:rPr lang="en-US" dirty="0"/>
              <a:t>Magnetospheric Views. These products are </a:t>
            </a:r>
            <a:r>
              <a:rPr lang="en-US" b="1" dirty="0"/>
              <a:t>all available in real-time on the SWPC webpage</a:t>
            </a:r>
            <a:r>
              <a:rPr lang="en-US" dirty="0"/>
              <a:t>. </a:t>
            </a:r>
            <a:r>
              <a:rPr lang="en-US" b="0" baseline="0" dirty="0"/>
              <a:t>.</a:t>
            </a:r>
          </a:p>
          <a:p>
            <a:endParaRPr lang="en-US" b="1" baseline="0" dirty="0"/>
          </a:p>
          <a:p>
            <a:endParaRPr lang="en-US" baseline="0" dirty="0"/>
          </a:p>
          <a:p>
            <a:r>
              <a:rPr lang="en-US" baseline="0" dirty="0"/>
              <a:t>--------------</a:t>
            </a:r>
          </a:p>
          <a:p>
            <a:endParaRPr lang="en-US" baseline="0" dirty="0"/>
          </a:p>
          <a:p>
            <a:r>
              <a:rPr lang="en-US" baseline="0" dirty="0"/>
              <a:t>--------------</a:t>
            </a:r>
          </a:p>
          <a:p>
            <a:endParaRPr lang="en-US" baseline="0" dirty="0"/>
          </a:p>
          <a:p>
            <a:endParaRPr lang="en-US" b="0" baseline="0" dirty="0">
              <a:solidFill>
                <a:srgbClr val="FF0000"/>
              </a:solidFill>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2DC9A39-B24A-4A57-805E-0CF674EBD588}" type="slidenum">
              <a:rPr kumimoji="0" lang="en-US" sz="1100" b="1" i="1" u="none" strike="noStrike" kern="1200" cap="none" spc="0" normalizeH="0" baseline="0" noProof="0" smtClean="0">
                <a:ln>
                  <a:noFill/>
                </a:ln>
                <a:solidFill>
                  <a:prstClr val="black"/>
                </a:solidFill>
                <a:effectLst/>
                <a:uLnTx/>
                <a:uFillTx/>
                <a:latin typeface="Garrison Light Sans"/>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en-US" sz="1100" b="1" i="1" u="none" strike="noStrike" kern="1200" cap="none" spc="0" normalizeH="0" baseline="0" noProof="0" dirty="0">
              <a:ln>
                <a:noFill/>
              </a:ln>
              <a:solidFill>
                <a:prstClr val="black"/>
              </a:solidFill>
              <a:effectLst/>
              <a:uLnTx/>
              <a:uFillTx/>
              <a:latin typeface="Garrison Light Sans"/>
              <a:ea typeface="+mn-ea"/>
              <a:cs typeface="+mn-cs"/>
            </a:endParaRPr>
          </a:p>
        </p:txBody>
      </p:sp>
    </p:spTree>
    <p:extLst>
      <p:ext uri="{BB962C8B-B14F-4D97-AF65-F5344CB8AC3E}">
        <p14:creationId xmlns:p14="http://schemas.microsoft.com/office/powerpoint/2010/main" val="3521061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smtClean="0"/>
              <a:t>September 8, 2017: 1326-1335</a:t>
            </a:r>
            <a:endParaRPr lang="en-US" dirty="0"/>
          </a:p>
        </p:txBody>
      </p:sp>
    </p:spTree>
    <p:extLst>
      <p:ext uri="{BB962C8B-B14F-4D97-AF65-F5344CB8AC3E}">
        <p14:creationId xmlns:p14="http://schemas.microsoft.com/office/powerpoint/2010/main" val="783289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smtClean="0"/>
              <a:t>September 8, 2017: 1326-1335</a:t>
            </a:r>
            <a:endParaRPr lang="en-US" dirty="0"/>
          </a:p>
        </p:txBody>
      </p:sp>
    </p:spTree>
    <p:extLst>
      <p:ext uri="{BB962C8B-B14F-4D97-AF65-F5344CB8AC3E}">
        <p14:creationId xmlns:p14="http://schemas.microsoft.com/office/powerpoint/2010/main" val="3233243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60888"/>
            <a:ext cx="5851525" cy="4319587"/>
          </a:xfrm>
          <a:prstGeom prst="rect">
            <a:avLst/>
          </a:prstGeom>
        </p:spPr>
        <p:txBody>
          <a:bodyPr/>
          <a:lstStyle/>
          <a:p>
            <a:endParaRPr lang="en-US" dirty="0"/>
          </a:p>
        </p:txBody>
      </p:sp>
    </p:spTree>
    <p:extLst>
      <p:ext uri="{BB962C8B-B14F-4D97-AF65-F5344CB8AC3E}">
        <p14:creationId xmlns:p14="http://schemas.microsoft.com/office/powerpoint/2010/main" val="3720350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smtClean="0"/>
              <a:t>Eastern Maine – Based on the 0.5 x</a:t>
            </a:r>
            <a:r>
              <a:rPr lang="en-US" baseline="0" dirty="0" smtClean="0"/>
              <a:t> 0.5 degree empirical 3D model </a:t>
            </a:r>
            <a:endParaRPr lang="en-US" dirty="0"/>
          </a:p>
        </p:txBody>
      </p:sp>
    </p:spTree>
    <p:extLst>
      <p:ext uri="{BB962C8B-B14F-4D97-AF65-F5344CB8AC3E}">
        <p14:creationId xmlns:p14="http://schemas.microsoft.com/office/powerpoint/2010/main" val="264576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08488"/>
            <a:ext cx="5595937" cy="4176712"/>
          </a:xfrm>
          <a:prstGeom prst="rect">
            <a:avLst/>
          </a:prstGeom>
        </p:spPr>
        <p:txBody>
          <a:bodyPr/>
          <a:lstStyle/>
          <a:p>
            <a:endParaRPr lang="en-US" dirty="0"/>
          </a:p>
        </p:txBody>
      </p:sp>
    </p:spTree>
    <p:extLst>
      <p:ext uri="{BB962C8B-B14F-4D97-AF65-F5344CB8AC3E}">
        <p14:creationId xmlns:p14="http://schemas.microsoft.com/office/powerpoint/2010/main" val="294649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67225"/>
            <a:ext cx="5588000" cy="3656013"/>
          </a:xfrm>
          <a:prstGeom prst="rect">
            <a:avLst/>
          </a:prstGeom>
        </p:spPr>
        <p:txBody>
          <a:bodyPr/>
          <a:lstStyle/>
          <a:p>
            <a:r>
              <a:rPr lang="en-US" dirty="0" smtClean="0"/>
              <a:t>Inspiration</a:t>
            </a:r>
            <a:r>
              <a:rPr lang="en-US" baseline="0" dirty="0" smtClean="0"/>
              <a:t> and also justification, both from the proposer side and from the funding resource allocator side</a:t>
            </a:r>
          </a:p>
          <a:p>
            <a:r>
              <a:rPr lang="en-US" baseline="0" dirty="0" smtClean="0"/>
              <a:t>Additional critical infrastructure depend on reliable electrical power (water, pumping gasoline, communications) so electrical power is a foundational part of the critical infrastructure</a:t>
            </a:r>
          </a:p>
          <a:p>
            <a:r>
              <a:rPr lang="en-US" baseline="0" dirty="0" smtClean="0"/>
              <a:t>The physical processes involved connect to space weather, but also go beyond it, because one needs to account for solid earth geophysics, and one also needs to address the electrical power engineering aspects of the problem - Obviously it is an issue where we have to draw on the expertise from different areas and bring them together to get a coherent picture</a:t>
            </a:r>
            <a:r>
              <a:rPr lang="en-US" baseline="0" dirty="0" smtClean="0"/>
              <a:t>.</a:t>
            </a:r>
            <a:endParaRPr lang="en-US" baseline="0" dirty="0" smtClean="0"/>
          </a:p>
        </p:txBody>
      </p:sp>
    </p:spTree>
    <p:extLst>
      <p:ext uri="{BB962C8B-B14F-4D97-AF65-F5344CB8AC3E}">
        <p14:creationId xmlns:p14="http://schemas.microsoft.com/office/powerpoint/2010/main" val="386384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67225"/>
            <a:ext cx="5595937" cy="3654425"/>
          </a:xfrm>
          <a:prstGeom prst="rect">
            <a:avLst/>
          </a:prstGeom>
        </p:spPr>
        <p:txBody>
          <a:bodyPr/>
          <a:lstStyle/>
          <a:p>
            <a:endParaRPr lang="en-US" dirty="0"/>
          </a:p>
        </p:txBody>
      </p:sp>
    </p:spTree>
    <p:extLst>
      <p:ext uri="{BB962C8B-B14F-4D97-AF65-F5344CB8AC3E}">
        <p14:creationId xmlns:p14="http://schemas.microsoft.com/office/powerpoint/2010/main" val="183733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900"/>
            <a:ext cx="5852160" cy="4319555"/>
          </a:xfrm>
          <a:prstGeom prst="rect">
            <a:avLst/>
          </a:prstGeom>
        </p:spPr>
        <p:txBody>
          <a:bodyPr lIns="95076" tIns="47539" rIns="95076" bIns="47539"/>
          <a:lstStyle/>
          <a:p>
            <a:endParaRPr lang="en-US" dirty="0"/>
          </a:p>
        </p:txBody>
      </p:sp>
    </p:spTree>
    <p:extLst>
      <p:ext uri="{BB962C8B-B14F-4D97-AF65-F5344CB8AC3E}">
        <p14:creationId xmlns:p14="http://schemas.microsoft.com/office/powerpoint/2010/main" val="316584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900"/>
            <a:ext cx="5852160" cy="4319555"/>
          </a:xfrm>
          <a:prstGeom prst="rect">
            <a:avLst/>
          </a:prstGeom>
        </p:spPr>
        <p:txBody>
          <a:bodyPr lIns="95076" tIns="47539" rIns="95076" bIns="47539"/>
          <a:lstStyle/>
          <a:p>
            <a:endParaRPr lang="en-US" dirty="0"/>
          </a:p>
        </p:txBody>
      </p:sp>
    </p:spTree>
    <p:extLst>
      <p:ext uri="{BB962C8B-B14F-4D97-AF65-F5344CB8AC3E}">
        <p14:creationId xmlns:p14="http://schemas.microsoft.com/office/powerpoint/2010/main" val="336117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900"/>
            <a:ext cx="5852160" cy="4319555"/>
          </a:xfrm>
          <a:prstGeom prst="rect">
            <a:avLst/>
          </a:prstGeom>
        </p:spPr>
        <p:txBody>
          <a:bodyPr lIns="95076" tIns="47539" rIns="95076" bIns="47539"/>
          <a:lstStyle/>
          <a:p>
            <a:endParaRPr lang="en-US" dirty="0"/>
          </a:p>
        </p:txBody>
      </p:sp>
    </p:spTree>
    <p:extLst>
      <p:ext uri="{BB962C8B-B14F-4D97-AF65-F5344CB8AC3E}">
        <p14:creationId xmlns:p14="http://schemas.microsoft.com/office/powerpoint/2010/main" val="922237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916" y="4409311"/>
            <a:ext cx="5596283" cy="4176030"/>
          </a:xfrm>
          <a:prstGeom prst="rect">
            <a:avLst/>
          </a:prstGeom>
        </p:spPr>
        <p:txBody>
          <a:bodyPr lIns="87984" tIns="43992" rIns="87984" bIns="43992"/>
          <a:lstStyle/>
          <a:p>
            <a:endParaRPr lang="en-US" dirty="0"/>
          </a:p>
        </p:txBody>
      </p:sp>
    </p:spTree>
    <p:extLst>
      <p:ext uri="{BB962C8B-B14F-4D97-AF65-F5344CB8AC3E}">
        <p14:creationId xmlns:p14="http://schemas.microsoft.com/office/powerpoint/2010/main" val="2684951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900"/>
            <a:ext cx="5852160" cy="4319555"/>
          </a:xfrm>
          <a:prstGeom prst="rect">
            <a:avLst/>
          </a:prstGeom>
        </p:spPr>
        <p:txBody>
          <a:bodyPr lIns="95076" tIns="47539" rIns="95076" bIns="47539"/>
          <a:lstStyle/>
          <a:p>
            <a:endParaRPr lang="en-US" dirty="0"/>
          </a:p>
        </p:txBody>
      </p:sp>
    </p:spTree>
    <p:extLst>
      <p:ext uri="{BB962C8B-B14F-4D97-AF65-F5344CB8AC3E}">
        <p14:creationId xmlns:p14="http://schemas.microsoft.com/office/powerpoint/2010/main" val="363069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0893945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77624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3275" y="76200"/>
            <a:ext cx="2384425" cy="5859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7000875" cy="5859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9427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537700" cy="7334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14400"/>
            <a:ext cx="4076700" cy="5021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076700" cy="5021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48934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864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64BF6A-2ED7-4F29-8ECA-B2B210A5A45C}"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5410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4BF6A-2ED7-4F29-8ECA-B2B210A5A45C}"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3018275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64BF6A-2ED7-4F29-8ECA-B2B210A5A45C}"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4063239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64BF6A-2ED7-4F29-8ECA-B2B210A5A45C}"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316224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64BF6A-2ED7-4F29-8ECA-B2B210A5A45C}" type="datetimeFigureOut">
              <a:rPr lang="en-US" smtClean="0"/>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3730938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64BF6A-2ED7-4F29-8ECA-B2B210A5A45C}" type="datetimeFigureOut">
              <a:rPr lang="en-US" smtClean="0"/>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386183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67961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4BF6A-2ED7-4F29-8ECA-B2B210A5A45C}" type="datetimeFigureOut">
              <a:rPr lang="en-US" smtClean="0"/>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3798074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64BF6A-2ED7-4F29-8ECA-B2B210A5A45C}"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1624047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64BF6A-2ED7-4F29-8ECA-B2B210A5A45C}"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144587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4BF6A-2ED7-4F29-8ECA-B2B210A5A45C}"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772513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4BF6A-2ED7-4F29-8ECA-B2B210A5A45C}"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27E4A-AF75-431A-A3F1-15125BD2F9F7}" type="slidenum">
              <a:rPr lang="en-US" smtClean="0"/>
              <a:t>‹#›</a:t>
            </a:fld>
            <a:endParaRPr lang="en-US"/>
          </a:p>
        </p:txBody>
      </p:sp>
    </p:spTree>
    <p:extLst>
      <p:ext uri="{BB962C8B-B14F-4D97-AF65-F5344CB8AC3E}">
        <p14:creationId xmlns:p14="http://schemas.microsoft.com/office/powerpoint/2010/main" val="2338088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15847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CD99CC-E664-44EF-A33E-AA21A528690D}"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1676035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D99CC-E664-44EF-A33E-AA21A528690D}"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2027907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CD99CC-E664-44EF-A33E-AA21A528690D}"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2785986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CD99CC-E664-44EF-A33E-AA21A528690D}"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340984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1416419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CD99CC-E664-44EF-A33E-AA21A528690D}" type="datetimeFigureOut">
              <a:rPr lang="en-US" smtClean="0"/>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1573326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CD99CC-E664-44EF-A33E-AA21A528690D}" type="datetimeFigureOut">
              <a:rPr lang="en-US" smtClean="0"/>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3877843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D99CC-E664-44EF-A33E-AA21A528690D}" type="datetimeFigureOut">
              <a:rPr lang="en-US" smtClean="0"/>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132819400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D99CC-E664-44EF-A33E-AA21A528690D}"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287169668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D99CC-E664-44EF-A33E-AA21A528690D}"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215435095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D99CC-E664-44EF-A33E-AA21A528690D}"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369480326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D99CC-E664-44EF-A33E-AA21A528690D}"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10469837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HowardsSty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lvl1pPr>
            <a:lvl2pPr marL="457134" indent="0" algn="ctr">
              <a:buNone/>
              <a:defRPr/>
            </a:lvl2pPr>
            <a:lvl3pPr marL="914268" indent="0" algn="ctr">
              <a:buNone/>
              <a:defRPr/>
            </a:lvl3pPr>
            <a:lvl4pPr marL="1371402" indent="0" algn="ctr">
              <a:buNone/>
              <a:defRPr/>
            </a:lvl4pPr>
            <a:lvl5pPr marL="1828536" indent="0" algn="ctr">
              <a:buNone/>
              <a:defRPr/>
            </a:lvl5pPr>
            <a:lvl6pPr marL="2285670" indent="0" algn="ctr">
              <a:buNone/>
              <a:defRPr/>
            </a:lvl6pPr>
            <a:lvl7pPr marL="2742804" indent="0" algn="ctr">
              <a:buNone/>
              <a:defRPr/>
            </a:lvl7pPr>
            <a:lvl8pPr marL="3199938" indent="0" algn="ctr">
              <a:buNone/>
              <a:defRPr/>
            </a:lvl8pPr>
            <a:lvl9pPr marL="3657072"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0332466F-5619-413E-B24B-19171D155833}" type="slidenum">
              <a:rPr lang="en-US" altLang="en-US"/>
              <a:pPr>
                <a:defRPr/>
              </a:pPr>
              <a:t>‹#›</a:t>
            </a:fld>
            <a:endParaRPr lang="en-US" altLang="en-US"/>
          </a:p>
        </p:txBody>
      </p:sp>
    </p:spTree>
    <p:extLst>
      <p:ext uri="{BB962C8B-B14F-4D97-AF65-F5344CB8AC3E}">
        <p14:creationId xmlns:p14="http://schemas.microsoft.com/office/powerpoint/2010/main" val="147265500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82210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2" descr="noaalogotra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78563"/>
            <a:ext cx="609600" cy="579437"/>
          </a:xfrm>
          <a:prstGeom prst="rect">
            <a:avLst/>
          </a:prstGeom>
          <a:solidFill>
            <a:srgbClr val="C7BEC7"/>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1720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76700" cy="5021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076700" cy="5021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195463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8CD99CC-E664-44EF-A33E-AA21A528690D}" type="datetimeFigureOut">
              <a:rPr lang="en-US" smtClean="0"/>
              <a:t>3/22/2021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CE26B6-E3BE-497B-B989-05965DCBA052}" type="slidenum">
              <a:rPr lang="en-US" smtClean="0"/>
              <a:t>‹#›</a:t>
            </a:fld>
            <a:endParaRPr lang="en-US"/>
          </a:p>
        </p:txBody>
      </p:sp>
    </p:spTree>
    <p:extLst>
      <p:ext uri="{BB962C8B-B14F-4D97-AF65-F5344CB8AC3E}">
        <p14:creationId xmlns:p14="http://schemas.microsoft.com/office/powerpoint/2010/main" val="2177147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200" y="838200"/>
            <a:ext cx="8588375" cy="6635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81088" y="1852613"/>
            <a:ext cx="7124700" cy="4083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64390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537700" cy="7334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14400"/>
            <a:ext cx="4076700" cy="50212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076700" cy="50212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12" descr="noaalogotra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78563"/>
            <a:ext cx="609600" cy="579437"/>
          </a:xfrm>
          <a:prstGeom prst="rect">
            <a:avLst/>
          </a:prstGeom>
          <a:solidFill>
            <a:srgbClr val="C7BEC7"/>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9462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139599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55599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838200"/>
            <a:ext cx="8588375" cy="6635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14687285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200" y="838200"/>
            <a:ext cx="8588375" cy="6635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81088" y="1852613"/>
            <a:ext cx="7124700" cy="4083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6246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81333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05219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21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83252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04711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SEbackgroun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76200"/>
            <a:ext cx="95377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50" tIns="17462" rIns="44450" bIns="17462" numCol="1" anchor="t" anchorCtr="0" compatLnSpc="1">
            <a:prstTxWarp prst="textNoShape">
              <a:avLst/>
            </a:prstTxWarp>
            <a:spAutoFit/>
          </a:bodyPr>
          <a:lstStyle/>
          <a:p>
            <a:pPr lvl="0"/>
            <a:r>
              <a:rPr lang="en-US" altLang="en-US" smtClean="0"/>
              <a:t>Click to edit Master title style</a:t>
            </a:r>
          </a:p>
        </p:txBody>
      </p:sp>
      <p:sp>
        <p:nvSpPr>
          <p:cNvPr id="1029" name="Rectangle 6"/>
          <p:cNvSpPr>
            <a:spLocks noGrp="1" noChangeArrowheads="1"/>
          </p:cNvSpPr>
          <p:nvPr>
            <p:ph type="body" idx="1"/>
          </p:nvPr>
        </p:nvSpPr>
        <p:spPr bwMode="auto">
          <a:xfrm>
            <a:off x="457200" y="914400"/>
            <a:ext cx="83058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312" tIns="42862" rIns="87312" bIns="42862"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1031" name="Picture 12" descr="noaalogotran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278563"/>
            <a:ext cx="609600" cy="579437"/>
          </a:xfrm>
          <a:prstGeom prst="rect">
            <a:avLst/>
          </a:prstGeom>
          <a:solidFill>
            <a:srgbClr val="C7BEC7"/>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8" r:id="rId13"/>
  </p:sldLayoutIdLst>
  <p:transition/>
  <p:txStyles>
    <p:titleStyle>
      <a:lvl1pPr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p:titleStyle>
    <p:bodyStyle>
      <a:lvl1pPr marL="268288" indent="-268288" algn="l" defTabSz="858838" rtl="0" eaLnBrk="0" fontAlgn="base" hangingPunct="0">
        <a:lnSpc>
          <a:spcPct val="90000"/>
        </a:lnSpc>
        <a:spcBef>
          <a:spcPct val="30000"/>
        </a:spcBef>
        <a:spcAft>
          <a:spcPct val="0"/>
        </a:spcAft>
        <a:buSzPct val="100000"/>
        <a:buChar char="•"/>
        <a:defRPr sz="2800" b="1" baseline="0">
          <a:solidFill>
            <a:schemeClr val="bg1"/>
          </a:solidFill>
          <a:latin typeface="+mn-lt"/>
          <a:ea typeface="+mn-ea"/>
          <a:cs typeface="+mn-cs"/>
        </a:defRPr>
      </a:lvl1pPr>
      <a:lvl2pPr marL="644525" indent="-214313" algn="l" defTabSz="858838" rtl="0" eaLnBrk="0" fontAlgn="base" hangingPunct="0">
        <a:spcBef>
          <a:spcPct val="20000"/>
        </a:spcBef>
        <a:spcAft>
          <a:spcPct val="0"/>
        </a:spcAft>
        <a:buChar char="–"/>
        <a:defRPr sz="2800" b="1" baseline="0">
          <a:solidFill>
            <a:schemeClr val="bg1"/>
          </a:solidFill>
          <a:latin typeface="Times New Roman" pitchFamily="18" charset="0"/>
        </a:defRPr>
      </a:lvl2pPr>
      <a:lvl3pPr marL="1074738" indent="-215900" algn="l" defTabSz="858838" rtl="0" eaLnBrk="0" fontAlgn="base" hangingPunct="0">
        <a:spcBef>
          <a:spcPct val="20000"/>
        </a:spcBef>
        <a:spcAft>
          <a:spcPct val="0"/>
        </a:spcAft>
        <a:buChar char="•"/>
        <a:defRPr sz="2400" b="1" baseline="0">
          <a:solidFill>
            <a:schemeClr val="bg1"/>
          </a:solidFill>
          <a:latin typeface="Times New Roman" pitchFamily="18" charset="0"/>
        </a:defRPr>
      </a:lvl3pPr>
      <a:lvl4pPr marL="1450975" indent="-161925" algn="l" defTabSz="858838" rtl="0" eaLnBrk="0" fontAlgn="base" hangingPunct="0">
        <a:spcBef>
          <a:spcPct val="20000"/>
        </a:spcBef>
        <a:spcAft>
          <a:spcPct val="0"/>
        </a:spcAft>
        <a:buChar char="–"/>
        <a:defRPr sz="2000" b="1" baseline="0">
          <a:solidFill>
            <a:schemeClr val="bg1"/>
          </a:solidFill>
          <a:latin typeface="Times New Roman" pitchFamily="18" charset="0"/>
        </a:defRPr>
      </a:lvl4pPr>
      <a:lvl5pPr marL="1879600" indent="-160338" algn="l" defTabSz="858838" rtl="0" eaLnBrk="0" fontAlgn="base" hangingPunct="0">
        <a:spcBef>
          <a:spcPct val="20000"/>
        </a:spcBef>
        <a:spcAft>
          <a:spcPct val="0"/>
        </a:spcAft>
        <a:buChar char="»"/>
        <a:defRPr sz="2000" b="1" baseline="0">
          <a:solidFill>
            <a:schemeClr val="bg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4BF6A-2ED7-4F29-8ECA-B2B210A5A45C}" type="datetimeFigureOut">
              <a:rPr lang="en-US" smtClean="0"/>
              <a:t>3/22/2021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27E4A-AF75-431A-A3F1-15125BD2F9F7}" type="slidenum">
              <a:rPr lang="en-US" smtClean="0"/>
              <a:t>‹#›</a:t>
            </a:fld>
            <a:endParaRPr lang="en-US"/>
          </a:p>
        </p:txBody>
      </p:sp>
    </p:spTree>
    <p:extLst>
      <p:ext uri="{BB962C8B-B14F-4D97-AF65-F5344CB8AC3E}">
        <p14:creationId xmlns:p14="http://schemas.microsoft.com/office/powerpoint/2010/main" val="186902057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SEbackground"/>
          <p:cNvPicPr>
            <a:picLocks noChangeAspect="1" noChangeArrowheads="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52235438"/>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p:titleStyle>
    <p:body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D99CC-E664-44EF-A33E-AA21A528690D}" type="datetimeFigureOut">
              <a:rPr lang="en-US" smtClean="0"/>
              <a:t>3/22/2021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E26B6-E3BE-497B-B989-05965DCBA052}" type="slidenum">
              <a:rPr lang="en-US" smtClean="0"/>
              <a:t>‹#›</a:t>
            </a:fld>
            <a:endParaRPr lang="en-US"/>
          </a:p>
        </p:txBody>
      </p:sp>
    </p:spTree>
    <p:extLst>
      <p:ext uri="{BB962C8B-B14F-4D97-AF65-F5344CB8AC3E}">
        <p14:creationId xmlns:p14="http://schemas.microsoft.com/office/powerpoint/2010/main" val="427416491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SEbackground"/>
          <p:cNvPicPr>
            <a:picLocks noChangeAspect="1" noChangeArrowheads="1"/>
          </p:cNvPicPr>
          <p:nvPr userDrawn="1"/>
        </p:nvPicPr>
        <p:blipFill>
          <a:blip r:embed="rId8"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55591763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4" r:id="rId4"/>
    <p:sldLayoutId id="2147483695" r:id="rId5"/>
    <p:sldLayoutId id="2147483701" r:id="rId6"/>
  </p:sldLayoutIdLst>
  <p:timing>
    <p:tnLst>
      <p:par>
        <p:cTn id="1" dur="indefinite" restart="never" nodeType="tmRoot"/>
      </p:par>
    </p:tnLst>
  </p:timing>
  <p:txStyles>
    <p:title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p:titleStyle>
    <p:body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SEbackground"/>
          <p:cNvPicPr>
            <a:picLocks noChangeAspect="1" noChangeArrowheads="1"/>
          </p:cNvPicPr>
          <p:nvPr userDrawn="1"/>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174199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txStyles>
    <p:title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p:titleStyle>
    <p:body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24.png"/><Relationship Id="rId4" Type="http://schemas.openxmlformats.org/officeDocument/2006/relationships/image" Target="../media/image23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wpc.noaa.gov/products/experimental-geoelectric-field-1-minute"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hyperlink" Target="https://services.swpc.noaa.gov/json/lists/rgeojson/InterMagFB1DL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s://services.swpc.noaa.gov/json/lists/rgeojson/InterMagFB1DLP/" TargetMode="External"/><Relationship Id="rId5" Type="http://schemas.openxmlformats.org/officeDocument/2006/relationships/hyperlink" Target="https://swpc.noaa.gov/products/geoelectric-field-1-minute-empirical-emtf-3d-model/"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hyperlink" Target="http://www.astrosurf.com/luxorion/Documents/aurore-8sep02-stevoss.jpg" TargetMode="External"/><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5.png"/><Relationship Id="rId4"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21.em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3.png"/><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9"/>
          <p:cNvSpPr>
            <a:spLocks noChangeArrowheads="1"/>
          </p:cNvSpPr>
          <p:nvPr/>
        </p:nvSpPr>
        <p:spPr bwMode="auto">
          <a:xfrm>
            <a:off x="3138488" y="2157413"/>
            <a:ext cx="9144000" cy="0"/>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17462" rIns="44450" bIns="17462">
            <a:spAutoFit/>
          </a:bodyPr>
          <a:lstStyle>
            <a:lvl1pPr>
              <a:defRPr>
                <a:solidFill>
                  <a:srgbClr val="FF9900"/>
                </a:solidFill>
                <a:latin typeface="Arial" pitchFamily="34" charset="0"/>
              </a:defRPr>
            </a:lvl1pPr>
            <a:lvl2pPr marL="742950" indent="-285750">
              <a:defRPr>
                <a:solidFill>
                  <a:srgbClr val="FF9900"/>
                </a:solidFill>
                <a:latin typeface="Arial" pitchFamily="34" charset="0"/>
              </a:defRPr>
            </a:lvl2pPr>
            <a:lvl3pPr marL="1143000" indent="-228600">
              <a:defRPr>
                <a:solidFill>
                  <a:srgbClr val="FF9900"/>
                </a:solidFill>
                <a:latin typeface="Arial" pitchFamily="34" charset="0"/>
              </a:defRPr>
            </a:lvl3pPr>
            <a:lvl4pPr marL="1600200" indent="-228600">
              <a:defRPr>
                <a:solidFill>
                  <a:srgbClr val="FF9900"/>
                </a:solidFill>
                <a:latin typeface="Arial" pitchFamily="34" charset="0"/>
              </a:defRPr>
            </a:lvl4pPr>
            <a:lvl5pPr marL="2057400" indent="-228600">
              <a:defRPr>
                <a:solidFill>
                  <a:srgbClr val="FF9900"/>
                </a:solidFill>
                <a:latin typeface="Arial" pitchFamily="34" charset="0"/>
              </a:defRPr>
            </a:lvl5pPr>
            <a:lvl6pPr marL="2514600" indent="-228600" eaLnBrk="0" fontAlgn="base" hangingPunct="0">
              <a:spcBef>
                <a:spcPct val="0"/>
              </a:spcBef>
              <a:spcAft>
                <a:spcPct val="0"/>
              </a:spcAft>
              <a:defRPr>
                <a:solidFill>
                  <a:srgbClr val="FF9900"/>
                </a:solidFill>
                <a:latin typeface="Arial" pitchFamily="34" charset="0"/>
              </a:defRPr>
            </a:lvl6pPr>
            <a:lvl7pPr marL="2971800" indent="-228600" eaLnBrk="0" fontAlgn="base" hangingPunct="0">
              <a:spcBef>
                <a:spcPct val="0"/>
              </a:spcBef>
              <a:spcAft>
                <a:spcPct val="0"/>
              </a:spcAft>
              <a:defRPr>
                <a:solidFill>
                  <a:srgbClr val="FF9900"/>
                </a:solidFill>
                <a:latin typeface="Arial" pitchFamily="34" charset="0"/>
              </a:defRPr>
            </a:lvl7pPr>
            <a:lvl8pPr marL="3429000" indent="-228600" eaLnBrk="0" fontAlgn="base" hangingPunct="0">
              <a:spcBef>
                <a:spcPct val="0"/>
              </a:spcBef>
              <a:spcAft>
                <a:spcPct val="0"/>
              </a:spcAft>
              <a:defRPr>
                <a:solidFill>
                  <a:srgbClr val="FF9900"/>
                </a:solidFill>
                <a:latin typeface="Arial" pitchFamily="34" charset="0"/>
              </a:defRPr>
            </a:lvl8pPr>
            <a:lvl9pPr marL="3886200" indent="-228600" eaLnBrk="0" fontAlgn="base" hangingPunct="0">
              <a:spcBef>
                <a:spcPct val="0"/>
              </a:spcBef>
              <a:spcAft>
                <a:spcPct val="0"/>
              </a:spcAft>
              <a:defRPr>
                <a:solidFill>
                  <a:srgbClr val="FF9900"/>
                </a:solidFill>
                <a:latin typeface="Arial" pitchFamily="34" charset="0"/>
              </a:defRPr>
            </a:lvl9pPr>
          </a:lstStyle>
          <a:p>
            <a:endParaRPr lang="en-US" altLang="en-US"/>
          </a:p>
        </p:txBody>
      </p:sp>
      <p:sp>
        <p:nvSpPr>
          <p:cNvPr id="2051" name="Rectangle 15"/>
          <p:cNvSpPr>
            <a:spLocks noChangeArrowheads="1"/>
          </p:cNvSpPr>
          <p:nvPr/>
        </p:nvSpPr>
        <p:spPr bwMode="auto">
          <a:xfrm>
            <a:off x="3276600" y="5638800"/>
            <a:ext cx="571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312" tIns="42862" rIns="87312" bIns="42862"/>
          <a:lstStyle>
            <a:lvl1pPr>
              <a:defRPr>
                <a:solidFill>
                  <a:srgbClr val="FF9900"/>
                </a:solidFill>
                <a:latin typeface="Arial" pitchFamily="34" charset="0"/>
              </a:defRPr>
            </a:lvl1pPr>
            <a:lvl2pPr marL="742950" indent="-285750">
              <a:defRPr>
                <a:solidFill>
                  <a:srgbClr val="FF9900"/>
                </a:solidFill>
                <a:latin typeface="Arial" pitchFamily="34" charset="0"/>
              </a:defRPr>
            </a:lvl2pPr>
            <a:lvl3pPr marL="1143000" indent="-228600">
              <a:defRPr>
                <a:solidFill>
                  <a:srgbClr val="FF9900"/>
                </a:solidFill>
                <a:latin typeface="Arial" pitchFamily="34" charset="0"/>
              </a:defRPr>
            </a:lvl3pPr>
            <a:lvl4pPr marL="1600200" indent="-228600">
              <a:defRPr>
                <a:solidFill>
                  <a:srgbClr val="FF9900"/>
                </a:solidFill>
                <a:latin typeface="Arial" pitchFamily="34" charset="0"/>
              </a:defRPr>
            </a:lvl4pPr>
            <a:lvl5pPr marL="2057400" indent="-228600">
              <a:defRPr>
                <a:solidFill>
                  <a:srgbClr val="FF9900"/>
                </a:solidFill>
                <a:latin typeface="Arial" pitchFamily="34" charset="0"/>
              </a:defRPr>
            </a:lvl5pPr>
            <a:lvl6pPr marL="2514600" indent="-228600" eaLnBrk="0" fontAlgn="base" hangingPunct="0">
              <a:spcBef>
                <a:spcPct val="0"/>
              </a:spcBef>
              <a:spcAft>
                <a:spcPct val="0"/>
              </a:spcAft>
              <a:defRPr>
                <a:solidFill>
                  <a:srgbClr val="FF9900"/>
                </a:solidFill>
                <a:latin typeface="Arial" pitchFamily="34" charset="0"/>
              </a:defRPr>
            </a:lvl6pPr>
            <a:lvl7pPr marL="2971800" indent="-228600" eaLnBrk="0" fontAlgn="base" hangingPunct="0">
              <a:spcBef>
                <a:spcPct val="0"/>
              </a:spcBef>
              <a:spcAft>
                <a:spcPct val="0"/>
              </a:spcAft>
              <a:defRPr>
                <a:solidFill>
                  <a:srgbClr val="FF9900"/>
                </a:solidFill>
                <a:latin typeface="Arial" pitchFamily="34" charset="0"/>
              </a:defRPr>
            </a:lvl7pPr>
            <a:lvl8pPr marL="3429000" indent="-228600" eaLnBrk="0" fontAlgn="base" hangingPunct="0">
              <a:spcBef>
                <a:spcPct val="0"/>
              </a:spcBef>
              <a:spcAft>
                <a:spcPct val="0"/>
              </a:spcAft>
              <a:defRPr>
                <a:solidFill>
                  <a:srgbClr val="FF9900"/>
                </a:solidFill>
                <a:latin typeface="Arial" pitchFamily="34" charset="0"/>
              </a:defRPr>
            </a:lvl8pPr>
            <a:lvl9pPr marL="3886200" indent="-228600" eaLnBrk="0" fontAlgn="base" hangingPunct="0">
              <a:spcBef>
                <a:spcPct val="0"/>
              </a:spcBef>
              <a:spcAft>
                <a:spcPct val="0"/>
              </a:spcAft>
              <a:defRPr>
                <a:solidFill>
                  <a:srgbClr val="FF9900"/>
                </a:solidFill>
                <a:latin typeface="Arial" pitchFamily="34" charset="0"/>
              </a:defRPr>
            </a:lvl9pPr>
          </a:lstStyle>
          <a:p>
            <a:pPr>
              <a:lnSpc>
                <a:spcPct val="90000"/>
              </a:lnSpc>
            </a:pPr>
            <a:r>
              <a:rPr lang="en-US" altLang="en-US" dirty="0">
                <a:solidFill>
                  <a:schemeClr val="bg1"/>
                </a:solidFill>
                <a:latin typeface="Times New Roman" pitchFamily="18" charset="0"/>
              </a:rPr>
              <a:t>Christopher Balch </a:t>
            </a:r>
            <a:br>
              <a:rPr lang="en-US" altLang="en-US" dirty="0">
                <a:solidFill>
                  <a:schemeClr val="bg1"/>
                </a:solidFill>
                <a:latin typeface="Times New Roman" pitchFamily="18" charset="0"/>
              </a:rPr>
            </a:br>
            <a:r>
              <a:rPr lang="en-US" altLang="en-US" dirty="0" smtClean="0">
                <a:solidFill>
                  <a:schemeClr val="bg1"/>
                </a:solidFill>
                <a:latin typeface="Times New Roman" pitchFamily="18" charset="0"/>
              </a:rPr>
              <a:t>NOAA Space </a:t>
            </a:r>
            <a:r>
              <a:rPr lang="en-US" altLang="en-US" dirty="0">
                <a:solidFill>
                  <a:schemeClr val="bg1"/>
                </a:solidFill>
                <a:latin typeface="Times New Roman" pitchFamily="18" charset="0"/>
              </a:rPr>
              <a:t>Weather Prediction Center</a:t>
            </a:r>
          </a:p>
          <a:p>
            <a:pPr>
              <a:lnSpc>
                <a:spcPct val="90000"/>
              </a:lnSpc>
            </a:pPr>
            <a:r>
              <a:rPr lang="en-US" altLang="en-US" dirty="0" smtClean="0">
                <a:solidFill>
                  <a:schemeClr val="bg1"/>
                </a:solidFill>
                <a:latin typeface="Times New Roman" pitchFamily="18" charset="0"/>
              </a:rPr>
              <a:t>NOAA </a:t>
            </a:r>
            <a:r>
              <a:rPr lang="en-US" altLang="en-US" dirty="0" err="1" smtClean="0">
                <a:solidFill>
                  <a:schemeClr val="bg1"/>
                </a:solidFill>
                <a:latin typeface="Times New Roman" pitchFamily="18" charset="0"/>
              </a:rPr>
              <a:t>VLab</a:t>
            </a:r>
            <a:r>
              <a:rPr lang="en-US" altLang="en-US" dirty="0" smtClean="0">
                <a:solidFill>
                  <a:schemeClr val="bg1"/>
                </a:solidFill>
                <a:latin typeface="Times New Roman" pitchFamily="18" charset="0"/>
              </a:rPr>
              <a:t> forum</a:t>
            </a:r>
            <a:endParaRPr lang="en-US" altLang="en-US" dirty="0">
              <a:solidFill>
                <a:schemeClr val="bg1"/>
              </a:solidFill>
              <a:latin typeface="Times New Roman" pitchFamily="18" charset="0"/>
            </a:endParaRPr>
          </a:p>
          <a:p>
            <a:pPr>
              <a:lnSpc>
                <a:spcPct val="90000"/>
              </a:lnSpc>
            </a:pPr>
            <a:r>
              <a:rPr lang="en-US" altLang="en-US" dirty="0" smtClean="0">
                <a:solidFill>
                  <a:schemeClr val="bg1"/>
                </a:solidFill>
                <a:latin typeface="Times New Roman" pitchFamily="18" charset="0"/>
              </a:rPr>
              <a:t>23 </a:t>
            </a:r>
            <a:r>
              <a:rPr lang="en-US" altLang="en-US" dirty="0">
                <a:solidFill>
                  <a:schemeClr val="bg1"/>
                </a:solidFill>
                <a:latin typeface="Times New Roman" pitchFamily="18" charset="0"/>
              </a:rPr>
              <a:t>March </a:t>
            </a:r>
            <a:r>
              <a:rPr lang="en-US" altLang="en-US" dirty="0" smtClean="0">
                <a:solidFill>
                  <a:schemeClr val="bg1"/>
                </a:solidFill>
                <a:latin typeface="Times New Roman" pitchFamily="18" charset="0"/>
              </a:rPr>
              <a:t>2021</a:t>
            </a:r>
            <a:endParaRPr lang="en-US" altLang="en-US" dirty="0">
              <a:solidFill>
                <a:schemeClr val="bg1"/>
              </a:solidFill>
              <a:latin typeface="Times New Roman" pitchFamily="18" charset="0"/>
            </a:endParaRPr>
          </a:p>
        </p:txBody>
      </p:sp>
      <p:sp>
        <p:nvSpPr>
          <p:cNvPr id="2052" name="Text Box 16"/>
          <p:cNvSpPr txBox="1">
            <a:spLocks noChangeArrowheads="1"/>
          </p:cNvSpPr>
          <p:nvPr/>
        </p:nvSpPr>
        <p:spPr bwMode="auto">
          <a:xfrm>
            <a:off x="152400" y="1261591"/>
            <a:ext cx="5791200" cy="179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312" tIns="42862" rIns="87312" bIns="42862">
            <a:spAutoFit/>
          </a:bodyPr>
          <a:lstStyle>
            <a:lvl1pPr>
              <a:defRPr>
                <a:solidFill>
                  <a:srgbClr val="FF9900"/>
                </a:solidFill>
                <a:latin typeface="Arial" pitchFamily="34" charset="0"/>
              </a:defRPr>
            </a:lvl1pPr>
            <a:lvl2pPr marL="742950" indent="-285750">
              <a:defRPr>
                <a:solidFill>
                  <a:srgbClr val="FF9900"/>
                </a:solidFill>
                <a:latin typeface="Arial" pitchFamily="34" charset="0"/>
              </a:defRPr>
            </a:lvl2pPr>
            <a:lvl3pPr marL="1143000" indent="-228600">
              <a:defRPr>
                <a:solidFill>
                  <a:srgbClr val="FF9900"/>
                </a:solidFill>
                <a:latin typeface="Arial" pitchFamily="34" charset="0"/>
              </a:defRPr>
            </a:lvl3pPr>
            <a:lvl4pPr marL="1600200" indent="-228600">
              <a:defRPr>
                <a:solidFill>
                  <a:srgbClr val="FF9900"/>
                </a:solidFill>
                <a:latin typeface="Arial" pitchFamily="34" charset="0"/>
              </a:defRPr>
            </a:lvl4pPr>
            <a:lvl5pPr marL="2057400" indent="-228600">
              <a:defRPr>
                <a:solidFill>
                  <a:srgbClr val="FF9900"/>
                </a:solidFill>
                <a:latin typeface="Arial" pitchFamily="34" charset="0"/>
              </a:defRPr>
            </a:lvl5pPr>
            <a:lvl6pPr marL="2514600" indent="-228600" eaLnBrk="0" fontAlgn="base" hangingPunct="0">
              <a:spcBef>
                <a:spcPct val="0"/>
              </a:spcBef>
              <a:spcAft>
                <a:spcPct val="0"/>
              </a:spcAft>
              <a:defRPr>
                <a:solidFill>
                  <a:srgbClr val="FF9900"/>
                </a:solidFill>
                <a:latin typeface="Arial" pitchFamily="34" charset="0"/>
              </a:defRPr>
            </a:lvl6pPr>
            <a:lvl7pPr marL="2971800" indent="-228600" eaLnBrk="0" fontAlgn="base" hangingPunct="0">
              <a:spcBef>
                <a:spcPct val="0"/>
              </a:spcBef>
              <a:spcAft>
                <a:spcPct val="0"/>
              </a:spcAft>
              <a:defRPr>
                <a:solidFill>
                  <a:srgbClr val="FF9900"/>
                </a:solidFill>
                <a:latin typeface="Arial" pitchFamily="34" charset="0"/>
              </a:defRPr>
            </a:lvl7pPr>
            <a:lvl8pPr marL="3429000" indent="-228600" eaLnBrk="0" fontAlgn="base" hangingPunct="0">
              <a:spcBef>
                <a:spcPct val="0"/>
              </a:spcBef>
              <a:spcAft>
                <a:spcPct val="0"/>
              </a:spcAft>
              <a:defRPr>
                <a:solidFill>
                  <a:srgbClr val="FF9900"/>
                </a:solidFill>
                <a:latin typeface="Arial" pitchFamily="34" charset="0"/>
              </a:defRPr>
            </a:lvl8pPr>
            <a:lvl9pPr marL="3886200" indent="-228600" eaLnBrk="0" fontAlgn="base" hangingPunct="0">
              <a:spcBef>
                <a:spcPct val="0"/>
              </a:spcBef>
              <a:spcAft>
                <a:spcPct val="0"/>
              </a:spcAft>
              <a:defRPr>
                <a:solidFill>
                  <a:srgbClr val="FF9900"/>
                </a:solidFill>
                <a:latin typeface="Arial" pitchFamily="34" charset="0"/>
              </a:defRPr>
            </a:lvl9pPr>
          </a:lstStyle>
          <a:p>
            <a:pPr>
              <a:spcBef>
                <a:spcPct val="50000"/>
              </a:spcBef>
            </a:pPr>
            <a:r>
              <a:rPr lang="en-US" altLang="en-US" sz="2400" dirty="0">
                <a:solidFill>
                  <a:schemeClr val="bg1"/>
                </a:solidFill>
                <a:latin typeface="Times New Roman" pitchFamily="18" charset="0"/>
              </a:rPr>
              <a:t>Outline </a:t>
            </a:r>
          </a:p>
          <a:p>
            <a:pPr>
              <a:lnSpc>
                <a:spcPct val="90000"/>
              </a:lnSpc>
              <a:spcBef>
                <a:spcPct val="50000"/>
              </a:spcBef>
              <a:buFontTx/>
              <a:buChar char="•"/>
            </a:pPr>
            <a:r>
              <a:rPr lang="en-US" altLang="en-US" sz="2200" dirty="0">
                <a:solidFill>
                  <a:schemeClr val="bg1"/>
                </a:solidFill>
                <a:latin typeface="Times New Roman" pitchFamily="18" charset="0"/>
              </a:rPr>
              <a:t> </a:t>
            </a:r>
            <a:r>
              <a:rPr lang="en-US" altLang="en-US" sz="2000" dirty="0">
                <a:solidFill>
                  <a:schemeClr val="bg1"/>
                </a:solidFill>
                <a:latin typeface="Times New Roman" pitchFamily="18" charset="0"/>
              </a:rPr>
              <a:t>The Sun-Earth </a:t>
            </a:r>
            <a:r>
              <a:rPr lang="en-US" altLang="en-US" sz="2000" dirty="0" smtClean="0">
                <a:solidFill>
                  <a:schemeClr val="bg1"/>
                </a:solidFill>
                <a:latin typeface="Times New Roman" pitchFamily="18" charset="0"/>
              </a:rPr>
              <a:t>Connection – Space Weather</a:t>
            </a:r>
            <a:endParaRPr lang="en-US" altLang="en-US" sz="2000" dirty="0">
              <a:solidFill>
                <a:schemeClr val="bg1"/>
              </a:solidFill>
              <a:latin typeface="Times New Roman" pitchFamily="18" charset="0"/>
            </a:endParaRPr>
          </a:p>
          <a:p>
            <a:pPr>
              <a:lnSpc>
                <a:spcPct val="90000"/>
              </a:lnSpc>
              <a:spcBef>
                <a:spcPct val="50000"/>
              </a:spcBef>
              <a:buFontTx/>
              <a:buChar char="•"/>
            </a:pPr>
            <a:r>
              <a:rPr lang="en-US" altLang="en-US" sz="2000" dirty="0">
                <a:solidFill>
                  <a:schemeClr val="bg1"/>
                </a:solidFill>
                <a:latin typeface="Times New Roman" pitchFamily="18" charset="0"/>
              </a:rPr>
              <a:t> Geomagnetically Induced Currents &amp; the Power Grid</a:t>
            </a:r>
          </a:p>
          <a:p>
            <a:pPr>
              <a:lnSpc>
                <a:spcPct val="90000"/>
              </a:lnSpc>
              <a:spcBef>
                <a:spcPct val="50000"/>
              </a:spcBef>
              <a:buFontTx/>
              <a:buChar char="•"/>
            </a:pPr>
            <a:r>
              <a:rPr lang="en-US" altLang="en-US" sz="2000" dirty="0">
                <a:solidFill>
                  <a:schemeClr val="bg1"/>
                </a:solidFill>
                <a:latin typeface="Times New Roman" pitchFamily="18" charset="0"/>
              </a:rPr>
              <a:t> </a:t>
            </a:r>
            <a:r>
              <a:rPr lang="en-US" altLang="en-US" sz="2000" dirty="0" smtClean="0">
                <a:solidFill>
                  <a:schemeClr val="bg1"/>
                </a:solidFill>
                <a:latin typeface="Times New Roman" pitchFamily="18" charset="0"/>
              </a:rPr>
              <a:t>The NOAA/USGS </a:t>
            </a:r>
            <a:r>
              <a:rPr lang="en-US" altLang="en-US" sz="2000" dirty="0" err="1" smtClean="0">
                <a:solidFill>
                  <a:schemeClr val="bg1"/>
                </a:solidFill>
                <a:latin typeface="Times New Roman" pitchFamily="18" charset="0"/>
              </a:rPr>
              <a:t>Geoelectric</a:t>
            </a:r>
            <a:r>
              <a:rPr lang="en-US" altLang="en-US" sz="2000" dirty="0" smtClean="0">
                <a:solidFill>
                  <a:schemeClr val="bg1"/>
                </a:solidFill>
                <a:latin typeface="Times New Roman" pitchFamily="18" charset="0"/>
              </a:rPr>
              <a:t> Field Model</a:t>
            </a:r>
            <a:endParaRPr lang="en-US" altLang="en-US" sz="2000" dirty="0">
              <a:solidFill>
                <a:schemeClr val="bg1"/>
              </a:solidFill>
              <a:latin typeface="Times New Roman" pitchFamily="18" charset="0"/>
            </a:endParaRPr>
          </a:p>
        </p:txBody>
      </p:sp>
      <p:pic>
        <p:nvPicPr>
          <p:cNvPr id="2053" name="Picture 20" descr="AuroraMoutains"/>
          <p:cNvPicPr>
            <a:picLocks noChangeAspect="1" noChangeArrowheads="1"/>
          </p:cNvPicPr>
          <p:nvPr/>
        </p:nvPicPr>
        <p:blipFill>
          <a:blip r:embed="rId3">
            <a:extLst>
              <a:ext uri="{28A0092B-C50C-407E-A947-70E740481C1C}">
                <a14:useLocalDpi xmlns:a14="http://schemas.microsoft.com/office/drawing/2010/main" val="0"/>
              </a:ext>
            </a:extLst>
          </a:blip>
          <a:srcRect r="6061"/>
          <a:stretch>
            <a:fillRect/>
          </a:stretch>
        </p:blipFill>
        <p:spPr bwMode="auto">
          <a:xfrm>
            <a:off x="6262688" y="1322784"/>
            <a:ext cx="270033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3" descr="GlobalAurora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217862"/>
            <a:ext cx="24384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ctrTitle"/>
          </p:nvPr>
        </p:nvSpPr>
        <p:spPr>
          <a:xfrm>
            <a:off x="-53269" y="152400"/>
            <a:ext cx="9212458" cy="1134027"/>
          </a:xfrm>
        </p:spPr>
        <p:txBody>
          <a:bodyPr/>
          <a:lstStyle/>
          <a:p>
            <a:pPr>
              <a:defRPr/>
            </a:pPr>
            <a:r>
              <a:rPr lang="en-US" altLang="en-US" sz="2800" dirty="0" smtClean="0"/>
              <a:t>The NOAA/USGS </a:t>
            </a:r>
            <a:r>
              <a:rPr lang="en-US" altLang="en-US" sz="2800" dirty="0" err="1" smtClean="0"/>
              <a:t>Geoelectric</a:t>
            </a:r>
            <a:r>
              <a:rPr lang="en-US" altLang="en-US" sz="2800" dirty="0" smtClean="0"/>
              <a:t> Field Modeling Project: </a:t>
            </a:r>
            <a:br>
              <a:rPr lang="en-US" altLang="en-US" sz="2800" dirty="0" smtClean="0"/>
            </a:br>
            <a:r>
              <a:rPr lang="en-US" altLang="en-US" sz="2800" dirty="0" smtClean="0"/>
              <a:t>Mitigating the Impacts of Space Weather on</a:t>
            </a:r>
            <a:br>
              <a:rPr lang="en-US" altLang="en-US" sz="2800" dirty="0" smtClean="0"/>
            </a:br>
            <a:r>
              <a:rPr lang="en-US" altLang="en-US" sz="2800" dirty="0" smtClean="0"/>
              <a:t>the Nation’s Electrical Power Grid</a:t>
            </a:r>
          </a:p>
        </p:txBody>
      </p:sp>
      <p:pic>
        <p:nvPicPr>
          <p:cNvPr id="2056" name="Picture 24" descr="20020730_0119_eit_3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2688" y="3505200"/>
            <a:ext cx="2728912" cy="204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1298575" y="76200"/>
            <a:ext cx="6938963" cy="657225"/>
          </a:xfrm>
        </p:spPr>
        <p:txBody>
          <a:bodyPr/>
          <a:lstStyle/>
          <a:p>
            <a:pPr>
              <a:defRPr/>
            </a:pPr>
            <a:r>
              <a:rPr lang="en-US" altLang="en-US" sz="4800" smtClean="0"/>
              <a:t>GIC and the Power Grid</a:t>
            </a:r>
          </a:p>
        </p:txBody>
      </p:sp>
      <p:sp>
        <p:nvSpPr>
          <p:cNvPr id="21507" name="Rectangle 3"/>
          <p:cNvSpPr>
            <a:spLocks noGrp="1" noChangeArrowheads="1"/>
          </p:cNvSpPr>
          <p:nvPr>
            <p:ph type="body" idx="1"/>
          </p:nvPr>
        </p:nvSpPr>
        <p:spPr/>
        <p:txBody>
          <a:bodyPr/>
          <a:lstStyle/>
          <a:p>
            <a:pPr>
              <a:lnSpc>
                <a:spcPct val="80000"/>
              </a:lnSpc>
            </a:pPr>
            <a:r>
              <a:rPr lang="en-US" altLang="en-US" sz="2000" dirty="0" err="1" smtClean="0"/>
              <a:t>Geomagnetically</a:t>
            </a:r>
            <a:r>
              <a:rPr lang="en-US" altLang="en-US" sz="2000" dirty="0" smtClean="0"/>
              <a:t> induced electric current flows along natural and artificial conductors</a:t>
            </a:r>
          </a:p>
          <a:p>
            <a:pPr>
              <a:lnSpc>
                <a:spcPct val="80000"/>
              </a:lnSpc>
            </a:pPr>
            <a:r>
              <a:rPr lang="en-US" altLang="en-US" sz="2000" dirty="0" smtClean="0"/>
              <a:t>Currents flow to and from ground through windings of power transformers</a:t>
            </a:r>
          </a:p>
          <a:p>
            <a:pPr>
              <a:lnSpc>
                <a:spcPct val="80000"/>
              </a:lnSpc>
            </a:pPr>
            <a:r>
              <a:rPr lang="en-US" altLang="en-US" sz="2000" dirty="0" smtClean="0"/>
              <a:t>½ cycle saturation in transformers is the root of the problem</a:t>
            </a:r>
          </a:p>
          <a:p>
            <a:pPr lvl="1">
              <a:lnSpc>
                <a:spcPct val="90000"/>
              </a:lnSpc>
            </a:pPr>
            <a:r>
              <a:rPr lang="en-US" altLang="en-US" sz="2000" dirty="0" smtClean="0"/>
              <a:t>Transformer exciting current exceeds normal levels</a:t>
            </a:r>
          </a:p>
          <a:p>
            <a:pPr lvl="1">
              <a:lnSpc>
                <a:spcPct val="90000"/>
              </a:lnSpc>
            </a:pPr>
            <a:r>
              <a:rPr lang="en-US" altLang="en-US" sz="2000" dirty="0" smtClean="0"/>
              <a:t>Magnetic material saturates</a:t>
            </a:r>
          </a:p>
          <a:p>
            <a:pPr lvl="1">
              <a:lnSpc>
                <a:spcPct val="90000"/>
              </a:lnSpc>
            </a:pPr>
            <a:r>
              <a:rPr lang="en-US" altLang="en-US" sz="2000" dirty="0" smtClean="0"/>
              <a:t>Loss of back EMF with high voltage leads to excess currents, stray magnetic flux, abnormal heating from eddy current</a:t>
            </a:r>
          </a:p>
          <a:p>
            <a:pPr lvl="1">
              <a:lnSpc>
                <a:spcPct val="90000"/>
              </a:lnSpc>
            </a:pPr>
            <a:r>
              <a:rPr lang="en-US" altLang="en-US" sz="2000" dirty="0" smtClean="0"/>
              <a:t>Transformer adds a large inductive-reactive load to the system, requiring high levels of capacitive reactive loading to maintain system stability</a:t>
            </a:r>
          </a:p>
          <a:p>
            <a:pPr lvl="1">
              <a:lnSpc>
                <a:spcPct val="90000"/>
              </a:lnSpc>
            </a:pPr>
            <a:r>
              <a:rPr lang="en-US" altLang="en-US" sz="2000" dirty="0" smtClean="0"/>
              <a:t>Saturating transformers add significant harmonics to currents and voltages, often causing equipment to trip</a:t>
            </a:r>
          </a:p>
        </p:txBody>
      </p:sp>
    </p:spTree>
    <p:extLst>
      <p:ext uri="{BB962C8B-B14F-4D97-AF65-F5344CB8AC3E}">
        <p14:creationId xmlns:p14="http://schemas.microsoft.com/office/powerpoint/2010/main" val="209232812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1257300" y="76200"/>
            <a:ext cx="7023100" cy="733425"/>
          </a:xfrm>
        </p:spPr>
        <p:txBody>
          <a:bodyPr/>
          <a:lstStyle/>
          <a:p>
            <a:pPr>
              <a:defRPr/>
            </a:pPr>
            <a:r>
              <a:rPr lang="en-US" altLang="en-US" smtClean="0"/>
              <a:t>Half-Cycle Saturation</a:t>
            </a:r>
          </a:p>
        </p:txBody>
      </p:sp>
      <p:sp>
        <p:nvSpPr>
          <p:cNvPr id="22531" name="Rectangle 3"/>
          <p:cNvSpPr>
            <a:spLocks noGrp="1" noChangeArrowheads="1"/>
          </p:cNvSpPr>
          <p:nvPr>
            <p:ph type="body" idx="1"/>
          </p:nvPr>
        </p:nvSpPr>
        <p:spPr>
          <a:xfrm>
            <a:off x="228600" y="1143000"/>
            <a:ext cx="6248400" cy="5021263"/>
          </a:xfrm>
        </p:spPr>
        <p:txBody>
          <a:bodyPr/>
          <a:lstStyle/>
          <a:p>
            <a:pPr>
              <a:lnSpc>
                <a:spcPct val="70000"/>
              </a:lnSpc>
            </a:pPr>
            <a:r>
              <a:rPr lang="en-US" altLang="en-US" sz="2400" dirty="0" smtClean="0"/>
              <a:t>Results from GIC test </a:t>
            </a:r>
            <a:r>
              <a:rPr lang="en-US" altLang="en-US" sz="2400" dirty="0" smtClean="0">
                <a:cs typeface="Arial" pitchFamily="34" charset="0"/>
              </a:rPr>
              <a:t/>
            </a:r>
            <a:br>
              <a:rPr lang="en-US" altLang="en-US" sz="2400" dirty="0" smtClean="0">
                <a:cs typeface="Arial" pitchFamily="34" charset="0"/>
              </a:rPr>
            </a:br>
            <a:r>
              <a:rPr lang="en-US" altLang="en-US" sz="1600" dirty="0" smtClean="0">
                <a:cs typeface="Arial" pitchFamily="34" charset="0"/>
              </a:rPr>
              <a:t>(</a:t>
            </a:r>
            <a:r>
              <a:rPr lang="en-US" altLang="en-US" sz="1600" dirty="0" err="1" smtClean="0">
                <a:cs typeface="Arial" pitchFamily="34" charset="0"/>
              </a:rPr>
              <a:t>Kappenman</a:t>
            </a:r>
            <a:r>
              <a:rPr lang="en-US" altLang="en-US" sz="1600" dirty="0" smtClean="0">
                <a:cs typeface="Arial" pitchFamily="34" charset="0"/>
              </a:rPr>
              <a:t> &amp; Albertson ,1990)</a:t>
            </a:r>
          </a:p>
          <a:p>
            <a:pPr>
              <a:lnSpc>
                <a:spcPct val="70000"/>
              </a:lnSpc>
            </a:pPr>
            <a:r>
              <a:rPr lang="en-US" altLang="en-US" sz="2400" dirty="0" smtClean="0"/>
              <a:t>Blue curve – normal exciting current</a:t>
            </a:r>
          </a:p>
          <a:p>
            <a:pPr>
              <a:lnSpc>
                <a:spcPct val="70000"/>
              </a:lnSpc>
            </a:pPr>
            <a:r>
              <a:rPr lang="en-US" altLang="en-US" sz="2400" dirty="0" smtClean="0"/>
              <a:t>Red curve – exciting current with 75 Amps of DC current introduced in the neutral</a:t>
            </a:r>
          </a:p>
          <a:p>
            <a:pPr>
              <a:lnSpc>
                <a:spcPct val="70000"/>
              </a:lnSpc>
            </a:pPr>
            <a:r>
              <a:rPr lang="en-US" altLang="en-US" sz="2400" dirty="0" smtClean="0"/>
              <a:t>Blue curve peaks ~ 5 Amps</a:t>
            </a:r>
          </a:p>
          <a:p>
            <a:pPr>
              <a:lnSpc>
                <a:spcPct val="70000"/>
              </a:lnSpc>
            </a:pPr>
            <a:r>
              <a:rPr lang="en-US" altLang="en-US" sz="2400" dirty="0" smtClean="0"/>
              <a:t>Red curve peaks ~300 Amps </a:t>
            </a:r>
          </a:p>
          <a:p>
            <a:pPr>
              <a:lnSpc>
                <a:spcPct val="70000"/>
              </a:lnSpc>
            </a:pPr>
            <a:r>
              <a:rPr lang="en-US" altLang="en-US" sz="2400" dirty="0" smtClean="0"/>
              <a:t>Highly distorted waveform with even &amp; odd harmonics</a:t>
            </a:r>
          </a:p>
          <a:p>
            <a:pPr>
              <a:lnSpc>
                <a:spcPct val="70000"/>
              </a:lnSpc>
            </a:pPr>
            <a:r>
              <a:rPr lang="en-US" altLang="en-US" sz="2400" dirty="0" smtClean="0"/>
              <a:t>High inductive reactive loss: e.g. 50 MVARs vs ~ 1 MVAR </a:t>
            </a:r>
            <a:r>
              <a:rPr lang="en-US" altLang="en-US" sz="2400" dirty="0" smtClean="0"/>
              <a:t>normally</a:t>
            </a:r>
            <a:endParaRPr lang="en-US" altLang="en-US" sz="2400" dirty="0" smtClean="0"/>
          </a:p>
        </p:txBody>
      </p:sp>
      <p:pic>
        <p:nvPicPr>
          <p:cNvPr id="22532" name="Picture 4" descr="kappenman_1990a"/>
          <p:cNvPicPr>
            <a:picLocks noChangeAspect="1" noChangeArrowheads="1"/>
          </p:cNvPicPr>
          <p:nvPr/>
        </p:nvPicPr>
        <p:blipFill>
          <a:blip r:embed="rId2">
            <a:extLst>
              <a:ext uri="{28A0092B-C50C-407E-A947-70E740481C1C}">
                <a14:useLocalDpi xmlns:a14="http://schemas.microsoft.com/office/drawing/2010/main" val="0"/>
              </a:ext>
            </a:extLst>
          </a:blip>
          <a:srcRect l="50000" t="38710" r="19853" b="6989"/>
          <a:stretch>
            <a:fillRect/>
          </a:stretch>
        </p:blipFill>
        <p:spPr bwMode="auto">
          <a:xfrm>
            <a:off x="6629400" y="914400"/>
            <a:ext cx="2133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50110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185419" y="152400"/>
            <a:ext cx="6985887" cy="1081705"/>
          </a:xfrm>
        </p:spPr>
        <p:txBody>
          <a:bodyPr/>
          <a:lstStyle/>
          <a:p>
            <a:pPr>
              <a:defRPr/>
            </a:pPr>
            <a:r>
              <a:rPr lang="en-US" altLang="en-US" sz="4000" dirty="0" smtClean="0"/>
              <a:t>GIC </a:t>
            </a:r>
            <a:r>
              <a:rPr lang="en-US" altLang="en-US" sz="4000" dirty="0" smtClean="0"/>
              <a:t>measurement</a:t>
            </a:r>
            <a:br>
              <a:rPr lang="en-US" altLang="en-US" sz="4000" dirty="0" smtClean="0"/>
            </a:br>
            <a:r>
              <a:rPr lang="en-US" altLang="en-US" sz="4000" dirty="0" smtClean="0"/>
              <a:t>during a geomagnetic storm</a:t>
            </a:r>
          </a:p>
        </p:txBody>
      </p:sp>
      <p:pic>
        <p:nvPicPr>
          <p:cNvPr id="61442" name="Picture 2" descr="C:\MyIDLWorkSpace\idllib\magnetometer\dbdt\gicplo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2116"/>
            <a:ext cx="7181850" cy="5585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4800" y="5943600"/>
            <a:ext cx="1276350" cy="830997"/>
          </a:xfrm>
          <a:prstGeom prst="rect">
            <a:avLst/>
          </a:prstGeom>
          <a:noFill/>
        </p:spPr>
        <p:txBody>
          <a:bodyPr wrap="square" rtlCol="0">
            <a:spAutoFit/>
          </a:bodyPr>
          <a:lstStyle/>
          <a:p>
            <a:r>
              <a:rPr lang="en-US" sz="1200" dirty="0" smtClean="0">
                <a:solidFill>
                  <a:schemeClr val="bg1"/>
                </a:solidFill>
              </a:rPr>
              <a:t>Data courtesy of the EPRI SUNBURST project</a:t>
            </a:r>
            <a:endParaRPr lang="en-US" sz="1200" dirty="0">
              <a:solidFill>
                <a:schemeClr val="bg1"/>
              </a:solidFill>
            </a:endParaRPr>
          </a:p>
        </p:txBody>
      </p:sp>
    </p:spTree>
    <p:extLst>
      <p:ext uri="{BB962C8B-B14F-4D97-AF65-F5344CB8AC3E}">
        <p14:creationId xmlns:p14="http://schemas.microsoft.com/office/powerpoint/2010/main" val="5871315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ChangeArrowheads="1"/>
          </p:cNvSpPr>
          <p:nvPr/>
        </p:nvSpPr>
        <p:spPr bwMode="auto">
          <a:xfrm>
            <a:off x="196850" y="228600"/>
            <a:ext cx="8642350" cy="4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4450" tIns="17462" rIns="44450" bIns="17462">
            <a:spAutoFit/>
          </a:bodyPr>
          <a:lstStyle/>
          <a:p>
            <a:pPr algn="ctr" defTabSz="858838">
              <a:lnSpc>
                <a:spcPct val="85000"/>
              </a:lnSpc>
              <a:defRPr/>
            </a:pPr>
            <a:r>
              <a:rPr lang="en-US" sz="3200" b="1" dirty="0" smtClean="0">
                <a:solidFill>
                  <a:schemeClr val="accent2"/>
                </a:solidFill>
                <a:effectLst>
                  <a:outerShdw blurRad="38100" dist="38100" dir="2700000" algn="tl">
                    <a:srgbClr val="C0C0C0"/>
                  </a:outerShdw>
                </a:effectLst>
              </a:rPr>
              <a:t>GIC compared with other Storm Measures</a:t>
            </a:r>
            <a:endParaRPr lang="en-US" sz="3200" b="1" dirty="0">
              <a:solidFill>
                <a:schemeClr val="accent2"/>
              </a:solidFill>
              <a:effectLst>
                <a:outerShdw blurRad="38100" dist="38100" dir="2700000" algn="tl">
                  <a:srgbClr val="C0C0C0"/>
                </a:outerShdw>
              </a:effectLst>
            </a:endParaRPr>
          </a:p>
        </p:txBody>
      </p:sp>
      <p:pic>
        <p:nvPicPr>
          <p:cNvPr id="1026" name="Picture 2" descr="C:\MyIDLWorkSpace\idllib\magnetometer\dbdt\gicEdstk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87" y="757031"/>
            <a:ext cx="8134625" cy="610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1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88375" cy="609600"/>
          </a:xfrm>
        </p:spPr>
        <p:txBody>
          <a:bodyPr>
            <a:normAutofit/>
          </a:bodyPr>
          <a:lstStyle/>
          <a:p>
            <a:r>
              <a:rPr lang="en-US" sz="3200" dirty="0" err="1" smtClean="0"/>
              <a:t>Geoelectric</a:t>
            </a:r>
            <a:r>
              <a:rPr lang="en-US" sz="3200" dirty="0" smtClean="0"/>
              <a:t> Field Modeling</a:t>
            </a:r>
            <a:endParaRPr lang="en-US" sz="3200" dirty="0"/>
          </a:p>
        </p:txBody>
      </p:sp>
      <p:sp>
        <p:nvSpPr>
          <p:cNvPr id="10" name="Text Placeholder 1"/>
          <p:cNvSpPr txBox="1">
            <a:spLocks/>
          </p:cNvSpPr>
          <p:nvPr/>
        </p:nvSpPr>
        <p:spPr bwMode="auto">
          <a:xfrm>
            <a:off x="609600" y="914400"/>
            <a:ext cx="8077526" cy="5293896"/>
          </a:xfrm>
          <a:prstGeom prst="rect">
            <a:avLst/>
          </a:prstGeom>
          <a:noFill/>
          <a:ln w="12700">
            <a:noFill/>
            <a:miter lim="800000"/>
            <a:headEnd/>
            <a:tailEnd/>
          </a:ln>
        </p:spPr>
        <p:txBody>
          <a:bodyPr vert="horz" wrap="square" lIns="87312" tIns="42862" rIns="87312" bIns="42862" numCol="1" anchor="t" anchorCtr="0" compatLnSpc="1">
            <a:prstTxWarp prst="textNoShape">
              <a:avLst/>
            </a:prstTxWarp>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The Electric Power </a:t>
            </a:r>
            <a:r>
              <a:rPr kumimoji="0" lang="en-US" sz="1800" b="1" i="0" u="none" strike="noStrike" kern="0" cap="none" spc="0" normalizeH="0" baseline="0" noProof="0" dirty="0">
                <a:ln>
                  <a:noFill/>
                </a:ln>
                <a:solidFill>
                  <a:srgbClr val="000000"/>
                </a:solidFill>
                <a:effectLst/>
                <a:uLnTx/>
                <a:uFillTx/>
                <a:latin typeface="Arial"/>
                <a:ea typeface="+mn-ea"/>
                <a:cs typeface="+mn-cs"/>
              </a:rPr>
              <a:t>I</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ndustry requires a better indicator than the </a:t>
            </a:r>
            <a:r>
              <a:rPr kumimoji="0" lang="en-US" sz="1800" b="1" i="0" u="none" strike="noStrike" kern="0" cap="none" spc="0" normalizeH="0" baseline="0" noProof="0" dirty="0" err="1" smtClean="0">
                <a:ln>
                  <a:noFill/>
                </a:ln>
                <a:solidFill>
                  <a:srgbClr val="000000"/>
                </a:solidFill>
                <a:effectLst/>
                <a:uLnTx/>
                <a:uFillTx/>
                <a:latin typeface="Arial"/>
                <a:ea typeface="+mn-ea"/>
                <a:cs typeface="+mn-cs"/>
              </a:rPr>
              <a:t>Kp</a:t>
            </a:r>
            <a:r>
              <a:rPr kumimoji="0" lang="en-US" sz="1800" b="1" i="0" u="none" strike="noStrike" kern="0" cap="none" spc="0" normalizeH="0" baseline="0" noProof="0" dirty="0">
                <a:ln>
                  <a:noFill/>
                </a:ln>
                <a:solidFill>
                  <a:srgbClr val="000000"/>
                </a:solidFill>
                <a:effectLst/>
                <a:uLnTx/>
                <a:uFillTx/>
                <a:latin typeface="Arial"/>
                <a:ea typeface="+mn-ea"/>
                <a:cs typeface="+mn-cs"/>
              </a:rPr>
              <a:t> </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index/G-scale or local K-indices to specify geomagnetic activity levels</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The </a:t>
            </a:r>
            <a:r>
              <a:rPr kumimoji="0" lang="en-US" sz="1800" b="1" i="0" u="none" strike="noStrike" kern="0" cap="none" spc="0" normalizeH="0" baseline="0" noProof="0" dirty="0" err="1" smtClean="0">
                <a:ln>
                  <a:noFill/>
                </a:ln>
                <a:solidFill>
                  <a:srgbClr val="FDAAAC">
                    <a:lumMod val="50000"/>
                  </a:srgbClr>
                </a:solidFill>
                <a:effectLst/>
                <a:uLnTx/>
                <a:uFillTx/>
                <a:latin typeface="Arial"/>
                <a:ea typeface="+mn-ea"/>
                <a:cs typeface="+mn-cs"/>
              </a:rPr>
              <a:t>Geoelectric</a:t>
            </a:r>
            <a:r>
              <a:rPr kumimoji="0" lang="en-US" sz="1800" b="1" i="0" u="none" strike="noStrike" kern="0" cap="none" spc="0" normalizeH="0" baseline="0" noProof="0" dirty="0" smtClean="0">
                <a:ln>
                  <a:noFill/>
                </a:ln>
                <a:solidFill>
                  <a:srgbClr val="FDAAAC">
                    <a:lumMod val="50000"/>
                  </a:srgbClr>
                </a:solidFill>
                <a:effectLst/>
                <a:uLnTx/>
                <a:uFillTx/>
                <a:latin typeface="Arial"/>
                <a:ea typeface="+mn-ea"/>
                <a:cs typeface="+mn-cs"/>
              </a:rPr>
              <a:t> Field</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 – has been identified as </a:t>
            </a:r>
            <a:r>
              <a:rPr kumimoji="0" lang="en-US" sz="1800" b="1" i="0" u="none" strike="noStrike" kern="0" cap="none" spc="0" normalizeH="0" baseline="0" noProof="0" dirty="0" smtClean="0">
                <a:ln>
                  <a:noFill/>
                </a:ln>
                <a:solidFill>
                  <a:srgbClr val="FDAAAC">
                    <a:lumMod val="50000"/>
                  </a:srgbClr>
                </a:solidFill>
                <a:effectLst/>
                <a:uLnTx/>
                <a:uFillTx/>
                <a:latin typeface="Arial"/>
                <a:ea typeface="+mn-ea"/>
                <a:cs typeface="+mn-cs"/>
              </a:rPr>
              <a:t>the key space weather parameter</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 </a:t>
            </a:r>
            <a:r>
              <a:rPr kumimoji="0" lang="en-US" sz="1800" b="1" i="0" u="none" strike="noStrike" kern="0" cap="none" spc="0" normalizeH="0" baseline="0" noProof="0" dirty="0">
                <a:ln>
                  <a:noFill/>
                </a:ln>
                <a:solidFill>
                  <a:srgbClr val="000000"/>
                </a:solidFill>
                <a:effectLst/>
                <a:uLnTx/>
                <a:uFillTx/>
                <a:latin typeface="Arial"/>
                <a:ea typeface="+mn-ea"/>
                <a:cs typeface="+mn-cs"/>
              </a:rPr>
              <a:t>that is </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needed (</a:t>
            </a:r>
            <a:r>
              <a:rPr kumimoji="0" lang="en-US" sz="1800" b="1" i="0" u="none" strike="noStrike" kern="0" cap="none" spc="0" normalizeH="0" baseline="0" noProof="0" dirty="0">
                <a:ln>
                  <a:noFill/>
                </a:ln>
                <a:solidFill>
                  <a:srgbClr val="000000"/>
                </a:solidFill>
                <a:effectLst/>
                <a:uLnTx/>
                <a:uFillTx/>
                <a:latin typeface="Arial"/>
                <a:ea typeface="+mn-ea"/>
                <a:cs typeface="+mn-cs"/>
              </a:rPr>
              <a:t>not </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G, </a:t>
            </a:r>
            <a:r>
              <a:rPr kumimoji="0" lang="en-US" sz="1800" b="1" i="0" u="none" strike="noStrike" kern="0" cap="none" spc="0" normalizeH="0" baseline="0" noProof="0" dirty="0" err="1" smtClean="0">
                <a:ln>
                  <a:noFill/>
                </a:ln>
                <a:solidFill>
                  <a:srgbClr val="000000"/>
                </a:solidFill>
                <a:effectLst/>
                <a:uLnTx/>
                <a:uFillTx/>
                <a:latin typeface="Arial"/>
                <a:ea typeface="+mn-ea"/>
                <a:cs typeface="+mn-cs"/>
              </a:rPr>
              <a:t>Kp</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 </a:t>
            </a:r>
            <a:r>
              <a:rPr kumimoji="0" lang="en-US" sz="1800" b="1" i="0" u="none" strike="noStrike" kern="0" cap="none" spc="0" normalizeH="0" baseline="0" noProof="0" dirty="0" err="1" smtClean="0">
                <a:ln>
                  <a:noFill/>
                </a:ln>
                <a:solidFill>
                  <a:srgbClr val="000000"/>
                </a:solidFill>
                <a:effectLst/>
                <a:uLnTx/>
                <a:uFillTx/>
                <a:latin typeface="Arial"/>
                <a:ea typeface="+mn-ea"/>
                <a:cs typeface="+mn-cs"/>
              </a:rPr>
              <a:t>Dst</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 dB/</a:t>
            </a:r>
            <a:r>
              <a:rPr kumimoji="0" lang="en-US" sz="1800" b="1" i="0" u="none" strike="noStrike" kern="0" cap="none" spc="0" normalizeH="0" baseline="0" noProof="0" dirty="0" err="1" smtClean="0">
                <a:ln>
                  <a:noFill/>
                </a:ln>
                <a:solidFill>
                  <a:srgbClr val="000000"/>
                </a:solidFill>
                <a:effectLst/>
                <a:uLnTx/>
                <a:uFillTx/>
                <a:latin typeface="Arial"/>
                <a:ea typeface="+mn-ea"/>
                <a:cs typeface="+mn-cs"/>
              </a:rPr>
              <a:t>dt</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 </a:t>
            </a:r>
            <a:r>
              <a:rPr kumimoji="0" lang="en-US" sz="1800" b="1" i="0" u="none" strike="noStrike" kern="0" cap="none" spc="0" normalizeH="0" baseline="0" noProof="0" dirty="0" err="1" smtClean="0">
                <a:ln>
                  <a:noFill/>
                </a:ln>
                <a:solidFill>
                  <a:srgbClr val="000000"/>
                </a:solidFill>
                <a:effectLst/>
                <a:uLnTx/>
                <a:uFillTx/>
                <a:latin typeface="Arial"/>
                <a:ea typeface="+mn-ea"/>
                <a:cs typeface="+mn-cs"/>
              </a:rPr>
              <a:t>etc</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Space Weather </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Workshop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2011:</a:t>
            </a:r>
            <a:b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b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a:t>
            </a: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mn-ea"/>
                <a:cs typeface="+mn-cs"/>
              </a:rPr>
              <a:t>…the best, most useful environment parameter…</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Referenced by industry standards groups (NERC/FERC)</a:t>
            </a:r>
            <a:b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b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Used to describe the ‘benchmark geomagnetic storm event’ and vulnerability assessment requirements</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National Space Weather Action Plan (SWAP) (OSTP 2015) highlights the Geoelectric field in Goal 1.1 (Benchmarks) &amp; Goal 5.5 (Enhance Understanding)</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Key Advantages for using the </a:t>
            </a:r>
            <a:r>
              <a:rPr kumimoji="0" lang="en-US" sz="1800" b="1" i="0" u="none" strike="noStrike" kern="0" cap="none" spc="0" normalizeH="0" baseline="0" noProof="0" dirty="0" err="1" smtClean="0">
                <a:ln>
                  <a:noFill/>
                </a:ln>
                <a:solidFill>
                  <a:srgbClr val="000000"/>
                </a:solidFill>
                <a:effectLst/>
                <a:uLnTx/>
                <a:uFillTx/>
                <a:latin typeface="Arial"/>
                <a:ea typeface="+mn-ea"/>
                <a:cs typeface="+mn-cs"/>
              </a:rPr>
              <a:t>Geoelectric</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 Field:</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Local-regional activity is characterized: there can be significant differences in comparison to globally averaged quantities</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The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mn-cs"/>
              </a:rPr>
              <a:t>geoelectric</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 field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directly indicates the induction hazard; whereas the indices do not</a:t>
            </a:r>
          </a:p>
        </p:txBody>
      </p:sp>
    </p:spTree>
    <p:extLst>
      <p:ext uri="{BB962C8B-B14F-4D97-AF65-F5344CB8AC3E}">
        <p14:creationId xmlns:p14="http://schemas.microsoft.com/office/powerpoint/2010/main" val="5271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99" y="88127"/>
            <a:ext cx="8713625" cy="493295"/>
          </a:xfrm>
        </p:spPr>
        <p:txBody>
          <a:bodyPr>
            <a:normAutofit/>
          </a:bodyPr>
          <a:lstStyle/>
          <a:p>
            <a:r>
              <a:rPr lang="en-US" sz="2400" dirty="0" smtClean="0"/>
              <a:t>How will the information will be used?</a:t>
            </a:r>
            <a:endParaRPr lang="en-US" sz="2400" dirty="0"/>
          </a:p>
        </p:txBody>
      </p:sp>
      <p:sp>
        <p:nvSpPr>
          <p:cNvPr id="10" name="Text Placeholder 1"/>
          <p:cNvSpPr txBox="1">
            <a:spLocks/>
          </p:cNvSpPr>
          <p:nvPr/>
        </p:nvSpPr>
        <p:spPr bwMode="auto">
          <a:xfrm>
            <a:off x="244514" y="536322"/>
            <a:ext cx="8637425" cy="5483478"/>
          </a:xfrm>
          <a:prstGeom prst="rect">
            <a:avLst/>
          </a:prstGeom>
          <a:noFill/>
          <a:ln w="12700">
            <a:noFill/>
            <a:miter lim="800000"/>
            <a:headEnd/>
            <a:tailEnd/>
          </a:ln>
        </p:spPr>
        <p:txBody>
          <a:bodyPr vert="horz" wrap="square" lIns="87312" tIns="42862" rIns="87312" bIns="42862" numCol="1" anchor="t" anchorCtr="0" compatLnSpc="1">
            <a:prstTxWarp prst="textNoShape">
              <a:avLst/>
            </a:prstTxWarp>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The </a:t>
            </a:r>
            <a:r>
              <a:rPr kumimoji="0" lang="en-US" sz="1800" b="1" i="0" u="none" strike="noStrike" kern="0" cap="none" spc="0" normalizeH="0" baseline="0" noProof="0" dirty="0" err="1" smtClean="0">
                <a:ln>
                  <a:noFill/>
                </a:ln>
                <a:solidFill>
                  <a:srgbClr val="000000"/>
                </a:solidFill>
                <a:effectLst/>
                <a:uLnTx/>
                <a:uFillTx/>
                <a:latin typeface="Arial"/>
                <a:ea typeface="+mn-ea"/>
                <a:cs typeface="+mn-cs"/>
              </a:rPr>
              <a:t>geoelectric</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 field enables calculation geomagnetically </a:t>
            </a:r>
            <a:r>
              <a:rPr kumimoji="0" lang="en-US" sz="1800" b="1" i="0" u="none" strike="noStrike" kern="0" cap="none" spc="0" normalizeH="0" baseline="0" noProof="0" dirty="0">
                <a:ln>
                  <a:noFill/>
                </a:ln>
                <a:solidFill>
                  <a:srgbClr val="000000"/>
                </a:solidFill>
                <a:effectLst/>
                <a:uLnTx/>
                <a:uFillTx/>
                <a:latin typeface="Arial"/>
                <a:ea typeface="+mn-ea"/>
                <a:cs typeface="+mn-cs"/>
              </a:rPr>
              <a:t>induced </a:t>
            </a:r>
            <a:r>
              <a:rPr kumimoji="0" lang="en-US" sz="1800" b="1" i="0" u="none" strike="noStrike" kern="0" cap="none" spc="0" normalizeH="0" baseline="0" noProof="0" dirty="0" smtClean="0">
                <a:ln>
                  <a:noFill/>
                </a:ln>
                <a:solidFill>
                  <a:srgbClr val="000000"/>
                </a:solidFill>
                <a:effectLst/>
                <a:uLnTx/>
                <a:uFillTx/>
                <a:latin typeface="Arial"/>
                <a:ea typeface="+mn-ea"/>
                <a:cs typeface="+mn-cs"/>
              </a:rPr>
              <a:t>currents</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The GIC calculation requires realistic system modeling</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Users are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developing </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realistic models of their systems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(a standards requirement)</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Calculated GIC can be compared to measured GIC for validation</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Assessment of GIC impacts on the system:</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System </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stability when GIC is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present (i.e. voltage stability)</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Transformer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behavior under GIC-caused saturation </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conditions</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Impact </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of GIC-caused harmonics on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other system components</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System planning or after-the-fact analysis:</a:t>
            </a: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Simulations can locate problem spots and focus mitigation </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efforts</a:t>
            </a:r>
          </a:p>
          <a:p>
            <a:pPr marL="1074738" marR="0" lvl="2" indent="-215900" algn="l" defTabSz="858838" rtl="0" eaLnBrk="0" fontAlgn="base" latinLnBrk="0" hangingPunct="0">
              <a:lnSpc>
                <a:spcPct val="10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rgbClr val="000000"/>
                </a:solidFill>
                <a:effectLst/>
                <a:uLnTx/>
                <a:uFillTx/>
                <a:latin typeface="Times New Roman" pitchFamily="18" charset="0"/>
                <a:ea typeface="+mn-ea"/>
                <a:cs typeface="+mn-cs"/>
              </a:rPr>
              <a:t>Could consider installing a less vulnerable transformer</a:t>
            </a:r>
          </a:p>
          <a:p>
            <a:pPr marL="1074738" marR="0" lvl="2" indent="-215900" algn="l" defTabSz="858838" rtl="0" eaLnBrk="0" fontAlgn="base" latinLnBrk="0" hangingPunct="0">
              <a:lnSpc>
                <a:spcPct val="10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rgbClr val="000000"/>
                </a:solidFill>
                <a:effectLst/>
                <a:uLnTx/>
                <a:uFillTx/>
                <a:latin typeface="Times New Roman" pitchFamily="18" charset="0"/>
                <a:ea typeface="+mn-ea"/>
                <a:cs typeface="+mn-cs"/>
              </a:rPr>
              <a:t>Possible to modernize relays as newer devices are less susceptible </a:t>
            </a:r>
          </a:p>
          <a:p>
            <a:pPr marL="1074738" marR="0" lvl="2" indent="-215900" algn="l" defTabSz="858838" rtl="0" eaLnBrk="0" fontAlgn="base" latinLnBrk="0" hangingPunct="0">
              <a:lnSpc>
                <a:spcPct val="10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rgbClr val="000000"/>
                </a:solidFill>
                <a:effectLst/>
                <a:uLnTx/>
                <a:uFillTx/>
                <a:latin typeface="Times New Roman" pitchFamily="18" charset="0"/>
                <a:ea typeface="+mn-ea"/>
                <a:cs typeface="+mn-cs"/>
              </a:rPr>
              <a:t>Possible to implement GIC ‘blockers’ – but requires full system analysis</a:t>
            </a:r>
            <a:endParaRPr kumimoji="0" lang="en-US" sz="14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644525" marR="0" lvl="1" indent="-214313" algn="l" defTabSz="858838"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Analysis can inform real-time response procedures to </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rPr>
              <a:t>E-field </a:t>
            </a:r>
            <a:r>
              <a:rPr kumimoji="0" lang="en-US" sz="1800" b="1" i="0" u="none" strike="noStrike" kern="0" cap="none" spc="0" normalizeH="0" baseline="0" noProof="0" dirty="0" err="1" smtClean="0">
                <a:ln>
                  <a:noFill/>
                </a:ln>
                <a:solidFill>
                  <a:srgbClr val="000000"/>
                </a:solidFill>
                <a:effectLst/>
                <a:uLnTx/>
                <a:uFillTx/>
                <a:latin typeface="Times New Roman" pitchFamily="18" charset="0"/>
                <a:ea typeface="+mn-ea"/>
                <a:cs typeface="+mn-cs"/>
              </a:rPr>
              <a:t>nowcast</a:t>
            </a:r>
            <a:r>
              <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rPr>
              <a:t>/forecast</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27632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99" y="88127"/>
            <a:ext cx="8713625" cy="493295"/>
          </a:xfrm>
        </p:spPr>
        <p:txBody>
          <a:bodyPr>
            <a:normAutofit/>
          </a:bodyPr>
          <a:lstStyle/>
          <a:p>
            <a:r>
              <a:rPr lang="en-US" sz="2400" dirty="0" smtClean="0"/>
              <a:t>A Brief Overview of Calculating GIC</a:t>
            </a:r>
            <a:endParaRPr lang="en-US" sz="2400"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r="47826"/>
          <a:stretch/>
        </p:blipFill>
        <p:spPr bwMode="auto">
          <a:xfrm>
            <a:off x="6309466" y="2286000"/>
            <a:ext cx="2743200" cy="1506855"/>
          </a:xfrm>
          <a:prstGeom prst="rect">
            <a:avLst/>
          </a:prstGeom>
          <a:noFill/>
          <a:ln>
            <a:noFill/>
          </a:ln>
        </p:spPr>
      </p:pic>
      <p:sp>
        <p:nvSpPr>
          <p:cNvPr id="3" name="TextBox 2"/>
          <p:cNvSpPr txBox="1"/>
          <p:nvPr/>
        </p:nvSpPr>
        <p:spPr>
          <a:xfrm>
            <a:off x="6400800" y="3822369"/>
            <a:ext cx="274320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smtClean="0">
                <a:ln>
                  <a:noFill/>
                </a:ln>
                <a:solidFill>
                  <a:srgbClr val="000000"/>
                </a:solidFill>
                <a:effectLst/>
                <a:uLnTx/>
                <a:uFillTx/>
                <a:latin typeface="Garrison Light Sans"/>
                <a:ea typeface="+mn-ea"/>
                <a:cs typeface="+mn-cs"/>
              </a:rPr>
              <a:t>Credit – Boteler &amp; </a:t>
            </a:r>
            <a:r>
              <a:rPr kumimoji="0" lang="en-US" sz="1100" b="1" i="1" u="none" strike="noStrike" kern="1200" cap="none" spc="0" normalizeH="0" baseline="0" noProof="0" dirty="0" err="1" smtClean="0">
                <a:ln>
                  <a:noFill/>
                </a:ln>
                <a:solidFill>
                  <a:srgbClr val="000000"/>
                </a:solidFill>
                <a:effectLst/>
                <a:uLnTx/>
                <a:uFillTx/>
                <a:latin typeface="Garrison Light Sans"/>
                <a:ea typeface="+mn-ea"/>
                <a:cs typeface="+mn-cs"/>
              </a:rPr>
              <a:t>Pirjola</a:t>
            </a:r>
            <a:r>
              <a:rPr kumimoji="0" lang="en-US" sz="1100" b="1" i="1" u="none" strike="noStrike" kern="1200" cap="none" spc="0" normalizeH="0" baseline="0" noProof="0" dirty="0" smtClean="0">
                <a:ln>
                  <a:noFill/>
                </a:ln>
                <a:solidFill>
                  <a:srgbClr val="000000"/>
                </a:solidFill>
                <a:effectLst/>
                <a:uLnTx/>
                <a:uFillTx/>
                <a:latin typeface="Garrison Light Sans"/>
                <a:ea typeface="+mn-ea"/>
                <a:cs typeface="+mn-cs"/>
              </a:rPr>
              <a:t>, 2017</a:t>
            </a:r>
            <a:endParaRPr kumimoji="0" lang="en-US" sz="1100" b="1" i="1" u="none" strike="noStrike" kern="1200" cap="none" spc="0" normalizeH="0" baseline="0" noProof="0" dirty="0">
              <a:ln>
                <a:noFill/>
              </a:ln>
              <a:solidFill>
                <a:srgbClr val="000000"/>
              </a:solidFill>
              <a:effectLst/>
              <a:uLnTx/>
              <a:uFillTx/>
              <a:latin typeface="Garrison Light Sans"/>
              <a:ea typeface="+mn-ea"/>
              <a:cs typeface="+mn-cs"/>
            </a:endParaRPr>
          </a:p>
        </p:txBody>
      </p:sp>
      <mc:AlternateContent xmlns:mc="http://schemas.openxmlformats.org/markup-compatibility/2006" xmlns:a14="http://schemas.microsoft.com/office/drawing/2010/main">
        <mc:Choice Requires="a14">
          <p:sp>
            <p:nvSpPr>
              <p:cNvPr id="5" name="TextBox 4"/>
              <p:cNvSpPr txBox="1"/>
              <p:nvPr/>
            </p:nvSpPr>
            <p:spPr>
              <a:xfrm>
                <a:off x="381000" y="581422"/>
                <a:ext cx="5928466" cy="219156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Sup>
                      <m:sSubSup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m:rPr>
                            <m:sty m:val="p"/>
                          </m:r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𝑖𝑗</m:t>
                        </m:r>
                      </m:sub>
                      <m: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b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ary>
                      <m:naryPr>
                        <m:limLoc m:val="subSup"/>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𝑗</m:t>
                        </m:r>
                      </m:sup>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𝑬</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𝒅𝒍</m:t>
                        </m:r>
                      </m:e>
                    </m:nary>
                  </m:oMath>
                </a14:m>
                <a:r>
                  <a:rPr kumimoji="0" lang="en-US" sz="1800" b="1" i="1" u="none" strike="noStrike" kern="1200" cap="none" spc="0" normalizeH="0" baseline="0" noProof="0" dirty="0">
                    <a:ln>
                      <a:noFill/>
                    </a:ln>
                    <a:solidFill>
                      <a:srgbClr val="000000"/>
                    </a:solidFill>
                    <a:effectLst/>
                    <a:uLnTx/>
                    <a:uFillTx/>
                    <a:latin typeface="Garrison Light Sans"/>
                    <a:ea typeface="+mn-ea"/>
                    <a:cs typeface="+mn-cs"/>
                  </a:rPr>
                  <a:t>, i.e. from node </a:t>
                </a:r>
                <a14:m>
                  <m:oMath xmlns:m="http://schemas.openxmlformats.org/officeDocument/2006/math">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oMath>
                </a14:m>
                <a:r>
                  <a:rPr kumimoji="0" lang="en-US" sz="1800" b="1" i="1" u="none" strike="noStrike" kern="1200" cap="none" spc="0" normalizeH="0" baseline="0" noProof="0" dirty="0">
                    <a:ln>
                      <a:noFill/>
                    </a:ln>
                    <a:solidFill>
                      <a:srgbClr val="000000"/>
                    </a:solidFill>
                    <a:effectLst/>
                    <a:uLnTx/>
                    <a:uFillTx/>
                    <a:latin typeface="Garrison Light Sans"/>
                    <a:ea typeface="+mn-ea"/>
                    <a:cs typeface="+mn-cs"/>
                  </a:rPr>
                  <a:t> to node </a:t>
                </a:r>
                <a14:m>
                  <m:oMath xmlns:m="http://schemas.openxmlformats.org/officeDocument/2006/math">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𝑗</m:t>
                    </m:r>
                  </m:oMath>
                </a14:m>
                <a:endPar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Combined with line resistance we find source currents between lines which can be translated into a net induced nodal current source at each node.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For example:</a:t>
                </a:r>
                <a:b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 </a:t>
                </a:r>
                <a14:m>
                  <m:oMath xmlns:m="http://schemas.openxmlformats.org/officeDocument/2006/math">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𝐽</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𝑨</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𝑗</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𝑫𝑨</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𝑗</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𝑨𝑩</m:t>
                        </m:r>
                      </m:sub>
                    </m:sSub>
                  </m:oMath>
                </a14:m>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with </a:t>
                </a:r>
                <a14:m>
                  <m:oMath xmlns:m="http://schemas.openxmlformats.org/officeDocument/2006/math">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𝑫𝑨</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𝑫𝑨</m:t>
                        </m:r>
                      </m:sub>
                      <m: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b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r</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𝑫𝑨</m:t>
                        </m:r>
                      </m:sub>
                    </m:sSub>
                  </m:oMath>
                </a14:m>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 and  </a:t>
                </a:r>
                <a14:m>
                  <m:oMath xmlns:m="http://schemas.openxmlformats.org/officeDocument/2006/math">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𝑨𝑩</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𝑨𝑩</m:t>
                        </m:r>
                      </m:sub>
                      <m: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b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r</m:t>
                        </m:r>
                      </m:e>
                      <m:sub>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𝑨𝑩</m:t>
                        </m:r>
                      </m:sub>
                    </m:sSub>
                  </m:oMath>
                </a14:m>
                <a:endParaRPr kumimoji="0" lang="en-US" sz="1800" b="1" i="1" u="none" strike="noStrike" kern="1200" cap="none" spc="0" normalizeH="0" baseline="0" noProof="0" dirty="0">
                  <a:ln>
                    <a:noFill/>
                  </a:ln>
                  <a:solidFill>
                    <a:srgbClr val="000000"/>
                  </a:solidFill>
                  <a:effectLst/>
                  <a:uLnTx/>
                  <a:uFillTx/>
                  <a:latin typeface="Garrison Light Sans"/>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81000" y="581422"/>
                <a:ext cx="5928466" cy="2191562"/>
              </a:xfrm>
              <a:prstGeom prst="rect">
                <a:avLst/>
              </a:prstGeom>
              <a:blipFill rotWithShape="0">
                <a:blip r:embed="rId4"/>
                <a:stretch>
                  <a:fillRect l="-926" t="-22222" b="-1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66699" y="2989280"/>
                <a:ext cx="5928466" cy="38827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𝐉</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sup>
                    </m:s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𝐕</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oMath>
                </a14:m>
                <a:r>
                  <a:rPr kumimoji="0" lang="en-US" sz="1600" b="1" i="1" u="none" strike="noStrike" kern="1200" cap="none" spc="0" normalizeH="0" baseline="0" noProof="0" dirty="0" smtClean="0">
                    <a:ln>
                      <a:noFill/>
                    </a:ln>
                    <a:solidFill>
                      <a:srgbClr val="000000"/>
                    </a:solidFill>
                    <a:effectLst/>
                    <a:uLnTx/>
                    <a:uFillTx/>
                    <a:latin typeface="Garrison Light Sans"/>
                    <a:ea typeface="+mn-ea"/>
                    <a:cs typeface="+mn-cs"/>
                  </a:rPr>
                  <a:t>, </a:t>
                </a:r>
                <a:r>
                  <a:rPr kumimoji="0" lang="en-US" sz="1600" b="1" i="1" u="none" strike="noStrike" kern="1200" cap="none" spc="0" normalizeH="0" baseline="0" noProof="0" dirty="0" err="1" smtClean="0">
                    <a:ln>
                      <a:noFill/>
                    </a:ln>
                    <a:solidFill>
                      <a:srgbClr val="000000"/>
                    </a:solidFill>
                    <a:effectLst/>
                    <a:uLnTx/>
                    <a:uFillTx/>
                    <a:latin typeface="Garrison Light Sans"/>
                    <a:ea typeface="+mn-ea"/>
                    <a:cs typeface="+mn-cs"/>
                  </a:rPr>
                  <a:t>Kirchoff</a:t>
                </a:r>
                <a:r>
                  <a:rPr kumimoji="0" lang="en-US" sz="1600" b="1" i="1" u="none" strike="noStrike" kern="1200" cap="none" spc="0" normalizeH="0" baseline="0" noProof="0" dirty="0" smtClean="0">
                    <a:ln>
                      <a:noFill/>
                    </a:ln>
                    <a:solidFill>
                      <a:srgbClr val="000000"/>
                    </a:solidFill>
                    <a:effectLst/>
                    <a:uLnTx/>
                    <a:uFillTx/>
                    <a:latin typeface="Garrison Light Sans"/>
                    <a:ea typeface="+mn-ea"/>
                    <a:cs typeface="+mn-cs"/>
                  </a:rPr>
                  <a:t> law </a:t>
                </a:r>
                <a:br>
                  <a:rPr kumimoji="0" lang="en-US" sz="1600" b="1" i="1"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600" b="1" i="1" u="none" strike="noStrike" kern="1200" cap="none" spc="0" normalizeH="0" baseline="0" noProof="0" dirty="0" smtClean="0">
                    <a:ln>
                      <a:noFill/>
                    </a:ln>
                    <a:solidFill>
                      <a:srgbClr val="000000"/>
                    </a:solidFill>
                    <a:effectLst/>
                    <a:uLnTx/>
                    <a:uFillTx/>
                    <a:latin typeface="Garrison Light Sans"/>
                    <a:ea typeface="+mn-ea"/>
                    <a:cs typeface="+mn-cs"/>
                  </a:rPr>
                  <a:t>Induced nodal current sources </a:t>
                </a:r>
                <a14:m>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𝐉</m:t>
                    </m:r>
                  </m:oMath>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Outflows: to other nodes:  </a:t>
                </a:r>
                <a14:m>
                  <m:oMath xmlns:m="http://schemas.openxmlformats.org/officeDocument/2006/math">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sup>
                    </m:s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𝐕</m:t>
                    </m:r>
                  </m:oMath>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to ground: </a:t>
                </a:r>
                <a14:m>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oMath>
                </a14:m>
                <a:r>
                  <a:rPr kumimoji="0" lang="en-US" sz="1600" b="1" i="0" u="none" strike="noStrike" kern="1200" cap="none" spc="0" normalizeH="0" baseline="0" noProof="0" dirty="0">
                    <a:ln>
                      <a:noFill/>
                    </a:ln>
                    <a:solidFill>
                      <a:srgbClr val="000000"/>
                    </a:solidFill>
                    <a:effectLst/>
                    <a:uLnTx/>
                    <a:uFillTx/>
                    <a:latin typeface="Garrison Light Sans"/>
                    <a:ea typeface="+mn-ea"/>
                    <a:cs typeface="+mn-cs"/>
                  </a:rPr>
                  <a:t> </a:t>
                </a: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14:m>
                  <m:oMath xmlns:m="http://schemas.openxmlformats.org/officeDocument/2006/math">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sup>
                    </m:sSup>
                  </m:oMath>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is the ‘nodal admittance matrix’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Nodal voltages relationship to </a:t>
                </a:r>
                <a14:m>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oMath>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t>
                </a:r>
                <a14:m>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𝐕</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𝐙</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sup>
                    </m:s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oMath>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14:m>
                  <m:oMath xmlns:m="http://schemas.openxmlformats.org/officeDocument/2006/math">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𝐙</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sup>
                    </m:sSup>
                  </m:oMath>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is the ‘</a:t>
                </a:r>
                <a:r>
                  <a:rPr kumimoji="0" lang="en-US" sz="1600" b="1" i="0" u="none" strike="noStrike" kern="1200" cap="none" spc="0" normalizeH="0" baseline="0" noProof="0" dirty="0" err="1" smtClean="0">
                    <a:ln>
                      <a:noFill/>
                    </a:ln>
                    <a:solidFill>
                      <a:srgbClr val="000000"/>
                    </a:solidFill>
                    <a:effectLst/>
                    <a:uLnTx/>
                    <a:uFillTx/>
                    <a:latin typeface="Garrison Light Sans"/>
                    <a:ea typeface="+mn-ea"/>
                    <a:cs typeface="+mn-cs"/>
                  </a:rPr>
                  <a:t>earthing</a:t>
                </a: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impedance matrix’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Combining:</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14:m>
                  <m:oMathPara xmlns:m="http://schemas.openxmlformats.org/officeDocument/2006/math">
                    <m:oMathParaPr>
                      <m:jc m:val="left"/>
                    </m:oMathParaPr>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𝐉</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sup>
                          </m:sSup>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𝐙</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sup>
                          </m:s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e>
                      </m:d>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oMath>
                  </m:oMathPara>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Inverting to solve for </a:t>
                </a:r>
                <a14:m>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oMath>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d>
                            <m:d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sup>
                              </m:sSup>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𝐙</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sup>
                              </m:s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e>
                          </m:d>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p>
                      </m:s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𝐉</m:t>
                      </m:r>
                    </m:oMath>
                  </m:oMathPara>
                </a14:m>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t/>
                </a:r>
                <a:br>
                  <a:rPr kumimoji="0" lang="en-US" sz="16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200" b="1" i="0" u="none" strike="noStrike" kern="1200" cap="none" spc="0" normalizeH="0" baseline="0" noProof="0" dirty="0" smtClean="0">
                    <a:ln>
                      <a:noFill/>
                    </a:ln>
                    <a:solidFill>
                      <a:srgbClr val="000000"/>
                    </a:solidFill>
                    <a:effectLst/>
                    <a:uLnTx/>
                    <a:uFillTx/>
                    <a:latin typeface="Garrison Light Sans"/>
                    <a:ea typeface="+mn-ea"/>
                    <a:cs typeface="+mn-cs"/>
                  </a:rPr>
                  <a:t>(See </a:t>
                </a:r>
                <a:r>
                  <a:rPr kumimoji="0" lang="en-US" sz="1200" b="1" i="0" u="none" strike="noStrike" kern="1200" cap="none" spc="0" normalizeH="0" baseline="0" noProof="0" dirty="0" err="1" smtClean="0">
                    <a:ln>
                      <a:noFill/>
                    </a:ln>
                    <a:solidFill>
                      <a:srgbClr val="000000"/>
                    </a:solidFill>
                    <a:effectLst/>
                    <a:uLnTx/>
                    <a:uFillTx/>
                    <a:latin typeface="Garrison Light Sans"/>
                    <a:ea typeface="+mn-ea"/>
                    <a:cs typeface="+mn-cs"/>
                  </a:rPr>
                  <a:t>Lentinen</a:t>
                </a:r>
                <a:r>
                  <a:rPr kumimoji="0" lang="en-US" sz="1200" b="1" i="0" u="none" strike="noStrike" kern="1200" cap="none" spc="0" normalizeH="0" baseline="0" noProof="0" dirty="0" smtClean="0">
                    <a:ln>
                      <a:noFill/>
                    </a:ln>
                    <a:solidFill>
                      <a:srgbClr val="000000"/>
                    </a:solidFill>
                    <a:effectLst/>
                    <a:uLnTx/>
                    <a:uFillTx/>
                    <a:latin typeface="Garrison Light Sans"/>
                    <a:ea typeface="+mn-ea"/>
                    <a:cs typeface="+mn-cs"/>
                  </a:rPr>
                  <a:t> &amp; </a:t>
                </a:r>
                <a:r>
                  <a:rPr kumimoji="0" lang="en-US" sz="1200" b="1" i="0" u="none" strike="noStrike" kern="1200" cap="none" spc="0" normalizeH="0" baseline="0" noProof="0" dirty="0" err="1" smtClean="0">
                    <a:ln>
                      <a:noFill/>
                    </a:ln>
                    <a:solidFill>
                      <a:srgbClr val="000000"/>
                    </a:solidFill>
                    <a:effectLst/>
                    <a:uLnTx/>
                    <a:uFillTx/>
                    <a:latin typeface="Garrison Light Sans"/>
                    <a:ea typeface="+mn-ea"/>
                    <a:cs typeface="+mn-cs"/>
                  </a:rPr>
                  <a:t>Pirjola</a:t>
                </a:r>
                <a:r>
                  <a:rPr kumimoji="0" lang="en-US" sz="1200" b="1" i="0" u="none" strike="noStrike" kern="1200" cap="none" spc="0" normalizeH="0" baseline="0" noProof="0" dirty="0" smtClean="0">
                    <a:ln>
                      <a:noFill/>
                    </a:ln>
                    <a:solidFill>
                      <a:srgbClr val="000000"/>
                    </a:solidFill>
                    <a:effectLst/>
                    <a:uLnTx/>
                    <a:uFillTx/>
                    <a:latin typeface="Garrison Light Sans"/>
                    <a:ea typeface="+mn-ea"/>
                    <a:cs typeface="+mn-cs"/>
                  </a:rPr>
                  <a:t>, 1985 for original formulation)</a:t>
                </a:r>
                <a:endParaRPr kumimoji="0" lang="en-US" sz="1200" b="1" i="0" u="none" strike="noStrike" kern="1200" cap="none" spc="0" normalizeH="0" baseline="0" noProof="0" dirty="0">
                  <a:ln>
                    <a:noFill/>
                  </a:ln>
                  <a:solidFill>
                    <a:srgbClr val="000000"/>
                  </a:solidFill>
                  <a:effectLst/>
                  <a:uLnTx/>
                  <a:uFillTx/>
                  <a:latin typeface="Garrison Light Sans"/>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699" y="2989280"/>
                <a:ext cx="5928466" cy="3882730"/>
              </a:xfrm>
              <a:prstGeom prst="rect">
                <a:avLst/>
              </a:prstGeom>
              <a:blipFill rotWithShape="0">
                <a:blip r:embed="rId5"/>
                <a:stretch>
                  <a:fillRect l="-617" b="-314"/>
                </a:stretch>
              </a:blipFill>
            </p:spPr>
            <p:txBody>
              <a:bodyPr/>
              <a:lstStyle/>
              <a:p>
                <a:r>
                  <a:rPr lang="en-US">
                    <a:noFill/>
                  </a:rPr>
                  <a:t> </a:t>
                </a:r>
              </a:p>
            </p:txBody>
          </p:sp>
        </mc:Fallback>
      </mc:AlternateContent>
    </p:spTree>
    <p:extLst>
      <p:ext uri="{BB962C8B-B14F-4D97-AF65-F5344CB8AC3E}">
        <p14:creationId xmlns:p14="http://schemas.microsoft.com/office/powerpoint/2010/main" val="447932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MyIDLWorkSpace\idllib\magnetometer\efields\MyEfield\20130313_Bx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035" y="1817049"/>
            <a:ext cx="5723965" cy="4500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9753" y="152400"/>
            <a:ext cx="4640694" cy="610807"/>
          </a:xfrm>
        </p:spPr>
        <p:txBody>
          <a:bodyPr/>
          <a:lstStyle/>
          <a:p>
            <a:r>
              <a:rPr lang="en-US" sz="4400" dirty="0" smtClean="0"/>
              <a:t>Geoelectric Field</a:t>
            </a:r>
            <a:endParaRPr lang="en-US" sz="4400" dirty="0"/>
          </a:p>
        </p:txBody>
      </p:sp>
      <p:sp>
        <p:nvSpPr>
          <p:cNvPr id="3" name="TextBox 2"/>
          <p:cNvSpPr txBox="1"/>
          <p:nvPr/>
        </p:nvSpPr>
        <p:spPr>
          <a:xfrm>
            <a:off x="4191000" y="6334780"/>
            <a:ext cx="4828390" cy="523220"/>
          </a:xfrm>
          <a:prstGeom prst="rect">
            <a:avLst/>
          </a:prstGeom>
          <a:noFill/>
        </p:spPr>
        <p:txBody>
          <a:bodyPr wrap="square" rtlCol="0">
            <a:spAutoFit/>
          </a:bodyPr>
          <a:lstStyle/>
          <a:p>
            <a:r>
              <a:rPr lang="en-US" sz="1400" dirty="0" smtClean="0">
                <a:solidFill>
                  <a:schemeClr val="bg1"/>
                </a:solidFill>
              </a:rPr>
              <a:t>March 13-14, 1989 – Ottawa geomagnetic and geoelectric fields using a 1D conductivity model</a:t>
            </a:r>
            <a:endParaRPr lang="en-US" sz="1400" dirty="0">
              <a:solidFill>
                <a:schemeClr val="bg1"/>
              </a:solidFill>
            </a:endParaRPr>
          </a:p>
        </p:txBody>
      </p:sp>
      <p:cxnSp>
        <p:nvCxnSpPr>
          <p:cNvPr id="47" name="Straight Arrow Connector 46"/>
          <p:cNvCxnSpPr/>
          <p:nvPr/>
        </p:nvCxnSpPr>
        <p:spPr bwMode="auto">
          <a:xfrm>
            <a:off x="609600" y="4067175"/>
            <a:ext cx="238125" cy="130523"/>
          </a:xfrm>
          <a:prstGeom prst="straightConnector1">
            <a:avLst/>
          </a:prstGeom>
          <a:solidFill>
            <a:srgbClr val="DDDDDD">
              <a:alpha val="50000"/>
            </a:srgbClr>
          </a:solidFill>
          <a:ln w="12700" cap="flat" cmpd="sng" algn="ctr">
            <a:solidFill>
              <a:schemeClr val="tx1"/>
            </a:solidFill>
            <a:prstDash val="solid"/>
            <a:round/>
            <a:headEnd type="none" w="med" len="med"/>
            <a:tailEnd type="arrow"/>
          </a:ln>
          <a:effectLst/>
        </p:spPr>
      </p:cxnSp>
      <p:pic>
        <p:nvPicPr>
          <p:cNvPr id="6" name="Picture 1" descr="EPRI%201Dv%20map_19jan_v3"/>
          <p:cNvPicPr>
            <a:picLocks noChangeAspect="1" noChangeArrowheads="1"/>
          </p:cNvPicPr>
          <p:nvPr/>
        </p:nvPicPr>
        <p:blipFill>
          <a:blip r:embed="rId4">
            <a:extLst>
              <a:ext uri="{28A0092B-C50C-407E-A947-70E740481C1C}">
                <a14:useLocalDpi xmlns:a14="http://schemas.microsoft.com/office/drawing/2010/main" val="0"/>
              </a:ext>
            </a:extLst>
          </a:blip>
          <a:srcRect b="3937"/>
          <a:stretch>
            <a:fillRect/>
          </a:stretch>
        </p:blipFill>
        <p:spPr bwMode="auto">
          <a:xfrm>
            <a:off x="-8965" y="1817049"/>
            <a:ext cx="3505200" cy="45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81000" y="755220"/>
            <a:ext cx="84582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a:solidFill>
                  <a:srgbClr val="FF9900"/>
                </a:solidFill>
                <a:latin typeface="Arial" pitchFamily="34" charset="0"/>
              </a:defRPr>
            </a:lvl1pPr>
            <a:lvl2pPr marL="742950" indent="-285750">
              <a:defRPr>
                <a:solidFill>
                  <a:srgbClr val="FF9900"/>
                </a:solidFill>
                <a:latin typeface="Arial" pitchFamily="34" charset="0"/>
              </a:defRPr>
            </a:lvl2pPr>
            <a:lvl3pPr marL="1143000" indent="-228600">
              <a:defRPr>
                <a:solidFill>
                  <a:srgbClr val="FF9900"/>
                </a:solidFill>
                <a:latin typeface="Arial" pitchFamily="34" charset="0"/>
              </a:defRPr>
            </a:lvl3pPr>
            <a:lvl4pPr marL="1600200" indent="-228600">
              <a:defRPr>
                <a:solidFill>
                  <a:srgbClr val="FF9900"/>
                </a:solidFill>
                <a:latin typeface="Arial" pitchFamily="34" charset="0"/>
              </a:defRPr>
            </a:lvl4pPr>
            <a:lvl5pPr marL="2057400" indent="-228600">
              <a:defRPr>
                <a:solidFill>
                  <a:srgbClr val="FF9900"/>
                </a:solidFill>
                <a:latin typeface="Arial" pitchFamily="34" charset="0"/>
              </a:defRPr>
            </a:lvl5pPr>
            <a:lvl6pPr marL="2514600" indent="-228600" eaLnBrk="0" fontAlgn="base" hangingPunct="0">
              <a:spcBef>
                <a:spcPct val="0"/>
              </a:spcBef>
              <a:spcAft>
                <a:spcPct val="0"/>
              </a:spcAft>
              <a:defRPr>
                <a:solidFill>
                  <a:srgbClr val="FF9900"/>
                </a:solidFill>
                <a:latin typeface="Arial" pitchFamily="34" charset="0"/>
              </a:defRPr>
            </a:lvl6pPr>
            <a:lvl7pPr marL="2971800" indent="-228600" eaLnBrk="0" fontAlgn="base" hangingPunct="0">
              <a:spcBef>
                <a:spcPct val="0"/>
              </a:spcBef>
              <a:spcAft>
                <a:spcPct val="0"/>
              </a:spcAft>
              <a:defRPr>
                <a:solidFill>
                  <a:srgbClr val="FF9900"/>
                </a:solidFill>
                <a:latin typeface="Arial" pitchFamily="34" charset="0"/>
              </a:defRPr>
            </a:lvl7pPr>
            <a:lvl8pPr marL="3429000" indent="-228600" eaLnBrk="0" fontAlgn="base" hangingPunct="0">
              <a:spcBef>
                <a:spcPct val="0"/>
              </a:spcBef>
              <a:spcAft>
                <a:spcPct val="0"/>
              </a:spcAft>
              <a:defRPr>
                <a:solidFill>
                  <a:srgbClr val="FF9900"/>
                </a:solidFill>
                <a:latin typeface="Arial" pitchFamily="34" charset="0"/>
              </a:defRPr>
            </a:lvl8pPr>
            <a:lvl9pPr marL="3886200" indent="-228600" eaLnBrk="0" fontAlgn="base" hangingPunct="0">
              <a:spcBef>
                <a:spcPct val="0"/>
              </a:spcBef>
              <a:spcAft>
                <a:spcPct val="0"/>
              </a:spcAft>
              <a:defRPr>
                <a:solidFill>
                  <a:srgbClr val="FF9900"/>
                </a:solidFill>
                <a:latin typeface="Arial" pitchFamily="34" charset="0"/>
              </a:defRPr>
            </a:lvl9pPr>
          </a:lstStyle>
          <a:p>
            <a:pPr marL="225425" indent="-225425">
              <a:spcBef>
                <a:spcPct val="50000"/>
              </a:spcBef>
              <a:buFont typeface="Arial" panose="020B0604020202020204" pitchFamily="34" charset="0"/>
              <a:buChar char="•"/>
            </a:pPr>
            <a:r>
              <a:rPr lang="en-US" altLang="en-US" b="1" dirty="0" smtClean="0">
                <a:solidFill>
                  <a:schemeClr val="bg1"/>
                </a:solidFill>
              </a:rPr>
              <a:t>The Geoelectric Field is calculated by convolving the Geomagnetic Field variation with a frequency dependent </a:t>
            </a:r>
            <a:r>
              <a:rPr lang="en-US" altLang="en-US" b="1" dirty="0">
                <a:solidFill>
                  <a:schemeClr val="bg1"/>
                </a:solidFill>
              </a:rPr>
              <a:t>E</a:t>
            </a:r>
            <a:r>
              <a:rPr lang="en-US" altLang="en-US" b="1" dirty="0" smtClean="0">
                <a:solidFill>
                  <a:schemeClr val="bg1"/>
                </a:solidFill>
              </a:rPr>
              <a:t>arth-response function</a:t>
            </a:r>
          </a:p>
          <a:p>
            <a:pPr marL="225425" indent="-225425">
              <a:spcBef>
                <a:spcPct val="50000"/>
              </a:spcBef>
              <a:buFont typeface="Arial" panose="020B0604020202020204" pitchFamily="34" charset="0"/>
              <a:buChar char="•"/>
            </a:pPr>
            <a:r>
              <a:rPr lang="en-US" altLang="en-US" b="1" dirty="0" smtClean="0">
                <a:solidFill>
                  <a:schemeClr val="bg1"/>
                </a:solidFill>
              </a:rPr>
              <a:t>The Earth response function depends on conductivity below the surface</a:t>
            </a:r>
            <a:endParaRPr lang="en-US" altLang="en-US" b="1" dirty="0">
              <a:solidFill>
                <a:schemeClr val="bg1"/>
              </a:solidFill>
            </a:endParaRPr>
          </a:p>
        </p:txBody>
      </p:sp>
    </p:spTree>
    <p:extLst>
      <p:ext uri="{BB962C8B-B14F-4D97-AF65-F5344CB8AC3E}">
        <p14:creationId xmlns:p14="http://schemas.microsoft.com/office/powerpoint/2010/main" val="385442420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87" y="304800"/>
            <a:ext cx="8588375" cy="609600"/>
          </a:xfrm>
        </p:spPr>
        <p:txBody>
          <a:bodyPr>
            <a:normAutofit/>
          </a:bodyPr>
          <a:lstStyle/>
          <a:p>
            <a:r>
              <a:rPr lang="en-US" sz="3200" dirty="0" smtClean="0"/>
              <a:t>Geoelectric Field Calculation</a:t>
            </a:r>
            <a:endParaRPr lang="en-US" sz="3200" dirty="0"/>
          </a:p>
        </p:txBody>
      </p:sp>
      <p:sp>
        <p:nvSpPr>
          <p:cNvPr id="10" name="Text Placeholder 1"/>
          <p:cNvSpPr txBox="1">
            <a:spLocks/>
          </p:cNvSpPr>
          <p:nvPr/>
        </p:nvSpPr>
        <p:spPr bwMode="auto">
          <a:xfrm>
            <a:off x="348900" y="860612"/>
            <a:ext cx="8596162" cy="5387788"/>
          </a:xfrm>
          <a:prstGeom prst="rect">
            <a:avLst/>
          </a:prstGeom>
          <a:noFill/>
          <a:ln w="12700">
            <a:noFill/>
            <a:miter lim="800000"/>
            <a:headEnd/>
            <a:tailEnd/>
          </a:ln>
        </p:spPr>
        <p:txBody>
          <a:bodyPr vert="horz" wrap="square" lIns="87312" tIns="42862" rIns="87312" bIns="42862" numCol="1" anchor="t" anchorCtr="0" compatLnSpc="1">
            <a:prstTxWarp prst="textNoShape">
              <a:avLst/>
            </a:prstTxWarp>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r>
              <a:rPr lang="en-US" sz="1800" i="0" kern="0" dirty="0" smtClean="0">
                <a:solidFill>
                  <a:schemeClr val="bg1"/>
                </a:solidFill>
              </a:rPr>
              <a:t>Input – Observed  Geomagnetic Field (B-field) time series</a:t>
            </a:r>
          </a:p>
          <a:p>
            <a:r>
              <a:rPr lang="en-US" sz="1800" i="0" kern="0" dirty="0" smtClean="0">
                <a:solidFill>
                  <a:schemeClr val="bg1"/>
                </a:solidFill>
              </a:rPr>
              <a:t>Earth conductivity acts like a frequency dependent filter: </a:t>
            </a:r>
          </a:p>
          <a:p>
            <a:pPr lvl="1"/>
            <a:r>
              <a:rPr lang="en-US" sz="1800" i="0" kern="0" dirty="0" smtClean="0">
                <a:solidFill>
                  <a:schemeClr val="bg1"/>
                </a:solidFill>
              </a:rPr>
              <a:t>Earth conductivity affects the input signal amplitude and phase differently, depending on the input signal frequency</a:t>
            </a:r>
          </a:p>
          <a:p>
            <a:pPr lvl="2"/>
            <a:r>
              <a:rPr lang="en-US" sz="1400" i="0" kern="0" dirty="0" smtClean="0">
                <a:solidFill>
                  <a:schemeClr val="bg1"/>
                </a:solidFill>
              </a:rPr>
              <a:t>High frequency fields have relatively shallow penetration (top-most layers)</a:t>
            </a:r>
          </a:p>
          <a:p>
            <a:pPr lvl="2"/>
            <a:r>
              <a:rPr lang="en-US" sz="1400" i="0" kern="0" dirty="0" smtClean="0">
                <a:solidFill>
                  <a:schemeClr val="bg1"/>
                </a:solidFill>
              </a:rPr>
              <a:t>Lower frequency fields have relatively deeper penetration (lower layers with different conductivity properties)</a:t>
            </a:r>
          </a:p>
          <a:p>
            <a:r>
              <a:rPr lang="en-US" sz="1800" i="0" kern="0" dirty="0" smtClean="0">
                <a:solidFill>
                  <a:schemeClr val="bg1"/>
                </a:solidFill>
              </a:rPr>
              <a:t>Methods to determine the filter:</a:t>
            </a:r>
          </a:p>
          <a:p>
            <a:pPr lvl="1"/>
            <a:r>
              <a:rPr lang="en-US" sz="1800" i="0" kern="0" dirty="0" smtClean="0">
                <a:solidFill>
                  <a:schemeClr val="bg1"/>
                </a:solidFill>
              </a:rPr>
              <a:t>One-dimensional multi-layer models (conductivity varies with depth) allow the filter to be calculated numerically (but typically will have limited accuracy) </a:t>
            </a:r>
            <a:br>
              <a:rPr lang="en-US" sz="1800" i="0" kern="0" dirty="0" smtClean="0">
                <a:solidFill>
                  <a:schemeClr val="bg1"/>
                </a:solidFill>
              </a:rPr>
            </a:br>
            <a:r>
              <a:rPr lang="en-US" sz="1800" i="0" kern="0" dirty="0" smtClean="0">
                <a:solidFill>
                  <a:schemeClr val="bg1"/>
                </a:solidFill>
              </a:rPr>
              <a:t>(EPRI-</a:t>
            </a:r>
            <a:r>
              <a:rPr lang="en-US" sz="1800" i="0" kern="0" dirty="0" err="1" smtClean="0">
                <a:solidFill>
                  <a:schemeClr val="bg1"/>
                </a:solidFill>
              </a:rPr>
              <a:t>Fernberg</a:t>
            </a:r>
            <a:r>
              <a:rPr lang="en-US" sz="1800" i="0" kern="0" dirty="0" smtClean="0">
                <a:solidFill>
                  <a:schemeClr val="bg1"/>
                </a:solidFill>
              </a:rPr>
              <a:t> models - 2012)</a:t>
            </a:r>
          </a:p>
          <a:p>
            <a:pPr lvl="1"/>
            <a:r>
              <a:rPr lang="en-US" sz="1800" i="0" kern="0" dirty="0" smtClean="0">
                <a:solidFill>
                  <a:schemeClr val="bg1"/>
                </a:solidFill>
              </a:rPr>
              <a:t>A </a:t>
            </a:r>
            <a:r>
              <a:rPr lang="en-US" sz="1800" i="0" kern="0" dirty="0" err="1" smtClean="0">
                <a:solidFill>
                  <a:schemeClr val="bg1"/>
                </a:solidFill>
              </a:rPr>
              <a:t>magnetotelluric</a:t>
            </a:r>
            <a:r>
              <a:rPr lang="en-US" sz="1800" i="0" kern="0" dirty="0" smtClean="0">
                <a:solidFill>
                  <a:schemeClr val="bg1"/>
                </a:solidFill>
              </a:rPr>
              <a:t> site survey (measures B-field and E-field together) allows the filter to be constructed empirically which incorporates all the effects of the 3D Earth conductivity (not available in all locations) (</a:t>
            </a:r>
            <a:r>
              <a:rPr lang="en-US" sz="1800" i="0" kern="0" dirty="0" err="1" smtClean="0">
                <a:solidFill>
                  <a:schemeClr val="bg1"/>
                </a:solidFill>
              </a:rPr>
              <a:t>Earthscope</a:t>
            </a:r>
            <a:r>
              <a:rPr lang="en-US" sz="1800" i="0" kern="0" dirty="0" smtClean="0">
                <a:solidFill>
                  <a:schemeClr val="bg1"/>
                </a:solidFill>
              </a:rPr>
              <a:t>-based models)</a:t>
            </a:r>
          </a:p>
          <a:p>
            <a:pPr lvl="1"/>
            <a:r>
              <a:rPr lang="en-US" sz="1800" i="0" kern="0" dirty="0" err="1" smtClean="0">
                <a:solidFill>
                  <a:schemeClr val="bg1"/>
                </a:solidFill>
              </a:rPr>
              <a:t>Earthscope</a:t>
            </a:r>
            <a:r>
              <a:rPr lang="en-US" sz="1800" i="0" kern="0" dirty="0" smtClean="0">
                <a:solidFill>
                  <a:schemeClr val="bg1"/>
                </a:solidFill>
              </a:rPr>
              <a:t> MT data used with </a:t>
            </a:r>
            <a:r>
              <a:rPr lang="en-US" sz="1800" i="0" kern="0" dirty="0" err="1" smtClean="0">
                <a:solidFill>
                  <a:schemeClr val="bg1"/>
                </a:solidFill>
              </a:rPr>
              <a:t>ModEM</a:t>
            </a:r>
            <a:r>
              <a:rPr lang="en-US" sz="1800" i="0" kern="0" dirty="0" smtClean="0">
                <a:solidFill>
                  <a:schemeClr val="bg1"/>
                </a:solidFill>
              </a:rPr>
              <a:t> MT inversion code (</a:t>
            </a:r>
            <a:r>
              <a:rPr lang="en-US" sz="1800" i="0" kern="0" dirty="0" err="1" smtClean="0">
                <a:solidFill>
                  <a:schemeClr val="bg1"/>
                </a:solidFill>
              </a:rPr>
              <a:t>Kelbert</a:t>
            </a:r>
            <a:r>
              <a:rPr lang="en-US" sz="1800" i="0" kern="0" dirty="0" smtClean="0">
                <a:solidFill>
                  <a:schemeClr val="bg1"/>
                </a:solidFill>
              </a:rPr>
              <a:t> et al 2014) to generate high resolution 3D electrical conductivity model. (Enables interpolation between survey sites and also filters out near surface ‘noise’)</a:t>
            </a:r>
          </a:p>
          <a:p>
            <a:endParaRPr lang="en-US" sz="1800" i="0" kern="0" dirty="0" smtClean="0">
              <a:solidFill>
                <a:schemeClr val="bg1"/>
              </a:solidFill>
            </a:endParaRPr>
          </a:p>
        </p:txBody>
      </p:sp>
    </p:spTree>
    <p:extLst>
      <p:ext uri="{BB962C8B-B14F-4D97-AF65-F5344CB8AC3E}">
        <p14:creationId xmlns:p14="http://schemas.microsoft.com/office/powerpoint/2010/main" val="28704337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941" y="381000"/>
            <a:ext cx="8588375" cy="609600"/>
          </a:xfrm>
        </p:spPr>
        <p:txBody>
          <a:bodyPr>
            <a:normAutofit/>
          </a:bodyPr>
          <a:lstStyle/>
          <a:p>
            <a:r>
              <a:rPr lang="en-US" sz="2600" dirty="0" smtClean="0"/>
              <a:t>Geoelectric Field Calculation: Frequency Domain</a:t>
            </a:r>
            <a:endParaRPr lang="en-US" sz="2600" dirty="0"/>
          </a:p>
        </p:txBody>
      </p:sp>
      <mc:AlternateContent xmlns:mc="http://schemas.openxmlformats.org/markup-compatibility/2006" xmlns:a14="http://schemas.microsoft.com/office/drawing/2010/main">
        <mc:Choice Requires="a14">
          <p:sp>
            <p:nvSpPr>
              <p:cNvPr id="10" name="Text Placeholder 1"/>
              <p:cNvSpPr txBox="1">
                <a:spLocks/>
              </p:cNvSpPr>
              <p:nvPr/>
            </p:nvSpPr>
            <p:spPr bwMode="auto">
              <a:xfrm>
                <a:off x="352048" y="990600"/>
                <a:ext cx="8596162" cy="4953000"/>
              </a:xfrm>
              <a:prstGeom prst="rect">
                <a:avLst/>
              </a:prstGeom>
              <a:noFill/>
              <a:ln w="12700">
                <a:noFill/>
                <a:miter lim="800000"/>
                <a:headEnd/>
                <a:tailEnd/>
              </a:ln>
            </p:spPr>
            <p:txBody>
              <a:bodyPr vert="horz" wrap="square" lIns="87312" tIns="42862" rIns="87312" bIns="42862" numCol="1" anchor="t" anchorCtr="0" compatLnSpc="1">
                <a:prstTxWarp prst="textNoShape">
                  <a:avLst/>
                </a:prstTxWarp>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r>
                  <a:rPr lang="en-US" sz="1800" i="0" kern="0" dirty="0" smtClean="0">
                    <a:solidFill>
                      <a:schemeClr val="bg1"/>
                    </a:solidFill>
                  </a:rPr>
                  <a:t>The Local Magnetotelluric (MT) transfer function (aka MT response tensor) relates the horizontal components of the geomagnetic field to the horizontal components of the geoelectric field in frequency domain:</a:t>
                </a:r>
                <a:br>
                  <a:rPr lang="en-US" sz="1800" i="0" kern="0" dirty="0" smtClean="0">
                    <a:solidFill>
                      <a:schemeClr val="bg1"/>
                    </a:solidFill>
                  </a:rPr>
                </a:br>
                <a:r>
                  <a:rPr lang="en-US" sz="1800" i="0" kern="0" dirty="0" smtClean="0">
                    <a:solidFill>
                      <a:schemeClr val="bg1"/>
                    </a:solidFill>
                  </a:rPr>
                  <a:t/>
                </a:r>
                <a:br>
                  <a:rPr lang="en-US" sz="1800" i="0" kern="0" dirty="0" smtClean="0">
                    <a:solidFill>
                      <a:schemeClr val="bg1"/>
                    </a:solidFill>
                  </a:rPr>
                </a:br>
                <a:r>
                  <a:rPr lang="en-US" sz="1800" i="0" kern="0" dirty="0" smtClean="0">
                    <a:solidFill>
                      <a:schemeClr val="bg1"/>
                    </a:solidFill>
                  </a:rPr>
                  <a:t>	</a:t>
                </a:r>
                <a14:m>
                  <m:oMath xmlns:m="http://schemas.openxmlformats.org/officeDocument/2006/math">
                    <m:d>
                      <m:dPr>
                        <m:begChr m:val="["/>
                        <m:endChr m:val="]"/>
                        <m:ctrlPr>
                          <a:rPr lang="en-US" sz="1800" i="1">
                            <a:solidFill>
                              <a:schemeClr val="bg1"/>
                            </a:solidFill>
                            <a:latin typeface="Cambria Math" panose="02040503050406030204" pitchFamily="18" charset="0"/>
                          </a:rPr>
                        </m:ctrlPr>
                      </m:dPr>
                      <m:e>
                        <m:m>
                          <m:mPr>
                            <m:mcs>
                              <m:mc>
                                <m:mcPr>
                                  <m:count m:val="1"/>
                                  <m:mcJc m:val="center"/>
                                </m:mcPr>
                              </m:mc>
                            </m:mcs>
                            <m:ctrlPr>
                              <a:rPr lang="en-US" sz="1800" i="1">
                                <a:solidFill>
                                  <a:schemeClr val="bg1"/>
                                </a:solidFill>
                                <a:latin typeface="Cambria Math" panose="02040503050406030204" pitchFamily="18" charset="0"/>
                              </a:rPr>
                            </m:ctrlPr>
                          </m:mPr>
                          <m:mr>
                            <m:e>
                              <m:sSub>
                                <m:sSubPr>
                                  <m:ctrlPr>
                                    <a:rPr lang="en-US" sz="1800" i="1">
                                      <a:solidFill>
                                        <a:schemeClr val="bg1"/>
                                      </a:solidFill>
                                      <a:latin typeface="Cambria Math" panose="02040503050406030204" pitchFamily="18" charset="0"/>
                                    </a:rPr>
                                  </m:ctrlPr>
                                </m:sSubPr>
                                <m:e>
                                  <m:acc>
                                    <m:accPr>
                                      <m:chr m:val="̃"/>
                                      <m:ctrlPr>
                                        <a:rPr lang="en-US" sz="1800" i="1" smtClean="0">
                                          <a:solidFill>
                                            <a:schemeClr val="bg1"/>
                                          </a:solidFill>
                                          <a:latin typeface="Cambria Math" panose="02040503050406030204" pitchFamily="18" charset="0"/>
                                        </a:rPr>
                                      </m:ctrlPr>
                                    </m:accPr>
                                    <m:e>
                                      <m:r>
                                        <a:rPr lang="en-US" sz="1800" b="0" i="1" smtClean="0">
                                          <a:solidFill>
                                            <a:schemeClr val="bg1"/>
                                          </a:solidFill>
                                          <a:latin typeface="Cambria Math"/>
                                        </a:rPr>
                                        <m:t>𝐸</m:t>
                                      </m:r>
                                    </m:e>
                                  </m:acc>
                                </m:e>
                                <m:sub>
                                  <m:r>
                                    <a:rPr lang="en-US" sz="1800">
                                      <a:solidFill>
                                        <a:schemeClr val="bg1"/>
                                      </a:solidFill>
                                      <a:latin typeface="Cambria Math"/>
                                    </a:rPr>
                                    <m:t>𝑥</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r>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𝐸</m:t>
                                      </m:r>
                                    </m:e>
                                  </m:acc>
                                </m:e>
                                <m:sub>
                                  <m:r>
                                    <a:rPr lang="en-US" sz="1800">
                                      <a:solidFill>
                                        <a:schemeClr val="bg1"/>
                                      </a:solidFill>
                                      <a:latin typeface="Cambria Math"/>
                                    </a:rPr>
                                    <m:t>𝑦</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
                      </m:e>
                    </m:d>
                    <m:r>
                      <a:rPr lang="en-US" sz="1800">
                        <a:solidFill>
                          <a:schemeClr val="bg1"/>
                        </a:solidFill>
                        <a:latin typeface="Cambria Math"/>
                      </a:rPr>
                      <m:t>=</m:t>
                    </m:r>
                    <m:d>
                      <m:dPr>
                        <m:begChr m:val="["/>
                        <m:endChr m:val="]"/>
                        <m:ctrlPr>
                          <a:rPr lang="en-US" sz="1800" i="1">
                            <a:solidFill>
                              <a:schemeClr val="bg1"/>
                            </a:solidFill>
                            <a:latin typeface="Cambria Math" panose="02040503050406030204" pitchFamily="18" charset="0"/>
                          </a:rPr>
                        </m:ctrlPr>
                      </m:dPr>
                      <m:e>
                        <m:m>
                          <m:mPr>
                            <m:mcs>
                              <m:mc>
                                <m:mcPr>
                                  <m:count m:val="2"/>
                                  <m:mcJc m:val="center"/>
                                </m:mcPr>
                              </m:mc>
                            </m:mcs>
                            <m:ctrlPr>
                              <a:rPr lang="en-US" sz="1800" i="1">
                                <a:solidFill>
                                  <a:schemeClr val="bg1"/>
                                </a:solidFill>
                                <a:latin typeface="Cambria Math" panose="02040503050406030204" pitchFamily="18" charset="0"/>
                              </a:rPr>
                            </m:ctrlPr>
                          </m:mPr>
                          <m:mr>
                            <m:e>
                              <m:sSub>
                                <m:sSubPr>
                                  <m:ctrlPr>
                                    <a:rPr lang="en-US" sz="1800" i="1">
                                      <a:solidFill>
                                        <a:schemeClr val="bg1"/>
                                      </a:solidFill>
                                      <a:latin typeface="Cambria Math" panose="02040503050406030204" pitchFamily="18" charset="0"/>
                                    </a:rPr>
                                  </m:ctrlPr>
                                </m:sSubPr>
                                <m:e>
                                  <m:acc>
                                    <m:accPr>
                                      <m:chr m:val="̃"/>
                                      <m:ctrlPr>
                                        <a:rPr lang="en-US" sz="1800" i="1" smtClean="0">
                                          <a:solidFill>
                                            <a:schemeClr val="bg1"/>
                                          </a:solidFill>
                                          <a:latin typeface="Cambria Math" panose="02040503050406030204" pitchFamily="18" charset="0"/>
                                        </a:rPr>
                                      </m:ctrlPr>
                                    </m:accPr>
                                    <m:e>
                                      <m:r>
                                        <a:rPr lang="en-US" sz="1800" b="0" i="1" smtClean="0">
                                          <a:solidFill>
                                            <a:schemeClr val="bg1"/>
                                          </a:solidFill>
                                          <a:latin typeface="Cambria Math"/>
                                        </a:rPr>
                                        <m:t>𝑍</m:t>
                                      </m:r>
                                    </m:e>
                                  </m:acc>
                                </m:e>
                                <m:sub>
                                  <m:r>
                                    <a:rPr lang="en-US" sz="1800">
                                      <a:solidFill>
                                        <a:schemeClr val="bg1"/>
                                      </a:solidFill>
                                      <a:latin typeface="Cambria Math"/>
                                    </a:rPr>
                                    <m:t>𝑥𝑥</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𝑍</m:t>
                                      </m:r>
                                    </m:e>
                                  </m:acc>
                                </m:e>
                                <m:sub>
                                  <m:r>
                                    <a:rPr lang="en-US" sz="1800">
                                      <a:solidFill>
                                        <a:schemeClr val="bg1"/>
                                      </a:solidFill>
                                      <a:latin typeface="Cambria Math"/>
                                    </a:rPr>
                                    <m:t>𝑥𝑦</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r>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𝑍</m:t>
                                      </m:r>
                                    </m:e>
                                  </m:acc>
                                </m:e>
                                <m:sub>
                                  <m:r>
                                    <a:rPr lang="en-US" sz="1800">
                                      <a:solidFill>
                                        <a:schemeClr val="bg1"/>
                                      </a:solidFill>
                                      <a:latin typeface="Cambria Math"/>
                                    </a:rPr>
                                    <m:t>𝑦𝑥</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𝑍</m:t>
                                      </m:r>
                                    </m:e>
                                  </m:acc>
                                </m:e>
                                <m:sub>
                                  <m:r>
                                    <a:rPr lang="en-US" sz="1800">
                                      <a:solidFill>
                                        <a:schemeClr val="bg1"/>
                                      </a:solidFill>
                                      <a:latin typeface="Cambria Math"/>
                                    </a:rPr>
                                    <m:t>𝑦𝑦</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
                      </m:e>
                    </m:d>
                    <m:d>
                      <m:dPr>
                        <m:begChr m:val="["/>
                        <m:endChr m:val="]"/>
                        <m:ctrlPr>
                          <a:rPr lang="en-US" sz="1800" i="1">
                            <a:solidFill>
                              <a:schemeClr val="bg1"/>
                            </a:solidFill>
                            <a:latin typeface="Cambria Math" panose="02040503050406030204" pitchFamily="18" charset="0"/>
                          </a:rPr>
                        </m:ctrlPr>
                      </m:dPr>
                      <m:e>
                        <m:m>
                          <m:mPr>
                            <m:mcs>
                              <m:mc>
                                <m:mcPr>
                                  <m:count m:val="1"/>
                                  <m:mcJc m:val="center"/>
                                </m:mcPr>
                              </m:mc>
                            </m:mcs>
                            <m:ctrlPr>
                              <a:rPr lang="en-US" sz="1800" i="1">
                                <a:solidFill>
                                  <a:schemeClr val="bg1"/>
                                </a:solidFill>
                                <a:latin typeface="Cambria Math" panose="02040503050406030204" pitchFamily="18" charset="0"/>
                              </a:rPr>
                            </m:ctrlPr>
                          </m:mPr>
                          <m:mr>
                            <m:e>
                              <m:sSub>
                                <m:sSubPr>
                                  <m:ctrlPr>
                                    <a:rPr lang="en-US" sz="1800" i="1">
                                      <a:solidFill>
                                        <a:schemeClr val="bg1"/>
                                      </a:solidFill>
                                      <a:latin typeface="Cambria Math" panose="02040503050406030204" pitchFamily="18" charset="0"/>
                                    </a:rPr>
                                  </m:ctrlPr>
                                </m:sSubPr>
                                <m:e>
                                  <m:acc>
                                    <m:accPr>
                                      <m:chr m:val="̃"/>
                                      <m:ctrlPr>
                                        <a:rPr lang="en-US" sz="1800" i="1" smtClean="0">
                                          <a:solidFill>
                                            <a:schemeClr val="bg1"/>
                                          </a:solidFill>
                                          <a:latin typeface="Cambria Math" panose="02040503050406030204" pitchFamily="18" charset="0"/>
                                        </a:rPr>
                                      </m:ctrlPr>
                                    </m:accPr>
                                    <m:e>
                                      <m:r>
                                        <a:rPr lang="en-US" sz="1800" b="0" i="1" smtClean="0">
                                          <a:solidFill>
                                            <a:schemeClr val="bg1"/>
                                          </a:solidFill>
                                          <a:latin typeface="Cambria Math"/>
                                        </a:rPr>
                                        <m:t>𝐵</m:t>
                                      </m:r>
                                    </m:e>
                                  </m:acc>
                                </m:e>
                                <m:sub>
                                  <m:r>
                                    <a:rPr lang="en-US" sz="1800">
                                      <a:solidFill>
                                        <a:schemeClr val="bg1"/>
                                      </a:solidFill>
                                      <a:latin typeface="Cambria Math"/>
                                    </a:rPr>
                                    <m:t>𝑥</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r>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𝐵</m:t>
                                      </m:r>
                                    </m:e>
                                  </m:acc>
                                </m:e>
                                <m:sub>
                                  <m:r>
                                    <a:rPr lang="en-US" sz="1800">
                                      <a:solidFill>
                                        <a:schemeClr val="bg1"/>
                                      </a:solidFill>
                                      <a:latin typeface="Cambria Math"/>
                                    </a:rPr>
                                    <m:t>𝑦</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
                      </m:e>
                    </m:d>
                  </m:oMath>
                </a14:m>
                <a:r>
                  <a:rPr lang="en-US" sz="1800" dirty="0">
                    <a:solidFill>
                      <a:schemeClr val="bg1"/>
                    </a:solidFill>
                  </a:rPr>
                  <a:t>				</a:t>
                </a:r>
                <a:r>
                  <a:rPr lang="en-US" sz="1800" dirty="0" smtClean="0">
                    <a:solidFill>
                      <a:schemeClr val="bg1"/>
                    </a:solidFill>
                  </a:rPr>
                  <a:t/>
                </a:r>
                <a:br>
                  <a:rPr lang="en-US" sz="1800" dirty="0" smtClean="0">
                    <a:solidFill>
                      <a:schemeClr val="bg1"/>
                    </a:solidFill>
                  </a:rPr>
                </a:br>
                <a:endParaRPr lang="en-US" sz="1800" dirty="0" smtClean="0">
                  <a:solidFill>
                    <a:schemeClr val="bg1"/>
                  </a:solidFill>
                </a:endParaRPr>
              </a:p>
              <a:p>
                <a:r>
                  <a:rPr lang="en-US" sz="1800" i="0" kern="0" dirty="0" smtClean="0">
                    <a:solidFill>
                      <a:schemeClr val="bg1"/>
                    </a:solidFill>
                  </a:rPr>
                  <a:t>The components are complex-valued (specifies how filter affects amplitude and phase of each component at each frequency)</a:t>
                </a:r>
              </a:p>
              <a:p>
                <a:r>
                  <a:rPr lang="en-US" sz="1800" i="0" kern="0" dirty="0" smtClean="0">
                    <a:solidFill>
                      <a:schemeClr val="bg1"/>
                    </a:solidFill>
                  </a:rPr>
                  <a:t>For an idealized, multi-layer one-dimensional conductivity (e.g. </a:t>
                </a:r>
                <a:r>
                  <a:rPr lang="en-US" sz="1800" i="0" kern="0" dirty="0" err="1" smtClean="0">
                    <a:solidFill>
                      <a:schemeClr val="bg1"/>
                    </a:solidFill>
                  </a:rPr>
                  <a:t>Fernberg</a:t>
                </a:r>
                <a:r>
                  <a:rPr lang="en-US" sz="1800" i="0" kern="0" dirty="0" smtClean="0">
                    <a:solidFill>
                      <a:schemeClr val="bg1"/>
                    </a:solidFill>
                  </a:rPr>
                  <a:t> models), the MT response tensor reduces to a simplified form:</a:t>
                </a:r>
                <a:br>
                  <a:rPr lang="en-US" sz="1800" i="0" kern="0" dirty="0" smtClean="0">
                    <a:solidFill>
                      <a:schemeClr val="bg1"/>
                    </a:solidFill>
                  </a:rPr>
                </a:br>
                <a:r>
                  <a:rPr lang="en-US" sz="1800" i="0" kern="0" dirty="0" smtClean="0">
                    <a:solidFill>
                      <a:schemeClr val="bg1"/>
                    </a:solidFill>
                  </a:rPr>
                  <a:t/>
                </a:r>
                <a:br>
                  <a:rPr lang="en-US" sz="1800" i="0" kern="0" dirty="0" smtClean="0">
                    <a:solidFill>
                      <a:schemeClr val="bg1"/>
                    </a:solidFill>
                  </a:rPr>
                </a:br>
                <a:r>
                  <a:rPr lang="en-US" sz="1800" dirty="0" smtClean="0">
                    <a:solidFill>
                      <a:schemeClr val="bg1"/>
                    </a:solidFill>
                  </a:rPr>
                  <a:t>	</a:t>
                </a:r>
                <a14:m>
                  <m:oMath xmlns:m="http://schemas.openxmlformats.org/officeDocument/2006/math">
                    <m:d>
                      <m:dPr>
                        <m:begChr m:val="["/>
                        <m:endChr m:val="]"/>
                        <m:ctrlPr>
                          <a:rPr lang="en-US" sz="1800" i="1">
                            <a:solidFill>
                              <a:schemeClr val="bg1"/>
                            </a:solidFill>
                            <a:latin typeface="Cambria Math" panose="02040503050406030204" pitchFamily="18" charset="0"/>
                          </a:rPr>
                        </m:ctrlPr>
                      </m:dPr>
                      <m:e>
                        <m:m>
                          <m:mPr>
                            <m:mcs>
                              <m:mc>
                                <m:mcPr>
                                  <m:count m:val="1"/>
                                  <m:mcJc m:val="center"/>
                                </m:mcPr>
                              </m:mc>
                            </m:mcs>
                            <m:ctrlPr>
                              <a:rPr lang="en-US" sz="1800" i="1">
                                <a:solidFill>
                                  <a:schemeClr val="bg1"/>
                                </a:solidFill>
                                <a:latin typeface="Cambria Math" panose="02040503050406030204" pitchFamily="18" charset="0"/>
                              </a:rPr>
                            </m:ctrlPr>
                          </m:mPr>
                          <m:mr>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𝐸</m:t>
                                      </m:r>
                                    </m:e>
                                  </m:acc>
                                </m:e>
                                <m:sub>
                                  <m:r>
                                    <a:rPr lang="en-US" sz="1800">
                                      <a:solidFill>
                                        <a:schemeClr val="bg1"/>
                                      </a:solidFill>
                                      <a:latin typeface="Cambria Math"/>
                                    </a:rPr>
                                    <m:t>𝑥</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r>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𝐸</m:t>
                                      </m:r>
                                    </m:e>
                                  </m:acc>
                                </m:e>
                                <m:sub>
                                  <m:r>
                                    <a:rPr lang="en-US" sz="1800">
                                      <a:solidFill>
                                        <a:schemeClr val="bg1"/>
                                      </a:solidFill>
                                      <a:latin typeface="Cambria Math"/>
                                    </a:rPr>
                                    <m:t>𝑦</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
                      </m:e>
                    </m:d>
                    <m:r>
                      <a:rPr lang="en-US" sz="1800">
                        <a:solidFill>
                          <a:schemeClr val="bg1"/>
                        </a:solidFill>
                        <a:latin typeface="Cambria Math"/>
                      </a:rPr>
                      <m:t>=</m:t>
                    </m:r>
                    <m:d>
                      <m:dPr>
                        <m:begChr m:val="["/>
                        <m:endChr m:val="]"/>
                        <m:ctrlPr>
                          <a:rPr lang="en-US" sz="1800" i="1">
                            <a:solidFill>
                              <a:schemeClr val="bg1"/>
                            </a:solidFill>
                            <a:latin typeface="Cambria Math" panose="02040503050406030204" pitchFamily="18" charset="0"/>
                          </a:rPr>
                        </m:ctrlPr>
                      </m:dPr>
                      <m:e>
                        <m:m>
                          <m:mPr>
                            <m:mcs>
                              <m:mc>
                                <m:mcPr>
                                  <m:count m:val="2"/>
                                  <m:mcJc m:val="center"/>
                                </m:mcPr>
                              </m:mc>
                            </m:mcs>
                            <m:ctrlPr>
                              <a:rPr lang="en-US" sz="1800" i="1">
                                <a:solidFill>
                                  <a:schemeClr val="bg1"/>
                                </a:solidFill>
                                <a:latin typeface="Cambria Math" panose="02040503050406030204" pitchFamily="18" charset="0"/>
                              </a:rPr>
                            </m:ctrlPr>
                          </m:mPr>
                          <m:mr>
                            <m:e>
                              <m:r>
                                <m:rPr>
                                  <m:brk m:alnAt="7"/>
                                </m:rPr>
                                <a:rPr lang="en-US" sz="1800" b="0" i="1" smtClean="0">
                                  <a:solidFill>
                                    <a:schemeClr val="bg1"/>
                                  </a:solidFill>
                                  <a:latin typeface="Cambria Math"/>
                                </a:rPr>
                                <m:t>0</m:t>
                              </m:r>
                            </m:e>
                            <m:e>
                              <m:acc>
                                <m:accPr>
                                  <m:chr m:val="̃"/>
                                  <m:ctrlPr>
                                    <a:rPr lang="en-US" sz="1800" b="0" i="1" smtClean="0">
                                      <a:solidFill>
                                        <a:schemeClr val="bg1"/>
                                      </a:solidFill>
                                      <a:latin typeface="Cambria Math" panose="02040503050406030204" pitchFamily="18" charset="0"/>
                                    </a:rPr>
                                  </m:ctrlPr>
                                </m:accPr>
                                <m:e>
                                  <m:r>
                                    <a:rPr lang="en-US" sz="1800" b="0" i="1" smtClean="0">
                                      <a:solidFill>
                                        <a:schemeClr val="bg1"/>
                                      </a:solidFill>
                                      <a:latin typeface="Cambria Math"/>
                                    </a:rPr>
                                    <m:t>𝑍</m:t>
                                  </m:r>
                                </m:e>
                              </m:acc>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r>
                            <m:e>
                              <m:r>
                                <a:rPr lang="en-US" sz="1800" b="0" i="1" smtClean="0">
                                  <a:solidFill>
                                    <a:schemeClr val="bg1"/>
                                  </a:solidFill>
                                  <a:latin typeface="Cambria Math"/>
                                </a:rPr>
                                <m:t>−</m:t>
                              </m:r>
                              <m:acc>
                                <m:accPr>
                                  <m:chr m:val="̃"/>
                                  <m:ctrlPr>
                                    <a:rPr lang="en-US" sz="1800" b="0" i="1">
                                      <a:solidFill>
                                        <a:schemeClr val="bg1"/>
                                      </a:solidFill>
                                      <a:latin typeface="Cambria Math" panose="02040503050406030204" pitchFamily="18" charset="0"/>
                                    </a:rPr>
                                  </m:ctrlPr>
                                </m:accPr>
                                <m:e>
                                  <m:r>
                                    <a:rPr lang="en-US" sz="1800" b="0">
                                      <a:solidFill>
                                        <a:schemeClr val="bg1"/>
                                      </a:solidFill>
                                      <a:latin typeface="Cambria Math"/>
                                    </a:rPr>
                                    <m:t>𝑍</m:t>
                                  </m:r>
                                </m:e>
                              </m:acc>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e>
                              <m:r>
                                <a:rPr lang="en-US" sz="1800" b="0" i="1" smtClean="0">
                                  <a:solidFill>
                                    <a:schemeClr val="bg1"/>
                                  </a:solidFill>
                                  <a:latin typeface="Cambria Math"/>
                                </a:rPr>
                                <m:t>0</m:t>
                              </m:r>
                            </m:e>
                          </m:mr>
                        </m:m>
                      </m:e>
                    </m:d>
                    <m:d>
                      <m:dPr>
                        <m:begChr m:val="["/>
                        <m:endChr m:val="]"/>
                        <m:ctrlPr>
                          <a:rPr lang="en-US" sz="1800" i="1">
                            <a:solidFill>
                              <a:schemeClr val="bg1"/>
                            </a:solidFill>
                            <a:latin typeface="Cambria Math" panose="02040503050406030204" pitchFamily="18" charset="0"/>
                          </a:rPr>
                        </m:ctrlPr>
                      </m:dPr>
                      <m:e>
                        <m:m>
                          <m:mPr>
                            <m:mcs>
                              <m:mc>
                                <m:mcPr>
                                  <m:count m:val="1"/>
                                  <m:mcJc m:val="center"/>
                                </m:mcPr>
                              </m:mc>
                            </m:mcs>
                            <m:ctrlPr>
                              <a:rPr lang="en-US" sz="1800" i="1">
                                <a:solidFill>
                                  <a:schemeClr val="bg1"/>
                                </a:solidFill>
                                <a:latin typeface="Cambria Math" panose="02040503050406030204" pitchFamily="18" charset="0"/>
                              </a:rPr>
                            </m:ctrlPr>
                          </m:mPr>
                          <m:mr>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𝐵</m:t>
                                      </m:r>
                                    </m:e>
                                  </m:acc>
                                </m:e>
                                <m:sub>
                                  <m:r>
                                    <a:rPr lang="en-US" sz="1800">
                                      <a:solidFill>
                                        <a:schemeClr val="bg1"/>
                                      </a:solidFill>
                                      <a:latin typeface="Cambria Math"/>
                                    </a:rPr>
                                    <m:t>𝑥</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r>
                            <m:e>
                              <m:sSub>
                                <m:sSubPr>
                                  <m:ctrlPr>
                                    <a:rPr lang="en-US" sz="1800" i="1">
                                      <a:solidFill>
                                        <a:schemeClr val="bg1"/>
                                      </a:solidFill>
                                      <a:latin typeface="Cambria Math" panose="02040503050406030204" pitchFamily="18" charset="0"/>
                                    </a:rPr>
                                  </m:ctrlPr>
                                </m:sSubPr>
                                <m:e>
                                  <m:acc>
                                    <m:accPr>
                                      <m:chr m:val="̃"/>
                                      <m:ctrlPr>
                                        <a:rPr lang="en-US" sz="1800" i="1">
                                          <a:solidFill>
                                            <a:schemeClr val="bg1"/>
                                          </a:solidFill>
                                          <a:latin typeface="Cambria Math" panose="02040503050406030204" pitchFamily="18" charset="0"/>
                                        </a:rPr>
                                      </m:ctrlPr>
                                    </m:accPr>
                                    <m:e>
                                      <m:r>
                                        <a:rPr lang="en-US" sz="1800" b="0">
                                          <a:solidFill>
                                            <a:schemeClr val="bg1"/>
                                          </a:solidFill>
                                          <a:latin typeface="Cambria Math"/>
                                        </a:rPr>
                                        <m:t>𝐵</m:t>
                                      </m:r>
                                    </m:e>
                                  </m:acc>
                                </m:e>
                                <m:sub>
                                  <m:r>
                                    <a:rPr lang="en-US" sz="1800">
                                      <a:solidFill>
                                        <a:schemeClr val="bg1"/>
                                      </a:solidFill>
                                      <a:latin typeface="Cambria Math"/>
                                    </a:rPr>
                                    <m:t>𝑦</m:t>
                                  </m:r>
                                </m:sub>
                              </m:sSub>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a:solidFill>
                                            <a:schemeClr val="bg1"/>
                                          </a:solidFill>
                                          <a:latin typeface="Cambria Math"/>
                                        </a:rPr>
                                        <m:t>𝑓</m:t>
                                      </m:r>
                                    </m:e>
                                    <m:sub>
                                      <m:r>
                                        <a:rPr lang="en-US" sz="1800">
                                          <a:solidFill>
                                            <a:schemeClr val="bg1"/>
                                          </a:solidFill>
                                          <a:latin typeface="Cambria Math"/>
                                        </a:rPr>
                                        <m:t>𝑘</m:t>
                                      </m:r>
                                    </m:sub>
                                  </m:sSub>
                                </m:e>
                              </m:d>
                            </m:e>
                          </m:mr>
                        </m:m>
                      </m:e>
                    </m:d>
                  </m:oMath>
                </a14:m>
                <a:r>
                  <a:rPr lang="en-US" sz="1800" dirty="0" smtClean="0">
                    <a:solidFill>
                      <a:schemeClr val="bg1"/>
                    </a:solidFill>
                  </a:rPr>
                  <a:t>.</a:t>
                </a:r>
              </a:p>
              <a:p>
                <a:pPr marL="0" indent="0">
                  <a:buNone/>
                </a:pPr>
                <a:r>
                  <a:rPr lang="en-US" sz="1800" dirty="0">
                    <a:solidFill>
                      <a:schemeClr val="bg1"/>
                    </a:solidFill>
                  </a:rPr>
                  <a:t>		</a:t>
                </a:r>
                <a:endParaRPr lang="en-US" sz="1800" i="0" kern="0" dirty="0" smtClean="0">
                  <a:solidFill>
                    <a:schemeClr val="bg1"/>
                  </a:solidFill>
                </a:endParaRPr>
              </a:p>
            </p:txBody>
          </p:sp>
        </mc:Choice>
        <mc:Fallback xmlns="">
          <p:sp>
            <p:nvSpPr>
              <p:cNvPr id="10" name="Text Placeholder 1"/>
              <p:cNvSpPr txBox="1">
                <a:spLocks noRot="1" noChangeAspect="1" noMove="1" noResize="1" noEditPoints="1" noAdjustHandles="1" noChangeArrowheads="1" noChangeShapeType="1" noTextEdit="1"/>
              </p:cNvSpPr>
              <p:nvPr/>
            </p:nvSpPr>
            <p:spPr bwMode="auto">
              <a:xfrm>
                <a:off x="352048" y="990600"/>
                <a:ext cx="8596162" cy="4953000"/>
              </a:xfrm>
              <a:prstGeom prst="rect">
                <a:avLst/>
              </a:prstGeom>
              <a:blipFill>
                <a:blip r:embed="rId3"/>
                <a:stretch>
                  <a:fillRect l="-496" t="-1232" r="-496"/>
                </a:stretch>
              </a:blipFill>
              <a:ln w="12700">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5649914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849" y="134471"/>
            <a:ext cx="8588375" cy="609600"/>
          </a:xfrm>
        </p:spPr>
        <p:txBody>
          <a:bodyPr>
            <a:normAutofit/>
          </a:bodyPr>
          <a:lstStyle/>
          <a:p>
            <a:r>
              <a:rPr lang="en-US" sz="3200" dirty="0" smtClean="0"/>
              <a:t>Collaborators - Acknowledgements</a:t>
            </a:r>
            <a:endParaRPr lang="en-US" sz="3200" dirty="0"/>
          </a:p>
        </p:txBody>
      </p:sp>
      <p:sp>
        <p:nvSpPr>
          <p:cNvPr id="10" name="Text Placeholder 1"/>
          <p:cNvSpPr txBox="1">
            <a:spLocks/>
          </p:cNvSpPr>
          <p:nvPr/>
        </p:nvSpPr>
        <p:spPr bwMode="auto">
          <a:xfrm>
            <a:off x="228600" y="685800"/>
            <a:ext cx="8797364" cy="6019800"/>
          </a:xfrm>
          <a:prstGeom prst="rect">
            <a:avLst/>
          </a:prstGeom>
          <a:noFill/>
          <a:ln w="12700">
            <a:noFill/>
            <a:miter lim="800000"/>
            <a:headEnd/>
            <a:tailEnd/>
          </a:ln>
        </p:spPr>
        <p:txBody>
          <a:bodyPr vert="horz" wrap="square" lIns="87312" tIns="42862" rIns="87312" bIns="42862" numCol="1" anchor="t" anchorCtr="0" compatLnSpc="1">
            <a:prstTxWarp prst="textNoShape">
              <a:avLst/>
            </a:prstTxWarp>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r>
              <a:rPr lang="en-US" sz="1800" i="0" kern="0" dirty="0" smtClean="0">
                <a:solidFill>
                  <a:schemeClr val="bg1"/>
                </a:solidFill>
              </a:rPr>
              <a:t>The near real-time E-field mapping project is a joint effort between</a:t>
            </a:r>
          </a:p>
          <a:p>
            <a:pPr lvl="1"/>
            <a:r>
              <a:rPr lang="en-US" sz="1800" i="0" kern="0" dirty="0" smtClean="0">
                <a:solidFill>
                  <a:schemeClr val="bg1"/>
                </a:solidFill>
              </a:rPr>
              <a:t>NOAA/SWPC </a:t>
            </a:r>
          </a:p>
          <a:p>
            <a:pPr lvl="2"/>
            <a:r>
              <a:rPr lang="en-US" sz="1400" kern="0" dirty="0" err="1" smtClean="0">
                <a:solidFill>
                  <a:schemeClr val="bg1"/>
                </a:solidFill>
              </a:rPr>
              <a:t>Geospace-geoelectric</a:t>
            </a:r>
            <a:r>
              <a:rPr lang="en-US" sz="1400" kern="0" dirty="0" smtClean="0">
                <a:solidFill>
                  <a:schemeClr val="bg1"/>
                </a:solidFill>
              </a:rPr>
              <a:t> team: </a:t>
            </a:r>
            <a:r>
              <a:rPr lang="en-US" sz="1400" i="0" kern="0" dirty="0" smtClean="0">
                <a:solidFill>
                  <a:schemeClr val="bg1"/>
                </a:solidFill>
              </a:rPr>
              <a:t>Balch, Singer, </a:t>
            </a:r>
            <a:r>
              <a:rPr lang="en-US" sz="1400" i="0" kern="0" dirty="0" err="1" smtClean="0">
                <a:solidFill>
                  <a:schemeClr val="bg1"/>
                </a:solidFill>
              </a:rPr>
              <a:t>Camporeale</a:t>
            </a:r>
            <a:r>
              <a:rPr lang="en-US" sz="1400" i="0" kern="0" dirty="0" smtClean="0">
                <a:solidFill>
                  <a:schemeClr val="bg1"/>
                </a:solidFill>
              </a:rPr>
              <a:t>, </a:t>
            </a:r>
            <a:r>
              <a:rPr lang="en-US" sz="1400" i="0" kern="0" dirty="0" err="1" smtClean="0">
                <a:solidFill>
                  <a:schemeClr val="bg1"/>
                </a:solidFill>
              </a:rPr>
              <a:t>Millward</a:t>
            </a:r>
            <a:r>
              <a:rPr lang="en-US" sz="1400" i="0" kern="0" dirty="0" smtClean="0">
                <a:solidFill>
                  <a:schemeClr val="bg1"/>
                </a:solidFill>
              </a:rPr>
              <a:t>, Adamson</a:t>
            </a:r>
          </a:p>
          <a:p>
            <a:pPr lvl="2"/>
            <a:r>
              <a:rPr lang="en-US" sz="1400" i="0" kern="0" dirty="0" smtClean="0">
                <a:solidFill>
                  <a:schemeClr val="bg1"/>
                </a:solidFill>
              </a:rPr>
              <a:t>SWPC development &amp; transition team: Hill, Carpenter, </a:t>
            </a:r>
            <a:r>
              <a:rPr lang="en-US" sz="1400" i="0" kern="0" dirty="0" err="1" smtClean="0">
                <a:solidFill>
                  <a:schemeClr val="bg1"/>
                </a:solidFill>
              </a:rPr>
              <a:t>Husler</a:t>
            </a:r>
            <a:r>
              <a:rPr lang="en-US" sz="1400" i="0" kern="0" dirty="0" smtClean="0">
                <a:solidFill>
                  <a:schemeClr val="bg1"/>
                </a:solidFill>
              </a:rPr>
              <a:t>, </a:t>
            </a:r>
            <a:r>
              <a:rPr lang="en-US" sz="1400" i="0" kern="0" dirty="0" err="1" smtClean="0">
                <a:solidFill>
                  <a:schemeClr val="bg1"/>
                </a:solidFill>
              </a:rPr>
              <a:t>Dodani</a:t>
            </a:r>
            <a:r>
              <a:rPr lang="en-US" sz="1400" i="0" kern="0" dirty="0" smtClean="0">
                <a:solidFill>
                  <a:schemeClr val="bg1"/>
                </a:solidFill>
              </a:rPr>
              <a:t>, </a:t>
            </a:r>
            <a:r>
              <a:rPr lang="en-US" sz="1400" kern="0" dirty="0" smtClean="0">
                <a:solidFill>
                  <a:schemeClr val="bg1"/>
                </a:solidFill>
              </a:rPr>
              <a:t>England, </a:t>
            </a:r>
            <a:r>
              <a:rPr lang="en-US" sz="1400" i="0" kern="0" dirty="0" smtClean="0">
                <a:solidFill>
                  <a:schemeClr val="bg1"/>
                </a:solidFill>
              </a:rPr>
              <a:t>Gray</a:t>
            </a:r>
          </a:p>
          <a:p>
            <a:pPr lvl="2"/>
            <a:r>
              <a:rPr lang="en-US" sz="1400" kern="0" dirty="0" smtClean="0">
                <a:solidFill>
                  <a:schemeClr val="bg1"/>
                </a:solidFill>
              </a:rPr>
              <a:t>SWPC system admin &amp; maintenance team</a:t>
            </a:r>
            <a:endParaRPr lang="en-US" sz="1400" i="0" kern="0" dirty="0" smtClean="0">
              <a:solidFill>
                <a:schemeClr val="bg1"/>
              </a:solidFill>
            </a:endParaRPr>
          </a:p>
          <a:p>
            <a:pPr lvl="1"/>
            <a:r>
              <a:rPr lang="en-US" sz="1800" i="0" kern="0" dirty="0" smtClean="0">
                <a:solidFill>
                  <a:schemeClr val="bg1"/>
                </a:solidFill>
              </a:rPr>
              <a:t>USGS Geomagnetism group (Anna </a:t>
            </a:r>
            <a:r>
              <a:rPr lang="en-US" sz="1800" i="0" kern="0" dirty="0" err="1" smtClean="0">
                <a:solidFill>
                  <a:schemeClr val="bg1"/>
                </a:solidFill>
              </a:rPr>
              <a:t>Kelbert</a:t>
            </a:r>
            <a:r>
              <a:rPr lang="en-US" sz="1800" i="0" kern="0" dirty="0" smtClean="0">
                <a:solidFill>
                  <a:schemeClr val="bg1"/>
                </a:solidFill>
              </a:rPr>
              <a:t>, Josh </a:t>
            </a:r>
            <a:r>
              <a:rPr lang="en-US" sz="1800" i="0" kern="0" dirty="0" err="1" smtClean="0">
                <a:solidFill>
                  <a:schemeClr val="bg1"/>
                </a:solidFill>
              </a:rPr>
              <a:t>Rigler</a:t>
            </a:r>
            <a:r>
              <a:rPr lang="en-US" sz="1800" i="0" kern="0" dirty="0" smtClean="0">
                <a:solidFill>
                  <a:schemeClr val="bg1"/>
                </a:solidFill>
              </a:rPr>
              <a:t>)</a:t>
            </a:r>
          </a:p>
          <a:p>
            <a:pPr lvl="1"/>
            <a:r>
              <a:rPr lang="en-US" sz="1800" i="0" kern="0" dirty="0" smtClean="0">
                <a:solidFill>
                  <a:schemeClr val="bg1"/>
                </a:solidFill>
              </a:rPr>
              <a:t>NASA/CCMC (Antti </a:t>
            </a:r>
            <a:r>
              <a:rPr lang="en-US" sz="1800" i="0" kern="0" dirty="0" err="1" smtClean="0">
                <a:solidFill>
                  <a:schemeClr val="bg1"/>
                </a:solidFill>
              </a:rPr>
              <a:t>Pulkkinen</a:t>
            </a:r>
            <a:r>
              <a:rPr lang="en-US" sz="1800" i="0" kern="0" dirty="0" smtClean="0">
                <a:solidFill>
                  <a:schemeClr val="bg1"/>
                </a:solidFill>
              </a:rPr>
              <a:t>)</a:t>
            </a:r>
          </a:p>
          <a:p>
            <a:pPr lvl="1"/>
            <a:r>
              <a:rPr lang="en-US" sz="1800" kern="0" dirty="0" smtClean="0">
                <a:solidFill>
                  <a:schemeClr val="bg1"/>
                </a:solidFill>
              </a:rPr>
              <a:t>University of Colorado – LASP (Greg Lucas)</a:t>
            </a:r>
            <a:endParaRPr lang="en-US" sz="1800" i="0" kern="0" dirty="0" smtClean="0">
              <a:solidFill>
                <a:schemeClr val="bg1"/>
              </a:solidFill>
            </a:endParaRPr>
          </a:p>
          <a:p>
            <a:r>
              <a:rPr lang="en-US" sz="1800" i="0" kern="0" dirty="0" smtClean="0">
                <a:solidFill>
                  <a:schemeClr val="bg1"/>
                </a:solidFill>
              </a:rPr>
              <a:t>Technical advice from David Boteler – </a:t>
            </a:r>
            <a:r>
              <a:rPr lang="en-US" sz="1800" i="0" kern="0" dirty="0" err="1" smtClean="0">
                <a:solidFill>
                  <a:schemeClr val="bg1"/>
                </a:solidFill>
              </a:rPr>
              <a:t>NRCan</a:t>
            </a:r>
            <a:r>
              <a:rPr lang="en-US" sz="1800" i="0" kern="0" dirty="0" smtClean="0">
                <a:solidFill>
                  <a:schemeClr val="bg1"/>
                </a:solidFill>
              </a:rPr>
              <a:t> – is gratefully acknowledged</a:t>
            </a:r>
          </a:p>
          <a:p>
            <a:r>
              <a:rPr lang="en-US" sz="1800" i="0" kern="0" dirty="0" smtClean="0">
                <a:solidFill>
                  <a:schemeClr val="bg1"/>
                </a:solidFill>
              </a:rPr>
              <a:t>Key data provider agencies are gratefully acknowledged:</a:t>
            </a:r>
          </a:p>
          <a:p>
            <a:pPr lvl="1"/>
            <a:r>
              <a:rPr lang="en-US" sz="1800" i="0" kern="0" dirty="0" smtClean="0">
                <a:solidFill>
                  <a:schemeClr val="bg1"/>
                </a:solidFill>
              </a:rPr>
              <a:t>U.S. observatories operated and maintained by USGS</a:t>
            </a:r>
          </a:p>
          <a:p>
            <a:pPr lvl="1"/>
            <a:r>
              <a:rPr lang="en-US" sz="1800" i="0" kern="0" dirty="0" smtClean="0">
                <a:solidFill>
                  <a:schemeClr val="bg1"/>
                </a:solidFill>
              </a:rPr>
              <a:t>Near U.S. observatories operated and maintained by NRCAN</a:t>
            </a:r>
          </a:p>
          <a:p>
            <a:r>
              <a:rPr lang="en-US" sz="1800" i="0" kern="0" dirty="0" smtClean="0">
                <a:solidFill>
                  <a:schemeClr val="bg1"/>
                </a:solidFill>
              </a:rPr>
              <a:t>Magnetic field time-series interpolation algorithm developed and made available courtesy of the Finnish Meteorological Institute</a:t>
            </a:r>
          </a:p>
          <a:p>
            <a:pPr lvl="1"/>
            <a:r>
              <a:rPr lang="en-US" sz="1800" i="0" kern="0" dirty="0" smtClean="0">
                <a:solidFill>
                  <a:schemeClr val="bg1"/>
                </a:solidFill>
              </a:rPr>
              <a:t>Spherical Elementary Currents (SECS)  </a:t>
            </a:r>
          </a:p>
          <a:p>
            <a:pPr lvl="1"/>
            <a:r>
              <a:rPr lang="en-US" sz="1800" i="0" kern="0" dirty="0" err="1" smtClean="0">
                <a:solidFill>
                  <a:schemeClr val="bg1"/>
                </a:solidFill>
              </a:rPr>
              <a:t>Amm</a:t>
            </a:r>
            <a:r>
              <a:rPr lang="en-US" sz="1800" i="0" kern="0" dirty="0" smtClean="0">
                <a:solidFill>
                  <a:schemeClr val="bg1"/>
                </a:solidFill>
              </a:rPr>
              <a:t> &amp; </a:t>
            </a:r>
            <a:r>
              <a:rPr lang="en-US" sz="1800" i="0" kern="0" dirty="0" err="1" smtClean="0">
                <a:solidFill>
                  <a:schemeClr val="bg1"/>
                </a:solidFill>
              </a:rPr>
              <a:t>Viljanen</a:t>
            </a:r>
            <a:r>
              <a:rPr lang="en-US" sz="1800" i="0" kern="0" dirty="0" smtClean="0">
                <a:solidFill>
                  <a:schemeClr val="bg1"/>
                </a:solidFill>
              </a:rPr>
              <a:t>, 1999; </a:t>
            </a:r>
            <a:r>
              <a:rPr lang="en-US" sz="1800" i="0" kern="0" dirty="0" err="1" smtClean="0">
                <a:solidFill>
                  <a:schemeClr val="bg1"/>
                </a:solidFill>
              </a:rPr>
              <a:t>Pulkkien</a:t>
            </a:r>
            <a:r>
              <a:rPr lang="en-US" sz="1800" i="0" kern="0" dirty="0" smtClean="0">
                <a:solidFill>
                  <a:schemeClr val="bg1"/>
                </a:solidFill>
              </a:rPr>
              <a:t> et al., 2003</a:t>
            </a:r>
          </a:p>
          <a:p>
            <a:r>
              <a:rPr lang="en-US" sz="1800" i="0" kern="0" dirty="0" smtClean="0">
                <a:solidFill>
                  <a:schemeClr val="bg1"/>
                </a:solidFill>
              </a:rPr>
              <a:t>Results from NSF’s </a:t>
            </a:r>
            <a:r>
              <a:rPr lang="en-US" sz="1800" i="0" kern="0" dirty="0" err="1" smtClean="0">
                <a:solidFill>
                  <a:schemeClr val="bg1"/>
                </a:solidFill>
              </a:rPr>
              <a:t>Earthscope</a:t>
            </a:r>
            <a:r>
              <a:rPr lang="en-US" sz="1800" i="0" kern="0" dirty="0" smtClean="0">
                <a:solidFill>
                  <a:schemeClr val="bg1"/>
                </a:solidFill>
              </a:rPr>
              <a:t> </a:t>
            </a:r>
            <a:r>
              <a:rPr lang="en-US" sz="1800" i="0" kern="0" dirty="0" err="1" smtClean="0">
                <a:solidFill>
                  <a:schemeClr val="bg1"/>
                </a:solidFill>
              </a:rPr>
              <a:t>USArray</a:t>
            </a:r>
            <a:r>
              <a:rPr lang="en-US" sz="1800" i="0" kern="0" dirty="0" smtClean="0">
                <a:solidFill>
                  <a:schemeClr val="bg1"/>
                </a:solidFill>
              </a:rPr>
              <a:t> project are being used as the source for improved Earth-conductivity specification</a:t>
            </a:r>
          </a:p>
        </p:txBody>
      </p:sp>
    </p:spTree>
    <p:extLst>
      <p:ext uri="{BB962C8B-B14F-4D97-AF65-F5344CB8AC3E}">
        <p14:creationId xmlns:p14="http://schemas.microsoft.com/office/powerpoint/2010/main" val="23675125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166161" y="87539"/>
            <a:ext cx="8689975" cy="657225"/>
          </a:xfrm>
          <a:prstGeom prst="rect">
            <a:avLst/>
          </a:prstGeom>
        </p:spPr>
        <p:txBody>
          <a:bodyPr>
            <a:normAutofit fontScale="90000"/>
          </a:bodyPr>
          <a:lstStyle/>
          <a:p>
            <a:r>
              <a:rPr lang="en-US" sz="4000" dirty="0" smtClean="0"/>
              <a:t>E-field maps data pipeline – 1D model</a:t>
            </a:r>
            <a:endParaRPr lang="en-US" sz="4000" dirty="0"/>
          </a:p>
        </p:txBody>
      </p:sp>
      <p:sp>
        <p:nvSpPr>
          <p:cNvPr id="246788" name="Text Box 4"/>
          <p:cNvSpPr txBox="1">
            <a:spLocks noChangeArrowheads="1"/>
          </p:cNvSpPr>
          <p:nvPr/>
        </p:nvSpPr>
        <p:spPr bwMode="auto">
          <a:xfrm>
            <a:off x="47625" y="1091625"/>
            <a:ext cx="2667000"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USGS observatories (8)</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B-field time series</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6790" name="Text Box 6"/>
          <p:cNvSpPr txBox="1">
            <a:spLocks noChangeArrowheads="1"/>
          </p:cNvSpPr>
          <p:nvPr/>
        </p:nvSpPr>
        <p:spPr bwMode="auto">
          <a:xfrm>
            <a:off x="2514600" y="1524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800" b="1" i="1" u="none" strike="noStrike" kern="1200" cap="none" spc="0" normalizeH="0" baseline="0" noProof="0">
              <a:ln>
                <a:noFill/>
              </a:ln>
              <a:solidFill>
                <a:srgbClr val="FF9900"/>
              </a:solidFill>
              <a:effectLst/>
              <a:uLnTx/>
              <a:uFillTx/>
              <a:latin typeface="Arial" panose="020B0604020202020204" pitchFamily="34" charset="0"/>
              <a:ea typeface="+mn-ea"/>
              <a:cs typeface="+mn-cs"/>
            </a:endParaRPr>
          </a:p>
        </p:txBody>
      </p:sp>
      <p:sp>
        <p:nvSpPr>
          <p:cNvPr id="246793" name="Text Box 9"/>
          <p:cNvSpPr txBox="1">
            <a:spLocks noChangeArrowheads="1"/>
          </p:cNvSpPr>
          <p:nvPr/>
        </p:nvSpPr>
        <p:spPr bwMode="auto">
          <a:xfrm>
            <a:off x="3467100" y="1499771"/>
            <a:ext cx="2286000" cy="3385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Detrending</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Algorithm</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6794" name="Line 10"/>
          <p:cNvSpPr>
            <a:spLocks noChangeShapeType="1"/>
          </p:cNvSpPr>
          <p:nvPr/>
        </p:nvSpPr>
        <p:spPr bwMode="auto">
          <a:xfrm>
            <a:off x="3076574" y="1685925"/>
            <a:ext cx="3775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246796" name="Line 12"/>
          <p:cNvSpPr>
            <a:spLocks noChangeShapeType="1"/>
          </p:cNvSpPr>
          <p:nvPr/>
        </p:nvSpPr>
        <p:spPr bwMode="auto">
          <a:xfrm>
            <a:off x="3076574" y="1337507"/>
            <a:ext cx="0" cy="7191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246797" name="Line 13"/>
          <p:cNvSpPr>
            <a:spLocks noChangeShapeType="1"/>
          </p:cNvSpPr>
          <p:nvPr/>
        </p:nvSpPr>
        <p:spPr bwMode="auto">
          <a:xfrm>
            <a:off x="3665392" y="3287171"/>
            <a:ext cx="906608" cy="208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16" name="Text Box 4"/>
          <p:cNvSpPr txBox="1">
            <a:spLocks noChangeArrowheads="1"/>
          </p:cNvSpPr>
          <p:nvPr/>
        </p:nvSpPr>
        <p:spPr bwMode="auto">
          <a:xfrm>
            <a:off x="47625" y="1745159"/>
            <a:ext cx="2667000"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NRCAN observatories (5)</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B-field time series</a:t>
            </a:r>
          </a:p>
        </p:txBody>
      </p:sp>
      <p:sp>
        <p:nvSpPr>
          <p:cNvPr id="18" name="Line 12"/>
          <p:cNvSpPr>
            <a:spLocks noChangeShapeType="1"/>
          </p:cNvSpPr>
          <p:nvPr/>
        </p:nvSpPr>
        <p:spPr bwMode="auto">
          <a:xfrm>
            <a:off x="2733675" y="2056703"/>
            <a:ext cx="342900" cy="1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cxnSp>
        <p:nvCxnSpPr>
          <p:cNvPr id="3" name="Straight Connector 2"/>
          <p:cNvCxnSpPr/>
          <p:nvPr/>
        </p:nvCxnSpPr>
        <p:spPr>
          <a:xfrm flipH="1">
            <a:off x="2733678" y="1337507"/>
            <a:ext cx="342896" cy="4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Line 10"/>
          <p:cNvSpPr>
            <a:spLocks noChangeShapeType="1"/>
          </p:cNvSpPr>
          <p:nvPr/>
        </p:nvSpPr>
        <p:spPr bwMode="auto">
          <a:xfrm>
            <a:off x="5753100" y="1676400"/>
            <a:ext cx="2381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28" name="Text Box 9"/>
          <p:cNvSpPr txBox="1">
            <a:spLocks noChangeArrowheads="1"/>
          </p:cNvSpPr>
          <p:nvPr/>
        </p:nvSpPr>
        <p:spPr bwMode="auto">
          <a:xfrm>
            <a:off x="5981701" y="1384012"/>
            <a:ext cx="2781299"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91440" marR="0" lvl="0" indent="0" algn="l" defTabSz="914400" rtl="0" eaLnBrk="1" fontAlgn="base" latinLnBrk="0" hangingPunct="1">
              <a:lnSpc>
                <a:spcPct val="100000"/>
              </a:lnSpc>
              <a:spcBef>
                <a:spcPts val="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Interpolation Algorithm</a:t>
            </a:r>
            <a:r>
              <a:rPr kumimoji="0" lang="en-US" sz="1600" b="1" i="1" u="none" strike="noStrike" kern="1200" cap="none" spc="0" normalizeH="0" baseline="30000" noProof="0" dirty="0" smtClean="0">
                <a:ln>
                  <a:noFill/>
                </a:ln>
                <a:solidFill>
                  <a:srgbClr val="000000"/>
                </a:solidFill>
                <a:effectLst/>
                <a:uLnTx/>
                <a:uFillTx/>
                <a:latin typeface="Arial" panose="020B0604020202020204" pitchFamily="34" charset="0"/>
                <a:ea typeface="+mn-ea"/>
                <a:cs typeface="+mn-cs"/>
              </a:rPr>
              <a:t>†</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B-field on </a:t>
            </a: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0.5°x0.5° grid</a:t>
            </a:r>
            <a:b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(daily </a:t>
            </a:r>
            <a:r>
              <a:rPr kumimoji="0" lang="en-US" sz="1600" b="1"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netcdf</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archive)</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36" name="Straight Connector 35"/>
          <p:cNvCxnSpPr>
            <a:endCxn id="38" idx="0"/>
          </p:cNvCxnSpPr>
          <p:nvPr/>
        </p:nvCxnSpPr>
        <p:spPr>
          <a:xfrm flipH="1">
            <a:off x="55417" y="2667000"/>
            <a:ext cx="75217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Line 12"/>
          <p:cNvSpPr>
            <a:spLocks noChangeShapeType="1"/>
          </p:cNvSpPr>
          <p:nvPr/>
        </p:nvSpPr>
        <p:spPr bwMode="auto">
          <a:xfrm flipH="1">
            <a:off x="47625" y="2667000"/>
            <a:ext cx="7792" cy="6182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39" name="Line 10"/>
          <p:cNvSpPr>
            <a:spLocks noChangeShapeType="1"/>
          </p:cNvSpPr>
          <p:nvPr/>
        </p:nvSpPr>
        <p:spPr bwMode="auto">
          <a:xfrm>
            <a:off x="47625" y="3289256"/>
            <a:ext cx="3775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40" name="Text Box 9"/>
          <p:cNvSpPr txBox="1">
            <a:spLocks noChangeArrowheads="1"/>
          </p:cNvSpPr>
          <p:nvPr/>
        </p:nvSpPr>
        <p:spPr bwMode="auto">
          <a:xfrm>
            <a:off x="432953" y="2988247"/>
            <a:ext cx="3224647"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E-field calculation: 2°x2</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grid, </a:t>
            </a:r>
            <a:r>
              <a:rPr kumimoji="0" lang="en-US" sz="1600" b="1"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Fernberg</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1D conductivities</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 name="Text Box 9"/>
          <p:cNvSpPr txBox="1">
            <a:spLocks noChangeArrowheads="1"/>
          </p:cNvSpPr>
          <p:nvPr/>
        </p:nvSpPr>
        <p:spPr bwMode="auto">
          <a:xfrm>
            <a:off x="4572000" y="2975547"/>
            <a:ext cx="4419600"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E-field products:</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-results </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database </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-graphical maps </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-daily </a:t>
            </a:r>
            <a:r>
              <a:rPr kumimoji="0" lang="en-US" sz="1600" b="1"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netcdf</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(for archive)</a:t>
            </a:r>
            <a:r>
              <a:rPr kumimoji="0" lang="en-US" sz="1600" b="1" i="1"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-gridded data files (available on request</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b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r>
              <a:rPr kumimoji="0" lang="en-US" sz="1600" b="1" i="1" u="sng"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GeoJSON</a:t>
            </a: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format for dissemination</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TextBox 3"/>
          <p:cNvSpPr txBox="1"/>
          <p:nvPr/>
        </p:nvSpPr>
        <p:spPr>
          <a:xfrm>
            <a:off x="66834" y="6042392"/>
            <a:ext cx="9144000" cy="8156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smtClean="0">
                <a:ln>
                  <a:noFill/>
                </a:ln>
                <a:solidFill>
                  <a:srgbClr val="FC0128"/>
                </a:solidFill>
                <a:effectLst/>
                <a:uLnTx/>
                <a:uFillTx/>
                <a:latin typeface="Garrison Light Sans"/>
                <a:ea typeface="+mn-ea"/>
                <a:cs typeface="+mn-cs"/>
              </a:rPr>
              <a:t>URLs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Garrison Light Sans"/>
                <a:ea typeface="+mn-ea"/>
                <a:cs typeface="+mn-cs"/>
                <a:hlinkClick r:id="rId3"/>
              </a:rPr>
              <a:t>https</a:t>
            </a: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hlinkClick r:id="rId3"/>
              </a:rPr>
              <a:t>://swpc.noaa.gov/products/geoelectric-field-1-minute</a:t>
            </a: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hlinkClick r:id="rId4"/>
              </a:rPr>
              <a:t>https://services.swpc.noaa.gov/json/lists/rgeojson/InterMagFB1DLP/</a:t>
            </a: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  (</a:t>
            </a:r>
            <a:r>
              <a:rPr kumimoji="0" lang="en-US" sz="1200" b="1" i="1" u="none" strike="noStrike" kern="1200" cap="none" spc="0" normalizeH="0" baseline="0" noProof="0" dirty="0" err="1" smtClean="0">
                <a:ln>
                  <a:noFill/>
                </a:ln>
                <a:solidFill>
                  <a:srgbClr val="000000"/>
                </a:solidFill>
                <a:effectLst/>
                <a:uLnTx/>
                <a:uFillTx/>
                <a:latin typeface="Garrison Light Sans"/>
                <a:ea typeface="+mn-ea"/>
                <a:cs typeface="+mn-cs"/>
              </a:rPr>
              <a:t>geojson</a:t>
            </a: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 files)</a:t>
            </a:r>
            <a:b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br>
            <a:endParaRPr kumimoji="0" lang="en-US" sz="1100" b="1" i="1" u="none" strike="noStrike" kern="1200" cap="none" spc="0" normalizeH="0" baseline="0" noProof="0" dirty="0" smtClean="0">
              <a:ln>
                <a:noFill/>
              </a:ln>
              <a:solidFill>
                <a:srgbClr val="000000"/>
              </a:solidFill>
              <a:effectLst/>
              <a:uLnTx/>
              <a:uFillTx/>
              <a:latin typeface="Garrison Light Sans"/>
              <a:ea typeface="+mn-ea"/>
              <a:cs typeface="+mn-cs"/>
            </a:endParaRPr>
          </a:p>
        </p:txBody>
      </p:sp>
      <p:sp>
        <p:nvSpPr>
          <p:cNvPr id="6" name="TextBox 5"/>
          <p:cNvSpPr txBox="1"/>
          <p:nvPr/>
        </p:nvSpPr>
        <p:spPr>
          <a:xfrm>
            <a:off x="4953000" y="5896198"/>
            <a:ext cx="4191000" cy="384721"/>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 </a:t>
            </a:r>
            <a:r>
              <a:rPr kumimoji="0" lang="en-US" sz="1100" b="1" i="0" u="none" strike="noStrike" kern="0" cap="none" spc="0" normalizeH="0" baseline="0" noProof="0" dirty="0" smtClean="0">
                <a:ln>
                  <a:noFill/>
                </a:ln>
                <a:solidFill>
                  <a:srgbClr val="000000"/>
                </a:solidFill>
                <a:effectLst/>
                <a:uLnTx/>
                <a:uFillTx/>
                <a:latin typeface="Garrison Light Sans"/>
                <a:ea typeface="+mn-ea"/>
                <a:cs typeface="+mn-cs"/>
              </a:rPr>
              <a:t>SECS - </a:t>
            </a:r>
            <a:r>
              <a:rPr kumimoji="0" lang="en-US" sz="1100" b="1" i="0" u="none" strike="noStrike" kern="0" cap="none" spc="0" normalizeH="0" baseline="0" noProof="0" dirty="0" err="1" smtClean="0">
                <a:ln>
                  <a:noFill/>
                </a:ln>
                <a:solidFill>
                  <a:srgbClr val="000000"/>
                </a:solidFill>
                <a:effectLst/>
                <a:uLnTx/>
                <a:uFillTx/>
                <a:latin typeface="Garrison Light Sans"/>
                <a:ea typeface="+mn-ea"/>
                <a:cs typeface="+mn-cs"/>
              </a:rPr>
              <a:t>Amm</a:t>
            </a:r>
            <a:r>
              <a:rPr kumimoji="0" lang="en-US" sz="1100" b="1" i="0" u="none" strike="noStrike" kern="0" cap="none" spc="0" normalizeH="0" baseline="0" noProof="0" dirty="0" smtClean="0">
                <a:ln>
                  <a:noFill/>
                </a:ln>
                <a:solidFill>
                  <a:srgbClr val="000000"/>
                </a:solidFill>
                <a:effectLst/>
                <a:uLnTx/>
                <a:uFillTx/>
                <a:latin typeface="Garrison Light Sans"/>
                <a:ea typeface="+mn-ea"/>
                <a:cs typeface="+mn-cs"/>
              </a:rPr>
              <a:t> </a:t>
            </a:r>
            <a:r>
              <a:rPr kumimoji="0" lang="en-US" sz="1100" b="1" i="0" u="none" strike="noStrike" kern="0" cap="none" spc="0" normalizeH="0" baseline="0" noProof="0" dirty="0">
                <a:ln>
                  <a:noFill/>
                </a:ln>
                <a:solidFill>
                  <a:srgbClr val="000000"/>
                </a:solidFill>
                <a:effectLst/>
                <a:uLnTx/>
                <a:uFillTx/>
                <a:latin typeface="Garrison Light Sans"/>
                <a:ea typeface="+mn-ea"/>
                <a:cs typeface="+mn-cs"/>
              </a:rPr>
              <a:t>&amp; </a:t>
            </a:r>
            <a:r>
              <a:rPr kumimoji="0" lang="en-US" sz="1100" b="1" i="0" u="none" strike="noStrike" kern="0" cap="none" spc="0" normalizeH="0" baseline="0" noProof="0" dirty="0" err="1">
                <a:ln>
                  <a:noFill/>
                </a:ln>
                <a:solidFill>
                  <a:srgbClr val="000000"/>
                </a:solidFill>
                <a:effectLst/>
                <a:uLnTx/>
                <a:uFillTx/>
                <a:latin typeface="Garrison Light Sans"/>
                <a:ea typeface="+mn-ea"/>
                <a:cs typeface="+mn-cs"/>
              </a:rPr>
              <a:t>Viljanen</a:t>
            </a:r>
            <a:r>
              <a:rPr kumimoji="0" lang="en-US" sz="1100" b="1" i="0" u="none" strike="noStrike" kern="0" cap="none" spc="0" normalizeH="0" baseline="0" noProof="0" dirty="0">
                <a:ln>
                  <a:noFill/>
                </a:ln>
                <a:solidFill>
                  <a:srgbClr val="000000"/>
                </a:solidFill>
                <a:effectLst/>
                <a:uLnTx/>
                <a:uFillTx/>
                <a:latin typeface="Garrison Light Sans"/>
                <a:ea typeface="+mn-ea"/>
                <a:cs typeface="+mn-cs"/>
              </a:rPr>
              <a:t>, 1999; </a:t>
            </a:r>
            <a:r>
              <a:rPr kumimoji="0" lang="en-US" sz="1100" b="1" i="0" u="none" strike="noStrike" kern="0" cap="none" spc="0" normalizeH="0" baseline="0" noProof="0" dirty="0" err="1" smtClean="0">
                <a:ln>
                  <a:noFill/>
                </a:ln>
                <a:solidFill>
                  <a:srgbClr val="000000"/>
                </a:solidFill>
                <a:effectLst/>
                <a:uLnTx/>
                <a:uFillTx/>
                <a:latin typeface="Garrison Light Sans"/>
                <a:ea typeface="+mn-ea"/>
                <a:cs typeface="+mn-cs"/>
              </a:rPr>
              <a:t>Pulkkinen</a:t>
            </a:r>
            <a:r>
              <a:rPr kumimoji="0" lang="en-US" sz="1100" b="1" i="0" u="none" strike="noStrike" kern="0" cap="none" spc="0" normalizeH="0" baseline="0" noProof="0" dirty="0" smtClean="0">
                <a:ln>
                  <a:noFill/>
                </a:ln>
                <a:solidFill>
                  <a:srgbClr val="000000"/>
                </a:solidFill>
                <a:effectLst/>
                <a:uLnTx/>
                <a:uFillTx/>
                <a:latin typeface="Garrison Light Sans"/>
                <a:ea typeface="+mn-ea"/>
                <a:cs typeface="+mn-cs"/>
              </a:rPr>
              <a:t> </a:t>
            </a:r>
            <a:r>
              <a:rPr kumimoji="0" lang="en-US" sz="1100" b="1" i="0" u="none" strike="noStrike" kern="0" cap="none" spc="0" normalizeH="0" baseline="0" noProof="0" dirty="0">
                <a:ln>
                  <a:noFill/>
                </a:ln>
                <a:solidFill>
                  <a:srgbClr val="000000"/>
                </a:solidFill>
                <a:effectLst/>
                <a:uLnTx/>
                <a:uFillTx/>
                <a:latin typeface="Garrison Light Sans"/>
                <a:ea typeface="+mn-ea"/>
                <a:cs typeface="+mn-cs"/>
              </a:rPr>
              <a:t>et al., 2003</a:t>
            </a:r>
            <a:endParaRPr kumimoji="0" lang="en-US" sz="800" b="1" i="1" u="none" strike="noStrike" kern="1200" cap="none" spc="0" normalizeH="0" baseline="0" noProof="0" dirty="0">
              <a:ln>
                <a:noFill/>
              </a:ln>
              <a:solidFill>
                <a:srgbClr val="000000"/>
              </a:solidFill>
              <a:effectLst/>
              <a:uLnTx/>
              <a:uFillTx/>
              <a:latin typeface="Garrison Light San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1" u="none" strike="noStrike" kern="1200" cap="none" spc="0" normalizeH="0" baseline="0" noProof="0" dirty="0">
              <a:ln>
                <a:noFill/>
              </a:ln>
              <a:solidFill>
                <a:srgbClr val="000000"/>
              </a:solidFill>
              <a:effectLst/>
              <a:uLnTx/>
              <a:uFillTx/>
              <a:latin typeface="Garrison Light Sans"/>
              <a:ea typeface="+mn-ea"/>
              <a:cs typeface="+mn-cs"/>
            </a:endParaRPr>
          </a:p>
        </p:txBody>
      </p:sp>
      <p:sp>
        <p:nvSpPr>
          <p:cNvPr id="30" name="Line 12"/>
          <p:cNvSpPr>
            <a:spLocks noChangeShapeType="1"/>
          </p:cNvSpPr>
          <p:nvPr/>
        </p:nvSpPr>
        <p:spPr bwMode="auto">
          <a:xfrm>
            <a:off x="8954500" y="1685925"/>
            <a:ext cx="9526"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cxnSp>
        <p:nvCxnSpPr>
          <p:cNvPr id="31" name="Straight Connector 30"/>
          <p:cNvCxnSpPr>
            <a:stCxn id="30" idx="0"/>
          </p:cNvCxnSpPr>
          <p:nvPr/>
        </p:nvCxnSpPr>
        <p:spPr>
          <a:xfrm flipH="1">
            <a:off x="8763002" y="1685925"/>
            <a:ext cx="191498"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0" idx="1"/>
          </p:cNvCxnSpPr>
          <p:nvPr/>
        </p:nvCxnSpPr>
        <p:spPr>
          <a:xfrm flipH="1" flipV="1">
            <a:off x="55417" y="2667000"/>
            <a:ext cx="8908609"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34951" y="4818829"/>
            <a:ext cx="3456649"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Garrison Light Sans"/>
                <a:ea typeface="+mn-ea"/>
                <a:cs typeface="+mn-cs"/>
              </a:rPr>
              <a:t>Operational deployment completed in September 2019</a:t>
            </a:r>
            <a:endParaRPr kumimoji="0" lang="en-US" sz="1600" b="1" i="1" u="none" strike="noStrike" kern="1200" cap="none" spc="0" normalizeH="0" baseline="0" noProof="0" dirty="0">
              <a:ln>
                <a:noFill/>
              </a:ln>
              <a:solidFill>
                <a:srgbClr val="000000"/>
              </a:solidFill>
              <a:effectLst/>
              <a:uLnTx/>
              <a:uFillTx/>
              <a:latin typeface="Garrison Light Sans"/>
              <a:ea typeface="+mn-ea"/>
              <a:cs typeface="+mn-cs"/>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161" y="3901988"/>
            <a:ext cx="2984340" cy="1929329"/>
          </a:xfrm>
          <a:prstGeom prst="rect">
            <a:avLst/>
          </a:prstGeom>
        </p:spPr>
      </p:pic>
      <p:pic>
        <p:nvPicPr>
          <p:cNvPr id="34" name="Picture 12" descr="noaalogotr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5001" y="6234177"/>
            <a:ext cx="609600" cy="579437"/>
          </a:xfrm>
          <a:prstGeom prst="rect">
            <a:avLst/>
          </a:prstGeom>
          <a:solidFill>
            <a:srgbClr val="C7BEC7"/>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673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166161" y="87539"/>
            <a:ext cx="8689975" cy="657225"/>
          </a:xfrm>
          <a:prstGeom prst="rect">
            <a:avLst/>
          </a:prstGeom>
        </p:spPr>
        <p:txBody>
          <a:bodyPr>
            <a:normAutofit/>
          </a:bodyPr>
          <a:lstStyle/>
          <a:p>
            <a:r>
              <a:rPr lang="en-US" sz="3600" dirty="0" smtClean="0"/>
              <a:t>E-field maps data pipeline – 3D model</a:t>
            </a:r>
            <a:endParaRPr lang="en-US" sz="4000" dirty="0"/>
          </a:p>
        </p:txBody>
      </p:sp>
      <p:sp>
        <p:nvSpPr>
          <p:cNvPr id="246788" name="Text Box 4"/>
          <p:cNvSpPr txBox="1">
            <a:spLocks noChangeArrowheads="1"/>
          </p:cNvSpPr>
          <p:nvPr/>
        </p:nvSpPr>
        <p:spPr bwMode="auto">
          <a:xfrm>
            <a:off x="127077" y="710615"/>
            <a:ext cx="2667000"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USGS observatories (8)</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B-field time series</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6790" name="Text Box 6"/>
          <p:cNvSpPr txBox="1">
            <a:spLocks noChangeArrowheads="1"/>
          </p:cNvSpPr>
          <p:nvPr/>
        </p:nvSpPr>
        <p:spPr bwMode="auto">
          <a:xfrm>
            <a:off x="2514600" y="1524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800" b="1" i="1" u="none" strike="noStrike" kern="1200" cap="none" spc="0" normalizeH="0" baseline="0" noProof="0">
              <a:ln>
                <a:noFill/>
              </a:ln>
              <a:solidFill>
                <a:srgbClr val="FF9900"/>
              </a:solidFill>
              <a:effectLst/>
              <a:uLnTx/>
              <a:uFillTx/>
              <a:latin typeface="Arial" panose="020B0604020202020204" pitchFamily="34" charset="0"/>
              <a:ea typeface="+mn-ea"/>
              <a:cs typeface="+mn-cs"/>
            </a:endParaRPr>
          </a:p>
        </p:txBody>
      </p:sp>
      <p:sp>
        <p:nvSpPr>
          <p:cNvPr id="246793" name="Text Box 9"/>
          <p:cNvSpPr txBox="1">
            <a:spLocks noChangeArrowheads="1"/>
          </p:cNvSpPr>
          <p:nvPr/>
        </p:nvSpPr>
        <p:spPr bwMode="auto">
          <a:xfrm>
            <a:off x="3546552" y="1118761"/>
            <a:ext cx="2286000" cy="3385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Detrending</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Algorithm</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6794" name="Line 10"/>
          <p:cNvSpPr>
            <a:spLocks noChangeShapeType="1"/>
          </p:cNvSpPr>
          <p:nvPr/>
        </p:nvSpPr>
        <p:spPr bwMode="auto">
          <a:xfrm>
            <a:off x="3156026" y="1304915"/>
            <a:ext cx="3775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246796" name="Line 12"/>
          <p:cNvSpPr>
            <a:spLocks noChangeShapeType="1"/>
          </p:cNvSpPr>
          <p:nvPr/>
        </p:nvSpPr>
        <p:spPr bwMode="auto">
          <a:xfrm>
            <a:off x="3156026" y="956497"/>
            <a:ext cx="0" cy="7191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246797" name="Line 13"/>
          <p:cNvSpPr>
            <a:spLocks noChangeShapeType="1"/>
          </p:cNvSpPr>
          <p:nvPr/>
        </p:nvSpPr>
        <p:spPr bwMode="auto">
          <a:xfrm>
            <a:off x="3805460" y="2971790"/>
            <a:ext cx="838200" cy="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16" name="Text Box 4"/>
          <p:cNvSpPr txBox="1">
            <a:spLocks noChangeArrowheads="1"/>
          </p:cNvSpPr>
          <p:nvPr/>
        </p:nvSpPr>
        <p:spPr bwMode="auto">
          <a:xfrm>
            <a:off x="127077" y="1364149"/>
            <a:ext cx="2667000"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NRCAN observatories (5)</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B-field time series</a:t>
            </a:r>
          </a:p>
        </p:txBody>
      </p:sp>
      <p:sp>
        <p:nvSpPr>
          <p:cNvPr id="18" name="Line 12"/>
          <p:cNvSpPr>
            <a:spLocks noChangeShapeType="1"/>
          </p:cNvSpPr>
          <p:nvPr/>
        </p:nvSpPr>
        <p:spPr bwMode="auto">
          <a:xfrm>
            <a:off x="2813127" y="1675693"/>
            <a:ext cx="342900" cy="1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cxnSp>
        <p:nvCxnSpPr>
          <p:cNvPr id="3" name="Straight Connector 2"/>
          <p:cNvCxnSpPr/>
          <p:nvPr/>
        </p:nvCxnSpPr>
        <p:spPr>
          <a:xfrm flipH="1">
            <a:off x="2813130" y="956497"/>
            <a:ext cx="342896" cy="4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Line 10"/>
          <p:cNvSpPr>
            <a:spLocks noChangeShapeType="1"/>
          </p:cNvSpPr>
          <p:nvPr/>
        </p:nvSpPr>
        <p:spPr bwMode="auto">
          <a:xfrm>
            <a:off x="5832552" y="1295390"/>
            <a:ext cx="2381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28" name="Text Box 9"/>
          <p:cNvSpPr txBox="1">
            <a:spLocks noChangeArrowheads="1"/>
          </p:cNvSpPr>
          <p:nvPr/>
        </p:nvSpPr>
        <p:spPr bwMode="auto">
          <a:xfrm>
            <a:off x="6061153" y="1003002"/>
            <a:ext cx="2781299"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Interpolation Algorithm</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B-field on </a:t>
            </a: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0.5°x0.5° grid</a:t>
            </a:r>
            <a:r>
              <a:rPr kumimoji="0" lang="en-US" sz="1600" b="1" i="1" u="sng"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en-US" sz="1600" b="1" i="1" u="sng"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daily </a:t>
            </a:r>
            <a:r>
              <a:rPr kumimoji="0" lang="en-US" sz="1600" b="1" i="1" u="sng"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netcdf</a:t>
            </a: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for archive</a:t>
            </a:r>
          </a:p>
        </p:txBody>
      </p:sp>
      <p:sp>
        <p:nvSpPr>
          <p:cNvPr id="38" name="Line 12"/>
          <p:cNvSpPr>
            <a:spLocks noChangeShapeType="1"/>
          </p:cNvSpPr>
          <p:nvPr/>
        </p:nvSpPr>
        <p:spPr bwMode="auto">
          <a:xfrm flipH="1">
            <a:off x="127077" y="2285990"/>
            <a:ext cx="7792" cy="6182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39" name="Line 10"/>
          <p:cNvSpPr>
            <a:spLocks noChangeShapeType="1"/>
          </p:cNvSpPr>
          <p:nvPr/>
        </p:nvSpPr>
        <p:spPr bwMode="auto">
          <a:xfrm>
            <a:off x="127077" y="2908246"/>
            <a:ext cx="3775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sp>
        <p:nvSpPr>
          <p:cNvPr id="40" name="Text Box 9"/>
          <p:cNvSpPr txBox="1">
            <a:spLocks noChangeArrowheads="1"/>
          </p:cNvSpPr>
          <p:nvPr/>
        </p:nvSpPr>
        <p:spPr bwMode="auto">
          <a:xfrm>
            <a:off x="504613" y="2386628"/>
            <a:ext cx="3300847"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E-field calculation: </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r>
              <a:rPr kumimoji="0" lang="en-US" sz="1600" b="1" i="1" u="sng"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Earthscope</a:t>
            </a: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Transfer Functions &amp; (USGS for FL)</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Interpolate to 0.5°x</a:t>
            </a:r>
            <a:r>
              <a:rPr kumimoji="0" lang="en-US" sz="1600" b="1" i="1" u="sng" strike="noStrike" kern="1200" cap="none" spc="0" normalizeH="0" baseline="0" noProof="0" dirty="0">
                <a:ln>
                  <a:noFill/>
                </a:ln>
                <a:solidFill>
                  <a:srgbClr val="000000"/>
                </a:solidFill>
                <a:effectLst/>
                <a:uLnTx/>
                <a:uFillTx/>
                <a:latin typeface="Arial" panose="020B0604020202020204" pitchFamily="34" charset="0"/>
                <a:ea typeface="+mn-ea"/>
                <a:cs typeface="+mn-cs"/>
              </a:rPr>
              <a:t> 0.5</a:t>
            </a:r>
            <a:r>
              <a:rPr kumimoji="0" lang="en-US" sz="1600" b="1" i="1" u="sng"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grid</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-Gaps in coverage </a:t>
            </a:r>
          </a:p>
        </p:txBody>
      </p:sp>
      <p:sp>
        <p:nvSpPr>
          <p:cNvPr id="44" name="Text Box 9"/>
          <p:cNvSpPr txBox="1">
            <a:spLocks noChangeArrowheads="1"/>
          </p:cNvSpPr>
          <p:nvPr/>
        </p:nvSpPr>
        <p:spPr bwMode="auto">
          <a:xfrm>
            <a:off x="4651452" y="2438390"/>
            <a:ext cx="3962400"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E-field products:</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-results </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database </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-graphical maps </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-gridded data files</a:t>
            </a:r>
            <a:b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-daily </a:t>
            </a:r>
            <a:r>
              <a:rPr kumimoji="0" lang="en-US" sz="1600" b="1"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netcdf</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for archive/repository</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r>
            <a:b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r>
              <a:rPr kumimoji="0" lang="en-US" sz="1600" b="1"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GeoJSON</a:t>
            </a: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format for dissemination</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Line 12"/>
          <p:cNvSpPr>
            <a:spLocks noChangeShapeType="1"/>
          </p:cNvSpPr>
          <p:nvPr/>
        </p:nvSpPr>
        <p:spPr bwMode="auto">
          <a:xfrm>
            <a:off x="9033952" y="1304915"/>
            <a:ext cx="9526"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Garrison Light Sans"/>
              <a:ea typeface="+mn-ea"/>
              <a:cs typeface="+mn-cs"/>
            </a:endParaRPr>
          </a:p>
        </p:txBody>
      </p:sp>
      <p:cxnSp>
        <p:nvCxnSpPr>
          <p:cNvPr id="31" name="Straight Connector 30"/>
          <p:cNvCxnSpPr>
            <a:stCxn id="30" idx="0"/>
          </p:cNvCxnSpPr>
          <p:nvPr/>
        </p:nvCxnSpPr>
        <p:spPr>
          <a:xfrm flipH="1">
            <a:off x="8842454" y="1304915"/>
            <a:ext cx="191498"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0" idx="1"/>
          </p:cNvCxnSpPr>
          <p:nvPr/>
        </p:nvCxnSpPr>
        <p:spPr>
          <a:xfrm flipH="1" flipV="1">
            <a:off x="134869" y="2285990"/>
            <a:ext cx="8908609"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531935"/>
            <a:ext cx="2365058" cy="1773794"/>
          </a:xfrm>
          <a:prstGeom prst="rect">
            <a:avLst/>
          </a:prstGeom>
        </p:spPr>
      </p:pic>
      <p:sp>
        <p:nvSpPr>
          <p:cNvPr id="24" name="TextBox 23"/>
          <p:cNvSpPr txBox="1"/>
          <p:nvPr/>
        </p:nvSpPr>
        <p:spPr>
          <a:xfrm>
            <a:off x="3886200" y="4919847"/>
            <a:ext cx="2359026"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Garrison Light Sans"/>
                <a:ea typeface="+mn-ea"/>
                <a:cs typeface="+mn-cs"/>
              </a:rPr>
              <a:t>Operational in September 2020</a:t>
            </a:r>
            <a:endParaRPr kumimoji="0" lang="en-US" sz="1600" b="1" i="1" u="none" strike="noStrike" kern="1200" cap="none" spc="0" normalizeH="0" baseline="0" noProof="0" dirty="0">
              <a:ln>
                <a:noFill/>
              </a:ln>
              <a:solidFill>
                <a:srgbClr val="000000"/>
              </a:solidFill>
              <a:effectLst/>
              <a:uLnTx/>
              <a:uFillTx/>
              <a:latin typeface="Garrison Light Sans"/>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6" y="3862393"/>
            <a:ext cx="3738639" cy="2416972"/>
          </a:xfrm>
          <a:prstGeom prst="rect">
            <a:avLst/>
          </a:prstGeom>
        </p:spPr>
      </p:pic>
      <p:sp>
        <p:nvSpPr>
          <p:cNvPr id="26" name="TextBox 25"/>
          <p:cNvSpPr txBox="1"/>
          <p:nvPr/>
        </p:nvSpPr>
        <p:spPr>
          <a:xfrm>
            <a:off x="2887652" y="6401549"/>
            <a:ext cx="640418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hlinkClick r:id="rId5"/>
              </a:rPr>
              <a:t>https://swpc.noaa.gov/products/geoelectric-field-1-minute-empirical-emtf-3d-model/</a:t>
            </a: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hlinkClick r:id="rId6"/>
              </a:rPr>
              <a:t>https://services.swpc.noaa.gov/json/lists/rgeojson/InterMagEarthScope/</a:t>
            </a: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  </a:t>
            </a:r>
            <a:endParaRPr kumimoji="0" lang="en-US" sz="1100" b="1" i="1" u="none" strike="noStrike" kern="1200" cap="none" spc="0" normalizeH="0" baseline="0" noProof="0" dirty="0" smtClean="0">
              <a:ln>
                <a:noFill/>
              </a:ln>
              <a:solidFill>
                <a:srgbClr val="000000"/>
              </a:solidFill>
              <a:effectLst/>
              <a:uLnTx/>
              <a:uFillTx/>
              <a:latin typeface="Garrison Light Sans"/>
              <a:ea typeface="+mn-ea"/>
              <a:cs typeface="+mn-cs"/>
            </a:endParaRPr>
          </a:p>
        </p:txBody>
      </p:sp>
    </p:spTree>
    <p:extLst>
      <p:ext uri="{BB962C8B-B14F-4D97-AF65-F5344CB8AC3E}">
        <p14:creationId xmlns:p14="http://schemas.microsoft.com/office/powerpoint/2010/main" val="2258053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381" y="857250"/>
            <a:ext cx="6177687" cy="5148072"/>
          </a:xfrm>
          <a:prstGeom prst="rect">
            <a:avLst/>
          </a:prstGeom>
        </p:spPr>
      </p:pic>
      <p:sp>
        <p:nvSpPr>
          <p:cNvPr id="4" name="TextBox 3"/>
          <p:cNvSpPr txBox="1"/>
          <p:nvPr/>
        </p:nvSpPr>
        <p:spPr>
          <a:xfrm>
            <a:off x="5189528" y="4374564"/>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BSL</a:t>
            </a:r>
          </a:p>
        </p:txBody>
      </p:sp>
      <p:sp>
        <p:nvSpPr>
          <p:cNvPr id="5" name="TextBox 4"/>
          <p:cNvSpPr txBox="1"/>
          <p:nvPr/>
        </p:nvSpPr>
        <p:spPr>
          <a:xfrm>
            <a:off x="4267200" y="2475731"/>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Calibri" panose="020F0502020204030204"/>
                <a:ea typeface="+mn-ea"/>
                <a:cs typeface="+mn-cs"/>
              </a:rPr>
              <a:t>BRD</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6057808" y="3634758"/>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FRD</a:t>
            </a:r>
          </a:p>
        </p:txBody>
      </p:sp>
      <p:sp>
        <p:nvSpPr>
          <p:cNvPr id="7" name="TextBox 6"/>
          <p:cNvSpPr txBox="1"/>
          <p:nvPr/>
        </p:nvSpPr>
        <p:spPr>
          <a:xfrm>
            <a:off x="5970147" y="2669924"/>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OTT</a:t>
            </a:r>
          </a:p>
        </p:txBody>
      </p:sp>
      <p:sp>
        <p:nvSpPr>
          <p:cNvPr id="8" name="TextBox 7"/>
          <p:cNvSpPr txBox="1"/>
          <p:nvPr/>
        </p:nvSpPr>
        <p:spPr>
          <a:xfrm>
            <a:off x="4530695" y="1181361"/>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7030A0"/>
                </a:solidFill>
                <a:effectLst/>
                <a:uLnTx/>
                <a:uFillTx/>
                <a:latin typeface="Calibri" panose="020F0502020204030204"/>
                <a:ea typeface="+mn-ea"/>
                <a:cs typeface="+mn-cs"/>
              </a:rPr>
              <a:t>BLC</a:t>
            </a:r>
          </a:p>
        </p:txBody>
      </p:sp>
      <p:sp>
        <p:nvSpPr>
          <p:cNvPr id="9" name="TextBox 8"/>
          <p:cNvSpPr txBox="1"/>
          <p:nvPr/>
        </p:nvSpPr>
        <p:spPr>
          <a:xfrm>
            <a:off x="4625842" y="1551547"/>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7030A0"/>
                </a:solidFill>
                <a:effectLst/>
                <a:uLnTx/>
                <a:uFillTx/>
                <a:latin typeface="Calibri" panose="020F0502020204030204"/>
                <a:ea typeface="+mn-ea"/>
                <a:cs typeface="+mn-cs"/>
              </a:rPr>
              <a:t>FCC</a:t>
            </a:r>
          </a:p>
        </p:txBody>
      </p:sp>
      <p:sp>
        <p:nvSpPr>
          <p:cNvPr id="10" name="TextBox 9"/>
          <p:cNvSpPr txBox="1"/>
          <p:nvPr/>
        </p:nvSpPr>
        <p:spPr>
          <a:xfrm>
            <a:off x="3633686" y="1313969"/>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7030A0"/>
                </a:solidFill>
                <a:effectLst/>
                <a:uLnTx/>
                <a:uFillTx/>
                <a:latin typeface="Calibri" panose="020F0502020204030204"/>
                <a:ea typeface="+mn-ea"/>
                <a:cs typeface="+mn-cs"/>
              </a:rPr>
              <a:t>YKC</a:t>
            </a:r>
          </a:p>
        </p:txBody>
      </p:sp>
      <p:sp>
        <p:nvSpPr>
          <p:cNvPr id="11" name="TextBox 10"/>
          <p:cNvSpPr txBox="1"/>
          <p:nvPr/>
        </p:nvSpPr>
        <p:spPr>
          <a:xfrm>
            <a:off x="3492418" y="2121565"/>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MEA</a:t>
            </a:r>
          </a:p>
        </p:txBody>
      </p:sp>
      <p:sp>
        <p:nvSpPr>
          <p:cNvPr id="12" name="TextBox 11"/>
          <p:cNvSpPr txBox="1"/>
          <p:nvPr/>
        </p:nvSpPr>
        <p:spPr>
          <a:xfrm>
            <a:off x="2586977" y="1758422"/>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SIT</a:t>
            </a:r>
          </a:p>
        </p:txBody>
      </p:sp>
      <p:sp>
        <p:nvSpPr>
          <p:cNvPr id="13" name="TextBox 12"/>
          <p:cNvSpPr txBox="1"/>
          <p:nvPr/>
        </p:nvSpPr>
        <p:spPr>
          <a:xfrm>
            <a:off x="5585962" y="1758422"/>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7030A0"/>
                </a:solidFill>
                <a:effectLst/>
                <a:uLnTx/>
                <a:uFillTx/>
                <a:latin typeface="Calibri" panose="020F0502020204030204"/>
                <a:ea typeface="+mn-ea"/>
                <a:cs typeface="+mn-cs"/>
              </a:rPr>
              <a:t>SNK</a:t>
            </a:r>
          </a:p>
        </p:txBody>
      </p:sp>
      <p:sp>
        <p:nvSpPr>
          <p:cNvPr id="14" name="TextBox 13"/>
          <p:cNvSpPr txBox="1"/>
          <p:nvPr/>
        </p:nvSpPr>
        <p:spPr>
          <a:xfrm>
            <a:off x="2811815" y="2337231"/>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VIC</a:t>
            </a:r>
          </a:p>
        </p:txBody>
      </p:sp>
      <p:sp>
        <p:nvSpPr>
          <p:cNvPr id="15" name="TextBox 14"/>
          <p:cNvSpPr txBox="1"/>
          <p:nvPr/>
        </p:nvSpPr>
        <p:spPr>
          <a:xfrm>
            <a:off x="3169634" y="2652162"/>
            <a:ext cx="64036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NEW</a:t>
            </a:r>
          </a:p>
        </p:txBody>
      </p:sp>
      <p:sp>
        <p:nvSpPr>
          <p:cNvPr id="16" name="TextBox 15"/>
          <p:cNvSpPr txBox="1"/>
          <p:nvPr/>
        </p:nvSpPr>
        <p:spPr>
          <a:xfrm>
            <a:off x="7307422" y="1844566"/>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STJ</a:t>
            </a:r>
          </a:p>
        </p:txBody>
      </p:sp>
      <p:sp>
        <p:nvSpPr>
          <p:cNvPr id="17" name="TextBox 16"/>
          <p:cNvSpPr txBox="1"/>
          <p:nvPr/>
        </p:nvSpPr>
        <p:spPr>
          <a:xfrm>
            <a:off x="3886790" y="3414834"/>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BOU</a:t>
            </a:r>
          </a:p>
        </p:txBody>
      </p:sp>
      <p:sp>
        <p:nvSpPr>
          <p:cNvPr id="18" name="TextBox 17"/>
          <p:cNvSpPr txBox="1"/>
          <p:nvPr/>
        </p:nvSpPr>
        <p:spPr>
          <a:xfrm>
            <a:off x="2780088" y="3553334"/>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FRN</a:t>
            </a:r>
          </a:p>
        </p:txBody>
      </p:sp>
      <p:sp>
        <p:nvSpPr>
          <p:cNvPr id="19" name="TextBox 18"/>
          <p:cNvSpPr txBox="1"/>
          <p:nvPr/>
        </p:nvSpPr>
        <p:spPr>
          <a:xfrm>
            <a:off x="3369451" y="4187957"/>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TUC</a:t>
            </a:r>
          </a:p>
        </p:txBody>
      </p:sp>
      <p:sp>
        <p:nvSpPr>
          <p:cNvPr id="20" name="TextBox 19"/>
          <p:cNvSpPr txBox="1"/>
          <p:nvPr/>
        </p:nvSpPr>
        <p:spPr>
          <a:xfrm>
            <a:off x="4209283" y="4513064"/>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DLR</a:t>
            </a:r>
          </a:p>
        </p:txBody>
      </p:sp>
      <p:sp>
        <p:nvSpPr>
          <p:cNvPr id="21" name="TextBox 20"/>
          <p:cNvSpPr txBox="1"/>
          <p:nvPr/>
        </p:nvSpPr>
        <p:spPr>
          <a:xfrm>
            <a:off x="6704531" y="5149301"/>
            <a:ext cx="52847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SJG</a:t>
            </a:r>
          </a:p>
        </p:txBody>
      </p:sp>
      <p:sp>
        <p:nvSpPr>
          <p:cNvPr id="22" name="TextBox 21"/>
          <p:cNvSpPr txBox="1"/>
          <p:nvPr/>
        </p:nvSpPr>
        <p:spPr>
          <a:xfrm>
            <a:off x="2547579" y="1044383"/>
            <a:ext cx="71756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7030A0"/>
                </a:solidFill>
                <a:effectLst/>
                <a:uLnTx/>
                <a:uFillTx/>
                <a:latin typeface="Calibri" panose="020F0502020204030204"/>
                <a:ea typeface="+mn-ea"/>
                <a:cs typeface="+mn-cs"/>
              </a:rPr>
              <a:t>CMO</a:t>
            </a:r>
          </a:p>
        </p:txBody>
      </p:sp>
      <p:sp>
        <p:nvSpPr>
          <p:cNvPr id="23" name="Rectangle 2"/>
          <p:cNvSpPr txBox="1">
            <a:spLocks noChangeArrowheads="1"/>
          </p:cNvSpPr>
          <p:nvPr/>
        </p:nvSpPr>
        <p:spPr>
          <a:xfrm>
            <a:off x="166161" y="87539"/>
            <a:ext cx="8689975" cy="753389"/>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858838" eaLnBrk="0" hangingPunct="0">
              <a:lnSpc>
                <a:spcPct val="85000"/>
              </a:lnSpc>
            </a:pPr>
            <a:r>
              <a:rPr lang="en-US" sz="3600" b="1" dirty="0" smtClean="0">
                <a:solidFill>
                  <a:schemeClr val="accent2"/>
                </a:solidFill>
                <a:effectLst>
                  <a:outerShdw blurRad="38100" dist="38100" dir="2700000" algn="tl">
                    <a:srgbClr val="C0C0C0"/>
                  </a:outerShdw>
                </a:effectLst>
              </a:rPr>
              <a:t>Sample B-field interpolation map – Quiet Time</a:t>
            </a:r>
            <a:br>
              <a:rPr lang="en-US" sz="3600" b="1" dirty="0" smtClean="0">
                <a:solidFill>
                  <a:schemeClr val="accent2"/>
                </a:solidFill>
                <a:effectLst>
                  <a:outerShdw blurRad="38100" dist="38100" dir="2700000" algn="tl">
                    <a:srgbClr val="C0C0C0"/>
                  </a:outerShdw>
                </a:effectLst>
              </a:rPr>
            </a:br>
            <a:endParaRPr lang="en-US" sz="3600" b="1" dirty="0">
              <a:solidFill>
                <a:schemeClr val="accent2"/>
              </a:solidFill>
              <a:effectLst>
                <a:outerShdw blurRad="38100" dist="38100" dir="2700000" algn="tl">
                  <a:srgbClr val="C0C0C0"/>
                </a:outerShdw>
              </a:effectLst>
            </a:endParaRPr>
          </a:p>
        </p:txBody>
      </p:sp>
      <p:sp>
        <p:nvSpPr>
          <p:cNvPr id="2" name="TextBox 1"/>
          <p:cNvSpPr txBox="1"/>
          <p:nvPr/>
        </p:nvSpPr>
        <p:spPr>
          <a:xfrm>
            <a:off x="1509862" y="6113533"/>
            <a:ext cx="6186338" cy="646331"/>
          </a:xfrm>
          <a:prstGeom prst="rect">
            <a:avLst/>
          </a:prstGeom>
          <a:noFill/>
        </p:spPr>
        <p:txBody>
          <a:bodyPr wrap="square" rtlCol="0">
            <a:spAutoFit/>
          </a:bodyPr>
          <a:lstStyle/>
          <a:p>
            <a:r>
              <a:rPr lang="en-US" dirty="0" smtClean="0">
                <a:solidFill>
                  <a:schemeClr val="bg1"/>
                </a:solidFill>
              </a:rPr>
              <a:t>The high latitude stations: CMO, YKC, BLC, FCC, SNK are planned to be added to the network in FY 2021</a:t>
            </a:r>
            <a:endParaRPr lang="en-US" dirty="0">
              <a:solidFill>
                <a:schemeClr val="bg1"/>
              </a:solidFill>
            </a:endParaRPr>
          </a:p>
        </p:txBody>
      </p:sp>
    </p:spTree>
    <p:extLst>
      <p:ext uri="{BB962C8B-B14F-4D97-AF65-F5344CB8AC3E}">
        <p14:creationId xmlns:p14="http://schemas.microsoft.com/office/powerpoint/2010/main" val="8447704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89297" y="857250"/>
            <a:ext cx="6346595" cy="5143500"/>
            <a:chOff x="3255981" y="37652"/>
            <a:chExt cx="8462126" cy="6858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981" y="37652"/>
              <a:ext cx="8229600" cy="6858000"/>
            </a:xfrm>
            <a:prstGeom prst="rect">
              <a:avLst/>
            </a:prstGeom>
          </p:spPr>
        </p:pic>
        <p:sp>
          <p:nvSpPr>
            <p:cNvPr id="4" name="TextBox 3"/>
            <p:cNvSpPr txBox="1"/>
            <p:nvPr/>
          </p:nvSpPr>
          <p:spPr>
            <a:xfrm>
              <a:off x="8189622" y="4727404"/>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BSL</a:t>
              </a:r>
            </a:p>
          </p:txBody>
        </p:sp>
        <p:sp>
          <p:nvSpPr>
            <p:cNvPr id="5" name="TextBox 4"/>
            <p:cNvSpPr txBox="1"/>
            <p:nvPr/>
          </p:nvSpPr>
          <p:spPr>
            <a:xfrm>
              <a:off x="7257825" y="2195627"/>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chemeClr val="bg1"/>
                  </a:solidFill>
                  <a:latin typeface="Calibri" panose="020F0502020204030204"/>
                </a:rPr>
                <a:t>GLN</a:t>
              </a:r>
            </a:p>
          </p:txBody>
        </p:sp>
        <p:sp>
          <p:nvSpPr>
            <p:cNvPr id="6" name="TextBox 5"/>
            <p:cNvSpPr txBox="1"/>
            <p:nvPr/>
          </p:nvSpPr>
          <p:spPr>
            <a:xfrm>
              <a:off x="9347329" y="3740996"/>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FRD</a:t>
              </a:r>
            </a:p>
          </p:txBody>
        </p:sp>
        <p:sp>
          <p:nvSpPr>
            <p:cNvPr id="7" name="TextBox 6"/>
            <p:cNvSpPr txBox="1"/>
            <p:nvPr/>
          </p:nvSpPr>
          <p:spPr>
            <a:xfrm>
              <a:off x="9230447" y="2454551"/>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chemeClr val="bg1"/>
                  </a:solidFill>
                  <a:latin typeface="Calibri" panose="020F0502020204030204"/>
                </a:rPr>
                <a:t>OTT</a:t>
              </a:r>
            </a:p>
          </p:txBody>
        </p:sp>
        <p:sp>
          <p:nvSpPr>
            <p:cNvPr id="8" name="TextBox 7"/>
            <p:cNvSpPr txBox="1"/>
            <p:nvPr/>
          </p:nvSpPr>
          <p:spPr>
            <a:xfrm>
              <a:off x="7311178" y="469800"/>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BLC</a:t>
              </a:r>
            </a:p>
          </p:txBody>
        </p:sp>
        <p:sp>
          <p:nvSpPr>
            <p:cNvPr id="9" name="TextBox 8"/>
            <p:cNvSpPr txBox="1"/>
            <p:nvPr/>
          </p:nvSpPr>
          <p:spPr>
            <a:xfrm>
              <a:off x="7438041" y="963381"/>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FCC</a:t>
              </a:r>
            </a:p>
          </p:txBody>
        </p:sp>
        <p:sp>
          <p:nvSpPr>
            <p:cNvPr id="10" name="TextBox 9"/>
            <p:cNvSpPr txBox="1"/>
            <p:nvPr/>
          </p:nvSpPr>
          <p:spPr>
            <a:xfrm>
              <a:off x="6115166" y="646611"/>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YKC</a:t>
              </a:r>
            </a:p>
          </p:txBody>
        </p:sp>
        <p:sp>
          <p:nvSpPr>
            <p:cNvPr id="11" name="TextBox 10"/>
            <p:cNvSpPr txBox="1"/>
            <p:nvPr/>
          </p:nvSpPr>
          <p:spPr>
            <a:xfrm>
              <a:off x="5926809" y="1723405"/>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chemeClr val="bg1"/>
                  </a:solidFill>
                  <a:latin typeface="Calibri" panose="020F0502020204030204"/>
                </a:rPr>
                <a:t>MEA</a:t>
              </a:r>
            </a:p>
          </p:txBody>
        </p:sp>
        <p:sp>
          <p:nvSpPr>
            <p:cNvPr id="12" name="TextBox 11"/>
            <p:cNvSpPr txBox="1"/>
            <p:nvPr/>
          </p:nvSpPr>
          <p:spPr>
            <a:xfrm>
              <a:off x="4719554" y="1239215"/>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chemeClr val="bg1"/>
                  </a:solidFill>
                  <a:latin typeface="Calibri" panose="020F0502020204030204"/>
                </a:rPr>
                <a:t>SIT</a:t>
              </a:r>
            </a:p>
          </p:txBody>
        </p:sp>
        <p:sp>
          <p:nvSpPr>
            <p:cNvPr id="13" name="TextBox 12"/>
            <p:cNvSpPr txBox="1"/>
            <p:nvPr/>
          </p:nvSpPr>
          <p:spPr>
            <a:xfrm>
              <a:off x="8718201" y="1239215"/>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PBQ</a:t>
              </a:r>
            </a:p>
          </p:txBody>
        </p:sp>
        <p:sp>
          <p:nvSpPr>
            <p:cNvPr id="14" name="TextBox 13"/>
            <p:cNvSpPr txBox="1"/>
            <p:nvPr/>
          </p:nvSpPr>
          <p:spPr>
            <a:xfrm>
              <a:off x="5019338" y="2010960"/>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chemeClr val="bg1"/>
                  </a:solidFill>
                  <a:latin typeface="Calibri" panose="020F0502020204030204"/>
                </a:rPr>
                <a:t>VIC</a:t>
              </a:r>
            </a:p>
          </p:txBody>
        </p:sp>
        <p:sp>
          <p:nvSpPr>
            <p:cNvPr id="15" name="TextBox 14"/>
            <p:cNvSpPr txBox="1"/>
            <p:nvPr/>
          </p:nvSpPr>
          <p:spPr>
            <a:xfrm>
              <a:off x="5496430" y="2430868"/>
              <a:ext cx="853820"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chemeClr val="bg1"/>
                  </a:solidFill>
                  <a:latin typeface="Calibri" panose="020F0502020204030204"/>
                </a:rPr>
                <a:t>NEW</a:t>
              </a:r>
            </a:p>
          </p:txBody>
        </p:sp>
        <p:sp>
          <p:nvSpPr>
            <p:cNvPr id="16" name="TextBox 15"/>
            <p:cNvSpPr txBox="1"/>
            <p:nvPr/>
          </p:nvSpPr>
          <p:spPr>
            <a:xfrm>
              <a:off x="11013480" y="1354073"/>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STJ</a:t>
              </a:r>
            </a:p>
          </p:txBody>
        </p:sp>
        <p:sp>
          <p:nvSpPr>
            <p:cNvPr id="17" name="TextBox 16"/>
            <p:cNvSpPr txBox="1"/>
            <p:nvPr/>
          </p:nvSpPr>
          <p:spPr>
            <a:xfrm>
              <a:off x="6452638" y="3447764"/>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BOU</a:t>
              </a:r>
            </a:p>
          </p:txBody>
        </p:sp>
        <p:sp>
          <p:nvSpPr>
            <p:cNvPr id="18" name="TextBox 17"/>
            <p:cNvSpPr txBox="1"/>
            <p:nvPr/>
          </p:nvSpPr>
          <p:spPr>
            <a:xfrm>
              <a:off x="4977036" y="3632431"/>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FRN</a:t>
              </a:r>
            </a:p>
          </p:txBody>
        </p:sp>
        <p:sp>
          <p:nvSpPr>
            <p:cNvPr id="19" name="TextBox 18"/>
            <p:cNvSpPr txBox="1"/>
            <p:nvPr/>
          </p:nvSpPr>
          <p:spPr>
            <a:xfrm>
              <a:off x="5762853" y="4478595"/>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TUC</a:t>
              </a:r>
            </a:p>
          </p:txBody>
        </p:sp>
        <p:sp>
          <p:nvSpPr>
            <p:cNvPr id="20" name="TextBox 19"/>
            <p:cNvSpPr txBox="1"/>
            <p:nvPr/>
          </p:nvSpPr>
          <p:spPr>
            <a:xfrm>
              <a:off x="6882629" y="4912071"/>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DLR</a:t>
              </a:r>
            </a:p>
          </p:txBody>
        </p:sp>
        <p:sp>
          <p:nvSpPr>
            <p:cNvPr id="21" name="TextBox 20"/>
            <p:cNvSpPr txBox="1"/>
            <p:nvPr/>
          </p:nvSpPr>
          <p:spPr>
            <a:xfrm>
              <a:off x="10209626" y="5760387"/>
              <a:ext cx="704627"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SJG</a:t>
              </a:r>
            </a:p>
          </p:txBody>
        </p:sp>
        <p:sp>
          <p:nvSpPr>
            <p:cNvPr id="22" name="TextBox 21"/>
            <p:cNvSpPr txBox="1"/>
            <p:nvPr/>
          </p:nvSpPr>
          <p:spPr>
            <a:xfrm>
              <a:off x="4667024" y="287163"/>
              <a:ext cx="956756" cy="400109"/>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chemeClr val="bg1"/>
                  </a:solidFill>
                  <a:latin typeface="Calibri" panose="020F0502020204030204"/>
                </a:rPr>
                <a:t>CMO</a:t>
              </a:r>
            </a:p>
          </p:txBody>
        </p:sp>
      </p:grpSp>
      <p:sp>
        <p:nvSpPr>
          <p:cNvPr id="23" name="Rectangle 2"/>
          <p:cNvSpPr txBox="1">
            <a:spLocks noChangeArrowheads="1"/>
          </p:cNvSpPr>
          <p:nvPr/>
        </p:nvSpPr>
        <p:spPr>
          <a:xfrm>
            <a:off x="166161" y="87539"/>
            <a:ext cx="8689975" cy="753389"/>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858838" eaLnBrk="0" hangingPunct="0">
              <a:lnSpc>
                <a:spcPct val="85000"/>
              </a:lnSpc>
            </a:pPr>
            <a:r>
              <a:rPr lang="en-US" sz="3600" b="1" dirty="0" smtClean="0">
                <a:solidFill>
                  <a:schemeClr val="accent2"/>
                </a:solidFill>
                <a:effectLst>
                  <a:outerShdw blurRad="38100" dist="38100" dir="2700000" algn="tl">
                    <a:srgbClr val="C0C0C0"/>
                  </a:outerShdw>
                </a:effectLst>
              </a:rPr>
              <a:t>B-field interpolation map – March 13, 1989</a:t>
            </a:r>
            <a:br>
              <a:rPr lang="en-US" sz="3600" b="1" dirty="0" smtClean="0">
                <a:solidFill>
                  <a:schemeClr val="accent2"/>
                </a:solidFill>
                <a:effectLst>
                  <a:outerShdw blurRad="38100" dist="38100" dir="2700000" algn="tl">
                    <a:srgbClr val="C0C0C0"/>
                  </a:outerShdw>
                </a:effectLst>
              </a:rPr>
            </a:br>
            <a:endParaRPr lang="en-US" sz="3600" b="1" dirty="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77980631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70908-1300-1400-secs-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0"/>
            <a:ext cx="8229600" cy="6858000"/>
          </a:xfrm>
          <a:prstGeom prst="rect">
            <a:avLst/>
          </a:prstGeom>
        </p:spPr>
      </p:pic>
    </p:spTree>
    <p:extLst>
      <p:ext uri="{BB962C8B-B14F-4D97-AF65-F5344CB8AC3E}">
        <p14:creationId xmlns:p14="http://schemas.microsoft.com/office/powerpoint/2010/main" val="1896684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232" y="381000"/>
            <a:ext cx="8497519" cy="558485"/>
          </a:xfrm>
        </p:spPr>
        <p:txBody>
          <a:bodyPr/>
          <a:lstStyle/>
          <a:p>
            <a:r>
              <a:rPr lang="en-US" sz="4000" dirty="0" smtClean="0"/>
              <a:t>E-field map generation – 1D model</a:t>
            </a:r>
            <a:endParaRPr lang="en-US" sz="4000" dirty="0"/>
          </a:p>
        </p:txBody>
      </p:sp>
      <p:sp>
        <p:nvSpPr>
          <p:cNvPr id="3" name="Content Placeholder 2"/>
          <p:cNvSpPr>
            <a:spLocks noGrp="1"/>
          </p:cNvSpPr>
          <p:nvPr>
            <p:ph idx="1"/>
          </p:nvPr>
        </p:nvSpPr>
        <p:spPr>
          <a:xfrm>
            <a:off x="457200" y="1180412"/>
            <a:ext cx="8420100" cy="4876800"/>
          </a:xfrm>
        </p:spPr>
        <p:txBody>
          <a:bodyPr/>
          <a:lstStyle/>
          <a:p>
            <a:r>
              <a:rPr lang="en-US" sz="2400" dirty="0" smtClean="0"/>
              <a:t>Defined a set of geographic </a:t>
            </a:r>
            <a:r>
              <a:rPr lang="en-US" sz="2400" dirty="0" err="1" smtClean="0"/>
              <a:t>gridpoints</a:t>
            </a:r>
            <a:r>
              <a:rPr lang="en-US" sz="2400" dirty="0" smtClean="0"/>
              <a:t> </a:t>
            </a:r>
          </a:p>
          <a:p>
            <a:pPr lvl="1"/>
            <a:r>
              <a:rPr lang="en-US" sz="2400" dirty="0" smtClean="0"/>
              <a:t>Two degree resolution over CONUS</a:t>
            </a:r>
          </a:p>
          <a:p>
            <a:r>
              <a:rPr lang="en-US" sz="2400" dirty="0" smtClean="0"/>
              <a:t>For each </a:t>
            </a:r>
            <a:r>
              <a:rPr lang="en-US" sz="2400" dirty="0" err="1" smtClean="0"/>
              <a:t>gridpoint</a:t>
            </a:r>
            <a:r>
              <a:rPr lang="en-US" sz="2400" dirty="0" smtClean="0"/>
              <a:t>:</a:t>
            </a:r>
          </a:p>
          <a:p>
            <a:pPr lvl="1"/>
            <a:r>
              <a:rPr lang="en-US" sz="2400" dirty="0" smtClean="0"/>
              <a:t>Use interpolated B-field time series as input </a:t>
            </a:r>
          </a:p>
          <a:p>
            <a:pPr lvl="1"/>
            <a:r>
              <a:rPr lang="en-US" sz="2400" dirty="0" smtClean="0"/>
              <a:t>Determined the conductivity model for the grid point</a:t>
            </a:r>
          </a:p>
          <a:p>
            <a:pPr lvl="1"/>
            <a:r>
              <a:rPr lang="en-US" sz="2400" dirty="0" smtClean="0"/>
              <a:t>The initial release uses 1D </a:t>
            </a:r>
            <a:r>
              <a:rPr lang="en-US" sz="2400" dirty="0"/>
              <a:t>conductivity models </a:t>
            </a:r>
            <a:r>
              <a:rPr lang="en-US" sz="2400" dirty="0" smtClean="0"/>
              <a:t/>
            </a:r>
            <a:br>
              <a:rPr lang="en-US" sz="2400" dirty="0" smtClean="0"/>
            </a:br>
            <a:r>
              <a:rPr lang="en-US" sz="2400" dirty="0" smtClean="0"/>
              <a:t>(</a:t>
            </a:r>
            <a:r>
              <a:rPr lang="en-US" sz="2400" dirty="0" err="1" smtClean="0"/>
              <a:t>Fernberg</a:t>
            </a:r>
            <a:r>
              <a:rPr lang="en-US" sz="2400" dirty="0" smtClean="0"/>
              <a:t> 2012) </a:t>
            </a:r>
          </a:p>
          <a:p>
            <a:pPr lvl="1"/>
            <a:r>
              <a:rPr lang="en-US" sz="2400" dirty="0" smtClean="0"/>
              <a:t>The maps have been running </a:t>
            </a:r>
            <a:r>
              <a:rPr lang="en-US" sz="2400" dirty="0"/>
              <a:t>at SWPC </a:t>
            </a:r>
            <a:r>
              <a:rPr lang="en-US" sz="2400" dirty="0" smtClean="0"/>
              <a:t>experimentally in October 2017 and operationally since September 2019</a:t>
            </a:r>
          </a:p>
          <a:p>
            <a:r>
              <a:rPr lang="en-US" sz="2400" dirty="0" smtClean="0"/>
              <a:t>E-field for each grid point is calculated in near real-time (283 grid points for each time step)</a:t>
            </a:r>
          </a:p>
        </p:txBody>
      </p:sp>
    </p:spTree>
    <p:extLst>
      <p:ext uri="{BB962C8B-B14F-4D97-AF65-F5344CB8AC3E}">
        <p14:creationId xmlns:p14="http://schemas.microsoft.com/office/powerpoint/2010/main" val="61624088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2400"/>
            <a:ext cx="7772400" cy="685800"/>
          </a:xfrm>
        </p:spPr>
        <p:txBody>
          <a:bodyPr/>
          <a:lstStyle/>
          <a:p>
            <a:r>
              <a:rPr lang="en-US" sz="4000" dirty="0" smtClean="0"/>
              <a:t>Physiographic Region 1D model</a:t>
            </a:r>
            <a:endParaRPr lang="en-US" sz="4000" dirty="0"/>
          </a:p>
        </p:txBody>
      </p:sp>
      <p:sp>
        <p:nvSpPr>
          <p:cNvPr id="2" name="Subtitle 1"/>
          <p:cNvSpPr>
            <a:spLocks noGrp="1"/>
          </p:cNvSpPr>
          <p:nvPr>
            <p:ph type="subTitle" idx="1"/>
          </p:nvPr>
        </p:nvSpPr>
        <p:spPr/>
        <p:txBody>
          <a:bodyPr/>
          <a:lstStyle/>
          <a:p>
            <a:endParaRPr lang="en-US"/>
          </a:p>
        </p:txBody>
      </p:sp>
      <p:sp>
        <p:nvSpPr>
          <p:cNvPr id="7" name="TextBox 6"/>
          <p:cNvSpPr txBox="1"/>
          <p:nvPr/>
        </p:nvSpPr>
        <p:spPr>
          <a:xfrm>
            <a:off x="914400" y="5410199"/>
            <a:ext cx="7990116" cy="92333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2 degree x 2 degree grid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Region 12b, interior plains, central lowland, western lake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1" u="none" strike="noStrike" kern="1200" cap="none" spc="0" normalizeH="0" baseline="0" noProof="0" dirty="0" smtClean="0">
                <a:ln>
                  <a:noFill/>
                </a:ln>
                <a:solidFill>
                  <a:srgbClr val="000000"/>
                </a:solidFill>
                <a:effectLst/>
                <a:uLnTx/>
                <a:uFillTx/>
                <a:latin typeface="Garrison Light Sans"/>
                <a:ea typeface="+mn-ea"/>
                <a:cs typeface="+mn-cs"/>
              </a:rPr>
              <a:t>All grid points in the region are assigned conductivity model IP-1</a:t>
            </a:r>
            <a:endParaRPr kumimoji="0" lang="en-US" sz="1800" b="1" i="1" u="none" strike="noStrike" kern="1200" cap="none" spc="0" normalizeH="0" baseline="0" noProof="0" dirty="0">
              <a:ln>
                <a:noFill/>
              </a:ln>
              <a:solidFill>
                <a:srgbClr val="000000"/>
              </a:solidFill>
              <a:effectLst/>
              <a:uLnTx/>
              <a:uFillTx/>
              <a:latin typeface="Garrison Light Sans"/>
              <a:ea typeface="+mn-ea"/>
              <a:cs typeface="+mn-cs"/>
            </a:endParaRPr>
          </a:p>
        </p:txBody>
      </p:sp>
      <p:pic>
        <p:nvPicPr>
          <p:cNvPr id="4098" name="Picture 2" descr="C:\Data\efield\PhysiographicRegions\Fencode12b.png"/>
          <p:cNvPicPr>
            <a:picLocks noChangeAspect="1" noChangeArrowheads="1"/>
          </p:cNvPicPr>
          <p:nvPr/>
        </p:nvPicPr>
        <p:blipFill rotWithShape="1">
          <a:blip r:embed="rId3">
            <a:extLst>
              <a:ext uri="{28A0092B-C50C-407E-A947-70E740481C1C}">
                <a14:useLocalDpi xmlns:a14="http://schemas.microsoft.com/office/drawing/2010/main" val="0"/>
              </a:ext>
            </a:extLst>
          </a:blip>
          <a:srcRect l="27344" t="7738" r="21837" b="5606"/>
          <a:stretch/>
        </p:blipFill>
        <p:spPr bwMode="auto">
          <a:xfrm>
            <a:off x="1258124" y="1072385"/>
            <a:ext cx="6627752" cy="423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2728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6547"/>
            <a:ext cx="9144000" cy="5911453"/>
          </a:xfrm>
          <a:prstGeom prst="rect">
            <a:avLst/>
          </a:prstGeom>
        </p:spPr>
      </p:pic>
      <p:sp>
        <p:nvSpPr>
          <p:cNvPr id="4" name="Title 3"/>
          <p:cNvSpPr>
            <a:spLocks noGrp="1"/>
          </p:cNvSpPr>
          <p:nvPr>
            <p:ph type="title"/>
          </p:nvPr>
        </p:nvSpPr>
        <p:spPr>
          <a:xfrm>
            <a:off x="277812" y="25400"/>
            <a:ext cx="8588375" cy="663575"/>
          </a:xfrm>
        </p:spPr>
        <p:txBody>
          <a:bodyPr/>
          <a:lstStyle/>
          <a:p>
            <a:r>
              <a:rPr lang="en-US" sz="4000" dirty="0" smtClean="0"/>
              <a:t>2 x 2 degree </a:t>
            </a:r>
            <a:r>
              <a:rPr lang="en-US" sz="4000" dirty="0" err="1" smtClean="0"/>
              <a:t>Fernberg</a:t>
            </a:r>
            <a:r>
              <a:rPr lang="en-US" sz="4000" dirty="0" smtClean="0"/>
              <a:t> 1D Map</a:t>
            </a:r>
            <a:endParaRPr lang="en-US" sz="4000" dirty="0"/>
          </a:p>
        </p:txBody>
      </p:sp>
    </p:spTree>
    <p:extLst>
      <p:ext uri="{BB962C8B-B14F-4D97-AF65-F5344CB8AC3E}">
        <p14:creationId xmlns:p14="http://schemas.microsoft.com/office/powerpoint/2010/main" val="160453903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97519" cy="558485"/>
          </a:xfrm>
        </p:spPr>
        <p:txBody>
          <a:bodyPr/>
          <a:lstStyle/>
          <a:p>
            <a:r>
              <a:rPr lang="en-US" sz="4000" dirty="0" smtClean="0"/>
              <a:t>E-field map generation – 3D model</a:t>
            </a:r>
            <a:endParaRPr lang="en-US" sz="4000" dirty="0"/>
          </a:p>
        </p:txBody>
      </p:sp>
      <p:sp>
        <p:nvSpPr>
          <p:cNvPr id="3" name="Content Placeholder 2"/>
          <p:cNvSpPr>
            <a:spLocks noGrp="1"/>
          </p:cNvSpPr>
          <p:nvPr>
            <p:ph idx="1"/>
          </p:nvPr>
        </p:nvSpPr>
        <p:spPr>
          <a:xfrm>
            <a:off x="228600" y="689044"/>
            <a:ext cx="8839199" cy="5559356"/>
          </a:xfrm>
        </p:spPr>
        <p:txBody>
          <a:bodyPr/>
          <a:lstStyle/>
          <a:p>
            <a:r>
              <a:rPr lang="en-US" sz="2400" dirty="0" smtClean="0"/>
              <a:t>Produce interpolated B-field time series over CONUS using a 0.5 degree resolution grid in longitude and latitude. </a:t>
            </a:r>
          </a:p>
          <a:p>
            <a:r>
              <a:rPr lang="en-US" sz="2400" dirty="0" smtClean="0"/>
              <a:t>For each </a:t>
            </a:r>
            <a:r>
              <a:rPr lang="en-US" sz="2400" dirty="0" err="1" smtClean="0"/>
              <a:t>magnetotelluric</a:t>
            </a:r>
            <a:r>
              <a:rPr lang="en-US" sz="2400" dirty="0" smtClean="0"/>
              <a:t> survey site over CONUS</a:t>
            </a:r>
          </a:p>
          <a:p>
            <a:pPr lvl="1"/>
            <a:r>
              <a:rPr lang="en-US" sz="2400" dirty="0" smtClean="0"/>
              <a:t>Find the nearest interpolated B-field time series and use as input </a:t>
            </a:r>
          </a:p>
          <a:p>
            <a:pPr lvl="1"/>
            <a:r>
              <a:rPr lang="en-US" sz="2400" dirty="0" smtClean="0"/>
              <a:t>Calculate the E-field time series at each survey location using the published transfer function (1084 surveys available as of June 2020)</a:t>
            </a:r>
          </a:p>
          <a:p>
            <a:pPr lvl="1"/>
            <a:r>
              <a:rPr lang="en-US" sz="2400" dirty="0" smtClean="0"/>
              <a:t>Resample the E-field map (irregular grid) to a regularly spaced ½ degree resolution grid, omitting all points that are more than 100 km from an MT survey site (2800 grid pts)</a:t>
            </a:r>
          </a:p>
          <a:p>
            <a:r>
              <a:rPr lang="en-US" sz="2400" dirty="0" smtClean="0"/>
              <a:t>The 3D maps have been running experimentally at SWPC since June 2020 and operationally since September 2020</a:t>
            </a:r>
          </a:p>
        </p:txBody>
      </p:sp>
    </p:spTree>
    <p:extLst>
      <p:ext uri="{BB962C8B-B14F-4D97-AF65-F5344CB8AC3E}">
        <p14:creationId xmlns:p14="http://schemas.microsoft.com/office/powerpoint/2010/main" val="200811362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911453"/>
          </a:xfrm>
          <a:prstGeom prst="rect">
            <a:avLst/>
          </a:prstGeom>
        </p:spPr>
      </p:pic>
      <p:sp>
        <p:nvSpPr>
          <p:cNvPr id="4" name="Title 3"/>
          <p:cNvSpPr txBox="1">
            <a:spLocks/>
          </p:cNvSpPr>
          <p:nvPr/>
        </p:nvSpPr>
        <p:spPr>
          <a:xfrm>
            <a:off x="277812" y="25400"/>
            <a:ext cx="8588375" cy="663575"/>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0.5 x 0.5 degree Empirical 3D Map</a:t>
            </a:r>
            <a:endParaRPr kumimoji="0" lang="en-US" sz="4000" b="1" i="0" u="none" strike="noStrike" kern="0" cap="none" spc="0" normalizeH="0" baseline="0" noProof="0" dirty="0">
              <a:ln>
                <a:noFill/>
              </a:ln>
              <a:solidFill>
                <a:srgbClr val="063DE8"/>
              </a:solidFill>
              <a:effectLst>
                <a:outerShdw blurRad="38100" dist="38100" dir="2700000" algn="tl">
                  <a:srgbClr val="C0C0C0"/>
                </a:outerShdw>
              </a:effectLst>
              <a:uLnTx/>
              <a:uFillTx/>
              <a:latin typeface="Arial"/>
              <a:ea typeface="+mj-ea"/>
              <a:cs typeface="+mj-cs"/>
            </a:endParaRPr>
          </a:p>
        </p:txBody>
      </p:sp>
    </p:spTree>
    <p:extLst>
      <p:ext uri="{BB962C8B-B14F-4D97-AF65-F5344CB8AC3E}">
        <p14:creationId xmlns:p14="http://schemas.microsoft.com/office/powerpoint/2010/main" val="2353979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339" y="119045"/>
            <a:ext cx="8753474" cy="584200"/>
          </a:xfrm>
          <a:prstGeom prst="rect">
            <a:avLst/>
          </a:prstGeom>
        </p:spPr>
        <p:txBody>
          <a:bodyPr/>
          <a:lstStyle/>
          <a:p>
            <a:r>
              <a:rPr lang="en-US" sz="4200" dirty="0" smtClean="0"/>
              <a:t>Space Weather &amp; the Power Grid</a:t>
            </a:r>
            <a:endParaRPr lang="en-US" sz="4200" dirty="0"/>
          </a:p>
        </p:txBody>
      </p:sp>
      <p:pic>
        <p:nvPicPr>
          <p:cNvPr id="30724" name="Picture 4" descr="http://www.nap.edu/images/cover.php?id=12507&amp;type=covers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7580"/>
            <a:ext cx="2081588" cy="27338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txBox="1">
            <a:spLocks noChangeArrowheads="1"/>
          </p:cNvSpPr>
          <p:nvPr/>
        </p:nvSpPr>
        <p:spPr>
          <a:xfrm>
            <a:off x="2081588" y="847580"/>
            <a:ext cx="7062412" cy="3343420"/>
          </a:xfrm>
          <a:prstGeom prst="rect">
            <a:avLst/>
          </a:prstGeom>
          <a:noFill/>
        </p:spPr>
        <p:txBody>
          <a:bodyPr/>
          <a:lstStyle>
            <a:lvl1pPr marL="268288" indent="-268288" algn="l" defTabSz="858838" rtl="0" eaLnBrk="0" fontAlgn="base" hangingPunct="0">
              <a:lnSpc>
                <a:spcPct val="90000"/>
              </a:lnSpc>
              <a:spcBef>
                <a:spcPct val="30000"/>
              </a:spcBef>
              <a:spcAft>
                <a:spcPct val="0"/>
              </a:spcAft>
              <a:buSzPct val="100000"/>
              <a:buChar char="•"/>
              <a:defRPr sz="2800" b="1" baseline="0">
                <a:solidFill>
                  <a:schemeClr val="bg1"/>
                </a:solidFill>
                <a:latin typeface="+mn-lt"/>
                <a:ea typeface="+mn-ea"/>
                <a:cs typeface="+mn-cs"/>
              </a:defRPr>
            </a:lvl1pPr>
            <a:lvl2pPr marL="644525" indent="-214313" algn="l" defTabSz="858838" rtl="0" eaLnBrk="0" fontAlgn="base" hangingPunct="0">
              <a:spcBef>
                <a:spcPct val="20000"/>
              </a:spcBef>
              <a:spcAft>
                <a:spcPct val="0"/>
              </a:spcAft>
              <a:buChar char="–"/>
              <a:defRPr sz="2800" b="1" baseline="0">
                <a:solidFill>
                  <a:schemeClr val="bg1"/>
                </a:solidFill>
                <a:latin typeface="Times New Roman" pitchFamily="18" charset="0"/>
              </a:defRPr>
            </a:lvl2pPr>
            <a:lvl3pPr marL="1074738" indent="-215900" algn="l" defTabSz="858838" rtl="0" eaLnBrk="0" fontAlgn="base" hangingPunct="0">
              <a:spcBef>
                <a:spcPct val="20000"/>
              </a:spcBef>
              <a:spcAft>
                <a:spcPct val="0"/>
              </a:spcAft>
              <a:buChar char="•"/>
              <a:defRPr sz="2400" b="1" baseline="0">
                <a:solidFill>
                  <a:schemeClr val="bg1"/>
                </a:solidFill>
                <a:latin typeface="Times New Roman" pitchFamily="18" charset="0"/>
              </a:defRPr>
            </a:lvl3pPr>
            <a:lvl4pPr marL="1450975" indent="-161925" algn="l" defTabSz="858838" rtl="0" eaLnBrk="0" fontAlgn="base" hangingPunct="0">
              <a:spcBef>
                <a:spcPct val="20000"/>
              </a:spcBef>
              <a:spcAft>
                <a:spcPct val="0"/>
              </a:spcAft>
              <a:buChar char="–"/>
              <a:defRPr sz="2000" b="1" baseline="0">
                <a:solidFill>
                  <a:schemeClr val="bg1"/>
                </a:solidFill>
                <a:latin typeface="Times New Roman" pitchFamily="18" charset="0"/>
              </a:defRPr>
            </a:lvl4pPr>
            <a:lvl5pPr marL="1879600" indent="-160338" algn="l" defTabSz="858838" rtl="0" eaLnBrk="0" fontAlgn="base" hangingPunct="0">
              <a:spcBef>
                <a:spcPct val="20000"/>
              </a:spcBef>
              <a:spcAft>
                <a:spcPct val="0"/>
              </a:spcAft>
              <a:buChar char="»"/>
              <a:defRPr sz="2000" b="1" baseline="0">
                <a:solidFill>
                  <a:schemeClr val="bg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177800" marR="0" lvl="0" indent="-177800"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200" b="1" i="1" u="none" strike="noStrike" kern="0" cap="none" spc="0" normalizeH="0" baseline="0" noProof="0" dirty="0" smtClean="0">
                <a:ln>
                  <a:noFill/>
                </a:ln>
                <a:solidFill>
                  <a:srgbClr val="000000"/>
                </a:solidFill>
                <a:effectLst/>
                <a:uLnTx/>
                <a:uFillTx/>
                <a:latin typeface="Arial"/>
                <a:ea typeface="+mn-ea"/>
                <a:cs typeface="+mn-cs"/>
              </a:rPr>
              <a:t>A severe space weather event will impact the electrical power grid</a:t>
            </a:r>
          </a:p>
          <a:p>
            <a:pPr marL="177800" marR="0" lvl="0" indent="-177800"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200" b="1" i="1" u="none" strike="noStrike" kern="0" cap="none" spc="0" normalizeH="0" baseline="0" noProof="0" dirty="0" smtClean="0">
                <a:ln>
                  <a:noFill/>
                </a:ln>
                <a:solidFill>
                  <a:srgbClr val="000000"/>
                </a:solidFill>
                <a:effectLst/>
                <a:uLnTx/>
                <a:uFillTx/>
                <a:latin typeface="Arial"/>
                <a:ea typeface="+mn-ea"/>
                <a:cs typeface="+mn-cs"/>
              </a:rPr>
              <a:t>Reliable electrical power is a prime example of ‘critical infrastructure’ </a:t>
            </a:r>
          </a:p>
          <a:p>
            <a:pPr marL="177800" marR="0" lvl="0" indent="-177800"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200" b="1" i="1" u="none" strike="noStrike" kern="0" cap="none" spc="0" normalizeH="0" baseline="0" noProof="0" dirty="0" smtClean="0">
                <a:ln>
                  <a:noFill/>
                </a:ln>
                <a:solidFill>
                  <a:srgbClr val="000000"/>
                </a:solidFill>
                <a:effectLst/>
                <a:uLnTx/>
                <a:uFillTx/>
                <a:latin typeface="Arial"/>
                <a:ea typeface="+mn-ea"/>
                <a:cs typeface="+mn-cs"/>
              </a:rPr>
              <a:t>Known impacts from March 13, 1989</a:t>
            </a:r>
          </a:p>
          <a:p>
            <a:pPr marL="719137" marR="0" lvl="1" indent="-342900" algn="l" defTabSz="858838"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altLang="en-US" sz="2000" b="1" i="1" u="none" strike="noStrike" kern="0" cap="none" spc="0" normalizeH="0" baseline="0" noProof="0" dirty="0" smtClean="0">
                <a:ln>
                  <a:noFill/>
                </a:ln>
                <a:solidFill>
                  <a:srgbClr val="000000"/>
                </a:solidFill>
                <a:effectLst/>
                <a:uLnTx/>
                <a:uFillTx/>
                <a:latin typeface="Times New Roman" pitchFamily="18" charset="0"/>
                <a:ea typeface="+mn-ea"/>
                <a:cs typeface="+mn-cs"/>
              </a:rPr>
              <a:t>9 hour power outage in Hydro-Quebec</a:t>
            </a:r>
          </a:p>
          <a:p>
            <a:pPr marL="719137" marR="0" lvl="1" indent="-342900" algn="l" defTabSz="858838"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altLang="en-US" sz="2000" b="1" i="1" u="none" strike="noStrike" kern="0" cap="none" spc="0" normalizeH="0" baseline="0" noProof="0" dirty="0" smtClean="0">
                <a:ln>
                  <a:noFill/>
                </a:ln>
                <a:solidFill>
                  <a:srgbClr val="000000"/>
                </a:solidFill>
                <a:effectLst/>
                <a:uLnTx/>
                <a:uFillTx/>
                <a:latin typeface="Times New Roman" pitchFamily="18" charset="0"/>
                <a:ea typeface="+mn-ea"/>
                <a:cs typeface="+mn-cs"/>
              </a:rPr>
              <a:t>Transformer failure in PSE&amp;G system</a:t>
            </a:r>
          </a:p>
          <a:p>
            <a:pPr marL="719137" marR="0" lvl="1" indent="-342900" algn="l" defTabSz="858838"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altLang="en-US" sz="2000" b="1" i="1" u="none" strike="noStrike" kern="0" cap="none" spc="0" normalizeH="0" baseline="0" noProof="0" dirty="0" smtClean="0">
                <a:ln>
                  <a:noFill/>
                </a:ln>
                <a:solidFill>
                  <a:srgbClr val="000000"/>
                </a:solidFill>
                <a:effectLst/>
                <a:uLnTx/>
                <a:uFillTx/>
                <a:latin typeface="Times New Roman" pitchFamily="18" charset="0"/>
                <a:ea typeface="+mn-ea"/>
                <a:cs typeface="+mn-cs"/>
              </a:rPr>
              <a:t>Widespread operating anomalies (211 documented)*</a:t>
            </a:r>
          </a:p>
          <a:p>
            <a:pPr marL="177800" marR="0" lvl="0" indent="-177800" algn="l" defTabSz="858838" rtl="0" eaLnBrk="0" fontAlgn="base" latinLnBrk="0" hangingPunct="0">
              <a:lnSpc>
                <a:spcPct val="90000"/>
              </a:lnSpc>
              <a:spcBef>
                <a:spcPct val="30000"/>
              </a:spcBef>
              <a:spcAft>
                <a:spcPct val="0"/>
              </a:spcAft>
              <a:buClrTx/>
              <a:buSzPct val="100000"/>
              <a:buFont typeface="Courier New" panose="02070309020205020404" pitchFamily="49" charset="0"/>
              <a:buChar char="•"/>
              <a:tabLst/>
              <a:defRPr/>
            </a:pPr>
            <a:r>
              <a:rPr kumimoji="0" lang="en-US" altLang="en-US" sz="2200" b="1" i="1" u="none" strike="noStrike" kern="0" cap="none" spc="0" normalizeH="0" baseline="0" noProof="0" dirty="0">
                <a:ln>
                  <a:noFill/>
                </a:ln>
                <a:solidFill>
                  <a:srgbClr val="000000"/>
                </a:solidFill>
                <a:effectLst/>
                <a:uLnTx/>
                <a:uFillTx/>
                <a:latin typeface="Arial"/>
                <a:ea typeface="+mn-ea"/>
                <a:cs typeface="+mn-cs"/>
              </a:rPr>
              <a:t>What happens when the next severe storm hits?</a:t>
            </a:r>
          </a:p>
        </p:txBody>
      </p:sp>
      <p:sp>
        <p:nvSpPr>
          <p:cNvPr id="6" name="Rectangle 6"/>
          <p:cNvSpPr txBox="1">
            <a:spLocks noChangeArrowheads="1"/>
          </p:cNvSpPr>
          <p:nvPr/>
        </p:nvSpPr>
        <p:spPr>
          <a:xfrm>
            <a:off x="0" y="4335335"/>
            <a:ext cx="6202151" cy="2810020"/>
          </a:xfrm>
          <a:prstGeom prst="rect">
            <a:avLst/>
          </a:prstGeom>
          <a:noFill/>
        </p:spPr>
        <p:txBody>
          <a:bodyPr/>
          <a:lstStyle>
            <a:lvl1pPr marL="268288" indent="-268288" algn="l" defTabSz="858838" rtl="0" eaLnBrk="0" fontAlgn="base" hangingPunct="0">
              <a:lnSpc>
                <a:spcPct val="90000"/>
              </a:lnSpc>
              <a:spcBef>
                <a:spcPct val="30000"/>
              </a:spcBef>
              <a:spcAft>
                <a:spcPct val="0"/>
              </a:spcAft>
              <a:buSzPct val="100000"/>
              <a:buChar char="•"/>
              <a:defRPr sz="2800" b="1" baseline="0">
                <a:solidFill>
                  <a:schemeClr val="bg1"/>
                </a:solidFill>
                <a:latin typeface="+mn-lt"/>
                <a:ea typeface="+mn-ea"/>
                <a:cs typeface="+mn-cs"/>
              </a:defRPr>
            </a:lvl1pPr>
            <a:lvl2pPr marL="644525" indent="-214313" algn="l" defTabSz="858838" rtl="0" eaLnBrk="0" fontAlgn="base" hangingPunct="0">
              <a:spcBef>
                <a:spcPct val="20000"/>
              </a:spcBef>
              <a:spcAft>
                <a:spcPct val="0"/>
              </a:spcAft>
              <a:buChar char="–"/>
              <a:defRPr sz="2800" b="1" baseline="0">
                <a:solidFill>
                  <a:schemeClr val="bg1"/>
                </a:solidFill>
                <a:latin typeface="Times New Roman" pitchFamily="18" charset="0"/>
              </a:defRPr>
            </a:lvl2pPr>
            <a:lvl3pPr marL="1074738" indent="-215900" algn="l" defTabSz="858838" rtl="0" eaLnBrk="0" fontAlgn="base" hangingPunct="0">
              <a:spcBef>
                <a:spcPct val="20000"/>
              </a:spcBef>
              <a:spcAft>
                <a:spcPct val="0"/>
              </a:spcAft>
              <a:buChar char="•"/>
              <a:defRPr sz="2400" b="1" baseline="0">
                <a:solidFill>
                  <a:schemeClr val="bg1"/>
                </a:solidFill>
                <a:latin typeface="Times New Roman" pitchFamily="18" charset="0"/>
              </a:defRPr>
            </a:lvl3pPr>
            <a:lvl4pPr marL="1450975" indent="-161925" algn="l" defTabSz="858838" rtl="0" eaLnBrk="0" fontAlgn="base" hangingPunct="0">
              <a:spcBef>
                <a:spcPct val="20000"/>
              </a:spcBef>
              <a:spcAft>
                <a:spcPct val="0"/>
              </a:spcAft>
              <a:buChar char="–"/>
              <a:defRPr sz="2000" b="1" baseline="0">
                <a:solidFill>
                  <a:schemeClr val="bg1"/>
                </a:solidFill>
                <a:latin typeface="Times New Roman" pitchFamily="18" charset="0"/>
              </a:defRPr>
            </a:lvl4pPr>
            <a:lvl5pPr marL="1879600" indent="-160338" algn="l" defTabSz="858838" rtl="0" eaLnBrk="0" fontAlgn="base" hangingPunct="0">
              <a:spcBef>
                <a:spcPct val="20000"/>
              </a:spcBef>
              <a:spcAft>
                <a:spcPct val="0"/>
              </a:spcAft>
              <a:buChar char="»"/>
              <a:defRPr sz="2000" b="1" baseline="0">
                <a:solidFill>
                  <a:schemeClr val="bg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177800" marR="0" lvl="0" indent="-177800"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1" i="1" u="none" strike="noStrike" kern="0" cap="none" spc="0" normalizeH="0" baseline="0" noProof="0" dirty="0" smtClean="0">
                <a:ln>
                  <a:noFill/>
                </a:ln>
                <a:solidFill>
                  <a:srgbClr val="000000"/>
                </a:solidFill>
                <a:effectLst/>
                <a:uLnTx/>
                <a:uFillTx/>
                <a:latin typeface="Arial"/>
                <a:ea typeface="+mn-ea"/>
                <a:cs typeface="+mn-cs"/>
              </a:rPr>
              <a:t>Developing understanding of the physical processes is interdisciplinary</a:t>
            </a:r>
          </a:p>
          <a:p>
            <a:pPr marL="177800" marR="0" lvl="0" indent="-177800"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1" i="1" u="none" strike="noStrike" kern="0" cap="none" spc="0" normalizeH="0" baseline="0" noProof="0" dirty="0" smtClean="0">
                <a:ln>
                  <a:noFill/>
                </a:ln>
                <a:solidFill>
                  <a:srgbClr val="000000"/>
                </a:solidFill>
                <a:effectLst/>
                <a:uLnTx/>
                <a:uFillTx/>
                <a:latin typeface="Arial"/>
                <a:ea typeface="+mn-ea"/>
                <a:cs typeface="+mn-cs"/>
              </a:rPr>
              <a:t>Many research, modeling, and observational projects derive inspiration from the societal impact of this issue</a:t>
            </a:r>
          </a:p>
        </p:txBody>
      </p:sp>
      <p:sp>
        <p:nvSpPr>
          <p:cNvPr id="4" name="TextBox 3"/>
          <p:cNvSpPr txBox="1"/>
          <p:nvPr/>
        </p:nvSpPr>
        <p:spPr>
          <a:xfrm>
            <a:off x="28910" y="6553200"/>
            <a:ext cx="477169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smtClean="0">
                <a:ln>
                  <a:noFill/>
                </a:ln>
                <a:solidFill>
                  <a:srgbClr val="000000"/>
                </a:solidFill>
                <a:effectLst/>
                <a:uLnTx/>
                <a:uFillTx/>
                <a:latin typeface="Garrison Light Sans"/>
                <a:ea typeface="+mn-ea"/>
                <a:cs typeface="+mn-cs"/>
              </a:rPr>
              <a:t>*See NERC March 13, 1989 Geomagnetic Disturbance Report (1990)</a:t>
            </a:r>
            <a:endParaRPr kumimoji="0" lang="en-US" sz="1100" b="1" i="1" u="none" strike="noStrike" kern="1200" cap="none" spc="0" normalizeH="0" baseline="0" noProof="0" dirty="0">
              <a:ln>
                <a:noFill/>
              </a:ln>
              <a:solidFill>
                <a:srgbClr val="000000"/>
              </a:solidFill>
              <a:effectLst/>
              <a:uLnTx/>
              <a:uFillTx/>
              <a:latin typeface="Garrison Light Sans"/>
              <a:ea typeface="+mn-ea"/>
              <a:cs typeface="+mn-cs"/>
            </a:endParaRPr>
          </a:p>
        </p:txBody>
      </p:sp>
    </p:spTree>
    <p:extLst>
      <p:ext uri="{BB962C8B-B14F-4D97-AF65-F5344CB8AC3E}">
        <p14:creationId xmlns:p14="http://schemas.microsoft.com/office/powerpoint/2010/main" val="392654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9890313T073030-19890313T075930-efield-GMTF.2020.06-video.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0"/>
            <a:ext cx="9169859" cy="5926326"/>
          </a:xfrm>
          <a:prstGeom prst="rect">
            <a:avLst/>
          </a:prstGeom>
        </p:spPr>
      </p:pic>
    </p:spTree>
    <p:extLst>
      <p:ext uri="{BB962C8B-B14F-4D97-AF65-F5344CB8AC3E}">
        <p14:creationId xmlns:p14="http://schemas.microsoft.com/office/powerpoint/2010/main" val="690931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32" y="838200"/>
            <a:ext cx="9154732" cy="5149537"/>
          </a:xfrm>
          <a:prstGeom prst="rect">
            <a:avLst/>
          </a:prstGeom>
        </p:spPr>
      </p:pic>
      <p:sp>
        <p:nvSpPr>
          <p:cNvPr id="3" name="Title 2"/>
          <p:cNvSpPr>
            <a:spLocks noGrp="1"/>
          </p:cNvSpPr>
          <p:nvPr>
            <p:ph type="title"/>
          </p:nvPr>
        </p:nvSpPr>
        <p:spPr>
          <a:xfrm>
            <a:off x="407885" y="76200"/>
            <a:ext cx="8721939" cy="610807"/>
          </a:xfrm>
        </p:spPr>
        <p:txBody>
          <a:bodyPr/>
          <a:lstStyle/>
          <a:p>
            <a:r>
              <a:rPr lang="en-US" sz="4400" dirty="0" smtClean="0"/>
              <a:t>MT Survey locations – 3/21/2021</a:t>
            </a:r>
            <a:endParaRPr lang="en-US" sz="4400" dirty="0"/>
          </a:p>
        </p:txBody>
      </p:sp>
      <p:sp>
        <p:nvSpPr>
          <p:cNvPr id="4" name="TextBox 3"/>
          <p:cNvSpPr txBox="1"/>
          <p:nvPr/>
        </p:nvSpPr>
        <p:spPr>
          <a:xfrm>
            <a:off x="5181600" y="6096000"/>
            <a:ext cx="3962400" cy="646331"/>
          </a:xfrm>
          <a:prstGeom prst="rect">
            <a:avLst/>
          </a:prstGeom>
          <a:noFill/>
        </p:spPr>
        <p:txBody>
          <a:bodyPr wrap="square" rtlCol="0">
            <a:spAutoFit/>
          </a:bodyPr>
          <a:lstStyle/>
          <a:p>
            <a:r>
              <a:rPr lang="en-US" dirty="0" smtClean="0">
                <a:solidFill>
                  <a:schemeClr val="bg1"/>
                </a:solidFill>
              </a:rPr>
              <a:t>Graphic from IRIS website:</a:t>
            </a:r>
            <a:br>
              <a:rPr lang="en-US" dirty="0" smtClean="0">
                <a:solidFill>
                  <a:schemeClr val="bg1"/>
                </a:solidFill>
              </a:rPr>
            </a:br>
            <a:r>
              <a:rPr lang="en-US" dirty="0" smtClean="0">
                <a:solidFill>
                  <a:schemeClr val="bg1"/>
                </a:solidFill>
              </a:rPr>
              <a:t>ds.iris.edu/spud/</a:t>
            </a:r>
            <a:r>
              <a:rPr lang="en-US" dirty="0" err="1" smtClean="0">
                <a:solidFill>
                  <a:schemeClr val="bg1"/>
                </a:solidFill>
              </a:rPr>
              <a:t>emtf</a:t>
            </a:r>
            <a:endParaRPr lang="en-US" dirty="0">
              <a:solidFill>
                <a:schemeClr val="bg1"/>
              </a:solidFill>
            </a:endParaRPr>
          </a:p>
        </p:txBody>
      </p:sp>
    </p:spTree>
    <p:extLst>
      <p:ext uri="{BB962C8B-B14F-4D97-AF65-F5344CB8AC3E}">
        <p14:creationId xmlns:p14="http://schemas.microsoft.com/office/powerpoint/2010/main" val="311614331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207" t="2701" r="13756" b="1772"/>
          <a:stretch/>
        </p:blipFill>
        <p:spPr>
          <a:xfrm>
            <a:off x="2121080" y="-31034"/>
            <a:ext cx="7022920" cy="6889034"/>
          </a:xfrm>
          <a:prstGeom prst="rect">
            <a:avLst/>
          </a:prstGeom>
        </p:spPr>
      </p:pic>
      <p:sp>
        <p:nvSpPr>
          <p:cNvPr id="7" name="Content Placeholder 2"/>
          <p:cNvSpPr txBox="1">
            <a:spLocks/>
          </p:cNvSpPr>
          <p:nvPr/>
        </p:nvSpPr>
        <p:spPr>
          <a:xfrm>
            <a:off x="76200" y="1143000"/>
            <a:ext cx="2121081" cy="4953000"/>
          </a:xfrm>
          <a:prstGeom prst="rect">
            <a:avLst/>
          </a:prstGeom>
        </p:spPr>
        <p:txBody>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0" indent="0">
              <a:buNone/>
            </a:pPr>
            <a:r>
              <a:rPr lang="en-US" sz="1600" i="0" kern="0" dirty="0" smtClean="0">
                <a:solidFill>
                  <a:schemeClr val="bg1"/>
                </a:solidFill>
              </a:rPr>
              <a:t>Survey </a:t>
            </a:r>
            <a:r>
              <a:rPr lang="en-US" sz="1600" i="0" kern="0" dirty="0" smtClean="0">
                <a:solidFill>
                  <a:schemeClr val="bg1"/>
                </a:solidFill>
              </a:rPr>
              <a:t>Sites </a:t>
            </a:r>
            <a:r>
              <a:rPr lang="en-US" sz="1600" kern="0" dirty="0" smtClean="0">
                <a:solidFill>
                  <a:schemeClr val="bg1"/>
                </a:solidFill>
              </a:rPr>
              <a:t>the </a:t>
            </a:r>
            <a:r>
              <a:rPr lang="en-US" sz="1600" i="0" kern="0" dirty="0" smtClean="0">
                <a:solidFill>
                  <a:schemeClr val="bg1"/>
                </a:solidFill>
              </a:rPr>
              <a:t> </a:t>
            </a:r>
            <a:r>
              <a:rPr lang="en-US" sz="1600" i="0" kern="0" dirty="0" smtClean="0">
                <a:solidFill>
                  <a:schemeClr val="bg1"/>
                </a:solidFill>
              </a:rPr>
              <a:t>mid-Atlantic </a:t>
            </a:r>
            <a:r>
              <a:rPr lang="en-US" sz="1600" kern="0" dirty="0" smtClean="0">
                <a:solidFill>
                  <a:schemeClr val="bg1"/>
                </a:solidFill>
              </a:rPr>
              <a:t>Region</a:t>
            </a:r>
            <a:endParaRPr lang="en-US" sz="1600" i="0" kern="0" dirty="0" smtClean="0">
              <a:solidFill>
                <a:schemeClr val="bg1"/>
              </a:solidFill>
            </a:endParaRPr>
          </a:p>
          <a:p>
            <a:pPr marL="0" indent="0">
              <a:buNone/>
            </a:pPr>
            <a:endParaRPr lang="en-US" sz="1600" i="0" kern="0" dirty="0" smtClean="0">
              <a:solidFill>
                <a:schemeClr val="bg1"/>
              </a:solidFill>
            </a:endParaRPr>
          </a:p>
          <a:p>
            <a:endParaRPr lang="en-US" sz="1600" i="0" kern="0" dirty="0" smtClean="0">
              <a:solidFill>
                <a:schemeClr val="bg1"/>
              </a:solidFill>
            </a:endParaRPr>
          </a:p>
          <a:p>
            <a:endParaRPr lang="en-US" sz="1600" i="0" kern="0" dirty="0" smtClean="0">
              <a:solidFill>
                <a:schemeClr val="bg1"/>
              </a:solidFill>
            </a:endParaRPr>
          </a:p>
        </p:txBody>
      </p:sp>
    </p:spTree>
    <p:extLst>
      <p:ext uri="{BB962C8B-B14F-4D97-AF65-F5344CB8AC3E}">
        <p14:creationId xmlns:p14="http://schemas.microsoft.com/office/powerpoint/2010/main" val="2259431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799" y="280722"/>
            <a:ext cx="9124601" cy="584775"/>
          </a:xfrm>
          <a:prstGeom prst="rect">
            <a:avLst/>
          </a:prstGeom>
          <a:noFill/>
        </p:spPr>
        <p:txBody>
          <a:bodyPr wrap="square" rtlCol="0">
            <a:spAutoFit/>
          </a:bodyPr>
          <a:lstStyle/>
          <a:p>
            <a:pPr algn="ctr"/>
            <a:r>
              <a:rPr lang="en-US" sz="3200" i="0" dirty="0">
                <a:solidFill>
                  <a:schemeClr val="accent2"/>
                </a:solidFill>
                <a:effectLst>
                  <a:outerShdw blurRad="38100" dist="38100" dir="2700000" algn="tl">
                    <a:srgbClr val="C0C0C0"/>
                  </a:outerShdw>
                </a:effectLst>
                <a:latin typeface="+mj-lt"/>
                <a:ea typeface="+mj-ea"/>
                <a:cs typeface="+mj-cs"/>
              </a:rPr>
              <a:t>Model Comparisons with Historical Data</a:t>
            </a:r>
          </a:p>
        </p:txBody>
      </p:sp>
      <p:pic>
        <p:nvPicPr>
          <p:cNvPr id="11" name="Picture 12" descr="noaalogo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001" y="6234177"/>
            <a:ext cx="609600" cy="579437"/>
          </a:xfrm>
          <a:prstGeom prst="rect">
            <a:avLst/>
          </a:prstGeom>
          <a:solidFill>
            <a:srgbClr val="C7BEC7"/>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idx="1"/>
          </p:nvPr>
        </p:nvSpPr>
        <p:spPr>
          <a:xfrm>
            <a:off x="304800" y="1066800"/>
            <a:ext cx="8610600" cy="4966074"/>
          </a:xfrm>
        </p:spPr>
        <p:txBody>
          <a:bodyPr/>
          <a:lstStyle/>
          <a:p>
            <a:r>
              <a:rPr lang="en-US" sz="2000" dirty="0" smtClean="0"/>
              <a:t>Goal: Compare the two different conductivity models by running side-by-side calculations using historical data – to help characterize the ‘error bars’ in the 1D maps</a:t>
            </a:r>
          </a:p>
          <a:p>
            <a:r>
              <a:rPr lang="en-US" sz="2000" dirty="0" smtClean="0"/>
              <a:t>We choose </a:t>
            </a:r>
            <a:r>
              <a:rPr lang="en-US" sz="2000" u="sng" dirty="0" smtClean="0"/>
              <a:t>full months</a:t>
            </a:r>
            <a:r>
              <a:rPr lang="en-US" sz="2000" dirty="0" smtClean="0"/>
              <a:t> with </a:t>
            </a:r>
            <a:r>
              <a:rPr lang="en-US" sz="2000" dirty="0" err="1" smtClean="0"/>
              <a:t>Kp</a:t>
            </a:r>
            <a:r>
              <a:rPr lang="en-US" sz="2000" dirty="0" smtClean="0"/>
              <a:t> = 9o (G5) occurrence: </a:t>
            </a:r>
            <a:br>
              <a:rPr lang="en-US" sz="2000" dirty="0" smtClean="0"/>
            </a:br>
            <a:r>
              <a:rPr lang="en-US" sz="2000" dirty="0" smtClean="0"/>
              <a:t>March 1989, July 2000, October 2003 (93 days)</a:t>
            </a:r>
          </a:p>
          <a:p>
            <a:r>
              <a:rPr lang="en-US" sz="2000" dirty="0" smtClean="0"/>
              <a:t>Historical data from 10 USGS stations and 8 Canadian stations (9 for March 1989)</a:t>
            </a:r>
          </a:p>
          <a:p>
            <a:r>
              <a:rPr lang="en-US" sz="2000" dirty="0" smtClean="0"/>
              <a:t>The data are </a:t>
            </a:r>
            <a:r>
              <a:rPr lang="en-US" sz="2000" dirty="0" err="1" smtClean="0"/>
              <a:t>detrended</a:t>
            </a:r>
            <a:r>
              <a:rPr lang="en-US" sz="2000" dirty="0"/>
              <a:t> </a:t>
            </a:r>
            <a:r>
              <a:rPr lang="en-US" sz="2000" dirty="0" smtClean="0"/>
              <a:t>&amp; interpolated to a 0.5 x 0.5 degree grid </a:t>
            </a:r>
          </a:p>
          <a:p>
            <a:r>
              <a:rPr lang="en-US" sz="2000" dirty="0" smtClean="0"/>
              <a:t>The </a:t>
            </a:r>
            <a:r>
              <a:rPr lang="en-US" sz="2000" dirty="0" err="1" smtClean="0"/>
              <a:t>Fernberg</a:t>
            </a:r>
            <a:r>
              <a:rPr lang="en-US" sz="2000" dirty="0" smtClean="0"/>
              <a:t> 1D maps are calculated for each time step on the same 2 x 2 degree grid as the operational version</a:t>
            </a:r>
          </a:p>
          <a:p>
            <a:r>
              <a:rPr lang="en-US" sz="2000" dirty="0" smtClean="0"/>
              <a:t>The empirical 3D maps are calculated on a 0.5 x 0.5 degree grid as described on the previous slide</a:t>
            </a:r>
          </a:p>
          <a:p>
            <a:r>
              <a:rPr lang="en-US" sz="2000" dirty="0" smtClean="0"/>
              <a:t>To compare models, for each point in the 1D map, we average together all the 3D empirical map grid points that are within one degree (158/209 available locations)</a:t>
            </a:r>
          </a:p>
          <a:p>
            <a:endParaRPr lang="en-US" sz="2000" dirty="0" smtClean="0"/>
          </a:p>
          <a:p>
            <a:endParaRPr lang="en-US" sz="2000" dirty="0"/>
          </a:p>
        </p:txBody>
      </p:sp>
    </p:spTree>
    <p:extLst>
      <p:ext uri="{BB962C8B-B14F-4D97-AF65-F5344CB8AC3E}">
        <p14:creationId xmlns:p14="http://schemas.microsoft.com/office/powerpoint/2010/main" val="268852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399"/>
            <a:ext cx="7806225" cy="5930901"/>
          </a:xfrm>
          <a:prstGeom prst="rect">
            <a:avLst/>
          </a:prstGeom>
        </p:spPr>
      </p:pic>
      <p:sp>
        <p:nvSpPr>
          <p:cNvPr id="3" name="Title 3"/>
          <p:cNvSpPr txBox="1">
            <a:spLocks/>
          </p:cNvSpPr>
          <p:nvPr/>
        </p:nvSpPr>
        <p:spPr>
          <a:xfrm>
            <a:off x="277812" y="25400"/>
            <a:ext cx="8588375" cy="663575"/>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r>
              <a:rPr lang="en-US" sz="4000" i="0" kern="0" dirty="0" smtClean="0"/>
              <a:t>Scatterplots</a:t>
            </a:r>
            <a:endParaRPr lang="en-US" sz="4000" i="0" kern="0" dirty="0"/>
          </a:p>
        </p:txBody>
      </p:sp>
      <p:sp>
        <p:nvSpPr>
          <p:cNvPr id="4" name="TextBox 3"/>
          <p:cNvSpPr txBox="1"/>
          <p:nvPr/>
        </p:nvSpPr>
        <p:spPr>
          <a:xfrm>
            <a:off x="7815234" y="3200400"/>
            <a:ext cx="1328766" cy="523220"/>
          </a:xfrm>
          <a:prstGeom prst="rect">
            <a:avLst/>
          </a:prstGeom>
          <a:noFill/>
        </p:spPr>
        <p:txBody>
          <a:bodyPr wrap="square" rtlCol="0">
            <a:spAutoFit/>
          </a:bodyPr>
          <a:lstStyle/>
          <a:p>
            <a:r>
              <a:rPr lang="en-US" sz="1400" dirty="0" smtClean="0"/>
              <a:t>North-Central Illinois</a:t>
            </a:r>
            <a:endParaRPr lang="en-US" sz="1400" dirty="0"/>
          </a:p>
        </p:txBody>
      </p:sp>
    </p:spTree>
    <p:extLst>
      <p:ext uri="{BB962C8B-B14F-4D97-AF65-F5344CB8AC3E}">
        <p14:creationId xmlns:p14="http://schemas.microsoft.com/office/powerpoint/2010/main" val="2257194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576" t="44906" r="39302" b="7692"/>
          <a:stretch/>
        </p:blipFill>
        <p:spPr>
          <a:xfrm>
            <a:off x="685800" y="914400"/>
            <a:ext cx="7772400" cy="5943600"/>
          </a:xfrm>
          <a:prstGeom prst="rect">
            <a:avLst/>
          </a:prstGeom>
        </p:spPr>
      </p:pic>
      <p:sp>
        <p:nvSpPr>
          <p:cNvPr id="3" name="Title 3"/>
          <p:cNvSpPr txBox="1">
            <a:spLocks/>
          </p:cNvSpPr>
          <p:nvPr/>
        </p:nvSpPr>
        <p:spPr>
          <a:xfrm>
            <a:off x="277812" y="25400"/>
            <a:ext cx="8588375" cy="663575"/>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Correlation Table</a:t>
            </a:r>
            <a:endParaRPr kumimoji="0" lang="en-US" sz="4000" b="1" i="0" u="none" strike="noStrike" kern="0" cap="none" spc="0" normalizeH="0" baseline="0" noProof="0" dirty="0">
              <a:ln>
                <a:noFill/>
              </a:ln>
              <a:solidFill>
                <a:srgbClr val="063DE8"/>
              </a:solidFill>
              <a:effectLst>
                <a:outerShdw blurRad="38100" dist="38100" dir="2700000" algn="tl">
                  <a:srgbClr val="C0C0C0"/>
                </a:outerShdw>
              </a:effectLst>
              <a:uLnTx/>
              <a:uFillTx/>
              <a:latin typeface="Arial"/>
              <a:ea typeface="+mj-ea"/>
              <a:cs typeface="+mj-cs"/>
            </a:endParaRPr>
          </a:p>
        </p:txBody>
      </p:sp>
    </p:spTree>
    <p:extLst>
      <p:ext uri="{BB962C8B-B14F-4D97-AF65-F5344CB8AC3E}">
        <p14:creationId xmlns:p14="http://schemas.microsoft.com/office/powerpoint/2010/main" val="4174435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5625" y="228600"/>
            <a:ext cx="8588375" cy="609600"/>
          </a:xfrm>
          <a:prstGeom prst="rect">
            <a:avLst/>
          </a:prstGeom>
        </p:spPr>
        <p:txBody>
          <a:bodyPr>
            <a:normAutofit fontScale="90000"/>
          </a:bodyPr>
          <a:lstStyle/>
          <a:p>
            <a:r>
              <a:rPr lang="en-US" sz="3200" dirty="0" smtClean="0"/>
              <a:t>E-field maps – in development</a:t>
            </a:r>
            <a:br>
              <a:rPr lang="en-US" sz="3200" dirty="0" smtClean="0"/>
            </a:br>
            <a:r>
              <a:rPr lang="en-US" sz="3200" dirty="0" smtClean="0"/>
              <a:t>Joint US-Canada E-field map</a:t>
            </a:r>
            <a:endParaRPr lang="en-US" sz="3200" dirty="0"/>
          </a:p>
        </p:txBody>
      </p:sp>
      <p:sp>
        <p:nvSpPr>
          <p:cNvPr id="10" name="Text Placeholder 1"/>
          <p:cNvSpPr txBox="1">
            <a:spLocks/>
          </p:cNvSpPr>
          <p:nvPr/>
        </p:nvSpPr>
        <p:spPr bwMode="auto">
          <a:xfrm>
            <a:off x="0" y="1371600"/>
            <a:ext cx="9144000" cy="2743200"/>
          </a:xfrm>
          <a:prstGeom prst="rect">
            <a:avLst/>
          </a:prstGeom>
          <a:noFill/>
          <a:ln w="12700">
            <a:noFill/>
            <a:miter lim="800000"/>
            <a:headEnd/>
            <a:tailEnd/>
          </a:ln>
        </p:spPr>
        <p:txBody>
          <a:bodyPr vert="horz" wrap="square" lIns="87312" tIns="42862" rIns="87312" bIns="42862" numCol="1" anchor="t" anchorCtr="0" compatLnSpc="1">
            <a:prstTxWarp prst="textNoShape">
              <a:avLst/>
            </a:prstTxWarp>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2400" b="1" i="0" u="none" strike="noStrike" kern="0" cap="none" spc="0" normalizeH="0" baseline="0" noProof="0" dirty="0" smtClean="0">
                <a:ln>
                  <a:noFill/>
                </a:ln>
                <a:solidFill>
                  <a:srgbClr val="000000"/>
                </a:solidFill>
                <a:effectLst/>
                <a:uLnTx/>
                <a:uFillTx/>
                <a:latin typeface="Arial"/>
                <a:ea typeface="+mn-ea"/>
                <a:cs typeface="+mn-cs"/>
              </a:rPr>
              <a:t>Partnership with NRCAN to develop US-Canada E-field map</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2400" b="1" i="0" u="none" strike="noStrike" kern="0" cap="none" spc="0" normalizeH="0" baseline="0" noProof="0" dirty="0" smtClean="0">
                <a:ln>
                  <a:noFill/>
                </a:ln>
                <a:solidFill>
                  <a:srgbClr val="000000"/>
                </a:solidFill>
                <a:effectLst/>
                <a:uLnTx/>
                <a:uFillTx/>
                <a:latin typeface="Arial"/>
                <a:ea typeface="+mn-ea"/>
                <a:cs typeface="+mn-cs"/>
              </a:rPr>
              <a:t>Northern boundary will extend up to 60 degrees latitude</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2400" b="1" i="0" u="none" strike="noStrike" kern="0" cap="none" spc="0" normalizeH="0" baseline="0" noProof="0" dirty="0" smtClean="0">
                <a:ln>
                  <a:noFill/>
                </a:ln>
                <a:solidFill>
                  <a:srgbClr val="000000"/>
                </a:solidFill>
                <a:effectLst/>
                <a:uLnTx/>
                <a:uFillTx/>
                <a:latin typeface="Arial"/>
                <a:ea typeface="+mn-ea"/>
                <a:cs typeface="+mn-cs"/>
              </a:rPr>
              <a:t>NRCAN space weather specifies conductivities for Canada</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2400" b="1" i="0" u="none" strike="noStrike" kern="0" cap="none" spc="0" normalizeH="0" baseline="0" noProof="0" dirty="0" smtClean="0">
                <a:ln>
                  <a:noFill/>
                </a:ln>
                <a:solidFill>
                  <a:srgbClr val="000000"/>
                </a:solidFill>
                <a:effectLst/>
                <a:uLnTx/>
                <a:uFillTx/>
                <a:latin typeface="Arial"/>
                <a:ea typeface="+mn-ea"/>
                <a:cs typeface="+mn-cs"/>
              </a:rPr>
              <a:t>Four high latitude magnetometers to be added: </a:t>
            </a:r>
            <a:br>
              <a:rPr kumimoji="0" lang="en-US" sz="2400" b="1" i="0" u="none" strike="noStrike" kern="0" cap="none" spc="0" normalizeH="0" baseline="0" noProof="0" dirty="0" smtClean="0">
                <a:ln>
                  <a:noFill/>
                </a:ln>
                <a:solidFill>
                  <a:srgbClr val="000000"/>
                </a:solidFill>
                <a:effectLst/>
                <a:uLnTx/>
                <a:uFillTx/>
                <a:latin typeface="Arial"/>
                <a:ea typeface="+mn-ea"/>
                <a:cs typeface="+mn-cs"/>
              </a:rPr>
            </a:br>
            <a:r>
              <a:rPr kumimoji="0" lang="en-US" sz="2400" b="1" i="0" u="none" strike="noStrike" kern="0" cap="none" spc="0" normalizeH="0" baseline="0" noProof="0" dirty="0" smtClean="0">
                <a:ln>
                  <a:noFill/>
                </a:ln>
                <a:solidFill>
                  <a:srgbClr val="000000"/>
                </a:solidFill>
                <a:effectLst/>
                <a:uLnTx/>
                <a:uFillTx/>
                <a:latin typeface="Arial"/>
                <a:ea typeface="+mn-ea"/>
                <a:cs typeface="+mn-cs"/>
              </a:rPr>
              <a:t>YKC, BLC, FCC, SNK</a:t>
            </a:r>
            <a:endParaRPr kumimoji="0" lang="en-US" sz="1800" b="1" i="0" u="none" strike="noStrike" kern="0" cap="none" spc="0" normalizeH="0" baseline="0" noProof="0" dirty="0" smtClean="0">
              <a:ln>
                <a:noFill/>
              </a:ln>
              <a:solidFill>
                <a:srgbClr val="000000"/>
              </a:solidFill>
              <a:effectLst/>
              <a:uLnTx/>
              <a:uFillTx/>
              <a:latin typeface="Times New Roman" pitchFamily="18"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124200"/>
            <a:ext cx="4343400" cy="3619500"/>
          </a:xfrm>
          <a:prstGeom prst="rect">
            <a:avLst/>
          </a:prstGeom>
        </p:spPr>
      </p:pic>
    </p:spTree>
    <p:extLst>
      <p:ext uri="{BB962C8B-B14F-4D97-AF65-F5344CB8AC3E}">
        <p14:creationId xmlns:p14="http://schemas.microsoft.com/office/powerpoint/2010/main" val="2069052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962E61-D741-486A-AA61-B25493E40E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900"/>
          <a:stretch/>
        </p:blipFill>
        <p:spPr>
          <a:xfrm>
            <a:off x="3000056" y="1870320"/>
            <a:ext cx="3003132" cy="3704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AutoShape 53">
            <a:extLst>
              <a:ext uri="{FF2B5EF4-FFF2-40B4-BE49-F238E27FC236}">
                <a16:creationId xmlns:a16="http://schemas.microsoft.com/office/drawing/2014/main" id="{8486511C-7690-4358-BCB4-99530763BD90}"/>
              </a:ext>
            </a:extLst>
          </p:cNvPr>
          <p:cNvSpPr>
            <a:spLocks noChangeArrowheads="1"/>
          </p:cNvSpPr>
          <p:nvPr/>
        </p:nvSpPr>
        <p:spPr bwMode="auto">
          <a:xfrm rot="-5400000">
            <a:off x="5836239" y="2628190"/>
            <a:ext cx="4040504" cy="2181779"/>
          </a:xfrm>
          <a:prstGeom prst="roundRect">
            <a:avLst>
              <a:gd name="adj" fmla="val 16667"/>
            </a:avLst>
          </a:prstGeom>
          <a:solidFill>
            <a:srgbClr val="000000">
              <a:alpha val="18039"/>
            </a:srgbClr>
          </a:solidFill>
          <a:ln>
            <a:headEnd/>
            <a:tailEnd/>
          </a:ln>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00" b="1" i="1" u="none" strike="noStrike" kern="1200" cap="none" spc="0" normalizeH="0" baseline="0" noProof="0" dirty="0">
              <a:ln w="22225">
                <a:solidFill>
                  <a:srgbClr val="063DE8"/>
                </a:solidFill>
                <a:prstDash val="solid"/>
              </a:ln>
              <a:solidFill>
                <a:srgbClr val="063DE8">
                  <a:lumMod val="40000"/>
                  <a:lumOff val="60000"/>
                </a:srgbClr>
              </a:solidFill>
              <a:effectLst/>
              <a:uLnTx/>
              <a:uFillTx/>
              <a:latin typeface="Arial"/>
              <a:ea typeface="+mn-ea"/>
              <a:cs typeface="+mn-cs"/>
            </a:endParaRPr>
          </a:p>
        </p:txBody>
      </p:sp>
      <p:pic>
        <p:nvPicPr>
          <p:cNvPr id="32" name="Picture 4">
            <a:extLst>
              <a:ext uri="{FF2B5EF4-FFF2-40B4-BE49-F238E27FC236}">
                <a16:creationId xmlns:a16="http://schemas.microsoft.com/office/drawing/2014/main" id="{9A1D8CB6-464B-4635-BE57-CE6B0233D1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134" y="2966370"/>
            <a:ext cx="1344817" cy="7564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8498D7BD-2F0A-4225-BC4A-B10C8E690D82}"/>
              </a:ext>
            </a:extLst>
          </p:cNvPr>
          <p:cNvSpPr txBox="1"/>
          <p:nvPr/>
        </p:nvSpPr>
        <p:spPr>
          <a:xfrm>
            <a:off x="319138" y="4991064"/>
            <a:ext cx="1802666" cy="510778"/>
          </a:xfrm>
          <a:prstGeom prst="roundRect">
            <a:avLst/>
          </a:prstGeom>
          <a:solidFill>
            <a:srgbClr val="000000">
              <a:alpha val="18039"/>
            </a:srgb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Arial"/>
                <a:ea typeface="+mn-ea"/>
                <a:cs typeface="+mn-cs"/>
              </a:rPr>
              <a:t>Solar F10.7 Radio Flux</a:t>
            </a:r>
          </a:p>
        </p:txBody>
      </p:sp>
      <p:sp>
        <p:nvSpPr>
          <p:cNvPr id="13" name="TextBox 12">
            <a:extLst>
              <a:ext uri="{FF2B5EF4-FFF2-40B4-BE49-F238E27FC236}">
                <a16:creationId xmlns:a16="http://schemas.microsoft.com/office/drawing/2014/main" id="{EF60D186-FFF3-40F4-B3F5-714B30AD1C3C}"/>
              </a:ext>
            </a:extLst>
          </p:cNvPr>
          <p:cNvSpPr txBox="1"/>
          <p:nvPr/>
        </p:nvSpPr>
        <p:spPr>
          <a:xfrm>
            <a:off x="383522" y="1642216"/>
            <a:ext cx="1717515" cy="715089"/>
          </a:xfrm>
          <a:prstGeom prst="roundRect">
            <a:avLst/>
          </a:prstGeom>
          <a:solidFill>
            <a:srgbClr val="000000">
              <a:alpha val="30196"/>
            </a:srgb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Arial"/>
                <a:ea typeface="+mn-ea"/>
                <a:cs typeface="+mn-cs"/>
              </a:rPr>
              <a:t>DSCOVR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Arial"/>
                <a:ea typeface="+mn-ea"/>
                <a:cs typeface="+mn-cs"/>
              </a:rPr>
              <a:t>Solar Wind 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Arial"/>
                <a:ea typeface="+mn-ea"/>
                <a:cs typeface="+mn-cs"/>
              </a:rPr>
              <a:t>V, n, T, B</a:t>
            </a:r>
          </a:p>
        </p:txBody>
      </p:sp>
      <p:sp>
        <p:nvSpPr>
          <p:cNvPr id="27" name="TextBox 26">
            <a:extLst>
              <a:ext uri="{FF2B5EF4-FFF2-40B4-BE49-F238E27FC236}">
                <a16:creationId xmlns:a16="http://schemas.microsoft.com/office/drawing/2014/main" id="{9EDD3641-E0BC-4A5B-B70E-5E282D187258}"/>
              </a:ext>
            </a:extLst>
          </p:cNvPr>
          <p:cNvSpPr txBox="1"/>
          <p:nvPr/>
        </p:nvSpPr>
        <p:spPr>
          <a:xfrm>
            <a:off x="3646793" y="5575263"/>
            <a:ext cx="231563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small" spc="0" normalizeH="0" baseline="0" noProof="0" dirty="0">
                <a:ln>
                  <a:noFill/>
                </a:ln>
                <a:solidFill>
                  <a:schemeClr val="tx1"/>
                </a:solidFill>
                <a:effectLst/>
                <a:uLnTx/>
                <a:uFillTx/>
                <a:latin typeface="Garrison Light Sans"/>
                <a:ea typeface="+mn-ea"/>
                <a:cs typeface="+mn-cs"/>
              </a:rPr>
              <a:t>Operational SWMF</a:t>
            </a:r>
          </a:p>
        </p:txBody>
      </p:sp>
      <p:pic>
        <p:nvPicPr>
          <p:cNvPr id="20" name="Picture 2">
            <a:extLst>
              <a:ext uri="{FF2B5EF4-FFF2-40B4-BE49-F238E27FC236}">
                <a16:creationId xmlns:a16="http://schemas.microsoft.com/office/drawing/2014/main" id="{E9866BF1-67B3-4A3C-81BD-154DD26527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8210" y="2136936"/>
            <a:ext cx="1259326" cy="708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a:extLst>
              <a:ext uri="{FF2B5EF4-FFF2-40B4-BE49-F238E27FC236}">
                <a16:creationId xmlns:a16="http://schemas.microsoft.com/office/drawing/2014/main" id="{63448E3E-E218-46E1-87F2-70735B1D40A9}"/>
              </a:ext>
            </a:extLst>
          </p:cNvPr>
          <p:cNvPicPr>
            <a:picLocks noChangeAspect="1"/>
          </p:cNvPicPr>
          <p:nvPr/>
        </p:nvPicPr>
        <p:blipFill>
          <a:blip r:embed="rId6"/>
          <a:stretch>
            <a:fillRect/>
          </a:stretch>
        </p:blipFill>
        <p:spPr>
          <a:xfrm>
            <a:off x="6898147" y="4064858"/>
            <a:ext cx="1945450" cy="1094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
            <a:extLst>
              <a:ext uri="{FF2B5EF4-FFF2-40B4-BE49-F238E27FC236}">
                <a16:creationId xmlns:a16="http://schemas.microsoft.com/office/drawing/2014/main" id="{901B7EEC-95DC-4A92-B8DC-7AEA00FE00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2042" y="2511155"/>
            <a:ext cx="1264740" cy="737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descr="Image result for F10.7 index">
            <a:extLst>
              <a:ext uri="{FF2B5EF4-FFF2-40B4-BE49-F238E27FC236}">
                <a16:creationId xmlns:a16="http://schemas.microsoft.com/office/drawing/2014/main" id="{8FBFCEED-8B49-48E5-B80E-DF585E3F4C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948" y="3928212"/>
            <a:ext cx="1802666" cy="1014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25FB2F5-104F-4827-B4C4-005DD7B17909}"/>
              </a:ext>
            </a:extLst>
          </p:cNvPr>
          <p:cNvSpPr txBox="1"/>
          <p:nvPr/>
        </p:nvSpPr>
        <p:spPr>
          <a:xfrm>
            <a:off x="6776028" y="3748623"/>
            <a:ext cx="2181779"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1" u="sng" strike="noStrike" kern="1200" cap="none" spc="0" normalizeH="0" baseline="0" noProof="0" dirty="0">
                <a:ln>
                  <a:noFill/>
                </a:ln>
                <a:solidFill>
                  <a:srgbClr val="FFFFFF"/>
                </a:solidFill>
                <a:effectLst/>
                <a:uLnTx/>
                <a:uFillTx/>
                <a:latin typeface="Garrison Light Sans"/>
                <a:ea typeface="+mn-ea"/>
                <a:cs typeface="+mn-cs"/>
              </a:rPr>
              <a:t>http://www.swpc.noaa.gov/products</a:t>
            </a:r>
          </a:p>
        </p:txBody>
      </p:sp>
      <p:sp>
        <p:nvSpPr>
          <p:cNvPr id="29" name="Title 18">
            <a:extLst>
              <a:ext uri="{FF2B5EF4-FFF2-40B4-BE49-F238E27FC236}">
                <a16:creationId xmlns:a16="http://schemas.microsoft.com/office/drawing/2014/main" id="{16BE0E32-5BC3-4579-9CA7-5FAE6C8693CE}"/>
              </a:ext>
            </a:extLst>
          </p:cNvPr>
          <p:cNvSpPr txBox="1">
            <a:spLocks/>
          </p:cNvSpPr>
          <p:nvPr/>
        </p:nvSpPr>
        <p:spPr>
          <a:xfrm>
            <a:off x="1267326" y="320614"/>
            <a:ext cx="6445682" cy="381636"/>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600" b="1" kern="1200">
                <a:solidFill>
                  <a:srgbClr val="FFFF00"/>
                </a:solidFill>
                <a:latin typeface="+mn-lt"/>
                <a:ea typeface="+mj-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700" b="1" i="1" u="none" strike="noStrike" kern="1200" cap="small" spc="0" normalizeH="0" baseline="0" noProof="0" dirty="0" smtClean="0">
                <a:ln>
                  <a:noFill/>
                </a:ln>
                <a:solidFill>
                  <a:schemeClr val="tx1"/>
                </a:solidFill>
                <a:effectLst/>
                <a:uLnTx/>
                <a:uFillTx/>
                <a:latin typeface="Arial"/>
                <a:ea typeface="+mj-ea"/>
                <a:cs typeface="Arial" pitchFamily="34" charset="0"/>
              </a:rPr>
              <a:t>Forecasting: </a:t>
            </a:r>
            <a:br>
              <a:rPr kumimoji="0" lang="en-US" sz="2700" b="1" i="1" u="none" strike="noStrike" kern="1200" cap="small" spc="0" normalizeH="0" baseline="0" noProof="0" dirty="0" smtClean="0">
                <a:ln>
                  <a:noFill/>
                </a:ln>
                <a:solidFill>
                  <a:schemeClr val="tx1"/>
                </a:solidFill>
                <a:effectLst/>
                <a:uLnTx/>
                <a:uFillTx/>
                <a:latin typeface="Arial"/>
                <a:ea typeface="+mj-ea"/>
                <a:cs typeface="Arial" pitchFamily="34" charset="0"/>
              </a:rPr>
            </a:br>
            <a:r>
              <a:rPr kumimoji="0" lang="en-US" sz="2700" b="1" i="1" u="none" strike="noStrike" kern="1200" cap="small" spc="0" normalizeH="0" baseline="0" noProof="0" dirty="0" smtClean="0">
                <a:ln>
                  <a:noFill/>
                </a:ln>
                <a:solidFill>
                  <a:schemeClr val="tx1"/>
                </a:solidFill>
                <a:effectLst/>
                <a:uLnTx/>
                <a:uFillTx/>
                <a:latin typeface="Arial"/>
                <a:ea typeface="+mj-ea"/>
                <a:cs typeface="Arial" pitchFamily="34" charset="0"/>
              </a:rPr>
              <a:t>Operational </a:t>
            </a:r>
            <a:r>
              <a:rPr kumimoji="0" lang="en-US" sz="2700" b="1" i="1" u="none" strike="noStrike" kern="1200" cap="small" spc="0" normalizeH="0" baseline="0" noProof="0" dirty="0">
                <a:ln>
                  <a:noFill/>
                </a:ln>
                <a:solidFill>
                  <a:schemeClr val="tx1"/>
                </a:solidFill>
                <a:effectLst/>
                <a:uLnTx/>
                <a:uFillTx/>
                <a:latin typeface="Arial"/>
                <a:ea typeface="+mj-ea"/>
                <a:cs typeface="Arial" pitchFamily="34" charset="0"/>
              </a:rPr>
              <a:t>Geospace Model</a:t>
            </a:r>
          </a:p>
        </p:txBody>
      </p:sp>
      <p:sp>
        <p:nvSpPr>
          <p:cNvPr id="30" name="Title 18">
            <a:extLst>
              <a:ext uri="{FF2B5EF4-FFF2-40B4-BE49-F238E27FC236}">
                <a16:creationId xmlns:a16="http://schemas.microsoft.com/office/drawing/2014/main" id="{DA8F1351-00EE-4706-8F5F-2185414E6E34}"/>
              </a:ext>
            </a:extLst>
          </p:cNvPr>
          <p:cNvSpPr txBox="1">
            <a:spLocks/>
          </p:cNvSpPr>
          <p:nvPr/>
        </p:nvSpPr>
        <p:spPr>
          <a:xfrm>
            <a:off x="2526852" y="1345124"/>
            <a:ext cx="3949539" cy="372038"/>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600" b="1" kern="1200">
                <a:solidFill>
                  <a:srgbClr val="FFFF00"/>
                </a:solidFill>
                <a:latin typeface="+mj-lt"/>
                <a:ea typeface="+mj-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1" i="1" u="none" strike="noStrike" kern="1200" cap="small" spc="0" normalizeH="0" baseline="0" noProof="0" dirty="0">
                <a:ln>
                  <a:noFill/>
                </a:ln>
                <a:solidFill>
                  <a:schemeClr val="tx1"/>
                </a:solidFill>
                <a:effectLst/>
                <a:uLnTx/>
                <a:uFillTx/>
                <a:latin typeface="Arial"/>
                <a:ea typeface="+mj-ea"/>
                <a:cs typeface="Arial" pitchFamily="34" charset="0"/>
              </a:rPr>
              <a:t>Implementation at NWS</a:t>
            </a:r>
          </a:p>
        </p:txBody>
      </p:sp>
      <p:pic>
        <p:nvPicPr>
          <p:cNvPr id="19" name="Picture 18">
            <a:extLst>
              <a:ext uri="{FF2B5EF4-FFF2-40B4-BE49-F238E27FC236}">
                <a16:creationId xmlns:a16="http://schemas.microsoft.com/office/drawing/2014/main" id="{95E2C2F5-0389-475B-91F3-5311F8D6A546}"/>
              </a:ext>
            </a:extLst>
          </p:cNvPr>
          <p:cNvPicPr>
            <a:picLocks noChangeAspect="1"/>
          </p:cNvPicPr>
          <p:nvPr/>
        </p:nvPicPr>
        <p:blipFill>
          <a:blip r:embed="rId9"/>
          <a:stretch>
            <a:fillRect/>
          </a:stretch>
        </p:blipFill>
        <p:spPr>
          <a:xfrm>
            <a:off x="347329" y="2360036"/>
            <a:ext cx="1774475" cy="1177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Right Arrow 10">
            <a:extLst>
              <a:ext uri="{FF2B5EF4-FFF2-40B4-BE49-F238E27FC236}">
                <a16:creationId xmlns:a16="http://schemas.microsoft.com/office/drawing/2014/main" id="{2D878FEE-1071-4017-9D71-03A984A0CC63}"/>
              </a:ext>
            </a:extLst>
          </p:cNvPr>
          <p:cNvSpPr/>
          <p:nvPr/>
        </p:nvSpPr>
        <p:spPr>
          <a:xfrm>
            <a:off x="2260440" y="2804568"/>
            <a:ext cx="668490" cy="331406"/>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25" b="1" i="1" u="none" strike="noStrike" kern="1200" cap="none" spc="0" normalizeH="0" baseline="0" noProof="0">
              <a:ln>
                <a:noFill/>
              </a:ln>
              <a:solidFill>
                <a:prstClr val="white"/>
              </a:solidFill>
              <a:effectLst/>
              <a:uLnTx/>
              <a:uFillTx/>
              <a:latin typeface="Arial"/>
              <a:ea typeface="+mn-ea"/>
              <a:cs typeface="+mn-cs"/>
            </a:endParaRPr>
          </a:p>
        </p:txBody>
      </p:sp>
      <p:sp>
        <p:nvSpPr>
          <p:cNvPr id="34" name="Right Arrow 10">
            <a:extLst>
              <a:ext uri="{FF2B5EF4-FFF2-40B4-BE49-F238E27FC236}">
                <a16:creationId xmlns:a16="http://schemas.microsoft.com/office/drawing/2014/main" id="{D6CCDB9A-30A5-4404-BD9B-A54B78DFEC24}"/>
              </a:ext>
            </a:extLst>
          </p:cNvPr>
          <p:cNvSpPr/>
          <p:nvPr/>
        </p:nvSpPr>
        <p:spPr>
          <a:xfrm>
            <a:off x="2260440" y="4334313"/>
            <a:ext cx="668490" cy="331406"/>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25" b="1" i="1" u="none" strike="noStrike" kern="1200" cap="none" spc="0" normalizeH="0" baseline="0" noProof="0">
              <a:ln>
                <a:noFill/>
              </a:ln>
              <a:solidFill>
                <a:prstClr val="white"/>
              </a:solidFill>
              <a:effectLst/>
              <a:uLnTx/>
              <a:uFillTx/>
              <a:latin typeface="Arial"/>
              <a:ea typeface="+mn-ea"/>
              <a:cs typeface="+mn-cs"/>
            </a:endParaRPr>
          </a:p>
        </p:txBody>
      </p:sp>
      <p:sp>
        <p:nvSpPr>
          <p:cNvPr id="38" name="Right Arrow 10">
            <a:extLst>
              <a:ext uri="{FF2B5EF4-FFF2-40B4-BE49-F238E27FC236}">
                <a16:creationId xmlns:a16="http://schemas.microsoft.com/office/drawing/2014/main" id="{23D56949-E8F1-478F-A382-2C34123418C6}"/>
              </a:ext>
            </a:extLst>
          </p:cNvPr>
          <p:cNvSpPr/>
          <p:nvPr/>
        </p:nvSpPr>
        <p:spPr>
          <a:xfrm>
            <a:off x="6064155" y="3508511"/>
            <a:ext cx="668490" cy="331406"/>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25" b="1" i="1" u="none" strike="noStrike" kern="1200" cap="none" spc="0" normalizeH="0" baseline="0" noProof="0">
              <a:ln>
                <a:noFill/>
              </a:ln>
              <a:solidFill>
                <a:prstClr val="white"/>
              </a:solidFill>
              <a:effectLst/>
              <a:uLnTx/>
              <a:uFillTx/>
              <a:latin typeface="Arial"/>
              <a:ea typeface="+mn-ea"/>
              <a:cs typeface="+mn-cs"/>
            </a:endParaRPr>
          </a:p>
        </p:txBody>
      </p:sp>
      <p:sp>
        <p:nvSpPr>
          <p:cNvPr id="21" name="Title 18">
            <a:extLst>
              <a:ext uri="{FF2B5EF4-FFF2-40B4-BE49-F238E27FC236}">
                <a16:creationId xmlns:a16="http://schemas.microsoft.com/office/drawing/2014/main" id="{DA8F1351-00EE-4706-8F5F-2185414E6E34}"/>
              </a:ext>
            </a:extLst>
          </p:cNvPr>
          <p:cNvSpPr txBox="1">
            <a:spLocks/>
          </p:cNvSpPr>
          <p:nvPr/>
        </p:nvSpPr>
        <p:spPr>
          <a:xfrm>
            <a:off x="4423630" y="6340918"/>
            <a:ext cx="3949539" cy="372038"/>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600" b="1" kern="1200">
                <a:solidFill>
                  <a:srgbClr val="FFFF00"/>
                </a:solidFill>
                <a:latin typeface="+mj-lt"/>
                <a:ea typeface="+mj-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1" i="1" u="none" strike="noStrike" kern="1200" cap="small" spc="0" normalizeH="0" baseline="0" noProof="0" dirty="0">
              <a:ln>
                <a:noFill/>
              </a:ln>
              <a:solidFill>
                <a:srgbClr val="FFFFFF">
                  <a:lumMod val="95000"/>
                </a:srgbClr>
              </a:solidFill>
              <a:effectLst/>
              <a:uLnTx/>
              <a:uFillTx/>
              <a:latin typeface="Arial"/>
              <a:ea typeface="+mj-ea"/>
              <a:cs typeface="Arial" pitchFamily="34" charset="0"/>
            </a:endParaRPr>
          </a:p>
        </p:txBody>
      </p:sp>
      <p:sp>
        <p:nvSpPr>
          <p:cNvPr id="23" name="TextBox 22">
            <a:extLst>
              <a:ext uri="{FF2B5EF4-FFF2-40B4-BE49-F238E27FC236}">
                <a16:creationId xmlns:a16="http://schemas.microsoft.com/office/drawing/2014/main" id="{9EDD3641-E0BC-4A5B-B70E-5E282D187258}"/>
              </a:ext>
            </a:extLst>
          </p:cNvPr>
          <p:cNvSpPr txBox="1"/>
          <p:nvPr/>
        </p:nvSpPr>
        <p:spPr>
          <a:xfrm>
            <a:off x="797744" y="5934934"/>
            <a:ext cx="80137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small" spc="0" normalizeH="0" baseline="0" noProof="0" dirty="0" smtClean="0">
                <a:ln>
                  <a:noFill/>
                </a:ln>
                <a:solidFill>
                  <a:schemeClr val="tx1"/>
                </a:solidFill>
                <a:effectLst/>
                <a:uLnTx/>
                <a:uFillTx/>
                <a:latin typeface="Arial"/>
                <a:ea typeface="+mn-ea"/>
                <a:cs typeface="+mn-cs"/>
              </a:rPr>
              <a:t>Predicts Geomagnetic Variations on a 2°x</a:t>
            </a:r>
            <a:r>
              <a:rPr kumimoji="0" lang="en-US" sz="1800" b="1" i="1" u="none" strike="noStrike" kern="1200" cap="small" spc="0" normalizeH="0" baseline="0" noProof="0" dirty="0">
                <a:ln>
                  <a:noFill/>
                </a:ln>
                <a:solidFill>
                  <a:schemeClr val="tx1"/>
                </a:solidFill>
                <a:effectLst/>
                <a:uLnTx/>
                <a:uFillTx/>
                <a:latin typeface="Garrison Light Sans"/>
                <a:ea typeface="+mn-ea"/>
                <a:cs typeface="+mn-cs"/>
              </a:rPr>
              <a:t>2</a:t>
            </a:r>
            <a:r>
              <a:rPr kumimoji="0" lang="en-US" sz="1800" b="1" i="1" u="none" strike="noStrike" kern="1200" cap="small" spc="0" normalizeH="0" baseline="0" noProof="0" dirty="0" smtClean="0">
                <a:ln>
                  <a:noFill/>
                </a:ln>
                <a:solidFill>
                  <a:schemeClr val="tx1"/>
                </a:solidFill>
                <a:effectLst/>
                <a:uLnTx/>
                <a:uFillTx/>
                <a:latin typeface="Garrison Light Sans"/>
                <a:ea typeface="+mn-ea"/>
                <a:cs typeface="+mn-cs"/>
              </a:rPr>
              <a:t>° grid over lower 48 states</a:t>
            </a:r>
            <a:r>
              <a:rPr kumimoji="0" lang="en-US" sz="1800" b="1" i="1" u="none" strike="noStrike" kern="1200" cap="small" spc="0" normalizeH="0" baseline="0" noProof="0" dirty="0" smtClean="0">
                <a:ln>
                  <a:noFill/>
                </a:ln>
                <a:solidFill>
                  <a:schemeClr val="tx1"/>
                </a:solidFill>
                <a:effectLst/>
                <a:uLnTx/>
                <a:uFillTx/>
                <a:latin typeface="Arial"/>
                <a:ea typeface="+mn-ea"/>
                <a:cs typeface="+mn-cs"/>
              </a:rPr>
              <a:t> </a:t>
            </a:r>
            <a:endParaRPr kumimoji="0" lang="en-US" sz="1800" b="1" i="1" u="none" strike="noStrike" kern="1200" cap="small" spc="0" normalizeH="0" baseline="0" noProof="0" dirty="0">
              <a:ln>
                <a:noFill/>
              </a:ln>
              <a:solidFill>
                <a:schemeClr val="tx1"/>
              </a:solidFill>
              <a:effectLst/>
              <a:uLnTx/>
              <a:uFillTx/>
              <a:latin typeface="Arial"/>
              <a:ea typeface="+mn-ea"/>
              <a:cs typeface="+mn-cs"/>
            </a:endParaRPr>
          </a:p>
        </p:txBody>
      </p:sp>
      <p:sp>
        <p:nvSpPr>
          <p:cNvPr id="24" name="Rectangle 23"/>
          <p:cNvSpPr/>
          <p:nvPr/>
        </p:nvSpPr>
        <p:spPr>
          <a:xfrm>
            <a:off x="762001" y="6335799"/>
            <a:ext cx="8381999"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chemeClr val="tx1"/>
                </a:solidFill>
                <a:effectLst/>
                <a:uLnTx/>
                <a:uFillTx/>
                <a:latin typeface="Arial"/>
                <a:ea typeface="ＭＳ Ｐゴシック" pitchFamily="34" charset="-128"/>
                <a:cs typeface="Arial" panose="020B0604020202020204" pitchFamily="34" charset="0"/>
              </a:rPr>
              <a:t>SWPC </a:t>
            </a:r>
            <a:r>
              <a:rPr kumimoji="0" lang="en-US" altLang="en-US" sz="2000" b="0" i="1" u="none" strike="noStrike" kern="1200" cap="none" spc="0" normalizeH="0" baseline="0" noProof="0" dirty="0">
                <a:ln>
                  <a:noFill/>
                </a:ln>
                <a:solidFill>
                  <a:schemeClr val="tx1"/>
                </a:solidFill>
                <a:effectLst/>
                <a:uLnTx/>
                <a:uFillTx/>
                <a:latin typeface="Arial"/>
                <a:ea typeface="ＭＳ Ｐゴシック" pitchFamily="34" charset="-128"/>
                <a:cs typeface="Arial" panose="020B0604020202020204" pitchFamily="34" charset="0"/>
              </a:rPr>
              <a:t>is looking </a:t>
            </a:r>
            <a:r>
              <a:rPr kumimoji="0" lang="en-US" altLang="en-US" sz="2000" b="0" i="1" u="none" strike="noStrike" kern="1200" cap="none" spc="0" normalizeH="0" baseline="0" noProof="0" dirty="0" smtClean="0">
                <a:ln>
                  <a:noFill/>
                </a:ln>
                <a:solidFill>
                  <a:schemeClr val="tx1"/>
                </a:solidFill>
                <a:effectLst/>
                <a:uLnTx/>
                <a:uFillTx/>
                <a:latin typeface="Arial"/>
                <a:ea typeface="ＭＳ Ｐゴシック" pitchFamily="34" charset="-128"/>
                <a:cs typeface="Arial" panose="020B0604020202020204" pitchFamily="34" charset="0"/>
              </a:rPr>
              <a:t>at using the model output for </a:t>
            </a:r>
            <a:r>
              <a:rPr kumimoji="0" lang="en-US" altLang="en-US" sz="2000" b="0" i="1" u="none" strike="noStrike" kern="1200" cap="none" spc="0" normalizeH="0" baseline="0" noProof="0" dirty="0">
                <a:ln>
                  <a:noFill/>
                </a:ln>
                <a:solidFill>
                  <a:schemeClr val="tx1"/>
                </a:solidFill>
                <a:effectLst/>
                <a:uLnTx/>
                <a:uFillTx/>
                <a:latin typeface="Arial"/>
                <a:ea typeface="ＭＳ Ｐゴシック" pitchFamily="34" charset="-128"/>
                <a:cs typeface="Arial" panose="020B0604020202020204" pitchFamily="34" charset="0"/>
              </a:rPr>
              <a:t>the E-field </a:t>
            </a:r>
            <a:r>
              <a:rPr kumimoji="0" lang="en-US" altLang="en-US" sz="2000" b="0" i="1" u="none" strike="noStrike" kern="1200" cap="none" spc="0" normalizeH="0" baseline="0" noProof="0" dirty="0" smtClean="0">
                <a:ln>
                  <a:noFill/>
                </a:ln>
                <a:solidFill>
                  <a:schemeClr val="tx1"/>
                </a:solidFill>
                <a:effectLst/>
                <a:uLnTx/>
                <a:uFillTx/>
                <a:latin typeface="Arial"/>
                <a:ea typeface="ＭＳ Ｐゴシック" pitchFamily="34" charset="-128"/>
                <a:cs typeface="Arial" panose="020B0604020202020204" pitchFamily="34" charset="0"/>
              </a:rPr>
              <a:t>predictions</a:t>
            </a:r>
            <a:endParaRPr kumimoji="0" lang="en-US" altLang="en-US" sz="2000" b="0" i="1" u="none" strike="noStrike" kern="1200" cap="none" spc="0" normalizeH="0" baseline="0" noProof="0" dirty="0">
              <a:ln>
                <a:noFill/>
              </a:ln>
              <a:solidFill>
                <a:schemeClr val="tx1"/>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70587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152400" y="54300"/>
            <a:ext cx="8572500" cy="914400"/>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E-Fields: </a:t>
            </a:r>
            <a:r>
              <a:rPr kumimoji="0" lang="en-US" sz="4000" b="1" i="0" u="none" strike="noStrike" kern="0" cap="none" spc="0" normalizeH="0" baseline="0" noProof="0" dirty="0" err="1" smtClean="0">
                <a:ln>
                  <a:noFill/>
                </a:ln>
                <a:solidFill>
                  <a:srgbClr val="063DE8"/>
                </a:solidFill>
                <a:effectLst>
                  <a:outerShdw blurRad="38100" dist="38100" dir="2700000" algn="tl">
                    <a:srgbClr val="C0C0C0"/>
                  </a:outerShdw>
                </a:effectLst>
                <a:uLnTx/>
                <a:uFillTx/>
                <a:latin typeface="Arial"/>
                <a:ea typeface="+mj-ea"/>
                <a:cs typeface="+mj-cs"/>
              </a:rPr>
              <a:t>nowcast</a:t>
            </a: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 vs forecast</a:t>
            </a:r>
          </a:p>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07-08 September 2017 storm </a:t>
            </a:r>
            <a:endParaRPr kumimoji="0" lang="en-US" sz="2000" b="1" i="0" u="none" strike="noStrike" kern="0" cap="none" spc="0" normalizeH="0" baseline="0" noProof="0" dirty="0">
              <a:ln>
                <a:noFill/>
              </a:ln>
              <a:solidFill>
                <a:srgbClr val="063DE8"/>
              </a:solidFill>
              <a:effectLst>
                <a:outerShdw blurRad="38100" dist="38100" dir="2700000" algn="tl">
                  <a:srgbClr val="C0C0C0"/>
                </a:outerShdw>
              </a:effectLst>
              <a:uLnTx/>
              <a:uFillTx/>
              <a:latin typeface="Arial"/>
              <a:ea typeface="+mj-ea"/>
              <a:cs typeface="+mj-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68700"/>
            <a:ext cx="7848600" cy="5886450"/>
          </a:xfrm>
          <a:prstGeom prst="rect">
            <a:avLst/>
          </a:prstGeom>
        </p:spPr>
      </p:pic>
    </p:spTree>
    <p:extLst>
      <p:ext uri="{BB962C8B-B14F-4D97-AF65-F5344CB8AC3E}">
        <p14:creationId xmlns:p14="http://schemas.microsoft.com/office/powerpoint/2010/main" val="13863244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2907" y="914400"/>
            <a:ext cx="8686800" cy="5715000"/>
          </a:xfrm>
          <a:prstGeom prst="rect">
            <a:avLst/>
          </a:prstGeom>
        </p:spPr>
        <p:txBody>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Define an ‘event’ as </a:t>
            </a:r>
            <a:r>
              <a:rPr kumimoji="0" lang="en-US" altLang="en-US" sz="2000" b="0" i="0" u="sng"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|E| exceeding 100 mV/km over a 20 minute interval</a:t>
            </a: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(for the September 07-08, 2017 storm)</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We compare predictions from </a:t>
            </a:r>
            <a:r>
              <a:rPr kumimoji="0" lang="en-US" altLang="en-US" sz="2000" b="0" i="0" u="none" strike="noStrike" kern="0" cap="none" spc="0" normalizeH="0" baseline="0" noProof="0" dirty="0" err="1"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Geospace</a:t>
            </a: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with ‘observations’ from the ground-based mag calculation</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The 2x2 contingency table is shown below. </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There are more false alarms than hits, and there are a lot of misses</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The hit rate = 0.55 (hits over total events) is higher than the false alarm rate =0.14 (false alarms over total non-events) so at least the True Skill Statistic = 0.41 is positive</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Given that the forecast=yes, the probability of an event is ~27%</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Given that the forecast=no, the probability of an event is ~5%</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These results are limited to just one storm only – so further analysis is required to gain more confidence in this assessment</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There is likely sensitivity to choice of threshold</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endParaRPr kumimoji="0" lang="en-US"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5" name="Title 1"/>
          <p:cNvSpPr txBox="1">
            <a:spLocks/>
          </p:cNvSpPr>
          <p:nvPr/>
        </p:nvSpPr>
        <p:spPr>
          <a:xfrm>
            <a:off x="152400" y="54300"/>
            <a:ext cx="8572500" cy="914400"/>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E-Fields: </a:t>
            </a:r>
            <a:r>
              <a:rPr kumimoji="0" lang="en-US" sz="4000" b="1" i="0" u="none" strike="noStrike" kern="0" cap="none" spc="0" normalizeH="0" baseline="0" noProof="0" dirty="0" err="1" smtClean="0">
                <a:ln>
                  <a:noFill/>
                </a:ln>
                <a:solidFill>
                  <a:srgbClr val="063DE8"/>
                </a:solidFill>
                <a:effectLst>
                  <a:outerShdw blurRad="38100" dist="38100" dir="2700000" algn="tl">
                    <a:srgbClr val="C0C0C0"/>
                  </a:outerShdw>
                </a:effectLst>
                <a:uLnTx/>
                <a:uFillTx/>
                <a:latin typeface="Arial"/>
                <a:ea typeface="+mj-ea"/>
                <a:cs typeface="+mj-cs"/>
              </a:rPr>
              <a:t>nowcast</a:t>
            </a: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 vs forecast</a:t>
            </a:r>
          </a:p>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07-08 September 2017 storm </a:t>
            </a:r>
            <a:endParaRPr kumimoji="0" lang="en-US" sz="2000" b="1" i="0" u="none" strike="noStrike" kern="0" cap="none" spc="0" normalizeH="0" baseline="0" noProof="0" dirty="0">
              <a:ln>
                <a:noFill/>
              </a:ln>
              <a:solidFill>
                <a:srgbClr val="063DE8"/>
              </a:solidFill>
              <a:effectLst>
                <a:outerShdw blurRad="38100" dist="38100" dir="2700000" algn="tl">
                  <a:srgbClr val="C0C0C0"/>
                </a:outerShdw>
              </a:effectLst>
              <a:uLnTx/>
              <a:uFillTx/>
              <a:latin typeface="Arial"/>
              <a:ea typeface="+mj-ea"/>
              <a:cs typeface="+mj-cs"/>
            </a:endParaRPr>
          </a:p>
        </p:txBody>
      </p:sp>
      <p:graphicFrame>
        <p:nvGraphicFramePr>
          <p:cNvPr id="2" name="Table 1"/>
          <p:cNvGraphicFramePr>
            <a:graphicFrameLocks noGrp="1"/>
          </p:cNvGraphicFramePr>
          <p:nvPr>
            <p:extLst/>
          </p:nvPr>
        </p:nvGraphicFramePr>
        <p:xfrm>
          <a:off x="6172200" y="5334000"/>
          <a:ext cx="2745804" cy="1107440"/>
        </p:xfrm>
        <a:graphic>
          <a:graphicData uri="http://schemas.openxmlformats.org/drawingml/2006/table">
            <a:tbl>
              <a:tblPr firstRow="1" bandRow="1">
                <a:tableStyleId>{21E4AEA4-8DFA-4A89-87EB-49C32662AFE0}</a:tableStyleId>
              </a:tblPr>
              <a:tblGrid>
                <a:gridCol w="1224280">
                  <a:extLst>
                    <a:ext uri="{9D8B030D-6E8A-4147-A177-3AD203B41FA5}">
                      <a16:colId xmlns:a16="http://schemas.microsoft.com/office/drawing/2014/main" val="20000"/>
                    </a:ext>
                  </a:extLst>
                </a:gridCol>
                <a:gridCol w="640144">
                  <a:extLst>
                    <a:ext uri="{9D8B030D-6E8A-4147-A177-3AD203B41FA5}">
                      <a16:colId xmlns:a16="http://schemas.microsoft.com/office/drawing/2014/main" val="20001"/>
                    </a:ext>
                  </a:extLst>
                </a:gridCol>
                <a:gridCol w="881380">
                  <a:extLst>
                    <a:ext uri="{9D8B030D-6E8A-4147-A177-3AD203B41FA5}">
                      <a16:colId xmlns:a16="http://schemas.microsoft.com/office/drawing/2014/main" val="20002"/>
                    </a:ext>
                  </a:extLst>
                </a:gridCol>
              </a:tblGrid>
              <a:tr h="0">
                <a:tc>
                  <a:txBody>
                    <a:bodyPr/>
                    <a:lstStyle/>
                    <a:p>
                      <a:r>
                        <a:rPr lang="en-US" dirty="0" err="1" smtClean="0"/>
                        <a:t>Fcst</a:t>
                      </a:r>
                      <a:r>
                        <a:rPr lang="en-US" dirty="0" smtClean="0"/>
                        <a:t>\</a:t>
                      </a:r>
                      <a:r>
                        <a:rPr lang="en-US" dirty="0" err="1" smtClean="0"/>
                        <a:t>Obs</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extLst>
                  <a:ext uri="{0D108BD9-81ED-4DB2-BD59-A6C34878D82A}">
                    <a16:rowId xmlns:a16="http://schemas.microsoft.com/office/drawing/2014/main" val="10000"/>
                  </a:ext>
                </a:extLst>
              </a:tr>
              <a:tr h="370840">
                <a:tc>
                  <a:txBody>
                    <a:bodyPr/>
                    <a:lstStyle/>
                    <a:p>
                      <a:r>
                        <a:rPr lang="en-US" dirty="0" smtClean="0"/>
                        <a:t>Yes</a:t>
                      </a:r>
                      <a:endParaRPr lang="en-US" dirty="0"/>
                    </a:p>
                  </a:txBody>
                  <a:tcPr/>
                </a:tc>
                <a:tc>
                  <a:txBody>
                    <a:bodyPr/>
                    <a:lstStyle/>
                    <a:p>
                      <a:r>
                        <a:rPr lang="en-US" dirty="0" smtClean="0"/>
                        <a:t>748</a:t>
                      </a:r>
                      <a:endParaRPr lang="en-US" dirty="0"/>
                    </a:p>
                  </a:txBody>
                  <a:tcPr/>
                </a:tc>
                <a:tc>
                  <a:txBody>
                    <a:bodyPr/>
                    <a:lstStyle/>
                    <a:p>
                      <a:r>
                        <a:rPr lang="en-US" dirty="0" smtClean="0"/>
                        <a:t>2062</a:t>
                      </a:r>
                      <a:endParaRPr lang="en-US" dirty="0"/>
                    </a:p>
                  </a:txBody>
                  <a:tcPr/>
                </a:tc>
                <a:extLst>
                  <a:ext uri="{0D108BD9-81ED-4DB2-BD59-A6C34878D82A}">
                    <a16:rowId xmlns:a16="http://schemas.microsoft.com/office/drawing/2014/main" val="10001"/>
                  </a:ext>
                </a:extLst>
              </a:tr>
              <a:tr h="370840">
                <a:tc>
                  <a:txBody>
                    <a:bodyPr/>
                    <a:lstStyle/>
                    <a:p>
                      <a:r>
                        <a:rPr lang="en-US" dirty="0" smtClean="0"/>
                        <a:t>No</a:t>
                      </a:r>
                      <a:endParaRPr lang="en-US" dirty="0"/>
                    </a:p>
                  </a:txBody>
                  <a:tcPr/>
                </a:tc>
                <a:tc>
                  <a:txBody>
                    <a:bodyPr/>
                    <a:lstStyle/>
                    <a:p>
                      <a:r>
                        <a:rPr lang="en-US" dirty="0" smtClean="0"/>
                        <a:t>601</a:t>
                      </a:r>
                      <a:endParaRPr lang="en-US" dirty="0"/>
                    </a:p>
                  </a:txBody>
                  <a:tcPr/>
                </a:tc>
                <a:tc>
                  <a:txBody>
                    <a:bodyPr/>
                    <a:lstStyle/>
                    <a:p>
                      <a:r>
                        <a:rPr lang="en-US" dirty="0" smtClean="0"/>
                        <a:t>12720</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6964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10" t="17998" r="11623" b="16405"/>
          <a:stretch/>
        </p:blipFill>
        <p:spPr bwMode="auto">
          <a:xfrm>
            <a:off x="5705475" y="735997"/>
            <a:ext cx="3438525"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 name="Title 1"/>
          <p:cNvSpPr>
            <a:spLocks noGrp="1"/>
          </p:cNvSpPr>
          <p:nvPr>
            <p:ph type="title"/>
          </p:nvPr>
        </p:nvSpPr>
        <p:spPr>
          <a:xfrm>
            <a:off x="457200" y="74992"/>
            <a:ext cx="8313173" cy="610807"/>
          </a:xfrm>
        </p:spPr>
        <p:txBody>
          <a:bodyPr/>
          <a:lstStyle/>
          <a:p>
            <a:r>
              <a:rPr lang="en-US" sz="4400" dirty="0" smtClean="0"/>
              <a:t>March 13, 1989 – Wake Up Call</a:t>
            </a:r>
            <a:endParaRPr lang="en-US" sz="4400" dirty="0"/>
          </a:p>
        </p:txBody>
      </p:sp>
      <p:pic>
        <p:nvPicPr>
          <p:cNvPr id="3994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78" t="54907" r="17405" b="14503"/>
          <a:stretch/>
        </p:blipFill>
        <p:spPr bwMode="auto">
          <a:xfrm rot="60000">
            <a:off x="24201" y="721990"/>
            <a:ext cx="4171882"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60000">
            <a:off x="5110255" y="2574331"/>
            <a:ext cx="2878385" cy="375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5" name="Picture 4" descr="MeltedTran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3708016"/>
            <a:ext cx="4648200" cy="31883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1" name="Picture 5" descr="C:\Users\christopher.balch.SWPC\Documents\AllMyDocuments\My Presentations\UC_Denver_2015\HQ_Press Releas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81" t="6819" r="4918" b="27273"/>
          <a:stretch/>
        </p:blipFill>
        <p:spPr bwMode="auto">
          <a:xfrm>
            <a:off x="5105400" y="5302167"/>
            <a:ext cx="3779091" cy="3701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power_point\laptop\graphics library\GICevents_march8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0804" y="1524000"/>
            <a:ext cx="2574671" cy="193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3771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a:t>
            </a:r>
            <a:endParaRPr lang="en-US" dirty="0"/>
          </a:p>
        </p:txBody>
      </p:sp>
      <p:sp>
        <p:nvSpPr>
          <p:cNvPr id="3" name="Text Placeholder 2"/>
          <p:cNvSpPr>
            <a:spLocks noGrp="1"/>
          </p:cNvSpPr>
          <p:nvPr>
            <p:ph type="body" sz="half" idx="1"/>
          </p:nvPr>
        </p:nvSpPr>
        <p:spPr>
          <a:xfrm>
            <a:off x="228600" y="803801"/>
            <a:ext cx="8763000" cy="5749399"/>
          </a:xfrm>
        </p:spPr>
        <p:txBody>
          <a:bodyPr/>
          <a:lstStyle/>
          <a:p>
            <a:r>
              <a:rPr lang="en-US" sz="2400" dirty="0" err="1" smtClean="0"/>
              <a:t>Geospace-Geoelectric</a:t>
            </a:r>
            <a:r>
              <a:rPr lang="en-US" sz="2400" dirty="0" smtClean="0"/>
              <a:t> coupling end-to-end demonstrations and comparisons with </a:t>
            </a:r>
            <a:r>
              <a:rPr lang="en-US" sz="2400" dirty="0" err="1" smtClean="0"/>
              <a:t>nowcast</a:t>
            </a:r>
            <a:r>
              <a:rPr lang="en-US" sz="2400" dirty="0" smtClean="0"/>
              <a:t> maps – milestone for FY 2021</a:t>
            </a:r>
          </a:p>
          <a:p>
            <a:r>
              <a:rPr lang="en-US" sz="2400" dirty="0" smtClean="0"/>
              <a:t>Joint US-Canada E-field maps (1D) </a:t>
            </a:r>
          </a:p>
          <a:p>
            <a:pPr lvl="1"/>
            <a:r>
              <a:rPr lang="en-US" sz="2400" dirty="0" smtClean="0"/>
              <a:t>Experimental for FY 2021</a:t>
            </a:r>
          </a:p>
          <a:p>
            <a:pPr lvl="1"/>
            <a:r>
              <a:rPr lang="en-US" sz="2400" dirty="0" smtClean="0"/>
              <a:t>Demonstration for operational use in FY 2022 (proposed)</a:t>
            </a:r>
          </a:p>
          <a:p>
            <a:r>
              <a:rPr lang="en-US" sz="2400" dirty="0" smtClean="0"/>
              <a:t>Ongoing validation studies with industry, comparing modeled and measured GIC</a:t>
            </a:r>
          </a:p>
          <a:p>
            <a:r>
              <a:rPr lang="en-US" sz="2400" dirty="0" smtClean="0"/>
              <a:t>Ongoing need to improve the number of input magnetic observatories – (interpolation model inaccurate when you are too far from an observatory)</a:t>
            </a:r>
          </a:p>
          <a:p>
            <a:r>
              <a:rPr lang="en-US" sz="2400" dirty="0" smtClean="0"/>
              <a:t>Look to USGS &amp; other subject matter experts to improve the modeling effort in the future </a:t>
            </a:r>
          </a:p>
          <a:p>
            <a:pPr lvl="1"/>
            <a:r>
              <a:rPr lang="en-US" sz="2400" dirty="0" smtClean="0"/>
              <a:t>For example, may need to go to higher spatial and time resolution for better results</a:t>
            </a:r>
          </a:p>
          <a:p>
            <a:endParaRPr lang="en-US" sz="2400" dirty="0" smtClean="0"/>
          </a:p>
        </p:txBody>
      </p:sp>
    </p:spTree>
    <p:extLst>
      <p:ext uri="{BB962C8B-B14F-4D97-AF65-F5344CB8AC3E}">
        <p14:creationId xmlns:p14="http://schemas.microsoft.com/office/powerpoint/2010/main" val="110960218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sz="half" idx="1"/>
          </p:nvPr>
        </p:nvSpPr>
        <p:spPr>
          <a:xfrm>
            <a:off x="457200" y="914400"/>
            <a:ext cx="8343900" cy="5021263"/>
          </a:xfrm>
        </p:spPr>
        <p:txBody>
          <a:bodyPr/>
          <a:lstStyle/>
          <a:p>
            <a:r>
              <a:rPr lang="en-US" dirty="0" err="1" smtClean="0"/>
              <a:t>Geoelectric</a:t>
            </a:r>
            <a:r>
              <a:rPr lang="en-US" dirty="0" smtClean="0"/>
              <a:t> modeling is a major improvement in specifying space weather for impacts on the electric power gird</a:t>
            </a:r>
          </a:p>
          <a:p>
            <a:r>
              <a:rPr lang="en-US" dirty="0" smtClean="0"/>
              <a:t>The </a:t>
            </a:r>
            <a:r>
              <a:rPr lang="en-US" dirty="0" err="1" smtClean="0"/>
              <a:t>geoelectric</a:t>
            </a:r>
            <a:r>
              <a:rPr lang="en-US" dirty="0" smtClean="0"/>
              <a:t> field accounts for variation of the induction effect by region and is directly related to the current induced in these systems</a:t>
            </a:r>
          </a:p>
          <a:p>
            <a:r>
              <a:rPr lang="en-US" dirty="0" smtClean="0"/>
              <a:t>Accomplishments to date include:</a:t>
            </a:r>
          </a:p>
          <a:p>
            <a:pPr lvl="1"/>
            <a:r>
              <a:rPr lang="en-US" dirty="0" smtClean="0"/>
              <a:t>1D model operational in 2019</a:t>
            </a:r>
          </a:p>
          <a:p>
            <a:pPr lvl="1"/>
            <a:r>
              <a:rPr lang="en-US" dirty="0" smtClean="0"/>
              <a:t>3D empirical model operational in 2020</a:t>
            </a:r>
          </a:p>
        </p:txBody>
      </p:sp>
    </p:spTree>
    <p:extLst>
      <p:ext uri="{BB962C8B-B14F-4D97-AF65-F5344CB8AC3E}">
        <p14:creationId xmlns:p14="http://schemas.microsoft.com/office/powerpoint/2010/main" val="266063496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sz="half" idx="1"/>
          </p:nvPr>
        </p:nvSpPr>
        <p:spPr>
          <a:xfrm>
            <a:off x="304800" y="914400"/>
            <a:ext cx="8496300" cy="5562600"/>
          </a:xfrm>
        </p:spPr>
        <p:txBody>
          <a:bodyPr/>
          <a:lstStyle/>
          <a:p>
            <a:r>
              <a:rPr lang="en-US" sz="2400" dirty="0" smtClean="0"/>
              <a:t>Work in progress – key elements:</a:t>
            </a:r>
          </a:p>
          <a:p>
            <a:pPr lvl="1"/>
            <a:r>
              <a:rPr lang="en-US" sz="2400" dirty="0" smtClean="0"/>
              <a:t>Testing coupled </a:t>
            </a:r>
            <a:r>
              <a:rPr lang="en-US" sz="2400" dirty="0" err="1" smtClean="0"/>
              <a:t>geospace-geoelectric</a:t>
            </a:r>
            <a:r>
              <a:rPr lang="en-US" sz="2400" dirty="0" smtClean="0"/>
              <a:t> results to find a way to forecast power grid impacts</a:t>
            </a:r>
          </a:p>
          <a:p>
            <a:pPr lvl="1"/>
            <a:r>
              <a:rPr lang="en-US" sz="2400" dirty="0" smtClean="0"/>
              <a:t>Developing joint US-Canada E-field map product</a:t>
            </a:r>
          </a:p>
          <a:p>
            <a:pPr lvl="1"/>
            <a:r>
              <a:rPr lang="en-US" sz="2400" dirty="0" smtClean="0"/>
              <a:t>Validation Studies with end users</a:t>
            </a:r>
          </a:p>
          <a:p>
            <a:pPr lvl="1"/>
            <a:r>
              <a:rPr lang="en-US" sz="2400" dirty="0" smtClean="0"/>
              <a:t>Developing better magnetometer network (to improve spatial coverage of the input data)</a:t>
            </a:r>
          </a:p>
          <a:p>
            <a:r>
              <a:rPr lang="en-US" sz="2400" dirty="0" smtClean="0"/>
              <a:t>Future tasks</a:t>
            </a:r>
          </a:p>
          <a:p>
            <a:pPr lvl="1"/>
            <a:r>
              <a:rPr lang="en-US" sz="2400" dirty="0" smtClean="0"/>
              <a:t>Consider more advanced models developed by USGS and other Earth-model experts</a:t>
            </a:r>
          </a:p>
          <a:p>
            <a:pPr lvl="1"/>
            <a:r>
              <a:rPr lang="en-US" sz="2400" dirty="0" smtClean="0"/>
              <a:t>Consider regions where higher spatial resolution is needed</a:t>
            </a:r>
          </a:p>
          <a:p>
            <a:pPr lvl="1"/>
            <a:r>
              <a:rPr lang="en-US" sz="2400" dirty="0" smtClean="0"/>
              <a:t>Increase cadence (e.g. 10 second sample period)</a:t>
            </a:r>
          </a:p>
          <a:p>
            <a:pPr lvl="1"/>
            <a:endParaRPr lang="en-US" sz="2400" dirty="0" smtClean="0"/>
          </a:p>
        </p:txBody>
      </p:sp>
    </p:spTree>
    <p:extLst>
      <p:ext uri="{BB962C8B-B14F-4D97-AF65-F5344CB8AC3E}">
        <p14:creationId xmlns:p14="http://schemas.microsoft.com/office/powerpoint/2010/main" val="27475214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598" y="76200"/>
            <a:ext cx="3898503" cy="741612"/>
          </a:xfrm>
        </p:spPr>
        <p:txBody>
          <a:bodyPr/>
          <a:lstStyle/>
          <a:p>
            <a:r>
              <a:rPr lang="en-US" dirty="0" smtClean="0"/>
              <a:t>Questions?</a:t>
            </a:r>
            <a:endParaRPr lang="en-US" dirty="0"/>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1" y="9144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aurore-8sep02-stevoss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399" y="971550"/>
            <a:ext cx="4648702"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sun-earth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465" y="4775993"/>
            <a:ext cx="31496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14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18"/>
          <p:cNvPicPr>
            <a:picLocks noChangeAspect="1" noChangeArrowheads="1"/>
          </p:cNvPicPr>
          <p:nvPr/>
        </p:nvPicPr>
        <p:blipFill>
          <a:blip r:embed="rId7">
            <a:extLst>
              <a:ext uri="{28A0092B-C50C-407E-A947-70E740481C1C}">
                <a14:useLocalDpi xmlns:a14="http://schemas.microsoft.com/office/drawing/2010/main" val="0"/>
              </a:ext>
            </a:extLst>
          </a:blip>
          <a:srcRect l="51561" r="829"/>
          <a:stretch>
            <a:fillRect/>
          </a:stretch>
        </p:blipFill>
        <p:spPr bwMode="auto">
          <a:xfrm>
            <a:off x="6956425" y="4813300"/>
            <a:ext cx="21875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19157664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1276350" y="76200"/>
            <a:ext cx="6985000" cy="733425"/>
          </a:xfrm>
        </p:spPr>
        <p:txBody>
          <a:bodyPr/>
          <a:lstStyle/>
          <a:p>
            <a:pPr>
              <a:defRPr/>
            </a:pPr>
            <a:r>
              <a:rPr lang="en-US" altLang="en-US" smtClean="0"/>
              <a:t>Transformer Damage</a:t>
            </a:r>
          </a:p>
        </p:txBody>
      </p:sp>
      <p:pic>
        <p:nvPicPr>
          <p:cNvPr id="26627" name="Picture 4" descr="MeltedTrans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38200"/>
            <a:ext cx="5029200" cy="3449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6"/>
          <p:cNvPicPr>
            <a:picLocks noChangeAspect="1" noChangeArrowheads="1"/>
          </p:cNvPicPr>
          <p:nvPr/>
        </p:nvPicPr>
        <p:blipFill>
          <a:blip r:embed="rId3">
            <a:extLst>
              <a:ext uri="{28A0092B-C50C-407E-A947-70E740481C1C}">
                <a14:useLocalDpi xmlns:a14="http://schemas.microsoft.com/office/drawing/2010/main" val="0"/>
              </a:ext>
            </a:extLst>
          </a:blip>
          <a:srcRect l="36533" t="36433" r="14908" b="18707"/>
          <a:stretch>
            <a:fillRect/>
          </a:stretch>
        </p:blipFill>
        <p:spPr bwMode="auto">
          <a:xfrm>
            <a:off x="5029200" y="3565525"/>
            <a:ext cx="4114800"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7"/>
          <p:cNvSpPr txBox="1">
            <a:spLocks noChangeArrowheads="1"/>
          </p:cNvSpPr>
          <p:nvPr/>
        </p:nvSpPr>
        <p:spPr bwMode="auto">
          <a:xfrm>
            <a:off x="4953000" y="990600"/>
            <a:ext cx="4191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7475">
              <a:defRPr>
                <a:solidFill>
                  <a:srgbClr val="FF9900"/>
                </a:solidFill>
                <a:latin typeface="Arial" pitchFamily="34" charset="0"/>
              </a:defRPr>
            </a:lvl1pPr>
            <a:lvl2pPr marL="742950" indent="-285750">
              <a:defRPr>
                <a:solidFill>
                  <a:srgbClr val="FF9900"/>
                </a:solidFill>
                <a:latin typeface="Arial" pitchFamily="34" charset="0"/>
              </a:defRPr>
            </a:lvl2pPr>
            <a:lvl3pPr marL="1143000" indent="-228600">
              <a:defRPr>
                <a:solidFill>
                  <a:srgbClr val="FF9900"/>
                </a:solidFill>
                <a:latin typeface="Arial" pitchFamily="34" charset="0"/>
              </a:defRPr>
            </a:lvl3pPr>
            <a:lvl4pPr marL="1600200" indent="-228600">
              <a:defRPr>
                <a:solidFill>
                  <a:srgbClr val="FF9900"/>
                </a:solidFill>
                <a:latin typeface="Arial" pitchFamily="34" charset="0"/>
              </a:defRPr>
            </a:lvl4pPr>
            <a:lvl5pPr marL="2057400" indent="-228600">
              <a:defRPr>
                <a:solidFill>
                  <a:srgbClr val="FF9900"/>
                </a:solidFill>
                <a:latin typeface="Arial" pitchFamily="34" charset="0"/>
              </a:defRPr>
            </a:lvl5pPr>
            <a:lvl6pPr marL="2514600" indent="-228600" eaLnBrk="0" fontAlgn="base" hangingPunct="0">
              <a:spcBef>
                <a:spcPct val="0"/>
              </a:spcBef>
              <a:spcAft>
                <a:spcPct val="0"/>
              </a:spcAft>
              <a:defRPr>
                <a:solidFill>
                  <a:srgbClr val="FF9900"/>
                </a:solidFill>
                <a:latin typeface="Arial" pitchFamily="34" charset="0"/>
              </a:defRPr>
            </a:lvl6pPr>
            <a:lvl7pPr marL="2971800" indent="-228600" eaLnBrk="0" fontAlgn="base" hangingPunct="0">
              <a:spcBef>
                <a:spcPct val="0"/>
              </a:spcBef>
              <a:spcAft>
                <a:spcPct val="0"/>
              </a:spcAft>
              <a:defRPr>
                <a:solidFill>
                  <a:srgbClr val="FF9900"/>
                </a:solidFill>
                <a:latin typeface="Arial" pitchFamily="34" charset="0"/>
              </a:defRPr>
            </a:lvl7pPr>
            <a:lvl8pPr marL="3429000" indent="-228600" eaLnBrk="0" fontAlgn="base" hangingPunct="0">
              <a:spcBef>
                <a:spcPct val="0"/>
              </a:spcBef>
              <a:spcAft>
                <a:spcPct val="0"/>
              </a:spcAft>
              <a:defRPr>
                <a:solidFill>
                  <a:srgbClr val="FF9900"/>
                </a:solidFill>
                <a:latin typeface="Arial" pitchFamily="34" charset="0"/>
              </a:defRPr>
            </a:lvl8pPr>
            <a:lvl9pPr marL="3886200" indent="-228600" eaLnBrk="0" fontAlgn="base" hangingPunct="0">
              <a:spcBef>
                <a:spcPct val="0"/>
              </a:spcBef>
              <a:spcAft>
                <a:spcPct val="0"/>
              </a:spcAft>
              <a:defRPr>
                <a:solidFill>
                  <a:srgbClr val="FF9900"/>
                </a:solidFill>
                <a:latin typeface="Arial" pitchFamily="34" charset="0"/>
              </a:defRPr>
            </a:lvl9pPr>
          </a:lstStyle>
          <a:p>
            <a:pPr>
              <a:spcBef>
                <a:spcPct val="50000"/>
              </a:spcBef>
            </a:pPr>
            <a:r>
              <a:rPr lang="en-US" altLang="en-US" b="1" dirty="0">
                <a:solidFill>
                  <a:schemeClr val="bg1"/>
                </a:solidFill>
              </a:rPr>
              <a:t>22-500 kV GSU</a:t>
            </a:r>
            <a:r>
              <a:rPr lang="en-US" altLang="en-US" dirty="0">
                <a:solidFill>
                  <a:schemeClr val="bg1"/>
                </a:solidFill>
              </a:rPr>
              <a:t> </a:t>
            </a:r>
            <a:r>
              <a:rPr lang="en-US" altLang="en-US" b="1" dirty="0">
                <a:solidFill>
                  <a:schemeClr val="bg1"/>
                </a:solidFill>
              </a:rPr>
              <a:t>transformer at PSEG’s Salem Nuclear Plant in New Jersey was damaged by the March 13, 1989 geomagnetic storm</a:t>
            </a:r>
          </a:p>
        </p:txBody>
      </p:sp>
      <p:sp>
        <p:nvSpPr>
          <p:cNvPr id="26630" name="Text Box 8"/>
          <p:cNvSpPr txBox="1">
            <a:spLocks noChangeArrowheads="1"/>
          </p:cNvSpPr>
          <p:nvPr/>
        </p:nvSpPr>
        <p:spPr bwMode="auto">
          <a:xfrm>
            <a:off x="609600" y="4800600"/>
            <a:ext cx="4343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7475">
              <a:defRPr>
                <a:solidFill>
                  <a:srgbClr val="FF9900"/>
                </a:solidFill>
                <a:latin typeface="Arial" pitchFamily="34" charset="0"/>
              </a:defRPr>
            </a:lvl1pPr>
            <a:lvl2pPr marL="742950" indent="-285750">
              <a:defRPr>
                <a:solidFill>
                  <a:srgbClr val="FF9900"/>
                </a:solidFill>
                <a:latin typeface="Arial" pitchFamily="34" charset="0"/>
              </a:defRPr>
            </a:lvl2pPr>
            <a:lvl3pPr marL="1143000" indent="-228600">
              <a:defRPr>
                <a:solidFill>
                  <a:srgbClr val="FF9900"/>
                </a:solidFill>
                <a:latin typeface="Arial" pitchFamily="34" charset="0"/>
              </a:defRPr>
            </a:lvl3pPr>
            <a:lvl4pPr marL="1600200" indent="-228600">
              <a:defRPr>
                <a:solidFill>
                  <a:srgbClr val="FF9900"/>
                </a:solidFill>
                <a:latin typeface="Arial" pitchFamily="34" charset="0"/>
              </a:defRPr>
            </a:lvl4pPr>
            <a:lvl5pPr marL="2057400" indent="-228600">
              <a:defRPr>
                <a:solidFill>
                  <a:srgbClr val="FF9900"/>
                </a:solidFill>
                <a:latin typeface="Arial" pitchFamily="34" charset="0"/>
              </a:defRPr>
            </a:lvl5pPr>
            <a:lvl6pPr marL="2514600" indent="-228600" eaLnBrk="0" fontAlgn="base" hangingPunct="0">
              <a:spcBef>
                <a:spcPct val="0"/>
              </a:spcBef>
              <a:spcAft>
                <a:spcPct val="0"/>
              </a:spcAft>
              <a:defRPr>
                <a:solidFill>
                  <a:srgbClr val="FF9900"/>
                </a:solidFill>
                <a:latin typeface="Arial" pitchFamily="34" charset="0"/>
              </a:defRPr>
            </a:lvl6pPr>
            <a:lvl7pPr marL="2971800" indent="-228600" eaLnBrk="0" fontAlgn="base" hangingPunct="0">
              <a:spcBef>
                <a:spcPct val="0"/>
              </a:spcBef>
              <a:spcAft>
                <a:spcPct val="0"/>
              </a:spcAft>
              <a:defRPr>
                <a:solidFill>
                  <a:srgbClr val="FF9900"/>
                </a:solidFill>
                <a:latin typeface="Arial" pitchFamily="34" charset="0"/>
              </a:defRPr>
            </a:lvl7pPr>
            <a:lvl8pPr marL="3429000" indent="-228600" eaLnBrk="0" fontAlgn="base" hangingPunct="0">
              <a:spcBef>
                <a:spcPct val="0"/>
              </a:spcBef>
              <a:spcAft>
                <a:spcPct val="0"/>
              </a:spcAft>
              <a:defRPr>
                <a:solidFill>
                  <a:srgbClr val="FF9900"/>
                </a:solidFill>
                <a:latin typeface="Arial" pitchFamily="34" charset="0"/>
              </a:defRPr>
            </a:lvl8pPr>
            <a:lvl9pPr marL="3886200" indent="-228600" eaLnBrk="0" fontAlgn="base" hangingPunct="0">
              <a:spcBef>
                <a:spcPct val="0"/>
              </a:spcBef>
              <a:spcAft>
                <a:spcPct val="0"/>
              </a:spcAft>
              <a:defRPr>
                <a:solidFill>
                  <a:srgbClr val="FF9900"/>
                </a:solidFill>
                <a:latin typeface="Arial" pitchFamily="34" charset="0"/>
              </a:defRPr>
            </a:lvl9pPr>
          </a:lstStyle>
          <a:p>
            <a:pPr>
              <a:spcBef>
                <a:spcPct val="50000"/>
              </a:spcBef>
            </a:pPr>
            <a:r>
              <a:rPr lang="en-US" altLang="en-US" b="1" dirty="0">
                <a:solidFill>
                  <a:schemeClr val="bg1"/>
                </a:solidFill>
              </a:rPr>
              <a:t>ESKOM’s Station 4 Transformer 6 damage was consistent with severe geomagnetic storm of October-November 2003</a:t>
            </a:r>
            <a:endParaRPr lang="en-US" altLang="en-US" b="1" dirty="0">
              <a:solidFill>
                <a:schemeClr val="bg1"/>
              </a:solidFill>
              <a:cs typeface="Times New Roman" pitchFamily="18" charset="0"/>
            </a:endParaRPr>
          </a:p>
        </p:txBody>
      </p:sp>
    </p:spTree>
    <p:extLst>
      <p:ext uri="{BB962C8B-B14F-4D97-AF65-F5344CB8AC3E}">
        <p14:creationId xmlns:p14="http://schemas.microsoft.com/office/powerpoint/2010/main" val="345775760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55688" y="457200"/>
            <a:ext cx="8088312" cy="611188"/>
          </a:xfrm>
        </p:spPr>
        <p:txBody>
          <a:bodyPr/>
          <a:lstStyle/>
          <a:p>
            <a:r>
              <a:rPr lang="en-US" sz="4400" dirty="0" smtClean="0"/>
              <a:t>Sample Gridded Data Product</a:t>
            </a:r>
            <a:endParaRPr lang="en-US" sz="4400" dirty="0"/>
          </a:p>
        </p:txBody>
      </p:sp>
      <p:pic>
        <p:nvPicPr>
          <p:cNvPr id="3" name="Picture 2"/>
          <p:cNvPicPr>
            <a:picLocks noChangeAspect="1"/>
          </p:cNvPicPr>
          <p:nvPr/>
        </p:nvPicPr>
        <p:blipFill rotWithShape="1">
          <a:blip r:embed="rId2"/>
          <a:srcRect b="18842"/>
          <a:stretch/>
        </p:blipFill>
        <p:spPr>
          <a:xfrm>
            <a:off x="1752600" y="1068388"/>
            <a:ext cx="5495925" cy="5256593"/>
          </a:xfrm>
          <a:prstGeom prst="rect">
            <a:avLst/>
          </a:prstGeom>
        </p:spPr>
      </p:pic>
    </p:spTree>
    <p:extLst>
      <p:ext uri="{BB962C8B-B14F-4D97-AF65-F5344CB8AC3E}">
        <p14:creationId xmlns:p14="http://schemas.microsoft.com/office/powerpoint/2010/main" val="390305013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715962"/>
          </a:xfrm>
          <a:prstGeom prst="rect">
            <a:avLst/>
          </a:prstGeom>
        </p:spPr>
        <p:txBody>
          <a:bodyPr/>
          <a:lstStyle/>
          <a:p>
            <a:r>
              <a:rPr lang="en-US" sz="3600" dirty="0"/>
              <a:t>Data Dissemination </a:t>
            </a:r>
            <a:r>
              <a:rPr lang="en-US" sz="3600" dirty="0" smtClean="0"/>
              <a:t>via </a:t>
            </a:r>
            <a:r>
              <a:rPr lang="en-US" sz="3600" dirty="0" err="1" smtClean="0"/>
              <a:t>GeoJSON</a:t>
            </a:r>
            <a:endParaRPr lang="en-US" sz="3600" dirty="0"/>
          </a:p>
        </p:txBody>
      </p:sp>
      <p:sp>
        <p:nvSpPr>
          <p:cNvPr id="3" name="Content Placeholder 2"/>
          <p:cNvSpPr>
            <a:spLocks noGrp="1"/>
          </p:cNvSpPr>
          <p:nvPr>
            <p:ph idx="4294967295"/>
          </p:nvPr>
        </p:nvSpPr>
        <p:spPr>
          <a:xfrm>
            <a:off x="76200" y="1013178"/>
            <a:ext cx="9144000" cy="4083050"/>
          </a:xfrm>
          <a:prstGeom prst="rect">
            <a:avLst/>
          </a:prstGeom>
        </p:spPr>
        <p:txBody>
          <a:bodyPr/>
          <a:lstStyle/>
          <a:p>
            <a:r>
              <a:rPr lang="en-US" sz="2400" dirty="0" smtClean="0">
                <a:latin typeface="Calibri" panose="020F0502020204030204" pitchFamily="34" charset="0"/>
              </a:rPr>
              <a:t>About </a:t>
            </a:r>
            <a:r>
              <a:rPr lang="en-US" sz="2400" dirty="0" err="1" smtClean="0">
                <a:latin typeface="Calibri" panose="020F0502020204030204" pitchFamily="34" charset="0"/>
              </a:rPr>
              <a:t>GeoJSON</a:t>
            </a:r>
            <a:endParaRPr lang="en-US" sz="2400" dirty="0">
              <a:latin typeface="Calibri" panose="020F0502020204030204" pitchFamily="34" charset="0"/>
            </a:endParaRPr>
          </a:p>
          <a:p>
            <a:pPr marL="698501" lvl="2" indent="-268288">
              <a:lnSpc>
                <a:spcPct val="90000"/>
              </a:lnSpc>
              <a:spcBef>
                <a:spcPct val="30000"/>
              </a:spcBef>
              <a:buSzPct val="100000"/>
            </a:pPr>
            <a:r>
              <a:rPr lang="en-US" sz="2000" dirty="0">
                <a:latin typeface="Calibri" panose="020F0502020204030204" pitchFamily="34" charset="0"/>
                <a:ea typeface="+mn-ea"/>
                <a:cs typeface="+mn-cs"/>
              </a:rPr>
              <a:t>Adheres to a standard (RFC 7946):  https://tools.ietf.org/html/rfc7946</a:t>
            </a:r>
          </a:p>
          <a:p>
            <a:pPr marL="698501" lvl="2" indent="-268288">
              <a:lnSpc>
                <a:spcPct val="90000"/>
              </a:lnSpc>
              <a:spcBef>
                <a:spcPct val="30000"/>
              </a:spcBef>
              <a:buSzPct val="100000"/>
            </a:pPr>
            <a:r>
              <a:rPr lang="en-US" sz="2000" dirty="0">
                <a:latin typeface="Calibri" panose="020F0502020204030204" pitchFamily="34" charset="0"/>
                <a:ea typeface="+mn-ea"/>
                <a:cs typeface="+mn-cs"/>
              </a:rPr>
              <a:t>Can be read by web and desktop GIS clients</a:t>
            </a:r>
          </a:p>
          <a:p>
            <a:pPr marL="698501" lvl="2" indent="-268288">
              <a:lnSpc>
                <a:spcPct val="90000"/>
              </a:lnSpc>
              <a:spcBef>
                <a:spcPct val="30000"/>
              </a:spcBef>
              <a:buSzPct val="100000"/>
            </a:pPr>
            <a:r>
              <a:rPr lang="en-US" sz="2000" dirty="0">
                <a:latin typeface="Calibri" panose="020F0502020204030204" pitchFamily="34" charset="0"/>
                <a:ea typeface="+mn-ea"/>
                <a:cs typeface="+mn-cs"/>
              </a:rPr>
              <a:t>Can be parsed as </a:t>
            </a:r>
            <a:r>
              <a:rPr lang="en-US" sz="2000" dirty="0" err="1">
                <a:latin typeface="Calibri" panose="020F0502020204030204" pitchFamily="34" charset="0"/>
                <a:ea typeface="+mn-ea"/>
                <a:cs typeface="+mn-cs"/>
              </a:rPr>
              <a:t>json</a:t>
            </a:r>
            <a:r>
              <a:rPr lang="en-US" sz="2000" dirty="0">
                <a:latin typeface="Calibri" panose="020F0502020204030204" pitchFamily="34" charset="0"/>
                <a:ea typeface="+mn-ea"/>
                <a:cs typeface="+mn-cs"/>
              </a:rPr>
              <a:t>, or by </a:t>
            </a:r>
            <a:r>
              <a:rPr lang="en-US" sz="2000" dirty="0" err="1">
                <a:latin typeface="Calibri" panose="020F0502020204030204" pitchFamily="34" charset="0"/>
                <a:ea typeface="+mn-ea"/>
                <a:cs typeface="+mn-cs"/>
              </a:rPr>
              <a:t>geojson</a:t>
            </a:r>
            <a:r>
              <a:rPr lang="en-US" sz="2000" dirty="0">
                <a:latin typeface="Calibri" panose="020F0502020204030204" pitchFamily="34" charset="0"/>
                <a:ea typeface="+mn-ea"/>
                <a:cs typeface="+mn-cs"/>
              </a:rPr>
              <a:t> libraries in a variety of languages</a:t>
            </a:r>
          </a:p>
          <a:p>
            <a:pPr marL="698501" lvl="2" indent="-268288">
              <a:lnSpc>
                <a:spcPct val="90000"/>
              </a:lnSpc>
              <a:spcBef>
                <a:spcPct val="30000"/>
              </a:spcBef>
              <a:buSzPct val="100000"/>
            </a:pPr>
            <a:r>
              <a:rPr lang="en-US" sz="2000" dirty="0">
                <a:latin typeface="Calibri" panose="020F0502020204030204" pitchFamily="34" charset="0"/>
                <a:ea typeface="+mn-ea"/>
                <a:cs typeface="+mn-cs"/>
              </a:rPr>
              <a:t>Could be returned by a geospatial data service (e.g. ESRI ArcGIS Online)</a:t>
            </a:r>
          </a:p>
          <a:p>
            <a:pPr marL="698501" lvl="2" indent="-268288">
              <a:lnSpc>
                <a:spcPct val="90000"/>
              </a:lnSpc>
              <a:spcBef>
                <a:spcPct val="30000"/>
              </a:spcBef>
              <a:buSzPct val="100000"/>
            </a:pPr>
            <a:r>
              <a:rPr lang="en-US" sz="2000" dirty="0">
                <a:latin typeface="Calibri" panose="020F0502020204030204" pitchFamily="34" charset="0"/>
                <a:ea typeface="+mn-ea"/>
                <a:cs typeface="+mn-cs"/>
              </a:rPr>
              <a:t>ASCII for human readability, </a:t>
            </a:r>
            <a:r>
              <a:rPr lang="en-US" sz="2000" dirty="0" smtClean="0">
                <a:latin typeface="Calibri" panose="020F0502020204030204" pitchFamily="34" charset="0"/>
              </a:rPr>
              <a:t>compresses well when served with </a:t>
            </a:r>
            <a:r>
              <a:rPr lang="en-US" sz="2000" dirty="0" err="1" smtClean="0">
                <a:latin typeface="Calibri" panose="020F0502020204030204" pitchFamily="34" charset="0"/>
              </a:rPr>
              <a:t>gzip</a:t>
            </a:r>
            <a:r>
              <a:rPr lang="en-US" sz="2000" dirty="0" smtClean="0">
                <a:latin typeface="Calibri" panose="020F0502020204030204" pitchFamily="34" charset="0"/>
              </a:rPr>
              <a:t> enabled</a:t>
            </a:r>
          </a:p>
          <a:p>
            <a:r>
              <a:rPr lang="en-US" sz="2400" dirty="0" smtClean="0">
                <a:latin typeface="Calibri" panose="020F0502020204030204" pitchFamily="34" charset="0"/>
              </a:rPr>
              <a:t>Sample data available from the September 2017 storm</a:t>
            </a:r>
            <a:endParaRPr lang="en-US" sz="2400" dirty="0">
              <a:latin typeface="Calibri" panose="020F0502020204030204" pitchFamily="34" charset="0"/>
            </a:endParaRPr>
          </a:p>
        </p:txBody>
      </p:sp>
      <p:sp>
        <p:nvSpPr>
          <p:cNvPr id="5" name="Content Placeholder 2"/>
          <p:cNvSpPr txBox="1">
            <a:spLocks/>
          </p:cNvSpPr>
          <p:nvPr/>
        </p:nvSpPr>
        <p:spPr>
          <a:xfrm>
            <a:off x="6781800" y="3733800"/>
            <a:ext cx="2286000" cy="3019778"/>
          </a:xfrm>
          <a:prstGeom prst="rect">
            <a:avLst/>
          </a:prstGeom>
          <a:solidFill>
            <a:schemeClr val="accent4">
              <a:lumMod val="20000"/>
              <a:lumOff val="80000"/>
            </a:schemeClr>
          </a:solidFill>
        </p:spPr>
        <p:txBody>
          <a:bodyPr>
            <a:normAutofit fontScale="32500" lnSpcReduction="20000"/>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"type":"</a:t>
            </a:r>
            <a:r>
              <a:rPr kumimoji="0" lang="en-US" sz="2800" b="1" i="0" u="none" strike="noStrike" kern="0" cap="none" spc="0" normalizeH="0" baseline="0" noProof="0" dirty="0" err="1" smtClean="0">
                <a:ln>
                  <a:noFill/>
                </a:ln>
                <a:solidFill>
                  <a:srgbClr val="000000"/>
                </a:solidFill>
                <a:effectLst/>
                <a:uLnTx/>
                <a:uFillTx/>
                <a:latin typeface="Arial"/>
                <a:ea typeface="+mn-ea"/>
                <a:cs typeface="+mn-cs"/>
              </a:rPr>
              <a:t>FeatureCollection</a:t>
            </a:r>
            <a:r>
              <a:rPr kumimoji="0" lang="en-US" sz="2800" b="1" i="0" u="none" strike="noStrike" kern="0" cap="none" spc="0" normalizeH="0" baseline="0" noProof="0" dirty="0" smtClean="0">
                <a:ln>
                  <a:noFill/>
                </a:ln>
                <a:solidFill>
                  <a:srgbClr val="000000"/>
                </a:solidFill>
                <a:effectLst/>
                <a:uLnTx/>
                <a:uFillTx/>
                <a:latin typeface="Arial"/>
                <a:ea typeface="+mn-ea"/>
                <a:cs typeface="+mn-cs"/>
              </a:rPr>
              <a:t>",</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"features":[</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r>
              <a:rPr kumimoji="0" lang="en-US" sz="2800" b="1" i="0" u="none" strike="noStrike" kern="0" cap="none" spc="0" normalizeH="0" baseline="0" noProof="0" dirty="0" err="1" smtClean="0">
                <a:ln>
                  <a:noFill/>
                </a:ln>
                <a:solidFill>
                  <a:srgbClr val="000000"/>
                </a:solidFill>
                <a:effectLst/>
                <a:uLnTx/>
                <a:uFillTx/>
                <a:latin typeface="Arial"/>
                <a:ea typeface="+mn-ea"/>
                <a:cs typeface="+mn-cs"/>
              </a:rPr>
              <a:t>type":"Feature</a:t>
            </a:r>
            <a:r>
              <a:rPr kumimoji="0" lang="en-US" sz="2800" b="1" i="0" u="none" strike="noStrike" kern="0" cap="none" spc="0" normalizeH="0" baseline="0" noProof="0" dirty="0" smtClean="0">
                <a:ln>
                  <a:noFill/>
                </a:ln>
                <a:solidFill>
                  <a:srgbClr val="000000"/>
                </a:solidFill>
                <a:effectLst/>
                <a:uLnTx/>
                <a:uFillTx/>
                <a:latin typeface="Arial"/>
                <a:ea typeface="+mn-ea"/>
                <a:cs typeface="+mn-cs"/>
              </a:rPr>
              <a:t>",</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"properties":{</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"Ex":-0.48,</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"distance_nearest_station":1107.47,</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r>
              <a:rPr kumimoji="0" lang="en-US" sz="2800" b="1" i="0" u="none" strike="noStrike" kern="0" cap="none" spc="0" normalizeH="0" baseline="0" noProof="0" dirty="0" err="1" smtClean="0">
                <a:ln>
                  <a:noFill/>
                </a:ln>
                <a:solidFill>
                  <a:srgbClr val="000000"/>
                </a:solidFill>
                <a:effectLst/>
                <a:uLnTx/>
                <a:uFillTx/>
                <a:latin typeface="Arial"/>
                <a:ea typeface="+mn-ea"/>
                <a:cs typeface="+mn-cs"/>
              </a:rPr>
              <a:t>Ey</a:t>
            </a:r>
            <a:r>
              <a:rPr kumimoji="0" lang="en-US" sz="2800" b="1" i="0" u="none" strike="noStrike" kern="0" cap="none" spc="0" normalizeH="0" baseline="0" noProof="0" dirty="0" smtClean="0">
                <a:ln>
                  <a:noFill/>
                </a:ln>
                <a:solidFill>
                  <a:srgbClr val="000000"/>
                </a:solidFill>
                <a:effectLst/>
                <a:uLnTx/>
                <a:uFillTx/>
                <a:latin typeface="Arial"/>
                <a:ea typeface="+mn-ea"/>
                <a:cs typeface="+mn-cs"/>
              </a:rPr>
              <a:t>":-0.68,</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"quality_flag":5</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"geometry":{</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r>
              <a:rPr kumimoji="0" lang="en-US" sz="2800" b="1" i="0" u="none" strike="noStrike" kern="0" cap="none" spc="0" normalizeH="0" baseline="0" noProof="0" dirty="0" err="1" smtClean="0">
                <a:ln>
                  <a:noFill/>
                </a:ln>
                <a:solidFill>
                  <a:srgbClr val="000000"/>
                </a:solidFill>
                <a:effectLst/>
                <a:uLnTx/>
                <a:uFillTx/>
                <a:latin typeface="Arial"/>
                <a:ea typeface="+mn-ea"/>
                <a:cs typeface="+mn-cs"/>
              </a:rPr>
              <a:t>type":"Point</a:t>
            </a:r>
            <a:r>
              <a:rPr kumimoji="0" lang="en-US" sz="2800" b="1" i="0" u="none" strike="noStrike" kern="0" cap="none" spc="0" normalizeH="0" baseline="0" noProof="0" dirty="0" smtClean="0">
                <a:ln>
                  <a:noFill/>
                </a:ln>
                <a:solidFill>
                  <a:srgbClr val="000000"/>
                </a:solidFill>
                <a:effectLst/>
                <a:uLnTx/>
                <a:uFillTx/>
                <a:latin typeface="Arial"/>
                <a:ea typeface="+mn-ea"/>
                <a:cs typeface="+mn-cs"/>
              </a:rPr>
              <a:t>",</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"coordinates":[</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-81.0,</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24.0</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858838" rtl="0" eaLnBrk="0" fontAlgn="base" latinLnBrk="0" hangingPunct="0">
              <a:lnSpc>
                <a:spcPct val="120000"/>
              </a:lnSpc>
              <a:spcBef>
                <a:spcPts val="0"/>
              </a:spcBef>
              <a:spcAft>
                <a:spcPct val="0"/>
              </a:spcAft>
              <a:buClrTx/>
              <a:buSzPct val="100000"/>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n-ea"/>
                <a:cs typeface="+mn-cs"/>
              </a:rPr>
              <a:t>      </a:t>
            </a:r>
            <a:endParaRPr kumimoji="0" lang="en-US" sz="2800" b="1" i="0" u="none" strike="noStrike" kern="0" cap="none" spc="0" normalizeH="0" baseline="0" noProof="0" dirty="0">
              <a:ln>
                <a:noFill/>
              </a:ln>
              <a:solidFill>
                <a:srgbClr val="000000"/>
              </a:solidFill>
              <a:effectLst/>
              <a:uLnTx/>
              <a:uFillTx/>
              <a:latin typeface="Arial"/>
              <a:ea typeface="+mn-ea"/>
              <a:cs typeface="+mn-cs"/>
            </a:endParaRPr>
          </a:p>
        </p:txBody>
      </p:sp>
      <p:sp>
        <p:nvSpPr>
          <p:cNvPr id="6" name="Content Placeholder 4"/>
          <p:cNvSpPr txBox="1">
            <a:spLocks/>
          </p:cNvSpPr>
          <p:nvPr/>
        </p:nvSpPr>
        <p:spPr>
          <a:xfrm>
            <a:off x="245634" y="4267200"/>
            <a:ext cx="6366733" cy="2112464"/>
          </a:xfrm>
          <a:prstGeom prst="rect">
            <a:avLst/>
          </a:prstGeom>
        </p:spPr>
        <p:txBody>
          <a:bodyPr anchor="t">
            <a:noAutofit/>
          </a:bodyPr>
          <a:lstStyle>
            <a:lvl1pPr marL="268288" indent="-268288" algn="l" defTabSz="858838"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44525" indent="-214313" algn="l" defTabSz="858838" rtl="0" eaLnBrk="0" fontAlgn="base" hangingPunct="0">
              <a:spcBef>
                <a:spcPct val="20000"/>
              </a:spcBef>
              <a:spcAft>
                <a:spcPct val="0"/>
              </a:spcAft>
              <a:buChar char="–"/>
              <a:defRPr sz="2800" b="1">
                <a:solidFill>
                  <a:schemeClr val="tx1"/>
                </a:solidFill>
                <a:latin typeface="Times New Roman" pitchFamily="18" charset="0"/>
              </a:defRPr>
            </a:lvl2pPr>
            <a:lvl3pPr marL="1074738" indent="-215900" algn="l" defTabSz="858838" rtl="0" eaLnBrk="0" fontAlgn="base" hangingPunct="0">
              <a:spcBef>
                <a:spcPct val="20000"/>
              </a:spcBef>
              <a:spcAft>
                <a:spcPct val="0"/>
              </a:spcAft>
              <a:buChar char="•"/>
              <a:defRPr sz="2400" b="1">
                <a:solidFill>
                  <a:schemeClr val="tx1"/>
                </a:solidFill>
                <a:latin typeface="Times New Roman" pitchFamily="18" charset="0"/>
              </a:defRPr>
            </a:lvl3pPr>
            <a:lvl4pPr marL="1450975" indent="-161925" algn="l" defTabSz="858838" rtl="0" eaLnBrk="0" fontAlgn="base" hangingPunct="0">
              <a:spcBef>
                <a:spcPct val="20000"/>
              </a:spcBef>
              <a:spcAft>
                <a:spcPct val="0"/>
              </a:spcAft>
              <a:buChar char="–"/>
              <a:defRPr sz="2000" b="1">
                <a:solidFill>
                  <a:schemeClr val="tx1"/>
                </a:solidFill>
                <a:latin typeface="Times New Roman" pitchFamily="18" charset="0"/>
              </a:defRPr>
            </a:lvl4pPr>
            <a:lvl5pPr marL="1879600" indent="-160338" algn="l" defTabSz="858838" rtl="0" eaLnBrk="0" fontAlgn="base" hangingPunct="0">
              <a:spcBef>
                <a:spcPct val="20000"/>
              </a:spcBef>
              <a:spcAft>
                <a:spcPct val="0"/>
              </a:spcAft>
              <a:buChar char="»"/>
              <a:defRPr sz="2000" b="1">
                <a:solidFill>
                  <a:schemeClr val="tx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smtClean="0">
                <a:ln>
                  <a:noFill/>
                </a:ln>
                <a:solidFill>
                  <a:srgbClr val="000000"/>
                </a:solidFill>
                <a:effectLst/>
                <a:uLnTx/>
                <a:uFillTx/>
                <a:latin typeface="Arial"/>
                <a:ea typeface="+mn-ea"/>
                <a:cs typeface="+mn-cs"/>
              </a:rPr>
              <a:t>Each “feature” has properties (data) and geometry (coordinates)</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smtClean="0">
                <a:ln>
                  <a:noFill/>
                </a:ln>
                <a:solidFill>
                  <a:srgbClr val="000000"/>
                </a:solidFill>
                <a:effectLst/>
                <a:uLnTx/>
                <a:uFillTx/>
                <a:latin typeface="Arial"/>
                <a:ea typeface="+mn-ea"/>
                <a:cs typeface="+mn-cs"/>
              </a:rPr>
              <a:t>Can contain points, lines, multi-point lines, and polygons</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smtClean="0">
                <a:ln>
                  <a:noFill/>
                </a:ln>
                <a:solidFill>
                  <a:srgbClr val="000000"/>
                </a:solidFill>
                <a:effectLst/>
                <a:uLnTx/>
                <a:uFillTx/>
                <a:latin typeface="Arial"/>
                <a:ea typeface="+mn-ea"/>
                <a:cs typeface="+mn-cs"/>
              </a:rPr>
              <a:t>Human and machine readable ASCII - compresses well with gzip</a:t>
            </a:r>
          </a:p>
          <a:p>
            <a:pPr marL="268288" marR="0" lvl="0" indent="-268288" algn="l" defTabSz="858838" rtl="0" eaLnBrk="0" fontAlgn="base" latinLnBrk="0" hangingPunct="0">
              <a:lnSpc>
                <a:spcPct val="90000"/>
              </a:lnSpc>
              <a:spcBef>
                <a:spcPct val="30000"/>
              </a:spcBef>
              <a:spcAft>
                <a:spcPct val="0"/>
              </a:spcAft>
              <a:buClrTx/>
              <a:buSzPct val="100000"/>
              <a:buFontTx/>
              <a:buChar char="•"/>
              <a:tabLst/>
              <a:defRPr/>
            </a:pPr>
            <a:r>
              <a:rPr kumimoji="0" lang="en-US" sz="1800" b="1" i="0" u="none" strike="noStrike" kern="0" cap="none" spc="0" normalizeH="0" baseline="0" noProof="0" smtClean="0">
                <a:ln>
                  <a:noFill/>
                </a:ln>
                <a:solidFill>
                  <a:srgbClr val="000000"/>
                </a:solidFill>
                <a:effectLst/>
                <a:uLnTx/>
                <a:uFillTx/>
                <a:latin typeface="Arial"/>
                <a:ea typeface="+mn-ea"/>
                <a:cs typeface="+mn-cs"/>
              </a:rPr>
              <a:t>&lt; 5 Kilobytes compressed for each minute</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18054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152400"/>
            <a:ext cx="8077200" cy="663575"/>
          </a:xfrm>
          <a:prstGeom prst="rect">
            <a:avLst/>
          </a:prstGeom>
        </p:spPr>
        <p:txBody>
          <a:bodyPr/>
          <a:lstStyle/>
          <a:p>
            <a:r>
              <a:rPr lang="en-US" dirty="0" smtClean="0"/>
              <a:t>Station Distances (km)</a:t>
            </a:r>
            <a:endParaRPr lang="en-US" dirty="0"/>
          </a:p>
        </p:txBody>
      </p:sp>
      <p:pic>
        <p:nvPicPr>
          <p:cNvPr id="7170" name="Picture 2" descr="C:\Data\efield\PhysiographicRegions\mygrid_stationdist.png"/>
          <p:cNvPicPr>
            <a:picLocks noChangeAspect="1" noChangeArrowheads="1"/>
          </p:cNvPicPr>
          <p:nvPr/>
        </p:nvPicPr>
        <p:blipFill rotWithShape="1">
          <a:blip r:embed="rId3">
            <a:extLst>
              <a:ext uri="{28A0092B-C50C-407E-A947-70E740481C1C}">
                <a14:useLocalDpi xmlns:a14="http://schemas.microsoft.com/office/drawing/2010/main" val="0"/>
              </a:ext>
            </a:extLst>
          </a:blip>
          <a:srcRect l="25893" t="3125" r="21056" b="6201"/>
          <a:stretch/>
        </p:blipFill>
        <p:spPr bwMode="auto">
          <a:xfrm>
            <a:off x="1" y="1076948"/>
            <a:ext cx="9144000" cy="586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228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8975"/>
            <a:ext cx="7481454" cy="4572000"/>
          </a:xfrm>
          <a:prstGeom prst="rect">
            <a:avLst/>
          </a:prstGeom>
        </p:spPr>
      </p:pic>
      <p:sp>
        <p:nvSpPr>
          <p:cNvPr id="3" name="Title 3"/>
          <p:cNvSpPr txBox="1">
            <a:spLocks/>
          </p:cNvSpPr>
          <p:nvPr/>
        </p:nvSpPr>
        <p:spPr>
          <a:xfrm>
            <a:off x="277812" y="25400"/>
            <a:ext cx="8866188" cy="663575"/>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Histograms for 3D empirical model</a:t>
            </a:r>
            <a:endParaRPr kumimoji="0" lang="en-US" sz="4000" b="1" i="0" u="none" strike="noStrike" kern="0" cap="none" spc="0" normalizeH="0" baseline="0" noProof="0" dirty="0">
              <a:ln>
                <a:noFill/>
              </a:ln>
              <a:solidFill>
                <a:srgbClr val="063DE8"/>
              </a:solidFill>
              <a:effectLst>
                <a:outerShdw blurRad="38100" dist="38100" dir="2700000" algn="tl">
                  <a:srgbClr val="C0C0C0"/>
                </a:outerShdw>
              </a:effectLst>
              <a:uLnTx/>
              <a:uFillTx/>
              <a:latin typeface="Arial"/>
              <a:ea typeface="+mj-ea"/>
              <a:cs typeface="+mj-cs"/>
            </a:endParaRPr>
          </a:p>
        </p:txBody>
      </p:sp>
      <p:sp>
        <p:nvSpPr>
          <p:cNvPr id="5" name="Content Placeholder 4"/>
          <p:cNvSpPr>
            <a:spLocks noGrp="1"/>
          </p:cNvSpPr>
          <p:nvPr>
            <p:ph idx="1"/>
          </p:nvPr>
        </p:nvSpPr>
        <p:spPr>
          <a:xfrm>
            <a:off x="0" y="5260974"/>
            <a:ext cx="9144000" cy="1597025"/>
          </a:xfrm>
        </p:spPr>
        <p:txBody>
          <a:bodyPr/>
          <a:lstStyle/>
          <a:p>
            <a:pPr>
              <a:spcBef>
                <a:spcPts val="600"/>
              </a:spcBef>
            </a:pPr>
            <a:r>
              <a:rPr lang="en-US" sz="2400" dirty="0" smtClean="0"/>
              <a:t>Histograms for each 0.5 x 0.5 degree 3D empirical grid point</a:t>
            </a:r>
          </a:p>
          <a:p>
            <a:pPr>
              <a:spcBef>
                <a:spcPts val="600"/>
              </a:spcBef>
            </a:pPr>
            <a:r>
              <a:rPr lang="en-US" sz="2400" dirty="0" smtClean="0"/>
              <a:t>2633 grid points (this sample is for Eastern Maine)</a:t>
            </a:r>
          </a:p>
          <a:p>
            <a:pPr>
              <a:spcBef>
                <a:spcPts val="600"/>
              </a:spcBef>
            </a:pPr>
            <a:r>
              <a:rPr lang="en-US" sz="2400" dirty="0" smtClean="0"/>
              <a:t>Shown is distribution of log 10 E-field magnitude in mV/km</a:t>
            </a:r>
          </a:p>
          <a:p>
            <a:pPr>
              <a:spcBef>
                <a:spcPts val="600"/>
              </a:spcBef>
            </a:pPr>
            <a:r>
              <a:rPr lang="en-US" sz="2400" dirty="0" smtClean="0"/>
              <a:t>Sample period: March 1989, July 2000, October 2003</a:t>
            </a:r>
            <a:endParaRPr lang="en-US" sz="2400" dirty="0"/>
          </a:p>
        </p:txBody>
      </p:sp>
    </p:spTree>
    <p:extLst>
      <p:ext uri="{BB962C8B-B14F-4D97-AF65-F5344CB8AC3E}">
        <p14:creationId xmlns:p14="http://schemas.microsoft.com/office/powerpoint/2010/main" val="1236832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946547"/>
            <a:ext cx="9144000" cy="5911453"/>
          </a:xfrm>
          <a:prstGeom prst="rect">
            <a:avLst/>
          </a:prstGeom>
        </p:spPr>
      </p:pic>
      <p:pic>
        <p:nvPicPr>
          <p:cNvPr id="2" name="Picture 1"/>
          <p:cNvPicPr>
            <a:picLocks noChangeAspect="1"/>
          </p:cNvPicPr>
          <p:nvPr/>
        </p:nvPicPr>
        <p:blipFill rotWithShape="1">
          <a:blip r:embed="rId3"/>
          <a:srcRect l="34441" t="49220" r="40924" b="32829"/>
          <a:stretch/>
        </p:blipFill>
        <p:spPr>
          <a:xfrm>
            <a:off x="5308600" y="0"/>
            <a:ext cx="3810000" cy="1537368"/>
          </a:xfrm>
          <a:prstGeom prst="rect">
            <a:avLst/>
          </a:prstGeom>
        </p:spPr>
      </p:pic>
      <p:sp>
        <p:nvSpPr>
          <p:cNvPr id="4" name="Title 3"/>
          <p:cNvSpPr txBox="1">
            <a:spLocks/>
          </p:cNvSpPr>
          <p:nvPr/>
        </p:nvSpPr>
        <p:spPr>
          <a:xfrm>
            <a:off x="0" y="1"/>
            <a:ext cx="5308600" cy="1600196"/>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r>
              <a:rPr lang="en-US" sz="3600" i="0" kern="0" dirty="0" smtClean="0"/>
              <a:t>Peak Value Map for Et (3D empirical)</a:t>
            </a:r>
            <a:endParaRPr lang="en-US" sz="3600" i="0" kern="0" dirty="0"/>
          </a:p>
        </p:txBody>
      </p:sp>
    </p:spTree>
    <p:extLst>
      <p:ext uri="{BB962C8B-B14F-4D97-AF65-F5344CB8AC3E}">
        <p14:creationId xmlns:p14="http://schemas.microsoft.com/office/powerpoint/2010/main" val="2782713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271" y="76200"/>
            <a:ext cx="5745163" cy="741612"/>
          </a:xfrm>
        </p:spPr>
        <p:txBody>
          <a:bodyPr/>
          <a:lstStyle/>
          <a:p>
            <a:r>
              <a:rPr lang="en-US" dirty="0" smtClean="0"/>
              <a:t>What Happened?</a:t>
            </a:r>
            <a:endParaRPr lang="en-US" dirty="0"/>
          </a:p>
        </p:txBody>
      </p:sp>
      <p:sp>
        <p:nvSpPr>
          <p:cNvPr id="3" name="Content Placeholder 2"/>
          <p:cNvSpPr>
            <a:spLocks noGrp="1"/>
          </p:cNvSpPr>
          <p:nvPr>
            <p:ph idx="1"/>
          </p:nvPr>
        </p:nvSpPr>
        <p:spPr>
          <a:xfrm>
            <a:off x="152400" y="1143000"/>
            <a:ext cx="8305800" cy="5021263"/>
          </a:xfrm>
        </p:spPr>
        <p:txBody>
          <a:bodyPr/>
          <a:lstStyle/>
          <a:p>
            <a:r>
              <a:rPr lang="en-US" dirty="0" smtClean="0">
                <a:solidFill>
                  <a:schemeClr val="bg1"/>
                </a:solidFill>
              </a:rPr>
              <a:t>Geomagnetic Storms</a:t>
            </a:r>
          </a:p>
          <a:p>
            <a:r>
              <a:rPr lang="en-US" dirty="0" smtClean="0">
                <a:solidFill>
                  <a:schemeClr val="bg1"/>
                </a:solidFill>
              </a:rPr>
              <a:t>Earth has a natural magnetic field</a:t>
            </a:r>
          </a:p>
          <a:p>
            <a:r>
              <a:rPr lang="en-US" dirty="0" smtClean="0">
                <a:solidFill>
                  <a:schemeClr val="bg1"/>
                </a:solidFill>
              </a:rPr>
              <a:t>Processes in space near Earth produce magnetic variations which are superposed on the background field</a:t>
            </a:r>
            <a:endParaRPr lang="en-US" dirty="0">
              <a:solidFill>
                <a:schemeClr val="bg1"/>
              </a:solidFill>
            </a:endParaRPr>
          </a:p>
        </p:txBody>
      </p:sp>
      <p:pic>
        <p:nvPicPr>
          <p:cNvPr id="7" name="Picture 8" descr="M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57600"/>
            <a:ext cx="4515473" cy="309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652736"/>
            <a:ext cx="4047037" cy="31040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0889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780" y="76200"/>
            <a:ext cx="7130157" cy="1447959"/>
          </a:xfrm>
        </p:spPr>
        <p:txBody>
          <a:bodyPr/>
          <a:lstStyle/>
          <a:p>
            <a:r>
              <a:rPr lang="en-US" dirty="0" smtClean="0"/>
              <a:t>Interplanetary Space:</a:t>
            </a:r>
            <a:br>
              <a:rPr lang="en-US" dirty="0" smtClean="0"/>
            </a:br>
            <a:r>
              <a:rPr lang="en-US" dirty="0" smtClean="0"/>
              <a:t>Simulation</a:t>
            </a:r>
            <a:endParaRPr lang="en-US" dirty="0"/>
          </a:p>
        </p:txBody>
      </p:sp>
      <p:pic>
        <p:nvPicPr>
          <p:cNvPr id="3" name="Gombosi_NewZoom2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524000"/>
            <a:ext cx="7086600" cy="5314950"/>
          </a:xfrm>
          <a:prstGeom prst="rect">
            <a:avLst/>
          </a:prstGeom>
        </p:spPr>
      </p:pic>
    </p:spTree>
    <p:extLst>
      <p:ext uri="{BB962C8B-B14F-4D97-AF65-F5344CB8AC3E}">
        <p14:creationId xmlns:p14="http://schemas.microsoft.com/office/powerpoint/2010/main" val="386705968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1893" y="76200"/>
            <a:ext cx="4013920" cy="741612"/>
          </a:xfrm>
        </p:spPr>
        <p:txBody>
          <a:bodyPr/>
          <a:lstStyle/>
          <a:p>
            <a:r>
              <a:rPr lang="en-US" dirty="0" smtClean="0"/>
              <a:t>A Quiet Day</a:t>
            </a:r>
            <a:endParaRPr lang="en-US" dirty="0"/>
          </a:p>
        </p:txBody>
      </p:sp>
      <p:sp>
        <p:nvSpPr>
          <p:cNvPr id="6" name="Content Placeholder 2"/>
          <p:cNvSpPr txBox="1">
            <a:spLocks/>
          </p:cNvSpPr>
          <p:nvPr/>
        </p:nvSpPr>
        <p:spPr>
          <a:xfrm>
            <a:off x="685799" y="5829300"/>
            <a:ext cx="8318501" cy="838200"/>
          </a:xfrm>
          <a:prstGeom prst="rect">
            <a:avLst/>
          </a:prstGeom>
        </p:spPr>
        <p:txBody>
          <a:bodyPr/>
          <a:lstStyle>
            <a:lvl1pPr marL="268288" indent="-268288" algn="l" defTabSz="858838" rtl="0" eaLnBrk="0" fontAlgn="base" hangingPunct="0">
              <a:lnSpc>
                <a:spcPct val="90000"/>
              </a:lnSpc>
              <a:spcBef>
                <a:spcPct val="30000"/>
              </a:spcBef>
              <a:spcAft>
                <a:spcPct val="0"/>
              </a:spcAft>
              <a:buSzPct val="100000"/>
              <a:buChar char="•"/>
              <a:defRPr sz="2800" b="1" baseline="0">
                <a:solidFill>
                  <a:schemeClr val="bg1"/>
                </a:solidFill>
                <a:latin typeface="+mn-lt"/>
                <a:ea typeface="+mn-ea"/>
                <a:cs typeface="+mn-cs"/>
              </a:defRPr>
            </a:lvl1pPr>
            <a:lvl2pPr marL="644525" indent="-214313" algn="l" defTabSz="858838" rtl="0" eaLnBrk="0" fontAlgn="base" hangingPunct="0">
              <a:spcBef>
                <a:spcPct val="20000"/>
              </a:spcBef>
              <a:spcAft>
                <a:spcPct val="0"/>
              </a:spcAft>
              <a:buChar char="–"/>
              <a:defRPr sz="2800" b="1" baseline="0">
                <a:solidFill>
                  <a:schemeClr val="bg1"/>
                </a:solidFill>
                <a:latin typeface="Times New Roman" pitchFamily="18" charset="0"/>
              </a:defRPr>
            </a:lvl2pPr>
            <a:lvl3pPr marL="1074738" indent="-215900" algn="l" defTabSz="858838" rtl="0" eaLnBrk="0" fontAlgn="base" hangingPunct="0">
              <a:spcBef>
                <a:spcPct val="20000"/>
              </a:spcBef>
              <a:spcAft>
                <a:spcPct val="0"/>
              </a:spcAft>
              <a:buChar char="•"/>
              <a:defRPr sz="2400" b="1" baseline="0">
                <a:solidFill>
                  <a:schemeClr val="bg1"/>
                </a:solidFill>
                <a:latin typeface="Times New Roman" pitchFamily="18" charset="0"/>
              </a:defRPr>
            </a:lvl3pPr>
            <a:lvl4pPr marL="1450975" indent="-161925" algn="l" defTabSz="858838" rtl="0" eaLnBrk="0" fontAlgn="base" hangingPunct="0">
              <a:spcBef>
                <a:spcPct val="20000"/>
              </a:spcBef>
              <a:spcAft>
                <a:spcPct val="0"/>
              </a:spcAft>
              <a:buChar char="–"/>
              <a:defRPr sz="2000" b="1" baseline="0">
                <a:solidFill>
                  <a:schemeClr val="bg1"/>
                </a:solidFill>
                <a:latin typeface="Times New Roman" pitchFamily="18" charset="0"/>
              </a:defRPr>
            </a:lvl4pPr>
            <a:lvl5pPr marL="1879600" indent="-160338" algn="l" defTabSz="858838" rtl="0" eaLnBrk="0" fontAlgn="base" hangingPunct="0">
              <a:spcBef>
                <a:spcPct val="20000"/>
              </a:spcBef>
              <a:spcAft>
                <a:spcPct val="0"/>
              </a:spcAft>
              <a:buChar char="»"/>
              <a:defRPr sz="2000" b="1" baseline="0">
                <a:solidFill>
                  <a:schemeClr val="bg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0" indent="0">
              <a:buNone/>
            </a:pPr>
            <a:r>
              <a:rPr lang="en-US" kern="0" dirty="0" smtClean="0"/>
              <a:t>Even on a quiet day there are small daily fluctuations of the geomagnetic field</a:t>
            </a:r>
          </a:p>
        </p:txBody>
      </p:sp>
      <p:sp>
        <p:nvSpPr>
          <p:cNvPr id="4" name="TextBox 3"/>
          <p:cNvSpPr txBox="1"/>
          <p:nvPr/>
        </p:nvSpPr>
        <p:spPr>
          <a:xfrm>
            <a:off x="0" y="5105400"/>
            <a:ext cx="3657600" cy="369332"/>
          </a:xfrm>
          <a:prstGeom prst="rect">
            <a:avLst/>
          </a:prstGeom>
          <a:noFill/>
        </p:spPr>
        <p:txBody>
          <a:bodyPr wrap="square" rtlCol="0">
            <a:spAutoFit/>
          </a:bodyPr>
          <a:lstStyle/>
          <a:p>
            <a:r>
              <a:rPr lang="en-US" dirty="0" smtClean="0">
                <a:solidFill>
                  <a:schemeClr val="bg1"/>
                </a:solidFill>
              </a:rPr>
              <a:t>Total Horizontal Field ~18,188 </a:t>
            </a:r>
            <a:r>
              <a:rPr lang="en-US" dirty="0" err="1" smtClean="0">
                <a:solidFill>
                  <a:schemeClr val="bg1"/>
                </a:solidFill>
              </a:rPr>
              <a:t>nT</a:t>
            </a:r>
            <a:endParaRPr lang="en-US" dirty="0">
              <a:solidFill>
                <a:schemeClr val="bg1"/>
              </a:solidFill>
            </a:endParaRPr>
          </a:p>
        </p:txBody>
      </p:sp>
      <p:sp>
        <p:nvSpPr>
          <p:cNvPr id="8" name="TextBox 7"/>
          <p:cNvSpPr txBox="1"/>
          <p:nvPr/>
        </p:nvSpPr>
        <p:spPr>
          <a:xfrm>
            <a:off x="4845049" y="5181600"/>
            <a:ext cx="3657600" cy="646331"/>
          </a:xfrm>
          <a:prstGeom prst="rect">
            <a:avLst/>
          </a:prstGeom>
          <a:noFill/>
        </p:spPr>
        <p:txBody>
          <a:bodyPr wrap="square" rtlCol="0">
            <a:spAutoFit/>
          </a:bodyPr>
          <a:lstStyle/>
          <a:p>
            <a:r>
              <a:rPr lang="en-US" dirty="0" smtClean="0">
                <a:solidFill>
                  <a:schemeClr val="bg1"/>
                </a:solidFill>
              </a:rPr>
              <a:t>Quiet fluctuations about the mean ~25 </a:t>
            </a:r>
            <a:r>
              <a:rPr lang="en-US" dirty="0" err="1" smtClean="0">
                <a:solidFill>
                  <a:schemeClr val="bg1"/>
                </a:solidFill>
              </a:rPr>
              <a:t>nT</a:t>
            </a:r>
            <a:r>
              <a:rPr lang="en-US" dirty="0" smtClean="0">
                <a:solidFill>
                  <a:schemeClr val="bg1"/>
                </a:solidFill>
              </a:rPr>
              <a:t> (about 0.1%)</a:t>
            </a: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19250"/>
            <a:ext cx="4584702" cy="34385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058" y="1619250"/>
            <a:ext cx="4584702" cy="3438527"/>
          </a:xfrm>
          <a:prstGeom prst="rect">
            <a:avLst/>
          </a:prstGeom>
        </p:spPr>
      </p:pic>
    </p:spTree>
    <p:extLst>
      <p:ext uri="{BB962C8B-B14F-4D97-AF65-F5344CB8AC3E}">
        <p14:creationId xmlns:p14="http://schemas.microsoft.com/office/powerpoint/2010/main" val="132028664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1759" y="76200"/>
            <a:ext cx="5014193" cy="741612"/>
          </a:xfrm>
        </p:spPr>
        <p:txBody>
          <a:bodyPr/>
          <a:lstStyle/>
          <a:p>
            <a:r>
              <a:rPr lang="en-US" dirty="0" smtClean="0"/>
              <a:t>March 13, 1989</a:t>
            </a:r>
            <a:endParaRPr lang="en-US" dirty="0"/>
          </a:p>
        </p:txBody>
      </p:sp>
      <p:sp>
        <p:nvSpPr>
          <p:cNvPr id="6" name="Content Placeholder 2"/>
          <p:cNvSpPr txBox="1">
            <a:spLocks/>
          </p:cNvSpPr>
          <p:nvPr/>
        </p:nvSpPr>
        <p:spPr>
          <a:xfrm>
            <a:off x="1143000" y="5410200"/>
            <a:ext cx="8318501" cy="838200"/>
          </a:xfrm>
          <a:prstGeom prst="rect">
            <a:avLst/>
          </a:prstGeom>
        </p:spPr>
        <p:txBody>
          <a:bodyPr/>
          <a:lstStyle>
            <a:lvl1pPr marL="268288" indent="-268288" algn="l" defTabSz="858838" rtl="0" eaLnBrk="0" fontAlgn="base" hangingPunct="0">
              <a:lnSpc>
                <a:spcPct val="90000"/>
              </a:lnSpc>
              <a:spcBef>
                <a:spcPct val="30000"/>
              </a:spcBef>
              <a:spcAft>
                <a:spcPct val="0"/>
              </a:spcAft>
              <a:buSzPct val="100000"/>
              <a:buChar char="•"/>
              <a:defRPr sz="2800" b="1" baseline="0">
                <a:solidFill>
                  <a:schemeClr val="bg1"/>
                </a:solidFill>
                <a:latin typeface="+mn-lt"/>
                <a:ea typeface="+mn-ea"/>
                <a:cs typeface="+mn-cs"/>
              </a:defRPr>
            </a:lvl1pPr>
            <a:lvl2pPr marL="644525" indent="-214313" algn="l" defTabSz="858838" rtl="0" eaLnBrk="0" fontAlgn="base" hangingPunct="0">
              <a:spcBef>
                <a:spcPct val="20000"/>
              </a:spcBef>
              <a:spcAft>
                <a:spcPct val="0"/>
              </a:spcAft>
              <a:buChar char="–"/>
              <a:defRPr sz="2800" b="1" baseline="0">
                <a:solidFill>
                  <a:schemeClr val="bg1"/>
                </a:solidFill>
                <a:latin typeface="Times New Roman" pitchFamily="18" charset="0"/>
              </a:defRPr>
            </a:lvl2pPr>
            <a:lvl3pPr marL="1074738" indent="-215900" algn="l" defTabSz="858838" rtl="0" eaLnBrk="0" fontAlgn="base" hangingPunct="0">
              <a:spcBef>
                <a:spcPct val="20000"/>
              </a:spcBef>
              <a:spcAft>
                <a:spcPct val="0"/>
              </a:spcAft>
              <a:buChar char="•"/>
              <a:defRPr sz="2400" b="1" baseline="0">
                <a:solidFill>
                  <a:schemeClr val="bg1"/>
                </a:solidFill>
                <a:latin typeface="Times New Roman" pitchFamily="18" charset="0"/>
              </a:defRPr>
            </a:lvl3pPr>
            <a:lvl4pPr marL="1450975" indent="-161925" algn="l" defTabSz="858838" rtl="0" eaLnBrk="0" fontAlgn="base" hangingPunct="0">
              <a:spcBef>
                <a:spcPct val="20000"/>
              </a:spcBef>
              <a:spcAft>
                <a:spcPct val="0"/>
              </a:spcAft>
              <a:buChar char="–"/>
              <a:defRPr sz="2000" b="1" baseline="0">
                <a:solidFill>
                  <a:schemeClr val="bg1"/>
                </a:solidFill>
                <a:latin typeface="Times New Roman" pitchFamily="18" charset="0"/>
              </a:defRPr>
            </a:lvl4pPr>
            <a:lvl5pPr marL="1879600" indent="-160338" algn="l" defTabSz="858838" rtl="0" eaLnBrk="0" fontAlgn="base" hangingPunct="0">
              <a:spcBef>
                <a:spcPct val="20000"/>
              </a:spcBef>
              <a:spcAft>
                <a:spcPct val="0"/>
              </a:spcAft>
              <a:buChar char="»"/>
              <a:defRPr sz="2000" b="1" baseline="0">
                <a:solidFill>
                  <a:schemeClr val="bg1"/>
                </a:solidFill>
                <a:latin typeface="Times New Roman" pitchFamily="18" charset="0"/>
              </a:defRPr>
            </a:lvl5pPr>
            <a:lvl6pPr marL="2336800" indent="-160338" algn="l" defTabSz="858838" rtl="0" eaLnBrk="0" fontAlgn="base" hangingPunct="0">
              <a:spcBef>
                <a:spcPct val="20000"/>
              </a:spcBef>
              <a:spcAft>
                <a:spcPct val="0"/>
              </a:spcAft>
              <a:buChar char="»"/>
              <a:defRPr sz="2000" b="1">
                <a:solidFill>
                  <a:schemeClr val="tx1"/>
                </a:solidFill>
                <a:latin typeface="Times New Roman" pitchFamily="18" charset="0"/>
              </a:defRPr>
            </a:lvl6pPr>
            <a:lvl7pPr marL="2794000" indent="-160338" algn="l" defTabSz="858838" rtl="0" eaLnBrk="0" fontAlgn="base" hangingPunct="0">
              <a:spcBef>
                <a:spcPct val="20000"/>
              </a:spcBef>
              <a:spcAft>
                <a:spcPct val="0"/>
              </a:spcAft>
              <a:buChar char="»"/>
              <a:defRPr sz="2000" b="1">
                <a:solidFill>
                  <a:schemeClr val="tx1"/>
                </a:solidFill>
                <a:latin typeface="Times New Roman" pitchFamily="18" charset="0"/>
              </a:defRPr>
            </a:lvl7pPr>
            <a:lvl8pPr marL="3251200" indent="-160338" algn="l" defTabSz="858838" rtl="0" eaLnBrk="0" fontAlgn="base" hangingPunct="0">
              <a:spcBef>
                <a:spcPct val="20000"/>
              </a:spcBef>
              <a:spcAft>
                <a:spcPct val="0"/>
              </a:spcAft>
              <a:buChar char="»"/>
              <a:defRPr sz="2000" b="1">
                <a:solidFill>
                  <a:schemeClr val="tx1"/>
                </a:solidFill>
                <a:latin typeface="Times New Roman" pitchFamily="18" charset="0"/>
              </a:defRPr>
            </a:lvl8pPr>
            <a:lvl9pPr marL="3708400" indent="-160338" algn="l" defTabSz="858838" rtl="0" eaLnBrk="0" fontAlgn="base" hangingPunct="0">
              <a:spcBef>
                <a:spcPct val="20000"/>
              </a:spcBef>
              <a:spcAft>
                <a:spcPct val="0"/>
              </a:spcAft>
              <a:buChar char="»"/>
              <a:defRPr sz="2000" b="1">
                <a:solidFill>
                  <a:schemeClr val="tx1"/>
                </a:solidFill>
                <a:latin typeface="Times New Roman" pitchFamily="18" charset="0"/>
              </a:defRPr>
            </a:lvl9pPr>
          </a:lstStyle>
          <a:p>
            <a:pPr marL="0" indent="0">
              <a:buNone/>
            </a:pPr>
            <a:r>
              <a:rPr lang="en-US" kern="0" dirty="0" smtClean="0"/>
              <a:t>Disturbances from the Sun travel through space and cause geomagnetic storms!</a:t>
            </a:r>
          </a:p>
        </p:txBody>
      </p:sp>
      <p:sp>
        <p:nvSpPr>
          <p:cNvPr id="8" name="TextBox 7"/>
          <p:cNvSpPr txBox="1"/>
          <p:nvPr/>
        </p:nvSpPr>
        <p:spPr>
          <a:xfrm>
            <a:off x="2057399" y="4996934"/>
            <a:ext cx="6445249" cy="369332"/>
          </a:xfrm>
          <a:prstGeom prst="rect">
            <a:avLst/>
          </a:prstGeom>
          <a:noFill/>
        </p:spPr>
        <p:txBody>
          <a:bodyPr wrap="square" rtlCol="0">
            <a:spAutoFit/>
          </a:bodyPr>
          <a:lstStyle/>
          <a:p>
            <a:r>
              <a:rPr lang="en-US" dirty="0" smtClean="0">
                <a:solidFill>
                  <a:schemeClr val="bg1"/>
                </a:solidFill>
              </a:rPr>
              <a:t>Storm fluctuations ~2000 </a:t>
            </a:r>
            <a:r>
              <a:rPr lang="en-US" dirty="0" err="1" smtClean="0">
                <a:solidFill>
                  <a:schemeClr val="bg1"/>
                </a:solidFill>
              </a:rPr>
              <a:t>nT</a:t>
            </a:r>
            <a:r>
              <a:rPr lang="en-US" dirty="0" smtClean="0">
                <a:solidFill>
                  <a:schemeClr val="bg1"/>
                </a:solidFill>
              </a:rPr>
              <a:t> (~10%)</a:t>
            </a:r>
            <a:endParaRPr lang="en-US" dirty="0">
              <a:solidFill>
                <a:schemeClr val="bg1"/>
              </a:solidFill>
            </a:endParaRPr>
          </a:p>
        </p:txBody>
      </p:sp>
      <p:pic>
        <p:nvPicPr>
          <p:cNvPr id="43010" name="Picture 2" descr="C:\MyIDLWorkSpace\idllib\magnetometer\efields\MyEfield\19890313_OTT_Ontario_fd_2880_BxB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838199"/>
            <a:ext cx="5391148" cy="404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41660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88375" cy="663575"/>
          </a:xfrm>
        </p:spPr>
        <p:txBody>
          <a:bodyPr/>
          <a:lstStyle/>
          <a:p>
            <a:r>
              <a:rPr lang="en-US" sz="4000" dirty="0" smtClean="0"/>
              <a:t>Cause &amp; Effect - Sun to Mantle - I</a:t>
            </a:r>
            <a:endParaRPr lang="en-US" sz="4000" dirty="0"/>
          </a:p>
        </p:txBody>
      </p:sp>
      <p:pic>
        <p:nvPicPr>
          <p:cNvPr id="3" name="Picture 2" descr="20031028_1130_c2rd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600"/>
            <a:ext cx="1676400" cy="1741488"/>
          </a:xfrm>
          <a:prstGeom prst="rect">
            <a:avLst/>
          </a:prstGeom>
          <a:noFill/>
          <a:ln>
            <a:noFill/>
          </a:ln>
          <a:extLst/>
        </p:spPr>
      </p:pic>
      <p:pic>
        <p:nvPicPr>
          <p:cNvPr id="4" name="Picture 3"/>
          <p:cNvPicPr/>
          <p:nvPr/>
        </p:nvPicPr>
        <p:blipFill rotWithShape="1">
          <a:blip r:embed="rId3"/>
          <a:srcRect l="16762" t="16202" r="60856" b="44263"/>
          <a:stretch/>
        </p:blipFill>
        <p:spPr bwMode="auto">
          <a:xfrm>
            <a:off x="2484120" y="1008944"/>
            <a:ext cx="1752600" cy="1741488"/>
          </a:xfrm>
          <a:prstGeom prst="rect">
            <a:avLst/>
          </a:prstGeom>
          <a:ln>
            <a:noFill/>
          </a:ln>
          <a:extLst>
            <a:ext uri="{53640926-AAD7-44D8-BBD7-CCE9431645EC}">
              <a14:shadowObscured xmlns:a14="http://schemas.microsoft.com/office/drawing/2010/main"/>
            </a:ext>
          </a:extLst>
        </p:spPr>
      </p:pic>
      <p:pic>
        <p:nvPicPr>
          <p:cNvPr id="5" name="Picture 4" descr="Msp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660" y="1013460"/>
            <a:ext cx="2590800" cy="17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3" idx="3"/>
            <a:endCxn id="4" idx="1"/>
          </p:cNvCxnSpPr>
          <p:nvPr/>
        </p:nvCxnSpPr>
        <p:spPr bwMode="auto">
          <a:xfrm>
            <a:off x="1828800" y="1861344"/>
            <a:ext cx="655320" cy="18344"/>
          </a:xfrm>
          <a:prstGeom prst="straightConnector1">
            <a:avLst/>
          </a:prstGeom>
          <a:solidFill>
            <a:srgbClr val="DDDDDD">
              <a:alpha val="50000"/>
            </a:srgbClr>
          </a:solidFill>
          <a:ln w="12700" cap="flat" cmpd="sng" algn="ctr">
            <a:solidFill>
              <a:schemeClr val="tx1"/>
            </a:solidFill>
            <a:prstDash val="solid"/>
            <a:round/>
            <a:headEnd type="none" w="med" len="med"/>
            <a:tailEnd type="triangle"/>
          </a:ln>
          <a:effectLst/>
        </p:spPr>
      </p:cxnSp>
      <p:cxnSp>
        <p:nvCxnSpPr>
          <p:cNvPr id="8" name="Straight Arrow Connector 7"/>
          <p:cNvCxnSpPr/>
          <p:nvPr/>
        </p:nvCxnSpPr>
        <p:spPr bwMode="auto">
          <a:xfrm>
            <a:off x="4236720" y="1890289"/>
            <a:ext cx="655320" cy="18344"/>
          </a:xfrm>
          <a:prstGeom prst="straightConnector1">
            <a:avLst/>
          </a:prstGeom>
          <a:solidFill>
            <a:srgbClr val="DDDDDD">
              <a:alpha val="50000"/>
            </a:srgbClr>
          </a:solidFill>
          <a:ln w="12700" cap="flat" cmpd="sng" algn="ctr">
            <a:solidFill>
              <a:schemeClr val="tx1"/>
            </a:solidFill>
            <a:prstDash val="solid"/>
            <a:round/>
            <a:headEnd type="none" w="med" len="med"/>
            <a:tailEnd type="triangle"/>
          </a:ln>
          <a:effectLst/>
        </p:spPr>
      </p:cxnSp>
      <p:cxnSp>
        <p:nvCxnSpPr>
          <p:cNvPr id="10" name="Straight Connector 9"/>
          <p:cNvCxnSpPr>
            <a:stCxn id="5" idx="3"/>
          </p:cNvCxnSpPr>
          <p:nvPr/>
        </p:nvCxnSpPr>
        <p:spPr bwMode="auto">
          <a:xfrm flipV="1">
            <a:off x="7490460" y="1890289"/>
            <a:ext cx="510540" cy="12260"/>
          </a:xfrm>
          <a:prstGeom prst="line">
            <a:avLst/>
          </a:prstGeom>
          <a:solidFill>
            <a:srgbClr val="DDDDDD">
              <a:alpha val="50000"/>
            </a:srgbClr>
          </a:solidFill>
          <a:ln w="127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7989570" y="1885773"/>
            <a:ext cx="11430" cy="1848027"/>
          </a:xfrm>
          <a:prstGeom prst="line">
            <a:avLst/>
          </a:prstGeom>
          <a:solidFill>
            <a:srgbClr val="DDDDDD">
              <a:alpha val="50000"/>
            </a:srgbClr>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152399" y="3733800"/>
            <a:ext cx="7837170" cy="0"/>
          </a:xfrm>
          <a:prstGeom prst="line">
            <a:avLst/>
          </a:prstGeom>
          <a:solidFill>
            <a:srgbClr val="DDDDDD">
              <a:alpha val="50000"/>
            </a:srgbClr>
          </a:solidFill>
          <a:ln w="127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152399" y="3733800"/>
            <a:ext cx="0" cy="1371600"/>
          </a:xfrm>
          <a:prstGeom prst="line">
            <a:avLst/>
          </a:prstGeom>
          <a:solidFill>
            <a:srgbClr val="DDDDDD">
              <a:alpha val="50000"/>
            </a:srgbClr>
          </a:solidFill>
          <a:ln w="12700" cap="flat" cmpd="sng" algn="ctr">
            <a:solidFill>
              <a:schemeClr val="tx1"/>
            </a:solidFill>
            <a:prstDash val="solid"/>
            <a:round/>
            <a:headEnd type="none" w="med" len="med"/>
            <a:tailEnd type="none" w="med" len="med"/>
          </a:ln>
          <a:effectLst/>
        </p:spPr>
      </p:cxnSp>
      <p:pic>
        <p:nvPicPr>
          <p:cNvPr id="20" name="Picture 19" descr="MagnetosphericCurrents.pdf"/>
          <p:cNvPicPr/>
          <p:nvPr/>
        </p:nvPicPr>
        <p:blipFill>
          <a:blip r:embed="rId5"/>
          <a:srcRect/>
          <a:stretch>
            <a:fillRect/>
          </a:stretch>
        </p:blipFill>
        <p:spPr bwMode="auto">
          <a:xfrm>
            <a:off x="491490" y="3814851"/>
            <a:ext cx="3307080" cy="2590800"/>
          </a:xfrm>
          <a:prstGeom prst="rect">
            <a:avLst/>
          </a:prstGeom>
          <a:noFill/>
          <a:ln>
            <a:noFill/>
          </a:ln>
          <a:effectLst>
            <a:outerShdw blurRad="50800" dist="38100" dir="2700000" algn="br" rotWithShape="0">
              <a:srgbClr val="808080"/>
            </a:outerShdw>
          </a:effectLst>
          <a:extLst/>
        </p:spPr>
      </p:pic>
      <p:cxnSp>
        <p:nvCxnSpPr>
          <p:cNvPr id="22" name="Straight Arrow Connector 21"/>
          <p:cNvCxnSpPr>
            <a:endCxn id="20" idx="1"/>
          </p:cNvCxnSpPr>
          <p:nvPr/>
        </p:nvCxnSpPr>
        <p:spPr bwMode="auto">
          <a:xfrm>
            <a:off x="152715" y="5110251"/>
            <a:ext cx="338775" cy="0"/>
          </a:xfrm>
          <a:prstGeom prst="straightConnector1">
            <a:avLst/>
          </a:prstGeom>
          <a:solidFill>
            <a:srgbClr val="DDDDDD">
              <a:alpha val="50000"/>
            </a:srgbClr>
          </a:solidFill>
          <a:ln w="12700" cap="flat" cmpd="sng" algn="ctr">
            <a:solidFill>
              <a:schemeClr val="tx1"/>
            </a:solidFill>
            <a:prstDash val="solid"/>
            <a:round/>
            <a:headEnd type="none" w="med" len="med"/>
            <a:tailEnd type="triangle"/>
          </a:ln>
          <a:effectLst/>
        </p:spPr>
      </p:cxnSp>
      <p:pic>
        <p:nvPicPr>
          <p:cNvPr id="28" name="Picture 27" descr="GlobalAurora70"/>
          <p:cNvPicPr/>
          <p:nvPr/>
        </p:nvPicPr>
        <p:blipFill>
          <a:blip r:embed="rId6">
            <a:extLst>
              <a:ext uri="{28A0092B-C50C-407E-A947-70E740481C1C}">
                <a14:useLocalDpi xmlns:a14="http://schemas.microsoft.com/office/drawing/2010/main" val="0"/>
              </a:ext>
            </a:extLst>
          </a:blip>
          <a:srcRect/>
          <a:stretch>
            <a:fillRect/>
          </a:stretch>
        </p:blipFill>
        <p:spPr bwMode="auto">
          <a:xfrm>
            <a:off x="5100955" y="3991523"/>
            <a:ext cx="2196139" cy="218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a:endCxn id="28" idx="1"/>
          </p:cNvCxnSpPr>
          <p:nvPr/>
        </p:nvCxnSpPr>
        <p:spPr bwMode="auto">
          <a:xfrm flipV="1">
            <a:off x="3798570" y="5081862"/>
            <a:ext cx="1302385" cy="23538"/>
          </a:xfrm>
          <a:prstGeom prst="straightConnector1">
            <a:avLst/>
          </a:prstGeom>
          <a:solidFill>
            <a:srgbClr val="DDDDDD">
              <a:alpha val="50000"/>
            </a:srgbClr>
          </a:solidFill>
          <a:ln w="12700" cap="flat" cmpd="sng" algn="ctr">
            <a:solidFill>
              <a:schemeClr val="tx1"/>
            </a:solidFill>
            <a:prstDash val="solid"/>
            <a:round/>
            <a:headEnd type="none" w="med" len="med"/>
            <a:tailEnd type="triangle"/>
          </a:ln>
          <a:effectLst/>
        </p:spPr>
      </p:cxnSp>
      <p:sp>
        <p:nvSpPr>
          <p:cNvPr id="6" name="TextBox 5"/>
          <p:cNvSpPr txBox="1"/>
          <p:nvPr/>
        </p:nvSpPr>
        <p:spPr>
          <a:xfrm>
            <a:off x="220979" y="2736939"/>
            <a:ext cx="1752601"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1" i="1" u="none" strike="noStrike" kern="1200" cap="none" spc="0" normalizeH="0" baseline="0" noProof="0" dirty="0" smtClean="0">
                <a:ln>
                  <a:noFill/>
                </a:ln>
                <a:solidFill>
                  <a:srgbClr val="000000"/>
                </a:solidFill>
                <a:effectLst/>
                <a:uLnTx/>
                <a:uFillTx/>
                <a:latin typeface="Garrison Light Sans"/>
                <a:ea typeface="+mn-ea"/>
                <a:cs typeface="+mn-cs"/>
              </a:rPr>
              <a:t>SOHO C2 data </a:t>
            </a:r>
            <a:r>
              <a:rPr kumimoji="0" lang="en-US" sz="600" b="1" i="1" u="none" strike="noStrike" kern="1200" cap="none" spc="0" normalizeH="0" baseline="0" noProof="0" dirty="0">
                <a:ln>
                  <a:noFill/>
                </a:ln>
                <a:solidFill>
                  <a:srgbClr val="000000"/>
                </a:solidFill>
                <a:effectLst/>
                <a:uLnTx/>
                <a:uFillTx/>
                <a:latin typeface="Garrison Light Sans"/>
                <a:ea typeface="+mn-ea"/>
                <a:cs typeface="+mn-cs"/>
              </a:rPr>
              <a:t>courtesy of the NASA/ESA </a:t>
            </a:r>
          </a:p>
        </p:txBody>
      </p:sp>
      <p:sp>
        <p:nvSpPr>
          <p:cNvPr id="9" name="Rectangle 8"/>
          <p:cNvSpPr/>
          <p:nvPr/>
        </p:nvSpPr>
        <p:spPr>
          <a:xfrm>
            <a:off x="2425382" y="2727511"/>
            <a:ext cx="1954213"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Output from WSA-Enlil-Cone model for series of three CME’s observed in August 2011</a:t>
            </a:r>
            <a:endParaRPr kumimoji="0" lang="en-US" sz="700" b="1" i="1" u="none" strike="noStrike" kern="1200" cap="none" spc="0" normalizeH="0" baseline="0" noProof="0" dirty="0">
              <a:ln>
                <a:noFill/>
              </a:ln>
              <a:solidFill>
                <a:srgbClr val="000000"/>
              </a:solidFill>
              <a:effectLst/>
              <a:uLnTx/>
              <a:uFillTx/>
              <a:latin typeface="Garrison Light Sans"/>
              <a:ea typeface="+mn-ea"/>
              <a:cs typeface="+mn-cs"/>
            </a:endParaRPr>
          </a:p>
        </p:txBody>
      </p:sp>
      <p:sp>
        <p:nvSpPr>
          <p:cNvPr id="12" name="Rectangle 11"/>
          <p:cNvSpPr/>
          <p:nvPr/>
        </p:nvSpPr>
        <p:spPr>
          <a:xfrm>
            <a:off x="5100955" y="6195739"/>
            <a:ext cx="2290445"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1"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Image </a:t>
            </a:r>
            <a:r>
              <a:rPr kumimoji="0" lang="en-US" sz="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of the </a:t>
            </a:r>
            <a:r>
              <a:rPr kumimoji="0" lang="en-US" sz="600" b="1"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auroral</a:t>
            </a:r>
            <a:r>
              <a:rPr kumimoji="0" lang="en-US" sz="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oval from the Dynamics Explorer 1 Satellite </a:t>
            </a:r>
            <a:r>
              <a:rPr kumimoji="0" lang="en-US" sz="600" b="1"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(Louis </a:t>
            </a:r>
            <a:r>
              <a:rPr kumimoji="0" lang="en-US" sz="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Frank</a:t>
            </a:r>
            <a:r>
              <a:rPr kumimoji="0" lang="en-US" sz="600" b="1"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600" b="1" i="1" u="none" strike="noStrike" kern="1200" cap="none" spc="0" normalizeH="0" baseline="0" noProof="0" dirty="0">
              <a:ln>
                <a:noFill/>
              </a:ln>
              <a:solidFill>
                <a:srgbClr val="000000"/>
              </a:solidFill>
              <a:effectLst/>
              <a:uLnTx/>
              <a:uFillTx/>
              <a:latin typeface="Garrison Light Sans"/>
              <a:ea typeface="+mn-ea"/>
              <a:cs typeface="+mn-cs"/>
            </a:endParaRPr>
          </a:p>
        </p:txBody>
      </p:sp>
      <p:sp>
        <p:nvSpPr>
          <p:cNvPr id="13" name="Rectangle 12"/>
          <p:cNvSpPr/>
          <p:nvPr/>
        </p:nvSpPr>
        <p:spPr>
          <a:xfrm>
            <a:off x="491490" y="6410502"/>
            <a:ext cx="4572000" cy="184666"/>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Conceptual model of the Magnetosphere. (Source - C Russell, IEEE Trans. on Plasma Science, 2000).</a:t>
            </a:r>
            <a:endParaRPr kumimoji="0" lang="en-US" sz="600" b="1" i="1" u="none" strike="noStrike" kern="1200" cap="none" spc="0" normalizeH="0" baseline="0" noProof="0" dirty="0">
              <a:ln>
                <a:noFill/>
              </a:ln>
              <a:solidFill>
                <a:srgbClr val="000000"/>
              </a:solidFill>
              <a:effectLst/>
              <a:uLnTx/>
              <a:uFillTx/>
              <a:latin typeface="Garrison Light Sans"/>
              <a:ea typeface="+mn-ea"/>
              <a:cs typeface="+mn-cs"/>
            </a:endParaRPr>
          </a:p>
        </p:txBody>
      </p:sp>
      <p:sp>
        <p:nvSpPr>
          <p:cNvPr id="21" name="Rectangle 20"/>
          <p:cNvSpPr/>
          <p:nvPr/>
        </p:nvSpPr>
        <p:spPr>
          <a:xfrm>
            <a:off x="4857749" y="2792725"/>
            <a:ext cx="2632711" cy="20005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Conceptual model for solar-wind-magnetosphere interaction</a:t>
            </a:r>
            <a:endParaRPr kumimoji="0" lang="en-US" sz="700" b="1" i="1" u="none" strike="noStrike" kern="1200" cap="none" spc="0" normalizeH="0" baseline="0" noProof="0" dirty="0">
              <a:ln>
                <a:noFill/>
              </a:ln>
              <a:solidFill>
                <a:srgbClr val="000000"/>
              </a:solidFill>
              <a:effectLst/>
              <a:uLnTx/>
              <a:uFillTx/>
              <a:latin typeface="Garrison Light Sans"/>
              <a:ea typeface="+mn-ea"/>
              <a:cs typeface="+mn-cs"/>
            </a:endParaRPr>
          </a:p>
        </p:txBody>
      </p:sp>
    </p:spTree>
    <p:extLst>
      <p:ext uri="{BB962C8B-B14F-4D97-AF65-F5344CB8AC3E}">
        <p14:creationId xmlns:p14="http://schemas.microsoft.com/office/powerpoint/2010/main" val="1687518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MyIDLWorkSpace\idllib\magnetometer\efields\MyEfield\19890313_OTT_Ontario_fd_2880_BxB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3" y="914712"/>
            <a:ext cx="3543910" cy="265793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bwMode="auto">
          <a:xfrm>
            <a:off x="3553883" y="2204068"/>
            <a:ext cx="179917" cy="7227"/>
          </a:xfrm>
          <a:prstGeom prst="straightConnector1">
            <a:avLst/>
          </a:prstGeom>
          <a:solidFill>
            <a:srgbClr val="DDDDDD">
              <a:alpha val="50000"/>
            </a:srgbClr>
          </a:solidFill>
          <a:ln w="12700" cap="flat" cmpd="sng" algn="ctr">
            <a:solidFill>
              <a:schemeClr val="tx1"/>
            </a:solidFill>
            <a:prstDash val="solid"/>
            <a:round/>
            <a:headEnd type="none" w="med" len="med"/>
            <a:tailEnd type="triangle"/>
          </a:ln>
          <a:effectLst/>
        </p:spPr>
      </p:cxn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089" y="897127"/>
            <a:ext cx="3543911" cy="265793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610421" y="1871651"/>
                <a:ext cx="1891298" cy="67928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srgbClr val="000000"/>
                                            </a:solidFill>
                                            <a:effectLst/>
                                            <a:uLnTx/>
                                            <a:uFillTx/>
                                            <a:latin typeface="Cambria Math"/>
                                            <a:ea typeface="+mn-ea"/>
                                            <a:cs typeface="+mn-cs"/>
                                          </a:rPr>
                                          <m:t>𝑍</m:t>
                                        </m:r>
                                      </m:e>
                                    </m:acc>
                                  </m:e>
                                  <m:sub>
                                    <m:r>
                                      <a:rPr kumimoji="0" lang="en-US" sz="1600" b="1" i="1" u="none" strike="noStrike" kern="1200" cap="none" spc="0" normalizeH="0" baseline="0" noProof="0">
                                        <a:ln>
                                          <a:noFill/>
                                        </a:ln>
                                        <a:solidFill>
                                          <a:srgbClr val="000000"/>
                                        </a:solidFill>
                                        <a:effectLst/>
                                        <a:uLnTx/>
                                        <a:uFillTx/>
                                        <a:latin typeface="Cambria Math"/>
                                        <a:ea typeface="+mn-ea"/>
                                        <a:cs typeface="+mn-cs"/>
                                      </a:rPr>
                                      <m:t>𝑥𝑥</m:t>
                                    </m:r>
                                  </m:sub>
                                </m:sSub>
                                <m:d>
                                  <m:d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a:ea typeface="+mn-ea"/>
                                            <a:cs typeface="+mn-cs"/>
                                          </a:rPr>
                                          <m:t>𝑓</m:t>
                                        </m:r>
                                      </m:e>
                                      <m:sub>
                                        <m:r>
                                          <a:rPr kumimoji="0" lang="en-US" sz="1600" b="1" i="1" u="none" strike="noStrike" kern="1200" cap="none" spc="0" normalizeH="0" baseline="0" noProof="0">
                                            <a:ln>
                                              <a:noFill/>
                                            </a:ln>
                                            <a:solidFill>
                                              <a:srgbClr val="000000"/>
                                            </a:solidFill>
                                            <a:effectLst/>
                                            <a:uLnTx/>
                                            <a:uFillTx/>
                                            <a:latin typeface="Cambria Math"/>
                                            <a:ea typeface="+mn-ea"/>
                                            <a:cs typeface="+mn-cs"/>
                                          </a:rPr>
                                          <m:t>𝑘</m:t>
                                        </m:r>
                                      </m:sub>
                                    </m:sSub>
                                  </m:e>
                                </m:d>
                              </m:e>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srgbClr val="000000"/>
                                            </a:solidFill>
                                            <a:effectLst/>
                                            <a:uLnTx/>
                                            <a:uFillTx/>
                                            <a:latin typeface="Cambria Math"/>
                                            <a:ea typeface="+mn-ea"/>
                                            <a:cs typeface="+mn-cs"/>
                                          </a:rPr>
                                          <m:t>𝑍</m:t>
                                        </m:r>
                                      </m:e>
                                    </m:acc>
                                  </m:e>
                                  <m:sub>
                                    <m:r>
                                      <a:rPr kumimoji="0" lang="en-US" sz="1600" b="1" i="1" u="none" strike="noStrike" kern="1200" cap="none" spc="0" normalizeH="0" baseline="0" noProof="0">
                                        <a:ln>
                                          <a:noFill/>
                                        </a:ln>
                                        <a:solidFill>
                                          <a:srgbClr val="000000"/>
                                        </a:solidFill>
                                        <a:effectLst/>
                                        <a:uLnTx/>
                                        <a:uFillTx/>
                                        <a:latin typeface="Cambria Math"/>
                                        <a:ea typeface="+mn-ea"/>
                                        <a:cs typeface="+mn-cs"/>
                                      </a:rPr>
                                      <m:t>𝑥𝑦</m:t>
                                    </m:r>
                                  </m:sub>
                                </m:sSub>
                                <m:d>
                                  <m:d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a:ea typeface="+mn-ea"/>
                                            <a:cs typeface="+mn-cs"/>
                                          </a:rPr>
                                          <m:t>𝑓</m:t>
                                        </m:r>
                                      </m:e>
                                      <m:sub>
                                        <m:r>
                                          <a:rPr kumimoji="0" lang="en-US" sz="1600" b="1" i="1" u="none" strike="noStrike" kern="1200" cap="none" spc="0" normalizeH="0" baseline="0" noProof="0">
                                            <a:ln>
                                              <a:noFill/>
                                            </a:ln>
                                            <a:solidFill>
                                              <a:srgbClr val="000000"/>
                                            </a:solidFill>
                                            <a:effectLst/>
                                            <a:uLnTx/>
                                            <a:uFillTx/>
                                            <a:latin typeface="Cambria Math"/>
                                            <a:ea typeface="+mn-ea"/>
                                            <a:cs typeface="+mn-cs"/>
                                          </a:rPr>
                                          <m:t>𝑘</m:t>
                                        </m:r>
                                      </m:sub>
                                    </m:sSub>
                                  </m:e>
                                </m:d>
                              </m:e>
                            </m:mr>
                            <m:mr>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srgbClr val="000000"/>
                                            </a:solidFill>
                                            <a:effectLst/>
                                            <a:uLnTx/>
                                            <a:uFillTx/>
                                            <a:latin typeface="Cambria Math"/>
                                            <a:ea typeface="+mn-ea"/>
                                            <a:cs typeface="+mn-cs"/>
                                          </a:rPr>
                                          <m:t>𝑍</m:t>
                                        </m:r>
                                      </m:e>
                                    </m:acc>
                                  </m:e>
                                  <m:sub>
                                    <m:r>
                                      <a:rPr kumimoji="0" lang="en-US" sz="1600" b="1" i="1" u="none" strike="noStrike" kern="1200" cap="none" spc="0" normalizeH="0" baseline="0" noProof="0">
                                        <a:ln>
                                          <a:noFill/>
                                        </a:ln>
                                        <a:solidFill>
                                          <a:srgbClr val="000000"/>
                                        </a:solidFill>
                                        <a:effectLst/>
                                        <a:uLnTx/>
                                        <a:uFillTx/>
                                        <a:latin typeface="Cambria Math"/>
                                        <a:ea typeface="+mn-ea"/>
                                        <a:cs typeface="+mn-cs"/>
                                      </a:rPr>
                                      <m:t>𝑦𝑥</m:t>
                                    </m:r>
                                  </m:sub>
                                </m:sSub>
                                <m:d>
                                  <m:d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a:ea typeface="+mn-ea"/>
                                            <a:cs typeface="+mn-cs"/>
                                          </a:rPr>
                                          <m:t>𝑓</m:t>
                                        </m:r>
                                      </m:e>
                                      <m:sub>
                                        <m:r>
                                          <a:rPr kumimoji="0" lang="en-US" sz="1600" b="1" i="1" u="none" strike="noStrike" kern="1200" cap="none" spc="0" normalizeH="0" baseline="0" noProof="0">
                                            <a:ln>
                                              <a:noFill/>
                                            </a:ln>
                                            <a:solidFill>
                                              <a:srgbClr val="000000"/>
                                            </a:solidFill>
                                            <a:effectLst/>
                                            <a:uLnTx/>
                                            <a:uFillTx/>
                                            <a:latin typeface="Cambria Math"/>
                                            <a:ea typeface="+mn-ea"/>
                                            <a:cs typeface="+mn-cs"/>
                                          </a:rPr>
                                          <m:t>𝑘</m:t>
                                        </m:r>
                                      </m:sub>
                                    </m:sSub>
                                  </m:e>
                                </m:d>
                              </m:e>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srgbClr val="000000"/>
                                            </a:solidFill>
                                            <a:effectLst/>
                                            <a:uLnTx/>
                                            <a:uFillTx/>
                                            <a:latin typeface="Cambria Math"/>
                                            <a:ea typeface="+mn-ea"/>
                                            <a:cs typeface="+mn-cs"/>
                                          </a:rPr>
                                          <m:t>𝑍</m:t>
                                        </m:r>
                                      </m:e>
                                    </m:acc>
                                  </m:e>
                                  <m:sub>
                                    <m:r>
                                      <a:rPr kumimoji="0" lang="en-US" sz="1600" b="1" i="1" u="none" strike="noStrike" kern="1200" cap="none" spc="0" normalizeH="0" baseline="0" noProof="0">
                                        <a:ln>
                                          <a:noFill/>
                                        </a:ln>
                                        <a:solidFill>
                                          <a:srgbClr val="000000"/>
                                        </a:solidFill>
                                        <a:effectLst/>
                                        <a:uLnTx/>
                                        <a:uFillTx/>
                                        <a:latin typeface="Cambria Math"/>
                                        <a:ea typeface="+mn-ea"/>
                                        <a:cs typeface="+mn-cs"/>
                                      </a:rPr>
                                      <m:t>𝑦𝑦</m:t>
                                    </m:r>
                                  </m:sub>
                                </m:sSub>
                                <m:d>
                                  <m:d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a:ea typeface="+mn-ea"/>
                                            <a:cs typeface="+mn-cs"/>
                                          </a:rPr>
                                          <m:t>𝑓</m:t>
                                        </m:r>
                                      </m:e>
                                      <m:sub>
                                        <m:r>
                                          <a:rPr kumimoji="0" lang="en-US" sz="1600" b="1" i="1" u="none" strike="noStrike" kern="1200" cap="none" spc="0" normalizeH="0" baseline="0" noProof="0">
                                            <a:ln>
                                              <a:noFill/>
                                            </a:ln>
                                            <a:solidFill>
                                              <a:srgbClr val="000000"/>
                                            </a:solidFill>
                                            <a:effectLst/>
                                            <a:uLnTx/>
                                            <a:uFillTx/>
                                            <a:latin typeface="Cambria Math"/>
                                            <a:ea typeface="+mn-ea"/>
                                            <a:cs typeface="+mn-cs"/>
                                          </a:rPr>
                                          <m:t>𝑘</m:t>
                                        </m:r>
                                      </m:sub>
                                    </m:sSub>
                                  </m:e>
                                </m:d>
                              </m:e>
                            </m:mr>
                          </m:m>
                        </m:e>
                      </m:d>
                    </m:oMath>
                  </m:oMathPara>
                </a14:m>
                <a:endParaRPr kumimoji="0" lang="en-US" sz="1600" b="1" i="1" u="none" strike="noStrike" kern="1200" cap="none" spc="0" normalizeH="0" baseline="0" noProof="0" dirty="0">
                  <a:ln>
                    <a:noFill/>
                  </a:ln>
                  <a:solidFill>
                    <a:srgbClr val="000000"/>
                  </a:solidFill>
                  <a:effectLst/>
                  <a:uLnTx/>
                  <a:uFillTx/>
                  <a:latin typeface="Garrison Light Sans"/>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3610421" y="1871651"/>
                <a:ext cx="1891298" cy="679289"/>
              </a:xfrm>
              <a:prstGeom prst="rect">
                <a:avLst/>
              </a:prstGeom>
              <a:blipFill rotWithShape="0">
                <a:blip r:embed="rId4"/>
                <a:stretch>
                  <a:fillRect/>
                </a:stretch>
              </a:blipFill>
            </p:spPr>
            <p:txBody>
              <a:bodyPr/>
              <a:lstStyle/>
              <a:p>
                <a:r>
                  <a:rPr lang="en-US">
                    <a:noFill/>
                  </a:rPr>
                  <a:t> </a:t>
                </a:r>
              </a:p>
            </p:txBody>
          </p:sp>
        </mc:Fallback>
      </mc:AlternateContent>
      <p:cxnSp>
        <p:nvCxnSpPr>
          <p:cNvPr id="23" name="Straight Arrow Connector 22"/>
          <p:cNvCxnSpPr/>
          <p:nvPr/>
        </p:nvCxnSpPr>
        <p:spPr bwMode="auto">
          <a:xfrm>
            <a:off x="5376439" y="2204068"/>
            <a:ext cx="210396" cy="7227"/>
          </a:xfrm>
          <a:prstGeom prst="straightConnector1">
            <a:avLst/>
          </a:prstGeom>
          <a:solidFill>
            <a:srgbClr val="DDDDDD">
              <a:alpha val="50000"/>
            </a:srgbClr>
          </a:solidFill>
          <a:ln w="12700" cap="flat" cmpd="sng" algn="ctr">
            <a:solidFill>
              <a:schemeClr val="tx1"/>
            </a:solidFill>
            <a:prstDash val="solid"/>
            <a:round/>
            <a:headEnd type="none" w="med" len="med"/>
            <a:tailEnd type="triangle"/>
          </a:ln>
          <a:effectLst/>
        </p:spPr>
      </p:cxnSp>
      <p:pic>
        <p:nvPicPr>
          <p:cNvPr id="32" name="Picture 31"/>
          <p:cNvPicPr>
            <a:picLocks noChangeAspect="1"/>
          </p:cNvPicPr>
          <p:nvPr/>
        </p:nvPicPr>
        <p:blipFill rotWithShape="1">
          <a:blip r:embed="rId5"/>
          <a:srcRect l="22355" t="20847" r="35978" b="22814"/>
          <a:stretch/>
        </p:blipFill>
        <p:spPr>
          <a:xfrm>
            <a:off x="2957652" y="4067472"/>
            <a:ext cx="3262875" cy="2479786"/>
          </a:xfrm>
          <a:prstGeom prst="rect">
            <a:avLst/>
          </a:prstGeom>
        </p:spPr>
      </p:pic>
      <p:sp>
        <p:nvSpPr>
          <p:cNvPr id="33" name="TextBox 32"/>
          <p:cNvSpPr txBox="1"/>
          <p:nvPr/>
        </p:nvSpPr>
        <p:spPr>
          <a:xfrm>
            <a:off x="2957652" y="6503979"/>
            <a:ext cx="326287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1" u="none" strike="noStrike" kern="1200" cap="none" spc="0" normalizeH="0" baseline="0" noProof="0" dirty="0" smtClean="0">
                <a:ln>
                  <a:noFill/>
                </a:ln>
                <a:solidFill>
                  <a:srgbClr val="000000"/>
                </a:solidFill>
                <a:effectLst/>
                <a:uLnTx/>
                <a:uFillTx/>
                <a:latin typeface="Garrison Light Sans"/>
                <a:ea typeface="+mn-ea"/>
                <a:cs typeface="+mn-cs"/>
              </a:rPr>
              <a:t>Time varying currents in space induce currents in the Earth and in artificial conductors at the surface - Boteler (2015)</a:t>
            </a:r>
            <a:endParaRPr kumimoji="0" lang="en-US" sz="800" b="1" i="1" u="none" strike="noStrike" kern="1200" cap="none" spc="0" normalizeH="0" baseline="0" noProof="0" dirty="0">
              <a:ln>
                <a:noFill/>
              </a:ln>
              <a:solidFill>
                <a:srgbClr val="000000"/>
              </a:solidFill>
              <a:effectLst/>
              <a:uLnTx/>
              <a:uFillTx/>
              <a:latin typeface="Garrison Light Sans"/>
              <a:ea typeface="+mn-ea"/>
              <a:cs typeface="+mn-cs"/>
            </a:endParaRPr>
          </a:p>
        </p:txBody>
      </p:sp>
      <p:sp>
        <p:nvSpPr>
          <p:cNvPr id="42" name="TextBox 41"/>
          <p:cNvSpPr txBox="1"/>
          <p:nvPr/>
        </p:nvSpPr>
        <p:spPr>
          <a:xfrm>
            <a:off x="0" y="3580691"/>
            <a:ext cx="3543910"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smtClean="0">
                <a:ln>
                  <a:noFill/>
                </a:ln>
                <a:solidFill>
                  <a:srgbClr val="000000"/>
                </a:solidFill>
                <a:effectLst/>
                <a:uLnTx/>
                <a:uFillTx/>
                <a:latin typeface="Garrison Light Sans"/>
                <a:ea typeface="+mn-ea"/>
                <a:cs typeface="+mn-cs"/>
              </a:rPr>
              <a:t>Input: Geomagnetic Field Time Series</a:t>
            </a:r>
            <a:br>
              <a:rPr kumimoji="0" lang="en-US" sz="1400" b="1" i="1"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800" b="1" i="1" u="none" strike="noStrike" kern="1200" cap="none" spc="0" normalizeH="0" baseline="0" noProof="0" dirty="0" smtClean="0">
                <a:ln>
                  <a:noFill/>
                </a:ln>
                <a:solidFill>
                  <a:srgbClr val="000000"/>
                </a:solidFill>
                <a:effectLst/>
                <a:uLnTx/>
                <a:uFillTx/>
                <a:latin typeface="Garrison Light Sans"/>
                <a:ea typeface="+mn-ea"/>
                <a:cs typeface="+mn-cs"/>
              </a:rPr>
              <a:t>March 13-14, 1989 Geomagnetic storm observed at Ottawa (NRCAN)</a:t>
            </a:r>
            <a:endParaRPr kumimoji="0" lang="en-US" sz="1400" b="1" i="1" u="none" strike="noStrike" kern="1200" cap="none" spc="0" normalizeH="0" baseline="0" noProof="0" dirty="0">
              <a:ln>
                <a:noFill/>
              </a:ln>
              <a:solidFill>
                <a:srgbClr val="000000"/>
              </a:solidFill>
              <a:effectLst/>
              <a:uLnTx/>
              <a:uFillTx/>
              <a:latin typeface="Garrison Light Sans"/>
              <a:ea typeface="+mn-ea"/>
              <a:cs typeface="+mn-cs"/>
            </a:endParaRPr>
          </a:p>
        </p:txBody>
      </p:sp>
      <p:sp>
        <p:nvSpPr>
          <p:cNvPr id="43" name="TextBox 42"/>
          <p:cNvSpPr txBox="1"/>
          <p:nvPr/>
        </p:nvSpPr>
        <p:spPr>
          <a:xfrm>
            <a:off x="5586835" y="3547309"/>
            <a:ext cx="3543910"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smtClean="0">
                <a:ln>
                  <a:noFill/>
                </a:ln>
                <a:solidFill>
                  <a:srgbClr val="000000"/>
                </a:solidFill>
                <a:effectLst/>
                <a:uLnTx/>
                <a:uFillTx/>
                <a:latin typeface="Garrison Light Sans"/>
                <a:ea typeface="+mn-ea"/>
                <a:cs typeface="+mn-cs"/>
              </a:rPr>
              <a:t>Output: </a:t>
            </a:r>
            <a:r>
              <a:rPr kumimoji="0" lang="en-US" sz="1400" b="1" i="1" u="none" strike="noStrike" kern="1200" cap="none" spc="0" normalizeH="0" baseline="0" noProof="0" dirty="0" err="1" smtClean="0">
                <a:ln>
                  <a:noFill/>
                </a:ln>
                <a:solidFill>
                  <a:srgbClr val="000000"/>
                </a:solidFill>
                <a:effectLst/>
                <a:uLnTx/>
                <a:uFillTx/>
                <a:latin typeface="Garrison Light Sans"/>
                <a:ea typeface="+mn-ea"/>
                <a:cs typeface="+mn-cs"/>
              </a:rPr>
              <a:t>Geoelectric</a:t>
            </a:r>
            <a:r>
              <a:rPr kumimoji="0" lang="en-US" sz="1400" b="1" i="1" u="none" strike="noStrike" kern="1200" cap="none" spc="0" normalizeH="0" baseline="0" noProof="0" dirty="0" smtClean="0">
                <a:ln>
                  <a:noFill/>
                </a:ln>
                <a:solidFill>
                  <a:srgbClr val="000000"/>
                </a:solidFill>
                <a:effectLst/>
                <a:uLnTx/>
                <a:uFillTx/>
                <a:latin typeface="Garrison Light Sans"/>
                <a:ea typeface="+mn-ea"/>
                <a:cs typeface="+mn-cs"/>
              </a:rPr>
              <a:t> Field Time Series</a:t>
            </a:r>
            <a:br>
              <a:rPr kumimoji="0" lang="en-US" sz="1400" b="1" i="1"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800" b="1" i="1" u="none" strike="noStrike" kern="1200" cap="none" spc="0" normalizeH="0" baseline="0" noProof="0" dirty="0" smtClean="0">
                <a:ln>
                  <a:noFill/>
                </a:ln>
                <a:solidFill>
                  <a:srgbClr val="000000"/>
                </a:solidFill>
                <a:effectLst/>
                <a:uLnTx/>
                <a:uFillTx/>
                <a:latin typeface="Garrison Light Sans"/>
                <a:ea typeface="+mn-ea"/>
                <a:cs typeface="+mn-cs"/>
              </a:rPr>
              <a:t>Calculated </a:t>
            </a:r>
            <a:r>
              <a:rPr kumimoji="0" lang="en-US" sz="800" b="1" i="1" u="none" strike="noStrike" kern="1200" cap="none" spc="0" normalizeH="0" baseline="0" noProof="0" dirty="0" err="1" smtClean="0">
                <a:ln>
                  <a:noFill/>
                </a:ln>
                <a:solidFill>
                  <a:srgbClr val="000000"/>
                </a:solidFill>
                <a:effectLst/>
                <a:uLnTx/>
                <a:uFillTx/>
                <a:latin typeface="Garrison Light Sans"/>
                <a:ea typeface="+mn-ea"/>
                <a:cs typeface="+mn-cs"/>
              </a:rPr>
              <a:t>Geoelectric</a:t>
            </a:r>
            <a:r>
              <a:rPr kumimoji="0" lang="en-US" sz="800" b="1" i="1" u="none" strike="noStrike" kern="1200" cap="none" spc="0" normalizeH="0" baseline="0" noProof="0" dirty="0" smtClean="0">
                <a:ln>
                  <a:noFill/>
                </a:ln>
                <a:solidFill>
                  <a:srgbClr val="000000"/>
                </a:solidFill>
                <a:effectLst/>
                <a:uLnTx/>
                <a:uFillTx/>
                <a:latin typeface="Garrison Light Sans"/>
                <a:ea typeface="+mn-ea"/>
                <a:cs typeface="+mn-cs"/>
              </a:rPr>
              <a:t> Field with a simple conductivity model</a:t>
            </a:r>
            <a:endParaRPr kumimoji="0" lang="en-US" sz="1400" b="1" i="1" u="none" strike="noStrike" kern="1200" cap="none" spc="0" normalizeH="0" baseline="0" noProof="0" dirty="0">
              <a:ln>
                <a:noFill/>
              </a:ln>
              <a:solidFill>
                <a:srgbClr val="000000"/>
              </a:solidFill>
              <a:effectLst/>
              <a:uLnTx/>
              <a:uFillTx/>
              <a:latin typeface="Garrison Light Sans"/>
              <a:ea typeface="+mn-ea"/>
              <a:cs typeface="+mn-cs"/>
            </a:endParaRPr>
          </a:p>
        </p:txBody>
      </p:sp>
      <p:sp>
        <p:nvSpPr>
          <p:cNvPr id="45" name="TextBox 44"/>
          <p:cNvSpPr txBox="1"/>
          <p:nvPr/>
        </p:nvSpPr>
        <p:spPr>
          <a:xfrm>
            <a:off x="3493770" y="2660462"/>
            <a:ext cx="2209800" cy="104644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Garrison Light Sans"/>
                <a:ea typeface="+mn-ea"/>
                <a:cs typeface="+mn-cs"/>
              </a:rPr>
              <a:t>Earth Conductivity:</a:t>
            </a:r>
            <a:br>
              <a:rPr kumimoji="0" lang="en-US" sz="1400" b="1" i="0"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-frequency dependent filter</a:t>
            </a:r>
            <a:b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-varies with location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-depends on structure</a:t>
            </a:r>
            <a:b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br>
            <a:r>
              <a:rPr kumimoji="0" lang="en-US" sz="1200" b="1" i="1" u="none" strike="noStrike" kern="1200" cap="none" spc="0" normalizeH="0" baseline="0" noProof="0" dirty="0" smtClean="0">
                <a:ln>
                  <a:noFill/>
                </a:ln>
                <a:solidFill>
                  <a:srgbClr val="000000"/>
                </a:solidFill>
                <a:effectLst/>
                <a:uLnTx/>
                <a:uFillTx/>
                <a:latin typeface="Garrison Light Sans"/>
                <a:ea typeface="+mn-ea"/>
                <a:cs typeface="+mn-cs"/>
              </a:rPr>
              <a:t> </a:t>
            </a:r>
            <a:r>
              <a:rPr kumimoji="0" lang="en-US" sz="1200" b="1" i="1" u="sng" strike="noStrike" kern="1200" cap="none" spc="0" normalizeH="0" baseline="0" noProof="0" dirty="0" smtClean="0">
                <a:ln>
                  <a:noFill/>
                </a:ln>
                <a:solidFill>
                  <a:srgbClr val="000000"/>
                </a:solidFill>
                <a:effectLst/>
                <a:uLnTx/>
                <a:uFillTx/>
                <a:latin typeface="Garrison Light Sans"/>
                <a:ea typeface="+mn-ea"/>
                <a:cs typeface="+mn-cs"/>
              </a:rPr>
              <a:t>below the mud</a:t>
            </a:r>
            <a:endParaRPr kumimoji="0" lang="en-US" sz="1200" b="1" i="1" u="sng" strike="noStrike" kern="1200" cap="none" spc="0" normalizeH="0" baseline="0" noProof="0" dirty="0">
              <a:ln>
                <a:noFill/>
              </a:ln>
              <a:solidFill>
                <a:srgbClr val="000000"/>
              </a:solidFill>
              <a:effectLst/>
              <a:uLnTx/>
              <a:uFillTx/>
              <a:latin typeface="Garrison Light Sans"/>
              <a:ea typeface="+mn-ea"/>
              <a:cs typeface="+mn-cs"/>
            </a:endParaRPr>
          </a:p>
        </p:txBody>
      </p:sp>
      <p:sp>
        <p:nvSpPr>
          <p:cNvPr id="13" name="Title 1"/>
          <p:cNvSpPr txBox="1">
            <a:spLocks/>
          </p:cNvSpPr>
          <p:nvPr/>
        </p:nvSpPr>
        <p:spPr>
          <a:xfrm>
            <a:off x="526440" y="110188"/>
            <a:ext cx="8588375" cy="663575"/>
          </a:xfrm>
          <a:prstGeom prst="rect">
            <a:avLst/>
          </a:prstGeom>
        </p:spPr>
        <p:txBody>
          <a:bodyPr/>
          <a:lstStyle>
            <a:lvl1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mj-lt"/>
                <a:ea typeface="+mj-ea"/>
                <a:cs typeface="+mj-cs"/>
              </a:defRPr>
            </a:lvl1pPr>
            <a:lvl2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2pPr>
            <a:lvl3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3pPr>
            <a:lvl4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4pPr>
            <a:lvl5pPr algn="ctr" defTabSz="858838" rtl="0" eaLnBrk="0" fontAlgn="base" hangingPunct="0">
              <a:lnSpc>
                <a:spcPct val="85000"/>
              </a:lnSpc>
              <a:spcBef>
                <a:spcPct val="0"/>
              </a:spcBef>
              <a:spcAft>
                <a:spcPct val="0"/>
              </a:spcAft>
              <a:defRPr sz="4800" b="1">
                <a:solidFill>
                  <a:schemeClr val="accent2"/>
                </a:solidFill>
                <a:effectLst>
                  <a:outerShdw blurRad="38100" dist="38100" dir="2700000" algn="tl">
                    <a:srgbClr val="C0C0C0"/>
                  </a:outerShdw>
                </a:effectLst>
                <a:latin typeface="Arial" pitchFamily="34" charset="0"/>
              </a:defRPr>
            </a:lvl5pPr>
            <a:lvl6pPr marL="4572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6pPr>
            <a:lvl7pPr marL="9144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7pPr>
            <a:lvl8pPr marL="13716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8pPr>
            <a:lvl9pPr marL="1828800" algn="ctr" defTabSz="858838" rtl="0" eaLnBrk="0" fontAlgn="base" hangingPunct="0">
              <a:lnSpc>
                <a:spcPct val="85000"/>
              </a:lnSpc>
              <a:spcBef>
                <a:spcPct val="0"/>
              </a:spcBef>
              <a:spcAft>
                <a:spcPct val="0"/>
              </a:spcAft>
              <a:defRPr sz="5400" b="1">
                <a:solidFill>
                  <a:schemeClr val="accent2"/>
                </a:solidFill>
                <a:effectLst>
                  <a:outerShdw blurRad="38100" dist="38100" dir="2700000" algn="tl">
                    <a:srgbClr val="C0C0C0"/>
                  </a:outerShdw>
                </a:effectLst>
                <a:latin typeface="Arial" pitchFamily="34" charset="0"/>
              </a:defRPr>
            </a:lvl9pPr>
          </a:lstStyle>
          <a:p>
            <a:pPr marL="0" marR="0" lvl="0" indent="0" algn="ctr" defTabSz="858838" rtl="0" eaLnBrk="0" fontAlgn="base" latinLnBrk="0" hangingPunct="0">
              <a:lnSpc>
                <a:spcPct val="85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063DE8"/>
                </a:solidFill>
                <a:effectLst>
                  <a:outerShdw blurRad="38100" dist="38100" dir="2700000" algn="tl">
                    <a:srgbClr val="C0C0C0"/>
                  </a:outerShdw>
                </a:effectLst>
                <a:uLnTx/>
                <a:uFillTx/>
                <a:latin typeface="Arial"/>
                <a:ea typeface="+mj-ea"/>
                <a:cs typeface="+mj-cs"/>
              </a:rPr>
              <a:t>Cause &amp; Effect - Sun to Mantle - II</a:t>
            </a:r>
            <a:endParaRPr kumimoji="0" lang="en-US" sz="4000" b="1" i="0" u="none" strike="noStrike" kern="0" cap="none" spc="0" normalizeH="0" baseline="0" noProof="0" dirty="0">
              <a:ln>
                <a:noFill/>
              </a:ln>
              <a:solidFill>
                <a:srgbClr val="063DE8"/>
              </a:solidFill>
              <a:effectLst>
                <a:outerShdw blurRad="38100" dist="38100" dir="2700000" algn="tl">
                  <a:srgbClr val="C0C0C0"/>
                </a:outerShdw>
              </a:effectLst>
              <a:uLnTx/>
              <a:uFillTx/>
              <a:latin typeface="Arial"/>
              <a:ea typeface="+mj-ea"/>
              <a:cs typeface="+mj-cs"/>
            </a:endParaRPr>
          </a:p>
        </p:txBody>
      </p:sp>
      <p:sp>
        <p:nvSpPr>
          <p:cNvPr id="4" name="TextBox 3"/>
          <p:cNvSpPr txBox="1"/>
          <p:nvPr/>
        </p:nvSpPr>
        <p:spPr>
          <a:xfrm>
            <a:off x="6429985" y="4572000"/>
            <a:ext cx="2714015"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arrison Light Sans"/>
                <a:ea typeface="+mn-ea"/>
                <a:cs typeface="+mn-cs"/>
              </a:rPr>
              <a:t>The induced electric field drives current in conductors on and below the surface of the Earth</a:t>
            </a:r>
          </a:p>
        </p:txBody>
      </p:sp>
    </p:spTree>
    <p:extLst>
      <p:ext uri="{BB962C8B-B14F-4D97-AF65-F5344CB8AC3E}">
        <p14:creationId xmlns:p14="http://schemas.microsoft.com/office/powerpoint/2010/main" val="101998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sel">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228600" marR="0" indent="-22860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9900"/>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228600" marR="0" indent="-22860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9900"/>
            </a:solidFill>
            <a:effectLst/>
            <a:latin typeface="Arial" pitchFamily="34" charset="0"/>
          </a:defRPr>
        </a:defPPr>
      </a:lstStyle>
    </a:lnDef>
  </a:objectDefaults>
  <a:extraClrSchemeLst>
    <a:extraClrScheme>
      <a:clrScheme name="se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el">
  <a:themeElements>
    <a:clrScheme name="Custom 1">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63DE8"/>
      </a:hlink>
      <a:folHlink>
        <a:srgbClr val="EAEC5E"/>
      </a:folHlink>
    </a:clrScheme>
    <a:fontScheme name="s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alpha val="50000"/>
          </a:srgbClr>
        </a:solidFill>
        <a:ln w="12700" cap="flat" cmpd="sng" algn="ctr">
          <a:noFill/>
          <a:prstDash val="solid"/>
          <a:round/>
          <a:headEnd type="none" w="med" len="med"/>
          <a:tailEnd type="none" w="med" len="med"/>
        </a:ln>
        <a:effectLst/>
      </a:spPr>
      <a:bodyPr vert="horz" wrap="square" lIns="44450" tIns="17462" rIns="44450" bIns="17462" numCol="1" anchor="t" anchorCtr="0" compatLnSpc="1">
        <a:prstTxWarp prst="textNoShape">
          <a:avLst/>
        </a:prstTxWarp>
        <a:spAutoFit/>
      </a:bodyPr>
      <a:lstStyle>
        <a:defPPr marL="0" marR="0" indent="0" algn="l" defTabSz="914400" rtl="0" eaLnBrk="0" fontAlgn="base" latinLnBrk="0" hangingPunct="0">
          <a:lnSpc>
            <a:spcPct val="109000"/>
          </a:lnSpc>
          <a:spcBef>
            <a:spcPct val="0"/>
          </a:spcBef>
          <a:spcAft>
            <a:spcPct val="55000"/>
          </a:spcAft>
          <a:buClrTx/>
          <a:buSzTx/>
          <a:buFontTx/>
          <a:buNone/>
          <a:tabLst/>
          <a:defRPr kumimoji="0" lang="en-US" sz="1100" b="1" i="1" u="none" strike="noStrike" cap="none" normalizeH="0" baseline="0" smtClean="0">
            <a:ln>
              <a:noFill/>
            </a:ln>
            <a:solidFill>
              <a:schemeClr val="tx1"/>
            </a:solidFill>
            <a:effectLst/>
            <a:latin typeface="Garrison Light Sans" charset="0"/>
          </a:defRPr>
        </a:defPPr>
      </a:lstStyle>
    </a:spDef>
    <a:lnDef>
      <a:spPr bwMode="auto">
        <a:xfrm>
          <a:off x="0" y="0"/>
          <a:ext cx="1" cy="1"/>
        </a:xfrm>
        <a:custGeom>
          <a:avLst/>
          <a:gdLst/>
          <a:ahLst/>
          <a:cxnLst/>
          <a:rect l="0" t="0" r="0" b="0"/>
          <a:pathLst/>
        </a:custGeom>
        <a:solidFill>
          <a:srgbClr val="DDDDDD">
            <a:alpha val="50000"/>
          </a:srgbClr>
        </a:solidFill>
        <a:ln w="12700" cap="flat" cmpd="sng" algn="ctr">
          <a:noFill/>
          <a:prstDash val="solid"/>
          <a:round/>
          <a:headEnd type="none" w="med" len="med"/>
          <a:tailEnd type="none" w="med" len="med"/>
        </a:ln>
        <a:effectLst/>
      </a:spPr>
      <a:bodyPr vert="horz" wrap="square" lIns="44450" tIns="17462" rIns="44450" bIns="17462" numCol="1" anchor="t" anchorCtr="0" compatLnSpc="1">
        <a:prstTxWarp prst="textNoShape">
          <a:avLst/>
        </a:prstTxWarp>
        <a:spAutoFit/>
      </a:bodyPr>
      <a:lstStyle>
        <a:defPPr marL="0" marR="0" indent="0" algn="l" defTabSz="914400" rtl="0" eaLnBrk="0" fontAlgn="base" latinLnBrk="0" hangingPunct="0">
          <a:lnSpc>
            <a:spcPct val="109000"/>
          </a:lnSpc>
          <a:spcBef>
            <a:spcPct val="0"/>
          </a:spcBef>
          <a:spcAft>
            <a:spcPct val="55000"/>
          </a:spcAft>
          <a:buClrTx/>
          <a:buSzTx/>
          <a:buFontTx/>
          <a:buNone/>
          <a:tabLst/>
          <a:defRPr kumimoji="0" lang="en-US" sz="1100" b="1" i="1" u="none" strike="noStrike" cap="none" normalizeH="0" baseline="0" smtClean="0">
            <a:ln>
              <a:noFill/>
            </a:ln>
            <a:solidFill>
              <a:schemeClr val="tx1"/>
            </a:solidFill>
            <a:effectLst/>
            <a:latin typeface="Garrison Light Sans" charset="0"/>
          </a:defRPr>
        </a:defPPr>
      </a:lstStyle>
    </a:lnDef>
  </a:objectDefaults>
  <a:extraClrSchemeLst>
    <a:extraClrScheme>
      <a:clrScheme name="se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el">
  <a:themeElements>
    <a:clrScheme name="Custom 1">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63DE8"/>
      </a:hlink>
      <a:folHlink>
        <a:srgbClr val="EAEC5E"/>
      </a:folHlink>
    </a:clrScheme>
    <a:fontScheme name="s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alpha val="50000"/>
          </a:srgbClr>
        </a:solidFill>
        <a:ln w="12700" cap="flat" cmpd="sng" algn="ctr">
          <a:noFill/>
          <a:prstDash val="solid"/>
          <a:round/>
          <a:headEnd type="none" w="med" len="med"/>
          <a:tailEnd type="none" w="med" len="med"/>
        </a:ln>
        <a:effectLst/>
      </a:spPr>
      <a:bodyPr vert="horz" wrap="square" lIns="44450" tIns="17462" rIns="44450" bIns="17462" numCol="1" anchor="t" anchorCtr="0" compatLnSpc="1">
        <a:prstTxWarp prst="textNoShape">
          <a:avLst/>
        </a:prstTxWarp>
        <a:spAutoFit/>
      </a:bodyPr>
      <a:lstStyle>
        <a:defPPr marL="0" marR="0" indent="0" algn="l" defTabSz="914400" rtl="0" eaLnBrk="0" fontAlgn="base" latinLnBrk="0" hangingPunct="0">
          <a:lnSpc>
            <a:spcPct val="109000"/>
          </a:lnSpc>
          <a:spcBef>
            <a:spcPct val="0"/>
          </a:spcBef>
          <a:spcAft>
            <a:spcPct val="55000"/>
          </a:spcAft>
          <a:buClrTx/>
          <a:buSzTx/>
          <a:buFontTx/>
          <a:buNone/>
          <a:tabLst/>
          <a:defRPr kumimoji="0" lang="en-US" sz="1100" b="1" i="1" u="none" strike="noStrike" cap="none" normalizeH="0" baseline="0" smtClean="0">
            <a:ln>
              <a:noFill/>
            </a:ln>
            <a:solidFill>
              <a:schemeClr val="tx1"/>
            </a:solidFill>
            <a:effectLst/>
            <a:latin typeface="Garrison Light Sans" charset="0"/>
          </a:defRPr>
        </a:defPPr>
      </a:lstStyle>
    </a:spDef>
    <a:lnDef>
      <a:spPr bwMode="auto">
        <a:xfrm>
          <a:off x="0" y="0"/>
          <a:ext cx="1" cy="1"/>
        </a:xfrm>
        <a:custGeom>
          <a:avLst/>
          <a:gdLst/>
          <a:ahLst/>
          <a:cxnLst/>
          <a:rect l="0" t="0" r="0" b="0"/>
          <a:pathLst/>
        </a:custGeom>
        <a:solidFill>
          <a:srgbClr val="DDDDDD">
            <a:alpha val="50000"/>
          </a:srgbClr>
        </a:solidFill>
        <a:ln w="12700" cap="flat" cmpd="sng" algn="ctr">
          <a:noFill/>
          <a:prstDash val="solid"/>
          <a:round/>
          <a:headEnd type="none" w="med" len="med"/>
          <a:tailEnd type="none" w="med" len="med"/>
        </a:ln>
        <a:effectLst/>
      </a:spPr>
      <a:bodyPr vert="horz" wrap="square" lIns="44450" tIns="17462" rIns="44450" bIns="17462" numCol="1" anchor="t" anchorCtr="0" compatLnSpc="1">
        <a:prstTxWarp prst="textNoShape">
          <a:avLst/>
        </a:prstTxWarp>
        <a:spAutoFit/>
      </a:bodyPr>
      <a:lstStyle>
        <a:defPPr marL="0" marR="0" indent="0" algn="l" defTabSz="914400" rtl="0" eaLnBrk="0" fontAlgn="base" latinLnBrk="0" hangingPunct="0">
          <a:lnSpc>
            <a:spcPct val="109000"/>
          </a:lnSpc>
          <a:spcBef>
            <a:spcPct val="0"/>
          </a:spcBef>
          <a:spcAft>
            <a:spcPct val="55000"/>
          </a:spcAft>
          <a:buClrTx/>
          <a:buSzTx/>
          <a:buFontTx/>
          <a:buNone/>
          <a:tabLst/>
          <a:defRPr kumimoji="0" lang="en-US" sz="1100" b="1" i="1" u="none" strike="noStrike" cap="none" normalizeH="0" baseline="0" smtClean="0">
            <a:ln>
              <a:noFill/>
            </a:ln>
            <a:solidFill>
              <a:schemeClr val="tx1"/>
            </a:solidFill>
            <a:effectLst/>
            <a:latin typeface="Garrison Light Sans" charset="0"/>
          </a:defRPr>
        </a:defPPr>
      </a:lstStyle>
    </a:lnDef>
  </a:objectDefaults>
  <a:extraClrSchemeLst>
    <a:extraClrScheme>
      <a:clrScheme name="se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el">
  <a:themeElements>
    <a:clrScheme name="Custom 1">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63DE8"/>
      </a:hlink>
      <a:folHlink>
        <a:srgbClr val="EAEC5E"/>
      </a:folHlink>
    </a:clrScheme>
    <a:fontScheme name="s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alpha val="50000"/>
          </a:srgbClr>
        </a:solidFill>
        <a:ln w="12700" cap="flat" cmpd="sng" algn="ctr">
          <a:noFill/>
          <a:prstDash val="solid"/>
          <a:round/>
          <a:headEnd type="none" w="med" len="med"/>
          <a:tailEnd type="none" w="med" len="med"/>
        </a:ln>
        <a:effectLst/>
      </a:spPr>
      <a:bodyPr vert="horz" wrap="square" lIns="44450" tIns="17462" rIns="44450" bIns="17462" numCol="1" anchor="t" anchorCtr="0" compatLnSpc="1">
        <a:prstTxWarp prst="textNoShape">
          <a:avLst/>
        </a:prstTxWarp>
        <a:spAutoFit/>
      </a:bodyPr>
      <a:lstStyle>
        <a:defPPr marL="0" marR="0" indent="0" algn="l" defTabSz="914400" rtl="0" eaLnBrk="0" fontAlgn="base" latinLnBrk="0" hangingPunct="0">
          <a:lnSpc>
            <a:spcPct val="109000"/>
          </a:lnSpc>
          <a:spcBef>
            <a:spcPct val="0"/>
          </a:spcBef>
          <a:spcAft>
            <a:spcPct val="55000"/>
          </a:spcAft>
          <a:buClrTx/>
          <a:buSzTx/>
          <a:buFontTx/>
          <a:buNone/>
          <a:tabLst/>
          <a:defRPr kumimoji="0" lang="en-US" sz="1100" b="1" i="1" u="none" strike="noStrike" cap="none" normalizeH="0" baseline="0" smtClean="0">
            <a:ln>
              <a:noFill/>
            </a:ln>
            <a:solidFill>
              <a:schemeClr val="tx1"/>
            </a:solidFill>
            <a:effectLst/>
            <a:latin typeface="Garrison Light Sans" charset="0"/>
          </a:defRPr>
        </a:defPPr>
      </a:lstStyle>
    </a:spDef>
    <a:lnDef>
      <a:spPr bwMode="auto">
        <a:xfrm>
          <a:off x="0" y="0"/>
          <a:ext cx="1" cy="1"/>
        </a:xfrm>
        <a:custGeom>
          <a:avLst/>
          <a:gdLst/>
          <a:ahLst/>
          <a:cxnLst/>
          <a:rect l="0" t="0" r="0" b="0"/>
          <a:pathLst/>
        </a:custGeom>
        <a:solidFill>
          <a:srgbClr val="DDDDDD">
            <a:alpha val="50000"/>
          </a:srgbClr>
        </a:solidFill>
        <a:ln w="12700" cap="flat" cmpd="sng" algn="ctr">
          <a:noFill/>
          <a:prstDash val="solid"/>
          <a:round/>
          <a:headEnd type="none" w="med" len="med"/>
          <a:tailEnd type="none" w="med" len="med"/>
        </a:ln>
        <a:effectLst/>
      </a:spPr>
      <a:bodyPr vert="horz" wrap="square" lIns="44450" tIns="17462" rIns="44450" bIns="17462" numCol="1" anchor="t" anchorCtr="0" compatLnSpc="1">
        <a:prstTxWarp prst="textNoShape">
          <a:avLst/>
        </a:prstTxWarp>
        <a:spAutoFit/>
      </a:bodyPr>
      <a:lstStyle>
        <a:defPPr marL="0" marR="0" indent="0" algn="l" defTabSz="914400" rtl="0" eaLnBrk="0" fontAlgn="base" latinLnBrk="0" hangingPunct="0">
          <a:lnSpc>
            <a:spcPct val="109000"/>
          </a:lnSpc>
          <a:spcBef>
            <a:spcPct val="0"/>
          </a:spcBef>
          <a:spcAft>
            <a:spcPct val="55000"/>
          </a:spcAft>
          <a:buClrTx/>
          <a:buSzTx/>
          <a:buFontTx/>
          <a:buNone/>
          <a:tabLst/>
          <a:defRPr kumimoji="0" lang="en-US" sz="1100" b="1" i="1" u="none" strike="noStrike" cap="none" normalizeH="0" baseline="0" smtClean="0">
            <a:ln>
              <a:noFill/>
            </a:ln>
            <a:solidFill>
              <a:schemeClr val="tx1"/>
            </a:solidFill>
            <a:effectLst/>
            <a:latin typeface="Garrison Light Sans" charset="0"/>
          </a:defRPr>
        </a:defPPr>
      </a:lstStyle>
    </a:lnDef>
  </a:objectDefaults>
  <a:extraClrSchemeLst>
    <a:extraClrScheme>
      <a:clrScheme name="se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d:\powerpnt\template\sel.ppt</Template>
  <TotalTime>11568</TotalTime>
  <Pages>1</Pages>
  <Words>4001</Words>
  <Application>Microsoft Office PowerPoint</Application>
  <PresentationFormat>On-screen Show (4:3)</PresentationFormat>
  <Paragraphs>370</Paragraphs>
  <Slides>50</Slides>
  <Notes>26</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50</vt:i4>
      </vt:variant>
    </vt:vector>
  </HeadingPairs>
  <TitlesOfParts>
    <vt:vector size="64" baseType="lpstr">
      <vt:lpstr>ＭＳ Ｐゴシック</vt:lpstr>
      <vt:lpstr>Arial</vt:lpstr>
      <vt:lpstr>Calibri</vt:lpstr>
      <vt:lpstr>Cambria Math</vt:lpstr>
      <vt:lpstr>Courier New</vt:lpstr>
      <vt:lpstr>Garrison Light Sans</vt:lpstr>
      <vt:lpstr>Times</vt:lpstr>
      <vt:lpstr>Times New Roman</vt:lpstr>
      <vt:lpstr>sel</vt:lpstr>
      <vt:lpstr>Custom Design</vt:lpstr>
      <vt:lpstr>1_sel</vt:lpstr>
      <vt:lpstr>1_Custom Design</vt:lpstr>
      <vt:lpstr>2_sel</vt:lpstr>
      <vt:lpstr>3_sel</vt:lpstr>
      <vt:lpstr>The NOAA/USGS Geoelectric Field Modeling Project:  Mitigating the Impacts of Space Weather on the Nation’s Electrical Power Grid</vt:lpstr>
      <vt:lpstr>Collaborators - Acknowledgements</vt:lpstr>
      <vt:lpstr>Space Weather &amp; the Power Grid</vt:lpstr>
      <vt:lpstr>March 13, 1989 – Wake Up Call</vt:lpstr>
      <vt:lpstr>What Happened?</vt:lpstr>
      <vt:lpstr>A Quiet Day</vt:lpstr>
      <vt:lpstr>March 13, 1989</vt:lpstr>
      <vt:lpstr>Cause &amp; Effect - Sun to Mantle - I</vt:lpstr>
      <vt:lpstr>PowerPoint Presentation</vt:lpstr>
      <vt:lpstr>GIC and the Power Grid</vt:lpstr>
      <vt:lpstr>Half-Cycle Saturation</vt:lpstr>
      <vt:lpstr>GIC measurement during a geomagnetic storm</vt:lpstr>
      <vt:lpstr>PowerPoint Presentation</vt:lpstr>
      <vt:lpstr>Geoelectric Field Modeling</vt:lpstr>
      <vt:lpstr>How will the information will be used?</vt:lpstr>
      <vt:lpstr>A Brief Overview of Calculating GIC</vt:lpstr>
      <vt:lpstr>Geoelectric Field</vt:lpstr>
      <vt:lpstr>Geoelectric Field Calculation</vt:lpstr>
      <vt:lpstr>Geoelectric Field Calculation: Frequency Domain</vt:lpstr>
      <vt:lpstr>E-field maps data pipeline – 1D model</vt:lpstr>
      <vt:lpstr>E-field maps data pipeline – 3D model</vt:lpstr>
      <vt:lpstr>PowerPoint Presentation</vt:lpstr>
      <vt:lpstr>PowerPoint Presentation</vt:lpstr>
      <vt:lpstr>PowerPoint Presentation</vt:lpstr>
      <vt:lpstr>E-field map generation – 1D model</vt:lpstr>
      <vt:lpstr>Physiographic Region 1D model</vt:lpstr>
      <vt:lpstr>2 x 2 degree Fernberg 1D Map</vt:lpstr>
      <vt:lpstr>E-field map generation – 3D model</vt:lpstr>
      <vt:lpstr>PowerPoint Presentation</vt:lpstr>
      <vt:lpstr>PowerPoint Presentation</vt:lpstr>
      <vt:lpstr>MT Survey locations – 3/21/2021</vt:lpstr>
      <vt:lpstr>PowerPoint Presentation</vt:lpstr>
      <vt:lpstr>PowerPoint Presentation</vt:lpstr>
      <vt:lpstr>PowerPoint Presentation</vt:lpstr>
      <vt:lpstr>PowerPoint Presentation</vt:lpstr>
      <vt:lpstr>E-field maps – in development Joint US-Canada E-field map</vt:lpstr>
      <vt:lpstr>PowerPoint Presentation</vt:lpstr>
      <vt:lpstr>PowerPoint Presentation</vt:lpstr>
      <vt:lpstr>PowerPoint Presentation</vt:lpstr>
      <vt:lpstr>Future Plans</vt:lpstr>
      <vt:lpstr>Summary</vt:lpstr>
      <vt:lpstr>Summary</vt:lpstr>
      <vt:lpstr>Questions?</vt:lpstr>
      <vt:lpstr>Transformer Damage</vt:lpstr>
      <vt:lpstr>Sample Gridded Data Product</vt:lpstr>
      <vt:lpstr>Data Dissemination via GeoJSON</vt:lpstr>
      <vt:lpstr>Station Distances (km)</vt:lpstr>
      <vt:lpstr>PowerPoint Presentation</vt:lpstr>
      <vt:lpstr>PowerPoint Presentation</vt:lpstr>
      <vt:lpstr>Interplanetary Space: Simulation</vt:lpstr>
    </vt:vector>
  </TitlesOfParts>
  <Company>NOAA Space Environment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SpaceWx and Power Grid</dc:title>
  <dc:creator>Christopher Balch</dc:creator>
  <cp:lastModifiedBy>Christopher Balch</cp:lastModifiedBy>
  <cp:revision>250</cp:revision>
  <cp:lastPrinted>2001-08-17T15:49:20Z</cp:lastPrinted>
  <dcterms:created xsi:type="dcterms:W3CDTF">1996-05-08T12:40:32Z</dcterms:created>
  <dcterms:modified xsi:type="dcterms:W3CDTF">2021-03-22T21:16:20Z</dcterms:modified>
</cp:coreProperties>
</file>