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notesMasterIdLst>
    <p:notesMasterId r:id="rId19"/>
  </p:notesMasterIdLst>
  <p:sldIdLst>
    <p:sldId id="522" r:id="rId4"/>
    <p:sldId id="526" r:id="rId5"/>
    <p:sldId id="531" r:id="rId6"/>
    <p:sldId id="518" r:id="rId7"/>
    <p:sldId id="519" r:id="rId8"/>
    <p:sldId id="520" r:id="rId9"/>
    <p:sldId id="521" r:id="rId10"/>
    <p:sldId id="527" r:id="rId11"/>
    <p:sldId id="533" r:id="rId12"/>
    <p:sldId id="523" r:id="rId13"/>
    <p:sldId id="528" r:id="rId14"/>
    <p:sldId id="529" r:id="rId15"/>
    <p:sldId id="524" r:id="rId16"/>
    <p:sldId id="525" r:id="rId17"/>
    <p:sldId id="532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FF00"/>
      </a:buClr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FF00"/>
      </a:buClr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FF00"/>
      </a:buClr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FF00"/>
      </a:buClr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FF00"/>
      </a:buClr>
      <a:buChar char="•"/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FFFF00"/>
    <a:srgbClr val="FF9900"/>
    <a:srgbClr val="FF3300"/>
    <a:srgbClr val="FFFF99"/>
    <a:srgbClr val="66CCFF"/>
    <a:srgbClr val="00CC99"/>
    <a:srgbClr val="99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07" autoAdjust="0"/>
  </p:normalViewPr>
  <p:slideViewPr>
    <p:cSldViewPr>
      <p:cViewPr>
        <p:scale>
          <a:sx n="100" d="100"/>
          <a:sy n="100" d="100"/>
        </p:scale>
        <p:origin x="-690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304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647763981425399"/>
          <c:y val="4.7507874015748033E-2"/>
          <c:w val="0.74472844740561273"/>
          <c:h val="0.5608646653543306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Collaboration Services Users</c:v>
                </c:pt>
              </c:strCache>
            </c:strRef>
          </c:tx>
          <c:marker>
            <c:symbol val="none"/>
          </c:marker>
          <c:cat>
            <c:numRef>
              <c:f>Sheet1!$A$3:$A$12</c:f>
              <c:numCache>
                <c:formatCode>m/d/yyyy</c:formatCode>
                <c:ptCount val="10"/>
                <c:pt idx="0">
                  <c:v>41283</c:v>
                </c:pt>
                <c:pt idx="1">
                  <c:v>41370</c:v>
                </c:pt>
                <c:pt idx="2">
                  <c:v>41423</c:v>
                </c:pt>
                <c:pt idx="3">
                  <c:v>41470</c:v>
                </c:pt>
                <c:pt idx="4">
                  <c:v>41526</c:v>
                </c:pt>
                <c:pt idx="5">
                  <c:v>41592</c:v>
                </c:pt>
                <c:pt idx="6">
                  <c:v>41744</c:v>
                </c:pt>
                <c:pt idx="7">
                  <c:v>41806</c:v>
                </c:pt>
                <c:pt idx="8">
                  <c:v>41912</c:v>
                </c:pt>
                <c:pt idx="9">
                  <c:v>41968</c:v>
                </c:pt>
              </c:numCache>
            </c:numRef>
          </c:cat>
          <c:val>
            <c:numRef>
              <c:f>Sheet1!$B$3:$B$12</c:f>
              <c:numCache>
                <c:formatCode>General</c:formatCode>
                <c:ptCount val="10"/>
                <c:pt idx="0">
                  <c:v>257</c:v>
                </c:pt>
                <c:pt idx="1">
                  <c:v>322</c:v>
                </c:pt>
                <c:pt idx="2">
                  <c:v>390</c:v>
                </c:pt>
                <c:pt idx="3">
                  <c:v>529</c:v>
                </c:pt>
                <c:pt idx="4">
                  <c:v>599</c:v>
                </c:pt>
                <c:pt idx="5">
                  <c:v>713</c:v>
                </c:pt>
                <c:pt idx="6">
                  <c:v>1144</c:v>
                </c:pt>
                <c:pt idx="7">
                  <c:v>1248</c:v>
                </c:pt>
                <c:pt idx="8">
                  <c:v>1298</c:v>
                </c:pt>
                <c:pt idx="9">
                  <c:v>1410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Development Services Users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Sheet1!$A$3:$A$12</c:f>
              <c:numCache>
                <c:formatCode>m/d/yyyy</c:formatCode>
                <c:ptCount val="10"/>
                <c:pt idx="0">
                  <c:v>41283</c:v>
                </c:pt>
                <c:pt idx="1">
                  <c:v>41370</c:v>
                </c:pt>
                <c:pt idx="2">
                  <c:v>41423</c:v>
                </c:pt>
                <c:pt idx="3">
                  <c:v>41470</c:v>
                </c:pt>
                <c:pt idx="4">
                  <c:v>41526</c:v>
                </c:pt>
                <c:pt idx="5">
                  <c:v>41592</c:v>
                </c:pt>
                <c:pt idx="6">
                  <c:v>41744</c:v>
                </c:pt>
                <c:pt idx="7">
                  <c:v>41806</c:v>
                </c:pt>
                <c:pt idx="8">
                  <c:v>41912</c:v>
                </c:pt>
                <c:pt idx="9">
                  <c:v>41968</c:v>
                </c:pt>
              </c:numCache>
            </c:num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150</c:v>
                </c:pt>
                <c:pt idx="1">
                  <c:v>195</c:v>
                </c:pt>
                <c:pt idx="2">
                  <c:v>228</c:v>
                </c:pt>
                <c:pt idx="3">
                  <c:v>299</c:v>
                </c:pt>
                <c:pt idx="4">
                  <c:v>356</c:v>
                </c:pt>
                <c:pt idx="5">
                  <c:v>420</c:v>
                </c:pt>
                <c:pt idx="6">
                  <c:v>550</c:v>
                </c:pt>
                <c:pt idx="7">
                  <c:v>608</c:v>
                </c:pt>
                <c:pt idx="8">
                  <c:v>705</c:v>
                </c:pt>
                <c:pt idx="9">
                  <c:v>743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339648"/>
        <c:axId val="93341184"/>
      </c:lineChart>
      <c:dateAx>
        <c:axId val="93339648"/>
        <c:scaling>
          <c:orientation val="minMax"/>
          <c:max val="41973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93341184"/>
        <c:crosses val="autoZero"/>
        <c:auto val="1"/>
        <c:lblOffset val="100"/>
        <c:baseTimeUnit val="months"/>
        <c:majorUnit val="3"/>
        <c:majorTimeUnit val="months"/>
      </c:dateAx>
      <c:valAx>
        <c:axId val="93341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3396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73909914486495"/>
          <c:y val="7.892013498312711E-2"/>
          <c:w val="0.84082486664973333"/>
          <c:h val="0.5926495795168461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Communities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Sheet1!$A$3:$A$12</c:f>
              <c:numCache>
                <c:formatCode>m/d/yyyy</c:formatCode>
                <c:ptCount val="10"/>
                <c:pt idx="0">
                  <c:v>41283</c:v>
                </c:pt>
                <c:pt idx="1">
                  <c:v>41370</c:v>
                </c:pt>
                <c:pt idx="2">
                  <c:v>41423</c:v>
                </c:pt>
                <c:pt idx="3">
                  <c:v>41470</c:v>
                </c:pt>
                <c:pt idx="4">
                  <c:v>41526</c:v>
                </c:pt>
                <c:pt idx="5">
                  <c:v>41590</c:v>
                </c:pt>
                <c:pt idx="6">
                  <c:v>41744</c:v>
                </c:pt>
                <c:pt idx="7">
                  <c:v>41806</c:v>
                </c:pt>
                <c:pt idx="8">
                  <c:v>41912</c:v>
                </c:pt>
                <c:pt idx="9">
                  <c:v>41968</c:v>
                </c:pt>
              </c:numCache>
            </c:numRef>
          </c:cat>
          <c:val>
            <c:numRef>
              <c:f>Sheet1!$B$3:$B$12</c:f>
              <c:numCache>
                <c:formatCode>General</c:formatCode>
                <c:ptCount val="10"/>
                <c:pt idx="0">
                  <c:v>10</c:v>
                </c:pt>
                <c:pt idx="1">
                  <c:v>11</c:v>
                </c:pt>
                <c:pt idx="2">
                  <c:v>16</c:v>
                </c:pt>
                <c:pt idx="3">
                  <c:v>27</c:v>
                </c:pt>
                <c:pt idx="4">
                  <c:v>34</c:v>
                </c:pt>
                <c:pt idx="5">
                  <c:v>39</c:v>
                </c:pt>
                <c:pt idx="6">
                  <c:v>51</c:v>
                </c:pt>
                <c:pt idx="7">
                  <c:v>54</c:v>
                </c:pt>
                <c:pt idx="8">
                  <c:v>69</c:v>
                </c:pt>
                <c:pt idx="9">
                  <c:v>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Projects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Sheet1!$A$3:$A$12</c:f>
              <c:numCache>
                <c:formatCode>m/d/yyyy</c:formatCode>
                <c:ptCount val="10"/>
                <c:pt idx="0">
                  <c:v>41283</c:v>
                </c:pt>
                <c:pt idx="1">
                  <c:v>41370</c:v>
                </c:pt>
                <c:pt idx="2">
                  <c:v>41423</c:v>
                </c:pt>
                <c:pt idx="3">
                  <c:v>41470</c:v>
                </c:pt>
                <c:pt idx="4">
                  <c:v>41526</c:v>
                </c:pt>
                <c:pt idx="5">
                  <c:v>41590</c:v>
                </c:pt>
                <c:pt idx="6">
                  <c:v>41744</c:v>
                </c:pt>
                <c:pt idx="7">
                  <c:v>41806</c:v>
                </c:pt>
                <c:pt idx="8">
                  <c:v>41912</c:v>
                </c:pt>
                <c:pt idx="9">
                  <c:v>41968</c:v>
                </c:pt>
              </c:numCache>
            </c:num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22</c:v>
                </c:pt>
                <c:pt idx="3">
                  <c:v>28</c:v>
                </c:pt>
                <c:pt idx="4">
                  <c:v>34</c:v>
                </c:pt>
                <c:pt idx="5">
                  <c:v>43</c:v>
                </c:pt>
                <c:pt idx="6">
                  <c:v>54</c:v>
                </c:pt>
                <c:pt idx="7">
                  <c:v>64</c:v>
                </c:pt>
                <c:pt idx="8">
                  <c:v>68</c:v>
                </c:pt>
                <c:pt idx="9">
                  <c:v>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370240"/>
        <c:axId val="93371776"/>
      </c:lineChart>
      <c:dateAx>
        <c:axId val="93370240"/>
        <c:scaling>
          <c:orientation val="minMax"/>
          <c:max val="41973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93371776"/>
        <c:crosses val="autoZero"/>
        <c:auto val="1"/>
        <c:lblOffset val="100"/>
        <c:baseTimeUnit val="months"/>
        <c:majorUnit val="3"/>
        <c:majorTimeUnit val="months"/>
      </c:dateAx>
      <c:valAx>
        <c:axId val="93371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3702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2" cy="46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defTabSz="930930">
              <a:spcBef>
                <a:spcPct val="0"/>
              </a:spcBef>
              <a:buClrTx/>
              <a:buFontTx/>
              <a:buNone/>
              <a:defRPr sz="1200" b="0"/>
            </a:lvl1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634" y="0"/>
            <a:ext cx="3038162" cy="46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r" defTabSz="930930">
              <a:spcBef>
                <a:spcPct val="0"/>
              </a:spcBef>
              <a:buClrTx/>
              <a:buFontTx/>
              <a:buNone/>
              <a:defRPr sz="1200" b="0"/>
            </a:lvl1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2" y="4416111"/>
            <a:ext cx="5607678" cy="4182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8162" cy="46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defTabSz="930930">
              <a:spcBef>
                <a:spcPct val="0"/>
              </a:spcBef>
              <a:buClrTx/>
              <a:buFontTx/>
              <a:buNone/>
              <a:defRPr sz="1200" b="0"/>
            </a:lvl1pPr>
          </a:lstStyle>
          <a:p>
            <a:endParaRPr lang="en-US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634" y="8830621"/>
            <a:ext cx="3038162" cy="46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r" defTabSz="930930">
              <a:spcBef>
                <a:spcPct val="0"/>
              </a:spcBef>
              <a:buClrTx/>
              <a:buFontTx/>
              <a:buNone/>
              <a:defRPr sz="1200" b="0"/>
            </a:lvl1pPr>
          </a:lstStyle>
          <a:p>
            <a:fld id="{E131AF5C-5BCF-4B61-AE83-C9653C8C4C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032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5E3C1-5CBB-45C3-AAE9-41ACF9DDE4B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57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7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6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27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6477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816536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E1A5E01-0059-4150-8596-92BB8D377896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E84D047-0643-4B92-B6D6-0BFFD16A6DB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378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F99E-4256-48F0-A540-ED35440C86DE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28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89F4-EF86-4CCC-B570-CE3AF3D90DC0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78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63CC9-641F-4D62-B7F7-ED7D81D1AD05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07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45DE23-11EF-447A-A42D-FB8D78AB6A2E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508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F515F52-D72D-47A3-85E3-8E3CC1653E66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10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89A7-7773-499E-ACD7-CE60EF3D1196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5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05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F7D-98B6-46D4-9A2B-5F8346AA4DEC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36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2ECB-9271-447D-8638-F8AD5C6F432D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718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2EE5A-6EE8-4EF7-B1DE-50A694BA616E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52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6454-9142-4DF8-B599-CCF4FDD7D784}" type="datetime1">
              <a:rPr lang="en-US" smtClean="0">
                <a:solidFill>
                  <a:srgbClr val="438086"/>
                </a:solidFill>
              </a:rPr>
              <a:pPr/>
              <a:t>1/20/2015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22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53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012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954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654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21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2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62486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593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43434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9AF135-CD1A-454F-A377-ABD6EC5E5FE6}" type="slidenum">
              <a:rPr lang="en-US" smtClean="0">
                <a:solidFill>
                  <a:srgbClr val="434342"/>
                </a:solidFill>
              </a:rPr>
              <a:pPr/>
              <a:t>‹#›</a:t>
            </a:fld>
            <a:endParaRPr lang="en-US" dirty="0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9271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4378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50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905F-321E-41FB-BF59-C486223DED72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F135-CD1A-454F-A377-ABD6EC5E5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8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6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5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99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436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587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81000"/>
            <a:ext cx="6477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pic>
        <p:nvPicPr>
          <p:cNvPr id="1028" name="Picture 4" descr="NOAA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Nws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762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533400" y="1371600"/>
            <a:ext cx="80010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fld id="{B7B069DD-2821-40E5-8E7E-189285FBC0FD}" type="datetime1">
              <a:rPr lang="en-US" b="0" smtClean="0">
                <a:solidFill>
                  <a:srgbClr val="438086"/>
                </a:solidFill>
                <a:latin typeface="Georgi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t>1/20/2015</a:t>
            </a:fld>
            <a:endParaRPr lang="en-US" b="0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b="0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fld id="{DE84D047-0643-4B92-B6D6-0BFFD16A6DB5}" type="slidenum">
              <a:rPr lang="en-US" b="0" smtClean="0">
                <a:latin typeface="Georgia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t>‹#›</a:t>
            </a:fld>
            <a:endParaRPr lang="en-US" b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6507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b="0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fld id="{1E45905F-321E-41FB-BF59-C486223DED72}" type="datetimeFigureOut">
              <a:rPr lang="en-US" b="0" smtClean="0">
                <a:latin typeface="Franklin Gothic Book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t>1/20/2015</a:t>
            </a:fld>
            <a:endParaRPr lang="en-US" b="0" dirty="0">
              <a:latin typeface="Franklin Gothic Book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b="0" dirty="0">
              <a:latin typeface="Franklin Gothic Book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fld id="{AE9AF135-CD1A-454F-A377-ABD6EC5E5FE6}" type="slidenum">
              <a:rPr lang="en-US" b="0" smtClean="0">
                <a:latin typeface="Franklin Gothic Book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t>‹#›</a:t>
            </a:fld>
            <a:endParaRPr lang="en-US" b="0" dirty="0"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2787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295401"/>
            <a:ext cx="8458200" cy="2576512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VLab</a:t>
            </a:r>
            <a:r>
              <a:rPr lang="en-US" sz="6000" dirty="0"/>
              <a:t> </a:t>
            </a:r>
            <a:r>
              <a:rPr lang="en-US" sz="6000" dirty="0" smtClean="0"/>
              <a:t>at 2 years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272262"/>
          </a:xfrm>
        </p:spPr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Stephan Smith</a:t>
            </a:r>
          </a:p>
          <a:p>
            <a:r>
              <a:rPr lang="en-US" dirty="0" smtClean="0"/>
              <a:t>Director, </a:t>
            </a:r>
            <a:r>
              <a:rPr lang="en-US" dirty="0" err="1" smtClean="0"/>
              <a:t>VLab</a:t>
            </a:r>
            <a:endParaRPr lang="en-US" dirty="0" smtClean="0"/>
          </a:p>
          <a:p>
            <a:r>
              <a:rPr lang="en-US" dirty="0" smtClean="0"/>
              <a:t>NWS/OST/MDL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537978" y="6197025"/>
            <a:ext cx="5606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i="1" dirty="0">
                <a:solidFill>
                  <a:srgbClr val="0070C0"/>
                </a:solidFill>
              </a:rPr>
              <a:t>https://vlab.ncep.noaa.gov/</a:t>
            </a:r>
          </a:p>
        </p:txBody>
      </p:sp>
    </p:spTree>
    <p:extLst>
      <p:ext uri="{BB962C8B-B14F-4D97-AF65-F5344CB8AC3E}">
        <p14:creationId xmlns:p14="http://schemas.microsoft.com/office/powerpoint/2010/main" val="15954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Easily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accessible software code repositories are key to most transition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projects.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Using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the software management (e.g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.,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Gerrit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, Jenkins) tools in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improves the quality of the code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developed.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Using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reduces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direct (e.g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.,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purchasing like COTS tools) as well as indirect (system administration) project transition costs.  Applied to hundreds or thousands of projects across NOAA, this represents a significant cost reduction.</a:t>
            </a:r>
          </a:p>
          <a:p>
            <a:pPr fontAlgn="base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allows for customized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transition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solutions which is essential in light of the diversity of NOAA R&amp;D projects and operational systems.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spcBef>
                <a:spcPts val="0"/>
              </a:spcBef>
              <a:buFont typeface="+mj-lt"/>
              <a:buAutoNum type="arabicPeriod" startAt="5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There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is a significant learning curve for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users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to become proficient in using the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collaboration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tools.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 startAt="5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There is an ongoing need for marketing to potential user groups in NOAA.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 startAt="5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There is a high demand to open up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more to non-NOAA users.</a:t>
            </a:r>
          </a:p>
          <a:p>
            <a:pPr fontAlgn="base">
              <a:spcBef>
                <a:spcPts val="0"/>
              </a:spcBef>
              <a:buFont typeface="+mj-lt"/>
              <a:buAutoNum type="arabicPeriod" startAt="5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Sharing information enhances collaboration and raises all boats.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has benefitted from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!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fontAlgn="base">
              <a:spcBef>
                <a:spcPts val="0"/>
              </a:spcBef>
              <a:buFont typeface="+mj-lt"/>
              <a:buAutoNum type="arabicPeriod" startAt="9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Establishing a local development environment for AWIPS is still far too problematic.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 startAt="9"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We must improve our expertise in user interface design.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 startAt="9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There is an ongoing need for user training on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fontAlgn="base">
              <a:spcBef>
                <a:spcPts val="0"/>
              </a:spcBef>
              <a:buFont typeface="+mj-lt"/>
              <a:buAutoNum type="arabicPeriod" startAt="9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The Google suite of collaboration tools can be effectively integrated/leveraged within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fontAlgn="base">
              <a:spcBef>
                <a:spcPts val="0"/>
              </a:spcBef>
              <a:buFont typeface="+mj-lt"/>
              <a:buAutoNum type="arabicPeriod" startAt="9"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We need to work on building a greater sense of community among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users.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Single Sign-on (Google Pass-through)*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Closer integration of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components (e.g., My Development Projects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Portlet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, My Issues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Portlet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, Dynamic Development Projects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Portlet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)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Projects Repository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portlet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 and Ideas Marketplace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Trouble-Shooting Forum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marL="109728" indent="0" fontAlgn="base">
              <a:spcBef>
                <a:spcPts val="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Calibri"/>
              </a:rPr>
              <a:t>* Investigating use of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</a:rPr>
              <a:t>OpenID</a:t>
            </a:r>
            <a:r>
              <a:rPr lang="en-US" sz="2200" dirty="0" smtClean="0">
                <a:solidFill>
                  <a:srgbClr val="000000"/>
                </a:solidFill>
                <a:latin typeface="Calibri"/>
              </a:rPr>
              <a:t> Connect – Google is shutting down support for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</a:rPr>
              <a:t>OpenID</a:t>
            </a:r>
            <a:r>
              <a:rPr lang="en-US" sz="2200" dirty="0" smtClean="0">
                <a:solidFill>
                  <a:srgbClr val="000000"/>
                </a:solidFill>
                <a:latin typeface="Calibri"/>
              </a:rPr>
              <a:t> 2.0 on April 20, 2015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Horizon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Open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Enabling HIWPP/NGGFS development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Central Development and Testing Environment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Migration of AWIPS Software Collaboration Portal to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Customizable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Landing pages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Subject Matter Experts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portlet</a:t>
            </a: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3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Questions?  Comments?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 of </a:t>
            </a:r>
            <a:r>
              <a:rPr lang="en-US" dirty="0" err="1" smtClean="0"/>
              <a:t>VLab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The Goal of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is to manage innovation, streamline Operations to Research (O2R), and accelerate Research to Operations (R2O) in NOAA. 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lab components</a:t>
            </a:r>
            <a:endParaRPr lang="en-US" dirty="0"/>
          </a:p>
        </p:txBody>
      </p:sp>
      <p:sp>
        <p:nvSpPr>
          <p:cNvPr id="3" name="Shape 54"/>
          <p:cNvSpPr/>
          <p:nvPr/>
        </p:nvSpPr>
        <p:spPr>
          <a:xfrm>
            <a:off x="1445344" y="2192391"/>
            <a:ext cx="1590900" cy="921900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dirty="0" smtClean="0">
                <a:solidFill>
                  <a:srgbClr val="000000"/>
                </a:solidFill>
                <a:latin typeface="Franklin Gothic Book"/>
              </a:rPr>
              <a:t>Collaboration Services</a:t>
            </a:r>
            <a:endParaRPr lang="en" sz="1600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" name="Shape 55"/>
          <p:cNvSpPr/>
          <p:nvPr/>
        </p:nvSpPr>
        <p:spPr>
          <a:xfrm>
            <a:off x="5931304" y="3597202"/>
            <a:ext cx="1590900" cy="942000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dirty="0">
                <a:solidFill>
                  <a:srgbClr val="000000"/>
                </a:solidFill>
                <a:latin typeface="Franklin Gothic Book"/>
              </a:rPr>
              <a:t>Project Mgmt/Issue </a:t>
            </a:r>
            <a:r>
              <a:rPr lang="en" sz="1600" dirty="0" smtClean="0">
                <a:solidFill>
                  <a:srgbClr val="000000"/>
                </a:solidFill>
                <a:latin typeface="Franklin Gothic Book"/>
              </a:rPr>
              <a:t>Tracking </a:t>
            </a:r>
            <a:r>
              <a:rPr lang="en" sz="1600" b="0" dirty="0" smtClean="0">
                <a:solidFill>
                  <a:srgbClr val="000000"/>
                </a:solidFill>
                <a:latin typeface="Franklin Gothic Book"/>
              </a:rPr>
              <a:t>(Redmine)</a:t>
            </a:r>
            <a:endParaRPr lang="en" sz="1600" b="0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" name="Shape 56"/>
          <p:cNvSpPr/>
          <p:nvPr/>
        </p:nvSpPr>
        <p:spPr>
          <a:xfrm>
            <a:off x="5460819" y="5179354"/>
            <a:ext cx="976188" cy="698175"/>
          </a:xfrm>
          <a:prstGeom prst="flowChartMagneticDisk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>
                <a:solidFill>
                  <a:srgbClr val="000000"/>
                </a:solidFill>
                <a:latin typeface="Franklin Gothic Book"/>
              </a:rPr>
              <a:t>Git</a:t>
            </a:r>
          </a:p>
        </p:txBody>
      </p:sp>
      <p:cxnSp>
        <p:nvCxnSpPr>
          <p:cNvPr id="10" name="Shape 62"/>
          <p:cNvCxnSpPr>
            <a:stCxn id="4" idx="2"/>
            <a:endCxn id="5" idx="1"/>
          </p:cNvCxnSpPr>
          <p:nvPr/>
        </p:nvCxnSpPr>
        <p:spPr>
          <a:xfrm flipH="1">
            <a:off x="5948913" y="4539202"/>
            <a:ext cx="777841" cy="640152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7" name="Shape 69"/>
          <p:cNvSpPr/>
          <p:nvPr/>
        </p:nvSpPr>
        <p:spPr>
          <a:xfrm>
            <a:off x="6614265" y="5837358"/>
            <a:ext cx="1753500" cy="760800"/>
          </a:xfrm>
          <a:prstGeom prst="ellipse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>
                <a:solidFill>
                  <a:srgbClr val="000000"/>
                </a:solidFill>
                <a:latin typeface="Franklin Gothic Book"/>
              </a:rPr>
              <a:t>Continuous Integration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>
                <a:solidFill>
                  <a:srgbClr val="000000"/>
                </a:solidFill>
                <a:latin typeface="Franklin Gothic Book"/>
              </a:rPr>
              <a:t>Jenkins</a:t>
            </a:r>
          </a:p>
        </p:txBody>
      </p:sp>
      <p:sp>
        <p:nvSpPr>
          <p:cNvPr id="18" name="Shape 70"/>
          <p:cNvSpPr/>
          <p:nvPr/>
        </p:nvSpPr>
        <p:spPr>
          <a:xfrm>
            <a:off x="7491901" y="5137440"/>
            <a:ext cx="1500599" cy="707330"/>
          </a:xfrm>
          <a:prstGeom prst="ellipse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>
                <a:solidFill>
                  <a:srgbClr val="000000"/>
                </a:solidFill>
                <a:latin typeface="Franklin Gothic Book"/>
              </a:rPr>
              <a:t>Code Review - </a:t>
            </a:r>
            <a:r>
              <a:rPr lang="en" sz="1600">
                <a:solidFill>
                  <a:srgbClr val="000000"/>
                </a:solidFill>
                <a:latin typeface="Franklin Gothic Book"/>
              </a:rPr>
              <a:t>Gerrit</a:t>
            </a:r>
          </a:p>
        </p:txBody>
      </p:sp>
      <p:cxnSp>
        <p:nvCxnSpPr>
          <p:cNvPr id="19" name="Shape 72"/>
          <p:cNvCxnSpPr>
            <a:stCxn id="4" idx="3"/>
            <a:endCxn id="18" idx="0"/>
          </p:cNvCxnSpPr>
          <p:nvPr/>
        </p:nvCxnSpPr>
        <p:spPr>
          <a:xfrm>
            <a:off x="7522204" y="4068202"/>
            <a:ext cx="719997" cy="1069238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20" name="Shape 73"/>
          <p:cNvCxnSpPr>
            <a:stCxn id="18" idx="2"/>
            <a:endCxn id="5" idx="4"/>
          </p:cNvCxnSpPr>
          <p:nvPr/>
        </p:nvCxnSpPr>
        <p:spPr>
          <a:xfrm flipH="1">
            <a:off x="6437007" y="5491105"/>
            <a:ext cx="1054894" cy="37337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21" name="Shape 74"/>
          <p:cNvCxnSpPr>
            <a:stCxn id="17" idx="2"/>
            <a:endCxn id="5" idx="3"/>
          </p:cNvCxnSpPr>
          <p:nvPr/>
        </p:nvCxnSpPr>
        <p:spPr>
          <a:xfrm flipH="1" flipV="1">
            <a:off x="5948913" y="5877529"/>
            <a:ext cx="665352" cy="34022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23" name="Shape 76"/>
          <p:cNvSpPr/>
          <p:nvPr/>
        </p:nvSpPr>
        <p:spPr>
          <a:xfrm>
            <a:off x="4102181" y="5179353"/>
            <a:ext cx="976188" cy="698175"/>
          </a:xfrm>
          <a:prstGeom prst="flowChartMagneticDisk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>
                <a:solidFill>
                  <a:srgbClr val="000000"/>
                </a:solidFill>
                <a:latin typeface="Franklin Gothic Book"/>
              </a:rPr>
              <a:t>svn</a:t>
            </a:r>
          </a:p>
        </p:txBody>
      </p:sp>
      <p:cxnSp>
        <p:nvCxnSpPr>
          <p:cNvPr id="24" name="Shape 77"/>
          <p:cNvCxnSpPr>
            <a:stCxn id="4" idx="1"/>
            <a:endCxn id="23" idx="1"/>
          </p:cNvCxnSpPr>
          <p:nvPr/>
        </p:nvCxnSpPr>
        <p:spPr>
          <a:xfrm flipH="1">
            <a:off x="4590275" y="4068202"/>
            <a:ext cx="1341029" cy="1111151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30" name="Shape 54"/>
          <p:cNvSpPr/>
          <p:nvPr/>
        </p:nvSpPr>
        <p:spPr>
          <a:xfrm>
            <a:off x="3706337" y="1077365"/>
            <a:ext cx="1590900" cy="921900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800" dirty="0">
                <a:solidFill>
                  <a:srgbClr val="000000"/>
                </a:solidFill>
                <a:latin typeface="Franklin Gothic Book"/>
              </a:rPr>
              <a:t>Virtual </a:t>
            </a:r>
            <a:r>
              <a:rPr lang="en" sz="1800" dirty="0" smtClean="0">
                <a:solidFill>
                  <a:srgbClr val="000000"/>
                </a:solidFill>
                <a:latin typeface="Franklin Gothic Book"/>
              </a:rPr>
              <a:t>Lab (VLab)</a:t>
            </a:r>
            <a:endParaRPr lang="en" sz="1800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3" name="Shape 54"/>
          <p:cNvSpPr/>
          <p:nvPr/>
        </p:nvSpPr>
        <p:spPr>
          <a:xfrm>
            <a:off x="5931304" y="2221887"/>
            <a:ext cx="1590900" cy="921900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dirty="0" smtClean="0">
                <a:solidFill>
                  <a:srgbClr val="000000"/>
                </a:solidFill>
                <a:latin typeface="Franklin Gothic Book"/>
              </a:rPr>
              <a:t>Development </a:t>
            </a:r>
            <a:r>
              <a:rPr lang="en" sz="1600" dirty="0">
                <a:solidFill>
                  <a:srgbClr val="000000"/>
                </a:solidFill>
                <a:latin typeface="Franklin Gothic Book"/>
              </a:rPr>
              <a:t>Services </a:t>
            </a:r>
          </a:p>
        </p:txBody>
      </p:sp>
      <p:cxnSp>
        <p:nvCxnSpPr>
          <p:cNvPr id="48" name="Elbow Connector 47"/>
          <p:cNvCxnSpPr>
            <a:stCxn id="23" idx="3"/>
            <a:endCxn id="17" idx="4"/>
          </p:cNvCxnSpPr>
          <p:nvPr/>
        </p:nvCxnSpPr>
        <p:spPr>
          <a:xfrm rot="16200000" flipH="1">
            <a:off x="5680330" y="4787473"/>
            <a:ext cx="720630" cy="2900740"/>
          </a:xfrm>
          <a:prstGeom prst="bentConnector3">
            <a:avLst>
              <a:gd name="adj1" fmla="val 13172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3" idx="2"/>
            <a:endCxn id="4" idx="0"/>
          </p:cNvCxnSpPr>
          <p:nvPr/>
        </p:nvCxnSpPr>
        <p:spPr>
          <a:xfrm>
            <a:off x="6726754" y="3143787"/>
            <a:ext cx="0" cy="4534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0" idx="3"/>
            <a:endCxn id="33" idx="0"/>
          </p:cNvCxnSpPr>
          <p:nvPr/>
        </p:nvCxnSpPr>
        <p:spPr>
          <a:xfrm>
            <a:off x="5297237" y="1538315"/>
            <a:ext cx="1429517" cy="6835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0" idx="1"/>
            <a:endCxn id="3" idx="0"/>
          </p:cNvCxnSpPr>
          <p:nvPr/>
        </p:nvCxnSpPr>
        <p:spPr>
          <a:xfrm flipH="1">
            <a:off x="2240794" y="1538315"/>
            <a:ext cx="1465543" cy="6540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hape 55"/>
          <p:cNvSpPr/>
          <p:nvPr/>
        </p:nvSpPr>
        <p:spPr>
          <a:xfrm>
            <a:off x="1447929" y="3590881"/>
            <a:ext cx="1590900" cy="942000"/>
          </a:xfrm>
          <a:prstGeom prst="rect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dirty="0" smtClean="0">
                <a:solidFill>
                  <a:srgbClr val="000000"/>
                </a:solidFill>
                <a:latin typeface="Franklin Gothic Book"/>
              </a:rPr>
              <a:t>Communities</a:t>
            </a:r>
            <a:r>
              <a:rPr lang="en" sz="1600" b="0" dirty="0" smtClean="0">
                <a:solidFill>
                  <a:srgbClr val="000000"/>
                </a:solidFill>
                <a:latin typeface="Franklin Gothic Book"/>
              </a:rPr>
              <a:t> </a:t>
            </a:r>
            <a:endParaRPr lang="en" sz="1600" b="0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9" name="Shape 70"/>
          <p:cNvSpPr/>
          <p:nvPr/>
        </p:nvSpPr>
        <p:spPr>
          <a:xfrm>
            <a:off x="228600" y="5249909"/>
            <a:ext cx="1591439" cy="707330"/>
          </a:xfrm>
          <a:prstGeom prst="ellipse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 dirty="0" smtClean="0">
                <a:solidFill>
                  <a:srgbClr val="000000"/>
                </a:solidFill>
                <a:latin typeface="Franklin Gothic Book"/>
              </a:rPr>
              <a:t>Document Libraries</a:t>
            </a:r>
            <a:endParaRPr lang="en" sz="1600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0" name="Shape 70"/>
          <p:cNvSpPr/>
          <p:nvPr/>
        </p:nvSpPr>
        <p:spPr>
          <a:xfrm>
            <a:off x="3328055" y="4321870"/>
            <a:ext cx="1219200" cy="707330"/>
          </a:xfrm>
          <a:prstGeom prst="ellipse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 dirty="0" smtClean="0">
                <a:solidFill>
                  <a:srgbClr val="000000"/>
                </a:solidFill>
                <a:latin typeface="Franklin Gothic Book"/>
              </a:rPr>
              <a:t>Forums</a:t>
            </a:r>
            <a:endParaRPr lang="en" sz="1600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1" name="Shape 70"/>
          <p:cNvSpPr/>
          <p:nvPr/>
        </p:nvSpPr>
        <p:spPr>
          <a:xfrm>
            <a:off x="97912" y="4127481"/>
            <a:ext cx="1068849" cy="707330"/>
          </a:xfrm>
          <a:prstGeom prst="ellipse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 dirty="0" smtClean="0">
                <a:solidFill>
                  <a:srgbClr val="000000"/>
                </a:solidFill>
                <a:latin typeface="Franklin Gothic Book"/>
              </a:rPr>
              <a:t>Blogs</a:t>
            </a:r>
            <a:endParaRPr lang="en" sz="1600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2" name="Shape 70"/>
          <p:cNvSpPr/>
          <p:nvPr/>
        </p:nvSpPr>
        <p:spPr>
          <a:xfrm>
            <a:off x="1447390" y="6088359"/>
            <a:ext cx="1591439" cy="707330"/>
          </a:xfrm>
          <a:prstGeom prst="ellipse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 dirty="0" smtClean="0">
                <a:solidFill>
                  <a:srgbClr val="000000"/>
                </a:solidFill>
                <a:latin typeface="Franklin Gothic Book"/>
              </a:rPr>
              <a:t>Web Content</a:t>
            </a:r>
            <a:endParaRPr lang="en" sz="1600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3" name="Shape 70"/>
          <p:cNvSpPr/>
          <p:nvPr/>
        </p:nvSpPr>
        <p:spPr>
          <a:xfrm>
            <a:off x="2773061" y="5215877"/>
            <a:ext cx="1070658" cy="707330"/>
          </a:xfrm>
          <a:prstGeom prst="ellipse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 dirty="0" smtClean="0">
                <a:solidFill>
                  <a:srgbClr val="000000"/>
                </a:solidFill>
                <a:latin typeface="Franklin Gothic Book"/>
              </a:rPr>
              <a:t>Wikis</a:t>
            </a:r>
            <a:endParaRPr lang="en" sz="1600" dirty="0">
              <a:solidFill>
                <a:srgbClr val="000000"/>
              </a:solidFill>
              <a:latin typeface="Franklin Gothic Book"/>
            </a:endParaRPr>
          </a:p>
        </p:txBody>
      </p:sp>
      <p:cxnSp>
        <p:nvCxnSpPr>
          <p:cNvPr id="69" name="Straight Arrow Connector 68"/>
          <p:cNvCxnSpPr>
            <a:stCxn id="58" idx="1"/>
            <a:endCxn id="61" idx="7"/>
          </p:cNvCxnSpPr>
          <p:nvPr/>
        </p:nvCxnSpPr>
        <p:spPr>
          <a:xfrm flipH="1">
            <a:off x="1010232" y="4061881"/>
            <a:ext cx="437697" cy="1691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" idx="2"/>
            <a:endCxn id="58" idx="0"/>
          </p:cNvCxnSpPr>
          <p:nvPr/>
        </p:nvCxnSpPr>
        <p:spPr>
          <a:xfrm>
            <a:off x="2240794" y="3114291"/>
            <a:ext cx="2585" cy="4765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8" idx="3"/>
            <a:endCxn id="60" idx="1"/>
          </p:cNvCxnSpPr>
          <p:nvPr/>
        </p:nvCxnSpPr>
        <p:spPr>
          <a:xfrm>
            <a:off x="3038829" y="4061881"/>
            <a:ext cx="467774" cy="3635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8" idx="2"/>
            <a:endCxn id="59" idx="0"/>
          </p:cNvCxnSpPr>
          <p:nvPr/>
        </p:nvCxnSpPr>
        <p:spPr>
          <a:xfrm flipH="1">
            <a:off x="1024320" y="4532881"/>
            <a:ext cx="1219059" cy="7170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58" idx="2"/>
            <a:endCxn id="62" idx="0"/>
          </p:cNvCxnSpPr>
          <p:nvPr/>
        </p:nvCxnSpPr>
        <p:spPr>
          <a:xfrm flipH="1">
            <a:off x="2243110" y="4532881"/>
            <a:ext cx="269" cy="15554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58" idx="2"/>
            <a:endCxn id="63" idx="0"/>
          </p:cNvCxnSpPr>
          <p:nvPr/>
        </p:nvCxnSpPr>
        <p:spPr>
          <a:xfrm>
            <a:off x="2243379" y="4532881"/>
            <a:ext cx="1065011" cy="6829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hape 70"/>
          <p:cNvSpPr/>
          <p:nvPr/>
        </p:nvSpPr>
        <p:spPr>
          <a:xfrm>
            <a:off x="3352800" y="3505200"/>
            <a:ext cx="1371600" cy="707330"/>
          </a:xfrm>
          <a:prstGeom prst="ellipse">
            <a:avLst/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" sz="1600" b="0" dirty="0" smtClean="0">
                <a:solidFill>
                  <a:srgbClr val="000000"/>
                </a:solidFill>
                <a:latin typeface="Franklin Gothic Book"/>
              </a:rPr>
              <a:t>Workflow</a:t>
            </a:r>
            <a:endParaRPr lang="en" sz="1600" dirty="0">
              <a:solidFill>
                <a:srgbClr val="000000"/>
              </a:solidFill>
              <a:latin typeface="Franklin Gothic Book"/>
            </a:endParaRPr>
          </a:p>
        </p:txBody>
      </p:sp>
      <p:cxnSp>
        <p:nvCxnSpPr>
          <p:cNvPr id="34" name="Straight Arrow Connector 33"/>
          <p:cNvCxnSpPr>
            <a:endCxn id="32" idx="2"/>
          </p:cNvCxnSpPr>
          <p:nvPr/>
        </p:nvCxnSpPr>
        <p:spPr>
          <a:xfrm flipV="1">
            <a:off x="3036244" y="3858865"/>
            <a:ext cx="316556" cy="273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0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Growth of </a:t>
            </a:r>
            <a:r>
              <a:rPr lang="en-US" dirty="0" err="1" smtClean="0"/>
              <a:t>VLab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54340050"/>
              </p:ext>
            </p:extLst>
          </p:nvPr>
        </p:nvGraphicFramePr>
        <p:xfrm>
          <a:off x="228600" y="1828800"/>
          <a:ext cx="39624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46521318"/>
              </p:ext>
            </p:extLst>
          </p:nvPr>
        </p:nvGraphicFramePr>
        <p:xfrm>
          <a:off x="4267200" y="1752600"/>
          <a:ext cx="4724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877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Growth of </a:t>
            </a:r>
            <a:r>
              <a:rPr lang="en-US" dirty="0" err="1" smtClean="0"/>
              <a:t>VLab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1676400"/>
            <a:ext cx="611505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8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VLab</a:t>
            </a:r>
            <a:r>
              <a:rPr lang="en-US" dirty="0" smtClean="0"/>
              <a:t> Development Services (</a:t>
            </a:r>
            <a:r>
              <a:rPr lang="en-US" dirty="0" err="1" smtClean="0"/>
              <a:t>Redmine</a:t>
            </a:r>
            <a:r>
              <a:rPr lang="en-US" dirty="0" smtClean="0"/>
              <a:t>): Actual Usage*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704861"/>
              </p:ext>
            </p:extLst>
          </p:nvPr>
        </p:nvGraphicFramePr>
        <p:xfrm>
          <a:off x="609600" y="2286000"/>
          <a:ext cx="8077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VLDS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April 2014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December 2014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Sessions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1,784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3,005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344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802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4369915"/>
            <a:ext cx="3686971" cy="1040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12.3% New Users</a:t>
            </a:r>
          </a:p>
          <a:p>
            <a:pPr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87.7% Returning Users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512915"/>
            <a:ext cx="5799857" cy="1040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Average Session Duration:  10:30 min</a:t>
            </a:r>
          </a:p>
          <a:p>
            <a:pPr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526 Man-hours in December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0306" y="6412468"/>
            <a:ext cx="2215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* Google Analytics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7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VLab</a:t>
            </a:r>
            <a:r>
              <a:rPr lang="en-US" dirty="0" smtClean="0"/>
              <a:t> Collaboration Services (LIFERAY): Actual Usage*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224124"/>
              </p:ext>
            </p:extLst>
          </p:nvPr>
        </p:nvGraphicFramePr>
        <p:xfrm>
          <a:off x="609600" y="2286000"/>
          <a:ext cx="8077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VLCS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April 2014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December 2014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Sessions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1,090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2,313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398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1,031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4369915"/>
            <a:ext cx="3661323" cy="1040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28.7% New Users</a:t>
            </a:r>
          </a:p>
          <a:p>
            <a:pPr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71.3% Returning Users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512915"/>
            <a:ext cx="5657190" cy="1040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Average Session Duration:  5:08 min</a:t>
            </a:r>
          </a:p>
          <a:p>
            <a:pPr>
              <a:buNone/>
            </a:pPr>
            <a:r>
              <a:rPr lang="en-US" sz="2800" dirty="0" smtClean="0">
                <a:latin typeface="Garamond" panose="02020404030301010803" pitchFamily="18" charset="0"/>
              </a:rPr>
              <a:t>196 Man-hours in December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0306" y="6412468"/>
            <a:ext cx="2215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* Google Analytics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59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fontScale="92500"/>
          </a:bodyPr>
          <a:lstStyle/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AWIPS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is now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an essential and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required component in the transition of research to operations (R2O) for the National Weather Service (NWS) Advanced Weather Interactive Processing System (AWIPS) II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system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The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AWIPS Community is now the official source of AWIPS documentation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has been successfully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rehosted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on NOAA IDP web farm</a:t>
            </a:r>
          </a:p>
          <a:p>
            <a:pPr fontAlgn="base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 Many important NOAA projects rely on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for R2O: </a:t>
            </a:r>
            <a:r>
              <a:rPr lang="en-US" sz="2100" dirty="0" smtClean="0">
                <a:solidFill>
                  <a:srgbClr val="000000"/>
                </a:solidFill>
                <a:latin typeface="Calibri"/>
              </a:rPr>
              <a:t>e.g., National Blend of Models, GOES-R, Hazards Services, Extra-Tropical Storm Surge, MRMS, MPAR, Impacts Catalog,  NOAA Weather Wire, NDFD Verification,    Aviation Forecast Verification Tool, and FACETS PHI </a:t>
            </a:r>
            <a:r>
              <a:rPr lang="en-US" sz="2100" dirty="0" smtClean="0">
                <a:solidFill>
                  <a:srgbClr val="000000"/>
                </a:solidFill>
                <a:latin typeface="Calibri"/>
              </a:rPr>
              <a:t>Tool</a:t>
            </a:r>
            <a:endParaRPr lang="en-US" sz="2100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/>
          <a:p>
            <a:pPr marL="624078" indent="-514350" fontAlgn="base">
              <a:spcBef>
                <a:spcPts val="0"/>
              </a:spcBef>
              <a:buFont typeface="+mj-lt"/>
              <a:buAutoNum type="arabicPeriod" startAt="5"/>
            </a:pP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Adjunct Program allows field staff to contribute to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national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R2O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projects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 marL="624078" indent="-514350" fontAlgn="base">
              <a:spcBef>
                <a:spcPts val="0"/>
              </a:spcBef>
              <a:buFont typeface="+mj-lt"/>
              <a:buAutoNum type="arabicPeriod" startAt="5"/>
            </a:pP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Support Team provides comprehensive user support M-F during business hours</a:t>
            </a:r>
          </a:p>
          <a:p>
            <a:pPr marL="624078" indent="-514350" fontAlgn="base">
              <a:spcBef>
                <a:spcPts val="0"/>
              </a:spcBef>
              <a:buFont typeface="+mj-lt"/>
              <a:buAutoNum type="arabicPeriod" startAt="5"/>
            </a:pPr>
            <a:r>
              <a:rPr lang="en-US" dirty="0">
                <a:solidFill>
                  <a:srgbClr val="000000"/>
                </a:solidFill>
                <a:latin typeface="Calibri"/>
              </a:rPr>
              <a:t>Monthly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Focal Point meetings allows users to ask in-depth questions of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staff, share best practices and learn of upcoming changes </a:t>
            </a:r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4D047-0643-4B92-B6D6-0BFFD16A6DB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8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rb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12431</TotalTime>
  <Words>651</Words>
  <Application>Microsoft Office PowerPoint</Application>
  <PresentationFormat>On-screen Show (4:3)</PresentationFormat>
  <Paragraphs>117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1_Default Design</vt:lpstr>
      <vt:lpstr>Urban</vt:lpstr>
      <vt:lpstr>Angles</vt:lpstr>
      <vt:lpstr>VLab at 2 years</vt:lpstr>
      <vt:lpstr>The Goal of VLab</vt:lpstr>
      <vt:lpstr>Virtual lab components</vt:lpstr>
      <vt:lpstr>Growth of VLab</vt:lpstr>
      <vt:lpstr>Growth of VLab</vt:lpstr>
      <vt:lpstr>VLab Development Services (Redmine): Actual Usage*</vt:lpstr>
      <vt:lpstr>VLab Collaboration Services (LIFERAY): Actual Usage* </vt:lpstr>
      <vt:lpstr>Achievements</vt:lpstr>
      <vt:lpstr>Achievements</vt:lpstr>
      <vt:lpstr>Lessons Learned</vt:lpstr>
      <vt:lpstr>Lessons Learned (cont.)</vt:lpstr>
      <vt:lpstr>Lessons Learned (cont.)</vt:lpstr>
      <vt:lpstr>Upcoming Enhancements</vt:lpstr>
      <vt:lpstr>On the Horizon</vt:lpstr>
      <vt:lpstr>Questions?  Comments?</vt:lpstr>
    </vt:vector>
  </TitlesOfParts>
  <Company>NCAR/RAP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NCAR Convective Weather Program   Thunderstorm Auto-Nowcaster System</dc:title>
  <dc:creator>rroberts</dc:creator>
  <cp:lastModifiedBy>John Schattel</cp:lastModifiedBy>
  <cp:revision>488</cp:revision>
  <cp:lastPrinted>2014-04-17T21:14:43Z</cp:lastPrinted>
  <dcterms:created xsi:type="dcterms:W3CDTF">2005-07-29T21:05:41Z</dcterms:created>
  <dcterms:modified xsi:type="dcterms:W3CDTF">2015-01-20T19:12:18Z</dcterms:modified>
</cp:coreProperties>
</file>