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0"/>
  </p:notesMasterIdLst>
  <p:sldIdLst>
    <p:sldId id="256" r:id="rId2"/>
    <p:sldId id="293" r:id="rId3"/>
    <p:sldId id="271" r:id="rId4"/>
    <p:sldId id="288" r:id="rId5"/>
    <p:sldId id="294" r:id="rId6"/>
    <p:sldId id="264" r:id="rId7"/>
    <p:sldId id="291" r:id="rId8"/>
    <p:sldId id="29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very Sen"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4456"/>
    <a:srgbClr val="43808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6380" autoAdjust="0"/>
  </p:normalViewPr>
  <p:slideViewPr>
    <p:cSldViewPr>
      <p:cViewPr>
        <p:scale>
          <a:sx n="125" d="100"/>
          <a:sy n="125" d="100"/>
        </p:scale>
        <p:origin x="342" y="152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3-09-17T17:00:51.197" idx="2">
    <p:pos x="10" y="10"/>
    <p:text>In Stephen's original slides, the two in backup followed this one.  The note effective and ineffective R2A.  I left these out because they were "below the line," that is, not something that we agreed on.  We did not come to conclusion on whether the measeure was of efficiency of process or effectivness of output.</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98ED1F-7766-49CD-ACF3-E206EDE3DA5D}" type="datetimeFigureOut">
              <a:rPr lang="en-US" smtClean="0"/>
              <a:t>3/16/2015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3C2E76-E057-4E83-82A0-1B75D4952A5C}" type="slidenum">
              <a:rPr lang="en-US" smtClean="0"/>
              <a:t>‹#›</a:t>
            </a:fld>
            <a:endParaRPr lang="en-US" dirty="0"/>
          </a:p>
        </p:txBody>
      </p:sp>
    </p:spTree>
    <p:extLst>
      <p:ext uri="{BB962C8B-B14F-4D97-AF65-F5344CB8AC3E}">
        <p14:creationId xmlns:p14="http://schemas.microsoft.com/office/powerpoint/2010/main" val="2557496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18" charset="0"/>
            </a:endParaRPr>
          </a:p>
        </p:txBody>
      </p:sp>
      <p:sp>
        <p:nvSpPr>
          <p:cNvPr id="153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eaLnBrk="1" hangingPunct="1"/>
            <a:fld id="{7DEE9C30-0191-4921-A242-4F96B1D63DF9}" type="slidenum">
              <a:rPr lang="en-US" altLang="en-US" sz="1200" smtClean="0">
                <a:solidFill>
                  <a:srgbClr val="000000"/>
                </a:solidFill>
              </a:rPr>
              <a:pPr eaLnBrk="1" hangingPunct="1"/>
              <a:t>2</a:t>
            </a:fld>
            <a:endParaRPr lang="en-US" altLang="en-US" sz="1200" dirty="0" smtClean="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18" charset="0"/>
            </a:endParaRPr>
          </a:p>
        </p:txBody>
      </p:sp>
      <p:sp>
        <p:nvSpPr>
          <p:cNvPr id="153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eaLnBrk="1" hangingPunct="1"/>
            <a:fld id="{7DEE9C30-0191-4921-A242-4F96B1D63DF9}" type="slidenum">
              <a:rPr lang="en-US" altLang="en-US" sz="1200" smtClean="0">
                <a:solidFill>
                  <a:srgbClr val="000000"/>
                </a:solidFill>
              </a:rPr>
              <a:pPr eaLnBrk="1" hangingPunct="1"/>
              <a:t>3</a:t>
            </a:fld>
            <a:endParaRPr lang="en-US" altLang="en-US" sz="1200" dirty="0" smtClean="0">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18" charset="0"/>
            </a:endParaRPr>
          </a:p>
        </p:txBody>
      </p:sp>
      <p:sp>
        <p:nvSpPr>
          <p:cNvPr id="153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eaLnBrk="1" hangingPunct="1"/>
            <a:fld id="{7DEE9C30-0191-4921-A242-4F96B1D63DF9}" type="slidenum">
              <a:rPr lang="en-US" altLang="en-US" sz="1200" smtClean="0">
                <a:solidFill>
                  <a:srgbClr val="000000"/>
                </a:solidFill>
              </a:rPr>
              <a:pPr eaLnBrk="1" hangingPunct="1"/>
              <a:t>4</a:t>
            </a:fld>
            <a:endParaRPr lang="en-US" altLang="en-US" sz="1200" dirty="0" smtClean="0">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18" charset="0"/>
            </a:endParaRPr>
          </a:p>
        </p:txBody>
      </p:sp>
      <p:sp>
        <p:nvSpPr>
          <p:cNvPr id="153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eaLnBrk="1" hangingPunct="1"/>
            <a:fld id="{7DEE9C30-0191-4921-A242-4F96B1D63DF9}" type="slidenum">
              <a:rPr lang="en-US" altLang="en-US" sz="1200" smtClean="0">
                <a:solidFill>
                  <a:srgbClr val="000000"/>
                </a:solidFill>
              </a:rPr>
              <a:pPr eaLnBrk="1" hangingPunct="1"/>
              <a:t>5</a:t>
            </a:fld>
            <a:endParaRPr lang="en-US" altLang="en-US" sz="1200" dirty="0"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EE1A5E01-0059-4150-8596-92BB8D377896}" type="datetime1">
              <a:rPr lang="en-US" smtClean="0"/>
              <a:t>3/16/2015</a:t>
            </a:fld>
            <a:endParaRPr lang="en-US" dirty="0"/>
          </a:p>
        </p:txBody>
      </p:sp>
      <p:sp>
        <p:nvSpPr>
          <p:cNvPr id="17" name="Footer Placeholder 16"/>
          <p:cNvSpPr>
            <a:spLocks noGrp="1"/>
          </p:cNvSpPr>
          <p:nvPr>
            <p:ph type="ftr" sz="quarter" idx="11"/>
          </p:nvPr>
        </p:nvSpPr>
        <p:spPr>
          <a:xfrm>
            <a:off x="5410200" y="4205288"/>
            <a:ext cx="1295400" cy="457200"/>
          </a:xfrm>
        </p:spPr>
        <p:txBody>
          <a:bodyPr/>
          <a:lstStyle/>
          <a:p>
            <a:endParaRPr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E84D047-0643-4B92-B6D6-0BFFD16A6DB5}"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2E2EE5A-6EE8-4EF7-B1DE-50A694BA616E}" type="datetime1">
              <a:rPr lang="en-US" smtClean="0"/>
              <a:t>3/16/2015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84D047-0643-4B92-B6D6-0BFFD16A6DB5}"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C06454-9142-4DF8-B599-CCF4FDD7D784}" type="datetime1">
              <a:rPr lang="en-US" smtClean="0"/>
              <a:t>3/16/2015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84D047-0643-4B92-B6D6-0BFFD16A6DB5}"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6C0F99E-4256-48F0-A540-ED35440C86DE}" type="datetime1">
              <a:rPr lang="en-US" smtClean="0"/>
              <a:t>3/16/2015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84D047-0643-4B92-B6D6-0BFFD16A6DB5}"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7FE89F4-EF86-4CCC-B570-CE3AF3D90DC0}" type="datetime1">
              <a:rPr lang="en-US" smtClean="0"/>
              <a:t>3/16/2015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84D047-0643-4B92-B6D6-0BFFD16A6DB5}"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5D63CC9-641F-4D62-B7F7-ED7D81D1AD05}" type="datetime1">
              <a:rPr lang="en-US" smtClean="0"/>
              <a:t>3/16/2015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E84D047-0643-4B92-B6D6-0BFFD16A6DB5}"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2D45DE23-11EF-447A-A42D-FB8D78AB6A2E}" type="datetime1">
              <a:rPr lang="en-US" smtClean="0"/>
              <a:t>3/16/2015</a:t>
            </a:fld>
            <a:endParaRPr lang="en-US" dirty="0"/>
          </a:p>
        </p:txBody>
      </p:sp>
      <p:sp>
        <p:nvSpPr>
          <p:cNvPr id="27" name="Slide Number Placeholder 26"/>
          <p:cNvSpPr>
            <a:spLocks noGrp="1"/>
          </p:cNvSpPr>
          <p:nvPr>
            <p:ph type="sldNum" sz="quarter" idx="11"/>
          </p:nvPr>
        </p:nvSpPr>
        <p:spPr/>
        <p:txBody>
          <a:bodyPr rtlCol="0"/>
          <a:lstStyle/>
          <a:p>
            <a:fld id="{DE84D047-0643-4B92-B6D6-0BFFD16A6DB5}" type="slidenum">
              <a:rPr lang="en-US" smtClean="0"/>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1F515F52-D72D-47A3-85E3-8E3CC1653E66}" type="datetime1">
              <a:rPr lang="en-US" smtClean="0"/>
              <a:t>3/16/2015</a:t>
            </a:fld>
            <a:endParaRPr lang="en-US" dirty="0"/>
          </a:p>
        </p:txBody>
      </p:sp>
      <p:sp>
        <p:nvSpPr>
          <p:cNvPr id="4" name="Footer Placeholder 3"/>
          <p:cNvSpPr>
            <a:spLocks noGrp="1"/>
          </p:cNvSpPr>
          <p:nvPr>
            <p:ph type="ftr" sz="quarter" idx="11"/>
          </p:nvPr>
        </p:nvSpPr>
        <p:spPr>
          <a:xfrm>
            <a:off x="5257800" y="612648"/>
            <a:ext cx="1325880" cy="457200"/>
          </a:xfrm>
        </p:spPr>
        <p:txBody>
          <a:bodyPr/>
          <a:lstStyle/>
          <a:p>
            <a:endParaRPr lang="en-US" dirty="0"/>
          </a:p>
        </p:txBody>
      </p:sp>
      <p:sp>
        <p:nvSpPr>
          <p:cNvPr id="5" name="Slide Number Placeholder 4"/>
          <p:cNvSpPr>
            <a:spLocks noGrp="1"/>
          </p:cNvSpPr>
          <p:nvPr>
            <p:ph type="sldNum" sz="quarter" idx="12"/>
          </p:nvPr>
        </p:nvSpPr>
        <p:spPr>
          <a:xfrm>
            <a:off x="8174736" y="2272"/>
            <a:ext cx="762000" cy="365760"/>
          </a:xfrm>
        </p:spPr>
        <p:txBody>
          <a:bodyPr/>
          <a:lstStyle/>
          <a:p>
            <a:fld id="{DE84D047-0643-4B92-B6D6-0BFFD16A6DB5}"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C989A7-7773-499E-ACD7-CE60EF3D1196}" type="datetime1">
              <a:rPr lang="en-US" smtClean="0"/>
              <a:t>3/16/2015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E84D047-0643-4B92-B6D6-0BFFD16A6DB5}"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F3B3F7D-98B6-46D4-9A2B-5F8346AA4DEC}" type="datetime1">
              <a:rPr lang="en-US" smtClean="0"/>
              <a:t>3/16/2015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E84D047-0643-4B92-B6D6-0BFFD16A6DB5}"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A452ECB-9271-447D-8638-F8AD5C6F432D}" type="datetime1">
              <a:rPr lang="en-US" smtClean="0"/>
              <a:t>3/16/2015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E84D047-0643-4B92-B6D6-0BFFD16A6DB5}"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B7B069DD-2821-40E5-8E7E-189285FBC0FD}" type="datetime1">
              <a:rPr lang="en-US" smtClean="0"/>
              <a:t>3/16/2015</a:t>
            </a:fld>
            <a:endParaRPr lang="en-US" dirty="0"/>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E84D047-0643-4B92-B6D6-0BFFD16A6DB5}"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76400"/>
            <a:ext cx="8458200" cy="1470025"/>
          </a:xfrm>
        </p:spPr>
        <p:txBody>
          <a:bodyPr>
            <a:noAutofit/>
          </a:bodyPr>
          <a:lstStyle/>
          <a:p>
            <a:r>
              <a:rPr lang="en-US" sz="3600" dirty="0" smtClean="0"/>
              <a:t>NOAA </a:t>
            </a:r>
            <a:r>
              <a:rPr lang="en-US" sz="3600" dirty="0" smtClean="0"/>
              <a:t>Projects Repository in </a:t>
            </a:r>
            <a:r>
              <a:rPr lang="en-US" sz="3600" dirty="0" err="1" smtClean="0"/>
              <a:t>VLab</a:t>
            </a:r>
            <a:r>
              <a:rPr lang="en-US" sz="3600" dirty="0" smtClean="0"/>
              <a:t> </a:t>
            </a:r>
            <a:r>
              <a:rPr lang="en-US" sz="3600" dirty="0" smtClean="0"/>
              <a:t/>
            </a:r>
            <a:br>
              <a:rPr lang="en-US" sz="3600" dirty="0" smtClean="0"/>
            </a:br>
            <a:endParaRPr lang="en-US" sz="3600" dirty="0"/>
          </a:p>
        </p:txBody>
      </p:sp>
      <p:sp>
        <p:nvSpPr>
          <p:cNvPr id="3" name="Subtitle 2"/>
          <p:cNvSpPr>
            <a:spLocks noGrp="1"/>
          </p:cNvSpPr>
          <p:nvPr>
            <p:ph type="subTitle" idx="1"/>
          </p:nvPr>
        </p:nvSpPr>
        <p:spPr>
          <a:xfrm>
            <a:off x="381000" y="4572000"/>
            <a:ext cx="8382000" cy="1891262"/>
          </a:xfrm>
        </p:spPr>
        <p:txBody>
          <a:bodyPr>
            <a:normAutofit fontScale="92500" lnSpcReduction="10000"/>
          </a:bodyPr>
          <a:lstStyle/>
          <a:p>
            <a:r>
              <a:rPr lang="en-US" sz="2000" b="1" dirty="0" smtClean="0">
                <a:latin typeface="+mj-lt"/>
              </a:rPr>
              <a:t>Stephan Smith </a:t>
            </a:r>
          </a:p>
          <a:p>
            <a:r>
              <a:rPr lang="en-US" sz="2000" dirty="0" smtClean="0">
                <a:latin typeface="+mj-lt"/>
              </a:rPr>
              <a:t>Director, NOAA’s </a:t>
            </a:r>
            <a:r>
              <a:rPr lang="en-US" sz="2000" dirty="0" err="1" smtClean="0">
                <a:latin typeface="+mj-lt"/>
              </a:rPr>
              <a:t>VLab</a:t>
            </a:r>
            <a:endParaRPr lang="en-US" sz="2000" dirty="0" smtClean="0">
              <a:latin typeface="+mj-lt"/>
            </a:endParaRPr>
          </a:p>
          <a:p>
            <a:r>
              <a:rPr lang="en-US" sz="2000" dirty="0" smtClean="0">
                <a:latin typeface="+mj-lt"/>
              </a:rPr>
              <a:t>NWS/Meteorologica</a:t>
            </a:r>
            <a:r>
              <a:rPr lang="en-US" sz="2000" dirty="0" smtClean="0">
                <a:latin typeface="+mj-lt"/>
              </a:rPr>
              <a:t>l Development Lab (MDL)</a:t>
            </a:r>
          </a:p>
          <a:p>
            <a:endParaRPr lang="en-US" sz="2000" dirty="0">
              <a:latin typeface="+mj-lt"/>
            </a:endParaRPr>
          </a:p>
          <a:p>
            <a:r>
              <a:rPr lang="en-US" sz="2000" b="1" dirty="0" smtClean="0">
                <a:latin typeface="+mj-lt"/>
              </a:rPr>
              <a:t>Michael </a:t>
            </a:r>
            <a:r>
              <a:rPr lang="en-US" sz="2000" b="1" dirty="0" err="1" smtClean="0">
                <a:latin typeface="+mj-lt"/>
              </a:rPr>
              <a:t>Giebler</a:t>
            </a:r>
            <a:endParaRPr lang="en-US" sz="2000" b="1" dirty="0" smtClean="0">
              <a:latin typeface="+mj-lt"/>
            </a:endParaRPr>
          </a:p>
          <a:p>
            <a:r>
              <a:rPr lang="en-US" sz="2000" dirty="0" smtClean="0">
                <a:latin typeface="+mj-lt"/>
              </a:rPr>
              <a:t>NWS/CIRA/MDL</a:t>
            </a:r>
          </a:p>
          <a:p>
            <a:endParaRPr lang="en-US" sz="2000" b="1" i="1" dirty="0" smtClean="0">
              <a:latin typeface="+mj-lt"/>
            </a:endParaRPr>
          </a:p>
          <a:p>
            <a:endParaRPr lang="en-US" sz="2000" b="1" i="1" dirty="0">
              <a:latin typeface="+mj-lt"/>
            </a:endParaRPr>
          </a:p>
          <a:p>
            <a:pPr algn="r"/>
            <a:endParaRPr lang="en-US" sz="2000" b="1" i="1" dirty="0" smtClean="0">
              <a:latin typeface="+mj-lt"/>
            </a:endParaRPr>
          </a:p>
        </p:txBody>
      </p:sp>
      <p:sp>
        <p:nvSpPr>
          <p:cNvPr id="4" name="Rectangle 3"/>
          <p:cNvSpPr/>
          <p:nvPr/>
        </p:nvSpPr>
        <p:spPr>
          <a:xfrm>
            <a:off x="1981200" y="3886200"/>
            <a:ext cx="3472206" cy="369332"/>
          </a:xfrm>
          <a:prstGeom prst="rect">
            <a:avLst/>
          </a:prstGeom>
        </p:spPr>
        <p:txBody>
          <a:bodyPr wrap="none">
            <a:spAutoFit/>
          </a:bodyPr>
          <a:lstStyle/>
          <a:p>
            <a:pPr algn="r"/>
            <a:r>
              <a:rPr lang="en-US" i="1" dirty="0">
                <a:solidFill>
                  <a:srgbClr val="438086"/>
                </a:solidFill>
              </a:rPr>
              <a:t>“No Transitions, No Outcomes”</a:t>
            </a:r>
          </a:p>
        </p:txBody>
      </p:sp>
      <p:sp>
        <p:nvSpPr>
          <p:cNvPr id="5" name="Rectangle 4"/>
          <p:cNvSpPr/>
          <p:nvPr/>
        </p:nvSpPr>
        <p:spPr>
          <a:xfrm>
            <a:off x="5467764" y="4191000"/>
            <a:ext cx="3371436" cy="1077218"/>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32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VLab</a:t>
            </a:r>
            <a:r>
              <a:rPr lang="en-US" sz="3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Forum</a:t>
            </a:r>
          </a:p>
          <a:p>
            <a:r>
              <a:rPr lang="en-US"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March 18, 2015</a:t>
            </a:r>
            <a:endParaRPr lang="en-US" sz="32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6900187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382000" cy="4419600"/>
          </a:xfrm>
        </p:spPr>
        <p:txBody>
          <a:bodyPr>
            <a:normAutofit/>
          </a:bodyPr>
          <a:lstStyle/>
          <a:p>
            <a:pPr marL="0" indent="0">
              <a:buFontTx/>
              <a:buNone/>
              <a:defRPr/>
            </a:pPr>
            <a:r>
              <a:rPr lang="en-US" dirty="0" smtClean="0">
                <a:solidFill>
                  <a:schemeClr val="accent6">
                    <a:lumMod val="75000"/>
                  </a:schemeClr>
                </a:solidFill>
                <a:latin typeface="+mj-lt"/>
                <a:ea typeface="ＭＳ Ｐゴシック" charset="0"/>
              </a:rPr>
              <a:t>It is a web interface that allows: </a:t>
            </a:r>
          </a:p>
          <a:p>
            <a:pPr marL="0" indent="0">
              <a:buFontTx/>
              <a:buNone/>
              <a:defRPr/>
            </a:pPr>
            <a:endParaRPr lang="en-US" dirty="0">
              <a:solidFill>
                <a:schemeClr val="accent6">
                  <a:lumMod val="75000"/>
                </a:schemeClr>
              </a:solidFill>
              <a:latin typeface="+mj-lt"/>
              <a:ea typeface="ＭＳ Ｐゴシック" charset="0"/>
            </a:endParaRPr>
          </a:p>
          <a:p>
            <a:pPr marL="514350" indent="-514350">
              <a:buFontTx/>
              <a:buAutoNum type="arabicParenR"/>
              <a:defRPr/>
            </a:pPr>
            <a:r>
              <a:rPr lang="en-US" dirty="0" smtClean="0">
                <a:solidFill>
                  <a:schemeClr val="accent6">
                    <a:lumMod val="75000"/>
                  </a:schemeClr>
                </a:solidFill>
                <a:latin typeface="+mj-lt"/>
                <a:ea typeface="ＭＳ Ｐゴシック" charset="0"/>
              </a:rPr>
              <a:t>NOAA employees to investigate and compare R&amp;D projects active in the agency to improve collaboration and R2A situational awareness</a:t>
            </a:r>
          </a:p>
          <a:p>
            <a:pPr marL="514350" indent="-514350">
              <a:buFontTx/>
              <a:buAutoNum type="arabicParenR"/>
              <a:defRPr/>
            </a:pPr>
            <a:r>
              <a:rPr lang="en-US" dirty="0" smtClean="0">
                <a:solidFill>
                  <a:schemeClr val="accent6">
                    <a:lumMod val="75000"/>
                  </a:schemeClr>
                </a:solidFill>
                <a:latin typeface="+mj-lt"/>
                <a:ea typeface="ＭＳ Ｐゴシック" charset="0"/>
              </a:rPr>
              <a:t>Allow the owners of NOAA R&amp;D projects to </a:t>
            </a:r>
            <a:r>
              <a:rPr lang="en-US" dirty="0" smtClean="0">
                <a:solidFill>
                  <a:schemeClr val="accent6">
                    <a:lumMod val="75000"/>
                  </a:schemeClr>
                </a:solidFill>
                <a:latin typeface="+mj-lt"/>
                <a:ea typeface="ＭＳ Ｐゴシック" charset="0"/>
              </a:rPr>
              <a:t>input their project data to a central location in compliance with NAO 216-105 and the FY15 R2A performance measure pilot.</a:t>
            </a:r>
            <a:endParaRPr lang="en-US" dirty="0">
              <a:solidFill>
                <a:schemeClr val="accent6">
                  <a:lumMod val="75000"/>
                </a:schemeClr>
              </a:solidFill>
              <a:latin typeface="+mj-lt"/>
              <a:ea typeface="ＭＳ Ｐゴシック" charset="0"/>
            </a:endParaRPr>
          </a:p>
        </p:txBody>
      </p:sp>
      <p:sp>
        <p:nvSpPr>
          <p:cNvPr id="11267" name="Slide Number Placeholder 4"/>
          <p:cNvSpPr>
            <a:spLocks noGrp="1"/>
          </p:cNvSpPr>
          <p:nvPr>
            <p:ph type="sldNum" sz="quarter" idx="11"/>
          </p:nvPr>
        </p:nvSpPr>
        <p:spPr>
          <a:xfrm>
            <a:off x="7924800" y="6492875"/>
            <a:ext cx="116205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eaLnBrk="1" hangingPunct="1"/>
            <a:fld id="{E0D9E8D6-1F79-4A8F-A245-EA2C68F92B7E}" type="slidenum">
              <a:rPr lang="en-US" altLang="en-US" sz="1000" smtClean="0">
                <a:solidFill>
                  <a:srgbClr val="073E87"/>
                </a:solidFill>
                <a:latin typeface="+mj-lt"/>
              </a:rPr>
              <a:pPr eaLnBrk="1" hangingPunct="1"/>
              <a:t>2</a:t>
            </a:fld>
            <a:endParaRPr lang="en-US" altLang="en-US" sz="1000" dirty="0" smtClean="0">
              <a:solidFill>
                <a:srgbClr val="073E87"/>
              </a:solidFill>
              <a:latin typeface="+mj-lt"/>
            </a:endParaRPr>
          </a:p>
        </p:txBody>
      </p:sp>
      <p:sp>
        <p:nvSpPr>
          <p:cNvPr id="11268" name="Title 1"/>
          <p:cNvSpPr>
            <a:spLocks noGrp="1"/>
          </p:cNvSpPr>
          <p:nvPr>
            <p:ph type="title"/>
          </p:nvPr>
        </p:nvSpPr>
        <p:spPr>
          <a:xfrm>
            <a:off x="457200" y="609600"/>
            <a:ext cx="8229600" cy="1066800"/>
          </a:xfrm>
        </p:spPr>
        <p:txBody>
          <a:bodyPr>
            <a:normAutofit fontScale="90000"/>
          </a:bodyPr>
          <a:lstStyle/>
          <a:p>
            <a:r>
              <a:rPr lang="en-US" altLang="en-US" b="1" dirty="0" smtClean="0">
                <a:solidFill>
                  <a:srgbClr val="438086"/>
                </a:solidFill>
              </a:rPr>
              <a:t>What is the NOAA Projects Repository in </a:t>
            </a:r>
            <a:r>
              <a:rPr lang="en-US" altLang="en-US" b="1" dirty="0" err="1" smtClean="0">
                <a:solidFill>
                  <a:srgbClr val="438086"/>
                </a:solidFill>
              </a:rPr>
              <a:t>VLab</a:t>
            </a:r>
            <a:r>
              <a:rPr lang="en-US" altLang="en-US" b="1" dirty="0" smtClean="0">
                <a:solidFill>
                  <a:srgbClr val="438086"/>
                </a:solidFill>
              </a:rPr>
              <a:t>?</a:t>
            </a:r>
            <a:endParaRPr lang="en-US" altLang="en-US" b="1" dirty="0" smtClean="0">
              <a:solidFill>
                <a:srgbClr val="438086"/>
              </a:solidFill>
            </a:endParaRPr>
          </a:p>
        </p:txBody>
      </p:sp>
    </p:spTree>
    <p:extLst>
      <p:ext uri="{BB962C8B-B14F-4D97-AF65-F5344CB8AC3E}">
        <p14:creationId xmlns:p14="http://schemas.microsoft.com/office/powerpoint/2010/main" val="12968176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382000" cy="4419600"/>
          </a:xfrm>
        </p:spPr>
        <p:txBody>
          <a:bodyPr>
            <a:normAutofit fontScale="85000" lnSpcReduction="20000"/>
          </a:bodyPr>
          <a:lstStyle/>
          <a:p>
            <a:pPr marL="0" indent="0">
              <a:buFontTx/>
              <a:buNone/>
              <a:defRPr/>
            </a:pPr>
            <a:r>
              <a:rPr lang="en-US" dirty="0" smtClean="0">
                <a:solidFill>
                  <a:srgbClr val="424456"/>
                </a:solidFill>
                <a:latin typeface="+mj-lt"/>
                <a:ea typeface="ＭＳ Ｐゴシック" charset="0"/>
              </a:rPr>
              <a:t>The </a:t>
            </a:r>
            <a:r>
              <a:rPr lang="en-US" dirty="0">
                <a:solidFill>
                  <a:srgbClr val="424456"/>
                </a:solidFill>
                <a:latin typeface="+mj-lt"/>
                <a:ea typeface="ＭＳ Ｐゴシック" charset="0"/>
              </a:rPr>
              <a:t>transition </a:t>
            </a:r>
            <a:r>
              <a:rPr lang="en-US" dirty="0" smtClean="0">
                <a:solidFill>
                  <a:srgbClr val="424456"/>
                </a:solidFill>
                <a:latin typeface="+mj-lt"/>
                <a:ea typeface="ＭＳ Ｐゴシック" charset="0"/>
              </a:rPr>
              <a:t>of R</a:t>
            </a:r>
            <a:r>
              <a:rPr lang="en-US" dirty="0">
                <a:solidFill>
                  <a:srgbClr val="424456"/>
                </a:solidFill>
                <a:latin typeface="+mj-lt"/>
                <a:ea typeface="ＭＳ Ｐゴシック" charset="0"/>
              </a:rPr>
              <a:t>&amp;D to </a:t>
            </a:r>
            <a:r>
              <a:rPr lang="en-US" b="1" dirty="0" smtClean="0">
                <a:solidFill>
                  <a:srgbClr val="424456"/>
                </a:solidFill>
                <a:latin typeface="+mj-lt"/>
                <a:ea typeface="ＭＳ Ｐゴシック" charset="0"/>
              </a:rPr>
              <a:t>APPLICATION</a:t>
            </a:r>
            <a:r>
              <a:rPr lang="en-US" dirty="0" smtClean="0">
                <a:solidFill>
                  <a:srgbClr val="424456"/>
                </a:solidFill>
                <a:latin typeface="+mj-lt"/>
                <a:ea typeface="ＭＳ Ｐゴシック" charset="0"/>
              </a:rPr>
              <a:t> </a:t>
            </a:r>
            <a:r>
              <a:rPr lang="en-US" dirty="0" smtClean="0">
                <a:solidFill>
                  <a:srgbClr val="424456"/>
                </a:solidFill>
                <a:latin typeface="+mj-lt"/>
                <a:ea typeface="ＭＳ Ｐゴシック" charset="0"/>
              </a:rPr>
              <a:t>(R2A) means </a:t>
            </a:r>
            <a:r>
              <a:rPr lang="en-US" dirty="0">
                <a:solidFill>
                  <a:srgbClr val="424456"/>
                </a:solidFill>
                <a:latin typeface="+mj-lt"/>
                <a:ea typeface="ＭＳ Ｐゴシック" charset="0"/>
              </a:rPr>
              <a:t>either:</a:t>
            </a:r>
          </a:p>
          <a:p>
            <a:pPr marL="0" indent="0">
              <a:buFontTx/>
              <a:buNone/>
              <a:defRPr/>
            </a:pPr>
            <a:r>
              <a:rPr lang="en-US" dirty="0">
                <a:solidFill>
                  <a:srgbClr val="424456"/>
                </a:solidFill>
                <a:latin typeface="+mj-lt"/>
                <a:ea typeface="ＭＳ Ｐゴシック" charset="0"/>
              </a:rPr>
              <a:t> </a:t>
            </a:r>
          </a:p>
          <a:p>
            <a:pPr marL="400050" lvl="1" indent="0">
              <a:buFontTx/>
              <a:buNone/>
              <a:defRPr/>
            </a:pPr>
            <a:r>
              <a:rPr lang="en-US" b="1" dirty="0" smtClean="0">
                <a:solidFill>
                  <a:srgbClr val="424456"/>
                </a:solidFill>
                <a:latin typeface="+mj-lt"/>
                <a:ea typeface="ＭＳ Ｐゴシック" charset="0"/>
              </a:rPr>
              <a:t>R2O:</a:t>
            </a:r>
          </a:p>
          <a:p>
            <a:pPr marL="400050" lvl="1" indent="0">
              <a:buFontTx/>
              <a:buNone/>
              <a:defRPr/>
            </a:pPr>
            <a:r>
              <a:rPr lang="en-US" dirty="0" smtClean="0">
                <a:solidFill>
                  <a:srgbClr val="438086"/>
                </a:solidFill>
                <a:latin typeface="+mj-lt"/>
                <a:ea typeface="ＭＳ Ｐゴシック" charset="0"/>
              </a:rPr>
              <a:t>The </a:t>
            </a:r>
            <a:r>
              <a:rPr lang="en-US" dirty="0">
                <a:solidFill>
                  <a:srgbClr val="438086"/>
                </a:solidFill>
                <a:latin typeface="+mj-lt"/>
                <a:ea typeface="ＭＳ Ｐゴシック" charset="0"/>
              </a:rPr>
              <a:t>transition </a:t>
            </a:r>
            <a:r>
              <a:rPr lang="en-US" dirty="0" smtClean="0">
                <a:solidFill>
                  <a:srgbClr val="438086"/>
                </a:solidFill>
                <a:latin typeface="+mj-lt"/>
                <a:ea typeface="ＭＳ Ｐゴシック" charset="0"/>
              </a:rPr>
              <a:t>to </a:t>
            </a:r>
            <a:r>
              <a:rPr lang="en-US" b="1" dirty="0" smtClean="0">
                <a:solidFill>
                  <a:srgbClr val="438086"/>
                </a:solidFill>
                <a:latin typeface="+mj-lt"/>
                <a:ea typeface="ＭＳ Ｐゴシック" charset="0"/>
              </a:rPr>
              <a:t>OPERATIONS </a:t>
            </a:r>
            <a:r>
              <a:rPr lang="en-US" dirty="0" smtClean="0">
                <a:solidFill>
                  <a:srgbClr val="438086"/>
                </a:solidFill>
                <a:latin typeface="+mj-lt"/>
                <a:ea typeface="ＭＳ Ｐゴシック" charset="0"/>
              </a:rPr>
              <a:t>(to NOAA operations or to the operations of external partners and agencies)</a:t>
            </a:r>
            <a:endParaRPr lang="en-US" dirty="0">
              <a:solidFill>
                <a:srgbClr val="438086"/>
              </a:solidFill>
              <a:latin typeface="+mj-lt"/>
              <a:ea typeface="ＭＳ Ｐゴシック" charset="0"/>
            </a:endParaRPr>
          </a:p>
          <a:p>
            <a:pPr marL="0" indent="0">
              <a:buFontTx/>
              <a:buNone/>
              <a:defRPr/>
            </a:pPr>
            <a:r>
              <a:rPr lang="en-US" dirty="0">
                <a:solidFill>
                  <a:schemeClr val="accent6">
                    <a:lumMod val="75000"/>
                  </a:schemeClr>
                </a:solidFill>
                <a:latin typeface="+mj-lt"/>
                <a:ea typeface="ＭＳ Ｐゴシック" charset="0"/>
              </a:rPr>
              <a:t> </a:t>
            </a:r>
          </a:p>
          <a:p>
            <a:pPr marL="400050" lvl="1" indent="0">
              <a:buFontTx/>
              <a:buNone/>
              <a:defRPr/>
            </a:pPr>
            <a:r>
              <a:rPr lang="en-US" b="1" dirty="0" smtClean="0">
                <a:solidFill>
                  <a:srgbClr val="424456"/>
                </a:solidFill>
                <a:latin typeface="+mj-lt"/>
                <a:ea typeface="ＭＳ Ｐゴシック" charset="0"/>
              </a:rPr>
              <a:t>R2C:</a:t>
            </a:r>
          </a:p>
          <a:p>
            <a:pPr marL="400050" lvl="1" indent="0">
              <a:buFontTx/>
              <a:buNone/>
              <a:defRPr/>
            </a:pPr>
            <a:r>
              <a:rPr lang="en-US" dirty="0" smtClean="0">
                <a:solidFill>
                  <a:srgbClr val="438086"/>
                </a:solidFill>
                <a:latin typeface="+mj-lt"/>
                <a:ea typeface="ＭＳ Ｐゴシック" charset="0"/>
              </a:rPr>
              <a:t>The </a:t>
            </a:r>
            <a:r>
              <a:rPr lang="en-US" dirty="0">
                <a:solidFill>
                  <a:srgbClr val="438086"/>
                </a:solidFill>
                <a:latin typeface="+mj-lt"/>
                <a:ea typeface="ＭＳ Ｐゴシック" charset="0"/>
              </a:rPr>
              <a:t>transition </a:t>
            </a:r>
            <a:r>
              <a:rPr lang="en-US" dirty="0" smtClean="0">
                <a:solidFill>
                  <a:srgbClr val="438086"/>
                </a:solidFill>
                <a:latin typeface="+mj-lt"/>
                <a:ea typeface="ＭＳ Ｐゴシック" charset="0"/>
              </a:rPr>
              <a:t>to </a:t>
            </a:r>
            <a:r>
              <a:rPr lang="en-US" b="1" dirty="0" smtClean="0">
                <a:solidFill>
                  <a:srgbClr val="438086"/>
                </a:solidFill>
                <a:latin typeface="+mj-lt"/>
                <a:ea typeface="ＭＳ Ｐゴシック" charset="0"/>
              </a:rPr>
              <a:t>COMMERCIAL</a:t>
            </a:r>
            <a:r>
              <a:rPr lang="en-US" dirty="0" smtClean="0">
                <a:solidFill>
                  <a:srgbClr val="438086"/>
                </a:solidFill>
                <a:latin typeface="+mj-lt"/>
                <a:ea typeface="ＭＳ Ｐゴシック" charset="0"/>
              </a:rPr>
              <a:t> applications (via patents, licenses, CRADAs)</a:t>
            </a:r>
            <a:endParaRPr lang="en-US" dirty="0">
              <a:solidFill>
                <a:srgbClr val="438086"/>
              </a:solidFill>
              <a:latin typeface="+mj-lt"/>
              <a:ea typeface="ＭＳ Ｐゴシック" charset="0"/>
            </a:endParaRPr>
          </a:p>
          <a:p>
            <a:pPr marL="400050" lvl="1" indent="0">
              <a:buFontTx/>
              <a:buNone/>
              <a:defRPr/>
            </a:pPr>
            <a:endParaRPr lang="en-US" dirty="0" smtClean="0">
              <a:solidFill>
                <a:schemeClr val="tx1"/>
              </a:solidFill>
              <a:latin typeface="+mj-lt"/>
              <a:ea typeface="ＭＳ Ｐゴシック" charset="0"/>
            </a:endParaRPr>
          </a:p>
          <a:p>
            <a:pPr marL="400050" lvl="1" indent="0">
              <a:buFontTx/>
              <a:buNone/>
              <a:defRPr/>
            </a:pPr>
            <a:r>
              <a:rPr lang="en-US" b="1" dirty="0" smtClean="0">
                <a:solidFill>
                  <a:srgbClr val="424456"/>
                </a:solidFill>
                <a:latin typeface="+mj-lt"/>
                <a:ea typeface="ＭＳ Ｐゴシック" charset="0"/>
              </a:rPr>
              <a:t>R2U:</a:t>
            </a:r>
          </a:p>
          <a:p>
            <a:pPr marL="400050" lvl="1" indent="0">
              <a:buFontTx/>
              <a:buNone/>
              <a:defRPr/>
            </a:pPr>
            <a:r>
              <a:rPr lang="en-US" dirty="0" smtClean="0">
                <a:solidFill>
                  <a:srgbClr val="438086"/>
                </a:solidFill>
                <a:latin typeface="+mj-lt"/>
                <a:ea typeface="ＭＳ Ｐゴシック" charset="0"/>
              </a:rPr>
              <a:t>The </a:t>
            </a:r>
            <a:r>
              <a:rPr lang="en-US" dirty="0">
                <a:solidFill>
                  <a:srgbClr val="438086"/>
                </a:solidFill>
                <a:latin typeface="+mj-lt"/>
                <a:ea typeface="ＭＳ Ｐゴシック" charset="0"/>
              </a:rPr>
              <a:t>transition </a:t>
            </a:r>
            <a:r>
              <a:rPr lang="en-US" dirty="0" smtClean="0">
                <a:solidFill>
                  <a:srgbClr val="438086"/>
                </a:solidFill>
                <a:latin typeface="+mj-lt"/>
                <a:ea typeface="ＭＳ Ｐゴシック" charset="0"/>
              </a:rPr>
              <a:t>to </a:t>
            </a:r>
            <a:r>
              <a:rPr lang="en-US" b="1" dirty="0" smtClean="0">
                <a:solidFill>
                  <a:srgbClr val="438086"/>
                </a:solidFill>
                <a:latin typeface="+mj-lt"/>
                <a:ea typeface="ＭＳ Ｐゴシック" charset="0"/>
              </a:rPr>
              <a:t>OTHER USES</a:t>
            </a:r>
            <a:r>
              <a:rPr lang="en-US" dirty="0" smtClean="0">
                <a:solidFill>
                  <a:srgbClr val="438086"/>
                </a:solidFill>
                <a:latin typeface="+mj-lt"/>
                <a:ea typeface="ＭＳ Ｐゴシック" charset="0"/>
              </a:rPr>
              <a:t> </a:t>
            </a:r>
            <a:r>
              <a:rPr lang="en-US" dirty="0">
                <a:solidFill>
                  <a:srgbClr val="438086"/>
                </a:solidFill>
                <a:latin typeface="+mj-lt"/>
                <a:ea typeface="ＭＳ Ｐゴシック" charset="0"/>
              </a:rPr>
              <a:t>(e.g. </a:t>
            </a:r>
            <a:r>
              <a:rPr lang="en-US" dirty="0" smtClean="0">
                <a:solidFill>
                  <a:srgbClr val="438086"/>
                </a:solidFill>
                <a:latin typeface="+mj-lt"/>
                <a:ea typeface="ＭＳ Ｐゴシック" charset="0"/>
              </a:rPr>
              <a:t>policy </a:t>
            </a:r>
            <a:r>
              <a:rPr lang="en-US" dirty="0">
                <a:solidFill>
                  <a:srgbClr val="438086"/>
                </a:solidFill>
                <a:latin typeface="+mj-lt"/>
                <a:ea typeface="ＭＳ Ｐゴシック" charset="0"/>
              </a:rPr>
              <a:t>and regulations, resource management, </a:t>
            </a:r>
            <a:r>
              <a:rPr lang="en-US" dirty="0" smtClean="0">
                <a:solidFill>
                  <a:srgbClr val="438086"/>
                </a:solidFill>
                <a:latin typeface="+mj-lt"/>
                <a:ea typeface="ＭＳ Ｐゴシック" charset="0"/>
              </a:rPr>
              <a:t>public education and outreach)</a:t>
            </a:r>
            <a:endParaRPr lang="en-US" dirty="0">
              <a:solidFill>
                <a:srgbClr val="438086"/>
              </a:solidFill>
              <a:latin typeface="+mj-lt"/>
              <a:ea typeface="ＭＳ Ｐゴシック" charset="0"/>
            </a:endParaRPr>
          </a:p>
          <a:p>
            <a:pPr marL="0" indent="0">
              <a:buFontTx/>
              <a:buNone/>
              <a:defRPr/>
            </a:pPr>
            <a:endParaRPr lang="en-US" dirty="0">
              <a:solidFill>
                <a:schemeClr val="accent6">
                  <a:lumMod val="75000"/>
                </a:schemeClr>
              </a:solidFill>
              <a:latin typeface="+mj-lt"/>
              <a:ea typeface="ＭＳ Ｐゴシック" charset="0"/>
            </a:endParaRPr>
          </a:p>
        </p:txBody>
      </p:sp>
      <p:sp>
        <p:nvSpPr>
          <p:cNvPr id="11267" name="Slide Number Placeholder 4"/>
          <p:cNvSpPr>
            <a:spLocks noGrp="1"/>
          </p:cNvSpPr>
          <p:nvPr>
            <p:ph type="sldNum" sz="quarter" idx="11"/>
          </p:nvPr>
        </p:nvSpPr>
        <p:spPr>
          <a:xfrm>
            <a:off x="7924800" y="6492875"/>
            <a:ext cx="116205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eaLnBrk="1" hangingPunct="1"/>
            <a:fld id="{E0D9E8D6-1F79-4A8F-A245-EA2C68F92B7E}" type="slidenum">
              <a:rPr lang="en-US" altLang="en-US" sz="1000" smtClean="0">
                <a:solidFill>
                  <a:srgbClr val="073E87"/>
                </a:solidFill>
                <a:latin typeface="+mj-lt"/>
              </a:rPr>
              <a:pPr eaLnBrk="1" hangingPunct="1"/>
              <a:t>3</a:t>
            </a:fld>
            <a:endParaRPr lang="en-US" altLang="en-US" sz="1000" dirty="0" smtClean="0">
              <a:solidFill>
                <a:srgbClr val="073E87"/>
              </a:solidFill>
              <a:latin typeface="+mj-lt"/>
            </a:endParaRPr>
          </a:p>
        </p:txBody>
      </p:sp>
      <p:sp>
        <p:nvSpPr>
          <p:cNvPr id="11268" name="Title 1"/>
          <p:cNvSpPr>
            <a:spLocks noGrp="1"/>
          </p:cNvSpPr>
          <p:nvPr>
            <p:ph type="title"/>
          </p:nvPr>
        </p:nvSpPr>
        <p:spPr>
          <a:xfrm>
            <a:off x="457200" y="609600"/>
            <a:ext cx="8229600" cy="1066800"/>
          </a:xfrm>
        </p:spPr>
        <p:txBody>
          <a:bodyPr/>
          <a:lstStyle/>
          <a:p>
            <a:r>
              <a:rPr lang="en-US" altLang="en-US" b="1" dirty="0" smtClean="0">
                <a:solidFill>
                  <a:srgbClr val="438086"/>
                </a:solidFill>
              </a:rPr>
              <a:t>“R2A” Defined</a:t>
            </a:r>
          </a:p>
        </p:txBody>
      </p:sp>
    </p:spTree>
    <p:extLst>
      <p:ext uri="{BB962C8B-B14F-4D97-AF65-F5344CB8AC3E}">
        <p14:creationId xmlns:p14="http://schemas.microsoft.com/office/powerpoint/2010/main" val="27898026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382000" cy="4648200"/>
          </a:xfrm>
        </p:spPr>
        <p:txBody>
          <a:bodyPr>
            <a:normAutofit/>
          </a:bodyPr>
          <a:lstStyle/>
          <a:p>
            <a:pPr marL="0" indent="0">
              <a:buFontTx/>
              <a:buNone/>
              <a:defRPr/>
            </a:pPr>
            <a:r>
              <a:rPr lang="en-US" dirty="0" smtClean="0">
                <a:solidFill>
                  <a:srgbClr val="424456"/>
                </a:solidFill>
                <a:latin typeface="+mj-lt"/>
                <a:ea typeface="ＭＳ Ｐゴシック" charset="0"/>
              </a:rPr>
              <a:t> </a:t>
            </a:r>
            <a:endParaRPr lang="en-US" dirty="0">
              <a:solidFill>
                <a:srgbClr val="424456"/>
              </a:solidFill>
              <a:latin typeface="+mj-lt"/>
              <a:ea typeface="ＭＳ Ｐゴシック" charset="0"/>
            </a:endParaRPr>
          </a:p>
          <a:p>
            <a:pPr marL="400050" lvl="1" indent="0">
              <a:buFontTx/>
              <a:buNone/>
              <a:defRPr/>
            </a:pPr>
            <a:r>
              <a:rPr lang="en-US" b="1" dirty="0" smtClean="0">
                <a:solidFill>
                  <a:srgbClr val="424456"/>
                </a:solidFill>
                <a:latin typeface="+mj-lt"/>
                <a:ea typeface="ＭＳ Ｐゴシック" charset="0"/>
              </a:rPr>
              <a:t>R2O:  “Pass the Baton”</a:t>
            </a:r>
          </a:p>
          <a:p>
            <a:pPr marL="0" indent="0">
              <a:buFontTx/>
              <a:buNone/>
              <a:defRPr/>
            </a:pPr>
            <a:r>
              <a:rPr lang="en-US" dirty="0" smtClean="0">
                <a:solidFill>
                  <a:schemeClr val="accent6">
                    <a:lumMod val="75000"/>
                  </a:schemeClr>
                </a:solidFill>
                <a:latin typeface="+mj-lt"/>
                <a:ea typeface="ＭＳ Ｐゴシック" charset="0"/>
              </a:rPr>
              <a:t> </a:t>
            </a:r>
          </a:p>
          <a:p>
            <a:pPr marL="0" indent="0">
              <a:buFontTx/>
              <a:buNone/>
              <a:defRPr/>
            </a:pPr>
            <a:endParaRPr lang="en-US" dirty="0" smtClean="0">
              <a:solidFill>
                <a:schemeClr val="accent6">
                  <a:lumMod val="75000"/>
                </a:schemeClr>
              </a:solidFill>
              <a:latin typeface="+mj-lt"/>
              <a:ea typeface="ＭＳ Ｐゴシック" charset="0"/>
            </a:endParaRPr>
          </a:p>
          <a:p>
            <a:pPr marL="400050" lvl="1" indent="0">
              <a:buFontTx/>
              <a:buNone/>
              <a:defRPr/>
            </a:pPr>
            <a:r>
              <a:rPr lang="en-US" b="1" dirty="0" smtClean="0">
                <a:solidFill>
                  <a:srgbClr val="424456"/>
                </a:solidFill>
                <a:latin typeface="+mj-lt"/>
                <a:ea typeface="ＭＳ Ｐゴシック" charset="0"/>
              </a:rPr>
              <a:t>R2C: “Tech Transfer”</a:t>
            </a:r>
          </a:p>
          <a:p>
            <a:pPr marL="400050" lvl="1" indent="0">
              <a:buFontTx/>
              <a:buNone/>
              <a:defRPr/>
            </a:pPr>
            <a:endParaRPr lang="en-US" dirty="0" smtClean="0">
              <a:solidFill>
                <a:schemeClr val="tx1"/>
              </a:solidFill>
              <a:latin typeface="+mj-lt"/>
              <a:ea typeface="ＭＳ Ｐゴシック" charset="0"/>
            </a:endParaRPr>
          </a:p>
          <a:p>
            <a:pPr marL="400050" lvl="1" indent="0">
              <a:buFontTx/>
              <a:buNone/>
              <a:defRPr/>
            </a:pPr>
            <a:endParaRPr lang="en-US" dirty="0" smtClean="0">
              <a:solidFill>
                <a:schemeClr val="tx1"/>
              </a:solidFill>
              <a:latin typeface="+mj-lt"/>
              <a:ea typeface="ＭＳ Ｐゴシック" charset="0"/>
            </a:endParaRPr>
          </a:p>
          <a:p>
            <a:pPr marL="400050" lvl="1" indent="0">
              <a:buFontTx/>
              <a:buNone/>
              <a:defRPr/>
            </a:pPr>
            <a:r>
              <a:rPr lang="en-US" b="1" dirty="0" smtClean="0">
                <a:solidFill>
                  <a:srgbClr val="424456"/>
                </a:solidFill>
                <a:latin typeface="+mj-lt"/>
                <a:ea typeface="ＭＳ Ｐゴシック" charset="0"/>
              </a:rPr>
              <a:t>R2U:”Letter in the Mail” or “Message in a Bottle”</a:t>
            </a:r>
          </a:p>
          <a:p>
            <a:pPr marL="400050" lvl="1" indent="0">
              <a:buFontTx/>
              <a:buNone/>
              <a:defRPr/>
            </a:pPr>
            <a:endParaRPr lang="en-US" b="1" dirty="0" smtClean="0">
              <a:solidFill>
                <a:srgbClr val="424456"/>
              </a:solidFill>
              <a:latin typeface="+mj-lt"/>
              <a:ea typeface="ＭＳ Ｐゴシック" charset="0"/>
            </a:endParaRPr>
          </a:p>
          <a:p>
            <a:pPr marL="0" indent="0">
              <a:buFontTx/>
              <a:buNone/>
              <a:defRPr/>
            </a:pPr>
            <a:endParaRPr lang="en-US" dirty="0">
              <a:solidFill>
                <a:schemeClr val="accent6">
                  <a:lumMod val="75000"/>
                </a:schemeClr>
              </a:solidFill>
              <a:latin typeface="+mj-lt"/>
              <a:ea typeface="ＭＳ Ｐゴシック" charset="0"/>
            </a:endParaRPr>
          </a:p>
        </p:txBody>
      </p:sp>
      <p:sp>
        <p:nvSpPr>
          <p:cNvPr id="11267" name="Slide Number Placeholder 4"/>
          <p:cNvSpPr>
            <a:spLocks noGrp="1"/>
          </p:cNvSpPr>
          <p:nvPr>
            <p:ph type="sldNum" sz="quarter" idx="11"/>
          </p:nvPr>
        </p:nvSpPr>
        <p:spPr>
          <a:xfrm>
            <a:off x="7924800" y="6492875"/>
            <a:ext cx="116205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eaLnBrk="1" hangingPunct="1"/>
            <a:fld id="{E0D9E8D6-1F79-4A8F-A245-EA2C68F92B7E}" type="slidenum">
              <a:rPr lang="en-US" altLang="en-US" sz="1000" smtClean="0">
                <a:solidFill>
                  <a:srgbClr val="073E87"/>
                </a:solidFill>
                <a:latin typeface="Trebuchet MS"/>
              </a:rPr>
              <a:pPr eaLnBrk="1" hangingPunct="1"/>
              <a:t>4</a:t>
            </a:fld>
            <a:endParaRPr lang="en-US" altLang="en-US" sz="1000" dirty="0" smtClean="0">
              <a:solidFill>
                <a:srgbClr val="073E87"/>
              </a:solidFill>
              <a:latin typeface="Trebuchet MS"/>
            </a:endParaRPr>
          </a:p>
        </p:txBody>
      </p:sp>
      <p:sp>
        <p:nvSpPr>
          <p:cNvPr id="11268" name="Title 1"/>
          <p:cNvSpPr>
            <a:spLocks noGrp="1"/>
          </p:cNvSpPr>
          <p:nvPr>
            <p:ph type="title"/>
          </p:nvPr>
        </p:nvSpPr>
        <p:spPr>
          <a:xfrm>
            <a:off x="457200" y="609600"/>
            <a:ext cx="8229600" cy="1066800"/>
          </a:xfrm>
        </p:spPr>
        <p:txBody>
          <a:bodyPr/>
          <a:lstStyle/>
          <a:p>
            <a:r>
              <a:rPr lang="en-US" altLang="en-US" b="1" dirty="0" smtClean="0">
                <a:solidFill>
                  <a:srgbClr val="438086"/>
                </a:solidFill>
              </a:rPr>
              <a:t>Transition Models:</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29200" y="1600200"/>
            <a:ext cx="1752600" cy="1317955"/>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62200" y="5257800"/>
            <a:ext cx="1676400" cy="1257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905500" y="5265420"/>
            <a:ext cx="2019300" cy="1262063"/>
          </a:xfrm>
          <a:prstGeom prst="rect">
            <a:avLst/>
          </a:prstGeom>
        </p:spPr>
      </p:pic>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191000" y="3352800"/>
            <a:ext cx="4727958" cy="738258"/>
          </a:xfrm>
          <a:prstGeom prst="rect">
            <a:avLst/>
          </a:prstGeom>
        </p:spPr>
      </p:pic>
    </p:spTree>
    <p:extLst>
      <p:ext uri="{BB962C8B-B14F-4D97-AF65-F5344CB8AC3E}">
        <p14:creationId xmlns:p14="http://schemas.microsoft.com/office/powerpoint/2010/main" val="9813196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90800"/>
            <a:ext cx="8382000" cy="4419600"/>
          </a:xfrm>
        </p:spPr>
        <p:txBody>
          <a:bodyPr>
            <a:normAutofit/>
          </a:bodyPr>
          <a:lstStyle/>
          <a:p>
            <a:pPr marL="0" indent="0">
              <a:buFontTx/>
              <a:buNone/>
              <a:defRPr/>
            </a:pPr>
            <a:r>
              <a:rPr lang="en-US" dirty="0" smtClean="0">
                <a:solidFill>
                  <a:schemeClr val="accent6">
                    <a:lumMod val="75000"/>
                  </a:schemeClr>
                </a:solidFill>
                <a:latin typeface="+mj-lt"/>
                <a:ea typeface="ＭＳ Ｐゴシック" charset="0"/>
              </a:rPr>
              <a:t>NOAA’s R&amp;D ‘Ecosystem’:</a:t>
            </a:r>
          </a:p>
          <a:p>
            <a:pPr marL="457200" indent="-457200">
              <a:buFontTx/>
              <a:buChar char="-"/>
              <a:defRPr/>
            </a:pPr>
            <a:r>
              <a:rPr lang="en-US" dirty="0" smtClean="0">
                <a:solidFill>
                  <a:schemeClr val="accent6">
                    <a:lumMod val="75000"/>
                  </a:schemeClr>
                </a:solidFill>
                <a:latin typeface="+mj-lt"/>
                <a:ea typeface="ＭＳ Ｐゴシック" charset="0"/>
              </a:rPr>
              <a:t>12,OOO employees</a:t>
            </a:r>
          </a:p>
          <a:p>
            <a:pPr marL="457200" indent="-457200">
              <a:buFontTx/>
              <a:buChar char="-"/>
              <a:defRPr/>
            </a:pPr>
            <a:r>
              <a:rPr lang="en-US" dirty="0" smtClean="0">
                <a:solidFill>
                  <a:schemeClr val="accent6">
                    <a:lumMod val="75000"/>
                  </a:schemeClr>
                </a:solidFill>
                <a:latin typeface="+mj-lt"/>
                <a:ea typeface="ＭＳ Ｐゴシック" charset="0"/>
              </a:rPr>
              <a:t>5 Line Offices</a:t>
            </a:r>
          </a:p>
          <a:p>
            <a:pPr marL="457200" indent="-457200">
              <a:buFontTx/>
              <a:buChar char="-"/>
              <a:defRPr/>
            </a:pPr>
            <a:r>
              <a:rPr lang="en-US" dirty="0" smtClean="0">
                <a:solidFill>
                  <a:schemeClr val="accent6">
                    <a:lumMod val="75000"/>
                  </a:schemeClr>
                </a:solidFill>
                <a:latin typeface="+mj-lt"/>
                <a:ea typeface="ＭＳ Ｐゴシック" charset="0"/>
              </a:rPr>
              <a:t>7 Research Labs</a:t>
            </a:r>
          </a:p>
          <a:p>
            <a:pPr marL="457200" indent="-457200">
              <a:buFontTx/>
              <a:buChar char="-"/>
              <a:defRPr/>
            </a:pPr>
            <a:r>
              <a:rPr lang="en-US" dirty="0" smtClean="0">
                <a:solidFill>
                  <a:schemeClr val="accent6">
                    <a:lumMod val="75000"/>
                  </a:schemeClr>
                </a:solidFill>
                <a:latin typeface="+mj-lt"/>
                <a:ea typeface="ＭＳ Ｐゴシック" charset="0"/>
              </a:rPr>
              <a:t>16 Cooperative Institutes</a:t>
            </a:r>
          </a:p>
          <a:p>
            <a:pPr marL="457200" indent="-457200">
              <a:buFontTx/>
              <a:buChar char="-"/>
              <a:defRPr/>
            </a:pPr>
            <a:r>
              <a:rPr lang="en-US" dirty="0" smtClean="0">
                <a:solidFill>
                  <a:schemeClr val="accent6">
                    <a:lumMod val="75000"/>
                  </a:schemeClr>
                </a:solidFill>
                <a:latin typeface="+mj-lt"/>
                <a:ea typeface="ＭＳ Ｐゴシック" charset="0"/>
              </a:rPr>
              <a:t>100s of Operational Systems</a:t>
            </a:r>
          </a:p>
          <a:p>
            <a:pPr marL="457200" lvl="0" indent="-457200">
              <a:buClr>
                <a:srgbClr val="A04DA3"/>
              </a:buClr>
              <a:buFontTx/>
              <a:buChar char="-"/>
              <a:defRPr/>
            </a:pPr>
            <a:r>
              <a:rPr lang="en-US" dirty="0">
                <a:solidFill>
                  <a:srgbClr val="5C92B5">
                    <a:lumMod val="75000"/>
                  </a:srgbClr>
                </a:solidFill>
                <a:latin typeface="Trebuchet MS"/>
                <a:ea typeface="ＭＳ Ｐゴシック" charset="0"/>
              </a:rPr>
              <a:t>100s R&amp;D Units</a:t>
            </a:r>
          </a:p>
          <a:p>
            <a:pPr marL="457200" indent="-457200">
              <a:buFontTx/>
              <a:buChar char="-"/>
              <a:defRPr/>
            </a:pPr>
            <a:endParaRPr lang="en-US" dirty="0" smtClean="0">
              <a:solidFill>
                <a:schemeClr val="accent6">
                  <a:lumMod val="75000"/>
                </a:schemeClr>
              </a:solidFill>
              <a:latin typeface="+mj-lt"/>
              <a:ea typeface="ＭＳ Ｐゴシック" charset="0"/>
            </a:endParaRPr>
          </a:p>
          <a:p>
            <a:pPr marL="457200" indent="-457200">
              <a:buFontTx/>
              <a:buChar char="-"/>
              <a:defRPr/>
            </a:pPr>
            <a:endParaRPr lang="en-US" dirty="0" smtClean="0">
              <a:solidFill>
                <a:schemeClr val="accent6">
                  <a:lumMod val="75000"/>
                </a:schemeClr>
              </a:solidFill>
              <a:latin typeface="+mj-lt"/>
              <a:ea typeface="ＭＳ Ｐゴシック" charset="0"/>
            </a:endParaRPr>
          </a:p>
          <a:p>
            <a:pPr marL="457200" indent="-457200">
              <a:buFontTx/>
              <a:buChar char="-"/>
              <a:defRPr/>
            </a:pPr>
            <a:endParaRPr lang="en-US" dirty="0">
              <a:solidFill>
                <a:schemeClr val="accent6">
                  <a:lumMod val="75000"/>
                </a:schemeClr>
              </a:solidFill>
              <a:latin typeface="+mj-lt"/>
              <a:ea typeface="ＭＳ Ｐゴシック" charset="0"/>
            </a:endParaRPr>
          </a:p>
          <a:p>
            <a:pPr marL="0" indent="0">
              <a:buFontTx/>
              <a:buNone/>
              <a:defRPr/>
            </a:pPr>
            <a:endParaRPr lang="en-US" dirty="0">
              <a:solidFill>
                <a:schemeClr val="accent6">
                  <a:lumMod val="75000"/>
                </a:schemeClr>
              </a:solidFill>
              <a:latin typeface="+mj-lt"/>
              <a:ea typeface="ＭＳ Ｐゴシック" charset="0"/>
            </a:endParaRPr>
          </a:p>
        </p:txBody>
      </p:sp>
      <p:sp>
        <p:nvSpPr>
          <p:cNvPr id="11267" name="Slide Number Placeholder 4"/>
          <p:cNvSpPr>
            <a:spLocks noGrp="1"/>
          </p:cNvSpPr>
          <p:nvPr>
            <p:ph type="sldNum" sz="quarter" idx="11"/>
          </p:nvPr>
        </p:nvSpPr>
        <p:spPr>
          <a:xfrm>
            <a:off x="7924800" y="6492875"/>
            <a:ext cx="116205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eaLnBrk="1" hangingPunct="1"/>
            <a:fld id="{E0D9E8D6-1F79-4A8F-A245-EA2C68F92B7E}" type="slidenum">
              <a:rPr lang="en-US" altLang="en-US" sz="1000" smtClean="0">
                <a:solidFill>
                  <a:srgbClr val="073E87"/>
                </a:solidFill>
                <a:latin typeface="+mj-lt"/>
              </a:rPr>
              <a:pPr eaLnBrk="1" hangingPunct="1"/>
              <a:t>5</a:t>
            </a:fld>
            <a:endParaRPr lang="en-US" altLang="en-US" sz="1000" dirty="0" smtClean="0">
              <a:solidFill>
                <a:srgbClr val="073E87"/>
              </a:solidFill>
              <a:latin typeface="+mj-lt"/>
            </a:endParaRPr>
          </a:p>
        </p:txBody>
      </p:sp>
      <p:sp>
        <p:nvSpPr>
          <p:cNvPr id="11268" name="Title 1"/>
          <p:cNvSpPr>
            <a:spLocks noGrp="1"/>
          </p:cNvSpPr>
          <p:nvPr>
            <p:ph type="title"/>
          </p:nvPr>
        </p:nvSpPr>
        <p:spPr>
          <a:xfrm>
            <a:off x="457200" y="838200"/>
            <a:ext cx="8229600" cy="1066800"/>
          </a:xfrm>
        </p:spPr>
        <p:txBody>
          <a:bodyPr>
            <a:normAutofit fontScale="90000"/>
          </a:bodyPr>
          <a:lstStyle/>
          <a:p>
            <a:r>
              <a:rPr lang="en-US" altLang="en-US" b="1" dirty="0" smtClean="0">
                <a:solidFill>
                  <a:srgbClr val="438086"/>
                </a:solidFill>
              </a:rPr>
              <a:t>Measuring the Performance of NOAA’s R&amp;D Ecosystem w</a:t>
            </a:r>
            <a:r>
              <a:rPr lang="en-US" altLang="en-US" b="1" dirty="0" smtClean="0">
                <a:solidFill>
                  <a:srgbClr val="438086"/>
                </a:solidFill>
              </a:rPr>
              <a:t>ith respect to R2A</a:t>
            </a:r>
            <a:endParaRPr lang="en-US" altLang="en-US" b="1" dirty="0" smtClean="0">
              <a:solidFill>
                <a:srgbClr val="438086"/>
              </a:solidFill>
            </a:endParaRPr>
          </a:p>
        </p:txBody>
      </p:sp>
    </p:spTree>
    <p:extLst>
      <p:ext uri="{BB962C8B-B14F-4D97-AF65-F5344CB8AC3E}">
        <p14:creationId xmlns:p14="http://schemas.microsoft.com/office/powerpoint/2010/main" val="18599435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normAutofit/>
          </a:bodyPr>
          <a:lstStyle/>
          <a:p>
            <a:r>
              <a:rPr lang="en-US" b="1" dirty="0" smtClean="0">
                <a:solidFill>
                  <a:srgbClr val="438086"/>
                </a:solidFill>
              </a:rPr>
              <a:t>Proposed Framework</a:t>
            </a:r>
            <a:r>
              <a:rPr lang="en-US" b="1" dirty="0" smtClean="0"/>
              <a:t/>
            </a:r>
            <a:br>
              <a:rPr lang="en-US" b="1" dirty="0" smtClean="0"/>
            </a:br>
            <a:endParaRPr lang="en-US" sz="2200" b="1" dirty="0"/>
          </a:p>
        </p:txBody>
      </p:sp>
      <p:sp>
        <p:nvSpPr>
          <p:cNvPr id="10" name="Isosceles Triangle 9"/>
          <p:cNvSpPr/>
          <p:nvPr/>
        </p:nvSpPr>
        <p:spPr>
          <a:xfrm>
            <a:off x="5105400" y="990600"/>
            <a:ext cx="3429000" cy="1600200"/>
          </a:xfrm>
          <a:prstGeom prst="triangle">
            <a:avLst>
              <a:gd name="adj" fmla="val 50729"/>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mj-lt"/>
              </a:rPr>
              <a:t>APPLICATION</a:t>
            </a:r>
          </a:p>
          <a:p>
            <a:pPr algn="ctr"/>
            <a:r>
              <a:rPr lang="en-US" dirty="0">
                <a:solidFill>
                  <a:schemeClr val="bg1"/>
                </a:solidFill>
                <a:latin typeface="+mj-lt"/>
              </a:rPr>
              <a:t>TRL 9</a:t>
            </a:r>
          </a:p>
        </p:txBody>
      </p:sp>
      <p:sp>
        <p:nvSpPr>
          <p:cNvPr id="11" name="Rectangle 10"/>
          <p:cNvSpPr/>
          <p:nvPr/>
        </p:nvSpPr>
        <p:spPr>
          <a:xfrm>
            <a:off x="5105400" y="4191000"/>
            <a:ext cx="3429000" cy="83820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mj-lt"/>
              </a:rPr>
              <a:t>DEVELOPMENT</a:t>
            </a:r>
          </a:p>
          <a:p>
            <a:pPr algn="ctr"/>
            <a:r>
              <a:rPr lang="en-US" dirty="0">
                <a:solidFill>
                  <a:schemeClr val="bg1"/>
                </a:solidFill>
                <a:latin typeface="+mj-lt"/>
              </a:rPr>
              <a:t>TRLs 3-4</a:t>
            </a:r>
          </a:p>
        </p:txBody>
      </p:sp>
      <p:sp>
        <p:nvSpPr>
          <p:cNvPr id="16" name="Rectangle 15"/>
          <p:cNvSpPr/>
          <p:nvPr/>
        </p:nvSpPr>
        <p:spPr>
          <a:xfrm>
            <a:off x="5105400" y="5410200"/>
            <a:ext cx="3429000" cy="8382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b="1" dirty="0">
                <a:solidFill>
                  <a:schemeClr val="bg1"/>
                </a:solidFill>
                <a:latin typeface="+mj-lt"/>
              </a:rPr>
              <a:t>RESEARCH</a:t>
            </a:r>
          </a:p>
          <a:p>
            <a:pPr lvl="0" algn="ctr"/>
            <a:r>
              <a:rPr lang="en-US" dirty="0">
                <a:solidFill>
                  <a:schemeClr val="bg1"/>
                </a:solidFill>
                <a:latin typeface="+mj-lt"/>
              </a:rPr>
              <a:t>TRLs 1-2</a:t>
            </a:r>
          </a:p>
        </p:txBody>
      </p:sp>
      <p:sp>
        <p:nvSpPr>
          <p:cNvPr id="17" name="Rectangle 16"/>
          <p:cNvSpPr/>
          <p:nvPr/>
        </p:nvSpPr>
        <p:spPr>
          <a:xfrm>
            <a:off x="5105400" y="2971800"/>
            <a:ext cx="3429000" cy="8382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mj-lt"/>
              </a:rPr>
              <a:t>DEMONSTRATION</a:t>
            </a:r>
          </a:p>
          <a:p>
            <a:pPr algn="ctr"/>
            <a:r>
              <a:rPr lang="en-US" dirty="0">
                <a:solidFill>
                  <a:schemeClr val="bg1"/>
                </a:solidFill>
                <a:latin typeface="+mj-lt"/>
              </a:rPr>
              <a:t>TRLs 5-8</a:t>
            </a:r>
          </a:p>
        </p:txBody>
      </p:sp>
      <p:sp>
        <p:nvSpPr>
          <p:cNvPr id="20" name="Up Arrow 19"/>
          <p:cNvSpPr/>
          <p:nvPr/>
        </p:nvSpPr>
        <p:spPr>
          <a:xfrm>
            <a:off x="6680380" y="2590800"/>
            <a:ext cx="381000" cy="381000"/>
          </a:xfrm>
          <a:prstGeom prst="up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mj-lt"/>
            </a:endParaRPr>
          </a:p>
        </p:txBody>
      </p:sp>
      <p:sp>
        <p:nvSpPr>
          <p:cNvPr id="24" name="Up Arrow 23"/>
          <p:cNvSpPr/>
          <p:nvPr/>
        </p:nvSpPr>
        <p:spPr>
          <a:xfrm>
            <a:off x="6680380" y="3810000"/>
            <a:ext cx="381000" cy="381000"/>
          </a:xfrm>
          <a:prstGeom prst="up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mj-lt"/>
            </a:endParaRPr>
          </a:p>
        </p:txBody>
      </p:sp>
      <p:sp>
        <p:nvSpPr>
          <p:cNvPr id="27" name="Up Arrow 26"/>
          <p:cNvSpPr/>
          <p:nvPr/>
        </p:nvSpPr>
        <p:spPr>
          <a:xfrm>
            <a:off x="6680380" y="5029200"/>
            <a:ext cx="381000" cy="381000"/>
          </a:xfrm>
          <a:prstGeom prst="up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mj-lt"/>
            </a:endParaRPr>
          </a:p>
        </p:txBody>
      </p:sp>
      <p:sp>
        <p:nvSpPr>
          <p:cNvPr id="28" name="Slide Number Placeholder 4"/>
          <p:cNvSpPr txBox="1">
            <a:spLocks/>
          </p:cNvSpPr>
          <p:nvPr/>
        </p:nvSpPr>
        <p:spPr>
          <a:xfrm>
            <a:off x="7924800" y="6492875"/>
            <a:ext cx="1162050" cy="365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a:lstStyle>
            <a:defPPr>
              <a:defRPr lang="en-US"/>
            </a:defPPr>
            <a:lvl1pPr marL="0" algn="r" defTabSz="914400" rtl="0" eaLnBrk="0" latinLnBrk="0" hangingPunct="0">
              <a:defRPr kumimoji="0" sz="2400" kern="1200">
                <a:solidFill>
                  <a:schemeClr val="tx1"/>
                </a:solidFill>
                <a:latin typeface="Times New Roman" pitchFamily="18" charset="0"/>
                <a:ea typeface="MS PGothic" pitchFamily="34" charset="-128"/>
                <a:cs typeface="+mn-cs"/>
              </a:defRPr>
            </a:lvl1pPr>
            <a:lvl2pPr marL="742950" indent="-285750" algn="l" defTabSz="914400" rtl="0" eaLnBrk="0" latinLnBrk="0" hangingPunct="0">
              <a:defRPr sz="2400" kern="1200">
                <a:solidFill>
                  <a:schemeClr val="tx1"/>
                </a:solidFill>
                <a:latin typeface="Times New Roman" pitchFamily="18" charset="0"/>
                <a:ea typeface="MS PGothic" pitchFamily="34" charset="-128"/>
                <a:cs typeface="+mn-cs"/>
              </a:defRPr>
            </a:lvl2pPr>
            <a:lvl3pPr marL="1143000" indent="-228600" algn="l" defTabSz="914400" rtl="0" eaLnBrk="0" latinLnBrk="0" hangingPunct="0">
              <a:defRPr sz="2400" kern="1200">
                <a:solidFill>
                  <a:schemeClr val="tx1"/>
                </a:solidFill>
                <a:latin typeface="Times New Roman" pitchFamily="18" charset="0"/>
                <a:ea typeface="MS PGothic" pitchFamily="34" charset="-128"/>
                <a:cs typeface="+mn-cs"/>
              </a:defRPr>
            </a:lvl3pPr>
            <a:lvl4pPr marL="1600200" indent="-228600" algn="l" defTabSz="914400" rtl="0" eaLnBrk="0" latinLnBrk="0" hangingPunct="0">
              <a:defRPr sz="2400" kern="1200">
                <a:solidFill>
                  <a:schemeClr val="tx1"/>
                </a:solidFill>
                <a:latin typeface="Times New Roman" pitchFamily="18" charset="0"/>
                <a:ea typeface="MS PGothic" pitchFamily="34" charset="-128"/>
                <a:cs typeface="+mn-cs"/>
              </a:defRPr>
            </a:lvl4pPr>
            <a:lvl5pPr marL="2057400" indent="-228600" algn="l" defTabSz="914400" rtl="0" eaLnBrk="0" latinLnBrk="0" hangingPunct="0">
              <a:defRPr sz="24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24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24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24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2400" kern="1200">
                <a:solidFill>
                  <a:schemeClr val="tx1"/>
                </a:solidFill>
                <a:latin typeface="Times New Roman" pitchFamily="18" charset="0"/>
                <a:ea typeface="MS PGothic" pitchFamily="34" charset="-128"/>
                <a:cs typeface="+mn-cs"/>
              </a:defRPr>
            </a:lvl9pPr>
          </a:lstStyle>
          <a:p>
            <a:pPr eaLnBrk="1" hangingPunct="1"/>
            <a:fld id="{E0D9E8D6-1F79-4A8F-A245-EA2C68F92B7E}" type="slidenum">
              <a:rPr lang="en-US" altLang="en-US" sz="1000" smtClean="0">
                <a:solidFill>
                  <a:srgbClr val="073E87"/>
                </a:solidFill>
                <a:latin typeface="+mj-lt"/>
              </a:rPr>
              <a:pPr eaLnBrk="1" hangingPunct="1"/>
              <a:t>6</a:t>
            </a:fld>
            <a:endParaRPr lang="en-US" altLang="en-US" sz="1000" dirty="0" smtClean="0">
              <a:solidFill>
                <a:srgbClr val="073E87"/>
              </a:solidFill>
              <a:latin typeface="+mj-lt"/>
            </a:endParaRPr>
          </a:p>
        </p:txBody>
      </p:sp>
      <p:sp>
        <p:nvSpPr>
          <p:cNvPr id="29" name="Content Placeholder 2"/>
          <p:cNvSpPr>
            <a:spLocks noGrp="1"/>
          </p:cNvSpPr>
          <p:nvPr>
            <p:ph idx="1"/>
          </p:nvPr>
        </p:nvSpPr>
        <p:spPr>
          <a:xfrm>
            <a:off x="381000" y="1752600"/>
            <a:ext cx="4495800" cy="4669536"/>
          </a:xfrm>
        </p:spPr>
        <p:txBody>
          <a:bodyPr>
            <a:normAutofit fontScale="92500" lnSpcReduction="10000"/>
          </a:bodyPr>
          <a:lstStyle/>
          <a:p>
            <a:pPr>
              <a:spcAft>
                <a:spcPts val="1200"/>
              </a:spcAft>
              <a:buFont typeface="Wingdings" charset="2"/>
              <a:buChar char="§"/>
            </a:pPr>
            <a:r>
              <a:rPr lang="en-US" sz="2000" dirty="0" smtClean="0">
                <a:solidFill>
                  <a:srgbClr val="424456"/>
                </a:solidFill>
                <a:latin typeface="+mj-lt"/>
              </a:rPr>
              <a:t>Projects move through four life-cycle phases on their way to (and including) application</a:t>
            </a:r>
          </a:p>
          <a:p>
            <a:pPr>
              <a:spcAft>
                <a:spcPts val="1200"/>
              </a:spcAft>
              <a:buFont typeface="Wingdings" charset="2"/>
              <a:buChar char="§"/>
            </a:pPr>
            <a:r>
              <a:rPr lang="en-US" sz="2000" dirty="0" smtClean="0">
                <a:solidFill>
                  <a:srgbClr val="424456"/>
                </a:solidFill>
                <a:latin typeface="+mj-lt"/>
              </a:rPr>
              <a:t>These four phases can be aligned with standard Technical Readiness Level (TRL) maturity index</a:t>
            </a:r>
          </a:p>
          <a:p>
            <a:pPr>
              <a:spcAft>
                <a:spcPts val="1200"/>
              </a:spcAft>
              <a:buFont typeface="Wingdings" charset="2"/>
              <a:buChar char="§"/>
            </a:pPr>
            <a:r>
              <a:rPr lang="en-US" sz="2000" dirty="0" smtClean="0">
                <a:solidFill>
                  <a:srgbClr val="424456"/>
                </a:solidFill>
                <a:latin typeface="+mj-lt"/>
              </a:rPr>
              <a:t>Applications can be of three different types: </a:t>
            </a:r>
            <a:r>
              <a:rPr lang="en-US" sz="2000" dirty="0">
                <a:solidFill>
                  <a:srgbClr val="424456"/>
                </a:solidFill>
                <a:latin typeface="+mj-lt"/>
              </a:rPr>
              <a:t>O</a:t>
            </a:r>
            <a:r>
              <a:rPr lang="en-US" sz="2000" dirty="0" smtClean="0">
                <a:solidFill>
                  <a:srgbClr val="424456"/>
                </a:solidFill>
                <a:latin typeface="+mj-lt"/>
              </a:rPr>
              <a:t>perations, Commercial applications, or Other uses (see prior slide)</a:t>
            </a:r>
          </a:p>
          <a:p>
            <a:pPr>
              <a:spcAft>
                <a:spcPts val="1200"/>
              </a:spcAft>
              <a:buFont typeface="Wingdings" charset="2"/>
              <a:buChar char="§"/>
            </a:pPr>
            <a:r>
              <a:rPr lang="en-US" sz="2000" dirty="0" smtClean="0">
                <a:solidFill>
                  <a:srgbClr val="424456"/>
                </a:solidFill>
                <a:latin typeface="+mj-lt"/>
              </a:rPr>
              <a:t>The four phases (and underlying TRLs) may have variants (with more specific definitions), based on type of application, or domain of R&amp;D</a:t>
            </a:r>
            <a:endParaRPr lang="en-US" sz="2000" dirty="0">
              <a:solidFill>
                <a:srgbClr val="424456"/>
              </a:solidFill>
              <a:latin typeface="+mj-lt"/>
            </a:endParaRPr>
          </a:p>
        </p:txBody>
      </p:sp>
    </p:spTree>
    <p:extLst>
      <p:ext uri="{BB962C8B-B14F-4D97-AF65-F5344CB8AC3E}">
        <p14:creationId xmlns:p14="http://schemas.microsoft.com/office/powerpoint/2010/main" val="16996224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229600" cy="1066800"/>
          </a:xfrm>
        </p:spPr>
        <p:txBody>
          <a:bodyPr/>
          <a:lstStyle/>
          <a:p>
            <a:r>
              <a:rPr lang="en-US" b="1" dirty="0" smtClean="0">
                <a:solidFill>
                  <a:srgbClr val="438086"/>
                </a:solidFill>
              </a:rPr>
              <a:t>Effective</a:t>
            </a:r>
            <a:r>
              <a:rPr lang="en-US" dirty="0" smtClean="0">
                <a:solidFill>
                  <a:srgbClr val="438086"/>
                </a:solidFill>
              </a:rPr>
              <a:t> R2A</a:t>
            </a:r>
            <a:endParaRPr lang="en-US" dirty="0">
              <a:solidFill>
                <a:srgbClr val="438086"/>
              </a:solidFill>
            </a:endParaRPr>
          </a:p>
        </p:txBody>
      </p:sp>
      <p:sp>
        <p:nvSpPr>
          <p:cNvPr id="10" name="Isosceles Triangle 9"/>
          <p:cNvSpPr/>
          <p:nvPr/>
        </p:nvSpPr>
        <p:spPr>
          <a:xfrm>
            <a:off x="3986784" y="1524000"/>
            <a:ext cx="2313432" cy="1143000"/>
          </a:xfrm>
          <a:prstGeom prst="triangle">
            <a:avLst>
              <a:gd name="adj" fmla="val 50433"/>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prstClr val="white"/>
              </a:solidFill>
              <a:latin typeface="Trebuchet MS"/>
            </a:endParaRPr>
          </a:p>
        </p:txBody>
      </p:sp>
      <p:sp>
        <p:nvSpPr>
          <p:cNvPr id="11" name="Rectangle 10"/>
          <p:cNvSpPr/>
          <p:nvPr/>
        </p:nvSpPr>
        <p:spPr>
          <a:xfrm>
            <a:off x="3282696" y="4267200"/>
            <a:ext cx="3645408" cy="83820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prstClr val="white"/>
              </a:solidFill>
              <a:latin typeface="Trebuchet MS"/>
            </a:endParaRPr>
          </a:p>
        </p:txBody>
      </p:sp>
      <p:sp>
        <p:nvSpPr>
          <p:cNvPr id="16" name="Rectangle 15"/>
          <p:cNvSpPr/>
          <p:nvPr/>
        </p:nvSpPr>
        <p:spPr>
          <a:xfrm>
            <a:off x="2057400" y="5486400"/>
            <a:ext cx="6172200" cy="8382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latin typeface="Trebuchet MS"/>
            </a:endParaRPr>
          </a:p>
        </p:txBody>
      </p:sp>
      <p:sp>
        <p:nvSpPr>
          <p:cNvPr id="17" name="Rectangle 16"/>
          <p:cNvSpPr/>
          <p:nvPr/>
        </p:nvSpPr>
        <p:spPr>
          <a:xfrm>
            <a:off x="3986784" y="3048000"/>
            <a:ext cx="2313432" cy="8382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prstClr val="white"/>
              </a:solidFill>
              <a:latin typeface="Trebuchet MS"/>
            </a:endParaRPr>
          </a:p>
        </p:txBody>
      </p:sp>
      <p:sp>
        <p:nvSpPr>
          <p:cNvPr id="12" name="TextBox 11"/>
          <p:cNvSpPr txBox="1"/>
          <p:nvPr/>
        </p:nvSpPr>
        <p:spPr>
          <a:xfrm>
            <a:off x="2819400" y="5678269"/>
            <a:ext cx="4953000" cy="584776"/>
          </a:xfrm>
          <a:prstGeom prst="rect">
            <a:avLst/>
          </a:prstGeom>
          <a:noFill/>
        </p:spPr>
        <p:txBody>
          <a:bodyPr wrap="square" rtlCol="0">
            <a:spAutoFit/>
          </a:bodyPr>
          <a:lstStyle/>
          <a:p>
            <a:pPr algn="ctr"/>
            <a:r>
              <a:rPr lang="en-US" sz="3200" dirty="0" smtClean="0">
                <a:solidFill>
                  <a:prstClr val="white"/>
                </a:solidFill>
                <a:latin typeface="Trebuchet MS"/>
              </a:rPr>
              <a:t>10,000 projects</a:t>
            </a:r>
            <a:endParaRPr lang="en-US" sz="3200" dirty="0">
              <a:solidFill>
                <a:prstClr val="white"/>
              </a:solidFill>
              <a:latin typeface="Trebuchet MS"/>
            </a:endParaRPr>
          </a:p>
        </p:txBody>
      </p:sp>
      <p:sp>
        <p:nvSpPr>
          <p:cNvPr id="19" name="TextBox 18"/>
          <p:cNvSpPr txBox="1"/>
          <p:nvPr/>
        </p:nvSpPr>
        <p:spPr>
          <a:xfrm>
            <a:off x="3352800" y="4459069"/>
            <a:ext cx="3505200" cy="584776"/>
          </a:xfrm>
          <a:prstGeom prst="rect">
            <a:avLst/>
          </a:prstGeom>
          <a:noFill/>
        </p:spPr>
        <p:txBody>
          <a:bodyPr wrap="square" rtlCol="0">
            <a:spAutoFit/>
          </a:bodyPr>
          <a:lstStyle/>
          <a:p>
            <a:pPr algn="ctr"/>
            <a:r>
              <a:rPr lang="en-US" sz="3200" dirty="0">
                <a:solidFill>
                  <a:prstClr val="white"/>
                </a:solidFill>
                <a:latin typeface="Trebuchet MS"/>
              </a:rPr>
              <a:t>2</a:t>
            </a:r>
            <a:r>
              <a:rPr lang="en-US" sz="3200" dirty="0" smtClean="0">
                <a:solidFill>
                  <a:prstClr val="white"/>
                </a:solidFill>
                <a:latin typeface="Trebuchet MS"/>
              </a:rPr>
              <a:t>,000</a:t>
            </a:r>
            <a:endParaRPr lang="en-US" sz="3200" dirty="0">
              <a:solidFill>
                <a:prstClr val="white"/>
              </a:solidFill>
              <a:latin typeface="Trebuchet MS"/>
            </a:endParaRPr>
          </a:p>
        </p:txBody>
      </p:sp>
      <p:sp>
        <p:nvSpPr>
          <p:cNvPr id="21" name="TextBox 20"/>
          <p:cNvSpPr txBox="1"/>
          <p:nvPr/>
        </p:nvSpPr>
        <p:spPr>
          <a:xfrm>
            <a:off x="3352800" y="3239869"/>
            <a:ext cx="3505200" cy="584776"/>
          </a:xfrm>
          <a:prstGeom prst="rect">
            <a:avLst/>
          </a:prstGeom>
          <a:noFill/>
        </p:spPr>
        <p:txBody>
          <a:bodyPr wrap="square" rtlCol="0">
            <a:spAutoFit/>
          </a:bodyPr>
          <a:lstStyle/>
          <a:p>
            <a:pPr algn="ctr"/>
            <a:r>
              <a:rPr lang="en-US" sz="3200" dirty="0" smtClean="0">
                <a:solidFill>
                  <a:prstClr val="white"/>
                </a:solidFill>
                <a:latin typeface="Trebuchet MS"/>
              </a:rPr>
              <a:t>1,000</a:t>
            </a:r>
            <a:endParaRPr lang="en-US" sz="3200" dirty="0">
              <a:solidFill>
                <a:prstClr val="white"/>
              </a:solidFill>
              <a:latin typeface="Trebuchet MS"/>
            </a:endParaRPr>
          </a:p>
        </p:txBody>
      </p:sp>
      <p:sp>
        <p:nvSpPr>
          <p:cNvPr id="22" name="TextBox 21"/>
          <p:cNvSpPr txBox="1"/>
          <p:nvPr/>
        </p:nvSpPr>
        <p:spPr>
          <a:xfrm>
            <a:off x="3429000" y="2020669"/>
            <a:ext cx="3505200" cy="584776"/>
          </a:xfrm>
          <a:prstGeom prst="rect">
            <a:avLst/>
          </a:prstGeom>
          <a:noFill/>
        </p:spPr>
        <p:txBody>
          <a:bodyPr wrap="square" rtlCol="0">
            <a:spAutoFit/>
          </a:bodyPr>
          <a:lstStyle/>
          <a:p>
            <a:pPr algn="ctr"/>
            <a:r>
              <a:rPr lang="en-US" sz="3200" dirty="0" smtClean="0">
                <a:solidFill>
                  <a:prstClr val="white"/>
                </a:solidFill>
                <a:latin typeface="Trebuchet MS"/>
              </a:rPr>
              <a:t>1,000</a:t>
            </a:r>
            <a:endParaRPr lang="en-US" sz="3200" dirty="0">
              <a:solidFill>
                <a:prstClr val="white"/>
              </a:solidFill>
              <a:latin typeface="Trebuchet MS"/>
            </a:endParaRPr>
          </a:p>
        </p:txBody>
      </p:sp>
      <p:sp>
        <p:nvSpPr>
          <p:cNvPr id="14" name="TextBox 13"/>
          <p:cNvSpPr txBox="1"/>
          <p:nvPr/>
        </p:nvSpPr>
        <p:spPr>
          <a:xfrm>
            <a:off x="6477000" y="1828800"/>
            <a:ext cx="2137410" cy="830997"/>
          </a:xfrm>
          <a:prstGeom prst="rect">
            <a:avLst/>
          </a:prstGeom>
          <a:noFill/>
        </p:spPr>
        <p:txBody>
          <a:bodyPr wrap="square" rtlCol="0">
            <a:spAutoFit/>
          </a:bodyPr>
          <a:lstStyle/>
          <a:p>
            <a:r>
              <a:rPr lang="en-US" sz="2400" dirty="0" smtClean="0">
                <a:solidFill>
                  <a:srgbClr val="FF0000"/>
                </a:solidFill>
                <a:effectLst>
                  <a:outerShdw blurRad="38100" dist="38100" dir="2700000" algn="tl">
                    <a:srgbClr val="000000">
                      <a:alpha val="43137"/>
                    </a:srgbClr>
                  </a:outerShdw>
                </a:effectLst>
                <a:latin typeface="Trebuchet MS"/>
              </a:rPr>
              <a:t>100%</a:t>
            </a:r>
          </a:p>
          <a:p>
            <a:r>
              <a:rPr lang="en-US" sz="2400" dirty="0" smtClean="0">
                <a:solidFill>
                  <a:prstClr val="black"/>
                </a:solidFill>
                <a:latin typeface="Trebuchet MS"/>
              </a:rPr>
              <a:t>(1,000)</a:t>
            </a:r>
            <a:endParaRPr lang="en-US" sz="2400" dirty="0">
              <a:solidFill>
                <a:prstClr val="black"/>
              </a:solidFill>
              <a:latin typeface="Trebuchet MS"/>
            </a:endParaRPr>
          </a:p>
        </p:txBody>
      </p:sp>
      <p:sp>
        <p:nvSpPr>
          <p:cNvPr id="27" name="TextBox 26"/>
          <p:cNvSpPr txBox="1"/>
          <p:nvPr/>
        </p:nvSpPr>
        <p:spPr>
          <a:xfrm>
            <a:off x="6477000" y="3048000"/>
            <a:ext cx="1981200" cy="830997"/>
          </a:xfrm>
          <a:prstGeom prst="rect">
            <a:avLst/>
          </a:prstGeom>
          <a:noFill/>
        </p:spPr>
        <p:txBody>
          <a:bodyPr wrap="square" rtlCol="0">
            <a:spAutoFit/>
          </a:bodyPr>
          <a:lstStyle/>
          <a:p>
            <a:r>
              <a:rPr lang="en-US" sz="2400" dirty="0" smtClean="0">
                <a:solidFill>
                  <a:srgbClr val="FF0000"/>
                </a:solidFill>
                <a:effectLst>
                  <a:outerShdw blurRad="38100" dist="38100" dir="2700000" algn="tl">
                    <a:srgbClr val="000000">
                      <a:alpha val="43137"/>
                    </a:srgbClr>
                  </a:outerShdw>
                </a:effectLst>
                <a:latin typeface="Trebuchet MS"/>
              </a:rPr>
              <a:t>50%</a:t>
            </a:r>
            <a:endParaRPr lang="en-US" sz="2400" dirty="0">
              <a:solidFill>
                <a:srgbClr val="FF0000"/>
              </a:solidFill>
              <a:effectLst>
                <a:outerShdw blurRad="38100" dist="38100" dir="2700000" algn="tl">
                  <a:srgbClr val="000000">
                    <a:alpha val="43137"/>
                  </a:srgbClr>
                </a:outerShdw>
              </a:effectLst>
              <a:latin typeface="Trebuchet MS"/>
            </a:endParaRPr>
          </a:p>
          <a:p>
            <a:r>
              <a:rPr lang="en-US" sz="2400" dirty="0" smtClean="0">
                <a:solidFill>
                  <a:prstClr val="black"/>
                </a:solidFill>
                <a:latin typeface="Trebuchet MS"/>
              </a:rPr>
              <a:t>(1,000)</a:t>
            </a:r>
            <a:endParaRPr lang="en-US" sz="2400" dirty="0">
              <a:solidFill>
                <a:prstClr val="black"/>
              </a:solidFill>
              <a:latin typeface="Trebuchet MS"/>
            </a:endParaRPr>
          </a:p>
        </p:txBody>
      </p:sp>
      <p:sp>
        <p:nvSpPr>
          <p:cNvPr id="28" name="TextBox 27"/>
          <p:cNvSpPr txBox="1"/>
          <p:nvPr/>
        </p:nvSpPr>
        <p:spPr>
          <a:xfrm>
            <a:off x="7086600" y="4267200"/>
            <a:ext cx="1905000" cy="830997"/>
          </a:xfrm>
          <a:prstGeom prst="rect">
            <a:avLst/>
          </a:prstGeom>
          <a:noFill/>
        </p:spPr>
        <p:txBody>
          <a:bodyPr wrap="square" rtlCol="0">
            <a:spAutoFit/>
          </a:bodyPr>
          <a:lstStyle/>
          <a:p>
            <a:r>
              <a:rPr lang="en-US" sz="2400" dirty="0" smtClean="0">
                <a:solidFill>
                  <a:srgbClr val="FF0000"/>
                </a:solidFill>
                <a:effectLst>
                  <a:outerShdw blurRad="38100" dist="38100" dir="2700000" algn="tl">
                    <a:srgbClr val="000000">
                      <a:alpha val="43137"/>
                    </a:srgbClr>
                  </a:outerShdw>
                </a:effectLst>
                <a:latin typeface="Trebuchet MS"/>
              </a:rPr>
              <a:t>20%</a:t>
            </a:r>
          </a:p>
          <a:p>
            <a:r>
              <a:rPr lang="en-US" sz="2400" dirty="0" smtClean="0">
                <a:solidFill>
                  <a:prstClr val="black"/>
                </a:solidFill>
                <a:latin typeface="Trebuchet MS"/>
              </a:rPr>
              <a:t>(2,000)</a:t>
            </a:r>
            <a:endParaRPr lang="en-US" sz="2400" dirty="0">
              <a:solidFill>
                <a:prstClr val="black"/>
              </a:solidFill>
              <a:latin typeface="Trebuchet MS"/>
            </a:endParaRPr>
          </a:p>
        </p:txBody>
      </p:sp>
      <p:sp>
        <p:nvSpPr>
          <p:cNvPr id="23" name="TextBox 22"/>
          <p:cNvSpPr txBox="1"/>
          <p:nvPr/>
        </p:nvSpPr>
        <p:spPr>
          <a:xfrm>
            <a:off x="304800" y="1981200"/>
            <a:ext cx="2209800" cy="646331"/>
          </a:xfrm>
          <a:prstGeom prst="rect">
            <a:avLst/>
          </a:prstGeom>
          <a:noFill/>
        </p:spPr>
        <p:txBody>
          <a:bodyPr wrap="square" rtlCol="0">
            <a:spAutoFit/>
          </a:bodyPr>
          <a:lstStyle/>
          <a:p>
            <a:r>
              <a:rPr lang="en-US" b="1" dirty="0" smtClean="0">
                <a:solidFill>
                  <a:srgbClr val="00B050"/>
                </a:solidFill>
                <a:latin typeface="Trebuchet MS"/>
              </a:rPr>
              <a:t>APPLICATION</a:t>
            </a:r>
          </a:p>
          <a:p>
            <a:r>
              <a:rPr lang="en-US" dirty="0" smtClean="0">
                <a:solidFill>
                  <a:srgbClr val="00B050"/>
                </a:solidFill>
                <a:latin typeface="Trebuchet MS"/>
              </a:rPr>
              <a:t>TRL 9</a:t>
            </a:r>
            <a:endParaRPr lang="en-US" dirty="0">
              <a:solidFill>
                <a:srgbClr val="00B050"/>
              </a:solidFill>
              <a:latin typeface="Trebuchet MS"/>
            </a:endParaRPr>
          </a:p>
        </p:txBody>
      </p:sp>
      <p:sp>
        <p:nvSpPr>
          <p:cNvPr id="24" name="TextBox 23"/>
          <p:cNvSpPr txBox="1"/>
          <p:nvPr/>
        </p:nvSpPr>
        <p:spPr>
          <a:xfrm>
            <a:off x="304800" y="3059668"/>
            <a:ext cx="2743200" cy="646331"/>
          </a:xfrm>
          <a:prstGeom prst="rect">
            <a:avLst/>
          </a:prstGeom>
          <a:noFill/>
        </p:spPr>
        <p:txBody>
          <a:bodyPr wrap="square" rtlCol="0">
            <a:spAutoFit/>
          </a:bodyPr>
          <a:lstStyle/>
          <a:p>
            <a:r>
              <a:rPr lang="en-US" b="1" dirty="0" smtClean="0">
                <a:solidFill>
                  <a:srgbClr val="00B0F0"/>
                </a:solidFill>
                <a:latin typeface="Trebuchet MS"/>
              </a:rPr>
              <a:t>DEMONSTRATION</a:t>
            </a:r>
          </a:p>
          <a:p>
            <a:r>
              <a:rPr lang="en-US" dirty="0">
                <a:solidFill>
                  <a:srgbClr val="00B0F0"/>
                </a:solidFill>
                <a:latin typeface="Trebuchet MS"/>
              </a:rPr>
              <a:t>TRLs 5-8</a:t>
            </a:r>
          </a:p>
        </p:txBody>
      </p:sp>
      <p:sp>
        <p:nvSpPr>
          <p:cNvPr id="29" name="TextBox 28"/>
          <p:cNvSpPr txBox="1"/>
          <p:nvPr/>
        </p:nvSpPr>
        <p:spPr>
          <a:xfrm>
            <a:off x="304800" y="4431268"/>
            <a:ext cx="2209800" cy="646331"/>
          </a:xfrm>
          <a:prstGeom prst="rect">
            <a:avLst/>
          </a:prstGeom>
          <a:noFill/>
        </p:spPr>
        <p:txBody>
          <a:bodyPr wrap="square" rtlCol="0">
            <a:spAutoFit/>
          </a:bodyPr>
          <a:lstStyle/>
          <a:p>
            <a:r>
              <a:rPr lang="en-US" b="1" dirty="0" smtClean="0">
                <a:solidFill>
                  <a:srgbClr val="5C92B5"/>
                </a:solidFill>
                <a:latin typeface="Trebuchet MS"/>
              </a:rPr>
              <a:t>DEVELOPMENT</a:t>
            </a:r>
          </a:p>
          <a:p>
            <a:r>
              <a:rPr lang="en-US" dirty="0">
                <a:solidFill>
                  <a:srgbClr val="5C92B5"/>
                </a:solidFill>
                <a:latin typeface="Trebuchet MS"/>
              </a:rPr>
              <a:t>TRLs 3-</a:t>
            </a:r>
            <a:r>
              <a:rPr lang="en-US" dirty="0" smtClean="0">
                <a:solidFill>
                  <a:srgbClr val="5C92B5"/>
                </a:solidFill>
                <a:latin typeface="Trebuchet MS"/>
              </a:rPr>
              <a:t>4</a:t>
            </a:r>
            <a:endParaRPr lang="en-US" dirty="0">
              <a:solidFill>
                <a:srgbClr val="5C92B5"/>
              </a:solidFill>
              <a:latin typeface="Trebuchet MS"/>
            </a:endParaRPr>
          </a:p>
        </p:txBody>
      </p:sp>
      <p:sp>
        <p:nvSpPr>
          <p:cNvPr id="33" name="TextBox 32"/>
          <p:cNvSpPr txBox="1"/>
          <p:nvPr/>
        </p:nvSpPr>
        <p:spPr>
          <a:xfrm>
            <a:off x="304800" y="5562600"/>
            <a:ext cx="2209800" cy="646331"/>
          </a:xfrm>
          <a:prstGeom prst="rect">
            <a:avLst/>
          </a:prstGeom>
          <a:noFill/>
        </p:spPr>
        <p:txBody>
          <a:bodyPr wrap="square" rtlCol="0">
            <a:spAutoFit/>
          </a:bodyPr>
          <a:lstStyle/>
          <a:p>
            <a:r>
              <a:rPr lang="en-US" b="1" dirty="0" smtClean="0">
                <a:solidFill>
                  <a:srgbClr val="A04DA3"/>
                </a:solidFill>
                <a:latin typeface="Trebuchet MS"/>
              </a:rPr>
              <a:t>RESEARCH</a:t>
            </a:r>
          </a:p>
          <a:p>
            <a:r>
              <a:rPr lang="en-US" dirty="0">
                <a:solidFill>
                  <a:srgbClr val="A04DA3"/>
                </a:solidFill>
                <a:latin typeface="Trebuchet MS"/>
              </a:rPr>
              <a:t>TRLs 1-</a:t>
            </a:r>
            <a:r>
              <a:rPr lang="en-US" dirty="0" smtClean="0">
                <a:solidFill>
                  <a:srgbClr val="A04DA3"/>
                </a:solidFill>
                <a:latin typeface="Trebuchet MS"/>
              </a:rPr>
              <a:t>2</a:t>
            </a:r>
            <a:endParaRPr lang="en-US" dirty="0">
              <a:solidFill>
                <a:srgbClr val="A04DA3"/>
              </a:solidFill>
              <a:latin typeface="Trebuchet MS"/>
            </a:endParaRPr>
          </a:p>
        </p:txBody>
      </p:sp>
      <p:sp>
        <p:nvSpPr>
          <p:cNvPr id="3" name="Up Arrow 2"/>
          <p:cNvSpPr/>
          <p:nvPr/>
        </p:nvSpPr>
        <p:spPr>
          <a:xfrm>
            <a:off x="4953000" y="2667000"/>
            <a:ext cx="381000" cy="381000"/>
          </a:xfrm>
          <a:prstGeom prst="up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prstClr val="black"/>
              </a:solidFill>
              <a:latin typeface="Trebuchet MS"/>
            </a:endParaRPr>
          </a:p>
        </p:txBody>
      </p:sp>
      <p:sp>
        <p:nvSpPr>
          <p:cNvPr id="34" name="Up Arrow 33"/>
          <p:cNvSpPr/>
          <p:nvPr/>
        </p:nvSpPr>
        <p:spPr>
          <a:xfrm>
            <a:off x="4953000" y="3886200"/>
            <a:ext cx="381000" cy="381000"/>
          </a:xfrm>
          <a:prstGeom prst="up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prstClr val="black"/>
              </a:solidFill>
              <a:latin typeface="Trebuchet MS"/>
            </a:endParaRPr>
          </a:p>
        </p:txBody>
      </p:sp>
      <p:sp>
        <p:nvSpPr>
          <p:cNvPr id="35" name="Up Arrow 34"/>
          <p:cNvSpPr/>
          <p:nvPr/>
        </p:nvSpPr>
        <p:spPr>
          <a:xfrm>
            <a:off x="4953000" y="5105400"/>
            <a:ext cx="381000" cy="381000"/>
          </a:xfrm>
          <a:prstGeom prst="up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prstClr val="black"/>
              </a:solidFill>
              <a:latin typeface="Trebuchet MS"/>
            </a:endParaRPr>
          </a:p>
        </p:txBody>
      </p:sp>
      <p:sp>
        <p:nvSpPr>
          <p:cNvPr id="36" name="Slide Number Placeholder 4"/>
          <p:cNvSpPr txBox="1">
            <a:spLocks/>
          </p:cNvSpPr>
          <p:nvPr/>
        </p:nvSpPr>
        <p:spPr>
          <a:xfrm>
            <a:off x="7924800" y="6492875"/>
            <a:ext cx="1162050" cy="365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a:lstStyle>
            <a:defPPr>
              <a:defRPr lang="en-US"/>
            </a:defPPr>
            <a:lvl1pPr marL="0" algn="r" defTabSz="914400" rtl="0" eaLnBrk="0" latinLnBrk="0" hangingPunct="0">
              <a:defRPr kumimoji="0" sz="2400" kern="1200">
                <a:solidFill>
                  <a:schemeClr val="tx1"/>
                </a:solidFill>
                <a:latin typeface="Times New Roman" pitchFamily="18" charset="0"/>
                <a:ea typeface="MS PGothic" pitchFamily="34" charset="-128"/>
                <a:cs typeface="+mn-cs"/>
              </a:defRPr>
            </a:lvl1pPr>
            <a:lvl2pPr marL="742950" indent="-285750" algn="l" defTabSz="914400" rtl="0" eaLnBrk="0" latinLnBrk="0" hangingPunct="0">
              <a:defRPr sz="2400" kern="1200">
                <a:solidFill>
                  <a:schemeClr val="tx1"/>
                </a:solidFill>
                <a:latin typeface="Times New Roman" pitchFamily="18" charset="0"/>
                <a:ea typeface="MS PGothic" pitchFamily="34" charset="-128"/>
                <a:cs typeface="+mn-cs"/>
              </a:defRPr>
            </a:lvl2pPr>
            <a:lvl3pPr marL="1143000" indent="-228600" algn="l" defTabSz="914400" rtl="0" eaLnBrk="0" latinLnBrk="0" hangingPunct="0">
              <a:defRPr sz="2400" kern="1200">
                <a:solidFill>
                  <a:schemeClr val="tx1"/>
                </a:solidFill>
                <a:latin typeface="Times New Roman" pitchFamily="18" charset="0"/>
                <a:ea typeface="MS PGothic" pitchFamily="34" charset="-128"/>
                <a:cs typeface="+mn-cs"/>
              </a:defRPr>
            </a:lvl3pPr>
            <a:lvl4pPr marL="1600200" indent="-228600" algn="l" defTabSz="914400" rtl="0" eaLnBrk="0" latinLnBrk="0" hangingPunct="0">
              <a:defRPr sz="2400" kern="1200">
                <a:solidFill>
                  <a:schemeClr val="tx1"/>
                </a:solidFill>
                <a:latin typeface="Times New Roman" pitchFamily="18" charset="0"/>
                <a:ea typeface="MS PGothic" pitchFamily="34" charset="-128"/>
                <a:cs typeface="+mn-cs"/>
              </a:defRPr>
            </a:lvl4pPr>
            <a:lvl5pPr marL="2057400" indent="-228600" algn="l" defTabSz="914400" rtl="0" eaLnBrk="0" latinLnBrk="0" hangingPunct="0">
              <a:defRPr sz="24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24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24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24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2400" kern="1200">
                <a:solidFill>
                  <a:schemeClr val="tx1"/>
                </a:solidFill>
                <a:latin typeface="Times New Roman" pitchFamily="18" charset="0"/>
                <a:ea typeface="MS PGothic" pitchFamily="34" charset="-128"/>
                <a:cs typeface="+mn-cs"/>
              </a:defRPr>
            </a:lvl9pPr>
          </a:lstStyle>
          <a:p>
            <a:pPr eaLnBrk="1" hangingPunct="1"/>
            <a:fld id="{E0D9E8D6-1F79-4A8F-A245-EA2C68F92B7E}" type="slidenum">
              <a:rPr lang="en-US" altLang="en-US" sz="1000" smtClean="0">
                <a:solidFill>
                  <a:srgbClr val="073E87"/>
                </a:solidFill>
                <a:latin typeface="Trebuchet MS"/>
              </a:rPr>
              <a:pPr eaLnBrk="1" hangingPunct="1"/>
              <a:t>7</a:t>
            </a:fld>
            <a:endParaRPr lang="en-US" altLang="en-US" sz="1000" smtClean="0">
              <a:solidFill>
                <a:srgbClr val="073E87"/>
              </a:solidFill>
              <a:latin typeface="Trebuchet MS"/>
            </a:endParaRPr>
          </a:p>
        </p:txBody>
      </p:sp>
    </p:spTree>
    <p:extLst>
      <p:ext uri="{BB962C8B-B14F-4D97-AF65-F5344CB8AC3E}">
        <p14:creationId xmlns:p14="http://schemas.microsoft.com/office/powerpoint/2010/main" val="10689450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229600" cy="1066800"/>
          </a:xfrm>
        </p:spPr>
        <p:txBody>
          <a:bodyPr/>
          <a:lstStyle/>
          <a:p>
            <a:r>
              <a:rPr lang="en-US" b="1" dirty="0" smtClean="0">
                <a:solidFill>
                  <a:srgbClr val="438086"/>
                </a:solidFill>
              </a:rPr>
              <a:t>Ineffective</a:t>
            </a:r>
            <a:r>
              <a:rPr lang="en-US" dirty="0" smtClean="0">
                <a:solidFill>
                  <a:srgbClr val="438086"/>
                </a:solidFill>
              </a:rPr>
              <a:t> R2A</a:t>
            </a:r>
            <a:endParaRPr lang="en-US" dirty="0">
              <a:solidFill>
                <a:srgbClr val="438086"/>
              </a:solidFill>
            </a:endParaRPr>
          </a:p>
        </p:txBody>
      </p:sp>
      <p:sp>
        <p:nvSpPr>
          <p:cNvPr id="10" name="Isosceles Triangle 9"/>
          <p:cNvSpPr/>
          <p:nvPr/>
        </p:nvSpPr>
        <p:spPr>
          <a:xfrm>
            <a:off x="4267200" y="1524000"/>
            <a:ext cx="1524000" cy="1143000"/>
          </a:xfrm>
          <a:prstGeom prst="triangle">
            <a:avLst>
              <a:gd name="adj" fmla="val 50433"/>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prstClr val="white"/>
              </a:solidFill>
              <a:latin typeface="Trebuchet MS"/>
            </a:endParaRPr>
          </a:p>
        </p:txBody>
      </p:sp>
      <p:sp>
        <p:nvSpPr>
          <p:cNvPr id="11" name="Rectangle 10"/>
          <p:cNvSpPr/>
          <p:nvPr/>
        </p:nvSpPr>
        <p:spPr>
          <a:xfrm>
            <a:off x="2590800" y="4267200"/>
            <a:ext cx="4953000" cy="83820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prstClr val="white"/>
              </a:solidFill>
              <a:latin typeface="Trebuchet MS"/>
            </a:endParaRPr>
          </a:p>
        </p:txBody>
      </p:sp>
      <p:sp>
        <p:nvSpPr>
          <p:cNvPr id="16" name="Rectangle 15"/>
          <p:cNvSpPr/>
          <p:nvPr/>
        </p:nvSpPr>
        <p:spPr>
          <a:xfrm>
            <a:off x="2057400" y="5486400"/>
            <a:ext cx="6172200" cy="8382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Trebuchet MS"/>
            </a:endParaRPr>
          </a:p>
        </p:txBody>
      </p:sp>
      <p:sp>
        <p:nvSpPr>
          <p:cNvPr id="17" name="Rectangle 16"/>
          <p:cNvSpPr/>
          <p:nvPr/>
        </p:nvSpPr>
        <p:spPr>
          <a:xfrm>
            <a:off x="2971800" y="3048000"/>
            <a:ext cx="4191000" cy="8382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prstClr val="white"/>
              </a:solidFill>
              <a:latin typeface="Trebuchet MS"/>
            </a:endParaRPr>
          </a:p>
        </p:txBody>
      </p:sp>
      <p:sp>
        <p:nvSpPr>
          <p:cNvPr id="12" name="TextBox 11"/>
          <p:cNvSpPr txBox="1"/>
          <p:nvPr/>
        </p:nvSpPr>
        <p:spPr>
          <a:xfrm>
            <a:off x="2743200" y="5678269"/>
            <a:ext cx="4953000" cy="646331"/>
          </a:xfrm>
          <a:prstGeom prst="rect">
            <a:avLst/>
          </a:prstGeom>
          <a:noFill/>
        </p:spPr>
        <p:txBody>
          <a:bodyPr wrap="square" rtlCol="0">
            <a:spAutoFit/>
          </a:bodyPr>
          <a:lstStyle/>
          <a:p>
            <a:pPr algn="ctr"/>
            <a:r>
              <a:rPr lang="en-US" sz="3600" dirty="0" smtClean="0">
                <a:solidFill>
                  <a:prstClr val="white"/>
                </a:solidFill>
                <a:latin typeface="Trebuchet MS"/>
              </a:rPr>
              <a:t>10,000 projects</a:t>
            </a:r>
            <a:endParaRPr lang="en-US" sz="3600" dirty="0">
              <a:solidFill>
                <a:prstClr val="white"/>
              </a:solidFill>
              <a:latin typeface="Trebuchet MS"/>
            </a:endParaRPr>
          </a:p>
        </p:txBody>
      </p:sp>
      <p:sp>
        <p:nvSpPr>
          <p:cNvPr id="19" name="TextBox 18"/>
          <p:cNvSpPr txBox="1"/>
          <p:nvPr/>
        </p:nvSpPr>
        <p:spPr>
          <a:xfrm>
            <a:off x="3200400" y="4459069"/>
            <a:ext cx="3810000" cy="646331"/>
          </a:xfrm>
          <a:prstGeom prst="rect">
            <a:avLst/>
          </a:prstGeom>
          <a:noFill/>
        </p:spPr>
        <p:txBody>
          <a:bodyPr wrap="square" rtlCol="0">
            <a:spAutoFit/>
          </a:bodyPr>
          <a:lstStyle/>
          <a:p>
            <a:pPr algn="ctr"/>
            <a:r>
              <a:rPr lang="en-US" sz="3600" dirty="0" smtClean="0">
                <a:solidFill>
                  <a:prstClr val="white"/>
                </a:solidFill>
                <a:latin typeface="Trebuchet MS"/>
              </a:rPr>
              <a:t>8,000</a:t>
            </a:r>
            <a:endParaRPr lang="en-US" sz="3600" dirty="0">
              <a:solidFill>
                <a:prstClr val="white"/>
              </a:solidFill>
              <a:latin typeface="Trebuchet MS"/>
            </a:endParaRPr>
          </a:p>
        </p:txBody>
      </p:sp>
      <p:sp>
        <p:nvSpPr>
          <p:cNvPr id="21" name="TextBox 20"/>
          <p:cNvSpPr txBox="1"/>
          <p:nvPr/>
        </p:nvSpPr>
        <p:spPr>
          <a:xfrm>
            <a:off x="3200400" y="3239869"/>
            <a:ext cx="3810000" cy="646331"/>
          </a:xfrm>
          <a:prstGeom prst="rect">
            <a:avLst/>
          </a:prstGeom>
          <a:noFill/>
        </p:spPr>
        <p:txBody>
          <a:bodyPr wrap="square" rtlCol="0">
            <a:spAutoFit/>
          </a:bodyPr>
          <a:lstStyle/>
          <a:p>
            <a:pPr algn="ctr"/>
            <a:r>
              <a:rPr lang="en-US" sz="3600" dirty="0">
                <a:solidFill>
                  <a:prstClr val="white"/>
                </a:solidFill>
                <a:latin typeface="Trebuchet MS"/>
              </a:rPr>
              <a:t>7</a:t>
            </a:r>
            <a:r>
              <a:rPr lang="en-US" sz="3600" dirty="0" smtClean="0">
                <a:solidFill>
                  <a:prstClr val="white"/>
                </a:solidFill>
                <a:latin typeface="Trebuchet MS"/>
              </a:rPr>
              <a:t>,000</a:t>
            </a:r>
            <a:endParaRPr lang="en-US" sz="3600" dirty="0">
              <a:solidFill>
                <a:prstClr val="white"/>
              </a:solidFill>
              <a:latin typeface="Trebuchet MS"/>
            </a:endParaRPr>
          </a:p>
        </p:txBody>
      </p:sp>
      <p:sp>
        <p:nvSpPr>
          <p:cNvPr id="22" name="TextBox 21"/>
          <p:cNvSpPr txBox="1"/>
          <p:nvPr/>
        </p:nvSpPr>
        <p:spPr>
          <a:xfrm>
            <a:off x="4191000" y="2020669"/>
            <a:ext cx="1676400" cy="646331"/>
          </a:xfrm>
          <a:prstGeom prst="rect">
            <a:avLst/>
          </a:prstGeom>
          <a:noFill/>
        </p:spPr>
        <p:txBody>
          <a:bodyPr wrap="square" rtlCol="0">
            <a:spAutoFit/>
          </a:bodyPr>
          <a:lstStyle/>
          <a:p>
            <a:pPr algn="ctr"/>
            <a:r>
              <a:rPr lang="en-US" sz="3600" dirty="0" smtClean="0">
                <a:solidFill>
                  <a:prstClr val="white"/>
                </a:solidFill>
                <a:latin typeface="Trebuchet MS"/>
              </a:rPr>
              <a:t>100</a:t>
            </a:r>
            <a:endParaRPr lang="en-US" sz="3600" dirty="0">
              <a:solidFill>
                <a:prstClr val="white"/>
              </a:solidFill>
              <a:latin typeface="Trebuchet MS"/>
            </a:endParaRPr>
          </a:p>
        </p:txBody>
      </p:sp>
      <p:sp>
        <p:nvSpPr>
          <p:cNvPr id="14" name="TextBox 13"/>
          <p:cNvSpPr txBox="1"/>
          <p:nvPr/>
        </p:nvSpPr>
        <p:spPr>
          <a:xfrm>
            <a:off x="5867400" y="1828800"/>
            <a:ext cx="1447800" cy="830997"/>
          </a:xfrm>
          <a:prstGeom prst="rect">
            <a:avLst/>
          </a:prstGeom>
          <a:noFill/>
        </p:spPr>
        <p:txBody>
          <a:bodyPr wrap="square" rtlCol="0">
            <a:spAutoFit/>
          </a:bodyPr>
          <a:lstStyle/>
          <a:p>
            <a:r>
              <a:rPr lang="en-US" sz="2400" dirty="0">
                <a:solidFill>
                  <a:srgbClr val="FF0000"/>
                </a:solidFill>
                <a:effectLst>
                  <a:outerShdw blurRad="38100" dist="38100" dir="2700000" algn="tl">
                    <a:srgbClr val="000000">
                      <a:alpha val="43137"/>
                    </a:srgbClr>
                  </a:outerShdw>
                </a:effectLst>
                <a:latin typeface="Trebuchet MS"/>
              </a:rPr>
              <a:t>1</a:t>
            </a:r>
            <a:r>
              <a:rPr lang="en-US" sz="2400" dirty="0" smtClean="0">
                <a:solidFill>
                  <a:srgbClr val="FF0000"/>
                </a:solidFill>
                <a:effectLst>
                  <a:outerShdw blurRad="38100" dist="38100" dir="2700000" algn="tl">
                    <a:srgbClr val="000000">
                      <a:alpha val="43137"/>
                    </a:srgbClr>
                  </a:outerShdw>
                </a:effectLst>
                <a:latin typeface="Trebuchet MS"/>
              </a:rPr>
              <a:t>%</a:t>
            </a:r>
          </a:p>
          <a:p>
            <a:r>
              <a:rPr lang="en-US" sz="2400" dirty="0" smtClean="0">
                <a:solidFill>
                  <a:prstClr val="black"/>
                </a:solidFill>
                <a:latin typeface="Trebuchet MS"/>
              </a:rPr>
              <a:t>(100)</a:t>
            </a:r>
            <a:endParaRPr lang="en-US" sz="2400" dirty="0">
              <a:solidFill>
                <a:prstClr val="black"/>
              </a:solidFill>
              <a:latin typeface="Trebuchet MS"/>
            </a:endParaRPr>
          </a:p>
        </p:txBody>
      </p:sp>
      <p:sp>
        <p:nvSpPr>
          <p:cNvPr id="27" name="TextBox 26"/>
          <p:cNvSpPr txBox="1"/>
          <p:nvPr/>
        </p:nvSpPr>
        <p:spPr>
          <a:xfrm>
            <a:off x="7239000" y="3048000"/>
            <a:ext cx="2057400" cy="830997"/>
          </a:xfrm>
          <a:prstGeom prst="rect">
            <a:avLst/>
          </a:prstGeom>
          <a:noFill/>
        </p:spPr>
        <p:txBody>
          <a:bodyPr wrap="square" rtlCol="0">
            <a:spAutoFit/>
          </a:bodyPr>
          <a:lstStyle/>
          <a:p>
            <a:r>
              <a:rPr lang="en-US" sz="2400" dirty="0" smtClean="0">
                <a:solidFill>
                  <a:srgbClr val="FF0000"/>
                </a:solidFill>
                <a:effectLst>
                  <a:outerShdw blurRad="38100" dist="38100" dir="2700000" algn="tl">
                    <a:srgbClr val="000000">
                      <a:alpha val="43137"/>
                    </a:srgbClr>
                  </a:outerShdw>
                </a:effectLst>
                <a:latin typeface="Trebuchet MS"/>
              </a:rPr>
              <a:t>88%</a:t>
            </a:r>
            <a:endParaRPr lang="en-US" sz="2400" dirty="0">
              <a:solidFill>
                <a:srgbClr val="FF0000"/>
              </a:solidFill>
              <a:effectLst>
                <a:outerShdw blurRad="38100" dist="38100" dir="2700000" algn="tl">
                  <a:srgbClr val="000000">
                    <a:alpha val="43137"/>
                  </a:srgbClr>
                </a:outerShdw>
              </a:effectLst>
              <a:latin typeface="Trebuchet MS"/>
            </a:endParaRPr>
          </a:p>
          <a:p>
            <a:r>
              <a:rPr lang="en-US" sz="2400" dirty="0" smtClean="0">
                <a:solidFill>
                  <a:prstClr val="black"/>
                </a:solidFill>
                <a:latin typeface="Trebuchet MS"/>
              </a:rPr>
              <a:t>(7,000)</a:t>
            </a:r>
            <a:endParaRPr lang="en-US" sz="2400" dirty="0">
              <a:solidFill>
                <a:prstClr val="black"/>
              </a:solidFill>
              <a:latin typeface="Trebuchet MS"/>
            </a:endParaRPr>
          </a:p>
        </p:txBody>
      </p:sp>
      <p:sp>
        <p:nvSpPr>
          <p:cNvPr id="28" name="TextBox 27"/>
          <p:cNvSpPr txBox="1"/>
          <p:nvPr/>
        </p:nvSpPr>
        <p:spPr>
          <a:xfrm>
            <a:off x="7696200" y="4267200"/>
            <a:ext cx="2286000" cy="830997"/>
          </a:xfrm>
          <a:prstGeom prst="rect">
            <a:avLst/>
          </a:prstGeom>
          <a:noFill/>
        </p:spPr>
        <p:txBody>
          <a:bodyPr wrap="square" rtlCol="0">
            <a:spAutoFit/>
          </a:bodyPr>
          <a:lstStyle/>
          <a:p>
            <a:r>
              <a:rPr lang="en-US" sz="2400" dirty="0">
                <a:solidFill>
                  <a:srgbClr val="FF0000"/>
                </a:solidFill>
                <a:effectLst>
                  <a:outerShdw blurRad="38100" dist="38100" dir="2700000" algn="tl">
                    <a:srgbClr val="000000">
                      <a:alpha val="43137"/>
                    </a:srgbClr>
                  </a:outerShdw>
                </a:effectLst>
                <a:latin typeface="Trebuchet MS"/>
              </a:rPr>
              <a:t>8</a:t>
            </a:r>
            <a:r>
              <a:rPr lang="en-US" sz="2400" dirty="0" smtClean="0">
                <a:solidFill>
                  <a:srgbClr val="FF0000"/>
                </a:solidFill>
                <a:effectLst>
                  <a:outerShdw blurRad="38100" dist="38100" dir="2700000" algn="tl">
                    <a:srgbClr val="000000">
                      <a:alpha val="43137"/>
                    </a:srgbClr>
                  </a:outerShdw>
                </a:effectLst>
                <a:latin typeface="Trebuchet MS"/>
              </a:rPr>
              <a:t>0%</a:t>
            </a:r>
          </a:p>
          <a:p>
            <a:r>
              <a:rPr lang="en-US" sz="2400" dirty="0" smtClean="0">
                <a:solidFill>
                  <a:prstClr val="black"/>
                </a:solidFill>
                <a:latin typeface="Trebuchet MS"/>
              </a:rPr>
              <a:t>(8,000)</a:t>
            </a:r>
            <a:endParaRPr lang="en-US" sz="2400" dirty="0">
              <a:solidFill>
                <a:prstClr val="black"/>
              </a:solidFill>
              <a:latin typeface="Trebuchet MS"/>
            </a:endParaRPr>
          </a:p>
        </p:txBody>
      </p:sp>
      <p:sp>
        <p:nvSpPr>
          <p:cNvPr id="23" name="TextBox 22"/>
          <p:cNvSpPr txBox="1"/>
          <p:nvPr/>
        </p:nvSpPr>
        <p:spPr>
          <a:xfrm>
            <a:off x="304800" y="1981200"/>
            <a:ext cx="2209800" cy="646331"/>
          </a:xfrm>
          <a:prstGeom prst="rect">
            <a:avLst/>
          </a:prstGeom>
          <a:noFill/>
        </p:spPr>
        <p:txBody>
          <a:bodyPr wrap="square" rtlCol="0">
            <a:spAutoFit/>
          </a:bodyPr>
          <a:lstStyle/>
          <a:p>
            <a:r>
              <a:rPr lang="en-US" b="1" dirty="0" smtClean="0">
                <a:solidFill>
                  <a:srgbClr val="00B050"/>
                </a:solidFill>
                <a:latin typeface="Trebuchet MS"/>
              </a:rPr>
              <a:t>APPLICATION</a:t>
            </a:r>
          </a:p>
          <a:p>
            <a:r>
              <a:rPr lang="en-US" dirty="0" smtClean="0">
                <a:solidFill>
                  <a:srgbClr val="00B050"/>
                </a:solidFill>
                <a:latin typeface="Trebuchet MS"/>
              </a:rPr>
              <a:t>TRL 9</a:t>
            </a:r>
            <a:endParaRPr lang="en-US" dirty="0">
              <a:solidFill>
                <a:srgbClr val="00B050"/>
              </a:solidFill>
              <a:latin typeface="Trebuchet MS"/>
            </a:endParaRPr>
          </a:p>
        </p:txBody>
      </p:sp>
      <p:sp>
        <p:nvSpPr>
          <p:cNvPr id="24" name="TextBox 23"/>
          <p:cNvSpPr txBox="1"/>
          <p:nvPr/>
        </p:nvSpPr>
        <p:spPr>
          <a:xfrm>
            <a:off x="304800" y="3059668"/>
            <a:ext cx="2743200" cy="646331"/>
          </a:xfrm>
          <a:prstGeom prst="rect">
            <a:avLst/>
          </a:prstGeom>
          <a:noFill/>
        </p:spPr>
        <p:txBody>
          <a:bodyPr wrap="square" rtlCol="0">
            <a:spAutoFit/>
          </a:bodyPr>
          <a:lstStyle/>
          <a:p>
            <a:r>
              <a:rPr lang="en-US" b="1" dirty="0" smtClean="0">
                <a:solidFill>
                  <a:srgbClr val="00B0F0"/>
                </a:solidFill>
                <a:latin typeface="Trebuchet MS"/>
              </a:rPr>
              <a:t>DEMONSTRATION</a:t>
            </a:r>
          </a:p>
          <a:p>
            <a:r>
              <a:rPr lang="en-US" dirty="0">
                <a:solidFill>
                  <a:srgbClr val="00B0F0"/>
                </a:solidFill>
                <a:latin typeface="Trebuchet MS"/>
              </a:rPr>
              <a:t>TRLs 5-8</a:t>
            </a:r>
          </a:p>
        </p:txBody>
      </p:sp>
      <p:sp>
        <p:nvSpPr>
          <p:cNvPr id="29" name="TextBox 28"/>
          <p:cNvSpPr txBox="1"/>
          <p:nvPr/>
        </p:nvSpPr>
        <p:spPr>
          <a:xfrm>
            <a:off x="304800" y="4431268"/>
            <a:ext cx="2209800" cy="646331"/>
          </a:xfrm>
          <a:prstGeom prst="rect">
            <a:avLst/>
          </a:prstGeom>
          <a:noFill/>
        </p:spPr>
        <p:txBody>
          <a:bodyPr wrap="square" rtlCol="0">
            <a:spAutoFit/>
          </a:bodyPr>
          <a:lstStyle/>
          <a:p>
            <a:r>
              <a:rPr lang="en-US" b="1" dirty="0" smtClean="0">
                <a:solidFill>
                  <a:srgbClr val="5C92B5"/>
                </a:solidFill>
                <a:latin typeface="Trebuchet MS"/>
              </a:rPr>
              <a:t>DEVELOPMENT</a:t>
            </a:r>
          </a:p>
          <a:p>
            <a:r>
              <a:rPr lang="en-US" dirty="0">
                <a:solidFill>
                  <a:srgbClr val="5C92B5"/>
                </a:solidFill>
                <a:latin typeface="Trebuchet MS"/>
              </a:rPr>
              <a:t>TRLs 3-</a:t>
            </a:r>
            <a:r>
              <a:rPr lang="en-US" dirty="0" smtClean="0">
                <a:solidFill>
                  <a:srgbClr val="5C92B5"/>
                </a:solidFill>
                <a:latin typeface="Trebuchet MS"/>
              </a:rPr>
              <a:t>4</a:t>
            </a:r>
            <a:endParaRPr lang="en-US" dirty="0">
              <a:solidFill>
                <a:srgbClr val="5C92B5"/>
              </a:solidFill>
              <a:latin typeface="Trebuchet MS"/>
            </a:endParaRPr>
          </a:p>
        </p:txBody>
      </p:sp>
      <p:sp>
        <p:nvSpPr>
          <p:cNvPr id="33" name="TextBox 32"/>
          <p:cNvSpPr txBox="1"/>
          <p:nvPr/>
        </p:nvSpPr>
        <p:spPr>
          <a:xfrm>
            <a:off x="304800" y="5562600"/>
            <a:ext cx="2209800" cy="646331"/>
          </a:xfrm>
          <a:prstGeom prst="rect">
            <a:avLst/>
          </a:prstGeom>
          <a:noFill/>
        </p:spPr>
        <p:txBody>
          <a:bodyPr wrap="square" rtlCol="0">
            <a:spAutoFit/>
          </a:bodyPr>
          <a:lstStyle/>
          <a:p>
            <a:r>
              <a:rPr lang="en-US" b="1" dirty="0" smtClean="0">
                <a:solidFill>
                  <a:srgbClr val="A04DA3"/>
                </a:solidFill>
                <a:latin typeface="Trebuchet MS"/>
              </a:rPr>
              <a:t>RESEARCH</a:t>
            </a:r>
          </a:p>
          <a:p>
            <a:r>
              <a:rPr lang="en-US" dirty="0">
                <a:solidFill>
                  <a:srgbClr val="A04DA3"/>
                </a:solidFill>
                <a:latin typeface="Trebuchet MS"/>
              </a:rPr>
              <a:t>TRLs 1-</a:t>
            </a:r>
            <a:r>
              <a:rPr lang="en-US" dirty="0" smtClean="0">
                <a:solidFill>
                  <a:srgbClr val="A04DA3"/>
                </a:solidFill>
                <a:latin typeface="Trebuchet MS"/>
              </a:rPr>
              <a:t>2</a:t>
            </a:r>
            <a:endParaRPr lang="en-US" dirty="0">
              <a:solidFill>
                <a:srgbClr val="A04DA3"/>
              </a:solidFill>
              <a:latin typeface="Trebuchet MS"/>
            </a:endParaRPr>
          </a:p>
        </p:txBody>
      </p:sp>
      <p:sp>
        <p:nvSpPr>
          <p:cNvPr id="34" name="Up Arrow 33"/>
          <p:cNvSpPr/>
          <p:nvPr/>
        </p:nvSpPr>
        <p:spPr>
          <a:xfrm>
            <a:off x="4876800" y="2667000"/>
            <a:ext cx="381000" cy="381000"/>
          </a:xfrm>
          <a:prstGeom prst="up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prstClr val="black"/>
              </a:solidFill>
              <a:latin typeface="Trebuchet MS"/>
            </a:endParaRPr>
          </a:p>
        </p:txBody>
      </p:sp>
      <p:sp>
        <p:nvSpPr>
          <p:cNvPr id="35" name="Up Arrow 34"/>
          <p:cNvSpPr/>
          <p:nvPr/>
        </p:nvSpPr>
        <p:spPr>
          <a:xfrm>
            <a:off x="4876800" y="3886200"/>
            <a:ext cx="381000" cy="381000"/>
          </a:xfrm>
          <a:prstGeom prst="up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prstClr val="black"/>
              </a:solidFill>
              <a:latin typeface="Trebuchet MS"/>
            </a:endParaRPr>
          </a:p>
        </p:txBody>
      </p:sp>
      <p:sp>
        <p:nvSpPr>
          <p:cNvPr id="36" name="Up Arrow 35"/>
          <p:cNvSpPr/>
          <p:nvPr/>
        </p:nvSpPr>
        <p:spPr>
          <a:xfrm>
            <a:off x="4876800" y="5105400"/>
            <a:ext cx="381000" cy="381000"/>
          </a:xfrm>
          <a:prstGeom prst="up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prstClr val="black"/>
              </a:solidFill>
              <a:latin typeface="Trebuchet MS"/>
            </a:endParaRPr>
          </a:p>
        </p:txBody>
      </p:sp>
      <p:sp>
        <p:nvSpPr>
          <p:cNvPr id="37" name="Slide Number Placeholder 4"/>
          <p:cNvSpPr txBox="1">
            <a:spLocks/>
          </p:cNvSpPr>
          <p:nvPr/>
        </p:nvSpPr>
        <p:spPr>
          <a:xfrm>
            <a:off x="7924800" y="6492875"/>
            <a:ext cx="1162050" cy="365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a:lstStyle>
            <a:defPPr>
              <a:defRPr lang="en-US"/>
            </a:defPPr>
            <a:lvl1pPr marL="0" algn="r" defTabSz="914400" rtl="0" eaLnBrk="0" latinLnBrk="0" hangingPunct="0">
              <a:defRPr kumimoji="0" sz="2400" kern="1200">
                <a:solidFill>
                  <a:schemeClr val="tx1"/>
                </a:solidFill>
                <a:latin typeface="Times New Roman" pitchFamily="18" charset="0"/>
                <a:ea typeface="MS PGothic" pitchFamily="34" charset="-128"/>
                <a:cs typeface="+mn-cs"/>
              </a:defRPr>
            </a:lvl1pPr>
            <a:lvl2pPr marL="742950" indent="-285750" algn="l" defTabSz="914400" rtl="0" eaLnBrk="0" latinLnBrk="0" hangingPunct="0">
              <a:defRPr sz="2400" kern="1200">
                <a:solidFill>
                  <a:schemeClr val="tx1"/>
                </a:solidFill>
                <a:latin typeface="Times New Roman" pitchFamily="18" charset="0"/>
                <a:ea typeface="MS PGothic" pitchFamily="34" charset="-128"/>
                <a:cs typeface="+mn-cs"/>
              </a:defRPr>
            </a:lvl2pPr>
            <a:lvl3pPr marL="1143000" indent="-228600" algn="l" defTabSz="914400" rtl="0" eaLnBrk="0" latinLnBrk="0" hangingPunct="0">
              <a:defRPr sz="2400" kern="1200">
                <a:solidFill>
                  <a:schemeClr val="tx1"/>
                </a:solidFill>
                <a:latin typeface="Times New Roman" pitchFamily="18" charset="0"/>
                <a:ea typeface="MS PGothic" pitchFamily="34" charset="-128"/>
                <a:cs typeface="+mn-cs"/>
              </a:defRPr>
            </a:lvl3pPr>
            <a:lvl4pPr marL="1600200" indent="-228600" algn="l" defTabSz="914400" rtl="0" eaLnBrk="0" latinLnBrk="0" hangingPunct="0">
              <a:defRPr sz="2400" kern="1200">
                <a:solidFill>
                  <a:schemeClr val="tx1"/>
                </a:solidFill>
                <a:latin typeface="Times New Roman" pitchFamily="18" charset="0"/>
                <a:ea typeface="MS PGothic" pitchFamily="34" charset="-128"/>
                <a:cs typeface="+mn-cs"/>
              </a:defRPr>
            </a:lvl4pPr>
            <a:lvl5pPr marL="2057400" indent="-228600" algn="l" defTabSz="914400" rtl="0" eaLnBrk="0" latinLnBrk="0" hangingPunct="0">
              <a:defRPr sz="24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24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24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24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2400" kern="1200">
                <a:solidFill>
                  <a:schemeClr val="tx1"/>
                </a:solidFill>
                <a:latin typeface="Times New Roman" pitchFamily="18" charset="0"/>
                <a:ea typeface="MS PGothic" pitchFamily="34" charset="-128"/>
                <a:cs typeface="+mn-cs"/>
              </a:defRPr>
            </a:lvl9pPr>
          </a:lstStyle>
          <a:p>
            <a:pPr eaLnBrk="1" hangingPunct="1"/>
            <a:fld id="{E0D9E8D6-1F79-4A8F-A245-EA2C68F92B7E}" type="slidenum">
              <a:rPr lang="en-US" altLang="en-US" sz="1000" smtClean="0">
                <a:solidFill>
                  <a:srgbClr val="073E87"/>
                </a:solidFill>
                <a:latin typeface="Trebuchet MS"/>
              </a:rPr>
              <a:pPr eaLnBrk="1" hangingPunct="1"/>
              <a:t>8</a:t>
            </a:fld>
            <a:endParaRPr lang="en-US" altLang="en-US" sz="1000" smtClean="0">
              <a:solidFill>
                <a:srgbClr val="073E87"/>
              </a:solidFill>
              <a:latin typeface="Trebuchet MS"/>
            </a:endParaRPr>
          </a:p>
        </p:txBody>
      </p:sp>
    </p:spTree>
    <p:extLst>
      <p:ext uri="{BB962C8B-B14F-4D97-AF65-F5344CB8AC3E}">
        <p14:creationId xmlns:p14="http://schemas.microsoft.com/office/powerpoint/2010/main" val="34819512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42982</TotalTime>
  <Words>411</Words>
  <Application>Microsoft Office PowerPoint</Application>
  <PresentationFormat>On-screen Show (4:3)</PresentationFormat>
  <Paragraphs>108</Paragraphs>
  <Slides>8</Slides>
  <Notes>4</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Urban</vt:lpstr>
      <vt:lpstr>NOAA Projects Repository in VLab  </vt:lpstr>
      <vt:lpstr>What is the NOAA Projects Repository in VLab?</vt:lpstr>
      <vt:lpstr>“R2A” Defined</vt:lpstr>
      <vt:lpstr>Transition Models:</vt:lpstr>
      <vt:lpstr>Measuring the Performance of NOAA’s R&amp;D Ecosystem with respect to R2A</vt:lpstr>
      <vt:lpstr>Proposed Framework </vt:lpstr>
      <vt:lpstr>Effective R2A</vt:lpstr>
      <vt:lpstr>Ineffective R2A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NOAA R2A Performance Measure Framework</dc:title>
  <dc:creator>Stephan Smith</dc:creator>
  <cp:lastModifiedBy>Stephan Smith</cp:lastModifiedBy>
  <cp:revision>197</cp:revision>
  <cp:lastPrinted>2014-11-13T02:55:38Z</cp:lastPrinted>
  <dcterms:created xsi:type="dcterms:W3CDTF">2013-07-25T14:14:29Z</dcterms:created>
  <dcterms:modified xsi:type="dcterms:W3CDTF">2015-03-17T20:38:50Z</dcterms:modified>
</cp:coreProperties>
</file>