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80" r:id="rId3"/>
  </p:sldMasterIdLst>
  <p:notesMasterIdLst>
    <p:notesMasterId r:id="rId1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9144000" cy="5143500" type="screen16x9"/>
  <p:notesSz cx="6858000" cy="9144000"/>
  <p:embeddedFontLst>
    <p:embeddedFont>
      <p:font typeface="Archivo Narrow"/>
      <p:regular r:id="rId16"/>
      <p:bold r:id="rId17"/>
      <p:italic r:id="rId18"/>
      <p:boldItalic r:id="rId19"/>
    </p:embeddedFont>
    <p:embeddedFont>
      <p:font typeface="Comfortaa Medium"/>
      <p:regular r:id="rId20"/>
      <p:bold r:id="rId21"/>
    </p:embeddedFon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Proxima Nova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24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456d4ae370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7565" y="685487"/>
            <a:ext cx="606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1" name="Google Shape;141;g3456d4ae370_0_208:notes"/>
          <p:cNvSpPr txBox="1">
            <a:spLocks noGrp="1"/>
          </p:cNvSpPr>
          <p:nvPr>
            <p:ph type="body" idx="1"/>
          </p:nvPr>
        </p:nvSpPr>
        <p:spPr>
          <a:xfrm>
            <a:off x="686421" y="4344025"/>
            <a:ext cx="54852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77676520b6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77676520b6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456d4ae370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456d4ae370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7b8cfe3c0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7b8cfe3c0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Among other reports, in IDA Assessment: Finding 3: Multiple interviews indicated that some partners did not know how to find rainfall rate forecasts; rainfall rates were a big driver of the impacts and would have helped decision makers. They expressed that rainfall rate information would be a helpful tool for making decisions regarding related impacts. Recommendation 3: NWS should develop forecast tools, IDSS, and messaging capabilities to communicate not only the expected rainfall, but also the expected hourly rate of rainfall, and a reasonable “worst case scenario” for each of these elements. NWS should also strengthen education and outreach efforts to highlight products which already contain this information.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456d4ae370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3138" y="685800"/>
            <a:ext cx="6091500" cy="342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3456d4ae370_0_423:notes"/>
          <p:cNvSpPr txBox="1">
            <a:spLocks noGrp="1"/>
          </p:cNvSpPr>
          <p:nvPr>
            <p:ph type="body" idx="1"/>
          </p:nvPr>
        </p:nvSpPr>
        <p:spPr>
          <a:xfrm>
            <a:off x="686113" y="4343717"/>
            <a:ext cx="54858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89700" rIns="89700" bIns="89700" anchor="t" anchorCtr="0">
            <a:noAutofit/>
          </a:bodyPr>
          <a:lstStyle/>
          <a:p>
            <a:pPr marL="0" marR="0" lvl="0" indent="0" algn="l" rtl="0">
              <a:spcBef>
                <a:spcPts val="353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3456d4ae370_0_423:notes"/>
          <p:cNvSpPr txBox="1">
            <a:spLocks noGrp="1"/>
          </p:cNvSpPr>
          <p:nvPr>
            <p:ph type="sldNum" idx="12"/>
          </p:nvPr>
        </p:nvSpPr>
        <p:spPr>
          <a:xfrm>
            <a:off x="3883303" y="8684300"/>
            <a:ext cx="29733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00" tIns="45450" rIns="90900" bIns="454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456d4ae370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456d4ae370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- Static Values for Portland and Seattle - Based upon 30yr climo = Awaiting Atlas 15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456d4ae370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456d4ae370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456d4ae370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456d4ae370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77676520b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77676520b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Lincoln and Thomason (2018) said the 2-yr ARI derived from 3-hour rainfall amounts would capture approximately 90% of flash flood reports. This was across the eastern US.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456d4ae370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456d4ae370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highlight>
                  <a:schemeClr val="accent4"/>
                </a:highlight>
              </a:rPr>
              <a:t>It is an automated concept using models. </a:t>
            </a:r>
            <a:r>
              <a:rPr lang="en" b="1">
                <a:solidFill>
                  <a:schemeClr val="dk1"/>
                </a:solidFill>
                <a:highlight>
                  <a:schemeClr val="accent4"/>
                </a:highlight>
              </a:rPr>
              <a:t>Models are "capable" but:</a:t>
            </a:r>
            <a:endParaRPr b="1">
              <a:solidFill>
                <a:schemeClr val="dk1"/>
              </a:solidFill>
              <a:highlight>
                <a:schemeClr val="accent4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highlight>
                  <a:schemeClr val="accent4"/>
                </a:highlight>
              </a:rPr>
              <a:t>1. not always location or timing precise (thus we use probability)</a:t>
            </a:r>
            <a:endParaRPr b="1">
              <a:solidFill>
                <a:schemeClr val="dk1"/>
              </a:solidFill>
              <a:highlight>
                <a:schemeClr val="accent4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highlight>
                  <a:schemeClr val="accent4"/>
                </a:highlight>
              </a:rPr>
              <a:t>2. not fit for the tiny areas of flooding seen in individual thunderstorms</a:t>
            </a:r>
            <a:endParaRPr b="1">
              <a:solidFill>
                <a:schemeClr val="dk1"/>
              </a:solidFill>
              <a:highlight>
                <a:schemeClr val="accent4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highlight>
                <a:schemeClr val="accent4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highlight>
                <a:schemeClr val="accent4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highlight>
                  <a:schemeClr val="accent4"/>
                </a:highlight>
              </a:rPr>
              <a:t>We will use the new Atlas 15 dataset</a:t>
            </a:r>
            <a:endParaRPr b="1">
              <a:highlight>
                <a:schemeClr val="accent4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highlight>
                <a:schemeClr val="accent4"/>
              </a:highlight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456d4ae370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456d4ae370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top title)">
  <p:cSld name="BLANK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664850" y="4806325"/>
            <a:ext cx="356400" cy="3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325275" y="0"/>
            <a:ext cx="8339700" cy="7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 type="title">
  <p:cSld name="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on left, two objects on right" type="txAndTwoObj">
  <p:cSld name="TEXT_AND_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on left, text on right" type="twoColTx">
  <p:cSld name="TITLE_AND_TWO_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" type="obj">
  <p:cSld name="OBJEC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>
            <a:off x="321037" y="-4"/>
            <a:ext cx="88185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572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body" idx="1"/>
          </p:nvPr>
        </p:nvSpPr>
        <p:spPr>
          <a:xfrm>
            <a:off x="453675" y="822956"/>
            <a:ext cx="8630700" cy="3924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>
              <a:spcBef>
                <a:spcPts val="640"/>
              </a:spcBef>
              <a:spcAft>
                <a:spcPts val="0"/>
              </a:spcAft>
              <a:buSzPts val="3200"/>
              <a:buChar char="•"/>
              <a:defRPr/>
            </a:lvl1pPr>
            <a:lvl2pPr marL="914400" lvl="1" indent="-406400">
              <a:spcBef>
                <a:spcPts val="560"/>
              </a:spcBef>
              <a:spcAft>
                <a:spcPts val="0"/>
              </a:spcAft>
              <a:buSzPts val="2800"/>
              <a:buFont typeface="Archivo Narrow"/>
              <a:buChar char="–"/>
              <a:defRPr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marL="1371600" lvl="2" indent="-381000">
              <a:spcBef>
                <a:spcPts val="480"/>
              </a:spcBef>
              <a:spcAft>
                <a:spcPts val="0"/>
              </a:spcAft>
              <a:buSzPts val="2400"/>
              <a:buFont typeface="Archivo Narrow"/>
              <a:buChar char="•"/>
              <a:defRPr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marL="1828800" lvl="3" indent="-355600">
              <a:spcBef>
                <a:spcPts val="400"/>
              </a:spcBef>
              <a:spcAft>
                <a:spcPts val="0"/>
              </a:spcAft>
              <a:buSzPts val="2000"/>
              <a:buFont typeface="Archivo Narrow"/>
              <a:buChar char="–"/>
              <a:defRPr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marL="2286000" lvl="4" indent="-355600">
              <a:spcBef>
                <a:spcPts val="400"/>
              </a:spcBef>
              <a:spcAft>
                <a:spcPts val="0"/>
              </a:spcAft>
              <a:buSzPts val="2000"/>
              <a:buFont typeface="Archivo Narrow"/>
              <a:buChar char="»"/>
              <a:defRPr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marL="2743200" lvl="5" indent="-355600">
              <a:spcBef>
                <a:spcPts val="400"/>
              </a:spcBef>
              <a:spcAft>
                <a:spcPts val="0"/>
              </a:spcAft>
              <a:buSzPts val="2000"/>
              <a:buFont typeface="Archivo Narrow"/>
              <a:buChar char="»"/>
              <a:defRPr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marL="3200400" lvl="6" indent="-355600">
              <a:spcBef>
                <a:spcPts val="400"/>
              </a:spcBef>
              <a:spcAft>
                <a:spcPts val="0"/>
              </a:spcAft>
              <a:buSzPts val="2000"/>
              <a:buFont typeface="Archivo Narrow"/>
              <a:buChar char="»"/>
              <a:defRPr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marL="3657600" lvl="7" indent="-355600">
              <a:spcBef>
                <a:spcPts val="400"/>
              </a:spcBef>
              <a:spcAft>
                <a:spcPts val="0"/>
              </a:spcAft>
              <a:buSzPts val="2000"/>
              <a:buFont typeface="Archivo Narrow"/>
              <a:buChar char="»"/>
              <a:defRPr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marL="4114800" lvl="8" indent="-355600">
              <a:spcBef>
                <a:spcPts val="400"/>
              </a:spcBef>
              <a:spcAft>
                <a:spcPts val="0"/>
              </a:spcAft>
              <a:buSzPts val="2000"/>
              <a:buFont typeface="Archivo Narrow"/>
              <a:buChar char="»"/>
              <a:defRPr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top title) 1">
  <p:cSld name="BLANK_1_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sldNum" idx="12"/>
          </p:nvPr>
        </p:nvSpPr>
        <p:spPr>
          <a:xfrm>
            <a:off x="8664850" y="4806325"/>
            <a:ext cx="356400" cy="33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325275" y="0"/>
            <a:ext cx="8339700" cy="786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Calibri"/>
              <a:buNone/>
              <a:defRPr sz="3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0" name="Google Shape;12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5" name="Google Shape;135;p3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dt" idx="10"/>
          </p:nvPr>
        </p:nvSpPr>
        <p:spPr>
          <a:xfrm>
            <a:off x="457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ftr" idx="11"/>
          </p:nvPr>
        </p:nvSpPr>
        <p:spPr>
          <a:xfrm>
            <a:off x="3124200" y="4683919"/>
            <a:ext cx="2895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AEAEA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cdr.umd.edu/sites/cdr.umd.edu/files/urban-flooding-report-online-revised.pdf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.png"/><Relationship Id="rId5" Type="http://schemas.openxmlformats.org/officeDocument/2006/relationships/hyperlink" Target="https://nap.nationalacademies.org/download/25381" TargetMode="External"/><Relationship Id="rId4" Type="http://schemas.openxmlformats.org/officeDocument/2006/relationships/hyperlink" Target="https://doi.org/10.1175/BAMS-D-19-0273.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c.ncep.noaa.gov/urrd/demo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4"/>
          <p:cNvSpPr txBox="1">
            <a:spLocks noGrp="1"/>
          </p:cNvSpPr>
          <p:nvPr>
            <p:ph type="ctrTitle"/>
          </p:nvPr>
        </p:nvSpPr>
        <p:spPr>
          <a:xfrm>
            <a:off x="57063" y="180150"/>
            <a:ext cx="8985000" cy="16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</a:pPr>
            <a:r>
              <a:rPr lang="en" sz="3600" b="1">
                <a:solidFill>
                  <a:schemeClr val="accent2"/>
                </a:solidFill>
              </a:rPr>
              <a:t>The Urban Rain Rate Dashboard (URRD)</a:t>
            </a:r>
            <a:r>
              <a:rPr lang="en" sz="3400" b="1">
                <a:solidFill>
                  <a:schemeClr val="accent2"/>
                </a:solidFill>
              </a:rPr>
              <a:t> </a:t>
            </a:r>
            <a:br>
              <a:rPr lang="en" sz="3400" b="1" i="1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4200"/>
          </a:p>
        </p:txBody>
      </p:sp>
      <p:sp>
        <p:nvSpPr>
          <p:cNvPr id="144" name="Google Shape;144;p34"/>
          <p:cNvSpPr txBox="1">
            <a:spLocks noGrp="1"/>
          </p:cNvSpPr>
          <p:nvPr>
            <p:ph type="subTitle" idx="1"/>
          </p:nvPr>
        </p:nvSpPr>
        <p:spPr>
          <a:xfrm>
            <a:off x="-158775" y="1257150"/>
            <a:ext cx="94167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45700" rIns="1827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1850"/>
              <a:t>James Nelson</a:t>
            </a:r>
            <a:r>
              <a:rPr lang="en" sz="1850" baseline="30000"/>
              <a:t>1</a:t>
            </a:r>
            <a:r>
              <a:rPr lang="en" sz="1850"/>
              <a:t>, David Novak</a:t>
            </a:r>
            <a:r>
              <a:rPr lang="en" sz="1850" baseline="30000"/>
              <a:t>1</a:t>
            </a:r>
            <a:endParaRPr sz="1850"/>
          </a:p>
          <a:p>
            <a:pPr marL="0" marR="0" lvl="0" indent="0" algn="ctr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1850" i="0" u="none" strike="noStrike" cap="none">
                <a:solidFill>
                  <a:schemeClr val="dk1"/>
                </a:solidFill>
              </a:rPr>
              <a:t>David Bright</a:t>
            </a:r>
            <a:r>
              <a:rPr lang="en" sz="1850" baseline="30000"/>
              <a:t>2</a:t>
            </a:r>
            <a:r>
              <a:rPr lang="en" sz="1850" i="0" u="none" strike="noStrike" cap="none">
                <a:solidFill>
                  <a:schemeClr val="dk1"/>
                </a:solidFill>
              </a:rPr>
              <a:t>, Erica Bower</a:t>
            </a:r>
            <a:r>
              <a:rPr lang="en" sz="1850" baseline="30000"/>
              <a:t>2</a:t>
            </a:r>
            <a:r>
              <a:rPr lang="en" sz="1850" i="0" u="none" strike="noStrike" cap="none">
                <a:solidFill>
                  <a:schemeClr val="dk1"/>
                </a:solidFill>
              </a:rPr>
              <a:t>, Austin King</a:t>
            </a:r>
            <a:r>
              <a:rPr lang="en" sz="1850" baseline="30000"/>
              <a:t>2</a:t>
            </a:r>
            <a:r>
              <a:rPr lang="en" sz="1850" i="0" u="none" strike="noStrike" cap="none">
                <a:solidFill>
                  <a:schemeClr val="dk1"/>
                </a:solidFill>
              </a:rPr>
              <a:t>, </a:t>
            </a:r>
            <a:endParaRPr sz="1850" i="0" u="none" strike="noStrike" cap="none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1850"/>
              <a:t>Rachel A.H. Carr</a:t>
            </a:r>
            <a:r>
              <a:rPr lang="en" sz="1850" baseline="30000"/>
              <a:t>3</a:t>
            </a:r>
            <a:r>
              <a:rPr lang="en" sz="1850"/>
              <a:t>, Kathryn Semmens</a:t>
            </a:r>
            <a:r>
              <a:rPr lang="en" sz="1850" baseline="30000"/>
              <a:t>3</a:t>
            </a:r>
            <a:r>
              <a:rPr lang="en" sz="1850"/>
              <a:t>, Burrell Montz</a:t>
            </a:r>
            <a:r>
              <a:rPr lang="en" sz="1850" baseline="30000"/>
              <a:t>3</a:t>
            </a:r>
            <a:r>
              <a:rPr lang="en" sz="1850"/>
              <a:t>, Keri Maxfield</a:t>
            </a:r>
            <a:r>
              <a:rPr lang="en" sz="1850" baseline="30000"/>
              <a:t>3</a:t>
            </a:r>
            <a:r>
              <a:rPr lang="en" sz="1850"/>
              <a:t>, Patrick Painter</a:t>
            </a:r>
            <a:r>
              <a:rPr lang="en" sz="1850" baseline="30000"/>
              <a:t>3</a:t>
            </a:r>
            <a:r>
              <a:rPr lang="en" sz="1850"/>
              <a:t>  </a:t>
            </a:r>
            <a:endParaRPr sz="1850"/>
          </a:p>
          <a:p>
            <a:pPr marL="0" marR="0" lvl="0" indent="0" algn="ctr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200" b="1" baseline="30000"/>
          </a:p>
          <a:p>
            <a:pPr marL="0" lvl="0" indent="0" algn="ctr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1600" b="1" baseline="30000"/>
              <a:t>1</a:t>
            </a:r>
            <a:r>
              <a:rPr lang="en" sz="1600" i="1"/>
              <a:t>NOAA/Weather Prediction Center (WPC)</a:t>
            </a:r>
            <a:endParaRPr sz="1600" i="1"/>
          </a:p>
          <a:p>
            <a:pPr marL="0" marR="0" lvl="0" indent="0" algn="ctr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1600" b="1" baseline="30000"/>
              <a:t>2</a:t>
            </a:r>
            <a:r>
              <a:rPr lang="en" sz="1600" i="1"/>
              <a:t>Cooperative Institute for Research in Environmental Sciences (CIRES)</a:t>
            </a:r>
            <a:endParaRPr sz="1600" i="1"/>
          </a:p>
          <a:p>
            <a:pPr marL="0" lvl="0" indent="0" algn="ctr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1600" b="1" baseline="30000"/>
              <a:t>3</a:t>
            </a:r>
            <a:r>
              <a:rPr lang="en" sz="1600" i="1"/>
              <a:t>Nurture Nature Center (NNC)</a:t>
            </a:r>
            <a:endParaRPr sz="1600" i="1"/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i="1"/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1650"/>
              <a:t>NWS VLab Forum</a:t>
            </a:r>
            <a:endParaRPr sz="1650"/>
          </a:p>
          <a:p>
            <a:pPr marL="0" marR="0" lvl="0" indent="0" algn="ctr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1250"/>
              <a:t>August 27, 2025</a:t>
            </a:r>
            <a:endParaRPr sz="1250"/>
          </a:p>
        </p:txBody>
      </p:sp>
      <p:pic>
        <p:nvPicPr>
          <p:cNvPr id="145" name="Google Shape;14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26" y="4446275"/>
            <a:ext cx="674125" cy="6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2950" y="4407950"/>
            <a:ext cx="993225" cy="9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25500" y="4446275"/>
            <a:ext cx="539000" cy="6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3"/>
          <p:cNvSpPr txBox="1">
            <a:spLocks noGrp="1"/>
          </p:cNvSpPr>
          <p:nvPr>
            <p:ph type="body" idx="1"/>
          </p:nvPr>
        </p:nvSpPr>
        <p:spPr>
          <a:xfrm>
            <a:off x="0" y="707150"/>
            <a:ext cx="8959800" cy="38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10000"/>
          </a:bodyPr>
          <a:lstStyle/>
          <a:p>
            <a:pPr marL="457200" lvl="0" indent="-331152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400">
                <a:solidFill>
                  <a:schemeClr val="dk1"/>
                </a:solidFill>
              </a:rPr>
              <a:t>Verification - Continue collecting data for robust statistical analysis of the URRD</a:t>
            </a:r>
            <a:endParaRPr sz="3400">
              <a:solidFill>
                <a:schemeClr val="dk1"/>
              </a:solidFill>
            </a:endParaRPr>
          </a:p>
          <a:p>
            <a:pPr marL="914400" lvl="1" indent="-31845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2978">
                <a:solidFill>
                  <a:schemeClr val="dk1"/>
                </a:solidFill>
              </a:rPr>
              <a:t>URRD and its verification will also provide insights into model performance for model developers</a:t>
            </a:r>
            <a:endParaRPr sz="2978">
              <a:solidFill>
                <a:schemeClr val="dk1"/>
              </a:solidFill>
            </a:endParaRPr>
          </a:p>
          <a:p>
            <a:pPr marL="457200" lvl="0" indent="-331152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400">
                <a:solidFill>
                  <a:schemeClr val="dk1"/>
                </a:solidFill>
              </a:rPr>
              <a:t>Work with WFOs on unique city criteria</a:t>
            </a:r>
            <a:endParaRPr sz="3400"/>
          </a:p>
          <a:p>
            <a:pPr marL="457200" lvl="0" indent="-33115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400">
                <a:solidFill>
                  <a:schemeClr val="dk1"/>
                </a:solidFill>
              </a:rPr>
              <a:t>Gather feedback from meteorological, stormwater, and EM community during experimental period (NOAA Experimental Milestone - Q4 2025)</a:t>
            </a:r>
            <a:endParaRPr sz="3400">
              <a:solidFill>
                <a:schemeClr val="dk1"/>
              </a:solidFill>
            </a:endParaRPr>
          </a:p>
          <a:p>
            <a:pPr marL="457200" lvl="0" indent="-33115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400">
                <a:solidFill>
                  <a:schemeClr val="dk1"/>
                </a:solidFill>
              </a:rPr>
              <a:t>Expand to additional cities (have had multiple requests to do so already)</a:t>
            </a:r>
            <a:endParaRPr sz="3400">
              <a:solidFill>
                <a:schemeClr val="dk1"/>
              </a:solidFill>
            </a:endParaRPr>
          </a:p>
          <a:p>
            <a:pPr marL="457200" lvl="0" indent="-33115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400">
                <a:solidFill>
                  <a:schemeClr val="dk1"/>
                </a:solidFill>
              </a:rPr>
              <a:t>Continue website refinements and efficiency improvements</a:t>
            </a:r>
            <a:endParaRPr sz="3400">
              <a:solidFill>
                <a:schemeClr val="dk1"/>
              </a:solidFill>
            </a:endParaRPr>
          </a:p>
          <a:p>
            <a:pPr marL="457200" lvl="0" indent="-33115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400">
                <a:solidFill>
                  <a:schemeClr val="dk1"/>
                </a:solidFill>
              </a:rPr>
              <a:t>Incorporate Atlas 15 data once available (expected 2026)</a:t>
            </a:r>
            <a:endParaRPr sz="3400">
              <a:solidFill>
                <a:schemeClr val="dk1"/>
              </a:solidFill>
            </a:endParaRPr>
          </a:p>
          <a:p>
            <a:pPr marL="457200" lvl="0" indent="-331152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3400">
                <a:solidFill>
                  <a:schemeClr val="dk1"/>
                </a:solidFill>
              </a:rPr>
              <a:t>Transition to entirely REFS when operational and HREF is retired (expected 2026)</a:t>
            </a:r>
            <a:endParaRPr sz="3400">
              <a:solidFill>
                <a:schemeClr val="dk1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3400"/>
          </a:p>
        </p:txBody>
      </p:sp>
      <p:sp>
        <p:nvSpPr>
          <p:cNvPr id="272" name="Google Shape;272;p43"/>
          <p:cNvSpPr txBox="1"/>
          <p:nvPr/>
        </p:nvSpPr>
        <p:spPr>
          <a:xfrm>
            <a:off x="457200" y="-1097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URRD Next Steps and Future Work</a:t>
            </a:r>
            <a:endParaRPr sz="3400" b="1">
              <a:solidFill>
                <a:srgbClr val="333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26" y="4446275"/>
            <a:ext cx="674125" cy="6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2950" y="4407950"/>
            <a:ext cx="993225" cy="9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25500" y="4446275"/>
            <a:ext cx="539000" cy="6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81" name="Google Shape;281;p44"/>
          <p:cNvSpPr txBox="1"/>
          <p:nvPr/>
        </p:nvSpPr>
        <p:spPr>
          <a:xfrm>
            <a:off x="95525" y="-109728"/>
            <a:ext cx="8931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References</a:t>
            </a:r>
            <a:endParaRPr sz="3400" b="1">
              <a:solidFill>
                <a:srgbClr val="333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44"/>
          <p:cNvSpPr txBox="1">
            <a:spLocks noGrp="1"/>
          </p:cNvSpPr>
          <p:nvPr>
            <p:ph type="body" idx="1"/>
          </p:nvPr>
        </p:nvSpPr>
        <p:spPr>
          <a:xfrm>
            <a:off x="77700" y="332875"/>
            <a:ext cx="8850300" cy="25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457200" lvl="0" indent="-27940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Char char="●"/>
            </a:pPr>
            <a:r>
              <a:rPr lang="en" sz="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Alliance, U. W. (2020). Water rising: equitable approaches to urban flooding. US Water Alliance. </a:t>
            </a:r>
            <a:endParaRPr sz="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Available online at: https://cityparksalliance.org/wp-content/uploads/2020/09/Final_USWA_Water-Rising_0.pdf </a:t>
            </a:r>
            <a:endParaRPr sz="800" i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Char char="●"/>
            </a:pPr>
            <a:r>
              <a:rPr lang="en" sz="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Galloway, G.E., A. Reilly, S. Ryoo, A. Riley, M. Haslam, S. Brody, …, S. Parker (2018). University of Maryland, Center for Disaster Resilience, and Texas A&amp;M University, Galveston Campus, Center for Texas Beaches and Shores, The Growing Threat of Urban Flooding: A National Challenge (College Park, MD: University of Maryland, 2018). </a:t>
            </a:r>
            <a:r>
              <a:rPr lang="en" sz="800" i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Available online at: </a:t>
            </a:r>
            <a:r>
              <a:rPr lang="en" sz="800" i="1">
                <a:solidFill>
                  <a:schemeClr val="dk1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https://cdr.umd.edu/sites/cdr.umd.edu/files/urban-flooding-report-online-revised.pdf</a:t>
            </a:r>
            <a:r>
              <a:rPr lang="en" sz="800" i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endParaRPr sz="800" i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800" i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Char char="●"/>
            </a:pPr>
            <a:r>
              <a:rPr lang="en" sz="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Gerard, A., S. M. Martinaitis, J. J. Gourley, K. W. Howard, and J. Zhang, 2021: An Overview of the Performance and Operational Applications of the MRMS and FLASH Systems in Recent Significant Urban Flash Flood Events. Bull. Amer. Meteor. Soc., 102, E2165–E2176, </a:t>
            </a:r>
            <a:r>
              <a:rPr lang="en" sz="800">
                <a:solidFill>
                  <a:schemeClr val="dk1"/>
                </a:solidFill>
                <a:uFill>
                  <a:noFill/>
                </a:uFill>
                <a:latin typeface="Courier New"/>
                <a:ea typeface="Courier New"/>
                <a:cs typeface="Courier New"/>
                <a:sym typeface="Courier Ne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https://doi.org/10.1175/BAMS-D-19-0273.1</a:t>
            </a:r>
            <a:r>
              <a:rPr lang="en" sz="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.</a:t>
            </a:r>
            <a:endParaRPr sz="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Char char="●"/>
            </a:pPr>
            <a:r>
              <a:rPr lang="en" sz="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Gourley, J. J., and Coauthors, 2017: The FLASH Project: Improving the Tools for Flash Flood Monitoring and Prediction across the United States. Bull. Amer. Meteor. Soc., 98, 361–372, https://doi.org/10.1175/BAMS-D-15-00247.1.</a:t>
            </a:r>
            <a:endParaRPr sz="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Char char="●"/>
            </a:pPr>
            <a:r>
              <a:rPr lang="en" sz="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Herman, G. R., and R. S. Schumacher, 2018: Flash Flood Verification: Pondering Precipitation Proxies. J. Hydrometeor., 19, 1753–1776, https://doi.org/10.1175/JHM-D-18-0092.1.</a:t>
            </a:r>
            <a:endParaRPr sz="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Char char="●"/>
            </a:pPr>
            <a:r>
              <a:rPr lang="en" sz="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Lincoln, W. S., R. F. L. Thomason, 2018: A preliminary look at using rainfall average recurrence interval to characterize flash flood events for real-time warning forecasting. J. Operational Meteor., 6 (2), 13-22, doi: https://doi.org/10.15191/nwajom.2018.0602</a:t>
            </a:r>
            <a:endParaRPr sz="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Char char="●"/>
            </a:pPr>
            <a:r>
              <a:rPr lang="en" sz="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National Academies of Sciences, Division on Earth, Life Studies, Water Science, Technology Board, Policy, ... &amp; Committee on Urban Flooding in the United States (2019). Framing the challenge of urban flooding in the United States. National Academies Press. </a:t>
            </a:r>
            <a:endParaRPr sz="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Available online at: </a:t>
            </a:r>
            <a:r>
              <a:rPr lang="en" sz="800" i="1" u="sng">
                <a:solidFill>
                  <a:schemeClr val="hlink"/>
                </a:solidFill>
                <a:latin typeface="Courier New"/>
                <a:ea typeface="Courier New"/>
                <a:cs typeface="Courier New"/>
                <a:sym typeface="Courier New"/>
                <a:hlinkClick r:id="rId5"/>
              </a:rPr>
              <a:t>https://nap.nationalacademies.org/download/25381</a:t>
            </a:r>
            <a:endParaRPr sz="800" i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800" i="1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Char char="●"/>
            </a:pPr>
            <a:r>
              <a:rPr lang="en" sz="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NOAA Service Assessment: August-September 2021 Hurricane Ida (2023). </a:t>
            </a:r>
            <a:r>
              <a:rPr lang="en" sz="800" i="1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Available online at: https://www.weather.gov/media/publications/assessments/Hurricane_Ida_Service_Assessment.pdf</a:t>
            </a:r>
            <a:endParaRPr sz="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800" b="1">
              <a:solidFill>
                <a:schemeClr val="dk1"/>
              </a:solidFill>
              <a:highlight>
                <a:srgbClr val="93C47D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83" name="Google Shape;283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526" y="4446275"/>
            <a:ext cx="674125" cy="6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2950" y="4407950"/>
            <a:ext cx="993225" cy="9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25500" y="4446275"/>
            <a:ext cx="539000" cy="6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>
            <a:spLocks noGrp="1"/>
          </p:cNvSpPr>
          <p:nvPr>
            <p:ph type="body" idx="1"/>
          </p:nvPr>
        </p:nvSpPr>
        <p:spPr>
          <a:xfrm>
            <a:off x="-64725" y="599700"/>
            <a:ext cx="7238400" cy="2805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7975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Flooding is the most common, costly, and deadly weather-related disaster in the U.S. (Alliance 2020)</a:t>
            </a:r>
            <a:endParaRPr sz="1250"/>
          </a:p>
          <a:p>
            <a:pPr marL="457200" lvl="0" indent="-30797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The number of people affected by urban flooding is increasing annually (National Academies 2019)</a:t>
            </a:r>
            <a:endParaRPr sz="1250"/>
          </a:p>
          <a:p>
            <a:pPr marL="457200" lvl="0" indent="-30797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Urban flooding typically occurs when short-term, intense precipitation exceeds its capacity to infiltrate or be removed by the drainage system (Galloway et al. 2018)</a:t>
            </a:r>
            <a:endParaRPr sz="1250"/>
          </a:p>
          <a:p>
            <a:pPr marL="457200" lvl="0" indent="-307975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250"/>
              <a:buChar char="●"/>
            </a:pPr>
            <a:r>
              <a:rPr lang="en" sz="1250"/>
              <a:t>The increase is mainly attributed to population growth, expansion of impervious surfaces, outgrown stormwater infrastructure, local policies, and climate change (National Academies 2019; Galloway et al. 2018)</a:t>
            </a:r>
            <a:endParaRPr sz="1250"/>
          </a:p>
          <a:p>
            <a:pPr marL="457200" lvl="0" indent="-307975" algn="l" rtl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ts val="1250"/>
              <a:buChar char="●"/>
            </a:pPr>
            <a:r>
              <a:rPr lang="en" sz="1250"/>
              <a:t>Ida Service Assessment (NOAA 2023) Finding 3/Rec. 3: NWS should develop forecast tools…to communicate…the expected hourly rate of rainfall, and a reasonable “worst case scenario”</a:t>
            </a:r>
            <a:endParaRPr sz="1250"/>
          </a:p>
        </p:txBody>
      </p:sp>
      <p:sp>
        <p:nvSpPr>
          <p:cNvPr id="153" name="Google Shape;153;p35"/>
          <p:cNvSpPr txBox="1">
            <a:spLocks noGrp="1"/>
          </p:cNvSpPr>
          <p:nvPr>
            <p:ph type="title"/>
          </p:nvPr>
        </p:nvSpPr>
        <p:spPr>
          <a:xfrm>
            <a:off x="457200" y="-107597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chemeClr val="accent2"/>
                </a:solidFill>
              </a:rPr>
              <a:t>Motivation for the URRD</a:t>
            </a:r>
            <a:endParaRPr sz="3400" b="1">
              <a:solidFill>
                <a:schemeClr val="accent2"/>
              </a:solidFill>
            </a:endParaRPr>
          </a:p>
        </p:txBody>
      </p:sp>
      <p:pic>
        <p:nvPicPr>
          <p:cNvPr id="154" name="Google Shape;1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" y="3538728"/>
            <a:ext cx="2392625" cy="1584376"/>
          </a:xfrm>
          <a:prstGeom prst="rect">
            <a:avLst/>
          </a:prstGeom>
          <a:noFill/>
          <a:ln w="9525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" name="Google Shape;15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0400" y="3538728"/>
            <a:ext cx="2315176" cy="1584375"/>
          </a:xfrm>
          <a:prstGeom prst="rect">
            <a:avLst/>
          </a:prstGeom>
          <a:noFill/>
          <a:ln w="9525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" name="Google Shape;15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5575" y="3538728"/>
            <a:ext cx="2512576" cy="1584375"/>
          </a:xfrm>
          <a:prstGeom prst="rect">
            <a:avLst/>
          </a:prstGeom>
          <a:noFill/>
          <a:ln w="9525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7" name="Google Shape;15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1736" y="749808"/>
            <a:ext cx="2084832" cy="2774626"/>
          </a:xfrm>
          <a:prstGeom prst="rect">
            <a:avLst/>
          </a:prstGeom>
          <a:noFill/>
          <a:ln w="9525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p35"/>
          <p:cNvPicPr preferRelativeResize="0"/>
          <p:nvPr/>
        </p:nvPicPr>
        <p:blipFill rotWithShape="1">
          <a:blip r:embed="rId7">
            <a:alphaModFix/>
          </a:blip>
          <a:srcRect l="15117"/>
          <a:stretch/>
        </p:blipFill>
        <p:spPr>
          <a:xfrm>
            <a:off x="7031736" y="3538728"/>
            <a:ext cx="2086997" cy="1584375"/>
          </a:xfrm>
          <a:prstGeom prst="rect">
            <a:avLst/>
          </a:prstGeom>
          <a:noFill/>
          <a:ln w="9525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6"/>
          <p:cNvSpPr/>
          <p:nvPr/>
        </p:nvSpPr>
        <p:spPr>
          <a:xfrm>
            <a:off x="2480325" y="1616250"/>
            <a:ext cx="2066400" cy="19110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We typically see issues when rainfall exceeds the 10 year storm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6"/>
          <p:cNvSpPr txBox="1"/>
          <p:nvPr/>
        </p:nvSpPr>
        <p:spPr>
          <a:xfrm>
            <a:off x="152400" y="754675"/>
            <a:ext cx="8955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Inform users of the likelihood that your city’s critical rainfall threshold will be exceeded using the terms and criteria most meaningful to them</a:t>
            </a:r>
            <a:endParaRPr sz="2100"/>
          </a:p>
        </p:txBody>
      </p:sp>
      <p:sp>
        <p:nvSpPr>
          <p:cNvPr id="166" name="Google Shape;166;p36"/>
          <p:cNvSpPr txBox="1"/>
          <p:nvPr/>
        </p:nvSpPr>
        <p:spPr>
          <a:xfrm>
            <a:off x="1665187" y="3794625"/>
            <a:ext cx="293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Stormwater, Utility, &amp; EM Officials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7" name="Google Shape;167;p36"/>
          <p:cNvSpPr txBox="1"/>
          <p:nvPr/>
        </p:nvSpPr>
        <p:spPr>
          <a:xfrm>
            <a:off x="6946050" y="3794625"/>
            <a:ext cx="189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IDSS Meteorologists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8" name="Google Shape;168;p36"/>
          <p:cNvSpPr/>
          <p:nvPr/>
        </p:nvSpPr>
        <p:spPr>
          <a:xfrm>
            <a:off x="7018025" y="1616250"/>
            <a:ext cx="2068200" cy="19110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We can provide real-time hourly probabilities of rainfall </a:t>
            </a:r>
            <a:r>
              <a:rPr lang="en" sz="1500" b="1" i="1">
                <a:latin typeface="Calibri"/>
                <a:ea typeface="Calibri"/>
                <a:cs typeface="Calibri"/>
                <a:sym typeface="Calibri"/>
              </a:rPr>
              <a:t>or</a:t>
            </a: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 ARI exceedance 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36"/>
          <p:cNvSpPr/>
          <p:nvPr/>
        </p:nvSpPr>
        <p:spPr>
          <a:xfrm>
            <a:off x="77925" y="1616538"/>
            <a:ext cx="2066400" cy="19104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typically see issues when rainfall exceeds 1” in an hour</a:t>
            </a:r>
            <a:endParaRPr sz="15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>
              <a:solidFill>
                <a:schemeClr val="dk1"/>
              </a:solidFill>
            </a:endParaRPr>
          </a:p>
        </p:txBody>
      </p:sp>
      <p:sp>
        <p:nvSpPr>
          <p:cNvPr id="170" name="Google Shape;170;p36"/>
          <p:cNvSpPr txBox="1"/>
          <p:nvPr/>
        </p:nvSpPr>
        <p:spPr>
          <a:xfrm>
            <a:off x="0" y="3794625"/>
            <a:ext cx="144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Meteorologists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1" name="Google Shape;171;p36"/>
          <p:cNvSpPr/>
          <p:nvPr/>
        </p:nvSpPr>
        <p:spPr>
          <a:xfrm>
            <a:off x="4771321" y="1616250"/>
            <a:ext cx="2066400" cy="19110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alibri"/>
                <a:ea typeface="Calibri"/>
                <a:cs typeface="Calibri"/>
                <a:sym typeface="Calibri"/>
              </a:rPr>
              <a:t>We can translate between rainfall and its statistical average recurrence interval (ARI)</a:t>
            </a:r>
            <a:endParaRPr sz="15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6"/>
          <p:cNvSpPr txBox="1"/>
          <p:nvPr/>
        </p:nvSpPr>
        <p:spPr>
          <a:xfrm>
            <a:off x="4989905" y="3794625"/>
            <a:ext cx="130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eorgia"/>
                <a:ea typeface="Georgia"/>
                <a:cs typeface="Georgia"/>
                <a:sym typeface="Georgia"/>
              </a:rPr>
              <a:t>Hydrologists</a:t>
            </a:r>
            <a:endParaRPr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73" name="Google Shape;173;p36"/>
          <p:cNvPicPr preferRelativeResize="0"/>
          <p:nvPr/>
        </p:nvPicPr>
        <p:blipFill rotWithShape="1">
          <a:blip r:embed="rId3">
            <a:alphaModFix/>
          </a:blip>
          <a:srcRect b="32509"/>
          <a:stretch/>
        </p:blipFill>
        <p:spPr>
          <a:xfrm>
            <a:off x="152400" y="4110675"/>
            <a:ext cx="1049400" cy="94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3613" y="4111925"/>
            <a:ext cx="2179538" cy="94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2249" y="4111929"/>
            <a:ext cx="1958214" cy="94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5100" y="4889900"/>
            <a:ext cx="1224450" cy="12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80525" y="4111925"/>
            <a:ext cx="1763374" cy="94183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6"/>
          <p:cNvSpPr txBox="1"/>
          <p:nvPr/>
        </p:nvSpPr>
        <p:spPr>
          <a:xfrm>
            <a:off x="-22550" y="-109728"/>
            <a:ext cx="9205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333399"/>
                </a:solidFill>
              </a:rPr>
              <a:t>Ensemble QPF to Support Urban DSS</a:t>
            </a:r>
            <a:endParaRPr sz="3400" b="1">
              <a:solidFill>
                <a:srgbClr val="33339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7"/>
          <p:cNvSpPr txBox="1">
            <a:spLocks noGrp="1"/>
          </p:cNvSpPr>
          <p:nvPr>
            <p:ph type="body" idx="1"/>
          </p:nvPr>
        </p:nvSpPr>
        <p:spPr>
          <a:xfrm>
            <a:off x="44950" y="664400"/>
            <a:ext cx="5607900" cy="347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1150" algn="l" rtl="0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Current ensemble systems in the developmental/experimental URRD: HREF, REFS, GEFS</a:t>
            </a:r>
            <a:endParaRPr sz="1300"/>
          </a:p>
          <a:p>
            <a:pPr marL="457200" lvl="0" indent="-31115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The REFS will be the only storm-scale ensemble system when operational and the HREF is retired (planned for early 2026)</a:t>
            </a:r>
            <a:endParaRPr sz="1300"/>
          </a:p>
          <a:p>
            <a:pPr marL="457200" lvl="0" indent="-31115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A Neighborhood Maximum Ensemble Probability (NMEP) is used to define precipitation probabilities around each city</a:t>
            </a:r>
            <a:endParaRPr sz="1300"/>
          </a:p>
          <a:p>
            <a:pPr marL="914400" lvl="1" indent="-29845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The neighborhood is uniquely defined by the metro’s population density</a:t>
            </a:r>
            <a:endParaRPr sz="1100"/>
          </a:p>
          <a:p>
            <a:pPr marL="457200" lvl="0" indent="-31115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The QPF from each member of the ensemble is compared to NOAA Atlas 14 Average Recurrence Intervals (ARIs). The URRD shows the probability of exceeding a 1 to 12 hour ARI or the probability of exceeding 1 to 12 hour accumulated precipitation</a:t>
            </a:r>
            <a:endParaRPr sz="1300"/>
          </a:p>
          <a:p>
            <a:pPr marL="914400" lvl="1" indent="-29845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All probabilities are uncalibrated in this version of the URRD</a:t>
            </a:r>
            <a:endParaRPr sz="1100"/>
          </a:p>
          <a:p>
            <a:pPr marL="914400" lvl="1" indent="-29845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Meteorologists preferred precipitation amounts while stormwater managers preferred ARIs</a:t>
            </a:r>
            <a:endParaRPr sz="1100"/>
          </a:p>
          <a:p>
            <a:pPr marL="457200" lvl="0" indent="-31115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Eagerly awaiting the Atlas 15 updates for consistent, full coverage</a:t>
            </a:r>
            <a:endParaRPr sz="1300"/>
          </a:p>
          <a:p>
            <a:pPr marL="914400" lvl="1" indent="-298450" algn="l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Until Atlas 15 in early 2026, Portland and Seattle ARIs derived from 30-years of airport precipitation data</a:t>
            </a:r>
            <a:endParaRPr sz="110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84" name="Google Shape;184;p37"/>
          <p:cNvSpPr txBox="1">
            <a:spLocks noGrp="1"/>
          </p:cNvSpPr>
          <p:nvPr>
            <p:ph type="title"/>
          </p:nvPr>
        </p:nvSpPr>
        <p:spPr>
          <a:xfrm>
            <a:off x="457200" y="-10972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chemeClr val="accent2"/>
                </a:solidFill>
              </a:rPr>
              <a:t>Components of the URRD</a:t>
            </a:r>
            <a:endParaRPr sz="3400" b="1">
              <a:solidFill>
                <a:schemeClr val="accent2"/>
              </a:solidFill>
            </a:endParaRPr>
          </a:p>
        </p:txBody>
      </p:sp>
      <p:pic>
        <p:nvPicPr>
          <p:cNvPr id="185" name="Google Shape;185;p37"/>
          <p:cNvPicPr preferRelativeResize="0"/>
          <p:nvPr/>
        </p:nvPicPr>
        <p:blipFill rotWithShape="1">
          <a:blip r:embed="rId3">
            <a:alphaModFix/>
          </a:blip>
          <a:srcRect l="3045" t="18388" r="6570" b="15582"/>
          <a:stretch/>
        </p:blipFill>
        <p:spPr>
          <a:xfrm>
            <a:off x="5701550" y="716825"/>
            <a:ext cx="3333749" cy="189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5856" y="2657925"/>
            <a:ext cx="3337561" cy="1892808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7"/>
          <p:cNvSpPr txBox="1"/>
          <p:nvPr/>
        </p:nvSpPr>
        <p:spPr>
          <a:xfrm>
            <a:off x="7236075" y="850400"/>
            <a:ext cx="1671600" cy="11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8275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 The metro neighborhoods included in the URRD 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188" name="Google Shape;188;p37"/>
          <p:cNvSpPr txBox="1"/>
          <p:nvPr/>
        </p:nvSpPr>
        <p:spPr>
          <a:xfrm>
            <a:off x="6583680" y="2657925"/>
            <a:ext cx="2464500" cy="183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An example of NOAA’s Atlas 14 for a 1-year recurrence interval and a 1-hour duration period. Units are in inches of precipitation.</a:t>
            </a:r>
            <a:endParaRPr sz="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chemeClr val="dk1"/>
              </a:solidFill>
            </a:endParaRPr>
          </a:p>
        </p:txBody>
      </p:sp>
      <p:pic>
        <p:nvPicPr>
          <p:cNvPr id="189" name="Google Shape;18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9973" y="3316023"/>
            <a:ext cx="193450" cy="1234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7"/>
          <p:cNvSpPr txBox="1"/>
          <p:nvPr/>
        </p:nvSpPr>
        <p:spPr>
          <a:xfrm>
            <a:off x="5829850" y="2884175"/>
            <a:ext cx="409800" cy="144600"/>
          </a:xfrm>
          <a:prstGeom prst="rect">
            <a:avLst/>
          </a:prstGeom>
          <a:solidFill>
            <a:srgbClr val="FFFFFF">
              <a:alpha val="73130"/>
            </a:srgbClr>
          </a:solidFill>
          <a:ln>
            <a:noFill/>
          </a:ln>
        </p:spPr>
        <p:txBody>
          <a:bodyPr spcFirstLastPara="1" wrap="square" lIns="18275" tIns="18275" rIns="18275" bIns="18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Atlas 15</a:t>
            </a:r>
            <a:endParaRPr sz="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 txBox="1"/>
          <p:nvPr/>
        </p:nvSpPr>
        <p:spPr>
          <a:xfrm>
            <a:off x="-171950" y="1572275"/>
            <a:ext cx="3840300" cy="30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Specialized community engagement led by social scientists from the Nurture Nature Center (NNC) </a:t>
            </a:r>
            <a:endParaRPr sz="1200"/>
          </a:p>
          <a:p>
            <a:pPr marL="457200" lvl="0" indent="-3048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Six focus groups in 2024 (included seven WFOs: Atlanta, NYC, New Orleans, LA/San Diego, Denver, and Houston)</a:t>
            </a:r>
            <a:endParaRPr sz="1200"/>
          </a:p>
          <a:p>
            <a:pPr marL="914400" lvl="1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Initial prototype, several mock-ups, and supplemental data presented to emergency managers, city managers, engineers, stormwater managers, meteorologists from partner WFOs</a:t>
            </a:r>
            <a:endParaRPr sz="1000"/>
          </a:p>
          <a:p>
            <a:pPr marL="914400" lvl="1" indent="-2921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Follow-up survey distributed in early 2025</a:t>
            </a:r>
            <a:endParaRPr sz="1000"/>
          </a:p>
          <a:p>
            <a:pPr marL="457200" lvl="0" indent="-304800" algn="l" rtl="0">
              <a:lnSpc>
                <a:spcPct val="110000"/>
              </a:lnSpc>
              <a:spcBef>
                <a:spcPts val="500"/>
              </a:spcBef>
              <a:spcAft>
                <a:spcPts val="300"/>
              </a:spcAft>
              <a:buSzPts val="1200"/>
              <a:buChar char="●"/>
            </a:pPr>
            <a:r>
              <a:rPr lang="en" sz="1200"/>
              <a:t>URRD development shaped by the focus group feedback</a:t>
            </a:r>
            <a:endParaRPr sz="1200"/>
          </a:p>
        </p:txBody>
      </p:sp>
      <p:pic>
        <p:nvPicPr>
          <p:cNvPr id="196" name="Google Shape;19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5049" y="701524"/>
            <a:ext cx="4736149" cy="248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8362" y="814450"/>
            <a:ext cx="3388326" cy="272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3604" y="910700"/>
            <a:ext cx="4584750" cy="360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2375" y="1369675"/>
            <a:ext cx="2656625" cy="328447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0" name="Google Shape;200;p38"/>
          <p:cNvSpPr txBox="1"/>
          <p:nvPr/>
        </p:nvSpPr>
        <p:spPr>
          <a:xfrm>
            <a:off x="4313600" y="4731075"/>
            <a:ext cx="4566000" cy="3849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alibri"/>
                <a:ea typeface="Calibri"/>
                <a:cs typeface="Calibri"/>
                <a:sym typeface="Calibri"/>
              </a:rPr>
              <a:t>Example of NNC pre-decision content for focus group discussion</a:t>
            </a:r>
            <a:endParaRPr sz="13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38"/>
          <p:cNvSpPr txBox="1"/>
          <p:nvPr/>
        </p:nvSpPr>
        <p:spPr>
          <a:xfrm>
            <a:off x="0" y="-109728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333399"/>
                </a:solidFill>
              </a:rPr>
              <a:t>Social Science and User Engagement</a:t>
            </a:r>
            <a:endParaRPr sz="3400" b="1">
              <a:solidFill>
                <a:srgbClr val="333399"/>
              </a:solidFill>
            </a:endParaRPr>
          </a:p>
        </p:txBody>
      </p:sp>
      <p:pic>
        <p:nvPicPr>
          <p:cNvPr id="202" name="Google Shape;202;p38"/>
          <p:cNvPicPr preferRelativeResize="0"/>
          <p:nvPr/>
        </p:nvPicPr>
        <p:blipFill rotWithShape="1">
          <a:blip r:embed="rId7">
            <a:alphaModFix/>
          </a:blip>
          <a:srcRect b="25099"/>
          <a:stretch/>
        </p:blipFill>
        <p:spPr>
          <a:xfrm>
            <a:off x="416913" y="701525"/>
            <a:ext cx="2176175" cy="94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74826" y="1806950"/>
            <a:ext cx="3816176" cy="2875550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4" name="Google Shape;204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8016" y="4514725"/>
            <a:ext cx="3477576" cy="59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 txBox="1"/>
          <p:nvPr/>
        </p:nvSpPr>
        <p:spPr>
          <a:xfrm>
            <a:off x="0" y="750100"/>
            <a:ext cx="4120500" cy="31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249C91"/>
                </a:solidFill>
              </a:rPr>
              <a:t>Engagement</a:t>
            </a:r>
            <a:endParaRPr sz="1800" b="1" u="sng">
              <a:solidFill>
                <a:srgbClr val="249C9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249C9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49C91"/>
                </a:solidFill>
              </a:rPr>
              <a:t>City, Emergency, &amp; Stormwater Managers</a:t>
            </a:r>
            <a:endParaRPr sz="1100">
              <a:solidFill>
                <a:srgbClr val="249C9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49C91"/>
                </a:solidFill>
              </a:rPr>
              <a:t>NWS WFOs</a:t>
            </a:r>
            <a:endParaRPr sz="1100">
              <a:solidFill>
                <a:srgbClr val="249C9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49C91"/>
                </a:solidFill>
              </a:rPr>
              <a:t>Language of urban flooding (ARI vs QPF)</a:t>
            </a:r>
            <a:endParaRPr sz="1100">
              <a:solidFill>
                <a:srgbClr val="249C9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49C91"/>
                </a:solidFill>
              </a:rPr>
              <a:t>Data visualization and interpretation</a:t>
            </a:r>
            <a:endParaRPr sz="1100">
              <a:solidFill>
                <a:srgbClr val="249C9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49C91"/>
                </a:solidFill>
              </a:rPr>
              <a:t>Decision making and decision support</a:t>
            </a:r>
            <a:endParaRPr sz="1100">
              <a:solidFill>
                <a:srgbClr val="249C9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49C91"/>
                </a:solidFill>
              </a:rPr>
              <a:t>Specifications</a:t>
            </a:r>
            <a:endParaRPr sz="1100">
              <a:solidFill>
                <a:srgbClr val="249C9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49C91"/>
                </a:solidFill>
              </a:rPr>
              <a:t>Community feedback</a:t>
            </a:r>
            <a:endParaRPr sz="1100">
              <a:solidFill>
                <a:srgbClr val="249C9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7625" y="1645750"/>
            <a:ext cx="2961600" cy="2535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1" name="Google Shape;211;p39"/>
          <p:cNvSpPr txBox="1">
            <a:spLocks noGrp="1"/>
          </p:cNvSpPr>
          <p:nvPr>
            <p:ph type="title"/>
          </p:nvPr>
        </p:nvSpPr>
        <p:spPr>
          <a:xfrm>
            <a:off x="457200" y="-10972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chemeClr val="accent2"/>
                </a:solidFill>
              </a:rPr>
              <a:t>The Iterative Development Process</a:t>
            </a:r>
            <a:endParaRPr sz="3400" b="1">
              <a:solidFill>
                <a:schemeClr val="accent2"/>
              </a:solidFill>
            </a:endParaRPr>
          </a:p>
        </p:txBody>
      </p:sp>
      <p:pic>
        <p:nvPicPr>
          <p:cNvPr id="212" name="Google Shape;21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26" y="4446275"/>
            <a:ext cx="674125" cy="6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5787" y="4403500"/>
            <a:ext cx="993225" cy="993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39"/>
          <p:cNvCxnSpPr/>
          <p:nvPr/>
        </p:nvCxnSpPr>
        <p:spPr>
          <a:xfrm rot="10800000">
            <a:off x="2146075" y="1080175"/>
            <a:ext cx="1302000" cy="7200"/>
          </a:xfrm>
          <a:prstGeom prst="straightConnector1">
            <a:avLst/>
          </a:prstGeom>
          <a:noFill/>
          <a:ln w="28575" cap="flat" cmpd="sng">
            <a:solidFill>
              <a:srgbClr val="249C91"/>
            </a:solidFill>
            <a:prstDash val="solid"/>
            <a:round/>
            <a:headEnd type="none" w="sm" len="sm"/>
            <a:tailEnd type="diamond" w="med" len="med"/>
          </a:ln>
        </p:spPr>
      </p:cxnSp>
      <p:cxnSp>
        <p:nvCxnSpPr>
          <p:cNvPr id="215" name="Google Shape;215;p39"/>
          <p:cNvCxnSpPr/>
          <p:nvPr/>
        </p:nvCxnSpPr>
        <p:spPr>
          <a:xfrm>
            <a:off x="5642196" y="1121977"/>
            <a:ext cx="1353000" cy="0"/>
          </a:xfrm>
          <a:prstGeom prst="straightConnector1">
            <a:avLst/>
          </a:prstGeom>
          <a:noFill/>
          <a:ln w="28575" cap="flat" cmpd="sng">
            <a:solidFill>
              <a:srgbClr val="155B55"/>
            </a:solidFill>
            <a:prstDash val="solid"/>
            <a:round/>
            <a:headEnd type="none" w="sm" len="sm"/>
            <a:tailEnd type="diamond" w="med" len="med"/>
          </a:ln>
        </p:spPr>
      </p:cxnSp>
      <p:cxnSp>
        <p:nvCxnSpPr>
          <p:cNvPr id="216" name="Google Shape;216;p39"/>
          <p:cNvCxnSpPr/>
          <p:nvPr/>
        </p:nvCxnSpPr>
        <p:spPr>
          <a:xfrm>
            <a:off x="5642196" y="4128472"/>
            <a:ext cx="1353000" cy="0"/>
          </a:xfrm>
          <a:prstGeom prst="straightConnector1">
            <a:avLst/>
          </a:prstGeom>
          <a:noFill/>
          <a:ln w="28575" cap="flat" cmpd="sng">
            <a:solidFill>
              <a:srgbClr val="1D7E75"/>
            </a:solidFill>
            <a:prstDash val="solid"/>
            <a:round/>
            <a:headEnd type="none" w="sm" len="sm"/>
            <a:tailEnd type="diamond" w="med" len="med"/>
          </a:ln>
        </p:spPr>
      </p:cxnSp>
      <p:grpSp>
        <p:nvGrpSpPr>
          <p:cNvPr id="217" name="Google Shape;217;p39"/>
          <p:cNvGrpSpPr/>
          <p:nvPr/>
        </p:nvGrpSpPr>
        <p:grpSpPr>
          <a:xfrm>
            <a:off x="1522997" y="-45979"/>
            <a:ext cx="6098013" cy="5919017"/>
            <a:chOff x="2662213" y="676344"/>
            <a:chExt cx="3814835" cy="3790597"/>
          </a:xfrm>
        </p:grpSpPr>
        <p:sp>
          <p:nvSpPr>
            <p:cNvPr id="218" name="Google Shape;218;p39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rgbClr val="155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9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rgbClr val="1D7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9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rgbClr val="249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" name="Google Shape;221;p39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222" name="Google Shape;222;p39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249C91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9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249C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" name="Google Shape;224;p39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225" name="Google Shape;225;p39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155B55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9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155B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227;p39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228" name="Google Shape;228;p39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rgbClr val="1D7E75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9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rgbClr val="1D7E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30" name="Google Shape;230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3075" y="718851"/>
            <a:ext cx="472875" cy="564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9"/>
          <p:cNvSpPr txBox="1"/>
          <p:nvPr/>
        </p:nvSpPr>
        <p:spPr>
          <a:xfrm>
            <a:off x="6995200" y="3004725"/>
            <a:ext cx="4120500" cy="29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1D7E75"/>
                </a:solidFill>
              </a:rPr>
              <a:t>Development</a:t>
            </a:r>
            <a:endParaRPr sz="1800" b="1" u="sng">
              <a:solidFill>
                <a:srgbClr val="1D7E7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D7E75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D7E75"/>
                </a:solidFill>
              </a:rPr>
              <a:t>Defining urban areas</a:t>
            </a:r>
            <a:endParaRPr sz="1100">
              <a:solidFill>
                <a:srgbClr val="1D7E75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1D7E75"/>
                </a:solidFill>
              </a:rPr>
              <a:t>Ensemble system(s)</a:t>
            </a:r>
            <a:endParaRPr sz="1100">
              <a:solidFill>
                <a:srgbClr val="1D7E75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D7E75"/>
                </a:solidFill>
              </a:rPr>
              <a:t>Post-processing QPF and ARI</a:t>
            </a:r>
            <a:endParaRPr sz="1100">
              <a:solidFill>
                <a:srgbClr val="1D7E75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D7E75"/>
                </a:solidFill>
              </a:rPr>
              <a:t>Defining the threat</a:t>
            </a:r>
            <a:endParaRPr sz="1100">
              <a:solidFill>
                <a:srgbClr val="1D7E75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D7E75"/>
                </a:solidFill>
              </a:rPr>
              <a:t>Probabilistic modeling/calibration</a:t>
            </a:r>
            <a:endParaRPr sz="1100">
              <a:solidFill>
                <a:srgbClr val="1D7E75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D7E75"/>
                </a:solidFill>
              </a:rPr>
              <a:t>Prototyping</a:t>
            </a:r>
            <a:endParaRPr sz="1100">
              <a:solidFill>
                <a:srgbClr val="1D7E75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sp>
        <p:nvSpPr>
          <p:cNvPr id="232" name="Google Shape;232;p39"/>
          <p:cNvSpPr txBox="1"/>
          <p:nvPr/>
        </p:nvSpPr>
        <p:spPr>
          <a:xfrm>
            <a:off x="7048525" y="857400"/>
            <a:ext cx="4120500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>
                <a:solidFill>
                  <a:srgbClr val="155B55"/>
                </a:solidFill>
              </a:rPr>
              <a:t>Verification</a:t>
            </a:r>
            <a:endParaRPr sz="1800" b="1" u="sng">
              <a:solidFill>
                <a:srgbClr val="155B5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55B55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55B55"/>
                </a:solidFill>
              </a:rPr>
              <a:t>Determine optimal metric(s) </a:t>
            </a:r>
            <a:endParaRPr sz="1100">
              <a:solidFill>
                <a:srgbClr val="155B55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55B55"/>
                </a:solidFill>
              </a:rPr>
              <a:t>Limited archive for verification</a:t>
            </a:r>
            <a:endParaRPr sz="1100">
              <a:solidFill>
                <a:srgbClr val="155B55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55B55"/>
                </a:solidFill>
              </a:rPr>
              <a:t>Recent verification (real-time)</a:t>
            </a:r>
            <a:endParaRPr sz="1100">
              <a:solidFill>
                <a:srgbClr val="155B55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55B55"/>
                </a:solidFill>
              </a:rPr>
              <a:t>Long-term verification (skill)</a:t>
            </a:r>
            <a:endParaRPr sz="1100">
              <a:solidFill>
                <a:srgbClr val="155B55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55B55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55B55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pic>
        <p:nvPicPr>
          <p:cNvPr id="233" name="Google Shape;233;p39"/>
          <p:cNvPicPr preferRelativeResize="0"/>
          <p:nvPr/>
        </p:nvPicPr>
        <p:blipFill rotWithShape="1">
          <a:blip r:embed="rId7">
            <a:alphaModFix amt="50000"/>
          </a:blip>
          <a:srcRect t="29740"/>
          <a:stretch/>
        </p:blipFill>
        <p:spPr>
          <a:xfrm>
            <a:off x="3523388" y="2513151"/>
            <a:ext cx="2097300" cy="800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4" name="Google Shape;234;p39"/>
          <p:cNvSpPr txBox="1"/>
          <p:nvPr/>
        </p:nvSpPr>
        <p:spPr>
          <a:xfrm>
            <a:off x="3763650" y="2574988"/>
            <a:ext cx="1616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URRD</a:t>
            </a:r>
            <a:endParaRPr sz="3200">
              <a:solidFill>
                <a:schemeClr val="l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/>
          <p:nvPr/>
        </p:nvSpPr>
        <p:spPr>
          <a:xfrm>
            <a:off x="71800" y="-109728"/>
            <a:ext cx="9046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333399"/>
                </a:solidFill>
              </a:rPr>
              <a:t>Performance Verification </a:t>
            </a:r>
            <a:r>
              <a:rPr lang="en" sz="3600" b="1">
                <a:solidFill>
                  <a:srgbClr val="333399"/>
                </a:solidFill>
              </a:rPr>
              <a:t> </a:t>
            </a:r>
            <a:endParaRPr sz="3600" b="1">
              <a:solidFill>
                <a:srgbClr val="333399"/>
              </a:solidFill>
            </a:endParaRPr>
          </a:p>
        </p:txBody>
      </p:sp>
      <p:pic>
        <p:nvPicPr>
          <p:cNvPr id="240" name="Google Shape;24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4100" y="1727112"/>
            <a:ext cx="2331701" cy="209289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0"/>
          <p:cNvSpPr txBox="1">
            <a:spLocks noGrp="1"/>
          </p:cNvSpPr>
          <p:nvPr>
            <p:ph type="body" idx="1"/>
          </p:nvPr>
        </p:nvSpPr>
        <p:spPr>
          <a:xfrm>
            <a:off x="103875" y="756775"/>
            <a:ext cx="6461400" cy="39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858">
                <a:solidFill>
                  <a:schemeClr val="dk1"/>
                </a:solidFill>
              </a:rPr>
              <a:t>Will use multiple verification methods to assess accuracy, discrimination, and skill of the probabilistic forecast. Initial metrics include:</a:t>
            </a:r>
            <a:endParaRPr sz="1858">
              <a:solidFill>
                <a:schemeClr val="dk1"/>
              </a:solidFill>
            </a:endParaRPr>
          </a:p>
          <a:p>
            <a:pPr marL="457200" lvl="0" indent="-30101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29">
                <a:solidFill>
                  <a:schemeClr val="dk1"/>
                </a:solidFill>
              </a:rPr>
              <a:t>Attributes Diagram</a:t>
            </a:r>
            <a:endParaRPr sz="1629">
              <a:solidFill>
                <a:schemeClr val="dk1"/>
              </a:solidFill>
            </a:endParaRPr>
          </a:p>
          <a:p>
            <a:pPr marL="914400" lvl="1" indent="-288459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346">
                <a:solidFill>
                  <a:schemeClr val="dk1"/>
                </a:solidFill>
              </a:rPr>
              <a:t>Reliability: Agreement between forecast probability and occurrence frequency</a:t>
            </a:r>
            <a:endParaRPr sz="1346">
              <a:solidFill>
                <a:schemeClr val="dk1"/>
              </a:solidFill>
            </a:endParaRPr>
          </a:p>
          <a:p>
            <a:pPr marL="914400" lvl="1" indent="-288459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346">
                <a:solidFill>
                  <a:schemeClr val="dk1"/>
                </a:solidFill>
              </a:rPr>
              <a:t>Sharpness: Deviation from climatology</a:t>
            </a:r>
            <a:endParaRPr sz="1346">
              <a:solidFill>
                <a:schemeClr val="dk1"/>
              </a:solidFill>
            </a:endParaRPr>
          </a:p>
          <a:p>
            <a:pPr marL="914400" lvl="1" indent="-288459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346">
                <a:solidFill>
                  <a:schemeClr val="dk1"/>
                </a:solidFill>
              </a:rPr>
              <a:t>Resolution: Distinguish different occurrence frequencies</a:t>
            </a:r>
            <a:endParaRPr sz="1346">
              <a:solidFill>
                <a:schemeClr val="dk1"/>
              </a:solidFill>
            </a:endParaRPr>
          </a:p>
          <a:p>
            <a:pPr marL="457200" lvl="0" indent="-301794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46">
                <a:solidFill>
                  <a:schemeClr val="dk1"/>
                </a:solidFill>
              </a:rPr>
              <a:t>Relative Operating Characteristic (ROC) Curve and Area Under Curve (AOC)</a:t>
            </a:r>
            <a:endParaRPr sz="1646">
              <a:solidFill>
                <a:schemeClr val="dk1"/>
              </a:solidFill>
            </a:endParaRPr>
          </a:p>
          <a:p>
            <a:pPr marL="914400" lvl="1" indent="-288459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346">
                <a:solidFill>
                  <a:schemeClr val="dk1"/>
                </a:solidFill>
              </a:rPr>
              <a:t>ROC: Hit Rate vs. False Alarm Rate across the probabilistic spectrum </a:t>
            </a:r>
            <a:endParaRPr sz="1346">
              <a:solidFill>
                <a:schemeClr val="dk1"/>
              </a:solidFill>
            </a:endParaRPr>
          </a:p>
          <a:p>
            <a:pPr marL="914400" lvl="1" indent="-288459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346">
                <a:solidFill>
                  <a:schemeClr val="dk1"/>
                </a:solidFill>
              </a:rPr>
              <a:t>AUC: Single score summarizing separation ability (1 = Perfect; 0 = No Skill)</a:t>
            </a:r>
            <a:endParaRPr sz="1346">
              <a:solidFill>
                <a:schemeClr val="dk1"/>
              </a:solidFill>
            </a:endParaRPr>
          </a:p>
          <a:p>
            <a:pPr marL="457200" lvl="0" indent="-301794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46">
                <a:solidFill>
                  <a:schemeClr val="dk1"/>
                </a:solidFill>
              </a:rPr>
              <a:t>Brier Score and Brier Skill Score</a:t>
            </a:r>
            <a:endParaRPr sz="1646">
              <a:solidFill>
                <a:schemeClr val="dk1"/>
              </a:solidFill>
            </a:endParaRPr>
          </a:p>
          <a:p>
            <a:pPr marL="914400" lvl="1" indent="-288459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346">
                <a:solidFill>
                  <a:schemeClr val="dk1"/>
                </a:solidFill>
              </a:rPr>
              <a:t>Brier Score: Mean squared error of forecast probabilities vs observations (0 = Perfect)</a:t>
            </a:r>
            <a:endParaRPr sz="1346">
              <a:solidFill>
                <a:schemeClr val="dk1"/>
              </a:solidFill>
            </a:endParaRPr>
          </a:p>
          <a:p>
            <a:pPr marL="914400" lvl="1" indent="-288459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346">
                <a:solidFill>
                  <a:schemeClr val="dk1"/>
                </a:solidFill>
              </a:rPr>
              <a:t>Brier Skill Score: Improvement relative to a climatological forecast </a:t>
            </a:r>
            <a:endParaRPr sz="1346">
              <a:solidFill>
                <a:schemeClr val="dk1"/>
              </a:solidFill>
            </a:endParaRPr>
          </a:p>
          <a:p>
            <a:pPr marL="914400" lvl="1" indent="-288459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346">
                <a:solidFill>
                  <a:schemeClr val="dk1"/>
                </a:solidFill>
              </a:rPr>
              <a:t>Sample climatology provides the event frequency for comparison</a:t>
            </a:r>
            <a:endParaRPr sz="1346">
              <a:solidFill>
                <a:schemeClr val="dk1"/>
              </a:solidFill>
            </a:endParaRPr>
          </a:p>
          <a:p>
            <a:pPr marL="457200" lvl="0" indent="-301010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29">
                <a:solidFill>
                  <a:schemeClr val="dk1"/>
                </a:solidFill>
              </a:rPr>
              <a:t>Verification can be used to guide further development and forecast calibration </a:t>
            </a:r>
            <a:endParaRPr sz="1629">
              <a:solidFill>
                <a:schemeClr val="dk1"/>
              </a:solidFill>
            </a:endParaRPr>
          </a:p>
          <a:p>
            <a:pPr marL="457200" lvl="0" indent="-301010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" sz="1629">
                <a:solidFill>
                  <a:schemeClr val="dk1"/>
                </a:solidFill>
              </a:rPr>
              <a:t>A verification database and archive is now established</a:t>
            </a:r>
            <a:endParaRPr sz="1629">
              <a:solidFill>
                <a:schemeClr val="dk1"/>
              </a:solidFill>
            </a:endParaRPr>
          </a:p>
          <a:p>
            <a:pPr marL="914400" lvl="1" indent="-288459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346">
                <a:solidFill>
                  <a:schemeClr val="dk1"/>
                </a:solidFill>
              </a:rPr>
              <a:t>Truth is a flood/flash flood LSR </a:t>
            </a:r>
            <a:r>
              <a:rPr lang="en" sz="1346" i="1">
                <a:solidFill>
                  <a:schemeClr val="dk1"/>
                </a:solidFill>
              </a:rPr>
              <a:t>or</a:t>
            </a:r>
            <a:r>
              <a:rPr lang="en" sz="1346">
                <a:solidFill>
                  <a:schemeClr val="dk1"/>
                </a:solidFill>
              </a:rPr>
              <a:t> MRMS CREST Unit-Q </a:t>
            </a:r>
            <a:r>
              <a:rPr lang="en" sz="1346" u="sng">
                <a:solidFill>
                  <a:schemeClr val="dk1"/>
                </a:solidFill>
              </a:rPr>
              <a:t>&gt;</a:t>
            </a:r>
            <a:r>
              <a:rPr lang="en" sz="1346">
                <a:solidFill>
                  <a:schemeClr val="dk1"/>
                </a:solidFill>
              </a:rPr>
              <a:t> 2 m</a:t>
            </a:r>
            <a:r>
              <a:rPr lang="en" sz="1346" baseline="30000">
                <a:solidFill>
                  <a:schemeClr val="dk1"/>
                </a:solidFill>
              </a:rPr>
              <a:t>3</a:t>
            </a:r>
            <a:r>
              <a:rPr lang="en" sz="1346">
                <a:solidFill>
                  <a:schemeClr val="dk1"/>
                </a:solidFill>
              </a:rPr>
              <a:t>s</a:t>
            </a:r>
            <a:r>
              <a:rPr lang="en" sz="1346" baseline="30000">
                <a:solidFill>
                  <a:schemeClr val="dk1"/>
                </a:solidFill>
              </a:rPr>
              <a:t>-1</a:t>
            </a:r>
            <a:r>
              <a:rPr lang="en" sz="1346">
                <a:solidFill>
                  <a:schemeClr val="dk1"/>
                </a:solidFill>
              </a:rPr>
              <a:t>km</a:t>
            </a:r>
            <a:r>
              <a:rPr lang="en" sz="1346" baseline="30000">
                <a:solidFill>
                  <a:schemeClr val="dk1"/>
                </a:solidFill>
              </a:rPr>
              <a:t>-2 </a:t>
            </a:r>
            <a:r>
              <a:rPr lang="en" sz="1346">
                <a:solidFill>
                  <a:schemeClr val="dk1"/>
                </a:solidFill>
              </a:rPr>
              <a:t> (Gourley et al. 2017; Gerard et al. 2021) </a:t>
            </a:r>
            <a:r>
              <a:rPr lang="en" sz="1346" i="1">
                <a:solidFill>
                  <a:schemeClr val="dk1"/>
                </a:solidFill>
              </a:rPr>
              <a:t>or</a:t>
            </a:r>
            <a:r>
              <a:rPr lang="en" sz="1346">
                <a:solidFill>
                  <a:schemeClr val="dk1"/>
                </a:solidFill>
              </a:rPr>
              <a:t> Stage IV ARI </a:t>
            </a:r>
            <a:r>
              <a:rPr lang="en" sz="1346" u="sng">
                <a:solidFill>
                  <a:schemeClr val="dk1"/>
                </a:solidFill>
              </a:rPr>
              <a:t>&gt;</a:t>
            </a:r>
            <a:r>
              <a:rPr lang="en" sz="1346">
                <a:solidFill>
                  <a:schemeClr val="dk1"/>
                </a:solidFill>
              </a:rPr>
              <a:t> 2 years (Lincoln and Thomason 2018; Herman and Schumacher 2018) </a:t>
            </a:r>
            <a:endParaRPr sz="1346">
              <a:solidFill>
                <a:schemeClr val="dk1"/>
              </a:solidFill>
            </a:endParaRPr>
          </a:p>
          <a:p>
            <a:pPr marL="914400" lvl="1" indent="-287548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326">
                <a:solidFill>
                  <a:schemeClr val="dk1"/>
                </a:solidFill>
              </a:rPr>
              <a:t>To keep it manageable, initial verification is based on probabilistic forecasts of ARI </a:t>
            </a:r>
            <a:r>
              <a:rPr lang="en" sz="1326" u="sng">
                <a:solidFill>
                  <a:schemeClr val="dk1"/>
                </a:solidFill>
              </a:rPr>
              <a:t>&gt;</a:t>
            </a:r>
            <a:r>
              <a:rPr lang="en" sz="1326">
                <a:solidFill>
                  <a:schemeClr val="dk1"/>
                </a:solidFill>
              </a:rPr>
              <a:t> 2 years</a:t>
            </a:r>
            <a:endParaRPr sz="1346">
              <a:solidFill>
                <a:schemeClr val="dk1"/>
              </a:solidFill>
            </a:endParaRPr>
          </a:p>
          <a:p>
            <a:pPr marL="914400" lvl="1" indent="-288459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346">
                <a:solidFill>
                  <a:schemeClr val="dk1"/>
                </a:solidFill>
              </a:rPr>
              <a:t>We are assessing the preliminary results while building a longer-term verification archive</a:t>
            </a:r>
            <a:endParaRPr sz="1346">
              <a:solidFill>
                <a:schemeClr val="dk1"/>
              </a:solidFill>
            </a:endParaRPr>
          </a:p>
          <a:p>
            <a:pPr marL="914400" lvl="1" indent="-288459" algn="l" rtl="0">
              <a:lnSpc>
                <a:spcPct val="10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 sz="1346">
                <a:solidFill>
                  <a:schemeClr val="dk1"/>
                </a:solidFill>
              </a:rPr>
              <a:t>Expect the performance to change in the coming months as REFS replaces the HREF</a:t>
            </a:r>
            <a:endParaRPr sz="1346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00"/>
              </a:spcBef>
              <a:spcAft>
                <a:spcPts val="1200"/>
              </a:spcAft>
              <a:buNone/>
            </a:pPr>
            <a:endParaRPr sz="1400">
              <a:solidFill>
                <a:schemeClr val="dk1"/>
              </a:solidFill>
            </a:endParaRPr>
          </a:p>
        </p:txBody>
      </p:sp>
      <p:sp>
        <p:nvSpPr>
          <p:cNvPr id="242" name="Google Shape;242;p40"/>
          <p:cNvSpPr txBox="1"/>
          <p:nvPr/>
        </p:nvSpPr>
        <p:spPr>
          <a:xfrm>
            <a:off x="6660950" y="3739638"/>
            <a:ext cx="2358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Example of initial verification for all the URRD cities</a:t>
            </a:r>
            <a:endParaRPr sz="800" b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26" y="4446275"/>
            <a:ext cx="674125" cy="6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950" y="4407950"/>
            <a:ext cx="993225" cy="9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25500" y="4446275"/>
            <a:ext cx="539000" cy="6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4200" y="575225"/>
            <a:ext cx="1170774" cy="101982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1"/>
          <p:cNvSpPr txBox="1"/>
          <p:nvPr/>
        </p:nvSpPr>
        <p:spPr>
          <a:xfrm>
            <a:off x="911750" y="845700"/>
            <a:ext cx="695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464850" y="620800"/>
            <a:ext cx="76326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Only as good as the accuracy of weather model inputs and </a:t>
            </a:r>
            <a:endParaRPr sz="17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Atlas-14 recurrence intervals</a:t>
            </a:r>
            <a:endParaRPr sz="17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At its core, the first version of the dashboard is a detector of short-term, high-intensity rainfall events evaluated in rainfall or ARI exceedances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Models may be biased, or the ensembles may not capture the PDF correctly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ARI applications assume a stationary climate, representative historical record, etc.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Application depends on accurately linking impacts to the proper rain rate or recurrence interval</a:t>
            </a:r>
            <a:endParaRPr sz="17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Most cities have unique infrastructure, unique problem areas, and local issues that may complicate urban flooding prediction and impacts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Entirely automated model guidance with limited human oversight</a:t>
            </a:r>
            <a:endParaRPr sz="17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700"/>
              <a:buChar char="●"/>
            </a:pPr>
            <a:r>
              <a:rPr lang="en" sz="1700" b="1" u="sng">
                <a:solidFill>
                  <a:srgbClr val="A61C00"/>
                </a:solidFill>
              </a:rPr>
              <a:t>The URRD is a Situational Awareness Tool - Does not replace official NWS watches, warnings, advisories, DSS</a:t>
            </a:r>
            <a:endParaRPr sz="1700"/>
          </a:p>
        </p:txBody>
      </p:sp>
      <p:sp>
        <p:nvSpPr>
          <p:cNvPr id="253" name="Google Shape;253;p41"/>
          <p:cNvSpPr txBox="1">
            <a:spLocks noGrp="1"/>
          </p:cNvSpPr>
          <p:nvPr>
            <p:ph type="title"/>
          </p:nvPr>
        </p:nvSpPr>
        <p:spPr>
          <a:xfrm>
            <a:off x="457200" y="-33528"/>
            <a:ext cx="8229600" cy="85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2"/>
                </a:solidFill>
              </a:rPr>
              <a:t>Important URRD Caveats </a:t>
            </a:r>
            <a:endParaRPr sz="3400" b="1">
              <a:solidFill>
                <a:schemeClr val="accent2"/>
              </a:solidFill>
            </a:endParaRPr>
          </a:p>
        </p:txBody>
      </p:sp>
      <p:pic>
        <p:nvPicPr>
          <p:cNvPr id="254" name="Google Shape;25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526" y="4446275"/>
            <a:ext cx="674125" cy="6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2950" y="4407950"/>
            <a:ext cx="993225" cy="9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25500" y="4446275"/>
            <a:ext cx="539000" cy="6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/>
          <p:nvPr/>
        </p:nvSpPr>
        <p:spPr>
          <a:xfrm>
            <a:off x="4149850" y="1636175"/>
            <a:ext cx="48711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chemeClr val="hlink"/>
                </a:solidFill>
                <a:hlinkClick r:id="rId3"/>
              </a:rPr>
              <a:t>https://www.wpc.ncep.noaa.gov/urrd/demo/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62" name="Google Shape;262;p42"/>
          <p:cNvSpPr txBox="1"/>
          <p:nvPr/>
        </p:nvSpPr>
        <p:spPr>
          <a:xfrm>
            <a:off x="457200" y="-10972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URRD Real-time Demonstration</a:t>
            </a:r>
            <a:endParaRPr sz="3400" b="1">
              <a:solidFill>
                <a:srgbClr val="333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825" y="747675"/>
            <a:ext cx="3916350" cy="2951024"/>
          </a:xfrm>
          <a:prstGeom prst="rect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4" name="Google Shape;26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526" y="4446275"/>
            <a:ext cx="674125" cy="6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52950" y="4407950"/>
            <a:ext cx="993225" cy="99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25500" y="4446275"/>
            <a:ext cx="539000" cy="64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1880</Words>
  <Application>Microsoft Office PowerPoint</Application>
  <PresentationFormat>On-screen Show (16:9)</PresentationFormat>
  <Paragraphs>159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Courier New</vt:lpstr>
      <vt:lpstr>Arial</vt:lpstr>
      <vt:lpstr>Georgia</vt:lpstr>
      <vt:lpstr>Calibri</vt:lpstr>
      <vt:lpstr>Comfortaa Medium</vt:lpstr>
      <vt:lpstr>Proxima Nova</vt:lpstr>
      <vt:lpstr>Archivo Narrow</vt:lpstr>
      <vt:lpstr>Spearmint</vt:lpstr>
      <vt:lpstr>Default Design</vt:lpstr>
      <vt:lpstr>Simple Light</vt:lpstr>
      <vt:lpstr>The Urban Rain Rate Dashboard (URRD)  </vt:lpstr>
      <vt:lpstr>Motivation for the URRD</vt:lpstr>
      <vt:lpstr>PowerPoint Presentation</vt:lpstr>
      <vt:lpstr>Components of the URRD</vt:lpstr>
      <vt:lpstr>PowerPoint Presentation</vt:lpstr>
      <vt:lpstr>The Iterative Development Process</vt:lpstr>
      <vt:lpstr>PowerPoint Presentation</vt:lpstr>
      <vt:lpstr>Important URRD Caveats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Michael Churma</cp:lastModifiedBy>
  <cp:revision>1</cp:revision>
  <dcterms:modified xsi:type="dcterms:W3CDTF">2025-08-29T15:34:59Z</dcterms:modified>
</cp:coreProperties>
</file>