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93" r:id="rId4"/>
    <p:sldId id="316" r:id="rId5"/>
    <p:sldId id="317" r:id="rId6"/>
    <p:sldId id="321" r:id="rId7"/>
    <p:sldId id="264" r:id="rId8"/>
    <p:sldId id="323" r:id="rId9"/>
    <p:sldId id="298" r:id="rId10"/>
    <p:sldId id="299" r:id="rId11"/>
    <p:sldId id="300" r:id="rId12"/>
    <p:sldId id="312" r:id="rId13"/>
    <p:sldId id="262" r:id="rId14"/>
    <p:sldId id="302" r:id="rId15"/>
    <p:sldId id="303" r:id="rId16"/>
    <p:sldId id="305" r:id="rId17"/>
    <p:sldId id="306" r:id="rId18"/>
    <p:sldId id="319" r:id="rId19"/>
    <p:sldId id="320" r:id="rId20"/>
    <p:sldId id="311" r:id="rId21"/>
    <p:sldId id="286" r:id="rId22"/>
    <p:sldId id="325" r:id="rId23"/>
    <p:sldId id="283" r:id="rId24"/>
    <p:sldId id="31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DCF-CDA6-4EAD-9973-301DBEC311BC}" type="datetimeFigureOut">
              <a:rPr lang="en-US" smtClean="0"/>
              <a:t>7/27/2020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0BDB7-3864-4C0E-B38E-4F41277FAAE6}" type="slidenum">
              <a:rPr lang="en-US" smtClean="0"/>
              <a:t>‹#›</a:t>
            </a:fld>
            <a:endParaRPr lang="en-US"/>
          </a:p>
        </p:txBody>
      </p:sp>
    </p:spTree>
    <p:extLst>
      <p:ext uri="{BB962C8B-B14F-4D97-AF65-F5344CB8AC3E}">
        <p14:creationId xmlns:p14="http://schemas.microsoft.com/office/powerpoint/2010/main" val="116988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457200" lvl="0" indent="-228600" algn="l" rtl="0">
              <a:lnSpc>
                <a:spcPct val="100000"/>
              </a:lnSpc>
              <a:spcBef>
                <a:spcPts val="0"/>
              </a:spcBef>
              <a:spcAft>
                <a:spcPts val="0"/>
              </a:spcAft>
              <a:buSzPts val="1100"/>
              <a:buNone/>
            </a:pPr>
            <a:endParaRPr/>
          </a:p>
        </p:txBody>
      </p:sp>
      <p:sp>
        <p:nvSpPr>
          <p:cNvPr id="64" name="Google Shape;64;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5545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457200" lvl="0" indent="-228600" algn="l" rtl="0">
              <a:lnSpc>
                <a:spcPct val="100000"/>
              </a:lnSpc>
              <a:spcBef>
                <a:spcPts val="0"/>
              </a:spcBef>
              <a:spcAft>
                <a:spcPts val="0"/>
              </a:spcAft>
              <a:buSzPts val="1100"/>
              <a:buNone/>
            </a:pPr>
            <a:endParaRPr/>
          </a:p>
        </p:txBody>
      </p:sp>
      <p:sp>
        <p:nvSpPr>
          <p:cNvPr id="129" name="Google Shape;129;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7030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98500" y="4409758"/>
            <a:ext cx="5588000" cy="4177665"/>
          </a:xfrm>
          <a:prstGeom prst="rect">
            <a:avLst/>
          </a:prstGeom>
        </p:spPr>
        <p:txBody>
          <a:bodyPr spcFirstLastPara="1" wrap="square" lIns="92925" tIns="92925" rIns="92925" bIns="92925"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11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457200" lvl="0" indent="-228600" algn="l" rtl="0">
              <a:lnSpc>
                <a:spcPct val="100000"/>
              </a:lnSpc>
              <a:spcBef>
                <a:spcPts val="0"/>
              </a:spcBef>
              <a:spcAft>
                <a:spcPts val="0"/>
              </a:spcAft>
              <a:buSzPts val="1100"/>
              <a:buNone/>
            </a:pPr>
            <a:endParaRPr/>
          </a:p>
        </p:txBody>
      </p:sp>
      <p:sp>
        <p:nvSpPr>
          <p:cNvPr id="90" name="Google Shape;90;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4815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98500" y="4409758"/>
            <a:ext cx="5588000" cy="4177665"/>
          </a:xfrm>
          <a:prstGeom prst="rect">
            <a:avLst/>
          </a:prstGeom>
        </p:spPr>
        <p:txBody>
          <a:bodyPr spcFirstLastPara="1" wrap="square" lIns="92925" tIns="92925" rIns="92925" bIns="929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79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9ABB2-0D74-441E-824D-367DAEAC31A7}"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109145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9ABB2-0D74-441E-824D-367DAEAC31A7}"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700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9ABB2-0D74-441E-824D-367DAEAC31A7}"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163977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16300" y="274651"/>
            <a:ext cx="10966000" cy="792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4267" b="1" i="0" u="none" strike="noStrike" cap="non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8" name="Google Shape;28;p4"/>
          <p:cNvSpPr>
            <a:spLocks noGrp="1"/>
          </p:cNvSpPr>
          <p:nvPr>
            <p:ph type="pic" idx="2"/>
          </p:nvPr>
        </p:nvSpPr>
        <p:spPr>
          <a:xfrm>
            <a:off x="1016000" y="1219200"/>
            <a:ext cx="3454400" cy="4953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533"/>
              </a:spcBef>
              <a:spcAft>
                <a:spcPts val="0"/>
              </a:spcAft>
              <a:buClr>
                <a:srgbClr val="7F7F7F"/>
              </a:buClr>
              <a:buSzPts val="2000"/>
              <a:buFont typeface="Arial"/>
              <a:buNone/>
              <a:defRPr sz="2667" b="0" i="0" u="none" strike="noStrike" cap="none">
                <a:solidFill>
                  <a:srgbClr val="7F7F7F"/>
                </a:solidFill>
                <a:latin typeface="Arial"/>
                <a:ea typeface="Arial"/>
                <a:cs typeface="Arial"/>
                <a:sym typeface="Arial"/>
              </a:defRPr>
            </a:lvl1pPr>
            <a:lvl2pPr marR="0" lvl="1" algn="l" rtl="0">
              <a:lnSpc>
                <a:spcPct val="100000"/>
              </a:lnSpc>
              <a:spcBef>
                <a:spcPts val="747"/>
              </a:spcBef>
              <a:spcAft>
                <a:spcPts val="0"/>
              </a:spcAft>
              <a:buClr>
                <a:srgbClr val="07336F"/>
              </a:buClr>
              <a:buSzPts val="2800"/>
              <a:buFont typeface="Arial"/>
              <a:buChar char="•"/>
              <a:defRPr sz="3733" b="0" i="0" u="none" strike="noStrike" cap="none">
                <a:solidFill>
                  <a:srgbClr val="07336F"/>
                </a:solidFill>
                <a:latin typeface="Arial"/>
                <a:ea typeface="Arial"/>
                <a:cs typeface="Arial"/>
                <a:sym typeface="Arial"/>
              </a:defRPr>
            </a:lvl2pPr>
            <a:lvl3pPr marR="0" lvl="2" algn="l" rtl="0">
              <a:lnSpc>
                <a:spcPct val="100000"/>
              </a:lnSpc>
              <a:spcBef>
                <a:spcPts val="640"/>
              </a:spcBef>
              <a:spcAft>
                <a:spcPts val="0"/>
              </a:spcAft>
              <a:buClr>
                <a:srgbClr val="07336F"/>
              </a:buClr>
              <a:buSzPts val="2400"/>
              <a:buFont typeface="Arial"/>
              <a:buChar char="•"/>
              <a:defRPr sz="3200" b="0" i="0" u="none" strike="noStrike" cap="none">
                <a:solidFill>
                  <a:srgbClr val="07336F"/>
                </a:solidFill>
                <a:latin typeface="Arial"/>
                <a:ea typeface="Arial"/>
                <a:cs typeface="Arial"/>
                <a:sym typeface="Arial"/>
              </a:defRPr>
            </a:lvl3pPr>
            <a:lvl4pPr marR="0" lvl="3" algn="l" rtl="0">
              <a:lnSpc>
                <a:spcPct val="100000"/>
              </a:lnSpc>
              <a:spcBef>
                <a:spcPts val="533"/>
              </a:spcBef>
              <a:spcAft>
                <a:spcPts val="0"/>
              </a:spcAft>
              <a:buClr>
                <a:srgbClr val="07336F"/>
              </a:buClr>
              <a:buSzPts val="2000"/>
              <a:buFont typeface="Arial"/>
              <a:buChar char="•"/>
              <a:defRPr sz="2667" b="0" i="0" u="none" strike="noStrike" cap="none">
                <a:solidFill>
                  <a:srgbClr val="07336F"/>
                </a:solidFill>
                <a:latin typeface="Arial"/>
                <a:ea typeface="Arial"/>
                <a:cs typeface="Arial"/>
                <a:sym typeface="Arial"/>
              </a:defRPr>
            </a:lvl4pPr>
            <a:lvl5pPr marR="0" lvl="4" algn="l" rtl="0">
              <a:lnSpc>
                <a:spcPct val="100000"/>
              </a:lnSpc>
              <a:spcBef>
                <a:spcPts val="480"/>
              </a:spcBef>
              <a:spcAft>
                <a:spcPts val="0"/>
              </a:spcAft>
              <a:buClr>
                <a:srgbClr val="07336F"/>
              </a:buClr>
              <a:buSzPts val="1800"/>
              <a:buFont typeface="Arial"/>
              <a:buChar char="•"/>
              <a:defRPr sz="2400" b="0" i="0" u="none" strike="noStrike" cap="none">
                <a:solidFill>
                  <a:srgbClr val="07336F"/>
                </a:solidFill>
                <a:latin typeface="Arial"/>
                <a:ea typeface="Arial"/>
                <a:cs typeface="Arial"/>
                <a:sym typeface="Arial"/>
              </a:defRPr>
            </a:lvl5pPr>
            <a:lvl6pPr marR="0" lvl="5" algn="l" rtl="0">
              <a:lnSpc>
                <a:spcPct val="100000"/>
              </a:lnSpc>
              <a:spcBef>
                <a:spcPts val="427"/>
              </a:spcBef>
              <a:spcAft>
                <a:spcPts val="0"/>
              </a:spcAft>
              <a:buClr>
                <a:srgbClr val="07336F"/>
              </a:buClr>
              <a:buSzPts val="1600"/>
              <a:buFont typeface="Arial"/>
              <a:buChar char="•"/>
              <a:defRPr sz="2133" b="0" i="0" u="none" strike="noStrike" cap="none">
                <a:solidFill>
                  <a:srgbClr val="07336F"/>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a:off x="4673600" y="1219200"/>
            <a:ext cx="6920800" cy="4953200"/>
          </a:xfrm>
          <a:prstGeom prst="rect">
            <a:avLst/>
          </a:prstGeom>
          <a:noFill/>
          <a:ln>
            <a:noFill/>
          </a:ln>
        </p:spPr>
        <p:txBody>
          <a:bodyPr spcFirstLastPara="1" wrap="square" lIns="91425" tIns="91425" rIns="91425" bIns="91425" anchor="t" anchorCtr="0">
            <a:noAutofit/>
          </a:bodyPr>
          <a:lstStyle>
            <a:lvl1pPr marL="609585" marR="0" lvl="0" indent="-541853" algn="l">
              <a:lnSpc>
                <a:spcPct val="100000"/>
              </a:lnSpc>
              <a:spcBef>
                <a:spcPts val="747"/>
              </a:spcBef>
              <a:spcAft>
                <a:spcPts val="0"/>
              </a:spcAft>
              <a:buClr>
                <a:srgbClr val="07336F"/>
              </a:buClr>
              <a:buSzPts val="2800"/>
              <a:buFont typeface="Arial"/>
              <a:buChar char="•"/>
              <a:defRPr sz="3733" b="0" i="0" u="none" strike="noStrike" cap="none">
                <a:solidFill>
                  <a:srgbClr val="07336F"/>
                </a:solidFill>
                <a:latin typeface="Arial"/>
                <a:ea typeface="Arial"/>
                <a:cs typeface="Arial"/>
                <a:sym typeface="Arial"/>
              </a:defRPr>
            </a:lvl1pPr>
            <a:lvl2pPr marL="1219170" marR="0" lvl="1" indent="-507987" algn="l">
              <a:lnSpc>
                <a:spcPct val="100000"/>
              </a:lnSpc>
              <a:spcBef>
                <a:spcPts val="640"/>
              </a:spcBef>
              <a:spcAft>
                <a:spcPts val="0"/>
              </a:spcAft>
              <a:buClr>
                <a:srgbClr val="07336F"/>
              </a:buClr>
              <a:buSzPts val="2400"/>
              <a:buFont typeface="Arial"/>
              <a:buChar char="•"/>
              <a:defRPr sz="3200" b="0" i="0" u="none" strike="noStrike" cap="none">
                <a:solidFill>
                  <a:srgbClr val="07336F"/>
                </a:solidFill>
                <a:latin typeface="Arial"/>
                <a:ea typeface="Arial"/>
                <a:cs typeface="Arial"/>
                <a:sym typeface="Arial"/>
              </a:defRPr>
            </a:lvl2pPr>
            <a:lvl3pPr marL="1828754" marR="0" lvl="2" indent="-474121" algn="l">
              <a:lnSpc>
                <a:spcPct val="100000"/>
              </a:lnSpc>
              <a:spcBef>
                <a:spcPts val="533"/>
              </a:spcBef>
              <a:spcAft>
                <a:spcPts val="0"/>
              </a:spcAft>
              <a:buClr>
                <a:srgbClr val="07336F"/>
              </a:buClr>
              <a:buSzPts val="2000"/>
              <a:buFont typeface="Arial"/>
              <a:buChar char="•"/>
              <a:defRPr sz="2667" b="0" i="0" u="none" strike="noStrike" cap="none">
                <a:solidFill>
                  <a:srgbClr val="07336F"/>
                </a:solidFill>
                <a:latin typeface="Arial"/>
                <a:ea typeface="Arial"/>
                <a:cs typeface="Arial"/>
                <a:sym typeface="Arial"/>
              </a:defRPr>
            </a:lvl3pPr>
            <a:lvl4pPr marL="2438339" marR="0" lvl="3" indent="-457189" algn="l">
              <a:lnSpc>
                <a:spcPct val="100000"/>
              </a:lnSpc>
              <a:spcBef>
                <a:spcPts val="480"/>
              </a:spcBef>
              <a:spcAft>
                <a:spcPts val="0"/>
              </a:spcAft>
              <a:buClr>
                <a:srgbClr val="07336F"/>
              </a:buClr>
              <a:buSzPts val="1800"/>
              <a:buFont typeface="Arial"/>
              <a:buChar char="•"/>
              <a:defRPr sz="2400" b="0" i="0" u="none" strike="noStrike" cap="none">
                <a:solidFill>
                  <a:srgbClr val="07336F"/>
                </a:solidFill>
                <a:latin typeface="Arial"/>
                <a:ea typeface="Arial"/>
                <a:cs typeface="Arial"/>
                <a:sym typeface="Arial"/>
              </a:defRPr>
            </a:lvl4pPr>
            <a:lvl5pPr marL="3047924" marR="0" lvl="4" indent="-440256" algn="l">
              <a:lnSpc>
                <a:spcPct val="100000"/>
              </a:lnSpc>
              <a:spcBef>
                <a:spcPts val="427"/>
              </a:spcBef>
              <a:spcAft>
                <a:spcPts val="0"/>
              </a:spcAft>
              <a:buClr>
                <a:srgbClr val="07336F"/>
              </a:buClr>
              <a:buSzPts val="1600"/>
              <a:buFont typeface="Arial"/>
              <a:buChar char="•"/>
              <a:defRPr sz="2133" b="0" i="0" u="none" strike="noStrike" cap="none">
                <a:solidFill>
                  <a:srgbClr val="07336F"/>
                </a:solidFill>
                <a:latin typeface="Arial"/>
                <a:ea typeface="Arial"/>
                <a:cs typeface="Arial"/>
                <a:sym typeface="Arial"/>
              </a:defRPr>
            </a:lvl5pPr>
            <a:lvl6pPr marL="3657509" marR="0" lvl="5" indent="-440256" algn="l">
              <a:lnSpc>
                <a:spcPct val="100000"/>
              </a:lnSpc>
              <a:spcBef>
                <a:spcPts val="427"/>
              </a:spcBef>
              <a:spcAft>
                <a:spcPts val="0"/>
              </a:spcAft>
              <a:buClr>
                <a:srgbClr val="07336F"/>
              </a:buClr>
              <a:buSzPts val="1600"/>
              <a:buFont typeface="Arial"/>
              <a:buChar char="•"/>
              <a:defRPr sz="2133" b="0" i="0" u="none" strike="noStrike" cap="none">
                <a:solidFill>
                  <a:srgbClr val="07336F"/>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990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9ABB2-0D74-441E-824D-367DAEAC31A7}"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33615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9ABB2-0D74-441E-824D-367DAEAC31A7}"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31478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9ABB2-0D74-441E-824D-367DAEAC31A7}"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63093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9ABB2-0D74-441E-824D-367DAEAC31A7}"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93358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9ABB2-0D74-441E-824D-367DAEAC31A7}"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93723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9ABB2-0D74-441E-824D-367DAEAC31A7}"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97525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9ABB2-0D74-441E-824D-367DAEAC31A7}"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11955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9ABB2-0D74-441E-824D-367DAEAC31A7}"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27474-7C35-4424-91D9-34BF95A7F575}" type="slidenum">
              <a:rPr lang="en-US" smtClean="0"/>
              <a:t>‹#›</a:t>
            </a:fld>
            <a:endParaRPr lang="en-US"/>
          </a:p>
        </p:txBody>
      </p:sp>
    </p:spTree>
    <p:extLst>
      <p:ext uri="{BB962C8B-B14F-4D97-AF65-F5344CB8AC3E}">
        <p14:creationId xmlns:p14="http://schemas.microsoft.com/office/powerpoint/2010/main" val="250188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9ABB2-0D74-441E-824D-367DAEAC31A7}"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27474-7C35-4424-91D9-34BF95A7F575}" type="slidenum">
              <a:rPr lang="en-US" smtClean="0"/>
              <a:t>‹#›</a:t>
            </a:fld>
            <a:endParaRPr lang="en-US"/>
          </a:p>
        </p:txBody>
      </p:sp>
    </p:spTree>
    <p:extLst>
      <p:ext uri="{BB962C8B-B14F-4D97-AF65-F5344CB8AC3E}">
        <p14:creationId xmlns:p14="http://schemas.microsoft.com/office/powerpoint/2010/main" val="385857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pc.ncep.noaa.gov/products/international/climatehealth/heat-health_forecasts.shtml"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759" y="1122363"/>
            <a:ext cx="10594427" cy="2387600"/>
          </a:xfrm>
        </p:spPr>
        <p:txBody>
          <a:bodyPr>
            <a:normAutofit/>
          </a:bodyPr>
          <a:lstStyle/>
          <a:p>
            <a:r>
              <a:rPr lang="en-US" sz="3600" b="1" dirty="0" smtClean="0"/>
              <a:t>Enabling Decision Support Services in Health</a:t>
            </a:r>
            <a:r>
              <a:rPr lang="en-US" sz="3600" dirty="0" smtClean="0"/>
              <a:t/>
            </a:r>
            <a:br>
              <a:rPr lang="en-US" sz="3600" dirty="0" smtClean="0"/>
            </a:br>
            <a:r>
              <a:rPr lang="en-US" sz="4000" b="1" dirty="0" smtClean="0">
                <a:solidFill>
                  <a:srgbClr val="0000FF"/>
                </a:solidFill>
              </a:rPr>
              <a:t>A NOAA Initiative on Climate and Health for Africa</a:t>
            </a:r>
            <a:endParaRPr lang="en-US" sz="4000" b="1" dirty="0">
              <a:solidFill>
                <a:srgbClr val="0000FF"/>
              </a:solidFill>
            </a:endParaRPr>
          </a:p>
        </p:txBody>
      </p:sp>
      <p:sp>
        <p:nvSpPr>
          <p:cNvPr id="3" name="Subtitle 2"/>
          <p:cNvSpPr>
            <a:spLocks noGrp="1"/>
          </p:cNvSpPr>
          <p:nvPr>
            <p:ph type="subTitle" idx="1"/>
          </p:nvPr>
        </p:nvSpPr>
        <p:spPr>
          <a:xfrm>
            <a:off x="1524000" y="4595269"/>
            <a:ext cx="9144000" cy="1655762"/>
          </a:xfrm>
        </p:spPr>
        <p:txBody>
          <a:bodyPr/>
          <a:lstStyle/>
          <a:p>
            <a:r>
              <a:rPr lang="en-US" dirty="0" smtClean="0"/>
              <a:t>Wassila M. Thiaw</a:t>
            </a:r>
          </a:p>
          <a:p>
            <a:r>
              <a:rPr lang="en-US" sz="3200" b="1" dirty="0" smtClean="0"/>
              <a:t>Climate Prediction Center</a:t>
            </a:r>
          </a:p>
          <a:p>
            <a:r>
              <a:rPr lang="en-US" sz="2800" dirty="0" smtClean="0"/>
              <a:t>National Centers for Environmental Predictions</a:t>
            </a:r>
            <a:endParaRPr lang="en-US" sz="2800" dirty="0"/>
          </a:p>
        </p:txBody>
      </p:sp>
    </p:spTree>
    <p:extLst>
      <p:ext uri="{BB962C8B-B14F-4D97-AF65-F5344CB8AC3E}">
        <p14:creationId xmlns:p14="http://schemas.microsoft.com/office/powerpoint/2010/main" val="385286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6878893" y="816908"/>
            <a:ext cx="3030667" cy="792400"/>
          </a:xfrm>
          <a:prstGeom prst="rect">
            <a:avLst/>
          </a:prstGeom>
          <a:noFill/>
          <a:ln>
            <a:noFill/>
          </a:ln>
        </p:spPr>
        <p:txBody>
          <a:bodyPr spcFirstLastPara="1" vert="horz" wrap="square" lIns="121900" tIns="121900" rIns="121900" bIns="121900" rtlCol="0" anchor="ctr" anchorCtr="0">
            <a:noAutofit/>
          </a:bodyPr>
          <a:lstStyle/>
          <a:p>
            <a:pPr algn="ctr"/>
            <a:r>
              <a:rPr lang="en-US" sz="2400" b="0" dirty="0">
                <a:solidFill>
                  <a:srgbClr val="7030A0"/>
                </a:solidFill>
              </a:rPr>
              <a:t>Aggravating Factors</a:t>
            </a:r>
            <a:endParaRPr sz="2400" b="0" dirty="0">
              <a:solidFill>
                <a:srgbClr val="7030A0"/>
              </a:solidFill>
            </a:endParaRPr>
          </a:p>
        </p:txBody>
      </p:sp>
      <p:sp>
        <p:nvSpPr>
          <p:cNvPr id="182" name="Google Shape;182;p22"/>
          <p:cNvSpPr txBox="1">
            <a:spLocks noGrp="1"/>
          </p:cNvSpPr>
          <p:nvPr>
            <p:ph type="body" idx="1"/>
          </p:nvPr>
        </p:nvSpPr>
        <p:spPr>
          <a:xfrm>
            <a:off x="6141793" y="1463901"/>
            <a:ext cx="4895403" cy="4756597"/>
          </a:xfrm>
          <a:prstGeom prst="rect">
            <a:avLst/>
          </a:prstGeom>
          <a:solidFill>
            <a:schemeClr val="bg1">
              <a:lumMod val="95000"/>
            </a:schemeClr>
          </a:solidFill>
          <a:ln>
            <a:solidFill>
              <a:schemeClr val="bg1">
                <a:lumMod val="75000"/>
              </a:schemeClr>
            </a:solidFill>
          </a:ln>
        </p:spPr>
        <p:txBody>
          <a:bodyPr spcFirstLastPara="1" vert="horz" wrap="square" lIns="121900" tIns="121900" rIns="121900" bIns="121900" rtlCol="0" anchor="t" anchorCtr="0">
            <a:noAutofit/>
          </a:bodyPr>
          <a:lstStyle/>
          <a:p>
            <a:r>
              <a:rPr lang="en-US" sz="2400" dirty="0">
                <a:solidFill>
                  <a:schemeClr val="tx1"/>
                </a:solidFill>
              </a:rPr>
              <a:t>Access to information</a:t>
            </a:r>
            <a:endParaRPr sz="2400" dirty="0">
              <a:solidFill>
                <a:schemeClr val="tx1"/>
              </a:solidFill>
            </a:endParaRPr>
          </a:p>
          <a:p>
            <a:endParaRPr lang="en-US" sz="800" dirty="0" smtClean="0">
              <a:solidFill>
                <a:schemeClr val="tx1"/>
              </a:solidFill>
            </a:endParaRPr>
          </a:p>
          <a:p>
            <a:r>
              <a:rPr lang="en-US" sz="2400" dirty="0" smtClean="0">
                <a:solidFill>
                  <a:schemeClr val="tx1"/>
                </a:solidFill>
              </a:rPr>
              <a:t>Access </a:t>
            </a:r>
            <a:r>
              <a:rPr lang="en-US" sz="2400" dirty="0">
                <a:solidFill>
                  <a:schemeClr val="tx1"/>
                </a:solidFill>
              </a:rPr>
              <a:t>to water and power</a:t>
            </a:r>
            <a:endParaRPr sz="2400" dirty="0">
              <a:solidFill>
                <a:schemeClr val="tx1"/>
              </a:solidFill>
            </a:endParaRPr>
          </a:p>
          <a:p>
            <a:endParaRPr lang="en-US" sz="800" dirty="0" smtClean="0">
              <a:solidFill>
                <a:schemeClr val="tx1"/>
              </a:solidFill>
            </a:endParaRPr>
          </a:p>
          <a:p>
            <a:r>
              <a:rPr lang="en-US" sz="2400" dirty="0" smtClean="0">
                <a:solidFill>
                  <a:schemeClr val="tx1"/>
                </a:solidFill>
              </a:rPr>
              <a:t>Access </a:t>
            </a:r>
            <a:r>
              <a:rPr lang="en-US" sz="2400" dirty="0">
                <a:solidFill>
                  <a:schemeClr val="tx1"/>
                </a:solidFill>
              </a:rPr>
              <a:t>to health centers</a:t>
            </a:r>
            <a:endParaRPr sz="2400" dirty="0">
              <a:solidFill>
                <a:schemeClr val="tx1"/>
              </a:solidFill>
            </a:endParaRPr>
          </a:p>
          <a:p>
            <a:endParaRPr lang="en-US" sz="800" dirty="0" smtClean="0">
              <a:solidFill>
                <a:schemeClr val="tx1"/>
              </a:solidFill>
            </a:endParaRPr>
          </a:p>
          <a:p>
            <a:r>
              <a:rPr lang="en-US" sz="2400" dirty="0" smtClean="0">
                <a:solidFill>
                  <a:schemeClr val="tx1"/>
                </a:solidFill>
              </a:rPr>
              <a:t>Type </a:t>
            </a:r>
            <a:r>
              <a:rPr lang="en-US" sz="2400" dirty="0">
                <a:solidFill>
                  <a:schemeClr val="tx1"/>
                </a:solidFill>
              </a:rPr>
              <a:t>of activity</a:t>
            </a:r>
            <a:endParaRPr sz="2400" dirty="0">
              <a:solidFill>
                <a:schemeClr val="tx1"/>
              </a:solidFill>
            </a:endParaRPr>
          </a:p>
          <a:p>
            <a:endParaRPr lang="en-US" sz="800" dirty="0" smtClean="0">
              <a:solidFill>
                <a:schemeClr val="tx1"/>
              </a:solidFill>
            </a:endParaRPr>
          </a:p>
          <a:p>
            <a:r>
              <a:rPr lang="en-US" sz="2400" dirty="0" smtClean="0">
                <a:solidFill>
                  <a:schemeClr val="tx1"/>
                </a:solidFill>
              </a:rPr>
              <a:t>Population </a:t>
            </a:r>
            <a:r>
              <a:rPr lang="en-US" sz="2400" dirty="0">
                <a:solidFill>
                  <a:schemeClr val="tx1"/>
                </a:solidFill>
              </a:rPr>
              <a:t>density</a:t>
            </a:r>
            <a:endParaRPr sz="2400" dirty="0">
              <a:solidFill>
                <a:schemeClr val="tx1"/>
              </a:solidFill>
            </a:endParaRPr>
          </a:p>
          <a:p>
            <a:endParaRPr lang="en-US" sz="800" dirty="0" smtClean="0">
              <a:solidFill>
                <a:schemeClr val="tx1"/>
              </a:solidFill>
            </a:endParaRPr>
          </a:p>
          <a:p>
            <a:r>
              <a:rPr lang="en-US" sz="2400" dirty="0" smtClean="0">
                <a:solidFill>
                  <a:schemeClr val="tx1"/>
                </a:solidFill>
              </a:rPr>
              <a:t>Habitat</a:t>
            </a:r>
            <a:endParaRPr sz="2400" dirty="0">
              <a:solidFill>
                <a:schemeClr val="tx1"/>
              </a:solidFill>
            </a:endParaRPr>
          </a:p>
          <a:p>
            <a:endParaRPr lang="en-US" sz="800" dirty="0" smtClean="0">
              <a:solidFill>
                <a:schemeClr val="tx1"/>
              </a:solidFill>
            </a:endParaRPr>
          </a:p>
          <a:p>
            <a:r>
              <a:rPr lang="en-US" sz="2400" dirty="0" smtClean="0">
                <a:solidFill>
                  <a:schemeClr val="tx1"/>
                </a:solidFill>
              </a:rPr>
              <a:t>Health conditions</a:t>
            </a:r>
            <a:endParaRPr dirty="0"/>
          </a:p>
        </p:txBody>
      </p:sp>
      <p:pic>
        <p:nvPicPr>
          <p:cNvPr id="183" name="Google Shape;183;p22" descr="Image result for image of people working in the field in niger"/>
          <p:cNvPicPr preferRelativeResize="0">
            <a:picLocks noGrp="1"/>
          </p:cNvPicPr>
          <p:nvPr>
            <p:ph type="pic" idx="2"/>
          </p:nvPr>
        </p:nvPicPr>
        <p:blipFill rotWithShape="1">
          <a:blip r:embed="rId3">
            <a:alphaModFix/>
          </a:blip>
          <a:srcRect l="30414" r="30414"/>
          <a:stretch/>
        </p:blipFill>
        <p:spPr>
          <a:xfrm>
            <a:off x="1092822" y="1219200"/>
            <a:ext cx="3854100" cy="5336146"/>
          </a:xfrm>
          <a:prstGeom prst="rect">
            <a:avLst/>
          </a:prstGeom>
          <a:noFill/>
          <a:ln>
            <a:noFill/>
          </a:ln>
        </p:spPr>
      </p:pic>
      <p:sp>
        <p:nvSpPr>
          <p:cNvPr id="6"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Enabling Heat </a:t>
            </a:r>
            <a:r>
              <a:rPr kumimoji="0" lang="en-US" sz="3000" b="0" i="0" u="none" strike="noStrike" kern="0" cap="none" spc="0" normalizeH="0" noProof="0" dirty="0" smtClean="0">
                <a:ln>
                  <a:noFill/>
                </a:ln>
                <a:solidFill>
                  <a:srgbClr val="0000FF"/>
                </a:solidFill>
                <a:effectLst/>
                <a:uLnTx/>
                <a:uFillTx/>
                <a:latin typeface="Roboto"/>
                <a:sym typeface="Roboto"/>
              </a:rPr>
              <a:t>Health Early Warning</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4209882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89;p23"/>
          <p:cNvGraphicFramePr/>
          <p:nvPr>
            <p:extLst/>
          </p:nvPr>
        </p:nvGraphicFramePr>
        <p:xfrm>
          <a:off x="240845" y="1822993"/>
          <a:ext cx="11283747" cy="3647635"/>
        </p:xfrm>
        <a:graphic>
          <a:graphicData uri="http://schemas.openxmlformats.org/drawingml/2006/table">
            <a:tbl>
              <a:tblPr firstRow="1" bandRow="1">
                <a:noFill/>
              </a:tblPr>
              <a:tblGrid>
                <a:gridCol w="1840807">
                  <a:extLst>
                    <a:ext uri="{9D8B030D-6E8A-4147-A177-3AD203B41FA5}">
                      <a16:colId xmlns:a16="http://schemas.microsoft.com/office/drawing/2014/main" val="20000"/>
                    </a:ext>
                  </a:extLst>
                </a:gridCol>
                <a:gridCol w="4349511">
                  <a:extLst>
                    <a:ext uri="{9D8B030D-6E8A-4147-A177-3AD203B41FA5}">
                      <a16:colId xmlns:a16="http://schemas.microsoft.com/office/drawing/2014/main" val="20001"/>
                    </a:ext>
                  </a:extLst>
                </a:gridCol>
                <a:gridCol w="5093429">
                  <a:extLst>
                    <a:ext uri="{9D8B030D-6E8A-4147-A177-3AD203B41FA5}">
                      <a16:colId xmlns:a16="http://schemas.microsoft.com/office/drawing/2014/main" val="20002"/>
                    </a:ext>
                  </a:extLst>
                </a:gridCol>
              </a:tblGrid>
              <a:tr h="6939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1615" marR="212725" lvl="0" indent="-3175" algn="ctr" rtl="0">
                        <a:lnSpc>
                          <a:spcPct val="106900"/>
                        </a:lnSpc>
                        <a:spcBef>
                          <a:spcPts val="0"/>
                        </a:spcBef>
                        <a:spcAft>
                          <a:spcPts val="0"/>
                        </a:spcAft>
                        <a:buNone/>
                      </a:pPr>
                      <a:r>
                        <a:rPr lang="en-US" sz="1400" b="1" u="none" strike="noStrike" cap="none" dirty="0">
                          <a:solidFill>
                            <a:schemeClr val="lt1"/>
                          </a:solidFill>
                          <a:latin typeface="Arial"/>
                          <a:ea typeface="Arial"/>
                          <a:cs typeface="Arial"/>
                          <a:sym typeface="Arial"/>
                        </a:rPr>
                        <a:t>Alert </a:t>
                      </a:r>
                      <a:r>
                        <a:rPr lang="en-US" sz="1400" b="1" u="none" strike="noStrike" cap="none" dirty="0" smtClean="0">
                          <a:solidFill>
                            <a:schemeClr val="lt1"/>
                          </a:solidFill>
                          <a:latin typeface="Arial"/>
                          <a:ea typeface="Arial"/>
                          <a:cs typeface="Arial"/>
                          <a:sym typeface="Arial"/>
                        </a:rPr>
                        <a:t>Code</a:t>
                      </a:r>
                      <a:endParaRPr sz="1400" u="none" strike="noStrike" cap="none" dirty="0">
                        <a:solidFill>
                          <a:schemeClr val="lt1"/>
                        </a:solidFill>
                        <a:latin typeface="Arial"/>
                        <a:ea typeface="Arial"/>
                        <a:cs typeface="Arial"/>
                        <a:sym typeface="Arial"/>
                      </a:endParaRPr>
                    </a:p>
                  </a:txBody>
                  <a:tcPr marL="0" marR="0" marT="295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94373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marR="0" lvl="0" indent="0" algn="ctr" rtl="0">
                        <a:lnSpc>
                          <a:spcPct val="100000"/>
                        </a:lnSpc>
                        <a:spcBef>
                          <a:spcPts val="0"/>
                        </a:spcBef>
                        <a:spcAft>
                          <a:spcPts val="0"/>
                        </a:spcAft>
                        <a:buNone/>
                      </a:pPr>
                      <a:r>
                        <a:rPr lang="en-US" sz="1400" b="1" u="none" strike="noStrike" cap="none">
                          <a:solidFill>
                            <a:srgbClr val="FFFFFF"/>
                          </a:solidFill>
                          <a:latin typeface="Arial"/>
                          <a:ea typeface="Arial"/>
                          <a:cs typeface="Arial"/>
                          <a:sym typeface="Arial"/>
                        </a:rPr>
                        <a:t>Alert</a:t>
                      </a:r>
                      <a:endParaRPr sz="1400" u="none" strike="noStrike" cap="none">
                        <a:latin typeface="Arial"/>
                        <a:ea typeface="Arial"/>
                        <a:cs typeface="Arial"/>
                        <a:sym typeface="Arial"/>
                      </a:endParaRPr>
                    </a:p>
                  </a:txBody>
                  <a:tcPr marL="0" marR="0" marT="376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94373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400" b="1" u="none" strike="noStrike" cap="none">
                          <a:solidFill>
                            <a:srgbClr val="FFFFFF"/>
                          </a:solidFill>
                          <a:latin typeface="Arial"/>
                          <a:ea typeface="Arial"/>
                          <a:cs typeface="Arial"/>
                          <a:sym typeface="Arial"/>
                        </a:rPr>
                        <a:t>Health Risks</a:t>
                      </a:r>
                      <a:endParaRPr sz="1400" u="none" strike="noStrike" cap="none">
                        <a:latin typeface="Arial"/>
                        <a:ea typeface="Arial"/>
                        <a:cs typeface="Arial"/>
                        <a:sym typeface="Arial"/>
                      </a:endParaRPr>
                    </a:p>
                  </a:txBody>
                  <a:tcPr marL="0" marR="0" marT="376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943735"/>
                    </a:solidFill>
                  </a:tcPr>
                </a:tc>
                <a:extLst>
                  <a:ext uri="{0D108BD9-81ED-4DB2-BD59-A6C34878D82A}">
                    <a16:rowId xmlns:a16="http://schemas.microsoft.com/office/drawing/2014/main" val="10000"/>
                  </a:ext>
                </a:extLst>
              </a:tr>
              <a:tr h="7384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endParaRPr sz="13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latin typeface="Arial"/>
                          <a:ea typeface="Arial"/>
                          <a:cs typeface="Arial"/>
                          <a:sym typeface="Arial"/>
                        </a:rPr>
                        <a:t>Extremely dangerous: Heat Strokes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90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Aggravation of cardiovascular </a:t>
                      </a:r>
                      <a:r>
                        <a:rPr lang="en-US" sz="1600" b="1" u="none" strike="noStrike" cap="none" dirty="0" smtClean="0">
                          <a:latin typeface="Arial"/>
                          <a:ea typeface="Arial"/>
                          <a:cs typeface="Arial"/>
                          <a:sym typeface="Arial"/>
                        </a:rPr>
                        <a:t>diseases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10001"/>
                  </a:ext>
                </a:extLst>
              </a:tr>
              <a:tr h="7384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endParaRPr sz="13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Dangerous: Heat Strokes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Fatigue, severe dehydration, fainting, cramps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10002"/>
                  </a:ext>
                </a:extLst>
              </a:tr>
              <a:tr h="7384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endParaRPr sz="13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44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Very Uncomfortable: Care </a:t>
                      </a:r>
                      <a:r>
                        <a:rPr lang="en-US" sz="1600" b="1" u="none" strike="noStrike" cap="none" dirty="0" smtClean="0">
                          <a:latin typeface="Arial"/>
                          <a:ea typeface="Arial"/>
                          <a:cs typeface="Arial"/>
                          <a:sym typeface="Arial"/>
                        </a:rPr>
                        <a:t>Required</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Dehydration, confusion, headache, dizziness</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10003"/>
                  </a:ext>
                </a:extLst>
              </a:tr>
              <a:tr h="7384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endParaRPr sz="1300" u="none" strike="noStrike" cap="none">
                        <a:latin typeface="Times New Roman"/>
                        <a:ea typeface="Times New Roman"/>
                        <a:cs typeface="Times New Roman"/>
                        <a:sym typeface="Times New Roman"/>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Watch</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600" b="1" u="none" strike="noStrike" cap="none" dirty="0" smtClean="0">
                          <a:latin typeface="Arial"/>
                          <a:ea typeface="Arial"/>
                          <a:cs typeface="Arial"/>
                          <a:sym typeface="Arial"/>
                        </a:rPr>
                        <a:t>Negligible</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10004"/>
                  </a:ext>
                </a:extLst>
              </a:tr>
            </a:tbl>
          </a:graphicData>
        </a:graphic>
      </p:graphicFrame>
      <p:sp>
        <p:nvSpPr>
          <p:cNvPr id="4" name="Google Shape;120;p17"/>
          <p:cNvSpPr txBox="1">
            <a:spLocks/>
          </p:cNvSpPr>
          <p:nvPr/>
        </p:nvSpPr>
        <p:spPr>
          <a:xfrm>
            <a:off x="4554286" y="1265270"/>
            <a:ext cx="2484469" cy="704882"/>
          </a:xfrm>
          <a:prstGeom prst="rect">
            <a:avLst/>
          </a:prstGeom>
          <a:noFill/>
          <a:ln>
            <a:noFill/>
          </a:ln>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3200"/>
            </a:pPr>
            <a:r>
              <a:rPr lang="en-US" sz="2400" dirty="0" smtClean="0">
                <a:solidFill>
                  <a:srgbClr val="7030A0"/>
                </a:solidFill>
                <a:latin typeface="Roboto"/>
              </a:rPr>
              <a:t>Heat Alert Code</a:t>
            </a:r>
            <a:endParaRPr lang="en-US" sz="2400" dirty="0">
              <a:solidFill>
                <a:srgbClr val="7030A0"/>
              </a:solidFill>
              <a:latin typeface="Roboto"/>
            </a:endParaRPr>
          </a:p>
        </p:txBody>
      </p:sp>
      <p:sp>
        <p:nvSpPr>
          <p:cNvPr id="6"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Enabling Heat </a:t>
            </a:r>
            <a:r>
              <a:rPr kumimoji="0" lang="en-US" sz="3000" b="0" i="0" u="none" strike="noStrike" kern="0" cap="none" spc="0" normalizeH="0" noProof="0" dirty="0" smtClean="0">
                <a:ln>
                  <a:noFill/>
                </a:ln>
                <a:solidFill>
                  <a:srgbClr val="0000FF"/>
                </a:solidFill>
                <a:effectLst/>
                <a:uLnTx/>
                <a:uFillTx/>
                <a:latin typeface="Roboto"/>
                <a:sym typeface="Roboto"/>
              </a:rPr>
              <a:t>Health Early Warning</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182027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2" name="Groupe 1"/>
          <p:cNvGrpSpPr/>
          <p:nvPr/>
        </p:nvGrpSpPr>
        <p:grpSpPr>
          <a:xfrm>
            <a:off x="957444" y="1715042"/>
            <a:ext cx="10688764" cy="4353147"/>
            <a:chOff x="1410026" y="1665393"/>
            <a:chExt cx="10688764" cy="4353147"/>
          </a:xfrm>
        </p:grpSpPr>
        <p:cxnSp>
          <p:nvCxnSpPr>
            <p:cNvPr id="92" name="Google Shape;92;p16"/>
            <p:cNvCxnSpPr>
              <a:stCxn id="93" idx="2"/>
              <a:endCxn id="108" idx="1"/>
            </p:cNvCxnSpPr>
            <p:nvPr/>
          </p:nvCxnSpPr>
          <p:spPr>
            <a:xfrm rot="16200000" flipH="1">
              <a:off x="2707169" y="4671600"/>
              <a:ext cx="518119" cy="1215050"/>
            </a:xfrm>
            <a:prstGeom prst="bentConnector2">
              <a:avLst/>
            </a:prstGeom>
            <a:noFill/>
            <a:ln w="57150" cap="flat" cmpd="sng">
              <a:solidFill>
                <a:schemeClr val="dk1"/>
              </a:solidFill>
              <a:prstDash val="solid"/>
              <a:round/>
              <a:headEnd type="none" w="sm" len="sm"/>
              <a:tailEnd type="triangle" w="med" len="med"/>
            </a:ln>
          </p:spPr>
        </p:cxnSp>
        <p:cxnSp>
          <p:nvCxnSpPr>
            <p:cNvPr id="94" name="Google Shape;94;p16"/>
            <p:cNvCxnSpPr>
              <a:stCxn id="95" idx="3"/>
              <a:endCxn id="96" idx="1"/>
            </p:cNvCxnSpPr>
            <p:nvPr/>
          </p:nvCxnSpPr>
          <p:spPr>
            <a:xfrm flipV="1">
              <a:off x="8880438" y="3753986"/>
              <a:ext cx="811206" cy="0"/>
            </a:xfrm>
            <a:prstGeom prst="straightConnector1">
              <a:avLst/>
            </a:prstGeom>
            <a:noFill/>
            <a:ln w="57150" cap="flat" cmpd="sng">
              <a:solidFill>
                <a:schemeClr val="dk1"/>
              </a:solidFill>
              <a:prstDash val="solid"/>
              <a:round/>
              <a:headEnd type="none" w="sm" len="sm"/>
              <a:tailEnd type="triangle" w="med" len="med"/>
            </a:ln>
          </p:spPr>
        </p:cxnSp>
        <p:grpSp>
          <p:nvGrpSpPr>
            <p:cNvPr id="97" name="Google Shape;97;p16"/>
            <p:cNvGrpSpPr/>
            <p:nvPr/>
          </p:nvGrpSpPr>
          <p:grpSpPr>
            <a:xfrm>
              <a:off x="1410026" y="1665393"/>
              <a:ext cx="10688764" cy="4353147"/>
              <a:chOff x="-113975" y="1456685"/>
              <a:chExt cx="10688763" cy="4353147"/>
            </a:xfrm>
          </p:grpSpPr>
          <p:grpSp>
            <p:nvGrpSpPr>
              <p:cNvPr id="98" name="Google Shape;98;p16"/>
              <p:cNvGrpSpPr/>
              <p:nvPr/>
            </p:nvGrpSpPr>
            <p:grpSpPr>
              <a:xfrm>
                <a:off x="-113975" y="1456685"/>
                <a:ext cx="10688763" cy="4353147"/>
                <a:chOff x="-113975" y="1456685"/>
                <a:chExt cx="10688763" cy="4353147"/>
              </a:xfrm>
            </p:grpSpPr>
            <p:grpSp>
              <p:nvGrpSpPr>
                <p:cNvPr id="99" name="Google Shape;99;p16"/>
                <p:cNvGrpSpPr/>
                <p:nvPr/>
              </p:nvGrpSpPr>
              <p:grpSpPr>
                <a:xfrm>
                  <a:off x="-113975" y="1456685"/>
                  <a:ext cx="7470411" cy="4353147"/>
                  <a:chOff x="114625" y="1421243"/>
                  <a:chExt cx="7470411" cy="4353147"/>
                </a:xfrm>
              </p:grpSpPr>
              <p:grpSp>
                <p:nvGrpSpPr>
                  <p:cNvPr id="100" name="Google Shape;100;p16"/>
                  <p:cNvGrpSpPr/>
                  <p:nvPr/>
                </p:nvGrpSpPr>
                <p:grpSpPr>
                  <a:xfrm>
                    <a:off x="114625" y="1421243"/>
                    <a:ext cx="7470411" cy="4353147"/>
                    <a:chOff x="355263" y="1805756"/>
                    <a:chExt cx="7470411" cy="4353147"/>
                  </a:xfrm>
                </p:grpSpPr>
                <p:sp>
                  <p:nvSpPr>
                    <p:cNvPr id="101" name="Google Shape;101;p16"/>
                    <p:cNvSpPr/>
                    <p:nvPr/>
                  </p:nvSpPr>
                  <p:spPr>
                    <a:xfrm>
                      <a:off x="441706" y="1805756"/>
                      <a:ext cx="1752600" cy="1048041"/>
                    </a:xfrm>
                    <a:prstGeom prst="flowChartAlternateProcess">
                      <a:avLst/>
                    </a:prstGeom>
                    <a:solidFill>
                      <a:srgbClr val="ABE9EA"/>
                    </a:solidFill>
                    <a:ln w="9525" cap="flat" cmpd="sng">
                      <a:solidFill>
                        <a:srgbClr val="1A636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pPr algn="ctr"/>
                      <a:r>
                        <a:rPr lang="en-US" sz="1600" b="1" dirty="0">
                          <a:solidFill>
                            <a:srgbClr val="000000"/>
                          </a:solidFill>
                          <a:latin typeface="Arial"/>
                          <a:ea typeface="Arial"/>
                          <a:cs typeface="Arial"/>
                          <a:sym typeface="Arial"/>
                        </a:rPr>
                        <a:t>Tools</a:t>
                      </a:r>
                      <a:endParaRPr sz="1600" dirty="0">
                        <a:solidFill>
                          <a:srgbClr val="000000"/>
                        </a:solidFill>
                        <a:latin typeface="Arial"/>
                        <a:ea typeface="Arial"/>
                        <a:cs typeface="Arial"/>
                        <a:sym typeface="Arial"/>
                      </a:endParaRPr>
                    </a:p>
                    <a:p>
                      <a:pPr algn="ctr">
                        <a:spcBef>
                          <a:spcPts val="600"/>
                        </a:spcBef>
                      </a:pPr>
                      <a:r>
                        <a:rPr lang="en-US" sz="1600" dirty="0" smtClean="0">
                          <a:solidFill>
                            <a:srgbClr val="000000"/>
                          </a:solidFill>
                          <a:latin typeface="Arial"/>
                          <a:ea typeface="Arial"/>
                          <a:cs typeface="Arial"/>
                          <a:sym typeface="Arial"/>
                        </a:rPr>
                        <a:t>meteorological </a:t>
                      </a:r>
                      <a:r>
                        <a:rPr lang="en-US" sz="1600" dirty="0">
                          <a:solidFill>
                            <a:srgbClr val="000000"/>
                          </a:solidFill>
                          <a:latin typeface="Arial"/>
                          <a:ea typeface="Arial"/>
                          <a:cs typeface="Arial"/>
                          <a:sym typeface="Arial"/>
                        </a:rPr>
                        <a:t>forecasts</a:t>
                      </a:r>
                      <a:endParaRPr sz="2400" dirty="0"/>
                    </a:p>
                  </p:txBody>
                </p:sp>
                <p:cxnSp>
                  <p:nvCxnSpPr>
                    <p:cNvPr id="102" name="Google Shape;102;p16"/>
                    <p:cNvCxnSpPr>
                      <a:stCxn id="101" idx="3"/>
                      <a:endCxn id="103" idx="1"/>
                    </p:cNvCxnSpPr>
                    <p:nvPr/>
                  </p:nvCxnSpPr>
                  <p:spPr>
                    <a:xfrm flipV="1">
                      <a:off x="2194306" y="2329776"/>
                      <a:ext cx="754304" cy="1"/>
                    </a:xfrm>
                    <a:prstGeom prst="straightConnector1">
                      <a:avLst/>
                    </a:prstGeom>
                    <a:noFill/>
                    <a:ln w="57150" cap="flat" cmpd="sng">
                      <a:solidFill>
                        <a:schemeClr val="dk1"/>
                      </a:solidFill>
                      <a:prstDash val="solid"/>
                      <a:round/>
                      <a:headEnd type="none" w="sm" len="sm"/>
                      <a:tailEnd type="triangle" w="med" len="med"/>
                    </a:ln>
                  </p:spPr>
                </p:cxnSp>
                <p:cxnSp>
                  <p:nvCxnSpPr>
                    <p:cNvPr id="104" name="Google Shape;104;p16"/>
                    <p:cNvCxnSpPr>
                      <a:stCxn id="103" idx="2"/>
                      <a:endCxn id="108" idx="0"/>
                    </p:cNvCxnSpPr>
                    <p:nvPr/>
                  </p:nvCxnSpPr>
                  <p:spPr>
                    <a:xfrm>
                      <a:off x="4311203" y="2670294"/>
                      <a:ext cx="1" cy="2527899"/>
                    </a:xfrm>
                    <a:prstGeom prst="straightConnector1">
                      <a:avLst/>
                    </a:prstGeom>
                    <a:noFill/>
                    <a:ln w="57150" cap="flat" cmpd="sng">
                      <a:solidFill>
                        <a:schemeClr val="dk1"/>
                      </a:solidFill>
                      <a:prstDash val="solid"/>
                      <a:round/>
                      <a:headEnd type="none" w="sm" len="sm"/>
                      <a:tailEnd type="triangle" w="med" len="med"/>
                    </a:ln>
                  </p:spPr>
                </p:cxnSp>
                <p:grpSp>
                  <p:nvGrpSpPr>
                    <p:cNvPr id="105" name="Google Shape;105;p16"/>
                    <p:cNvGrpSpPr/>
                    <p:nvPr/>
                  </p:nvGrpSpPr>
                  <p:grpSpPr>
                    <a:xfrm>
                      <a:off x="5673797" y="2329776"/>
                      <a:ext cx="894579" cy="3348771"/>
                      <a:chOff x="5673797" y="2329776"/>
                      <a:chExt cx="894579" cy="3348771"/>
                    </a:xfrm>
                  </p:grpSpPr>
                  <p:cxnSp>
                    <p:nvCxnSpPr>
                      <p:cNvPr id="106" name="Google Shape;106;p16"/>
                      <p:cNvCxnSpPr>
                        <a:stCxn id="103" idx="3"/>
                        <a:endCxn id="95" idx="0"/>
                      </p:cNvCxnSpPr>
                      <p:nvPr/>
                    </p:nvCxnSpPr>
                    <p:spPr>
                      <a:xfrm>
                        <a:off x="5673797" y="2329776"/>
                        <a:ext cx="894578" cy="1246866"/>
                      </a:xfrm>
                      <a:prstGeom prst="bentConnector2">
                        <a:avLst/>
                      </a:prstGeom>
                      <a:noFill/>
                      <a:ln w="57150" cap="flat" cmpd="sng">
                        <a:solidFill>
                          <a:schemeClr val="dk1"/>
                        </a:solidFill>
                        <a:prstDash val="solid"/>
                        <a:round/>
                        <a:headEnd type="none" w="sm" len="sm"/>
                        <a:tailEnd type="triangle" w="med" len="med"/>
                      </a:ln>
                    </p:spPr>
                  </p:cxnSp>
                  <p:cxnSp>
                    <p:nvCxnSpPr>
                      <p:cNvPr id="107" name="Google Shape;107;p16"/>
                      <p:cNvCxnSpPr>
                        <a:stCxn id="95" idx="2"/>
                        <a:endCxn id="108" idx="3"/>
                      </p:cNvCxnSpPr>
                      <p:nvPr/>
                    </p:nvCxnSpPr>
                    <p:spPr>
                      <a:xfrm rot="5400000">
                        <a:off x="5625462" y="4735634"/>
                        <a:ext cx="1420869" cy="464958"/>
                      </a:xfrm>
                      <a:prstGeom prst="bentConnector2">
                        <a:avLst/>
                      </a:prstGeom>
                      <a:noFill/>
                      <a:ln w="57150" cap="flat" cmpd="sng">
                        <a:solidFill>
                          <a:schemeClr val="dk1"/>
                        </a:solidFill>
                        <a:prstDash val="solid"/>
                        <a:round/>
                        <a:headEnd type="triangle" w="med" len="med"/>
                        <a:tailEnd type="none" w="sm" len="sm"/>
                      </a:ln>
                    </p:spPr>
                  </p:cxnSp>
                </p:grpSp>
                <p:grpSp>
                  <p:nvGrpSpPr>
                    <p:cNvPr id="109" name="Google Shape;109;p16"/>
                    <p:cNvGrpSpPr/>
                    <p:nvPr/>
                  </p:nvGrpSpPr>
                  <p:grpSpPr>
                    <a:xfrm>
                      <a:off x="2948610" y="1980414"/>
                      <a:ext cx="2725188" cy="689880"/>
                      <a:chOff x="2948610" y="1980414"/>
                      <a:chExt cx="2725188" cy="689880"/>
                    </a:xfrm>
                  </p:grpSpPr>
                  <p:sp>
                    <p:nvSpPr>
                      <p:cNvPr id="103" name="Google Shape;103;p16"/>
                      <p:cNvSpPr/>
                      <p:nvPr/>
                    </p:nvSpPr>
                    <p:spPr>
                      <a:xfrm>
                        <a:off x="2948610" y="1989257"/>
                        <a:ext cx="2725188" cy="681037"/>
                      </a:xfrm>
                      <a:prstGeom prst="flowChartAlternateProcess">
                        <a:avLst/>
                      </a:prstGeom>
                      <a:solidFill>
                        <a:srgbClr val="C4EDFF"/>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pPr algn="ctr"/>
                        <a:r>
                          <a:rPr lang="en-US" sz="1600" b="1" dirty="0">
                            <a:solidFill>
                              <a:srgbClr val="000000"/>
                            </a:solidFill>
                            <a:latin typeface="Arial"/>
                            <a:ea typeface="Arial"/>
                            <a:cs typeface="Arial"/>
                            <a:sym typeface="Arial"/>
                          </a:rPr>
                          <a:t>Heat </a:t>
                        </a:r>
                        <a:r>
                          <a:rPr lang="en-US" sz="1600" b="1" dirty="0" smtClean="0">
                            <a:solidFill>
                              <a:srgbClr val="000000"/>
                            </a:solidFill>
                            <a:latin typeface="Arial"/>
                            <a:ea typeface="Arial"/>
                            <a:cs typeface="Arial"/>
                            <a:sym typeface="Arial"/>
                          </a:rPr>
                          <a:t>Wave </a:t>
                        </a:r>
                        <a:r>
                          <a:rPr lang="en-US" sz="1600" b="1" dirty="0">
                            <a:solidFill>
                              <a:srgbClr val="000000"/>
                            </a:solidFill>
                            <a:latin typeface="Arial"/>
                            <a:ea typeface="Arial"/>
                            <a:cs typeface="Arial"/>
                            <a:sym typeface="Arial"/>
                          </a:rPr>
                          <a:t>R</a:t>
                        </a:r>
                        <a:r>
                          <a:rPr lang="en-US" sz="1600" b="1" dirty="0" smtClean="0">
                            <a:solidFill>
                              <a:srgbClr val="000000"/>
                            </a:solidFill>
                            <a:latin typeface="Arial"/>
                            <a:ea typeface="Arial"/>
                            <a:cs typeface="Arial"/>
                            <a:sym typeface="Arial"/>
                          </a:rPr>
                          <a:t>isk </a:t>
                        </a:r>
                        <a:r>
                          <a:rPr lang="en-US" sz="1600" b="1" dirty="0">
                            <a:solidFill>
                              <a:srgbClr val="000000"/>
                            </a:solidFill>
                            <a:latin typeface="Arial"/>
                            <a:ea typeface="Arial"/>
                            <a:cs typeface="Arial"/>
                            <a:sym typeface="Arial"/>
                          </a:rPr>
                          <a:t>M</a:t>
                        </a:r>
                        <a:r>
                          <a:rPr lang="en-US" sz="1600" b="1" dirty="0" smtClean="0">
                            <a:solidFill>
                              <a:srgbClr val="000000"/>
                            </a:solidFill>
                            <a:latin typeface="Arial"/>
                            <a:ea typeface="Arial"/>
                            <a:cs typeface="Arial"/>
                            <a:sym typeface="Arial"/>
                          </a:rPr>
                          <a:t>aps</a:t>
                        </a:r>
                        <a:endParaRPr sz="2400" dirty="0"/>
                      </a:p>
                      <a:p>
                        <a:pPr algn="ctr"/>
                        <a:r>
                          <a:rPr lang="en-US" sz="1600" i="1" dirty="0">
                            <a:solidFill>
                              <a:srgbClr val="000000"/>
                            </a:solidFill>
                            <a:latin typeface="Arial"/>
                            <a:ea typeface="Arial"/>
                            <a:cs typeface="Arial"/>
                            <a:sym typeface="Arial"/>
                          </a:rPr>
                          <a:t>meteorologists</a:t>
                        </a:r>
                        <a:endParaRPr sz="1600" i="1" dirty="0">
                          <a:solidFill>
                            <a:srgbClr val="000000"/>
                          </a:solidFill>
                          <a:latin typeface="Arial"/>
                          <a:ea typeface="Arial"/>
                          <a:cs typeface="Arial"/>
                          <a:sym typeface="Arial"/>
                        </a:endParaRPr>
                      </a:p>
                    </p:txBody>
                  </p:sp>
                  <p:sp>
                    <p:nvSpPr>
                      <p:cNvPr id="110" name="Google Shape;110;p16"/>
                      <p:cNvSpPr/>
                      <p:nvPr/>
                    </p:nvSpPr>
                    <p:spPr>
                      <a:xfrm flipH="1">
                        <a:off x="2948610" y="1980414"/>
                        <a:ext cx="272146" cy="329184"/>
                      </a:xfrm>
                      <a:prstGeom prst="flowChartAlternateProcess">
                        <a:avLst/>
                      </a:prstGeom>
                      <a:solidFill>
                        <a:schemeClr val="accent1"/>
                      </a:solidFill>
                      <a:ln>
                        <a:noFill/>
                      </a:ln>
                    </p:spPr>
                    <p:txBody>
                      <a:bodyPr spcFirstLastPara="1" wrap="square" lIns="0" tIns="0" rIns="0" bIns="0" anchor="ctr" anchorCtr="0">
                        <a:noAutofit/>
                      </a:bodyPr>
                      <a:lstStyle/>
                      <a:p>
                        <a:pPr algn="ctr"/>
                        <a:r>
                          <a:rPr lang="en-US" sz="1400" b="1">
                            <a:solidFill>
                              <a:schemeClr val="lt1"/>
                            </a:solidFill>
                            <a:latin typeface="Arial"/>
                            <a:ea typeface="Arial"/>
                            <a:cs typeface="Arial"/>
                            <a:sym typeface="Arial"/>
                          </a:rPr>
                          <a:t>1</a:t>
                        </a:r>
                        <a:endParaRPr sz="2400"/>
                      </a:p>
                    </p:txBody>
                  </p:sp>
                </p:grpSp>
                <p:sp>
                  <p:nvSpPr>
                    <p:cNvPr id="108" name="Google Shape;108;p16"/>
                    <p:cNvSpPr/>
                    <p:nvPr/>
                  </p:nvSpPr>
                  <p:spPr>
                    <a:xfrm>
                      <a:off x="2518990" y="5198193"/>
                      <a:ext cx="3584428" cy="960710"/>
                    </a:xfrm>
                    <a:prstGeom prst="flowChartAlternateProcess">
                      <a:avLst/>
                    </a:prstGeom>
                    <a:solidFill>
                      <a:srgbClr val="C4EDFF"/>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pPr algn="ctr"/>
                      <a:r>
                        <a:rPr lang="en-US" sz="1600" b="1" dirty="0">
                          <a:solidFill>
                            <a:srgbClr val="000000"/>
                          </a:solidFill>
                          <a:latin typeface="Arial"/>
                          <a:ea typeface="Arial"/>
                          <a:cs typeface="Arial"/>
                          <a:sym typeface="Arial"/>
                        </a:rPr>
                        <a:t>Health Impacts </a:t>
                      </a:r>
                      <a:r>
                        <a:rPr lang="en-US" sz="1600" b="1" dirty="0" smtClean="0">
                          <a:solidFill>
                            <a:srgbClr val="000000"/>
                          </a:solidFill>
                          <a:latin typeface="Arial"/>
                          <a:ea typeface="Arial"/>
                          <a:cs typeface="Arial"/>
                          <a:sym typeface="Arial"/>
                        </a:rPr>
                        <a:t>Risk </a:t>
                      </a:r>
                      <a:r>
                        <a:rPr lang="en-US" sz="1600" b="1" dirty="0">
                          <a:solidFill>
                            <a:srgbClr val="000000"/>
                          </a:solidFill>
                          <a:latin typeface="Arial"/>
                          <a:ea typeface="Arial"/>
                          <a:cs typeface="Arial"/>
                          <a:sym typeface="Arial"/>
                        </a:rPr>
                        <a:t>Maps</a:t>
                      </a:r>
                      <a:endParaRPr sz="2400" dirty="0"/>
                    </a:p>
                    <a:p>
                      <a:pPr algn="ctr"/>
                      <a:r>
                        <a:rPr lang="en-US" sz="1600" i="1" dirty="0">
                          <a:solidFill>
                            <a:srgbClr val="000000"/>
                          </a:solidFill>
                          <a:latin typeface="Arial"/>
                          <a:ea typeface="Arial"/>
                          <a:cs typeface="Arial"/>
                          <a:sym typeface="Arial"/>
                        </a:rPr>
                        <a:t>meteorologists and </a:t>
                      </a:r>
                      <a:endParaRPr lang="en-US" sz="1600" i="1" dirty="0" smtClean="0">
                        <a:solidFill>
                          <a:srgbClr val="000000"/>
                        </a:solidFill>
                        <a:latin typeface="Arial"/>
                        <a:ea typeface="Arial"/>
                        <a:cs typeface="Arial"/>
                        <a:sym typeface="Arial"/>
                      </a:endParaRPr>
                    </a:p>
                    <a:p>
                      <a:pPr algn="ctr"/>
                      <a:r>
                        <a:rPr lang="en-US" sz="1600" i="1" dirty="0" smtClean="0">
                          <a:solidFill>
                            <a:srgbClr val="000000"/>
                          </a:solidFill>
                          <a:latin typeface="Arial"/>
                          <a:ea typeface="Arial"/>
                          <a:cs typeface="Arial"/>
                          <a:sym typeface="Arial"/>
                        </a:rPr>
                        <a:t>the </a:t>
                      </a:r>
                      <a:r>
                        <a:rPr lang="en-US" sz="1600" i="1" dirty="0">
                          <a:solidFill>
                            <a:srgbClr val="000000"/>
                          </a:solidFill>
                          <a:latin typeface="Arial"/>
                          <a:ea typeface="Arial"/>
                          <a:cs typeface="Arial"/>
                          <a:sym typeface="Arial"/>
                        </a:rPr>
                        <a:t>health professionals</a:t>
                      </a:r>
                      <a:endParaRPr sz="2400" dirty="0"/>
                    </a:p>
                  </p:txBody>
                </p:sp>
                <p:sp>
                  <p:nvSpPr>
                    <p:cNvPr id="95" name="Google Shape;95;p16"/>
                    <p:cNvSpPr/>
                    <p:nvPr/>
                  </p:nvSpPr>
                  <p:spPr>
                    <a:xfrm>
                      <a:off x="5311075" y="3576642"/>
                      <a:ext cx="2514599" cy="681037"/>
                    </a:xfrm>
                    <a:prstGeom prst="flowChartAlternateProcess">
                      <a:avLst/>
                    </a:prstGeom>
                    <a:solidFill>
                      <a:srgbClr val="B9D6FC"/>
                    </a:solid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pPr algn="ctr"/>
                      <a:r>
                        <a:rPr lang="en-US" sz="1600" b="1">
                          <a:solidFill>
                            <a:srgbClr val="000000"/>
                          </a:solidFill>
                          <a:latin typeface="Arial"/>
                          <a:ea typeface="Arial"/>
                          <a:cs typeface="Arial"/>
                          <a:sym typeface="Arial"/>
                        </a:rPr>
                        <a:t>Heat Early </a:t>
                      </a:r>
                      <a:endParaRPr sz="1600" b="1">
                        <a:solidFill>
                          <a:srgbClr val="000000"/>
                        </a:solidFill>
                        <a:latin typeface="Arial"/>
                        <a:ea typeface="Arial"/>
                        <a:cs typeface="Arial"/>
                        <a:sym typeface="Arial"/>
                      </a:endParaRPr>
                    </a:p>
                    <a:p>
                      <a:pPr algn="ctr"/>
                      <a:r>
                        <a:rPr lang="en-US" sz="1600" b="1">
                          <a:solidFill>
                            <a:srgbClr val="000000"/>
                          </a:solidFill>
                          <a:latin typeface="Arial"/>
                          <a:ea typeface="Arial"/>
                          <a:cs typeface="Arial"/>
                          <a:sym typeface="Arial"/>
                        </a:rPr>
                        <a:t>Warning Bulletins</a:t>
                      </a:r>
                      <a:endParaRPr sz="2400"/>
                    </a:p>
                  </p:txBody>
                </p:sp>
                <p:sp>
                  <p:nvSpPr>
                    <p:cNvPr id="93" name="Google Shape;93;p16"/>
                    <p:cNvSpPr/>
                    <p:nvPr/>
                  </p:nvSpPr>
                  <p:spPr>
                    <a:xfrm>
                      <a:off x="355263" y="3567558"/>
                      <a:ext cx="1897353" cy="1592871"/>
                    </a:xfrm>
                    <a:prstGeom prst="roundRect">
                      <a:avLst>
                        <a:gd name="adj" fmla="val 16667"/>
                      </a:avLst>
                    </a:prstGeom>
                    <a:solidFill>
                      <a:srgbClr val="ABE9EA"/>
                    </a:solidFill>
                    <a:ln w="9525" cap="flat" cmpd="sng">
                      <a:solidFill>
                        <a:srgbClr val="1A636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45700" tIns="60933" rIns="0" bIns="60933" anchor="t" anchorCtr="0">
                      <a:noAutofit/>
                    </a:bodyPr>
                    <a:lstStyle/>
                    <a:p>
                      <a:pPr algn="ctr"/>
                      <a:r>
                        <a:rPr lang="en-US" sz="1600" b="1" dirty="0">
                          <a:solidFill>
                            <a:srgbClr val="000000"/>
                          </a:solidFill>
                          <a:latin typeface="Arial"/>
                          <a:ea typeface="Arial"/>
                          <a:cs typeface="Arial"/>
                          <a:sym typeface="Arial"/>
                        </a:rPr>
                        <a:t>Other Factors</a:t>
                      </a:r>
                      <a:endParaRPr sz="2400" dirty="0"/>
                    </a:p>
                    <a:p>
                      <a:pPr marL="169858" indent="-169858">
                        <a:spcBef>
                          <a:spcPts val="600"/>
                        </a:spcBef>
                        <a:buClr>
                          <a:srgbClr val="000000"/>
                        </a:buClr>
                        <a:buSzPts val="1200"/>
                        <a:buFont typeface="Arial"/>
                        <a:buChar char="•"/>
                      </a:pPr>
                      <a:r>
                        <a:rPr lang="en-US" sz="1600" dirty="0">
                          <a:solidFill>
                            <a:srgbClr val="000000"/>
                          </a:solidFill>
                          <a:latin typeface="Arial"/>
                          <a:ea typeface="Arial"/>
                          <a:cs typeface="Arial"/>
                          <a:sym typeface="Arial"/>
                        </a:rPr>
                        <a:t>urbanism</a:t>
                      </a:r>
                      <a:endParaRPr sz="2400" dirty="0"/>
                    </a:p>
                    <a:p>
                      <a:pPr marL="169858" indent="-169858">
                        <a:buClr>
                          <a:srgbClr val="000000"/>
                        </a:buClr>
                        <a:buSzPts val="1200"/>
                        <a:buFont typeface="Arial"/>
                        <a:buChar char="•"/>
                      </a:pPr>
                      <a:r>
                        <a:rPr lang="en-US" sz="1600" dirty="0">
                          <a:solidFill>
                            <a:srgbClr val="000000"/>
                          </a:solidFill>
                          <a:latin typeface="Arial"/>
                          <a:ea typeface="Arial"/>
                          <a:cs typeface="Arial"/>
                          <a:sym typeface="Arial"/>
                        </a:rPr>
                        <a:t>air pollution</a:t>
                      </a:r>
                      <a:endParaRPr sz="2400" dirty="0"/>
                    </a:p>
                    <a:p>
                      <a:pPr marL="169858" indent="-169858">
                        <a:buClr>
                          <a:srgbClr val="000000"/>
                        </a:buClr>
                        <a:buSzPts val="1200"/>
                        <a:buFont typeface="Arial"/>
                        <a:buChar char="•"/>
                      </a:pPr>
                      <a:r>
                        <a:rPr lang="en-US" sz="1600" dirty="0">
                          <a:solidFill>
                            <a:srgbClr val="000000"/>
                          </a:solidFill>
                          <a:latin typeface="Arial"/>
                          <a:ea typeface="Arial"/>
                          <a:cs typeface="Arial"/>
                          <a:sym typeface="Arial"/>
                        </a:rPr>
                        <a:t>livelihood</a:t>
                      </a:r>
                      <a:endParaRPr sz="2400" dirty="0"/>
                    </a:p>
                    <a:p>
                      <a:pPr marL="169858" indent="-169858">
                        <a:buClr>
                          <a:srgbClr val="000000"/>
                        </a:buClr>
                        <a:buSzPts val="1200"/>
                        <a:buFont typeface="Arial"/>
                        <a:buChar char="•"/>
                      </a:pPr>
                      <a:r>
                        <a:rPr lang="en-US" sz="1600" dirty="0">
                          <a:solidFill>
                            <a:srgbClr val="000000"/>
                          </a:solidFill>
                          <a:latin typeface="Arial"/>
                          <a:ea typeface="Arial"/>
                          <a:cs typeface="Arial"/>
                          <a:sym typeface="Arial"/>
                        </a:rPr>
                        <a:t>…</a:t>
                      </a:r>
                      <a:endParaRPr sz="2400" dirty="0"/>
                    </a:p>
                  </p:txBody>
                </p:sp>
              </p:grpSp>
              <p:sp>
                <p:nvSpPr>
                  <p:cNvPr id="111" name="Google Shape;111;p16"/>
                  <p:cNvSpPr/>
                  <p:nvPr/>
                </p:nvSpPr>
                <p:spPr>
                  <a:xfrm flipH="1">
                    <a:off x="2278352" y="4813680"/>
                    <a:ext cx="286881" cy="329184"/>
                  </a:xfrm>
                  <a:prstGeom prst="flowChartAlternateProcess">
                    <a:avLst/>
                  </a:prstGeom>
                  <a:solidFill>
                    <a:schemeClr val="accent1"/>
                  </a:solidFill>
                  <a:ln>
                    <a:noFill/>
                  </a:ln>
                </p:spPr>
                <p:txBody>
                  <a:bodyPr spcFirstLastPara="1" wrap="square" lIns="0" tIns="0" rIns="0" bIns="0" anchor="ctr" anchorCtr="0">
                    <a:noAutofit/>
                  </a:bodyPr>
                  <a:lstStyle/>
                  <a:p>
                    <a:pPr algn="ctr"/>
                    <a:r>
                      <a:rPr lang="en-US" sz="1400" b="1" dirty="0">
                        <a:solidFill>
                          <a:schemeClr val="lt1"/>
                        </a:solidFill>
                        <a:latin typeface="Arial"/>
                        <a:ea typeface="Arial"/>
                        <a:cs typeface="Arial"/>
                        <a:sym typeface="Arial"/>
                      </a:rPr>
                      <a:t>2</a:t>
                    </a:r>
                    <a:endParaRPr sz="2400" dirty="0"/>
                  </a:p>
                </p:txBody>
              </p:sp>
              <p:sp>
                <p:nvSpPr>
                  <p:cNvPr id="112" name="Google Shape;112;p16"/>
                  <p:cNvSpPr/>
                  <p:nvPr/>
                </p:nvSpPr>
                <p:spPr>
                  <a:xfrm flipH="1">
                    <a:off x="5071659" y="3183045"/>
                    <a:ext cx="272147" cy="326791"/>
                  </a:xfrm>
                  <a:prstGeom prst="flowChartAlternateProcess">
                    <a:avLst/>
                  </a:prstGeom>
                  <a:solidFill>
                    <a:schemeClr val="accent2"/>
                  </a:solidFill>
                  <a:ln>
                    <a:noFill/>
                  </a:ln>
                </p:spPr>
                <p:txBody>
                  <a:bodyPr spcFirstLastPara="1" wrap="square" lIns="0" tIns="0" rIns="0" bIns="0" anchor="ctr" anchorCtr="0">
                    <a:noAutofit/>
                  </a:bodyPr>
                  <a:lstStyle/>
                  <a:p>
                    <a:pPr algn="ctr"/>
                    <a:r>
                      <a:rPr lang="en-US" sz="1400" b="1" dirty="0">
                        <a:solidFill>
                          <a:schemeClr val="lt1"/>
                        </a:solidFill>
                        <a:latin typeface="Arial"/>
                        <a:ea typeface="Arial"/>
                        <a:cs typeface="Arial"/>
                        <a:sym typeface="Arial"/>
                      </a:rPr>
                      <a:t>3</a:t>
                    </a:r>
                    <a:endParaRPr sz="2400" dirty="0"/>
                  </a:p>
                </p:txBody>
              </p:sp>
            </p:grpSp>
            <p:sp>
              <p:nvSpPr>
                <p:cNvPr id="96" name="Google Shape;96;p16"/>
                <p:cNvSpPr/>
                <p:nvPr/>
              </p:nvSpPr>
              <p:spPr>
                <a:xfrm>
                  <a:off x="8167642" y="2922621"/>
                  <a:ext cx="2407146" cy="1245314"/>
                </a:xfrm>
                <a:prstGeom prst="flowChartAlternateProcess">
                  <a:avLst/>
                </a:prstGeom>
                <a:solidFill>
                  <a:srgbClr val="EAD6B5"/>
                </a:solidFill>
                <a:ln w="952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pPr algn="ctr"/>
                  <a:r>
                    <a:rPr lang="en-US" sz="1600" b="1" dirty="0">
                      <a:solidFill>
                        <a:srgbClr val="000000"/>
                      </a:solidFill>
                      <a:latin typeface="Arial"/>
                      <a:ea typeface="Arial"/>
                      <a:cs typeface="Arial"/>
                      <a:sym typeface="Arial"/>
                    </a:rPr>
                    <a:t>Public Health Intervention</a:t>
                  </a:r>
                  <a:endParaRPr sz="2400" dirty="0"/>
                </a:p>
                <a:p>
                  <a:pPr algn="ctr"/>
                  <a:r>
                    <a:rPr lang="en-US" sz="1600" i="1" dirty="0" smtClean="0">
                      <a:solidFill>
                        <a:srgbClr val="000000"/>
                      </a:solidFill>
                      <a:latin typeface="Arial"/>
                      <a:ea typeface="Arial"/>
                      <a:cs typeface="Arial"/>
                      <a:sym typeface="Arial"/>
                    </a:rPr>
                    <a:t>action </a:t>
                  </a:r>
                  <a:r>
                    <a:rPr lang="en-US" sz="1600" i="1" dirty="0">
                      <a:solidFill>
                        <a:srgbClr val="000000"/>
                      </a:solidFill>
                      <a:latin typeface="Arial"/>
                      <a:ea typeface="Arial"/>
                      <a:cs typeface="Arial"/>
                      <a:sym typeface="Arial"/>
                    </a:rPr>
                    <a:t>to be taken by local authorities</a:t>
                  </a:r>
                  <a:endParaRPr sz="2400" dirty="0"/>
                </a:p>
              </p:txBody>
            </p:sp>
          </p:grpSp>
          <p:sp>
            <p:nvSpPr>
              <p:cNvPr id="113" name="Google Shape;113;p16"/>
              <p:cNvSpPr/>
              <p:nvPr/>
            </p:nvSpPr>
            <p:spPr>
              <a:xfrm flipH="1">
                <a:off x="8160321" y="2922621"/>
                <a:ext cx="272147" cy="326791"/>
              </a:xfrm>
              <a:prstGeom prst="flowChartAlternateProcess">
                <a:avLst/>
              </a:prstGeom>
              <a:solidFill>
                <a:schemeClr val="accent4"/>
              </a:solidFill>
              <a:ln>
                <a:noFill/>
              </a:ln>
            </p:spPr>
            <p:txBody>
              <a:bodyPr spcFirstLastPara="1" wrap="square" lIns="0" tIns="0" rIns="0" bIns="0" anchor="ctr" anchorCtr="0">
                <a:noAutofit/>
              </a:bodyPr>
              <a:lstStyle/>
              <a:p>
                <a:pPr algn="ctr"/>
                <a:r>
                  <a:rPr lang="en-US" sz="1400" b="1">
                    <a:solidFill>
                      <a:schemeClr val="lt1"/>
                    </a:solidFill>
                    <a:latin typeface="Arial"/>
                    <a:ea typeface="Arial"/>
                    <a:cs typeface="Arial"/>
                    <a:sym typeface="Arial"/>
                  </a:rPr>
                  <a:t>4</a:t>
                </a:r>
                <a:endParaRPr sz="2400"/>
              </a:p>
            </p:txBody>
          </p:sp>
        </p:grpSp>
      </p:grpSp>
      <p:sp>
        <p:nvSpPr>
          <p:cNvPr id="114" name="Google Shape;114;p16"/>
          <p:cNvSpPr txBox="1">
            <a:spLocks noGrp="1"/>
          </p:cNvSpPr>
          <p:nvPr>
            <p:ph type="title"/>
          </p:nvPr>
        </p:nvSpPr>
        <p:spPr>
          <a:xfrm>
            <a:off x="1043887" y="933619"/>
            <a:ext cx="7326000" cy="707415"/>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3200"/>
            </a:pPr>
            <a:r>
              <a:rPr lang="en-US" sz="2400" dirty="0" smtClean="0">
                <a:solidFill>
                  <a:srgbClr val="7030A0"/>
                </a:solidFill>
                <a:latin typeface="Roboto"/>
              </a:rPr>
              <a:t>Strategy for enabling Heat </a:t>
            </a:r>
            <a:r>
              <a:rPr lang="en-US" sz="2400" dirty="0">
                <a:solidFill>
                  <a:srgbClr val="7030A0"/>
                </a:solidFill>
                <a:latin typeface="Roboto"/>
              </a:rPr>
              <a:t>– Health Early </a:t>
            </a:r>
            <a:r>
              <a:rPr lang="en-US" sz="2400" dirty="0" smtClean="0">
                <a:solidFill>
                  <a:srgbClr val="7030A0"/>
                </a:solidFill>
                <a:latin typeface="Roboto"/>
              </a:rPr>
              <a:t>Warning</a:t>
            </a:r>
            <a:endParaRPr sz="2400" dirty="0">
              <a:solidFill>
                <a:srgbClr val="7030A0"/>
              </a:solidFill>
              <a:latin typeface="Roboto"/>
            </a:endParaRPr>
          </a:p>
        </p:txBody>
      </p:sp>
      <p:sp>
        <p:nvSpPr>
          <p:cNvPr id="26"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Enabling Heat </a:t>
            </a:r>
            <a:r>
              <a:rPr kumimoji="0" lang="en-US" sz="3000" b="0" i="0" u="none" strike="noStrike" kern="0" cap="none" spc="0" normalizeH="0" noProof="0" dirty="0" smtClean="0">
                <a:ln>
                  <a:noFill/>
                </a:ln>
                <a:solidFill>
                  <a:srgbClr val="0000FF"/>
                </a:solidFill>
                <a:effectLst/>
                <a:uLnTx/>
                <a:uFillTx/>
                <a:latin typeface="Roboto"/>
                <a:sym typeface="Roboto"/>
              </a:rPr>
              <a:t>Health Early Warning</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
        <p:nvSpPr>
          <p:cNvPr id="27" name="Google Shape;133;p18"/>
          <p:cNvSpPr txBox="1"/>
          <p:nvPr/>
        </p:nvSpPr>
        <p:spPr>
          <a:xfrm>
            <a:off x="7330760" y="5175401"/>
            <a:ext cx="4761720" cy="1262372"/>
          </a:xfrm>
          <a:prstGeom prst="rect">
            <a:avLst/>
          </a:prstGeom>
          <a:solidFill>
            <a:schemeClr val="accent6">
              <a:lumMod val="20000"/>
              <a:lumOff val="80000"/>
            </a:schemeClr>
          </a:solidFill>
          <a:ln w="19050">
            <a:solidFill>
              <a:schemeClr val="accent6">
                <a:lumMod val="60000"/>
                <a:lumOff val="40000"/>
              </a:schemeClr>
            </a:solidFill>
          </a:ln>
        </p:spPr>
        <p:txBody>
          <a:bodyPr spcFirstLastPara="1" wrap="square" lIns="121900" tIns="60933" rIns="121900" bIns="60933" anchor="t" anchorCtr="0">
            <a:noAutofit/>
          </a:bodyPr>
          <a:lstStyle/>
          <a:p>
            <a:r>
              <a:rPr lang="en-US" i="1" dirty="0" smtClean="0">
                <a:solidFill>
                  <a:srgbClr val="000000"/>
                </a:solidFill>
                <a:latin typeface="Arial"/>
                <a:ea typeface="Arial"/>
                <a:cs typeface="Arial"/>
                <a:sym typeface="Arial"/>
              </a:rPr>
              <a:t>Workshop recommendation: Pair a meteorologist and a health professional in the African Desk to begin experimental heat – health early warning</a:t>
            </a:r>
            <a:endParaRPr dirty="0"/>
          </a:p>
        </p:txBody>
      </p:sp>
    </p:spTree>
    <p:extLst>
      <p:ext uri="{BB962C8B-B14F-4D97-AF65-F5344CB8AC3E}">
        <p14:creationId xmlns:p14="http://schemas.microsoft.com/office/powerpoint/2010/main" val="369454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b="1" dirty="0"/>
              <a:t>Heat Wave Definition: </a:t>
            </a:r>
          </a:p>
          <a:p>
            <a:pPr lvl="1">
              <a:defRPr/>
            </a:pPr>
            <a:r>
              <a:rPr lang="en-US" dirty="0"/>
              <a:t>Heat index values exceeding </a:t>
            </a:r>
            <a:r>
              <a:rPr lang="en-US" dirty="0" err="1"/>
              <a:t>X</a:t>
            </a:r>
            <a:r>
              <a:rPr lang="en-US" baseline="-25000" dirty="0" err="1"/>
              <a:t>t</a:t>
            </a:r>
            <a:r>
              <a:rPr lang="en-US" dirty="0" err="1"/>
              <a:t>°C</a:t>
            </a:r>
            <a:r>
              <a:rPr lang="en-US" dirty="0"/>
              <a:t> for at least 3 consecutive days</a:t>
            </a:r>
          </a:p>
          <a:p>
            <a:pPr lvl="1">
              <a:defRPr/>
            </a:pPr>
            <a:r>
              <a:rPr lang="en-US" dirty="0"/>
              <a:t>Tmax or Tmax and Tmin &gt; </a:t>
            </a:r>
            <a:r>
              <a:rPr lang="en-US" dirty="0" smtClean="0"/>
              <a:t>n</a:t>
            </a:r>
            <a:r>
              <a:rPr lang="en-US" baseline="30000" dirty="0" smtClean="0"/>
              <a:t>th</a:t>
            </a:r>
            <a:r>
              <a:rPr lang="en-US" dirty="0" smtClean="0"/>
              <a:t> </a:t>
            </a:r>
            <a:r>
              <a:rPr lang="en-US" dirty="0"/>
              <a:t>percentile for 3 consecutive days</a:t>
            </a:r>
          </a:p>
          <a:p>
            <a:pPr>
              <a:defRPr/>
            </a:pPr>
            <a:endParaRPr lang="en-US" sz="1000" b="1" dirty="0"/>
          </a:p>
          <a:p>
            <a:pPr>
              <a:defRPr/>
            </a:pPr>
            <a:r>
              <a:rPr lang="en-US" b="1" dirty="0"/>
              <a:t>Models: </a:t>
            </a:r>
            <a:r>
              <a:rPr lang="en-US" dirty="0"/>
              <a:t>NCEP GEFS, CFSv2, NAEFS</a:t>
            </a:r>
          </a:p>
          <a:p>
            <a:pPr>
              <a:defRPr/>
            </a:pPr>
            <a:endParaRPr lang="en-US" sz="1000" b="1" dirty="0"/>
          </a:p>
          <a:p>
            <a:pPr>
              <a:defRPr/>
            </a:pPr>
            <a:r>
              <a:rPr lang="en-US" b="1" dirty="0"/>
              <a:t>Verification Data and Period:</a:t>
            </a:r>
          </a:p>
          <a:p>
            <a:pPr lvl="1">
              <a:defRPr/>
            </a:pPr>
            <a:r>
              <a:rPr lang="en-US" dirty="0"/>
              <a:t>GDAS for Heat Index</a:t>
            </a:r>
          </a:p>
          <a:p>
            <a:pPr lvl="1">
              <a:defRPr/>
            </a:pPr>
            <a:r>
              <a:rPr lang="en-US" dirty="0"/>
              <a:t>GHCN-CAMS for Tmax and Tmin</a:t>
            </a:r>
          </a:p>
          <a:p>
            <a:pPr lvl="1">
              <a:defRPr/>
            </a:pPr>
            <a:r>
              <a:rPr lang="en-US" dirty="0"/>
              <a:t>Verification Period: 2017-2019</a:t>
            </a:r>
          </a:p>
          <a:p>
            <a:endParaRPr lang="en-US" dirty="0"/>
          </a:p>
        </p:txBody>
      </p:sp>
      <p:sp>
        <p:nvSpPr>
          <p:cNvPr id="4" name="Title 1"/>
          <p:cNvSpPr txBox="1">
            <a:spLocks/>
          </p:cNvSpPr>
          <p:nvPr/>
        </p:nvSpPr>
        <p:spPr>
          <a:xfrm>
            <a:off x="311700" y="410000"/>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Heat Wave Forecasts Strategy</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471959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19"/>
          <p:cNvPicPr preferRelativeResize="0"/>
          <p:nvPr/>
        </p:nvPicPr>
        <p:blipFill rotWithShape="1">
          <a:blip r:embed="rId3">
            <a:alphaModFix/>
          </a:blip>
          <a:srcRect/>
          <a:stretch/>
        </p:blipFill>
        <p:spPr>
          <a:xfrm>
            <a:off x="1828800" y="2051651"/>
            <a:ext cx="5497285" cy="4619184"/>
          </a:xfrm>
          <a:prstGeom prst="rect">
            <a:avLst/>
          </a:prstGeom>
          <a:noFill/>
          <a:ln>
            <a:noFill/>
          </a:ln>
        </p:spPr>
      </p:pic>
      <p:sp>
        <p:nvSpPr>
          <p:cNvPr id="141" name="Google Shape;141;p19"/>
          <p:cNvSpPr txBox="1"/>
          <p:nvPr/>
        </p:nvSpPr>
        <p:spPr>
          <a:xfrm>
            <a:off x="2438400" y="1330856"/>
            <a:ext cx="5257800" cy="738664"/>
          </a:xfrm>
          <a:prstGeom prst="rect">
            <a:avLst/>
          </a:prstGeom>
          <a:noFill/>
          <a:ln>
            <a:noFill/>
          </a:ln>
        </p:spPr>
        <p:txBody>
          <a:bodyPr spcFirstLastPara="1" wrap="square" lIns="121900" tIns="60933" rIns="121900" bIns="60933" anchor="t" anchorCtr="0">
            <a:noAutofit/>
          </a:bodyPr>
          <a:lstStyle/>
          <a:p>
            <a:pPr algn="ctr"/>
            <a:r>
              <a:rPr lang="en-US" sz="2000" b="1" dirty="0">
                <a:solidFill>
                  <a:srgbClr val="7030A0"/>
                </a:solidFill>
                <a:latin typeface="Arial"/>
                <a:ea typeface="Arial"/>
                <a:cs typeface="Arial"/>
                <a:sym typeface="Arial"/>
              </a:rPr>
              <a:t>Area Under the ROC Curve</a:t>
            </a:r>
            <a:endParaRPr sz="2400" dirty="0"/>
          </a:p>
          <a:p>
            <a:pPr algn="ctr"/>
            <a:r>
              <a:rPr lang="en-US" sz="2000" b="1" dirty="0">
                <a:solidFill>
                  <a:srgbClr val="7030A0"/>
                </a:solidFill>
                <a:latin typeface="Arial"/>
                <a:ea typeface="Arial"/>
                <a:cs typeface="Arial"/>
                <a:sym typeface="Arial"/>
              </a:rPr>
              <a:t>NOAA Heat Index, Sahel</a:t>
            </a:r>
            <a:endParaRPr sz="2400" dirty="0"/>
          </a:p>
        </p:txBody>
      </p:sp>
      <p:sp>
        <p:nvSpPr>
          <p:cNvPr id="142" name="Google Shape;142;p19"/>
          <p:cNvSpPr/>
          <p:nvPr/>
        </p:nvSpPr>
        <p:spPr>
          <a:xfrm>
            <a:off x="2514600" y="2473856"/>
            <a:ext cx="1534885" cy="1524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a:endParaRPr sz="1400">
              <a:solidFill>
                <a:schemeClr val="lt1"/>
              </a:solidFill>
              <a:latin typeface="Arial"/>
              <a:ea typeface="Arial"/>
              <a:cs typeface="Arial"/>
              <a:sym typeface="Arial"/>
            </a:endParaRPr>
          </a:p>
        </p:txBody>
      </p:sp>
      <p:sp>
        <p:nvSpPr>
          <p:cNvPr id="143" name="Google Shape;143;p19"/>
          <p:cNvSpPr/>
          <p:nvPr/>
        </p:nvSpPr>
        <p:spPr>
          <a:xfrm>
            <a:off x="4419600" y="2321456"/>
            <a:ext cx="1447800" cy="1524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a:endParaRPr sz="1400">
              <a:solidFill>
                <a:schemeClr val="lt1"/>
              </a:solidFill>
              <a:latin typeface="Arial"/>
              <a:ea typeface="Arial"/>
              <a:cs typeface="Arial"/>
              <a:sym typeface="Arial"/>
            </a:endParaRPr>
          </a:p>
        </p:txBody>
      </p:sp>
      <p:sp>
        <p:nvSpPr>
          <p:cNvPr id="144" name="Google Shape;144;p19"/>
          <p:cNvSpPr/>
          <p:nvPr/>
        </p:nvSpPr>
        <p:spPr>
          <a:xfrm>
            <a:off x="6324600" y="2298120"/>
            <a:ext cx="1371600" cy="1524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a:endParaRPr sz="1400">
              <a:solidFill>
                <a:schemeClr val="lt1"/>
              </a:solidFill>
              <a:latin typeface="Arial"/>
              <a:ea typeface="Arial"/>
              <a:cs typeface="Arial"/>
              <a:sym typeface="Arial"/>
            </a:endParaRPr>
          </a:p>
        </p:txBody>
      </p:sp>
      <p:sp>
        <p:nvSpPr>
          <p:cNvPr id="145" name="Google Shape;145;p19"/>
          <p:cNvSpPr txBox="1"/>
          <p:nvPr/>
        </p:nvSpPr>
        <p:spPr>
          <a:xfrm>
            <a:off x="8153400" y="2169057"/>
            <a:ext cx="2438400" cy="2277547"/>
          </a:xfrm>
          <a:prstGeom prst="rect">
            <a:avLst/>
          </a:prstGeom>
          <a:noFill/>
          <a:ln>
            <a:noFill/>
          </a:ln>
        </p:spPr>
        <p:txBody>
          <a:bodyPr spcFirstLastPara="1" wrap="square" lIns="121900" tIns="60933" rIns="121900" bIns="60933" anchor="t" anchorCtr="0">
            <a:noAutofit/>
          </a:bodyPr>
          <a:lstStyle/>
          <a:p>
            <a:r>
              <a:rPr lang="en-US" sz="2000" i="1" dirty="0">
                <a:solidFill>
                  <a:srgbClr val="000000"/>
                </a:solidFill>
                <a:latin typeface="Arial"/>
                <a:ea typeface="Arial"/>
                <a:cs typeface="Arial"/>
                <a:sym typeface="Arial"/>
              </a:rPr>
              <a:t>Scores above the 0.5 red horizontal line indicates good performance of the NCEP GFS to predict heat waves at week-2</a:t>
            </a:r>
            <a:endParaRPr sz="2400" dirty="0"/>
          </a:p>
        </p:txBody>
      </p:sp>
      <p:sp>
        <p:nvSpPr>
          <p:cNvPr id="9" name="Title 1"/>
          <p:cNvSpPr txBox="1">
            <a:spLocks/>
          </p:cNvSpPr>
          <p:nvPr/>
        </p:nvSpPr>
        <p:spPr>
          <a:xfrm>
            <a:off x="311700" y="410000"/>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NCEP GEFS Performance – Week-2 Heat Index</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3712927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00" y="1568324"/>
            <a:ext cx="11210161" cy="606039"/>
          </a:xfrm>
        </p:spPr>
        <p:txBody>
          <a:bodyPr>
            <a:noAutofit/>
          </a:bodyPr>
          <a:lstStyle/>
          <a:p>
            <a:r>
              <a:rPr lang="en-US" sz="2400" dirty="0" smtClean="0">
                <a:solidFill>
                  <a:srgbClr val="7030A0"/>
                </a:solidFill>
                <a:latin typeface="Roboto"/>
              </a:rPr>
              <a:t>Differences between observations and GEFS week-2 Tmin and Tmax forecasts</a:t>
            </a:r>
            <a:endParaRPr lang="en-US" sz="2400" i="1" dirty="0">
              <a:solidFill>
                <a:srgbClr val="7030A0"/>
              </a:solidFill>
              <a:latin typeface="Roboto"/>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390" y="2459810"/>
            <a:ext cx="5749260" cy="2395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03554" y="2438402"/>
            <a:ext cx="5688733" cy="24169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3644" y="2114490"/>
            <a:ext cx="3108251" cy="400110"/>
          </a:xfrm>
          <a:prstGeom prst="rect">
            <a:avLst/>
          </a:prstGeom>
          <a:noFill/>
        </p:spPr>
        <p:txBody>
          <a:bodyPr wrap="square" rtlCol="0">
            <a:spAutoFit/>
          </a:bodyPr>
          <a:lstStyle/>
          <a:p>
            <a:r>
              <a:rPr lang="en-US" sz="2000" b="1" dirty="0" smtClean="0"/>
              <a:t>Tmin</a:t>
            </a:r>
            <a:endParaRPr lang="en-US" sz="2000" b="1" dirty="0"/>
          </a:p>
        </p:txBody>
      </p:sp>
      <p:sp>
        <p:nvSpPr>
          <p:cNvPr id="8" name="TextBox 7"/>
          <p:cNvSpPr txBox="1"/>
          <p:nvPr/>
        </p:nvSpPr>
        <p:spPr>
          <a:xfrm>
            <a:off x="6397024" y="2057400"/>
            <a:ext cx="3356576" cy="400110"/>
          </a:xfrm>
          <a:prstGeom prst="rect">
            <a:avLst/>
          </a:prstGeom>
          <a:noFill/>
        </p:spPr>
        <p:txBody>
          <a:bodyPr wrap="square" rtlCol="0">
            <a:spAutoFit/>
          </a:bodyPr>
          <a:lstStyle/>
          <a:p>
            <a:r>
              <a:rPr lang="en-US" sz="2000" b="1" dirty="0" smtClean="0"/>
              <a:t>Tmax</a:t>
            </a:r>
            <a:endParaRPr lang="en-US" sz="2000" b="1" dirty="0"/>
          </a:p>
        </p:txBody>
      </p:sp>
      <p:sp>
        <p:nvSpPr>
          <p:cNvPr id="10" name="TextBox 9"/>
          <p:cNvSpPr txBox="1"/>
          <p:nvPr/>
        </p:nvSpPr>
        <p:spPr>
          <a:xfrm>
            <a:off x="1692350" y="5302741"/>
            <a:ext cx="8899451" cy="400110"/>
          </a:xfrm>
          <a:prstGeom prst="rect">
            <a:avLst/>
          </a:prstGeom>
          <a:noFill/>
        </p:spPr>
        <p:txBody>
          <a:bodyPr wrap="square" rtlCol="0">
            <a:spAutoFit/>
          </a:bodyPr>
          <a:lstStyle/>
          <a:p>
            <a:r>
              <a:rPr lang="en-US" sz="2000" dirty="0" smtClean="0"/>
              <a:t>Positive bias in Tmin forecasts and negative bias in Tmax forecasts</a:t>
            </a:r>
            <a:endParaRPr lang="en-US" sz="2000" dirty="0"/>
          </a:p>
        </p:txBody>
      </p:sp>
      <p:sp>
        <p:nvSpPr>
          <p:cNvPr id="9" name="Title 1"/>
          <p:cNvSpPr txBox="1">
            <a:spLocks/>
          </p:cNvSpPr>
          <p:nvPr/>
        </p:nvSpPr>
        <p:spPr>
          <a:xfrm>
            <a:off x="311700" y="410000"/>
            <a:ext cx="94419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lvl="0">
              <a:buClr>
                <a:srgbClr val="2A3990"/>
              </a:buClr>
              <a:defRPr/>
            </a:pPr>
            <a:r>
              <a:rPr lang="en-US" sz="3200" dirty="0">
                <a:solidFill>
                  <a:srgbClr val="0000FF"/>
                </a:solidFill>
              </a:rPr>
              <a:t>Biases in GEFS week-2 Tmin and Tmax forecasts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4148213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40716" y="2770906"/>
            <a:ext cx="517592" cy="3578431"/>
          </a:xfrm>
        </p:spPr>
        <p:txBody>
          <a:bodyPr vert="vert270">
            <a:noAutofit/>
          </a:bodyPr>
          <a:lstStyle/>
          <a:p>
            <a:pPr>
              <a:spcBef>
                <a:spcPts val="0"/>
              </a:spcBef>
            </a:pPr>
            <a:r>
              <a:rPr lang="en-US" sz="2133" b="1" dirty="0">
                <a:solidFill>
                  <a:schemeClr val="accent1"/>
                </a:solidFill>
                <a:latin typeface="Arial" panose="020B0604020202020204" pitchFamily="34" charset="0"/>
                <a:cs typeface="Arial" panose="020B0604020202020204" pitchFamily="34" charset="0"/>
              </a:rPr>
              <a:t>T</a:t>
            </a:r>
            <a:r>
              <a:rPr lang="en-US" sz="2133" b="1" baseline="-25000" dirty="0">
                <a:solidFill>
                  <a:schemeClr val="accent1"/>
                </a:solidFill>
                <a:latin typeface="Arial" panose="020B0604020202020204" pitchFamily="34" charset="0"/>
                <a:cs typeface="Arial" panose="020B0604020202020204" pitchFamily="34" charset="0"/>
              </a:rPr>
              <a:t>max</a:t>
            </a:r>
            <a:r>
              <a:rPr lang="en-US" sz="2133" b="1" dirty="0">
                <a:solidFill>
                  <a:schemeClr val="accent1"/>
                </a:solidFill>
                <a:latin typeface="Arial" panose="020B0604020202020204" pitchFamily="34" charset="0"/>
                <a:cs typeface="Arial" panose="020B0604020202020204" pitchFamily="34" charset="0"/>
              </a:rPr>
              <a:t> ≥ 90</a:t>
            </a:r>
            <a:r>
              <a:rPr lang="en-US" sz="2133" b="1" baseline="30000" dirty="0">
                <a:solidFill>
                  <a:schemeClr val="accent1"/>
                </a:solidFill>
                <a:latin typeface="Arial" panose="020B0604020202020204" pitchFamily="34" charset="0"/>
                <a:cs typeface="Arial" panose="020B0604020202020204" pitchFamily="34" charset="0"/>
              </a:rPr>
              <a:t>th</a:t>
            </a:r>
            <a:r>
              <a:rPr lang="en-US" sz="2133" b="1" dirty="0">
                <a:solidFill>
                  <a:schemeClr val="accent1"/>
                </a:solidFill>
                <a:latin typeface="Arial" panose="020B0604020202020204" pitchFamily="34" charset="0"/>
                <a:cs typeface="Arial" panose="020B0604020202020204" pitchFamily="34" charset="0"/>
              </a:rPr>
              <a:t> percentile</a:t>
            </a:r>
          </a:p>
        </p:txBody>
      </p:sp>
      <p:sp>
        <p:nvSpPr>
          <p:cNvPr id="9" name="Title 1"/>
          <p:cNvSpPr txBox="1">
            <a:spLocks/>
          </p:cNvSpPr>
          <p:nvPr/>
        </p:nvSpPr>
        <p:spPr>
          <a:xfrm>
            <a:off x="2332604" y="1814410"/>
            <a:ext cx="2497531" cy="5409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spcBef>
                <a:spcPts val="0"/>
              </a:spcBef>
            </a:pPr>
            <a:r>
              <a:rPr lang="en-US" sz="2133" b="1" dirty="0">
                <a:solidFill>
                  <a:prstClr val="black"/>
                </a:solidFill>
                <a:latin typeface="Arial" panose="020B0604020202020204" pitchFamily="34" charset="0"/>
                <a:cs typeface="Arial" panose="020B0604020202020204" pitchFamily="34" charset="0"/>
              </a:rPr>
              <a:t>2017</a:t>
            </a:r>
          </a:p>
        </p:txBody>
      </p:sp>
      <p:sp>
        <p:nvSpPr>
          <p:cNvPr id="12" name="Title 1"/>
          <p:cNvSpPr txBox="1">
            <a:spLocks/>
          </p:cNvSpPr>
          <p:nvPr/>
        </p:nvSpPr>
        <p:spPr>
          <a:xfrm>
            <a:off x="8033109" y="1846077"/>
            <a:ext cx="2463211" cy="540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spcBef>
                <a:spcPts val="0"/>
              </a:spcBef>
            </a:pPr>
            <a:r>
              <a:rPr lang="en-US" sz="2400" b="1" dirty="0">
                <a:solidFill>
                  <a:prstClr val="black"/>
                </a:solidFill>
                <a:latin typeface="Arial" panose="020B0604020202020204" pitchFamily="34" charset="0"/>
                <a:cs typeface="Arial" panose="020B0604020202020204" pitchFamily="34" charset="0"/>
              </a:rPr>
              <a:t>2018</a:t>
            </a:r>
          </a:p>
        </p:txBody>
      </p:sp>
      <p:sp>
        <p:nvSpPr>
          <p:cNvPr id="17" name="TextBox 16"/>
          <p:cNvSpPr txBox="1"/>
          <p:nvPr/>
        </p:nvSpPr>
        <p:spPr>
          <a:xfrm>
            <a:off x="3800104" y="1155859"/>
            <a:ext cx="3919150" cy="502766"/>
          </a:xfrm>
          <a:prstGeom prst="rect">
            <a:avLst/>
          </a:prstGeom>
          <a:noFill/>
        </p:spPr>
        <p:txBody>
          <a:bodyPr wrap="none" rtlCol="0">
            <a:spAutoFit/>
          </a:bodyPr>
          <a:lstStyle/>
          <a:p>
            <a:r>
              <a:rPr lang="en-US" sz="2667" b="1" dirty="0"/>
              <a:t>HSS Tmax &gt; 90</a:t>
            </a:r>
            <a:r>
              <a:rPr lang="en-US" sz="2667" b="1" baseline="30000" dirty="0"/>
              <a:t>th</a:t>
            </a:r>
            <a:r>
              <a:rPr lang="en-US" sz="2667" b="1" dirty="0"/>
              <a:t> Percentile</a:t>
            </a:r>
          </a:p>
        </p:txBody>
      </p:sp>
      <p:pic>
        <p:nvPicPr>
          <p:cNvPr id="25" name="Picture 24"/>
          <p:cNvPicPr>
            <a:picLocks noChangeAspect="1"/>
          </p:cNvPicPr>
          <p:nvPr/>
        </p:nvPicPr>
        <p:blipFill>
          <a:blip r:embed="rId2"/>
          <a:stretch>
            <a:fillRect/>
          </a:stretch>
        </p:blipFill>
        <p:spPr>
          <a:xfrm>
            <a:off x="1080209" y="2290719"/>
            <a:ext cx="5311140" cy="4396740"/>
          </a:xfrm>
          <a:prstGeom prst="rect">
            <a:avLst/>
          </a:prstGeom>
        </p:spPr>
      </p:pic>
      <p:pic>
        <p:nvPicPr>
          <p:cNvPr id="26" name="Picture 25"/>
          <p:cNvPicPr>
            <a:picLocks noChangeAspect="1"/>
          </p:cNvPicPr>
          <p:nvPr/>
        </p:nvPicPr>
        <p:blipFill>
          <a:blip r:embed="rId3"/>
          <a:stretch>
            <a:fillRect/>
          </a:stretch>
        </p:blipFill>
        <p:spPr>
          <a:xfrm>
            <a:off x="6619204" y="2292159"/>
            <a:ext cx="5318760" cy="4404360"/>
          </a:xfrm>
          <a:prstGeom prst="rect">
            <a:avLst/>
          </a:prstGeom>
        </p:spPr>
      </p:pic>
      <p:sp>
        <p:nvSpPr>
          <p:cNvPr id="13" name="Title 1"/>
          <p:cNvSpPr txBox="1">
            <a:spLocks/>
          </p:cNvSpPr>
          <p:nvPr/>
        </p:nvSpPr>
        <p:spPr>
          <a:xfrm>
            <a:off x="311700" y="410000"/>
            <a:ext cx="94419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lvl="0">
              <a:buClr>
                <a:srgbClr val="2A3990"/>
              </a:buClr>
              <a:defRPr/>
            </a:pPr>
            <a:r>
              <a:rPr lang="en-US" sz="3200" dirty="0">
                <a:solidFill>
                  <a:srgbClr val="0000FF"/>
                </a:solidFill>
              </a:rPr>
              <a:t>GEFS Forecast Performance </a:t>
            </a:r>
            <a:r>
              <a:rPr lang="en-US" sz="3200" dirty="0" smtClean="0">
                <a:solidFill>
                  <a:srgbClr val="0000FF"/>
                </a:solidFill>
              </a:rPr>
              <a:t>– Week-2 </a:t>
            </a:r>
            <a:r>
              <a:rPr lang="en-US" sz="3200" dirty="0">
                <a:solidFill>
                  <a:srgbClr val="0000FF"/>
                </a:solidFill>
              </a:rPr>
              <a:t>Tmax  </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327319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3992" y="56975"/>
            <a:ext cx="10472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u="sng">
                <a:solidFill>
                  <a:schemeClr val="tx1"/>
                </a:solidFill>
                <a:latin typeface="Arial" pitchFamily="34" charset="0"/>
                <a:cs typeface="Arial" pitchFamily="34" charset="0"/>
              </a:defRPr>
            </a:lvl1pPr>
            <a:lvl2pPr marL="742950" indent="-285750">
              <a:defRPr b="1" u="sng">
                <a:solidFill>
                  <a:schemeClr val="tx1"/>
                </a:solidFill>
                <a:latin typeface="Arial" pitchFamily="34" charset="0"/>
                <a:cs typeface="Arial" pitchFamily="34" charset="0"/>
              </a:defRPr>
            </a:lvl2pPr>
            <a:lvl3pPr marL="1143000" indent="-228600">
              <a:defRPr b="1" u="sng">
                <a:solidFill>
                  <a:schemeClr val="tx1"/>
                </a:solidFill>
                <a:latin typeface="Arial" pitchFamily="34" charset="0"/>
                <a:cs typeface="Arial" pitchFamily="34" charset="0"/>
              </a:defRPr>
            </a:lvl3pPr>
            <a:lvl4pPr marL="1600200" indent="-228600">
              <a:defRPr b="1" u="sng">
                <a:solidFill>
                  <a:schemeClr val="tx1"/>
                </a:solidFill>
                <a:latin typeface="Arial" pitchFamily="34" charset="0"/>
                <a:cs typeface="Arial" pitchFamily="34" charset="0"/>
              </a:defRPr>
            </a:lvl4pPr>
            <a:lvl5pPr marL="2057400" indent="-228600">
              <a:defRPr b="1" u="sng">
                <a:solidFill>
                  <a:schemeClr val="tx1"/>
                </a:solidFill>
                <a:latin typeface="Arial" pitchFamily="34" charset="0"/>
                <a:cs typeface="Arial" pitchFamily="34" charset="0"/>
              </a:defRPr>
            </a:lvl5pPr>
            <a:lvl6pPr marL="2514600" indent="-228600" fontAlgn="base">
              <a:spcBef>
                <a:spcPct val="0"/>
              </a:spcBef>
              <a:spcAft>
                <a:spcPct val="0"/>
              </a:spcAft>
              <a:defRPr b="1" u="sng">
                <a:solidFill>
                  <a:schemeClr val="tx1"/>
                </a:solidFill>
                <a:latin typeface="Arial" pitchFamily="34" charset="0"/>
                <a:cs typeface="Arial" pitchFamily="34" charset="0"/>
              </a:defRPr>
            </a:lvl6pPr>
            <a:lvl7pPr marL="2971800" indent="-228600" fontAlgn="base">
              <a:spcBef>
                <a:spcPct val="0"/>
              </a:spcBef>
              <a:spcAft>
                <a:spcPct val="0"/>
              </a:spcAft>
              <a:defRPr b="1" u="sng">
                <a:solidFill>
                  <a:schemeClr val="tx1"/>
                </a:solidFill>
                <a:latin typeface="Arial" pitchFamily="34" charset="0"/>
                <a:cs typeface="Arial" pitchFamily="34" charset="0"/>
              </a:defRPr>
            </a:lvl7pPr>
            <a:lvl8pPr marL="3429000" indent="-228600" fontAlgn="base">
              <a:spcBef>
                <a:spcPct val="0"/>
              </a:spcBef>
              <a:spcAft>
                <a:spcPct val="0"/>
              </a:spcAft>
              <a:defRPr b="1" u="sng">
                <a:solidFill>
                  <a:schemeClr val="tx1"/>
                </a:solidFill>
                <a:latin typeface="Arial" pitchFamily="34" charset="0"/>
                <a:cs typeface="Arial" pitchFamily="34" charset="0"/>
              </a:defRPr>
            </a:lvl8pPr>
            <a:lvl9pPr marL="3886200" indent="-228600" fontAlgn="base">
              <a:spcBef>
                <a:spcPct val="0"/>
              </a:spcBef>
              <a:spcAft>
                <a:spcPct val="0"/>
              </a:spcAft>
              <a:defRPr b="1" u="sng">
                <a:solidFill>
                  <a:schemeClr val="tx1"/>
                </a:solidFill>
                <a:latin typeface="Arial" pitchFamily="34" charset="0"/>
                <a:cs typeface="Arial" pitchFamily="34" charset="0"/>
              </a:defRPr>
            </a:lvl9pPr>
          </a:lstStyle>
          <a:p>
            <a:pPr algn="ctr" defTabSz="914377" eaLnBrk="0" hangingPunct="0"/>
            <a:r>
              <a:rPr lang="en-US" sz="2400" u="none" dirty="0" smtClean="0">
                <a:solidFill>
                  <a:srgbClr val="0000FF"/>
                </a:solidFill>
              </a:rPr>
              <a:t>GEFS Heatwave Forecast Tools for </a:t>
            </a:r>
            <a:r>
              <a:rPr lang="en-US" sz="2400" u="none" dirty="0">
                <a:solidFill>
                  <a:srgbClr val="0000FF"/>
                </a:solidFill>
              </a:rPr>
              <a:t>Week </a:t>
            </a:r>
            <a:r>
              <a:rPr lang="en-US" sz="2400" u="none" dirty="0" smtClean="0">
                <a:solidFill>
                  <a:srgbClr val="0000FF"/>
                </a:solidFill>
              </a:rPr>
              <a:t>2, Valid 29 April – 5 May 2020</a:t>
            </a:r>
            <a:endParaRPr lang="en-US" sz="2400" u="none" dirty="0">
              <a:solidFill>
                <a:srgbClr val="0000FF"/>
              </a:solidFill>
            </a:endParaRPr>
          </a:p>
        </p:txBody>
      </p:sp>
      <p:sp>
        <p:nvSpPr>
          <p:cNvPr id="7" name="TextBox 6"/>
          <p:cNvSpPr txBox="1"/>
          <p:nvPr/>
        </p:nvSpPr>
        <p:spPr>
          <a:xfrm>
            <a:off x="424424" y="415500"/>
            <a:ext cx="6523178" cy="420564"/>
          </a:xfrm>
          <a:prstGeom prst="rect">
            <a:avLst/>
          </a:prstGeom>
          <a:noFill/>
        </p:spPr>
        <p:txBody>
          <a:bodyPr wrap="square" rtlCol="0">
            <a:spAutoFit/>
          </a:bodyPr>
          <a:lstStyle/>
          <a:p>
            <a:pPr algn="r"/>
            <a:r>
              <a:rPr lang="en-US" sz="2133" b="1" dirty="0">
                <a:solidFill>
                  <a:srgbClr val="7030A0"/>
                </a:solidFill>
              </a:rPr>
              <a:t>GEFS </a:t>
            </a:r>
            <a:r>
              <a:rPr lang="en-US" sz="2133" b="1" dirty="0" smtClean="0">
                <a:solidFill>
                  <a:srgbClr val="7030A0"/>
                </a:solidFill>
              </a:rPr>
              <a:t>Raw and BC </a:t>
            </a:r>
            <a:r>
              <a:rPr lang="en-US" sz="2133" b="1" dirty="0" err="1" smtClean="0">
                <a:solidFill>
                  <a:srgbClr val="7030A0"/>
                </a:solidFill>
              </a:rPr>
              <a:t>Tmax</a:t>
            </a:r>
            <a:r>
              <a:rPr lang="en-US" sz="2133" b="1" dirty="0" smtClean="0">
                <a:solidFill>
                  <a:srgbClr val="7030A0"/>
                </a:solidFill>
              </a:rPr>
              <a:t> Probability Forecasts</a:t>
            </a:r>
            <a:endParaRPr lang="en-US" sz="2133" b="1" dirty="0">
              <a:solidFill>
                <a:srgbClr val="7030A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69" y="1214065"/>
            <a:ext cx="3599358" cy="274319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373" y="1199654"/>
            <a:ext cx="3692545" cy="27431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24" y="4120542"/>
            <a:ext cx="3599358" cy="274319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372" y="4106131"/>
            <a:ext cx="3692545" cy="274319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0553" y="1193912"/>
            <a:ext cx="3645951" cy="27432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553" y="4082022"/>
            <a:ext cx="3645951" cy="2743200"/>
          </a:xfrm>
          <a:prstGeom prst="rect">
            <a:avLst/>
          </a:prstGeom>
        </p:spPr>
      </p:pic>
      <p:sp>
        <p:nvSpPr>
          <p:cNvPr id="15" name="TextBox 14"/>
          <p:cNvSpPr txBox="1"/>
          <p:nvPr/>
        </p:nvSpPr>
        <p:spPr>
          <a:xfrm>
            <a:off x="1463621" y="866122"/>
            <a:ext cx="1449564" cy="369332"/>
          </a:xfrm>
          <a:prstGeom prst="rect">
            <a:avLst/>
          </a:prstGeom>
          <a:noFill/>
        </p:spPr>
        <p:txBody>
          <a:bodyPr wrap="none" rtlCol="0">
            <a:spAutoFit/>
          </a:bodyPr>
          <a:lstStyle/>
          <a:p>
            <a:r>
              <a:rPr lang="en-US" b="1" dirty="0" smtClean="0"/>
              <a:t>Raw Forecast</a:t>
            </a:r>
            <a:endParaRPr lang="en-US" b="1" dirty="0"/>
          </a:p>
        </p:txBody>
      </p:sp>
      <p:sp>
        <p:nvSpPr>
          <p:cNvPr id="17" name="TextBox 16"/>
          <p:cNvSpPr txBox="1"/>
          <p:nvPr/>
        </p:nvSpPr>
        <p:spPr>
          <a:xfrm>
            <a:off x="4584941" y="836064"/>
            <a:ext cx="2467086" cy="369332"/>
          </a:xfrm>
          <a:prstGeom prst="rect">
            <a:avLst/>
          </a:prstGeom>
          <a:noFill/>
        </p:spPr>
        <p:txBody>
          <a:bodyPr wrap="none" rtlCol="0">
            <a:spAutoFit/>
          </a:bodyPr>
          <a:lstStyle/>
          <a:p>
            <a:r>
              <a:rPr lang="en-US" b="1" dirty="0" smtClean="0"/>
              <a:t>Bias Corrected  Forecast</a:t>
            </a:r>
            <a:endParaRPr lang="en-US" b="1" dirty="0"/>
          </a:p>
        </p:txBody>
      </p:sp>
      <p:sp>
        <p:nvSpPr>
          <p:cNvPr id="18" name="TextBox 17"/>
          <p:cNvSpPr txBox="1"/>
          <p:nvPr/>
        </p:nvSpPr>
        <p:spPr>
          <a:xfrm>
            <a:off x="3457499" y="1607285"/>
            <a:ext cx="1309255" cy="646331"/>
          </a:xfrm>
          <a:prstGeom prst="rect">
            <a:avLst/>
          </a:prstGeom>
          <a:solidFill>
            <a:schemeClr val="bg1">
              <a:lumMod val="85000"/>
            </a:schemeClr>
          </a:solidFill>
        </p:spPr>
        <p:txBody>
          <a:bodyPr wrap="square" rtlCol="0">
            <a:spAutoFit/>
          </a:bodyPr>
          <a:lstStyle/>
          <a:p>
            <a:pPr algn="ctr"/>
            <a:r>
              <a:rPr lang="en-US" b="1" dirty="0" smtClean="0"/>
              <a:t>&gt;80</a:t>
            </a:r>
            <a:r>
              <a:rPr lang="en-US" b="1" baseline="30000" dirty="0" smtClean="0"/>
              <a:t>th</a:t>
            </a:r>
            <a:r>
              <a:rPr lang="en-US" b="1" dirty="0" smtClean="0"/>
              <a:t> </a:t>
            </a:r>
            <a:r>
              <a:rPr lang="en-US" b="1" dirty="0" err="1" smtClean="0"/>
              <a:t>Pctl</a:t>
            </a:r>
            <a:r>
              <a:rPr lang="en-US" b="1" dirty="0" smtClean="0"/>
              <a:t>, </a:t>
            </a:r>
          </a:p>
          <a:p>
            <a:pPr algn="r"/>
            <a:r>
              <a:rPr lang="en-US" b="1" dirty="0" smtClean="0"/>
              <a:t>&gt; 3 C. Days</a:t>
            </a:r>
            <a:endParaRPr lang="en-US" b="1" dirty="0"/>
          </a:p>
        </p:txBody>
      </p:sp>
      <p:sp>
        <p:nvSpPr>
          <p:cNvPr id="20" name="TextBox 19"/>
          <p:cNvSpPr txBox="1"/>
          <p:nvPr/>
        </p:nvSpPr>
        <p:spPr>
          <a:xfrm>
            <a:off x="3482048" y="4487600"/>
            <a:ext cx="1309255" cy="646331"/>
          </a:xfrm>
          <a:prstGeom prst="rect">
            <a:avLst/>
          </a:prstGeom>
          <a:solidFill>
            <a:schemeClr val="bg1">
              <a:lumMod val="85000"/>
            </a:schemeClr>
          </a:solidFill>
        </p:spPr>
        <p:txBody>
          <a:bodyPr wrap="square" rtlCol="0">
            <a:spAutoFit/>
          </a:bodyPr>
          <a:lstStyle/>
          <a:p>
            <a:pPr algn="ctr"/>
            <a:r>
              <a:rPr lang="en-US" b="1" dirty="0" smtClean="0"/>
              <a:t>&gt;90</a:t>
            </a:r>
            <a:r>
              <a:rPr lang="en-US" b="1" baseline="30000" dirty="0" smtClean="0"/>
              <a:t>th</a:t>
            </a:r>
            <a:r>
              <a:rPr lang="en-US" b="1" dirty="0" smtClean="0"/>
              <a:t> </a:t>
            </a:r>
            <a:r>
              <a:rPr lang="en-US" b="1" dirty="0" err="1" smtClean="0"/>
              <a:t>Pctl</a:t>
            </a:r>
            <a:r>
              <a:rPr lang="en-US" b="1" dirty="0" smtClean="0"/>
              <a:t>, </a:t>
            </a:r>
          </a:p>
          <a:p>
            <a:pPr algn="r"/>
            <a:r>
              <a:rPr lang="en-US" b="1" dirty="0" smtClean="0"/>
              <a:t>&gt; 3 C. Days</a:t>
            </a:r>
            <a:endParaRPr lang="en-US" b="1" dirty="0"/>
          </a:p>
        </p:txBody>
      </p:sp>
      <p:sp>
        <p:nvSpPr>
          <p:cNvPr id="21" name="TextBox 20"/>
          <p:cNvSpPr txBox="1"/>
          <p:nvPr/>
        </p:nvSpPr>
        <p:spPr>
          <a:xfrm>
            <a:off x="8516448" y="510289"/>
            <a:ext cx="3602575" cy="420564"/>
          </a:xfrm>
          <a:prstGeom prst="rect">
            <a:avLst/>
          </a:prstGeom>
          <a:noFill/>
        </p:spPr>
        <p:txBody>
          <a:bodyPr wrap="square" rtlCol="0">
            <a:spAutoFit/>
          </a:bodyPr>
          <a:lstStyle/>
          <a:p>
            <a:r>
              <a:rPr lang="en-US" sz="2133" b="1" dirty="0">
                <a:solidFill>
                  <a:srgbClr val="7030A0"/>
                </a:solidFill>
              </a:rPr>
              <a:t>GEFS </a:t>
            </a:r>
            <a:r>
              <a:rPr lang="en-US" sz="2133" b="1" dirty="0" smtClean="0">
                <a:solidFill>
                  <a:srgbClr val="7030A0"/>
                </a:solidFill>
              </a:rPr>
              <a:t>HI Probability Forecasts</a:t>
            </a:r>
            <a:endParaRPr lang="en-US" sz="2133" b="1" dirty="0">
              <a:solidFill>
                <a:srgbClr val="7030A0"/>
              </a:solidFill>
            </a:endParaRPr>
          </a:p>
        </p:txBody>
      </p:sp>
      <p:sp>
        <p:nvSpPr>
          <p:cNvPr id="22" name="TextBox 21"/>
          <p:cNvSpPr txBox="1"/>
          <p:nvPr/>
        </p:nvSpPr>
        <p:spPr>
          <a:xfrm>
            <a:off x="8984109" y="925535"/>
            <a:ext cx="2456892" cy="369332"/>
          </a:xfrm>
          <a:prstGeom prst="rect">
            <a:avLst/>
          </a:prstGeom>
          <a:solidFill>
            <a:schemeClr val="bg1">
              <a:lumMod val="85000"/>
            </a:schemeClr>
          </a:solidFill>
        </p:spPr>
        <p:txBody>
          <a:bodyPr wrap="square" rtlCol="0">
            <a:spAutoFit/>
          </a:bodyPr>
          <a:lstStyle/>
          <a:p>
            <a:pPr algn="ctr"/>
            <a:r>
              <a:rPr lang="en-US" b="1" dirty="0" smtClean="0"/>
              <a:t>&gt;38</a:t>
            </a:r>
            <a:r>
              <a:rPr lang="en-US" b="1" baseline="30000" dirty="0" smtClean="0"/>
              <a:t>0</a:t>
            </a:r>
            <a:r>
              <a:rPr lang="en-US" b="1" dirty="0" smtClean="0"/>
              <a:t>C, &gt; 3 C. Days</a:t>
            </a:r>
            <a:endParaRPr lang="en-US" b="1" dirty="0"/>
          </a:p>
        </p:txBody>
      </p:sp>
      <p:sp>
        <p:nvSpPr>
          <p:cNvPr id="23" name="TextBox 22"/>
          <p:cNvSpPr txBox="1"/>
          <p:nvPr/>
        </p:nvSpPr>
        <p:spPr>
          <a:xfrm>
            <a:off x="9042166" y="3824901"/>
            <a:ext cx="2456892" cy="369332"/>
          </a:xfrm>
          <a:prstGeom prst="rect">
            <a:avLst/>
          </a:prstGeom>
          <a:solidFill>
            <a:schemeClr val="bg1">
              <a:lumMod val="85000"/>
            </a:schemeClr>
          </a:solidFill>
        </p:spPr>
        <p:txBody>
          <a:bodyPr wrap="square" rtlCol="0">
            <a:spAutoFit/>
          </a:bodyPr>
          <a:lstStyle/>
          <a:p>
            <a:pPr algn="ctr"/>
            <a:r>
              <a:rPr lang="en-US" b="1" dirty="0" smtClean="0"/>
              <a:t>&gt;40</a:t>
            </a:r>
            <a:r>
              <a:rPr lang="en-US" b="1" baseline="30000" dirty="0" smtClean="0"/>
              <a:t>0</a:t>
            </a:r>
            <a:r>
              <a:rPr lang="en-US" b="1" dirty="0" smtClean="0"/>
              <a:t>C, &gt; 3 C. Days</a:t>
            </a:r>
            <a:endParaRPr lang="en-US" b="1" dirty="0"/>
          </a:p>
        </p:txBody>
      </p:sp>
    </p:spTree>
    <p:extLst>
      <p:ext uri="{BB962C8B-B14F-4D97-AF65-F5344CB8AC3E}">
        <p14:creationId xmlns:p14="http://schemas.microsoft.com/office/powerpoint/2010/main" val="177044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633" r="5838" b="3546"/>
          <a:stretch/>
        </p:blipFill>
        <p:spPr bwMode="auto">
          <a:xfrm>
            <a:off x="230733" y="1520448"/>
            <a:ext cx="7485683" cy="476838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11700" y="410000"/>
            <a:ext cx="94419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lvl="0">
              <a:buClr>
                <a:srgbClr val="2A3990"/>
              </a:buClr>
              <a:defRPr/>
            </a:pPr>
            <a:r>
              <a:rPr lang="en-US" sz="3200" dirty="0" smtClean="0">
                <a:solidFill>
                  <a:srgbClr val="0000FF"/>
                </a:solidFill>
              </a:rPr>
              <a:t>Week-2 HW Forecasts, 29 April – 5 May 2020</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29" t="25148" r="5964" b="3749"/>
          <a:stretch/>
        </p:blipFill>
        <p:spPr bwMode="auto">
          <a:xfrm>
            <a:off x="8465933" y="2408492"/>
            <a:ext cx="3225324" cy="2247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89437" y="2584580"/>
            <a:ext cx="401216" cy="43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982131" y="2513036"/>
            <a:ext cx="634481" cy="510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85384" y="2071393"/>
            <a:ext cx="2109424" cy="400110"/>
          </a:xfrm>
          <a:prstGeom prst="rect">
            <a:avLst/>
          </a:prstGeom>
          <a:noFill/>
        </p:spPr>
        <p:txBody>
          <a:bodyPr wrap="none" rtlCol="0">
            <a:spAutoFit/>
          </a:bodyPr>
          <a:lstStyle/>
          <a:p>
            <a:r>
              <a:rPr lang="en-US" sz="2000" dirty="0">
                <a:solidFill>
                  <a:srgbClr val="7030A0"/>
                </a:solidFill>
              </a:rPr>
              <a:t>Zoom into Senegal</a:t>
            </a:r>
          </a:p>
        </p:txBody>
      </p:sp>
    </p:spTree>
    <p:extLst>
      <p:ext uri="{BB962C8B-B14F-4D97-AF65-F5344CB8AC3E}">
        <p14:creationId xmlns:p14="http://schemas.microsoft.com/office/powerpoint/2010/main" val="4155557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4617" r="80938" b="49354"/>
          <a:stretch/>
        </p:blipFill>
        <p:spPr>
          <a:xfrm>
            <a:off x="641094" y="4698049"/>
            <a:ext cx="1898074" cy="166475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738" r="6994" b="1"/>
          <a:stretch/>
        </p:blipFill>
        <p:spPr>
          <a:xfrm>
            <a:off x="-48408" y="103912"/>
            <a:ext cx="5675795" cy="4206240"/>
          </a:xfrm>
          <a:prstGeom prst="rect">
            <a:avLst/>
          </a:prstGeom>
        </p:spPr>
      </p:pic>
      <p:graphicFrame>
        <p:nvGraphicFramePr>
          <p:cNvPr id="7" name="Table 6"/>
          <p:cNvGraphicFramePr>
            <a:graphicFrameLocks noGrp="1"/>
          </p:cNvGraphicFramePr>
          <p:nvPr>
            <p:extLst/>
          </p:nvPr>
        </p:nvGraphicFramePr>
        <p:xfrm>
          <a:off x="641094" y="4406932"/>
          <a:ext cx="10924311" cy="291118"/>
        </p:xfrm>
        <a:graphic>
          <a:graphicData uri="http://schemas.openxmlformats.org/drawingml/2006/table">
            <a:tbl>
              <a:tblPr firstRow="1" bandRow="1">
                <a:noFill/>
              </a:tblPr>
              <a:tblGrid>
                <a:gridCol w="1782169">
                  <a:extLst>
                    <a:ext uri="{9D8B030D-6E8A-4147-A177-3AD203B41FA5}">
                      <a16:colId xmlns:a16="http://schemas.microsoft.com/office/drawing/2014/main" val="3716134087"/>
                    </a:ext>
                  </a:extLst>
                </a:gridCol>
                <a:gridCol w="4210960">
                  <a:extLst>
                    <a:ext uri="{9D8B030D-6E8A-4147-A177-3AD203B41FA5}">
                      <a16:colId xmlns:a16="http://schemas.microsoft.com/office/drawing/2014/main" val="3351823181"/>
                    </a:ext>
                  </a:extLst>
                </a:gridCol>
                <a:gridCol w="4931182">
                  <a:extLst>
                    <a:ext uri="{9D8B030D-6E8A-4147-A177-3AD203B41FA5}">
                      <a16:colId xmlns:a16="http://schemas.microsoft.com/office/drawing/2014/main" val="3625005654"/>
                    </a:ext>
                  </a:extLst>
                </a:gridCol>
              </a:tblGrid>
              <a:tr h="2911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1615" marR="212725" lvl="0" indent="-3175" algn="ctr" rtl="0">
                        <a:lnSpc>
                          <a:spcPct val="106900"/>
                        </a:lnSpc>
                        <a:spcBef>
                          <a:spcPts val="0"/>
                        </a:spcBef>
                        <a:spcAft>
                          <a:spcPts val="0"/>
                        </a:spcAft>
                        <a:buNone/>
                      </a:pPr>
                      <a:r>
                        <a:rPr lang="en-US" sz="1400" b="1" u="none" strike="noStrike" cap="none" dirty="0">
                          <a:solidFill>
                            <a:schemeClr val="lt1"/>
                          </a:solidFill>
                          <a:latin typeface="Arial"/>
                          <a:ea typeface="Arial"/>
                          <a:cs typeface="Arial"/>
                          <a:sym typeface="Arial"/>
                        </a:rPr>
                        <a:t>Alert </a:t>
                      </a:r>
                      <a:r>
                        <a:rPr lang="en-US" sz="1400" b="1" u="none" strike="noStrike" cap="none" dirty="0" smtClean="0">
                          <a:solidFill>
                            <a:schemeClr val="lt1"/>
                          </a:solidFill>
                          <a:latin typeface="Arial"/>
                          <a:ea typeface="Arial"/>
                          <a:cs typeface="Arial"/>
                          <a:sym typeface="Arial"/>
                        </a:rPr>
                        <a:t>Code</a:t>
                      </a:r>
                      <a:endParaRPr sz="1400" u="none" strike="noStrike" cap="none" dirty="0">
                        <a:solidFill>
                          <a:schemeClr val="lt1"/>
                        </a:solidFill>
                        <a:latin typeface="Arial"/>
                        <a:ea typeface="Arial"/>
                        <a:cs typeface="Arial"/>
                        <a:sym typeface="Arial"/>
                      </a:endParaRPr>
                    </a:p>
                  </a:txBody>
                  <a:tcPr marL="0" marR="0" marT="295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94373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marR="0" lvl="0" indent="0" algn="ctr" rtl="0">
                        <a:lnSpc>
                          <a:spcPct val="100000"/>
                        </a:lnSpc>
                        <a:spcBef>
                          <a:spcPts val="0"/>
                        </a:spcBef>
                        <a:spcAft>
                          <a:spcPts val="0"/>
                        </a:spcAft>
                        <a:buNone/>
                      </a:pPr>
                      <a:r>
                        <a:rPr lang="en-US" sz="1400" b="1" u="none" strike="noStrike" cap="none" dirty="0">
                          <a:solidFill>
                            <a:srgbClr val="FFFFFF"/>
                          </a:solidFill>
                          <a:latin typeface="Arial"/>
                          <a:ea typeface="Arial"/>
                          <a:cs typeface="Arial"/>
                          <a:sym typeface="Arial"/>
                        </a:rPr>
                        <a:t>Alert</a:t>
                      </a:r>
                      <a:endParaRPr sz="1400" u="none" strike="noStrike" cap="none" dirty="0">
                        <a:latin typeface="Arial"/>
                        <a:ea typeface="Arial"/>
                        <a:cs typeface="Arial"/>
                        <a:sym typeface="Arial"/>
                      </a:endParaRPr>
                    </a:p>
                  </a:txBody>
                  <a:tcPr marL="0" marR="0" marT="376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94373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400" b="1" u="none" strike="noStrike" cap="none" dirty="0">
                          <a:solidFill>
                            <a:srgbClr val="FFFFFF"/>
                          </a:solidFill>
                          <a:latin typeface="Arial"/>
                          <a:ea typeface="Arial"/>
                          <a:cs typeface="Arial"/>
                          <a:sym typeface="Arial"/>
                        </a:rPr>
                        <a:t>Health Risks</a:t>
                      </a:r>
                      <a:endParaRPr sz="1400" u="none" strike="noStrike" cap="none" dirty="0">
                        <a:latin typeface="Arial"/>
                        <a:ea typeface="Arial"/>
                        <a:cs typeface="Arial"/>
                        <a:sym typeface="Arial"/>
                      </a:endParaRPr>
                    </a:p>
                  </a:txBody>
                  <a:tcPr marL="0" marR="0" marT="376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943735"/>
                    </a:solidFill>
                  </a:tcPr>
                </a:tc>
                <a:extLst>
                  <a:ext uri="{0D108BD9-81ED-4DB2-BD59-A6C34878D82A}">
                    <a16:rowId xmlns:a16="http://schemas.microsoft.com/office/drawing/2014/main" val="933292883"/>
                  </a:ext>
                </a:extLst>
              </a:tr>
            </a:tbl>
          </a:graphicData>
        </a:graphic>
      </p:graphicFrame>
      <p:graphicFrame>
        <p:nvGraphicFramePr>
          <p:cNvPr id="8" name="Table 7"/>
          <p:cNvGraphicFramePr>
            <a:graphicFrameLocks noGrp="1"/>
          </p:cNvGraphicFramePr>
          <p:nvPr>
            <p:extLst/>
          </p:nvPr>
        </p:nvGraphicFramePr>
        <p:xfrm>
          <a:off x="2421404" y="4714909"/>
          <a:ext cx="9144002" cy="1952263"/>
        </p:xfrm>
        <a:graphic>
          <a:graphicData uri="http://schemas.openxmlformats.org/drawingml/2006/table">
            <a:tbl>
              <a:tblPr firstRow="1" bandRow="1">
                <a:noFill/>
              </a:tblPr>
              <a:tblGrid>
                <a:gridCol w="4225636">
                  <a:extLst>
                    <a:ext uri="{9D8B030D-6E8A-4147-A177-3AD203B41FA5}">
                      <a16:colId xmlns:a16="http://schemas.microsoft.com/office/drawing/2014/main" val="2633496382"/>
                    </a:ext>
                  </a:extLst>
                </a:gridCol>
                <a:gridCol w="4918366">
                  <a:extLst>
                    <a:ext uri="{9D8B030D-6E8A-4147-A177-3AD203B41FA5}">
                      <a16:colId xmlns:a16="http://schemas.microsoft.com/office/drawing/2014/main" val="3533036138"/>
                    </a:ext>
                  </a:extLst>
                </a:gridCol>
              </a:tblGrid>
              <a:tr h="5942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latin typeface="Arial"/>
                          <a:ea typeface="Arial"/>
                          <a:cs typeface="Arial"/>
                          <a:sym typeface="Arial"/>
                        </a:rPr>
                        <a:t>Extremely dangerous: Heat Strokes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90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Aggravation of cardiovascular </a:t>
                      </a:r>
                      <a:r>
                        <a:rPr lang="en-US" sz="1600" b="1" u="none" strike="noStrike" cap="none" dirty="0" smtClean="0">
                          <a:latin typeface="Arial"/>
                          <a:ea typeface="Arial"/>
                          <a:cs typeface="Arial"/>
                          <a:sym typeface="Arial"/>
                        </a:rPr>
                        <a:t>diseases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2209155259"/>
                  </a:ext>
                </a:extLst>
              </a:tr>
              <a:tr h="4725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Dangerous: Heat Strokes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Fatigue, severe dehydration, fainting, cramps</a:t>
                      </a:r>
                      <a:endParaRPr sz="1600" u="none" strike="noStrike" cap="none" dirty="0">
                        <a:latin typeface="Arial"/>
                        <a:ea typeface="Arial"/>
                        <a:cs typeface="Arial"/>
                        <a:sym typeface="Arial"/>
                      </a:endParaRPr>
                    </a:p>
                  </a:txBody>
                  <a:tcPr marL="0" marR="0" marT="3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397405854"/>
                  </a:ext>
                </a:extLst>
              </a:tr>
              <a:tr h="5472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44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Very Uncomfortable: Care </a:t>
                      </a:r>
                      <a:r>
                        <a:rPr lang="en-US" sz="1600" b="1" u="none" strike="noStrike" cap="none" dirty="0" smtClean="0">
                          <a:latin typeface="Arial"/>
                          <a:ea typeface="Arial"/>
                          <a:cs typeface="Arial"/>
                          <a:sym typeface="Arial"/>
                        </a:rPr>
                        <a:t>Required</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Dehydration, confusion, headache, dizziness</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690416850"/>
                  </a:ext>
                </a:extLst>
              </a:tr>
              <a:tr h="3382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70" marR="0" lvl="0" indent="0" algn="ctr" rtl="0">
                        <a:lnSpc>
                          <a:spcPct val="100000"/>
                        </a:lnSpc>
                        <a:spcBef>
                          <a:spcPts val="0"/>
                        </a:spcBef>
                        <a:spcAft>
                          <a:spcPts val="0"/>
                        </a:spcAft>
                        <a:buNone/>
                      </a:pPr>
                      <a:r>
                        <a:rPr lang="en-US" sz="1600" b="1" u="none" strike="noStrike" cap="none" dirty="0">
                          <a:latin typeface="Arial"/>
                          <a:ea typeface="Arial"/>
                          <a:cs typeface="Arial"/>
                          <a:sym typeface="Arial"/>
                        </a:rPr>
                        <a:t>Watch</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0" algn="ctr" rtl="0">
                        <a:lnSpc>
                          <a:spcPct val="100000"/>
                        </a:lnSpc>
                        <a:spcBef>
                          <a:spcPts val="0"/>
                        </a:spcBef>
                        <a:spcAft>
                          <a:spcPts val="0"/>
                        </a:spcAft>
                        <a:buNone/>
                      </a:pPr>
                      <a:r>
                        <a:rPr lang="en-US" sz="1600" b="1" u="none" strike="noStrike" cap="none" dirty="0" smtClean="0">
                          <a:latin typeface="Arial"/>
                          <a:ea typeface="Arial"/>
                          <a:cs typeface="Arial"/>
                          <a:sym typeface="Arial"/>
                        </a:rPr>
                        <a:t>Negligible</a:t>
                      </a:r>
                      <a:endParaRPr sz="1600" u="none" strike="noStrike" cap="none" dirty="0">
                        <a:latin typeface="Arial"/>
                        <a:ea typeface="Arial"/>
                        <a:cs typeface="Arial"/>
                        <a:sym typeface="Arial"/>
                      </a:endParaRPr>
                    </a:p>
                  </a:txBody>
                  <a:tcPr marL="0" marR="0" marT="371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421581659"/>
                  </a:ext>
                </a:extLst>
              </a:tr>
            </a:tbl>
          </a:graphicData>
        </a:graphic>
      </p:graphicFrame>
      <p:sp>
        <p:nvSpPr>
          <p:cNvPr id="9" name="Google Shape;114;p16"/>
          <p:cNvSpPr txBox="1">
            <a:spLocks/>
          </p:cNvSpPr>
          <p:nvPr/>
        </p:nvSpPr>
        <p:spPr>
          <a:xfrm>
            <a:off x="5579715" y="101041"/>
            <a:ext cx="6587413" cy="598755"/>
          </a:xfrm>
          <a:prstGeom prst="rect">
            <a:avLst/>
          </a:prstGeom>
          <a:noFill/>
          <a:ln>
            <a:noFill/>
          </a:ln>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3200"/>
            </a:pPr>
            <a:r>
              <a:rPr lang="en-US" sz="3200" dirty="0" smtClean="0">
                <a:solidFill>
                  <a:srgbClr val="0000FF"/>
                </a:solidFill>
                <a:latin typeface="Roboto"/>
              </a:rPr>
              <a:t>Experimental Heat – Early Warning</a:t>
            </a:r>
            <a:endParaRPr lang="en-US" sz="3200" dirty="0">
              <a:solidFill>
                <a:srgbClr val="0000FF"/>
              </a:solidFill>
              <a:latin typeface="Roboto"/>
            </a:endParaRPr>
          </a:p>
        </p:txBody>
      </p:sp>
      <p:sp>
        <p:nvSpPr>
          <p:cNvPr id="10" name="TextBox 9"/>
          <p:cNvSpPr txBox="1"/>
          <p:nvPr/>
        </p:nvSpPr>
        <p:spPr>
          <a:xfrm>
            <a:off x="3591879" y="517821"/>
            <a:ext cx="1754569" cy="461665"/>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200" dirty="0" smtClean="0">
                <a:latin typeface="Roboto"/>
              </a:rPr>
              <a:t>Elevated risk for HRI in areas shaded in red</a:t>
            </a:r>
            <a:endParaRPr lang="en-US" sz="1200" dirty="0">
              <a:latin typeface="Roboto"/>
            </a:endParaRPr>
          </a:p>
        </p:txBody>
      </p:sp>
      <p:sp>
        <p:nvSpPr>
          <p:cNvPr id="11" name="TextBox 10"/>
          <p:cNvSpPr txBox="1"/>
          <p:nvPr/>
        </p:nvSpPr>
        <p:spPr>
          <a:xfrm>
            <a:off x="5863994" y="1072075"/>
            <a:ext cx="6003246" cy="2800767"/>
          </a:xfrm>
          <a:prstGeom prst="rect">
            <a:avLst/>
          </a:prstGeom>
          <a:solidFill>
            <a:schemeClr val="bg1">
              <a:lumMod val="95000"/>
            </a:schemeClr>
          </a:solidFill>
          <a:ln>
            <a:solidFill>
              <a:schemeClr val="bg1">
                <a:lumMod val="65000"/>
              </a:schemeClr>
            </a:solidFill>
          </a:ln>
        </p:spPr>
        <p:txBody>
          <a:bodyPr wrap="none" rtlCol="0">
            <a:spAutoFit/>
          </a:bodyPr>
          <a:lstStyle/>
          <a:p>
            <a:pPr marL="285750" indent="-285750">
              <a:buFont typeface="Arial" panose="020B0604020202020204" pitchFamily="34" charset="0"/>
              <a:buChar char="•"/>
            </a:pPr>
            <a:r>
              <a:rPr lang="en-US" sz="2400" dirty="0" smtClean="0"/>
              <a:t>Produced by trainees Met and health</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400" dirty="0" smtClean="0"/>
              <a:t>Updated twice a week Tuesdays and  Fridays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400" dirty="0" smtClean="0"/>
              <a:t>Heat health risk out to two weeks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400" dirty="0" smtClean="0"/>
              <a:t>Description of potential illnesses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400" dirty="0" smtClean="0"/>
              <a:t>Actions to take to mitigate impacts of heat</a:t>
            </a:r>
            <a:endParaRPr lang="en-US" sz="2400" dirty="0"/>
          </a:p>
        </p:txBody>
      </p:sp>
    </p:spTree>
    <p:extLst>
      <p:ext uri="{BB962C8B-B14F-4D97-AF65-F5344CB8AC3E}">
        <p14:creationId xmlns:p14="http://schemas.microsoft.com/office/powerpoint/2010/main" val="242685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2"/>
          <p:cNvSpPr txBox="1"/>
          <p:nvPr/>
        </p:nvSpPr>
        <p:spPr>
          <a:xfrm>
            <a:off x="1744363" y="1538094"/>
            <a:ext cx="8695039" cy="4321799"/>
          </a:xfrm>
          <a:prstGeom prst="rect">
            <a:avLst/>
          </a:prstGeom>
          <a:noFill/>
          <a:ln>
            <a:noFill/>
          </a:ln>
        </p:spPr>
        <p:txBody>
          <a:bodyPr spcFirstLastPara="1" wrap="square" lIns="121900" tIns="60933" rIns="121900" bIns="60933" anchor="t" anchorCtr="0">
            <a:noAutofit/>
          </a:bodyPr>
          <a:lstStyle/>
          <a:p>
            <a:pPr marL="342891" indent="-342891">
              <a:buClr>
                <a:srgbClr val="000000"/>
              </a:buClr>
              <a:buSzPts val="1800"/>
              <a:buFont typeface="Arial"/>
              <a:buChar char="•"/>
            </a:pPr>
            <a:r>
              <a:rPr lang="en-US" sz="2400" dirty="0" smtClean="0">
                <a:solidFill>
                  <a:srgbClr val="000000"/>
                </a:solidFill>
                <a:latin typeface="Arial"/>
                <a:ea typeface="Arial"/>
                <a:cs typeface="Arial"/>
                <a:sym typeface="Arial"/>
              </a:rPr>
              <a:t>Background CPC International Desks </a:t>
            </a:r>
            <a:endParaRPr sz="2400" dirty="0"/>
          </a:p>
          <a:p>
            <a:pPr marL="342891" indent="-342891">
              <a:buClr>
                <a:srgbClr val="000000"/>
              </a:buClr>
              <a:buSzPts val="1800"/>
              <a:buFont typeface="Arial"/>
              <a:buChar char="•"/>
            </a:pPr>
            <a:endParaRPr lang="en-US" sz="2400" dirty="0" smtClean="0">
              <a:solidFill>
                <a:srgbClr val="000000"/>
              </a:solidFill>
              <a:latin typeface="Arial"/>
              <a:ea typeface="Arial"/>
              <a:cs typeface="Arial"/>
              <a:sym typeface="Arial"/>
            </a:endParaRPr>
          </a:p>
          <a:p>
            <a:pPr marL="342891" indent="-342891">
              <a:buClr>
                <a:srgbClr val="000000"/>
              </a:buClr>
              <a:buSzPts val="1800"/>
              <a:buFont typeface="Arial"/>
              <a:buChar char="•"/>
            </a:pPr>
            <a:r>
              <a:rPr lang="en-US" sz="2400" dirty="0" smtClean="0">
                <a:solidFill>
                  <a:srgbClr val="000000"/>
                </a:solidFill>
                <a:latin typeface="Arial"/>
                <a:ea typeface="Arial"/>
                <a:cs typeface="Arial"/>
                <a:sym typeface="Arial"/>
              </a:rPr>
              <a:t>Climate and Health for Africa</a:t>
            </a:r>
          </a:p>
          <a:p>
            <a:pPr lvl="2">
              <a:buClr>
                <a:srgbClr val="000000"/>
              </a:buClr>
              <a:buSzPts val="1800"/>
            </a:pPr>
            <a:endParaRPr lang="en-US" sz="800" dirty="0" smtClean="0">
              <a:solidFill>
                <a:srgbClr val="000000"/>
              </a:solidFill>
              <a:latin typeface="Arial"/>
              <a:ea typeface="Arial"/>
              <a:cs typeface="Arial"/>
              <a:sym typeface="Arial"/>
            </a:endParaRPr>
          </a:p>
          <a:p>
            <a:pPr marL="1257291" lvl="2" indent="-342891">
              <a:buClr>
                <a:srgbClr val="000000"/>
              </a:buClr>
              <a:buSzPts val="1800"/>
              <a:buFont typeface="Arial"/>
              <a:buChar char="•"/>
            </a:pPr>
            <a:r>
              <a:rPr lang="en-US" sz="2400" dirty="0" smtClean="0">
                <a:solidFill>
                  <a:srgbClr val="000000"/>
                </a:solidFill>
                <a:latin typeface="Arial"/>
                <a:ea typeface="Arial"/>
                <a:cs typeface="Arial"/>
                <a:sym typeface="Arial"/>
              </a:rPr>
              <a:t>Heat – Health Project</a:t>
            </a:r>
          </a:p>
          <a:p>
            <a:pPr marL="1714491" lvl="3" indent="-342891">
              <a:buClr>
                <a:srgbClr val="000000"/>
              </a:buClr>
              <a:buSzPts val="1800"/>
              <a:buFont typeface="Arial"/>
              <a:buChar char="•"/>
            </a:pPr>
            <a:endParaRPr lang="en-US" sz="800" dirty="0" smtClean="0">
              <a:solidFill>
                <a:srgbClr val="000000"/>
              </a:solidFill>
              <a:latin typeface="Arial"/>
              <a:ea typeface="Arial"/>
              <a:cs typeface="Arial"/>
              <a:sym typeface="Arial"/>
            </a:endParaRPr>
          </a:p>
          <a:p>
            <a:pPr marL="1714491" lvl="3" indent="-342891">
              <a:buClr>
                <a:srgbClr val="000000"/>
              </a:buClr>
              <a:buSzPts val="1800"/>
              <a:buFont typeface="Arial"/>
              <a:buChar char="•"/>
            </a:pPr>
            <a:r>
              <a:rPr lang="en-US" sz="2400" dirty="0" smtClean="0">
                <a:solidFill>
                  <a:srgbClr val="000000"/>
                </a:solidFill>
                <a:latin typeface="Arial"/>
                <a:ea typeface="Arial"/>
                <a:cs typeface="Arial"/>
                <a:sym typeface="Arial"/>
              </a:rPr>
              <a:t>Strategy for Heat – Health Early Warning</a:t>
            </a:r>
            <a:endParaRPr lang="en-US" sz="800" dirty="0" smtClean="0">
              <a:solidFill>
                <a:srgbClr val="000000"/>
              </a:solidFill>
              <a:latin typeface="Arial"/>
              <a:cs typeface="Arial"/>
              <a:sym typeface="Arial"/>
            </a:endParaRPr>
          </a:p>
          <a:p>
            <a:pPr marL="1714491" lvl="3" indent="-342891">
              <a:buClr>
                <a:srgbClr val="000000"/>
              </a:buClr>
              <a:buSzPts val="1800"/>
              <a:buFont typeface="Arial"/>
              <a:buChar char="•"/>
            </a:pPr>
            <a:endParaRPr lang="en-US" sz="800" dirty="0" smtClean="0">
              <a:solidFill>
                <a:srgbClr val="000000"/>
              </a:solidFill>
              <a:latin typeface="Arial"/>
              <a:cs typeface="Arial"/>
              <a:sym typeface="Arial"/>
            </a:endParaRPr>
          </a:p>
          <a:p>
            <a:pPr marL="1714491" lvl="3" indent="-342891">
              <a:buClr>
                <a:srgbClr val="000000"/>
              </a:buClr>
              <a:buSzPts val="1800"/>
              <a:buFont typeface="Arial"/>
              <a:buChar char="•"/>
            </a:pPr>
            <a:r>
              <a:rPr lang="en-US" sz="2400" dirty="0" smtClean="0">
                <a:solidFill>
                  <a:srgbClr val="000000"/>
                </a:solidFill>
                <a:latin typeface="Arial"/>
                <a:cs typeface="Arial"/>
                <a:sym typeface="Arial"/>
              </a:rPr>
              <a:t>Heat Wave Forecast Strategy and Verifications</a:t>
            </a:r>
          </a:p>
          <a:p>
            <a:pPr marL="1714491" lvl="3" indent="-342891">
              <a:buClr>
                <a:srgbClr val="000000"/>
              </a:buClr>
              <a:buSzPts val="1800"/>
              <a:buFont typeface="Arial"/>
              <a:buChar char="•"/>
            </a:pPr>
            <a:endParaRPr lang="en-US" sz="800" dirty="0" smtClean="0">
              <a:solidFill>
                <a:srgbClr val="000000"/>
              </a:solidFill>
              <a:latin typeface="Arial"/>
              <a:cs typeface="Arial"/>
              <a:sym typeface="Arial"/>
            </a:endParaRPr>
          </a:p>
          <a:p>
            <a:pPr marL="1714491" lvl="3" indent="-342891">
              <a:buClr>
                <a:srgbClr val="000000"/>
              </a:buClr>
              <a:buSzPts val="1800"/>
              <a:buFont typeface="Arial"/>
              <a:buChar char="•"/>
            </a:pPr>
            <a:r>
              <a:rPr lang="en-US" sz="2400" dirty="0" smtClean="0">
                <a:solidFill>
                  <a:srgbClr val="000000"/>
                </a:solidFill>
                <a:latin typeface="Arial"/>
                <a:cs typeface="Arial"/>
                <a:sym typeface="Arial"/>
              </a:rPr>
              <a:t>Experimental Heat – Health Early Warning</a:t>
            </a:r>
          </a:p>
          <a:p>
            <a:pPr marL="1714491" lvl="3" indent="-342891">
              <a:buClr>
                <a:srgbClr val="000000"/>
              </a:buClr>
              <a:buSzPts val="1800"/>
              <a:buFont typeface="Arial"/>
              <a:buChar char="•"/>
            </a:pPr>
            <a:endParaRPr lang="en-US" sz="800" dirty="0" smtClean="0">
              <a:solidFill>
                <a:srgbClr val="000000"/>
              </a:solidFill>
              <a:latin typeface="Arial"/>
              <a:cs typeface="Arial"/>
              <a:sym typeface="Arial"/>
            </a:endParaRPr>
          </a:p>
          <a:p>
            <a:pPr marL="1714491" lvl="3" indent="-342891">
              <a:buClr>
                <a:srgbClr val="000000"/>
              </a:buClr>
              <a:buSzPts val="1800"/>
              <a:buFont typeface="Arial"/>
              <a:buChar char="•"/>
            </a:pPr>
            <a:endParaRPr lang="en-US" sz="800" dirty="0" smtClean="0">
              <a:solidFill>
                <a:srgbClr val="000000"/>
              </a:solidFill>
              <a:latin typeface="Arial"/>
              <a:ea typeface="Arial"/>
              <a:cs typeface="Arial"/>
              <a:sym typeface="Arial"/>
            </a:endParaRPr>
          </a:p>
          <a:p>
            <a:pPr marL="1714491" lvl="3" indent="-342891">
              <a:buClr>
                <a:srgbClr val="000000"/>
              </a:buClr>
              <a:buSzPts val="1800"/>
              <a:buFont typeface="Arial"/>
              <a:buChar char="•"/>
            </a:pPr>
            <a:r>
              <a:rPr lang="en-US" sz="2400" dirty="0" smtClean="0">
                <a:solidFill>
                  <a:srgbClr val="000000"/>
                </a:solidFill>
                <a:latin typeface="Arial"/>
                <a:ea typeface="Arial"/>
                <a:cs typeface="Arial"/>
                <a:sym typeface="Arial"/>
              </a:rPr>
              <a:t>Gaps</a:t>
            </a:r>
            <a:r>
              <a:rPr lang="en-US" sz="2400" dirty="0" smtClean="0">
                <a:solidFill>
                  <a:srgbClr val="000000"/>
                </a:solidFill>
                <a:latin typeface="Arial"/>
                <a:ea typeface="Arial"/>
                <a:cs typeface="Arial"/>
                <a:sym typeface="Arial"/>
              </a:rPr>
              <a:t>, Next Steps, and Discussion</a:t>
            </a:r>
            <a:endParaRPr sz="2400" dirty="0"/>
          </a:p>
        </p:txBody>
      </p:sp>
      <p:sp>
        <p:nvSpPr>
          <p:cNvPr id="5" name="Title 1"/>
          <p:cNvSpPr txBox="1">
            <a:spLocks/>
          </p:cNvSpPr>
          <p:nvPr/>
        </p:nvSpPr>
        <p:spPr>
          <a:xfrm>
            <a:off x="311700" y="150225"/>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Outline</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3825799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867" dirty="0">
                <a:latin typeface="Arial" panose="020B0604020202020204" pitchFamily="34" charset="0"/>
                <a:cs typeface="Arial" panose="020B0604020202020204" pitchFamily="34" charset="0"/>
              </a:rPr>
              <a:t>Week-2 heat waves over the Sahel are quite predictable.</a:t>
            </a:r>
          </a:p>
          <a:p>
            <a:endParaRPr lang="en-US" sz="3867" dirty="0">
              <a:latin typeface="Arial" panose="020B0604020202020204" pitchFamily="34" charset="0"/>
              <a:cs typeface="Arial" panose="020B0604020202020204" pitchFamily="34" charset="0"/>
            </a:endParaRPr>
          </a:p>
          <a:p>
            <a:r>
              <a:rPr lang="en-US" sz="3867" dirty="0">
                <a:latin typeface="Arial" panose="020B0604020202020204" pitchFamily="34" charset="0"/>
                <a:cs typeface="Arial" panose="020B0604020202020204" pitchFamily="34" charset="0"/>
              </a:rPr>
              <a:t>Predictability higher for the HI than Tmax and Tmin.</a:t>
            </a:r>
          </a:p>
          <a:p>
            <a:endParaRPr lang="en-US" sz="3867" dirty="0">
              <a:latin typeface="Arial" panose="020B0604020202020204" pitchFamily="34" charset="0"/>
              <a:cs typeface="Arial" panose="020B0604020202020204" pitchFamily="34" charset="0"/>
            </a:endParaRPr>
          </a:p>
          <a:p>
            <a:r>
              <a:rPr lang="en-US" sz="3867" dirty="0">
                <a:latin typeface="Arial" panose="020B0604020202020204" pitchFamily="34" charset="0"/>
                <a:cs typeface="Arial" panose="020B0604020202020204" pitchFamily="34" charset="0"/>
              </a:rPr>
              <a:t>The mean bias correction method improves skill better than the EMC hybrid method</a:t>
            </a:r>
          </a:p>
          <a:p>
            <a:endParaRPr lang="en-US" sz="3867" dirty="0">
              <a:latin typeface="Arial" panose="020B0604020202020204" pitchFamily="34" charset="0"/>
              <a:cs typeface="Arial" panose="020B0604020202020204" pitchFamily="34" charset="0"/>
            </a:endParaRPr>
          </a:p>
          <a:p>
            <a:r>
              <a:rPr lang="en-US" sz="3867" dirty="0">
                <a:latin typeface="Arial" panose="020B0604020202020204" pitchFamily="34" charset="0"/>
                <a:cs typeface="Arial" panose="020B0604020202020204" pitchFamily="34" charset="0"/>
              </a:rPr>
              <a:t>The CMCE improves skill over the GEFS raw and bias corrected forecasts.  Gives advantage to the use of NAEFS</a:t>
            </a:r>
          </a:p>
          <a:p>
            <a:endParaRPr lang="en-US" dirty="0"/>
          </a:p>
        </p:txBody>
      </p:sp>
      <p:sp>
        <p:nvSpPr>
          <p:cNvPr id="4" name="Title 1"/>
          <p:cNvSpPr txBox="1">
            <a:spLocks/>
          </p:cNvSpPr>
          <p:nvPr/>
        </p:nvSpPr>
        <p:spPr>
          <a:xfrm>
            <a:off x="311700" y="410000"/>
            <a:ext cx="94419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lvl="0">
              <a:buClr>
                <a:srgbClr val="2A3990"/>
              </a:buClr>
              <a:defRPr/>
            </a:pPr>
            <a:r>
              <a:rPr lang="en-US" sz="3200" dirty="0" smtClean="0">
                <a:solidFill>
                  <a:srgbClr val="0000FF"/>
                </a:solidFill>
              </a:rPr>
              <a:t>Summary Heat Waves Forecasts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752208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2222" r="50417" b="15185"/>
          <a:stretch/>
        </p:blipFill>
        <p:spPr>
          <a:xfrm>
            <a:off x="76200" y="1219200"/>
            <a:ext cx="6106886" cy="5029200"/>
          </a:xfrm>
          <a:prstGeom prst="rect">
            <a:avLst/>
          </a:prstGeom>
        </p:spPr>
      </p:pic>
      <p:sp>
        <p:nvSpPr>
          <p:cNvPr id="8" name="Rectangle 1"/>
          <p:cNvSpPr>
            <a:spLocks noChangeArrowheads="1"/>
          </p:cNvSpPr>
          <p:nvPr/>
        </p:nvSpPr>
        <p:spPr bwMode="auto">
          <a:xfrm>
            <a:off x="0" y="6184613"/>
            <a:ext cx="63074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3"/>
              </a:rPr>
              <a:t>https://www.cpc.ncep.noaa.gov/products/international/climatehealth/heat-health_forecasts.shtml</a:t>
            </a:r>
            <a:r>
              <a:rPr kumimoji="0" lang="en-US" altLang="en-US" sz="1600" b="0" i="0" u="none" strike="noStrike" cap="none" normalizeH="0" baseline="0" dirty="0" smtClean="0">
                <a:ln>
                  <a:noFill/>
                </a:ln>
                <a:solidFill>
                  <a:schemeClr val="tx1"/>
                </a:solidFill>
                <a:effectLst/>
                <a:latin typeface="Arial" panose="020B0604020202020204" pitchFamily="34" charset="0"/>
              </a:rPr>
              <a:t> </a:t>
            </a:r>
          </a:p>
        </p:txBody>
      </p:sp>
      <p:sp>
        <p:nvSpPr>
          <p:cNvPr id="9" name="TextBox 8"/>
          <p:cNvSpPr txBox="1"/>
          <p:nvPr/>
        </p:nvSpPr>
        <p:spPr>
          <a:xfrm>
            <a:off x="6416356" y="1160951"/>
            <a:ext cx="5508172" cy="2031325"/>
          </a:xfrm>
          <a:prstGeom prst="rect">
            <a:avLst/>
          </a:prstGeom>
          <a:solidFill>
            <a:schemeClr val="bg1">
              <a:lumMod val="95000"/>
            </a:schemeClr>
          </a:solidFill>
          <a:ln>
            <a:solidFill>
              <a:schemeClr val="bg1">
                <a:lumMod val="50000"/>
              </a:schemeClr>
            </a:solidFill>
          </a:ln>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Website designed to provide met Services with tools for week-1 and week-2 forecasts of heat waves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Fostering collaboration between meteorologists and health </a:t>
            </a:r>
            <a:r>
              <a:rPr lang="en-US" dirty="0" smtClean="0">
                <a:latin typeface="Arial" panose="020B0604020202020204" pitchFamily="34" charset="0"/>
                <a:cs typeface="Arial" panose="020B0604020202020204" pitchFamily="34" charset="0"/>
              </a:rPr>
              <a:t>professionals to assess health </a:t>
            </a:r>
            <a:r>
              <a:rPr lang="en-US" dirty="0" smtClean="0">
                <a:latin typeface="Arial" panose="020B0604020202020204" pitchFamily="34" charset="0"/>
                <a:cs typeface="Arial" panose="020B0604020202020204" pitchFamily="34" charset="0"/>
              </a:rPr>
              <a:t>impacts and enable heat – health early warning</a:t>
            </a:r>
            <a:endParaRPr lang="en-US" dirty="0">
              <a:latin typeface="Arial" panose="020B0604020202020204" pitchFamily="34" charset="0"/>
              <a:cs typeface="Arial" panose="020B0604020202020204" pitchFamily="34" charset="0"/>
            </a:endParaRPr>
          </a:p>
        </p:txBody>
      </p:sp>
      <p:sp>
        <p:nvSpPr>
          <p:cNvPr id="10" name="Title 1"/>
          <p:cNvSpPr txBox="1">
            <a:spLocks/>
          </p:cNvSpPr>
          <p:nvPr/>
        </p:nvSpPr>
        <p:spPr>
          <a:xfrm>
            <a:off x="311700" y="184375"/>
            <a:ext cx="865417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Heat </a:t>
            </a:r>
            <a:r>
              <a:rPr lang="en-US" kern="0" dirty="0" smtClean="0">
                <a:solidFill>
                  <a:srgbClr val="0000FF"/>
                </a:solidFill>
              </a:rPr>
              <a:t>F</a:t>
            </a:r>
            <a:r>
              <a:rPr kumimoji="0" lang="en-US" sz="3000" b="0" i="0" u="none" strike="noStrike" kern="0" cap="none" spc="0" normalizeH="0" baseline="0" noProof="0" dirty="0" err="1" smtClean="0">
                <a:ln>
                  <a:noFill/>
                </a:ln>
                <a:solidFill>
                  <a:srgbClr val="0000FF"/>
                </a:solidFill>
                <a:effectLst/>
                <a:uLnTx/>
                <a:uFillTx/>
                <a:latin typeface="Roboto"/>
                <a:sym typeface="Roboto"/>
              </a:rPr>
              <a:t>orecasting</a:t>
            </a:r>
            <a:r>
              <a:rPr kumimoji="0" lang="en-US" sz="3000" b="0" i="0" u="none" strike="noStrike" kern="0" cap="none" spc="0" normalizeH="0" baseline="0" noProof="0" dirty="0" smtClean="0">
                <a:ln>
                  <a:noFill/>
                </a:ln>
                <a:solidFill>
                  <a:srgbClr val="0000FF"/>
                </a:solidFill>
                <a:effectLst/>
                <a:uLnTx/>
                <a:uFillTx/>
                <a:latin typeface="Roboto"/>
                <a:sym typeface="Roboto"/>
              </a:rPr>
              <a:t> – R2O</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grpSp>
        <p:nvGrpSpPr>
          <p:cNvPr id="11" name="Group 10"/>
          <p:cNvGrpSpPr/>
          <p:nvPr/>
        </p:nvGrpSpPr>
        <p:grpSpPr>
          <a:xfrm>
            <a:off x="7219175" y="3275045"/>
            <a:ext cx="4348057" cy="2911155"/>
            <a:chOff x="939670" y="522514"/>
            <a:chExt cx="4348057" cy="2911155"/>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359" y="522514"/>
              <a:ext cx="2176368" cy="290182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670" y="522519"/>
              <a:ext cx="2183363" cy="2911150"/>
            </a:xfrm>
            <a:prstGeom prst="rect">
              <a:avLst/>
            </a:prstGeom>
          </p:spPr>
        </p:pic>
      </p:grpSp>
      <p:sp>
        <p:nvSpPr>
          <p:cNvPr id="2" name="TextBox 1"/>
          <p:cNvSpPr txBox="1"/>
          <p:nvPr/>
        </p:nvSpPr>
        <p:spPr>
          <a:xfrm>
            <a:off x="7219175" y="6136428"/>
            <a:ext cx="4348057" cy="584775"/>
          </a:xfrm>
          <a:prstGeom prst="rect">
            <a:avLst/>
          </a:prstGeom>
          <a:noFill/>
        </p:spPr>
        <p:txBody>
          <a:bodyPr wrap="square" rtlCol="0">
            <a:spAutoFit/>
          </a:bodyPr>
          <a:lstStyle/>
          <a:p>
            <a:r>
              <a:rPr lang="en-US" sz="1600" i="1" dirty="0" smtClean="0"/>
              <a:t>Health environmentalist and meteorologist working at the International Desks, March 2020</a:t>
            </a:r>
            <a:endParaRPr lang="en-US" sz="1600" i="1" dirty="0"/>
          </a:p>
        </p:txBody>
      </p:sp>
    </p:spTree>
    <p:extLst>
      <p:ext uri="{BB962C8B-B14F-4D97-AF65-F5344CB8AC3E}">
        <p14:creationId xmlns:p14="http://schemas.microsoft.com/office/powerpoint/2010/main" val="2085396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0427"/>
            <a:ext cx="10515600" cy="5032375"/>
          </a:xfrm>
        </p:spPr>
        <p:txBody>
          <a:bodyPr>
            <a:normAutofit fontScale="85000" lnSpcReduction="20000"/>
          </a:bodyPr>
          <a:lstStyle/>
          <a:p>
            <a:r>
              <a:rPr lang="fr-FR" dirty="0"/>
              <a:t>Follow up with </a:t>
            </a:r>
            <a:r>
              <a:rPr lang="fr-FR" dirty="0" smtClean="0"/>
              <a:t>the Senegal </a:t>
            </a:r>
            <a:r>
              <a:rPr lang="fr-FR" dirty="0"/>
              <a:t>Met Service and </a:t>
            </a:r>
            <a:r>
              <a:rPr lang="fr-FR" dirty="0" smtClean="0"/>
              <a:t>Ministry </a:t>
            </a:r>
            <a:r>
              <a:rPr lang="fr-FR" dirty="0"/>
              <a:t>of Health</a:t>
            </a:r>
          </a:p>
          <a:p>
            <a:endParaRPr lang="fr-FR" sz="1400" dirty="0" smtClean="0"/>
          </a:p>
          <a:p>
            <a:r>
              <a:rPr lang="fr-FR" dirty="0" smtClean="0"/>
              <a:t>MoH, ANACIM, and CPCID to meet for a debrief </a:t>
            </a:r>
            <a:r>
              <a:rPr lang="fr-FR" dirty="0"/>
              <a:t>on heat – health </a:t>
            </a:r>
            <a:r>
              <a:rPr lang="fr-FR" dirty="0" smtClean="0"/>
              <a:t>training</a:t>
            </a:r>
          </a:p>
          <a:p>
            <a:endParaRPr lang="fr-FR" sz="1400" dirty="0" smtClean="0"/>
          </a:p>
          <a:p>
            <a:r>
              <a:rPr lang="fr-FR" dirty="0" smtClean="0"/>
              <a:t>Trainees </a:t>
            </a:r>
            <a:r>
              <a:rPr lang="fr-FR" dirty="0"/>
              <a:t>to present their work and accomplishments while in </a:t>
            </a:r>
            <a:r>
              <a:rPr lang="fr-FR" dirty="0" smtClean="0"/>
              <a:t>training</a:t>
            </a:r>
          </a:p>
          <a:p>
            <a:endParaRPr lang="fr-FR" sz="1400" dirty="0" smtClean="0"/>
          </a:p>
          <a:p>
            <a:r>
              <a:rPr lang="fr-FR" dirty="0" smtClean="0"/>
              <a:t>Meteorologist </a:t>
            </a:r>
            <a:r>
              <a:rPr lang="fr-FR" dirty="0"/>
              <a:t>trainee to train forecasters at the Senegal Met Service on heat wave forecasting tools</a:t>
            </a:r>
          </a:p>
          <a:p>
            <a:endParaRPr lang="fr-FR" sz="1400" dirty="0" smtClean="0"/>
          </a:p>
          <a:p>
            <a:r>
              <a:rPr lang="fr-FR" dirty="0" smtClean="0"/>
              <a:t>Health </a:t>
            </a:r>
            <a:r>
              <a:rPr lang="fr-FR" dirty="0"/>
              <a:t>Environmentalist trainee to work with health districts in Senegal to validate the heat – health impacts forecasts </a:t>
            </a:r>
          </a:p>
          <a:p>
            <a:endParaRPr lang="fr-FR" sz="1400" dirty="0" smtClean="0"/>
          </a:p>
          <a:p>
            <a:r>
              <a:rPr lang="fr-FR" dirty="0" smtClean="0"/>
              <a:t>Resume </a:t>
            </a:r>
            <a:r>
              <a:rPr lang="fr-FR" dirty="0"/>
              <a:t>heat wave forecasts in the fall and involve the health sector early on to prepare for the heat season of 2021</a:t>
            </a:r>
          </a:p>
          <a:p>
            <a:endParaRPr lang="fr-FR" sz="1500" dirty="0" smtClean="0"/>
          </a:p>
          <a:p>
            <a:r>
              <a:rPr lang="fr-FR" dirty="0" smtClean="0"/>
              <a:t>Organize </a:t>
            </a:r>
            <a:r>
              <a:rPr lang="fr-FR" dirty="0"/>
              <a:t>a workshop to evaluate the heat – health project</a:t>
            </a:r>
            <a:endParaRPr lang="en-US" dirty="0"/>
          </a:p>
          <a:p>
            <a:endParaRPr lang="en-US" dirty="0"/>
          </a:p>
        </p:txBody>
      </p:sp>
      <p:sp>
        <p:nvSpPr>
          <p:cNvPr id="4" name="Title 1"/>
          <p:cNvSpPr txBox="1">
            <a:spLocks/>
          </p:cNvSpPr>
          <p:nvPr/>
        </p:nvSpPr>
        <p:spPr>
          <a:xfrm>
            <a:off x="311700" y="184375"/>
            <a:ext cx="865417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Heat – Health Next Steps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2706623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9254"/>
            <a:ext cx="10515600" cy="5322154"/>
          </a:xfrm>
        </p:spPr>
        <p:txBody>
          <a:bodyPr>
            <a:normAutofit fontScale="92500" lnSpcReduction="20000"/>
          </a:bodyPr>
          <a:lstStyle/>
          <a:p>
            <a:r>
              <a:rPr lang="en-US" dirty="0"/>
              <a:t>Continue to </a:t>
            </a:r>
            <a:r>
              <a:rPr lang="en-US" dirty="0" smtClean="0"/>
              <a:t>engage the health </a:t>
            </a:r>
            <a:r>
              <a:rPr lang="en-US" dirty="0" smtClean="0"/>
              <a:t>sector – Resume work with Tanzania</a:t>
            </a:r>
            <a:endParaRPr lang="en-US" dirty="0" smtClean="0"/>
          </a:p>
          <a:p>
            <a:endParaRPr lang="en-US" sz="2100" dirty="0"/>
          </a:p>
          <a:p>
            <a:r>
              <a:rPr lang="en-US" dirty="0" smtClean="0"/>
              <a:t>Interest in </a:t>
            </a:r>
            <a:r>
              <a:rPr lang="en-US" dirty="0" smtClean="0"/>
              <a:t>expanding </a:t>
            </a:r>
            <a:r>
              <a:rPr lang="en-US" dirty="0" smtClean="0"/>
              <a:t>the heat wave project to other regions</a:t>
            </a:r>
          </a:p>
          <a:p>
            <a:pPr lvl="1"/>
            <a:r>
              <a:rPr lang="en-US" dirty="0" smtClean="0"/>
              <a:t>North Africa (Egyptian Meteorological Authority)</a:t>
            </a:r>
          </a:p>
          <a:p>
            <a:pPr lvl="1"/>
            <a:r>
              <a:rPr lang="en-US" dirty="0" smtClean="0"/>
              <a:t>Caribbean (Caribbean Institute of Meteorology and Hydrology)</a:t>
            </a:r>
          </a:p>
          <a:p>
            <a:pPr lvl="1"/>
            <a:r>
              <a:rPr lang="en-US" dirty="0" smtClean="0"/>
              <a:t>Latin America (Pan American Health Organization) – Also COVID-19</a:t>
            </a:r>
          </a:p>
          <a:p>
            <a:pPr lvl="1"/>
            <a:r>
              <a:rPr lang="en-US" dirty="0" smtClean="0"/>
              <a:t>South Asia (Indian Institute of Tropical Meteorology)</a:t>
            </a:r>
          </a:p>
          <a:p>
            <a:pPr lvl="1"/>
            <a:endParaRPr lang="en-US" sz="2100" dirty="0" smtClean="0"/>
          </a:p>
          <a:p>
            <a:r>
              <a:rPr lang="en-US" dirty="0"/>
              <a:t>Need to test other definitions of heat waves:</a:t>
            </a:r>
          </a:p>
          <a:p>
            <a:pPr lvl="1"/>
            <a:r>
              <a:rPr lang="en-US" dirty="0"/>
              <a:t>Heat duration: Tmax and Tmin above a threshold T</a:t>
            </a:r>
          </a:p>
          <a:p>
            <a:pPr lvl="1"/>
            <a:r>
              <a:rPr lang="en-US" dirty="0" smtClean="0"/>
              <a:t>Heat severity</a:t>
            </a:r>
            <a:endParaRPr lang="en-US" dirty="0"/>
          </a:p>
          <a:p>
            <a:pPr lvl="1"/>
            <a:endParaRPr lang="en-US" sz="2100" dirty="0"/>
          </a:p>
          <a:p>
            <a:r>
              <a:rPr lang="en-US" dirty="0"/>
              <a:t>Challenges</a:t>
            </a:r>
          </a:p>
          <a:p>
            <a:pPr lvl="1"/>
            <a:r>
              <a:rPr lang="en-US" dirty="0" smtClean="0"/>
              <a:t>Human </a:t>
            </a:r>
            <a:r>
              <a:rPr lang="en-US" dirty="0"/>
              <a:t>resource</a:t>
            </a:r>
          </a:p>
          <a:p>
            <a:pPr lvl="1"/>
            <a:r>
              <a:rPr lang="en-US" dirty="0"/>
              <a:t>Keeping the health sector engaged</a:t>
            </a:r>
          </a:p>
          <a:p>
            <a:pPr lvl="1"/>
            <a:endParaRPr lang="en-US" dirty="0" smtClean="0"/>
          </a:p>
          <a:p>
            <a:endParaRPr lang="en-US" dirty="0"/>
          </a:p>
        </p:txBody>
      </p:sp>
      <p:sp>
        <p:nvSpPr>
          <p:cNvPr id="5" name="Title 1"/>
          <p:cNvSpPr txBox="1">
            <a:spLocks/>
          </p:cNvSpPr>
          <p:nvPr/>
        </p:nvSpPr>
        <p:spPr>
          <a:xfrm>
            <a:off x="311700" y="184375"/>
            <a:ext cx="865417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Heat – Health Next Steps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2665828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3650"/>
            <a:ext cx="10515600" cy="4819874"/>
          </a:xfrm>
        </p:spPr>
        <p:txBody>
          <a:bodyPr>
            <a:normAutofit fontScale="85000" lnSpcReduction="10000"/>
          </a:bodyPr>
          <a:lstStyle/>
          <a:p>
            <a:r>
              <a:rPr lang="en-US" dirty="0" smtClean="0"/>
              <a:t>Continue to improve heat waves forecasts and sharing with institutions in Africa</a:t>
            </a:r>
          </a:p>
          <a:p>
            <a:endParaRPr lang="en-US" sz="1200" dirty="0" smtClean="0"/>
          </a:p>
          <a:p>
            <a:pPr lvl="0"/>
            <a:r>
              <a:rPr lang="en-US" sz="2600" dirty="0">
                <a:solidFill>
                  <a:prstClr val="black"/>
                </a:solidFill>
              </a:rPr>
              <a:t>Work on model post processing week3-4 and monthly forecasts</a:t>
            </a:r>
          </a:p>
          <a:p>
            <a:pPr lvl="1"/>
            <a:r>
              <a:rPr lang="en-US" sz="2200" dirty="0">
                <a:solidFill>
                  <a:prstClr val="black"/>
                </a:solidFill>
              </a:rPr>
              <a:t>Apply consistency approach to improve forecast skill</a:t>
            </a:r>
          </a:p>
          <a:p>
            <a:pPr lvl="1"/>
            <a:r>
              <a:rPr lang="en-US" sz="2200" dirty="0">
                <a:solidFill>
                  <a:prstClr val="black"/>
                </a:solidFill>
              </a:rPr>
              <a:t>Neural Networks</a:t>
            </a:r>
          </a:p>
          <a:p>
            <a:pPr lvl="1"/>
            <a:r>
              <a:rPr lang="en-US" sz="2200" dirty="0">
                <a:solidFill>
                  <a:prstClr val="black"/>
                </a:solidFill>
              </a:rPr>
              <a:t>Knowledge of S2S phenomena</a:t>
            </a:r>
          </a:p>
          <a:p>
            <a:endParaRPr lang="en-US" sz="1200" dirty="0" smtClean="0"/>
          </a:p>
          <a:p>
            <a:r>
              <a:rPr lang="en-US" dirty="0" smtClean="0"/>
              <a:t>Evaluate </a:t>
            </a:r>
            <a:r>
              <a:rPr lang="en-US" dirty="0"/>
              <a:t>the new FV3-GEFS for timescales for week2, </a:t>
            </a:r>
            <a:r>
              <a:rPr lang="en-US" dirty="0" smtClean="0"/>
              <a:t>week3-4 </a:t>
            </a:r>
            <a:r>
              <a:rPr lang="en-US" dirty="0"/>
              <a:t>HW forecasts</a:t>
            </a:r>
          </a:p>
          <a:p>
            <a:endParaRPr lang="en-US" sz="1200" dirty="0" smtClean="0"/>
          </a:p>
          <a:p>
            <a:r>
              <a:rPr lang="en-US" dirty="0" smtClean="0"/>
              <a:t>Create an inventory of heat wave events 1999-present</a:t>
            </a:r>
          </a:p>
          <a:p>
            <a:endParaRPr lang="en-US" sz="1200" dirty="0" smtClean="0"/>
          </a:p>
          <a:p>
            <a:r>
              <a:rPr lang="en-US" dirty="0" smtClean="0"/>
              <a:t>Classify and create composites of heat wave events</a:t>
            </a:r>
          </a:p>
          <a:p>
            <a:endParaRPr lang="en-US" sz="1200" dirty="0" smtClean="0"/>
          </a:p>
          <a:p>
            <a:r>
              <a:rPr lang="en-US" dirty="0" smtClean="0"/>
              <a:t>Use hybrid statistical – dynamic approach to improve forecasts</a:t>
            </a:r>
          </a:p>
          <a:p>
            <a:endParaRPr lang="en-US" dirty="0"/>
          </a:p>
        </p:txBody>
      </p:sp>
      <p:sp>
        <p:nvSpPr>
          <p:cNvPr id="4" name="Title 1"/>
          <p:cNvSpPr txBox="1">
            <a:spLocks/>
          </p:cNvSpPr>
          <p:nvPr/>
        </p:nvSpPr>
        <p:spPr>
          <a:xfrm>
            <a:off x="311700" y="184375"/>
            <a:ext cx="865417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Heat – Health Next Steps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425579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81915"/>
            <a:ext cx="10515600" cy="1437837"/>
          </a:xfrm>
        </p:spPr>
        <p:txBody>
          <a:bodyPr>
            <a:normAutofit/>
          </a:bodyPr>
          <a:lstStyle/>
          <a:p>
            <a:pPr marL="0" indent="0" algn="ctr">
              <a:buNone/>
            </a:pPr>
            <a:r>
              <a:rPr lang="en-US" sz="4000" b="1" i="1" dirty="0" smtClean="0">
                <a:solidFill>
                  <a:srgbClr val="0000FF"/>
                </a:solidFill>
              </a:rPr>
              <a:t>Thank you</a:t>
            </a:r>
          </a:p>
          <a:p>
            <a:pPr marL="0" indent="0" algn="ctr">
              <a:buNone/>
            </a:pPr>
            <a:r>
              <a:rPr lang="en-US" sz="4000" b="1" i="1" dirty="0" smtClean="0">
                <a:solidFill>
                  <a:srgbClr val="0000FF"/>
                </a:solidFill>
              </a:rPr>
              <a:t>wassila.thiaw@noaa.gov</a:t>
            </a:r>
            <a:endParaRPr lang="en-US" sz="4000" b="1" i="1" dirty="0">
              <a:solidFill>
                <a:srgbClr val="0000FF"/>
              </a:solidFill>
            </a:endParaRPr>
          </a:p>
        </p:txBody>
      </p:sp>
    </p:spTree>
    <p:extLst>
      <p:ext uri="{BB962C8B-B14F-4D97-AF65-F5344CB8AC3E}">
        <p14:creationId xmlns:p14="http://schemas.microsoft.com/office/powerpoint/2010/main" val="3193580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0931"/>
            <a:ext cx="10515600" cy="5253134"/>
          </a:xfrm>
        </p:spPr>
        <p:txBody>
          <a:bodyPr>
            <a:normAutofit lnSpcReduction="10000"/>
          </a:bodyPr>
          <a:lstStyle/>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Provide access to real time global and regionalized weather and climate forecasts for the world</a:t>
            </a:r>
          </a:p>
          <a:p>
            <a:pPr marL="457200" lvl="0" indent="-342900">
              <a:lnSpc>
                <a:spcPct val="115000"/>
              </a:lnSpc>
              <a:spcBef>
                <a:spcPts val="0"/>
              </a:spcBef>
              <a:buClr>
                <a:srgbClr val="434343"/>
              </a:buClr>
              <a:buSzPts val="1800"/>
              <a:buFont typeface="Roboto"/>
              <a:buChar char="●"/>
            </a:pPr>
            <a:endParaRPr kumimoji="0" lang="en-US" sz="1400" b="0" i="0" u="none" strike="noStrike" kern="0" cap="none" spc="0" normalizeH="0" baseline="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To Support the USG humanitarian mission oversea, primarily USAID, DOS, DOD, USDA</a:t>
            </a:r>
          </a:p>
          <a:p>
            <a:pPr marL="914400" lvl="1" indent="-317500">
              <a:lnSpc>
                <a:spcPct val="115000"/>
              </a:lnSpc>
              <a:spcBef>
                <a:spcPts val="1600"/>
              </a:spcBef>
              <a:buClr>
                <a:srgbClr val="434343"/>
              </a:buClr>
              <a:buSzPts val="1400"/>
              <a:buFont typeface="Roboto"/>
              <a:buChar char="○"/>
            </a:pPr>
            <a:r>
              <a:rPr kumimoji="0" lang="en-US" sz="2000" b="0" i="0" u="none" strike="noStrike" kern="0" cap="none" spc="0" normalizeH="0" baseline="0" noProof="0" dirty="0" smtClean="0">
                <a:ln>
                  <a:noFill/>
                </a:ln>
                <a:solidFill>
                  <a:srgbClr val="434343"/>
                </a:solidFill>
                <a:effectLst/>
                <a:uLnTx/>
                <a:uFillTx/>
                <a:latin typeface="Roboto"/>
                <a:sym typeface="Roboto"/>
              </a:rPr>
              <a:t>Food security</a:t>
            </a:r>
          </a:p>
          <a:p>
            <a:pPr marL="914400" lvl="1" indent="-317500">
              <a:lnSpc>
                <a:spcPct val="115000"/>
              </a:lnSpc>
              <a:spcBef>
                <a:spcPts val="1600"/>
              </a:spcBef>
              <a:buClr>
                <a:srgbClr val="434343"/>
              </a:buClr>
              <a:buSzPts val="1400"/>
              <a:buFont typeface="Roboto"/>
              <a:buChar char="○"/>
            </a:pPr>
            <a:r>
              <a:rPr kumimoji="0" lang="en-US" sz="2000" b="0" i="0" u="none" strike="noStrike" kern="0" cap="none" spc="0" normalizeH="0" baseline="0" noProof="0" dirty="0" smtClean="0">
                <a:ln>
                  <a:noFill/>
                </a:ln>
                <a:solidFill>
                  <a:srgbClr val="434343"/>
                </a:solidFill>
                <a:effectLst/>
                <a:uLnTx/>
                <a:uFillTx/>
                <a:latin typeface="Roboto"/>
                <a:sym typeface="Roboto"/>
              </a:rPr>
              <a:t>Natural disasters</a:t>
            </a:r>
          </a:p>
          <a:p>
            <a:pPr marL="457200" lvl="0" indent="-342900">
              <a:lnSpc>
                <a:spcPct val="115000"/>
              </a:lnSpc>
              <a:spcBef>
                <a:spcPts val="0"/>
              </a:spcBef>
              <a:buClr>
                <a:srgbClr val="434343"/>
              </a:buClr>
              <a:buSzPts val="1800"/>
              <a:buFont typeface="Roboto"/>
              <a:buChar char="●"/>
            </a:pPr>
            <a:endParaRPr kumimoji="0" lang="en-US" sz="1400" b="0" i="0" u="none" strike="noStrike" kern="0" cap="none" spc="0" normalizeH="0" baseline="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Collaborate</a:t>
            </a:r>
            <a:r>
              <a:rPr kumimoji="0" lang="en-US" sz="2400" b="0" i="0" u="none" strike="noStrike" kern="0" cap="none" spc="0" normalizeH="0" noProof="0" dirty="0" smtClean="0">
                <a:ln>
                  <a:noFill/>
                </a:ln>
                <a:solidFill>
                  <a:srgbClr val="434343"/>
                </a:solidFill>
                <a:effectLst/>
                <a:uLnTx/>
                <a:uFillTx/>
                <a:latin typeface="Roboto"/>
                <a:sym typeface="Roboto"/>
              </a:rPr>
              <a:t> with U.N FAO and WFP to provide information tailored to reducing hunger</a:t>
            </a:r>
          </a:p>
          <a:p>
            <a:pPr marL="457200" lvl="0" indent="-342900">
              <a:lnSpc>
                <a:spcPct val="115000"/>
              </a:lnSpc>
              <a:spcBef>
                <a:spcPts val="0"/>
              </a:spcBef>
              <a:buClr>
                <a:srgbClr val="434343"/>
              </a:buClr>
              <a:buSzPts val="1800"/>
              <a:buFont typeface="Roboto"/>
              <a:buChar char="●"/>
            </a:pPr>
            <a:endParaRPr kumimoji="0" lang="en-US" sz="1400" b="0" i="0" u="none" strike="noStrike" kern="0" cap="none" spc="0" normalizeH="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Work with WMO to develop the capacity of NMHSs and to enable early warning</a:t>
            </a:r>
          </a:p>
          <a:p>
            <a:endParaRPr lang="en-US" dirty="0"/>
          </a:p>
        </p:txBody>
      </p:sp>
      <p:sp>
        <p:nvSpPr>
          <p:cNvPr id="5" name="Title 1"/>
          <p:cNvSpPr txBox="1">
            <a:spLocks/>
          </p:cNvSpPr>
          <p:nvPr/>
        </p:nvSpPr>
        <p:spPr>
          <a:xfrm>
            <a:off x="311700" y="150225"/>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Background CPC International Desks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134333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298" y="2072333"/>
            <a:ext cx="5181600" cy="4616440"/>
          </a:xfrm>
          <a:solidFill>
            <a:schemeClr val="bg1">
              <a:lumMod val="95000"/>
            </a:schemeClr>
          </a:solidFill>
          <a:ln>
            <a:solidFill>
              <a:schemeClr val="bg1">
                <a:lumMod val="85000"/>
              </a:schemeClr>
            </a:solidFill>
          </a:ln>
        </p:spPr>
        <p:txBody>
          <a:bodyPr>
            <a:normAutofit lnSpcReduction="10000"/>
          </a:bodyPr>
          <a:lstStyle/>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USAID monitors food security in the developing </a:t>
            </a:r>
            <a:r>
              <a:rPr lang="en-US" sz="2400" kern="0" dirty="0" smtClean="0">
                <a:solidFill>
                  <a:srgbClr val="434343"/>
                </a:solidFill>
                <a:latin typeface="Roboto"/>
                <a:sym typeface="Roboto"/>
              </a:rPr>
              <a:t>world very </a:t>
            </a:r>
            <a:r>
              <a:rPr lang="en-US" sz="2400" kern="0" dirty="0">
                <a:solidFill>
                  <a:srgbClr val="434343"/>
                </a:solidFill>
                <a:latin typeface="Roboto"/>
                <a:sym typeface="Roboto"/>
              </a:rPr>
              <a:t>closely </a:t>
            </a:r>
            <a:endParaRPr kumimoji="0" lang="en-US" sz="2400" b="0" i="0" u="none" strike="noStrike" kern="0" cap="none" spc="0" normalizeH="0" baseline="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endParaRPr kumimoji="0" lang="en-US" sz="1400" b="0" i="0" u="none" strike="noStrike" kern="0" cap="none" spc="0" normalizeH="0" baseline="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Need for timely weather information to mount a response to food insecurity</a:t>
            </a:r>
          </a:p>
          <a:p>
            <a:pPr marL="457200" lvl="0" indent="-342900">
              <a:lnSpc>
                <a:spcPct val="115000"/>
              </a:lnSpc>
              <a:spcBef>
                <a:spcPts val="0"/>
              </a:spcBef>
              <a:buClr>
                <a:srgbClr val="434343"/>
              </a:buClr>
              <a:buSzPts val="1800"/>
              <a:buFont typeface="Roboto"/>
              <a:buChar char="●"/>
            </a:pPr>
            <a:endParaRPr kumimoji="0" lang="en-US" sz="1400" b="0" i="0" u="none" strike="noStrike" kern="0" cap="none" spc="0" normalizeH="0" baseline="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r>
              <a:rPr kumimoji="0" lang="en-US" sz="2400" b="0" i="0" u="none" strike="noStrike" kern="0" cap="none" spc="0" normalizeH="0" baseline="0" noProof="0" dirty="0" smtClean="0">
                <a:ln>
                  <a:noFill/>
                </a:ln>
                <a:solidFill>
                  <a:srgbClr val="434343"/>
                </a:solidFill>
                <a:effectLst/>
                <a:uLnTx/>
                <a:uFillTx/>
                <a:latin typeface="Roboto"/>
                <a:sym typeface="Roboto"/>
              </a:rPr>
              <a:t>Requirement for food assistance in 2019: 28 Billion dollars.  USAID spent 6 Billion dollars</a:t>
            </a:r>
          </a:p>
          <a:p>
            <a:pPr marL="457200" lvl="0" indent="-342900">
              <a:lnSpc>
                <a:spcPct val="115000"/>
              </a:lnSpc>
              <a:spcBef>
                <a:spcPts val="0"/>
              </a:spcBef>
              <a:buClr>
                <a:srgbClr val="434343"/>
              </a:buClr>
              <a:buSzPts val="1800"/>
              <a:buFont typeface="Roboto"/>
              <a:buChar char="●"/>
            </a:pPr>
            <a:endParaRPr kumimoji="0" lang="en-US" sz="1400" b="0" i="0" u="none" strike="noStrike" kern="0" cap="none" spc="0" normalizeH="0" baseline="0" noProof="0" dirty="0" smtClean="0">
              <a:ln>
                <a:noFill/>
              </a:ln>
              <a:solidFill>
                <a:srgbClr val="434343"/>
              </a:solidFill>
              <a:effectLst/>
              <a:uLnTx/>
              <a:uFillTx/>
              <a:latin typeface="Roboto"/>
              <a:sym typeface="Roboto"/>
            </a:endParaRPr>
          </a:p>
          <a:p>
            <a:pPr marL="457200" lvl="0" indent="-342900">
              <a:lnSpc>
                <a:spcPct val="115000"/>
              </a:lnSpc>
              <a:spcBef>
                <a:spcPts val="0"/>
              </a:spcBef>
              <a:buClr>
                <a:srgbClr val="434343"/>
              </a:buClr>
              <a:buSzPts val="1800"/>
              <a:buFont typeface="Roboto"/>
              <a:buChar char="●"/>
            </a:pPr>
            <a:r>
              <a:rPr kumimoji="0" lang="en-US" sz="2200" b="0" i="0" u="none" strike="noStrike" kern="0" cap="none" spc="0" normalizeH="0" baseline="0" noProof="0" dirty="0" smtClean="0">
                <a:ln>
                  <a:noFill/>
                </a:ln>
                <a:solidFill>
                  <a:srgbClr val="434343"/>
                </a:solidFill>
                <a:effectLst/>
                <a:uLnTx/>
                <a:uFillTx/>
                <a:latin typeface="Roboto"/>
                <a:sym typeface="Roboto"/>
              </a:rPr>
              <a:t>Hazards outlooks are primary input to FEWS NET food security outlooks</a:t>
            </a:r>
          </a:p>
          <a:p>
            <a:endParaRPr lang="en-US" dirty="0"/>
          </a:p>
        </p:txBody>
      </p:sp>
      <p:sp>
        <p:nvSpPr>
          <p:cNvPr id="6" name="Title 1"/>
          <p:cNvSpPr txBox="1">
            <a:spLocks/>
          </p:cNvSpPr>
          <p:nvPr/>
        </p:nvSpPr>
        <p:spPr>
          <a:xfrm>
            <a:off x="311699" y="1237062"/>
            <a:ext cx="11266408" cy="607800"/>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chemeClr val="tx1"/>
                </a:solidFill>
                <a:effectLst/>
                <a:uLnTx/>
                <a:uFillTx/>
                <a:latin typeface="Roboto"/>
                <a:sym typeface="Roboto"/>
              </a:rPr>
              <a:t>Decision Support Services – Food Security</a:t>
            </a:r>
            <a:endParaRPr kumimoji="0" lang="en-US" sz="3000" b="0" i="0" u="none" strike="noStrike" kern="0" cap="none" spc="0" normalizeH="0" baseline="0" noProof="0" dirty="0">
              <a:ln>
                <a:noFill/>
              </a:ln>
              <a:solidFill>
                <a:schemeClr val="tx1"/>
              </a:solidFill>
              <a:effectLst/>
              <a:uLnTx/>
              <a:uFillTx/>
              <a:latin typeface="Roboto"/>
              <a:sym typeface="Roboto"/>
            </a:endParaRPr>
          </a:p>
        </p:txBody>
      </p:sp>
      <p:sp>
        <p:nvSpPr>
          <p:cNvPr id="7" name="Title 1"/>
          <p:cNvSpPr txBox="1">
            <a:spLocks/>
          </p:cNvSpPr>
          <p:nvPr/>
        </p:nvSpPr>
        <p:spPr>
          <a:xfrm>
            <a:off x="311700" y="150225"/>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Background CPC International Desks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graphicFrame>
        <p:nvGraphicFramePr>
          <p:cNvPr id="8" name="Table 7"/>
          <p:cNvGraphicFramePr>
            <a:graphicFrameLocks noGrp="1"/>
          </p:cNvGraphicFramePr>
          <p:nvPr>
            <p:extLst/>
          </p:nvPr>
        </p:nvGraphicFramePr>
        <p:xfrm>
          <a:off x="5331978" y="2266570"/>
          <a:ext cx="5361421" cy="654437"/>
        </p:xfrm>
        <a:graphic>
          <a:graphicData uri="http://schemas.openxmlformats.org/drawingml/2006/table">
            <a:tbl>
              <a:tblPr firstRow="1" bandRow="1"/>
              <a:tblGrid>
                <a:gridCol w="1340356">
                  <a:extLst>
                    <a:ext uri="{9D8B030D-6E8A-4147-A177-3AD203B41FA5}">
                      <a16:colId xmlns:a16="http://schemas.microsoft.com/office/drawing/2014/main" val="20000"/>
                    </a:ext>
                  </a:extLst>
                </a:gridCol>
                <a:gridCol w="1340356">
                  <a:extLst>
                    <a:ext uri="{9D8B030D-6E8A-4147-A177-3AD203B41FA5}">
                      <a16:colId xmlns:a16="http://schemas.microsoft.com/office/drawing/2014/main" val="20001"/>
                    </a:ext>
                  </a:extLst>
                </a:gridCol>
                <a:gridCol w="1576887">
                  <a:extLst>
                    <a:ext uri="{9D8B030D-6E8A-4147-A177-3AD203B41FA5}">
                      <a16:colId xmlns:a16="http://schemas.microsoft.com/office/drawing/2014/main" val="20002"/>
                    </a:ext>
                  </a:extLst>
                </a:gridCol>
                <a:gridCol w="1103822">
                  <a:extLst>
                    <a:ext uri="{9D8B030D-6E8A-4147-A177-3AD203B41FA5}">
                      <a16:colId xmlns:a16="http://schemas.microsoft.com/office/drawing/2014/main" val="20003"/>
                    </a:ext>
                  </a:extLst>
                </a:gridCol>
              </a:tblGrid>
              <a:tr h="342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COVID-19</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EXTREMES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baseline="0" dirty="0" smtClean="0"/>
                        <a:t>CONFLICT</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LOCUST</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3116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solidFill>
                            <a:schemeClr val="tx1">
                              <a:lumMod val="50000"/>
                              <a:lumOff val="50000"/>
                            </a:schemeClr>
                          </a:solidFill>
                        </a:rPr>
                        <a:t> </a:t>
                      </a:r>
                      <a:endParaRPr lang="en-US" sz="1400" dirty="0">
                        <a:solidFill>
                          <a:schemeClr val="tx1">
                            <a:lumMod val="50000"/>
                            <a:lumOff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2"/>
          <a:stretch>
            <a:fillRect/>
          </a:stretch>
        </p:blipFill>
        <p:spPr>
          <a:xfrm>
            <a:off x="5331979" y="2589732"/>
            <a:ext cx="5361421" cy="3067892"/>
          </a:xfrm>
          <a:prstGeom prst="rect">
            <a:avLst/>
          </a:prstGeom>
        </p:spPr>
      </p:pic>
      <p:sp>
        <p:nvSpPr>
          <p:cNvPr id="10" name="Rectangle 9"/>
          <p:cNvSpPr/>
          <p:nvPr/>
        </p:nvSpPr>
        <p:spPr>
          <a:xfrm>
            <a:off x="8667482" y="3244169"/>
            <a:ext cx="1737745" cy="1264771"/>
          </a:xfrm>
          <a:prstGeom prst="rect">
            <a:avLst/>
          </a:prstGeom>
          <a:noFill/>
          <a:ln w="38100" cap="flat" cmpd="sng" algn="ctr">
            <a:solidFill>
              <a:sysClr val="windowText" lastClr="000000">
                <a:lumMod val="95000"/>
                <a:lumOff val="5000"/>
              </a:sysClr>
            </a:solidFill>
            <a:prstDash val="solid"/>
          </a:ln>
          <a:effectLst/>
        </p:spPr>
        <p:txBody>
          <a:bodyPr rtlCol="0"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26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3"/>
          <a:stretch>
            <a:fillRect/>
          </a:stretch>
        </p:blipFill>
        <p:spPr>
          <a:xfrm>
            <a:off x="10763295" y="2544295"/>
            <a:ext cx="1356569" cy="3141852"/>
          </a:xfrm>
          <a:prstGeom prst="rect">
            <a:avLst/>
          </a:prstGeom>
          <a:ln>
            <a:solidFill>
              <a:srgbClr val="C00000"/>
            </a:solidFill>
          </a:ln>
        </p:spPr>
      </p:pic>
      <p:sp>
        <p:nvSpPr>
          <p:cNvPr id="12" name="TextBox 11"/>
          <p:cNvSpPr txBox="1"/>
          <p:nvPr/>
        </p:nvSpPr>
        <p:spPr>
          <a:xfrm>
            <a:off x="8870833" y="4070883"/>
            <a:ext cx="1534394" cy="461665"/>
          </a:xfrm>
          <a:prstGeom prst="rect">
            <a:avLst/>
          </a:prstGeom>
          <a:noFill/>
        </p:spPr>
        <p:txBody>
          <a:bodyPr wrap="none" rtlCol="0">
            <a:spAutoFit/>
          </a:bodyPr>
          <a:lstStyle/>
          <a:p>
            <a:r>
              <a:rPr lang="en-US" sz="2400" b="1" dirty="0" smtClean="0">
                <a:latin typeface="Tw Cen MT" panose="020B0602020104020603" pitchFamily="34" charset="0"/>
              </a:rPr>
              <a:t>52millions</a:t>
            </a:r>
            <a:endParaRPr lang="en-US" sz="2400" b="1" dirty="0">
              <a:latin typeface="Tw Cen MT" panose="020B0602020104020603" pitchFamily="34" charset="0"/>
            </a:endParaRPr>
          </a:p>
        </p:txBody>
      </p:sp>
      <p:sp>
        <p:nvSpPr>
          <p:cNvPr id="13" name="TextBox 12"/>
          <p:cNvSpPr txBox="1"/>
          <p:nvPr/>
        </p:nvSpPr>
        <p:spPr>
          <a:xfrm>
            <a:off x="5360159" y="5936720"/>
            <a:ext cx="6681594" cy="646331"/>
          </a:xfrm>
          <a:prstGeom prst="rect">
            <a:avLst/>
          </a:prstGeom>
          <a:solidFill>
            <a:schemeClr val="accent2">
              <a:lumMod val="20000"/>
              <a:lumOff val="80000"/>
            </a:schemeClr>
          </a:solidFill>
          <a:ln w="19050">
            <a:solidFill>
              <a:schemeClr val="accent2">
                <a:lumMod val="60000"/>
                <a:lumOff val="40000"/>
              </a:schemeClr>
            </a:solidFill>
          </a:ln>
        </p:spPr>
        <p:txBody>
          <a:bodyPr wrap="square" rtlCol="0">
            <a:spAutoFit/>
          </a:bodyPr>
          <a:lstStyle/>
          <a:p>
            <a:r>
              <a:rPr lang="en-US" b="1" dirty="0" smtClean="0">
                <a:solidFill>
                  <a:srgbClr val="7030A0"/>
                </a:solidFill>
              </a:rPr>
              <a:t>USAID funds CPC about $1M/year in support of famine </a:t>
            </a:r>
            <a:r>
              <a:rPr lang="en-US" b="1" dirty="0">
                <a:solidFill>
                  <a:srgbClr val="7030A0"/>
                </a:solidFill>
              </a:rPr>
              <a:t>e</a:t>
            </a:r>
            <a:r>
              <a:rPr lang="en-US" b="1" dirty="0" smtClean="0">
                <a:solidFill>
                  <a:srgbClr val="7030A0"/>
                </a:solidFill>
              </a:rPr>
              <a:t>arly warning, to prevent hunger, malnutrition, and to reduce disaster.</a:t>
            </a:r>
            <a:endParaRPr lang="en-US" b="1" dirty="0">
              <a:solidFill>
                <a:srgbClr val="7030A0"/>
              </a:solidFill>
            </a:endParaRPr>
          </a:p>
        </p:txBody>
      </p:sp>
      <p:sp>
        <p:nvSpPr>
          <p:cNvPr id="2" name="TextBox 1"/>
          <p:cNvSpPr txBox="1"/>
          <p:nvPr/>
        </p:nvSpPr>
        <p:spPr>
          <a:xfrm>
            <a:off x="9214855" y="5601638"/>
            <a:ext cx="1511632" cy="307777"/>
          </a:xfrm>
          <a:prstGeom prst="rect">
            <a:avLst/>
          </a:prstGeom>
          <a:noFill/>
        </p:spPr>
        <p:txBody>
          <a:bodyPr wrap="none" rtlCol="0">
            <a:spAutoFit/>
          </a:bodyPr>
          <a:lstStyle/>
          <a:p>
            <a:r>
              <a:rPr lang="en-US" sz="1400" dirty="0" smtClean="0">
                <a:solidFill>
                  <a:srgbClr val="FF0000"/>
                </a:solidFill>
              </a:rPr>
              <a:t>Source: FEWS NET</a:t>
            </a:r>
            <a:endParaRPr lang="en-US" sz="1400" dirty="0">
              <a:solidFill>
                <a:srgbClr val="FF0000"/>
              </a:solidFill>
            </a:endParaRPr>
          </a:p>
        </p:txBody>
      </p:sp>
    </p:spTree>
    <p:extLst>
      <p:ext uri="{BB962C8B-B14F-4D97-AF65-F5344CB8AC3E}">
        <p14:creationId xmlns:p14="http://schemas.microsoft.com/office/powerpoint/2010/main" val="3951333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SSIL~1.THI\AppData\Local\Temp\3\proto_alt_af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65" y="3198472"/>
            <a:ext cx="2238301" cy="2896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740" y="4119197"/>
            <a:ext cx="2413715" cy="188770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97" t="9375" r="3314" b="8958"/>
          <a:stretch/>
        </p:blipFill>
        <p:spPr>
          <a:xfrm>
            <a:off x="3045597" y="2151847"/>
            <a:ext cx="2242076" cy="1544783"/>
          </a:xfrm>
          <a:prstGeom prst="rect">
            <a:avLst/>
          </a:prstGeom>
        </p:spPr>
      </p:pic>
      <p:sp>
        <p:nvSpPr>
          <p:cNvPr id="5" name="TextBox 4"/>
          <p:cNvSpPr txBox="1"/>
          <p:nvPr/>
        </p:nvSpPr>
        <p:spPr>
          <a:xfrm>
            <a:off x="107465" y="2115130"/>
            <a:ext cx="2714501" cy="954107"/>
          </a:xfrm>
          <a:prstGeom prst="rect">
            <a:avLst/>
          </a:prstGeom>
          <a:noFill/>
        </p:spPr>
        <p:txBody>
          <a:bodyPr wrap="square" rtlCol="0">
            <a:spAutoFit/>
          </a:bodyPr>
          <a:lstStyle/>
          <a:p>
            <a:pPr>
              <a:buClr>
                <a:srgbClr val="000000"/>
              </a:buClr>
              <a:buFont typeface="Arial"/>
              <a:buNone/>
            </a:pPr>
            <a:r>
              <a:rPr lang="en-US" sz="1400" i="1" kern="0" dirty="0">
                <a:solidFill>
                  <a:srgbClr val="C00000"/>
                </a:solidFill>
                <a:latin typeface="Arial"/>
                <a:cs typeface="Arial"/>
                <a:sym typeface="Arial"/>
              </a:rPr>
              <a:t>Integrating weather, climate, and land information to inform humanitarian response planning.</a:t>
            </a:r>
          </a:p>
        </p:txBody>
      </p:sp>
      <p:sp>
        <p:nvSpPr>
          <p:cNvPr id="6" name="TextBox 5"/>
          <p:cNvSpPr txBox="1"/>
          <p:nvPr/>
        </p:nvSpPr>
        <p:spPr>
          <a:xfrm>
            <a:off x="531467" y="5425328"/>
            <a:ext cx="643125" cy="307777"/>
          </a:xfrm>
          <a:prstGeom prst="rect">
            <a:avLst/>
          </a:prstGeom>
          <a:noFill/>
        </p:spPr>
        <p:txBody>
          <a:bodyPr wrap="none" rtlCol="0">
            <a:spAutoFit/>
          </a:bodyPr>
          <a:lstStyle/>
          <a:p>
            <a:pPr>
              <a:buClr>
                <a:srgbClr val="000000"/>
              </a:buClr>
              <a:buFont typeface="Arial"/>
              <a:buNone/>
            </a:pPr>
            <a:r>
              <a:rPr lang="en-US" sz="1400" kern="0" dirty="0">
                <a:solidFill>
                  <a:srgbClr val="000000"/>
                </a:solidFill>
                <a:latin typeface="Arial"/>
                <a:cs typeface="Arial"/>
                <a:sym typeface="Arial"/>
              </a:rPr>
              <a:t>Africa</a:t>
            </a:r>
          </a:p>
        </p:txBody>
      </p:sp>
      <p:sp>
        <p:nvSpPr>
          <p:cNvPr id="7" name="TextBox 6"/>
          <p:cNvSpPr txBox="1"/>
          <p:nvPr/>
        </p:nvSpPr>
        <p:spPr>
          <a:xfrm>
            <a:off x="3239736" y="3239430"/>
            <a:ext cx="1021433" cy="307777"/>
          </a:xfrm>
          <a:prstGeom prst="rect">
            <a:avLst/>
          </a:prstGeom>
          <a:noFill/>
        </p:spPr>
        <p:txBody>
          <a:bodyPr wrap="none" rtlCol="0">
            <a:spAutoFit/>
          </a:bodyPr>
          <a:lstStyle/>
          <a:p>
            <a:pPr>
              <a:buClr>
                <a:srgbClr val="000000"/>
              </a:buClr>
              <a:buFont typeface="Arial"/>
              <a:buNone/>
            </a:pPr>
            <a:r>
              <a:rPr lang="en-US" sz="1400" kern="0" dirty="0">
                <a:solidFill>
                  <a:srgbClr val="000000"/>
                </a:solidFill>
                <a:latin typeface="Arial"/>
                <a:cs typeface="Arial"/>
                <a:sym typeface="Arial"/>
              </a:rPr>
              <a:t>Hispaniola</a:t>
            </a:r>
          </a:p>
        </p:txBody>
      </p:sp>
      <p:sp>
        <p:nvSpPr>
          <p:cNvPr id="8" name="TextBox 7"/>
          <p:cNvSpPr txBox="1"/>
          <p:nvPr/>
        </p:nvSpPr>
        <p:spPr>
          <a:xfrm>
            <a:off x="3262472" y="5276052"/>
            <a:ext cx="841897" cy="523220"/>
          </a:xfrm>
          <a:prstGeom prst="rect">
            <a:avLst/>
          </a:prstGeom>
          <a:noFill/>
        </p:spPr>
        <p:txBody>
          <a:bodyPr wrap="none" rtlCol="0">
            <a:spAutoFit/>
          </a:bodyPr>
          <a:lstStyle/>
          <a:p>
            <a:pPr>
              <a:buClr>
                <a:srgbClr val="000000"/>
              </a:buClr>
              <a:buFont typeface="Arial"/>
              <a:buNone/>
            </a:pPr>
            <a:r>
              <a:rPr lang="en-US" sz="1400" kern="0" dirty="0">
                <a:solidFill>
                  <a:srgbClr val="000000"/>
                </a:solidFill>
                <a:latin typeface="Arial"/>
                <a:cs typeface="Arial"/>
                <a:sym typeface="Arial"/>
              </a:rPr>
              <a:t>Central</a:t>
            </a:r>
          </a:p>
          <a:p>
            <a:pPr>
              <a:buClr>
                <a:srgbClr val="000000"/>
              </a:buClr>
              <a:buFont typeface="Arial"/>
              <a:buNone/>
            </a:pPr>
            <a:r>
              <a:rPr lang="en-US" sz="1400" kern="0" dirty="0">
                <a:solidFill>
                  <a:srgbClr val="000000"/>
                </a:solidFill>
                <a:latin typeface="Arial"/>
                <a:cs typeface="Arial"/>
                <a:sym typeface="Arial"/>
              </a:rPr>
              <a:t>America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9427" y="1961972"/>
            <a:ext cx="2895600" cy="2237509"/>
          </a:xfrm>
          <a:prstGeom prst="rect">
            <a:avLst/>
          </a:prstGeom>
        </p:spPr>
      </p:pic>
      <p:sp>
        <p:nvSpPr>
          <p:cNvPr id="10" name="TextBox 9"/>
          <p:cNvSpPr txBox="1"/>
          <p:nvPr/>
        </p:nvSpPr>
        <p:spPr>
          <a:xfrm>
            <a:off x="5944648" y="3597463"/>
            <a:ext cx="2325580" cy="307777"/>
          </a:xfrm>
          <a:prstGeom prst="rect">
            <a:avLst/>
          </a:prstGeom>
          <a:noFill/>
        </p:spPr>
        <p:txBody>
          <a:bodyPr wrap="square" rtlCol="0">
            <a:spAutoFit/>
          </a:bodyPr>
          <a:lstStyle/>
          <a:p>
            <a:pPr>
              <a:buClr>
                <a:srgbClr val="000000"/>
              </a:buClr>
              <a:buFont typeface="Arial"/>
              <a:buNone/>
            </a:pPr>
            <a:r>
              <a:rPr lang="en-US" sz="1400" kern="0" dirty="0">
                <a:solidFill>
                  <a:srgbClr val="000000"/>
                </a:solidFill>
                <a:latin typeface="Arial"/>
                <a:cs typeface="Arial"/>
                <a:sym typeface="Arial"/>
              </a:rPr>
              <a:t>Central Asia</a:t>
            </a:r>
          </a:p>
        </p:txBody>
      </p:sp>
      <p:sp>
        <p:nvSpPr>
          <p:cNvPr id="13" name="TextBox 12"/>
          <p:cNvSpPr txBox="1"/>
          <p:nvPr/>
        </p:nvSpPr>
        <p:spPr>
          <a:xfrm>
            <a:off x="5863152" y="4666260"/>
            <a:ext cx="5793785" cy="1631216"/>
          </a:xfrm>
          <a:prstGeom prst="rect">
            <a:avLst/>
          </a:prstGeom>
          <a:solidFill>
            <a:schemeClr val="bg1">
              <a:lumMod val="95000"/>
            </a:schemeClr>
          </a:solidFill>
          <a:ln>
            <a:solidFill>
              <a:schemeClr val="bg1">
                <a:lumMod val="75000"/>
              </a:schemeClr>
            </a:solidFill>
          </a:ln>
        </p:spPr>
        <p:txBody>
          <a:bodyPr wrap="square" rtlCol="0">
            <a:spAutoFit/>
          </a:bodyPr>
          <a:lstStyle/>
          <a:p>
            <a:r>
              <a:rPr lang="en-US" sz="2000" dirty="0" smtClean="0">
                <a:latin typeface="Arial" panose="020B0604020202020204" pitchFamily="34" charset="0"/>
                <a:cs typeface="Arial" panose="020B0604020202020204" pitchFamily="34" charset="0"/>
              </a:rPr>
              <a:t>Hazards outlooks are based on the long term monitoring of the climate system and forecasts to gain knowledge of the current state of the climate and evolution in the near future from one week to a month or season </a:t>
            </a:r>
          </a:p>
        </p:txBody>
      </p:sp>
      <p:pic>
        <p:nvPicPr>
          <p:cNvPr id="14" name="Picture 2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860222" y="2075059"/>
            <a:ext cx="3168873" cy="2136818"/>
          </a:xfrm>
          <a:prstGeom prst="rect">
            <a:avLst/>
          </a:prstGeom>
          <a:noFill/>
          <a:ln w="12700">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311700" y="150225"/>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Background CPC International Desks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
        <p:nvSpPr>
          <p:cNvPr id="16" name="Title 1"/>
          <p:cNvSpPr txBox="1">
            <a:spLocks/>
          </p:cNvSpPr>
          <p:nvPr/>
        </p:nvSpPr>
        <p:spPr>
          <a:xfrm>
            <a:off x="311699" y="1121151"/>
            <a:ext cx="11266408" cy="607800"/>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chemeClr val="tx1"/>
                </a:solidFill>
                <a:effectLst/>
                <a:uLnTx/>
                <a:uFillTx/>
                <a:latin typeface="Roboto"/>
                <a:sym typeface="Roboto"/>
              </a:rPr>
              <a:t>Hazards Outlooks for Food Security</a:t>
            </a:r>
            <a:endParaRPr kumimoji="0" lang="en-US" sz="3000" b="0" i="0" u="none" strike="noStrike" kern="0" cap="none" spc="0" normalizeH="0" baseline="0" noProof="0" dirty="0">
              <a:ln>
                <a:noFill/>
              </a:ln>
              <a:solidFill>
                <a:schemeClr val="tx1"/>
              </a:solidFill>
              <a:effectLst/>
              <a:uLnTx/>
              <a:uFillTx/>
              <a:latin typeface="Roboto"/>
              <a:sym typeface="Roboto"/>
            </a:endParaRPr>
          </a:p>
        </p:txBody>
      </p:sp>
    </p:spTree>
    <p:extLst>
      <p:ext uri="{BB962C8B-B14F-4D97-AF65-F5344CB8AC3E}">
        <p14:creationId xmlns:p14="http://schemas.microsoft.com/office/powerpoint/2010/main" val="210611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461" y="1521226"/>
            <a:ext cx="6813669" cy="4931090"/>
          </a:xfrm>
          <a:solidFill>
            <a:schemeClr val="bg1">
              <a:lumMod val="95000"/>
            </a:schemeClr>
          </a:solidFill>
          <a:ln w="19050">
            <a:solidFill>
              <a:schemeClr val="bg1">
                <a:lumMod val="65000"/>
              </a:schemeClr>
            </a:solidFill>
          </a:ln>
        </p:spPr>
        <p:txBody>
          <a:bodyPr>
            <a:normAutofit lnSpcReduction="10000"/>
          </a:bodyPr>
          <a:lstStyle/>
          <a:p>
            <a:r>
              <a:rPr lang="en-US" sz="2400" dirty="0" smtClean="0"/>
              <a:t>CPC work on climate and health started in 2004 – </a:t>
            </a:r>
            <a:r>
              <a:rPr lang="en-US" sz="2400" dirty="0" smtClean="0"/>
              <a:t>NOAA OHHI, Congress Appropriation, $18M</a:t>
            </a:r>
            <a:endParaRPr lang="en-US" sz="2400" dirty="0" smtClean="0"/>
          </a:p>
          <a:p>
            <a:r>
              <a:rPr lang="en-US" sz="2400" dirty="0" smtClean="0"/>
              <a:t>CPC effort extended </a:t>
            </a:r>
            <a:r>
              <a:rPr lang="en-US" sz="2400" dirty="0"/>
              <a:t>in </a:t>
            </a:r>
            <a:r>
              <a:rPr lang="en-US" sz="2400" dirty="0" smtClean="0"/>
              <a:t>2010: climate and cholera</a:t>
            </a:r>
          </a:p>
          <a:p>
            <a:r>
              <a:rPr lang="en-US" sz="2400" dirty="0" smtClean="0"/>
              <a:t>WHO established </a:t>
            </a:r>
            <a:r>
              <a:rPr lang="en-US" sz="2400" dirty="0" err="1" smtClean="0"/>
              <a:t>ClimHealth</a:t>
            </a:r>
            <a:r>
              <a:rPr lang="en-US" sz="2400" dirty="0" smtClean="0"/>
              <a:t> Africa with NOAA one of the founding institutions</a:t>
            </a:r>
          </a:p>
          <a:p>
            <a:r>
              <a:rPr lang="en-US" sz="2400" dirty="0"/>
              <a:t>NWS funded CPC to conduct two scoping workshops in Africa and to initiate a climate and health activity</a:t>
            </a:r>
          </a:p>
          <a:p>
            <a:pPr lvl="1"/>
            <a:r>
              <a:rPr lang="en-US" sz="2200" dirty="0" smtClean="0"/>
              <a:t>Goal</a:t>
            </a:r>
            <a:r>
              <a:rPr lang="en-US" sz="2200" dirty="0"/>
              <a:t>: To contribute to climate-based early warning systems for public </a:t>
            </a:r>
            <a:r>
              <a:rPr lang="en-US" sz="2200" dirty="0" smtClean="0"/>
              <a:t>health</a:t>
            </a:r>
          </a:p>
          <a:p>
            <a:pPr lvl="1"/>
            <a:r>
              <a:rPr lang="en-US" sz="2200" dirty="0"/>
              <a:t>Recommendations</a:t>
            </a:r>
          </a:p>
          <a:p>
            <a:pPr lvl="2"/>
            <a:r>
              <a:rPr lang="en-US" sz="1800" dirty="0" smtClean="0"/>
              <a:t>Deliver </a:t>
            </a:r>
            <a:r>
              <a:rPr lang="en-US" sz="1800" dirty="0"/>
              <a:t>training for the health sector</a:t>
            </a:r>
          </a:p>
          <a:p>
            <a:pPr lvl="2"/>
            <a:r>
              <a:rPr lang="en-US" sz="1800" dirty="0"/>
              <a:t>Provide real time weather and climate information to enable decision making in health</a:t>
            </a:r>
          </a:p>
          <a:p>
            <a:pPr lvl="2"/>
            <a:r>
              <a:rPr lang="en-US" sz="1900" dirty="0" smtClean="0"/>
              <a:t>Focus Areas: heat-health and infectious </a:t>
            </a:r>
            <a:r>
              <a:rPr lang="en-US" sz="1900" dirty="0"/>
              <a:t>disease</a:t>
            </a:r>
          </a:p>
          <a:p>
            <a:endParaRPr lang="en-US" sz="2600" dirty="0" smtClean="0"/>
          </a:p>
          <a:p>
            <a:endParaRPr lang="en-US" dirty="0"/>
          </a:p>
          <a:p>
            <a:endParaRPr lang="en-US" dirty="0" smtClean="0"/>
          </a:p>
        </p:txBody>
      </p:sp>
      <p:sp>
        <p:nvSpPr>
          <p:cNvPr id="4"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Climate and Health for Africa</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
        <p:nvSpPr>
          <p:cNvPr id="6" name="TextBox 5"/>
          <p:cNvSpPr txBox="1"/>
          <p:nvPr/>
        </p:nvSpPr>
        <p:spPr>
          <a:xfrm>
            <a:off x="2442098" y="984636"/>
            <a:ext cx="1911742" cy="523220"/>
          </a:xfrm>
          <a:prstGeom prst="rect">
            <a:avLst/>
          </a:prstGeom>
          <a:noFill/>
        </p:spPr>
        <p:txBody>
          <a:bodyPr wrap="none" rtlCol="0">
            <a:spAutoFit/>
          </a:bodyPr>
          <a:lstStyle/>
          <a:p>
            <a:r>
              <a:rPr lang="en-US" sz="2800" dirty="0" smtClean="0">
                <a:solidFill>
                  <a:srgbClr val="7030A0"/>
                </a:solidFill>
              </a:rPr>
              <a:t>Background</a:t>
            </a:r>
            <a:endParaRPr lang="en-US" sz="2800" dirty="0">
              <a:solidFill>
                <a:srgbClr val="7030A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320" y="54671"/>
            <a:ext cx="4827033" cy="3620275"/>
          </a:xfrm>
          <a:prstGeom prst="rect">
            <a:avLst/>
          </a:prstGeom>
        </p:spPr>
      </p:pic>
      <p:sp>
        <p:nvSpPr>
          <p:cNvPr id="5" name="TextBox 4"/>
          <p:cNvSpPr txBox="1"/>
          <p:nvPr/>
        </p:nvSpPr>
        <p:spPr>
          <a:xfrm>
            <a:off x="7473818" y="3597672"/>
            <a:ext cx="4416915" cy="369332"/>
          </a:xfrm>
          <a:prstGeom prst="rect">
            <a:avLst/>
          </a:prstGeom>
          <a:noFill/>
        </p:spPr>
        <p:txBody>
          <a:bodyPr wrap="none" rtlCol="0">
            <a:spAutoFit/>
          </a:bodyPr>
          <a:lstStyle/>
          <a:p>
            <a:r>
              <a:rPr lang="en-US" i="1" dirty="0" smtClean="0"/>
              <a:t>Observing mosquito larvae in a pond in Niger</a:t>
            </a:r>
            <a:endParaRPr lang="en-US" i="1" dirty="0"/>
          </a:p>
        </p:txBody>
      </p:sp>
      <p:sp>
        <p:nvSpPr>
          <p:cNvPr id="7" name="Rectangle 3"/>
          <p:cNvSpPr txBox="1">
            <a:spLocks noChangeArrowheads="1"/>
          </p:cNvSpPr>
          <p:nvPr/>
        </p:nvSpPr>
        <p:spPr>
          <a:xfrm>
            <a:off x="7279789" y="4095482"/>
            <a:ext cx="4809564" cy="2704567"/>
          </a:xfrm>
          <a:prstGeom prst="rect">
            <a:avLst/>
          </a:prstGeom>
          <a:solidFill>
            <a:schemeClr val="accent4">
              <a:lumMod val="20000"/>
              <a:lumOff val="80000"/>
            </a:schemeClr>
          </a:solidFill>
          <a:ln w="19050">
            <a:solidFill>
              <a:schemeClr val="accent4">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t>Malaria ranks 3</a:t>
            </a:r>
            <a:r>
              <a:rPr lang="en-US" altLang="en-US" sz="2400" baseline="30000" dirty="0" smtClean="0"/>
              <a:t>rd</a:t>
            </a:r>
            <a:r>
              <a:rPr lang="en-US" altLang="en-US" sz="2400" dirty="0" smtClean="0"/>
              <a:t> among major infectious disease threats in Africa</a:t>
            </a:r>
            <a:endParaRPr lang="en-US" altLang="en-US" sz="2000" dirty="0" smtClean="0"/>
          </a:p>
          <a:p>
            <a:r>
              <a:rPr lang="en-US" altLang="en-US" sz="2400" dirty="0" smtClean="0"/>
              <a:t>About 90% of all malaria deaths in the world occur in Africa</a:t>
            </a:r>
          </a:p>
          <a:p>
            <a:r>
              <a:rPr lang="en-US" altLang="en-US" sz="2400" dirty="0" smtClean="0"/>
              <a:t>300-500 million cases: 1-3 million deaths each year (90% children under 5 years old)</a:t>
            </a:r>
            <a:endParaRPr lang="en-US" altLang="en-US" sz="2400" dirty="0" smtClean="0"/>
          </a:p>
        </p:txBody>
      </p:sp>
    </p:spTree>
    <p:extLst>
      <p:ext uri="{BB962C8B-B14F-4D97-AF65-F5344CB8AC3E}">
        <p14:creationId xmlns:p14="http://schemas.microsoft.com/office/powerpoint/2010/main" val="354912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925391" y="1648392"/>
            <a:ext cx="4040188" cy="479822"/>
          </a:xfrm>
          <a:prstGeom prst="rect">
            <a:avLst/>
          </a:prstGeom>
          <a:solidFill>
            <a:schemeClr val="bg1">
              <a:lumMod val="95000"/>
            </a:schemeClr>
          </a:solidFill>
          <a:ln>
            <a:solidFill>
              <a:schemeClr val="bg1">
                <a:lumMod val="65000"/>
              </a:schemeClr>
            </a:solidFill>
          </a:ln>
        </p:spPr>
        <p:txBody>
          <a:bodyPr vert="horz" lIns="91440" tIns="45720" rIns="91440" bIns="45720" rtlCol="0" anchor="b">
            <a:normAutofit/>
          </a:bodyPr>
          <a:lstStyle>
            <a:lvl1pPr marL="0" indent="0" algn="l" defTabSz="6858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Heat-Health</a:t>
            </a:r>
            <a:endParaRPr lang="en-US" dirty="0">
              <a:latin typeface="Arial" panose="020B0604020202020204" pitchFamily="34" charset="0"/>
              <a:cs typeface="Arial" panose="020B0604020202020204" pitchFamily="34" charset="0"/>
            </a:endParaRPr>
          </a:p>
        </p:txBody>
      </p:sp>
      <p:sp>
        <p:nvSpPr>
          <p:cNvPr id="9" name="Content Placeholder 3"/>
          <p:cNvSpPr txBox="1">
            <a:spLocks/>
          </p:cNvSpPr>
          <p:nvPr/>
        </p:nvSpPr>
        <p:spPr>
          <a:xfrm>
            <a:off x="1925391" y="2232123"/>
            <a:ext cx="4040188" cy="2963466"/>
          </a:xfrm>
          <a:prstGeom prst="rect">
            <a:avLst/>
          </a:prstGeom>
          <a:solidFill>
            <a:schemeClr val="bg1">
              <a:lumMod val="95000"/>
            </a:schemeClr>
          </a:solidFill>
          <a:ln>
            <a:solidFill>
              <a:schemeClr val="bg1">
                <a:lumMod val="65000"/>
              </a:schemeClr>
            </a:solidFill>
          </a:ln>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a:lstStyle>
          <a:p>
            <a:pPr marL="400050" indent="-285750"/>
            <a:r>
              <a:rPr lang="en-US" dirty="0" smtClean="0">
                <a:latin typeface="Arial" panose="020B0604020202020204" pitchFamily="34" charset="0"/>
                <a:cs typeface="Arial" panose="020B0604020202020204" pitchFamily="34" charset="0"/>
              </a:rPr>
              <a:t>Sarah </a:t>
            </a:r>
            <a:r>
              <a:rPr lang="en-US" dirty="0" err="1" smtClean="0">
                <a:latin typeface="Arial" panose="020B0604020202020204" pitchFamily="34" charset="0"/>
                <a:cs typeface="Arial" panose="020B0604020202020204" pitchFamily="34" charset="0"/>
              </a:rPr>
              <a:t>Diouf</a:t>
            </a:r>
            <a:endParaRPr lang="en-US" dirty="0" smtClean="0">
              <a:latin typeface="Arial" panose="020B0604020202020204" pitchFamily="34" charset="0"/>
              <a:cs typeface="Arial" panose="020B0604020202020204" pitchFamily="34" charset="0"/>
            </a:endParaRPr>
          </a:p>
          <a:p>
            <a:pPr marL="400050" indent="-285750"/>
            <a:r>
              <a:rPr lang="en-US" dirty="0" err="1" smtClean="0">
                <a:latin typeface="Arial" panose="020B0604020202020204" pitchFamily="34" charset="0"/>
                <a:cs typeface="Arial" panose="020B0604020202020204" pitchFamily="34" charset="0"/>
              </a:rPr>
              <a:t>Endalkachew</a:t>
            </a:r>
            <a:r>
              <a:rPr lang="en-US" dirty="0" smtClean="0">
                <a:latin typeface="Arial" panose="020B0604020202020204" pitchFamily="34" charset="0"/>
                <a:cs typeface="Arial" panose="020B0604020202020204" pitchFamily="34" charset="0"/>
              </a:rPr>
              <a:t> Bekele</a:t>
            </a:r>
          </a:p>
          <a:p>
            <a:pPr marL="400050" indent="-285750"/>
            <a:r>
              <a:rPr lang="en-US" dirty="0" err="1" smtClean="0">
                <a:latin typeface="Arial" panose="020B0604020202020204" pitchFamily="34" charset="0"/>
                <a:cs typeface="Arial" panose="020B0604020202020204" pitchFamily="34" charset="0"/>
              </a:rPr>
              <a:t>Murali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Malasala</a:t>
            </a:r>
            <a:endParaRPr lang="en-US" dirty="0" smtClean="0">
              <a:latin typeface="Arial" panose="020B0604020202020204" pitchFamily="34" charset="0"/>
              <a:cs typeface="Arial" panose="020B0604020202020204" pitchFamily="34" charset="0"/>
            </a:endParaRPr>
          </a:p>
          <a:p>
            <a:pPr marL="400050" indent="-285750"/>
            <a:r>
              <a:rPr lang="en-US" dirty="0" err="1" smtClean="0">
                <a:latin typeface="Arial" panose="020B0604020202020204" pitchFamily="34" charset="0"/>
                <a:cs typeface="Arial" panose="020B0604020202020204" pitchFamily="34" charset="0"/>
              </a:rPr>
              <a:t>Ibrahima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Diouf</a:t>
            </a:r>
            <a:endParaRPr lang="en-US" dirty="0" smtClean="0">
              <a:latin typeface="Arial" panose="020B0604020202020204" pitchFamily="34" charset="0"/>
              <a:cs typeface="Arial" panose="020B0604020202020204" pitchFamily="34" charset="0"/>
            </a:endParaRPr>
          </a:p>
          <a:p>
            <a:pPr marL="400050" indent="-285750"/>
            <a:r>
              <a:rPr lang="en-US" dirty="0" err="1" smtClean="0">
                <a:latin typeface="Arial" panose="020B0604020202020204" pitchFamily="34" charset="0"/>
                <a:cs typeface="Arial" panose="020B0604020202020204" pitchFamily="34" charset="0"/>
              </a:rPr>
              <a:t>Peitao</a:t>
            </a:r>
            <a:r>
              <a:rPr lang="en-US" dirty="0" smtClean="0">
                <a:latin typeface="Arial" panose="020B0604020202020204" pitchFamily="34" charset="0"/>
                <a:cs typeface="Arial" panose="020B0604020202020204" pitchFamily="34" charset="0"/>
              </a:rPr>
              <a:t> Peng</a:t>
            </a:r>
          </a:p>
          <a:p>
            <a:pPr marL="11430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400050" indent="-285750"/>
            <a:r>
              <a:rPr lang="en-US" dirty="0" smtClean="0">
                <a:latin typeface="Arial" panose="020B0604020202020204" pitchFamily="34" charset="0"/>
                <a:cs typeface="Arial" panose="020B0604020202020204" pitchFamily="34" charset="0"/>
              </a:rPr>
              <a:t>Met Service Senegal</a:t>
            </a:r>
          </a:p>
          <a:p>
            <a:pPr marL="400050" indent="-285750"/>
            <a:r>
              <a:rPr lang="en-US" dirty="0" smtClean="0">
                <a:latin typeface="Arial" panose="020B0604020202020204" pitchFamily="34" charset="0"/>
                <a:cs typeface="Arial" panose="020B0604020202020204" pitchFamily="34" charset="0"/>
              </a:rPr>
              <a:t>Ministry of Health of Senegal</a:t>
            </a:r>
          </a:p>
          <a:p>
            <a:pPr marL="400050" indent="-285750"/>
            <a:r>
              <a:rPr lang="en-US" dirty="0" smtClean="0">
                <a:latin typeface="Arial" panose="020B0604020202020204" pitchFamily="34" charset="0"/>
                <a:cs typeface="Arial" panose="020B0604020202020204" pitchFamily="34" charset="0"/>
              </a:rPr>
              <a:t>Other international institutions</a:t>
            </a:r>
            <a:endParaRPr lang="en-US" dirty="0">
              <a:latin typeface="Arial" panose="020B0604020202020204" pitchFamily="34" charset="0"/>
              <a:cs typeface="Arial" panose="020B0604020202020204" pitchFamily="34" charset="0"/>
            </a:endParaRPr>
          </a:p>
        </p:txBody>
      </p:sp>
      <p:sp>
        <p:nvSpPr>
          <p:cNvPr id="10" name="Text Placeholder 4"/>
          <p:cNvSpPr txBox="1">
            <a:spLocks/>
          </p:cNvSpPr>
          <p:nvPr/>
        </p:nvSpPr>
        <p:spPr>
          <a:xfrm>
            <a:off x="6113217" y="1648392"/>
            <a:ext cx="4041775" cy="479822"/>
          </a:xfrm>
          <a:prstGeom prst="rect">
            <a:avLst/>
          </a:prstGeom>
          <a:solidFill>
            <a:schemeClr val="accent6">
              <a:lumMod val="20000"/>
              <a:lumOff val="80000"/>
            </a:schemeClr>
          </a:solidFill>
          <a:ln>
            <a:solidFill>
              <a:schemeClr val="accent6">
                <a:lumMod val="75000"/>
              </a:schemeClr>
            </a:solidFill>
          </a:ln>
        </p:spPr>
        <p:txBody>
          <a:bodyPr vert="horz" lIns="91440" tIns="45720" rIns="91440" bIns="45720" rtlCol="0" anchor="b">
            <a:normAutofit/>
          </a:bodyPr>
          <a:lstStyle>
            <a:lvl1pPr marL="0" indent="0" algn="l" defTabSz="6858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spcBef>
                <a:spcPct val="20000"/>
              </a:spcBef>
              <a:buFont typeface="Arial" panose="020B0604020202020204" pitchFamily="34" charset="0"/>
              <a:buNone/>
              <a:defRPr sz="1200" b="1" kern="1200">
                <a:solidFill>
                  <a:schemeClr val="tx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Infectious Diseases</a:t>
            </a:r>
            <a:endParaRPr lang="en-US" dirty="0">
              <a:latin typeface="Arial" panose="020B0604020202020204" pitchFamily="34" charset="0"/>
              <a:cs typeface="Arial" panose="020B0604020202020204" pitchFamily="34" charset="0"/>
            </a:endParaRPr>
          </a:p>
        </p:txBody>
      </p:sp>
      <p:sp>
        <p:nvSpPr>
          <p:cNvPr id="11" name="Content Placeholder 5"/>
          <p:cNvSpPr txBox="1">
            <a:spLocks/>
          </p:cNvSpPr>
          <p:nvPr/>
        </p:nvSpPr>
        <p:spPr>
          <a:xfrm>
            <a:off x="6113217" y="2232123"/>
            <a:ext cx="4041775" cy="2963466"/>
          </a:xfrm>
          <a:prstGeom prst="rect">
            <a:avLst/>
          </a:prstGeom>
          <a:solidFill>
            <a:schemeClr val="accent6">
              <a:lumMod val="20000"/>
              <a:lumOff val="80000"/>
            </a:schemeClr>
          </a:solidFill>
          <a:ln>
            <a:solidFill>
              <a:schemeClr val="accent6">
                <a:lumMod val="75000"/>
              </a:schemeClr>
            </a:solidFill>
          </a:ln>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a:lstStyle>
          <a:p>
            <a:r>
              <a:rPr lang="en-US" dirty="0" err="1" smtClean="0">
                <a:latin typeface="Arial" panose="020B0604020202020204" pitchFamily="34" charset="0"/>
                <a:cs typeface="Arial" panose="020B0604020202020204" pitchFamily="34" charset="0"/>
              </a:rPr>
              <a:t>Ibrahima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Diouf</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Pierre-</a:t>
            </a:r>
            <a:r>
              <a:rPr lang="en-US" dirty="0" err="1" smtClean="0">
                <a:latin typeface="Arial" panose="020B0604020202020204" pitchFamily="34" charset="0"/>
                <a:cs typeface="Arial" panose="020B0604020202020204" pitchFamily="34" charset="0"/>
              </a:rPr>
              <a:t>Honore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Kamsu-Tamo</a:t>
            </a:r>
            <a:endParaRPr lang="en-US" dirty="0" smtClean="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Assaf</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Anyamba</a:t>
            </a:r>
            <a:r>
              <a:rPr lang="en-US" dirty="0" smtClean="0">
                <a:latin typeface="Arial" panose="020B0604020202020204" pitchFamily="34" charset="0"/>
                <a:cs typeface="Arial" panose="020B0604020202020204" pitchFamily="34" charset="0"/>
              </a:rPr>
              <a:t>, NASA (IRAP)</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Met Service of Senegal</a:t>
            </a:r>
          </a:p>
          <a:p>
            <a:r>
              <a:rPr lang="en-US" dirty="0" smtClean="0">
                <a:latin typeface="Arial" panose="020B0604020202020204" pitchFamily="34" charset="0"/>
                <a:cs typeface="Arial" panose="020B0604020202020204" pitchFamily="34" charset="0"/>
              </a:rPr>
              <a:t>Ministry of Health of Senegal</a:t>
            </a:r>
          </a:p>
          <a:p>
            <a:r>
              <a:rPr lang="en-US" dirty="0" smtClean="0">
                <a:latin typeface="Arial" panose="020B0604020202020204" pitchFamily="34" charset="0"/>
                <a:cs typeface="Arial" panose="020B0604020202020204" pitchFamily="34" charset="0"/>
              </a:rPr>
              <a:t>University of Liverpool</a:t>
            </a:r>
          </a:p>
          <a:p>
            <a:r>
              <a:rPr lang="en-US" dirty="0" smtClean="0">
                <a:latin typeface="Arial" panose="020B0604020202020204" pitchFamily="34" charset="0"/>
                <a:cs typeface="Arial" panose="020B0604020202020204" pitchFamily="34" charset="0"/>
              </a:rPr>
              <a:t>International Center for Theoretical Physics and other institutions</a:t>
            </a:r>
            <a:endParaRPr lang="en-US" dirty="0">
              <a:latin typeface="Arial" panose="020B0604020202020204" pitchFamily="34" charset="0"/>
              <a:cs typeface="Arial" panose="020B0604020202020204" pitchFamily="34" charset="0"/>
            </a:endParaRPr>
          </a:p>
        </p:txBody>
      </p:sp>
      <p:sp>
        <p:nvSpPr>
          <p:cNvPr id="12"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NWS – OLR SLA Climate and Health Milestone</a:t>
            </a:r>
            <a:r>
              <a:rPr kumimoji="0" lang="en-US" sz="3000" b="0" i="0" u="none" strike="noStrike" kern="0" cap="none" spc="0" normalizeH="0" noProof="0" dirty="0" smtClean="0">
                <a:ln>
                  <a:noFill/>
                </a:ln>
                <a:solidFill>
                  <a:srgbClr val="0000FF"/>
                </a:solidFill>
                <a:effectLst/>
                <a:uLnTx/>
                <a:uFillTx/>
                <a:latin typeface="Roboto"/>
                <a:sym typeface="Roboto"/>
              </a:rPr>
              <a:t> </a:t>
            </a:r>
            <a:r>
              <a:rPr kumimoji="0" lang="en-US" sz="3000" b="0" i="0" u="none" strike="noStrike" kern="0" cap="none" spc="0" normalizeH="0" baseline="0" noProof="0" dirty="0" smtClean="0">
                <a:ln>
                  <a:noFill/>
                </a:ln>
                <a:solidFill>
                  <a:srgbClr val="0000FF"/>
                </a:solidFill>
                <a:effectLst/>
                <a:uLnTx/>
                <a:uFillTx/>
                <a:latin typeface="Roboto"/>
                <a:sym typeface="Roboto"/>
              </a:rPr>
              <a:t>for Africa</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4176664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Heat waves frequency and intensity have been increasing </a:t>
            </a:r>
            <a:r>
              <a:rPr lang="en-US" sz="2400" dirty="0" smtClean="0"/>
              <a:t>globally.  Over the past decade, the world’s attention has focused on record breaking heat and associated health outcomes</a:t>
            </a:r>
          </a:p>
          <a:p>
            <a:endParaRPr lang="en-US" sz="2400" dirty="0" smtClean="0"/>
          </a:p>
          <a:p>
            <a:r>
              <a:rPr lang="en-US" sz="2400" dirty="0" smtClean="0"/>
              <a:t>The </a:t>
            </a:r>
            <a:r>
              <a:rPr lang="en-US" sz="2400" dirty="0"/>
              <a:t>five warmest years </a:t>
            </a:r>
            <a:r>
              <a:rPr lang="en-US" sz="2400" dirty="0" smtClean="0"/>
              <a:t>on record occurred over the past five years (2015 – 2019), with the record set in 2016, and 2019 ranked a close 2</a:t>
            </a:r>
            <a:r>
              <a:rPr lang="en-US" sz="2400" baseline="30000" dirty="0" smtClean="0"/>
              <a:t>nd</a:t>
            </a:r>
            <a:r>
              <a:rPr lang="en-US" sz="2400" dirty="0"/>
              <a:t> </a:t>
            </a:r>
            <a:r>
              <a:rPr lang="en-US" sz="2400" dirty="0" smtClean="0"/>
              <a:t>according to NOAA and NASA</a:t>
            </a:r>
            <a:endParaRPr lang="en-US" sz="2400" dirty="0"/>
          </a:p>
          <a:p>
            <a:endParaRPr lang="en-US" sz="2400" dirty="0" smtClean="0"/>
          </a:p>
          <a:p>
            <a:r>
              <a:rPr lang="en-US" sz="2400" dirty="0" smtClean="0"/>
              <a:t>Africa </a:t>
            </a:r>
            <a:r>
              <a:rPr lang="en-US" sz="2400" dirty="0"/>
              <a:t>is one of the regions most affected by heat </a:t>
            </a:r>
            <a:r>
              <a:rPr lang="en-US" sz="2400" dirty="0" smtClean="0"/>
              <a:t>waves due to population increase and poor infrastructure.  </a:t>
            </a:r>
            <a:r>
              <a:rPr lang="en-US" sz="2400" dirty="0"/>
              <a:t>More than 500 people died of heat waves in Niger </a:t>
            </a:r>
            <a:r>
              <a:rPr lang="en-US" sz="2400" dirty="0" smtClean="0"/>
              <a:t>(Central Sahel) in </a:t>
            </a:r>
            <a:r>
              <a:rPr lang="en-US" sz="2400" dirty="0"/>
              <a:t>2010 due to heat waves</a:t>
            </a:r>
          </a:p>
          <a:p>
            <a:endParaRPr lang="en-US" dirty="0"/>
          </a:p>
        </p:txBody>
      </p:sp>
      <p:sp>
        <p:nvSpPr>
          <p:cNvPr id="4"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Heat Waves Facts</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Tree>
    <p:extLst>
      <p:ext uri="{BB962C8B-B14F-4D97-AF65-F5344CB8AC3E}">
        <p14:creationId xmlns:p14="http://schemas.microsoft.com/office/powerpoint/2010/main" val="714396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Google Shape;132;p18"/>
          <p:cNvPicPr preferRelativeResize="0">
            <a:picLocks noGrp="1"/>
          </p:cNvPicPr>
          <p:nvPr>
            <p:ph type="body" idx="1"/>
          </p:nvPr>
        </p:nvPicPr>
        <p:blipFill rotWithShape="1">
          <a:blip r:embed="rId3">
            <a:alphaModFix/>
          </a:blip>
          <a:srcRect/>
          <a:stretch/>
        </p:blipFill>
        <p:spPr>
          <a:xfrm>
            <a:off x="6540769" y="2852069"/>
            <a:ext cx="4572000" cy="3429000"/>
          </a:xfrm>
          <a:prstGeom prst="rect">
            <a:avLst/>
          </a:prstGeom>
          <a:noFill/>
          <a:ln>
            <a:noFill/>
          </a:ln>
        </p:spPr>
      </p:pic>
      <p:sp>
        <p:nvSpPr>
          <p:cNvPr id="133" name="Google Shape;133;p18"/>
          <p:cNvSpPr txBox="1"/>
          <p:nvPr/>
        </p:nvSpPr>
        <p:spPr>
          <a:xfrm>
            <a:off x="458920" y="2662323"/>
            <a:ext cx="5584065" cy="1644204"/>
          </a:xfrm>
          <a:prstGeom prst="rect">
            <a:avLst/>
          </a:prstGeom>
          <a:solidFill>
            <a:schemeClr val="accent2">
              <a:lumMod val="20000"/>
              <a:lumOff val="80000"/>
            </a:schemeClr>
          </a:solidFill>
          <a:ln w="19050">
            <a:solidFill>
              <a:schemeClr val="accent2">
                <a:lumMod val="60000"/>
                <a:lumOff val="40000"/>
              </a:schemeClr>
            </a:solidFill>
          </a:ln>
        </p:spPr>
        <p:txBody>
          <a:bodyPr spcFirstLastPara="1" wrap="square" lIns="121900" tIns="60933" rIns="121900" bIns="60933" anchor="t" anchorCtr="0">
            <a:noAutofit/>
          </a:bodyPr>
          <a:lstStyle/>
          <a:p>
            <a:r>
              <a:rPr lang="en-US" sz="2000" i="1" dirty="0" smtClean="0">
                <a:solidFill>
                  <a:srgbClr val="000000"/>
                </a:solidFill>
                <a:latin typeface="Arial"/>
                <a:ea typeface="Arial"/>
                <a:cs typeface="Arial"/>
                <a:sym typeface="Arial"/>
              </a:rPr>
              <a:t>At AMS 100, PR of Senegal with WMO briefed PR of the U.S. with WMO on workshop outcomes and recommendations</a:t>
            </a:r>
          </a:p>
          <a:p>
            <a:r>
              <a:rPr lang="en-US" sz="2000" i="1" dirty="0" smtClean="0">
                <a:solidFill>
                  <a:srgbClr val="000000"/>
                </a:solidFill>
                <a:latin typeface="Arial"/>
                <a:cs typeface="Arial"/>
                <a:sym typeface="Arial"/>
              </a:rPr>
              <a:t>Further discussions with PR of Tanzania followed to work the same effort in Tanzania</a:t>
            </a:r>
            <a:endParaRPr sz="2000" dirty="0"/>
          </a:p>
        </p:txBody>
      </p:sp>
      <p:sp>
        <p:nvSpPr>
          <p:cNvPr id="134" name="Google Shape;134;p18"/>
          <p:cNvSpPr txBox="1"/>
          <p:nvPr/>
        </p:nvSpPr>
        <p:spPr>
          <a:xfrm>
            <a:off x="1828800" y="1120915"/>
            <a:ext cx="8382000" cy="1231107"/>
          </a:xfrm>
          <a:prstGeom prst="rect">
            <a:avLst/>
          </a:prstGeom>
          <a:solidFill>
            <a:srgbClr val="D5F3F4"/>
          </a:solidFill>
          <a:ln>
            <a:noFill/>
          </a:ln>
        </p:spPr>
        <p:txBody>
          <a:bodyPr spcFirstLastPara="1" wrap="square" lIns="121900" tIns="60933" rIns="121900" bIns="60933" anchor="t" anchorCtr="0">
            <a:noAutofit/>
          </a:bodyPr>
          <a:lstStyle/>
          <a:p>
            <a:pPr algn="ctr"/>
            <a:r>
              <a:rPr lang="en-US" sz="2400" b="1">
                <a:solidFill>
                  <a:srgbClr val="7030A0"/>
                </a:solidFill>
                <a:latin typeface="Arial"/>
                <a:ea typeface="Arial"/>
                <a:cs typeface="Arial"/>
                <a:sym typeface="Arial"/>
              </a:rPr>
              <a:t>NOAA – Ministry of Health and ANACIM Senegal Workshop on Heat Waves and Impact on Health, Dakar, Senegal, Dec 2019</a:t>
            </a:r>
            <a:endParaRPr sz="2400"/>
          </a:p>
        </p:txBody>
      </p:sp>
      <p:sp>
        <p:nvSpPr>
          <p:cNvPr id="6" name="Title 1"/>
          <p:cNvSpPr txBox="1">
            <a:spLocks/>
          </p:cNvSpPr>
          <p:nvPr/>
        </p:nvSpPr>
        <p:spPr>
          <a:xfrm>
            <a:off x="311699" y="228050"/>
            <a:ext cx="11266408"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2A3990"/>
              </a:buClr>
              <a:buSzPts val="3000"/>
              <a:buFont typeface="Roboto"/>
              <a:buNone/>
              <a:tabLst/>
              <a:defRPr/>
            </a:pPr>
            <a:r>
              <a:rPr kumimoji="0" lang="en-US" sz="3000" b="0" i="0" u="none" strike="noStrike" kern="0" cap="none" spc="0" normalizeH="0" baseline="0" noProof="0" dirty="0" smtClean="0">
                <a:ln>
                  <a:noFill/>
                </a:ln>
                <a:solidFill>
                  <a:srgbClr val="0000FF"/>
                </a:solidFill>
                <a:effectLst/>
                <a:uLnTx/>
                <a:uFillTx/>
                <a:latin typeface="Roboto"/>
                <a:sym typeface="Roboto"/>
              </a:rPr>
              <a:t>Enabling Heat </a:t>
            </a:r>
            <a:r>
              <a:rPr kumimoji="0" lang="en-US" sz="3000" b="0" i="0" u="none" strike="noStrike" kern="0" cap="none" spc="0" normalizeH="0" noProof="0" dirty="0" smtClean="0">
                <a:ln>
                  <a:noFill/>
                </a:ln>
                <a:solidFill>
                  <a:srgbClr val="0000FF"/>
                </a:solidFill>
                <a:effectLst/>
                <a:uLnTx/>
                <a:uFillTx/>
                <a:latin typeface="Roboto"/>
                <a:sym typeface="Roboto"/>
              </a:rPr>
              <a:t>Health Early Warning</a:t>
            </a:r>
            <a:endParaRPr kumimoji="0" lang="en-US" sz="3000" b="0" i="0" u="none" strike="noStrike" kern="0" cap="none" spc="0" normalizeH="0" baseline="0" noProof="0" dirty="0">
              <a:ln>
                <a:noFill/>
              </a:ln>
              <a:solidFill>
                <a:srgbClr val="0000FF"/>
              </a:solidFill>
              <a:effectLst/>
              <a:uLnTx/>
              <a:uFillTx/>
              <a:latin typeface="Roboto"/>
              <a:sym typeface="Roboto"/>
            </a:endParaRPr>
          </a:p>
        </p:txBody>
      </p:sp>
      <p:sp>
        <p:nvSpPr>
          <p:cNvPr id="7" name="Google Shape;133;p18"/>
          <p:cNvSpPr txBox="1"/>
          <p:nvPr/>
        </p:nvSpPr>
        <p:spPr>
          <a:xfrm>
            <a:off x="452693" y="4895475"/>
            <a:ext cx="5584065" cy="1644204"/>
          </a:xfrm>
          <a:prstGeom prst="rect">
            <a:avLst/>
          </a:prstGeom>
          <a:solidFill>
            <a:schemeClr val="accent6">
              <a:lumMod val="20000"/>
              <a:lumOff val="80000"/>
            </a:schemeClr>
          </a:solidFill>
          <a:ln w="19050">
            <a:solidFill>
              <a:schemeClr val="accent6">
                <a:lumMod val="60000"/>
                <a:lumOff val="40000"/>
              </a:schemeClr>
            </a:solidFill>
          </a:ln>
        </p:spPr>
        <p:txBody>
          <a:bodyPr spcFirstLastPara="1" wrap="square" lIns="121900" tIns="60933" rIns="121900" bIns="60933" anchor="t" anchorCtr="0">
            <a:noAutofit/>
          </a:bodyPr>
          <a:lstStyle/>
          <a:p>
            <a:r>
              <a:rPr lang="en-US" sz="2000" i="1" dirty="0">
                <a:solidFill>
                  <a:srgbClr val="000000"/>
                </a:solidFill>
                <a:latin typeface="Arial"/>
                <a:ea typeface="Arial"/>
                <a:cs typeface="Arial"/>
                <a:sym typeface="Arial"/>
              </a:rPr>
              <a:t>Participants from the health community in the Sahel: Burkina Faso, Mali, Niger, and Senegal, during a break out group, working on a strategy for preparing a health impact risk map and a bulletin for heat – health early warning.</a:t>
            </a:r>
            <a:endParaRPr sz="2000" dirty="0"/>
          </a:p>
        </p:txBody>
      </p:sp>
    </p:spTree>
    <p:extLst>
      <p:ext uri="{BB962C8B-B14F-4D97-AF65-F5344CB8AC3E}">
        <p14:creationId xmlns:p14="http://schemas.microsoft.com/office/powerpoint/2010/main" val="158324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15444</TotalTime>
  <Words>1573</Words>
  <Application>Microsoft Office PowerPoint</Application>
  <PresentationFormat>Widescreen</PresentationFormat>
  <Paragraphs>277</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Roboto</vt:lpstr>
      <vt:lpstr>Times New Roman</vt:lpstr>
      <vt:lpstr>Tw Cen MT</vt:lpstr>
      <vt:lpstr>Office Theme</vt:lpstr>
      <vt:lpstr>Enabling Decision Support Services in Health A NOAA Initiative on Climate and Health for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Aggravating Factors</vt:lpstr>
      <vt:lpstr>PowerPoint Presentation</vt:lpstr>
      <vt:lpstr>Strategy for enabling Heat – Health Early Warning</vt:lpstr>
      <vt:lpstr>PowerPoint Presentation</vt:lpstr>
      <vt:lpstr>PowerPoint Presentation</vt:lpstr>
      <vt:lpstr>Differences between observations and GEFS week-2 Tmin and Tmax forecasts</vt:lpstr>
      <vt:lpstr>Tmax ≥ 90th percentile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Wassila Thiaw</dc:creator>
  <cp:lastModifiedBy>Wassila Thiaw</cp:lastModifiedBy>
  <cp:revision>107</cp:revision>
  <dcterms:created xsi:type="dcterms:W3CDTF">2020-07-08T11:58:39Z</dcterms:created>
  <dcterms:modified xsi:type="dcterms:W3CDTF">2020-07-29T12:58:06Z</dcterms:modified>
</cp:coreProperties>
</file>