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65" r:id="rId4"/>
    <p:sldId id="266" r:id="rId5"/>
    <p:sldId id="260" r:id="rId6"/>
    <p:sldId id="261"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3" r:id="rId27"/>
    <p:sldId id="295" r:id="rId28"/>
    <p:sldId id="296" r:id="rId29"/>
    <p:sldId id="29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70" autoAdjust="0"/>
  </p:normalViewPr>
  <p:slideViewPr>
    <p:cSldViewPr snapToGrid="0" snapToObjects="1">
      <p:cViewPr>
        <p:scale>
          <a:sx n="150" d="100"/>
          <a:sy n="150" d="100"/>
        </p:scale>
        <p:origin x="-107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B3FB6-E646-694C-9C1F-F48449939AEB}" type="datetimeFigureOut">
              <a:rPr lang="en-US" smtClean="0"/>
              <a:t>8/12/18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83857-BB6A-594C-B479-2D62C529D223}" type="slidenum">
              <a:rPr lang="en-US" smtClean="0"/>
              <a:t>‹#›</a:t>
            </a:fld>
            <a:endParaRPr lang="en-US"/>
          </a:p>
        </p:txBody>
      </p:sp>
    </p:spTree>
    <p:extLst>
      <p:ext uri="{BB962C8B-B14F-4D97-AF65-F5344CB8AC3E}">
        <p14:creationId xmlns:p14="http://schemas.microsoft.com/office/powerpoint/2010/main" val="3700145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Recent study by Sherman-Morris, published in </a:t>
            </a:r>
            <a:r>
              <a:rPr lang="en-US" i="1" dirty="0" smtClean="0"/>
              <a:t>WCAS</a:t>
            </a:r>
            <a:r>
              <a:rPr lang="en-US" dirty="0" smtClean="0"/>
              <a:t> (Oct ‘18) on Perceptions about Social Science among NWS Warning Coordination Meteorologists.  </a:t>
            </a:r>
          </a:p>
          <a:p>
            <a:r>
              <a:rPr lang="en-US" dirty="0" smtClean="0"/>
              <a:t>	how to communicate a message effectively</a:t>
            </a:r>
          </a:p>
          <a:p>
            <a:r>
              <a:rPr lang="en-US" dirty="0" smtClean="0"/>
              <a:t>why individuals do not take action during a warning</a:t>
            </a:r>
          </a:p>
          <a:p>
            <a:endParaRPr lang="en-US" dirty="0" smtClean="0"/>
          </a:p>
          <a:p>
            <a:r>
              <a:rPr lang="en-US" b="1" u="sng" dirty="0" smtClean="0"/>
              <a:t>Bottom line</a:t>
            </a:r>
            <a:r>
              <a:rPr lang="en-US" dirty="0" smtClean="0"/>
              <a:t>:  </a:t>
            </a:r>
            <a:r>
              <a:rPr lang="en-US" i="1" dirty="0" smtClean="0"/>
              <a:t>how to persuade people to take action when they are at risk</a:t>
            </a:r>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1</a:t>
            </a:fld>
            <a:endParaRPr lang="en-US"/>
          </a:p>
        </p:txBody>
      </p:sp>
    </p:spTree>
    <p:extLst>
      <p:ext uri="{BB962C8B-B14F-4D97-AF65-F5344CB8AC3E}">
        <p14:creationId xmlns:p14="http://schemas.microsoft.com/office/powerpoint/2010/main" val="408839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3</a:t>
            </a:fld>
            <a:endParaRPr lang="en-US"/>
          </a:p>
        </p:txBody>
      </p:sp>
    </p:spTree>
    <p:extLst>
      <p:ext uri="{BB962C8B-B14F-4D97-AF65-F5344CB8AC3E}">
        <p14:creationId xmlns:p14="http://schemas.microsoft.com/office/powerpoint/2010/main" val="233969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Social media is less about “</a:t>
            </a:r>
            <a:r>
              <a:rPr lang="en-US" dirty="0" err="1" smtClean="0"/>
              <a:t>stickability</a:t>
            </a:r>
            <a:r>
              <a:rPr lang="en-US" dirty="0" smtClean="0"/>
              <a:t>” and more about “</a:t>
            </a:r>
            <a:r>
              <a:rPr lang="en-US" dirty="0" err="1" smtClean="0"/>
              <a:t>spreadability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4</a:t>
            </a:fld>
            <a:endParaRPr lang="en-US"/>
          </a:p>
        </p:txBody>
      </p:sp>
    </p:spTree>
    <p:extLst>
      <p:ext uri="{BB962C8B-B14F-4D97-AF65-F5344CB8AC3E}">
        <p14:creationId xmlns:p14="http://schemas.microsoft.com/office/powerpoint/2010/main" val="168795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differences in location, number of tweets, number of products.  </a:t>
            </a:r>
          </a:p>
          <a:p>
            <a:r>
              <a:rPr lang="en-US" dirty="0" smtClean="0"/>
              <a:t>Note the potential types of weather events they may</a:t>
            </a:r>
            <a:r>
              <a:rPr lang="en-US" baseline="0" dirty="0" smtClean="0"/>
              <a:t> face in April – June 2016. </a:t>
            </a:r>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8</a:t>
            </a:fld>
            <a:endParaRPr lang="en-US"/>
          </a:p>
        </p:txBody>
      </p:sp>
    </p:spTree>
    <p:extLst>
      <p:ext uri="{BB962C8B-B14F-4D97-AF65-F5344CB8AC3E}">
        <p14:creationId xmlns:p14="http://schemas.microsoft.com/office/powerpoint/2010/main" val="189693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represents ALL products, not just watch and warning.  </a:t>
            </a:r>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16</a:t>
            </a:fld>
            <a:endParaRPr lang="en-US"/>
          </a:p>
        </p:txBody>
      </p:sp>
    </p:spTree>
    <p:extLst>
      <p:ext uri="{BB962C8B-B14F-4D97-AF65-F5344CB8AC3E}">
        <p14:creationId xmlns:p14="http://schemas.microsoft.com/office/powerpoint/2010/main" val="354811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offices tweeting about?</a:t>
            </a:r>
          </a:p>
          <a:p>
            <a:r>
              <a:rPr lang="en-US" dirty="0" smtClean="0"/>
              <a:t>Mainly providing information.  Lots of forecast info. </a:t>
            </a:r>
          </a:p>
          <a:p>
            <a:r>
              <a:rPr lang="en-US" dirty="0" smtClean="0"/>
              <a:t>Followed by building community.  </a:t>
            </a:r>
          </a:p>
          <a:p>
            <a:endParaRPr lang="en-US" dirty="0" smtClean="0"/>
          </a:p>
          <a:p>
            <a:r>
              <a:rPr lang="en-US" dirty="0" smtClean="0"/>
              <a:t>Product</a:t>
            </a:r>
            <a:r>
              <a:rPr lang="en-US" baseline="0" dirty="0" smtClean="0"/>
              <a:t> content – lots of automated posts.  </a:t>
            </a:r>
          </a:p>
          <a:p>
            <a:endParaRPr lang="en-US" dirty="0" smtClean="0"/>
          </a:p>
          <a:p>
            <a:endParaRPr lang="en-US" dirty="0" smtClean="0"/>
          </a:p>
          <a:p>
            <a:endParaRPr lang="en-US" dirty="0" smtClean="0"/>
          </a:p>
          <a:p>
            <a:r>
              <a:rPr lang="en-US" dirty="0" smtClean="0"/>
              <a:t>How are they tweeting?</a:t>
            </a:r>
          </a:p>
          <a:p>
            <a:r>
              <a:rPr lang="en-US" dirty="0" smtClean="0"/>
              <a:t>Inclusion of media and use of </a:t>
            </a:r>
            <a:r>
              <a:rPr lang="en-US" dirty="0" err="1" smtClean="0"/>
              <a:t>hashtags</a:t>
            </a:r>
            <a:r>
              <a:rPr lang="en-US" dirty="0" smtClean="0"/>
              <a:t> – great!  </a:t>
            </a:r>
          </a:p>
          <a:p>
            <a:r>
              <a:rPr lang="en-US" dirty="0" smtClean="0"/>
              <a:t>We</a:t>
            </a:r>
            <a:r>
              <a:rPr lang="en-US" baseline="0" dirty="0" smtClean="0"/>
              <a:t> know that the inclusion of a media does XYZ.  When you have limited space to convey something in writing, this is a good strategy!</a:t>
            </a:r>
          </a:p>
          <a:p>
            <a:r>
              <a:rPr lang="en-US" baseline="0" dirty="0" smtClean="0"/>
              <a:t>The use of a </a:t>
            </a:r>
            <a:r>
              <a:rPr lang="en-US" baseline="0" dirty="0" err="1" smtClean="0"/>
              <a:t>hashtag</a:t>
            </a:r>
            <a:r>
              <a:rPr lang="en-US" baseline="0" dirty="0" smtClean="0"/>
              <a:t> does XYZ.</a:t>
            </a:r>
          </a:p>
          <a:p>
            <a:r>
              <a:rPr lang="en-US" baseline="0" dirty="0" smtClean="0"/>
              <a:t>Mentions and replies – there’s a lot of dialogue going on here and it shows that NWS is monitoring the </a:t>
            </a:r>
            <a:r>
              <a:rPr lang="en-US" baseline="0" dirty="0" err="1" smtClean="0"/>
              <a:t>twittersphere</a:t>
            </a:r>
            <a:r>
              <a:rPr lang="en-US" baseline="0" dirty="0" smtClean="0"/>
              <a:t> and mentioning other accounts.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17</a:t>
            </a:fld>
            <a:endParaRPr lang="en-US"/>
          </a:p>
        </p:txBody>
      </p:sp>
    </p:spTree>
    <p:extLst>
      <p:ext uri="{BB962C8B-B14F-4D97-AF65-F5344CB8AC3E}">
        <p14:creationId xmlns:p14="http://schemas.microsoft.com/office/powerpoint/2010/main" val="224649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caring and honest?</a:t>
            </a:r>
          </a:p>
          <a:p>
            <a:r>
              <a:rPr lang="en-US" dirty="0" smtClean="0"/>
              <a:t>I listen?  I am open?</a:t>
            </a:r>
          </a:p>
          <a:p>
            <a:r>
              <a:rPr lang="en-US" dirty="0" smtClean="0"/>
              <a:t>We are similar?  </a:t>
            </a:r>
          </a:p>
          <a:p>
            <a:r>
              <a:rPr lang="en-US" dirty="0" smtClean="0"/>
              <a:t>I am competent?</a:t>
            </a:r>
          </a:p>
          <a:p>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27</a:t>
            </a:fld>
            <a:endParaRPr lang="en-US"/>
          </a:p>
        </p:txBody>
      </p:sp>
    </p:spTree>
    <p:extLst>
      <p:ext uri="{BB962C8B-B14F-4D97-AF65-F5344CB8AC3E}">
        <p14:creationId xmlns:p14="http://schemas.microsoft.com/office/powerpoint/2010/main" val="168795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Seeger et</a:t>
            </a:r>
            <a:r>
              <a:rPr lang="en-US" baseline="0" dirty="0" smtClean="0"/>
              <a:t> al. A conceptual model for evaluating emergency risk communication in public health.  </a:t>
            </a:r>
            <a:endParaRPr lang="en-US" dirty="0"/>
          </a:p>
        </p:txBody>
      </p:sp>
      <p:sp>
        <p:nvSpPr>
          <p:cNvPr id="4" name="Slide Number Placeholder 3"/>
          <p:cNvSpPr>
            <a:spLocks noGrp="1"/>
          </p:cNvSpPr>
          <p:nvPr>
            <p:ph type="sldNum" sz="quarter" idx="10"/>
          </p:nvPr>
        </p:nvSpPr>
        <p:spPr/>
        <p:txBody>
          <a:bodyPr/>
          <a:lstStyle/>
          <a:p>
            <a:fld id="{09283857-BB6A-594C-B479-2D62C529D223}" type="slidenum">
              <a:rPr lang="en-US" smtClean="0"/>
              <a:t>28</a:t>
            </a:fld>
            <a:endParaRPr lang="en-US"/>
          </a:p>
        </p:txBody>
      </p:sp>
    </p:spTree>
    <p:extLst>
      <p:ext uri="{BB962C8B-B14F-4D97-AF65-F5344CB8AC3E}">
        <p14:creationId xmlns:p14="http://schemas.microsoft.com/office/powerpoint/2010/main" val="400945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30E5D-6133-6F49-8DE6-954561F1D3E1}" type="datetimeFigureOut">
              <a:rPr lang="en-US" smtClean="0"/>
              <a:t>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13194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30E5D-6133-6F49-8DE6-954561F1D3E1}" type="datetimeFigureOut">
              <a:rPr lang="en-US" smtClean="0"/>
              <a:t>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199456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30E5D-6133-6F49-8DE6-954561F1D3E1}" type="datetimeFigureOut">
              <a:rPr lang="en-US" smtClean="0"/>
              <a:t>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1005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30E5D-6133-6F49-8DE6-954561F1D3E1}" type="datetimeFigureOut">
              <a:rPr lang="en-US" smtClean="0"/>
              <a:t>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1302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30E5D-6133-6F49-8DE6-954561F1D3E1}" type="datetimeFigureOut">
              <a:rPr lang="en-US" smtClean="0"/>
              <a:t>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364683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30E5D-6133-6F49-8DE6-954561F1D3E1}" type="datetimeFigureOut">
              <a:rPr lang="en-US" smtClean="0"/>
              <a:t>8/12/18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208635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30E5D-6133-6F49-8DE6-954561F1D3E1}" type="datetimeFigureOut">
              <a:rPr lang="en-US" smtClean="0"/>
              <a:t>8/12/18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276258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30E5D-6133-6F49-8DE6-954561F1D3E1}" type="datetimeFigureOut">
              <a:rPr lang="en-US" smtClean="0"/>
              <a:t>8/12/18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290004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30E5D-6133-6F49-8DE6-954561F1D3E1}" type="datetimeFigureOut">
              <a:rPr lang="en-US" smtClean="0"/>
              <a:t>8/12/18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402847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30E5D-6133-6F49-8DE6-954561F1D3E1}" type="datetimeFigureOut">
              <a:rPr lang="en-US" smtClean="0"/>
              <a:t>8/12/18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200072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30E5D-6133-6F49-8DE6-954561F1D3E1}" type="datetimeFigureOut">
              <a:rPr lang="en-US" smtClean="0"/>
              <a:t>8/12/18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063D1-B5E5-CC49-BE1B-4BCB666EAFDB}" type="slidenum">
              <a:rPr lang="en-US" smtClean="0"/>
              <a:t>‹#›</a:t>
            </a:fld>
            <a:endParaRPr lang="en-US"/>
          </a:p>
        </p:txBody>
      </p:sp>
    </p:spTree>
    <p:extLst>
      <p:ext uri="{BB962C8B-B14F-4D97-AF65-F5344CB8AC3E}">
        <p14:creationId xmlns:p14="http://schemas.microsoft.com/office/powerpoint/2010/main" val="1332253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30E5D-6133-6F49-8DE6-954561F1D3E1}" type="datetimeFigureOut">
              <a:rPr lang="en-US" smtClean="0"/>
              <a:t>8/12/18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63D1-B5E5-CC49-BE1B-4BCB666EAFDB}" type="slidenum">
              <a:rPr lang="en-US" smtClean="0"/>
              <a:t>‹#›</a:t>
            </a:fld>
            <a:endParaRPr lang="en-US"/>
          </a:p>
        </p:txBody>
      </p:sp>
    </p:spTree>
    <p:extLst>
      <p:ext uri="{BB962C8B-B14F-4D97-AF65-F5344CB8AC3E}">
        <p14:creationId xmlns:p14="http://schemas.microsoft.com/office/powerpoint/2010/main" val="3731807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5.png"/><Relationship Id="rId5"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2.emf"/><Relationship Id="rId9" Type="http://schemas.openxmlformats.org/officeDocument/2006/relationships/image" Target="../media/image15.png"/><Relationship Id="rId10"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4361" y="2130425"/>
            <a:ext cx="8209735" cy="1470025"/>
          </a:xfrm>
        </p:spPr>
        <p:txBody>
          <a:bodyPr>
            <a:normAutofit fontScale="90000"/>
          </a:bodyPr>
          <a:lstStyle/>
          <a:p>
            <a:r>
              <a:rPr lang="en-US" dirty="0" smtClean="0"/>
              <a:t>Build Community Before the Storm:</a:t>
            </a:r>
            <a:br>
              <a:rPr lang="en-US" dirty="0" smtClean="0"/>
            </a:br>
            <a:r>
              <a:rPr lang="en-US" sz="4000" dirty="0" smtClean="0"/>
              <a:t>Social Media Engagement for Crisis Communication </a:t>
            </a:r>
            <a:endParaRPr lang="en-US" sz="4000" dirty="0"/>
          </a:p>
        </p:txBody>
      </p:sp>
      <p:sp>
        <p:nvSpPr>
          <p:cNvPr id="5" name="Subtitle 4"/>
          <p:cNvSpPr>
            <a:spLocks noGrp="1"/>
          </p:cNvSpPr>
          <p:nvPr>
            <p:ph type="subTitle" idx="1"/>
          </p:nvPr>
        </p:nvSpPr>
        <p:spPr>
          <a:xfrm>
            <a:off x="1080681" y="3884575"/>
            <a:ext cx="7152540" cy="1752600"/>
          </a:xfrm>
        </p:spPr>
        <p:txBody>
          <a:bodyPr/>
          <a:lstStyle/>
          <a:p>
            <a:r>
              <a:rPr lang="en-US" dirty="0" smtClean="0"/>
              <a:t>Jeannette Sutton</a:t>
            </a:r>
          </a:p>
          <a:p>
            <a:r>
              <a:rPr lang="en-US" dirty="0" smtClean="0"/>
              <a:t>Risk and Disaster Communication Center</a:t>
            </a:r>
            <a:endParaRPr lang="en-US" dirty="0"/>
          </a:p>
        </p:txBody>
      </p:sp>
      <p:pic>
        <p:nvPicPr>
          <p:cNvPr id="6" name="Picture 5" descr="Department of Communication-28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37" y="5893446"/>
            <a:ext cx="4142855" cy="7984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010" y="6043684"/>
            <a:ext cx="2515159" cy="648164"/>
          </a:xfrm>
          <a:prstGeom prst="rect">
            <a:avLst/>
          </a:prstGeom>
        </p:spPr>
      </p:pic>
    </p:spTree>
    <p:extLst>
      <p:ext uri="{BB962C8B-B14F-4D97-AF65-F5344CB8AC3E}">
        <p14:creationId xmlns:p14="http://schemas.microsoft.com/office/powerpoint/2010/main" val="16282672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Engagement</a:t>
            </a:r>
            <a:endParaRPr lang="en-US" sz="2800" dirty="0"/>
          </a:p>
        </p:txBody>
      </p:sp>
      <p:sp>
        <p:nvSpPr>
          <p:cNvPr id="5" name="Text Placeholder 4"/>
          <p:cNvSpPr>
            <a:spLocks noGrp="1"/>
          </p:cNvSpPr>
          <p:nvPr>
            <p:ph type="body" sz="half" idx="2"/>
          </p:nvPr>
        </p:nvSpPr>
        <p:spPr/>
        <p:txBody>
          <a:bodyPr/>
          <a:lstStyle/>
          <a:p>
            <a:r>
              <a:rPr lang="en-US" sz="2800" dirty="0" smtClean="0"/>
              <a:t>1. By creating and sharing </a:t>
            </a:r>
            <a:r>
              <a:rPr lang="en-US" sz="2800" b="1" dirty="0" smtClean="0"/>
              <a:t>content</a:t>
            </a:r>
          </a:p>
          <a:p>
            <a:pPr lvl="1"/>
            <a:endParaRPr lang="en-US" sz="2800" dirty="0" smtClean="0"/>
          </a:p>
          <a:p>
            <a:r>
              <a:rPr lang="en-US" sz="2800" dirty="0" smtClean="0"/>
              <a:t>2. By using technological </a:t>
            </a:r>
            <a:r>
              <a:rPr lang="en-US" sz="2800" b="1" dirty="0" smtClean="0"/>
              <a:t>features</a:t>
            </a:r>
            <a:r>
              <a:rPr lang="en-US" sz="2800" dirty="0" smtClean="0"/>
              <a:t> that are part of the social channel. </a:t>
            </a:r>
          </a:p>
          <a:p>
            <a:r>
              <a:rPr lang="en-US" sz="2800" dirty="0" smtClean="0"/>
              <a:t>We call these “microstructures”. </a:t>
            </a:r>
            <a:endParaRPr lang="en-US" sz="2800" dirty="0"/>
          </a:p>
        </p:txBody>
      </p:sp>
      <p:pic>
        <p:nvPicPr>
          <p:cNvPr id="8" name="Content Placeholder 13"/>
          <p:cNvPicPr>
            <a:picLocks noGrp="1" noChangeAspect="1"/>
          </p:cNvPicPr>
          <p:nvPr>
            <p:ph idx="1"/>
          </p:nvPr>
        </p:nvPicPr>
        <p:blipFill>
          <a:blip r:embed="rId2"/>
          <a:srcRect t="2738" b="2738"/>
          <a:stretch>
            <a:fillRect/>
          </a:stretch>
        </p:blipFill>
        <p:spPr>
          <a:xfrm>
            <a:off x="3635116" y="607692"/>
            <a:ext cx="5111750" cy="5853113"/>
          </a:xfrm>
          <a:prstGeom prst="rect">
            <a:avLst/>
          </a:prstGeom>
        </p:spPr>
      </p:pic>
      <p:sp>
        <p:nvSpPr>
          <p:cNvPr id="3" name="Oval 2"/>
          <p:cNvSpPr/>
          <p:nvPr/>
        </p:nvSpPr>
        <p:spPr>
          <a:xfrm>
            <a:off x="7525431" y="1158373"/>
            <a:ext cx="677889" cy="276727"/>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790693" y="1698949"/>
            <a:ext cx="3202724" cy="463448"/>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615500" y="2162397"/>
            <a:ext cx="5131366" cy="4410399"/>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6607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392" y="29560"/>
            <a:ext cx="8229600" cy="1143000"/>
          </a:xfrm>
        </p:spPr>
        <p:txBody>
          <a:bodyPr>
            <a:noAutofit/>
          </a:bodyPr>
          <a:lstStyle/>
          <a:p>
            <a:pPr algn="l"/>
            <a:r>
              <a:rPr lang="en-US" sz="3600" dirty="0" smtClean="0"/>
              <a:t>Engagement Content Categories: information</a:t>
            </a:r>
            <a:endParaRPr lang="en-US" sz="3600" dirty="0"/>
          </a:p>
        </p:txBody>
      </p:sp>
      <p:sp>
        <p:nvSpPr>
          <p:cNvPr id="7" name="Text Placeholder 6"/>
          <p:cNvSpPr>
            <a:spLocks noGrp="1"/>
          </p:cNvSpPr>
          <p:nvPr>
            <p:ph type="body" idx="1"/>
          </p:nvPr>
        </p:nvSpPr>
        <p:spPr/>
        <p:txBody>
          <a:bodyPr>
            <a:noAutofit/>
          </a:bodyPr>
          <a:lstStyle/>
          <a:p>
            <a:pPr algn="ctr"/>
            <a:r>
              <a:rPr lang="en-US" dirty="0" smtClean="0"/>
              <a:t>Forecast: (</a:t>
            </a:r>
            <a:r>
              <a:rPr lang="en-US" dirty="0"/>
              <a:t>α = </a:t>
            </a:r>
            <a:r>
              <a:rPr lang="en-US" dirty="0" smtClean="0"/>
              <a:t>0.94) </a:t>
            </a:r>
          </a:p>
          <a:p>
            <a:pPr algn="ctr"/>
            <a:r>
              <a:rPr lang="en-US" sz="2000" dirty="0" smtClean="0"/>
              <a:t>Weather in the future</a:t>
            </a:r>
            <a:endParaRPr lang="en-US" sz="2000" dirty="0"/>
          </a:p>
        </p:txBody>
      </p:sp>
      <p:sp>
        <p:nvSpPr>
          <p:cNvPr id="9" name="Text Placeholder 8"/>
          <p:cNvSpPr>
            <a:spLocks noGrp="1"/>
          </p:cNvSpPr>
          <p:nvPr>
            <p:ph type="body" sz="quarter" idx="3"/>
          </p:nvPr>
        </p:nvSpPr>
        <p:spPr/>
        <p:txBody>
          <a:bodyPr>
            <a:noAutofit/>
          </a:bodyPr>
          <a:lstStyle/>
          <a:p>
            <a:pPr algn="ctr"/>
            <a:r>
              <a:rPr lang="en-US" dirty="0" smtClean="0"/>
              <a:t>Nowcast: </a:t>
            </a:r>
            <a:r>
              <a:rPr lang="en-US" dirty="0"/>
              <a:t>(α = 0.84)</a:t>
            </a:r>
          </a:p>
          <a:p>
            <a:pPr algn="ctr"/>
            <a:r>
              <a:rPr lang="en-US" sz="2000" dirty="0" smtClean="0"/>
              <a:t>Current and ongoing weather</a:t>
            </a:r>
            <a:endParaRPr lang="en-US" sz="2000" dirty="0"/>
          </a:p>
        </p:txBody>
      </p:sp>
      <p:pic>
        <p:nvPicPr>
          <p:cNvPr id="14" name="Content Placeholder 13"/>
          <p:cNvPicPr>
            <a:picLocks noGrp="1" noChangeAspect="1"/>
          </p:cNvPicPr>
          <p:nvPr>
            <p:ph sz="half" idx="2"/>
          </p:nvPr>
        </p:nvPicPr>
        <p:blipFill>
          <a:blip r:embed="rId2"/>
          <a:srcRect t="9633" b="9633"/>
          <a:stretch>
            <a:fillRect/>
          </a:stretch>
        </p:blipFill>
        <p:spPr/>
      </p:pic>
      <p:pic>
        <p:nvPicPr>
          <p:cNvPr id="13" name="Content Placeholder 10"/>
          <p:cNvPicPr>
            <a:picLocks noGrp="1" noChangeAspect="1"/>
          </p:cNvPicPr>
          <p:nvPr>
            <p:ph sz="quarter" idx="4"/>
          </p:nvPr>
        </p:nvPicPr>
        <p:blipFill>
          <a:blip r:embed="rId3"/>
          <a:srcRect l="-5503" r="-5503"/>
          <a:stretch>
            <a:fillRect/>
          </a:stretch>
        </p:blipFill>
        <p:spPr/>
      </p:pic>
      <p:sp>
        <p:nvSpPr>
          <p:cNvPr id="15" name="Oval 14"/>
          <p:cNvSpPr/>
          <p:nvPr/>
        </p:nvSpPr>
        <p:spPr>
          <a:xfrm>
            <a:off x="2417603" y="2174875"/>
            <a:ext cx="857859" cy="32046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703325" y="2625457"/>
            <a:ext cx="1307075" cy="32046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1014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546253"/>
            <a:ext cx="4187825" cy="639762"/>
          </a:xfrm>
        </p:spPr>
        <p:txBody>
          <a:bodyPr>
            <a:noAutofit/>
          </a:bodyPr>
          <a:lstStyle/>
          <a:p>
            <a:pPr algn="ctr"/>
            <a:r>
              <a:rPr lang="en-US" dirty="0" smtClean="0"/>
              <a:t>Weather facts: </a:t>
            </a:r>
            <a:r>
              <a:rPr lang="en-US" dirty="0"/>
              <a:t>(α = 0.91)</a:t>
            </a:r>
          </a:p>
          <a:p>
            <a:pPr algn="ctr"/>
            <a:r>
              <a:rPr lang="en-US" sz="2000" dirty="0" smtClean="0"/>
              <a:t>Historical weather data and fun facts</a:t>
            </a:r>
            <a:endParaRPr lang="en-US" sz="2000" dirty="0"/>
          </a:p>
        </p:txBody>
      </p:sp>
      <p:pic>
        <p:nvPicPr>
          <p:cNvPr id="7" name="Content Placeholder 6"/>
          <p:cNvPicPr>
            <a:picLocks noGrp="1" noChangeAspect="1"/>
          </p:cNvPicPr>
          <p:nvPr>
            <p:ph sz="half" idx="2"/>
          </p:nvPr>
        </p:nvPicPr>
        <p:blipFill>
          <a:blip r:embed="rId2"/>
          <a:srcRect t="-78271" b="-78271"/>
          <a:stretch>
            <a:fillRect/>
          </a:stretch>
        </p:blipFill>
        <p:spPr/>
      </p:pic>
      <p:sp>
        <p:nvSpPr>
          <p:cNvPr id="5" name="Text Placeholder 4"/>
          <p:cNvSpPr>
            <a:spLocks noGrp="1"/>
          </p:cNvSpPr>
          <p:nvPr>
            <p:ph type="body" sz="quarter" idx="3"/>
          </p:nvPr>
        </p:nvSpPr>
        <p:spPr>
          <a:xfrm>
            <a:off x="4645025" y="1788154"/>
            <a:ext cx="4041775" cy="639762"/>
          </a:xfrm>
        </p:spPr>
        <p:txBody>
          <a:bodyPr>
            <a:noAutofit/>
          </a:bodyPr>
          <a:lstStyle/>
          <a:p>
            <a:pPr algn="ctr"/>
            <a:r>
              <a:rPr lang="en-US" dirty="0" smtClean="0"/>
              <a:t>Weather products: </a:t>
            </a:r>
            <a:r>
              <a:rPr lang="en-US" dirty="0"/>
              <a:t>(α = 0.94)</a:t>
            </a:r>
          </a:p>
          <a:p>
            <a:pPr algn="ctr"/>
            <a:r>
              <a:rPr lang="en-US" sz="1800" dirty="0" smtClean="0"/>
              <a:t>Issued, continued, renewed, or cancelled products</a:t>
            </a:r>
            <a:endParaRPr lang="en-US" sz="1800" dirty="0"/>
          </a:p>
        </p:txBody>
      </p:sp>
      <p:pic>
        <p:nvPicPr>
          <p:cNvPr id="8" name="Content Placeholder 7"/>
          <p:cNvPicPr>
            <a:picLocks noGrp="1" noChangeAspect="1"/>
          </p:cNvPicPr>
          <p:nvPr>
            <p:ph sz="quarter" idx="4"/>
          </p:nvPr>
        </p:nvPicPr>
        <p:blipFill>
          <a:blip r:embed="rId3"/>
          <a:srcRect t="-13618" b="-13618"/>
          <a:stretch>
            <a:fillRect/>
          </a:stretch>
        </p:blipFill>
        <p:spPr/>
      </p:pic>
      <p:sp>
        <p:nvSpPr>
          <p:cNvPr id="9" name="Oval 8"/>
          <p:cNvSpPr/>
          <p:nvPr/>
        </p:nvSpPr>
        <p:spPr>
          <a:xfrm>
            <a:off x="457200" y="3923839"/>
            <a:ext cx="1659596" cy="32046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105284" y="2865549"/>
            <a:ext cx="779872" cy="32046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3"/>
          <p:cNvSpPr>
            <a:spLocks noGrp="1"/>
          </p:cNvSpPr>
          <p:nvPr>
            <p:ph type="title"/>
          </p:nvPr>
        </p:nvSpPr>
        <p:spPr>
          <a:xfrm>
            <a:off x="156392" y="29560"/>
            <a:ext cx="8229600" cy="1143000"/>
          </a:xfrm>
        </p:spPr>
        <p:txBody>
          <a:bodyPr>
            <a:noAutofit/>
          </a:bodyPr>
          <a:lstStyle/>
          <a:p>
            <a:pPr algn="l"/>
            <a:r>
              <a:rPr lang="en-US" sz="3600" dirty="0" smtClean="0"/>
              <a:t>Engagement Content Categories: information</a:t>
            </a:r>
            <a:endParaRPr lang="en-US" sz="3600" dirty="0"/>
          </a:p>
        </p:txBody>
      </p:sp>
      <p:sp>
        <p:nvSpPr>
          <p:cNvPr id="12" name="Oval 11"/>
          <p:cNvSpPr/>
          <p:nvPr/>
        </p:nvSpPr>
        <p:spPr>
          <a:xfrm>
            <a:off x="2116796" y="4393664"/>
            <a:ext cx="1633937" cy="320462"/>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3257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46773"/>
            <a:ext cx="4040188" cy="639762"/>
          </a:xfrm>
        </p:spPr>
        <p:txBody>
          <a:bodyPr>
            <a:noAutofit/>
          </a:bodyPr>
          <a:lstStyle/>
          <a:p>
            <a:pPr algn="ctr"/>
            <a:r>
              <a:rPr lang="en-US" dirty="0" smtClean="0"/>
              <a:t>Action: (</a:t>
            </a:r>
            <a:r>
              <a:rPr lang="en-US" dirty="0"/>
              <a:t>α = 0.94)</a:t>
            </a:r>
          </a:p>
          <a:p>
            <a:pPr algn="ctr"/>
            <a:r>
              <a:rPr lang="en-US" sz="2000" dirty="0" smtClean="0"/>
              <a:t>Messages that tell people to do something</a:t>
            </a:r>
            <a:endParaRPr lang="en-US" sz="2000" dirty="0"/>
          </a:p>
        </p:txBody>
      </p:sp>
      <p:pic>
        <p:nvPicPr>
          <p:cNvPr id="7" name="Content Placeholder 6"/>
          <p:cNvPicPr>
            <a:picLocks noGrp="1" noChangeAspect="1"/>
          </p:cNvPicPr>
          <p:nvPr>
            <p:ph sz="half" idx="2"/>
          </p:nvPr>
        </p:nvPicPr>
        <p:blipFill>
          <a:blip r:embed="rId2"/>
          <a:srcRect t="-80596" b="-80596"/>
          <a:stretch>
            <a:fillRect/>
          </a:stretch>
        </p:blipFill>
        <p:spPr/>
      </p:pic>
      <p:sp>
        <p:nvSpPr>
          <p:cNvPr id="5" name="Text Placeholder 4"/>
          <p:cNvSpPr>
            <a:spLocks noGrp="1"/>
          </p:cNvSpPr>
          <p:nvPr>
            <p:ph type="body" sz="quarter" idx="3"/>
          </p:nvPr>
        </p:nvSpPr>
        <p:spPr>
          <a:xfrm>
            <a:off x="4645025" y="1746773"/>
            <a:ext cx="4041775" cy="639762"/>
          </a:xfrm>
        </p:spPr>
        <p:txBody>
          <a:bodyPr>
            <a:noAutofit/>
          </a:bodyPr>
          <a:lstStyle/>
          <a:p>
            <a:pPr algn="ctr"/>
            <a:r>
              <a:rPr lang="en-US" dirty="0" smtClean="0"/>
              <a:t>Community: </a:t>
            </a:r>
            <a:r>
              <a:rPr lang="en-US" dirty="0"/>
              <a:t>(α = 0.84)</a:t>
            </a:r>
          </a:p>
          <a:p>
            <a:pPr algn="ctr"/>
            <a:r>
              <a:rPr lang="en-US" sz="2000" dirty="0" smtClean="0"/>
              <a:t>Messages about classes, volunteering, local office info.</a:t>
            </a:r>
            <a:endParaRPr lang="en-US" sz="2000" dirty="0"/>
          </a:p>
        </p:txBody>
      </p:sp>
      <p:pic>
        <p:nvPicPr>
          <p:cNvPr id="8" name="Content Placeholder 7"/>
          <p:cNvPicPr>
            <a:picLocks noGrp="1" noChangeAspect="1"/>
          </p:cNvPicPr>
          <p:nvPr>
            <p:ph sz="quarter" idx="4"/>
          </p:nvPr>
        </p:nvPicPr>
        <p:blipFill>
          <a:blip r:embed="rId3"/>
          <a:srcRect t="-64850" b="-64850"/>
          <a:stretch>
            <a:fillRect/>
          </a:stretch>
        </p:blipFill>
        <p:spPr/>
      </p:pic>
      <p:sp>
        <p:nvSpPr>
          <p:cNvPr id="9" name="Oval 8"/>
          <p:cNvSpPr/>
          <p:nvPr/>
        </p:nvSpPr>
        <p:spPr>
          <a:xfrm>
            <a:off x="457200" y="4135497"/>
            <a:ext cx="1804429" cy="32046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985425" y="3965803"/>
            <a:ext cx="1526322" cy="320462"/>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3"/>
          <p:cNvSpPr>
            <a:spLocks noGrp="1"/>
          </p:cNvSpPr>
          <p:nvPr>
            <p:ph type="title"/>
          </p:nvPr>
        </p:nvSpPr>
        <p:spPr>
          <a:xfrm>
            <a:off x="156392" y="29560"/>
            <a:ext cx="8229600" cy="1143000"/>
          </a:xfrm>
        </p:spPr>
        <p:txBody>
          <a:bodyPr>
            <a:noAutofit/>
          </a:bodyPr>
          <a:lstStyle/>
          <a:p>
            <a:pPr algn="l"/>
            <a:r>
              <a:rPr lang="en-US" sz="3600" dirty="0" smtClean="0"/>
              <a:t>Engagement Content Categories: community and action</a:t>
            </a:r>
            <a:endParaRPr lang="en-US" sz="3600" dirty="0"/>
          </a:p>
        </p:txBody>
      </p:sp>
      <p:sp>
        <p:nvSpPr>
          <p:cNvPr id="12" name="Oval 11"/>
          <p:cNvSpPr/>
          <p:nvPr/>
        </p:nvSpPr>
        <p:spPr>
          <a:xfrm>
            <a:off x="6985426" y="4393932"/>
            <a:ext cx="262042" cy="320462"/>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66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46" y="196658"/>
            <a:ext cx="8229600" cy="1143000"/>
          </a:xfrm>
        </p:spPr>
        <p:txBody>
          <a:bodyPr>
            <a:noAutofit/>
          </a:bodyPr>
          <a:lstStyle/>
          <a:p>
            <a:pPr algn="l"/>
            <a:r>
              <a:rPr lang="en-US" sz="3600" dirty="0" smtClean="0"/>
              <a:t>Engagement microstructure features in social media</a:t>
            </a:r>
            <a:endParaRPr lang="en-US" sz="3600" dirty="0"/>
          </a:p>
        </p:txBody>
      </p:sp>
      <p:sp>
        <p:nvSpPr>
          <p:cNvPr id="3" name="Content Placeholder 2"/>
          <p:cNvSpPr>
            <a:spLocks noGrp="1"/>
          </p:cNvSpPr>
          <p:nvPr>
            <p:ph idx="1"/>
          </p:nvPr>
        </p:nvSpPr>
        <p:spPr>
          <a:xfrm>
            <a:off x="457200" y="1741073"/>
            <a:ext cx="8229600" cy="4525963"/>
          </a:xfrm>
        </p:spPr>
        <p:txBody>
          <a:bodyPr>
            <a:normAutofit lnSpcReduction="10000"/>
          </a:bodyPr>
          <a:lstStyle/>
          <a:p>
            <a:r>
              <a:rPr lang="en-US" dirty="0" smtClean="0"/>
              <a:t>Directed messages (@username)</a:t>
            </a:r>
          </a:p>
          <a:p>
            <a:pPr fontAlgn="ctr"/>
            <a:r>
              <a:rPr lang="en-US" dirty="0" err="1" smtClean="0"/>
              <a:t>Weblink</a:t>
            </a:r>
            <a:r>
              <a:rPr lang="en-US" dirty="0" smtClean="0"/>
              <a:t> </a:t>
            </a:r>
            <a:r>
              <a:rPr lang="en-US" dirty="0"/>
              <a:t>(URL</a:t>
            </a:r>
            <a:r>
              <a:rPr lang="en-US" dirty="0" smtClean="0"/>
              <a:t>)</a:t>
            </a:r>
            <a:endParaRPr lang="en-US" dirty="0"/>
          </a:p>
          <a:p>
            <a:pPr fontAlgn="ctr"/>
            <a:r>
              <a:rPr lang="en-US" dirty="0" smtClean="0"/>
              <a:t>Mentioning </a:t>
            </a:r>
            <a:r>
              <a:rPr lang="en-US" dirty="0"/>
              <a:t>other accounts (</a:t>
            </a:r>
            <a:r>
              <a:rPr lang="en-US" dirty="0" smtClean="0"/>
              <a:t>@username) </a:t>
            </a:r>
          </a:p>
          <a:p>
            <a:pPr fontAlgn="ctr"/>
            <a:r>
              <a:rPr lang="en-US" dirty="0" err="1"/>
              <a:t>R</a:t>
            </a:r>
            <a:r>
              <a:rPr lang="en-US" dirty="0" err="1" smtClean="0"/>
              <a:t>etweeting</a:t>
            </a:r>
            <a:r>
              <a:rPr lang="en-US" dirty="0" smtClean="0"/>
              <a:t> </a:t>
            </a:r>
            <a:r>
              <a:rPr lang="en-US" dirty="0"/>
              <a:t>other accounts (RT)</a:t>
            </a:r>
          </a:p>
          <a:p>
            <a:pPr fontAlgn="ctr"/>
            <a:r>
              <a:rPr lang="en-US" dirty="0" err="1" smtClean="0"/>
              <a:t>Hashtags</a:t>
            </a:r>
            <a:r>
              <a:rPr lang="en-US" dirty="0" smtClean="0"/>
              <a:t> </a:t>
            </a:r>
            <a:r>
              <a:rPr lang="en-US" dirty="0"/>
              <a:t>(</a:t>
            </a:r>
            <a:r>
              <a:rPr lang="en-US" dirty="0" smtClean="0"/>
              <a:t>#</a:t>
            </a:r>
            <a:r>
              <a:rPr lang="en-US" dirty="0" err="1" smtClean="0"/>
              <a:t>wx</a:t>
            </a:r>
            <a:r>
              <a:rPr lang="en-US" dirty="0" smtClean="0"/>
              <a:t>)</a:t>
            </a:r>
            <a:endParaRPr lang="en-US" dirty="0"/>
          </a:p>
          <a:p>
            <a:r>
              <a:rPr lang="en-US" dirty="0"/>
              <a:t>M</a:t>
            </a:r>
            <a:r>
              <a:rPr lang="en-US" dirty="0" smtClean="0"/>
              <a:t>edia attachment (</a:t>
            </a:r>
            <a:r>
              <a:rPr lang="en-US" dirty="0"/>
              <a:t>photo, graph, map, video, audio</a:t>
            </a:r>
            <a:r>
              <a:rPr lang="en-US" dirty="0" smtClean="0"/>
              <a:t>)</a:t>
            </a:r>
          </a:p>
          <a:p>
            <a:r>
              <a:rPr lang="en-US" dirty="0" smtClean="0"/>
              <a:t>Sentence style (!, ?)</a:t>
            </a:r>
            <a:endParaRPr lang="en-US" dirty="0"/>
          </a:p>
          <a:p>
            <a:endParaRPr lang="en-US" dirty="0"/>
          </a:p>
        </p:txBody>
      </p:sp>
    </p:spTree>
    <p:extLst>
      <p:ext uri="{BB962C8B-B14F-4D97-AF65-F5344CB8AC3E}">
        <p14:creationId xmlns:p14="http://schemas.microsoft.com/office/powerpoint/2010/main" val="1452736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3" y="274638"/>
            <a:ext cx="8469087" cy="1143000"/>
          </a:xfrm>
        </p:spPr>
        <p:txBody>
          <a:bodyPr>
            <a:normAutofit fontScale="90000"/>
          </a:bodyPr>
          <a:lstStyle/>
          <a:p>
            <a:pPr algn="l"/>
            <a:r>
              <a:rPr lang="en-US" dirty="0" smtClean="0"/>
              <a:t>We matched NWS products to the </a:t>
            </a:r>
            <a:r>
              <a:rPr lang="en-US" b="1" dirty="0" smtClean="0"/>
              <a:t>timing</a:t>
            </a:r>
            <a:r>
              <a:rPr lang="en-US" dirty="0" smtClean="0"/>
              <a:t> of Tweets from each NWS office</a:t>
            </a:r>
            <a:endParaRPr lang="en-US" dirty="0"/>
          </a:p>
        </p:txBody>
      </p:sp>
      <p:sp>
        <p:nvSpPr>
          <p:cNvPr id="4" name="TextBox 3"/>
          <p:cNvSpPr txBox="1"/>
          <p:nvPr/>
        </p:nvSpPr>
        <p:spPr>
          <a:xfrm>
            <a:off x="816429" y="3856006"/>
            <a:ext cx="2902857" cy="1477328"/>
          </a:xfrm>
          <a:prstGeom prst="rect">
            <a:avLst/>
          </a:prstGeom>
          <a:noFill/>
        </p:spPr>
        <p:txBody>
          <a:bodyPr wrap="square" rtlCol="0">
            <a:spAutoFit/>
          </a:bodyPr>
          <a:lstStyle/>
          <a:p>
            <a:r>
              <a:rPr lang="en-US" dirty="0" smtClean="0"/>
              <a:t>N</a:t>
            </a:r>
            <a:r>
              <a:rPr lang="en-US" b="1" dirty="0" smtClean="0"/>
              <a:t>on-Threat</a:t>
            </a:r>
            <a:r>
              <a:rPr lang="en-US" dirty="0" smtClean="0"/>
              <a:t>: no active watch, warning, or emergency products in the WFO CWA.  There could be a statement or an advisory.  </a:t>
            </a:r>
            <a:endParaRPr lang="en-US" dirty="0"/>
          </a:p>
        </p:txBody>
      </p:sp>
      <p:sp>
        <p:nvSpPr>
          <p:cNvPr id="5" name="TextBox 4"/>
          <p:cNvSpPr txBox="1"/>
          <p:nvPr/>
        </p:nvSpPr>
        <p:spPr>
          <a:xfrm>
            <a:off x="4998357" y="3872210"/>
            <a:ext cx="2957286" cy="923330"/>
          </a:xfrm>
          <a:prstGeom prst="rect">
            <a:avLst/>
          </a:prstGeom>
          <a:noFill/>
        </p:spPr>
        <p:txBody>
          <a:bodyPr wrap="square" rtlCol="0">
            <a:spAutoFit/>
          </a:bodyPr>
          <a:lstStyle/>
          <a:p>
            <a:r>
              <a:rPr lang="en-US" b="1" dirty="0" smtClean="0"/>
              <a:t>Threat</a:t>
            </a:r>
            <a:r>
              <a:rPr lang="en-US" dirty="0" smtClean="0"/>
              <a:t>: active watch or warning issued in the area for any hazard type. </a:t>
            </a:r>
            <a:endParaRPr lang="en-US" sz="1400" dirty="0"/>
          </a:p>
        </p:txBody>
      </p:sp>
      <p:sp>
        <p:nvSpPr>
          <p:cNvPr id="8" name="Oval 7"/>
          <p:cNvSpPr/>
          <p:nvPr/>
        </p:nvSpPr>
        <p:spPr>
          <a:xfrm>
            <a:off x="217713" y="3129643"/>
            <a:ext cx="3891643" cy="2600903"/>
          </a:xfrm>
          <a:prstGeom prst="ellipse">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71774" y="3129643"/>
            <a:ext cx="3891643" cy="2600903"/>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93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 y="165781"/>
            <a:ext cx="9007929" cy="1143000"/>
          </a:xfrm>
        </p:spPr>
        <p:txBody>
          <a:bodyPr>
            <a:normAutofit/>
          </a:bodyPr>
          <a:lstStyle/>
          <a:p>
            <a:pPr algn="l"/>
            <a:r>
              <a:rPr lang="en-US" sz="3200" dirty="0" smtClean="0"/>
              <a:t>Thunderstorm was the most frequent hazard for which products were issued.  </a:t>
            </a:r>
            <a:endParaRPr lang="en-US" sz="3200" dirty="0"/>
          </a:p>
        </p:txBody>
      </p:sp>
      <p:pic>
        <p:nvPicPr>
          <p:cNvPr id="6" name="image6.png"/>
          <p:cNvPicPr/>
          <p:nvPr/>
        </p:nvPicPr>
        <p:blipFill>
          <a:blip r:embed="rId3"/>
          <a:stretch>
            <a:fillRect/>
          </a:stretch>
        </p:blipFill>
        <p:spPr bwMode="auto">
          <a:xfrm>
            <a:off x="883831" y="2136566"/>
            <a:ext cx="6712039" cy="3947040"/>
          </a:xfrm>
          <a:prstGeom prst="rect">
            <a:avLst/>
          </a:prstGeom>
        </p:spPr>
      </p:pic>
    </p:spTree>
    <p:extLst>
      <p:ext uri="{BB962C8B-B14F-4D97-AF65-F5344CB8AC3E}">
        <p14:creationId xmlns:p14="http://schemas.microsoft.com/office/powerpoint/2010/main" val="154833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30050"/>
            <a:ext cx="9144000" cy="1143000"/>
          </a:xfrm>
        </p:spPr>
        <p:txBody>
          <a:bodyPr>
            <a:noAutofit/>
          </a:bodyPr>
          <a:lstStyle/>
          <a:p>
            <a:pPr algn="l"/>
            <a:r>
              <a:rPr lang="en-US" sz="3600" dirty="0" smtClean="0"/>
              <a:t>Weather information, which </a:t>
            </a:r>
            <a:r>
              <a:rPr lang="en-US" sz="3600" dirty="0" smtClean="0"/>
              <a:t>includes </a:t>
            </a:r>
            <a:r>
              <a:rPr lang="en-US" sz="3600" dirty="0" smtClean="0"/>
              <a:t>forecast, was most frequently posted </a:t>
            </a:r>
            <a:r>
              <a:rPr lang="en-US" sz="3600" b="1" dirty="0" smtClean="0"/>
              <a:t>content</a:t>
            </a:r>
            <a:r>
              <a:rPr lang="en-US" sz="3600" dirty="0" smtClean="0"/>
              <a:t>.</a:t>
            </a:r>
            <a:br>
              <a:rPr lang="en-US" sz="3600" dirty="0" smtClean="0"/>
            </a:br>
            <a:r>
              <a:rPr lang="en-US" sz="3600" dirty="0"/>
              <a:t>M</a:t>
            </a:r>
            <a:r>
              <a:rPr lang="en-US" sz="3600" dirty="0" smtClean="0"/>
              <a:t>edia and </a:t>
            </a:r>
            <a:r>
              <a:rPr lang="en-US" sz="3600" dirty="0" err="1" smtClean="0"/>
              <a:t>hashtags</a:t>
            </a:r>
            <a:r>
              <a:rPr lang="en-US" sz="3600" dirty="0" smtClean="0"/>
              <a:t> were frequently employed </a:t>
            </a:r>
            <a:r>
              <a:rPr lang="en-US" sz="3600" b="1" dirty="0" smtClean="0"/>
              <a:t>microstructures</a:t>
            </a:r>
            <a:r>
              <a:rPr lang="en-US" sz="3600" dirty="0" smtClean="0"/>
              <a:t>.</a:t>
            </a:r>
            <a:endParaRPr lang="en-US" sz="3600" dirty="0"/>
          </a:p>
        </p:txBody>
      </p:sp>
      <p:pic>
        <p:nvPicPr>
          <p:cNvPr id="4" name="Content Placeholder 3"/>
          <p:cNvPicPr>
            <a:picLocks noGrp="1" noChangeAspect="1"/>
          </p:cNvPicPr>
          <p:nvPr>
            <p:ph idx="1"/>
          </p:nvPr>
        </p:nvPicPr>
        <p:blipFill>
          <a:blip r:embed="rId3"/>
          <a:srcRect l="-32208" r="-32208"/>
          <a:stretch>
            <a:fillRect/>
          </a:stretch>
        </p:blipFill>
        <p:spPr>
          <a:xfrm>
            <a:off x="806603" y="2482159"/>
            <a:ext cx="7955765" cy="4375841"/>
          </a:xfrm>
        </p:spPr>
      </p:pic>
    </p:spTree>
    <p:extLst>
      <p:ext uri="{BB962C8B-B14F-4D97-AF65-F5344CB8AC3E}">
        <p14:creationId xmlns:p14="http://schemas.microsoft.com/office/powerpoint/2010/main" val="26223292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019"/>
            <a:ext cx="9144000" cy="1143000"/>
          </a:xfrm>
        </p:spPr>
        <p:txBody>
          <a:bodyPr>
            <a:noAutofit/>
          </a:bodyPr>
          <a:lstStyle/>
          <a:p>
            <a:pPr algn="l"/>
            <a:r>
              <a:rPr lang="en-US" sz="3200" dirty="0" smtClean="0"/>
              <a:t>How do engagement strategies differ by time? </a:t>
            </a:r>
            <a:endParaRPr lang="en-US" sz="3200" dirty="0"/>
          </a:p>
        </p:txBody>
      </p:sp>
      <p:sp>
        <p:nvSpPr>
          <p:cNvPr id="3" name="Content Placeholder 2"/>
          <p:cNvSpPr>
            <a:spLocks noGrp="1"/>
          </p:cNvSpPr>
          <p:nvPr>
            <p:ph idx="1"/>
          </p:nvPr>
        </p:nvSpPr>
        <p:spPr>
          <a:xfrm>
            <a:off x="457200" y="1890486"/>
            <a:ext cx="8229600" cy="4525963"/>
          </a:xfrm>
        </p:spPr>
        <p:txBody>
          <a:bodyPr/>
          <a:lstStyle/>
          <a:p>
            <a:r>
              <a:rPr lang="en-US" dirty="0" smtClean="0"/>
              <a:t> </a:t>
            </a:r>
            <a:endParaRPr lang="en-US" dirty="0"/>
          </a:p>
        </p:txBody>
      </p:sp>
      <p:pic>
        <p:nvPicPr>
          <p:cNvPr id="6" name="Picture 5"/>
          <p:cNvPicPr/>
          <p:nvPr/>
        </p:nvPicPr>
        <p:blipFill>
          <a:blip r:embed="rId2"/>
          <a:stretch>
            <a:fillRect/>
          </a:stretch>
        </p:blipFill>
        <p:spPr>
          <a:xfrm>
            <a:off x="320572" y="1572576"/>
            <a:ext cx="8655435" cy="5060419"/>
          </a:xfrm>
          <a:prstGeom prst="rect">
            <a:avLst/>
          </a:prstGeom>
        </p:spPr>
      </p:pic>
    </p:spTree>
    <p:extLst>
      <p:ext uri="{BB962C8B-B14F-4D97-AF65-F5344CB8AC3E}">
        <p14:creationId xmlns:p14="http://schemas.microsoft.com/office/powerpoint/2010/main" val="30495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019"/>
            <a:ext cx="9144000" cy="1143000"/>
          </a:xfrm>
        </p:spPr>
        <p:txBody>
          <a:bodyPr>
            <a:noAutofit/>
          </a:bodyPr>
          <a:lstStyle/>
          <a:p>
            <a:pPr algn="l"/>
            <a:r>
              <a:rPr lang="en-US" sz="4000" dirty="0" smtClean="0"/>
              <a:t>Community engagement content differs by time </a:t>
            </a:r>
            <a:endParaRPr lang="en-US" sz="4000" dirty="0"/>
          </a:p>
        </p:txBody>
      </p:sp>
      <p:sp>
        <p:nvSpPr>
          <p:cNvPr id="3" name="Content Placeholder 2"/>
          <p:cNvSpPr>
            <a:spLocks noGrp="1"/>
          </p:cNvSpPr>
          <p:nvPr>
            <p:ph idx="1"/>
          </p:nvPr>
        </p:nvSpPr>
        <p:spPr>
          <a:xfrm>
            <a:off x="457200" y="1890486"/>
            <a:ext cx="8229600" cy="4525963"/>
          </a:xfrm>
        </p:spPr>
        <p:txBody>
          <a:bodyPr/>
          <a:lstStyle/>
          <a:p>
            <a:r>
              <a:rPr lang="en-US" dirty="0" smtClean="0"/>
              <a:t> </a:t>
            </a:r>
            <a:endParaRPr lang="en-US" dirty="0"/>
          </a:p>
        </p:txBody>
      </p:sp>
      <p:pic>
        <p:nvPicPr>
          <p:cNvPr id="6" name="Picture 5"/>
          <p:cNvPicPr/>
          <p:nvPr/>
        </p:nvPicPr>
        <p:blipFill>
          <a:blip r:embed="rId2"/>
          <a:stretch>
            <a:fillRect/>
          </a:stretch>
        </p:blipFill>
        <p:spPr>
          <a:xfrm>
            <a:off x="457199" y="1572577"/>
            <a:ext cx="8407841" cy="5048090"/>
          </a:xfrm>
          <a:prstGeom prst="rect">
            <a:avLst/>
          </a:prstGeom>
        </p:spPr>
      </p:pic>
      <p:sp>
        <p:nvSpPr>
          <p:cNvPr id="5" name="Rectangle 4"/>
          <p:cNvSpPr/>
          <p:nvPr/>
        </p:nvSpPr>
        <p:spPr>
          <a:xfrm>
            <a:off x="1726155" y="2946628"/>
            <a:ext cx="653474" cy="380965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885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this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a:t>T</a:t>
            </a:r>
            <a:r>
              <a:rPr lang="en-US" dirty="0" smtClean="0"/>
              <a:t>he </a:t>
            </a:r>
            <a:r>
              <a:rPr lang="en-US" dirty="0" smtClean="0"/>
              <a:t>strategic use of social media </a:t>
            </a:r>
            <a:r>
              <a:rPr lang="en-US" dirty="0" smtClean="0"/>
              <a:t>is</a:t>
            </a:r>
            <a:r>
              <a:rPr lang="en-US" dirty="0" smtClean="0"/>
              <a:t> a “best practice” for crisis communication</a:t>
            </a:r>
          </a:p>
          <a:p>
            <a:r>
              <a:rPr lang="en-US" dirty="0" smtClean="0"/>
              <a:t>Engagement pre, during, and post crisis has th</a:t>
            </a:r>
            <a:r>
              <a:rPr lang="en-US" dirty="0" smtClean="0"/>
              <a:t>e potential to</a:t>
            </a:r>
            <a:r>
              <a:rPr lang="en-US" dirty="0" smtClean="0"/>
              <a:t> affect behavioral change</a:t>
            </a:r>
          </a:p>
          <a:p>
            <a:r>
              <a:rPr lang="en-US" dirty="0" smtClean="0"/>
              <a:t>We investigate the use of social media by 12 NWS offices </a:t>
            </a:r>
          </a:p>
          <a:p>
            <a:r>
              <a:rPr lang="en-US" dirty="0" smtClean="0"/>
              <a:t>We find that social media use differs by time of engagement</a:t>
            </a:r>
          </a:p>
          <a:p>
            <a:r>
              <a:rPr lang="en-US" dirty="0" smtClean="0"/>
              <a:t>I’ll offer some thoughts about what this means for engagement efforts over time</a:t>
            </a:r>
          </a:p>
          <a:p>
            <a:endParaRPr lang="en-US" dirty="0" smtClean="0"/>
          </a:p>
          <a:p>
            <a:endParaRPr lang="en-US" dirty="0"/>
          </a:p>
          <a:p>
            <a:endParaRPr lang="en-US" dirty="0"/>
          </a:p>
        </p:txBody>
      </p:sp>
    </p:spTree>
    <p:extLst>
      <p:ext uri="{BB962C8B-B14F-4D97-AF65-F5344CB8AC3E}">
        <p14:creationId xmlns:p14="http://schemas.microsoft.com/office/powerpoint/2010/main" val="3157238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019"/>
            <a:ext cx="8803392" cy="1143000"/>
          </a:xfrm>
        </p:spPr>
        <p:txBody>
          <a:bodyPr>
            <a:noAutofit/>
          </a:bodyPr>
          <a:lstStyle/>
          <a:p>
            <a:pPr algn="l"/>
            <a:r>
              <a:rPr lang="en-US" sz="4000" dirty="0" smtClean="0"/>
              <a:t>Instruction/action engagement content differs by time</a:t>
            </a:r>
            <a:endParaRPr lang="en-US" sz="4000" dirty="0"/>
          </a:p>
        </p:txBody>
      </p:sp>
      <p:sp>
        <p:nvSpPr>
          <p:cNvPr id="3" name="Content Placeholder 2"/>
          <p:cNvSpPr>
            <a:spLocks noGrp="1"/>
          </p:cNvSpPr>
          <p:nvPr>
            <p:ph idx="1"/>
          </p:nvPr>
        </p:nvSpPr>
        <p:spPr>
          <a:xfrm>
            <a:off x="457200" y="1890486"/>
            <a:ext cx="8229600" cy="4525963"/>
          </a:xfrm>
        </p:spPr>
        <p:txBody>
          <a:bodyPr/>
          <a:lstStyle/>
          <a:p>
            <a:r>
              <a:rPr lang="en-US" dirty="0" smtClean="0"/>
              <a:t> </a:t>
            </a:r>
            <a:endParaRPr lang="en-US" dirty="0"/>
          </a:p>
        </p:txBody>
      </p:sp>
      <p:pic>
        <p:nvPicPr>
          <p:cNvPr id="6" name="Picture 5"/>
          <p:cNvPicPr/>
          <p:nvPr/>
        </p:nvPicPr>
        <p:blipFill>
          <a:blip r:embed="rId2"/>
          <a:stretch>
            <a:fillRect/>
          </a:stretch>
        </p:blipFill>
        <p:spPr>
          <a:xfrm>
            <a:off x="457199" y="1572577"/>
            <a:ext cx="8407841" cy="5048090"/>
          </a:xfrm>
          <a:prstGeom prst="rect">
            <a:avLst/>
          </a:prstGeom>
        </p:spPr>
      </p:pic>
      <p:sp>
        <p:nvSpPr>
          <p:cNvPr id="5" name="Rectangle 4"/>
          <p:cNvSpPr/>
          <p:nvPr/>
        </p:nvSpPr>
        <p:spPr>
          <a:xfrm>
            <a:off x="4623630" y="3205536"/>
            <a:ext cx="653474" cy="36524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92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457199" y="1572577"/>
            <a:ext cx="8407841" cy="5048090"/>
          </a:xfrm>
          <a:prstGeom prst="rect">
            <a:avLst/>
          </a:prstGeom>
        </p:spPr>
      </p:pic>
      <p:sp>
        <p:nvSpPr>
          <p:cNvPr id="2" name="Title 1"/>
          <p:cNvSpPr>
            <a:spLocks noGrp="1"/>
          </p:cNvSpPr>
          <p:nvPr>
            <p:ph type="title"/>
          </p:nvPr>
        </p:nvSpPr>
        <p:spPr>
          <a:xfrm>
            <a:off x="1" y="139019"/>
            <a:ext cx="9144000" cy="1143000"/>
          </a:xfrm>
        </p:spPr>
        <p:txBody>
          <a:bodyPr>
            <a:noAutofit/>
          </a:bodyPr>
          <a:lstStyle/>
          <a:p>
            <a:pPr algn="l"/>
            <a:r>
              <a:rPr lang="en-US" sz="4000" dirty="0" smtClean="0"/>
              <a:t>Weather Information engagement content differs by time</a:t>
            </a:r>
            <a:endParaRPr lang="en-US" sz="4000" dirty="0"/>
          </a:p>
        </p:txBody>
      </p:sp>
      <p:sp>
        <p:nvSpPr>
          <p:cNvPr id="3" name="Content Placeholder 2"/>
          <p:cNvSpPr>
            <a:spLocks noGrp="1"/>
          </p:cNvSpPr>
          <p:nvPr>
            <p:ph idx="1"/>
          </p:nvPr>
        </p:nvSpPr>
        <p:spPr>
          <a:xfrm>
            <a:off x="457200" y="1890486"/>
            <a:ext cx="8229600" cy="4525963"/>
          </a:xfrm>
        </p:spPr>
        <p:txBody>
          <a:bodyPr/>
          <a:lstStyle/>
          <a:p>
            <a:r>
              <a:rPr lang="en-US" dirty="0" smtClean="0"/>
              <a:t> </a:t>
            </a:r>
            <a:endParaRPr lang="en-US" dirty="0"/>
          </a:p>
        </p:txBody>
      </p:sp>
      <p:sp>
        <p:nvSpPr>
          <p:cNvPr id="5" name="Rectangle 4"/>
          <p:cNvSpPr/>
          <p:nvPr/>
        </p:nvSpPr>
        <p:spPr>
          <a:xfrm>
            <a:off x="3661916" y="3205536"/>
            <a:ext cx="653474"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56951" y="3205536"/>
            <a:ext cx="870963" cy="355520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562535" y="2120586"/>
            <a:ext cx="846303" cy="46357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292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457199" y="1572577"/>
            <a:ext cx="8407841" cy="5048090"/>
          </a:xfrm>
          <a:prstGeom prst="rect">
            <a:avLst/>
          </a:prstGeom>
        </p:spPr>
      </p:pic>
      <p:sp>
        <p:nvSpPr>
          <p:cNvPr id="2" name="Title 1"/>
          <p:cNvSpPr>
            <a:spLocks noGrp="1"/>
          </p:cNvSpPr>
          <p:nvPr>
            <p:ph type="title"/>
          </p:nvPr>
        </p:nvSpPr>
        <p:spPr>
          <a:xfrm>
            <a:off x="1" y="139019"/>
            <a:ext cx="9144000" cy="1143000"/>
          </a:xfrm>
        </p:spPr>
        <p:txBody>
          <a:bodyPr>
            <a:noAutofit/>
          </a:bodyPr>
          <a:lstStyle/>
          <a:p>
            <a:pPr algn="l"/>
            <a:r>
              <a:rPr lang="en-US" sz="4000" dirty="0" smtClean="0"/>
              <a:t>Microstructure use differs by time</a:t>
            </a:r>
            <a:endParaRPr lang="en-US" sz="4000" dirty="0"/>
          </a:p>
        </p:txBody>
      </p:sp>
      <p:sp>
        <p:nvSpPr>
          <p:cNvPr id="3" name="Content Placeholder 2"/>
          <p:cNvSpPr>
            <a:spLocks noGrp="1"/>
          </p:cNvSpPr>
          <p:nvPr>
            <p:ph idx="1"/>
          </p:nvPr>
        </p:nvSpPr>
        <p:spPr>
          <a:xfrm>
            <a:off x="457200" y="1890486"/>
            <a:ext cx="8229600" cy="4525963"/>
          </a:xfrm>
        </p:spPr>
        <p:txBody>
          <a:bodyPr/>
          <a:lstStyle/>
          <a:p>
            <a:r>
              <a:rPr lang="en-US" dirty="0" smtClean="0"/>
              <a:t> </a:t>
            </a:r>
            <a:endParaRPr lang="en-US" dirty="0"/>
          </a:p>
        </p:txBody>
      </p:sp>
      <p:sp>
        <p:nvSpPr>
          <p:cNvPr id="5" name="Rectangle 4"/>
          <p:cNvSpPr/>
          <p:nvPr/>
        </p:nvSpPr>
        <p:spPr>
          <a:xfrm>
            <a:off x="1282287" y="3270263"/>
            <a:ext cx="554836"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79695" y="3277796"/>
            <a:ext cx="443869"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204420" y="3282592"/>
            <a:ext cx="443869"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58251" y="3270263"/>
            <a:ext cx="525732"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60776" y="3285329"/>
            <a:ext cx="525732"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027914" y="3285329"/>
            <a:ext cx="546951"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30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457199" y="1572577"/>
            <a:ext cx="8407841" cy="5048090"/>
          </a:xfrm>
          <a:prstGeom prst="rect">
            <a:avLst/>
          </a:prstGeom>
        </p:spPr>
      </p:pic>
      <p:sp>
        <p:nvSpPr>
          <p:cNvPr id="2" name="Title 1"/>
          <p:cNvSpPr>
            <a:spLocks noGrp="1"/>
          </p:cNvSpPr>
          <p:nvPr>
            <p:ph type="title"/>
          </p:nvPr>
        </p:nvSpPr>
        <p:spPr>
          <a:xfrm>
            <a:off x="1" y="139019"/>
            <a:ext cx="9144000" cy="1143000"/>
          </a:xfrm>
        </p:spPr>
        <p:txBody>
          <a:bodyPr>
            <a:noAutofit/>
          </a:bodyPr>
          <a:lstStyle/>
          <a:p>
            <a:pPr algn="l"/>
            <a:r>
              <a:rPr lang="en-US" sz="4000" dirty="0" smtClean="0"/>
              <a:t>Sentence structures differ by time</a:t>
            </a:r>
            <a:endParaRPr lang="en-US" sz="4000" dirty="0"/>
          </a:p>
        </p:txBody>
      </p:sp>
      <p:sp>
        <p:nvSpPr>
          <p:cNvPr id="3" name="Content Placeholder 2"/>
          <p:cNvSpPr>
            <a:spLocks noGrp="1"/>
          </p:cNvSpPr>
          <p:nvPr>
            <p:ph idx="1"/>
          </p:nvPr>
        </p:nvSpPr>
        <p:spPr>
          <a:xfrm>
            <a:off x="457200" y="1890486"/>
            <a:ext cx="8229600" cy="4525963"/>
          </a:xfrm>
        </p:spPr>
        <p:txBody>
          <a:bodyPr/>
          <a:lstStyle/>
          <a:p>
            <a:r>
              <a:rPr lang="en-US" dirty="0" smtClean="0"/>
              <a:t> </a:t>
            </a:r>
            <a:endParaRPr lang="en-US" dirty="0"/>
          </a:p>
        </p:txBody>
      </p:sp>
      <p:sp>
        <p:nvSpPr>
          <p:cNvPr id="11" name="Rectangle 10"/>
          <p:cNvSpPr/>
          <p:nvPr/>
        </p:nvSpPr>
        <p:spPr>
          <a:xfrm>
            <a:off x="5634663" y="3257934"/>
            <a:ext cx="525732"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786508" y="3273000"/>
            <a:ext cx="525732" cy="35507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97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into practice</a:t>
            </a:r>
            <a:endParaRPr lang="en-US" dirty="0"/>
          </a:p>
        </p:txBody>
      </p:sp>
      <p:sp>
        <p:nvSpPr>
          <p:cNvPr id="3" name="Content Placeholder 2"/>
          <p:cNvSpPr>
            <a:spLocks noGrp="1"/>
          </p:cNvSpPr>
          <p:nvPr>
            <p:ph idx="1"/>
          </p:nvPr>
        </p:nvSpPr>
        <p:spPr/>
        <p:txBody>
          <a:bodyPr>
            <a:normAutofit lnSpcReduction="10000"/>
          </a:bodyPr>
          <a:lstStyle/>
          <a:p>
            <a:r>
              <a:rPr lang="en-US" dirty="0" smtClean="0"/>
              <a:t>Engagement is a longitudinal strategy</a:t>
            </a:r>
          </a:p>
          <a:p>
            <a:r>
              <a:rPr lang="en-US" dirty="0" smtClean="0"/>
              <a:t>When no threat – offices focus on fostering community.  In addition to sharing forecasts, this is the time to talk about historical events, provide science education, personalize perceptions of the office, encourage preparedness action through education. </a:t>
            </a:r>
          </a:p>
          <a:p>
            <a:r>
              <a:rPr lang="en-US" dirty="0" smtClean="0"/>
              <a:t>Threat – offices provide relevant info. And reply to questions if possible. </a:t>
            </a:r>
          </a:p>
        </p:txBody>
      </p:sp>
    </p:spTree>
    <p:extLst>
      <p:ext uri="{BB962C8B-B14F-4D97-AF65-F5344CB8AC3E}">
        <p14:creationId xmlns:p14="http://schemas.microsoft.com/office/powerpoint/2010/main" val="233888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sharing info an engagement strategy?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“engagement as interaction” – fails to see that information can play a role in building community and inciting action. </a:t>
            </a:r>
          </a:p>
          <a:p>
            <a:endParaRPr lang="en-US" dirty="0"/>
          </a:p>
          <a:p>
            <a:r>
              <a:rPr lang="en-US" dirty="0" smtClean="0"/>
              <a:t>Engagement is a hierarchy of messages</a:t>
            </a:r>
          </a:p>
          <a:p>
            <a:pPr lvl="1"/>
            <a:r>
              <a:rPr lang="en-US" dirty="0" smtClean="0"/>
              <a:t>The public expects info from NWS. Providing it in a time of need increases trust, future interaction.</a:t>
            </a:r>
          </a:p>
          <a:p>
            <a:pPr lvl="1"/>
            <a:r>
              <a:rPr lang="en-US" dirty="0" smtClean="0"/>
              <a:t>This builds </a:t>
            </a:r>
            <a:r>
              <a:rPr lang="en-US" dirty="0" smtClean="0"/>
              <a:t>a community </a:t>
            </a:r>
            <a:r>
              <a:rPr lang="en-US" dirty="0" smtClean="0"/>
              <a:t>of followers. </a:t>
            </a:r>
          </a:p>
        </p:txBody>
      </p:sp>
    </p:spTree>
    <p:extLst>
      <p:ext uri="{BB962C8B-B14F-4D97-AF65-F5344CB8AC3E}">
        <p14:creationId xmlns:p14="http://schemas.microsoft.com/office/powerpoint/2010/main" val="14736254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microstructures</a:t>
            </a:r>
            <a:endParaRPr lang="en-US" dirty="0"/>
          </a:p>
        </p:txBody>
      </p:sp>
      <p:sp>
        <p:nvSpPr>
          <p:cNvPr id="3" name="Content Placeholder 2"/>
          <p:cNvSpPr>
            <a:spLocks noGrp="1"/>
          </p:cNvSpPr>
          <p:nvPr>
            <p:ph idx="1"/>
          </p:nvPr>
        </p:nvSpPr>
        <p:spPr>
          <a:xfrm>
            <a:off x="2848852" y="1417638"/>
            <a:ext cx="5837948" cy="4708525"/>
          </a:xfrm>
        </p:spPr>
        <p:txBody>
          <a:bodyPr>
            <a:normAutofit fontScale="77500" lnSpcReduction="20000"/>
          </a:bodyPr>
          <a:lstStyle/>
          <a:p>
            <a:r>
              <a:rPr lang="en-US" dirty="0" smtClean="0"/>
              <a:t>Use of </a:t>
            </a:r>
            <a:r>
              <a:rPr lang="en-US" dirty="0" err="1" smtClean="0"/>
              <a:t>hashtags</a:t>
            </a:r>
            <a:r>
              <a:rPr lang="en-US" dirty="0" smtClean="0"/>
              <a:t> – important because it puts your tweets into a channel of information</a:t>
            </a:r>
          </a:p>
          <a:p>
            <a:pPr lvl="2"/>
            <a:r>
              <a:rPr lang="en-US" dirty="0" smtClean="0"/>
              <a:t>The right </a:t>
            </a:r>
            <a:r>
              <a:rPr lang="en-US" dirty="0" err="1" smtClean="0"/>
              <a:t>hashtag</a:t>
            </a:r>
            <a:r>
              <a:rPr lang="en-US" dirty="0" smtClean="0"/>
              <a:t> matters – if you are speaking to people who know you versus if you are trying to participate in a breaking event</a:t>
            </a:r>
          </a:p>
          <a:p>
            <a:r>
              <a:rPr lang="en-US" dirty="0" smtClean="0"/>
              <a:t>Inclusion of media – important because it provides additional information that cannot be communicated in 140 (or 360) characters</a:t>
            </a:r>
          </a:p>
          <a:p>
            <a:r>
              <a:rPr lang="en-US" dirty="0" smtClean="0"/>
              <a:t>Mentions &amp; Directed messages – evidence shows that offices are actively monitoring and responding to people during threat periods. </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382370" y="1417638"/>
            <a:ext cx="1662777" cy="1662777"/>
          </a:xfrm>
          <a:prstGeom prst="rect">
            <a:avLst/>
          </a:prstGeom>
        </p:spPr>
      </p:pic>
      <p:pic>
        <p:nvPicPr>
          <p:cNvPr id="5" name="Picture 4"/>
          <p:cNvPicPr>
            <a:picLocks noChangeAspect="1"/>
          </p:cNvPicPr>
          <p:nvPr/>
        </p:nvPicPr>
        <p:blipFill>
          <a:blip r:embed="rId3"/>
          <a:stretch>
            <a:fillRect/>
          </a:stretch>
        </p:blipFill>
        <p:spPr>
          <a:xfrm>
            <a:off x="645979" y="4933812"/>
            <a:ext cx="1590792" cy="1590792"/>
          </a:xfrm>
          <a:prstGeom prst="rect">
            <a:avLst/>
          </a:prstGeom>
        </p:spPr>
      </p:pic>
      <p:pic>
        <p:nvPicPr>
          <p:cNvPr id="6" name="Picture 5"/>
          <p:cNvPicPr>
            <a:picLocks noChangeAspect="1"/>
          </p:cNvPicPr>
          <p:nvPr/>
        </p:nvPicPr>
        <p:blipFill>
          <a:blip r:embed="rId4"/>
          <a:stretch>
            <a:fillRect/>
          </a:stretch>
        </p:blipFill>
        <p:spPr>
          <a:xfrm>
            <a:off x="645979" y="3157641"/>
            <a:ext cx="1497433" cy="1615287"/>
          </a:xfrm>
          <a:prstGeom prst="rect">
            <a:avLst/>
          </a:prstGeom>
        </p:spPr>
      </p:pic>
    </p:spTree>
    <p:extLst>
      <p:ext uri="{BB962C8B-B14F-4D97-AF65-F5344CB8AC3E}">
        <p14:creationId xmlns:p14="http://schemas.microsoft.com/office/powerpoint/2010/main" val="15888649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930406" y="3248723"/>
            <a:ext cx="3104187" cy="1812197"/>
          </a:xfrm>
          <a:prstGeom prst="rect">
            <a:avLst/>
          </a:prstGeom>
          <a:ln>
            <a:solidFill>
              <a:schemeClr val="accent1"/>
            </a:solidFill>
          </a:ln>
        </p:spPr>
      </p:pic>
      <p:sp>
        <p:nvSpPr>
          <p:cNvPr id="13" name="TextBox 12"/>
          <p:cNvSpPr txBox="1"/>
          <p:nvPr/>
        </p:nvSpPr>
        <p:spPr>
          <a:xfrm>
            <a:off x="111552" y="1130742"/>
            <a:ext cx="2745823" cy="1077218"/>
          </a:xfrm>
          <a:prstGeom prst="rect">
            <a:avLst/>
          </a:prstGeom>
          <a:noFill/>
        </p:spPr>
        <p:txBody>
          <a:bodyPr wrap="square" rtlCol="0">
            <a:spAutoFit/>
          </a:bodyPr>
          <a:lstStyle/>
          <a:p>
            <a:pPr algn="ctr"/>
            <a:r>
              <a:rPr lang="en-US" sz="3200" dirty="0" smtClean="0"/>
              <a:t>Goal: change behavior</a:t>
            </a:r>
            <a:endParaRPr lang="en-US" sz="3200" dirty="0"/>
          </a:p>
        </p:txBody>
      </p:sp>
      <p:sp>
        <p:nvSpPr>
          <p:cNvPr id="14" name="TextBox 13"/>
          <p:cNvSpPr txBox="1"/>
          <p:nvPr/>
        </p:nvSpPr>
        <p:spPr>
          <a:xfrm>
            <a:off x="6335292" y="884521"/>
            <a:ext cx="2745823" cy="1569660"/>
          </a:xfrm>
          <a:prstGeom prst="rect">
            <a:avLst/>
          </a:prstGeom>
          <a:noFill/>
        </p:spPr>
        <p:txBody>
          <a:bodyPr wrap="square" rtlCol="0">
            <a:spAutoFit/>
          </a:bodyPr>
          <a:lstStyle/>
          <a:p>
            <a:pPr algn="ctr"/>
            <a:r>
              <a:rPr lang="en-US" sz="3200" dirty="0" smtClean="0"/>
              <a:t>Strategy: what I can do or say to affect goal</a:t>
            </a:r>
            <a:endParaRPr lang="en-US" sz="3200" dirty="0"/>
          </a:p>
        </p:txBody>
      </p:sp>
      <p:sp>
        <p:nvSpPr>
          <p:cNvPr id="15" name="TextBox 14"/>
          <p:cNvSpPr txBox="1"/>
          <p:nvPr/>
        </p:nvSpPr>
        <p:spPr>
          <a:xfrm>
            <a:off x="3061775" y="1669351"/>
            <a:ext cx="2745823" cy="584776"/>
          </a:xfrm>
          <a:prstGeom prst="rect">
            <a:avLst/>
          </a:prstGeom>
          <a:noFill/>
        </p:spPr>
        <p:txBody>
          <a:bodyPr wrap="square" rtlCol="0">
            <a:spAutoFit/>
          </a:bodyPr>
          <a:lstStyle/>
          <a:p>
            <a:pPr algn="ctr"/>
            <a:r>
              <a:rPr lang="en-US" sz="3200" dirty="0" smtClean="0"/>
              <a:t>Tactic: channel</a:t>
            </a:r>
            <a:endParaRPr lang="en-US" sz="3200" dirty="0"/>
          </a:p>
        </p:txBody>
      </p:sp>
      <p:grpSp>
        <p:nvGrpSpPr>
          <p:cNvPr id="17" name="Group 16"/>
          <p:cNvGrpSpPr/>
          <p:nvPr/>
        </p:nvGrpSpPr>
        <p:grpSpPr>
          <a:xfrm>
            <a:off x="323218" y="2270128"/>
            <a:ext cx="2081315" cy="4507342"/>
            <a:chOff x="111552" y="1235598"/>
            <a:chExt cx="2917500" cy="5525871"/>
          </a:xfrm>
        </p:grpSpPr>
        <p:pic>
          <p:nvPicPr>
            <p:cNvPr id="7" name="Picture 6"/>
            <p:cNvPicPr>
              <a:picLocks noChangeAspect="1"/>
            </p:cNvPicPr>
            <p:nvPr/>
          </p:nvPicPr>
          <p:blipFill>
            <a:blip r:embed="rId4"/>
            <a:stretch>
              <a:fillRect/>
            </a:stretch>
          </p:blipFill>
          <p:spPr>
            <a:xfrm>
              <a:off x="197419" y="1366003"/>
              <a:ext cx="2760794" cy="1121573"/>
            </a:xfrm>
            <a:prstGeom prst="rect">
              <a:avLst/>
            </a:prstGeom>
          </p:spPr>
        </p:pic>
        <p:pic>
          <p:nvPicPr>
            <p:cNvPr id="8" name="Picture 7"/>
            <p:cNvPicPr>
              <a:picLocks noChangeAspect="1"/>
            </p:cNvPicPr>
            <p:nvPr/>
          </p:nvPicPr>
          <p:blipFill>
            <a:blip r:embed="rId5"/>
            <a:stretch>
              <a:fillRect/>
            </a:stretch>
          </p:blipFill>
          <p:spPr>
            <a:xfrm>
              <a:off x="184583" y="2633952"/>
              <a:ext cx="2758659" cy="1935901"/>
            </a:xfrm>
            <a:prstGeom prst="rect">
              <a:avLst/>
            </a:prstGeom>
          </p:spPr>
        </p:pic>
        <p:pic>
          <p:nvPicPr>
            <p:cNvPr id="9" name="Picture 8"/>
            <p:cNvPicPr>
              <a:picLocks noChangeAspect="1"/>
            </p:cNvPicPr>
            <p:nvPr/>
          </p:nvPicPr>
          <p:blipFill>
            <a:blip r:embed="rId6"/>
            <a:stretch>
              <a:fillRect/>
            </a:stretch>
          </p:blipFill>
          <p:spPr>
            <a:xfrm>
              <a:off x="197419" y="4693557"/>
              <a:ext cx="2760794" cy="1774796"/>
            </a:xfrm>
            <a:prstGeom prst="rect">
              <a:avLst/>
            </a:prstGeom>
          </p:spPr>
        </p:pic>
        <p:sp>
          <p:nvSpPr>
            <p:cNvPr id="16" name="Rectangle 15"/>
            <p:cNvSpPr/>
            <p:nvPr/>
          </p:nvSpPr>
          <p:spPr>
            <a:xfrm>
              <a:off x="111552" y="1235598"/>
              <a:ext cx="2917500" cy="552587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472787" y="2565400"/>
            <a:ext cx="2608328" cy="4050200"/>
            <a:chOff x="6324108" y="2222361"/>
            <a:chExt cx="2757007" cy="4393239"/>
          </a:xfrm>
        </p:grpSpPr>
        <p:pic>
          <p:nvPicPr>
            <p:cNvPr id="11" name="Picture 10"/>
            <p:cNvPicPr>
              <a:picLocks noChangeAspect="1"/>
            </p:cNvPicPr>
            <p:nvPr/>
          </p:nvPicPr>
          <p:blipFill>
            <a:blip r:embed="rId7"/>
            <a:stretch>
              <a:fillRect/>
            </a:stretch>
          </p:blipFill>
          <p:spPr>
            <a:xfrm>
              <a:off x="6472787" y="4908411"/>
              <a:ext cx="2390848" cy="1482326"/>
            </a:xfrm>
            <a:prstGeom prst="rect">
              <a:avLst/>
            </a:prstGeom>
          </p:spPr>
        </p:pic>
        <p:pic>
          <p:nvPicPr>
            <p:cNvPr id="12" name="Picture 11"/>
            <p:cNvPicPr>
              <a:picLocks noChangeAspect="1"/>
            </p:cNvPicPr>
            <p:nvPr/>
          </p:nvPicPr>
          <p:blipFill>
            <a:blip r:embed="rId8"/>
            <a:stretch>
              <a:fillRect/>
            </a:stretch>
          </p:blipFill>
          <p:spPr>
            <a:xfrm>
              <a:off x="6472787" y="2888067"/>
              <a:ext cx="2608328" cy="1676782"/>
            </a:xfrm>
            <a:prstGeom prst="rect">
              <a:avLst/>
            </a:prstGeom>
          </p:spPr>
        </p:pic>
        <p:sp>
          <p:nvSpPr>
            <p:cNvPr id="18" name="Rectangle 17"/>
            <p:cNvSpPr/>
            <p:nvPr/>
          </p:nvSpPr>
          <p:spPr>
            <a:xfrm>
              <a:off x="6324108" y="2222361"/>
              <a:ext cx="2757007" cy="43932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1552" y="18901"/>
            <a:ext cx="8229600" cy="1143000"/>
          </a:xfrm>
        </p:spPr>
        <p:txBody>
          <a:bodyPr/>
          <a:lstStyle/>
          <a:p>
            <a:r>
              <a:rPr lang="en-US" dirty="0" smtClean="0"/>
              <a:t>Back to the goal</a:t>
            </a:r>
            <a:r>
              <a:rPr lang="is-IS" dirty="0" smtClean="0"/>
              <a:t>…</a:t>
            </a:r>
            <a:endParaRPr lang="en-US" dirty="0"/>
          </a:p>
        </p:txBody>
      </p:sp>
    </p:spTree>
    <p:extLst>
      <p:ext uri="{BB962C8B-B14F-4D97-AF65-F5344CB8AC3E}">
        <p14:creationId xmlns:p14="http://schemas.microsoft.com/office/powerpoint/2010/main" val="3251370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goal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if persuading people to take action isn’t the only outcome?  </a:t>
            </a:r>
            <a:endParaRPr lang="en-US" dirty="0" smtClean="0"/>
          </a:p>
          <a:p>
            <a:r>
              <a:rPr lang="en-US" dirty="0" smtClean="0"/>
              <a:t>There </a:t>
            </a:r>
            <a:r>
              <a:rPr lang="en-US" dirty="0" smtClean="0"/>
              <a:t>are other things that matter too:</a:t>
            </a:r>
          </a:p>
          <a:p>
            <a:pPr lvl="1"/>
            <a:r>
              <a:rPr lang="en-US" dirty="0" smtClean="0"/>
              <a:t>Reach of messages </a:t>
            </a:r>
          </a:p>
          <a:p>
            <a:pPr lvl="1"/>
            <a:r>
              <a:rPr lang="en-US" dirty="0" smtClean="0"/>
              <a:t>Increased exposure and awareness</a:t>
            </a:r>
          </a:p>
          <a:p>
            <a:pPr lvl="1"/>
            <a:r>
              <a:rPr lang="en-US" dirty="0" smtClean="0"/>
              <a:t>Increased information seeking and sharing</a:t>
            </a:r>
          </a:p>
          <a:p>
            <a:pPr lvl="1"/>
            <a:r>
              <a:rPr lang="en-US" dirty="0" smtClean="0"/>
              <a:t>Reduced uncertainty</a:t>
            </a:r>
          </a:p>
          <a:p>
            <a:pPr lvl="1"/>
            <a:r>
              <a:rPr lang="en-US" dirty="0" smtClean="0"/>
              <a:t>Increased knowledge and understanding</a:t>
            </a:r>
          </a:p>
          <a:p>
            <a:pPr lvl="1"/>
            <a:r>
              <a:rPr lang="en-US" dirty="0" smtClean="0"/>
              <a:t>Maintaining or increasing source credibility</a:t>
            </a:r>
          </a:p>
          <a:p>
            <a:pPr lvl="1"/>
            <a:r>
              <a:rPr lang="en-US" dirty="0" smtClean="0"/>
              <a:t>Aligning risk perception with actual risk</a:t>
            </a:r>
          </a:p>
          <a:p>
            <a:pPr lvl="1"/>
            <a:r>
              <a:rPr lang="en-US" dirty="0" smtClean="0"/>
              <a:t>Increased self efficacy</a:t>
            </a:r>
          </a:p>
          <a:p>
            <a:pPr lvl="1"/>
            <a:r>
              <a:rPr lang="en-US" dirty="0" smtClean="0"/>
              <a:t>Behavior change </a:t>
            </a:r>
          </a:p>
          <a:p>
            <a:pPr marL="457200" lvl="1" indent="0">
              <a:buNone/>
            </a:pPr>
            <a:endParaRPr lang="en-US" dirty="0" smtClean="0"/>
          </a:p>
          <a:p>
            <a:pPr marL="0" indent="0">
              <a:buNone/>
            </a:pPr>
            <a:r>
              <a:rPr lang="en-US" i="1" dirty="0" smtClean="0"/>
              <a:t>These can be accomplished through ongoing </a:t>
            </a:r>
            <a:r>
              <a:rPr lang="en-US" i="1" dirty="0" smtClean="0"/>
              <a:t>communication</a:t>
            </a:r>
            <a:r>
              <a:rPr lang="en-US" i="1" dirty="0"/>
              <a:t> </a:t>
            </a:r>
            <a:r>
              <a:rPr lang="en-US" i="1" dirty="0" smtClean="0"/>
              <a:t>and are precursors to persuasion.  </a:t>
            </a:r>
            <a:r>
              <a:rPr lang="en-US" i="1" dirty="0" smtClean="0"/>
              <a:t>  </a:t>
            </a:r>
            <a:endParaRPr lang="en-US" i="1" dirty="0"/>
          </a:p>
        </p:txBody>
      </p:sp>
    </p:spTree>
    <p:extLst>
      <p:ext uri="{BB962C8B-B14F-4D97-AF65-F5344CB8AC3E}">
        <p14:creationId xmlns:p14="http://schemas.microsoft.com/office/powerpoint/2010/main" val="30929901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6102" y="4064000"/>
            <a:ext cx="1947962" cy="192941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928" y="5669327"/>
            <a:ext cx="2904138" cy="748405"/>
          </a:xfrm>
          <a:prstGeom prst="rect">
            <a:avLst/>
          </a:prstGeom>
        </p:spPr>
      </p:pic>
      <p:pic>
        <p:nvPicPr>
          <p:cNvPr id="12" name="Picture 11"/>
          <p:cNvPicPr>
            <a:picLocks noChangeAspect="1"/>
          </p:cNvPicPr>
          <p:nvPr/>
        </p:nvPicPr>
        <p:blipFill>
          <a:blip r:embed="rId4"/>
          <a:stretch>
            <a:fillRect/>
          </a:stretch>
        </p:blipFill>
        <p:spPr>
          <a:xfrm>
            <a:off x="575733" y="980230"/>
            <a:ext cx="1811867" cy="2491316"/>
          </a:xfrm>
          <a:prstGeom prst="rect">
            <a:avLst/>
          </a:prstGeom>
        </p:spPr>
      </p:pic>
      <p:sp>
        <p:nvSpPr>
          <p:cNvPr id="13" name="Title 1"/>
          <p:cNvSpPr txBox="1">
            <a:spLocks/>
          </p:cNvSpPr>
          <p:nvPr/>
        </p:nvSpPr>
        <p:spPr>
          <a:xfrm>
            <a:off x="457200" y="116294"/>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Questions/Comments?</a:t>
            </a:r>
            <a:endParaRPr lang="en-US" dirty="0"/>
          </a:p>
        </p:txBody>
      </p:sp>
      <p:sp>
        <p:nvSpPr>
          <p:cNvPr id="2" name="TextBox 1"/>
          <p:cNvSpPr txBox="1"/>
          <p:nvPr/>
        </p:nvSpPr>
        <p:spPr>
          <a:xfrm>
            <a:off x="3714463" y="1830746"/>
            <a:ext cx="2194784" cy="369332"/>
          </a:xfrm>
          <a:prstGeom prst="rect">
            <a:avLst/>
          </a:prstGeom>
          <a:noFill/>
        </p:spPr>
        <p:txBody>
          <a:bodyPr wrap="square" rtlCol="0">
            <a:spAutoFit/>
          </a:bodyPr>
          <a:lstStyle/>
          <a:p>
            <a:r>
              <a:rPr lang="en-US" dirty="0" smtClean="0"/>
              <a:t>Jeannette Sutton</a:t>
            </a:r>
            <a:endParaRPr lang="en-US" dirty="0"/>
          </a:p>
        </p:txBody>
      </p:sp>
      <p:pic>
        <p:nvPicPr>
          <p:cNvPr id="19" name="Picture 18" descr="Department of Communication-28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462" y="2818965"/>
            <a:ext cx="4263757" cy="821702"/>
          </a:xfrm>
          <a:prstGeom prst="rect">
            <a:avLst/>
          </a:prstGeom>
        </p:spPr>
      </p:pic>
      <p:sp>
        <p:nvSpPr>
          <p:cNvPr id="20" name="TextBox 19"/>
          <p:cNvSpPr txBox="1"/>
          <p:nvPr/>
        </p:nvSpPr>
        <p:spPr>
          <a:xfrm>
            <a:off x="3849928" y="4430278"/>
            <a:ext cx="1916258" cy="369332"/>
          </a:xfrm>
          <a:prstGeom prst="rect">
            <a:avLst/>
          </a:prstGeom>
          <a:noFill/>
        </p:spPr>
        <p:txBody>
          <a:bodyPr wrap="square" rtlCol="0">
            <a:spAutoFit/>
          </a:bodyPr>
          <a:lstStyle/>
          <a:p>
            <a:r>
              <a:rPr lang="en-US" dirty="0" smtClean="0"/>
              <a:t>Carter Butts </a:t>
            </a:r>
            <a:endParaRPr lang="en-US" dirty="0"/>
          </a:p>
        </p:txBody>
      </p:sp>
      <p:sp>
        <p:nvSpPr>
          <p:cNvPr id="11" name="TextBox 10"/>
          <p:cNvSpPr txBox="1"/>
          <p:nvPr/>
        </p:nvSpPr>
        <p:spPr>
          <a:xfrm>
            <a:off x="3714463" y="2298476"/>
            <a:ext cx="2963333" cy="369332"/>
          </a:xfrm>
          <a:prstGeom prst="rect">
            <a:avLst/>
          </a:prstGeom>
          <a:noFill/>
        </p:spPr>
        <p:txBody>
          <a:bodyPr wrap="square" rtlCol="0">
            <a:spAutoFit/>
          </a:bodyPr>
          <a:lstStyle/>
          <a:p>
            <a:r>
              <a:rPr lang="en-US" dirty="0" err="1" smtClean="0"/>
              <a:t>Jeannette.sutton@uky.edu</a:t>
            </a:r>
            <a:endParaRPr lang="en-US" dirty="0"/>
          </a:p>
        </p:txBody>
      </p:sp>
      <p:sp>
        <p:nvSpPr>
          <p:cNvPr id="14" name="TextBox 13"/>
          <p:cNvSpPr txBox="1"/>
          <p:nvPr/>
        </p:nvSpPr>
        <p:spPr>
          <a:xfrm>
            <a:off x="3849928" y="5076946"/>
            <a:ext cx="2265449" cy="369332"/>
          </a:xfrm>
          <a:prstGeom prst="rect">
            <a:avLst/>
          </a:prstGeom>
          <a:noFill/>
        </p:spPr>
        <p:txBody>
          <a:bodyPr wrap="square" rtlCol="0">
            <a:spAutoFit/>
          </a:bodyPr>
          <a:lstStyle/>
          <a:p>
            <a:r>
              <a:rPr lang="en-US" dirty="0" err="1" smtClean="0"/>
              <a:t>buttsc@uci.edu</a:t>
            </a:r>
            <a:endParaRPr lang="en-US" dirty="0"/>
          </a:p>
        </p:txBody>
      </p:sp>
    </p:spTree>
    <p:extLst>
      <p:ext uri="{BB962C8B-B14F-4D97-AF65-F5344CB8AC3E}">
        <p14:creationId xmlns:p14="http://schemas.microsoft.com/office/powerpoint/2010/main" val="14796055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4583" y="377540"/>
            <a:ext cx="2745823" cy="707886"/>
          </a:xfrm>
          <a:prstGeom prst="rect">
            <a:avLst/>
          </a:prstGeom>
          <a:noFill/>
        </p:spPr>
        <p:txBody>
          <a:bodyPr wrap="square" rtlCol="0">
            <a:spAutoFit/>
          </a:bodyPr>
          <a:lstStyle/>
          <a:p>
            <a:pPr algn="ctr"/>
            <a:r>
              <a:rPr lang="en-US" sz="4000" dirty="0" smtClean="0"/>
              <a:t>Goal</a:t>
            </a:r>
            <a:endParaRPr lang="en-US" sz="4000" dirty="0"/>
          </a:p>
        </p:txBody>
      </p:sp>
      <p:sp>
        <p:nvSpPr>
          <p:cNvPr id="14" name="TextBox 13"/>
          <p:cNvSpPr txBox="1"/>
          <p:nvPr/>
        </p:nvSpPr>
        <p:spPr>
          <a:xfrm>
            <a:off x="6244883" y="368956"/>
            <a:ext cx="2745823" cy="707886"/>
          </a:xfrm>
          <a:prstGeom prst="rect">
            <a:avLst/>
          </a:prstGeom>
          <a:noFill/>
        </p:spPr>
        <p:txBody>
          <a:bodyPr wrap="square" rtlCol="0">
            <a:spAutoFit/>
          </a:bodyPr>
          <a:lstStyle/>
          <a:p>
            <a:pPr algn="ctr"/>
            <a:r>
              <a:rPr lang="en-US" sz="4000" dirty="0"/>
              <a:t>S</a:t>
            </a:r>
            <a:r>
              <a:rPr lang="en-US" sz="4000" dirty="0" smtClean="0"/>
              <a:t>trategy</a:t>
            </a:r>
            <a:endParaRPr lang="en-US" sz="4000" dirty="0"/>
          </a:p>
        </p:txBody>
      </p:sp>
      <p:sp>
        <p:nvSpPr>
          <p:cNvPr id="15" name="TextBox 14"/>
          <p:cNvSpPr txBox="1"/>
          <p:nvPr/>
        </p:nvSpPr>
        <p:spPr>
          <a:xfrm>
            <a:off x="3248042" y="368956"/>
            <a:ext cx="2745823" cy="707886"/>
          </a:xfrm>
          <a:prstGeom prst="rect">
            <a:avLst/>
          </a:prstGeom>
          <a:noFill/>
        </p:spPr>
        <p:txBody>
          <a:bodyPr wrap="square" rtlCol="0">
            <a:spAutoFit/>
          </a:bodyPr>
          <a:lstStyle/>
          <a:p>
            <a:pPr algn="ctr"/>
            <a:r>
              <a:rPr lang="en-US" sz="4000" dirty="0" smtClean="0"/>
              <a:t>Tactic</a:t>
            </a:r>
            <a:endParaRPr lang="en-US" sz="4000" dirty="0"/>
          </a:p>
        </p:txBody>
      </p:sp>
      <p:sp>
        <p:nvSpPr>
          <p:cNvPr id="16" name="Rectangle 15"/>
          <p:cNvSpPr/>
          <p:nvPr/>
        </p:nvSpPr>
        <p:spPr>
          <a:xfrm>
            <a:off x="111552" y="1235598"/>
            <a:ext cx="2917500" cy="552587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324108" y="2222361"/>
            <a:ext cx="2757007" cy="43932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186729" y="3109310"/>
            <a:ext cx="2996841" cy="164662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1587" y="1935654"/>
            <a:ext cx="2233448" cy="646331"/>
          </a:xfrm>
          <a:prstGeom prst="rect">
            <a:avLst/>
          </a:prstGeom>
          <a:noFill/>
        </p:spPr>
        <p:txBody>
          <a:bodyPr wrap="square" rtlCol="0">
            <a:spAutoFit/>
          </a:bodyPr>
          <a:lstStyle/>
          <a:p>
            <a:r>
              <a:rPr lang="en-US" dirty="0" smtClean="0"/>
              <a:t>What do you want to accomplish</a:t>
            </a:r>
            <a:endParaRPr lang="en-US" dirty="0"/>
          </a:p>
        </p:txBody>
      </p:sp>
      <p:sp>
        <p:nvSpPr>
          <p:cNvPr id="4" name="TextBox 3"/>
          <p:cNvSpPr txBox="1"/>
          <p:nvPr/>
        </p:nvSpPr>
        <p:spPr>
          <a:xfrm>
            <a:off x="6639034" y="3713655"/>
            <a:ext cx="2067035" cy="923330"/>
          </a:xfrm>
          <a:prstGeom prst="rect">
            <a:avLst/>
          </a:prstGeom>
          <a:noFill/>
        </p:spPr>
        <p:txBody>
          <a:bodyPr wrap="square" rtlCol="0">
            <a:spAutoFit/>
          </a:bodyPr>
          <a:lstStyle/>
          <a:p>
            <a:r>
              <a:rPr lang="en-US" dirty="0" smtClean="0"/>
              <a:t>What can you do or say to accomplish the goal</a:t>
            </a:r>
            <a:endParaRPr lang="en-US" dirty="0"/>
          </a:p>
        </p:txBody>
      </p:sp>
      <p:sp>
        <p:nvSpPr>
          <p:cNvPr id="5" name="TextBox 4"/>
          <p:cNvSpPr txBox="1"/>
          <p:nvPr/>
        </p:nvSpPr>
        <p:spPr>
          <a:xfrm>
            <a:off x="3442138" y="3713655"/>
            <a:ext cx="2551727" cy="646331"/>
          </a:xfrm>
          <a:prstGeom prst="rect">
            <a:avLst/>
          </a:prstGeom>
          <a:noFill/>
        </p:spPr>
        <p:txBody>
          <a:bodyPr wrap="square" rtlCol="0">
            <a:spAutoFit/>
          </a:bodyPr>
          <a:lstStyle/>
          <a:p>
            <a:r>
              <a:rPr lang="en-US" dirty="0" smtClean="0"/>
              <a:t>What mechanism will you use</a:t>
            </a:r>
            <a:endParaRPr lang="en-US" dirty="0"/>
          </a:p>
        </p:txBody>
      </p:sp>
    </p:spTree>
    <p:extLst>
      <p:ext uri="{BB962C8B-B14F-4D97-AF65-F5344CB8AC3E}">
        <p14:creationId xmlns:p14="http://schemas.microsoft.com/office/powerpoint/2010/main" val="1241235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140696" y="2757656"/>
            <a:ext cx="3104187" cy="1812197"/>
          </a:xfrm>
          <a:prstGeom prst="rect">
            <a:avLst/>
          </a:prstGeom>
          <a:ln>
            <a:solidFill>
              <a:schemeClr val="accent1"/>
            </a:solidFill>
          </a:ln>
        </p:spPr>
      </p:pic>
      <p:sp>
        <p:nvSpPr>
          <p:cNvPr id="13" name="TextBox 12"/>
          <p:cNvSpPr txBox="1"/>
          <p:nvPr/>
        </p:nvSpPr>
        <p:spPr>
          <a:xfrm>
            <a:off x="184583" y="158380"/>
            <a:ext cx="2745823" cy="1077218"/>
          </a:xfrm>
          <a:prstGeom prst="rect">
            <a:avLst/>
          </a:prstGeom>
          <a:noFill/>
        </p:spPr>
        <p:txBody>
          <a:bodyPr wrap="square" rtlCol="0">
            <a:spAutoFit/>
          </a:bodyPr>
          <a:lstStyle/>
          <a:p>
            <a:pPr algn="ctr"/>
            <a:r>
              <a:rPr lang="en-US" sz="3200" dirty="0" smtClean="0"/>
              <a:t>Goal: change behavior</a:t>
            </a:r>
            <a:endParaRPr lang="en-US" sz="3200" dirty="0"/>
          </a:p>
        </p:txBody>
      </p:sp>
      <p:sp>
        <p:nvSpPr>
          <p:cNvPr id="14" name="TextBox 13"/>
          <p:cNvSpPr txBox="1"/>
          <p:nvPr/>
        </p:nvSpPr>
        <p:spPr>
          <a:xfrm>
            <a:off x="6244883" y="175534"/>
            <a:ext cx="2745823" cy="1569660"/>
          </a:xfrm>
          <a:prstGeom prst="rect">
            <a:avLst/>
          </a:prstGeom>
          <a:noFill/>
        </p:spPr>
        <p:txBody>
          <a:bodyPr wrap="square" rtlCol="0">
            <a:spAutoFit/>
          </a:bodyPr>
          <a:lstStyle/>
          <a:p>
            <a:pPr algn="ctr"/>
            <a:r>
              <a:rPr lang="en-US" sz="3200" dirty="0" smtClean="0"/>
              <a:t>Strategy: what I can do or say to affect goal</a:t>
            </a:r>
            <a:endParaRPr lang="en-US" sz="3200" dirty="0"/>
          </a:p>
        </p:txBody>
      </p:sp>
      <p:sp>
        <p:nvSpPr>
          <p:cNvPr id="15" name="TextBox 14"/>
          <p:cNvSpPr txBox="1"/>
          <p:nvPr/>
        </p:nvSpPr>
        <p:spPr>
          <a:xfrm>
            <a:off x="3248042" y="368956"/>
            <a:ext cx="2745823" cy="584776"/>
          </a:xfrm>
          <a:prstGeom prst="rect">
            <a:avLst/>
          </a:prstGeom>
          <a:noFill/>
        </p:spPr>
        <p:txBody>
          <a:bodyPr wrap="square" rtlCol="0">
            <a:spAutoFit/>
          </a:bodyPr>
          <a:lstStyle/>
          <a:p>
            <a:pPr algn="ctr"/>
            <a:r>
              <a:rPr lang="en-US" sz="3200" dirty="0" smtClean="0"/>
              <a:t>Tactic: channel</a:t>
            </a:r>
            <a:endParaRPr lang="en-US" sz="3200" dirty="0"/>
          </a:p>
        </p:txBody>
      </p:sp>
      <p:grpSp>
        <p:nvGrpSpPr>
          <p:cNvPr id="17" name="Group 16"/>
          <p:cNvGrpSpPr/>
          <p:nvPr/>
        </p:nvGrpSpPr>
        <p:grpSpPr>
          <a:xfrm>
            <a:off x="111552" y="1235598"/>
            <a:ext cx="2917500" cy="5525871"/>
            <a:chOff x="111552" y="1235598"/>
            <a:chExt cx="2917500" cy="5525871"/>
          </a:xfrm>
        </p:grpSpPr>
        <p:pic>
          <p:nvPicPr>
            <p:cNvPr id="7" name="Picture 6"/>
            <p:cNvPicPr>
              <a:picLocks noChangeAspect="1"/>
            </p:cNvPicPr>
            <p:nvPr/>
          </p:nvPicPr>
          <p:blipFill>
            <a:blip r:embed="rId4"/>
            <a:stretch>
              <a:fillRect/>
            </a:stretch>
          </p:blipFill>
          <p:spPr>
            <a:xfrm>
              <a:off x="197419" y="1366003"/>
              <a:ext cx="2760794" cy="1121573"/>
            </a:xfrm>
            <a:prstGeom prst="rect">
              <a:avLst/>
            </a:prstGeom>
          </p:spPr>
        </p:pic>
        <p:pic>
          <p:nvPicPr>
            <p:cNvPr id="8" name="Picture 7"/>
            <p:cNvPicPr>
              <a:picLocks noChangeAspect="1"/>
            </p:cNvPicPr>
            <p:nvPr/>
          </p:nvPicPr>
          <p:blipFill>
            <a:blip r:embed="rId5"/>
            <a:stretch>
              <a:fillRect/>
            </a:stretch>
          </p:blipFill>
          <p:spPr>
            <a:xfrm>
              <a:off x="184583" y="2633952"/>
              <a:ext cx="2758659" cy="1935901"/>
            </a:xfrm>
            <a:prstGeom prst="rect">
              <a:avLst/>
            </a:prstGeom>
          </p:spPr>
        </p:pic>
        <p:pic>
          <p:nvPicPr>
            <p:cNvPr id="9" name="Picture 8"/>
            <p:cNvPicPr>
              <a:picLocks noChangeAspect="1"/>
            </p:cNvPicPr>
            <p:nvPr/>
          </p:nvPicPr>
          <p:blipFill>
            <a:blip r:embed="rId6"/>
            <a:stretch>
              <a:fillRect/>
            </a:stretch>
          </p:blipFill>
          <p:spPr>
            <a:xfrm>
              <a:off x="197419" y="4693557"/>
              <a:ext cx="2760794" cy="1774796"/>
            </a:xfrm>
            <a:prstGeom prst="rect">
              <a:avLst/>
            </a:prstGeom>
          </p:spPr>
        </p:pic>
        <p:sp>
          <p:nvSpPr>
            <p:cNvPr id="16" name="Rectangle 15"/>
            <p:cNvSpPr/>
            <p:nvPr/>
          </p:nvSpPr>
          <p:spPr>
            <a:xfrm>
              <a:off x="111552" y="1235598"/>
              <a:ext cx="2917500" cy="552587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324108" y="2222361"/>
            <a:ext cx="2757007" cy="4393239"/>
            <a:chOff x="6324108" y="2222361"/>
            <a:chExt cx="2757007" cy="4393239"/>
          </a:xfrm>
        </p:grpSpPr>
        <p:pic>
          <p:nvPicPr>
            <p:cNvPr id="11" name="Picture 10"/>
            <p:cNvPicPr>
              <a:picLocks noChangeAspect="1"/>
            </p:cNvPicPr>
            <p:nvPr/>
          </p:nvPicPr>
          <p:blipFill>
            <a:blip r:embed="rId7"/>
            <a:stretch>
              <a:fillRect/>
            </a:stretch>
          </p:blipFill>
          <p:spPr>
            <a:xfrm>
              <a:off x="6472787" y="4908411"/>
              <a:ext cx="2390848" cy="1482326"/>
            </a:xfrm>
            <a:prstGeom prst="rect">
              <a:avLst/>
            </a:prstGeom>
          </p:spPr>
        </p:pic>
        <p:pic>
          <p:nvPicPr>
            <p:cNvPr id="12" name="Picture 11"/>
            <p:cNvPicPr>
              <a:picLocks noChangeAspect="1"/>
            </p:cNvPicPr>
            <p:nvPr/>
          </p:nvPicPr>
          <p:blipFill>
            <a:blip r:embed="rId8"/>
            <a:stretch>
              <a:fillRect/>
            </a:stretch>
          </p:blipFill>
          <p:spPr>
            <a:xfrm>
              <a:off x="6472787" y="2888067"/>
              <a:ext cx="2608328" cy="1676782"/>
            </a:xfrm>
            <a:prstGeom prst="rect">
              <a:avLst/>
            </a:prstGeom>
          </p:spPr>
        </p:pic>
        <p:sp>
          <p:nvSpPr>
            <p:cNvPr id="18" name="Rectangle 17"/>
            <p:cNvSpPr/>
            <p:nvPr/>
          </p:nvSpPr>
          <p:spPr>
            <a:xfrm>
              <a:off x="6324108" y="2222361"/>
              <a:ext cx="2757007" cy="43932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1923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engagement on social media</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Engagement is about shaping beliefs through communication efforts/strategies.  </a:t>
            </a:r>
          </a:p>
          <a:p>
            <a:pPr marL="0" indent="0">
              <a:buNone/>
            </a:pPr>
            <a:endParaRPr lang="en-US" dirty="0" smtClean="0"/>
          </a:p>
          <a:p>
            <a:pPr marL="0" indent="0">
              <a:buNone/>
            </a:pPr>
            <a:r>
              <a:rPr lang="en-US" dirty="0" smtClean="0"/>
              <a:t>What can I do or say to get you to believe that </a:t>
            </a:r>
            <a:r>
              <a:rPr lang="is-IS" dirty="0" smtClean="0"/>
              <a:t>…</a:t>
            </a:r>
            <a:endParaRPr lang="en-US" dirty="0" smtClean="0"/>
          </a:p>
          <a:p>
            <a:r>
              <a:rPr lang="en-US" dirty="0" smtClean="0"/>
              <a:t>I am caring and honest?</a:t>
            </a:r>
          </a:p>
          <a:p>
            <a:r>
              <a:rPr lang="en-US" dirty="0" smtClean="0"/>
              <a:t>I listen?  I am open?</a:t>
            </a:r>
          </a:p>
          <a:p>
            <a:r>
              <a:rPr lang="en-US" dirty="0" smtClean="0"/>
              <a:t>We are similar?  </a:t>
            </a:r>
          </a:p>
          <a:p>
            <a:r>
              <a:rPr lang="en-US" dirty="0" smtClean="0"/>
              <a:t>I am competent?</a:t>
            </a:r>
          </a:p>
          <a:p>
            <a:pPr marL="0" indent="0">
              <a:buNone/>
            </a:pPr>
            <a:endParaRPr lang="en-US" dirty="0" smtClean="0"/>
          </a:p>
          <a:p>
            <a:pPr marL="0" indent="0">
              <a:buNone/>
            </a:pPr>
            <a:r>
              <a:rPr lang="en-US" dirty="0" smtClean="0"/>
              <a:t>Why</a:t>
            </a:r>
            <a:r>
              <a:rPr lang="en-US" dirty="0" smtClean="0"/>
              <a:t> </a:t>
            </a:r>
            <a:r>
              <a:rPr lang="en-US" dirty="0" smtClean="0"/>
              <a:t>accomplish </a:t>
            </a:r>
            <a:r>
              <a:rPr lang="en-US" dirty="0" smtClean="0"/>
              <a:t>this </a:t>
            </a:r>
            <a:r>
              <a:rPr lang="en-US" b="1" dirty="0" smtClean="0"/>
              <a:t>goal</a:t>
            </a:r>
            <a:r>
              <a:rPr lang="en-US" dirty="0" smtClean="0"/>
              <a:t>: </a:t>
            </a:r>
            <a:endParaRPr lang="en-US" dirty="0" smtClean="0"/>
          </a:p>
          <a:p>
            <a:pPr marL="0" indent="0">
              <a:buNone/>
            </a:pPr>
            <a:r>
              <a:rPr lang="en-US" dirty="0" smtClean="0"/>
              <a:t>So </a:t>
            </a:r>
            <a:r>
              <a:rPr lang="en-US" dirty="0"/>
              <a:t>that when it comes time to take action </a:t>
            </a:r>
            <a:r>
              <a:rPr lang="en-US" dirty="0" smtClean="0"/>
              <a:t>message receivers</a:t>
            </a:r>
            <a:r>
              <a:rPr lang="en-US" dirty="0" smtClean="0"/>
              <a:t> </a:t>
            </a:r>
            <a:r>
              <a:rPr lang="en-US" dirty="0"/>
              <a:t>are more likely to </a:t>
            </a:r>
            <a:r>
              <a:rPr lang="en-US" dirty="0" smtClean="0"/>
              <a:t>act.</a:t>
            </a:r>
          </a:p>
          <a:p>
            <a:pPr marL="0" indent="0">
              <a:buNone/>
            </a:pPr>
            <a:endParaRPr lang="en-US" dirty="0"/>
          </a:p>
          <a:p>
            <a:pPr marL="0" indent="0">
              <a:buNone/>
            </a:pPr>
            <a:r>
              <a:rPr lang="en-US" dirty="0" smtClean="0"/>
              <a:t>** this is not a talk about messaging, it</a:t>
            </a:r>
            <a:r>
              <a:rPr lang="uk-UA" dirty="0" smtClean="0"/>
              <a:t>’</a:t>
            </a:r>
            <a:r>
              <a:rPr lang="en-US" dirty="0" smtClean="0"/>
              <a:t>s a talk about strategy   </a:t>
            </a:r>
            <a:endParaRPr lang="en-US" dirty="0"/>
          </a:p>
          <a:p>
            <a:endParaRPr lang="en-US" dirty="0" smtClean="0"/>
          </a:p>
          <a:p>
            <a:endParaRPr lang="en-US" dirty="0" smtClean="0"/>
          </a:p>
          <a:p>
            <a:pPr marL="457200" lvl="1" indent="0">
              <a:buNone/>
            </a:pPr>
            <a:endParaRPr lang="en-US" dirty="0"/>
          </a:p>
          <a:p>
            <a:pPr lvl="1"/>
            <a:endParaRPr lang="en-US" dirty="0" smtClean="0"/>
          </a:p>
        </p:txBody>
      </p:sp>
      <p:sp>
        <p:nvSpPr>
          <p:cNvPr id="4" name="Right Brace 3"/>
          <p:cNvSpPr/>
          <p:nvPr/>
        </p:nvSpPr>
        <p:spPr>
          <a:xfrm>
            <a:off x="4148667" y="2810933"/>
            <a:ext cx="609600" cy="12361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5063067" y="3141133"/>
            <a:ext cx="2836333" cy="7789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Some best practices for crisis communication</a:t>
            </a:r>
            <a:endParaRPr lang="en-US" dirty="0"/>
          </a:p>
        </p:txBody>
      </p:sp>
    </p:spTree>
    <p:extLst>
      <p:ext uri="{BB962C8B-B14F-4D97-AF65-F5344CB8AC3E}">
        <p14:creationId xmlns:p14="http://schemas.microsoft.com/office/powerpoint/2010/main" val="28134014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HEROIC Research to address these </a:t>
            </a:r>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are the engagement strategies used by NWS Offices on Twitter?</a:t>
            </a:r>
          </a:p>
          <a:p>
            <a:endParaRPr lang="en-US" dirty="0"/>
          </a:p>
          <a:p>
            <a:r>
              <a:rPr lang="en-US" dirty="0" smtClean="0"/>
              <a:t>How do these strategies differ between non-threat and threat periods?</a:t>
            </a:r>
            <a:endParaRPr lang="en-US" dirty="0"/>
          </a:p>
        </p:txBody>
      </p:sp>
    </p:spTree>
    <p:extLst>
      <p:ext uri="{BB962C8B-B14F-4D97-AF65-F5344CB8AC3E}">
        <p14:creationId xmlns:p14="http://schemas.microsoft.com/office/powerpoint/2010/main" val="30493491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2876" y="1028557"/>
            <a:ext cx="1745187" cy="1728566"/>
          </a:xfrm>
          <a:prstGeom prst="rect">
            <a:avLst/>
          </a:prstGeom>
        </p:spPr>
      </p:pic>
      <p:pic>
        <p:nvPicPr>
          <p:cNvPr id="5" name="Picture 4"/>
          <p:cNvPicPr>
            <a:picLocks noChangeAspect="1"/>
          </p:cNvPicPr>
          <p:nvPr/>
        </p:nvPicPr>
        <p:blipFill>
          <a:blip r:embed="rId3"/>
          <a:stretch>
            <a:fillRect/>
          </a:stretch>
        </p:blipFill>
        <p:spPr>
          <a:xfrm>
            <a:off x="2232876" y="3097819"/>
            <a:ext cx="1387527" cy="1903996"/>
          </a:xfrm>
          <a:prstGeom prst="rect">
            <a:avLst/>
          </a:prstGeom>
        </p:spPr>
      </p:pic>
      <p:pic>
        <p:nvPicPr>
          <p:cNvPr id="6" name="Picture 5"/>
          <p:cNvPicPr>
            <a:picLocks noChangeAspect="1"/>
          </p:cNvPicPr>
          <p:nvPr/>
        </p:nvPicPr>
        <p:blipFill>
          <a:blip r:embed="rId4"/>
          <a:stretch>
            <a:fillRect/>
          </a:stretch>
        </p:blipFill>
        <p:spPr>
          <a:xfrm>
            <a:off x="427314" y="3120099"/>
            <a:ext cx="1686397" cy="1903996"/>
          </a:xfrm>
          <a:prstGeom prst="rect">
            <a:avLst/>
          </a:prstGeom>
        </p:spPr>
      </p:pic>
      <p:pic>
        <p:nvPicPr>
          <p:cNvPr id="7" name="Picture 6"/>
          <p:cNvPicPr>
            <a:picLocks noChangeAspect="1"/>
          </p:cNvPicPr>
          <p:nvPr/>
        </p:nvPicPr>
        <p:blipFill>
          <a:blip r:embed="rId5"/>
          <a:stretch>
            <a:fillRect/>
          </a:stretch>
        </p:blipFill>
        <p:spPr>
          <a:xfrm>
            <a:off x="3734072" y="3097819"/>
            <a:ext cx="1272216" cy="1903996"/>
          </a:xfrm>
          <a:prstGeom prst="rect">
            <a:avLst/>
          </a:prstGeom>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5336178" y="3055348"/>
            <a:ext cx="1459850" cy="1946467"/>
          </a:xfrm>
          <a:prstGeom prst="rect">
            <a:avLst/>
          </a:prstGeom>
        </p:spPr>
      </p:pic>
      <p:pic>
        <p:nvPicPr>
          <p:cNvPr id="9" name="Picture 8"/>
          <p:cNvPicPr>
            <a:picLocks noChangeAspect="1"/>
          </p:cNvPicPr>
          <p:nvPr/>
        </p:nvPicPr>
        <p:blipFill>
          <a:blip r:embed="rId7"/>
          <a:stretch>
            <a:fillRect/>
          </a:stretch>
        </p:blipFill>
        <p:spPr>
          <a:xfrm>
            <a:off x="7116090" y="3055347"/>
            <a:ext cx="1591026" cy="1946467"/>
          </a:xfrm>
          <a:prstGeom prst="rect">
            <a:avLst/>
          </a:prstGeom>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0182" y="2025745"/>
            <a:ext cx="2515159" cy="648164"/>
          </a:xfrm>
          <a:prstGeom prst="rect">
            <a:avLst/>
          </a:prstGeom>
        </p:spPr>
      </p:pic>
      <p:pic>
        <p:nvPicPr>
          <p:cNvPr id="12" name="Picture 11"/>
          <p:cNvPicPr>
            <a:picLocks noChangeAspect="1"/>
          </p:cNvPicPr>
          <p:nvPr/>
        </p:nvPicPr>
        <p:blipFill>
          <a:blip r:embed="rId9"/>
          <a:stretch>
            <a:fillRect/>
          </a:stretch>
        </p:blipFill>
        <p:spPr>
          <a:xfrm>
            <a:off x="457200" y="1028557"/>
            <a:ext cx="1246100" cy="1713387"/>
          </a:xfrm>
          <a:prstGeom prst="rect">
            <a:avLst/>
          </a:prstGeom>
        </p:spPr>
      </p:pic>
      <p:sp>
        <p:nvSpPr>
          <p:cNvPr id="13" name="Title 1"/>
          <p:cNvSpPr txBox="1">
            <a:spLocks/>
          </p:cNvSpPr>
          <p:nvPr/>
        </p:nvSpPr>
        <p:spPr>
          <a:xfrm>
            <a:off x="457200" y="116294"/>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HEROIC Team</a:t>
            </a:r>
            <a:endParaRPr lang="en-US" dirty="0"/>
          </a:p>
        </p:txBody>
      </p:sp>
      <p:sp>
        <p:nvSpPr>
          <p:cNvPr id="2" name="TextBox 1"/>
          <p:cNvSpPr txBox="1"/>
          <p:nvPr/>
        </p:nvSpPr>
        <p:spPr>
          <a:xfrm>
            <a:off x="4434129" y="1141702"/>
            <a:ext cx="2194784" cy="369332"/>
          </a:xfrm>
          <a:prstGeom prst="rect">
            <a:avLst/>
          </a:prstGeom>
          <a:noFill/>
        </p:spPr>
        <p:txBody>
          <a:bodyPr wrap="square" rtlCol="0">
            <a:spAutoFit/>
          </a:bodyPr>
          <a:lstStyle/>
          <a:p>
            <a:r>
              <a:rPr lang="en-US" dirty="0" smtClean="0"/>
              <a:t>Jeannette Sutton</a:t>
            </a:r>
            <a:endParaRPr lang="en-US" dirty="0"/>
          </a:p>
        </p:txBody>
      </p:sp>
      <p:sp>
        <p:nvSpPr>
          <p:cNvPr id="3" name="TextBox 2"/>
          <p:cNvSpPr txBox="1"/>
          <p:nvPr/>
        </p:nvSpPr>
        <p:spPr>
          <a:xfrm>
            <a:off x="457200" y="5146633"/>
            <a:ext cx="1656511" cy="369332"/>
          </a:xfrm>
          <a:prstGeom prst="rect">
            <a:avLst/>
          </a:prstGeom>
          <a:noFill/>
        </p:spPr>
        <p:txBody>
          <a:bodyPr wrap="square" rtlCol="0">
            <a:spAutoFit/>
          </a:bodyPr>
          <a:lstStyle/>
          <a:p>
            <a:r>
              <a:rPr lang="en-US" dirty="0" smtClean="0"/>
              <a:t>Scott </a:t>
            </a:r>
            <a:r>
              <a:rPr lang="en-US" dirty="0" err="1" smtClean="0"/>
              <a:t>Renshaw</a:t>
            </a:r>
            <a:endParaRPr lang="en-US" dirty="0"/>
          </a:p>
        </p:txBody>
      </p:sp>
      <p:sp>
        <p:nvSpPr>
          <p:cNvPr id="15" name="TextBox 14"/>
          <p:cNvSpPr txBox="1"/>
          <p:nvPr/>
        </p:nvSpPr>
        <p:spPr>
          <a:xfrm>
            <a:off x="2232876" y="5140228"/>
            <a:ext cx="1351170" cy="369332"/>
          </a:xfrm>
          <a:prstGeom prst="rect">
            <a:avLst/>
          </a:prstGeom>
          <a:noFill/>
        </p:spPr>
        <p:txBody>
          <a:bodyPr wrap="square" rtlCol="0">
            <a:spAutoFit/>
          </a:bodyPr>
          <a:lstStyle/>
          <a:p>
            <a:r>
              <a:rPr lang="en-US" dirty="0" smtClean="0"/>
              <a:t>Ben Gibson</a:t>
            </a:r>
            <a:endParaRPr lang="en-US" dirty="0"/>
          </a:p>
        </p:txBody>
      </p:sp>
      <p:sp>
        <p:nvSpPr>
          <p:cNvPr id="16" name="TextBox 15"/>
          <p:cNvSpPr txBox="1"/>
          <p:nvPr/>
        </p:nvSpPr>
        <p:spPr>
          <a:xfrm>
            <a:off x="3660050" y="5135538"/>
            <a:ext cx="1346238" cy="369332"/>
          </a:xfrm>
          <a:prstGeom prst="rect">
            <a:avLst/>
          </a:prstGeom>
          <a:noFill/>
        </p:spPr>
        <p:txBody>
          <a:bodyPr wrap="square" rtlCol="0">
            <a:spAutoFit/>
          </a:bodyPr>
          <a:lstStyle/>
          <a:p>
            <a:r>
              <a:rPr lang="en-US" dirty="0" err="1" smtClean="0"/>
              <a:t>Micki</a:t>
            </a:r>
            <a:r>
              <a:rPr lang="en-US" dirty="0" smtClean="0"/>
              <a:t> Olson</a:t>
            </a:r>
            <a:endParaRPr lang="en-US" dirty="0"/>
          </a:p>
        </p:txBody>
      </p:sp>
      <p:sp>
        <p:nvSpPr>
          <p:cNvPr id="17" name="TextBox 16"/>
          <p:cNvSpPr txBox="1"/>
          <p:nvPr/>
        </p:nvSpPr>
        <p:spPr>
          <a:xfrm>
            <a:off x="5322787" y="5135538"/>
            <a:ext cx="1793303" cy="369332"/>
          </a:xfrm>
          <a:prstGeom prst="rect">
            <a:avLst/>
          </a:prstGeom>
          <a:noFill/>
        </p:spPr>
        <p:txBody>
          <a:bodyPr wrap="square" rtlCol="0">
            <a:spAutoFit/>
          </a:bodyPr>
          <a:lstStyle/>
          <a:p>
            <a:r>
              <a:rPr lang="en-US" dirty="0" smtClean="0"/>
              <a:t>Robert </a:t>
            </a:r>
            <a:r>
              <a:rPr lang="en-US" dirty="0" err="1" smtClean="0"/>
              <a:t>Prestley</a:t>
            </a:r>
            <a:endParaRPr lang="en-US" dirty="0"/>
          </a:p>
        </p:txBody>
      </p:sp>
      <p:sp>
        <p:nvSpPr>
          <p:cNvPr id="18" name="TextBox 17"/>
          <p:cNvSpPr txBox="1"/>
          <p:nvPr/>
        </p:nvSpPr>
        <p:spPr>
          <a:xfrm>
            <a:off x="7116090" y="5140228"/>
            <a:ext cx="1321868" cy="369332"/>
          </a:xfrm>
          <a:prstGeom prst="rect">
            <a:avLst/>
          </a:prstGeom>
          <a:noFill/>
        </p:spPr>
        <p:txBody>
          <a:bodyPr wrap="square" rtlCol="0">
            <a:spAutoFit/>
          </a:bodyPr>
          <a:lstStyle/>
          <a:p>
            <a:r>
              <a:rPr lang="en-US" dirty="0" smtClean="0"/>
              <a:t>Sarah </a:t>
            </a:r>
            <a:r>
              <a:rPr lang="en-US" dirty="0" err="1" smtClean="0"/>
              <a:t>Vos</a:t>
            </a:r>
            <a:endParaRPr lang="en-US" dirty="0"/>
          </a:p>
        </p:txBody>
      </p:sp>
      <p:pic>
        <p:nvPicPr>
          <p:cNvPr id="19" name="Picture 18" descr="Department of Communication-286.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0182" y="1175122"/>
            <a:ext cx="2677780" cy="516056"/>
          </a:xfrm>
          <a:prstGeom prst="rect">
            <a:avLst/>
          </a:prstGeom>
        </p:spPr>
      </p:pic>
      <p:sp>
        <p:nvSpPr>
          <p:cNvPr id="20" name="TextBox 19"/>
          <p:cNvSpPr txBox="1"/>
          <p:nvPr/>
        </p:nvSpPr>
        <p:spPr>
          <a:xfrm>
            <a:off x="4434129" y="2025745"/>
            <a:ext cx="1916258" cy="369332"/>
          </a:xfrm>
          <a:prstGeom prst="rect">
            <a:avLst/>
          </a:prstGeom>
          <a:noFill/>
        </p:spPr>
        <p:txBody>
          <a:bodyPr wrap="square" rtlCol="0">
            <a:spAutoFit/>
          </a:bodyPr>
          <a:lstStyle/>
          <a:p>
            <a:r>
              <a:rPr lang="en-US" dirty="0" smtClean="0"/>
              <a:t>Carter Butts </a:t>
            </a:r>
            <a:endParaRPr lang="en-US" dirty="0"/>
          </a:p>
        </p:txBody>
      </p:sp>
      <p:sp>
        <p:nvSpPr>
          <p:cNvPr id="21" name="Content Placeholder 3"/>
          <p:cNvSpPr txBox="1">
            <a:spLocks/>
          </p:cNvSpPr>
          <p:nvPr/>
        </p:nvSpPr>
        <p:spPr>
          <a:xfrm>
            <a:off x="457200" y="5571665"/>
            <a:ext cx="8229600" cy="1182549"/>
          </a:xfrm>
          <a:prstGeom prst="rect">
            <a:avLst/>
          </a:prstGeom>
          <a:solidFill>
            <a:schemeClr val="accent1">
              <a:lumMod val="20000"/>
              <a:lumOff val="80000"/>
            </a:schemeClr>
          </a:solidFill>
        </p:spPr>
        <p:txBody>
          <a:bodyPr wrap="square" lIns="73833" tIns="36916" rIns="73833" bIns="36916"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800"/>
              </a:spcAft>
              <a:buNone/>
            </a:pPr>
            <a:r>
              <a:rPr lang="en-US" sz="1800" dirty="0" smtClean="0">
                <a:solidFill>
                  <a:srgbClr val="13327B"/>
                </a:solidFill>
                <a:latin typeface="Calibri"/>
                <a:ea typeface="Book Antiqua" charset="0"/>
                <a:cs typeface="Calibri"/>
              </a:rPr>
              <a:t>This work was supported by  grants from the National Science Foundation (CMMI-1536347, </a:t>
            </a:r>
            <a:r>
              <a:rPr lang="is-IS" sz="1800" dirty="0" smtClean="0">
                <a:solidFill>
                  <a:srgbClr val="13327B"/>
                </a:solidFill>
                <a:latin typeface="Calibri"/>
                <a:cs typeface="Calibri"/>
              </a:rPr>
              <a:t>CMMi-1536319</a:t>
            </a:r>
            <a:r>
              <a:rPr lang="en-US" sz="1800" dirty="0" smtClean="0">
                <a:solidFill>
                  <a:srgbClr val="13327B"/>
                </a:solidFill>
                <a:latin typeface="Calibri"/>
                <a:ea typeface="Book Antiqua" charset="0"/>
                <a:cs typeface="Calibri"/>
              </a:rPr>
              <a:t>); with supplemental funding from the National Oceanic and Atmospheric Administration. The opinions expressed in this talk are those of the authors and do not necessarily represent those of the NSF or NOAA. </a:t>
            </a:r>
            <a:endParaRPr lang="en-US" sz="1800" dirty="0">
              <a:solidFill>
                <a:srgbClr val="13327B"/>
              </a:solidFill>
              <a:latin typeface="Calibri"/>
              <a:ea typeface="Book Antiqua" charset="0"/>
              <a:cs typeface="Calibri"/>
            </a:endParaRPr>
          </a:p>
        </p:txBody>
      </p:sp>
    </p:spTree>
    <p:extLst>
      <p:ext uri="{BB962C8B-B14F-4D97-AF65-F5344CB8AC3E}">
        <p14:creationId xmlns:p14="http://schemas.microsoft.com/office/powerpoint/2010/main" val="19902038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39"/>
            <a:ext cx="9043730" cy="1143000"/>
          </a:xfrm>
        </p:spPr>
        <p:txBody>
          <a:bodyPr>
            <a:normAutofit fontScale="90000"/>
          </a:bodyPr>
          <a:lstStyle/>
          <a:p>
            <a:pPr algn="l"/>
            <a:r>
              <a:rPr lang="en-US" sz="3600" dirty="0" smtClean="0"/>
              <a:t>We selected 12 NWS WFOs and collected all of their tweets and products for 3 months (Apr-Jun) in 2016. </a:t>
            </a:r>
            <a:endParaRPr lang="en-US" sz="3600" dirty="0"/>
          </a:p>
        </p:txBody>
      </p:sp>
      <p:pic>
        <p:nvPicPr>
          <p:cNvPr id="5" name="Content Placeholder 4"/>
          <p:cNvPicPr>
            <a:picLocks noGrp="1" noChangeAspect="1"/>
          </p:cNvPicPr>
          <p:nvPr>
            <p:ph idx="1"/>
          </p:nvPr>
        </p:nvPicPr>
        <p:blipFill>
          <a:blip r:embed="rId3"/>
          <a:srcRect l="-18187" r="-18187"/>
          <a:stretch>
            <a:fillRect/>
          </a:stretch>
        </p:blipFill>
        <p:spPr>
          <a:xfrm>
            <a:off x="-475985" y="1488569"/>
            <a:ext cx="9763285" cy="5369431"/>
          </a:xfrm>
        </p:spPr>
      </p:pic>
      <p:sp>
        <p:nvSpPr>
          <p:cNvPr id="3" name="TextBox 2"/>
          <p:cNvSpPr txBox="1"/>
          <p:nvPr/>
        </p:nvSpPr>
        <p:spPr>
          <a:xfrm>
            <a:off x="6807169" y="6211669"/>
            <a:ext cx="2094514" cy="646331"/>
          </a:xfrm>
          <a:prstGeom prst="rect">
            <a:avLst/>
          </a:prstGeom>
          <a:noFill/>
        </p:spPr>
        <p:txBody>
          <a:bodyPr wrap="square" rtlCol="0">
            <a:spAutoFit/>
          </a:bodyPr>
          <a:lstStyle/>
          <a:p>
            <a:r>
              <a:rPr lang="en-US" i="1" dirty="0" smtClean="0"/>
              <a:t>N</a:t>
            </a:r>
            <a:r>
              <a:rPr lang="en-US" dirty="0" smtClean="0"/>
              <a:t> = 10,705 tweets</a:t>
            </a:r>
          </a:p>
          <a:p>
            <a:r>
              <a:rPr lang="en-US" i="1" dirty="0" smtClean="0"/>
              <a:t>N</a:t>
            </a:r>
            <a:r>
              <a:rPr lang="en-US" dirty="0" smtClean="0"/>
              <a:t> = 2,948 products </a:t>
            </a:r>
            <a:endParaRPr lang="en-US" dirty="0"/>
          </a:p>
        </p:txBody>
      </p:sp>
    </p:spTree>
    <p:extLst>
      <p:ext uri="{BB962C8B-B14F-4D97-AF65-F5344CB8AC3E}">
        <p14:creationId xmlns:p14="http://schemas.microsoft.com/office/powerpoint/2010/main" val="35746383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Engagement</a:t>
            </a:r>
            <a:endParaRPr lang="en-US" sz="2800" dirty="0"/>
          </a:p>
        </p:txBody>
      </p:sp>
      <p:sp>
        <p:nvSpPr>
          <p:cNvPr id="5" name="Text Placeholder 4"/>
          <p:cNvSpPr>
            <a:spLocks noGrp="1"/>
          </p:cNvSpPr>
          <p:nvPr>
            <p:ph type="body" sz="half" idx="2"/>
          </p:nvPr>
        </p:nvSpPr>
        <p:spPr/>
        <p:txBody>
          <a:bodyPr>
            <a:normAutofit/>
          </a:bodyPr>
          <a:lstStyle/>
          <a:p>
            <a:pPr marL="514350" indent="-514350">
              <a:buAutoNum type="arabicPeriod"/>
            </a:pPr>
            <a:r>
              <a:rPr lang="en-US" sz="2800" dirty="0" smtClean="0"/>
              <a:t>By creating and sharing </a:t>
            </a:r>
            <a:r>
              <a:rPr lang="en-US" sz="2800" b="1" dirty="0" smtClean="0"/>
              <a:t>content</a:t>
            </a:r>
          </a:p>
          <a:p>
            <a:pPr marL="514350" indent="-514350">
              <a:buAutoNum type="arabicPeriod"/>
            </a:pPr>
            <a:endParaRPr lang="en-US" sz="2800" b="1" dirty="0"/>
          </a:p>
          <a:p>
            <a:r>
              <a:rPr lang="en-US" sz="2800" dirty="0" smtClean="0"/>
              <a:t>(These fall into three categories: information, community, and action. We’ll talk about these in just a moment</a:t>
            </a:r>
            <a:r>
              <a:rPr lang="is-IS" sz="2800" dirty="0" smtClean="0"/>
              <a:t>…)</a:t>
            </a:r>
            <a:endParaRPr lang="en-US" sz="2800" dirty="0" smtClean="0"/>
          </a:p>
          <a:p>
            <a:pPr lvl="1"/>
            <a:endParaRPr lang="en-US" sz="2800" dirty="0" smtClean="0"/>
          </a:p>
          <a:p>
            <a:endParaRPr lang="en-US" sz="2800" dirty="0"/>
          </a:p>
        </p:txBody>
      </p:sp>
      <p:pic>
        <p:nvPicPr>
          <p:cNvPr id="8" name="Content Placeholder 13"/>
          <p:cNvPicPr>
            <a:picLocks noGrp="1" noChangeAspect="1"/>
          </p:cNvPicPr>
          <p:nvPr>
            <p:ph idx="1"/>
          </p:nvPr>
        </p:nvPicPr>
        <p:blipFill>
          <a:blip r:embed="rId2"/>
          <a:srcRect t="2738" b="2738"/>
          <a:stretch>
            <a:fillRect/>
          </a:stretch>
        </p:blipFill>
        <p:spPr>
          <a:xfrm>
            <a:off x="3635116" y="607692"/>
            <a:ext cx="5111750" cy="5853113"/>
          </a:xfrm>
          <a:prstGeom prst="rect">
            <a:avLst/>
          </a:prstGeom>
        </p:spPr>
      </p:pic>
      <p:sp>
        <p:nvSpPr>
          <p:cNvPr id="9" name="Oval 8"/>
          <p:cNvSpPr/>
          <p:nvPr/>
        </p:nvSpPr>
        <p:spPr>
          <a:xfrm>
            <a:off x="3543903" y="1081149"/>
            <a:ext cx="4539286" cy="100392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9037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7133</TotalTime>
  <Words>1243</Words>
  <Application>Microsoft Macintosh PowerPoint</Application>
  <PresentationFormat>On-screen Show (4:3)</PresentationFormat>
  <Paragraphs>175</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Build Community Before the Storm: Social Media Engagement for Crisis Communication </vt:lpstr>
      <vt:lpstr>Plan for this talk</vt:lpstr>
      <vt:lpstr>PowerPoint Presentation</vt:lpstr>
      <vt:lpstr>PowerPoint Presentation</vt:lpstr>
      <vt:lpstr>Strategy: engagement on social media</vt:lpstr>
      <vt:lpstr>HEROIC Research to address these questions:</vt:lpstr>
      <vt:lpstr>PowerPoint Presentation</vt:lpstr>
      <vt:lpstr>We selected 12 NWS WFOs and collected all of their tweets and products for 3 months (Apr-Jun) in 2016. </vt:lpstr>
      <vt:lpstr>Engagement</vt:lpstr>
      <vt:lpstr>Engagement</vt:lpstr>
      <vt:lpstr>Engagement Content Categories: information</vt:lpstr>
      <vt:lpstr>Engagement Content Categories: information</vt:lpstr>
      <vt:lpstr>Engagement Content Categories: community and action</vt:lpstr>
      <vt:lpstr>Engagement microstructure features in social media</vt:lpstr>
      <vt:lpstr>We matched NWS products to the timing of Tweets from each NWS office</vt:lpstr>
      <vt:lpstr>Thunderstorm was the most frequent hazard for which products were issued.  </vt:lpstr>
      <vt:lpstr>Weather information, which includes forecast, was most frequently posted content. Media and hashtags were frequently employed microstructures.</vt:lpstr>
      <vt:lpstr>How do engagement strategies differ by time? </vt:lpstr>
      <vt:lpstr>Community engagement content differs by time </vt:lpstr>
      <vt:lpstr>Instruction/action engagement content differs by time</vt:lpstr>
      <vt:lpstr>Weather Information engagement content differs by time</vt:lpstr>
      <vt:lpstr>Microstructure use differs by time</vt:lpstr>
      <vt:lpstr>Sentence structures differ by time</vt:lpstr>
      <vt:lpstr>Putting it into practice</vt:lpstr>
      <vt:lpstr>Is sharing info an engagement strategy? </vt:lpstr>
      <vt:lpstr>Social media microstructures</vt:lpstr>
      <vt:lpstr>Back to the goal…</vt:lpstr>
      <vt:lpstr>Back to the goal</vt:lpstr>
      <vt:lpstr>PowerPoint Presentation</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Community Before the Storm: Social Media Engagement for Crisis Communication </dc:title>
  <dc:creator>Jeannette Sutton</dc:creator>
  <cp:lastModifiedBy>Jeannette Sutton</cp:lastModifiedBy>
  <cp:revision>27</cp:revision>
  <dcterms:created xsi:type="dcterms:W3CDTF">2018-08-07T19:33:01Z</dcterms:created>
  <dcterms:modified xsi:type="dcterms:W3CDTF">2018-08-15T17:34:14Z</dcterms:modified>
</cp:coreProperties>
</file>