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58000" cy="9144000"/>
  <p:embeddedFontLst>
    <p:embeddedFont>
      <p:font typeface="Tahoma"/>
      <p:regular r:id="rId24"/>
      <p:bold r:id="rId25"/>
    </p:embeddedFont>
    <p:embeddedFont>
      <p:font typeface="Candara"/>
      <p:regular r:id="rId26"/>
      <p:bold r:id="rId27"/>
      <p:italic r:id="rId28"/>
      <p:boldItalic r:id="rId29"/>
    </p:embeddedFont>
    <p:embeddedFont>
      <p:font typeface="Quattrocento Sans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28">
          <p15:clr>
            <a:srgbClr val="000000"/>
          </p15:clr>
        </p15:guide>
        <p15:guide id="2" pos="2832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1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28" orient="horz"/>
        <p:guide pos="2832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1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Tahoma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ndara-regular.fntdata"/><Relationship Id="rId25" Type="http://schemas.openxmlformats.org/officeDocument/2006/relationships/font" Target="fonts/Tahoma-bold.fntdata"/><Relationship Id="rId28" Type="http://schemas.openxmlformats.org/officeDocument/2006/relationships/font" Target="fonts/Candara-italic.fntdata"/><Relationship Id="rId27" Type="http://schemas.openxmlformats.org/officeDocument/2006/relationships/font" Target="fonts/Canda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ndar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QuattrocentoSans-bold.fntdata"/><Relationship Id="rId30" Type="http://schemas.openxmlformats.org/officeDocument/2006/relationships/font" Target="fonts/QuattrocentoSans-regular.fntdata"/><Relationship Id="rId11" Type="http://schemas.openxmlformats.org/officeDocument/2006/relationships/slide" Target="slides/slide6.xml"/><Relationship Id="rId33" Type="http://schemas.openxmlformats.org/officeDocument/2006/relationships/font" Target="fonts/QuattrocentoSans-boldItalic.fntdata"/><Relationship Id="rId10" Type="http://schemas.openxmlformats.org/officeDocument/2006/relationships/slide" Target="slides/slide5.xml"/><Relationship Id="rId32" Type="http://schemas.openxmlformats.org/officeDocument/2006/relationships/font" Target="fonts/QuattrocentoSans-italic.fntdata"/><Relationship Id="rId13" Type="http://schemas.openxmlformats.org/officeDocument/2006/relationships/slide" Target="slides/slide8.xml"/><Relationship Id="rId35" Type="http://schemas.openxmlformats.org/officeDocument/2006/relationships/font" Target="fonts/Oswald-bold.fntdata"/><Relationship Id="rId12" Type="http://schemas.openxmlformats.org/officeDocument/2006/relationships/slide" Target="slides/slide7.xml"/><Relationship Id="rId34" Type="http://schemas.openxmlformats.org/officeDocument/2006/relationships/font" Target="fonts/Oswa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00" spcFirstLastPara="1" rIns="92200" wrap="square" tIns="461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00" spcFirstLastPara="1" rIns="92200" wrap="square" tIns="461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00" spcFirstLastPara="1" rIns="92200" wrap="square" tIns="461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5613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00" spcFirstLastPara="1" rIns="92200" wrap="square" tIns="461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baseline="-2500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</p:spPr>
        <p:txBody>
          <a:bodyPr anchorCtr="0" anchor="b" bIns="46100" lIns="92200" spcFirstLastPara="1" rIns="92200" wrap="square" tIns="461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/>
        </p:nvSpPr>
        <p:spPr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</p:spPr>
        <p:txBody>
          <a:bodyPr anchorCtr="0" anchor="b" bIns="46075" lIns="92200" spcFirstLastPara="1" rIns="92200" wrap="square" tIns="460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2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3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5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6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8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8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606425" y="4348163"/>
            <a:ext cx="5491163" cy="4114800"/>
          </a:xfrm>
          <a:prstGeom prst="rect">
            <a:avLst/>
          </a:prstGeom>
        </p:spPr>
        <p:txBody>
          <a:bodyPr anchorCtr="0" anchor="t" bIns="46100" lIns="92200" spcFirstLastPara="1" rIns="92200" wrap="square" tIns="461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1143000" y="684213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11.jpg"/><Relationship Id="rId13" Type="http://schemas.openxmlformats.org/officeDocument/2006/relationships/image" Target="../media/image20.jpg"/><Relationship Id="rId1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5.gif"/><Relationship Id="rId5" Type="http://schemas.openxmlformats.org/officeDocument/2006/relationships/image" Target="../media/image21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bg>
      <p:bgPr>
        <a:solidFill>
          <a:srgbClr val="003366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ndleysupercell" id="32" name="Google Shape;3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_bluegreen_long" id="33" name="Google Shape;3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05400"/>
            <a:ext cx="9144000" cy="148748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 txBox="1"/>
          <p:nvPr>
            <p:ph type="ctrTitle"/>
          </p:nvPr>
        </p:nvSpPr>
        <p:spPr>
          <a:xfrm>
            <a:off x="2590800" y="3200400"/>
            <a:ext cx="65532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18287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"/>
          <p:cNvSpPr/>
          <p:nvPr/>
        </p:nvSpPr>
        <p:spPr>
          <a:xfrm>
            <a:off x="-808" y="6534798"/>
            <a:ext cx="371044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Nov 2018 VLab Forum:  Hazard Services – PHI</a:t>
            </a:r>
            <a:endParaRPr b="0" i="1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OAA" id="36" name="Google Shape;3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6111" y="6182593"/>
            <a:ext cx="525152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37" name="Google Shape;3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94540" y="5636806"/>
            <a:ext cx="525152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MDL5" id="38" name="Google Shape;3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82133" y="5636806"/>
            <a:ext cx="500850" cy="500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wswhite.tif" id="39" name="Google Shape;3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36580" y="5633553"/>
            <a:ext cx="514227" cy="50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5919" y="5636806"/>
            <a:ext cx="491796" cy="50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04179" y="5636806"/>
            <a:ext cx="499527" cy="50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10">
            <a:alphaModFix/>
          </a:blip>
          <a:srcRect b="10574" l="22013" r="22444" t="10787"/>
          <a:stretch/>
        </p:blipFill>
        <p:spPr>
          <a:xfrm>
            <a:off x="8480482" y="5644642"/>
            <a:ext cx="491796" cy="4851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2"/>
          <p:cNvGrpSpPr/>
          <p:nvPr/>
        </p:nvGrpSpPr>
        <p:grpSpPr>
          <a:xfrm>
            <a:off x="7170912" y="6210117"/>
            <a:ext cx="739816" cy="472582"/>
            <a:chOff x="8348944" y="5602796"/>
            <a:chExt cx="732226" cy="467734"/>
          </a:xfrm>
        </p:grpSpPr>
        <p:sp>
          <p:nvSpPr>
            <p:cNvPr id="44" name="Google Shape;44;p2"/>
            <p:cNvSpPr/>
            <p:nvPr/>
          </p:nvSpPr>
          <p:spPr>
            <a:xfrm>
              <a:off x="8348944" y="5602796"/>
              <a:ext cx="732226" cy="4677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45" name="Google Shape;45;p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348944" y="5649957"/>
              <a:ext cx="732226" cy="3734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oogle Shape;46;p2"/>
          <p:cNvGrpSpPr/>
          <p:nvPr/>
        </p:nvGrpSpPr>
        <p:grpSpPr>
          <a:xfrm>
            <a:off x="7939927" y="6210300"/>
            <a:ext cx="1135468" cy="464488"/>
            <a:chOff x="7792438" y="6217516"/>
            <a:chExt cx="1113013" cy="455303"/>
          </a:xfrm>
        </p:grpSpPr>
        <p:sp>
          <p:nvSpPr>
            <p:cNvPr id="47" name="Google Shape;47;p2"/>
            <p:cNvSpPr/>
            <p:nvPr/>
          </p:nvSpPr>
          <p:spPr>
            <a:xfrm>
              <a:off x="7792438" y="6217516"/>
              <a:ext cx="1113013" cy="4553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48" name="Google Shape;48;p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92438" y="6222565"/>
              <a:ext cx="1113013" cy="4452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039173" y="6198283"/>
            <a:ext cx="1078804" cy="4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"/>
          <p:cNvSpPr txBox="1"/>
          <p:nvPr>
            <p:ph idx="1" type="body"/>
          </p:nvPr>
        </p:nvSpPr>
        <p:spPr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" type="body"/>
          </p:nvPr>
        </p:nvSpPr>
        <p:spPr>
          <a:xfrm>
            <a:off x="304800" y="1600200"/>
            <a:ext cx="41529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1400"/>
              <a:buNone/>
              <a:defRPr sz="28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36550" lvl="2" marL="13716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9pPr>
          </a:lstStyle>
          <a:p/>
        </p:txBody>
      </p:sp>
      <p:sp>
        <p:nvSpPr>
          <p:cNvPr id="58" name="Google Shape;58;p5"/>
          <p:cNvSpPr txBox="1"/>
          <p:nvPr>
            <p:ph idx="2" type="body"/>
          </p:nvPr>
        </p:nvSpPr>
        <p:spPr>
          <a:xfrm>
            <a:off x="4610100" y="1600200"/>
            <a:ext cx="4152900" cy="48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SzPts val="1400"/>
              <a:buNone/>
              <a:defRPr sz="28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indent="-336550" lvl="2" marL="13716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»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/>
          <p:nvPr>
            <p:ph type="title"/>
          </p:nvPr>
        </p:nvSpPr>
        <p:spPr>
          <a:xfrm>
            <a:off x="2667000" y="0"/>
            <a:ext cx="6477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b="0" sz="2400"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9pPr>
          </a:lstStyle>
          <a:p/>
        </p:txBody>
      </p:sp>
      <p:sp>
        <p:nvSpPr>
          <p:cNvPr id="62" name="Google Shape;62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SzPts val="1400"/>
              <a:buNone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9pPr>
          </a:lstStyle>
          <a:p/>
        </p:txBody>
      </p:sp>
      <p:sp>
        <p:nvSpPr>
          <p:cNvPr id="63" name="Google Shape;63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b="0" sz="2400"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9pPr>
          </a:lstStyle>
          <a:p/>
        </p:txBody>
      </p:sp>
      <p:sp>
        <p:nvSpPr>
          <p:cNvPr id="64" name="Google Shape;64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SzPts val="1400"/>
              <a:buNone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mparison">
  <p:cSld name="1_Comparis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2667000" y="0"/>
            <a:ext cx="6477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457200" y="1535113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b="0" sz="2400"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9pPr>
          </a:lstStyle>
          <a:p/>
        </p:txBody>
      </p:sp>
      <p:sp>
        <p:nvSpPr>
          <p:cNvPr id="68" name="Google Shape;68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SzPts val="1400"/>
              <a:buNone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9pPr>
          </a:lstStyle>
          <a:p/>
        </p:txBody>
      </p:sp>
      <p:sp>
        <p:nvSpPr>
          <p:cNvPr id="69" name="Google Shape;69;p7"/>
          <p:cNvSpPr txBox="1"/>
          <p:nvPr>
            <p:ph idx="3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SzPts val="1400"/>
              <a:buNone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mparison">
  <p:cSld name="2_Comparis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/>
          <p:nvPr>
            <p:ph type="title"/>
          </p:nvPr>
        </p:nvSpPr>
        <p:spPr>
          <a:xfrm>
            <a:off x="2667000" y="0"/>
            <a:ext cx="6477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"/>
          <p:cNvSpPr txBox="1"/>
          <p:nvPr>
            <p:ph idx="1" type="body"/>
          </p:nvPr>
        </p:nvSpPr>
        <p:spPr>
          <a:xfrm>
            <a:off x="457200" y="1535113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140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Oswald"/>
              <a:buNone/>
              <a:defRPr b="0" sz="2800">
                <a:solidFill>
                  <a:srgbClr val="0070C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None/>
              <a:defRPr b="1" sz="1600"/>
            </a:lvl9pPr>
          </a:lstStyle>
          <a:p/>
        </p:txBody>
      </p:sp>
      <p:sp>
        <p:nvSpPr>
          <p:cNvPr id="73" name="Google Shape;73;p8"/>
          <p:cNvSpPr txBox="1"/>
          <p:nvPr>
            <p:ph idx="2" type="body"/>
          </p:nvPr>
        </p:nvSpPr>
        <p:spPr>
          <a:xfrm>
            <a:off x="457200" y="2174875"/>
            <a:ext cx="8229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1200"/>
              </a:spcBef>
              <a:spcAft>
                <a:spcPts val="0"/>
              </a:spcAft>
              <a:buSzPts val="1400"/>
              <a:buNone/>
              <a:defRPr sz="24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swald"/>
              <a:buChar char="»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2 Content" type="txAndTwoObj">
  <p:cSld name="TEXT_AND_TWO_OBJEC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304800" y="1600200"/>
            <a:ext cx="42291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idx="2" type="body"/>
          </p:nvPr>
        </p:nvSpPr>
        <p:spPr>
          <a:xfrm>
            <a:off x="4686300" y="1600200"/>
            <a:ext cx="4229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9" name="Google Shape;79;p10"/>
          <p:cNvSpPr txBox="1"/>
          <p:nvPr>
            <p:ph idx="3" type="body"/>
          </p:nvPr>
        </p:nvSpPr>
        <p:spPr>
          <a:xfrm>
            <a:off x="4686300" y="4038600"/>
            <a:ext cx="4229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indent="-325755" lvl="2" marL="1371600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.xml"/><Relationship Id="rId11" Type="http://schemas.openxmlformats.org/officeDocument/2006/relationships/image" Target="../media/image1.png"/><Relationship Id="rId22" Type="http://schemas.openxmlformats.org/officeDocument/2006/relationships/theme" Target="../theme/theme1.xml"/><Relationship Id="rId10" Type="http://schemas.openxmlformats.org/officeDocument/2006/relationships/image" Target="../media/image15.jpg"/><Relationship Id="rId21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" Type="http://schemas.openxmlformats.org/officeDocument/2006/relationships/image" Target="../media/image12.jpg"/><Relationship Id="rId2" Type="http://schemas.openxmlformats.org/officeDocument/2006/relationships/image" Target="../media/image3.png"/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jpg"/><Relationship Id="rId15" Type="http://schemas.openxmlformats.org/officeDocument/2006/relationships/slideLayout" Target="../slideLayouts/slideLayout3.xml"/><Relationship Id="rId14" Type="http://schemas.openxmlformats.org/officeDocument/2006/relationships/slideLayout" Target="../slideLayouts/slideLayout2.xml"/><Relationship Id="rId17" Type="http://schemas.openxmlformats.org/officeDocument/2006/relationships/slideLayout" Target="../slideLayouts/slideLayout5.xml"/><Relationship Id="rId16" Type="http://schemas.openxmlformats.org/officeDocument/2006/relationships/slideLayout" Target="../slideLayouts/slideLayout4.xml"/><Relationship Id="rId5" Type="http://schemas.openxmlformats.org/officeDocument/2006/relationships/image" Target="../media/image5.gif"/><Relationship Id="rId19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8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8" Type="http://schemas.openxmlformats.org/officeDocument/2006/relationships/image" Target="../media/image16.jp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ndleysupercell" id="10" name="Google Shape;10;p1"/>
          <p:cNvPicPr preferRelativeResize="0"/>
          <p:nvPr/>
        </p:nvPicPr>
        <p:blipFill rotWithShape="1">
          <a:blip r:embed="rId1">
            <a:alphaModFix/>
          </a:blip>
          <a:srcRect b="14723" l="0" r="0" t="16195"/>
          <a:stretch/>
        </p:blipFill>
        <p:spPr>
          <a:xfrm>
            <a:off x="0" y="-3175"/>
            <a:ext cx="3124200" cy="1465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935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Arial"/>
              <a:buChar char="•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8139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3366FF"/>
              </a:buClr>
              <a:buSzPts val="204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»"/>
              <a:defRPr b="0" i="0" sz="2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pic>
        <p:nvPicPr>
          <p:cNvPr descr="shape_whitebluegreen" id="12" name="Google Shape;12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487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0033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1"/>
          <p:cNvSpPr/>
          <p:nvPr/>
        </p:nvSpPr>
        <p:spPr>
          <a:xfrm>
            <a:off x="0" y="6481763"/>
            <a:ext cx="9144000" cy="376237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-25000" i="0" sz="18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NOAA" id="15" name="Google Shape;1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8557" y="6513011"/>
            <a:ext cx="312993" cy="312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ssllogo" id="16" name="Google Shape;1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5197" y="6513012"/>
            <a:ext cx="312993" cy="31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9389" y="6511359"/>
            <a:ext cx="301587" cy="302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MDL5" id="18" name="Google Shape;1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31274" y="6508673"/>
            <a:ext cx="323297" cy="323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wswhite.tif" id="19" name="Google Shape;19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37192" y="6511359"/>
            <a:ext cx="306482" cy="30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3059" y="6508673"/>
            <a:ext cx="284174" cy="31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"/>
          <p:cNvPicPr preferRelativeResize="0"/>
          <p:nvPr/>
        </p:nvPicPr>
        <p:blipFill rotWithShape="1">
          <a:blip r:embed="rId9">
            <a:alphaModFix/>
          </a:blip>
          <a:srcRect b="10574" l="22013" r="22444" t="10787"/>
          <a:stretch/>
        </p:blipFill>
        <p:spPr>
          <a:xfrm>
            <a:off x="8076193" y="6508673"/>
            <a:ext cx="320926" cy="31660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"/>
          <p:cNvSpPr txBox="1"/>
          <p:nvPr/>
        </p:nvSpPr>
        <p:spPr>
          <a:xfrm>
            <a:off x="8333679" y="6543063"/>
            <a:ext cx="810322" cy="302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0" i="0" lang="en-US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22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77899" y="6541778"/>
            <a:ext cx="514227" cy="2365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1"/>
          <p:cNvGrpSpPr/>
          <p:nvPr/>
        </p:nvGrpSpPr>
        <p:grpSpPr>
          <a:xfrm>
            <a:off x="4460904" y="6541779"/>
            <a:ext cx="370304" cy="236544"/>
            <a:chOff x="8348944" y="5602796"/>
            <a:chExt cx="732226" cy="467734"/>
          </a:xfrm>
        </p:grpSpPr>
        <p:sp>
          <p:nvSpPr>
            <p:cNvPr id="25" name="Google Shape;25;p1"/>
            <p:cNvSpPr/>
            <p:nvPr/>
          </p:nvSpPr>
          <p:spPr>
            <a:xfrm>
              <a:off x="8348944" y="5602796"/>
              <a:ext cx="732226" cy="4677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26" name="Google Shape;26;p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348944" y="5649957"/>
              <a:ext cx="732226" cy="3734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27;p1"/>
          <p:cNvGrpSpPr/>
          <p:nvPr/>
        </p:nvGrpSpPr>
        <p:grpSpPr>
          <a:xfrm>
            <a:off x="4861368" y="6541779"/>
            <a:ext cx="578246" cy="236544"/>
            <a:chOff x="7792438" y="6217516"/>
            <a:chExt cx="1113013" cy="455303"/>
          </a:xfrm>
        </p:grpSpPr>
        <p:sp>
          <p:nvSpPr>
            <p:cNvPr id="28" name="Google Shape;28;p1"/>
            <p:cNvSpPr/>
            <p:nvPr/>
          </p:nvSpPr>
          <p:spPr>
            <a:xfrm>
              <a:off x="7792438" y="6217516"/>
              <a:ext cx="1113013" cy="45530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29" name="Google Shape;29;p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792438" y="6222565"/>
              <a:ext cx="1113013" cy="4452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1"/>
          <p:cNvSpPr/>
          <p:nvPr/>
        </p:nvSpPr>
        <p:spPr>
          <a:xfrm>
            <a:off x="-808" y="6534798"/>
            <a:ext cx="371044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Nov 2018 VLab Forum:  Hazard Services – PHI</a:t>
            </a:r>
            <a:endParaRPr b="0" i="1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3"/>
    <p:sldLayoutId id="214748364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30.png"/><Relationship Id="rId5" Type="http://schemas.openxmlformats.org/officeDocument/2006/relationships/image" Target="../media/image3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7.png"/><Relationship Id="rId7" Type="http://schemas.openxmlformats.org/officeDocument/2006/relationships/image" Target="../media/image48.jpg"/><Relationship Id="rId8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gif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25.png"/><Relationship Id="rId5" Type="http://schemas.openxmlformats.org/officeDocument/2006/relationships/image" Target="../media/image31.jpg"/><Relationship Id="rId6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/>
          <p:nvPr>
            <p:ph idx="4294967295" type="ctrTitle"/>
          </p:nvPr>
        </p:nvSpPr>
        <p:spPr>
          <a:xfrm>
            <a:off x="1704975" y="611541"/>
            <a:ext cx="7315200" cy="1676400"/>
          </a:xfrm>
          <a:prstGeom prst="rect">
            <a:avLst/>
          </a:prstGeom>
          <a:noFill/>
          <a:ln>
            <a:noFill/>
          </a:ln>
          <a:effectLst>
            <a:outerShdw rotWithShape="0" algn="ctr" dir="2700000" dist="17961">
              <a:schemeClr val="dk1"/>
            </a:outerShdw>
          </a:effectLst>
        </p:spPr>
        <p:txBody>
          <a:bodyPr anchorCtr="0" anchor="ctr" bIns="45700" lIns="91425" spcFirstLastPara="1" rIns="18287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	Hazard Services- Probabilistic Hazard Information (HS-PHI) </a:t>
            </a:r>
            <a:b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000" u="none" cap="none" strike="noStrik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THREE YEARS OF EXPERIMENTS</a:t>
            </a:r>
            <a:br>
              <a:rPr b="1" i="1" lang="en-US" sz="2000" u="none" cap="none" strike="noStrik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000" u="none" cap="none" strike="noStrike">
                <a:solidFill>
                  <a:srgbClr val="FFFF66"/>
                </a:solidFill>
                <a:latin typeface="Arial"/>
                <a:ea typeface="Arial"/>
                <a:cs typeface="Arial"/>
                <a:sym typeface="Arial"/>
              </a:rPr>
              <a:t>IN THE HWT</a:t>
            </a:r>
            <a:endParaRPr b="1" i="1" sz="4000" u="none" cap="none" strike="noStrike">
              <a:solidFill>
                <a:srgbClr val="FFFF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/>
          <p:nvPr/>
        </p:nvSpPr>
        <p:spPr>
          <a:xfrm>
            <a:off x="4554245" y="2886788"/>
            <a:ext cx="4437355" cy="2102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Greg Stumpf 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CIMMS / NWS-MDL, Norman, OK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Tracy L. Hansen</a:t>
            </a:r>
            <a:endParaRPr b="0" i="0" sz="1600" u="none" cap="none" strike="noStrik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ESRL / GSD, Boulder, CO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With: </a:t>
            </a: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Alyssa Bates, Chris Golden, Yujun Guo,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Joe James, Darrel Kingfield, Jim LaDue, Chen Ling, Kevin Manross, Tiffany Meyer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445" y="1994942"/>
            <a:ext cx="2290446" cy="1636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ipreview60-2.png" id="88" name="Google Shape;88;p11"/>
          <p:cNvPicPr preferRelativeResize="0"/>
          <p:nvPr/>
        </p:nvPicPr>
        <p:blipFill rotWithShape="1">
          <a:blip r:embed="rId4">
            <a:alphaModFix/>
          </a:blip>
          <a:srcRect b="0" l="0" r="49970" t="0"/>
          <a:stretch/>
        </p:blipFill>
        <p:spPr>
          <a:xfrm>
            <a:off x="257445" y="3755500"/>
            <a:ext cx="4296800" cy="233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445" y="211796"/>
            <a:ext cx="2290446" cy="1636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HS-PHI HWT</a:t>
            </a:r>
            <a:br>
              <a:rPr lang="en-US"/>
            </a:br>
            <a:r>
              <a:rPr lang="en-US"/>
              <a:t>Experiment Objectives</a:t>
            </a:r>
            <a:endParaRPr/>
          </a:p>
        </p:txBody>
      </p:sp>
      <p:sp>
        <p:nvSpPr>
          <p:cNvPr id="194" name="Google Shape;194;p20"/>
          <p:cNvSpPr txBox="1"/>
          <p:nvPr>
            <p:ph idx="1" type="body"/>
          </p:nvPr>
        </p:nvSpPr>
        <p:spPr>
          <a:xfrm>
            <a:off x="3115732" y="1600200"/>
            <a:ext cx="5799667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 u="sng"/>
              <a:t>Technology</a:t>
            </a:r>
            <a:r>
              <a:rPr lang="en-US" sz="1800"/>
              <a:t>: Evaluate HS-PHI components and performance so that the software can be improved before operational implementation.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 u="sng"/>
              <a:t>Human Factors</a:t>
            </a:r>
            <a:r>
              <a:rPr lang="en-US" sz="1800"/>
              <a:t>: Measure forecaster workload using HS-PHI, including ease of use and graphical design.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 u="sng"/>
              <a:t>Methodology</a:t>
            </a:r>
            <a:r>
              <a:rPr lang="en-US" sz="1800"/>
              <a:t>: Assess how forecasters adopt and evolve their current warning methodology into the </a:t>
            </a:r>
            <a:br>
              <a:rPr lang="en-US" sz="1800"/>
            </a:br>
            <a:r>
              <a:rPr lang="en-US" sz="1800"/>
              <a:t>HS-PHI environment, including evaluating the human-machine mix with automated ProbSevere guidance.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 u="sng"/>
              <a:t>Conceptology</a:t>
            </a:r>
            <a:r>
              <a:rPr lang="en-US" sz="1800"/>
              <a:t>: Collect and analyze data on forecasters’ thoughts on the paradigm change from deterministic warning products to probabilistic hazard information.</a:t>
            </a:r>
            <a:endParaRPr/>
          </a:p>
        </p:txBody>
      </p:sp>
      <p:pic>
        <p:nvPicPr>
          <p:cNvPr descr="thespavar-loop.gif"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97603"/>
            <a:ext cx="3087900" cy="235443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 txBox="1"/>
          <p:nvPr/>
        </p:nvSpPr>
        <p:spPr>
          <a:xfrm>
            <a:off x="772354" y="4939716"/>
            <a:ext cx="1712328" cy="2564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i="1" lang="en-US" sz="1600">
                <a:solidFill>
                  <a:srgbClr val="7F7F7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“Threats-In-Motion (TIM)”</a:t>
            </a:r>
            <a:endParaRPr baseline="-25000" i="1" sz="1600">
              <a:solidFill>
                <a:srgbClr val="7F7F7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HS-PHI 2016-2018 HWT </a:t>
            </a:r>
            <a:br>
              <a:rPr lang="en-US"/>
            </a:br>
            <a:r>
              <a:rPr lang="en-US"/>
              <a:t>Experiments</a:t>
            </a:r>
            <a:endParaRPr/>
          </a:p>
        </p:txBody>
      </p:sp>
      <p:sp>
        <p:nvSpPr>
          <p:cNvPr id="202" name="Google Shape;202;p21"/>
          <p:cNvSpPr txBox="1"/>
          <p:nvPr>
            <p:ph idx="1" type="body"/>
          </p:nvPr>
        </p:nvSpPr>
        <p:spPr>
          <a:xfrm>
            <a:off x="84671" y="1815156"/>
            <a:ext cx="4309776" cy="2062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2016-2018 Operations Weeks:</a:t>
            </a:r>
            <a:endParaRPr sz="2000"/>
          </a:p>
          <a:p>
            <a:pPr indent="-285749" lvl="1" marL="512763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Three weeks per year (Mar-Apr).</a:t>
            </a:r>
            <a:endParaRPr/>
          </a:p>
          <a:p>
            <a:pPr indent="-285749" lvl="1" marL="512763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2 forecasters per week.</a:t>
            </a:r>
            <a:endParaRPr/>
          </a:p>
          <a:p>
            <a:pPr indent="-285749" lvl="1" marL="512763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18 WFO forecasters have participated from 5 of the 6 NWS regions.</a:t>
            </a:r>
            <a:endParaRPr/>
          </a:p>
          <a:p>
            <a:pPr indent="-284163" lvl="0" marL="284163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Training materials hosted by Virtual Lab Collaboration Services</a:t>
            </a:r>
            <a:endParaRPr/>
          </a:p>
          <a:p>
            <a:pPr indent="114300" lvl="0" marL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4447" y="1716147"/>
            <a:ext cx="4742074" cy="222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712" y="4398391"/>
            <a:ext cx="2203566" cy="176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7339" y="4393816"/>
            <a:ext cx="2474400" cy="176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8250" y="4398390"/>
            <a:ext cx="2467994" cy="176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Displaced Real-Time Scenarios</a:t>
            </a:r>
            <a:endParaRPr sz="3600"/>
          </a:p>
        </p:txBody>
      </p:sp>
      <p:sp>
        <p:nvSpPr>
          <p:cNvPr id="212" name="Google Shape;212;p22"/>
          <p:cNvSpPr txBox="1"/>
          <p:nvPr>
            <p:ph idx="1" type="body"/>
          </p:nvPr>
        </p:nvSpPr>
        <p:spPr>
          <a:xfrm>
            <a:off x="106533" y="1298348"/>
            <a:ext cx="6454066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9538" lvl="0" marL="109538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Isolated marginally severe storm</a:t>
            </a:r>
            <a:endParaRPr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Provide forecasters with basic concepts of PHI</a:t>
            </a:r>
            <a:endParaRPr/>
          </a:p>
          <a:p>
            <a:pPr indent="-109538" lvl="0" marL="109538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Developing supercell</a:t>
            </a:r>
            <a:endParaRPr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For continued practice with PHI and object nudging.</a:t>
            </a:r>
            <a:endParaRPr/>
          </a:p>
          <a:p>
            <a:pPr indent="-109538" lvl="0" marL="109538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Merging/splitting supercells</a:t>
            </a:r>
            <a:endParaRPr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Dealing with many events in very close proximity</a:t>
            </a:r>
            <a:endParaRPr/>
          </a:p>
          <a:p>
            <a:pPr indent="-109538" lvl="0" marL="109538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Quasi-Linear Convective System Tornadoes</a:t>
            </a:r>
            <a:endParaRPr sz="1600"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Multiple-scale PHI</a:t>
            </a:r>
            <a:endParaRPr sz="1400"/>
          </a:p>
          <a:p>
            <a:pPr indent="-109538" lvl="0" marL="109538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Low-Shear Summer Southeast Microbursts</a:t>
            </a:r>
            <a:endParaRPr sz="1600"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Random slow motion</a:t>
            </a:r>
            <a:endParaRPr sz="1400"/>
          </a:p>
          <a:p>
            <a:pPr indent="-109538" lvl="0" marL="109538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Upscale growth to squall line</a:t>
            </a:r>
            <a:endParaRPr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Merging objects to larger objects	</a:t>
            </a:r>
            <a:endParaRPr/>
          </a:p>
          <a:p>
            <a:pPr indent="-109538" lvl="0" marL="109538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Mature supercells</a:t>
            </a:r>
            <a:endParaRPr/>
          </a:p>
          <a:p>
            <a:pPr indent="-457200" lvl="2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To study issues with cross-forecast  </a:t>
            </a:r>
            <a:br>
              <a:rPr lang="en-US" sz="1400"/>
            </a:br>
            <a:r>
              <a:rPr lang="en-US" sz="1400"/>
              <a:t>area </a:t>
            </a:r>
            <a:r>
              <a:rPr b="1" lang="en-US" sz="1400" u="sng">
                <a:solidFill>
                  <a:srgbClr val="0066FF"/>
                </a:solidFill>
              </a:rPr>
              <a:t>collaboration</a:t>
            </a:r>
            <a:endParaRPr b="1" sz="1400" u="sng">
              <a:solidFill>
                <a:srgbClr val="0066FF"/>
              </a:solidFill>
            </a:endParaRPr>
          </a:p>
          <a:p>
            <a:pPr indent="-381635" lvl="1" marL="9128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None/>
            </a:pPr>
            <a:r>
              <a:t/>
            </a:r>
            <a:endParaRPr sz="1400"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 b="38023" l="36951" r="19430" t="23953"/>
          <a:stretch/>
        </p:blipFill>
        <p:spPr>
          <a:xfrm>
            <a:off x="5200080" y="1286245"/>
            <a:ext cx="1910936" cy="932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300.png" id="214" name="Google Shape;214;p22"/>
          <p:cNvPicPr preferRelativeResize="0"/>
          <p:nvPr/>
        </p:nvPicPr>
        <p:blipFill rotWithShape="1">
          <a:blip r:embed="rId4">
            <a:alphaModFix/>
          </a:blip>
          <a:srcRect b="40126" l="16420" r="8422" t="11926"/>
          <a:stretch/>
        </p:blipFill>
        <p:spPr>
          <a:xfrm>
            <a:off x="7288571" y="1752665"/>
            <a:ext cx="1668999" cy="90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5">
            <a:alphaModFix/>
          </a:blip>
          <a:srcRect b="2633" l="0" r="415" t="0"/>
          <a:stretch/>
        </p:blipFill>
        <p:spPr>
          <a:xfrm>
            <a:off x="4079293" y="4268070"/>
            <a:ext cx="2370337" cy="136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6">
            <a:alphaModFix/>
          </a:blip>
          <a:srcRect b="34614" l="22875" r="63229" t="15264"/>
          <a:stretch/>
        </p:blipFill>
        <p:spPr>
          <a:xfrm>
            <a:off x="5442012" y="2487079"/>
            <a:ext cx="1669004" cy="1676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2"/>
          <p:cNvGrpSpPr/>
          <p:nvPr/>
        </p:nvGrpSpPr>
        <p:grpSpPr>
          <a:xfrm>
            <a:off x="6584996" y="4923660"/>
            <a:ext cx="2454716" cy="1420427"/>
            <a:chOff x="6292158" y="4528213"/>
            <a:chExt cx="2110597" cy="1206762"/>
          </a:xfrm>
        </p:grpSpPr>
        <p:pic>
          <p:nvPicPr>
            <p:cNvPr id="218" name="Google Shape;218;p22"/>
            <p:cNvPicPr preferRelativeResize="0"/>
            <p:nvPr/>
          </p:nvPicPr>
          <p:blipFill rotWithShape="1">
            <a:blip r:embed="rId7">
              <a:alphaModFix/>
            </a:blip>
            <a:srcRect b="7653" l="6944" r="56510" t="18054"/>
            <a:stretch/>
          </p:blipFill>
          <p:spPr>
            <a:xfrm>
              <a:off x="6292158" y="4528213"/>
              <a:ext cx="2110597" cy="1206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22"/>
            <p:cNvSpPr txBox="1"/>
            <p:nvPr/>
          </p:nvSpPr>
          <p:spPr>
            <a:xfrm>
              <a:off x="6515528" y="5347669"/>
              <a:ext cx="750526" cy="297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baseline="-25000" lang="en-US" sz="2000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CWA 2</a:t>
              </a:r>
              <a:endParaRPr b="1" baseline="-25000" sz="200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7652229" y="4574397"/>
              <a:ext cx="750526" cy="297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baseline="-25000" lang="en-US" sz="2000">
                  <a:solidFill>
                    <a:srgbClr val="FFFF00"/>
                  </a:solidFill>
                  <a:latin typeface="Tahoma"/>
                  <a:ea typeface="Tahoma"/>
                  <a:cs typeface="Tahoma"/>
                  <a:sym typeface="Tahoma"/>
                </a:rPr>
                <a:t>CWA 1</a:t>
              </a:r>
              <a:endParaRPr b="1" baseline="-25000" sz="2000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cxnSp>
        <p:nvCxnSpPr>
          <p:cNvPr id="221" name="Google Shape;221;p22"/>
          <p:cNvCxnSpPr/>
          <p:nvPr/>
        </p:nvCxnSpPr>
        <p:spPr>
          <a:xfrm>
            <a:off x="3684233" y="1447060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222" name="Google Shape;222;p22"/>
          <p:cNvCxnSpPr/>
          <p:nvPr/>
        </p:nvCxnSpPr>
        <p:spPr>
          <a:xfrm flipH="1" rot="10800000">
            <a:off x="2851211" y="1928336"/>
            <a:ext cx="2348869" cy="175673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3" name="Google Shape;223;p22"/>
          <p:cNvCxnSpPr/>
          <p:nvPr/>
        </p:nvCxnSpPr>
        <p:spPr>
          <a:xfrm flipH="1" rot="10800000">
            <a:off x="3409025" y="2260699"/>
            <a:ext cx="3872207" cy="397489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4" name="Google Shape;224;p22"/>
          <p:cNvCxnSpPr/>
          <p:nvPr/>
        </p:nvCxnSpPr>
        <p:spPr>
          <a:xfrm flipH="1" rot="10800000">
            <a:off x="4705165" y="3287142"/>
            <a:ext cx="728331" cy="38123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5" name="Google Shape;225;p22"/>
          <p:cNvCxnSpPr/>
          <p:nvPr/>
        </p:nvCxnSpPr>
        <p:spPr>
          <a:xfrm flipH="1" rot="10800000">
            <a:off x="2851211" y="4201575"/>
            <a:ext cx="4430021" cy="1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6" name="Google Shape;226;p22"/>
          <p:cNvCxnSpPr/>
          <p:nvPr/>
        </p:nvCxnSpPr>
        <p:spPr>
          <a:xfrm>
            <a:off x="3320067" y="4564253"/>
            <a:ext cx="759226" cy="229689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7" name="Google Shape;227;p22"/>
          <p:cNvCxnSpPr/>
          <p:nvPr/>
        </p:nvCxnSpPr>
        <p:spPr>
          <a:xfrm>
            <a:off x="2713241" y="5773361"/>
            <a:ext cx="3871755" cy="114845"/>
          </a:xfrm>
          <a:prstGeom prst="straightConnector1">
            <a:avLst/>
          </a:prstGeom>
          <a:noFill/>
          <a:ln cap="flat" cmpd="sng" w="19050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28" name="Google Shape;228;p22"/>
          <p:cNvCxnSpPr/>
          <p:nvPr/>
        </p:nvCxnSpPr>
        <p:spPr>
          <a:xfrm>
            <a:off x="3699680" y="1467236"/>
            <a:ext cx="1500399" cy="130745"/>
          </a:xfrm>
          <a:prstGeom prst="straightConnector1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29" name="Google Shape;229;p22"/>
          <p:cNvPicPr preferRelativeResize="0"/>
          <p:nvPr/>
        </p:nvPicPr>
        <p:blipFill rotWithShape="1">
          <a:blip r:embed="rId8">
            <a:alphaModFix/>
          </a:blip>
          <a:srcRect b="11270" l="36784" r="26433" t="42733"/>
          <a:stretch/>
        </p:blipFill>
        <p:spPr>
          <a:xfrm>
            <a:off x="7288571" y="2892675"/>
            <a:ext cx="1774979" cy="1671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Factors </a:t>
            </a:r>
            <a:br>
              <a:rPr lang="en-US"/>
            </a:br>
            <a:r>
              <a:rPr lang="en-US"/>
              <a:t>Data Collection</a:t>
            </a:r>
            <a:endParaRPr/>
          </a:p>
        </p:txBody>
      </p:sp>
      <p:sp>
        <p:nvSpPr>
          <p:cNvPr id="235" name="Google Shape;235;p23"/>
          <p:cNvSpPr txBox="1"/>
          <p:nvPr>
            <p:ph idx="1" type="body"/>
          </p:nvPr>
        </p:nvSpPr>
        <p:spPr>
          <a:xfrm>
            <a:off x="304800" y="1464736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Pre-operations survey</a:t>
            </a:r>
            <a:endParaRPr/>
          </a:p>
          <a:p>
            <a:pPr indent="-457200" lvl="1" marL="914400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Internal probability thresholds, ProbSevere use, WFO warning team composition, forecasters’ ideas for warning improvement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Live video of forecasters, desktops, and group discussions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Discussions during events with meteorologists, developers, trainers, and human factors scientists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Post-event survey/discussion (60 minutes each)</a:t>
            </a:r>
            <a:endParaRPr/>
          </a:p>
          <a:p>
            <a:pPr indent="-457200" lvl="1" marL="914400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NASA Task Load Index (TLX) Mental Workload Survey</a:t>
            </a:r>
            <a:endParaRPr/>
          </a:p>
          <a:p>
            <a:pPr indent="-457200" lvl="2" marL="1374775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Mental Demand, Physical Demand, Temporal Demand, </a:t>
            </a:r>
            <a:br>
              <a:rPr lang="en-US" sz="1400"/>
            </a:br>
            <a:r>
              <a:rPr lang="en-US" sz="1400"/>
              <a:t>Performance, Effort, Frustration</a:t>
            </a:r>
            <a:endParaRPr/>
          </a:p>
          <a:p>
            <a:pPr indent="-457200" lvl="1" marL="914400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Confidence Survey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End-of-Week Discussion (Friday)</a:t>
            </a:r>
            <a:endParaRPr sz="1600"/>
          </a:p>
          <a:p>
            <a:pPr indent="-457200" lvl="1" marL="914400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Post-Study Usability Survey</a:t>
            </a:r>
            <a:endParaRPr/>
          </a:p>
          <a:p>
            <a:pPr indent="-457200" lvl="1" marL="914400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Long Interview touching on the four main objectives</a:t>
            </a:r>
            <a:endParaRPr/>
          </a:p>
          <a:p>
            <a:pPr indent="-457200" lvl="2" marL="1374775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Technology, Human Factors, Methodology, Conceptology</a:t>
            </a:r>
            <a:endParaRPr/>
          </a:p>
        </p:txBody>
      </p:sp>
      <p:pic>
        <p:nvPicPr>
          <p:cNvPr id="236" name="Google Shape;236;p23"/>
          <p:cNvPicPr preferRelativeResize="0"/>
          <p:nvPr/>
        </p:nvPicPr>
        <p:blipFill rotWithShape="1">
          <a:blip r:embed="rId3">
            <a:alphaModFix/>
          </a:blip>
          <a:srcRect b="0" l="18938" r="0" t="8652"/>
          <a:stretch/>
        </p:blipFill>
        <p:spPr>
          <a:xfrm>
            <a:off x="6373401" y="4270158"/>
            <a:ext cx="2505252" cy="1882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/>
          <p:nvPr>
            <p:ph type="title"/>
          </p:nvPr>
        </p:nvSpPr>
        <p:spPr>
          <a:xfrm>
            <a:off x="2751665" y="84668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Forecaster contributions</a:t>
            </a:r>
            <a:endParaRPr/>
          </a:p>
        </p:txBody>
      </p:sp>
      <p:sp>
        <p:nvSpPr>
          <p:cNvPr id="242" name="Google Shape;242;p24"/>
          <p:cNvSpPr txBox="1"/>
          <p:nvPr>
            <p:ph idx="1" type="body"/>
          </p:nvPr>
        </p:nvSpPr>
        <p:spPr>
          <a:xfrm>
            <a:off x="304799" y="1600200"/>
            <a:ext cx="5705383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Visiting forecasters provided suggestions to improve the software.</a:t>
            </a:r>
            <a:endParaRPr/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These suggestions are triaged to determine if they can be:</a:t>
            </a:r>
            <a:endParaRPr/>
          </a:p>
          <a:p>
            <a:pPr indent="-457200" lvl="1" marL="914400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Incorporated into HS-PHI directly</a:t>
            </a:r>
            <a:endParaRPr/>
          </a:p>
          <a:p>
            <a:pPr indent="-457200" lvl="1" marL="914400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Incorporated into both the PHI Prototype and HS-PHI</a:t>
            </a:r>
            <a:endParaRPr/>
          </a:p>
          <a:p>
            <a:pPr indent="-457200" lvl="1" marL="914400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Require proof-of-concept testing in the PHI Prototype first.</a:t>
            </a:r>
            <a:endParaRPr/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Forecasters helping to formulate operational best practices – WDTD integration.</a:t>
            </a:r>
            <a:endParaRPr sz="2400"/>
          </a:p>
          <a:p>
            <a:pPr indent="-327660" lvl="1" marL="914400" rtl="0" algn="l">
              <a:spcBef>
                <a:spcPts val="480"/>
              </a:spcBef>
              <a:spcAft>
                <a:spcPts val="0"/>
              </a:spcAft>
              <a:buSzPts val="2040"/>
              <a:buFont typeface="Arial"/>
              <a:buNone/>
            </a:pPr>
            <a:r>
              <a:t/>
            </a:r>
            <a:endParaRPr sz="2400"/>
          </a:p>
          <a:p>
            <a:pPr indent="66675" lvl="0" marL="111125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6899" y="2632968"/>
            <a:ext cx="1869862" cy="124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4771" y="1224378"/>
            <a:ext cx="1865421" cy="124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36816" y="4048902"/>
            <a:ext cx="2835389" cy="1890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Recent Development</a:t>
            </a:r>
            <a:br>
              <a:rPr lang="en-US" sz="3600"/>
            </a:br>
            <a:r>
              <a:rPr lang="en-US" sz="3600"/>
              <a:t>Progress</a:t>
            </a:r>
            <a:endParaRPr sz="3600"/>
          </a:p>
        </p:txBody>
      </p:sp>
      <p:sp>
        <p:nvSpPr>
          <p:cNvPr id="251" name="Google Shape;251;p25"/>
          <p:cNvSpPr txBox="1"/>
          <p:nvPr>
            <p:ph idx="1" type="body"/>
          </p:nvPr>
        </p:nvSpPr>
        <p:spPr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The 2015 version of NSSL PHI Prototype is our current benchmark.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New systematic software releases and virtual functional testing resulted in better progress and improved stability each subsequent year.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Recent new functionality added:</a:t>
            </a:r>
            <a:endParaRPr/>
          </a:p>
          <a:p>
            <a:pPr indent="-341313" lvl="1" marL="7985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Convective Recommender</a:t>
            </a:r>
            <a:endParaRPr/>
          </a:p>
          <a:p>
            <a:pPr indent="-341313" lvl="4" marL="1255713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/>
              <a:t>Processes ProbSevere detections into Hazard Services – PHI objects.</a:t>
            </a:r>
            <a:endParaRPr/>
          </a:p>
          <a:p>
            <a:pPr indent="-341313" lvl="1" marL="7985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Levels of Automation</a:t>
            </a:r>
            <a:endParaRPr/>
          </a:p>
          <a:p>
            <a:pPr indent="-341313" lvl="4" marL="1255713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/>
              <a:t>Forecasters can create manual objects.</a:t>
            </a:r>
            <a:endParaRPr/>
          </a:p>
          <a:p>
            <a:pPr indent="-341313" lvl="4" marL="1255713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/>
              <a:t>Forecasters can assume partial or full control of automated objects, and relinquish control back to automation one attribute at a time.</a:t>
            </a:r>
            <a:endParaRPr/>
          </a:p>
          <a:p>
            <a:pPr indent="-341313" lvl="1" marL="7985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/>
              <a:t>New object drawing tools: ellipses, rotation, resizing</a:t>
            </a:r>
            <a:endParaRPr/>
          </a:p>
          <a:p>
            <a:pPr indent="-341313" lvl="1" marL="7985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Buffering of commands for quicker responsiveness</a:t>
            </a:r>
            <a:endParaRPr/>
          </a:p>
          <a:p>
            <a:pPr indent="-341313" lvl="1" marL="7985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Ownership of hazard objects and locking (first step in collaboration tools)</a:t>
            </a:r>
            <a:endParaRPr/>
          </a:p>
          <a:p>
            <a:pPr indent="-341313" lvl="1" marL="798513" rtl="0" algn="l">
              <a:spcBef>
                <a:spcPts val="280"/>
              </a:spcBef>
              <a:spcAft>
                <a:spcPts val="0"/>
              </a:spcAft>
              <a:buSzPts val="1190"/>
              <a:buFont typeface="Arial"/>
              <a:buChar char="•"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Better drawing colors to enhance visibility of objects on radar data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54953" lvl="1" marL="798513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None/>
            </a:pPr>
            <a:r>
              <a:t/>
            </a:r>
            <a:endParaRPr sz="1600"/>
          </a:p>
          <a:p>
            <a:pPr indent="-37083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Findings</a:t>
            </a:r>
            <a:endParaRPr/>
          </a:p>
        </p:txBody>
      </p:sp>
      <p:sp>
        <p:nvSpPr>
          <p:cNvPr id="257" name="Google Shape;257;p26"/>
          <p:cNvSpPr txBox="1"/>
          <p:nvPr>
            <p:ph idx="1" type="body"/>
          </p:nvPr>
        </p:nvSpPr>
        <p:spPr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How will we effectively extract legacy warnings from a continuously-updating probabilistic grid?</a:t>
            </a:r>
            <a:endParaRPr/>
          </a:p>
          <a:p>
            <a:pPr indent="-342900" lvl="1" marL="800100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Probability thresholds?</a:t>
            </a:r>
            <a:endParaRPr/>
          </a:p>
          <a:p>
            <a:pPr indent="-342900" lvl="1" marL="800100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Time-of-arrival thresholds?</a:t>
            </a:r>
            <a:endParaRPr/>
          </a:p>
          <a:p>
            <a:pPr indent="-342900" lvl="1" marL="800100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Forecaster decision points?</a:t>
            </a:r>
            <a:endParaRPr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It will be a challenge to blend probabilities at the storm scale with those from the SPC outlook scale, since they exist from different reference classes.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Cross-WFO collaboration and object handoff will require significant analysis of inter- and intra-office culture.</a:t>
            </a:r>
            <a:endParaRPr/>
          </a:p>
          <a:p>
            <a:pPr indent="-215900" lvl="0" marL="3429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3">
            <a:alphaModFix/>
          </a:blip>
          <a:srcRect b="25157" l="18458" r="0" t="22758"/>
          <a:stretch/>
        </p:blipFill>
        <p:spPr>
          <a:xfrm>
            <a:off x="4200246" y="2192786"/>
            <a:ext cx="4625760" cy="183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Joint Technology Transfer Initiative Funding: Year 1</a:t>
            </a:r>
            <a:endParaRPr sz="3600"/>
          </a:p>
        </p:txBody>
      </p:sp>
      <p:sp>
        <p:nvSpPr>
          <p:cNvPr id="264" name="Google Shape;264;p27"/>
          <p:cNvSpPr txBox="1"/>
          <p:nvPr>
            <p:ph idx="1" type="body"/>
          </p:nvPr>
        </p:nvSpPr>
        <p:spPr>
          <a:xfrm>
            <a:off x="304800" y="1600200"/>
            <a:ext cx="4498019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We have been granted additional funds via JTTI to begin the incorporation of new functionality:</a:t>
            </a:r>
            <a:endParaRPr/>
          </a:p>
          <a:p>
            <a:pPr indent="-45719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Intermediate “Threats-In-Motion” warnings (without PHI)</a:t>
            </a:r>
            <a:endParaRPr/>
          </a:p>
          <a:p>
            <a:pPr indent="-45719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Warning product generation</a:t>
            </a:r>
            <a:endParaRPr/>
          </a:p>
          <a:p>
            <a:pPr indent="-45719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Lightning PHI</a:t>
            </a:r>
            <a:br>
              <a:rPr lang="en-US" sz="1600"/>
            </a:br>
            <a:endParaRPr sz="1600"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Another JTTI grant for Cross-WFO Collaboration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latin typeface="Arial"/>
                <a:ea typeface="Arial"/>
                <a:cs typeface="Arial"/>
                <a:sym typeface="Arial"/>
              </a:rPr>
              <a:t>funded for 2019-2020: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479425" lvl="1" marL="1260475" rtl="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Field surveys.</a:t>
            </a:r>
            <a:endParaRPr/>
          </a:p>
          <a:p>
            <a:pPr indent="-479425" lvl="1" marL="1260475" rtl="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Additional collaboration tools.</a:t>
            </a:r>
            <a:endParaRPr/>
          </a:p>
          <a:p>
            <a:pPr indent="-479425" lvl="1" marL="1260475" rtl="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HWT experiment.</a:t>
            </a:r>
            <a:endParaRPr/>
          </a:p>
          <a:p>
            <a:pPr indent="-360044" lvl="1" marL="1260475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descr="warn-all_tim-45sd-loop.gif" id="265" name="Google Shape;2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4681" y="1650302"/>
            <a:ext cx="4249737" cy="2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 txBox="1"/>
          <p:nvPr/>
        </p:nvSpPr>
        <p:spPr>
          <a:xfrm>
            <a:off x="7650918" y="3115564"/>
            <a:ext cx="1635125" cy="748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b="0" baseline="-25000" lang="en-US" sz="1600">
                <a:solidFill>
                  <a:srgbClr val="0070C0"/>
                </a:solidFill>
                <a:latin typeface="Tahoma"/>
                <a:ea typeface="Tahoma"/>
                <a:cs typeface="Tahoma"/>
                <a:sym typeface="Tahoma"/>
              </a:rPr>
              <a:t>Threats-In-Motion (TIM)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ts val="1600"/>
              <a:buFont typeface="Arial"/>
              <a:buNone/>
            </a:pPr>
            <a:r>
              <a:t/>
            </a:r>
            <a:endParaRPr b="0" baseline="-25000" sz="1600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EAEAEA"/>
              </a:buClr>
              <a:buSzPts val="1600"/>
              <a:buFont typeface="Arial"/>
              <a:buNone/>
            </a:pPr>
            <a:r>
              <a:t/>
            </a:r>
            <a:endParaRPr b="0" baseline="-25000" sz="1600">
              <a:solidFill>
                <a:srgbClr val="0070C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7" name="Google Shape;267;p27"/>
          <p:cNvPicPr preferRelativeResize="0"/>
          <p:nvPr/>
        </p:nvPicPr>
        <p:blipFill rotWithShape="1">
          <a:blip r:embed="rId4">
            <a:alphaModFix/>
          </a:blip>
          <a:srcRect b="4263" l="29514" r="1744" t="17022"/>
          <a:stretch/>
        </p:blipFill>
        <p:spPr>
          <a:xfrm>
            <a:off x="5217932" y="3870664"/>
            <a:ext cx="3482399" cy="250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JTTI Years 2 and 3:</a:t>
            </a:r>
            <a:br>
              <a:rPr lang="en-US" sz="3600"/>
            </a:br>
            <a:r>
              <a:rPr lang="en-US" sz="3600"/>
              <a:t>Path to operations</a:t>
            </a:r>
            <a:endParaRPr sz="3600"/>
          </a:p>
        </p:txBody>
      </p:sp>
      <p:sp>
        <p:nvSpPr>
          <p:cNvPr id="273" name="Google Shape;273;p28"/>
          <p:cNvSpPr txBox="1"/>
          <p:nvPr>
            <p:ph idx="1" type="body"/>
          </p:nvPr>
        </p:nvSpPr>
        <p:spPr>
          <a:xfrm>
            <a:off x="304800" y="1481669"/>
            <a:ext cx="4986291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Addition of new functionality informed by PHI Prototype during 2016-2017 tests)</a:t>
            </a:r>
            <a:endParaRPr sz="1600"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Addition of new science as developed in companion JTTI proposals:</a:t>
            </a:r>
            <a:endParaRPr/>
          </a:p>
          <a:p>
            <a:pPr indent="-45719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New probabilistic plume model</a:t>
            </a:r>
            <a:endParaRPr/>
          </a:p>
          <a:p>
            <a:pPr indent="-45719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New storm object ID and tracking model</a:t>
            </a:r>
            <a:endParaRPr/>
          </a:p>
          <a:p>
            <a:pPr indent="-457199" lvl="1" marL="1260475" rtl="0" algn="l">
              <a:spcBef>
                <a:spcPts val="320"/>
              </a:spcBef>
              <a:spcAft>
                <a:spcPts val="0"/>
              </a:spcAft>
              <a:buSzPts val="1360"/>
              <a:buFont typeface="Arial"/>
              <a:buChar char="•"/>
            </a:pPr>
            <a:r>
              <a:rPr lang="en-US" sz="1600"/>
              <a:t>Improved probabilistic guidance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HWT spring experiments to include users (EMs, etc.)</a:t>
            </a:r>
            <a:endParaRPr sz="1800"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Testing at Operations Proving Ground and some WFOs</a:t>
            </a:r>
            <a:endParaRPr sz="1600"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Policy and paradigm shift to make FACETs operational</a:t>
            </a:r>
            <a:endParaRPr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1396" y="1671528"/>
            <a:ext cx="3279404" cy="154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 rotWithShape="1">
          <a:blip r:embed="rId4">
            <a:alphaModFix/>
          </a:blip>
          <a:srcRect b="22907" l="4717" r="23206" t="15284"/>
          <a:stretch/>
        </p:blipFill>
        <p:spPr>
          <a:xfrm>
            <a:off x="5549530" y="3879543"/>
            <a:ext cx="3391270" cy="2059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BACKGROUND:</a:t>
            </a:r>
            <a:br>
              <a:rPr lang="en-US"/>
            </a:br>
            <a:r>
              <a:rPr lang="en-US"/>
              <a:t>FACETs and PHI</a:t>
            </a:r>
            <a:endParaRPr/>
          </a:p>
        </p:txBody>
      </p:sp>
      <p:sp>
        <p:nvSpPr>
          <p:cNvPr id="95" name="Google Shape;95;p12"/>
          <p:cNvSpPr txBox="1"/>
          <p:nvPr>
            <p:ph idx="1" type="body"/>
          </p:nvPr>
        </p:nvSpPr>
        <p:spPr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Forecasting A Continuum of Environmental Threats (FACETs)</a:t>
            </a:r>
            <a:endParaRPr/>
          </a:p>
          <a:p>
            <a:pPr indent="-457200" lvl="1" marL="1260475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A next-generation severe weather watch and warning framework that is modern, flexible, and designed to communicate clear and simple hazardous weather information to serve the public.</a:t>
            </a:r>
            <a:endParaRPr sz="2400"/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Probabilistic Hazard Information (PHI)</a:t>
            </a:r>
            <a:endParaRPr/>
          </a:p>
          <a:p>
            <a:pPr indent="-457200" lvl="1" marL="1260475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Rapidly-updating probabilistic hazard grids.  </a:t>
            </a:r>
            <a:endParaRPr/>
          </a:p>
          <a:p>
            <a:pPr indent="-457200" lvl="1" marL="1260475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PHI can be used to provide custom user-specific products that can be tailored to adapt to a variety of needs – for example, providing longer lead times, at lower confidence, for more vulnerable populations with a lower tolerance for risk.</a:t>
            </a:r>
            <a:endParaRPr sz="2000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Warnings versus PHI</a:t>
            </a:r>
            <a:endParaRPr/>
          </a:p>
        </p:txBody>
      </p:sp>
      <p:sp>
        <p:nvSpPr>
          <p:cNvPr id="101" name="Google Shape;101;p13"/>
          <p:cNvSpPr txBox="1"/>
          <p:nvPr>
            <p:ph idx="1" type="body"/>
          </p:nvPr>
        </p:nvSpPr>
        <p:spPr>
          <a:xfrm>
            <a:off x="115410" y="1475908"/>
            <a:ext cx="879999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Track areas, not points or lines.  </a:t>
            </a:r>
            <a:endParaRPr sz="2000"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Uses motion uncertainty (swath width)</a:t>
            </a:r>
            <a:endParaRPr sz="2000"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Addition of probabilistic trend, with limit of predictability </a:t>
            </a:r>
            <a:br>
              <a:rPr lang="en-US" sz="2000"/>
            </a:br>
            <a:r>
              <a:rPr lang="en-US" sz="2000"/>
              <a:t>(0% or background prob)</a:t>
            </a:r>
            <a:endParaRPr/>
          </a:p>
          <a:p>
            <a:pPr indent="-457200" lvl="1" marL="1260475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Durations can exceed typical warning durations for </a:t>
            </a:r>
            <a:br>
              <a:rPr lang="en-US" sz="1800"/>
            </a:br>
            <a:r>
              <a:rPr lang="en-US" sz="1800"/>
              <a:t>long-tracked events.</a:t>
            </a:r>
            <a:endParaRPr sz="1800"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Define and edit object attributes - WE DON’T EDIT GRIDS</a:t>
            </a:r>
            <a:endParaRPr/>
          </a:p>
          <a:p>
            <a:pPr indent="-457200" lvl="1" marL="1260475" rtl="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2000"/>
              <a:t>Threat area location at time=0, motion vector, motion uncertainty, duration, forecast probability trend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Nudging objects</a:t>
            </a:r>
            <a:endParaRPr/>
          </a:p>
          <a:p>
            <a:pPr indent="-457200" lvl="1" marL="1260475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Replaces SVS process</a:t>
            </a:r>
            <a:endParaRPr/>
          </a:p>
          <a:p>
            <a:pPr indent="-457200" lvl="1" marL="1260475" rtl="0" algn="l">
              <a:spcBef>
                <a:spcPts val="360"/>
              </a:spcBef>
              <a:spcAft>
                <a:spcPts val="0"/>
              </a:spcAft>
              <a:buSzPts val="1530"/>
              <a:buFont typeface="Arial"/>
              <a:buChar char="•"/>
            </a:pPr>
            <a:r>
              <a:rPr lang="en-US" sz="1800"/>
              <a:t>Threats-In-Motion (TIM)</a:t>
            </a:r>
            <a:endParaRPr/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439" y="4891363"/>
            <a:ext cx="4731798" cy="15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8544" y="1389961"/>
            <a:ext cx="2196162" cy="105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5">
            <a:alphaModFix/>
          </a:blip>
          <a:srcRect b="12220" l="2717" r="75338" t="54204"/>
          <a:stretch/>
        </p:blipFill>
        <p:spPr>
          <a:xfrm>
            <a:off x="6975045" y="2483149"/>
            <a:ext cx="1557078" cy="1278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/>
          <p:nvPr>
            <p:ph idx="1" type="body"/>
          </p:nvPr>
        </p:nvSpPr>
        <p:spPr>
          <a:xfrm>
            <a:off x="0" y="3191740"/>
            <a:ext cx="4527846" cy="975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/>
              <a:t>Legacy products (warnings/watches) result from pre-determined thresholds (probability and/or time of arrival) applied to binary decision-making.</a:t>
            </a:r>
            <a:endParaRPr sz="1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/>
          </a:p>
        </p:txBody>
      </p:sp>
      <p:pic>
        <p:nvPicPr>
          <p:cNvPr descr="Windsor_CO_Probs2.jpeg" id="110" name="Google Shape;1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0230" y="2128948"/>
            <a:ext cx="4483770" cy="373043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/>
          <p:nvPr/>
        </p:nvSpPr>
        <p:spPr>
          <a:xfrm>
            <a:off x="4645582" y="1294218"/>
            <a:ext cx="4498418" cy="83473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t/>
            </a:r>
            <a:endParaRPr b="1" baseline="-25000" i="0" sz="16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2" name="Google Shape;112;p14"/>
          <p:cNvSpPr txBox="1"/>
          <p:nvPr>
            <p:ph type="title"/>
          </p:nvPr>
        </p:nvSpPr>
        <p:spPr>
          <a:xfrm>
            <a:off x="482669" y="211138"/>
            <a:ext cx="8528170" cy="771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Adaptive warnings from PHI</a:t>
            </a:r>
            <a:endParaRPr sz="3600"/>
          </a:p>
        </p:txBody>
      </p:sp>
      <p:sp>
        <p:nvSpPr>
          <p:cNvPr id="113" name="Google Shape;113;p14"/>
          <p:cNvSpPr txBox="1"/>
          <p:nvPr/>
        </p:nvSpPr>
        <p:spPr>
          <a:xfrm>
            <a:off x="0" y="2194300"/>
            <a:ext cx="4527846" cy="1014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Probabilistic Hazard Information (PHI): forecasters convey threat probability on grids using a new threat management tool.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0" y="4393430"/>
            <a:ext cx="4527846" cy="1166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Opens the door for new products and services – such as low-probability longer lead time warnings for high risk users who have greater tolerance to high false alarm ratios.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0" y="1448309"/>
            <a:ext cx="4527846" cy="8113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 from product-centric to information-centric paradigm: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5107516" y="1294218"/>
            <a:ext cx="3531737" cy="785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b="1" baseline="-25000" i="0" lang="en-US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30-Minute Threat:  Tornado Probability</a:t>
            </a:r>
            <a:endParaRPr/>
          </a:p>
          <a:p>
            <a:pPr indent="-342900" lvl="0" marL="342900" marR="0" rtl="0" algn="ctr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b="1" baseline="-25000" i="0" lang="en-US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Valid 11:00 a.m. - 11:30 a.m. MDT</a:t>
            </a:r>
            <a:endParaRPr/>
          </a:p>
          <a:p>
            <a:pPr indent="-342900" lvl="0" marL="342900" marR="0" rtl="0" algn="ctr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b="1" baseline="-25000" i="0" lang="en-US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Last updated: 6 minutes ago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7" name="Google Shape;117;p14"/>
          <p:cNvGrpSpPr/>
          <p:nvPr/>
        </p:nvGrpSpPr>
        <p:grpSpPr>
          <a:xfrm>
            <a:off x="6355131" y="2385220"/>
            <a:ext cx="2254199" cy="3190608"/>
            <a:chOff x="6355131" y="2385220"/>
            <a:chExt cx="2254199" cy="3190608"/>
          </a:xfrm>
        </p:grpSpPr>
        <p:grpSp>
          <p:nvGrpSpPr>
            <p:cNvPr id="118" name="Google Shape;118;p14"/>
            <p:cNvGrpSpPr/>
            <p:nvPr/>
          </p:nvGrpSpPr>
          <p:grpSpPr>
            <a:xfrm>
              <a:off x="6355131" y="2400214"/>
              <a:ext cx="2254199" cy="3175614"/>
              <a:chOff x="6355131" y="2865432"/>
              <a:chExt cx="2254199" cy="3175614"/>
            </a:xfrm>
          </p:grpSpPr>
          <p:grpSp>
            <p:nvGrpSpPr>
              <p:cNvPr id="119" name="Google Shape;119;p14"/>
              <p:cNvGrpSpPr/>
              <p:nvPr/>
            </p:nvGrpSpPr>
            <p:grpSpPr>
              <a:xfrm>
                <a:off x="6816900" y="2865432"/>
                <a:ext cx="1792430" cy="1460536"/>
                <a:chOff x="6816900" y="2865432"/>
                <a:chExt cx="1792430" cy="1460536"/>
              </a:xfrm>
            </p:grpSpPr>
            <p:sp>
              <p:nvSpPr>
                <p:cNvPr id="120" name="Google Shape;120;p14"/>
                <p:cNvSpPr/>
                <p:nvPr/>
              </p:nvSpPr>
              <p:spPr>
                <a:xfrm rot="8749317">
                  <a:off x="6758636" y="3705133"/>
                  <a:ext cx="1442511" cy="236040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FF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Oswald"/>
                    <a:buNone/>
                  </a:pPr>
                  <a:r>
                    <a:t/>
                  </a:r>
                  <a:endParaRPr b="0" i="0" sz="2800" u="none" cap="none" strike="noStrik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21" name="Google Shape;121;p14"/>
                <p:cNvSpPr txBox="1"/>
                <p:nvPr/>
              </p:nvSpPr>
              <p:spPr>
                <a:xfrm>
                  <a:off x="7412854" y="2865432"/>
                  <a:ext cx="1196476" cy="276999"/>
                </a:xfrm>
                <a:prstGeom prst="rect">
                  <a:avLst/>
                </a:prstGeom>
                <a:solidFill>
                  <a:srgbClr val="FFFF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-25000" i="1" sz="1800">
                    <a:solidFill>
                      <a:schemeClr val="dk1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</p:grpSp>
          <p:sp>
            <p:nvSpPr>
              <p:cNvPr id="122" name="Google Shape;122;p14"/>
              <p:cNvSpPr/>
              <p:nvPr/>
            </p:nvSpPr>
            <p:spPr>
              <a:xfrm rot="4175081">
                <a:off x="5799525" y="4510821"/>
                <a:ext cx="2486015" cy="541646"/>
              </a:xfrm>
              <a:prstGeom prst="ellipse">
                <a:avLst/>
              </a:prstGeom>
              <a:noFill/>
              <a:ln cap="flat" cmpd="sng" w="28575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Oswald"/>
                  <a:buNone/>
                </a:pPr>
                <a:r>
                  <a:t/>
                </a:r>
                <a:endParaRPr b="0" i="0" sz="2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23" name="Google Shape;123;p14"/>
            <p:cNvSpPr txBox="1"/>
            <p:nvPr/>
          </p:nvSpPr>
          <p:spPr>
            <a:xfrm>
              <a:off x="7534038" y="2385220"/>
              <a:ext cx="953210" cy="235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aseline="-25000" i="1" lang="en-US" sz="14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Proximity Alert</a:t>
              </a:r>
              <a:endParaRPr baseline="-25000" i="1" sz="1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4" name="Google Shape;124;p14"/>
          <p:cNvGrpSpPr/>
          <p:nvPr/>
        </p:nvGrpSpPr>
        <p:grpSpPr>
          <a:xfrm>
            <a:off x="5229452" y="4256562"/>
            <a:ext cx="2426576" cy="1583806"/>
            <a:chOff x="5229452" y="4256562"/>
            <a:chExt cx="2426576" cy="1583806"/>
          </a:xfrm>
        </p:grpSpPr>
        <p:grpSp>
          <p:nvGrpSpPr>
            <p:cNvPr id="125" name="Google Shape;125;p14"/>
            <p:cNvGrpSpPr/>
            <p:nvPr/>
          </p:nvGrpSpPr>
          <p:grpSpPr>
            <a:xfrm>
              <a:off x="5274909" y="4256562"/>
              <a:ext cx="2381119" cy="1583806"/>
              <a:chOff x="5274909" y="4721780"/>
              <a:chExt cx="2381119" cy="1583806"/>
            </a:xfrm>
          </p:grpSpPr>
          <p:grpSp>
            <p:nvGrpSpPr>
              <p:cNvPr id="126" name="Google Shape;126;p14"/>
              <p:cNvGrpSpPr/>
              <p:nvPr/>
            </p:nvGrpSpPr>
            <p:grpSpPr>
              <a:xfrm>
                <a:off x="5274909" y="5130350"/>
                <a:ext cx="1985373" cy="1175237"/>
                <a:chOff x="5274909" y="5130350"/>
                <a:chExt cx="1985373" cy="1175237"/>
              </a:xfrm>
            </p:grpSpPr>
            <p:sp>
              <p:nvSpPr>
                <p:cNvPr id="127" name="Google Shape;127;p14"/>
                <p:cNvSpPr/>
                <p:nvPr/>
              </p:nvSpPr>
              <p:spPr>
                <a:xfrm rot="-2195652">
                  <a:off x="5676876" y="5618567"/>
                  <a:ext cx="1697225" cy="179357"/>
                </a:xfrm>
                <a:prstGeom prst="rightArrow">
                  <a:avLst>
                    <a:gd fmla="val 50000" name="adj1"/>
                    <a:gd fmla="val 50000" name="adj2"/>
                  </a:avLst>
                </a:prstGeom>
                <a:solidFill>
                  <a:srgbClr val="FF00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Oswald"/>
                    <a:buNone/>
                  </a:pPr>
                  <a:r>
                    <a:t/>
                  </a:r>
                  <a:endParaRPr b="0" i="0" sz="2800" u="none" cap="none" strike="noStrik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28" name="Google Shape;128;p14"/>
                <p:cNvSpPr txBox="1"/>
                <p:nvPr/>
              </p:nvSpPr>
              <p:spPr>
                <a:xfrm>
                  <a:off x="5274909" y="6008069"/>
                  <a:ext cx="1080222" cy="297517"/>
                </a:xfrm>
                <a:prstGeom prst="rect">
                  <a:avLst/>
                </a:prstGeom>
                <a:solidFill>
                  <a:srgbClr val="FF0000"/>
                </a:solidFill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-25000" i="1" sz="20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endParaRPr>
                </a:p>
              </p:txBody>
            </p:sp>
          </p:grpSp>
          <p:sp>
            <p:nvSpPr>
              <p:cNvPr id="129" name="Google Shape;129;p14"/>
              <p:cNvSpPr/>
              <p:nvPr/>
            </p:nvSpPr>
            <p:spPr>
              <a:xfrm rot="4175081">
                <a:off x="6642111" y="5175560"/>
                <a:ext cx="1235897" cy="385010"/>
              </a:xfrm>
              <a:prstGeom prst="ellipse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Oswald"/>
                  <a:buNone/>
                </a:pPr>
                <a:r>
                  <a:t/>
                </a:r>
                <a:endParaRPr b="0" i="0" sz="2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130" name="Google Shape;130;p14"/>
            <p:cNvSpPr txBox="1"/>
            <p:nvPr/>
          </p:nvSpPr>
          <p:spPr>
            <a:xfrm>
              <a:off x="5229452" y="5525214"/>
              <a:ext cx="1151277" cy="235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baseline="-25000" i="1" lang="en-US" sz="140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Legacy Warning</a:t>
              </a:r>
              <a:endParaRPr b="1" baseline="-25000" i="1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PHI Evaluation History </a:t>
            </a:r>
            <a:br>
              <a:rPr lang="en-US" sz="3200"/>
            </a:br>
            <a:r>
              <a:rPr lang="en-US" sz="3200"/>
              <a:t>in the Hazardous Weather Testbed (HWT)</a:t>
            </a:r>
            <a:endParaRPr sz="3200"/>
          </a:p>
        </p:txBody>
      </p:sp>
      <p:pic>
        <p:nvPicPr>
          <p:cNvPr descr="w2image-warnings_ProbGrid-20080422-015556-1" id="136" name="Google Shape;136;p15"/>
          <p:cNvPicPr preferRelativeResize="0"/>
          <p:nvPr/>
        </p:nvPicPr>
        <p:blipFill rotWithShape="1">
          <a:blip r:embed="rId3">
            <a:alphaModFix/>
          </a:blip>
          <a:srcRect b="0" l="0" r="65267" t="0"/>
          <a:stretch/>
        </p:blipFill>
        <p:spPr>
          <a:xfrm>
            <a:off x="4731798" y="1594134"/>
            <a:ext cx="1354446" cy="133118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53268" y="1398818"/>
            <a:ext cx="4666694" cy="1670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 Tool Evolution:</a:t>
            </a:r>
            <a:endParaRPr/>
          </a:p>
          <a:p>
            <a:pPr indent="-230188" lvl="0" marL="230188" marR="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NSSL PHI prototype tests using Warning Decision Support System II (WDSSII), tested in 2007, 2008.</a:t>
            </a:r>
            <a:endParaRPr/>
          </a:p>
          <a:p>
            <a:pPr indent="-317500" lvl="0" marL="457200" marR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53268" y="2937183"/>
            <a:ext cx="4666694" cy="206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23018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 modern NSSL PHI Prototype using a web browser-based design, tested in 2014, 2015, 2016, 2017.</a:t>
            </a:r>
            <a:endParaRPr/>
          </a:p>
          <a:p>
            <a:pPr indent="-230187" lvl="2" marL="458788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ts val="119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and feel based on AWIPS2 Hazard Services</a:t>
            </a:r>
            <a:endParaRPr/>
          </a:p>
          <a:p>
            <a:pPr indent="-230187" lvl="2" marL="458788" marR="0" rtl="0" algn="l">
              <a:spcBef>
                <a:spcPts val="280"/>
              </a:spcBef>
              <a:spcAft>
                <a:spcPts val="0"/>
              </a:spcAft>
              <a:buClr>
                <a:srgbClr val="3366FF"/>
              </a:buClr>
              <a:buSzPts val="119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Integrated user component with Emergency Managers and TV broadcasters using the Enhanced Data Display (EDD) to display custom products derived from PHI.</a:t>
            </a:r>
            <a:endParaRPr/>
          </a:p>
          <a:p>
            <a:pPr indent="-143828" lvl="2" marL="458788" marR="0" rtl="0" algn="l">
              <a:spcBef>
                <a:spcPts val="320"/>
              </a:spcBef>
              <a:spcAft>
                <a:spcPts val="0"/>
              </a:spcAft>
              <a:buClr>
                <a:srgbClr val="3366FF"/>
              </a:buClr>
              <a:buSzPts val="136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53268" y="5102725"/>
            <a:ext cx="4731798" cy="13158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8" lvl="0" marL="23018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USWRP Grant: 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Developed initial capability in AWIPS2 experimental Hazard Services – PHI (HS-PHI) using PHI Prototype as a guide, tested in 2016-2018.</a:t>
            </a:r>
            <a:endParaRPr/>
          </a:p>
          <a:p>
            <a:pPr indent="-317500" lvl="0" marL="457200" marR="0" rtl="0" algn="l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4669" y="2267966"/>
            <a:ext cx="2995997" cy="1729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ipreview60-2.png" id="141" name="Google Shape;141;p15"/>
          <p:cNvPicPr preferRelativeResize="0"/>
          <p:nvPr/>
        </p:nvPicPr>
        <p:blipFill rotWithShape="1">
          <a:blip r:embed="rId5">
            <a:alphaModFix/>
          </a:blip>
          <a:srcRect b="0" l="0" r="49970" t="0"/>
          <a:stretch/>
        </p:blipFill>
        <p:spPr>
          <a:xfrm>
            <a:off x="5071948" y="4163627"/>
            <a:ext cx="3956649" cy="2147605"/>
          </a:xfrm>
          <a:prstGeom prst="rect">
            <a:avLst/>
          </a:prstGeom>
          <a:noFill/>
          <a:ln cap="flat" cmpd="sng" w="571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Hazard Services:</a:t>
            </a:r>
            <a:br>
              <a:rPr lang="en-US" sz="3200"/>
            </a:br>
            <a:r>
              <a:rPr lang="en-US" sz="3200"/>
              <a:t>Unifying Legacy Applications</a:t>
            </a:r>
            <a:endParaRPr sz="3200"/>
          </a:p>
        </p:txBody>
      </p:sp>
      <p:grpSp>
        <p:nvGrpSpPr>
          <p:cNvPr id="147" name="Google Shape;147;p16"/>
          <p:cNvGrpSpPr/>
          <p:nvPr/>
        </p:nvGrpSpPr>
        <p:grpSpPr>
          <a:xfrm>
            <a:off x="2263945" y="1435331"/>
            <a:ext cx="6513854" cy="4557100"/>
            <a:chOff x="3198130" y="1346551"/>
            <a:chExt cx="5260070" cy="3679951"/>
          </a:xfrm>
        </p:grpSpPr>
        <p:grpSp>
          <p:nvGrpSpPr>
            <p:cNvPr id="148" name="Google Shape;148;p16"/>
            <p:cNvGrpSpPr/>
            <p:nvPr/>
          </p:nvGrpSpPr>
          <p:grpSpPr>
            <a:xfrm>
              <a:off x="3198130" y="1346551"/>
              <a:ext cx="1828800" cy="1191068"/>
              <a:chOff x="2054371" y="1494195"/>
              <a:chExt cx="2438399" cy="1588091"/>
            </a:xfrm>
          </p:grpSpPr>
          <p:sp>
            <p:nvSpPr>
              <p:cNvPr id="149" name="Google Shape;149;p16"/>
              <p:cNvSpPr/>
              <p:nvPr/>
            </p:nvSpPr>
            <p:spPr>
              <a:xfrm>
                <a:off x="2054371" y="1494195"/>
                <a:ext cx="2438399" cy="1588091"/>
              </a:xfrm>
              <a:prstGeom prst="rect">
                <a:avLst/>
              </a:pr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00" scaled="0"/>
              </a:gradFill>
              <a:ln cap="flat" cmpd="sng" w="9525">
                <a:solidFill>
                  <a:srgbClr val="4A7DB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baseline="-25000" i="0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" name="Google Shape;150;p1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2148176" y="1583475"/>
                <a:ext cx="2250788" cy="14312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16"/>
            <p:cNvGrpSpPr/>
            <p:nvPr/>
          </p:nvGrpSpPr>
          <p:grpSpPr>
            <a:xfrm>
              <a:off x="3198130" y="2529840"/>
              <a:ext cx="1828800" cy="1196522"/>
              <a:chOff x="2054371" y="3071916"/>
              <a:chExt cx="2438399" cy="1595363"/>
            </a:xfrm>
          </p:grpSpPr>
          <p:sp>
            <p:nvSpPr>
              <p:cNvPr id="152" name="Google Shape;152;p16"/>
              <p:cNvSpPr/>
              <p:nvPr/>
            </p:nvSpPr>
            <p:spPr>
              <a:xfrm>
                <a:off x="2054371" y="3071916"/>
                <a:ext cx="2438399" cy="1588091"/>
              </a:xfrm>
              <a:prstGeom prst="rect">
                <a:avLst/>
              </a:pr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00" scaled="0"/>
              </a:gradFill>
              <a:ln cap="flat" cmpd="sng" w="9525">
                <a:solidFill>
                  <a:srgbClr val="4A7DB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baseline="-25000" i="0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3" name="Google Shape;153;p1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2148176" y="3091060"/>
                <a:ext cx="2236907" cy="15762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4" name="Google Shape;154;p16"/>
            <p:cNvGrpSpPr/>
            <p:nvPr/>
          </p:nvGrpSpPr>
          <p:grpSpPr>
            <a:xfrm>
              <a:off x="3198130" y="3720909"/>
              <a:ext cx="1828800" cy="1305593"/>
              <a:chOff x="2054371" y="4660007"/>
              <a:chExt cx="2438399" cy="1740791"/>
            </a:xfrm>
          </p:grpSpPr>
          <p:sp>
            <p:nvSpPr>
              <p:cNvPr id="155" name="Google Shape;155;p16"/>
              <p:cNvSpPr/>
              <p:nvPr/>
            </p:nvSpPr>
            <p:spPr>
              <a:xfrm>
                <a:off x="2054371" y="4660007"/>
                <a:ext cx="2438399" cy="1740791"/>
              </a:xfrm>
              <a:prstGeom prst="rect">
                <a:avLst/>
              </a:pr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00" scaled="0"/>
              </a:gradFill>
              <a:ln cap="flat" cmpd="sng" w="9525">
                <a:solidFill>
                  <a:srgbClr val="4A7DB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baseline="-25000" i="0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156;p1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133774" y="4757807"/>
                <a:ext cx="2265715" cy="15578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7" name="Google Shape;157;p16"/>
            <p:cNvGrpSpPr/>
            <p:nvPr/>
          </p:nvGrpSpPr>
          <p:grpSpPr>
            <a:xfrm>
              <a:off x="4945670" y="1883253"/>
              <a:ext cx="3512530" cy="2152881"/>
              <a:chOff x="4384425" y="2209800"/>
              <a:chExt cx="4683375" cy="2870509"/>
            </a:xfrm>
          </p:grpSpPr>
          <p:sp>
            <p:nvSpPr>
              <p:cNvPr id="158" name="Google Shape;158;p16"/>
              <p:cNvSpPr/>
              <p:nvPr/>
            </p:nvSpPr>
            <p:spPr>
              <a:xfrm>
                <a:off x="5638800" y="2209800"/>
                <a:ext cx="3429000" cy="2870509"/>
              </a:xfrm>
              <a:prstGeom prst="rect">
                <a:avLst/>
              </a:prstGeom>
              <a:gradFill>
                <a:gsLst>
                  <a:gs pos="0">
                    <a:srgbClr val="3E7FCD"/>
                  </a:gs>
                  <a:gs pos="100000">
                    <a:srgbClr val="96C0FF"/>
                  </a:gs>
                </a:gsLst>
                <a:lin ang="16200000" scaled="0"/>
              </a:gradFill>
              <a:ln cap="flat" cmpd="sng" w="9525">
                <a:solidFill>
                  <a:srgbClr val="4A7DBA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r>
                  <a:t/>
                </a:r>
                <a:endParaRPr b="0" baseline="-25000" i="0" sz="135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9" name="Google Shape;159;p16"/>
              <p:cNvGrpSpPr/>
              <p:nvPr/>
            </p:nvGrpSpPr>
            <p:grpSpPr>
              <a:xfrm>
                <a:off x="4384425" y="2336925"/>
                <a:ext cx="4536900" cy="2625001"/>
                <a:chOff x="4384425" y="2336925"/>
                <a:chExt cx="4536900" cy="2625001"/>
              </a:xfrm>
            </p:grpSpPr>
            <p:cxnSp>
              <p:nvCxnSpPr>
                <p:cNvPr id="160" name="Google Shape;160;p16"/>
                <p:cNvCxnSpPr/>
                <p:nvPr/>
              </p:nvCxnSpPr>
              <p:spPr>
                <a:xfrm flipH="1" rot="10800000">
                  <a:off x="4384425" y="3733801"/>
                  <a:ext cx="1419599" cy="1228125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lg" w="lg" type="triangle"/>
                </a:ln>
              </p:spPr>
            </p:cxnSp>
            <p:cxnSp>
              <p:nvCxnSpPr>
                <p:cNvPr id="161" name="Google Shape;161;p16"/>
                <p:cNvCxnSpPr>
                  <a:endCxn id="162" idx="1"/>
                </p:cNvCxnSpPr>
                <p:nvPr/>
              </p:nvCxnSpPr>
              <p:spPr>
                <a:xfrm flipH="1" rot="10800000">
                  <a:off x="4384425" y="3649425"/>
                  <a:ext cx="1419600" cy="756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lg" w="lg" type="triangle"/>
                </a:ln>
              </p:spPr>
            </p:cxnSp>
            <p:cxnSp>
              <p:nvCxnSpPr>
                <p:cNvPr id="163" name="Google Shape;163;p16"/>
                <p:cNvCxnSpPr/>
                <p:nvPr/>
              </p:nvCxnSpPr>
              <p:spPr>
                <a:xfrm>
                  <a:off x="4384425" y="2667000"/>
                  <a:ext cx="1419599" cy="8919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lg" w="lg" type="triangle"/>
                </a:ln>
              </p:spPr>
            </p:cxnSp>
            <p:pic>
              <p:nvPicPr>
                <p:cNvPr id="162" name="Google Shape;162;p16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5804025" y="2336925"/>
                  <a:ext cx="3117300" cy="2625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164" name="Google Shape;164;p16"/>
          <p:cNvSpPr txBox="1"/>
          <p:nvPr/>
        </p:nvSpPr>
        <p:spPr>
          <a:xfrm>
            <a:off x="365759" y="1670990"/>
            <a:ext cx="1720493" cy="1023784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</a:pPr>
            <a:r>
              <a:rPr b="1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WarnGen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</a:pPr>
            <a:r>
              <a:rPr b="0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(&lt;1 hour)</a:t>
            </a:r>
            <a:endParaRPr b="0" baseline="-2500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365757" y="2796304"/>
            <a:ext cx="1720493" cy="1708229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</a:pPr>
            <a:r>
              <a:rPr b="1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Graphical Hazard</a:t>
            </a:r>
            <a:br>
              <a:rPr b="1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Generator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</a:pPr>
            <a:r>
              <a:rPr b="0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(Hours, Days)</a:t>
            </a:r>
            <a:endParaRPr baseline="-25000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365758" y="4592083"/>
            <a:ext cx="1720493" cy="1183901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</a:pPr>
            <a:r>
              <a:rPr b="1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RiverPro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None/>
            </a:pPr>
            <a:r>
              <a:rPr b="0" baseline="-25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(Days)</a:t>
            </a:r>
            <a:endParaRPr b="0" baseline="-2500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PHI in Hazard Services (HS-PHI)</a:t>
            </a:r>
            <a:endParaRPr/>
          </a:p>
        </p:txBody>
      </p:sp>
      <p:pic>
        <p:nvPicPr>
          <p:cNvPr descr="phipreview60-2.png" id="172" name="Google Shape;172;p17"/>
          <p:cNvPicPr preferRelativeResize="0"/>
          <p:nvPr/>
        </p:nvPicPr>
        <p:blipFill rotWithShape="1">
          <a:blip r:embed="rId3">
            <a:alphaModFix/>
          </a:blip>
          <a:srcRect b="0" l="0" r="49970" t="0"/>
          <a:stretch/>
        </p:blipFill>
        <p:spPr>
          <a:xfrm>
            <a:off x="257444" y="1491694"/>
            <a:ext cx="8668131" cy="4704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7"/>
          <p:cNvGrpSpPr/>
          <p:nvPr/>
        </p:nvGrpSpPr>
        <p:grpSpPr>
          <a:xfrm>
            <a:off x="665825" y="2751314"/>
            <a:ext cx="6960093" cy="3064505"/>
            <a:chOff x="665825" y="2751314"/>
            <a:chExt cx="6960093" cy="3064505"/>
          </a:xfrm>
        </p:grpSpPr>
        <p:sp>
          <p:nvSpPr>
            <p:cNvPr id="174" name="Google Shape;174;p17"/>
            <p:cNvSpPr/>
            <p:nvPr/>
          </p:nvSpPr>
          <p:spPr>
            <a:xfrm>
              <a:off x="665825" y="3314964"/>
              <a:ext cx="2139519" cy="646986"/>
            </a:xfrm>
            <a:prstGeom prst="roundRect">
              <a:avLst>
                <a:gd fmla="val 16667" name="adj"/>
              </a:avLst>
            </a:prstGeom>
            <a:solidFill>
              <a:srgbClr val="CBCBEF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Hazard Information Dialog (HID)</a:t>
              </a:r>
              <a:endPara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5808956" y="2751314"/>
              <a:ext cx="1816962" cy="374571"/>
            </a:xfrm>
            <a:prstGeom prst="roundRect">
              <a:avLst>
                <a:gd fmla="val 16667" name="adj"/>
              </a:avLst>
            </a:prstGeom>
            <a:solidFill>
              <a:srgbClr val="CBCBEF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Spatial Display</a:t>
              </a:r>
              <a:endPara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5249661" y="5441248"/>
              <a:ext cx="1133384" cy="374571"/>
            </a:xfrm>
            <a:prstGeom prst="roundRect">
              <a:avLst>
                <a:gd fmla="val 16667" name="adj"/>
              </a:avLst>
            </a:prstGeom>
            <a:solidFill>
              <a:srgbClr val="CBCBEF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Console</a:t>
              </a:r>
              <a:endParaRPr b="1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PHI Output Grids in AWIPS2</a:t>
            </a:r>
            <a:endParaRPr/>
          </a:p>
        </p:txBody>
      </p:sp>
      <p:pic>
        <p:nvPicPr>
          <p:cNvPr descr="TorSwath.gif" id="182" name="Google Shape;18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797727"/>
            <a:ext cx="8839198" cy="424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>
            <p:ph type="title"/>
          </p:nvPr>
        </p:nvSpPr>
        <p:spPr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Cross-Organizational Team</a:t>
            </a:r>
            <a:endParaRPr/>
          </a:p>
        </p:txBody>
      </p:sp>
      <p:sp>
        <p:nvSpPr>
          <p:cNvPr id="188" name="Google Shape;188;p19"/>
          <p:cNvSpPr txBox="1"/>
          <p:nvPr>
            <p:ph idx="1" type="body"/>
          </p:nvPr>
        </p:nvSpPr>
        <p:spPr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/>
              <a:t>MDL</a:t>
            </a:r>
            <a:r>
              <a:rPr lang="en-US" sz="1800"/>
              <a:t> -- Experimental Design coordinator, Product Owner writing Functional Tests and prioritizing tasks. Conduit between PHI Prototype and PHI into Hazard Services / AWIPS / Operations. PHI visionary.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/>
              <a:t>GSD</a:t>
            </a:r>
            <a:r>
              <a:rPr lang="en-US" sz="1800"/>
              <a:t> -- Software design and development, integration with AWIPS, Hazard Services concepts, and VLab.</a:t>
            </a:r>
            <a:endParaRPr sz="1800"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/>
              <a:t>Forecasters</a:t>
            </a:r>
            <a:r>
              <a:rPr lang="en-US" sz="1800"/>
              <a:t> -- Trying new paradigm, input from operation perspective, feedback on improving software, concepts, and process, O2R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/>
              <a:t>NSSL</a:t>
            </a:r>
            <a:r>
              <a:rPr lang="en-US" sz="1800"/>
              <a:t> -- FACETs concept and collaborations, IT support, Hazardous Weather Testbed facility, overall management of the grant / funding, future funding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/>
              <a:t>WDTD</a:t>
            </a:r>
            <a:r>
              <a:rPr lang="en-US" sz="1800"/>
              <a:t> -- Development of the Training including future operational use and best practices</a:t>
            </a:r>
            <a:endParaRPr/>
          </a:p>
          <a:p>
            <a:pPr indent="-4572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/>
              <a:t>University of Akron </a:t>
            </a:r>
            <a:r>
              <a:rPr lang="en-US" sz="1800"/>
              <a:t>-- Human Factors</a:t>
            </a:r>
            <a:endParaRPr/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arthObs">
  <a:themeElements>
    <a:clrScheme name="EarthOb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