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Roboto"/>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oboto-regular.fntdata"/><Relationship Id="rId21" Type="http://schemas.openxmlformats.org/officeDocument/2006/relationships/slide" Target="slides/slide16.xml"/><Relationship Id="rId24" Type="http://schemas.openxmlformats.org/officeDocument/2006/relationships/font" Target="fonts/Roboto-italic.fntdata"/><Relationship Id="rId23" Type="http://schemas.openxmlformats.org/officeDocument/2006/relationships/font" Target="fonts/Robo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b55217ecea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b55217ecea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4" name="Shape 534"/>
        <p:cNvGrpSpPr/>
        <p:nvPr/>
      </p:nvGrpSpPr>
      <p:grpSpPr>
        <a:xfrm>
          <a:off x="0" y="0"/>
          <a:ext cx="0" cy="0"/>
          <a:chOff x="0" y="0"/>
          <a:chExt cx="0" cy="0"/>
        </a:xfrm>
      </p:grpSpPr>
      <p:sp>
        <p:nvSpPr>
          <p:cNvPr id="535" name="Google Shape;535;gb55217ecea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6" name="Google Shape;536;gb55217ecea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gb60fae0c95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2" name="Google Shape;542;gb60fae0c95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6" name="Shape 546"/>
        <p:cNvGrpSpPr/>
        <p:nvPr/>
      </p:nvGrpSpPr>
      <p:grpSpPr>
        <a:xfrm>
          <a:off x="0" y="0"/>
          <a:ext cx="0" cy="0"/>
          <a:chOff x="0" y="0"/>
          <a:chExt cx="0" cy="0"/>
        </a:xfrm>
      </p:grpSpPr>
      <p:sp>
        <p:nvSpPr>
          <p:cNvPr id="547" name="Google Shape;547;gb60fae0c95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8" name="Google Shape;548;gb60fae0c95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3" name="Shape 553"/>
        <p:cNvGrpSpPr/>
        <p:nvPr/>
      </p:nvGrpSpPr>
      <p:grpSpPr>
        <a:xfrm>
          <a:off x="0" y="0"/>
          <a:ext cx="0" cy="0"/>
          <a:chOff x="0" y="0"/>
          <a:chExt cx="0" cy="0"/>
        </a:xfrm>
      </p:grpSpPr>
      <p:sp>
        <p:nvSpPr>
          <p:cNvPr id="554" name="Google Shape;554;gb60fae0c95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5" name="Google Shape;555;gb60fae0c95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0" name="Shape 560"/>
        <p:cNvGrpSpPr/>
        <p:nvPr/>
      </p:nvGrpSpPr>
      <p:grpSpPr>
        <a:xfrm>
          <a:off x="0" y="0"/>
          <a:ext cx="0" cy="0"/>
          <a:chOff x="0" y="0"/>
          <a:chExt cx="0" cy="0"/>
        </a:xfrm>
      </p:grpSpPr>
      <p:sp>
        <p:nvSpPr>
          <p:cNvPr id="561" name="Google Shape;561;gb60fae0c95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2" name="Google Shape;562;gb60fae0c95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7" name="Shape 567"/>
        <p:cNvGrpSpPr/>
        <p:nvPr/>
      </p:nvGrpSpPr>
      <p:grpSpPr>
        <a:xfrm>
          <a:off x="0" y="0"/>
          <a:ext cx="0" cy="0"/>
          <a:chOff x="0" y="0"/>
          <a:chExt cx="0" cy="0"/>
        </a:xfrm>
      </p:grpSpPr>
      <p:sp>
        <p:nvSpPr>
          <p:cNvPr id="568" name="Google Shape;568;gb60fae0c95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9" name="Google Shape;569;gb60fae0c95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b55217ece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b55217ece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Double click the second slider to load all hours of categorical elements</a:t>
            </a:r>
            <a:endParaRPr/>
          </a:p>
          <a:p>
            <a:pPr indent="-298450" lvl="0" marL="457200" rtl="0" algn="l">
              <a:spcBef>
                <a:spcPts val="0"/>
              </a:spcBef>
              <a:spcAft>
                <a:spcPts val="0"/>
              </a:spcAft>
              <a:buSzPts val="1100"/>
              <a:buChar char="●"/>
            </a:pPr>
            <a:r>
              <a:rPr lang="en" sz="1050">
                <a:solidFill>
                  <a:srgbClr val="3C4043"/>
                </a:solidFill>
                <a:highlight>
                  <a:srgbClr val="FFFFFF"/>
                </a:highlight>
                <a:latin typeface="Roboto"/>
                <a:ea typeface="Roboto"/>
                <a:cs typeface="Roboto"/>
                <a:sym typeface="Roboto"/>
              </a:rPr>
              <a:t>If there is time, may want to show how the zoom reveals work for wind barbs and contours.</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b55217ecea_0_8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b55217ecea_0_8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b55217ecea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b55217ecea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b55217ecea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b55217ecea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EDR API:</a:t>
            </a:r>
            <a:endParaRPr/>
          </a:p>
          <a:p>
            <a:pPr indent="-298450" lvl="0" marL="457200" rtl="0" algn="l">
              <a:spcBef>
                <a:spcPts val="0"/>
              </a:spcBef>
              <a:spcAft>
                <a:spcPts val="0"/>
              </a:spcAft>
              <a:buSzPts val="1100"/>
              <a:buChar char="●"/>
            </a:pPr>
            <a:r>
              <a:rPr lang="en"/>
              <a:t>Purpose to make web coverage service more easily implemented and flexible</a:t>
            </a:r>
            <a:endParaRPr/>
          </a:p>
          <a:p>
            <a:pPr indent="-298450" lvl="1" marL="914400" rtl="0" algn="l">
              <a:spcBef>
                <a:spcPts val="0"/>
              </a:spcBef>
              <a:spcAft>
                <a:spcPts val="0"/>
              </a:spcAft>
              <a:buSzPts val="1100"/>
              <a:buChar char="○"/>
            </a:pPr>
            <a:r>
              <a:rPr lang="en">
                <a:solidFill>
                  <a:schemeClr val="dk1"/>
                </a:solidFill>
              </a:rPr>
              <a:t>WCS is only for polygons - EDR-API can request point, multipoint, polygon, and return the data in many different output formats including JSON, XML, etc.</a:t>
            </a:r>
            <a:endParaRPr/>
          </a:p>
          <a:p>
            <a:pPr indent="0" lvl="0" marL="0" rtl="0" algn="l">
              <a:spcBef>
                <a:spcPts val="0"/>
              </a:spcBef>
              <a:spcAft>
                <a:spcPts val="0"/>
              </a:spcAft>
              <a:buNone/>
            </a:pPr>
            <a:r>
              <a:rPr lang="en"/>
              <a:t>Open API specification - EDR-API service with open api specification </a:t>
            </a:r>
            <a:endParaRPr/>
          </a:p>
          <a:p>
            <a:pPr indent="0" lvl="0" marL="0" rtl="0" algn="l">
              <a:spcBef>
                <a:spcPts val="0"/>
              </a:spcBef>
              <a:spcAft>
                <a:spcPts val="0"/>
              </a:spcAft>
              <a:buNone/>
            </a:pPr>
            <a:r>
              <a:rPr lang="en"/>
              <a:t>Metocean community</a:t>
            </a:r>
            <a:endParaRPr/>
          </a:p>
          <a:p>
            <a:pPr indent="0" lvl="0" marL="0" rtl="0" algn="l">
              <a:spcBef>
                <a:spcPts val="0"/>
              </a:spcBef>
              <a:spcAft>
                <a:spcPts val="0"/>
              </a:spcAft>
              <a:buNone/>
            </a:pPr>
            <a:r>
              <a:rPr lang="en"/>
              <a:t>UKMET / MDL partnership to develop the EDR-API</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b55217ecea_0_8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b55217ecea_0_8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b55217ecea_0_2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b55217ecea_0_2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b55217ecea_0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b55217ecea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b55217ecea_0_4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b55217ecea_0_4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1014775"/>
            <a:ext cx="8520600" cy="979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What’s Up with WSUP</a:t>
            </a:r>
            <a:endParaRPr/>
          </a:p>
        </p:txBody>
      </p:sp>
      <p:sp>
        <p:nvSpPr>
          <p:cNvPr id="55" name="Google Shape;55;p13"/>
          <p:cNvSpPr txBox="1"/>
          <p:nvPr>
            <p:ph idx="1" type="subTitle"/>
          </p:nvPr>
        </p:nvSpPr>
        <p:spPr>
          <a:xfrm>
            <a:off x="311700" y="2447275"/>
            <a:ext cx="8520600" cy="1158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solidFill>
                  <a:srgbClr val="000000"/>
                </a:solidFill>
              </a:rPr>
              <a:t>David Ruth, </a:t>
            </a:r>
            <a:r>
              <a:rPr lang="en" sz="3000">
                <a:solidFill>
                  <a:srgbClr val="000000"/>
                </a:solidFill>
              </a:rPr>
              <a:t>Dana Strom, David Miller, </a:t>
            </a:r>
            <a:endParaRPr sz="3000">
              <a:solidFill>
                <a:srgbClr val="000000"/>
              </a:solidFill>
            </a:endParaRPr>
          </a:p>
          <a:p>
            <a:pPr indent="0" lvl="0" marL="0" rtl="0" algn="ctr">
              <a:spcBef>
                <a:spcPts val="0"/>
              </a:spcBef>
              <a:spcAft>
                <a:spcPts val="0"/>
              </a:spcAft>
              <a:buNone/>
            </a:pPr>
            <a:r>
              <a:rPr lang="en" sz="3000">
                <a:solidFill>
                  <a:srgbClr val="000000"/>
                </a:solidFill>
              </a:rPr>
              <a:t>Kevin McGrath, Tim Kempisty</a:t>
            </a:r>
            <a:endParaRPr sz="3000">
              <a:solidFill>
                <a:srgbClr val="000000"/>
              </a:solidFill>
            </a:endParaRPr>
          </a:p>
          <a:p>
            <a:pPr indent="0" lvl="0" marL="0" rtl="0" algn="ctr">
              <a:spcBef>
                <a:spcPts val="0"/>
              </a:spcBef>
              <a:spcAft>
                <a:spcPts val="0"/>
              </a:spcAft>
              <a:buNone/>
            </a:pPr>
            <a:r>
              <a:t/>
            </a:r>
            <a:endParaRPr sz="3000">
              <a:solidFill>
                <a:srgbClr val="000000"/>
              </a:solidFill>
            </a:endParaRPr>
          </a:p>
          <a:p>
            <a:pPr indent="0" lvl="0" marL="0" rtl="0" algn="ctr">
              <a:spcBef>
                <a:spcPts val="0"/>
              </a:spcBef>
              <a:spcAft>
                <a:spcPts val="0"/>
              </a:spcAft>
              <a:buNone/>
            </a:pPr>
            <a:r>
              <a:rPr lang="en" sz="3000">
                <a:solidFill>
                  <a:srgbClr val="000000"/>
                </a:solidFill>
              </a:rPr>
              <a:t>1/21/2021</a:t>
            </a:r>
            <a:endParaRPr sz="300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22"/>
          <p:cNvSpPr txBox="1"/>
          <p:nvPr>
            <p:ph type="title"/>
          </p:nvPr>
        </p:nvSpPr>
        <p:spPr>
          <a:xfrm>
            <a:off x="362550" y="1152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Zarr Datastore Details</a:t>
            </a:r>
            <a:endParaRPr>
              <a:latin typeface="Calibri"/>
              <a:ea typeface="Calibri"/>
              <a:cs typeface="Calibri"/>
              <a:sym typeface="Calibri"/>
            </a:endParaRPr>
          </a:p>
        </p:txBody>
      </p:sp>
      <p:sp>
        <p:nvSpPr>
          <p:cNvPr id="370" name="Google Shape;370;p22"/>
          <p:cNvSpPr/>
          <p:nvPr/>
        </p:nvSpPr>
        <p:spPr>
          <a:xfrm>
            <a:off x="1966462" y="2753800"/>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22"/>
          <p:cNvSpPr/>
          <p:nvPr/>
        </p:nvSpPr>
        <p:spPr>
          <a:xfrm>
            <a:off x="2015900" y="2704500"/>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22"/>
          <p:cNvSpPr/>
          <p:nvPr/>
        </p:nvSpPr>
        <p:spPr>
          <a:xfrm>
            <a:off x="2068406" y="2653956"/>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22"/>
          <p:cNvSpPr/>
          <p:nvPr/>
        </p:nvSpPr>
        <p:spPr>
          <a:xfrm>
            <a:off x="2124150" y="2604656"/>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22"/>
          <p:cNvSpPr/>
          <p:nvPr/>
        </p:nvSpPr>
        <p:spPr>
          <a:xfrm>
            <a:off x="2176669" y="2560406"/>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22"/>
          <p:cNvSpPr/>
          <p:nvPr/>
        </p:nvSpPr>
        <p:spPr>
          <a:xfrm>
            <a:off x="2232413" y="2511106"/>
            <a:ext cx="750300" cy="5727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temp</a:t>
            </a:r>
            <a:endParaRPr>
              <a:latin typeface="Calibri"/>
              <a:ea typeface="Calibri"/>
              <a:cs typeface="Calibri"/>
              <a:sym typeface="Calibri"/>
            </a:endParaRPr>
          </a:p>
        </p:txBody>
      </p:sp>
      <p:sp>
        <p:nvSpPr>
          <p:cNvPr id="376" name="Google Shape;376;p22"/>
          <p:cNvSpPr/>
          <p:nvPr/>
        </p:nvSpPr>
        <p:spPr>
          <a:xfrm>
            <a:off x="3142913" y="2750069"/>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22"/>
          <p:cNvSpPr/>
          <p:nvPr/>
        </p:nvSpPr>
        <p:spPr>
          <a:xfrm>
            <a:off x="3192350" y="2700769"/>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22"/>
          <p:cNvSpPr/>
          <p:nvPr/>
        </p:nvSpPr>
        <p:spPr>
          <a:xfrm>
            <a:off x="3244856" y="2650225"/>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22"/>
          <p:cNvSpPr/>
          <p:nvPr/>
        </p:nvSpPr>
        <p:spPr>
          <a:xfrm>
            <a:off x="3300600" y="2600925"/>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22"/>
          <p:cNvSpPr/>
          <p:nvPr/>
        </p:nvSpPr>
        <p:spPr>
          <a:xfrm>
            <a:off x="3353119" y="2556675"/>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22"/>
          <p:cNvSpPr/>
          <p:nvPr/>
        </p:nvSpPr>
        <p:spPr>
          <a:xfrm>
            <a:off x="4295125" y="2750069"/>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22"/>
          <p:cNvSpPr/>
          <p:nvPr/>
        </p:nvSpPr>
        <p:spPr>
          <a:xfrm>
            <a:off x="4344563" y="2700769"/>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22"/>
          <p:cNvSpPr/>
          <p:nvPr/>
        </p:nvSpPr>
        <p:spPr>
          <a:xfrm>
            <a:off x="4397069" y="2650225"/>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22"/>
          <p:cNvSpPr/>
          <p:nvPr/>
        </p:nvSpPr>
        <p:spPr>
          <a:xfrm>
            <a:off x="4452813" y="2600925"/>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22"/>
          <p:cNvSpPr/>
          <p:nvPr/>
        </p:nvSpPr>
        <p:spPr>
          <a:xfrm>
            <a:off x="4505332" y="2556675"/>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22"/>
          <p:cNvSpPr/>
          <p:nvPr/>
        </p:nvSpPr>
        <p:spPr>
          <a:xfrm>
            <a:off x="5441025" y="2750069"/>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22"/>
          <p:cNvSpPr/>
          <p:nvPr/>
        </p:nvSpPr>
        <p:spPr>
          <a:xfrm>
            <a:off x="5490463" y="2700769"/>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22"/>
          <p:cNvSpPr/>
          <p:nvPr/>
        </p:nvSpPr>
        <p:spPr>
          <a:xfrm>
            <a:off x="5542969" y="2650225"/>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22"/>
          <p:cNvSpPr/>
          <p:nvPr/>
        </p:nvSpPr>
        <p:spPr>
          <a:xfrm>
            <a:off x="5598713" y="2600925"/>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22"/>
          <p:cNvSpPr/>
          <p:nvPr/>
        </p:nvSpPr>
        <p:spPr>
          <a:xfrm>
            <a:off x="5651232" y="2556675"/>
            <a:ext cx="750300" cy="5727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22"/>
          <p:cNvSpPr/>
          <p:nvPr/>
        </p:nvSpPr>
        <p:spPr>
          <a:xfrm>
            <a:off x="6797125" y="2952475"/>
            <a:ext cx="75600" cy="69300"/>
          </a:xfrm>
          <a:prstGeom prst="flowChartConnector">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22"/>
          <p:cNvSpPr/>
          <p:nvPr/>
        </p:nvSpPr>
        <p:spPr>
          <a:xfrm>
            <a:off x="6949525" y="2952475"/>
            <a:ext cx="75600" cy="69300"/>
          </a:xfrm>
          <a:prstGeom prst="flowChartConnector">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22"/>
          <p:cNvSpPr/>
          <p:nvPr/>
        </p:nvSpPr>
        <p:spPr>
          <a:xfrm>
            <a:off x="7101925" y="2952475"/>
            <a:ext cx="75600" cy="69300"/>
          </a:xfrm>
          <a:prstGeom prst="flowChartConnector">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94" name="Google Shape;394;p22"/>
          <p:cNvPicPr preferRelativeResize="0"/>
          <p:nvPr/>
        </p:nvPicPr>
        <p:blipFill>
          <a:blip r:embed="rId3">
            <a:alphaModFix/>
          </a:blip>
          <a:stretch>
            <a:fillRect/>
          </a:stretch>
        </p:blipFill>
        <p:spPr>
          <a:xfrm>
            <a:off x="3688113" y="1009163"/>
            <a:ext cx="1767775" cy="1129134"/>
          </a:xfrm>
          <a:prstGeom prst="rect">
            <a:avLst/>
          </a:prstGeom>
          <a:noFill/>
          <a:ln>
            <a:noFill/>
          </a:ln>
        </p:spPr>
      </p:pic>
      <p:sp>
        <p:nvSpPr>
          <p:cNvPr id="395" name="Google Shape;395;p22"/>
          <p:cNvSpPr/>
          <p:nvPr/>
        </p:nvSpPr>
        <p:spPr>
          <a:xfrm>
            <a:off x="3688113"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22"/>
          <p:cNvSpPr/>
          <p:nvPr/>
        </p:nvSpPr>
        <p:spPr>
          <a:xfrm>
            <a:off x="3822054"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22"/>
          <p:cNvSpPr/>
          <p:nvPr/>
        </p:nvSpPr>
        <p:spPr>
          <a:xfrm>
            <a:off x="3955996"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22"/>
          <p:cNvSpPr/>
          <p:nvPr/>
        </p:nvSpPr>
        <p:spPr>
          <a:xfrm>
            <a:off x="4089938"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22"/>
          <p:cNvSpPr/>
          <p:nvPr/>
        </p:nvSpPr>
        <p:spPr>
          <a:xfrm>
            <a:off x="4223880"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22"/>
          <p:cNvSpPr/>
          <p:nvPr/>
        </p:nvSpPr>
        <p:spPr>
          <a:xfrm>
            <a:off x="4357822"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22"/>
          <p:cNvSpPr/>
          <p:nvPr/>
        </p:nvSpPr>
        <p:spPr>
          <a:xfrm>
            <a:off x="4491764"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22"/>
          <p:cNvSpPr/>
          <p:nvPr/>
        </p:nvSpPr>
        <p:spPr>
          <a:xfrm>
            <a:off x="4625706"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22"/>
          <p:cNvSpPr/>
          <p:nvPr/>
        </p:nvSpPr>
        <p:spPr>
          <a:xfrm>
            <a:off x="4759648"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22"/>
          <p:cNvSpPr/>
          <p:nvPr/>
        </p:nvSpPr>
        <p:spPr>
          <a:xfrm>
            <a:off x="4893590"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22"/>
          <p:cNvSpPr/>
          <p:nvPr/>
        </p:nvSpPr>
        <p:spPr>
          <a:xfrm>
            <a:off x="5027532"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22"/>
          <p:cNvSpPr/>
          <p:nvPr/>
        </p:nvSpPr>
        <p:spPr>
          <a:xfrm>
            <a:off x="5161474"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22"/>
          <p:cNvSpPr/>
          <p:nvPr/>
        </p:nvSpPr>
        <p:spPr>
          <a:xfrm>
            <a:off x="5295416" y="100916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22"/>
          <p:cNvSpPr/>
          <p:nvPr/>
        </p:nvSpPr>
        <p:spPr>
          <a:xfrm>
            <a:off x="3688113"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22"/>
          <p:cNvSpPr/>
          <p:nvPr/>
        </p:nvSpPr>
        <p:spPr>
          <a:xfrm>
            <a:off x="3822054"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22"/>
          <p:cNvSpPr/>
          <p:nvPr/>
        </p:nvSpPr>
        <p:spPr>
          <a:xfrm>
            <a:off x="3955996"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22"/>
          <p:cNvSpPr/>
          <p:nvPr/>
        </p:nvSpPr>
        <p:spPr>
          <a:xfrm>
            <a:off x="4089938"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22"/>
          <p:cNvSpPr/>
          <p:nvPr/>
        </p:nvSpPr>
        <p:spPr>
          <a:xfrm>
            <a:off x="4223880"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22"/>
          <p:cNvSpPr/>
          <p:nvPr/>
        </p:nvSpPr>
        <p:spPr>
          <a:xfrm>
            <a:off x="4357822"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22"/>
          <p:cNvSpPr/>
          <p:nvPr/>
        </p:nvSpPr>
        <p:spPr>
          <a:xfrm>
            <a:off x="4491764"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5" name="Google Shape;415;p22"/>
          <p:cNvSpPr/>
          <p:nvPr/>
        </p:nvSpPr>
        <p:spPr>
          <a:xfrm>
            <a:off x="4625706"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22"/>
          <p:cNvSpPr/>
          <p:nvPr/>
        </p:nvSpPr>
        <p:spPr>
          <a:xfrm>
            <a:off x="4759648"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22"/>
          <p:cNvSpPr/>
          <p:nvPr/>
        </p:nvSpPr>
        <p:spPr>
          <a:xfrm>
            <a:off x="4893590"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22"/>
          <p:cNvSpPr/>
          <p:nvPr/>
        </p:nvSpPr>
        <p:spPr>
          <a:xfrm>
            <a:off x="5027532"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22"/>
          <p:cNvSpPr/>
          <p:nvPr/>
        </p:nvSpPr>
        <p:spPr>
          <a:xfrm>
            <a:off x="5161474"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22"/>
          <p:cNvSpPr/>
          <p:nvPr/>
        </p:nvSpPr>
        <p:spPr>
          <a:xfrm>
            <a:off x="5295416" y="112710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22"/>
          <p:cNvSpPr/>
          <p:nvPr/>
        </p:nvSpPr>
        <p:spPr>
          <a:xfrm>
            <a:off x="3688113"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22"/>
          <p:cNvSpPr/>
          <p:nvPr/>
        </p:nvSpPr>
        <p:spPr>
          <a:xfrm>
            <a:off x="3822054"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22"/>
          <p:cNvSpPr/>
          <p:nvPr/>
        </p:nvSpPr>
        <p:spPr>
          <a:xfrm>
            <a:off x="3955996"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22"/>
          <p:cNvSpPr/>
          <p:nvPr/>
        </p:nvSpPr>
        <p:spPr>
          <a:xfrm>
            <a:off x="4089938"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22"/>
          <p:cNvSpPr/>
          <p:nvPr/>
        </p:nvSpPr>
        <p:spPr>
          <a:xfrm>
            <a:off x="4223880"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22"/>
          <p:cNvSpPr/>
          <p:nvPr/>
        </p:nvSpPr>
        <p:spPr>
          <a:xfrm>
            <a:off x="4357822"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22"/>
          <p:cNvSpPr/>
          <p:nvPr/>
        </p:nvSpPr>
        <p:spPr>
          <a:xfrm>
            <a:off x="4491764"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22"/>
          <p:cNvSpPr/>
          <p:nvPr/>
        </p:nvSpPr>
        <p:spPr>
          <a:xfrm>
            <a:off x="4625706"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22"/>
          <p:cNvSpPr/>
          <p:nvPr/>
        </p:nvSpPr>
        <p:spPr>
          <a:xfrm>
            <a:off x="4759648"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22"/>
          <p:cNvSpPr/>
          <p:nvPr/>
        </p:nvSpPr>
        <p:spPr>
          <a:xfrm>
            <a:off x="4893590"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22"/>
          <p:cNvSpPr/>
          <p:nvPr/>
        </p:nvSpPr>
        <p:spPr>
          <a:xfrm>
            <a:off x="5027532"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2" name="Google Shape;432;p22"/>
          <p:cNvSpPr/>
          <p:nvPr/>
        </p:nvSpPr>
        <p:spPr>
          <a:xfrm>
            <a:off x="5161474"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p22"/>
          <p:cNvSpPr/>
          <p:nvPr/>
        </p:nvSpPr>
        <p:spPr>
          <a:xfrm>
            <a:off x="5295416" y="124505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22"/>
          <p:cNvSpPr/>
          <p:nvPr/>
        </p:nvSpPr>
        <p:spPr>
          <a:xfrm>
            <a:off x="3688113"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22"/>
          <p:cNvSpPr/>
          <p:nvPr/>
        </p:nvSpPr>
        <p:spPr>
          <a:xfrm>
            <a:off x="3822054"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6" name="Google Shape;436;p22"/>
          <p:cNvSpPr/>
          <p:nvPr/>
        </p:nvSpPr>
        <p:spPr>
          <a:xfrm>
            <a:off x="3955996"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22"/>
          <p:cNvSpPr/>
          <p:nvPr/>
        </p:nvSpPr>
        <p:spPr>
          <a:xfrm>
            <a:off x="4089938"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22"/>
          <p:cNvSpPr/>
          <p:nvPr/>
        </p:nvSpPr>
        <p:spPr>
          <a:xfrm>
            <a:off x="4223880" y="1362998"/>
            <a:ext cx="133942" cy="117945"/>
          </a:xfrm>
          <a:prstGeom prst="flowChartProcess">
            <a:avLst/>
          </a:prstGeom>
          <a:solidFill>
            <a:srgbClr val="4A86E8"/>
          </a:solid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22"/>
          <p:cNvSpPr/>
          <p:nvPr/>
        </p:nvSpPr>
        <p:spPr>
          <a:xfrm>
            <a:off x="4357822"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22"/>
          <p:cNvSpPr/>
          <p:nvPr/>
        </p:nvSpPr>
        <p:spPr>
          <a:xfrm>
            <a:off x="4491764"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22"/>
          <p:cNvSpPr/>
          <p:nvPr/>
        </p:nvSpPr>
        <p:spPr>
          <a:xfrm>
            <a:off x="4625706"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22"/>
          <p:cNvSpPr/>
          <p:nvPr/>
        </p:nvSpPr>
        <p:spPr>
          <a:xfrm>
            <a:off x="4759648"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22"/>
          <p:cNvSpPr/>
          <p:nvPr/>
        </p:nvSpPr>
        <p:spPr>
          <a:xfrm>
            <a:off x="4893590"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22"/>
          <p:cNvSpPr/>
          <p:nvPr/>
        </p:nvSpPr>
        <p:spPr>
          <a:xfrm>
            <a:off x="5027532"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22"/>
          <p:cNvSpPr/>
          <p:nvPr/>
        </p:nvSpPr>
        <p:spPr>
          <a:xfrm>
            <a:off x="5161474"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22"/>
          <p:cNvSpPr/>
          <p:nvPr/>
        </p:nvSpPr>
        <p:spPr>
          <a:xfrm>
            <a:off x="5295416" y="136299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22"/>
          <p:cNvSpPr/>
          <p:nvPr/>
        </p:nvSpPr>
        <p:spPr>
          <a:xfrm>
            <a:off x="3688113"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22"/>
          <p:cNvSpPr/>
          <p:nvPr/>
        </p:nvSpPr>
        <p:spPr>
          <a:xfrm>
            <a:off x="3822054"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22"/>
          <p:cNvSpPr/>
          <p:nvPr/>
        </p:nvSpPr>
        <p:spPr>
          <a:xfrm>
            <a:off x="3955996"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22"/>
          <p:cNvSpPr/>
          <p:nvPr/>
        </p:nvSpPr>
        <p:spPr>
          <a:xfrm>
            <a:off x="4089938"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22"/>
          <p:cNvSpPr/>
          <p:nvPr/>
        </p:nvSpPr>
        <p:spPr>
          <a:xfrm>
            <a:off x="4223880"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22"/>
          <p:cNvSpPr/>
          <p:nvPr/>
        </p:nvSpPr>
        <p:spPr>
          <a:xfrm>
            <a:off x="4357822"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22"/>
          <p:cNvSpPr/>
          <p:nvPr/>
        </p:nvSpPr>
        <p:spPr>
          <a:xfrm>
            <a:off x="4491764"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22"/>
          <p:cNvSpPr/>
          <p:nvPr/>
        </p:nvSpPr>
        <p:spPr>
          <a:xfrm>
            <a:off x="4625706"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22"/>
          <p:cNvSpPr/>
          <p:nvPr/>
        </p:nvSpPr>
        <p:spPr>
          <a:xfrm>
            <a:off x="4759648"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6" name="Google Shape;456;p22"/>
          <p:cNvSpPr/>
          <p:nvPr/>
        </p:nvSpPr>
        <p:spPr>
          <a:xfrm>
            <a:off x="4893590"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22"/>
          <p:cNvSpPr/>
          <p:nvPr/>
        </p:nvSpPr>
        <p:spPr>
          <a:xfrm>
            <a:off x="5027532"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22"/>
          <p:cNvSpPr/>
          <p:nvPr/>
        </p:nvSpPr>
        <p:spPr>
          <a:xfrm>
            <a:off x="5161474"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22"/>
          <p:cNvSpPr/>
          <p:nvPr/>
        </p:nvSpPr>
        <p:spPr>
          <a:xfrm>
            <a:off x="5295416" y="148094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22"/>
          <p:cNvSpPr/>
          <p:nvPr/>
        </p:nvSpPr>
        <p:spPr>
          <a:xfrm>
            <a:off x="3688113"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22"/>
          <p:cNvSpPr/>
          <p:nvPr/>
        </p:nvSpPr>
        <p:spPr>
          <a:xfrm>
            <a:off x="3822054"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2" name="Google Shape;462;p22"/>
          <p:cNvSpPr/>
          <p:nvPr/>
        </p:nvSpPr>
        <p:spPr>
          <a:xfrm>
            <a:off x="3955996"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22"/>
          <p:cNvSpPr/>
          <p:nvPr/>
        </p:nvSpPr>
        <p:spPr>
          <a:xfrm>
            <a:off x="4089938"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4" name="Google Shape;464;p22"/>
          <p:cNvSpPr/>
          <p:nvPr/>
        </p:nvSpPr>
        <p:spPr>
          <a:xfrm>
            <a:off x="4223880"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22"/>
          <p:cNvSpPr/>
          <p:nvPr/>
        </p:nvSpPr>
        <p:spPr>
          <a:xfrm>
            <a:off x="4357822"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22"/>
          <p:cNvSpPr/>
          <p:nvPr/>
        </p:nvSpPr>
        <p:spPr>
          <a:xfrm>
            <a:off x="4491764"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22"/>
          <p:cNvSpPr/>
          <p:nvPr/>
        </p:nvSpPr>
        <p:spPr>
          <a:xfrm>
            <a:off x="4625706"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22"/>
          <p:cNvSpPr/>
          <p:nvPr/>
        </p:nvSpPr>
        <p:spPr>
          <a:xfrm>
            <a:off x="4759648"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22"/>
          <p:cNvSpPr/>
          <p:nvPr/>
        </p:nvSpPr>
        <p:spPr>
          <a:xfrm>
            <a:off x="4893590"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p22"/>
          <p:cNvSpPr/>
          <p:nvPr/>
        </p:nvSpPr>
        <p:spPr>
          <a:xfrm>
            <a:off x="5027532"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1" name="Google Shape;471;p22"/>
          <p:cNvSpPr/>
          <p:nvPr/>
        </p:nvSpPr>
        <p:spPr>
          <a:xfrm>
            <a:off x="5161474"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22"/>
          <p:cNvSpPr/>
          <p:nvPr/>
        </p:nvSpPr>
        <p:spPr>
          <a:xfrm>
            <a:off x="5295416" y="159888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22"/>
          <p:cNvSpPr/>
          <p:nvPr/>
        </p:nvSpPr>
        <p:spPr>
          <a:xfrm>
            <a:off x="3688113"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22"/>
          <p:cNvSpPr/>
          <p:nvPr/>
        </p:nvSpPr>
        <p:spPr>
          <a:xfrm>
            <a:off x="3822054"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22"/>
          <p:cNvSpPr/>
          <p:nvPr/>
        </p:nvSpPr>
        <p:spPr>
          <a:xfrm>
            <a:off x="3955996"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22"/>
          <p:cNvSpPr/>
          <p:nvPr/>
        </p:nvSpPr>
        <p:spPr>
          <a:xfrm>
            <a:off x="4089938"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22"/>
          <p:cNvSpPr/>
          <p:nvPr/>
        </p:nvSpPr>
        <p:spPr>
          <a:xfrm>
            <a:off x="4223880"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22"/>
          <p:cNvSpPr/>
          <p:nvPr/>
        </p:nvSpPr>
        <p:spPr>
          <a:xfrm>
            <a:off x="4357822"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22"/>
          <p:cNvSpPr/>
          <p:nvPr/>
        </p:nvSpPr>
        <p:spPr>
          <a:xfrm>
            <a:off x="4491764"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0" name="Google Shape;480;p22"/>
          <p:cNvSpPr/>
          <p:nvPr/>
        </p:nvSpPr>
        <p:spPr>
          <a:xfrm>
            <a:off x="4625706"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22"/>
          <p:cNvSpPr/>
          <p:nvPr/>
        </p:nvSpPr>
        <p:spPr>
          <a:xfrm>
            <a:off x="4759648"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22"/>
          <p:cNvSpPr/>
          <p:nvPr/>
        </p:nvSpPr>
        <p:spPr>
          <a:xfrm>
            <a:off x="4893590"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22"/>
          <p:cNvSpPr/>
          <p:nvPr/>
        </p:nvSpPr>
        <p:spPr>
          <a:xfrm>
            <a:off x="5027532"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22"/>
          <p:cNvSpPr/>
          <p:nvPr/>
        </p:nvSpPr>
        <p:spPr>
          <a:xfrm>
            <a:off x="5161474"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22"/>
          <p:cNvSpPr/>
          <p:nvPr/>
        </p:nvSpPr>
        <p:spPr>
          <a:xfrm>
            <a:off x="5295416" y="1716832"/>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22"/>
          <p:cNvSpPr/>
          <p:nvPr/>
        </p:nvSpPr>
        <p:spPr>
          <a:xfrm>
            <a:off x="3688113"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22"/>
          <p:cNvSpPr/>
          <p:nvPr/>
        </p:nvSpPr>
        <p:spPr>
          <a:xfrm>
            <a:off x="3822054"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22"/>
          <p:cNvSpPr/>
          <p:nvPr/>
        </p:nvSpPr>
        <p:spPr>
          <a:xfrm>
            <a:off x="3955996"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9" name="Google Shape;489;p22"/>
          <p:cNvSpPr/>
          <p:nvPr/>
        </p:nvSpPr>
        <p:spPr>
          <a:xfrm>
            <a:off x="4089938"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22"/>
          <p:cNvSpPr/>
          <p:nvPr/>
        </p:nvSpPr>
        <p:spPr>
          <a:xfrm>
            <a:off x="4223880"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22"/>
          <p:cNvSpPr/>
          <p:nvPr/>
        </p:nvSpPr>
        <p:spPr>
          <a:xfrm>
            <a:off x="4357822"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22"/>
          <p:cNvSpPr/>
          <p:nvPr/>
        </p:nvSpPr>
        <p:spPr>
          <a:xfrm>
            <a:off x="4491764"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22"/>
          <p:cNvSpPr/>
          <p:nvPr/>
        </p:nvSpPr>
        <p:spPr>
          <a:xfrm>
            <a:off x="4625706"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22"/>
          <p:cNvSpPr/>
          <p:nvPr/>
        </p:nvSpPr>
        <p:spPr>
          <a:xfrm>
            <a:off x="4759648"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5" name="Google Shape;495;p22"/>
          <p:cNvSpPr/>
          <p:nvPr/>
        </p:nvSpPr>
        <p:spPr>
          <a:xfrm>
            <a:off x="4893590"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22"/>
          <p:cNvSpPr/>
          <p:nvPr/>
        </p:nvSpPr>
        <p:spPr>
          <a:xfrm>
            <a:off x="5027532"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7" name="Google Shape;497;p22"/>
          <p:cNvSpPr/>
          <p:nvPr/>
        </p:nvSpPr>
        <p:spPr>
          <a:xfrm>
            <a:off x="5161474"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8" name="Google Shape;498;p22"/>
          <p:cNvSpPr/>
          <p:nvPr/>
        </p:nvSpPr>
        <p:spPr>
          <a:xfrm>
            <a:off x="5295416" y="1834778"/>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22"/>
          <p:cNvSpPr/>
          <p:nvPr/>
        </p:nvSpPr>
        <p:spPr>
          <a:xfrm>
            <a:off x="3688113"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22"/>
          <p:cNvSpPr/>
          <p:nvPr/>
        </p:nvSpPr>
        <p:spPr>
          <a:xfrm>
            <a:off x="3822054"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22"/>
          <p:cNvSpPr/>
          <p:nvPr/>
        </p:nvSpPr>
        <p:spPr>
          <a:xfrm>
            <a:off x="3955996"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22"/>
          <p:cNvSpPr/>
          <p:nvPr/>
        </p:nvSpPr>
        <p:spPr>
          <a:xfrm>
            <a:off x="4089938"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3" name="Google Shape;503;p22"/>
          <p:cNvSpPr/>
          <p:nvPr/>
        </p:nvSpPr>
        <p:spPr>
          <a:xfrm>
            <a:off x="4223880"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22"/>
          <p:cNvSpPr/>
          <p:nvPr/>
        </p:nvSpPr>
        <p:spPr>
          <a:xfrm>
            <a:off x="4357822"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22"/>
          <p:cNvSpPr/>
          <p:nvPr/>
        </p:nvSpPr>
        <p:spPr>
          <a:xfrm>
            <a:off x="4491764"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22"/>
          <p:cNvSpPr/>
          <p:nvPr/>
        </p:nvSpPr>
        <p:spPr>
          <a:xfrm>
            <a:off x="4625706"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22"/>
          <p:cNvSpPr/>
          <p:nvPr/>
        </p:nvSpPr>
        <p:spPr>
          <a:xfrm>
            <a:off x="4759648"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22"/>
          <p:cNvSpPr/>
          <p:nvPr/>
        </p:nvSpPr>
        <p:spPr>
          <a:xfrm>
            <a:off x="4893590"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22"/>
          <p:cNvSpPr/>
          <p:nvPr/>
        </p:nvSpPr>
        <p:spPr>
          <a:xfrm>
            <a:off x="5027532"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22"/>
          <p:cNvSpPr/>
          <p:nvPr/>
        </p:nvSpPr>
        <p:spPr>
          <a:xfrm>
            <a:off x="5161474"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1" name="Google Shape;511;p22"/>
          <p:cNvSpPr/>
          <p:nvPr/>
        </p:nvSpPr>
        <p:spPr>
          <a:xfrm>
            <a:off x="5295416" y="1952723"/>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p22"/>
          <p:cNvSpPr/>
          <p:nvPr/>
        </p:nvSpPr>
        <p:spPr>
          <a:xfrm>
            <a:off x="3688113"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3" name="Google Shape;513;p22"/>
          <p:cNvSpPr/>
          <p:nvPr/>
        </p:nvSpPr>
        <p:spPr>
          <a:xfrm>
            <a:off x="3822054"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4" name="Google Shape;514;p22"/>
          <p:cNvSpPr/>
          <p:nvPr/>
        </p:nvSpPr>
        <p:spPr>
          <a:xfrm>
            <a:off x="3955996"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5" name="Google Shape;515;p22"/>
          <p:cNvSpPr/>
          <p:nvPr/>
        </p:nvSpPr>
        <p:spPr>
          <a:xfrm>
            <a:off x="4089938"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6" name="Google Shape;516;p22"/>
          <p:cNvSpPr/>
          <p:nvPr/>
        </p:nvSpPr>
        <p:spPr>
          <a:xfrm>
            <a:off x="4223880"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7" name="Google Shape;517;p22"/>
          <p:cNvSpPr/>
          <p:nvPr/>
        </p:nvSpPr>
        <p:spPr>
          <a:xfrm>
            <a:off x="4357822"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p22"/>
          <p:cNvSpPr/>
          <p:nvPr/>
        </p:nvSpPr>
        <p:spPr>
          <a:xfrm>
            <a:off x="4491764"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9" name="Google Shape;519;p22"/>
          <p:cNvSpPr/>
          <p:nvPr/>
        </p:nvSpPr>
        <p:spPr>
          <a:xfrm>
            <a:off x="4625706"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0" name="Google Shape;520;p22"/>
          <p:cNvSpPr/>
          <p:nvPr/>
        </p:nvSpPr>
        <p:spPr>
          <a:xfrm>
            <a:off x="4759648"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1" name="Google Shape;521;p22"/>
          <p:cNvSpPr/>
          <p:nvPr/>
        </p:nvSpPr>
        <p:spPr>
          <a:xfrm>
            <a:off x="4893590"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2" name="Google Shape;522;p22"/>
          <p:cNvSpPr/>
          <p:nvPr/>
        </p:nvSpPr>
        <p:spPr>
          <a:xfrm>
            <a:off x="5027532"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3" name="Google Shape;523;p22"/>
          <p:cNvSpPr/>
          <p:nvPr/>
        </p:nvSpPr>
        <p:spPr>
          <a:xfrm>
            <a:off x="5161474" y="20706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4" name="Google Shape;524;p22"/>
          <p:cNvSpPr/>
          <p:nvPr/>
        </p:nvSpPr>
        <p:spPr>
          <a:xfrm>
            <a:off x="5298116" y="2074067"/>
            <a:ext cx="133942" cy="117945"/>
          </a:xfrm>
          <a:prstGeom prst="flowChartProcess">
            <a:avLst/>
          </a:prstGeom>
          <a:no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25" name="Google Shape;525;p22"/>
          <p:cNvPicPr preferRelativeResize="0"/>
          <p:nvPr/>
        </p:nvPicPr>
        <p:blipFill>
          <a:blip r:embed="rId4">
            <a:alphaModFix/>
          </a:blip>
          <a:stretch>
            <a:fillRect/>
          </a:stretch>
        </p:blipFill>
        <p:spPr>
          <a:xfrm>
            <a:off x="4249111" y="1305537"/>
            <a:ext cx="133925" cy="127532"/>
          </a:xfrm>
          <a:prstGeom prst="rect">
            <a:avLst/>
          </a:prstGeom>
          <a:noFill/>
          <a:ln>
            <a:noFill/>
          </a:ln>
        </p:spPr>
      </p:pic>
      <p:pic>
        <p:nvPicPr>
          <p:cNvPr id="526" name="Google Shape;526;p22"/>
          <p:cNvPicPr preferRelativeResize="0"/>
          <p:nvPr/>
        </p:nvPicPr>
        <p:blipFill>
          <a:blip r:embed="rId4">
            <a:alphaModFix/>
          </a:blip>
          <a:stretch>
            <a:fillRect/>
          </a:stretch>
        </p:blipFill>
        <p:spPr>
          <a:xfrm>
            <a:off x="2717907" y="2600925"/>
            <a:ext cx="177551" cy="169076"/>
          </a:xfrm>
          <a:prstGeom prst="rect">
            <a:avLst/>
          </a:prstGeom>
          <a:noFill/>
          <a:ln>
            <a:noFill/>
          </a:ln>
        </p:spPr>
      </p:pic>
      <p:sp>
        <p:nvSpPr>
          <p:cNvPr id="527" name="Google Shape;527;p22"/>
          <p:cNvSpPr/>
          <p:nvPr/>
        </p:nvSpPr>
        <p:spPr>
          <a:xfrm>
            <a:off x="3415163" y="2500581"/>
            <a:ext cx="750300" cy="5727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dew</a:t>
            </a:r>
            <a:endParaRPr>
              <a:latin typeface="Calibri"/>
              <a:ea typeface="Calibri"/>
              <a:cs typeface="Calibri"/>
              <a:sym typeface="Calibri"/>
            </a:endParaRPr>
          </a:p>
        </p:txBody>
      </p:sp>
      <p:pic>
        <p:nvPicPr>
          <p:cNvPr id="528" name="Google Shape;528;p22"/>
          <p:cNvPicPr preferRelativeResize="0"/>
          <p:nvPr/>
        </p:nvPicPr>
        <p:blipFill>
          <a:blip r:embed="rId4">
            <a:alphaModFix/>
          </a:blip>
          <a:stretch>
            <a:fillRect/>
          </a:stretch>
        </p:blipFill>
        <p:spPr>
          <a:xfrm>
            <a:off x="3900657" y="2590400"/>
            <a:ext cx="177551" cy="169076"/>
          </a:xfrm>
          <a:prstGeom prst="rect">
            <a:avLst/>
          </a:prstGeom>
          <a:noFill/>
          <a:ln>
            <a:noFill/>
          </a:ln>
        </p:spPr>
      </p:pic>
      <p:sp>
        <p:nvSpPr>
          <p:cNvPr id="529" name="Google Shape;529;p22"/>
          <p:cNvSpPr/>
          <p:nvPr/>
        </p:nvSpPr>
        <p:spPr>
          <a:xfrm>
            <a:off x="4563100" y="2507381"/>
            <a:ext cx="750300" cy="5727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wspd</a:t>
            </a:r>
            <a:endParaRPr>
              <a:latin typeface="Calibri"/>
              <a:ea typeface="Calibri"/>
              <a:cs typeface="Calibri"/>
              <a:sym typeface="Calibri"/>
            </a:endParaRPr>
          </a:p>
        </p:txBody>
      </p:sp>
      <p:pic>
        <p:nvPicPr>
          <p:cNvPr id="530" name="Google Shape;530;p22"/>
          <p:cNvPicPr preferRelativeResize="0"/>
          <p:nvPr/>
        </p:nvPicPr>
        <p:blipFill>
          <a:blip r:embed="rId4">
            <a:alphaModFix/>
          </a:blip>
          <a:stretch>
            <a:fillRect/>
          </a:stretch>
        </p:blipFill>
        <p:spPr>
          <a:xfrm>
            <a:off x="5048595" y="2597200"/>
            <a:ext cx="177551" cy="169076"/>
          </a:xfrm>
          <a:prstGeom prst="rect">
            <a:avLst/>
          </a:prstGeom>
          <a:noFill/>
          <a:ln>
            <a:noFill/>
          </a:ln>
        </p:spPr>
      </p:pic>
      <p:sp>
        <p:nvSpPr>
          <p:cNvPr id="531" name="Google Shape;531;p22"/>
          <p:cNvSpPr/>
          <p:nvPr/>
        </p:nvSpPr>
        <p:spPr>
          <a:xfrm>
            <a:off x="5712688" y="2511106"/>
            <a:ext cx="750300" cy="5727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wdir</a:t>
            </a:r>
            <a:endParaRPr>
              <a:latin typeface="Calibri"/>
              <a:ea typeface="Calibri"/>
              <a:cs typeface="Calibri"/>
              <a:sym typeface="Calibri"/>
            </a:endParaRPr>
          </a:p>
        </p:txBody>
      </p:sp>
      <p:pic>
        <p:nvPicPr>
          <p:cNvPr id="532" name="Google Shape;532;p22"/>
          <p:cNvPicPr preferRelativeResize="0"/>
          <p:nvPr/>
        </p:nvPicPr>
        <p:blipFill>
          <a:blip r:embed="rId4">
            <a:alphaModFix/>
          </a:blip>
          <a:stretch>
            <a:fillRect/>
          </a:stretch>
        </p:blipFill>
        <p:spPr>
          <a:xfrm>
            <a:off x="6198182" y="2600925"/>
            <a:ext cx="177551" cy="169076"/>
          </a:xfrm>
          <a:prstGeom prst="rect">
            <a:avLst/>
          </a:prstGeom>
          <a:noFill/>
          <a:ln>
            <a:noFill/>
          </a:ln>
        </p:spPr>
      </p:pic>
      <p:sp>
        <p:nvSpPr>
          <p:cNvPr id="533" name="Google Shape;533;p22"/>
          <p:cNvSpPr txBox="1"/>
          <p:nvPr>
            <p:ph type="title"/>
          </p:nvPr>
        </p:nvSpPr>
        <p:spPr>
          <a:xfrm>
            <a:off x="311700" y="39387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API returns JSON used for plotting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7" name="Shape 537"/>
        <p:cNvGrpSpPr/>
        <p:nvPr/>
      </p:nvGrpSpPr>
      <p:grpSpPr>
        <a:xfrm>
          <a:off x="0" y="0"/>
          <a:ext cx="0" cy="0"/>
          <a:chOff x="0" y="0"/>
          <a:chExt cx="0" cy="0"/>
        </a:xfrm>
      </p:grpSpPr>
      <p:sp>
        <p:nvSpPr>
          <p:cNvPr id="538" name="Google Shape;538;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1D Demo</a:t>
            </a:r>
            <a:endParaRPr>
              <a:latin typeface="Calibri"/>
              <a:ea typeface="Calibri"/>
              <a:cs typeface="Calibri"/>
              <a:sym typeface="Calibri"/>
            </a:endParaRPr>
          </a:p>
        </p:txBody>
      </p:sp>
      <p:sp>
        <p:nvSpPr>
          <p:cNvPr id="539" name="Google Shape;539;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3" name="Shape 543"/>
        <p:cNvGrpSpPr/>
        <p:nvPr/>
      </p:nvGrpSpPr>
      <p:grpSpPr>
        <a:xfrm>
          <a:off x="0" y="0"/>
          <a:ext cx="0" cy="0"/>
          <a:chOff x="0" y="0"/>
          <a:chExt cx="0" cy="0"/>
        </a:xfrm>
      </p:grpSpPr>
      <p:sp>
        <p:nvSpPr>
          <p:cNvPr id="544" name="Google Shape;544;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Backup</a:t>
            </a:r>
            <a:endParaRPr>
              <a:latin typeface="Calibri"/>
              <a:ea typeface="Calibri"/>
              <a:cs typeface="Calibri"/>
              <a:sym typeface="Calibri"/>
            </a:endParaRPr>
          </a:p>
        </p:txBody>
      </p:sp>
      <p:sp>
        <p:nvSpPr>
          <p:cNvPr id="545" name="Google Shape;545;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9" name="Shape 549"/>
        <p:cNvGrpSpPr/>
        <p:nvPr/>
      </p:nvGrpSpPr>
      <p:grpSpPr>
        <a:xfrm>
          <a:off x="0" y="0"/>
          <a:ext cx="0" cy="0"/>
          <a:chOff x="0" y="0"/>
          <a:chExt cx="0" cy="0"/>
        </a:xfrm>
      </p:grpSpPr>
      <p:sp>
        <p:nvSpPr>
          <p:cNvPr id="550" name="Google Shape;550;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Wind Rose and Violin Plots</a:t>
            </a:r>
            <a:endParaRPr>
              <a:latin typeface="Calibri"/>
              <a:ea typeface="Calibri"/>
              <a:cs typeface="Calibri"/>
              <a:sym typeface="Calibri"/>
            </a:endParaRPr>
          </a:p>
        </p:txBody>
      </p:sp>
      <p:sp>
        <p:nvSpPr>
          <p:cNvPr id="551" name="Google Shape;551;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552" name="Google Shape;552;p25"/>
          <p:cNvPicPr preferRelativeResize="0"/>
          <p:nvPr/>
        </p:nvPicPr>
        <p:blipFill>
          <a:blip r:embed="rId3">
            <a:alphaModFix/>
          </a:blip>
          <a:stretch>
            <a:fillRect/>
          </a:stretch>
        </p:blipFill>
        <p:spPr>
          <a:xfrm>
            <a:off x="229650" y="1438375"/>
            <a:ext cx="8684701" cy="27551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6" name="Shape 556"/>
        <p:cNvGrpSpPr/>
        <p:nvPr/>
      </p:nvGrpSpPr>
      <p:grpSpPr>
        <a:xfrm>
          <a:off x="0" y="0"/>
          <a:ext cx="0" cy="0"/>
          <a:chOff x="0" y="0"/>
          <a:chExt cx="0" cy="0"/>
        </a:xfrm>
      </p:grpSpPr>
      <p:sp>
        <p:nvSpPr>
          <p:cNvPr id="557" name="Google Shape;557;p26"/>
          <p:cNvSpPr txBox="1"/>
          <p:nvPr>
            <p:ph type="title"/>
          </p:nvPr>
        </p:nvSpPr>
        <p:spPr>
          <a:xfrm>
            <a:off x="311700" y="1612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QMD Quantiles for Max T, Min T, and Precip</a:t>
            </a:r>
            <a:endParaRPr>
              <a:latin typeface="Calibri"/>
              <a:ea typeface="Calibri"/>
              <a:cs typeface="Calibri"/>
              <a:sym typeface="Calibri"/>
            </a:endParaRPr>
          </a:p>
        </p:txBody>
      </p:sp>
      <p:sp>
        <p:nvSpPr>
          <p:cNvPr id="558" name="Google Shape;558;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559" name="Google Shape;559;p26"/>
          <p:cNvPicPr preferRelativeResize="0"/>
          <p:nvPr/>
        </p:nvPicPr>
        <p:blipFill>
          <a:blip r:embed="rId3">
            <a:alphaModFix/>
          </a:blip>
          <a:stretch>
            <a:fillRect/>
          </a:stretch>
        </p:blipFill>
        <p:spPr>
          <a:xfrm>
            <a:off x="1687527" y="788275"/>
            <a:ext cx="5768950" cy="43552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3" name="Shape 563"/>
        <p:cNvGrpSpPr/>
        <p:nvPr/>
      </p:nvGrpSpPr>
      <p:grpSpPr>
        <a:xfrm>
          <a:off x="0" y="0"/>
          <a:ext cx="0" cy="0"/>
          <a:chOff x="0" y="0"/>
          <a:chExt cx="0" cy="0"/>
        </a:xfrm>
      </p:grpSpPr>
      <p:sp>
        <p:nvSpPr>
          <p:cNvPr id="564" name="Google Shape;564;p27"/>
          <p:cNvSpPr txBox="1"/>
          <p:nvPr>
            <p:ph type="title"/>
          </p:nvPr>
        </p:nvSpPr>
        <p:spPr>
          <a:xfrm>
            <a:off x="311700" y="10450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dProg/dt </a:t>
            </a:r>
            <a:endParaRPr>
              <a:latin typeface="Calibri"/>
              <a:ea typeface="Calibri"/>
              <a:cs typeface="Calibri"/>
              <a:sym typeface="Calibri"/>
            </a:endParaRPr>
          </a:p>
        </p:txBody>
      </p:sp>
      <p:sp>
        <p:nvSpPr>
          <p:cNvPr id="565" name="Google Shape;565;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566" name="Google Shape;566;p27"/>
          <p:cNvPicPr preferRelativeResize="0"/>
          <p:nvPr/>
        </p:nvPicPr>
        <p:blipFill>
          <a:blip r:embed="rId3">
            <a:alphaModFix/>
          </a:blip>
          <a:stretch>
            <a:fillRect/>
          </a:stretch>
        </p:blipFill>
        <p:spPr>
          <a:xfrm>
            <a:off x="230175" y="795324"/>
            <a:ext cx="8683650" cy="431109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0" name="Shape 570"/>
        <p:cNvGrpSpPr/>
        <p:nvPr/>
      </p:nvGrpSpPr>
      <p:grpSpPr>
        <a:xfrm>
          <a:off x="0" y="0"/>
          <a:ext cx="0" cy="0"/>
          <a:chOff x="0" y="0"/>
          <a:chExt cx="0" cy="0"/>
        </a:xfrm>
      </p:grpSpPr>
      <p:sp>
        <p:nvSpPr>
          <p:cNvPr id="571" name="Google Shape;571;p28"/>
          <p:cNvSpPr txBox="1"/>
          <p:nvPr>
            <p:ph type="title"/>
          </p:nvPr>
        </p:nvSpPr>
        <p:spPr>
          <a:xfrm>
            <a:off x="311700" y="1801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dProg/dt of Quantiles</a:t>
            </a:r>
            <a:endParaRPr>
              <a:latin typeface="Calibri"/>
              <a:ea typeface="Calibri"/>
              <a:cs typeface="Calibri"/>
              <a:sym typeface="Calibri"/>
            </a:endParaRPr>
          </a:p>
        </p:txBody>
      </p:sp>
      <p:sp>
        <p:nvSpPr>
          <p:cNvPr id="572" name="Google Shape;572;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573" name="Google Shape;573;p28"/>
          <p:cNvPicPr preferRelativeResize="0"/>
          <p:nvPr/>
        </p:nvPicPr>
        <p:blipFill>
          <a:blip r:embed="rId3">
            <a:alphaModFix/>
          </a:blip>
          <a:stretch>
            <a:fillRect/>
          </a:stretch>
        </p:blipFill>
        <p:spPr>
          <a:xfrm>
            <a:off x="2326999" y="832050"/>
            <a:ext cx="5563726" cy="431144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1116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3000"/>
              <a:buFont typeface="Arial"/>
              <a:buNone/>
            </a:pPr>
            <a:r>
              <a:rPr lang="en" sz="3000">
                <a:latin typeface="Calibri"/>
                <a:ea typeface="Calibri"/>
                <a:cs typeface="Calibri"/>
                <a:sym typeface="Calibri"/>
              </a:rPr>
              <a:t>What WSUP Has Now</a:t>
            </a:r>
            <a:endParaRPr/>
          </a:p>
        </p:txBody>
      </p:sp>
      <p:sp>
        <p:nvSpPr>
          <p:cNvPr id="61" name="Google Shape;61;p14"/>
          <p:cNvSpPr txBox="1"/>
          <p:nvPr>
            <p:ph idx="1" type="body"/>
          </p:nvPr>
        </p:nvSpPr>
        <p:spPr>
          <a:xfrm>
            <a:off x="311700" y="684350"/>
            <a:ext cx="8520600" cy="4133700"/>
          </a:xfrm>
          <a:prstGeom prst="rect">
            <a:avLst/>
          </a:prstGeom>
        </p:spPr>
        <p:txBody>
          <a:bodyPr anchorCtr="0" anchor="t" bIns="91425" lIns="91425" spcFirstLastPara="1" rIns="91425" wrap="square" tIns="91425">
            <a:noAutofit/>
          </a:bodyPr>
          <a:lstStyle/>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NBM forecast products from version 4.0 for CONUS, Alaska, Puerto Rico, Hawaii, and Oceanic domains</a:t>
            </a:r>
            <a:endParaRPr>
              <a:solidFill>
                <a:schemeClr val="dk1"/>
              </a:solidFill>
              <a:latin typeface="Calibri"/>
              <a:ea typeface="Calibri"/>
              <a:cs typeface="Calibri"/>
              <a:sym typeface="Calibri"/>
            </a:endParaRPr>
          </a:p>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GEFS Bias Corrected forecast products for CONUS, Alaska, and Tropical Pacific domains</a:t>
            </a:r>
            <a:endParaRPr>
              <a:solidFill>
                <a:schemeClr val="dk1"/>
              </a:solidFill>
              <a:latin typeface="Calibri"/>
              <a:ea typeface="Calibri"/>
              <a:cs typeface="Calibri"/>
              <a:sym typeface="Calibri"/>
            </a:endParaRPr>
          </a:p>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NBM component visualization for temperature, winds, sky cover, and precipitation at predefined points</a:t>
            </a:r>
            <a:endParaRPr>
              <a:solidFill>
                <a:schemeClr val="dk1"/>
              </a:solidFill>
              <a:latin typeface="Calibri"/>
              <a:ea typeface="Calibri"/>
              <a:cs typeface="Calibri"/>
              <a:sym typeface="Calibri"/>
            </a:endParaRPr>
          </a:p>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GEFS point visualization for temperatures (surface and some upper levels), RH, and precipitation</a:t>
            </a:r>
            <a:endParaRPr>
              <a:solidFill>
                <a:schemeClr val="dk1"/>
              </a:solidFill>
              <a:latin typeface="Calibri"/>
              <a:ea typeface="Calibri"/>
              <a:cs typeface="Calibri"/>
              <a:sym typeface="Calibri"/>
            </a:endParaRPr>
          </a:p>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Second slider for dProg/dt mode and categories in plan view</a:t>
            </a:r>
            <a:endParaRPr>
              <a:solidFill>
                <a:schemeClr val="dk1"/>
              </a:solidFill>
              <a:latin typeface="Calibri"/>
              <a:ea typeface="Calibri"/>
              <a:cs typeface="Calibri"/>
              <a:sym typeface="Calibri"/>
            </a:endParaRPr>
          </a:p>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dProg/dt mode in </a:t>
            </a:r>
            <a:r>
              <a:rPr lang="en">
                <a:solidFill>
                  <a:schemeClr val="dk1"/>
                </a:solidFill>
                <a:latin typeface="Calibri"/>
                <a:ea typeface="Calibri"/>
                <a:cs typeface="Calibri"/>
                <a:sym typeface="Calibri"/>
              </a:rPr>
              <a:t>point </a:t>
            </a:r>
            <a:r>
              <a:rPr lang="en">
                <a:solidFill>
                  <a:schemeClr val="dk1"/>
                </a:solidFill>
                <a:latin typeface="Calibri"/>
                <a:ea typeface="Calibri"/>
                <a:cs typeface="Calibri"/>
                <a:sym typeface="Calibri"/>
              </a:rPr>
              <a:t>visualization</a:t>
            </a:r>
            <a:endParaRPr>
              <a:solidFill>
                <a:schemeClr val="dk1"/>
              </a:solidFill>
              <a:latin typeface="Calibri"/>
              <a:ea typeface="Calibri"/>
              <a:cs typeface="Calibri"/>
              <a:sym typeface="Calibri"/>
            </a:endParaRPr>
          </a:p>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Optional w</a:t>
            </a:r>
            <a:r>
              <a:rPr lang="en">
                <a:solidFill>
                  <a:schemeClr val="dk1"/>
                </a:solidFill>
                <a:latin typeface="Calibri"/>
                <a:ea typeface="Calibri"/>
                <a:cs typeface="Calibri"/>
                <a:sym typeface="Calibri"/>
              </a:rPr>
              <a:t>ind barbs and contours with flexible zoom reveals available for NBM and GEFS</a:t>
            </a:r>
            <a:endParaRPr>
              <a:solidFill>
                <a:schemeClr val="dk1"/>
              </a:solidFill>
              <a:latin typeface="Calibri"/>
              <a:ea typeface="Calibri"/>
              <a:cs typeface="Calibri"/>
              <a:sym typeface="Calibri"/>
            </a:endParaRPr>
          </a:p>
          <a:p>
            <a:pPr indent="0" lvl="0" marL="342900" rtl="0" algn="l">
              <a:lnSpc>
                <a:spcPct val="100000"/>
              </a:lnSpc>
              <a:spcBef>
                <a:spcPts val="0"/>
              </a:spcBef>
              <a:spcAft>
                <a:spcPts val="0"/>
              </a:spcAft>
              <a:buNone/>
            </a:pPr>
            <a:r>
              <a:t/>
            </a:r>
            <a:endParaRPr>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1116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3000">
                <a:latin typeface="Calibri"/>
                <a:ea typeface="Calibri"/>
                <a:cs typeface="Calibri"/>
                <a:sym typeface="Calibri"/>
              </a:rPr>
              <a:t>A More Detailed Look at </a:t>
            </a:r>
            <a:r>
              <a:rPr lang="en" sz="3000">
                <a:latin typeface="Calibri"/>
                <a:ea typeface="Calibri"/>
                <a:cs typeface="Calibri"/>
                <a:sym typeface="Calibri"/>
              </a:rPr>
              <a:t>Point</a:t>
            </a:r>
            <a:r>
              <a:rPr lang="en" sz="3000">
                <a:latin typeface="Calibri"/>
                <a:ea typeface="Calibri"/>
                <a:cs typeface="Calibri"/>
                <a:sym typeface="Calibri"/>
              </a:rPr>
              <a:t> Vis</a:t>
            </a:r>
            <a:r>
              <a:rPr lang="en" sz="3000">
                <a:latin typeface="Calibri"/>
                <a:ea typeface="Calibri"/>
                <a:cs typeface="Calibri"/>
                <a:sym typeface="Calibri"/>
              </a:rPr>
              <a:t>ualization</a:t>
            </a:r>
            <a:endParaRPr sz="3000">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t/>
            </a:r>
            <a:endParaRPr sz="3000">
              <a:latin typeface="Calibri"/>
              <a:ea typeface="Calibri"/>
              <a:cs typeface="Calibri"/>
              <a:sym typeface="Calibri"/>
            </a:endParaRPr>
          </a:p>
          <a:p>
            <a:pPr indent="0" lvl="0" marL="0" rtl="0" algn="ctr">
              <a:spcBef>
                <a:spcPts val="0"/>
              </a:spcBef>
              <a:spcAft>
                <a:spcPts val="0"/>
              </a:spcAft>
              <a:buNone/>
            </a:pPr>
            <a:r>
              <a:t/>
            </a:r>
            <a:endParaRPr sz="3000">
              <a:latin typeface="Calibri"/>
              <a:ea typeface="Calibri"/>
              <a:cs typeface="Calibri"/>
              <a:sym typeface="Calibri"/>
            </a:endParaRPr>
          </a:p>
        </p:txBody>
      </p:sp>
      <p:sp>
        <p:nvSpPr>
          <p:cNvPr id="67" name="Google Shape;67;p15"/>
          <p:cNvSpPr txBox="1"/>
          <p:nvPr>
            <p:ph idx="1" type="body"/>
          </p:nvPr>
        </p:nvSpPr>
        <p:spPr>
          <a:xfrm>
            <a:off x="311700" y="684350"/>
            <a:ext cx="8520600" cy="4133700"/>
          </a:xfrm>
          <a:prstGeom prst="rect">
            <a:avLst/>
          </a:prstGeom>
        </p:spPr>
        <p:txBody>
          <a:bodyPr anchorCtr="0" anchor="t" bIns="91425" lIns="91425" spcFirstLastPara="1" rIns="91425" wrap="square" tIns="91425">
            <a:noAutofit/>
          </a:bodyPr>
          <a:lstStyle/>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Inspecting and interpreting data</a:t>
            </a:r>
            <a:endParaRPr>
              <a:solidFill>
                <a:schemeClr val="dk1"/>
              </a:solidFill>
              <a:latin typeface="Calibri"/>
              <a:ea typeface="Calibri"/>
              <a:cs typeface="Calibri"/>
              <a:sym typeface="Calibri"/>
            </a:endParaRPr>
          </a:p>
          <a:p>
            <a:pPr indent="-114300" lvl="1" marL="74295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 Hovering techniques</a:t>
            </a:r>
            <a:endParaRPr>
              <a:solidFill>
                <a:schemeClr val="dk1"/>
              </a:solidFill>
              <a:latin typeface="Calibri"/>
              <a:ea typeface="Calibri"/>
              <a:cs typeface="Calibri"/>
              <a:sym typeface="Calibri"/>
            </a:endParaRPr>
          </a:p>
          <a:p>
            <a:pPr indent="-114300" lvl="1" marL="74295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 Utilization of the wind rose and violin plots</a:t>
            </a:r>
            <a:endParaRPr>
              <a:solidFill>
                <a:schemeClr val="dk1"/>
              </a:solidFill>
              <a:latin typeface="Calibri"/>
              <a:ea typeface="Calibri"/>
              <a:cs typeface="Calibri"/>
              <a:sym typeface="Calibri"/>
            </a:endParaRPr>
          </a:p>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dProg/dt mode allows users to inspect components, members, and quantiles for a specific valid time. This allows users to see how the range of possible solutions is evolving. </a:t>
            </a:r>
            <a:endParaRPr>
              <a:solidFill>
                <a:schemeClr val="dk1"/>
              </a:solidFill>
              <a:latin typeface="Calibri"/>
              <a:ea typeface="Calibri"/>
              <a:cs typeface="Calibri"/>
              <a:sym typeface="Calibri"/>
            </a:endParaRPr>
          </a:p>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NBM quantiles are now available for maxT, minT, QPF at 00z, 06z, 12z, 18z</a:t>
            </a:r>
            <a:endParaRPr sz="20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1116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Calibri"/>
                <a:ea typeface="Calibri"/>
                <a:cs typeface="Calibri"/>
                <a:sym typeface="Calibri"/>
              </a:rPr>
              <a:t>WSUP Next?</a:t>
            </a:r>
            <a:endParaRPr/>
          </a:p>
        </p:txBody>
      </p:sp>
      <p:sp>
        <p:nvSpPr>
          <p:cNvPr id="73" name="Google Shape;73;p16"/>
          <p:cNvSpPr txBox="1"/>
          <p:nvPr>
            <p:ph idx="1" type="body"/>
          </p:nvPr>
        </p:nvSpPr>
        <p:spPr>
          <a:xfrm>
            <a:off x="311700" y="684350"/>
            <a:ext cx="8520600" cy="4133700"/>
          </a:xfrm>
          <a:prstGeom prst="rect">
            <a:avLst/>
          </a:prstGeom>
        </p:spPr>
        <p:txBody>
          <a:bodyPr anchorCtr="0" anchor="t" bIns="91425" lIns="91425" spcFirstLastPara="1" rIns="91425" wrap="square" tIns="91425">
            <a:noAutofit/>
          </a:bodyPr>
          <a:lstStyle/>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More GEFS elements in </a:t>
            </a:r>
            <a:r>
              <a:rPr lang="en">
                <a:solidFill>
                  <a:schemeClr val="dk1"/>
                </a:solidFill>
                <a:latin typeface="Calibri"/>
                <a:ea typeface="Calibri"/>
                <a:cs typeface="Calibri"/>
                <a:sym typeface="Calibri"/>
              </a:rPr>
              <a:t>WSUP point visualization </a:t>
            </a:r>
            <a:r>
              <a:rPr lang="en">
                <a:solidFill>
                  <a:schemeClr val="dk1"/>
                </a:solidFill>
                <a:latin typeface="Calibri"/>
                <a:ea typeface="Calibri"/>
                <a:cs typeface="Calibri"/>
                <a:sym typeface="Calibri"/>
              </a:rPr>
              <a:t>and plan view</a:t>
            </a:r>
            <a:endParaRPr>
              <a:solidFill>
                <a:schemeClr val="dk1"/>
              </a:solidFill>
              <a:latin typeface="Calibri"/>
              <a:ea typeface="Calibri"/>
              <a:cs typeface="Calibri"/>
              <a:sym typeface="Calibri"/>
            </a:endParaRPr>
          </a:p>
          <a:p>
            <a:pPr indent="-3683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a:t>
            </a:r>
            <a:r>
              <a:rPr lang="en">
                <a:solidFill>
                  <a:schemeClr val="dk1"/>
                </a:solidFill>
                <a:latin typeface="Calibri"/>
                <a:ea typeface="Calibri"/>
                <a:cs typeface="Calibri"/>
                <a:sym typeface="Calibri"/>
              </a:rPr>
              <a:t>Likelihood</a:t>
            </a:r>
            <a:r>
              <a:rPr lang="en">
                <a:solidFill>
                  <a:schemeClr val="dk1"/>
                </a:solidFill>
                <a:latin typeface="Calibri"/>
                <a:ea typeface="Calibri"/>
                <a:cs typeface="Calibri"/>
                <a:sym typeface="Calibri"/>
              </a:rPr>
              <a:t> to achieve” graphs (Greg Mann)</a:t>
            </a:r>
            <a:endParaRPr>
              <a:solidFill>
                <a:schemeClr val="dk1"/>
              </a:solidFill>
              <a:latin typeface="Calibri"/>
              <a:ea typeface="Calibri"/>
              <a:cs typeface="Calibri"/>
              <a:sym typeface="Calibri"/>
            </a:endParaRPr>
          </a:p>
          <a:p>
            <a:pPr indent="-368300" lvl="0" marL="457200" rtl="0" algn="l">
              <a:lnSpc>
                <a:spcPct val="100000"/>
              </a:lnSpc>
              <a:spcBef>
                <a:spcPts val="0"/>
              </a:spcBef>
              <a:spcAft>
                <a:spcPts val="0"/>
              </a:spcAft>
              <a:buClr>
                <a:srgbClr val="000000"/>
              </a:buClr>
              <a:buSzPts val="1800"/>
              <a:buFont typeface="Calibri"/>
              <a:buChar char="•"/>
            </a:pPr>
            <a:r>
              <a:rPr lang="en">
                <a:solidFill>
                  <a:srgbClr val="000000"/>
                </a:solidFill>
                <a:latin typeface="Calibri"/>
                <a:ea typeface="Calibri"/>
                <a:cs typeface="Calibri"/>
                <a:sym typeface="Calibri"/>
              </a:rPr>
              <a:t>NDFD </a:t>
            </a:r>
            <a:r>
              <a:rPr lang="en">
                <a:solidFill>
                  <a:srgbClr val="000000"/>
                </a:solidFill>
                <a:latin typeface="Calibri"/>
                <a:ea typeface="Calibri"/>
                <a:cs typeface="Calibri"/>
                <a:sym typeface="Calibri"/>
              </a:rPr>
              <a:t>for comparative purposes </a:t>
            </a:r>
            <a:endParaRPr>
              <a:solidFill>
                <a:srgbClr val="000000"/>
              </a:solidFill>
              <a:latin typeface="Calibri"/>
              <a:ea typeface="Calibri"/>
              <a:cs typeface="Calibri"/>
              <a:sym typeface="Calibri"/>
            </a:endParaRPr>
          </a:p>
          <a:p>
            <a:pPr indent="-368300" lvl="0" marL="457200" rtl="0" algn="l">
              <a:lnSpc>
                <a:spcPct val="100000"/>
              </a:lnSpc>
              <a:spcBef>
                <a:spcPts val="0"/>
              </a:spcBef>
              <a:spcAft>
                <a:spcPts val="0"/>
              </a:spcAft>
              <a:buClr>
                <a:srgbClr val="000000"/>
              </a:buClr>
              <a:buSzPts val="1800"/>
              <a:buFont typeface="Calibri"/>
              <a:buChar char="•"/>
            </a:pPr>
            <a:r>
              <a:rPr lang="en">
                <a:solidFill>
                  <a:srgbClr val="000000"/>
                </a:solidFill>
                <a:latin typeface="Calibri"/>
                <a:ea typeface="Calibri"/>
                <a:cs typeface="Calibri"/>
                <a:sym typeface="Calibri"/>
              </a:rPr>
              <a:t>Weather-in-context (WPC) </a:t>
            </a:r>
            <a:endParaRPr>
              <a:solidFill>
                <a:srgbClr val="00000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1116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Calibri"/>
                <a:ea typeface="Calibri"/>
                <a:cs typeface="Calibri"/>
                <a:sym typeface="Calibri"/>
              </a:rPr>
              <a:t>What We’re Working On</a:t>
            </a:r>
            <a:endParaRPr>
              <a:latin typeface="Calibri"/>
              <a:ea typeface="Calibri"/>
              <a:cs typeface="Calibri"/>
              <a:sym typeface="Calibri"/>
            </a:endParaRPr>
          </a:p>
        </p:txBody>
      </p:sp>
      <p:sp>
        <p:nvSpPr>
          <p:cNvPr id="79" name="Google Shape;79;p17"/>
          <p:cNvSpPr txBox="1"/>
          <p:nvPr>
            <p:ph idx="1" type="body"/>
          </p:nvPr>
        </p:nvSpPr>
        <p:spPr>
          <a:xfrm>
            <a:off x="311700" y="684350"/>
            <a:ext cx="8520600" cy="4266000"/>
          </a:xfrm>
          <a:prstGeom prst="rect">
            <a:avLst/>
          </a:prstGeom>
        </p:spPr>
        <p:txBody>
          <a:bodyPr anchorCtr="0" anchor="t" bIns="91425" lIns="91425" spcFirstLastPara="1" rIns="91425" wrap="square" tIns="91425">
            <a:noAutofit/>
          </a:bodyPr>
          <a:lstStyle/>
          <a:p>
            <a:pPr indent="-381000" lvl="0" marL="457200" rtl="0" algn="l">
              <a:lnSpc>
                <a:spcPct val="100000"/>
              </a:lnSpc>
              <a:spcBef>
                <a:spcPts val="0"/>
              </a:spcBef>
              <a:spcAft>
                <a:spcPts val="0"/>
              </a:spcAft>
              <a:buClr>
                <a:srgbClr val="000000"/>
              </a:buClr>
              <a:buSzPts val="2000"/>
              <a:buFont typeface="Calibri"/>
              <a:buChar char="•"/>
            </a:pPr>
            <a:r>
              <a:rPr lang="en" sz="2000">
                <a:solidFill>
                  <a:srgbClr val="000000"/>
                </a:solidFill>
                <a:latin typeface="Calibri"/>
                <a:ea typeface="Calibri"/>
                <a:cs typeface="Calibri"/>
                <a:sym typeface="Calibri"/>
              </a:rPr>
              <a:t>NBM 1D at any grid point</a:t>
            </a:r>
            <a:endParaRPr sz="2000">
              <a:solidFill>
                <a:srgbClr val="000000"/>
              </a:solidFill>
              <a:latin typeface="Calibri"/>
              <a:ea typeface="Calibri"/>
              <a:cs typeface="Calibri"/>
              <a:sym typeface="Calibri"/>
            </a:endParaRPr>
          </a:p>
          <a:p>
            <a:pPr indent="-127000" lvl="1" marL="742950" rtl="0" algn="l">
              <a:lnSpc>
                <a:spcPct val="100000"/>
              </a:lnSpc>
              <a:spcBef>
                <a:spcPts val="0"/>
              </a:spcBef>
              <a:spcAft>
                <a:spcPts val="0"/>
              </a:spcAft>
              <a:buClr>
                <a:srgbClr val="000000"/>
              </a:buClr>
              <a:buSzPts val="2000"/>
              <a:buFont typeface="Calibri"/>
              <a:buChar char="–"/>
            </a:pPr>
            <a:r>
              <a:rPr lang="en" sz="2000">
                <a:solidFill>
                  <a:srgbClr val="000000"/>
                </a:solidFill>
                <a:latin typeface="Calibri"/>
                <a:ea typeface="Calibri"/>
                <a:cs typeface="Calibri"/>
                <a:sym typeface="Calibri"/>
              </a:rPr>
              <a:t> </a:t>
            </a:r>
            <a:r>
              <a:rPr lang="en">
                <a:solidFill>
                  <a:srgbClr val="000000"/>
                </a:solidFill>
                <a:latin typeface="Calibri"/>
                <a:ea typeface="Calibri"/>
                <a:cs typeface="Calibri"/>
                <a:sym typeface="Calibri"/>
              </a:rPr>
              <a:t>Coordinated with NBM 1D Team (</a:t>
            </a:r>
            <a:r>
              <a:rPr lang="en">
                <a:solidFill>
                  <a:srgbClr val="000000"/>
                </a:solidFill>
                <a:highlight>
                  <a:srgbClr val="FFFFFF"/>
                </a:highlight>
                <a:latin typeface="Calibri"/>
                <a:ea typeface="Calibri"/>
                <a:cs typeface="Calibri"/>
                <a:sym typeface="Calibri"/>
              </a:rPr>
              <a:t>Travis Wilson, Ryan Walsh, William Rasch, Jebb Stewart, Rob Howlett, Dan Nietfeld, Drew Peterson) to obtain and interpret the NBM 1D visualization code.</a:t>
            </a:r>
            <a:endParaRPr>
              <a:solidFill>
                <a:srgbClr val="000000"/>
              </a:solidFill>
              <a:highlight>
                <a:srgbClr val="FFFFFF"/>
              </a:highlight>
              <a:latin typeface="Calibri"/>
              <a:ea typeface="Calibri"/>
              <a:cs typeface="Calibri"/>
              <a:sym typeface="Calibri"/>
            </a:endParaRPr>
          </a:p>
          <a:p>
            <a:pPr indent="-127000" lvl="1" marL="742950" rtl="0" algn="l">
              <a:lnSpc>
                <a:spcPct val="100000"/>
              </a:lnSpc>
              <a:spcBef>
                <a:spcPts val="0"/>
              </a:spcBef>
              <a:spcAft>
                <a:spcPts val="0"/>
              </a:spcAft>
              <a:buClr>
                <a:srgbClr val="000000"/>
              </a:buClr>
              <a:buSzPts val="2000"/>
              <a:buFont typeface="Calibri"/>
              <a:buChar char="–"/>
            </a:pPr>
            <a:r>
              <a:rPr lang="en" sz="2000">
                <a:solidFill>
                  <a:srgbClr val="000000"/>
                </a:solidFill>
                <a:latin typeface="Calibri"/>
                <a:ea typeface="Calibri"/>
                <a:cs typeface="Calibri"/>
                <a:sym typeface="Calibri"/>
              </a:rPr>
              <a:t> </a:t>
            </a:r>
            <a:r>
              <a:rPr lang="en">
                <a:solidFill>
                  <a:srgbClr val="000000"/>
                </a:solidFill>
                <a:latin typeface="Calibri"/>
                <a:ea typeface="Calibri"/>
                <a:cs typeface="Calibri"/>
                <a:sym typeface="Calibri"/>
              </a:rPr>
              <a:t>Worked with internal MDL/WIAD developers Shane Mill, Jason Burks, and Steve Olson to utilize NWS instance of the </a:t>
            </a:r>
            <a:r>
              <a:rPr lang="en">
                <a:solidFill>
                  <a:srgbClr val="000000"/>
                </a:solidFill>
                <a:latin typeface="Calibri"/>
                <a:ea typeface="Calibri"/>
                <a:cs typeface="Calibri"/>
                <a:sym typeface="Calibri"/>
              </a:rPr>
              <a:t>Environmental Data Retrieval-Application programming interface (EDR-API)</a:t>
            </a:r>
            <a:r>
              <a:rPr lang="en">
                <a:solidFill>
                  <a:srgbClr val="000000"/>
                </a:solidFill>
                <a:latin typeface="Calibri"/>
                <a:ea typeface="Calibri"/>
                <a:cs typeface="Calibri"/>
                <a:sym typeface="Calibri"/>
              </a:rPr>
              <a:t> and backend datastore they developed that </a:t>
            </a:r>
            <a:r>
              <a:rPr lang="en">
                <a:solidFill>
                  <a:srgbClr val="000000"/>
                </a:solidFill>
                <a:latin typeface="Calibri"/>
                <a:ea typeface="Calibri"/>
                <a:cs typeface="Calibri"/>
                <a:sym typeface="Calibri"/>
              </a:rPr>
              <a:t>allows quick</a:t>
            </a:r>
            <a:r>
              <a:rPr lang="en">
                <a:solidFill>
                  <a:srgbClr val="000000"/>
                </a:solidFill>
                <a:latin typeface="Calibri"/>
                <a:ea typeface="Calibri"/>
                <a:cs typeface="Calibri"/>
                <a:sym typeface="Calibri"/>
              </a:rPr>
              <a:t> access to all the data in an n-</a:t>
            </a:r>
            <a:r>
              <a:rPr lang="en">
                <a:solidFill>
                  <a:srgbClr val="000000"/>
                </a:solidFill>
                <a:latin typeface="Calibri"/>
                <a:ea typeface="Calibri"/>
                <a:cs typeface="Calibri"/>
                <a:sym typeface="Calibri"/>
              </a:rPr>
              <a:t>dimensional</a:t>
            </a:r>
            <a:r>
              <a:rPr lang="en">
                <a:solidFill>
                  <a:srgbClr val="000000"/>
                </a:solidFill>
                <a:latin typeface="Calibri"/>
                <a:ea typeface="Calibri"/>
                <a:cs typeface="Calibri"/>
                <a:sym typeface="Calibri"/>
              </a:rPr>
              <a:t> array at a single geographical location</a:t>
            </a:r>
            <a:endParaRPr>
              <a:solidFill>
                <a:srgbClr val="000000"/>
              </a:solidFill>
              <a:latin typeface="Calibri"/>
              <a:ea typeface="Calibri"/>
              <a:cs typeface="Calibri"/>
              <a:sym typeface="Calibri"/>
            </a:endParaRPr>
          </a:p>
          <a:p>
            <a:pPr indent="-88900" lvl="2" marL="1143000" rtl="0" algn="l">
              <a:lnSpc>
                <a:spcPct val="100000"/>
              </a:lnSpc>
              <a:spcBef>
                <a:spcPts val="0"/>
              </a:spcBef>
              <a:spcAft>
                <a:spcPts val="0"/>
              </a:spcAft>
              <a:buClr>
                <a:srgbClr val="000000"/>
              </a:buClr>
              <a:buSzPts val="1400"/>
              <a:buFont typeface="Calibri"/>
              <a:buChar char="•"/>
            </a:pPr>
            <a:r>
              <a:rPr lang="en">
                <a:solidFill>
                  <a:srgbClr val="000000"/>
                </a:solidFill>
                <a:latin typeface="Calibri"/>
                <a:ea typeface="Calibri"/>
                <a:cs typeface="Calibri"/>
                <a:sym typeface="Calibri"/>
              </a:rPr>
              <a:t> Developed by a partnership with MDL/WIAD and UKMET</a:t>
            </a:r>
            <a:endParaRPr>
              <a:solidFill>
                <a:srgbClr val="000000"/>
              </a:solidFill>
              <a:latin typeface="Calibri"/>
              <a:ea typeface="Calibri"/>
              <a:cs typeface="Calibri"/>
              <a:sym typeface="Calibri"/>
            </a:endParaRPr>
          </a:p>
          <a:p>
            <a:pPr indent="-127000" lvl="1" marL="742950" rtl="0" algn="l">
              <a:lnSpc>
                <a:spcPct val="100000"/>
              </a:lnSpc>
              <a:spcBef>
                <a:spcPts val="0"/>
              </a:spcBef>
              <a:spcAft>
                <a:spcPts val="0"/>
              </a:spcAft>
              <a:buClr>
                <a:srgbClr val="000000"/>
              </a:buClr>
              <a:buSzPts val="2000"/>
              <a:buFont typeface="Calibri"/>
              <a:buChar char="–"/>
            </a:pPr>
            <a:r>
              <a:rPr lang="en">
                <a:solidFill>
                  <a:srgbClr val="000000"/>
                </a:solidFill>
                <a:latin typeface="Calibri"/>
                <a:ea typeface="Calibri"/>
                <a:cs typeface="Calibri"/>
                <a:sym typeface="Calibri"/>
              </a:rPr>
              <a:t> The backend storage are Zarr datastores packed with the raw GRIB2 data organized by xarray and chunked to optimize a query that will return all weather elements from one lat/lon</a:t>
            </a:r>
            <a:endParaRPr>
              <a:solidFill>
                <a:srgbClr val="000000"/>
              </a:solidFill>
              <a:latin typeface="Calibri"/>
              <a:ea typeface="Calibri"/>
              <a:cs typeface="Calibri"/>
              <a:sym typeface="Calibri"/>
            </a:endParaRPr>
          </a:p>
          <a:p>
            <a:pPr indent="-127000" lvl="1" marL="742950" rtl="0" algn="l">
              <a:lnSpc>
                <a:spcPct val="100000"/>
              </a:lnSpc>
              <a:spcBef>
                <a:spcPts val="0"/>
              </a:spcBef>
              <a:spcAft>
                <a:spcPts val="0"/>
              </a:spcAft>
              <a:buClr>
                <a:srgbClr val="000000"/>
              </a:buClr>
              <a:buSzPts val="2000"/>
              <a:buFont typeface="Calibri"/>
              <a:buChar char="–"/>
            </a:pPr>
            <a:r>
              <a:rPr lang="en">
                <a:solidFill>
                  <a:srgbClr val="000000"/>
                </a:solidFill>
                <a:latin typeface="Calibri"/>
                <a:ea typeface="Calibri"/>
                <a:cs typeface="Calibri"/>
                <a:sym typeface="Calibri"/>
              </a:rPr>
              <a:t> GRIB2 data is processed such that the resulting datastore contains all the weather elements and valid times are organized into 128x128 pixel chunks. This is to reduce the amount of data needed to be read when querying for a single point.</a:t>
            </a:r>
            <a:endParaRPr>
              <a:solidFill>
                <a:srgbClr val="000000"/>
              </a:solidFill>
              <a:latin typeface="Calibri"/>
              <a:ea typeface="Calibri"/>
              <a:cs typeface="Calibri"/>
              <a:sym typeface="Calibri"/>
            </a:endParaRPr>
          </a:p>
          <a:p>
            <a:pPr indent="-88900" lvl="2" marL="1143000" rtl="0" algn="l">
              <a:lnSpc>
                <a:spcPct val="100000"/>
              </a:lnSpc>
              <a:spcBef>
                <a:spcPts val="0"/>
              </a:spcBef>
              <a:spcAft>
                <a:spcPts val="0"/>
              </a:spcAft>
              <a:buClr>
                <a:srgbClr val="000000"/>
              </a:buClr>
              <a:buSzPts val="1400"/>
              <a:buFont typeface="Calibri"/>
              <a:buChar char="•"/>
            </a:pPr>
            <a:r>
              <a:rPr lang="en">
                <a:solidFill>
                  <a:srgbClr val="000000"/>
                </a:solidFill>
                <a:latin typeface="Calibri"/>
                <a:ea typeface="Calibri"/>
                <a:cs typeface="Calibri"/>
                <a:sym typeface="Calibri"/>
              </a:rPr>
              <a:t> Needed to balance processing time and query read speed</a:t>
            </a:r>
            <a:endParaRPr>
              <a:solidFill>
                <a:srgbClr val="000000"/>
              </a:solidFill>
              <a:latin typeface="Calibri"/>
              <a:ea typeface="Calibri"/>
              <a:cs typeface="Calibri"/>
              <a:sym typeface="Calibri"/>
            </a:endParaRPr>
          </a:p>
          <a:p>
            <a:pPr indent="-127000" lvl="1" marL="742950" rtl="0" algn="l">
              <a:lnSpc>
                <a:spcPct val="100000"/>
              </a:lnSpc>
              <a:spcBef>
                <a:spcPts val="0"/>
              </a:spcBef>
              <a:spcAft>
                <a:spcPts val="0"/>
              </a:spcAft>
              <a:buClr>
                <a:srgbClr val="000000"/>
              </a:buClr>
              <a:buSzPts val="2000"/>
              <a:buFont typeface="Calibri"/>
              <a:buChar char="–"/>
            </a:pPr>
            <a:r>
              <a:rPr lang="en">
                <a:solidFill>
                  <a:srgbClr val="000000"/>
                </a:solidFill>
                <a:latin typeface="Calibri"/>
                <a:ea typeface="Calibri"/>
                <a:cs typeface="Calibri"/>
                <a:sym typeface="Calibri"/>
              </a:rPr>
              <a:t> </a:t>
            </a:r>
            <a:r>
              <a:rPr lang="en">
                <a:solidFill>
                  <a:srgbClr val="000000"/>
                </a:solidFill>
                <a:latin typeface="Calibri"/>
                <a:ea typeface="Calibri"/>
                <a:cs typeface="Calibri"/>
                <a:sym typeface="Calibri"/>
              </a:rPr>
              <a:t>Will be available for all grid points in all NBM domains</a:t>
            </a:r>
            <a:endParaRPr>
              <a:solidFill>
                <a:srgbClr val="000000"/>
              </a:solidFill>
              <a:latin typeface="Calibri"/>
              <a:ea typeface="Calibri"/>
              <a:cs typeface="Calibri"/>
              <a:sym typeface="Calibri"/>
            </a:endParaRPr>
          </a:p>
          <a:p>
            <a:pPr indent="0" lvl="0" marL="742950" rtl="0" algn="l">
              <a:lnSpc>
                <a:spcPct val="100000"/>
              </a:lnSpc>
              <a:spcBef>
                <a:spcPts val="0"/>
              </a:spcBef>
              <a:spcAft>
                <a:spcPts val="0"/>
              </a:spcAft>
              <a:buNone/>
            </a:pPr>
            <a:r>
              <a:t/>
            </a:r>
            <a:endParaRPr>
              <a:solidFill>
                <a:schemeClr val="dk1"/>
              </a:solidFill>
              <a:latin typeface="Calibri"/>
              <a:ea typeface="Calibri"/>
              <a:cs typeface="Calibri"/>
              <a:sym typeface="Calibri"/>
            </a:endParaRPr>
          </a:p>
          <a:p>
            <a:pPr indent="0" lvl="0" marL="742950" rtl="0" algn="l">
              <a:lnSpc>
                <a:spcPct val="100000"/>
              </a:lnSpc>
              <a:spcBef>
                <a:spcPts val="0"/>
              </a:spcBef>
              <a:spcAft>
                <a:spcPts val="0"/>
              </a:spcAft>
              <a:buNone/>
            </a:pPr>
            <a:r>
              <a:t/>
            </a:r>
            <a:endParaRPr>
              <a:solidFill>
                <a:schemeClr val="dk1"/>
              </a:solidFill>
              <a:latin typeface="Calibri"/>
              <a:ea typeface="Calibri"/>
              <a:cs typeface="Calibri"/>
              <a:sym typeface="Calibri"/>
            </a:endParaRPr>
          </a:p>
          <a:p>
            <a:pPr indent="0" lvl="0" marL="342900" rtl="0" algn="l">
              <a:lnSpc>
                <a:spcPct val="100000"/>
              </a:lnSpc>
              <a:spcBef>
                <a:spcPts val="0"/>
              </a:spcBef>
              <a:spcAft>
                <a:spcPts val="0"/>
              </a:spcAft>
              <a:buNone/>
            </a:pPr>
            <a:r>
              <a:t/>
            </a:r>
            <a:endParaRPr sz="2000">
              <a:solidFill>
                <a:schemeClr val="dk1"/>
              </a:solidFill>
              <a:latin typeface="Calibri"/>
              <a:ea typeface="Calibri"/>
              <a:cs typeface="Calibri"/>
              <a:sym typeface="Calibri"/>
            </a:endParaRPr>
          </a:p>
          <a:p>
            <a:pPr indent="0" lvl="0" marL="342900" rtl="0" algn="l">
              <a:lnSpc>
                <a:spcPct val="100000"/>
              </a:lnSpc>
              <a:spcBef>
                <a:spcPts val="0"/>
              </a:spcBef>
              <a:spcAft>
                <a:spcPts val="0"/>
              </a:spcAft>
              <a:buNone/>
            </a:pPr>
            <a:r>
              <a:rPr lang="en" sz="20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1116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Calibri"/>
                <a:ea typeface="Calibri"/>
                <a:cs typeface="Calibri"/>
                <a:sym typeface="Calibri"/>
              </a:rPr>
              <a:t>What We’re Working On (cont.)</a:t>
            </a:r>
            <a:endParaRPr/>
          </a:p>
        </p:txBody>
      </p:sp>
      <p:sp>
        <p:nvSpPr>
          <p:cNvPr id="85" name="Google Shape;85;p18"/>
          <p:cNvSpPr txBox="1"/>
          <p:nvPr>
            <p:ph idx="1" type="body"/>
          </p:nvPr>
        </p:nvSpPr>
        <p:spPr>
          <a:xfrm>
            <a:off x="311700" y="684350"/>
            <a:ext cx="8520600" cy="4266000"/>
          </a:xfrm>
          <a:prstGeom prst="rect">
            <a:avLst/>
          </a:prstGeom>
        </p:spPr>
        <p:txBody>
          <a:bodyPr anchorCtr="0" anchor="t" bIns="91425" lIns="91425" spcFirstLastPara="1" rIns="91425" wrap="square" tIns="91425">
            <a:noAutofit/>
          </a:bodyPr>
          <a:lstStyle/>
          <a:p>
            <a:pPr indent="-381000" lvl="0" marL="457200" rtl="0" algn="l">
              <a:lnSpc>
                <a:spcPct val="100000"/>
              </a:lnSpc>
              <a:spcBef>
                <a:spcPts val="0"/>
              </a:spcBef>
              <a:spcAft>
                <a:spcPts val="0"/>
              </a:spcAft>
              <a:buClr>
                <a:srgbClr val="000000"/>
              </a:buClr>
              <a:buSzPts val="2000"/>
              <a:buFont typeface="Calibri"/>
              <a:buChar char="•"/>
            </a:pPr>
            <a:r>
              <a:rPr lang="en" sz="2000">
                <a:solidFill>
                  <a:srgbClr val="000000"/>
                </a:solidFill>
                <a:latin typeface="Calibri"/>
                <a:ea typeface="Calibri"/>
                <a:cs typeface="Calibri"/>
                <a:sym typeface="Calibri"/>
              </a:rPr>
              <a:t>NBM 1D at any grid point</a:t>
            </a:r>
            <a:endParaRPr>
              <a:solidFill>
                <a:srgbClr val="000000"/>
              </a:solidFill>
              <a:latin typeface="Calibri"/>
              <a:ea typeface="Calibri"/>
              <a:cs typeface="Calibri"/>
              <a:sym typeface="Calibri"/>
            </a:endParaRPr>
          </a:p>
          <a:p>
            <a:pPr indent="-88900" lvl="1" marL="742950" rtl="0" algn="l">
              <a:lnSpc>
                <a:spcPct val="100000"/>
              </a:lnSpc>
              <a:spcBef>
                <a:spcPts val="0"/>
              </a:spcBef>
              <a:spcAft>
                <a:spcPts val="0"/>
              </a:spcAft>
              <a:buClr>
                <a:srgbClr val="000000"/>
              </a:buClr>
              <a:buSzPts val="1400"/>
              <a:buFont typeface="Calibri"/>
              <a:buChar char="–"/>
            </a:pPr>
            <a:r>
              <a:rPr lang="en">
                <a:solidFill>
                  <a:srgbClr val="000000"/>
                </a:solidFill>
                <a:latin typeface="Calibri"/>
                <a:ea typeface="Calibri"/>
                <a:cs typeface="Calibri"/>
                <a:sym typeface="Calibri"/>
              </a:rPr>
              <a:t> Space necessities:</a:t>
            </a:r>
            <a:endParaRPr>
              <a:solidFill>
                <a:srgbClr val="000000"/>
              </a:solidFill>
              <a:latin typeface="Calibri"/>
              <a:ea typeface="Calibri"/>
              <a:cs typeface="Calibri"/>
              <a:sym typeface="Calibri"/>
            </a:endParaRPr>
          </a:p>
          <a:p>
            <a:pPr indent="-88900" lvl="2" marL="1143000" rtl="0" algn="l">
              <a:lnSpc>
                <a:spcPct val="100000"/>
              </a:lnSpc>
              <a:spcBef>
                <a:spcPts val="0"/>
              </a:spcBef>
              <a:spcAft>
                <a:spcPts val="0"/>
              </a:spcAft>
              <a:buClr>
                <a:srgbClr val="000000"/>
              </a:buClr>
              <a:buSzPts val="1400"/>
              <a:buFont typeface="Calibri"/>
              <a:buChar char="•"/>
            </a:pPr>
            <a:r>
              <a:rPr lang="en">
                <a:solidFill>
                  <a:srgbClr val="000000"/>
                </a:solidFill>
                <a:latin typeface="Calibri"/>
                <a:ea typeface="Calibri"/>
                <a:cs typeface="Calibri"/>
                <a:sym typeface="Calibri"/>
              </a:rPr>
              <a:t> Approximately 415 GB/NBM version/day for our datastores as compared to 575 GB/NBM version/day for the raw GRIB data</a:t>
            </a:r>
            <a:endParaRPr>
              <a:solidFill>
                <a:srgbClr val="000000"/>
              </a:solidFill>
              <a:latin typeface="Calibri"/>
              <a:ea typeface="Calibri"/>
              <a:cs typeface="Calibri"/>
              <a:sym typeface="Calibri"/>
            </a:endParaRPr>
          </a:p>
          <a:p>
            <a:pPr indent="-88900" lvl="1" marL="742950" rtl="0" algn="l">
              <a:lnSpc>
                <a:spcPct val="100000"/>
              </a:lnSpc>
              <a:spcBef>
                <a:spcPts val="0"/>
              </a:spcBef>
              <a:spcAft>
                <a:spcPts val="0"/>
              </a:spcAft>
              <a:buClr>
                <a:srgbClr val="000000"/>
              </a:buClr>
              <a:buSzPts val="1400"/>
              <a:buFont typeface="Calibri"/>
              <a:buChar char="–"/>
            </a:pPr>
            <a:r>
              <a:rPr lang="en">
                <a:solidFill>
                  <a:srgbClr val="000000"/>
                </a:solidFill>
                <a:latin typeface="Calibri"/>
                <a:ea typeface="Calibri"/>
                <a:cs typeface="Calibri"/>
                <a:sym typeface="Calibri"/>
              </a:rPr>
              <a:t> </a:t>
            </a:r>
            <a:r>
              <a:rPr lang="en">
                <a:solidFill>
                  <a:srgbClr val="000000"/>
                </a:solidFill>
                <a:latin typeface="Calibri"/>
                <a:ea typeface="Calibri"/>
                <a:cs typeface="Calibri"/>
                <a:sym typeface="Calibri"/>
              </a:rPr>
              <a:t>Data is saved on a Lustre instance mounted to the EDR-API instance</a:t>
            </a:r>
            <a:endParaRPr>
              <a:solidFill>
                <a:srgbClr val="000000"/>
              </a:solidFill>
              <a:latin typeface="Calibri"/>
              <a:ea typeface="Calibri"/>
              <a:cs typeface="Calibri"/>
              <a:sym typeface="Calibri"/>
            </a:endParaRPr>
          </a:p>
          <a:p>
            <a:pPr indent="-88900" lvl="1" marL="742950" rtl="0" algn="l">
              <a:lnSpc>
                <a:spcPct val="100000"/>
              </a:lnSpc>
              <a:spcBef>
                <a:spcPts val="0"/>
              </a:spcBef>
              <a:spcAft>
                <a:spcPts val="0"/>
              </a:spcAft>
              <a:buClr>
                <a:srgbClr val="000000"/>
              </a:buClr>
              <a:buSzPts val="1400"/>
              <a:buFont typeface="Calibri"/>
              <a:buChar char="–"/>
            </a:pPr>
            <a:r>
              <a:rPr lang="en">
                <a:solidFill>
                  <a:srgbClr val="000000"/>
                </a:solidFill>
                <a:latin typeface="Calibri"/>
                <a:ea typeface="Calibri"/>
                <a:cs typeface="Calibri"/>
                <a:sym typeface="Calibri"/>
              </a:rPr>
              <a:t> Data returned to user per click is &lt;~1 MB for all weather elements (low bandwidth-friendly)</a:t>
            </a:r>
            <a:endParaRPr>
              <a:solidFill>
                <a:srgbClr val="000000"/>
              </a:solidFill>
              <a:latin typeface="Calibri"/>
              <a:ea typeface="Calibri"/>
              <a:cs typeface="Calibri"/>
              <a:sym typeface="Calibri"/>
            </a:endParaRPr>
          </a:p>
          <a:p>
            <a:pPr indent="-88900" lvl="1" marL="742950" rtl="0" algn="l">
              <a:lnSpc>
                <a:spcPct val="100000"/>
              </a:lnSpc>
              <a:spcBef>
                <a:spcPts val="0"/>
              </a:spcBef>
              <a:spcAft>
                <a:spcPts val="0"/>
              </a:spcAft>
              <a:buClr>
                <a:srgbClr val="000000"/>
              </a:buClr>
              <a:buSzPts val="1400"/>
              <a:buFont typeface="Calibri"/>
              <a:buChar char="–"/>
            </a:pPr>
            <a:r>
              <a:rPr lang="en">
                <a:solidFill>
                  <a:srgbClr val="000000"/>
                </a:solidFill>
                <a:latin typeface="Calibri"/>
                <a:ea typeface="Calibri"/>
                <a:cs typeface="Calibri"/>
                <a:sym typeface="Calibri"/>
              </a:rPr>
              <a:t> All-element data query returns in ~5 seconds</a:t>
            </a:r>
            <a:endParaRPr>
              <a:solidFill>
                <a:srgbClr val="000000"/>
              </a:solidFill>
              <a:latin typeface="Calibri"/>
              <a:ea typeface="Calibri"/>
              <a:cs typeface="Calibri"/>
              <a:sym typeface="Calibri"/>
            </a:endParaRPr>
          </a:p>
          <a:p>
            <a:pPr indent="0" lvl="0" marL="742950" rtl="0" algn="l">
              <a:lnSpc>
                <a:spcPct val="100000"/>
              </a:lnSpc>
              <a:spcBef>
                <a:spcPts val="0"/>
              </a:spcBef>
              <a:spcAft>
                <a:spcPts val="0"/>
              </a:spcAft>
              <a:buNone/>
            </a:pPr>
            <a:r>
              <a:t/>
            </a:r>
            <a:endParaRPr sz="1400">
              <a:solidFill>
                <a:srgbClr val="000000"/>
              </a:solidFill>
              <a:latin typeface="Calibri"/>
              <a:ea typeface="Calibri"/>
              <a:cs typeface="Calibri"/>
              <a:sym typeface="Calibri"/>
            </a:endParaRPr>
          </a:p>
          <a:p>
            <a:pPr indent="0" lvl="0" marL="742950" rtl="0" algn="l">
              <a:lnSpc>
                <a:spcPct val="100000"/>
              </a:lnSpc>
              <a:spcBef>
                <a:spcPts val="0"/>
              </a:spcBef>
              <a:spcAft>
                <a:spcPts val="0"/>
              </a:spcAft>
              <a:buNone/>
            </a:pPr>
            <a:r>
              <a:t/>
            </a:r>
            <a:endParaRPr sz="1400">
              <a:solidFill>
                <a:schemeClr val="dk1"/>
              </a:solidFill>
              <a:latin typeface="Calibri"/>
              <a:ea typeface="Calibri"/>
              <a:cs typeface="Calibri"/>
              <a:sym typeface="Calibri"/>
            </a:endParaRPr>
          </a:p>
          <a:p>
            <a:pPr indent="0" lvl="0" marL="742950" rtl="0" algn="l">
              <a:lnSpc>
                <a:spcPct val="100000"/>
              </a:lnSpc>
              <a:spcBef>
                <a:spcPts val="0"/>
              </a:spcBef>
              <a:spcAft>
                <a:spcPts val="0"/>
              </a:spcAft>
              <a:buNone/>
            </a:pPr>
            <a:r>
              <a:t/>
            </a:r>
            <a:endParaRPr sz="1400">
              <a:solidFill>
                <a:schemeClr val="dk1"/>
              </a:solidFill>
              <a:latin typeface="Calibri"/>
              <a:ea typeface="Calibri"/>
              <a:cs typeface="Calibri"/>
              <a:sym typeface="Calibri"/>
            </a:endParaRPr>
          </a:p>
          <a:p>
            <a:pPr indent="0" lvl="0" marL="342900" rtl="0" algn="l">
              <a:lnSpc>
                <a:spcPct val="100000"/>
              </a:lnSpc>
              <a:spcBef>
                <a:spcPts val="0"/>
              </a:spcBef>
              <a:spcAft>
                <a:spcPts val="0"/>
              </a:spcAft>
              <a:buNone/>
            </a:pPr>
            <a:r>
              <a:t/>
            </a:r>
            <a:endParaRPr sz="1400">
              <a:solidFill>
                <a:schemeClr val="dk1"/>
              </a:solidFill>
              <a:latin typeface="Calibri"/>
              <a:ea typeface="Calibri"/>
              <a:cs typeface="Calibri"/>
              <a:sym typeface="Calibri"/>
            </a:endParaRPr>
          </a:p>
          <a:p>
            <a:pPr indent="0" lvl="0" marL="342900" rtl="0" algn="l">
              <a:lnSpc>
                <a:spcPct val="100000"/>
              </a:lnSpc>
              <a:spcBef>
                <a:spcPts val="0"/>
              </a:spcBef>
              <a:spcAft>
                <a:spcPts val="0"/>
              </a:spcAft>
              <a:buNone/>
            </a:pPr>
            <a:r>
              <a:rPr lang="en" sz="1400">
                <a:solidFill>
                  <a:schemeClr val="dk1"/>
                </a:solidFill>
                <a:latin typeface="Calibri"/>
                <a:ea typeface="Calibri"/>
                <a:cs typeface="Calibri"/>
                <a:sym typeface="Calibri"/>
              </a:rPr>
              <a:t>            </a:t>
            </a:r>
            <a:endParaRPr sz="14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19"/>
          <p:cNvPicPr preferRelativeResize="0"/>
          <p:nvPr/>
        </p:nvPicPr>
        <p:blipFill>
          <a:blip r:embed="rId3">
            <a:alphaModFix/>
          </a:blip>
          <a:stretch>
            <a:fillRect/>
          </a:stretch>
        </p:blipFill>
        <p:spPr>
          <a:xfrm>
            <a:off x="1076325" y="581025"/>
            <a:ext cx="6991350" cy="4286250"/>
          </a:xfrm>
          <a:prstGeom prst="rect">
            <a:avLst/>
          </a:prstGeom>
          <a:noFill/>
          <a:ln>
            <a:noFill/>
          </a:ln>
        </p:spPr>
      </p:pic>
      <p:sp>
        <p:nvSpPr>
          <p:cNvPr id="91" name="Google Shape;91;p19"/>
          <p:cNvSpPr txBox="1"/>
          <p:nvPr>
            <p:ph type="title"/>
          </p:nvPr>
        </p:nvSpPr>
        <p:spPr>
          <a:xfrm>
            <a:off x="311700" y="83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Calibri"/>
                <a:ea typeface="Calibri"/>
                <a:cs typeface="Calibri"/>
                <a:sym typeface="Calibri"/>
              </a:rPr>
              <a:t>1D Query Optimization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pic>
        <p:nvPicPr>
          <p:cNvPr id="96" name="Google Shape;96;p20"/>
          <p:cNvPicPr preferRelativeResize="0"/>
          <p:nvPr/>
        </p:nvPicPr>
        <p:blipFill>
          <a:blip r:embed="rId3">
            <a:alphaModFix/>
          </a:blip>
          <a:stretch>
            <a:fillRect/>
          </a:stretch>
        </p:blipFill>
        <p:spPr>
          <a:xfrm>
            <a:off x="1076325" y="581025"/>
            <a:ext cx="6991350" cy="4286250"/>
          </a:xfrm>
          <a:prstGeom prst="rect">
            <a:avLst/>
          </a:prstGeom>
          <a:noFill/>
          <a:ln>
            <a:noFill/>
          </a:ln>
        </p:spPr>
      </p:pic>
      <p:sp>
        <p:nvSpPr>
          <p:cNvPr id="97" name="Google Shape;97;p20"/>
          <p:cNvSpPr/>
          <p:nvPr/>
        </p:nvSpPr>
        <p:spPr>
          <a:xfrm>
            <a:off x="107632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20"/>
          <p:cNvSpPr/>
          <p:nvPr/>
        </p:nvSpPr>
        <p:spPr>
          <a:xfrm>
            <a:off x="160605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20"/>
          <p:cNvSpPr/>
          <p:nvPr/>
        </p:nvSpPr>
        <p:spPr>
          <a:xfrm>
            <a:off x="213577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20"/>
          <p:cNvSpPr/>
          <p:nvPr/>
        </p:nvSpPr>
        <p:spPr>
          <a:xfrm>
            <a:off x="266550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20"/>
          <p:cNvSpPr/>
          <p:nvPr/>
        </p:nvSpPr>
        <p:spPr>
          <a:xfrm>
            <a:off x="319522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0"/>
          <p:cNvSpPr/>
          <p:nvPr/>
        </p:nvSpPr>
        <p:spPr>
          <a:xfrm>
            <a:off x="372495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0"/>
          <p:cNvSpPr/>
          <p:nvPr/>
        </p:nvSpPr>
        <p:spPr>
          <a:xfrm>
            <a:off x="425467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20"/>
          <p:cNvSpPr/>
          <p:nvPr/>
        </p:nvSpPr>
        <p:spPr>
          <a:xfrm>
            <a:off x="478440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20"/>
          <p:cNvSpPr/>
          <p:nvPr/>
        </p:nvSpPr>
        <p:spPr>
          <a:xfrm>
            <a:off x="531412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20"/>
          <p:cNvSpPr/>
          <p:nvPr/>
        </p:nvSpPr>
        <p:spPr>
          <a:xfrm>
            <a:off x="584385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20"/>
          <p:cNvSpPr/>
          <p:nvPr/>
        </p:nvSpPr>
        <p:spPr>
          <a:xfrm>
            <a:off x="637357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20"/>
          <p:cNvSpPr/>
          <p:nvPr/>
        </p:nvSpPr>
        <p:spPr>
          <a:xfrm>
            <a:off x="690330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20"/>
          <p:cNvSpPr/>
          <p:nvPr/>
        </p:nvSpPr>
        <p:spPr>
          <a:xfrm>
            <a:off x="743302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0"/>
          <p:cNvSpPr/>
          <p:nvPr/>
        </p:nvSpPr>
        <p:spPr>
          <a:xfrm>
            <a:off x="107632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20"/>
          <p:cNvSpPr/>
          <p:nvPr/>
        </p:nvSpPr>
        <p:spPr>
          <a:xfrm>
            <a:off x="160605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20"/>
          <p:cNvSpPr/>
          <p:nvPr/>
        </p:nvSpPr>
        <p:spPr>
          <a:xfrm>
            <a:off x="213577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20"/>
          <p:cNvSpPr/>
          <p:nvPr/>
        </p:nvSpPr>
        <p:spPr>
          <a:xfrm>
            <a:off x="266550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20"/>
          <p:cNvSpPr/>
          <p:nvPr/>
        </p:nvSpPr>
        <p:spPr>
          <a:xfrm>
            <a:off x="319522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20"/>
          <p:cNvSpPr/>
          <p:nvPr/>
        </p:nvSpPr>
        <p:spPr>
          <a:xfrm>
            <a:off x="372495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20"/>
          <p:cNvSpPr/>
          <p:nvPr/>
        </p:nvSpPr>
        <p:spPr>
          <a:xfrm>
            <a:off x="425467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20"/>
          <p:cNvSpPr/>
          <p:nvPr/>
        </p:nvSpPr>
        <p:spPr>
          <a:xfrm>
            <a:off x="478440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20"/>
          <p:cNvSpPr/>
          <p:nvPr/>
        </p:nvSpPr>
        <p:spPr>
          <a:xfrm>
            <a:off x="531412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0"/>
          <p:cNvSpPr/>
          <p:nvPr/>
        </p:nvSpPr>
        <p:spPr>
          <a:xfrm>
            <a:off x="584385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20"/>
          <p:cNvSpPr/>
          <p:nvPr/>
        </p:nvSpPr>
        <p:spPr>
          <a:xfrm>
            <a:off x="637357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0"/>
          <p:cNvSpPr/>
          <p:nvPr/>
        </p:nvSpPr>
        <p:spPr>
          <a:xfrm>
            <a:off x="690330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20"/>
          <p:cNvSpPr/>
          <p:nvPr/>
        </p:nvSpPr>
        <p:spPr>
          <a:xfrm>
            <a:off x="743302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20"/>
          <p:cNvSpPr/>
          <p:nvPr/>
        </p:nvSpPr>
        <p:spPr>
          <a:xfrm>
            <a:off x="107632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20"/>
          <p:cNvSpPr/>
          <p:nvPr/>
        </p:nvSpPr>
        <p:spPr>
          <a:xfrm>
            <a:off x="160605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20"/>
          <p:cNvSpPr/>
          <p:nvPr/>
        </p:nvSpPr>
        <p:spPr>
          <a:xfrm>
            <a:off x="213577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20"/>
          <p:cNvSpPr/>
          <p:nvPr/>
        </p:nvSpPr>
        <p:spPr>
          <a:xfrm>
            <a:off x="266550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0"/>
          <p:cNvSpPr/>
          <p:nvPr/>
        </p:nvSpPr>
        <p:spPr>
          <a:xfrm>
            <a:off x="319522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0"/>
          <p:cNvSpPr/>
          <p:nvPr/>
        </p:nvSpPr>
        <p:spPr>
          <a:xfrm>
            <a:off x="372495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0"/>
          <p:cNvSpPr/>
          <p:nvPr/>
        </p:nvSpPr>
        <p:spPr>
          <a:xfrm>
            <a:off x="425467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20"/>
          <p:cNvSpPr/>
          <p:nvPr/>
        </p:nvSpPr>
        <p:spPr>
          <a:xfrm>
            <a:off x="478440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20"/>
          <p:cNvSpPr/>
          <p:nvPr/>
        </p:nvSpPr>
        <p:spPr>
          <a:xfrm>
            <a:off x="531412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20"/>
          <p:cNvSpPr/>
          <p:nvPr/>
        </p:nvSpPr>
        <p:spPr>
          <a:xfrm>
            <a:off x="584385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20"/>
          <p:cNvSpPr/>
          <p:nvPr/>
        </p:nvSpPr>
        <p:spPr>
          <a:xfrm>
            <a:off x="637357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20"/>
          <p:cNvSpPr/>
          <p:nvPr/>
        </p:nvSpPr>
        <p:spPr>
          <a:xfrm>
            <a:off x="690330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0"/>
          <p:cNvSpPr/>
          <p:nvPr/>
        </p:nvSpPr>
        <p:spPr>
          <a:xfrm>
            <a:off x="743302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20"/>
          <p:cNvSpPr/>
          <p:nvPr/>
        </p:nvSpPr>
        <p:spPr>
          <a:xfrm>
            <a:off x="107632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0"/>
          <p:cNvSpPr/>
          <p:nvPr/>
        </p:nvSpPr>
        <p:spPr>
          <a:xfrm>
            <a:off x="160605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0"/>
          <p:cNvSpPr/>
          <p:nvPr/>
        </p:nvSpPr>
        <p:spPr>
          <a:xfrm>
            <a:off x="213577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20"/>
          <p:cNvSpPr/>
          <p:nvPr/>
        </p:nvSpPr>
        <p:spPr>
          <a:xfrm>
            <a:off x="266550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20"/>
          <p:cNvSpPr/>
          <p:nvPr/>
        </p:nvSpPr>
        <p:spPr>
          <a:xfrm>
            <a:off x="319522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20"/>
          <p:cNvSpPr/>
          <p:nvPr/>
        </p:nvSpPr>
        <p:spPr>
          <a:xfrm>
            <a:off x="372495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20"/>
          <p:cNvSpPr/>
          <p:nvPr/>
        </p:nvSpPr>
        <p:spPr>
          <a:xfrm>
            <a:off x="425467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20"/>
          <p:cNvSpPr/>
          <p:nvPr/>
        </p:nvSpPr>
        <p:spPr>
          <a:xfrm>
            <a:off x="478440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20"/>
          <p:cNvSpPr/>
          <p:nvPr/>
        </p:nvSpPr>
        <p:spPr>
          <a:xfrm>
            <a:off x="531412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20"/>
          <p:cNvSpPr/>
          <p:nvPr/>
        </p:nvSpPr>
        <p:spPr>
          <a:xfrm>
            <a:off x="584385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20"/>
          <p:cNvSpPr/>
          <p:nvPr/>
        </p:nvSpPr>
        <p:spPr>
          <a:xfrm>
            <a:off x="637357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20"/>
          <p:cNvSpPr/>
          <p:nvPr/>
        </p:nvSpPr>
        <p:spPr>
          <a:xfrm>
            <a:off x="690330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0"/>
          <p:cNvSpPr/>
          <p:nvPr/>
        </p:nvSpPr>
        <p:spPr>
          <a:xfrm>
            <a:off x="743302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20"/>
          <p:cNvSpPr/>
          <p:nvPr/>
        </p:nvSpPr>
        <p:spPr>
          <a:xfrm>
            <a:off x="107632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20"/>
          <p:cNvSpPr/>
          <p:nvPr/>
        </p:nvSpPr>
        <p:spPr>
          <a:xfrm>
            <a:off x="160605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20"/>
          <p:cNvSpPr/>
          <p:nvPr/>
        </p:nvSpPr>
        <p:spPr>
          <a:xfrm>
            <a:off x="213577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20"/>
          <p:cNvSpPr/>
          <p:nvPr/>
        </p:nvSpPr>
        <p:spPr>
          <a:xfrm>
            <a:off x="266550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0"/>
          <p:cNvSpPr/>
          <p:nvPr/>
        </p:nvSpPr>
        <p:spPr>
          <a:xfrm>
            <a:off x="319522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20"/>
          <p:cNvSpPr/>
          <p:nvPr/>
        </p:nvSpPr>
        <p:spPr>
          <a:xfrm>
            <a:off x="372495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0"/>
          <p:cNvSpPr/>
          <p:nvPr/>
        </p:nvSpPr>
        <p:spPr>
          <a:xfrm>
            <a:off x="425467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20"/>
          <p:cNvSpPr/>
          <p:nvPr/>
        </p:nvSpPr>
        <p:spPr>
          <a:xfrm>
            <a:off x="478440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20"/>
          <p:cNvSpPr/>
          <p:nvPr/>
        </p:nvSpPr>
        <p:spPr>
          <a:xfrm>
            <a:off x="531412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0"/>
          <p:cNvSpPr/>
          <p:nvPr/>
        </p:nvSpPr>
        <p:spPr>
          <a:xfrm>
            <a:off x="584385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20"/>
          <p:cNvSpPr/>
          <p:nvPr/>
        </p:nvSpPr>
        <p:spPr>
          <a:xfrm>
            <a:off x="637357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20"/>
          <p:cNvSpPr/>
          <p:nvPr/>
        </p:nvSpPr>
        <p:spPr>
          <a:xfrm>
            <a:off x="690330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20"/>
          <p:cNvSpPr/>
          <p:nvPr/>
        </p:nvSpPr>
        <p:spPr>
          <a:xfrm>
            <a:off x="743302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20"/>
          <p:cNvSpPr/>
          <p:nvPr/>
        </p:nvSpPr>
        <p:spPr>
          <a:xfrm>
            <a:off x="107632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0"/>
          <p:cNvSpPr/>
          <p:nvPr/>
        </p:nvSpPr>
        <p:spPr>
          <a:xfrm>
            <a:off x="160605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20"/>
          <p:cNvSpPr/>
          <p:nvPr/>
        </p:nvSpPr>
        <p:spPr>
          <a:xfrm>
            <a:off x="213577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0"/>
          <p:cNvSpPr/>
          <p:nvPr/>
        </p:nvSpPr>
        <p:spPr>
          <a:xfrm>
            <a:off x="266550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0"/>
          <p:cNvSpPr/>
          <p:nvPr/>
        </p:nvSpPr>
        <p:spPr>
          <a:xfrm>
            <a:off x="319522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0"/>
          <p:cNvSpPr/>
          <p:nvPr/>
        </p:nvSpPr>
        <p:spPr>
          <a:xfrm>
            <a:off x="372495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0"/>
          <p:cNvSpPr/>
          <p:nvPr/>
        </p:nvSpPr>
        <p:spPr>
          <a:xfrm>
            <a:off x="425467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0"/>
          <p:cNvSpPr/>
          <p:nvPr/>
        </p:nvSpPr>
        <p:spPr>
          <a:xfrm>
            <a:off x="478440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0"/>
          <p:cNvSpPr/>
          <p:nvPr/>
        </p:nvSpPr>
        <p:spPr>
          <a:xfrm>
            <a:off x="531412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0"/>
          <p:cNvSpPr/>
          <p:nvPr/>
        </p:nvSpPr>
        <p:spPr>
          <a:xfrm>
            <a:off x="584385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0"/>
          <p:cNvSpPr/>
          <p:nvPr/>
        </p:nvSpPr>
        <p:spPr>
          <a:xfrm>
            <a:off x="637357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0"/>
          <p:cNvSpPr/>
          <p:nvPr/>
        </p:nvSpPr>
        <p:spPr>
          <a:xfrm>
            <a:off x="690330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0"/>
          <p:cNvSpPr/>
          <p:nvPr/>
        </p:nvSpPr>
        <p:spPr>
          <a:xfrm>
            <a:off x="743302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0"/>
          <p:cNvSpPr/>
          <p:nvPr/>
        </p:nvSpPr>
        <p:spPr>
          <a:xfrm>
            <a:off x="107632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0"/>
          <p:cNvSpPr/>
          <p:nvPr/>
        </p:nvSpPr>
        <p:spPr>
          <a:xfrm>
            <a:off x="160605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0"/>
          <p:cNvSpPr/>
          <p:nvPr/>
        </p:nvSpPr>
        <p:spPr>
          <a:xfrm>
            <a:off x="213577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0"/>
          <p:cNvSpPr/>
          <p:nvPr/>
        </p:nvSpPr>
        <p:spPr>
          <a:xfrm>
            <a:off x="266550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0"/>
          <p:cNvSpPr/>
          <p:nvPr/>
        </p:nvSpPr>
        <p:spPr>
          <a:xfrm>
            <a:off x="319522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20"/>
          <p:cNvSpPr/>
          <p:nvPr/>
        </p:nvSpPr>
        <p:spPr>
          <a:xfrm>
            <a:off x="372495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0"/>
          <p:cNvSpPr/>
          <p:nvPr/>
        </p:nvSpPr>
        <p:spPr>
          <a:xfrm>
            <a:off x="425467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0"/>
          <p:cNvSpPr/>
          <p:nvPr/>
        </p:nvSpPr>
        <p:spPr>
          <a:xfrm>
            <a:off x="478440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0"/>
          <p:cNvSpPr/>
          <p:nvPr/>
        </p:nvSpPr>
        <p:spPr>
          <a:xfrm>
            <a:off x="531412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0"/>
          <p:cNvSpPr/>
          <p:nvPr/>
        </p:nvSpPr>
        <p:spPr>
          <a:xfrm>
            <a:off x="584385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0"/>
          <p:cNvSpPr/>
          <p:nvPr/>
        </p:nvSpPr>
        <p:spPr>
          <a:xfrm>
            <a:off x="637357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0"/>
          <p:cNvSpPr/>
          <p:nvPr/>
        </p:nvSpPr>
        <p:spPr>
          <a:xfrm>
            <a:off x="690330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0"/>
          <p:cNvSpPr/>
          <p:nvPr/>
        </p:nvSpPr>
        <p:spPr>
          <a:xfrm>
            <a:off x="743302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0"/>
          <p:cNvSpPr/>
          <p:nvPr/>
        </p:nvSpPr>
        <p:spPr>
          <a:xfrm>
            <a:off x="107632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20"/>
          <p:cNvSpPr/>
          <p:nvPr/>
        </p:nvSpPr>
        <p:spPr>
          <a:xfrm>
            <a:off x="160605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20"/>
          <p:cNvSpPr/>
          <p:nvPr/>
        </p:nvSpPr>
        <p:spPr>
          <a:xfrm>
            <a:off x="213577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20"/>
          <p:cNvSpPr/>
          <p:nvPr/>
        </p:nvSpPr>
        <p:spPr>
          <a:xfrm>
            <a:off x="266550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0"/>
          <p:cNvSpPr/>
          <p:nvPr/>
        </p:nvSpPr>
        <p:spPr>
          <a:xfrm>
            <a:off x="319522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0"/>
          <p:cNvSpPr/>
          <p:nvPr/>
        </p:nvSpPr>
        <p:spPr>
          <a:xfrm>
            <a:off x="372495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0"/>
          <p:cNvSpPr/>
          <p:nvPr/>
        </p:nvSpPr>
        <p:spPr>
          <a:xfrm>
            <a:off x="425467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0"/>
          <p:cNvSpPr/>
          <p:nvPr/>
        </p:nvSpPr>
        <p:spPr>
          <a:xfrm>
            <a:off x="478440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0"/>
          <p:cNvSpPr/>
          <p:nvPr/>
        </p:nvSpPr>
        <p:spPr>
          <a:xfrm>
            <a:off x="531412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0"/>
          <p:cNvSpPr/>
          <p:nvPr/>
        </p:nvSpPr>
        <p:spPr>
          <a:xfrm>
            <a:off x="584385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0"/>
          <p:cNvSpPr/>
          <p:nvPr/>
        </p:nvSpPr>
        <p:spPr>
          <a:xfrm>
            <a:off x="637357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20"/>
          <p:cNvSpPr/>
          <p:nvPr/>
        </p:nvSpPr>
        <p:spPr>
          <a:xfrm>
            <a:off x="690330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0"/>
          <p:cNvSpPr/>
          <p:nvPr/>
        </p:nvSpPr>
        <p:spPr>
          <a:xfrm>
            <a:off x="743302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0"/>
          <p:cNvSpPr/>
          <p:nvPr/>
        </p:nvSpPr>
        <p:spPr>
          <a:xfrm>
            <a:off x="107632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0"/>
          <p:cNvSpPr/>
          <p:nvPr/>
        </p:nvSpPr>
        <p:spPr>
          <a:xfrm>
            <a:off x="160605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0"/>
          <p:cNvSpPr/>
          <p:nvPr/>
        </p:nvSpPr>
        <p:spPr>
          <a:xfrm>
            <a:off x="213577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0"/>
          <p:cNvSpPr/>
          <p:nvPr/>
        </p:nvSpPr>
        <p:spPr>
          <a:xfrm>
            <a:off x="266550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0"/>
          <p:cNvSpPr/>
          <p:nvPr/>
        </p:nvSpPr>
        <p:spPr>
          <a:xfrm>
            <a:off x="319522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0"/>
          <p:cNvSpPr/>
          <p:nvPr/>
        </p:nvSpPr>
        <p:spPr>
          <a:xfrm>
            <a:off x="372495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0"/>
          <p:cNvSpPr/>
          <p:nvPr/>
        </p:nvSpPr>
        <p:spPr>
          <a:xfrm>
            <a:off x="425467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0"/>
          <p:cNvSpPr/>
          <p:nvPr/>
        </p:nvSpPr>
        <p:spPr>
          <a:xfrm>
            <a:off x="478440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0"/>
          <p:cNvSpPr/>
          <p:nvPr/>
        </p:nvSpPr>
        <p:spPr>
          <a:xfrm>
            <a:off x="531412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0"/>
          <p:cNvSpPr/>
          <p:nvPr/>
        </p:nvSpPr>
        <p:spPr>
          <a:xfrm>
            <a:off x="584385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0"/>
          <p:cNvSpPr/>
          <p:nvPr/>
        </p:nvSpPr>
        <p:spPr>
          <a:xfrm>
            <a:off x="637357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0"/>
          <p:cNvSpPr/>
          <p:nvPr/>
        </p:nvSpPr>
        <p:spPr>
          <a:xfrm>
            <a:off x="690330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0"/>
          <p:cNvSpPr/>
          <p:nvPr/>
        </p:nvSpPr>
        <p:spPr>
          <a:xfrm>
            <a:off x="743302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0"/>
          <p:cNvSpPr/>
          <p:nvPr/>
        </p:nvSpPr>
        <p:spPr>
          <a:xfrm>
            <a:off x="107632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0"/>
          <p:cNvSpPr/>
          <p:nvPr/>
        </p:nvSpPr>
        <p:spPr>
          <a:xfrm>
            <a:off x="160605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0"/>
          <p:cNvSpPr/>
          <p:nvPr/>
        </p:nvSpPr>
        <p:spPr>
          <a:xfrm>
            <a:off x="213577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0"/>
          <p:cNvSpPr/>
          <p:nvPr/>
        </p:nvSpPr>
        <p:spPr>
          <a:xfrm>
            <a:off x="266550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0"/>
          <p:cNvSpPr/>
          <p:nvPr/>
        </p:nvSpPr>
        <p:spPr>
          <a:xfrm>
            <a:off x="319522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0"/>
          <p:cNvSpPr/>
          <p:nvPr/>
        </p:nvSpPr>
        <p:spPr>
          <a:xfrm>
            <a:off x="372495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0"/>
          <p:cNvSpPr/>
          <p:nvPr/>
        </p:nvSpPr>
        <p:spPr>
          <a:xfrm>
            <a:off x="425467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0"/>
          <p:cNvSpPr/>
          <p:nvPr/>
        </p:nvSpPr>
        <p:spPr>
          <a:xfrm>
            <a:off x="478440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0"/>
          <p:cNvSpPr/>
          <p:nvPr/>
        </p:nvSpPr>
        <p:spPr>
          <a:xfrm>
            <a:off x="531412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0"/>
          <p:cNvSpPr/>
          <p:nvPr/>
        </p:nvSpPr>
        <p:spPr>
          <a:xfrm>
            <a:off x="584385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0"/>
          <p:cNvSpPr/>
          <p:nvPr/>
        </p:nvSpPr>
        <p:spPr>
          <a:xfrm>
            <a:off x="637357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0"/>
          <p:cNvSpPr/>
          <p:nvPr/>
        </p:nvSpPr>
        <p:spPr>
          <a:xfrm>
            <a:off x="690330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0"/>
          <p:cNvSpPr/>
          <p:nvPr/>
        </p:nvSpPr>
        <p:spPr>
          <a:xfrm>
            <a:off x="743302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0"/>
          <p:cNvSpPr txBox="1"/>
          <p:nvPr>
            <p:ph type="title"/>
          </p:nvPr>
        </p:nvSpPr>
        <p:spPr>
          <a:xfrm>
            <a:off x="311700" y="83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Organize data into 128x128 pixel chunks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pic>
        <p:nvPicPr>
          <p:cNvPr id="232" name="Google Shape;232;p21"/>
          <p:cNvPicPr preferRelativeResize="0"/>
          <p:nvPr/>
        </p:nvPicPr>
        <p:blipFill>
          <a:blip r:embed="rId3">
            <a:alphaModFix/>
          </a:blip>
          <a:stretch>
            <a:fillRect/>
          </a:stretch>
        </p:blipFill>
        <p:spPr>
          <a:xfrm>
            <a:off x="1076325" y="581025"/>
            <a:ext cx="6991350" cy="4286250"/>
          </a:xfrm>
          <a:prstGeom prst="rect">
            <a:avLst/>
          </a:prstGeom>
          <a:noFill/>
          <a:ln>
            <a:noFill/>
          </a:ln>
        </p:spPr>
      </p:pic>
      <p:sp>
        <p:nvSpPr>
          <p:cNvPr id="233" name="Google Shape;233;p21"/>
          <p:cNvSpPr/>
          <p:nvPr/>
        </p:nvSpPr>
        <p:spPr>
          <a:xfrm>
            <a:off x="107632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1"/>
          <p:cNvSpPr/>
          <p:nvPr/>
        </p:nvSpPr>
        <p:spPr>
          <a:xfrm>
            <a:off x="160605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1"/>
          <p:cNvSpPr/>
          <p:nvPr/>
        </p:nvSpPr>
        <p:spPr>
          <a:xfrm>
            <a:off x="213577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1"/>
          <p:cNvSpPr/>
          <p:nvPr/>
        </p:nvSpPr>
        <p:spPr>
          <a:xfrm>
            <a:off x="266550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1"/>
          <p:cNvSpPr/>
          <p:nvPr/>
        </p:nvSpPr>
        <p:spPr>
          <a:xfrm>
            <a:off x="319522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21"/>
          <p:cNvSpPr/>
          <p:nvPr/>
        </p:nvSpPr>
        <p:spPr>
          <a:xfrm>
            <a:off x="372495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1"/>
          <p:cNvSpPr/>
          <p:nvPr/>
        </p:nvSpPr>
        <p:spPr>
          <a:xfrm>
            <a:off x="425467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1"/>
          <p:cNvSpPr/>
          <p:nvPr/>
        </p:nvSpPr>
        <p:spPr>
          <a:xfrm>
            <a:off x="478440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1"/>
          <p:cNvSpPr/>
          <p:nvPr/>
        </p:nvSpPr>
        <p:spPr>
          <a:xfrm>
            <a:off x="531412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1"/>
          <p:cNvSpPr/>
          <p:nvPr/>
        </p:nvSpPr>
        <p:spPr>
          <a:xfrm>
            <a:off x="584385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1"/>
          <p:cNvSpPr/>
          <p:nvPr/>
        </p:nvSpPr>
        <p:spPr>
          <a:xfrm>
            <a:off x="637357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21"/>
          <p:cNvSpPr/>
          <p:nvPr/>
        </p:nvSpPr>
        <p:spPr>
          <a:xfrm>
            <a:off x="6903300"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1"/>
          <p:cNvSpPr/>
          <p:nvPr/>
        </p:nvSpPr>
        <p:spPr>
          <a:xfrm>
            <a:off x="7433025" y="5810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1"/>
          <p:cNvSpPr/>
          <p:nvPr/>
        </p:nvSpPr>
        <p:spPr>
          <a:xfrm>
            <a:off x="107632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1"/>
          <p:cNvSpPr/>
          <p:nvPr/>
        </p:nvSpPr>
        <p:spPr>
          <a:xfrm>
            <a:off x="160605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1"/>
          <p:cNvSpPr/>
          <p:nvPr/>
        </p:nvSpPr>
        <p:spPr>
          <a:xfrm>
            <a:off x="213577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1"/>
          <p:cNvSpPr/>
          <p:nvPr/>
        </p:nvSpPr>
        <p:spPr>
          <a:xfrm>
            <a:off x="266550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1"/>
          <p:cNvSpPr/>
          <p:nvPr/>
        </p:nvSpPr>
        <p:spPr>
          <a:xfrm>
            <a:off x="319522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1"/>
          <p:cNvSpPr/>
          <p:nvPr/>
        </p:nvSpPr>
        <p:spPr>
          <a:xfrm>
            <a:off x="372495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1"/>
          <p:cNvSpPr/>
          <p:nvPr/>
        </p:nvSpPr>
        <p:spPr>
          <a:xfrm>
            <a:off x="425467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21"/>
          <p:cNvSpPr/>
          <p:nvPr/>
        </p:nvSpPr>
        <p:spPr>
          <a:xfrm>
            <a:off x="478440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1"/>
          <p:cNvSpPr/>
          <p:nvPr/>
        </p:nvSpPr>
        <p:spPr>
          <a:xfrm>
            <a:off x="531412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1"/>
          <p:cNvSpPr/>
          <p:nvPr/>
        </p:nvSpPr>
        <p:spPr>
          <a:xfrm>
            <a:off x="584385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1"/>
          <p:cNvSpPr/>
          <p:nvPr/>
        </p:nvSpPr>
        <p:spPr>
          <a:xfrm>
            <a:off x="637357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1"/>
          <p:cNvSpPr/>
          <p:nvPr/>
        </p:nvSpPr>
        <p:spPr>
          <a:xfrm>
            <a:off x="6903300"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21"/>
          <p:cNvSpPr/>
          <p:nvPr/>
        </p:nvSpPr>
        <p:spPr>
          <a:xfrm>
            <a:off x="7433025" y="10287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21"/>
          <p:cNvSpPr/>
          <p:nvPr/>
        </p:nvSpPr>
        <p:spPr>
          <a:xfrm>
            <a:off x="107632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1"/>
          <p:cNvSpPr/>
          <p:nvPr/>
        </p:nvSpPr>
        <p:spPr>
          <a:xfrm>
            <a:off x="160605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1"/>
          <p:cNvSpPr/>
          <p:nvPr/>
        </p:nvSpPr>
        <p:spPr>
          <a:xfrm>
            <a:off x="213577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21"/>
          <p:cNvSpPr/>
          <p:nvPr/>
        </p:nvSpPr>
        <p:spPr>
          <a:xfrm>
            <a:off x="266550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1"/>
          <p:cNvSpPr/>
          <p:nvPr/>
        </p:nvSpPr>
        <p:spPr>
          <a:xfrm>
            <a:off x="319522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21"/>
          <p:cNvSpPr/>
          <p:nvPr/>
        </p:nvSpPr>
        <p:spPr>
          <a:xfrm>
            <a:off x="372495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1"/>
          <p:cNvSpPr/>
          <p:nvPr/>
        </p:nvSpPr>
        <p:spPr>
          <a:xfrm>
            <a:off x="425467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1"/>
          <p:cNvSpPr/>
          <p:nvPr/>
        </p:nvSpPr>
        <p:spPr>
          <a:xfrm>
            <a:off x="478440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1"/>
          <p:cNvSpPr/>
          <p:nvPr/>
        </p:nvSpPr>
        <p:spPr>
          <a:xfrm>
            <a:off x="531412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1"/>
          <p:cNvSpPr/>
          <p:nvPr/>
        </p:nvSpPr>
        <p:spPr>
          <a:xfrm>
            <a:off x="584385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1"/>
          <p:cNvSpPr/>
          <p:nvPr/>
        </p:nvSpPr>
        <p:spPr>
          <a:xfrm>
            <a:off x="637357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21"/>
          <p:cNvSpPr/>
          <p:nvPr/>
        </p:nvSpPr>
        <p:spPr>
          <a:xfrm>
            <a:off x="6903300"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21"/>
          <p:cNvSpPr/>
          <p:nvPr/>
        </p:nvSpPr>
        <p:spPr>
          <a:xfrm>
            <a:off x="7433025" y="14764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21"/>
          <p:cNvSpPr/>
          <p:nvPr/>
        </p:nvSpPr>
        <p:spPr>
          <a:xfrm>
            <a:off x="107632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21"/>
          <p:cNvSpPr/>
          <p:nvPr/>
        </p:nvSpPr>
        <p:spPr>
          <a:xfrm>
            <a:off x="160605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21"/>
          <p:cNvSpPr/>
          <p:nvPr/>
        </p:nvSpPr>
        <p:spPr>
          <a:xfrm>
            <a:off x="213577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21"/>
          <p:cNvSpPr/>
          <p:nvPr/>
        </p:nvSpPr>
        <p:spPr>
          <a:xfrm>
            <a:off x="266550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21"/>
          <p:cNvSpPr/>
          <p:nvPr/>
        </p:nvSpPr>
        <p:spPr>
          <a:xfrm>
            <a:off x="3195225" y="1924200"/>
            <a:ext cx="529725" cy="447725"/>
          </a:xfrm>
          <a:prstGeom prst="flowChartProcess">
            <a:avLst/>
          </a:prstGeom>
          <a:solidFill>
            <a:srgbClr val="4A86E8"/>
          </a:solid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21"/>
          <p:cNvSpPr/>
          <p:nvPr/>
        </p:nvSpPr>
        <p:spPr>
          <a:xfrm>
            <a:off x="372495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21"/>
          <p:cNvSpPr/>
          <p:nvPr/>
        </p:nvSpPr>
        <p:spPr>
          <a:xfrm>
            <a:off x="425467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1"/>
          <p:cNvSpPr/>
          <p:nvPr/>
        </p:nvSpPr>
        <p:spPr>
          <a:xfrm>
            <a:off x="478440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21"/>
          <p:cNvSpPr/>
          <p:nvPr/>
        </p:nvSpPr>
        <p:spPr>
          <a:xfrm>
            <a:off x="531412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21"/>
          <p:cNvSpPr/>
          <p:nvPr/>
        </p:nvSpPr>
        <p:spPr>
          <a:xfrm>
            <a:off x="584385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1"/>
          <p:cNvSpPr/>
          <p:nvPr/>
        </p:nvSpPr>
        <p:spPr>
          <a:xfrm>
            <a:off x="637357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21"/>
          <p:cNvSpPr/>
          <p:nvPr/>
        </p:nvSpPr>
        <p:spPr>
          <a:xfrm>
            <a:off x="6903300"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21"/>
          <p:cNvSpPr/>
          <p:nvPr/>
        </p:nvSpPr>
        <p:spPr>
          <a:xfrm>
            <a:off x="7433025" y="19242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1"/>
          <p:cNvSpPr/>
          <p:nvPr/>
        </p:nvSpPr>
        <p:spPr>
          <a:xfrm>
            <a:off x="107632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1"/>
          <p:cNvSpPr/>
          <p:nvPr/>
        </p:nvSpPr>
        <p:spPr>
          <a:xfrm>
            <a:off x="160605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1"/>
          <p:cNvSpPr/>
          <p:nvPr/>
        </p:nvSpPr>
        <p:spPr>
          <a:xfrm>
            <a:off x="213577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1"/>
          <p:cNvSpPr/>
          <p:nvPr/>
        </p:nvSpPr>
        <p:spPr>
          <a:xfrm>
            <a:off x="266550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21"/>
          <p:cNvSpPr/>
          <p:nvPr/>
        </p:nvSpPr>
        <p:spPr>
          <a:xfrm>
            <a:off x="319522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21"/>
          <p:cNvSpPr/>
          <p:nvPr/>
        </p:nvSpPr>
        <p:spPr>
          <a:xfrm>
            <a:off x="372495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1"/>
          <p:cNvSpPr/>
          <p:nvPr/>
        </p:nvSpPr>
        <p:spPr>
          <a:xfrm>
            <a:off x="425467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21"/>
          <p:cNvSpPr/>
          <p:nvPr/>
        </p:nvSpPr>
        <p:spPr>
          <a:xfrm>
            <a:off x="478440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21"/>
          <p:cNvSpPr/>
          <p:nvPr/>
        </p:nvSpPr>
        <p:spPr>
          <a:xfrm>
            <a:off x="531412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21"/>
          <p:cNvSpPr/>
          <p:nvPr/>
        </p:nvSpPr>
        <p:spPr>
          <a:xfrm>
            <a:off x="584385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21"/>
          <p:cNvSpPr/>
          <p:nvPr/>
        </p:nvSpPr>
        <p:spPr>
          <a:xfrm>
            <a:off x="637357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21"/>
          <p:cNvSpPr/>
          <p:nvPr/>
        </p:nvSpPr>
        <p:spPr>
          <a:xfrm>
            <a:off x="6903300"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21"/>
          <p:cNvSpPr/>
          <p:nvPr/>
        </p:nvSpPr>
        <p:spPr>
          <a:xfrm>
            <a:off x="7433025" y="23719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21"/>
          <p:cNvSpPr/>
          <p:nvPr/>
        </p:nvSpPr>
        <p:spPr>
          <a:xfrm>
            <a:off x="107632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21"/>
          <p:cNvSpPr/>
          <p:nvPr/>
        </p:nvSpPr>
        <p:spPr>
          <a:xfrm>
            <a:off x="160605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21"/>
          <p:cNvSpPr/>
          <p:nvPr/>
        </p:nvSpPr>
        <p:spPr>
          <a:xfrm>
            <a:off x="213577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21"/>
          <p:cNvSpPr/>
          <p:nvPr/>
        </p:nvSpPr>
        <p:spPr>
          <a:xfrm>
            <a:off x="266550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21"/>
          <p:cNvSpPr/>
          <p:nvPr/>
        </p:nvSpPr>
        <p:spPr>
          <a:xfrm>
            <a:off x="319522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21"/>
          <p:cNvSpPr/>
          <p:nvPr/>
        </p:nvSpPr>
        <p:spPr>
          <a:xfrm>
            <a:off x="372495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21"/>
          <p:cNvSpPr/>
          <p:nvPr/>
        </p:nvSpPr>
        <p:spPr>
          <a:xfrm>
            <a:off x="425467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21"/>
          <p:cNvSpPr/>
          <p:nvPr/>
        </p:nvSpPr>
        <p:spPr>
          <a:xfrm>
            <a:off x="478440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21"/>
          <p:cNvSpPr/>
          <p:nvPr/>
        </p:nvSpPr>
        <p:spPr>
          <a:xfrm>
            <a:off x="531412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21"/>
          <p:cNvSpPr/>
          <p:nvPr/>
        </p:nvSpPr>
        <p:spPr>
          <a:xfrm>
            <a:off x="584385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21"/>
          <p:cNvSpPr/>
          <p:nvPr/>
        </p:nvSpPr>
        <p:spPr>
          <a:xfrm>
            <a:off x="637357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21"/>
          <p:cNvSpPr/>
          <p:nvPr/>
        </p:nvSpPr>
        <p:spPr>
          <a:xfrm>
            <a:off x="6903300"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21"/>
          <p:cNvSpPr/>
          <p:nvPr/>
        </p:nvSpPr>
        <p:spPr>
          <a:xfrm>
            <a:off x="7433025" y="28196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21"/>
          <p:cNvSpPr/>
          <p:nvPr/>
        </p:nvSpPr>
        <p:spPr>
          <a:xfrm>
            <a:off x="107632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21"/>
          <p:cNvSpPr/>
          <p:nvPr/>
        </p:nvSpPr>
        <p:spPr>
          <a:xfrm>
            <a:off x="160605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21"/>
          <p:cNvSpPr/>
          <p:nvPr/>
        </p:nvSpPr>
        <p:spPr>
          <a:xfrm>
            <a:off x="213577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21"/>
          <p:cNvSpPr/>
          <p:nvPr/>
        </p:nvSpPr>
        <p:spPr>
          <a:xfrm>
            <a:off x="266550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21"/>
          <p:cNvSpPr/>
          <p:nvPr/>
        </p:nvSpPr>
        <p:spPr>
          <a:xfrm>
            <a:off x="319522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21"/>
          <p:cNvSpPr/>
          <p:nvPr/>
        </p:nvSpPr>
        <p:spPr>
          <a:xfrm>
            <a:off x="372495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21"/>
          <p:cNvSpPr/>
          <p:nvPr/>
        </p:nvSpPr>
        <p:spPr>
          <a:xfrm>
            <a:off x="425467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21"/>
          <p:cNvSpPr/>
          <p:nvPr/>
        </p:nvSpPr>
        <p:spPr>
          <a:xfrm>
            <a:off x="478440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21"/>
          <p:cNvSpPr/>
          <p:nvPr/>
        </p:nvSpPr>
        <p:spPr>
          <a:xfrm>
            <a:off x="531412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21"/>
          <p:cNvSpPr/>
          <p:nvPr/>
        </p:nvSpPr>
        <p:spPr>
          <a:xfrm>
            <a:off x="584385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21"/>
          <p:cNvSpPr/>
          <p:nvPr/>
        </p:nvSpPr>
        <p:spPr>
          <a:xfrm>
            <a:off x="637357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21"/>
          <p:cNvSpPr/>
          <p:nvPr/>
        </p:nvSpPr>
        <p:spPr>
          <a:xfrm>
            <a:off x="6903300"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21"/>
          <p:cNvSpPr/>
          <p:nvPr/>
        </p:nvSpPr>
        <p:spPr>
          <a:xfrm>
            <a:off x="7433025" y="326737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21"/>
          <p:cNvSpPr/>
          <p:nvPr/>
        </p:nvSpPr>
        <p:spPr>
          <a:xfrm>
            <a:off x="107632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21"/>
          <p:cNvSpPr/>
          <p:nvPr/>
        </p:nvSpPr>
        <p:spPr>
          <a:xfrm>
            <a:off x="160605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21"/>
          <p:cNvSpPr/>
          <p:nvPr/>
        </p:nvSpPr>
        <p:spPr>
          <a:xfrm>
            <a:off x="213577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21"/>
          <p:cNvSpPr/>
          <p:nvPr/>
        </p:nvSpPr>
        <p:spPr>
          <a:xfrm>
            <a:off x="266550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21"/>
          <p:cNvSpPr/>
          <p:nvPr/>
        </p:nvSpPr>
        <p:spPr>
          <a:xfrm>
            <a:off x="319522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21"/>
          <p:cNvSpPr/>
          <p:nvPr/>
        </p:nvSpPr>
        <p:spPr>
          <a:xfrm>
            <a:off x="372495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21"/>
          <p:cNvSpPr/>
          <p:nvPr/>
        </p:nvSpPr>
        <p:spPr>
          <a:xfrm>
            <a:off x="425467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21"/>
          <p:cNvSpPr/>
          <p:nvPr/>
        </p:nvSpPr>
        <p:spPr>
          <a:xfrm>
            <a:off x="478440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21"/>
          <p:cNvSpPr/>
          <p:nvPr/>
        </p:nvSpPr>
        <p:spPr>
          <a:xfrm>
            <a:off x="531412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21"/>
          <p:cNvSpPr/>
          <p:nvPr/>
        </p:nvSpPr>
        <p:spPr>
          <a:xfrm>
            <a:off x="584385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21"/>
          <p:cNvSpPr/>
          <p:nvPr/>
        </p:nvSpPr>
        <p:spPr>
          <a:xfrm>
            <a:off x="637357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21"/>
          <p:cNvSpPr/>
          <p:nvPr/>
        </p:nvSpPr>
        <p:spPr>
          <a:xfrm>
            <a:off x="6903300"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21"/>
          <p:cNvSpPr/>
          <p:nvPr/>
        </p:nvSpPr>
        <p:spPr>
          <a:xfrm>
            <a:off x="7433025" y="371510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21"/>
          <p:cNvSpPr/>
          <p:nvPr/>
        </p:nvSpPr>
        <p:spPr>
          <a:xfrm>
            <a:off x="107632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21"/>
          <p:cNvSpPr/>
          <p:nvPr/>
        </p:nvSpPr>
        <p:spPr>
          <a:xfrm>
            <a:off x="160605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21"/>
          <p:cNvSpPr/>
          <p:nvPr/>
        </p:nvSpPr>
        <p:spPr>
          <a:xfrm>
            <a:off x="213577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21"/>
          <p:cNvSpPr/>
          <p:nvPr/>
        </p:nvSpPr>
        <p:spPr>
          <a:xfrm>
            <a:off x="266550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21"/>
          <p:cNvSpPr/>
          <p:nvPr/>
        </p:nvSpPr>
        <p:spPr>
          <a:xfrm>
            <a:off x="319522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21"/>
          <p:cNvSpPr/>
          <p:nvPr/>
        </p:nvSpPr>
        <p:spPr>
          <a:xfrm>
            <a:off x="372495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21"/>
          <p:cNvSpPr/>
          <p:nvPr/>
        </p:nvSpPr>
        <p:spPr>
          <a:xfrm>
            <a:off x="425467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21"/>
          <p:cNvSpPr/>
          <p:nvPr/>
        </p:nvSpPr>
        <p:spPr>
          <a:xfrm>
            <a:off x="478440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21"/>
          <p:cNvSpPr/>
          <p:nvPr/>
        </p:nvSpPr>
        <p:spPr>
          <a:xfrm>
            <a:off x="531412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21"/>
          <p:cNvSpPr/>
          <p:nvPr/>
        </p:nvSpPr>
        <p:spPr>
          <a:xfrm>
            <a:off x="584385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21"/>
          <p:cNvSpPr/>
          <p:nvPr/>
        </p:nvSpPr>
        <p:spPr>
          <a:xfrm>
            <a:off x="637357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21"/>
          <p:cNvSpPr/>
          <p:nvPr/>
        </p:nvSpPr>
        <p:spPr>
          <a:xfrm>
            <a:off x="6903300"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21"/>
          <p:cNvSpPr/>
          <p:nvPr/>
        </p:nvSpPr>
        <p:spPr>
          <a:xfrm>
            <a:off x="7433025" y="4162825"/>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21"/>
          <p:cNvSpPr/>
          <p:nvPr/>
        </p:nvSpPr>
        <p:spPr>
          <a:xfrm>
            <a:off x="107632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21"/>
          <p:cNvSpPr/>
          <p:nvPr/>
        </p:nvSpPr>
        <p:spPr>
          <a:xfrm>
            <a:off x="160605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21"/>
          <p:cNvSpPr/>
          <p:nvPr/>
        </p:nvSpPr>
        <p:spPr>
          <a:xfrm>
            <a:off x="213577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21"/>
          <p:cNvSpPr/>
          <p:nvPr/>
        </p:nvSpPr>
        <p:spPr>
          <a:xfrm>
            <a:off x="266550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21"/>
          <p:cNvSpPr/>
          <p:nvPr/>
        </p:nvSpPr>
        <p:spPr>
          <a:xfrm>
            <a:off x="319522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21"/>
          <p:cNvSpPr/>
          <p:nvPr/>
        </p:nvSpPr>
        <p:spPr>
          <a:xfrm>
            <a:off x="372495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21"/>
          <p:cNvSpPr/>
          <p:nvPr/>
        </p:nvSpPr>
        <p:spPr>
          <a:xfrm>
            <a:off x="425467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21"/>
          <p:cNvSpPr/>
          <p:nvPr/>
        </p:nvSpPr>
        <p:spPr>
          <a:xfrm>
            <a:off x="478440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1"/>
          <p:cNvSpPr/>
          <p:nvPr/>
        </p:nvSpPr>
        <p:spPr>
          <a:xfrm>
            <a:off x="531412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21"/>
          <p:cNvSpPr/>
          <p:nvPr/>
        </p:nvSpPr>
        <p:spPr>
          <a:xfrm>
            <a:off x="584385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21"/>
          <p:cNvSpPr/>
          <p:nvPr/>
        </p:nvSpPr>
        <p:spPr>
          <a:xfrm>
            <a:off x="637357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21"/>
          <p:cNvSpPr/>
          <p:nvPr/>
        </p:nvSpPr>
        <p:spPr>
          <a:xfrm>
            <a:off x="6903300"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21"/>
          <p:cNvSpPr/>
          <p:nvPr/>
        </p:nvSpPr>
        <p:spPr>
          <a:xfrm>
            <a:off x="7433025" y="4610550"/>
            <a:ext cx="529725" cy="447725"/>
          </a:xfrm>
          <a:prstGeom prst="flowChartProcess">
            <a:avLst/>
          </a:prstGeom>
          <a:noFill/>
          <a:ln cap="flat" cmpd="sng" w="19050">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21"/>
          <p:cNvSpPr txBox="1"/>
          <p:nvPr/>
        </p:nvSpPr>
        <p:spPr>
          <a:xfrm>
            <a:off x="3607150" y="1973850"/>
            <a:ext cx="3632400" cy="42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id="364" name="Google Shape;364;p21"/>
          <p:cNvPicPr preferRelativeResize="0"/>
          <p:nvPr/>
        </p:nvPicPr>
        <p:blipFill>
          <a:blip r:embed="rId4">
            <a:alphaModFix/>
          </a:blip>
          <a:stretch>
            <a:fillRect/>
          </a:stretch>
        </p:blipFill>
        <p:spPr>
          <a:xfrm>
            <a:off x="3473745" y="1999075"/>
            <a:ext cx="177551" cy="16907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