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31"/>
  </p:notesMasterIdLst>
  <p:sldIdLst>
    <p:sldId id="256" r:id="rId2"/>
    <p:sldId id="257" r:id="rId3"/>
    <p:sldId id="264" r:id="rId4"/>
    <p:sldId id="259" r:id="rId5"/>
    <p:sldId id="260" r:id="rId6"/>
    <p:sldId id="293" r:id="rId7"/>
    <p:sldId id="276" r:id="rId8"/>
    <p:sldId id="279" r:id="rId9"/>
    <p:sldId id="263" r:id="rId10"/>
    <p:sldId id="258" r:id="rId11"/>
    <p:sldId id="272" r:id="rId12"/>
    <p:sldId id="290" r:id="rId13"/>
    <p:sldId id="304" r:id="rId14"/>
    <p:sldId id="299" r:id="rId15"/>
    <p:sldId id="297" r:id="rId16"/>
    <p:sldId id="295" r:id="rId17"/>
    <p:sldId id="300" r:id="rId18"/>
    <p:sldId id="298" r:id="rId19"/>
    <p:sldId id="301" r:id="rId20"/>
    <p:sldId id="296" r:id="rId21"/>
    <p:sldId id="307" r:id="rId22"/>
    <p:sldId id="291" r:id="rId23"/>
    <p:sldId id="312" r:id="rId24"/>
    <p:sldId id="273" r:id="rId25"/>
    <p:sldId id="277" r:id="rId26"/>
    <p:sldId id="311" r:id="rId27"/>
    <p:sldId id="305" r:id="rId28"/>
    <p:sldId id="269"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78331" autoAdjust="0"/>
  </p:normalViewPr>
  <p:slideViewPr>
    <p:cSldViewPr snapToGrid="0">
      <p:cViewPr varScale="1">
        <p:scale>
          <a:sx n="68" d="100"/>
          <a:sy n="68" d="100"/>
        </p:scale>
        <p:origin x="11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64105-2796-4CAE-A861-AC74D6EE90BB}" type="datetimeFigureOut">
              <a:rPr lang="en-US" smtClean="0"/>
              <a:t>7/17/2018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9F0DA-3930-4F0E-9298-B4FB55EDD12E}" type="slidenum">
              <a:rPr lang="en-US" smtClean="0"/>
              <a:t>‹#›</a:t>
            </a:fld>
            <a:endParaRPr lang="en-US"/>
          </a:p>
        </p:txBody>
      </p:sp>
    </p:spTree>
    <p:extLst>
      <p:ext uri="{BB962C8B-B14F-4D97-AF65-F5344CB8AC3E}">
        <p14:creationId xmlns:p14="http://schemas.microsoft.com/office/powerpoint/2010/main" val="269734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I’m here on behalf of the project team to present our updates on an STI funded program call the Extreme Precipitation Forecast Improvement Project.   </a:t>
            </a:r>
          </a:p>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1</a:t>
            </a:fld>
            <a:endParaRPr lang="en-US"/>
          </a:p>
        </p:txBody>
      </p:sp>
    </p:spTree>
    <p:extLst>
      <p:ext uri="{BB962C8B-B14F-4D97-AF65-F5344CB8AC3E}">
        <p14:creationId xmlns:p14="http://schemas.microsoft.com/office/powerpoint/2010/main" val="369610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the NOAA 14 was baselined in AWIPS (D2D, FFMP) around the time the EPFT was released, allowing our team to develop an installation package to utilize the data in GFE. </a:t>
            </a:r>
          </a:p>
          <a:p>
            <a:endParaRPr lang="en-US" dirty="0"/>
          </a:p>
          <a:p>
            <a:r>
              <a:rPr lang="en-US" dirty="0"/>
              <a:t>Note that the data does not exist yet for the entire US.  Texas is expected to be completed in 2018, but the Pac NW does not have a start or end date.  </a:t>
            </a:r>
          </a:p>
          <a:p>
            <a:endParaRPr lang="en-US" dirty="0"/>
          </a:p>
          <a:p>
            <a:r>
              <a:rPr lang="en-US" dirty="0"/>
              <a:t>However, WPC has worked with some folks at CSU to get a limited dataset of ARIs for the Pac NW and Texas until those datasets get completed.  This has allowed us to build a suite of forecast tools for identifying high-impact </a:t>
            </a:r>
            <a:r>
              <a:rPr lang="en-US" dirty="0" err="1"/>
              <a:t>precip</a:t>
            </a:r>
            <a:r>
              <a:rPr lang="en-US" dirty="0"/>
              <a:t> events, that can be used by any WFO, RFC, or national center that utilizes GFE. </a:t>
            </a:r>
          </a:p>
        </p:txBody>
      </p:sp>
      <p:sp>
        <p:nvSpPr>
          <p:cNvPr id="4" name="Slide Number Placeholder 3"/>
          <p:cNvSpPr>
            <a:spLocks noGrp="1"/>
          </p:cNvSpPr>
          <p:nvPr>
            <p:ph type="sldNum" sz="quarter" idx="10"/>
          </p:nvPr>
        </p:nvSpPr>
        <p:spPr/>
        <p:txBody>
          <a:bodyPr/>
          <a:lstStyle/>
          <a:p>
            <a:fld id="{18C3232D-77F7-4797-98D5-189DF7CBF2E7}" type="slidenum">
              <a:rPr lang="en-US" smtClean="0"/>
              <a:t>10</a:t>
            </a:fld>
            <a:endParaRPr lang="en-US"/>
          </a:p>
        </p:txBody>
      </p:sp>
    </p:spTree>
    <p:extLst>
      <p:ext uri="{BB962C8B-B14F-4D97-AF65-F5344CB8AC3E}">
        <p14:creationId xmlns:p14="http://schemas.microsoft.com/office/powerpoint/2010/main" val="2370488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team starting testing the tool…..</a:t>
            </a:r>
          </a:p>
          <a:p>
            <a:endParaRPr lang="en-US" dirty="0"/>
          </a:p>
          <a:p>
            <a:r>
              <a:rPr lang="en-US" dirty="0"/>
              <a:t>Here is what Jon came up with for a case in San Antonio CWA TX. </a:t>
            </a:r>
          </a:p>
          <a:p>
            <a:r>
              <a:rPr lang="en-US" dirty="0"/>
              <a:t>In general, we came up with this key that forecasters could use to assess the table.   Note that our research is still ongoing in terms of associating specific ARIs with specific impacts. </a:t>
            </a:r>
          </a:p>
        </p:txBody>
      </p:sp>
      <p:sp>
        <p:nvSpPr>
          <p:cNvPr id="4" name="Slide Number Placeholder 3"/>
          <p:cNvSpPr>
            <a:spLocks noGrp="1"/>
          </p:cNvSpPr>
          <p:nvPr>
            <p:ph type="sldNum" sz="quarter" idx="10"/>
          </p:nvPr>
        </p:nvSpPr>
        <p:spPr/>
        <p:txBody>
          <a:bodyPr/>
          <a:lstStyle/>
          <a:p>
            <a:fld id="{18C3232D-77F7-4797-98D5-189DF7CBF2E7}" type="slidenum">
              <a:rPr lang="en-US" smtClean="0"/>
              <a:t>11</a:t>
            </a:fld>
            <a:endParaRPr lang="en-US"/>
          </a:p>
        </p:txBody>
      </p:sp>
    </p:spTree>
    <p:extLst>
      <p:ext uri="{BB962C8B-B14F-4D97-AF65-F5344CB8AC3E}">
        <p14:creationId xmlns:p14="http://schemas.microsoft.com/office/powerpoint/2010/main" val="224992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solidFill>
                  <a:schemeClr val="bg1"/>
                </a:solidFill>
              </a:rPr>
              <a:t>So in July 2016, the EPFT was operational released on the SCP, which is now the </a:t>
            </a:r>
            <a:r>
              <a:rPr lang="en-US" baseline="0" dirty="0" err="1">
                <a:solidFill>
                  <a:schemeClr val="bg1"/>
                </a:solidFill>
              </a:rPr>
              <a:t>Vlab</a:t>
            </a:r>
            <a:r>
              <a:rPr lang="en-US" baseline="0" dirty="0">
                <a:solidFill>
                  <a:schemeClr val="bg1"/>
                </a:solidFill>
              </a:rPr>
              <a:t>-SCP.  </a:t>
            </a:r>
          </a:p>
          <a:p>
            <a:endParaRPr lang="en-US" baseline="0" dirty="0">
              <a:solidFill>
                <a:schemeClr val="bg1"/>
              </a:solidFill>
            </a:endParaRPr>
          </a:p>
          <a:p>
            <a:r>
              <a:rPr lang="en-US" baseline="0" dirty="0">
                <a:solidFill>
                  <a:schemeClr val="bg1"/>
                </a:solidFill>
              </a:rPr>
              <a:t>It takes any piece of QPF guidance available in GFE, finds the maximum ratio of QPF to ARI (not that this is not necessarily where the maximum QPF is), and displays the value in the table.  </a:t>
            </a:r>
          </a:p>
          <a:p>
            <a:endParaRPr lang="en-US" baseline="0" dirty="0">
              <a:solidFill>
                <a:schemeClr val="bg1"/>
              </a:solidFill>
            </a:endParaRPr>
          </a:p>
          <a:p>
            <a:r>
              <a:rPr lang="en-US" baseline="0" dirty="0">
                <a:solidFill>
                  <a:schemeClr val="bg1"/>
                </a:solidFill>
              </a:rPr>
              <a:t>Just like the ESAT, it’s designed so the user can click on a cell, bring the grid of percentages up in GFE, and locate the area where the pixel is located.  </a:t>
            </a:r>
            <a:endParaRPr lang="en-US" baseline="0" dirty="0">
              <a:solidFill>
                <a:prstClr val="black"/>
              </a:solidFill>
            </a:endParaRPr>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94938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also released the EPAT and ARIT based on comments and feedback from the field.  </a:t>
            </a:r>
          </a:p>
          <a:p>
            <a:endParaRPr lang="en-US" dirty="0"/>
          </a:p>
          <a:p>
            <a:r>
              <a:rPr lang="en-US" dirty="0"/>
              <a:t>The ARIT is a very similar concept to the EPFT, but shows the max recurrence interval in the table rather than the showing how close the guidance is to a specific ARI threshold.  </a:t>
            </a:r>
          </a:p>
          <a:p>
            <a:r>
              <a:rPr lang="en-US" dirty="0"/>
              <a:t>Drawback - The procedure that produces this table takes longer to run because it has to compare every single grid with (sometimes) 10 ARI grids rather than 1, and increased I/O time because of this.   </a:t>
            </a:r>
          </a:p>
        </p:txBody>
      </p:sp>
      <p:sp>
        <p:nvSpPr>
          <p:cNvPr id="4" name="Slide Number Placeholder 3"/>
          <p:cNvSpPr>
            <a:spLocks noGrp="1"/>
          </p:cNvSpPr>
          <p:nvPr>
            <p:ph type="sldNum" sz="quarter" idx="10"/>
          </p:nvPr>
        </p:nvSpPr>
        <p:spPr/>
        <p:txBody>
          <a:bodyPr/>
          <a:lstStyle/>
          <a:p>
            <a:fld id="{18C3232D-77F7-4797-98D5-189DF7CBF2E7}" type="slidenum">
              <a:rPr lang="en-US" smtClean="0"/>
              <a:t>13</a:t>
            </a:fld>
            <a:endParaRPr lang="en-US"/>
          </a:p>
        </p:txBody>
      </p:sp>
    </p:spTree>
    <p:extLst>
      <p:ext uri="{BB962C8B-B14F-4D97-AF65-F5344CB8AC3E}">
        <p14:creationId xmlns:p14="http://schemas.microsoft.com/office/powerpoint/2010/main" val="45902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will demonstrate the latest version of the EPFT (v2.0) from a March AR event this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was particularly concerning about this event is that there was potential for heavy rain to fall on the burn scars from the fires the previous season.  It doesn’t take much rain on a burn scar to produce flooding, but the more climatologically significant rainfall, the more potential there is for catastrophic damage.  </a:t>
            </a:r>
          </a:p>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14</a:t>
            </a:fld>
            <a:endParaRPr lang="en-US"/>
          </a:p>
        </p:txBody>
      </p:sp>
    </p:spTree>
    <p:extLst>
      <p:ext uri="{BB962C8B-B14F-4D97-AF65-F5344CB8AC3E}">
        <p14:creationId xmlns:p14="http://schemas.microsoft.com/office/powerpoint/2010/main" val="244239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I go through this demonstration, I’m going to use a top-down approach to analyzing or “mining” the guidance as if I were a forecaster at WPC trying to assess the situation for the West.  </a:t>
            </a:r>
          </a:p>
          <a:p>
            <a:endParaRPr lang="en-US" dirty="0"/>
          </a:p>
          <a:p>
            <a:r>
              <a:rPr lang="en-US" dirty="0"/>
              <a:t>Running the EPFT on Monday, March 19</a:t>
            </a:r>
            <a:r>
              <a:rPr lang="en-US" baseline="30000" dirty="0"/>
              <a:t>th </a:t>
            </a:r>
            <a:r>
              <a:rPr lang="en-US" dirty="0"/>
              <a:t> with the default configuration (6-hr, 100-yr) over the western US shows the agreement of the models indicating a rain event, with some potential to produce significant rainfall.  You can see where some of global guidance and even the NAM are starting to produce QPF nearing a 100-yr event.  </a:t>
            </a:r>
          </a:p>
        </p:txBody>
      </p:sp>
      <p:sp>
        <p:nvSpPr>
          <p:cNvPr id="4" name="Slide Number Placeholder 3"/>
          <p:cNvSpPr>
            <a:spLocks noGrp="1"/>
          </p:cNvSpPr>
          <p:nvPr>
            <p:ph type="sldNum" sz="quarter" idx="10"/>
          </p:nvPr>
        </p:nvSpPr>
        <p:spPr/>
        <p:txBody>
          <a:bodyPr/>
          <a:lstStyle/>
          <a:p>
            <a:fld id="{4B79F0DA-3930-4F0E-9298-B4FB55EDD12E}" type="slidenum">
              <a:rPr lang="en-US" smtClean="0"/>
              <a:t>15</a:t>
            </a:fld>
            <a:endParaRPr lang="en-US"/>
          </a:p>
        </p:txBody>
      </p:sp>
    </p:spTree>
    <p:extLst>
      <p:ext uri="{BB962C8B-B14F-4D97-AF65-F5344CB8AC3E}">
        <p14:creationId xmlns:p14="http://schemas.microsoft.com/office/powerpoint/2010/main" val="328082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that AR’s are usually larger-scale multi-day events, longer duration rainfall tends to be more significant, so switching to the 24-hr duration will cause the table to “light up” more as opposed to shorter durations.   </a:t>
            </a:r>
          </a:p>
          <a:p>
            <a:endParaRPr lang="en-US" dirty="0"/>
          </a:p>
          <a:p>
            <a:r>
              <a:rPr lang="en-US" dirty="0"/>
              <a:t>So in this image you can see that there are ore models exceeding or nearing a 100-yr event.   With the higher-duration, it’s easier to identify which models and how many models are producing extreme or near-extreme rainfall.  Clicking on a cell in the table will bring up the grid of percentages in the spatial editor, and from here you can look to see where the significant rainfall is occurring, and refine the table by a specific edit area.  WPC and RFCs can look at specific CWAs, and CWA’s can create edit areas of burn scars or low water crossings.    </a:t>
            </a:r>
          </a:p>
        </p:txBody>
      </p:sp>
      <p:sp>
        <p:nvSpPr>
          <p:cNvPr id="4" name="Slide Number Placeholder 3"/>
          <p:cNvSpPr>
            <a:spLocks noGrp="1"/>
          </p:cNvSpPr>
          <p:nvPr>
            <p:ph type="sldNum" sz="quarter" idx="10"/>
          </p:nvPr>
        </p:nvSpPr>
        <p:spPr/>
        <p:txBody>
          <a:bodyPr/>
          <a:lstStyle/>
          <a:p>
            <a:fld id="{4B79F0DA-3930-4F0E-9298-B4FB55EDD12E}" type="slidenum">
              <a:rPr lang="en-US" smtClean="0"/>
              <a:t>16</a:t>
            </a:fld>
            <a:endParaRPr lang="en-US"/>
          </a:p>
        </p:txBody>
      </p:sp>
    </p:spTree>
    <p:extLst>
      <p:ext uri="{BB962C8B-B14F-4D97-AF65-F5344CB8AC3E}">
        <p14:creationId xmlns:p14="http://schemas.microsoft.com/office/powerpoint/2010/main" val="276061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of the EPFT over HNX (San Joaquin Valley/Hanford) comparing QPF to the 100-yr ARI.  The area is pretty large over which significant rainfall, and near extreme rainfall is being forecasted.  At this point the forecaster could change the ARI to 25 year…   </a:t>
            </a:r>
          </a:p>
        </p:txBody>
      </p:sp>
      <p:sp>
        <p:nvSpPr>
          <p:cNvPr id="4" name="Slide Number Placeholder 3"/>
          <p:cNvSpPr>
            <a:spLocks noGrp="1"/>
          </p:cNvSpPr>
          <p:nvPr>
            <p:ph type="sldNum" sz="quarter" idx="10"/>
          </p:nvPr>
        </p:nvSpPr>
        <p:spPr/>
        <p:txBody>
          <a:bodyPr/>
          <a:lstStyle/>
          <a:p>
            <a:fld id="{4B79F0DA-3930-4F0E-9298-B4FB55EDD12E}" type="slidenum">
              <a:rPr lang="en-US" smtClean="0"/>
              <a:t>17</a:t>
            </a:fld>
            <a:endParaRPr lang="en-US"/>
          </a:p>
        </p:txBody>
      </p:sp>
    </p:spTree>
    <p:extLst>
      <p:ext uri="{BB962C8B-B14F-4D97-AF65-F5344CB8AC3E}">
        <p14:creationId xmlns:p14="http://schemas.microsoft.com/office/powerpoint/2010/main" val="589724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will  see more models agreeing on that exceedance threshold, for that CWA.  </a:t>
            </a:r>
          </a:p>
        </p:txBody>
      </p:sp>
      <p:sp>
        <p:nvSpPr>
          <p:cNvPr id="4" name="Slide Number Placeholder 3"/>
          <p:cNvSpPr>
            <a:spLocks noGrp="1"/>
          </p:cNvSpPr>
          <p:nvPr>
            <p:ph type="sldNum" sz="quarter" idx="10"/>
          </p:nvPr>
        </p:nvSpPr>
        <p:spPr/>
        <p:txBody>
          <a:bodyPr/>
          <a:lstStyle/>
          <a:p>
            <a:fld id="{4B79F0DA-3930-4F0E-9298-B4FB55EDD12E}" type="slidenum">
              <a:rPr lang="en-US" smtClean="0"/>
              <a:t>18</a:t>
            </a:fld>
            <a:endParaRPr lang="en-US"/>
          </a:p>
        </p:txBody>
      </p:sp>
    </p:spTree>
    <p:extLst>
      <p:ext uri="{BB962C8B-B14F-4D97-AF65-F5344CB8AC3E}">
        <p14:creationId xmlns:p14="http://schemas.microsoft.com/office/powerpoint/2010/main" val="137942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start to see the majority of guidance starting to exceed the 10-yr ARI in this CWA.  </a:t>
            </a:r>
          </a:p>
        </p:txBody>
      </p:sp>
      <p:sp>
        <p:nvSpPr>
          <p:cNvPr id="4" name="Slide Number Placeholder 3"/>
          <p:cNvSpPr>
            <a:spLocks noGrp="1"/>
          </p:cNvSpPr>
          <p:nvPr>
            <p:ph type="sldNum" sz="quarter" idx="10"/>
          </p:nvPr>
        </p:nvSpPr>
        <p:spPr/>
        <p:txBody>
          <a:bodyPr/>
          <a:lstStyle/>
          <a:p>
            <a:fld id="{4B79F0DA-3930-4F0E-9298-B4FB55EDD12E}" type="slidenum">
              <a:rPr lang="en-US" smtClean="0"/>
              <a:t>19</a:t>
            </a:fld>
            <a:endParaRPr lang="en-US"/>
          </a:p>
        </p:txBody>
      </p:sp>
    </p:spTree>
    <p:extLst>
      <p:ext uri="{BB962C8B-B14F-4D97-AF65-F5344CB8AC3E}">
        <p14:creationId xmlns:p14="http://schemas.microsoft.com/office/powerpoint/2010/main" val="310405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Diana Stovern, and I’m a research meteorologist contracted by WPC to take the team’s project ideas and integrate them into a set of operational tools.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goal these tools are to improve SA and IDSS of extreme </a:t>
            </a:r>
            <a:r>
              <a:rPr lang="en-US" dirty="0" err="1"/>
              <a:t>precip</a:t>
            </a:r>
            <a:r>
              <a:rPr lang="en-US" dirty="0"/>
              <a:t> events.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means leveraging current software and datasets available to forecasters to help them identify when extreme rainfall is a threat, and help convey the extent of risk to their partners and the public. .  </a:t>
            </a:r>
          </a:p>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2</a:t>
            </a:fld>
            <a:endParaRPr lang="en-US"/>
          </a:p>
        </p:txBody>
      </p:sp>
    </p:spTree>
    <p:extLst>
      <p:ext uri="{BB962C8B-B14F-4D97-AF65-F5344CB8AC3E}">
        <p14:creationId xmlns:p14="http://schemas.microsoft.com/office/powerpoint/2010/main" val="306366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mining the data, I (or a forecasters) could look at the ARI, QPF, and run a function that plots the QPF in the context of each ARI get a sense of how widespread the significant rainfall is.   </a:t>
            </a:r>
          </a:p>
          <a:p>
            <a:r>
              <a:rPr lang="en-US" dirty="0"/>
              <a:t>In this example, I have run the function Contour ARI on the ECMWF.  </a:t>
            </a:r>
          </a:p>
        </p:txBody>
      </p:sp>
      <p:sp>
        <p:nvSpPr>
          <p:cNvPr id="4" name="Slide Number Placeholder 3"/>
          <p:cNvSpPr>
            <a:spLocks noGrp="1"/>
          </p:cNvSpPr>
          <p:nvPr>
            <p:ph type="sldNum" sz="quarter" idx="10"/>
          </p:nvPr>
        </p:nvSpPr>
        <p:spPr/>
        <p:txBody>
          <a:bodyPr/>
          <a:lstStyle/>
          <a:p>
            <a:fld id="{4B79F0DA-3930-4F0E-9298-B4FB55EDD12E}" type="slidenum">
              <a:rPr lang="en-US" smtClean="0"/>
              <a:t>20</a:t>
            </a:fld>
            <a:endParaRPr lang="en-US"/>
          </a:p>
        </p:txBody>
      </p:sp>
    </p:spTree>
    <p:extLst>
      <p:ext uri="{BB962C8B-B14F-4D97-AF65-F5344CB8AC3E}">
        <p14:creationId xmlns:p14="http://schemas.microsoft.com/office/powerpoint/2010/main" val="237062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event and associated impacts have taken place, the forecaster can view the observed rainfall (QPE) in the context of the ARIs.   </a:t>
            </a:r>
          </a:p>
          <a:p>
            <a:endParaRPr lang="en-US" dirty="0"/>
          </a:p>
          <a:p>
            <a:r>
              <a:rPr lang="en-US" dirty="0"/>
              <a:t>Here I had to reduce the ARI down to 2-years to see a clear signal in the EPAT.   </a:t>
            </a:r>
          </a:p>
          <a:p>
            <a:endParaRPr lang="en-US" dirty="0"/>
          </a:p>
          <a:p>
            <a:r>
              <a:rPr lang="en-US" dirty="0"/>
              <a:t>Continued use of the EPAT after a high-impact rain event can help the forecaster garner a sense of the ARIs associated with actual impacts, which will help them with decision support for future events.   </a:t>
            </a:r>
          </a:p>
        </p:txBody>
      </p:sp>
      <p:sp>
        <p:nvSpPr>
          <p:cNvPr id="4" name="Slide Number Placeholder 3"/>
          <p:cNvSpPr>
            <a:spLocks noGrp="1"/>
          </p:cNvSpPr>
          <p:nvPr>
            <p:ph type="sldNum" sz="quarter" idx="10"/>
          </p:nvPr>
        </p:nvSpPr>
        <p:spPr/>
        <p:txBody>
          <a:bodyPr/>
          <a:lstStyle/>
          <a:p>
            <a:fld id="{4B79F0DA-3930-4F0E-9298-B4FB55EDD12E}" type="slidenum">
              <a:rPr lang="en-US" smtClean="0"/>
              <a:t>21</a:t>
            </a:fld>
            <a:endParaRPr lang="en-US"/>
          </a:p>
        </p:txBody>
      </p:sp>
    </p:spTree>
    <p:extLst>
      <p:ext uri="{BB962C8B-B14F-4D97-AF65-F5344CB8AC3E}">
        <p14:creationId xmlns:p14="http://schemas.microsoft.com/office/powerpoint/2010/main" val="489778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3232D-77F7-4797-98D5-189DF7CBF2E7}" type="slidenum">
              <a:rPr lang="en-US" smtClean="0"/>
              <a:t>22</a:t>
            </a:fld>
            <a:endParaRPr lang="en-US"/>
          </a:p>
        </p:txBody>
      </p:sp>
    </p:spTree>
    <p:extLst>
      <p:ext uri="{BB962C8B-B14F-4D97-AF65-F5344CB8AC3E}">
        <p14:creationId xmlns:p14="http://schemas.microsoft.com/office/powerpoint/2010/main" val="3399423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adding a new version of the Average Recurrence Interval Table later this week.  This version is now designed to work with any site that has downloaded the NOAA14Atlas or NOAA14AllUSv2. </a:t>
            </a:r>
          </a:p>
        </p:txBody>
      </p:sp>
      <p:sp>
        <p:nvSpPr>
          <p:cNvPr id="4" name="Slide Number Placeholder 3"/>
          <p:cNvSpPr>
            <a:spLocks noGrp="1"/>
          </p:cNvSpPr>
          <p:nvPr>
            <p:ph type="sldNum" sz="quarter" idx="10"/>
          </p:nvPr>
        </p:nvSpPr>
        <p:spPr/>
        <p:txBody>
          <a:bodyPr/>
          <a:lstStyle/>
          <a:p>
            <a:fld id="{4B79F0DA-3930-4F0E-9298-B4FB55EDD12E}" type="slidenum">
              <a:rPr lang="en-US" smtClean="0"/>
              <a:t>23</a:t>
            </a:fld>
            <a:endParaRPr lang="en-US"/>
          </a:p>
        </p:txBody>
      </p:sp>
    </p:spTree>
    <p:extLst>
      <p:ext uri="{BB962C8B-B14F-4D97-AF65-F5344CB8AC3E}">
        <p14:creationId xmlns:p14="http://schemas.microsoft.com/office/powerpoint/2010/main" val="89924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addition of FFG improves upon the lack of antecedent conditions in the EPFT, since antecedent conditions are usually included in the methodology RFCs use to create FFG.</a:t>
            </a:r>
          </a:p>
        </p:txBody>
      </p:sp>
      <p:sp>
        <p:nvSpPr>
          <p:cNvPr id="4" name="Slide Number Placeholder 3"/>
          <p:cNvSpPr>
            <a:spLocks noGrp="1"/>
          </p:cNvSpPr>
          <p:nvPr>
            <p:ph type="sldNum" sz="quarter" idx="10"/>
          </p:nvPr>
        </p:nvSpPr>
        <p:spPr/>
        <p:txBody>
          <a:bodyPr/>
          <a:lstStyle/>
          <a:p>
            <a:fld id="{18C3232D-77F7-4797-98D5-189DF7CBF2E7}" type="slidenum">
              <a:rPr lang="en-US" smtClean="0"/>
              <a:t>24</a:t>
            </a:fld>
            <a:endParaRPr lang="en-US"/>
          </a:p>
        </p:txBody>
      </p:sp>
    </p:spTree>
    <p:extLst>
      <p:ext uri="{BB962C8B-B14F-4D97-AF65-F5344CB8AC3E}">
        <p14:creationId xmlns:p14="http://schemas.microsoft.com/office/powerpoint/2010/main" val="4160324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25</a:t>
            </a:fld>
            <a:endParaRPr lang="en-US"/>
          </a:p>
        </p:txBody>
      </p:sp>
    </p:spTree>
    <p:extLst>
      <p:ext uri="{BB962C8B-B14F-4D97-AF65-F5344CB8AC3E}">
        <p14:creationId xmlns:p14="http://schemas.microsoft.com/office/powerpoint/2010/main" val="1203229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26</a:t>
            </a:fld>
            <a:endParaRPr lang="en-US"/>
          </a:p>
        </p:txBody>
      </p:sp>
    </p:spTree>
    <p:extLst>
      <p:ext uri="{BB962C8B-B14F-4D97-AF65-F5344CB8AC3E}">
        <p14:creationId xmlns:p14="http://schemas.microsoft.com/office/powerpoint/2010/main" val="318863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27</a:t>
            </a:fld>
            <a:endParaRPr lang="en-US"/>
          </a:p>
        </p:txBody>
      </p:sp>
    </p:spTree>
    <p:extLst>
      <p:ext uri="{BB962C8B-B14F-4D97-AF65-F5344CB8AC3E}">
        <p14:creationId xmlns:p14="http://schemas.microsoft.com/office/powerpoint/2010/main" val="1447373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3232D-77F7-4797-98D5-189DF7CBF2E7}" type="slidenum">
              <a:rPr lang="en-US" smtClean="0"/>
              <a:t>28</a:t>
            </a:fld>
            <a:endParaRPr lang="en-US"/>
          </a:p>
        </p:txBody>
      </p:sp>
    </p:spTree>
    <p:extLst>
      <p:ext uri="{BB962C8B-B14F-4D97-AF65-F5344CB8AC3E}">
        <p14:creationId xmlns:p14="http://schemas.microsoft.com/office/powerpoint/2010/main" val="2253961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this presentation today.</a:t>
            </a:r>
          </a:p>
          <a:p>
            <a:r>
              <a:rPr lang="en-US" dirty="0"/>
              <a:t>Here are the </a:t>
            </a:r>
            <a:r>
              <a:rPr lang="en-US" dirty="0" err="1"/>
              <a:t>Vlab</a:t>
            </a:r>
            <a:r>
              <a:rPr lang="en-US" dirty="0"/>
              <a:t> links to download the ARI data and AWIPs Procedures… </a:t>
            </a:r>
          </a:p>
          <a:p>
            <a:r>
              <a:rPr lang="en-US" dirty="0"/>
              <a:t>And your reps to contact for your questions, comments, and feedback. </a:t>
            </a:r>
          </a:p>
        </p:txBody>
      </p:sp>
      <p:sp>
        <p:nvSpPr>
          <p:cNvPr id="4" name="Slide Number Placeholder 3"/>
          <p:cNvSpPr>
            <a:spLocks noGrp="1"/>
          </p:cNvSpPr>
          <p:nvPr>
            <p:ph type="sldNum" sz="quarter" idx="10"/>
          </p:nvPr>
        </p:nvSpPr>
        <p:spPr/>
        <p:txBody>
          <a:bodyPr/>
          <a:lstStyle/>
          <a:p>
            <a:fld id="{4B79F0DA-3930-4F0E-9298-B4FB55EDD12E}" type="slidenum">
              <a:rPr lang="en-US" smtClean="0"/>
              <a:t>29</a:t>
            </a:fld>
            <a:endParaRPr lang="en-US"/>
          </a:p>
        </p:txBody>
      </p:sp>
    </p:spTree>
    <p:extLst>
      <p:ext uri="{BB962C8B-B14F-4D97-AF65-F5344CB8AC3E}">
        <p14:creationId xmlns:p14="http://schemas.microsoft.com/office/powerpoint/2010/main" val="126748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motivation behind this project comes from numerous NWS service assessment that have highlighted deficiencies in how WFOs and WPC have communicated the full extent of risk of a high-impact rain event with their partners and the public.  </a:t>
            </a:r>
          </a:p>
        </p:txBody>
      </p:sp>
      <p:sp>
        <p:nvSpPr>
          <p:cNvPr id="4" name="Slide Number Placeholder 3"/>
          <p:cNvSpPr>
            <a:spLocks noGrp="1"/>
          </p:cNvSpPr>
          <p:nvPr>
            <p:ph type="sldNum" sz="quarter" idx="10"/>
          </p:nvPr>
        </p:nvSpPr>
        <p:spPr/>
        <p:txBody>
          <a:bodyPr/>
          <a:lstStyle/>
          <a:p>
            <a:fld id="{18C3232D-77F7-4797-98D5-189DF7CBF2E7}" type="slidenum">
              <a:rPr lang="en-US" smtClean="0"/>
              <a:t>3</a:t>
            </a:fld>
            <a:endParaRPr lang="en-US"/>
          </a:p>
        </p:txBody>
      </p:sp>
    </p:spTree>
    <p:extLst>
      <p:ext uri="{BB962C8B-B14F-4D97-AF65-F5344CB8AC3E}">
        <p14:creationId xmlns:p14="http://schemas.microsoft.com/office/powerpoint/2010/main" val="369737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includes meteorologists and hydrologists from all facets of NOAA directly impacted by this problem; WPC, RFCs, and each SOO-rep from every region.   </a:t>
            </a:r>
          </a:p>
          <a:p>
            <a:endParaRPr lang="en-US" dirty="0"/>
          </a:p>
          <a:p>
            <a:r>
              <a:rPr lang="en-US" dirty="0"/>
              <a:t>  </a:t>
            </a:r>
          </a:p>
        </p:txBody>
      </p:sp>
      <p:sp>
        <p:nvSpPr>
          <p:cNvPr id="4" name="Slide Number Placeholder 3"/>
          <p:cNvSpPr>
            <a:spLocks noGrp="1"/>
          </p:cNvSpPr>
          <p:nvPr>
            <p:ph type="sldNum" sz="quarter" idx="10"/>
          </p:nvPr>
        </p:nvSpPr>
        <p:spPr/>
        <p:txBody>
          <a:bodyPr/>
          <a:lstStyle/>
          <a:p>
            <a:fld id="{4B79F0DA-3930-4F0E-9298-B4FB55EDD12E}" type="slidenum">
              <a:rPr lang="en-US" smtClean="0"/>
              <a:t>4</a:t>
            </a:fld>
            <a:endParaRPr lang="en-US"/>
          </a:p>
        </p:txBody>
      </p:sp>
    </p:spTree>
    <p:extLst>
      <p:ext uri="{BB962C8B-B14F-4D97-AF65-F5344CB8AC3E}">
        <p14:creationId xmlns:p14="http://schemas.microsoft.com/office/powerpoint/2010/main" val="13352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started out the “Research to operations” path by first exploring the factors….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can be simplified in terms of </a:t>
            </a:r>
            <a:r>
              <a:rPr lang="en-US" dirty="0" err="1"/>
              <a:t>climo</a:t>
            </a:r>
            <a:r>
              <a:rPr lang="en-US" dirty="0"/>
              <a:t> </a:t>
            </a:r>
            <a:r>
              <a:rPr lang="en-US" dirty="0" err="1"/>
              <a:t>signific</a:t>
            </a:r>
            <a:r>
              <a:rPr lang="en-US" dirty="0"/>
              <a:t>. Rainfall and antecedent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consulted with experts on extreme </a:t>
            </a:r>
            <a:r>
              <a:rPr lang="en-US" dirty="0" err="1"/>
              <a:t>precip</a:t>
            </a:r>
            <a:r>
              <a:rPr lang="en-US" dirty="0"/>
              <a:t> both in academia and within NOAA labs…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designed a tool concept based off of an SA table that uses climate date to highlight anomalous signals associated with high-impact weather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ESAT showed proof of concept that highlighting anomalies effectively raises awareness to forecasters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team wanted to employ a similar concept (based off of Trevor A’s work), using NOAA 14 to highlight anomalous rainfall in forecast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4B79F0DA-3930-4F0E-9298-B4FB55EDD12E}" type="slidenum">
              <a:rPr lang="en-US" smtClean="0"/>
              <a:t>5</a:t>
            </a:fld>
            <a:endParaRPr lang="en-US"/>
          </a:p>
        </p:txBody>
      </p:sp>
    </p:spTree>
    <p:extLst>
      <p:ext uri="{BB962C8B-B14F-4D97-AF65-F5344CB8AC3E}">
        <p14:creationId xmlns:p14="http://schemas.microsoft.com/office/powerpoint/2010/main" val="224292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continue, I want to familiarize the audience with some important concepts I’ll be using throughout this presentation.  I’m showing you a situational awareness tool that uses Average Recurrence Interval data to highlight when any piece of forecast guidance is highlighting a potential extreme event in the forecast.   </a:t>
            </a:r>
          </a:p>
        </p:txBody>
      </p:sp>
      <p:sp>
        <p:nvSpPr>
          <p:cNvPr id="4" name="Slide Number Placeholder 3"/>
          <p:cNvSpPr>
            <a:spLocks noGrp="1"/>
          </p:cNvSpPr>
          <p:nvPr>
            <p:ph type="sldNum" sz="quarter" idx="10"/>
          </p:nvPr>
        </p:nvSpPr>
        <p:spPr/>
        <p:txBody>
          <a:bodyPr/>
          <a:lstStyle/>
          <a:p>
            <a:fld id="{18C3232D-77F7-4797-98D5-189DF7CBF2E7}" type="slidenum">
              <a:rPr lang="en-US" smtClean="0"/>
              <a:t>6</a:t>
            </a:fld>
            <a:endParaRPr lang="en-US"/>
          </a:p>
        </p:txBody>
      </p:sp>
    </p:spTree>
    <p:extLst>
      <p:ext uri="{BB962C8B-B14F-4D97-AF65-F5344CB8AC3E}">
        <p14:creationId xmlns:p14="http://schemas.microsoft.com/office/powerpoint/2010/main" val="413533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else use ARIs?  Besides for the fact that they convey “rarity”, they are also directly used in the design of hydrologic structures and flood retention systems.  Thus, the impacts can be better assessed by NWS forecasters and their core partners when rainfall is expected to exceeds these ARIs.      </a:t>
            </a:r>
          </a:p>
        </p:txBody>
      </p:sp>
      <p:sp>
        <p:nvSpPr>
          <p:cNvPr id="4" name="Slide Number Placeholder 3"/>
          <p:cNvSpPr>
            <a:spLocks noGrp="1"/>
          </p:cNvSpPr>
          <p:nvPr>
            <p:ph type="sldNum" sz="quarter" idx="10"/>
          </p:nvPr>
        </p:nvSpPr>
        <p:spPr/>
        <p:txBody>
          <a:bodyPr/>
          <a:lstStyle/>
          <a:p>
            <a:fld id="{18C3232D-77F7-4797-98D5-189DF7CBF2E7}" type="slidenum">
              <a:rPr lang="en-US" smtClean="0"/>
              <a:t>7</a:t>
            </a:fld>
            <a:endParaRPr lang="en-US"/>
          </a:p>
        </p:txBody>
      </p:sp>
    </p:spTree>
    <p:extLst>
      <p:ext uri="{BB962C8B-B14F-4D97-AF65-F5344CB8AC3E}">
        <p14:creationId xmlns:p14="http://schemas.microsoft.com/office/powerpoint/2010/main" val="2868149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consulting with experts who’ve studied and/or worked with ARIs in operations, they found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Russ and Greg’s Work </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Through Russ’s research predicting ARI exceedance from the GEFS using Machine Learning techniques, he related ARIs to report of flash flooding and found that were a better predictor than a fixed QPF threshold.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Scott Lincoln at LMRFC and a summer intern, Michelle Thompson, related ARIs to flood impacts.  </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Research based on 25 cases of FF reports suggested 2-yr ARI could be used for warning threshold. </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25-yr ARI could be used for major flooding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Rich </a:t>
            </a:r>
            <a:r>
              <a:rPr lang="en-US" sz="1400" dirty="0" err="1">
                <a:latin typeface="Times New Roman" panose="02020603050405020304" pitchFamily="18" charset="0"/>
                <a:cs typeface="Times New Roman" panose="02020603050405020304" pitchFamily="18" charset="0"/>
              </a:rPr>
              <a:t>Grumm’s</a:t>
            </a:r>
            <a:r>
              <a:rPr lang="en-US" sz="1400" dirty="0">
                <a:latin typeface="Times New Roman" panose="02020603050405020304" pitchFamily="18" charset="0"/>
                <a:cs typeface="Times New Roman" panose="02020603050405020304" pitchFamily="18" charset="0"/>
              </a:rPr>
              <a:t> Preliminary work on model verification of extreme precipitation  </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data imply that the GFS tends to under forecast 6-hour QPF amounts and thus QPF/ARI ratios over 70% are difficult to achieve</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Thus forecasters should be mindful of extreme rainfall potential when the 6-hour QPF/ARI ratios are over 50% and concerned about an extreme event as the values approach and exceed 70%. Values near 100% though rare can occur and often indicated extreme rainfall and higher end flooding.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B79F0DA-3930-4F0E-9298-B4FB55EDD12E}" type="slidenum">
              <a:rPr lang="en-US" smtClean="0"/>
              <a:t>8</a:t>
            </a:fld>
            <a:endParaRPr lang="en-US"/>
          </a:p>
        </p:txBody>
      </p:sp>
    </p:spTree>
    <p:extLst>
      <p:ext uri="{BB962C8B-B14F-4D97-AF65-F5344CB8AC3E}">
        <p14:creationId xmlns:p14="http://schemas.microsoft.com/office/powerpoint/2010/main" val="409292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Preliminary research led up to the design of the Extreme Precipitation Forecast Table </a:t>
            </a:r>
          </a:p>
          <a:p>
            <a:r>
              <a:rPr lang="en-US" dirty="0"/>
              <a:t>- A situational awareness table that highlights extreme or climatologically significant rainfall in the forecast. </a:t>
            </a:r>
          </a:p>
          <a:p>
            <a:r>
              <a:rPr lang="en-US" dirty="0"/>
              <a:t> - This table was initially designed for AWIPS, due to it being a common platform between WPC, WFOs, RFCs, that could be utilized to better coordinate messaging during an extreme or high-impact rain event.  </a:t>
            </a:r>
          </a:p>
        </p:txBody>
      </p:sp>
      <p:sp>
        <p:nvSpPr>
          <p:cNvPr id="4" name="Slide Number Placeholder 3"/>
          <p:cNvSpPr>
            <a:spLocks noGrp="1"/>
          </p:cNvSpPr>
          <p:nvPr>
            <p:ph type="sldNum" sz="quarter" idx="10"/>
          </p:nvPr>
        </p:nvSpPr>
        <p:spPr/>
        <p:txBody>
          <a:bodyPr/>
          <a:lstStyle/>
          <a:p>
            <a:fld id="{4B79F0DA-3930-4F0E-9298-B4FB55EDD12E}" type="slidenum">
              <a:rPr lang="en-US" smtClean="0"/>
              <a:t>9</a:t>
            </a:fld>
            <a:endParaRPr lang="en-US"/>
          </a:p>
        </p:txBody>
      </p:sp>
    </p:spTree>
    <p:extLst>
      <p:ext uri="{BB962C8B-B14F-4D97-AF65-F5344CB8AC3E}">
        <p14:creationId xmlns:p14="http://schemas.microsoft.com/office/powerpoint/2010/main" val="149196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1177DC-D905-4155-8219-A668AF0A629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215208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177DC-D905-4155-8219-A668AF0A629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147301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177DC-D905-4155-8219-A668AF0A629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287039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320801" y="228601"/>
            <a:ext cx="9550399" cy="990599"/>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Times New Roman"/>
                <a:ea typeface="Times New Roman"/>
                <a:cs typeface="Times New Roman"/>
                <a:sym typeface="Times New Roman"/>
              </a:defRPr>
            </a:lvl1pPr>
            <a:lvl2pPr algn="ctr" rtl="0">
              <a:spcBef>
                <a:spcPts val="0"/>
              </a:spcBef>
              <a:spcAft>
                <a:spcPts val="0"/>
              </a:spcAft>
              <a:defRPr sz="4400">
                <a:solidFill>
                  <a:schemeClr val="dk2"/>
                </a:solidFill>
                <a:latin typeface="Times New Roman"/>
                <a:ea typeface="Times New Roman"/>
                <a:cs typeface="Times New Roman"/>
                <a:sym typeface="Times New Roman"/>
              </a:defRPr>
            </a:lvl2pPr>
            <a:lvl3pPr algn="ctr" rtl="0">
              <a:spcBef>
                <a:spcPts val="0"/>
              </a:spcBef>
              <a:spcAft>
                <a:spcPts val="0"/>
              </a:spcAft>
              <a:defRPr sz="4400">
                <a:solidFill>
                  <a:schemeClr val="dk2"/>
                </a:solidFill>
                <a:latin typeface="Times New Roman"/>
                <a:ea typeface="Times New Roman"/>
                <a:cs typeface="Times New Roman"/>
                <a:sym typeface="Times New Roman"/>
              </a:defRPr>
            </a:lvl3pPr>
            <a:lvl4pPr algn="ctr" rtl="0">
              <a:spcBef>
                <a:spcPts val="0"/>
              </a:spcBef>
              <a:spcAft>
                <a:spcPts val="0"/>
              </a:spcAft>
              <a:defRPr sz="4400">
                <a:solidFill>
                  <a:schemeClr val="dk2"/>
                </a:solidFill>
                <a:latin typeface="Times New Roman"/>
                <a:ea typeface="Times New Roman"/>
                <a:cs typeface="Times New Roman"/>
                <a:sym typeface="Times New Roman"/>
              </a:defRPr>
            </a:lvl4pPr>
            <a:lvl5pPr algn="ctr" rtl="0">
              <a:spcBef>
                <a:spcPts val="0"/>
              </a:spcBef>
              <a:spcAft>
                <a:spcPts val="0"/>
              </a:spcAft>
              <a:defRPr sz="4400">
                <a:solidFill>
                  <a:schemeClr val="dk2"/>
                </a:solidFill>
                <a:latin typeface="Times New Roman"/>
                <a:ea typeface="Times New Roman"/>
                <a:cs typeface="Times New Roman"/>
                <a:sym typeface="Times New Roman"/>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r>
              <a:rPr lang="en-US"/>
              <a:t>Click to edit Master title style</a:t>
            </a:r>
            <a:endParaRPr/>
          </a:p>
        </p:txBody>
      </p:sp>
      <p:sp>
        <p:nvSpPr>
          <p:cNvPr id="41" name="Shape 41"/>
          <p:cNvSpPr txBox="1">
            <a:spLocks noGrp="1"/>
          </p:cNvSpPr>
          <p:nvPr>
            <p:ph type="sldNum" idx="12"/>
          </p:nvPr>
        </p:nvSpPr>
        <p:spPr>
          <a:xfrm>
            <a:off x="8737601" y="6248400"/>
            <a:ext cx="2539999" cy="457200"/>
          </a:xfrm>
          <a:prstGeom prst="rect">
            <a:avLst/>
          </a:prstGeom>
          <a:noFill/>
          <a:ln>
            <a:noFill/>
          </a:ln>
        </p:spPr>
        <p:txBody>
          <a:bodyPr lIns="91425" tIns="91425" rIns="91425" bIns="91425" anchor="t" anchorCtr="0"/>
          <a:lstStyle>
            <a:lvl1pPr marL="0" marR="0" indent="0" algn="r" rtl="0">
              <a:defRPr sz="1400" b="0" i="0" u="none" strike="noStrike" cap="none" baseline="0">
                <a:solidFill>
                  <a:srgbClr val="000000"/>
                </a:solidFill>
                <a:latin typeface="Times New Roman"/>
                <a:ea typeface="Times New Roman"/>
                <a:cs typeface="Times New Roman"/>
                <a:sym typeface="Times New Roman"/>
              </a:defRPr>
            </a:lvl1pPr>
            <a:lvl2pPr>
              <a:defRPr/>
            </a:lvl2pPr>
            <a:lvl3pPr>
              <a:defRPr/>
            </a:lvl3pPr>
            <a:lvl4pPr>
              <a:defRPr/>
            </a:lvl4pPr>
            <a:lvl5pPr>
              <a:defRPr/>
            </a:lvl5pPr>
            <a:lvl6pPr>
              <a:defRPr/>
            </a:lvl6pPr>
            <a:lvl7pPr>
              <a:defRPr/>
            </a:lvl7pPr>
            <a:lvl8pPr>
              <a:defRPr/>
            </a:lvl8pPr>
            <a:lvl9pPr>
              <a:defRPr/>
            </a:lvl9pPr>
          </a:lstStyle>
          <a:p>
            <a:fld id="{3B0F949F-D244-4831-A5C4-AE62D3D0B7BF}" type="slidenum">
              <a:rPr lang="en-US" smtClean="0"/>
              <a:t>‹#›</a:t>
            </a:fld>
            <a:endParaRPr lang="en-US"/>
          </a:p>
        </p:txBody>
      </p:sp>
      <p:sp>
        <p:nvSpPr>
          <p:cNvPr id="42" name="Shape 42"/>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indent="-222250" algn="l" rtl="0">
              <a:spcBef>
                <a:spcPts val="640"/>
              </a:spcBef>
              <a:spcAft>
                <a:spcPts val="0"/>
              </a:spcAft>
              <a:buClr>
                <a:schemeClr val="dk1"/>
              </a:buClr>
              <a:buFont typeface="Arial"/>
              <a:buChar char="•"/>
              <a:defRPr sz="3200">
                <a:solidFill>
                  <a:schemeClr val="dk1"/>
                </a:solidFill>
                <a:latin typeface="Times New Roman"/>
                <a:ea typeface="Times New Roman"/>
                <a:cs typeface="Times New Roman"/>
                <a:sym typeface="Times New Roman"/>
              </a:defRPr>
            </a:lvl1pPr>
            <a:lvl2pPr marL="742950" indent="-177800" algn="l" rtl="0">
              <a:spcBef>
                <a:spcPts val="560"/>
              </a:spcBef>
              <a:spcAft>
                <a:spcPts val="0"/>
              </a:spcAft>
              <a:buClr>
                <a:schemeClr val="dk1"/>
              </a:buClr>
              <a:buFont typeface="Arial"/>
              <a:buChar char="•"/>
              <a:defRPr sz="2800">
                <a:solidFill>
                  <a:schemeClr val="dk1"/>
                </a:solidFill>
                <a:latin typeface="Times New Roman"/>
                <a:ea typeface="Times New Roman"/>
                <a:cs typeface="Times New Roman"/>
                <a:sym typeface="Times New Roman"/>
              </a:defRPr>
            </a:lvl2pPr>
            <a:lvl3pPr marL="1143000" indent="-136525" algn="l" rtl="0">
              <a:spcBef>
                <a:spcPts val="480"/>
              </a:spcBef>
              <a:spcAft>
                <a:spcPts val="0"/>
              </a:spcAft>
              <a:buClr>
                <a:schemeClr val="dk1"/>
              </a:buClr>
              <a:buFont typeface="Arial"/>
              <a:buChar char="•"/>
              <a:defRPr sz="2400">
                <a:solidFill>
                  <a:schemeClr val="dk1"/>
                </a:solidFill>
                <a:latin typeface="Times New Roman"/>
                <a:ea typeface="Times New Roman"/>
                <a:cs typeface="Times New Roman"/>
                <a:sym typeface="Times New Roman"/>
              </a:defRPr>
            </a:lvl3pPr>
            <a:lvl4pPr marL="1600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4pPr>
            <a:lvl5pPr marL="20574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5pPr>
            <a:lvl6pPr marL="25146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6pPr>
            <a:lvl7pPr marL="29718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7pPr>
            <a:lvl8pPr marL="34290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8pPr>
            <a:lvl9pPr marL="3886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9pPr>
          </a:lstStyle>
          <a:p>
            <a:pPr lvl="0"/>
            <a:r>
              <a:rPr lang="en-US"/>
              <a:t>Edit Master text styles</a:t>
            </a:r>
          </a:p>
        </p:txBody>
      </p:sp>
      <p:sp>
        <p:nvSpPr>
          <p:cNvPr id="43" name="Shape 43"/>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Times New Roman"/>
                <a:ea typeface="Times New Roman"/>
                <a:cs typeface="Times New Roman"/>
                <a:sym typeface="Times New Roman"/>
              </a:defRPr>
            </a:lvl1pPr>
            <a:lvl2pPr marL="457200" marR="0" indent="0" algn="l" rtl="0">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defRPr sz="1800" b="0" i="0" u="none" strike="noStrike" cap="none" baseline="0">
                <a:solidFill>
                  <a:schemeClr val="dk1"/>
                </a:solidFill>
                <a:latin typeface="Times New Roman"/>
                <a:ea typeface="Times New Roman"/>
                <a:cs typeface="Times New Roman"/>
                <a:sym typeface="Times New Roman"/>
              </a:defRPr>
            </a:lvl9pPr>
          </a:lstStyle>
          <a:p>
            <a:fld id="{E01177DC-D905-4155-8219-A668AF0A6290}" type="datetimeFigureOut">
              <a:rPr lang="en-US" smtClean="0"/>
              <a:t>7/17/2018</a:t>
            </a:fld>
            <a:endParaRPr lang="en-US"/>
          </a:p>
        </p:txBody>
      </p:sp>
      <p:sp>
        <p:nvSpPr>
          <p:cNvPr id="44" name="Shape 44"/>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Times New Roman"/>
                <a:ea typeface="Times New Roman"/>
                <a:cs typeface="Times New Roman"/>
                <a:sym typeface="Times New Roman"/>
              </a:defRPr>
            </a:lvl1pPr>
            <a:lvl2pPr marL="457200" marR="0" indent="0" algn="l" rtl="0">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defRPr sz="1800" b="0" i="0" u="none" strike="noStrike" cap="none" baseline="0">
                <a:solidFill>
                  <a:schemeClr val="dk1"/>
                </a:solidFill>
                <a:latin typeface="Times New Roman"/>
                <a:ea typeface="Times New Roman"/>
                <a:cs typeface="Times New Roman"/>
                <a:sym typeface="Times New Roman"/>
              </a:defRPr>
            </a:lvl9pPr>
          </a:lstStyle>
          <a:p>
            <a:endParaRPr lang="en-US"/>
          </a:p>
        </p:txBody>
      </p:sp>
    </p:spTree>
    <p:extLst>
      <p:ext uri="{BB962C8B-B14F-4D97-AF65-F5344CB8AC3E}">
        <p14:creationId xmlns:p14="http://schemas.microsoft.com/office/powerpoint/2010/main" val="408395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0"/>
          </p:nvPr>
        </p:nvSpPr>
        <p:spPr>
          <a:xfrm>
            <a:off x="609600" y="1600200"/>
            <a:ext cx="10972800" cy="4983480"/>
          </a:xfrm>
        </p:spPr>
        <p:txBody>
          <a:bodyPr/>
          <a:lstStyle>
            <a:lvl4pPr>
              <a:buNone/>
              <a:defRPr/>
            </a:lvl4pPr>
            <a:lvl5pPr>
              <a:buNone/>
              <a:defRPr/>
            </a:lvl5pPr>
          </a:lstStyle>
          <a:p>
            <a:pPr lvl="0"/>
            <a:r>
              <a:rPr lang="en-US"/>
              <a:t>Edit Master text styles</a:t>
            </a:r>
          </a:p>
          <a:p>
            <a:pPr lvl="1"/>
            <a:r>
              <a:rPr lang="en-US"/>
              <a:t>Second level</a:t>
            </a:r>
          </a:p>
          <a:p>
            <a:pPr lvl="2"/>
            <a:r>
              <a:rPr lang="en-US"/>
              <a:t>Third level</a:t>
            </a:r>
          </a:p>
        </p:txBody>
      </p:sp>
      <p:sp>
        <p:nvSpPr>
          <p:cNvPr id="4" name="Slide Number Placeholder 5"/>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algn="r">
              <a:defRPr sz="2000">
                <a:solidFill>
                  <a:schemeClr val="tx1"/>
                </a:solidFill>
              </a:defRPr>
            </a:lvl1pPr>
          </a:lstStyle>
          <a:p>
            <a:fld id="{3B0F949F-D244-4831-A5C4-AE62D3D0B7BF}" type="slidenum">
              <a:rPr lang="en-US" smtClean="0"/>
              <a:t>‹#›</a:t>
            </a:fld>
            <a:endParaRPr lang="en-US"/>
          </a:p>
        </p:txBody>
      </p:sp>
    </p:spTree>
    <p:extLst>
      <p:ext uri="{BB962C8B-B14F-4D97-AF65-F5344CB8AC3E}">
        <p14:creationId xmlns:p14="http://schemas.microsoft.com/office/powerpoint/2010/main" val="351005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177DC-D905-4155-8219-A668AF0A629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186807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1177DC-D905-4155-8219-A668AF0A629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163561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1177DC-D905-4155-8219-A668AF0A6290}"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83582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177DC-D905-4155-8219-A668AF0A6290}" type="datetimeFigureOut">
              <a:rPr lang="en-US" smtClean="0"/>
              <a:t>7/17/2018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5005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1177DC-D905-4155-8219-A668AF0A6290}" type="datetimeFigureOut">
              <a:rPr lang="en-US" smtClean="0"/>
              <a:t>7/17/2018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3180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177DC-D905-4155-8219-A668AF0A6290}" type="datetimeFigureOut">
              <a:rPr lang="en-US" smtClean="0"/>
              <a:t>7/17/2018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162737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177DC-D905-4155-8219-A668AF0A6290}"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395188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177DC-D905-4155-8219-A668AF0A6290}"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F949F-D244-4831-A5C4-AE62D3D0B7BF}" type="slidenum">
              <a:rPr lang="en-US" smtClean="0"/>
              <a:t>‹#›</a:t>
            </a:fld>
            <a:endParaRPr lang="en-US"/>
          </a:p>
        </p:txBody>
      </p:sp>
    </p:spTree>
    <p:extLst>
      <p:ext uri="{BB962C8B-B14F-4D97-AF65-F5344CB8AC3E}">
        <p14:creationId xmlns:p14="http://schemas.microsoft.com/office/powerpoint/2010/main" val="143401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3000">
              <a:srgbClr val="C2E3EE"/>
            </a:gs>
            <a:gs pos="0">
              <a:srgbClr val="16253B"/>
            </a:gs>
            <a:gs pos="100000">
              <a:srgbClr val="E7FBFF"/>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177DC-D905-4155-8219-A668AF0A6290}" type="datetimeFigureOut">
              <a:rPr lang="en-US" smtClean="0"/>
              <a:t>7/17/2018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F949F-D244-4831-A5C4-AE62D3D0B7BF}" type="slidenum">
              <a:rPr lang="en-US" smtClean="0"/>
              <a:t>‹#›</a:t>
            </a:fld>
            <a:endParaRPr lang="en-US"/>
          </a:p>
        </p:txBody>
      </p:sp>
    </p:spTree>
    <p:extLst>
      <p:ext uri="{BB962C8B-B14F-4D97-AF65-F5344CB8AC3E}">
        <p14:creationId xmlns:p14="http://schemas.microsoft.com/office/powerpoint/2010/main" val="223875951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0CA916-7385-452F-93C8-3E49744BC448}"/>
              </a:ext>
            </a:extLst>
          </p:cNvPr>
          <p:cNvSpPr/>
          <p:nvPr/>
        </p:nvSpPr>
        <p:spPr>
          <a:xfrm>
            <a:off x="0" y="2218036"/>
            <a:ext cx="12192000" cy="3348990"/>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AFE8D-F983-4631-871D-CA4B96ED52A0}"/>
              </a:ext>
            </a:extLst>
          </p:cNvPr>
          <p:cNvSpPr>
            <a:spLocks noGrp="1"/>
          </p:cNvSpPr>
          <p:nvPr>
            <p:ph type="ctrTitle"/>
          </p:nvPr>
        </p:nvSpPr>
        <p:spPr>
          <a:xfrm>
            <a:off x="1289685" y="2054487"/>
            <a:ext cx="9612630" cy="2514176"/>
          </a:xfrm>
        </p:spPr>
        <p:txBody>
          <a:bodyPr>
            <a:normAutofit/>
          </a:bodyPr>
          <a:lstStyle/>
          <a:p>
            <a:r>
              <a:rPr lang="en-US" sz="4800" dirty="0">
                <a:effectLst/>
                <a:latin typeface="Times New Roman" panose="02020603050405020304" pitchFamily="18" charset="0"/>
                <a:cs typeface="Times New Roman" panose="02020603050405020304" pitchFamily="18" charset="0"/>
              </a:rPr>
              <a:t>Status Update of the </a:t>
            </a:r>
            <a:br>
              <a:rPr lang="en-US" sz="4800" dirty="0">
                <a:effectLst/>
                <a:latin typeface="Times New Roman" panose="02020603050405020304" pitchFamily="18" charset="0"/>
                <a:cs typeface="Times New Roman" panose="02020603050405020304" pitchFamily="18" charset="0"/>
              </a:rPr>
            </a:br>
            <a:r>
              <a:rPr lang="en-US" sz="4800" dirty="0">
                <a:effectLst/>
                <a:latin typeface="Times New Roman" panose="02020603050405020304" pitchFamily="18" charset="0"/>
                <a:cs typeface="Times New Roman" panose="02020603050405020304" pitchFamily="18" charset="0"/>
              </a:rPr>
              <a:t>Extreme Precipitation Forecast Improvement Project </a:t>
            </a:r>
            <a:endParaRPr lang="en-US" sz="4800" dirty="0">
              <a:latin typeface="Times New Roman" panose="02020603050405020304" pitchFamily="18" charset="0"/>
              <a:cs typeface="Times New Roman" panose="02020603050405020304" pitchFamily="18" charset="0"/>
            </a:endParaRPr>
          </a:p>
        </p:txBody>
      </p:sp>
      <p:pic>
        <p:nvPicPr>
          <p:cNvPr id="5" name="Picture 2" descr="Image result for NOAA symbol">
            <a:extLst>
              <a:ext uri="{FF2B5EF4-FFF2-40B4-BE49-F238E27FC236}">
                <a16:creationId xmlns:a16="http://schemas.microsoft.com/office/drawing/2014/main" id="{9E3CC1A2-3DAE-4930-9268-B9BD6465F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42" y="163493"/>
            <a:ext cx="1292658" cy="1292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National Weather Service">
            <a:extLst>
              <a:ext uri="{FF2B5EF4-FFF2-40B4-BE49-F238E27FC236}">
                <a16:creationId xmlns:a16="http://schemas.microsoft.com/office/drawing/2014/main" id="{DD4F6E42-015A-4866-B924-CB2264985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204672"/>
            <a:ext cx="1292658" cy="12926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4154F8-2F91-4774-89BC-EAB1F5F3C60C}"/>
              </a:ext>
            </a:extLst>
          </p:cNvPr>
          <p:cNvSpPr txBox="1"/>
          <p:nvPr/>
        </p:nvSpPr>
        <p:spPr>
          <a:xfrm>
            <a:off x="4821024" y="4644132"/>
            <a:ext cx="221086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Diana Stovern Ph. D. </a:t>
            </a:r>
          </a:p>
          <a:p>
            <a:pPr algn="ctr"/>
            <a:r>
              <a:rPr lang="en-US" dirty="0">
                <a:latin typeface="Times New Roman" panose="02020603050405020304" pitchFamily="18" charset="0"/>
                <a:cs typeface="Times New Roman" panose="02020603050405020304" pitchFamily="18" charset="0"/>
              </a:rPr>
              <a:t>CIRES/WPC/NWS</a:t>
            </a:r>
          </a:p>
        </p:txBody>
      </p:sp>
    </p:spTree>
    <p:extLst>
      <p:ext uri="{BB962C8B-B14F-4D97-AF65-F5344CB8AC3E}">
        <p14:creationId xmlns:p14="http://schemas.microsoft.com/office/powerpoint/2010/main" val="96093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p:cNvSpPr>
            <a:spLocks noGrp="1"/>
          </p:cNvSpPr>
          <p:nvPr>
            <p:ph type="sldNum" sz="quarter" idx="12"/>
          </p:nvPr>
        </p:nvSpPr>
        <p:spPr/>
        <p:txBody>
          <a:bodyPr/>
          <a:lstStyle/>
          <a:p>
            <a:fld id="{18482F03-B093-4F64-BB6B-B41DE443AC97}" type="slidenum">
              <a:rPr lang="en-US" smtClean="0"/>
              <a:t>10</a:t>
            </a:fld>
            <a:endParaRPr lang="en-US"/>
          </a:p>
        </p:txBody>
      </p:sp>
      <p:pic>
        <p:nvPicPr>
          <p:cNvPr id="5" name="Picture 4">
            <a:extLst>
              <a:ext uri="{FF2B5EF4-FFF2-40B4-BE49-F238E27FC236}">
                <a16:creationId xmlns:a16="http://schemas.microsoft.com/office/drawing/2014/main" id="{B5B048C1-1CA7-4530-8139-B542D6ABFE9E}"/>
              </a:ext>
            </a:extLst>
          </p:cNvPr>
          <p:cNvPicPr>
            <a:picLocks noChangeAspect="1"/>
          </p:cNvPicPr>
          <p:nvPr/>
        </p:nvPicPr>
        <p:blipFill rotWithShape="1">
          <a:blip r:embed="rId3">
            <a:extLst>
              <a:ext uri="{28A0092B-C50C-407E-A947-70E740481C1C}">
                <a14:useLocalDpi xmlns:a14="http://schemas.microsoft.com/office/drawing/2010/main" val="0"/>
              </a:ext>
            </a:extLst>
          </a:blip>
          <a:srcRect r="5104"/>
          <a:stretch/>
        </p:blipFill>
        <p:spPr>
          <a:xfrm>
            <a:off x="165538" y="1571172"/>
            <a:ext cx="11569700" cy="5241187"/>
          </a:xfrm>
          <a:prstGeom prst="rect">
            <a:avLst/>
          </a:prstGeom>
          <a:solidFill>
            <a:schemeClr val="tx1">
              <a:lumMod val="65000"/>
              <a:lumOff val="35000"/>
            </a:schemeClr>
          </a:solidFill>
        </p:spPr>
      </p:pic>
      <p:sp>
        <p:nvSpPr>
          <p:cNvPr id="3" name="Rectangle 2">
            <a:extLst>
              <a:ext uri="{FF2B5EF4-FFF2-40B4-BE49-F238E27FC236}">
                <a16:creationId xmlns:a16="http://schemas.microsoft.com/office/drawing/2014/main" id="{DBC9CBC7-6265-49A2-A3AF-824C7477F504}"/>
              </a:ext>
            </a:extLst>
          </p:cNvPr>
          <p:cNvSpPr/>
          <p:nvPr/>
        </p:nvSpPr>
        <p:spPr>
          <a:xfrm>
            <a:off x="6493328" y="2093502"/>
            <a:ext cx="4844143" cy="600164"/>
          </a:xfrm>
          <a:prstGeom prst="rect">
            <a:avLst/>
          </a:prstGeom>
        </p:spPr>
        <p:txBody>
          <a:bodyPr wrap="square">
            <a:spAutoFit/>
          </a:bodyPr>
          <a:lstStyle/>
          <a:p>
            <a:endParaRPr lang="en-US" sz="1100" dirty="0">
              <a:solidFill>
                <a:schemeClr val="bg1"/>
              </a:solidFill>
              <a:latin typeface="Calibri" panose="020F0502020204030204" pitchFamily="34" charset="0"/>
            </a:endParaRPr>
          </a:p>
          <a:p>
            <a:r>
              <a:rPr lang="en-US" sz="1100" dirty="0">
                <a:solidFill>
                  <a:schemeClr val="bg1"/>
                </a:solidFill>
                <a:latin typeface="Calibri" panose="020F0502020204030204" pitchFamily="34" charset="0"/>
              </a:rPr>
              <a:t> Texas and Pac NW filled in with  data from the DOC Tech Paper 40 (1961) and the NOAA Atlas-2 (1973) </a:t>
            </a:r>
            <a:endParaRPr lang="en-US" sz="1100" dirty="0">
              <a:solidFill>
                <a:schemeClr val="bg1"/>
              </a:solidFill>
            </a:endParaRPr>
          </a:p>
        </p:txBody>
      </p:sp>
      <p:sp>
        <p:nvSpPr>
          <p:cNvPr id="6" name="Title 1">
            <a:extLst>
              <a:ext uri="{FF2B5EF4-FFF2-40B4-BE49-F238E27FC236}">
                <a16:creationId xmlns:a16="http://schemas.microsoft.com/office/drawing/2014/main" id="{A9B96BA0-9964-4A84-8303-D242D0BD8225}"/>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ARIs in AWIPS</a:t>
            </a:r>
          </a:p>
        </p:txBody>
      </p:sp>
      <p:sp>
        <p:nvSpPr>
          <p:cNvPr id="7" name="TextBox 6">
            <a:extLst>
              <a:ext uri="{FF2B5EF4-FFF2-40B4-BE49-F238E27FC236}">
                <a16:creationId xmlns:a16="http://schemas.microsoft.com/office/drawing/2014/main" id="{0439DCA2-A75E-4F53-8435-2DEBCE613816}"/>
              </a:ext>
            </a:extLst>
          </p:cNvPr>
          <p:cNvSpPr txBox="1"/>
          <p:nvPr/>
        </p:nvSpPr>
        <p:spPr>
          <a:xfrm>
            <a:off x="4083232" y="983692"/>
            <a:ext cx="41932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Test</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spTree>
    <p:extLst>
      <p:ext uri="{BB962C8B-B14F-4D97-AF65-F5344CB8AC3E}">
        <p14:creationId xmlns:p14="http://schemas.microsoft.com/office/powerpoint/2010/main" val="186759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FDF5B6-E72E-458F-B0DF-7BB1B5F4A152}"/>
              </a:ext>
            </a:extLst>
          </p:cNvPr>
          <p:cNvSpPr/>
          <p:nvPr/>
        </p:nvSpPr>
        <p:spPr>
          <a:xfrm>
            <a:off x="335496" y="1690688"/>
            <a:ext cx="6947047" cy="4802187"/>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3699" y="1702851"/>
            <a:ext cx="6017659" cy="255454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Use and Calibration  </a:t>
            </a:r>
          </a:p>
          <a:p>
            <a:r>
              <a:rPr lang="en-US" sz="1600" dirty="0">
                <a:latin typeface="Times New Roman" panose="02020603050405020304" pitchFamily="18" charset="0"/>
                <a:cs typeface="Times New Roman" panose="02020603050405020304" pitchFamily="18" charset="0"/>
              </a:rPr>
              <a:t>Jon </a:t>
            </a:r>
            <a:r>
              <a:rPr lang="en-US" sz="1600" dirty="0" err="1">
                <a:latin typeface="Times New Roman" panose="02020603050405020304" pitchFamily="18" charset="0"/>
                <a:cs typeface="Times New Roman" panose="02020603050405020304" pitchFamily="18" charset="0"/>
              </a:rPr>
              <a:t>Zeitler</a:t>
            </a:r>
            <a:r>
              <a:rPr lang="en-US" sz="1600" dirty="0">
                <a:latin typeface="Times New Roman" panose="02020603050405020304" pitchFamily="18" charset="0"/>
                <a:cs typeface="Times New Roman" panose="02020603050405020304" pitchFamily="18" charset="0"/>
              </a:rPr>
              <a:t> (SOO-EWX)</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Use the EPFT as a “one stop shop” tool to check for rarity and consistency  </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Antecedent conditions are not considered → Overlay low water crossings, burns scars, areas of high streamflow, etc. to highlight potential trouble areas </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Create IDSS graphics that highlight extreme nature of event and confidence  </a:t>
            </a:r>
          </a:p>
          <a:p>
            <a:endParaRPr lang="en-US" sz="16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7130144" y="1353024"/>
            <a:ext cx="4876800" cy="5397584"/>
            <a:chOff x="6615284" y="260831"/>
            <a:chExt cx="5414518" cy="6213835"/>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284" y="3429000"/>
              <a:ext cx="5414518" cy="30456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192" y="260831"/>
              <a:ext cx="3901778" cy="3121423"/>
            </a:xfrm>
            <a:prstGeom prst="rect">
              <a:avLst/>
            </a:prstGeom>
          </p:spPr>
        </p:pic>
      </p:grpSp>
      <p:sp>
        <p:nvSpPr>
          <p:cNvPr id="9" name="Title 1">
            <a:extLst>
              <a:ext uri="{FF2B5EF4-FFF2-40B4-BE49-F238E27FC236}">
                <a16:creationId xmlns:a16="http://schemas.microsoft.com/office/drawing/2014/main" id="{6040C753-3650-455F-9E1A-22F9EA100524}"/>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Test Case - EWX</a:t>
            </a:r>
          </a:p>
        </p:txBody>
      </p:sp>
      <p:sp>
        <p:nvSpPr>
          <p:cNvPr id="7" name="TextBox 6">
            <a:extLst>
              <a:ext uri="{FF2B5EF4-FFF2-40B4-BE49-F238E27FC236}">
                <a16:creationId xmlns:a16="http://schemas.microsoft.com/office/drawing/2014/main" id="{2A3B4949-8DFC-4CEF-A8CD-16E6344FCF48}"/>
              </a:ext>
            </a:extLst>
          </p:cNvPr>
          <p:cNvSpPr txBox="1"/>
          <p:nvPr/>
        </p:nvSpPr>
        <p:spPr>
          <a:xfrm>
            <a:off x="4083232" y="983692"/>
            <a:ext cx="41932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Test</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sp>
        <p:nvSpPr>
          <p:cNvPr id="11" name="Rectangle 10">
            <a:extLst>
              <a:ext uri="{FF2B5EF4-FFF2-40B4-BE49-F238E27FC236}">
                <a16:creationId xmlns:a16="http://schemas.microsoft.com/office/drawing/2014/main" id="{D0764180-4868-4273-A303-136138A94D7B}"/>
              </a:ext>
            </a:extLst>
          </p:cNvPr>
          <p:cNvSpPr/>
          <p:nvPr/>
        </p:nvSpPr>
        <p:spPr>
          <a:xfrm>
            <a:off x="1443446" y="4638778"/>
            <a:ext cx="4663440" cy="1752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814DAA1C-B332-4EB4-B505-E379EF1C515D}"/>
              </a:ext>
            </a:extLst>
          </p:cNvPr>
          <p:cNvGraphicFramePr>
            <a:graphicFrameLocks noGrp="1"/>
          </p:cNvGraphicFramePr>
          <p:nvPr>
            <p:extLst>
              <p:ext uri="{D42A27DB-BD31-4B8C-83A1-F6EECF244321}">
                <p14:modId xmlns:p14="http://schemas.microsoft.com/office/powerpoint/2010/main" val="2443149296"/>
              </p:ext>
            </p:extLst>
          </p:nvPr>
        </p:nvGraphicFramePr>
        <p:xfrm>
          <a:off x="1443447" y="4638778"/>
          <a:ext cx="4656763" cy="1752601"/>
        </p:xfrm>
        <a:graphic>
          <a:graphicData uri="http://schemas.openxmlformats.org/drawingml/2006/table">
            <a:tbl>
              <a:tblPr firstRow="1" firstCol="1" bandRow="1"/>
              <a:tblGrid>
                <a:gridCol w="1146539">
                  <a:extLst>
                    <a:ext uri="{9D8B030D-6E8A-4147-A177-3AD203B41FA5}">
                      <a16:colId xmlns:a16="http://schemas.microsoft.com/office/drawing/2014/main" val="6283153"/>
                    </a:ext>
                  </a:extLst>
                </a:gridCol>
                <a:gridCol w="3510224">
                  <a:extLst>
                    <a:ext uri="{9D8B030D-6E8A-4147-A177-3AD203B41FA5}">
                      <a16:colId xmlns:a16="http://schemas.microsoft.com/office/drawing/2014/main" val="4047035133"/>
                    </a:ext>
                  </a:extLst>
                </a:gridCol>
              </a:tblGrid>
              <a:tr h="174307">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QPF/ARI*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Potential for Damaging Impacts to Life and Property**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5905778"/>
                  </a:ext>
                </a:extLst>
              </a:tr>
              <a:tr h="167498">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&lt; 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Minimal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187159"/>
                  </a:ext>
                </a:extLst>
              </a:tr>
              <a:tr h="174307">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25-50%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D00"/>
                    </a:solidFill>
                  </a:tcPr>
                </a:tc>
                <a:tc>
                  <a:txBody>
                    <a:bodyPr/>
                    <a:lstStyle/>
                    <a:p>
                      <a:pPr marL="0" marR="0" algn="ctr">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Low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862797"/>
                  </a:ext>
                </a:extLst>
              </a:tr>
              <a:tr h="167498">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50-75%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Moderate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597721"/>
                  </a:ext>
                </a:extLst>
              </a:tr>
              <a:tr h="174307">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75-100%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High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9167731"/>
                  </a:ext>
                </a:extLst>
              </a:tr>
              <a:tr h="167498">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100-125%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4500"/>
                    </a:solidFill>
                  </a:tcPr>
                </a:tc>
                <a:tc>
                  <a:txBody>
                    <a:bodyPr/>
                    <a:lstStyle/>
                    <a:p>
                      <a:pPr marL="0" marR="0" algn="ctr">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Very 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457825"/>
                  </a:ext>
                </a:extLst>
              </a:tr>
              <a:tr h="167498">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125-150%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0000"/>
                    </a:solidFill>
                  </a:tcPr>
                </a:tc>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Emergency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652253"/>
                  </a:ext>
                </a:extLst>
              </a:tr>
              <a:tr h="167498">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150-175%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020F0"/>
                    </a:solidFill>
                  </a:tcPr>
                </a:tc>
                <a:tc>
                  <a:txBody>
                    <a:bodyPr/>
                    <a:lstStyle/>
                    <a:p>
                      <a:pPr marL="0" marR="0" algn="ctr">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Catastrophic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51590"/>
                  </a:ext>
                </a:extLst>
              </a:tr>
              <a:tr h="392190">
                <a:tc gridSpan="2">
                  <a:txBody>
                    <a:bodyPr/>
                    <a:lstStyle/>
                    <a:p>
                      <a:pPr marL="0" marR="0" algn="l">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*Compared to the 100-year ARI rainfall estimates for durations of 6- and 24-hours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**Impacts from flooding also depend on soil moisture and type, terrain, areal coverage of rainfall, and geography (urban vs. rural).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4106884276"/>
                  </a:ext>
                </a:extLst>
              </a:tr>
            </a:tbl>
          </a:graphicData>
        </a:graphic>
      </p:graphicFrame>
    </p:spTree>
    <p:extLst>
      <p:ext uri="{BB962C8B-B14F-4D97-AF65-F5344CB8AC3E}">
        <p14:creationId xmlns:p14="http://schemas.microsoft.com/office/powerpoint/2010/main" val="20700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82F03-B093-4F64-BB6B-B41DE443AC97}" type="slidenum">
              <a:rPr lang="en-US" smtClean="0"/>
              <a:t>12</a:t>
            </a:fld>
            <a:endParaRPr lang="en-US"/>
          </a:p>
        </p:txBody>
      </p:sp>
      <p:sp>
        <p:nvSpPr>
          <p:cNvPr id="8" name="Title 1">
            <a:extLst>
              <a:ext uri="{FF2B5EF4-FFF2-40B4-BE49-F238E27FC236}">
                <a16:creationId xmlns:a16="http://schemas.microsoft.com/office/drawing/2014/main" id="{2C7E2C74-C848-4EB0-B41E-597E943ACFC4}"/>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Operational Implementation</a:t>
            </a:r>
          </a:p>
        </p:txBody>
      </p:sp>
      <p:sp>
        <p:nvSpPr>
          <p:cNvPr id="7" name="TextBox 6">
            <a:extLst>
              <a:ext uri="{FF2B5EF4-FFF2-40B4-BE49-F238E27FC236}">
                <a16:creationId xmlns:a16="http://schemas.microsoft.com/office/drawing/2014/main" id="{80DA9D00-D113-49F6-B5D2-2AAA4AC6FB95}"/>
              </a:ext>
            </a:extLst>
          </p:cNvPr>
          <p:cNvSpPr txBox="1"/>
          <p:nvPr/>
        </p:nvSpPr>
        <p:spPr>
          <a:xfrm>
            <a:off x="4083232" y="983692"/>
            <a:ext cx="434231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Implement</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sp>
        <p:nvSpPr>
          <p:cNvPr id="3" name="Rectangle 2">
            <a:extLst>
              <a:ext uri="{FF2B5EF4-FFF2-40B4-BE49-F238E27FC236}">
                <a16:creationId xmlns:a16="http://schemas.microsoft.com/office/drawing/2014/main" id="{1A4E776B-83FD-4C40-80DF-E9069C8D112B}"/>
              </a:ext>
            </a:extLst>
          </p:cNvPr>
          <p:cNvSpPr/>
          <p:nvPr/>
        </p:nvSpPr>
        <p:spPr>
          <a:xfrm>
            <a:off x="2284110" y="2113775"/>
            <a:ext cx="8437174" cy="646331"/>
          </a:xfrm>
          <a:prstGeom prst="rect">
            <a:avLst/>
          </a:prstGeom>
        </p:spPr>
        <p:txBody>
          <a:bodyPr wrap="square">
            <a:spAutoFit/>
          </a:bodyPr>
          <a:lstStyle/>
          <a:p>
            <a:pPr lvl="0"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https://vlab.ncep.noaa.gov/redmine/projects/nwsscp/wiki/AriInstallPackage</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https://vlab.ncep.noaa.gov/redmine/projects/nwsscp/wiki/ExtremePrecipForecastTable</a:t>
            </a:r>
          </a:p>
        </p:txBody>
      </p:sp>
      <p:sp>
        <p:nvSpPr>
          <p:cNvPr id="9" name="TextBox 8">
            <a:extLst>
              <a:ext uri="{FF2B5EF4-FFF2-40B4-BE49-F238E27FC236}">
                <a16:creationId xmlns:a16="http://schemas.microsoft.com/office/drawing/2014/main" id="{6539A9BE-989E-4CC6-A77E-C23A7235759B}"/>
              </a:ext>
            </a:extLst>
          </p:cNvPr>
          <p:cNvSpPr txBox="1"/>
          <p:nvPr/>
        </p:nvSpPr>
        <p:spPr>
          <a:xfrm>
            <a:off x="2155985" y="1783727"/>
            <a:ext cx="78813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EPFT and NOAA-14 data for GFE was uploaded to the </a:t>
            </a:r>
            <a:r>
              <a:rPr lang="en-US" dirty="0" err="1">
                <a:latin typeface="Times New Roman" panose="02020603050405020304" pitchFamily="18" charset="0"/>
                <a:cs typeface="Times New Roman" panose="02020603050405020304" pitchFamily="18" charset="0"/>
              </a:rPr>
              <a:t>Vlab</a:t>
            </a:r>
            <a:r>
              <a:rPr lang="en-US" dirty="0">
                <a:latin typeface="Times New Roman" panose="02020603050405020304" pitchFamily="18" charset="0"/>
                <a:cs typeface="Times New Roman" panose="02020603050405020304" pitchFamily="18" charset="0"/>
              </a:rPr>
              <a:t>/SCP on July 2016</a:t>
            </a:r>
          </a:p>
        </p:txBody>
      </p:sp>
      <p:pic>
        <p:nvPicPr>
          <p:cNvPr id="10" name="Picture 9">
            <a:extLst>
              <a:ext uri="{FF2B5EF4-FFF2-40B4-BE49-F238E27FC236}">
                <a16:creationId xmlns:a16="http://schemas.microsoft.com/office/drawing/2014/main" id="{D20AFBF8-EF58-4C0E-A05E-85753676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57" y="2888857"/>
            <a:ext cx="11563485" cy="3667009"/>
          </a:xfrm>
          <a:prstGeom prst="rect">
            <a:avLst/>
          </a:prstGeom>
        </p:spPr>
      </p:pic>
      <p:pic>
        <p:nvPicPr>
          <p:cNvPr id="11" name="Picture 10">
            <a:extLst>
              <a:ext uri="{FF2B5EF4-FFF2-40B4-BE49-F238E27FC236}">
                <a16:creationId xmlns:a16="http://schemas.microsoft.com/office/drawing/2014/main" id="{10A5F427-A457-4783-A1B2-6F46CECD4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589" y="3324676"/>
            <a:ext cx="5164988" cy="3031674"/>
          </a:xfrm>
          <a:prstGeom prst="rect">
            <a:avLst/>
          </a:prstGeom>
        </p:spPr>
      </p:pic>
    </p:spTree>
    <p:custDataLst>
      <p:tags r:id="rId1"/>
    </p:custDataLst>
    <p:extLst>
      <p:ext uri="{BB962C8B-B14F-4D97-AF65-F5344CB8AC3E}">
        <p14:creationId xmlns:p14="http://schemas.microsoft.com/office/powerpoint/2010/main" val="41061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p:cNvSpPr>
            <a:spLocks noGrp="1"/>
          </p:cNvSpPr>
          <p:nvPr>
            <p:ph type="sldNum" sz="quarter" idx="12"/>
          </p:nvPr>
        </p:nvSpPr>
        <p:spPr/>
        <p:txBody>
          <a:bodyPr/>
          <a:lstStyle/>
          <a:p>
            <a:fld id="{18482F03-B093-4F64-BB6B-B41DE443AC97}" type="slidenum">
              <a:rPr lang="en-US" smtClean="0"/>
              <a:t>13</a:t>
            </a:fld>
            <a:endParaRPr lang="en-US"/>
          </a:p>
        </p:txBody>
      </p:sp>
      <p:sp>
        <p:nvSpPr>
          <p:cNvPr id="3" name="TextBox 2">
            <a:extLst>
              <a:ext uri="{FF2B5EF4-FFF2-40B4-BE49-F238E27FC236}">
                <a16:creationId xmlns:a16="http://schemas.microsoft.com/office/drawing/2014/main" id="{6CB73F4A-6EE6-4D8F-AD6E-72C3D295884B}"/>
              </a:ext>
            </a:extLst>
          </p:cNvPr>
          <p:cNvSpPr txBox="1"/>
          <p:nvPr/>
        </p:nvSpPr>
        <p:spPr>
          <a:xfrm>
            <a:off x="526347" y="1864087"/>
            <a:ext cx="5206281" cy="286232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Extreme Precipitation Forecast Table (EPFT)</a:t>
            </a:r>
            <a:r>
              <a:rPr lang="en-US"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Introduced to operations July 2016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Table displays  → max[QPF/ARI] *100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Used by WFOs, RFCs, and WPC </a:t>
            </a:r>
          </a:p>
          <a:p>
            <a:r>
              <a:rPr lang="en-US" b="1" dirty="0">
                <a:latin typeface="Times New Roman" panose="02020603050405020304" pitchFamily="18" charset="0"/>
                <a:cs typeface="Times New Roman" panose="02020603050405020304" pitchFamily="18" charset="0"/>
              </a:rPr>
              <a:t>Average Recurrence Interval Table (ARIT)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Introduced February 2017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Table displays → max[ARI]</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Extreme Precipitation Assessment Table (EPAT)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Introduced February 2017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Table displays  → max[QPE/ARI] *100  </a:t>
            </a:r>
          </a:p>
        </p:txBody>
      </p:sp>
      <p:pic>
        <p:nvPicPr>
          <p:cNvPr id="14" name="Picture 13">
            <a:extLst>
              <a:ext uri="{FF2B5EF4-FFF2-40B4-BE49-F238E27FC236}">
                <a16:creationId xmlns:a16="http://schemas.microsoft.com/office/drawing/2014/main" id="{83A69BA3-2117-4338-ADB9-8CDA75B85107}"/>
              </a:ext>
            </a:extLst>
          </p:cNvPr>
          <p:cNvPicPr>
            <a:picLocks noChangeAspect="1"/>
          </p:cNvPicPr>
          <p:nvPr/>
        </p:nvPicPr>
        <p:blipFill rotWithShape="1">
          <a:blip r:embed="rId3">
            <a:extLst>
              <a:ext uri="{28A0092B-C50C-407E-A947-70E740481C1C}">
                <a14:useLocalDpi xmlns:a14="http://schemas.microsoft.com/office/drawing/2010/main" val="0"/>
              </a:ext>
            </a:extLst>
          </a:blip>
          <a:srcRect t="2097" r="65914" b="55253"/>
          <a:stretch/>
        </p:blipFill>
        <p:spPr>
          <a:xfrm>
            <a:off x="5822402" y="2391841"/>
            <a:ext cx="5206281" cy="2074317"/>
          </a:xfrm>
          <a:prstGeom prst="rect">
            <a:avLst/>
          </a:prstGeom>
        </p:spPr>
      </p:pic>
      <p:sp>
        <p:nvSpPr>
          <p:cNvPr id="15" name="TextBox 14">
            <a:extLst>
              <a:ext uri="{FF2B5EF4-FFF2-40B4-BE49-F238E27FC236}">
                <a16:creationId xmlns:a16="http://schemas.microsoft.com/office/drawing/2014/main" id="{7223202F-1F5F-4D25-BE71-E436FE81A89F}"/>
              </a:ext>
            </a:extLst>
          </p:cNvPr>
          <p:cNvSpPr txBox="1"/>
          <p:nvPr/>
        </p:nvSpPr>
        <p:spPr>
          <a:xfrm>
            <a:off x="7967191" y="2022509"/>
            <a:ext cx="636584" cy="369332"/>
          </a:xfrm>
          <a:prstGeom prst="rect">
            <a:avLst/>
          </a:prstGeom>
          <a:noFill/>
          <a:ln>
            <a:noFill/>
          </a:ln>
        </p:spPr>
        <p:txBody>
          <a:bodyPr wrap="square" rtlCol="0">
            <a:spAutoFit/>
          </a:bodyPr>
          <a:lstStyle/>
          <a:p>
            <a:r>
              <a:rPr lang="en-US" b="1" dirty="0"/>
              <a:t>ARIT </a:t>
            </a:r>
          </a:p>
        </p:txBody>
      </p:sp>
      <p:sp>
        <p:nvSpPr>
          <p:cNvPr id="16" name="Title 1">
            <a:extLst>
              <a:ext uri="{FF2B5EF4-FFF2-40B4-BE49-F238E27FC236}">
                <a16:creationId xmlns:a16="http://schemas.microsoft.com/office/drawing/2014/main" id="{4FE075EF-414A-4CB0-9939-C7B432F6FBD2}"/>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Operational Implementation</a:t>
            </a:r>
          </a:p>
        </p:txBody>
      </p:sp>
      <p:sp>
        <p:nvSpPr>
          <p:cNvPr id="17" name="TextBox 16">
            <a:extLst>
              <a:ext uri="{FF2B5EF4-FFF2-40B4-BE49-F238E27FC236}">
                <a16:creationId xmlns:a16="http://schemas.microsoft.com/office/drawing/2014/main" id="{0A2CA12E-9B54-4EB4-BEC0-191C2262DFF3}"/>
              </a:ext>
            </a:extLst>
          </p:cNvPr>
          <p:cNvSpPr txBox="1"/>
          <p:nvPr/>
        </p:nvSpPr>
        <p:spPr>
          <a:xfrm>
            <a:off x="4083232" y="983692"/>
            <a:ext cx="434231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Implement</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pic>
        <p:nvPicPr>
          <p:cNvPr id="4" name="Picture 3">
            <a:extLst>
              <a:ext uri="{FF2B5EF4-FFF2-40B4-BE49-F238E27FC236}">
                <a16:creationId xmlns:a16="http://schemas.microsoft.com/office/drawing/2014/main" id="{82E8137C-2992-422D-B714-A971433CD90D}"/>
              </a:ext>
            </a:extLst>
          </p:cNvPr>
          <p:cNvPicPr>
            <a:picLocks noChangeAspect="1"/>
          </p:cNvPicPr>
          <p:nvPr/>
        </p:nvPicPr>
        <p:blipFill rotWithShape="1">
          <a:blip r:embed="rId4">
            <a:extLst>
              <a:ext uri="{28A0092B-C50C-407E-A947-70E740481C1C}">
                <a14:useLocalDpi xmlns:a14="http://schemas.microsoft.com/office/drawing/2010/main" val="0"/>
              </a:ext>
            </a:extLst>
          </a:blip>
          <a:srcRect l="14555" t="18546" r="40413" b="69712"/>
          <a:stretch/>
        </p:blipFill>
        <p:spPr>
          <a:xfrm>
            <a:off x="3216961" y="5028743"/>
            <a:ext cx="8136839" cy="1131985"/>
          </a:xfrm>
          <a:prstGeom prst="rect">
            <a:avLst/>
          </a:prstGeom>
        </p:spPr>
      </p:pic>
      <p:sp>
        <p:nvSpPr>
          <p:cNvPr id="10" name="TextBox 9">
            <a:extLst>
              <a:ext uri="{FF2B5EF4-FFF2-40B4-BE49-F238E27FC236}">
                <a16:creationId xmlns:a16="http://schemas.microsoft.com/office/drawing/2014/main" id="{F09E8BE6-B7E5-42B4-8981-D45560D9736E}"/>
              </a:ext>
            </a:extLst>
          </p:cNvPr>
          <p:cNvSpPr txBox="1"/>
          <p:nvPr/>
        </p:nvSpPr>
        <p:spPr>
          <a:xfrm>
            <a:off x="6967088" y="4691079"/>
            <a:ext cx="636584" cy="369332"/>
          </a:xfrm>
          <a:prstGeom prst="rect">
            <a:avLst/>
          </a:prstGeom>
          <a:noFill/>
          <a:ln>
            <a:noFill/>
          </a:ln>
        </p:spPr>
        <p:txBody>
          <a:bodyPr wrap="square" rtlCol="0">
            <a:spAutoFit/>
          </a:bodyPr>
          <a:lstStyle/>
          <a:p>
            <a:r>
              <a:rPr lang="en-US" b="1" dirty="0"/>
              <a:t>EPAT</a:t>
            </a:r>
          </a:p>
        </p:txBody>
      </p:sp>
    </p:spTree>
    <p:extLst>
      <p:ext uri="{BB962C8B-B14F-4D97-AF65-F5344CB8AC3E}">
        <p14:creationId xmlns:p14="http://schemas.microsoft.com/office/powerpoint/2010/main" val="1187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E59B-9EBB-4385-9236-2EAF34ED9AB5}"/>
              </a:ext>
            </a:extLst>
          </p:cNvPr>
          <p:cNvSpPr>
            <a:spLocks noGrp="1"/>
          </p:cNvSpPr>
          <p:nvPr>
            <p:ph type="ctrTitle" idx="4294967295"/>
          </p:nvPr>
        </p:nvSpPr>
        <p:spPr>
          <a:xfrm>
            <a:off x="3067194" y="387303"/>
            <a:ext cx="8284602" cy="1584910"/>
          </a:xfrm>
        </p:spPr>
        <p:txBody>
          <a:bodyPr/>
          <a:lstStyle/>
          <a:p>
            <a:r>
              <a:rPr lang="en-US" dirty="0">
                <a:latin typeface="Times New Roman" panose="02020603050405020304" pitchFamily="18" charset="0"/>
                <a:cs typeface="Times New Roman" panose="02020603050405020304" pitchFamily="18" charset="0"/>
              </a:rPr>
              <a:t>March 21-22 AR Event</a:t>
            </a:r>
          </a:p>
        </p:txBody>
      </p:sp>
      <p:pic>
        <p:nvPicPr>
          <p:cNvPr id="7" name="Picture 6">
            <a:extLst>
              <a:ext uri="{FF2B5EF4-FFF2-40B4-BE49-F238E27FC236}">
                <a16:creationId xmlns:a16="http://schemas.microsoft.com/office/drawing/2014/main" id="{AA2A439D-83B2-4AD2-ABCA-10E59500A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04" y="1503446"/>
            <a:ext cx="10878553" cy="5112920"/>
          </a:xfrm>
          <a:prstGeom prst="rect">
            <a:avLst/>
          </a:prstGeom>
        </p:spPr>
      </p:pic>
    </p:spTree>
    <p:extLst>
      <p:ext uri="{BB962C8B-B14F-4D97-AF65-F5344CB8AC3E}">
        <p14:creationId xmlns:p14="http://schemas.microsoft.com/office/powerpoint/2010/main" val="250756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0A359-AAE4-4B74-A87C-F15144115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 y="0"/>
            <a:ext cx="12189880" cy="6858000"/>
          </a:xfrm>
          <a:prstGeom prst="rect">
            <a:avLst/>
          </a:prstGeom>
        </p:spPr>
      </p:pic>
      <p:sp>
        <p:nvSpPr>
          <p:cNvPr id="6" name="TextBox 5">
            <a:extLst>
              <a:ext uri="{FF2B5EF4-FFF2-40B4-BE49-F238E27FC236}">
                <a16:creationId xmlns:a16="http://schemas.microsoft.com/office/drawing/2014/main" id="{61AA3555-3610-461B-8B4E-82FB9E7363B8}"/>
              </a:ext>
            </a:extLst>
          </p:cNvPr>
          <p:cNvSpPr txBox="1"/>
          <p:nvPr/>
        </p:nvSpPr>
        <p:spPr>
          <a:xfrm>
            <a:off x="8273143" y="1926771"/>
            <a:ext cx="2850909" cy="646331"/>
          </a:xfrm>
          <a:prstGeom prst="rect">
            <a:avLst/>
          </a:prstGeom>
          <a:noFill/>
        </p:spPr>
        <p:txBody>
          <a:bodyPr wrap="none" rtlCol="0">
            <a:spAutoFit/>
          </a:bodyPr>
          <a:lstStyle/>
          <a:p>
            <a:r>
              <a:rPr lang="en-US" dirty="0"/>
              <a:t>January 10</a:t>
            </a:r>
            <a:r>
              <a:rPr lang="en-US" baseline="30000" dirty="0"/>
              <a:t>th</a:t>
            </a:r>
            <a:r>
              <a:rPr lang="en-US" dirty="0"/>
              <a:t>, 2017 AR event </a:t>
            </a:r>
          </a:p>
          <a:p>
            <a:r>
              <a:rPr lang="en-US" dirty="0"/>
              <a:t>QPF/10-yr ARI</a:t>
            </a:r>
          </a:p>
        </p:txBody>
      </p:sp>
    </p:spTree>
    <p:extLst>
      <p:ext uri="{BB962C8B-B14F-4D97-AF65-F5344CB8AC3E}">
        <p14:creationId xmlns:p14="http://schemas.microsoft.com/office/powerpoint/2010/main" val="105538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5FE52-2F25-4563-AC18-573D6FBEF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4"/>
            <a:ext cx="12192000" cy="6837791"/>
          </a:xfrm>
          <a:prstGeom prst="rect">
            <a:avLst/>
          </a:prstGeom>
        </p:spPr>
      </p:pic>
    </p:spTree>
    <p:extLst>
      <p:ext uri="{BB962C8B-B14F-4D97-AF65-F5344CB8AC3E}">
        <p14:creationId xmlns:p14="http://schemas.microsoft.com/office/powerpoint/2010/main" val="25951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70B47-08E0-47A1-AFE4-EC650636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spTree>
    <p:extLst>
      <p:ext uri="{BB962C8B-B14F-4D97-AF65-F5344CB8AC3E}">
        <p14:creationId xmlns:p14="http://schemas.microsoft.com/office/powerpoint/2010/main" val="195818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33D79-A844-4A88-9BEC-8D40E3ECC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spTree>
    <p:extLst>
      <p:ext uri="{BB962C8B-B14F-4D97-AF65-F5344CB8AC3E}">
        <p14:creationId xmlns:p14="http://schemas.microsoft.com/office/powerpoint/2010/main" val="378423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84280-921F-468A-BB0A-BFC1E1531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 y="0"/>
            <a:ext cx="12189880" cy="6858000"/>
          </a:xfrm>
          <a:prstGeom prst="rect">
            <a:avLst/>
          </a:prstGeom>
        </p:spPr>
      </p:pic>
    </p:spTree>
    <p:extLst>
      <p:ext uri="{BB962C8B-B14F-4D97-AF65-F5344CB8AC3E}">
        <p14:creationId xmlns:p14="http://schemas.microsoft.com/office/powerpoint/2010/main" val="355597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B66E-8243-49DC-9AEF-CC96699CBB86}"/>
              </a:ext>
            </a:extLst>
          </p:cNvPr>
          <p:cNvSpPr>
            <a:spLocks noGrp="1"/>
          </p:cNvSpPr>
          <p:nvPr>
            <p:ph type="title"/>
          </p:nvPr>
        </p:nvSpPr>
        <p:spPr/>
        <p:txBody>
          <a:bodyPr>
            <a:normAutofit/>
          </a:bodyPr>
          <a:lstStyle/>
          <a:p>
            <a:pPr algn="ctr"/>
            <a:r>
              <a:rPr lang="en-US" sz="4800" b="1" dirty="0">
                <a:latin typeface="Times New Roman" panose="02020603050405020304" pitchFamily="18" charset="0"/>
                <a:cs typeface="Times New Roman" panose="02020603050405020304" pitchFamily="18" charset="0"/>
              </a:rPr>
              <a:t>Introduction</a:t>
            </a:r>
          </a:p>
        </p:txBody>
      </p:sp>
      <p:sp>
        <p:nvSpPr>
          <p:cNvPr id="6" name="Rectangle 5">
            <a:extLst>
              <a:ext uri="{FF2B5EF4-FFF2-40B4-BE49-F238E27FC236}">
                <a16:creationId xmlns:a16="http://schemas.microsoft.com/office/drawing/2014/main" id="{5EE7B405-38A5-423F-8EFF-D812C9515EFD}"/>
              </a:ext>
            </a:extLst>
          </p:cNvPr>
          <p:cNvSpPr/>
          <p:nvPr/>
        </p:nvSpPr>
        <p:spPr>
          <a:xfrm>
            <a:off x="0" y="2240280"/>
            <a:ext cx="12192000" cy="3348990"/>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6707F2-C6C2-48CC-9ED8-6507D9742CDE}"/>
              </a:ext>
            </a:extLst>
          </p:cNvPr>
          <p:cNvSpPr txBox="1"/>
          <p:nvPr/>
        </p:nvSpPr>
        <p:spPr>
          <a:xfrm>
            <a:off x="838200" y="2479060"/>
            <a:ext cx="764401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is the Extreme Precipitation Forecast Improvement Project?   </a:t>
            </a:r>
          </a:p>
        </p:txBody>
      </p:sp>
      <p:sp>
        <p:nvSpPr>
          <p:cNvPr id="5" name="TextBox 4">
            <a:extLst>
              <a:ext uri="{FF2B5EF4-FFF2-40B4-BE49-F238E27FC236}">
                <a16:creationId xmlns:a16="http://schemas.microsoft.com/office/drawing/2014/main" id="{3E5D11E2-9667-4627-A016-7392D18C43DB}"/>
              </a:ext>
            </a:extLst>
          </p:cNvPr>
          <p:cNvSpPr txBox="1"/>
          <p:nvPr/>
        </p:nvSpPr>
        <p:spPr>
          <a:xfrm>
            <a:off x="838200" y="2879170"/>
            <a:ext cx="11004434" cy="193899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national team consisting of WPC-leadership, NWS Science and Operation Officers (SOOs), and RFC representatives tasked by the Office of Science and Technology Integration (STI) to work </a:t>
            </a:r>
            <a:r>
              <a:rPr lang="en-US" sz="2000" b="1" dirty="0">
                <a:latin typeface="Times New Roman" panose="02020603050405020304" pitchFamily="18" charset="0"/>
                <a:cs typeface="Times New Roman" panose="02020603050405020304" pitchFamily="18" charset="0"/>
              </a:rPr>
              <a:t>projects that help improve predictions and Impact-based Decisions Support Services (IDSS) associated with extreme precipitation events</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Primary Goal: Improve IDSS by increasing forecaster situational awareness leading up to an event.</a:t>
            </a:r>
          </a:p>
        </p:txBody>
      </p:sp>
      <p:pic>
        <p:nvPicPr>
          <p:cNvPr id="7" name="Picture 2" descr="Image result for NOAA symbol">
            <a:extLst>
              <a:ext uri="{FF2B5EF4-FFF2-40B4-BE49-F238E27FC236}">
                <a16:creationId xmlns:a16="http://schemas.microsoft.com/office/drawing/2014/main" id="{10CA5260-3892-461E-9C95-573D0401C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42" y="163493"/>
            <a:ext cx="1292658" cy="1292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National Weather Service">
            <a:extLst>
              <a:ext uri="{FF2B5EF4-FFF2-40B4-BE49-F238E27FC236}">
                <a16:creationId xmlns:a16="http://schemas.microsoft.com/office/drawing/2014/main" id="{18B619B3-EF73-4555-8234-F1CCE1C12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204672"/>
            <a:ext cx="1292658" cy="129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4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3580B-CDCE-490F-91DB-C8709EC9A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4"/>
            <a:ext cx="12192000" cy="6837791"/>
          </a:xfrm>
          <a:prstGeom prst="rect">
            <a:avLst/>
          </a:prstGeom>
        </p:spPr>
      </p:pic>
      <p:pic>
        <p:nvPicPr>
          <p:cNvPr id="4" name="Picture 3">
            <a:extLst>
              <a:ext uri="{FF2B5EF4-FFF2-40B4-BE49-F238E27FC236}">
                <a16:creationId xmlns:a16="http://schemas.microsoft.com/office/drawing/2014/main" id="{82000187-908E-4323-90CB-F117E6FE4B49}"/>
              </a:ext>
            </a:extLst>
          </p:cNvPr>
          <p:cNvPicPr>
            <a:picLocks noChangeAspect="1"/>
          </p:cNvPicPr>
          <p:nvPr/>
        </p:nvPicPr>
        <p:blipFill rotWithShape="1">
          <a:blip r:embed="rId4">
            <a:extLst>
              <a:ext uri="{28A0092B-C50C-407E-A947-70E740481C1C}">
                <a14:useLocalDpi xmlns:a14="http://schemas.microsoft.com/office/drawing/2010/main" val="0"/>
              </a:ext>
            </a:extLst>
          </a:blip>
          <a:srcRect l="83598" t="28899" r="1689" b="3527"/>
          <a:stretch/>
        </p:blipFill>
        <p:spPr>
          <a:xfrm>
            <a:off x="9998030" y="4602813"/>
            <a:ext cx="925075" cy="869043"/>
          </a:xfrm>
          <a:prstGeom prst="rect">
            <a:avLst/>
          </a:prstGeom>
        </p:spPr>
      </p:pic>
    </p:spTree>
    <p:extLst>
      <p:ext uri="{BB962C8B-B14F-4D97-AF65-F5344CB8AC3E}">
        <p14:creationId xmlns:p14="http://schemas.microsoft.com/office/powerpoint/2010/main" val="180451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DCF16-D7B3-4CA9-A87B-61FD3BC4DAB5}"/>
              </a:ext>
            </a:extLst>
          </p:cNvPr>
          <p:cNvPicPr>
            <a:picLocks noChangeAspect="1"/>
          </p:cNvPicPr>
          <p:nvPr/>
        </p:nvPicPr>
        <p:blipFill rotWithShape="1">
          <a:blip r:embed="rId3"/>
          <a:srcRect l="41546" t="7276" r="12072" b="33736"/>
          <a:stretch/>
        </p:blipFill>
        <p:spPr>
          <a:xfrm>
            <a:off x="288758" y="2097388"/>
            <a:ext cx="5654843" cy="4014654"/>
          </a:xfrm>
          <a:prstGeom prst="rect">
            <a:avLst/>
          </a:prstGeom>
        </p:spPr>
      </p:pic>
      <p:pic>
        <p:nvPicPr>
          <p:cNvPr id="4" name="Picture 3">
            <a:extLst>
              <a:ext uri="{FF2B5EF4-FFF2-40B4-BE49-F238E27FC236}">
                <a16:creationId xmlns:a16="http://schemas.microsoft.com/office/drawing/2014/main" id="{451B8D26-0291-41C0-8CB0-38D5B44C8BAB}"/>
              </a:ext>
            </a:extLst>
          </p:cNvPr>
          <p:cNvPicPr>
            <a:picLocks noChangeAspect="1"/>
          </p:cNvPicPr>
          <p:nvPr/>
        </p:nvPicPr>
        <p:blipFill rotWithShape="1">
          <a:blip r:embed="rId4">
            <a:extLst>
              <a:ext uri="{28A0092B-C50C-407E-A947-70E740481C1C}">
                <a14:useLocalDpi xmlns:a14="http://schemas.microsoft.com/office/drawing/2010/main" val="0"/>
              </a:ext>
            </a:extLst>
          </a:blip>
          <a:srcRect l="40954" t="7243" r="10888" b="34045"/>
          <a:stretch/>
        </p:blipFill>
        <p:spPr>
          <a:xfrm>
            <a:off x="5995739" y="2097389"/>
            <a:ext cx="5871412" cy="4014653"/>
          </a:xfrm>
          <a:prstGeom prst="rect">
            <a:avLst/>
          </a:prstGeom>
        </p:spPr>
      </p:pic>
      <p:sp>
        <p:nvSpPr>
          <p:cNvPr id="5" name="TextBox 4">
            <a:extLst>
              <a:ext uri="{FF2B5EF4-FFF2-40B4-BE49-F238E27FC236}">
                <a16:creationId xmlns:a16="http://schemas.microsoft.com/office/drawing/2014/main" id="{AAA6EEF0-D41E-4997-812E-BE81DDB6C298}"/>
              </a:ext>
            </a:extLst>
          </p:cNvPr>
          <p:cNvSpPr txBox="1"/>
          <p:nvPr/>
        </p:nvSpPr>
        <p:spPr>
          <a:xfrm>
            <a:off x="2330114" y="1728056"/>
            <a:ext cx="1774653" cy="369332"/>
          </a:xfrm>
          <a:prstGeom prst="rect">
            <a:avLst/>
          </a:prstGeom>
          <a:noFill/>
        </p:spPr>
        <p:txBody>
          <a:bodyPr wrap="none" rtlCol="0">
            <a:spAutoFit/>
          </a:bodyPr>
          <a:lstStyle/>
          <a:p>
            <a:r>
              <a:rPr lang="en-US" dirty="0"/>
              <a:t>18-00Z March 21</a:t>
            </a:r>
          </a:p>
        </p:txBody>
      </p:sp>
      <p:sp>
        <p:nvSpPr>
          <p:cNvPr id="6" name="TextBox 5">
            <a:extLst>
              <a:ext uri="{FF2B5EF4-FFF2-40B4-BE49-F238E27FC236}">
                <a16:creationId xmlns:a16="http://schemas.microsoft.com/office/drawing/2014/main" id="{D2374D46-6A25-459D-8467-5652FE049E32}"/>
              </a:ext>
            </a:extLst>
          </p:cNvPr>
          <p:cNvSpPr txBox="1"/>
          <p:nvPr/>
        </p:nvSpPr>
        <p:spPr>
          <a:xfrm>
            <a:off x="8201526" y="1728056"/>
            <a:ext cx="1774653" cy="369332"/>
          </a:xfrm>
          <a:prstGeom prst="rect">
            <a:avLst/>
          </a:prstGeom>
          <a:noFill/>
        </p:spPr>
        <p:txBody>
          <a:bodyPr wrap="none" rtlCol="0">
            <a:spAutoFit/>
          </a:bodyPr>
          <a:lstStyle/>
          <a:p>
            <a:r>
              <a:rPr lang="en-US" dirty="0"/>
              <a:t>00-06Z March 22</a:t>
            </a:r>
          </a:p>
        </p:txBody>
      </p:sp>
      <p:sp>
        <p:nvSpPr>
          <p:cNvPr id="7" name="TextBox 6">
            <a:extLst>
              <a:ext uri="{FF2B5EF4-FFF2-40B4-BE49-F238E27FC236}">
                <a16:creationId xmlns:a16="http://schemas.microsoft.com/office/drawing/2014/main" id="{D7F0A5AD-8ABF-4CE6-9B2B-1168CE22BAFC}"/>
              </a:ext>
            </a:extLst>
          </p:cNvPr>
          <p:cNvSpPr txBox="1"/>
          <p:nvPr/>
        </p:nvSpPr>
        <p:spPr>
          <a:xfrm>
            <a:off x="2308295" y="145793"/>
            <a:ext cx="7744172" cy="1200329"/>
          </a:xfrm>
          <a:prstGeom prst="rect">
            <a:avLst/>
          </a:prstGeom>
          <a:noFill/>
        </p:spPr>
        <p:txBody>
          <a:bodyPr wrap="none" rtlCol="0">
            <a:spAutoFit/>
          </a:bodyPr>
          <a:lstStyle/>
          <a:p>
            <a:pPr algn="ctr"/>
            <a:r>
              <a:rPr lang="en-US" sz="3600" dirty="0"/>
              <a:t>Extreme Precipitation Assessment Table </a:t>
            </a:r>
          </a:p>
          <a:p>
            <a:pPr algn="ctr"/>
            <a:r>
              <a:rPr lang="en-US" sz="3600" dirty="0"/>
              <a:t>6-hr, 2 </a:t>
            </a:r>
            <a:r>
              <a:rPr lang="en-US" sz="3600" dirty="0" err="1"/>
              <a:t>yr</a:t>
            </a:r>
            <a:r>
              <a:rPr lang="en-US" sz="3600" dirty="0"/>
              <a:t> ARI</a:t>
            </a:r>
          </a:p>
        </p:txBody>
      </p:sp>
    </p:spTree>
    <p:extLst>
      <p:ext uri="{BB962C8B-B14F-4D97-AF65-F5344CB8AC3E}">
        <p14:creationId xmlns:p14="http://schemas.microsoft.com/office/powerpoint/2010/main" val="33210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F5A2A3-59F3-416F-9210-251A1B8E3569}"/>
              </a:ext>
            </a:extLst>
          </p:cNvPr>
          <p:cNvSpPr txBox="1"/>
          <p:nvPr/>
        </p:nvSpPr>
        <p:spPr>
          <a:xfrm>
            <a:off x="248193" y="1974334"/>
            <a:ext cx="11296107" cy="230832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Addition of:</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WPC’s probabilistic quantitative precipitation forecast (PQPF)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QPF associated with the 10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50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and 90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percentiles from an ensemble of 46-members (SREF, GEFS, ECMWF, NAM, GFS, WRF-ARW/NMM) </a:t>
            </a:r>
          </a:p>
          <a:p>
            <a:pPr marL="742950" lvl="1"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WPC guidance is the mode, variance comes from the ensemble </a:t>
            </a:r>
          </a:p>
          <a:p>
            <a:pPr marL="742950" lvl="1"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and 24-hr forecasts available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Can be used by forecasters and hydrologists to determine the probability of climatologically significant or extreme rainfall at a given location.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Can be used to identify where model guidance exists in the spread of probabilities assessed by WPC. </a:t>
            </a:r>
          </a:p>
        </p:txBody>
      </p:sp>
      <p:sp>
        <p:nvSpPr>
          <p:cNvPr id="15" name="Title 1">
            <a:extLst>
              <a:ext uri="{FF2B5EF4-FFF2-40B4-BE49-F238E27FC236}">
                <a16:creationId xmlns:a16="http://schemas.microsoft.com/office/drawing/2014/main" id="{17C8E1B1-D185-437F-AEEA-6A600B30A6A8}"/>
              </a:ext>
            </a:extLst>
          </p:cNvPr>
          <p:cNvSpPr txBox="1">
            <a:spLocks/>
          </p:cNvSpPr>
          <p:nvPr/>
        </p:nvSpPr>
        <p:spPr>
          <a:xfrm>
            <a:off x="914401" y="26715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Recent Improvements</a:t>
            </a:r>
          </a:p>
        </p:txBody>
      </p:sp>
      <p:sp>
        <p:nvSpPr>
          <p:cNvPr id="6" name="TextBox 5">
            <a:extLst>
              <a:ext uri="{FF2B5EF4-FFF2-40B4-BE49-F238E27FC236}">
                <a16:creationId xmlns:a16="http://schemas.microsoft.com/office/drawing/2014/main" id="{63A7EF52-AB80-4D68-BF82-EC307827B90F}"/>
              </a:ext>
            </a:extLst>
          </p:cNvPr>
          <p:cNvSpPr txBox="1"/>
          <p:nvPr/>
        </p:nvSpPr>
        <p:spPr>
          <a:xfrm>
            <a:off x="4083232" y="983692"/>
            <a:ext cx="434231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b="1" dirty="0">
                <a:latin typeface="Times New Roman" panose="02020603050405020304" pitchFamily="18" charset="0"/>
                <a:cs typeface="Times New Roman" panose="02020603050405020304" pitchFamily="18" charset="0"/>
              </a:rPr>
              <a:t>Improve</a:t>
            </a:r>
            <a:r>
              <a:rPr lang="en-US"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A98C3586-B315-468D-8924-DEA5F2BA20AF}"/>
              </a:ext>
            </a:extLst>
          </p:cNvPr>
          <p:cNvPicPr>
            <a:picLocks noChangeAspect="1"/>
          </p:cNvPicPr>
          <p:nvPr/>
        </p:nvPicPr>
        <p:blipFill rotWithShape="1">
          <a:blip r:embed="rId3">
            <a:extLst>
              <a:ext uri="{28A0092B-C50C-407E-A947-70E740481C1C}">
                <a14:useLocalDpi xmlns:a14="http://schemas.microsoft.com/office/drawing/2010/main" val="0"/>
              </a:ext>
            </a:extLst>
          </a:blip>
          <a:srcRect l="10069" t="84563" r="53393" b="3777"/>
          <a:stretch/>
        </p:blipFill>
        <p:spPr>
          <a:xfrm>
            <a:off x="786153" y="4506685"/>
            <a:ext cx="10643848" cy="1905000"/>
          </a:xfrm>
          <a:prstGeom prst="rect">
            <a:avLst/>
          </a:prstGeom>
        </p:spPr>
      </p:pic>
    </p:spTree>
    <p:extLst>
      <p:ext uri="{BB962C8B-B14F-4D97-AF65-F5344CB8AC3E}">
        <p14:creationId xmlns:p14="http://schemas.microsoft.com/office/powerpoint/2010/main" val="19307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AB387-C275-4948-9DA8-2C1A4A6ABC99}"/>
              </a:ext>
            </a:extLst>
          </p:cNvPr>
          <p:cNvPicPr>
            <a:picLocks noChangeAspect="1"/>
          </p:cNvPicPr>
          <p:nvPr/>
        </p:nvPicPr>
        <p:blipFill rotWithShape="1">
          <a:blip r:embed="rId3">
            <a:extLst>
              <a:ext uri="{28A0092B-C50C-407E-A947-70E740481C1C}">
                <a14:useLocalDpi xmlns:a14="http://schemas.microsoft.com/office/drawing/2010/main" val="0"/>
              </a:ext>
            </a:extLst>
          </a:blip>
          <a:srcRect l="1575" t="14488" r="1851" b="4316"/>
          <a:stretch/>
        </p:blipFill>
        <p:spPr>
          <a:xfrm>
            <a:off x="637823" y="1719745"/>
            <a:ext cx="11068755" cy="4871101"/>
          </a:xfrm>
          <a:prstGeom prst="rect">
            <a:avLst/>
          </a:prstGeom>
        </p:spPr>
      </p:pic>
      <p:sp>
        <p:nvSpPr>
          <p:cNvPr id="5" name="Title 1">
            <a:extLst>
              <a:ext uri="{FF2B5EF4-FFF2-40B4-BE49-F238E27FC236}">
                <a16:creationId xmlns:a16="http://schemas.microsoft.com/office/drawing/2014/main" id="{436A1860-0AFC-4AC6-8029-9C5C4ABACDC8}"/>
              </a:ext>
            </a:extLst>
          </p:cNvPr>
          <p:cNvSpPr txBox="1">
            <a:spLocks/>
          </p:cNvSpPr>
          <p:nvPr/>
        </p:nvSpPr>
        <p:spPr>
          <a:xfrm>
            <a:off x="914401" y="26715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Recent Improvements</a:t>
            </a:r>
          </a:p>
        </p:txBody>
      </p:sp>
      <p:sp>
        <p:nvSpPr>
          <p:cNvPr id="6" name="TextBox 5">
            <a:extLst>
              <a:ext uri="{FF2B5EF4-FFF2-40B4-BE49-F238E27FC236}">
                <a16:creationId xmlns:a16="http://schemas.microsoft.com/office/drawing/2014/main" id="{1DCE78EF-98DB-4887-82CA-347A9B2BDB5E}"/>
              </a:ext>
            </a:extLst>
          </p:cNvPr>
          <p:cNvSpPr txBox="1"/>
          <p:nvPr/>
        </p:nvSpPr>
        <p:spPr>
          <a:xfrm>
            <a:off x="4185181" y="1258080"/>
            <a:ext cx="3974037" cy="461665"/>
          </a:xfrm>
          <a:prstGeom prst="rect">
            <a:avLst/>
          </a:prstGeom>
          <a:noFill/>
        </p:spPr>
        <p:txBody>
          <a:bodyPr wrap="none" rtlCol="0">
            <a:spAutoFit/>
          </a:bodyPr>
          <a:lstStyle/>
          <a:p>
            <a:r>
              <a:rPr lang="en-US" sz="2400" b="1" i="1" dirty="0"/>
              <a:t>The new and improved ARIT…</a:t>
            </a:r>
          </a:p>
        </p:txBody>
      </p:sp>
      <p:pic>
        <p:nvPicPr>
          <p:cNvPr id="8" name="Picture 7">
            <a:extLst>
              <a:ext uri="{FF2B5EF4-FFF2-40B4-BE49-F238E27FC236}">
                <a16:creationId xmlns:a16="http://schemas.microsoft.com/office/drawing/2014/main" id="{5EFC9A18-3C62-4891-9D90-80C1927F9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588" y="2436887"/>
            <a:ext cx="7859222" cy="3762900"/>
          </a:xfrm>
          <a:prstGeom prst="rect">
            <a:avLst/>
          </a:prstGeom>
        </p:spPr>
      </p:pic>
    </p:spTree>
    <p:extLst>
      <p:ext uri="{BB962C8B-B14F-4D97-AF65-F5344CB8AC3E}">
        <p14:creationId xmlns:p14="http://schemas.microsoft.com/office/powerpoint/2010/main" val="203356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0D90899-EAAF-4FCE-9284-0E8F654E4BA1}"/>
              </a:ext>
            </a:extLst>
          </p:cNvPr>
          <p:cNvSpPr/>
          <p:nvPr/>
        </p:nvSpPr>
        <p:spPr>
          <a:xfrm>
            <a:off x="244929" y="1432091"/>
            <a:ext cx="11702142" cy="5366369"/>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F5A2A3-59F3-416F-9210-251A1B8E3569}"/>
              </a:ext>
            </a:extLst>
          </p:cNvPr>
          <p:cNvSpPr txBox="1"/>
          <p:nvPr/>
        </p:nvSpPr>
        <p:spPr>
          <a:xfrm>
            <a:off x="241716" y="1587537"/>
            <a:ext cx="11296107"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Improvements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Flash Flood Guidance for improved situational awareness in the short term </a:t>
            </a:r>
          </a:p>
        </p:txBody>
      </p:sp>
      <p:grpSp>
        <p:nvGrpSpPr>
          <p:cNvPr id="20" name="Group 19">
            <a:extLst>
              <a:ext uri="{FF2B5EF4-FFF2-40B4-BE49-F238E27FC236}">
                <a16:creationId xmlns:a16="http://schemas.microsoft.com/office/drawing/2014/main" id="{425DD9F1-AADF-4ECB-A697-D52FA0B78248}"/>
              </a:ext>
            </a:extLst>
          </p:cNvPr>
          <p:cNvGrpSpPr/>
          <p:nvPr/>
        </p:nvGrpSpPr>
        <p:grpSpPr>
          <a:xfrm>
            <a:off x="358790" y="2228325"/>
            <a:ext cx="11474419" cy="2145018"/>
            <a:chOff x="248193" y="4537114"/>
            <a:chExt cx="11474419" cy="2145018"/>
          </a:xfrm>
        </p:grpSpPr>
        <p:pic>
          <p:nvPicPr>
            <p:cNvPr id="12" name="Picture 11">
              <a:extLst>
                <a:ext uri="{FF2B5EF4-FFF2-40B4-BE49-F238E27FC236}">
                  <a16:creationId xmlns:a16="http://schemas.microsoft.com/office/drawing/2014/main" id="{9ADF6554-36BF-4692-9554-9DE487224ACA}"/>
                </a:ext>
              </a:extLst>
            </p:cNvPr>
            <p:cNvPicPr>
              <a:picLocks noChangeAspect="1"/>
            </p:cNvPicPr>
            <p:nvPr/>
          </p:nvPicPr>
          <p:blipFill rotWithShape="1">
            <a:blip r:embed="rId3">
              <a:extLst>
                <a:ext uri="{28A0092B-C50C-407E-A947-70E740481C1C}">
                  <a14:useLocalDpi xmlns:a14="http://schemas.microsoft.com/office/drawing/2010/main" val="0"/>
                </a:ext>
              </a:extLst>
            </a:blip>
            <a:srcRect l="20385"/>
            <a:stretch/>
          </p:blipFill>
          <p:spPr>
            <a:xfrm>
              <a:off x="8259750" y="4537114"/>
              <a:ext cx="3462862" cy="2077979"/>
            </a:xfrm>
            <a:prstGeom prst="rect">
              <a:avLst/>
            </a:prstGeom>
          </p:spPr>
        </p:pic>
        <p:pic>
          <p:nvPicPr>
            <p:cNvPr id="14" name="Picture 13">
              <a:extLst>
                <a:ext uri="{FF2B5EF4-FFF2-40B4-BE49-F238E27FC236}">
                  <a16:creationId xmlns:a16="http://schemas.microsoft.com/office/drawing/2014/main" id="{5B2D76E1-DDAF-4740-B831-78C2BE7B50C2}"/>
                </a:ext>
              </a:extLst>
            </p:cNvPr>
            <p:cNvPicPr>
              <a:picLocks noChangeAspect="1"/>
            </p:cNvPicPr>
            <p:nvPr/>
          </p:nvPicPr>
          <p:blipFill rotWithShape="1">
            <a:blip r:embed="rId4">
              <a:extLst>
                <a:ext uri="{28A0092B-C50C-407E-A947-70E740481C1C}">
                  <a14:useLocalDpi xmlns:a14="http://schemas.microsoft.com/office/drawing/2010/main" val="0"/>
                </a:ext>
              </a:extLst>
            </a:blip>
            <a:srcRect l="21897" t="5186"/>
            <a:stretch/>
          </p:blipFill>
          <p:spPr>
            <a:xfrm>
              <a:off x="4247875" y="4548222"/>
              <a:ext cx="3445517" cy="2077979"/>
            </a:xfrm>
            <a:prstGeom prst="rect">
              <a:avLst/>
            </a:prstGeom>
          </p:spPr>
        </p:pic>
        <p:pic>
          <p:nvPicPr>
            <p:cNvPr id="16" name="Picture 15">
              <a:extLst>
                <a:ext uri="{FF2B5EF4-FFF2-40B4-BE49-F238E27FC236}">
                  <a16:creationId xmlns:a16="http://schemas.microsoft.com/office/drawing/2014/main" id="{CD7D6A1C-5BD6-44A2-9082-E0EA1691D5D8}"/>
                </a:ext>
              </a:extLst>
            </p:cNvPr>
            <p:cNvPicPr>
              <a:picLocks noChangeAspect="1"/>
            </p:cNvPicPr>
            <p:nvPr/>
          </p:nvPicPr>
          <p:blipFill rotWithShape="1">
            <a:blip r:embed="rId5">
              <a:extLst>
                <a:ext uri="{28A0092B-C50C-407E-A947-70E740481C1C}">
                  <a14:useLocalDpi xmlns:a14="http://schemas.microsoft.com/office/drawing/2010/main" val="0"/>
                </a:ext>
              </a:extLst>
            </a:blip>
            <a:srcRect l="20438" t="7318"/>
            <a:stretch/>
          </p:blipFill>
          <p:spPr>
            <a:xfrm>
              <a:off x="248193" y="4595467"/>
              <a:ext cx="3576863" cy="2086665"/>
            </a:xfrm>
            <a:prstGeom prst="rect">
              <a:avLst/>
            </a:prstGeom>
          </p:spPr>
        </p:pic>
        <p:sp>
          <p:nvSpPr>
            <p:cNvPr id="17" name="TextBox 16">
              <a:extLst>
                <a:ext uri="{FF2B5EF4-FFF2-40B4-BE49-F238E27FC236}">
                  <a16:creationId xmlns:a16="http://schemas.microsoft.com/office/drawing/2014/main" id="{DF6E94F3-8F98-47FA-AA3F-0D4A64E4BEA9}"/>
                </a:ext>
              </a:extLst>
            </p:cNvPr>
            <p:cNvSpPr txBox="1"/>
            <p:nvPr/>
          </p:nvSpPr>
          <p:spPr>
            <a:xfrm>
              <a:off x="3151648" y="4692579"/>
              <a:ext cx="574196" cy="369332"/>
            </a:xfrm>
            <a:prstGeom prst="rect">
              <a:avLst/>
            </a:prstGeom>
            <a:noFill/>
          </p:spPr>
          <p:txBody>
            <a:bodyPr wrap="none" rtlCol="0">
              <a:spAutoFit/>
            </a:bodyPr>
            <a:lstStyle/>
            <a:p>
              <a:r>
                <a:rPr lang="en-US" dirty="0">
                  <a:solidFill>
                    <a:schemeClr val="bg1"/>
                  </a:solidFill>
                </a:rPr>
                <a:t>1-hr</a:t>
              </a:r>
            </a:p>
          </p:txBody>
        </p:sp>
        <p:sp>
          <p:nvSpPr>
            <p:cNvPr id="18" name="TextBox 17">
              <a:extLst>
                <a:ext uri="{FF2B5EF4-FFF2-40B4-BE49-F238E27FC236}">
                  <a16:creationId xmlns:a16="http://schemas.microsoft.com/office/drawing/2014/main" id="{2966C259-807F-440B-92BD-DBA7BF93AFC5}"/>
                </a:ext>
              </a:extLst>
            </p:cNvPr>
            <p:cNvSpPr txBox="1"/>
            <p:nvPr/>
          </p:nvSpPr>
          <p:spPr>
            <a:xfrm>
              <a:off x="7020809" y="4692579"/>
              <a:ext cx="574196" cy="369332"/>
            </a:xfrm>
            <a:prstGeom prst="rect">
              <a:avLst/>
            </a:prstGeom>
            <a:noFill/>
          </p:spPr>
          <p:txBody>
            <a:bodyPr wrap="none" rtlCol="0">
              <a:spAutoFit/>
            </a:bodyPr>
            <a:lstStyle/>
            <a:p>
              <a:r>
                <a:rPr lang="en-US" dirty="0">
                  <a:solidFill>
                    <a:schemeClr val="bg1"/>
                  </a:solidFill>
                </a:rPr>
                <a:t>3-hr</a:t>
              </a:r>
            </a:p>
          </p:txBody>
        </p:sp>
        <p:sp>
          <p:nvSpPr>
            <p:cNvPr id="19" name="TextBox 18">
              <a:extLst>
                <a:ext uri="{FF2B5EF4-FFF2-40B4-BE49-F238E27FC236}">
                  <a16:creationId xmlns:a16="http://schemas.microsoft.com/office/drawing/2014/main" id="{19D8F497-5189-4719-AD5E-2AD69ACBC8C0}"/>
                </a:ext>
              </a:extLst>
            </p:cNvPr>
            <p:cNvSpPr txBox="1"/>
            <p:nvPr/>
          </p:nvSpPr>
          <p:spPr>
            <a:xfrm>
              <a:off x="11096012" y="4620823"/>
              <a:ext cx="574196" cy="369332"/>
            </a:xfrm>
            <a:prstGeom prst="rect">
              <a:avLst/>
            </a:prstGeom>
            <a:noFill/>
          </p:spPr>
          <p:txBody>
            <a:bodyPr wrap="none" rtlCol="0">
              <a:spAutoFit/>
            </a:bodyPr>
            <a:lstStyle/>
            <a:p>
              <a:r>
                <a:rPr lang="en-US" dirty="0">
                  <a:solidFill>
                    <a:schemeClr val="bg1"/>
                  </a:solidFill>
                </a:rPr>
                <a:t>6-hr</a:t>
              </a:r>
            </a:p>
          </p:txBody>
        </p:sp>
      </p:grpSp>
      <p:sp>
        <p:nvSpPr>
          <p:cNvPr id="15" name="Title 1">
            <a:extLst>
              <a:ext uri="{FF2B5EF4-FFF2-40B4-BE49-F238E27FC236}">
                <a16:creationId xmlns:a16="http://schemas.microsoft.com/office/drawing/2014/main" id="{17C8E1B1-D185-437F-AEEA-6A600B30A6A8}"/>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Future Improvements and Enhancements</a:t>
            </a:r>
          </a:p>
        </p:txBody>
      </p:sp>
      <p:sp>
        <p:nvSpPr>
          <p:cNvPr id="11" name="TextBox 10">
            <a:extLst>
              <a:ext uri="{FF2B5EF4-FFF2-40B4-BE49-F238E27FC236}">
                <a16:creationId xmlns:a16="http://schemas.microsoft.com/office/drawing/2014/main" id="{F4DBD637-17F8-4F1D-8625-3CB3EDA26A0C}"/>
              </a:ext>
            </a:extLst>
          </p:cNvPr>
          <p:cNvSpPr txBox="1"/>
          <p:nvPr/>
        </p:nvSpPr>
        <p:spPr>
          <a:xfrm>
            <a:off x="4083232" y="983692"/>
            <a:ext cx="434231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b="1" dirty="0">
                <a:latin typeface="Times New Roman" panose="02020603050405020304" pitchFamily="18" charset="0"/>
                <a:cs typeface="Times New Roman" panose="02020603050405020304" pitchFamily="18" charset="0"/>
              </a:rPr>
              <a:t>Improve</a:t>
            </a:r>
            <a:r>
              <a:rPr lang="en-US"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BED64B1E-450B-48DB-A9EF-D67594E3E8B6}"/>
              </a:ext>
            </a:extLst>
          </p:cNvPr>
          <p:cNvSpPr/>
          <p:nvPr/>
        </p:nvSpPr>
        <p:spPr>
          <a:xfrm>
            <a:off x="421633" y="4923227"/>
            <a:ext cx="8003909" cy="1754326"/>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Enhancements/Additions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Longer duration ARIs (2-day, 3-day, 5-day)</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Probability of ARI Exceedance (non-bias corrected → model relative frequency)</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Anomalous meteorological ingredients analysis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Improved design for short-term </a:t>
            </a:r>
            <a:r>
              <a:rPr lang="en-US" dirty="0" err="1">
                <a:latin typeface="Times New Roman" panose="02020603050405020304" pitchFamily="18" charset="0"/>
                <a:cs typeface="Times New Roman" panose="02020603050405020304" pitchFamily="18" charset="0"/>
              </a:rPr>
              <a:t>precip</a:t>
            </a:r>
            <a:r>
              <a:rPr lang="en-US" dirty="0">
                <a:latin typeface="Times New Roman" panose="02020603050405020304" pitchFamily="18" charset="0"/>
                <a:cs typeface="Times New Roman" panose="02020603050405020304" pitchFamily="18" charset="0"/>
              </a:rPr>
              <a:t>, flash-flood producing situations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01AEB56C-FB7E-4079-A010-A2BC5621F51C}"/>
              </a:ext>
            </a:extLst>
          </p:cNvPr>
          <p:cNvGrpSpPr/>
          <p:nvPr/>
        </p:nvGrpSpPr>
        <p:grpSpPr>
          <a:xfrm>
            <a:off x="4040491" y="1168358"/>
            <a:ext cx="7440653" cy="4355954"/>
            <a:chOff x="4040491" y="1168358"/>
            <a:chExt cx="7440653" cy="4355954"/>
          </a:xfrm>
        </p:grpSpPr>
        <p:pic>
          <p:nvPicPr>
            <p:cNvPr id="2" name="Picture 1">
              <a:extLst>
                <a:ext uri="{FF2B5EF4-FFF2-40B4-BE49-F238E27FC236}">
                  <a16:creationId xmlns:a16="http://schemas.microsoft.com/office/drawing/2014/main" id="{7DFA4E4C-DAE6-4C60-A77D-41F2FB36E38E}"/>
                </a:ext>
              </a:extLst>
            </p:cNvPr>
            <p:cNvPicPr>
              <a:picLocks noChangeAspect="1"/>
            </p:cNvPicPr>
            <p:nvPr/>
          </p:nvPicPr>
          <p:blipFill rotWithShape="1">
            <a:blip r:embed="rId6"/>
            <a:srcRect l="6956" t="914" r="67620" b="63999"/>
            <a:stretch/>
          </p:blipFill>
          <p:spPr>
            <a:xfrm>
              <a:off x="4040491" y="1168358"/>
              <a:ext cx="4702799" cy="4013242"/>
            </a:xfrm>
            <a:prstGeom prst="rect">
              <a:avLst/>
            </a:prstGeom>
          </p:spPr>
        </p:pic>
        <p:pic>
          <p:nvPicPr>
            <p:cNvPr id="4" name="Picture 3">
              <a:extLst>
                <a:ext uri="{FF2B5EF4-FFF2-40B4-BE49-F238E27FC236}">
                  <a16:creationId xmlns:a16="http://schemas.microsoft.com/office/drawing/2014/main" id="{4473FACA-93BD-462A-BDB7-6B84B49D3EAD}"/>
                </a:ext>
              </a:extLst>
            </p:cNvPr>
            <p:cNvPicPr>
              <a:picLocks noChangeAspect="1"/>
            </p:cNvPicPr>
            <p:nvPr/>
          </p:nvPicPr>
          <p:blipFill rotWithShape="1">
            <a:blip r:embed="rId7">
              <a:extLst>
                <a:ext uri="{28A0092B-C50C-407E-A947-70E740481C1C}">
                  <a14:useLocalDpi xmlns:a14="http://schemas.microsoft.com/office/drawing/2010/main" val="0"/>
                </a:ext>
              </a:extLst>
            </a:blip>
            <a:srcRect l="68060" t="39066" b="30634"/>
            <a:stretch/>
          </p:blipFill>
          <p:spPr>
            <a:xfrm>
              <a:off x="7938779" y="3446333"/>
              <a:ext cx="3542365" cy="2077979"/>
            </a:xfrm>
            <a:prstGeom prst="rect">
              <a:avLst/>
            </a:prstGeom>
          </p:spPr>
        </p:pic>
      </p:grpSp>
    </p:spTree>
    <p:extLst>
      <p:ext uri="{BB962C8B-B14F-4D97-AF65-F5344CB8AC3E}">
        <p14:creationId xmlns:p14="http://schemas.microsoft.com/office/powerpoint/2010/main" val="36171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BFAF2-0081-4E18-8A54-EA40A929AE8D}"/>
              </a:ext>
            </a:extLst>
          </p:cNvPr>
          <p:cNvPicPr>
            <a:picLocks noChangeAspect="1"/>
          </p:cNvPicPr>
          <p:nvPr/>
        </p:nvPicPr>
        <p:blipFill rotWithShape="1">
          <a:blip r:embed="rId3"/>
          <a:srcRect l="15097" t="3779" r="17669" b="10166"/>
          <a:stretch/>
        </p:blipFill>
        <p:spPr>
          <a:xfrm>
            <a:off x="4776536" y="1573745"/>
            <a:ext cx="7101803" cy="5112919"/>
          </a:xfrm>
          <a:prstGeom prst="rect">
            <a:avLst/>
          </a:prstGeom>
        </p:spPr>
      </p:pic>
      <p:sp>
        <p:nvSpPr>
          <p:cNvPr id="5" name="Title 1">
            <a:extLst>
              <a:ext uri="{FF2B5EF4-FFF2-40B4-BE49-F238E27FC236}">
                <a16:creationId xmlns:a16="http://schemas.microsoft.com/office/drawing/2014/main" id="{93B18877-F84D-4ADB-9B6C-3C6EA5A6A3D1}"/>
              </a:ext>
            </a:extLst>
          </p:cNvPr>
          <p:cNvSpPr txBox="1">
            <a:spLocks/>
          </p:cNvSpPr>
          <p:nvPr/>
        </p:nvSpPr>
        <p:spPr>
          <a:xfrm>
            <a:off x="1102895" y="-57370"/>
            <a:ext cx="10411326" cy="134324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latin typeface="Times New Roman" panose="02020603050405020304" pitchFamily="18" charset="0"/>
              <a:cs typeface="Times New Roman" panose="02020603050405020304" pitchFamily="18" charset="0"/>
            </a:endParaRPr>
          </a:p>
          <a:p>
            <a:pPr algn="ctr"/>
            <a:r>
              <a:rPr lang="en-US" sz="4000" b="1" dirty="0">
                <a:latin typeface="Times New Roman" panose="02020603050405020304" pitchFamily="18" charset="0"/>
                <a:cs typeface="Times New Roman" panose="02020603050405020304" pitchFamily="18" charset="0"/>
              </a:rPr>
              <a:t>Extreme Precipitation Monitor</a:t>
            </a:r>
          </a:p>
          <a:p>
            <a:pPr algn="ctr"/>
            <a:r>
              <a:rPr lang="en-US" sz="1200" b="1" dirty="0">
                <a:latin typeface="Times New Roman" panose="02020603050405020304" pitchFamily="18" charset="0"/>
                <a:cs typeface="Times New Roman" panose="02020603050405020304" pitchFamily="18" charset="0"/>
              </a:rPr>
              <a:t>http://www.wpc.ncep.noaa.gov/qpf/epm/extreme_precip_monitor.php</a:t>
            </a:r>
          </a:p>
        </p:txBody>
      </p:sp>
      <p:sp>
        <p:nvSpPr>
          <p:cNvPr id="6" name="Rectangle 5">
            <a:extLst>
              <a:ext uri="{FF2B5EF4-FFF2-40B4-BE49-F238E27FC236}">
                <a16:creationId xmlns:a16="http://schemas.microsoft.com/office/drawing/2014/main" id="{7724187C-0953-42F5-9C4E-1704762D2F5A}"/>
              </a:ext>
            </a:extLst>
          </p:cNvPr>
          <p:cNvSpPr/>
          <p:nvPr/>
        </p:nvSpPr>
        <p:spPr>
          <a:xfrm>
            <a:off x="199638" y="1732547"/>
            <a:ext cx="4234829" cy="3705726"/>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Displays climatological significance of rainfall forecasted by the Weather Prediction Center </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Generated with WPC’s Day 1-3 QPF for each 6- and 24-hour period and precipitation estimates from the NOAA Atlas-14 </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Each contour level represents the ARI/AEP equivalent of QPF expected to be equaled or exceeded during the specified time period.  </a:t>
            </a:r>
          </a:p>
        </p:txBody>
      </p:sp>
      <p:sp>
        <p:nvSpPr>
          <p:cNvPr id="3" name="Rectangle 2">
            <a:extLst>
              <a:ext uri="{FF2B5EF4-FFF2-40B4-BE49-F238E27FC236}">
                <a16:creationId xmlns:a16="http://schemas.microsoft.com/office/drawing/2014/main" id="{54AA4947-FE26-4A25-86A0-6F60FBEEB9DA}"/>
              </a:ext>
            </a:extLst>
          </p:cNvPr>
          <p:cNvSpPr/>
          <p:nvPr/>
        </p:nvSpPr>
        <p:spPr>
          <a:xfrm>
            <a:off x="9745579" y="4033952"/>
            <a:ext cx="1768642" cy="138025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D6E6DA-D669-4624-A42B-B81F71723A7E}"/>
              </a:ext>
            </a:extLst>
          </p:cNvPr>
          <p:cNvPicPr>
            <a:picLocks noChangeAspect="1"/>
          </p:cNvPicPr>
          <p:nvPr/>
        </p:nvPicPr>
        <p:blipFill rotWithShape="1">
          <a:blip r:embed="rId4"/>
          <a:srcRect l="14036" t="19779" r="14911"/>
          <a:stretch/>
        </p:blipFill>
        <p:spPr>
          <a:xfrm>
            <a:off x="4548490" y="1573745"/>
            <a:ext cx="7552509" cy="4796403"/>
          </a:xfrm>
          <a:prstGeom prst="rect">
            <a:avLst/>
          </a:prstGeom>
        </p:spPr>
      </p:pic>
    </p:spTree>
    <p:extLst>
      <p:ext uri="{BB962C8B-B14F-4D97-AF65-F5344CB8AC3E}">
        <p14:creationId xmlns:p14="http://schemas.microsoft.com/office/powerpoint/2010/main" val="23046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TzodO-avbQg/W0zezt2oGqI/AAAAAAAAArw/EqqdqZhjZaAcARKl-O-CuzfhQrrIUHkwACL0BGAYYCw/h1184/Screen%2BShot%2B2018-07-16%2Bat%2B2.06.28%2BPM.png">
            <a:extLst>
              <a:ext uri="{FF2B5EF4-FFF2-40B4-BE49-F238E27FC236}">
                <a16:creationId xmlns:a16="http://schemas.microsoft.com/office/drawing/2014/main" id="{253636CF-F1FD-46F7-ADEC-38EE853A9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8869" r="48713"/>
          <a:stretch/>
        </p:blipFill>
        <p:spPr bwMode="auto">
          <a:xfrm>
            <a:off x="972297" y="1285870"/>
            <a:ext cx="5619290" cy="46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MZQ8znn97Jc/W0zfJ0zVIcI/AAAAAAAAAr4/_aXSJfa8uwY86t9Hcf5n29sGV3II1QEbACL0BGAYYCw/h749/2018-07-16.png">
            <a:extLst>
              <a:ext uri="{FF2B5EF4-FFF2-40B4-BE49-F238E27FC236}">
                <a16:creationId xmlns:a16="http://schemas.microsoft.com/office/drawing/2014/main" id="{FA133DA3-B0B2-4216-9E24-208A49E8C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372" y="1462048"/>
            <a:ext cx="3910012" cy="4981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B7B1DD6-A2C8-42AD-B466-BFA38380AAC6}"/>
              </a:ext>
            </a:extLst>
          </p:cNvPr>
          <p:cNvSpPr txBox="1">
            <a:spLocks/>
          </p:cNvSpPr>
          <p:nvPr/>
        </p:nvSpPr>
        <p:spPr>
          <a:xfrm>
            <a:off x="1102895" y="-57370"/>
            <a:ext cx="10411326" cy="134324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latin typeface="Times New Roman" panose="02020603050405020304" pitchFamily="18" charset="0"/>
              <a:cs typeface="Times New Roman" panose="02020603050405020304" pitchFamily="18" charset="0"/>
            </a:endParaRPr>
          </a:p>
          <a:p>
            <a:pPr algn="ctr"/>
            <a:r>
              <a:rPr lang="en-US" sz="4000" b="1" dirty="0">
                <a:latin typeface="Times New Roman" panose="02020603050405020304" pitchFamily="18" charset="0"/>
                <a:cs typeface="Times New Roman" panose="02020603050405020304" pitchFamily="18" charset="0"/>
              </a:rPr>
              <a:t>Web-based EPFT</a:t>
            </a:r>
          </a:p>
          <a:p>
            <a:pPr algn="ctr"/>
            <a:r>
              <a:rPr lang="en-US" sz="1200" b="1" dirty="0">
                <a:latin typeface="Times New Roman" panose="02020603050405020304" pitchFamily="18" charset="0"/>
                <a:cs typeface="Times New Roman" panose="02020603050405020304" pitchFamily="18" charset="0"/>
              </a:rPr>
              <a:t>(In Progress)</a:t>
            </a:r>
          </a:p>
        </p:txBody>
      </p:sp>
      <p:sp>
        <p:nvSpPr>
          <p:cNvPr id="2" name="TextBox 1">
            <a:extLst>
              <a:ext uri="{FF2B5EF4-FFF2-40B4-BE49-F238E27FC236}">
                <a16:creationId xmlns:a16="http://schemas.microsoft.com/office/drawing/2014/main" id="{B0FF0D66-AFF1-4E57-8326-97F4B3D184CF}"/>
              </a:ext>
            </a:extLst>
          </p:cNvPr>
          <p:cNvSpPr txBox="1"/>
          <p:nvPr/>
        </p:nvSpPr>
        <p:spPr>
          <a:xfrm>
            <a:off x="836512" y="5954486"/>
            <a:ext cx="4307654" cy="369332"/>
          </a:xfrm>
          <a:prstGeom prst="rect">
            <a:avLst/>
          </a:prstGeom>
          <a:noFill/>
        </p:spPr>
        <p:txBody>
          <a:bodyPr wrap="none" rtlCol="0">
            <a:spAutoFit/>
          </a:bodyPr>
          <a:lstStyle/>
          <a:p>
            <a:r>
              <a:rPr lang="en-US" dirty="0">
                <a:solidFill>
                  <a:schemeClr val="bg1"/>
                </a:solidFill>
              </a:rPr>
              <a:t>*In collaboration with Bill </a:t>
            </a:r>
            <a:r>
              <a:rPr lang="en-US" dirty="0" err="1">
                <a:solidFill>
                  <a:schemeClr val="bg1"/>
                </a:solidFill>
              </a:rPr>
              <a:t>Lamberson</a:t>
            </a:r>
            <a:r>
              <a:rPr lang="en-US" dirty="0">
                <a:solidFill>
                  <a:schemeClr val="bg1"/>
                </a:solidFill>
              </a:rPr>
              <a:t> (WPC)</a:t>
            </a:r>
          </a:p>
        </p:txBody>
      </p:sp>
    </p:spTree>
    <p:extLst>
      <p:ext uri="{BB962C8B-B14F-4D97-AF65-F5344CB8AC3E}">
        <p14:creationId xmlns:p14="http://schemas.microsoft.com/office/powerpoint/2010/main" val="341812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BBD8F3-7FAF-4E0C-A25E-2C190F46C4BB}"/>
              </a:ext>
            </a:extLst>
          </p:cNvPr>
          <p:cNvSpPr/>
          <p:nvPr/>
        </p:nvSpPr>
        <p:spPr>
          <a:xfrm>
            <a:off x="244929" y="1432091"/>
            <a:ext cx="11702142" cy="5366369"/>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86342-0BC9-42EF-BDD3-A7128662D625}"/>
              </a:ext>
            </a:extLst>
          </p:cNvPr>
          <p:cNvSpPr>
            <a:spLocks noGrp="1"/>
          </p:cNvSpPr>
          <p:nvPr>
            <p:ph type="title"/>
          </p:nvPr>
        </p:nvSpPr>
        <p:spPr>
          <a:xfrm>
            <a:off x="838200" y="365125"/>
            <a:ext cx="113538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Challenges moving forward…</a:t>
            </a:r>
          </a:p>
        </p:txBody>
      </p:sp>
      <p:sp>
        <p:nvSpPr>
          <p:cNvPr id="5" name="Rectangle 4">
            <a:extLst>
              <a:ext uri="{FF2B5EF4-FFF2-40B4-BE49-F238E27FC236}">
                <a16:creationId xmlns:a16="http://schemas.microsoft.com/office/drawing/2014/main" id="{91B105AB-2373-4C68-A73A-5A8BA5868C97}"/>
              </a:ext>
            </a:extLst>
          </p:cNvPr>
          <p:cNvSpPr/>
          <p:nvPr/>
        </p:nvSpPr>
        <p:spPr>
          <a:xfrm>
            <a:off x="875877" y="2155153"/>
            <a:ext cx="10440246" cy="2031325"/>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Hurricane Matthew 2017 NWS Service Assessment</a:t>
            </a:r>
          </a:p>
          <a:p>
            <a:r>
              <a:rPr lang="en-US" dirty="0">
                <a:latin typeface="Times New Roman" panose="02020603050405020304" pitchFamily="18" charset="0"/>
                <a:cs typeface="Times New Roman" panose="02020603050405020304" pitchFamily="18" charset="0"/>
              </a:rPr>
              <a:t>“Difficulty in communicating the inland flooding threat is not a new issue and has appeared repeatedly in previous service assessments.”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“Partners indicated that despite the excellent service and information provided by the NWS they were surprised at the magnitude of flooding they experienced and </a:t>
            </a:r>
            <a:r>
              <a:rPr lang="en-US" u="sng" dirty="0">
                <a:latin typeface="Times New Roman" panose="02020603050405020304" pitchFamily="18" charset="0"/>
                <a:cs typeface="Times New Roman" panose="02020603050405020304" pitchFamily="18" charset="0"/>
              </a:rPr>
              <a:t>did not feel that the threat was communicated adequately.”  </a:t>
            </a:r>
          </a:p>
          <a:p>
            <a:endParaRPr lang="en-US"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5A23477-14CA-4776-AC6C-33DE6DA05A44}"/>
              </a:ext>
            </a:extLst>
          </p:cNvPr>
          <p:cNvSpPr txBox="1"/>
          <p:nvPr/>
        </p:nvSpPr>
        <p:spPr>
          <a:xfrm>
            <a:off x="1501992" y="1580630"/>
            <a:ext cx="7859780"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ARIs are still widely misunderstood by the Public.</a:t>
            </a:r>
          </a:p>
        </p:txBody>
      </p:sp>
      <p:sp>
        <p:nvSpPr>
          <p:cNvPr id="7" name="TextBox 6">
            <a:extLst>
              <a:ext uri="{FF2B5EF4-FFF2-40B4-BE49-F238E27FC236}">
                <a16:creationId xmlns:a16="http://schemas.microsoft.com/office/drawing/2014/main" id="{C3EF2430-36EE-4994-8C42-542850EF4FBF}"/>
              </a:ext>
            </a:extLst>
          </p:cNvPr>
          <p:cNvSpPr txBox="1"/>
          <p:nvPr/>
        </p:nvSpPr>
        <p:spPr>
          <a:xfrm>
            <a:off x="990363" y="4147473"/>
            <a:ext cx="737336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More research needed to link ARIs to impacts. </a:t>
            </a:r>
          </a:p>
        </p:txBody>
      </p:sp>
      <p:sp>
        <p:nvSpPr>
          <p:cNvPr id="8" name="Rectangle 7">
            <a:extLst>
              <a:ext uri="{FF2B5EF4-FFF2-40B4-BE49-F238E27FC236}">
                <a16:creationId xmlns:a16="http://schemas.microsoft.com/office/drawing/2014/main" id="{6AAC22A0-5826-4C25-B18C-47A97D802662}"/>
              </a:ext>
            </a:extLst>
          </p:cNvPr>
          <p:cNvSpPr/>
          <p:nvPr/>
        </p:nvSpPr>
        <p:spPr>
          <a:xfrm>
            <a:off x="990363" y="4670693"/>
            <a:ext cx="10440246"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NOAA Atlas 14 is a relatively new dataset just starting to gain traction in the NWS.  Continued use, training, and research linking specific ARIs to impacts is needed to optimize ARIs as a situational awareness tool. </a:t>
            </a:r>
          </a:p>
        </p:txBody>
      </p:sp>
    </p:spTree>
    <p:extLst>
      <p:ext uri="{BB962C8B-B14F-4D97-AF65-F5344CB8AC3E}">
        <p14:creationId xmlns:p14="http://schemas.microsoft.com/office/powerpoint/2010/main" val="401284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0834" t="12638" r="12222" b="11289"/>
          <a:stretch/>
        </p:blipFill>
        <p:spPr>
          <a:xfrm>
            <a:off x="855986" y="2377873"/>
            <a:ext cx="3126443" cy="2363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4"/>
          <a:srcRect l="31112" t="12469" r="12707" b="12469"/>
          <a:stretch/>
        </p:blipFill>
        <p:spPr>
          <a:xfrm>
            <a:off x="4419397" y="2464085"/>
            <a:ext cx="3030668" cy="2277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2805868" y="1760342"/>
            <a:ext cx="6580263" cy="461665"/>
          </a:xfrm>
          <a:prstGeom prst="rect">
            <a:avLst/>
          </a:prstGeom>
          <a:noFill/>
        </p:spPr>
        <p:txBody>
          <a:bodyPr wrap="none">
            <a:spAutoFit/>
          </a:bodyPr>
          <a:lstStyle/>
          <a:p>
            <a:r>
              <a:rPr lang="en-US" sz="2400" dirty="0">
                <a:latin typeface="Times New Roman" panose="02020603050405020304" pitchFamily="18" charset="0"/>
                <a:cs typeface="Times New Roman" panose="02020603050405020304" pitchFamily="18" charset="0"/>
              </a:rPr>
              <a:t>Available on the Commerce Learning Center (CLC)</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7032" y="2464085"/>
            <a:ext cx="3749797" cy="2277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a:extLst>
              <a:ext uri="{FF2B5EF4-FFF2-40B4-BE49-F238E27FC236}">
                <a16:creationId xmlns:a16="http://schemas.microsoft.com/office/drawing/2014/main" id="{9F65934C-0558-4D61-8FC4-9C6464BB724C}"/>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Training</a:t>
            </a:r>
          </a:p>
        </p:txBody>
      </p:sp>
    </p:spTree>
    <p:extLst>
      <p:ext uri="{BB962C8B-B14F-4D97-AF65-F5344CB8AC3E}">
        <p14:creationId xmlns:p14="http://schemas.microsoft.com/office/powerpoint/2010/main" val="6090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AF9893-854F-4D1A-8632-216609CE9D1A}"/>
              </a:ext>
            </a:extLst>
          </p:cNvPr>
          <p:cNvSpPr/>
          <p:nvPr/>
        </p:nvSpPr>
        <p:spPr>
          <a:xfrm>
            <a:off x="244928" y="1545770"/>
            <a:ext cx="11702142" cy="5001243"/>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498C9-89DC-4505-9BA6-6E11BAB0210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Times New Roman" panose="02020603050405020304" pitchFamily="18" charset="0"/>
                <a:cs typeface="Times New Roman" panose="02020603050405020304" pitchFamily="18" charset="0"/>
              </a:rPr>
              <a:t>Thank you!</a:t>
            </a:r>
          </a:p>
        </p:txBody>
      </p:sp>
      <p:sp>
        <p:nvSpPr>
          <p:cNvPr id="4" name="Rectangle 3">
            <a:extLst>
              <a:ext uri="{FF2B5EF4-FFF2-40B4-BE49-F238E27FC236}">
                <a16:creationId xmlns:a16="http://schemas.microsoft.com/office/drawing/2014/main" id="{1638E94F-4603-4044-B3E0-EF8130684C5A}"/>
              </a:ext>
            </a:extLst>
          </p:cNvPr>
          <p:cNvSpPr/>
          <p:nvPr/>
        </p:nvSpPr>
        <p:spPr>
          <a:xfrm>
            <a:off x="4372790" y="960995"/>
            <a:ext cx="5015049" cy="58477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Dr. Diana Stovern (diana.stovern@noaa.gov)</a:t>
            </a:r>
          </a:p>
          <a:p>
            <a:endParaRPr lang="en-US" sz="1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D4E6BF0-D6B1-4C33-AF5C-27E33EB5898C}"/>
              </a:ext>
            </a:extLst>
          </p:cNvPr>
          <p:cNvSpPr/>
          <p:nvPr/>
        </p:nvSpPr>
        <p:spPr>
          <a:xfrm>
            <a:off x="910619" y="4650698"/>
            <a:ext cx="2220294" cy="1600438"/>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WPC Rep </a:t>
            </a:r>
          </a:p>
          <a:p>
            <a:r>
              <a:rPr lang="en-US" sz="1400" dirty="0">
                <a:latin typeface="Times New Roman" panose="02020603050405020304" pitchFamily="18" charset="0"/>
                <a:cs typeface="Times New Roman" panose="02020603050405020304" pitchFamily="18" charset="0"/>
              </a:rPr>
              <a:t>Mark Klein (SOO-WPC)</a:t>
            </a:r>
          </a:p>
          <a:p>
            <a:r>
              <a:rPr lang="en-US" sz="1400" dirty="0">
                <a:latin typeface="Times New Roman" panose="02020603050405020304" pitchFamily="18" charset="0"/>
                <a:cs typeface="Times New Roman" panose="02020603050405020304" pitchFamily="18" charset="0"/>
              </a:rPr>
              <a:t>mark.klein@noaa.gov</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RFC Rep</a:t>
            </a:r>
          </a:p>
          <a:p>
            <a:r>
              <a:rPr lang="en-US" sz="1400" dirty="0">
                <a:latin typeface="Times New Roman" panose="02020603050405020304" pitchFamily="18" charset="0"/>
                <a:cs typeface="Times New Roman" panose="02020603050405020304" pitchFamily="18" charset="0"/>
              </a:rPr>
              <a:t>Emilie Nipper (LMRFC) </a:t>
            </a:r>
          </a:p>
          <a:p>
            <a:r>
              <a:rPr lang="en-US" sz="1400" dirty="0">
                <a:latin typeface="Times New Roman" panose="02020603050405020304" pitchFamily="18" charset="0"/>
                <a:cs typeface="Times New Roman" panose="02020603050405020304" pitchFamily="18" charset="0"/>
              </a:rPr>
              <a:t>emilie.nipper@noaa.gov</a:t>
            </a:r>
          </a:p>
        </p:txBody>
      </p:sp>
      <p:sp>
        <p:nvSpPr>
          <p:cNvPr id="3" name="Rectangle 2">
            <a:extLst>
              <a:ext uri="{FF2B5EF4-FFF2-40B4-BE49-F238E27FC236}">
                <a16:creationId xmlns:a16="http://schemas.microsoft.com/office/drawing/2014/main" id="{4ADEE644-2485-4E35-9809-E7E131992454}"/>
              </a:ext>
            </a:extLst>
          </p:cNvPr>
          <p:cNvSpPr/>
          <p:nvPr/>
        </p:nvSpPr>
        <p:spPr>
          <a:xfrm>
            <a:off x="6200131" y="3599774"/>
            <a:ext cx="3048000" cy="646331"/>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91BBADD-76BA-4844-A6FF-FD06BC49D877}"/>
              </a:ext>
            </a:extLst>
          </p:cNvPr>
          <p:cNvSpPr/>
          <p:nvPr/>
        </p:nvSpPr>
        <p:spPr>
          <a:xfrm>
            <a:off x="8349687" y="4650697"/>
            <a:ext cx="2931694" cy="1600438"/>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WR Rep </a:t>
            </a:r>
          </a:p>
          <a:p>
            <a:r>
              <a:rPr lang="en-US" sz="1400" dirty="0">
                <a:latin typeface="Times New Roman" panose="02020603050405020304" pitchFamily="18" charset="0"/>
                <a:cs typeface="Times New Roman" panose="02020603050405020304" pitchFamily="18" charset="0"/>
              </a:rPr>
              <a:t>Stan </a:t>
            </a:r>
            <a:r>
              <a:rPr lang="en-US" sz="1400" dirty="0" err="1">
                <a:latin typeface="Times New Roman" panose="02020603050405020304" pitchFamily="18" charset="0"/>
                <a:cs typeface="Times New Roman" panose="02020603050405020304" pitchFamily="18" charset="0"/>
              </a:rPr>
              <a:t>Czyzyck</a:t>
            </a:r>
            <a:r>
              <a:rPr lang="en-US" sz="1400" dirty="0">
                <a:latin typeface="Times New Roman" panose="02020603050405020304" pitchFamily="18" charset="0"/>
                <a:cs typeface="Times New Roman" panose="02020603050405020304" pitchFamily="18" charset="0"/>
              </a:rPr>
              <a:t> (SOO-VEF)</a:t>
            </a:r>
          </a:p>
          <a:p>
            <a:r>
              <a:rPr lang="en-US" sz="1400" dirty="0">
                <a:latin typeface="Times New Roman" panose="02020603050405020304" pitchFamily="18" charset="0"/>
                <a:cs typeface="Times New Roman" panose="02020603050405020304" pitchFamily="18" charset="0"/>
              </a:rPr>
              <a:t>stanley.czyzyk@noaa.gov</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ER Rep</a:t>
            </a:r>
          </a:p>
          <a:p>
            <a:r>
              <a:rPr lang="en-US" sz="1400" dirty="0">
                <a:latin typeface="Times New Roman" panose="02020603050405020304" pitchFamily="18" charset="0"/>
                <a:cs typeface="Times New Roman" panose="02020603050405020304" pitchFamily="18" charset="0"/>
              </a:rPr>
              <a:t>Rich </a:t>
            </a:r>
            <a:r>
              <a:rPr lang="en-US" sz="1400" dirty="0" err="1">
                <a:latin typeface="Times New Roman" panose="02020603050405020304" pitchFamily="18" charset="0"/>
                <a:cs typeface="Times New Roman" panose="02020603050405020304" pitchFamily="18" charset="0"/>
              </a:rPr>
              <a:t>Grumm</a:t>
            </a:r>
            <a:r>
              <a:rPr lang="en-US" sz="1400" dirty="0">
                <a:latin typeface="Times New Roman" panose="02020603050405020304" pitchFamily="18" charset="0"/>
                <a:cs typeface="Times New Roman" panose="02020603050405020304" pitchFamily="18" charset="0"/>
              </a:rPr>
              <a:t> (retired) </a:t>
            </a:r>
          </a:p>
          <a:p>
            <a:r>
              <a:rPr lang="en-US" sz="1400" dirty="0">
                <a:latin typeface="Times New Roman" panose="02020603050405020304" pitchFamily="18" charset="0"/>
                <a:cs typeface="Times New Roman" panose="02020603050405020304" pitchFamily="18" charset="0"/>
              </a:rPr>
              <a:t>Vacant   </a:t>
            </a:r>
          </a:p>
        </p:txBody>
      </p:sp>
      <p:sp>
        <p:nvSpPr>
          <p:cNvPr id="8" name="Rectangle 7">
            <a:extLst>
              <a:ext uri="{FF2B5EF4-FFF2-40B4-BE49-F238E27FC236}">
                <a16:creationId xmlns:a16="http://schemas.microsoft.com/office/drawing/2014/main" id="{1FADAA19-0B13-49B8-A889-4AB89C2F38E1}"/>
              </a:ext>
            </a:extLst>
          </p:cNvPr>
          <p:cNvSpPr/>
          <p:nvPr/>
        </p:nvSpPr>
        <p:spPr>
          <a:xfrm>
            <a:off x="3724184" y="4650697"/>
            <a:ext cx="4743631" cy="1815882"/>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SR Reps  </a:t>
            </a:r>
          </a:p>
          <a:p>
            <a:r>
              <a:rPr lang="en-US" sz="1400" dirty="0">
                <a:latin typeface="Times New Roman" panose="02020603050405020304" pitchFamily="18" charset="0"/>
                <a:cs typeface="Times New Roman" panose="02020603050405020304" pitchFamily="18" charset="0"/>
              </a:rPr>
              <a:t>Jon </a:t>
            </a:r>
            <a:r>
              <a:rPr lang="en-US" sz="1400" dirty="0" err="1">
                <a:latin typeface="Times New Roman" panose="02020603050405020304" pitchFamily="18" charset="0"/>
                <a:cs typeface="Times New Roman" panose="02020603050405020304" pitchFamily="18" charset="0"/>
              </a:rPr>
              <a:t>Zeitler</a:t>
            </a:r>
            <a:r>
              <a:rPr lang="en-US" sz="1400" dirty="0">
                <a:latin typeface="Times New Roman" panose="02020603050405020304" pitchFamily="18" charset="0"/>
                <a:cs typeface="Times New Roman" panose="02020603050405020304" pitchFamily="18" charset="0"/>
              </a:rPr>
              <a:t>  (SOO-EWX), Katie Landry (SH – HOU)</a:t>
            </a:r>
          </a:p>
          <a:p>
            <a:r>
              <a:rPr lang="en-US" sz="1400" dirty="0">
                <a:latin typeface="Times New Roman" panose="02020603050405020304" pitchFamily="18" charset="0"/>
                <a:cs typeface="Times New Roman" panose="02020603050405020304" pitchFamily="18" charset="0"/>
              </a:rPr>
              <a:t>jon.zeitler@noaa.gov</a:t>
            </a:r>
          </a:p>
          <a:p>
            <a:r>
              <a:rPr lang="en-US" sz="1400" dirty="0">
                <a:latin typeface="Times New Roman" panose="02020603050405020304" pitchFamily="18" charset="0"/>
                <a:cs typeface="Times New Roman" panose="02020603050405020304" pitchFamily="18" charset="0"/>
              </a:rPr>
              <a:t>katie.landry@noaa.gov</a:t>
            </a:r>
          </a:p>
          <a:p>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CR Rep </a:t>
            </a:r>
          </a:p>
          <a:p>
            <a:r>
              <a:rPr lang="en-US" sz="1400" dirty="0">
                <a:latin typeface="Times New Roman" panose="02020603050405020304" pitchFamily="18" charset="0"/>
                <a:cs typeface="Times New Roman" panose="02020603050405020304" pitchFamily="18" charset="0"/>
              </a:rPr>
              <a:t>Dan Miller (SOO-DLH)</a:t>
            </a:r>
          </a:p>
          <a:p>
            <a:r>
              <a:rPr lang="en-US" sz="1400" dirty="0">
                <a:latin typeface="Times New Roman" panose="02020603050405020304" pitchFamily="18" charset="0"/>
                <a:cs typeface="Times New Roman" panose="02020603050405020304" pitchFamily="18" charset="0"/>
              </a:rPr>
              <a:t>Dan.j.Miller@noaa.gov</a:t>
            </a:r>
          </a:p>
        </p:txBody>
      </p:sp>
      <p:sp>
        <p:nvSpPr>
          <p:cNvPr id="9" name="Rectangle 8">
            <a:extLst>
              <a:ext uri="{FF2B5EF4-FFF2-40B4-BE49-F238E27FC236}">
                <a16:creationId xmlns:a16="http://schemas.microsoft.com/office/drawing/2014/main" id="{BCD45C24-7070-4AD0-B2A9-4FF5ACE87407}"/>
              </a:ext>
            </a:extLst>
          </p:cNvPr>
          <p:cNvSpPr/>
          <p:nvPr/>
        </p:nvSpPr>
        <p:spPr>
          <a:xfrm>
            <a:off x="910619" y="1891614"/>
            <a:ext cx="9825789" cy="2031325"/>
          </a:xfrm>
          <a:prstGeom prst="rect">
            <a:avLst/>
          </a:prstGeom>
        </p:spPr>
        <p:txBody>
          <a:bodyPr wrap="square">
            <a:spAutoFit/>
          </a:bodyPr>
          <a:lstStyle/>
          <a:p>
            <a:pPr lvl="0"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ARI data → https://vlab.ncep.noaa.gov/redmine/projects/nwsscp/wiki/AriInstallPackage</a:t>
            </a:r>
            <a:br>
              <a:rPr lang="en-US" altLang="en-US" dirty="0">
                <a:latin typeface="Times New Roman" panose="02020603050405020304" pitchFamily="18" charset="0"/>
                <a:cs typeface="Times New Roman" panose="02020603050405020304" pitchFamily="18" charset="0"/>
              </a:rPr>
            </a:b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EPFT </a:t>
            </a:r>
            <a:r>
              <a:rPr lang="en-US" altLang="en-US" dirty="0">
                <a:latin typeface="Calibri" panose="020F0502020204030204" pitchFamily="34" charset="0"/>
                <a:cs typeface="Calibri" panose="020F0502020204030204" pitchFamily="34" charset="0"/>
              </a:rPr>
              <a:t>→ </a:t>
            </a:r>
            <a:r>
              <a:rPr lang="en-US" altLang="en-US" dirty="0">
                <a:latin typeface="Times New Roman" panose="02020603050405020304" pitchFamily="18" charset="0"/>
                <a:cs typeface="Times New Roman" panose="02020603050405020304" pitchFamily="18" charset="0"/>
              </a:rPr>
              <a:t>https://vlab.ncep.noaa.gov/redmine/projects/nwsscp/wiki/ExtremePrecipForecastTable</a:t>
            </a:r>
          </a:p>
          <a:p>
            <a:pPr lvl="0" eaLnBrk="0" fontAlgn="base" hangingPunct="0">
              <a:spcBef>
                <a:spcPct val="0"/>
              </a:spcBef>
              <a:spcAft>
                <a:spcPct val="0"/>
              </a:spcAft>
            </a:pPr>
            <a:endParaRPr lang="en-US" altLang="en-US"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ARIT </a:t>
            </a:r>
            <a:r>
              <a:rPr lang="en-US" altLang="en-US" dirty="0">
                <a:latin typeface="Calibri" panose="020F0502020204030204" pitchFamily="34" charset="0"/>
                <a:cs typeface="Calibri" panose="020F0502020204030204" pitchFamily="34" charset="0"/>
              </a:rPr>
              <a:t>→ </a:t>
            </a:r>
            <a:r>
              <a:rPr lang="en-US" altLang="en-US" dirty="0">
                <a:latin typeface="Times New Roman" panose="02020603050405020304" pitchFamily="18" charset="0"/>
                <a:cs typeface="Times New Roman" panose="02020603050405020304" pitchFamily="18" charset="0"/>
              </a:rPr>
              <a:t>https://vlab.ncep.noaa.gov/redmine/projects/nwsscp/wiki/AverageRecurrenceIntervalTable</a:t>
            </a:r>
            <a:br>
              <a:rPr lang="en-US" altLang="en-US" dirty="0">
                <a:latin typeface="Times New Roman" panose="02020603050405020304" pitchFamily="18" charset="0"/>
                <a:cs typeface="Times New Roman" panose="02020603050405020304" pitchFamily="18" charset="0"/>
              </a:rPr>
            </a:b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EPAT  </a:t>
            </a:r>
            <a:r>
              <a:rPr lang="en-US" altLang="en-US" dirty="0">
                <a:latin typeface="Calibri" panose="020F0502020204030204" pitchFamily="34" charset="0"/>
                <a:cs typeface="Calibri" panose="020F0502020204030204" pitchFamily="34" charset="0"/>
              </a:rPr>
              <a:t>→ </a:t>
            </a:r>
            <a:r>
              <a:rPr lang="en-US" altLang="en-US" dirty="0">
                <a:latin typeface="Times New Roman" panose="02020603050405020304" pitchFamily="18" charset="0"/>
                <a:cs typeface="Times New Roman" panose="02020603050405020304" pitchFamily="18" charset="0"/>
              </a:rPr>
              <a:t>https://vlab.ncep.noaa.gov/redmine/projects/nwsscp/wiki/ExtremePrecipAssessmentTable</a:t>
            </a:r>
          </a:p>
        </p:txBody>
      </p:sp>
    </p:spTree>
    <p:extLst>
      <p:ext uri="{BB962C8B-B14F-4D97-AF65-F5344CB8AC3E}">
        <p14:creationId xmlns:p14="http://schemas.microsoft.com/office/powerpoint/2010/main" val="1809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weather.gov/images/chs/events/HistoricFlooding_Oct2015/StormTotalRainfall.png">
            <a:extLst>
              <a:ext uri="{FF2B5EF4-FFF2-40B4-BE49-F238E27FC236}">
                <a16:creationId xmlns:a16="http://schemas.microsoft.com/office/drawing/2014/main" id="{607D5A65-C51A-4ABE-9DB1-5DF525868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122" y="3007961"/>
            <a:ext cx="3486390" cy="269383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4687DE5-8C88-4EAB-9978-A5561E07E743}"/>
              </a:ext>
            </a:extLst>
          </p:cNvPr>
          <p:cNvPicPr>
            <a:picLocks noChangeAspect="1"/>
          </p:cNvPicPr>
          <p:nvPr/>
        </p:nvPicPr>
        <p:blipFill>
          <a:blip r:embed="rId4"/>
          <a:stretch>
            <a:fillRect/>
          </a:stretch>
        </p:blipFill>
        <p:spPr>
          <a:xfrm>
            <a:off x="407127" y="3007961"/>
            <a:ext cx="4097650" cy="3153379"/>
          </a:xfrm>
          <a:prstGeom prst="rect">
            <a:avLst/>
          </a:prstGeom>
          <a:ln w="28575">
            <a:solidFill>
              <a:schemeClr val="tx1"/>
            </a:solidFill>
          </a:ln>
        </p:spPr>
      </p:pic>
      <p:sp>
        <p:nvSpPr>
          <p:cNvPr id="12" name="Rectangle 11">
            <a:extLst>
              <a:ext uri="{FF2B5EF4-FFF2-40B4-BE49-F238E27FC236}">
                <a16:creationId xmlns:a16="http://schemas.microsoft.com/office/drawing/2014/main" id="{1F57A0C7-FE52-45CB-8FCF-957CEDECCA34}"/>
              </a:ext>
            </a:extLst>
          </p:cNvPr>
          <p:cNvSpPr/>
          <p:nvPr/>
        </p:nvSpPr>
        <p:spPr>
          <a:xfrm>
            <a:off x="0" y="1754505"/>
            <a:ext cx="12192000" cy="939326"/>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6225" y="1908016"/>
            <a:ext cx="10401299"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NWS Service Assessments conducted after high-impact precipitation events consistently highlight weaknesses in situational awareness, IDSS, collaboration and communication. </a:t>
            </a:r>
          </a:p>
        </p:txBody>
      </p:sp>
      <p:sp>
        <p:nvSpPr>
          <p:cNvPr id="14" name="TextBox 13"/>
          <p:cNvSpPr txBox="1"/>
          <p:nvPr/>
        </p:nvSpPr>
        <p:spPr>
          <a:xfrm>
            <a:off x="8975462" y="5667363"/>
            <a:ext cx="3067050" cy="1077218"/>
          </a:xfrm>
          <a:prstGeom prst="rect">
            <a:avLst/>
          </a:prstGeom>
          <a:solidFill>
            <a:schemeClr val="bg1"/>
          </a:solidFill>
        </p:spPr>
        <p:txBody>
          <a:bodyPr wrap="square" rtlCol="0">
            <a:spAutoFit/>
          </a:bodyPr>
          <a:lstStyle/>
          <a:p>
            <a:r>
              <a:rPr lang="en-US" sz="1600" dirty="0"/>
              <a:t>South Carolina 2015 assessment: </a:t>
            </a:r>
          </a:p>
          <a:p>
            <a:r>
              <a:rPr lang="en-US" sz="1600" i="1" dirty="0"/>
              <a:t>“Information shared from WFOs directly to the public did not convey the full extent of risk”</a:t>
            </a:r>
          </a:p>
        </p:txBody>
      </p:sp>
      <p:grpSp>
        <p:nvGrpSpPr>
          <p:cNvPr id="20" name="Group 19"/>
          <p:cNvGrpSpPr/>
          <p:nvPr/>
        </p:nvGrpSpPr>
        <p:grpSpPr>
          <a:xfrm>
            <a:off x="4690550" y="3026879"/>
            <a:ext cx="3542082" cy="2691372"/>
            <a:chOff x="4980193" y="1853142"/>
            <a:chExt cx="3557656" cy="2864040"/>
          </a:xfrm>
        </p:grpSpPr>
        <p:pic>
          <p:nvPicPr>
            <p:cNvPr id="21" name="Picture 20"/>
            <p:cNvPicPr>
              <a:picLocks noChangeAspect="1"/>
            </p:cNvPicPr>
            <p:nvPr/>
          </p:nvPicPr>
          <p:blipFill rotWithShape="1">
            <a:blip r:embed="rId5"/>
            <a:srcRect l="9421" t="3898" r="8560" b="55749"/>
            <a:stretch/>
          </p:blipFill>
          <p:spPr>
            <a:xfrm>
              <a:off x="4980193" y="1853142"/>
              <a:ext cx="3557656" cy="2423583"/>
            </a:xfrm>
            <a:prstGeom prst="rect">
              <a:avLst/>
            </a:prstGeom>
            <a:ln w="28575">
              <a:solidFill>
                <a:schemeClr val="tx1"/>
              </a:solidFill>
            </a:ln>
          </p:spPr>
        </p:pic>
        <p:pic>
          <p:nvPicPr>
            <p:cNvPr id="22" name="Picture 21"/>
            <p:cNvPicPr>
              <a:picLocks noChangeAspect="1"/>
            </p:cNvPicPr>
            <p:nvPr/>
          </p:nvPicPr>
          <p:blipFill rotWithShape="1">
            <a:blip r:embed="rId5"/>
            <a:srcRect l="9421" t="90243" r="8560" b="2424"/>
            <a:stretch/>
          </p:blipFill>
          <p:spPr>
            <a:xfrm>
              <a:off x="4980193" y="4276725"/>
              <a:ext cx="3557656" cy="440457"/>
            </a:xfrm>
            <a:prstGeom prst="rect">
              <a:avLst/>
            </a:prstGeom>
            <a:ln w="28575">
              <a:solidFill>
                <a:schemeClr val="tx1"/>
              </a:solidFill>
            </a:ln>
          </p:spPr>
        </p:pic>
      </p:grpSp>
      <p:sp>
        <p:nvSpPr>
          <p:cNvPr id="17" name="TextBox 16"/>
          <p:cNvSpPr txBox="1"/>
          <p:nvPr/>
        </p:nvSpPr>
        <p:spPr>
          <a:xfrm>
            <a:off x="149488" y="5347947"/>
            <a:ext cx="3512043" cy="1323439"/>
          </a:xfrm>
          <a:prstGeom prst="rect">
            <a:avLst/>
          </a:prstGeom>
          <a:solidFill>
            <a:schemeClr val="bg1"/>
          </a:solidFill>
        </p:spPr>
        <p:txBody>
          <a:bodyPr wrap="square" rtlCol="0">
            <a:spAutoFit/>
          </a:bodyPr>
          <a:lstStyle/>
          <a:p>
            <a:r>
              <a:rPr lang="en-US" sz="1600" dirty="0"/>
              <a:t>Southeast 2009 assessment:  </a:t>
            </a:r>
          </a:p>
          <a:p>
            <a:r>
              <a:rPr lang="en-US" sz="1600" i="1" dirty="0"/>
              <a:t>“FFG was eventually exceed by 900%, but forecasters had limited historical context or tools to utilize to help put this information into impact perspective.”</a:t>
            </a:r>
          </a:p>
        </p:txBody>
      </p:sp>
      <p:sp>
        <p:nvSpPr>
          <p:cNvPr id="16" name="TextBox 15"/>
          <p:cNvSpPr txBox="1"/>
          <p:nvPr/>
        </p:nvSpPr>
        <p:spPr>
          <a:xfrm>
            <a:off x="4690550" y="5627482"/>
            <a:ext cx="3913366" cy="1323439"/>
          </a:xfrm>
          <a:prstGeom prst="rect">
            <a:avLst/>
          </a:prstGeom>
          <a:solidFill>
            <a:schemeClr val="bg1"/>
          </a:solidFill>
        </p:spPr>
        <p:txBody>
          <a:bodyPr wrap="square" rtlCol="0">
            <a:spAutoFit/>
          </a:bodyPr>
          <a:lstStyle/>
          <a:p>
            <a:r>
              <a:rPr lang="en-US" sz="1600" dirty="0"/>
              <a:t>Front Range 2013 assessment:  </a:t>
            </a:r>
          </a:p>
          <a:p>
            <a:r>
              <a:rPr lang="en-US" sz="1600" i="1" dirty="0"/>
              <a:t>“There was limited direct coordination regarding rainfall potential and flash flooding potential between WPC and the impacted WFOs and RFCs prior to this event.”</a:t>
            </a:r>
          </a:p>
        </p:txBody>
      </p:sp>
      <p:sp>
        <p:nvSpPr>
          <p:cNvPr id="15" name="Title 1">
            <a:extLst>
              <a:ext uri="{FF2B5EF4-FFF2-40B4-BE49-F238E27FC236}">
                <a16:creationId xmlns:a16="http://schemas.microsoft.com/office/drawing/2014/main" id="{6989F83E-2990-45C1-BE64-B26DC3F86B9D}"/>
              </a:ext>
            </a:extLst>
          </p:cNvPr>
          <p:cNvSpPr>
            <a:spLocks noGrp="1"/>
          </p:cNvSpPr>
          <p:nvPr>
            <p:ph type="title"/>
          </p:nvPr>
        </p:nvSpPr>
        <p:spPr>
          <a:xfrm>
            <a:off x="838200" y="365125"/>
            <a:ext cx="10515600" cy="1325563"/>
          </a:xfrm>
        </p:spPr>
        <p:txBody>
          <a:bodyPr>
            <a:normAutofit/>
          </a:bodyPr>
          <a:lstStyle/>
          <a:p>
            <a:pPr algn="ctr"/>
            <a:r>
              <a:rPr lang="en-US" sz="4800" b="1" dirty="0">
                <a:latin typeface="Times New Roman" panose="02020603050405020304" pitchFamily="18" charset="0"/>
                <a:cs typeface="Times New Roman" panose="02020603050405020304" pitchFamily="18" charset="0"/>
              </a:rPr>
              <a:t>Motivation</a:t>
            </a:r>
          </a:p>
        </p:txBody>
      </p:sp>
    </p:spTree>
    <p:extLst>
      <p:ext uri="{BB962C8B-B14F-4D97-AF65-F5344CB8AC3E}">
        <p14:creationId xmlns:p14="http://schemas.microsoft.com/office/powerpoint/2010/main" val="424118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467509E-DE10-46ED-92B7-222273840516}"/>
              </a:ext>
            </a:extLst>
          </p:cNvPr>
          <p:cNvSpPr/>
          <p:nvPr/>
        </p:nvSpPr>
        <p:spPr>
          <a:xfrm>
            <a:off x="1148487" y="1893733"/>
            <a:ext cx="2150608" cy="4757438"/>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6707F2-C6C2-48CC-9ED8-6507D9742CDE}"/>
              </a:ext>
            </a:extLst>
          </p:cNvPr>
          <p:cNvSpPr txBox="1"/>
          <p:nvPr/>
        </p:nvSpPr>
        <p:spPr>
          <a:xfrm>
            <a:off x="1262158" y="1967018"/>
            <a:ext cx="2095851" cy="452431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Team Leader</a:t>
            </a:r>
          </a:p>
          <a:p>
            <a:r>
              <a:rPr lang="en-US" sz="1200" dirty="0">
                <a:latin typeface="Times New Roman" panose="02020603050405020304" pitchFamily="18" charset="0"/>
                <a:cs typeface="Times New Roman" panose="02020603050405020304" pitchFamily="18" charset="0"/>
              </a:rPr>
              <a:t>James Nelson – DTB Chief</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WPC Rep </a:t>
            </a:r>
          </a:p>
          <a:p>
            <a:r>
              <a:rPr lang="en-US" sz="1200" dirty="0">
                <a:latin typeface="Times New Roman" panose="02020603050405020304" pitchFamily="18" charset="0"/>
                <a:cs typeface="Times New Roman" panose="02020603050405020304" pitchFamily="18" charset="0"/>
              </a:rPr>
              <a:t>Mark Klein  - SOO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RFC Rep (LMRFC) </a:t>
            </a:r>
          </a:p>
          <a:p>
            <a:r>
              <a:rPr lang="en-US" sz="1200" dirty="0">
                <a:latin typeface="Times New Roman" panose="02020603050405020304" pitchFamily="18" charset="0"/>
                <a:cs typeface="Times New Roman" panose="02020603050405020304" pitchFamily="18" charset="0"/>
              </a:rPr>
              <a:t>Emilie Nipper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Southern Region Reps  </a:t>
            </a:r>
          </a:p>
          <a:p>
            <a:r>
              <a:rPr lang="en-US" sz="1200" dirty="0">
                <a:latin typeface="Times New Roman" panose="02020603050405020304" pitchFamily="18" charset="0"/>
                <a:cs typeface="Times New Roman" panose="02020603050405020304" pitchFamily="18" charset="0"/>
              </a:rPr>
              <a:t>Jon </a:t>
            </a:r>
            <a:r>
              <a:rPr lang="en-US" sz="1200" dirty="0" err="1">
                <a:latin typeface="Times New Roman" panose="02020603050405020304" pitchFamily="18" charset="0"/>
                <a:cs typeface="Times New Roman" panose="02020603050405020304" pitchFamily="18" charset="0"/>
              </a:rPr>
              <a:t>Zeitler</a:t>
            </a:r>
            <a:r>
              <a:rPr lang="en-US" sz="1200" dirty="0">
                <a:latin typeface="Times New Roman" panose="02020603050405020304" pitchFamily="18" charset="0"/>
                <a:cs typeface="Times New Roman" panose="02020603050405020304" pitchFamily="18" charset="0"/>
              </a:rPr>
              <a:t>  (SOO-EWX)</a:t>
            </a:r>
          </a:p>
          <a:p>
            <a:r>
              <a:rPr lang="en-US" sz="1200" dirty="0">
                <a:latin typeface="Times New Roman" panose="02020603050405020304" pitchFamily="18" charset="0"/>
                <a:cs typeface="Times New Roman" panose="02020603050405020304" pitchFamily="18" charset="0"/>
              </a:rPr>
              <a:t>Katie Landry (SH – HOU)</a:t>
            </a:r>
          </a:p>
          <a:p>
            <a:r>
              <a:rPr lang="en-US" sz="1200" dirty="0">
                <a:latin typeface="Times New Roman" panose="02020603050405020304" pitchFamily="18" charset="0"/>
                <a:cs typeface="Times New Roman" panose="02020603050405020304" pitchFamily="18" charset="0"/>
              </a:rPr>
              <a:t> </a:t>
            </a:r>
          </a:p>
          <a:p>
            <a:r>
              <a:rPr lang="en-US" sz="1200" b="1" dirty="0">
                <a:latin typeface="Times New Roman" panose="02020603050405020304" pitchFamily="18" charset="0"/>
                <a:cs typeface="Times New Roman" panose="02020603050405020304" pitchFamily="18" charset="0"/>
              </a:rPr>
              <a:t>Western Region Rep </a:t>
            </a:r>
          </a:p>
          <a:p>
            <a:r>
              <a:rPr lang="en-US" sz="1200" dirty="0">
                <a:latin typeface="Times New Roman" panose="02020603050405020304" pitchFamily="18" charset="0"/>
                <a:cs typeface="Times New Roman" panose="02020603050405020304" pitchFamily="18" charset="0"/>
              </a:rPr>
              <a:t>Stan </a:t>
            </a:r>
            <a:r>
              <a:rPr lang="en-US" sz="1200" dirty="0" err="1">
                <a:latin typeface="Times New Roman" panose="02020603050405020304" pitchFamily="18" charset="0"/>
                <a:cs typeface="Times New Roman" panose="02020603050405020304" pitchFamily="18" charset="0"/>
              </a:rPr>
              <a:t>Czyzyck</a:t>
            </a:r>
            <a:r>
              <a:rPr lang="en-US" sz="1200" dirty="0">
                <a:latin typeface="Times New Roman" panose="02020603050405020304" pitchFamily="18" charset="0"/>
                <a:cs typeface="Times New Roman" panose="02020603050405020304" pitchFamily="18" charset="0"/>
              </a:rPr>
              <a:t> (SOO-VEF)</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Eastern Region Rep </a:t>
            </a:r>
          </a:p>
          <a:p>
            <a:r>
              <a:rPr lang="en-US" sz="1200" dirty="0">
                <a:latin typeface="Times New Roman" panose="02020603050405020304" pitchFamily="18" charset="0"/>
                <a:cs typeface="Times New Roman" panose="02020603050405020304" pitchFamily="18" charset="0"/>
              </a:rPr>
              <a:t>Rich </a:t>
            </a:r>
            <a:r>
              <a:rPr lang="en-US" sz="1200" dirty="0" err="1">
                <a:latin typeface="Times New Roman" panose="02020603050405020304" pitchFamily="18" charset="0"/>
                <a:cs typeface="Times New Roman" panose="02020603050405020304" pitchFamily="18" charset="0"/>
              </a:rPr>
              <a:t>Grumm</a:t>
            </a:r>
            <a:r>
              <a:rPr lang="en-US" sz="1200" dirty="0">
                <a:latin typeface="Times New Roman" panose="02020603050405020304" pitchFamily="18" charset="0"/>
                <a:cs typeface="Times New Roman" panose="02020603050405020304" pitchFamily="18" charset="0"/>
              </a:rPr>
              <a:t> (SOO-CTP)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Central Region Rep </a:t>
            </a:r>
          </a:p>
          <a:p>
            <a:r>
              <a:rPr lang="en-US" sz="1200" dirty="0">
                <a:latin typeface="Times New Roman" panose="02020603050405020304" pitchFamily="18" charset="0"/>
                <a:cs typeface="Times New Roman" panose="02020603050405020304" pitchFamily="18" charset="0"/>
              </a:rPr>
              <a:t>Dan Miller (SOO-DLH)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Alaska Region Rep </a:t>
            </a:r>
          </a:p>
          <a:p>
            <a:r>
              <a:rPr lang="en-US" sz="1200" dirty="0">
                <a:latin typeface="Times New Roman" panose="02020603050405020304" pitchFamily="18" charset="0"/>
                <a:cs typeface="Times New Roman" panose="02020603050405020304" pitchFamily="18" charset="0"/>
              </a:rPr>
              <a:t>Sam Shea (SOO-AFC)</a:t>
            </a:r>
          </a:p>
        </p:txBody>
      </p:sp>
      <p:sp>
        <p:nvSpPr>
          <p:cNvPr id="6" name="Oval 5">
            <a:extLst>
              <a:ext uri="{FF2B5EF4-FFF2-40B4-BE49-F238E27FC236}">
                <a16:creationId xmlns:a16="http://schemas.microsoft.com/office/drawing/2014/main" id="{81AB6760-AE04-42F7-9762-0A3D10AD20D4}"/>
              </a:ext>
            </a:extLst>
          </p:cNvPr>
          <p:cNvSpPr/>
          <p:nvPr/>
        </p:nvSpPr>
        <p:spPr>
          <a:xfrm>
            <a:off x="4060600" y="1599903"/>
            <a:ext cx="7987787" cy="45874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teampicture.jpg">
            <a:extLst>
              <a:ext uri="{FF2B5EF4-FFF2-40B4-BE49-F238E27FC236}">
                <a16:creationId xmlns:a16="http://schemas.microsoft.com/office/drawing/2014/main" id="{4AA4B04F-4675-4A11-967A-E720C11C8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741" y="2484420"/>
            <a:ext cx="2904104" cy="21107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7DB4DA5-2293-488E-B361-55AE913FE58F}"/>
              </a:ext>
            </a:extLst>
          </p:cNvPr>
          <p:cNvPicPr>
            <a:picLocks noChangeAspect="1"/>
          </p:cNvPicPr>
          <p:nvPr/>
        </p:nvPicPr>
        <p:blipFill rotWithShape="1">
          <a:blip r:embed="rId4"/>
          <a:srcRect l="56915" t="29576" r="5981" b="21581"/>
          <a:stretch/>
        </p:blipFill>
        <p:spPr>
          <a:xfrm>
            <a:off x="8561831" y="4709209"/>
            <a:ext cx="1118733" cy="107150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C46CCDE3-2984-41DD-A141-BBBFB48B941C}"/>
              </a:ext>
            </a:extLst>
          </p:cNvPr>
          <p:cNvPicPr>
            <a:picLocks noChangeAspect="1"/>
          </p:cNvPicPr>
          <p:nvPr/>
        </p:nvPicPr>
        <p:blipFill>
          <a:blip r:embed="rId5"/>
          <a:stretch>
            <a:fillRect/>
          </a:stretch>
        </p:blipFill>
        <p:spPr>
          <a:xfrm>
            <a:off x="7019172" y="3659423"/>
            <a:ext cx="757367" cy="733417"/>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C2DFC0A4-E85A-49E2-8DEC-773D42607CF4}"/>
              </a:ext>
            </a:extLst>
          </p:cNvPr>
          <p:cNvSpPr txBox="1"/>
          <p:nvPr/>
        </p:nvSpPr>
        <p:spPr>
          <a:xfrm>
            <a:off x="4052596" y="4320214"/>
            <a:ext cx="1665825" cy="390357"/>
          </a:xfrm>
          <a:prstGeom prst="rect">
            <a:avLst/>
          </a:prstGeom>
          <a:noFill/>
        </p:spPr>
        <p:txBody>
          <a:bodyPr wrap="square" rtlCol="0">
            <a:spAutoFit/>
          </a:bodyPr>
          <a:lstStyle/>
          <a:p>
            <a:pPr algn="ctr"/>
            <a:r>
              <a:rPr lang="en-US" sz="1200" dirty="0"/>
              <a:t>Dr. Diana Stovern </a:t>
            </a:r>
          </a:p>
          <a:p>
            <a:pPr algn="ctr"/>
            <a:r>
              <a:rPr lang="en-US" sz="1200" dirty="0"/>
              <a:t>(CIRES/WPC)</a:t>
            </a:r>
          </a:p>
        </p:txBody>
      </p:sp>
      <p:sp>
        <p:nvSpPr>
          <p:cNvPr id="12" name="TextBox 11">
            <a:extLst>
              <a:ext uri="{FF2B5EF4-FFF2-40B4-BE49-F238E27FC236}">
                <a16:creationId xmlns:a16="http://schemas.microsoft.com/office/drawing/2014/main" id="{065D3BF3-B99E-4A2F-9E3E-41F7DB8069CB}"/>
              </a:ext>
            </a:extLst>
          </p:cNvPr>
          <p:cNvSpPr txBox="1"/>
          <p:nvPr/>
        </p:nvSpPr>
        <p:spPr>
          <a:xfrm>
            <a:off x="6673872" y="2914422"/>
            <a:ext cx="1468262" cy="702643"/>
          </a:xfrm>
          <a:prstGeom prst="rect">
            <a:avLst/>
          </a:prstGeom>
          <a:noFill/>
        </p:spPr>
        <p:txBody>
          <a:bodyPr wrap="square" rtlCol="0">
            <a:spAutoFit/>
          </a:bodyPr>
          <a:lstStyle/>
          <a:p>
            <a:pPr algn="ctr"/>
            <a:r>
              <a:rPr lang="en-US" sz="1200" dirty="0"/>
              <a:t>James Nelson </a:t>
            </a:r>
          </a:p>
          <a:p>
            <a:pPr algn="ctr"/>
            <a:r>
              <a:rPr lang="en-US" sz="1200" dirty="0"/>
              <a:t>Chief of WPC’s Developmental Testbed (DTB)</a:t>
            </a:r>
          </a:p>
        </p:txBody>
      </p:sp>
      <p:sp>
        <p:nvSpPr>
          <p:cNvPr id="13" name="TextBox 12">
            <a:extLst>
              <a:ext uri="{FF2B5EF4-FFF2-40B4-BE49-F238E27FC236}">
                <a16:creationId xmlns:a16="http://schemas.microsoft.com/office/drawing/2014/main" id="{06219F13-5E96-4D0D-AEBE-50C9D6F1F823}"/>
              </a:ext>
            </a:extLst>
          </p:cNvPr>
          <p:cNvSpPr txBox="1"/>
          <p:nvPr/>
        </p:nvSpPr>
        <p:spPr>
          <a:xfrm>
            <a:off x="9852488" y="2869294"/>
            <a:ext cx="1180705" cy="390357"/>
          </a:xfrm>
          <a:prstGeom prst="rect">
            <a:avLst/>
          </a:prstGeom>
          <a:noFill/>
        </p:spPr>
        <p:txBody>
          <a:bodyPr wrap="none" rtlCol="0">
            <a:spAutoFit/>
          </a:bodyPr>
          <a:lstStyle/>
          <a:p>
            <a:pPr algn="ctr"/>
            <a:r>
              <a:rPr lang="en-US" sz="1200" dirty="0"/>
              <a:t>Dr. Joshua Scheck  </a:t>
            </a:r>
          </a:p>
          <a:p>
            <a:pPr algn="ctr"/>
            <a:r>
              <a:rPr lang="en-US" sz="1200" dirty="0"/>
              <a:t>(alumni SOO-BIS)</a:t>
            </a:r>
          </a:p>
        </p:txBody>
      </p:sp>
      <p:sp>
        <p:nvSpPr>
          <p:cNvPr id="14" name="TextBox 13">
            <a:extLst>
              <a:ext uri="{FF2B5EF4-FFF2-40B4-BE49-F238E27FC236}">
                <a16:creationId xmlns:a16="http://schemas.microsoft.com/office/drawing/2014/main" id="{9E0676B2-9598-4F5C-B033-7139D8D61B5A}"/>
              </a:ext>
            </a:extLst>
          </p:cNvPr>
          <p:cNvSpPr txBox="1"/>
          <p:nvPr/>
        </p:nvSpPr>
        <p:spPr>
          <a:xfrm>
            <a:off x="8034870" y="2919986"/>
            <a:ext cx="1164693" cy="390357"/>
          </a:xfrm>
          <a:prstGeom prst="rect">
            <a:avLst/>
          </a:prstGeom>
          <a:noFill/>
        </p:spPr>
        <p:txBody>
          <a:bodyPr wrap="none" rtlCol="0">
            <a:spAutoFit/>
          </a:bodyPr>
          <a:lstStyle/>
          <a:p>
            <a:pPr algn="ctr"/>
            <a:r>
              <a:rPr lang="en-US" sz="1200" dirty="0"/>
              <a:t>Daniel </a:t>
            </a:r>
            <a:r>
              <a:rPr lang="en-US" sz="1200" dirty="0" err="1"/>
              <a:t>Nietfeld</a:t>
            </a:r>
            <a:r>
              <a:rPr lang="en-US" sz="1200" dirty="0"/>
              <a:t>  </a:t>
            </a:r>
          </a:p>
          <a:p>
            <a:pPr algn="ctr"/>
            <a:r>
              <a:rPr lang="en-US" sz="1200" dirty="0"/>
              <a:t>(alumni SOO-OAX)</a:t>
            </a:r>
          </a:p>
        </p:txBody>
      </p:sp>
      <p:sp>
        <p:nvSpPr>
          <p:cNvPr id="15" name="TextBox 14">
            <a:extLst>
              <a:ext uri="{FF2B5EF4-FFF2-40B4-BE49-F238E27FC236}">
                <a16:creationId xmlns:a16="http://schemas.microsoft.com/office/drawing/2014/main" id="{D4E6ED64-B9C3-4322-B9C9-B6CBBD7D3383}"/>
              </a:ext>
            </a:extLst>
          </p:cNvPr>
          <p:cNvSpPr txBox="1"/>
          <p:nvPr/>
        </p:nvSpPr>
        <p:spPr>
          <a:xfrm>
            <a:off x="8561831" y="4169925"/>
            <a:ext cx="1397307" cy="461665"/>
          </a:xfrm>
          <a:prstGeom prst="rect">
            <a:avLst/>
          </a:prstGeom>
          <a:noFill/>
        </p:spPr>
        <p:txBody>
          <a:bodyPr wrap="none" rtlCol="0">
            <a:spAutoFit/>
          </a:bodyPr>
          <a:lstStyle/>
          <a:p>
            <a:pPr algn="ctr"/>
            <a:r>
              <a:rPr lang="en-US" sz="1200" dirty="0"/>
              <a:t>Rich </a:t>
            </a:r>
            <a:r>
              <a:rPr lang="en-US" sz="1200" dirty="0" err="1"/>
              <a:t>Grumm</a:t>
            </a:r>
            <a:r>
              <a:rPr lang="en-US" sz="1200" dirty="0"/>
              <a:t>  </a:t>
            </a:r>
          </a:p>
          <a:p>
            <a:pPr algn="ctr"/>
            <a:r>
              <a:rPr lang="en-US" sz="1200" dirty="0" err="1"/>
              <a:t>Alumbni</a:t>
            </a:r>
            <a:r>
              <a:rPr lang="en-US" sz="1200" dirty="0"/>
              <a:t> (SOO-CTP)</a:t>
            </a:r>
          </a:p>
        </p:txBody>
      </p:sp>
      <p:sp>
        <p:nvSpPr>
          <p:cNvPr id="16" name="TextBox 15">
            <a:extLst>
              <a:ext uri="{FF2B5EF4-FFF2-40B4-BE49-F238E27FC236}">
                <a16:creationId xmlns:a16="http://schemas.microsoft.com/office/drawing/2014/main" id="{FC9B4DAF-715F-454A-AB88-867885890B05}"/>
              </a:ext>
            </a:extLst>
          </p:cNvPr>
          <p:cNvSpPr txBox="1"/>
          <p:nvPr/>
        </p:nvSpPr>
        <p:spPr>
          <a:xfrm>
            <a:off x="9103906" y="2520857"/>
            <a:ext cx="1354986" cy="461665"/>
          </a:xfrm>
          <a:prstGeom prst="rect">
            <a:avLst/>
          </a:prstGeom>
          <a:noFill/>
        </p:spPr>
        <p:txBody>
          <a:bodyPr wrap="none" rtlCol="0">
            <a:spAutoFit/>
          </a:bodyPr>
          <a:lstStyle/>
          <a:p>
            <a:pPr algn="ctr"/>
            <a:r>
              <a:rPr lang="en-US" sz="1200" dirty="0"/>
              <a:t>Dr. Trevor Alcott  </a:t>
            </a:r>
          </a:p>
          <a:p>
            <a:pPr algn="ctr"/>
            <a:r>
              <a:rPr lang="en-US" sz="1200" dirty="0"/>
              <a:t>(alumni ESRL/GSD)</a:t>
            </a:r>
          </a:p>
        </p:txBody>
      </p:sp>
      <p:sp>
        <p:nvSpPr>
          <p:cNvPr id="17" name="TextBox 16">
            <a:extLst>
              <a:ext uri="{FF2B5EF4-FFF2-40B4-BE49-F238E27FC236}">
                <a16:creationId xmlns:a16="http://schemas.microsoft.com/office/drawing/2014/main" id="{CA4AAE8A-9586-4BC1-888C-149F9A51CE02}"/>
              </a:ext>
            </a:extLst>
          </p:cNvPr>
          <p:cNvSpPr txBox="1"/>
          <p:nvPr/>
        </p:nvSpPr>
        <p:spPr>
          <a:xfrm>
            <a:off x="8342499" y="2552067"/>
            <a:ext cx="925349" cy="390357"/>
          </a:xfrm>
          <a:prstGeom prst="rect">
            <a:avLst/>
          </a:prstGeom>
          <a:noFill/>
        </p:spPr>
        <p:txBody>
          <a:bodyPr wrap="none" rtlCol="0">
            <a:spAutoFit/>
          </a:bodyPr>
          <a:lstStyle/>
          <a:p>
            <a:pPr algn="ctr"/>
            <a:r>
              <a:rPr lang="en-US" sz="1200" dirty="0"/>
              <a:t>Stan </a:t>
            </a:r>
            <a:r>
              <a:rPr lang="en-US" sz="1200" dirty="0" err="1"/>
              <a:t>Czyzyck</a:t>
            </a:r>
            <a:r>
              <a:rPr lang="en-US" sz="1200" dirty="0"/>
              <a:t>  </a:t>
            </a:r>
          </a:p>
          <a:p>
            <a:pPr algn="ctr"/>
            <a:r>
              <a:rPr lang="en-US" sz="1200" dirty="0"/>
              <a:t>(SOO-VEF)</a:t>
            </a:r>
          </a:p>
        </p:txBody>
      </p:sp>
      <p:sp>
        <p:nvSpPr>
          <p:cNvPr id="18" name="TextBox 17">
            <a:extLst>
              <a:ext uri="{FF2B5EF4-FFF2-40B4-BE49-F238E27FC236}">
                <a16:creationId xmlns:a16="http://schemas.microsoft.com/office/drawing/2014/main" id="{9504996C-8EE8-48A9-A08D-36520F387C6B}"/>
              </a:ext>
            </a:extLst>
          </p:cNvPr>
          <p:cNvSpPr txBox="1"/>
          <p:nvPr/>
        </p:nvSpPr>
        <p:spPr>
          <a:xfrm>
            <a:off x="9607086" y="4878671"/>
            <a:ext cx="1460848" cy="646331"/>
          </a:xfrm>
          <a:prstGeom prst="rect">
            <a:avLst/>
          </a:prstGeom>
          <a:noFill/>
        </p:spPr>
        <p:txBody>
          <a:bodyPr wrap="none" rtlCol="0">
            <a:spAutoFit/>
          </a:bodyPr>
          <a:lstStyle/>
          <a:p>
            <a:pPr algn="ctr"/>
            <a:r>
              <a:rPr lang="en-US" sz="1200" dirty="0"/>
              <a:t>Katie Landry  </a:t>
            </a:r>
          </a:p>
          <a:p>
            <a:pPr algn="ctr"/>
            <a:r>
              <a:rPr lang="en-US" sz="1200" dirty="0"/>
              <a:t>(Service Hydrologist </a:t>
            </a:r>
          </a:p>
          <a:p>
            <a:pPr algn="ctr"/>
            <a:r>
              <a:rPr lang="en-US" sz="1200" dirty="0"/>
              <a:t>WFO-HOU)</a:t>
            </a:r>
          </a:p>
        </p:txBody>
      </p:sp>
      <p:sp>
        <p:nvSpPr>
          <p:cNvPr id="19" name="TextBox 18">
            <a:extLst>
              <a:ext uri="{FF2B5EF4-FFF2-40B4-BE49-F238E27FC236}">
                <a16:creationId xmlns:a16="http://schemas.microsoft.com/office/drawing/2014/main" id="{3B37FFC2-8046-4ECB-8F64-8379C07CF223}"/>
              </a:ext>
            </a:extLst>
          </p:cNvPr>
          <p:cNvSpPr txBox="1"/>
          <p:nvPr/>
        </p:nvSpPr>
        <p:spPr>
          <a:xfrm>
            <a:off x="7113586" y="4933405"/>
            <a:ext cx="870752" cy="461665"/>
          </a:xfrm>
          <a:prstGeom prst="rect">
            <a:avLst/>
          </a:prstGeom>
          <a:noFill/>
        </p:spPr>
        <p:txBody>
          <a:bodyPr wrap="none" rtlCol="0">
            <a:spAutoFit/>
          </a:bodyPr>
          <a:lstStyle/>
          <a:p>
            <a:pPr algn="ctr"/>
            <a:r>
              <a:rPr lang="en-US" sz="1200" dirty="0"/>
              <a:t>Dan Miller </a:t>
            </a:r>
          </a:p>
          <a:p>
            <a:pPr algn="ctr"/>
            <a:r>
              <a:rPr lang="en-US" sz="1200" dirty="0"/>
              <a:t>(SOO-DLH)</a:t>
            </a:r>
          </a:p>
        </p:txBody>
      </p:sp>
      <p:sp>
        <p:nvSpPr>
          <p:cNvPr id="20" name="TextBox 19">
            <a:extLst>
              <a:ext uri="{FF2B5EF4-FFF2-40B4-BE49-F238E27FC236}">
                <a16:creationId xmlns:a16="http://schemas.microsoft.com/office/drawing/2014/main" id="{347363E7-3C17-4500-B2BB-2068F14B2B9E}"/>
              </a:ext>
            </a:extLst>
          </p:cNvPr>
          <p:cNvSpPr txBox="1"/>
          <p:nvPr/>
        </p:nvSpPr>
        <p:spPr>
          <a:xfrm>
            <a:off x="6973450" y="4352904"/>
            <a:ext cx="778496" cy="390357"/>
          </a:xfrm>
          <a:prstGeom prst="rect">
            <a:avLst/>
          </a:prstGeom>
          <a:noFill/>
        </p:spPr>
        <p:txBody>
          <a:bodyPr wrap="none" rtlCol="0">
            <a:spAutoFit/>
          </a:bodyPr>
          <a:lstStyle/>
          <a:p>
            <a:pPr algn="ctr"/>
            <a:r>
              <a:rPr lang="en-US" sz="1200" dirty="0"/>
              <a:t>Mark Klein </a:t>
            </a:r>
          </a:p>
          <a:p>
            <a:pPr algn="ctr"/>
            <a:r>
              <a:rPr lang="en-US" sz="1200" dirty="0"/>
              <a:t>(SOO-WPC)</a:t>
            </a:r>
          </a:p>
        </p:txBody>
      </p:sp>
      <p:pic>
        <p:nvPicPr>
          <p:cNvPr id="21" name="Picture 20">
            <a:extLst>
              <a:ext uri="{FF2B5EF4-FFF2-40B4-BE49-F238E27FC236}">
                <a16:creationId xmlns:a16="http://schemas.microsoft.com/office/drawing/2014/main" id="{D2BD1CA0-3FD7-4245-A068-2EAAF8132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753357" y="2111022"/>
            <a:ext cx="1096140" cy="796108"/>
          </a:xfrm>
          <a:prstGeom prst="rect">
            <a:avLst/>
          </a:prstGeom>
        </p:spPr>
      </p:pic>
      <p:pic>
        <p:nvPicPr>
          <p:cNvPr id="22" name="Picture 21">
            <a:extLst>
              <a:ext uri="{FF2B5EF4-FFF2-40B4-BE49-F238E27FC236}">
                <a16:creationId xmlns:a16="http://schemas.microsoft.com/office/drawing/2014/main" id="{43035040-8483-4462-B010-4B473DB6E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9844" y="2421265"/>
            <a:ext cx="638776" cy="811247"/>
          </a:xfrm>
          <a:prstGeom prst="rect">
            <a:avLst/>
          </a:prstGeom>
        </p:spPr>
      </p:pic>
      <p:sp>
        <p:nvSpPr>
          <p:cNvPr id="23" name="TextBox 22">
            <a:extLst>
              <a:ext uri="{FF2B5EF4-FFF2-40B4-BE49-F238E27FC236}">
                <a16:creationId xmlns:a16="http://schemas.microsoft.com/office/drawing/2014/main" id="{1B8E72BF-4943-4066-AB2E-11514B69CFE6}"/>
              </a:ext>
            </a:extLst>
          </p:cNvPr>
          <p:cNvSpPr txBox="1"/>
          <p:nvPr/>
        </p:nvSpPr>
        <p:spPr>
          <a:xfrm>
            <a:off x="5283849" y="3203587"/>
            <a:ext cx="1665825" cy="390357"/>
          </a:xfrm>
          <a:prstGeom prst="rect">
            <a:avLst/>
          </a:prstGeom>
          <a:noFill/>
        </p:spPr>
        <p:txBody>
          <a:bodyPr wrap="square" rtlCol="0">
            <a:spAutoFit/>
          </a:bodyPr>
          <a:lstStyle/>
          <a:p>
            <a:pPr algn="ctr"/>
            <a:r>
              <a:rPr lang="en-US" sz="1200" dirty="0"/>
              <a:t>Jon </a:t>
            </a:r>
            <a:r>
              <a:rPr lang="en-US" sz="1200" dirty="0" err="1"/>
              <a:t>Zeitler</a:t>
            </a:r>
            <a:r>
              <a:rPr lang="en-US" sz="1200" dirty="0"/>
              <a:t> </a:t>
            </a:r>
          </a:p>
          <a:p>
            <a:pPr algn="ctr"/>
            <a:r>
              <a:rPr lang="en-US" sz="1200" dirty="0"/>
              <a:t>(SOO-EWX)</a:t>
            </a:r>
          </a:p>
        </p:txBody>
      </p:sp>
      <p:pic>
        <p:nvPicPr>
          <p:cNvPr id="24" name="Picture 23">
            <a:extLst>
              <a:ext uri="{FF2B5EF4-FFF2-40B4-BE49-F238E27FC236}">
                <a16:creationId xmlns:a16="http://schemas.microsoft.com/office/drawing/2014/main" id="{F3367F47-9DF7-42BF-B409-C1A0C945523B}"/>
              </a:ext>
            </a:extLst>
          </p:cNvPr>
          <p:cNvPicPr>
            <a:picLocks noChangeAspect="1"/>
          </p:cNvPicPr>
          <p:nvPr/>
        </p:nvPicPr>
        <p:blipFill rotWithShape="1">
          <a:blip r:embed="rId8">
            <a:extLst>
              <a:ext uri="{28A0092B-C50C-407E-A947-70E740481C1C}">
                <a14:useLocalDpi xmlns:a14="http://schemas.microsoft.com/office/drawing/2010/main" val="0"/>
              </a:ext>
            </a:extLst>
          </a:blip>
          <a:srcRect l="15481"/>
          <a:stretch/>
        </p:blipFill>
        <p:spPr>
          <a:xfrm rot="5400000">
            <a:off x="4341859" y="3167019"/>
            <a:ext cx="1184449" cy="1085375"/>
          </a:xfrm>
          <a:prstGeom prst="rect">
            <a:avLst/>
          </a:prstGeom>
        </p:spPr>
      </p:pic>
      <p:sp>
        <p:nvSpPr>
          <p:cNvPr id="27" name="Title 1">
            <a:extLst>
              <a:ext uri="{FF2B5EF4-FFF2-40B4-BE49-F238E27FC236}">
                <a16:creationId xmlns:a16="http://schemas.microsoft.com/office/drawing/2014/main" id="{3F20E07F-CAAE-4161-82E0-9ACCFB3DDE9D}"/>
              </a:ext>
            </a:extLst>
          </p:cNvPr>
          <p:cNvSpPr>
            <a:spLocks noGrp="1"/>
          </p:cNvSpPr>
          <p:nvPr>
            <p:ph type="title"/>
          </p:nvPr>
        </p:nvSpPr>
        <p:spPr>
          <a:xfrm>
            <a:off x="838200" y="365125"/>
            <a:ext cx="10515600"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Meet the Extreme QPF Collaboration Team!</a:t>
            </a:r>
          </a:p>
        </p:txBody>
      </p:sp>
      <p:sp>
        <p:nvSpPr>
          <p:cNvPr id="28" name="TextBox 27">
            <a:extLst>
              <a:ext uri="{FF2B5EF4-FFF2-40B4-BE49-F238E27FC236}">
                <a16:creationId xmlns:a16="http://schemas.microsoft.com/office/drawing/2014/main" id="{9825CF6F-132F-4BBB-8ED2-34B0A54F0B7E}"/>
              </a:ext>
            </a:extLst>
          </p:cNvPr>
          <p:cNvSpPr txBox="1"/>
          <p:nvPr/>
        </p:nvSpPr>
        <p:spPr>
          <a:xfrm>
            <a:off x="4880243" y="1274521"/>
            <a:ext cx="251761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Aka the “Extreme” Team</a:t>
            </a:r>
          </a:p>
        </p:txBody>
      </p:sp>
      <p:pic>
        <p:nvPicPr>
          <p:cNvPr id="3" name="Picture 2">
            <a:extLst>
              <a:ext uri="{FF2B5EF4-FFF2-40B4-BE49-F238E27FC236}">
                <a16:creationId xmlns:a16="http://schemas.microsoft.com/office/drawing/2014/main" id="{F60573AE-DEA2-496C-B3E3-AC7D2AC51C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3392" y="4072376"/>
            <a:ext cx="1025685" cy="1034467"/>
          </a:xfrm>
          <a:prstGeom prst="rect">
            <a:avLst/>
          </a:prstGeom>
        </p:spPr>
      </p:pic>
      <p:sp>
        <p:nvSpPr>
          <p:cNvPr id="30" name="TextBox 29">
            <a:extLst>
              <a:ext uri="{FF2B5EF4-FFF2-40B4-BE49-F238E27FC236}">
                <a16:creationId xmlns:a16="http://schemas.microsoft.com/office/drawing/2014/main" id="{39CB5865-0D52-4CF3-AF4A-AD7E881B016C}"/>
              </a:ext>
            </a:extLst>
          </p:cNvPr>
          <p:cNvSpPr txBox="1"/>
          <p:nvPr/>
        </p:nvSpPr>
        <p:spPr>
          <a:xfrm>
            <a:off x="5667973" y="5126509"/>
            <a:ext cx="1081002" cy="461665"/>
          </a:xfrm>
          <a:prstGeom prst="rect">
            <a:avLst/>
          </a:prstGeom>
          <a:noFill/>
        </p:spPr>
        <p:txBody>
          <a:bodyPr wrap="none" rtlCol="0">
            <a:spAutoFit/>
          </a:bodyPr>
          <a:lstStyle/>
          <a:p>
            <a:pPr algn="ctr"/>
            <a:r>
              <a:rPr lang="en-US" sz="1200" dirty="0"/>
              <a:t>Emilie Nipper </a:t>
            </a:r>
          </a:p>
          <a:p>
            <a:pPr algn="ctr"/>
            <a:r>
              <a:rPr lang="en-US" sz="1200" dirty="0"/>
              <a:t>(HAS - LMRFC)</a:t>
            </a:r>
          </a:p>
        </p:txBody>
      </p:sp>
      <p:sp>
        <p:nvSpPr>
          <p:cNvPr id="31" name="TextBox 30">
            <a:extLst>
              <a:ext uri="{FF2B5EF4-FFF2-40B4-BE49-F238E27FC236}">
                <a16:creationId xmlns:a16="http://schemas.microsoft.com/office/drawing/2014/main" id="{44BB2DD2-4854-414F-8C3F-3F692EAB3E11}"/>
              </a:ext>
            </a:extLst>
          </p:cNvPr>
          <p:cNvSpPr txBox="1"/>
          <p:nvPr/>
        </p:nvSpPr>
        <p:spPr>
          <a:xfrm>
            <a:off x="7090204" y="5479100"/>
            <a:ext cx="840551" cy="461665"/>
          </a:xfrm>
          <a:prstGeom prst="rect">
            <a:avLst/>
          </a:prstGeom>
          <a:noFill/>
        </p:spPr>
        <p:txBody>
          <a:bodyPr wrap="none" rtlCol="0">
            <a:spAutoFit/>
          </a:bodyPr>
          <a:lstStyle/>
          <a:p>
            <a:pPr algn="ctr"/>
            <a:r>
              <a:rPr lang="en-US" sz="1200" dirty="0"/>
              <a:t>Sam Shea</a:t>
            </a:r>
          </a:p>
          <a:p>
            <a:pPr algn="ctr"/>
            <a:r>
              <a:rPr lang="en-US" sz="1200" dirty="0"/>
              <a:t>(SOO-AFC)</a:t>
            </a:r>
          </a:p>
        </p:txBody>
      </p:sp>
    </p:spTree>
    <p:extLst>
      <p:ext uri="{BB962C8B-B14F-4D97-AF65-F5344CB8AC3E}">
        <p14:creationId xmlns:p14="http://schemas.microsoft.com/office/powerpoint/2010/main" val="216041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6707F2-C6C2-48CC-9ED8-6507D9742CDE}"/>
              </a:ext>
            </a:extLst>
          </p:cNvPr>
          <p:cNvSpPr txBox="1"/>
          <p:nvPr/>
        </p:nvSpPr>
        <p:spPr>
          <a:xfrm>
            <a:off x="3909060" y="1334709"/>
            <a:ext cx="419320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Research</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sp>
        <p:nvSpPr>
          <p:cNvPr id="6" name="Title 1">
            <a:extLst>
              <a:ext uri="{FF2B5EF4-FFF2-40B4-BE49-F238E27FC236}">
                <a16:creationId xmlns:a16="http://schemas.microsoft.com/office/drawing/2014/main" id="{4B9FA7CB-4772-468D-8CD1-41B0C6085FB9}"/>
              </a:ext>
            </a:extLst>
          </p:cNvPr>
          <p:cNvSpPr>
            <a:spLocks noGrp="1"/>
          </p:cNvSpPr>
          <p:nvPr>
            <p:ph type="title"/>
          </p:nvPr>
        </p:nvSpPr>
        <p:spPr>
          <a:xfrm>
            <a:off x="838200" y="365125"/>
            <a:ext cx="10515600"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From Collaboration to Operation!</a:t>
            </a:r>
          </a:p>
        </p:txBody>
      </p:sp>
      <p:sp>
        <p:nvSpPr>
          <p:cNvPr id="7" name="TextBox 6">
            <a:extLst>
              <a:ext uri="{FF2B5EF4-FFF2-40B4-BE49-F238E27FC236}">
                <a16:creationId xmlns:a16="http://schemas.microsoft.com/office/drawing/2014/main" id="{A54233D7-CE5E-4EAA-B316-E43A4FF27185}"/>
              </a:ext>
            </a:extLst>
          </p:cNvPr>
          <p:cNvSpPr txBox="1"/>
          <p:nvPr/>
        </p:nvSpPr>
        <p:spPr>
          <a:xfrm>
            <a:off x="4953000" y="365125"/>
            <a:ext cx="169790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“R2O” path</a:t>
            </a:r>
          </a:p>
        </p:txBody>
      </p:sp>
      <p:sp>
        <p:nvSpPr>
          <p:cNvPr id="8" name="Rectangle 7">
            <a:extLst>
              <a:ext uri="{FF2B5EF4-FFF2-40B4-BE49-F238E27FC236}">
                <a16:creationId xmlns:a16="http://schemas.microsoft.com/office/drawing/2014/main" id="{1A92AD50-53D1-4DF7-A71D-45926568EEAD}"/>
              </a:ext>
            </a:extLst>
          </p:cNvPr>
          <p:cNvSpPr/>
          <p:nvPr/>
        </p:nvSpPr>
        <p:spPr>
          <a:xfrm>
            <a:off x="538928" y="2165133"/>
            <a:ext cx="5914042"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1.  Explore the factors associated with severe flooding from precipitation </a:t>
            </a:r>
          </a:p>
        </p:txBody>
      </p:sp>
      <p:pic>
        <p:nvPicPr>
          <p:cNvPr id="16" name="Picture 15">
            <a:extLst>
              <a:ext uri="{FF2B5EF4-FFF2-40B4-BE49-F238E27FC236}">
                <a16:creationId xmlns:a16="http://schemas.microsoft.com/office/drawing/2014/main" id="{FAC41B64-ECE5-4F39-A9B9-FA951EE1F526}"/>
              </a:ext>
            </a:extLst>
          </p:cNvPr>
          <p:cNvPicPr>
            <a:picLocks noChangeAspect="1"/>
          </p:cNvPicPr>
          <p:nvPr/>
        </p:nvPicPr>
        <p:blipFill rotWithShape="1">
          <a:blip r:embed="rId3"/>
          <a:srcRect l="7474" t="7771" r="50763" b="60661"/>
          <a:stretch/>
        </p:blipFill>
        <p:spPr>
          <a:xfrm>
            <a:off x="838200" y="4572285"/>
            <a:ext cx="4657514" cy="1980282"/>
          </a:xfrm>
          <a:prstGeom prst="rect">
            <a:avLst/>
          </a:prstGeom>
          <a:ln>
            <a:solidFill>
              <a:schemeClr val="tx1"/>
            </a:solidFill>
          </a:ln>
        </p:spPr>
      </p:pic>
      <p:sp>
        <p:nvSpPr>
          <p:cNvPr id="5" name="Rectangle 4">
            <a:extLst>
              <a:ext uri="{FF2B5EF4-FFF2-40B4-BE49-F238E27FC236}">
                <a16:creationId xmlns:a16="http://schemas.microsoft.com/office/drawing/2014/main" id="{96AE0191-6C8D-4014-90F0-C91978619BA5}"/>
              </a:ext>
            </a:extLst>
          </p:cNvPr>
          <p:cNvSpPr/>
          <p:nvPr/>
        </p:nvSpPr>
        <p:spPr>
          <a:xfrm>
            <a:off x="591098" y="3542997"/>
            <a:ext cx="6096000" cy="369332"/>
          </a:xfrm>
          <a:prstGeom prst="rect">
            <a:avLst/>
          </a:prstGeom>
        </p:spPr>
        <p:txBody>
          <a:bodyPr>
            <a:spAutoFit/>
          </a:bodyPr>
          <a:lstStyle/>
          <a:p>
            <a:pPr marL="342900" indent="-342900">
              <a:buAutoNum type="arabicPeriod" startAt="2"/>
            </a:pPr>
            <a:r>
              <a:rPr lang="en-US" b="1" dirty="0">
                <a:latin typeface="Times New Roman" panose="02020603050405020304" pitchFamily="18" charset="0"/>
                <a:cs typeface="Times New Roman" panose="02020603050405020304" pitchFamily="18" charset="0"/>
              </a:rPr>
              <a:t>Consult experts on extreme precipitation  </a:t>
            </a:r>
          </a:p>
        </p:txBody>
      </p:sp>
      <p:sp>
        <p:nvSpPr>
          <p:cNvPr id="9" name="Rectangle 8">
            <a:extLst>
              <a:ext uri="{FF2B5EF4-FFF2-40B4-BE49-F238E27FC236}">
                <a16:creationId xmlns:a16="http://schemas.microsoft.com/office/drawing/2014/main" id="{1BDB6089-38A4-4CBA-BC17-6CED6EBBC5B1}"/>
              </a:ext>
            </a:extLst>
          </p:cNvPr>
          <p:cNvSpPr/>
          <p:nvPr/>
        </p:nvSpPr>
        <p:spPr>
          <a:xfrm>
            <a:off x="603322" y="4033588"/>
            <a:ext cx="5697072"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3.  Consider design concept and data sources leveraged  </a:t>
            </a:r>
          </a:p>
        </p:txBody>
      </p:sp>
      <p:sp>
        <p:nvSpPr>
          <p:cNvPr id="17" name="Rectangle 16">
            <a:extLst>
              <a:ext uri="{FF2B5EF4-FFF2-40B4-BE49-F238E27FC236}">
                <a16:creationId xmlns:a16="http://schemas.microsoft.com/office/drawing/2014/main" id="{336F43C6-56F7-4582-BBDE-6024C733A94F}"/>
              </a:ext>
            </a:extLst>
          </p:cNvPr>
          <p:cNvSpPr/>
          <p:nvPr/>
        </p:nvSpPr>
        <p:spPr>
          <a:xfrm>
            <a:off x="1023886" y="2851956"/>
            <a:ext cx="6096000" cy="646331"/>
          </a:xfrm>
          <a:prstGeom prst="rect">
            <a:avLst/>
          </a:prstGeom>
        </p:spPr>
        <p:txBody>
          <a:bodyPr>
            <a:spAutoFit/>
          </a:bodyPr>
          <a:lstStyle/>
          <a:p>
            <a:pPr marL="742950" lvl="1"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Climatologically significant rainfall </a:t>
            </a:r>
          </a:p>
          <a:p>
            <a:pPr marL="742950" lvl="1"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Antecedent conditions </a:t>
            </a:r>
          </a:p>
        </p:txBody>
      </p:sp>
      <p:grpSp>
        <p:nvGrpSpPr>
          <p:cNvPr id="21" name="Group 20">
            <a:extLst>
              <a:ext uri="{FF2B5EF4-FFF2-40B4-BE49-F238E27FC236}">
                <a16:creationId xmlns:a16="http://schemas.microsoft.com/office/drawing/2014/main" id="{B19E17E9-43A9-4E65-8589-81C3733A8C5A}"/>
              </a:ext>
            </a:extLst>
          </p:cNvPr>
          <p:cNvGrpSpPr/>
          <p:nvPr/>
        </p:nvGrpSpPr>
        <p:grpSpPr>
          <a:xfrm>
            <a:off x="6874075" y="2219578"/>
            <a:ext cx="4714603" cy="3900734"/>
            <a:chOff x="6874075" y="2219578"/>
            <a:chExt cx="4714603" cy="3900734"/>
          </a:xfrm>
        </p:grpSpPr>
        <p:grpSp>
          <p:nvGrpSpPr>
            <p:cNvPr id="3" name="Group 2">
              <a:extLst>
                <a:ext uri="{FF2B5EF4-FFF2-40B4-BE49-F238E27FC236}">
                  <a16:creationId xmlns:a16="http://schemas.microsoft.com/office/drawing/2014/main" id="{5137D3B1-4C4C-468C-8C49-E1B50F4FB7C8}"/>
                </a:ext>
              </a:extLst>
            </p:cNvPr>
            <p:cNvGrpSpPr/>
            <p:nvPr/>
          </p:nvGrpSpPr>
          <p:grpSpPr>
            <a:xfrm>
              <a:off x="6874075" y="2660272"/>
              <a:ext cx="4714603" cy="3460040"/>
              <a:chOff x="7063740" y="2743000"/>
              <a:chExt cx="4714603" cy="3460040"/>
            </a:xfrm>
          </p:grpSpPr>
          <p:pic>
            <p:nvPicPr>
              <p:cNvPr id="11" name="Picture 10" descr="all.png">
                <a:extLst>
                  <a:ext uri="{FF2B5EF4-FFF2-40B4-BE49-F238E27FC236}">
                    <a16:creationId xmlns:a16="http://schemas.microsoft.com/office/drawing/2014/main" id="{46598134-B624-4ADB-8A68-A51DF51EB46D}"/>
                  </a:ext>
                </a:extLst>
              </p:cNvPr>
              <p:cNvPicPr>
                <a:picLocks noChangeAspect="1"/>
              </p:cNvPicPr>
              <p:nvPr/>
            </p:nvPicPr>
            <p:blipFill>
              <a:blip r:embed="rId4" cstate="print"/>
              <a:srcRect t="21558" r="9001" b="10175"/>
              <a:stretch>
                <a:fillRect/>
              </a:stretch>
            </p:blipFill>
            <p:spPr>
              <a:xfrm>
                <a:off x="7063740" y="2743000"/>
                <a:ext cx="4615814" cy="3076500"/>
              </a:xfrm>
              <a:prstGeom prst="rect">
                <a:avLst/>
              </a:prstGeom>
            </p:spPr>
          </p:pic>
          <p:pic>
            <p:nvPicPr>
              <p:cNvPr id="12" name="Picture 11" descr="all.png">
                <a:extLst>
                  <a:ext uri="{FF2B5EF4-FFF2-40B4-BE49-F238E27FC236}">
                    <a16:creationId xmlns:a16="http://schemas.microsoft.com/office/drawing/2014/main" id="{8C19BD2A-0DC9-4E1D-AE12-39B4DF0F404B}"/>
                  </a:ext>
                </a:extLst>
              </p:cNvPr>
              <p:cNvPicPr>
                <a:picLocks/>
              </p:cNvPicPr>
              <p:nvPr/>
            </p:nvPicPr>
            <p:blipFill>
              <a:blip r:embed="rId4" cstate="print"/>
              <a:srcRect t="-743" r="48913" b="96778"/>
              <a:stretch>
                <a:fillRect/>
              </a:stretch>
            </p:blipFill>
            <p:spPr>
              <a:xfrm>
                <a:off x="7063740" y="5804024"/>
                <a:ext cx="4714603" cy="399016"/>
              </a:xfrm>
              <a:prstGeom prst="rect">
                <a:avLst/>
              </a:prstGeom>
            </p:spPr>
          </p:pic>
          <p:sp>
            <p:nvSpPr>
              <p:cNvPr id="13" name="TextBox 12">
                <a:extLst>
                  <a:ext uri="{FF2B5EF4-FFF2-40B4-BE49-F238E27FC236}">
                    <a16:creationId xmlns:a16="http://schemas.microsoft.com/office/drawing/2014/main" id="{54ABCAE9-0C9B-43A6-B39F-766AB49C07A7}"/>
                  </a:ext>
                </a:extLst>
              </p:cNvPr>
              <p:cNvSpPr txBox="1"/>
              <p:nvPr/>
            </p:nvSpPr>
            <p:spPr>
              <a:xfrm>
                <a:off x="7063740" y="5565957"/>
                <a:ext cx="4158883"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Data sources: NOAA Atlas 14, Atlas 2, Tech Paper 40 </a:t>
                </a:r>
              </a:p>
            </p:txBody>
          </p:sp>
        </p:grpSp>
        <p:sp>
          <p:nvSpPr>
            <p:cNvPr id="18" name="Rectangle 17">
              <a:extLst>
                <a:ext uri="{FF2B5EF4-FFF2-40B4-BE49-F238E27FC236}">
                  <a16:creationId xmlns:a16="http://schemas.microsoft.com/office/drawing/2014/main" id="{B9A21566-2F2B-49F7-912C-EFF81E54B6D3}"/>
                </a:ext>
              </a:extLst>
            </p:cNvPr>
            <p:cNvSpPr/>
            <p:nvPr/>
          </p:nvSpPr>
          <p:spPr>
            <a:xfrm>
              <a:off x="7730757" y="2219578"/>
              <a:ext cx="2721964"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100-yr ARI, 6 </a:t>
              </a:r>
              <a:r>
                <a:rPr lang="en-US" b="1" dirty="0" err="1">
                  <a:latin typeface="Times New Roman" panose="02020603050405020304" pitchFamily="18" charset="0"/>
                  <a:cs typeface="Times New Roman" panose="02020603050405020304" pitchFamily="18" charset="0"/>
                </a:rPr>
                <a:t>hr</a:t>
              </a:r>
              <a:r>
                <a:rPr lang="en-US" b="1" dirty="0">
                  <a:latin typeface="Times New Roman" panose="02020603050405020304" pitchFamily="18" charset="0"/>
                  <a:cs typeface="Times New Roman" panose="02020603050405020304" pitchFamily="18" charset="0"/>
                </a:rPr>
                <a:t> duration</a:t>
              </a:r>
            </a:p>
          </p:txBody>
        </p:sp>
      </p:grpSp>
    </p:spTree>
    <p:extLst>
      <p:ext uri="{BB962C8B-B14F-4D97-AF65-F5344CB8AC3E}">
        <p14:creationId xmlns:p14="http://schemas.microsoft.com/office/powerpoint/2010/main" val="103571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B7EC21-B35C-4C08-A0A0-BF7CC90DA5F7}"/>
              </a:ext>
            </a:extLst>
          </p:cNvPr>
          <p:cNvSpPr/>
          <p:nvPr/>
        </p:nvSpPr>
        <p:spPr>
          <a:xfrm>
            <a:off x="76200" y="1690688"/>
            <a:ext cx="12028714" cy="4892971"/>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6B26B91-51B1-48CB-A751-597CFD16D807}"/>
              </a:ext>
            </a:extLst>
          </p:cNvPr>
          <p:cNvSpPr txBox="1">
            <a:spLocks/>
          </p:cNvSpPr>
          <p:nvPr/>
        </p:nvSpPr>
        <p:spPr>
          <a:xfrm>
            <a:off x="545726" y="1969125"/>
            <a:ext cx="5711456" cy="350030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Times New Roman" panose="02020603050405020304" pitchFamily="18" charset="0"/>
                <a:cs typeface="Times New Roman" panose="02020603050405020304" pitchFamily="18" charset="0"/>
              </a:rPr>
              <a:t>Average Recurrence Interval (ARI)  </a:t>
            </a:r>
          </a:p>
          <a:p>
            <a:pPr marL="0" indent="0">
              <a:buNone/>
            </a:pPr>
            <a:r>
              <a:rPr lang="en-US" sz="2000" dirty="0">
                <a:latin typeface="Times New Roman" panose="02020603050405020304" pitchFamily="18" charset="0"/>
                <a:cs typeface="Times New Roman" panose="02020603050405020304" pitchFamily="18" charset="0"/>
              </a:rPr>
              <a:t>→ The </a:t>
            </a:r>
            <a:r>
              <a:rPr lang="en-US" sz="2000" b="1" dirty="0">
                <a:latin typeface="Times New Roman" panose="02020603050405020304" pitchFamily="18" charset="0"/>
                <a:cs typeface="Times New Roman" panose="02020603050405020304" pitchFamily="18" charset="0"/>
              </a:rPr>
              <a:t>average</a:t>
            </a:r>
            <a:r>
              <a:rPr lang="en-US" sz="2000" dirty="0">
                <a:latin typeface="Times New Roman" panose="02020603050405020304" pitchFamily="18" charset="0"/>
                <a:cs typeface="Times New Roman" panose="02020603050405020304" pitchFamily="18" charset="0"/>
              </a:rPr>
              <a:t> or expected value of the periods (years) between exceedances of a given </a:t>
            </a:r>
            <a:r>
              <a:rPr lang="en-US" sz="2000" b="1" dirty="0">
                <a:latin typeface="Times New Roman" panose="02020603050405020304" pitchFamily="18" charset="0"/>
                <a:cs typeface="Times New Roman" panose="02020603050405020304" pitchFamily="18" charset="0"/>
              </a:rPr>
              <a:t>rainfall</a:t>
            </a:r>
            <a:r>
              <a:rPr lang="en-US" sz="2000" dirty="0">
                <a:latin typeface="Times New Roman" panose="02020603050405020304" pitchFamily="18" charset="0"/>
                <a:cs typeface="Times New Roman" panose="02020603050405020304" pitchFamily="18" charset="0"/>
              </a:rPr>
              <a:t> total accumulated over a given duration.  </a:t>
            </a:r>
          </a:p>
          <a:p>
            <a:pPr lvl="1"/>
            <a:r>
              <a:rPr lang="en-US" sz="2000" b="1" dirty="0">
                <a:latin typeface="Times New Roman" panose="02020603050405020304" pitchFamily="18" charset="0"/>
                <a:cs typeface="Times New Roman" panose="02020603050405020304" pitchFamily="18" charset="0"/>
              </a:rPr>
              <a:t>Rainfall ARIs ≠ Flooding ARIs    </a:t>
            </a:r>
            <a:r>
              <a:rPr lang="en-US" sz="2000" dirty="0">
                <a:latin typeface="Times New Roman" panose="02020603050405020304" pitchFamily="18" charset="0"/>
                <a:cs typeface="Times New Roman" panose="02020603050405020304" pitchFamily="18" charset="0"/>
              </a:rPr>
              <a:t>  </a:t>
            </a:r>
          </a:p>
          <a:p>
            <a:pPr marL="0" indent="0">
              <a:buNone/>
            </a:pPr>
            <a:r>
              <a:rPr lang="en-US" sz="2000" b="1" dirty="0">
                <a:latin typeface="Times New Roman" panose="02020603050405020304" pitchFamily="18" charset="0"/>
                <a:cs typeface="Times New Roman" panose="02020603050405020304" pitchFamily="18" charset="0"/>
              </a:rPr>
              <a:t>NOAA Atlas-14 </a:t>
            </a:r>
            <a:r>
              <a:rPr lang="en-US" sz="2000" dirty="0">
                <a:latin typeface="Times New Roman" panose="02020603050405020304" pitchFamily="18" charset="0"/>
                <a:cs typeface="Times New Roman" panose="02020603050405020304" pitchFamily="18" charset="0"/>
              </a:rPr>
              <a:t>  </a:t>
            </a:r>
          </a:p>
          <a:p>
            <a:pPr marL="0" indent="0">
              <a:buNone/>
            </a:pPr>
            <a:r>
              <a:rPr lang="en-US" sz="2000" dirty="0">
                <a:latin typeface="Times New Roman" panose="02020603050405020304" pitchFamily="18" charset="0"/>
                <a:cs typeface="Times New Roman" panose="02020603050405020304" pitchFamily="18" charset="0"/>
              </a:rPr>
              <a:t>→ Most recent, comprehensive dataset providing point-based, precipitation frequency estimates (inches) associated with a given ARI </a:t>
            </a:r>
          </a:p>
          <a:p>
            <a:pPr marL="0" indent="0">
              <a:buFont typeface="Arial" panose="020B0604020202020204" pitchFamily="34" charset="0"/>
              <a:buNone/>
            </a:pPr>
            <a:endParaRPr lang="en-US" sz="2000" dirty="0">
              <a:solidFill>
                <a:schemeClr val="bg1"/>
              </a:solidFill>
              <a:cs typeface="Times New Roman" panose="02020603050405020304" pitchFamily="18" charset="0"/>
            </a:endParaRPr>
          </a:p>
        </p:txBody>
      </p:sp>
      <p:pic>
        <p:nvPicPr>
          <p:cNvPr id="10" name="Picture 2">
            <a:extLst>
              <a:ext uri="{FF2B5EF4-FFF2-40B4-BE49-F238E27FC236}">
                <a16:creationId xmlns:a16="http://schemas.microsoft.com/office/drawing/2014/main" id="{8181CD9C-DD4B-4A75-B57C-4015FF50F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3" b="1355"/>
          <a:stretch/>
        </p:blipFill>
        <p:spPr bwMode="auto">
          <a:xfrm>
            <a:off x="7206343" y="2180759"/>
            <a:ext cx="4147457" cy="307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C1C40766-1646-4760-9A4E-886FA0ACB35E}"/>
              </a:ext>
            </a:extLst>
          </p:cNvPr>
          <p:cNvSpPr/>
          <p:nvPr/>
        </p:nvSpPr>
        <p:spPr>
          <a:xfrm>
            <a:off x="838200" y="5167312"/>
            <a:ext cx="9940291" cy="1200329"/>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ARI data can be used to:</a:t>
            </a:r>
          </a:p>
          <a:p>
            <a:pPr lvl="1">
              <a:lnSpc>
                <a:spcPct val="100000"/>
              </a:lnSpc>
            </a:pPr>
            <a:r>
              <a:rPr lang="en-US" sz="2400" dirty="0">
                <a:latin typeface="Times New Roman" panose="02020603050405020304" pitchFamily="18" charset="0"/>
                <a:cs typeface="Times New Roman" panose="02020603050405020304" pitchFamily="18" charset="0"/>
              </a:rPr>
              <a:t>Compare to observations (QPE) and forecasted rainfall (QPF) → measures the rarity or extreme nature of a rainfall event → Ideal for IDSS</a:t>
            </a:r>
          </a:p>
        </p:txBody>
      </p:sp>
      <p:sp>
        <p:nvSpPr>
          <p:cNvPr id="12" name="Title 1">
            <a:extLst>
              <a:ext uri="{FF2B5EF4-FFF2-40B4-BE49-F238E27FC236}">
                <a16:creationId xmlns:a16="http://schemas.microsoft.com/office/drawing/2014/main" id="{C12B9E33-0712-472A-A493-A07289EB74C8}"/>
              </a:ext>
            </a:extLst>
          </p:cNvPr>
          <p:cNvSpPr>
            <a:spLocks noGrp="1"/>
          </p:cNvSpPr>
          <p:nvPr>
            <p:ph type="title"/>
          </p:nvPr>
        </p:nvSpPr>
        <p:spPr>
          <a:xfrm>
            <a:off x="838200" y="365125"/>
            <a:ext cx="10515600" cy="1325563"/>
          </a:xfrm>
        </p:spPr>
        <p:txBody>
          <a:bodyPr/>
          <a:lstStyle/>
          <a:p>
            <a:pPr algn="ctr"/>
            <a:r>
              <a:rPr lang="en-US" b="1" dirty="0">
                <a:latin typeface="Times New Roman" panose="02020603050405020304" pitchFamily="18" charset="0"/>
                <a:cs typeface="Times New Roman" panose="02020603050405020304" pitchFamily="18" charset="0"/>
              </a:rPr>
              <a:t>ARI Review</a:t>
            </a:r>
          </a:p>
        </p:txBody>
      </p:sp>
      <p:sp>
        <p:nvSpPr>
          <p:cNvPr id="8" name="TextBox 7">
            <a:extLst>
              <a:ext uri="{FF2B5EF4-FFF2-40B4-BE49-F238E27FC236}">
                <a16:creationId xmlns:a16="http://schemas.microsoft.com/office/drawing/2014/main" id="{C6FFB19F-8C99-4BD9-BB13-964480AD629B}"/>
              </a:ext>
            </a:extLst>
          </p:cNvPr>
          <p:cNvSpPr txBox="1"/>
          <p:nvPr/>
        </p:nvSpPr>
        <p:spPr>
          <a:xfrm>
            <a:off x="10014857" y="1855143"/>
            <a:ext cx="10363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“AEP”</a:t>
            </a:r>
          </a:p>
        </p:txBody>
      </p:sp>
    </p:spTree>
    <p:extLst>
      <p:ext uri="{BB962C8B-B14F-4D97-AF65-F5344CB8AC3E}">
        <p14:creationId xmlns:p14="http://schemas.microsoft.com/office/powerpoint/2010/main" val="96606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p:cNvSpPr>
            <a:spLocks noGrp="1"/>
          </p:cNvSpPr>
          <p:nvPr>
            <p:ph type="sldNum" sz="quarter" idx="12"/>
          </p:nvPr>
        </p:nvSpPr>
        <p:spPr/>
        <p:txBody>
          <a:bodyPr/>
          <a:lstStyle/>
          <a:p>
            <a:fld id="{18482F03-B093-4F64-BB6B-B41DE443AC97}" type="slidenum">
              <a:rPr lang="en-US" smtClean="0"/>
              <a:t>7</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30" y="4285787"/>
            <a:ext cx="3068320" cy="230124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2" y="1855306"/>
            <a:ext cx="3012480" cy="215950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658" y="1855306"/>
            <a:ext cx="3238250" cy="2159508"/>
          </a:xfrm>
          <a:prstGeom prst="rect">
            <a:avLst/>
          </a:prstGeom>
          <a:ln>
            <a:noFill/>
          </a:ln>
          <a:effectLst>
            <a:outerShdw blurRad="292100" dist="139700" dir="2700000" algn="tl" rotWithShape="0">
              <a:srgbClr val="333333">
                <a:alpha val="65000"/>
              </a:srgbClr>
            </a:outerShdw>
          </a:effectLst>
        </p:spPr>
      </p:pic>
      <p:pic>
        <p:nvPicPr>
          <p:cNvPr id="12" name="Picture 2" descr="https://upload.wikimedia.org/wikipedia/commons/thumb/7/77/Hoovernewbridge.jpg/1280px-Hoovernewbrid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050" y="4269400"/>
            <a:ext cx="3115733" cy="2317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2382" t="7343" r="13675" b="10990"/>
          <a:stretch/>
        </p:blipFill>
        <p:spPr>
          <a:xfrm>
            <a:off x="7102687" y="1300273"/>
            <a:ext cx="4699000" cy="5359400"/>
          </a:xfrm>
          <a:prstGeom prst="rect">
            <a:avLst/>
          </a:prstGeom>
        </p:spPr>
      </p:pic>
      <p:sp>
        <p:nvSpPr>
          <p:cNvPr id="14" name="TextBox 13"/>
          <p:cNvSpPr txBox="1"/>
          <p:nvPr/>
        </p:nvSpPr>
        <p:spPr>
          <a:xfrm>
            <a:off x="220017" y="1627780"/>
            <a:ext cx="1728230" cy="307777"/>
          </a:xfrm>
          <a:prstGeom prst="rect">
            <a:avLst/>
          </a:prstGeom>
          <a:noFill/>
        </p:spPr>
        <p:txBody>
          <a:bodyPr wrap="none" rtlCol="0">
            <a:spAutoFit/>
          </a:bodyPr>
          <a:lstStyle/>
          <a:p>
            <a:r>
              <a:rPr lang="en-US" sz="1400" dirty="0">
                <a:solidFill>
                  <a:schemeClr val="bg1"/>
                </a:solidFill>
              </a:rPr>
              <a:t>Culverts → 5-50+ ARI</a:t>
            </a:r>
          </a:p>
        </p:txBody>
      </p:sp>
      <p:sp>
        <p:nvSpPr>
          <p:cNvPr id="15" name="TextBox 14"/>
          <p:cNvSpPr txBox="1"/>
          <p:nvPr/>
        </p:nvSpPr>
        <p:spPr>
          <a:xfrm>
            <a:off x="224328" y="4014814"/>
            <a:ext cx="2069797" cy="307777"/>
          </a:xfrm>
          <a:prstGeom prst="rect">
            <a:avLst/>
          </a:prstGeom>
          <a:noFill/>
        </p:spPr>
        <p:txBody>
          <a:bodyPr wrap="none" rtlCol="0">
            <a:spAutoFit/>
          </a:bodyPr>
          <a:lstStyle/>
          <a:p>
            <a:r>
              <a:rPr lang="en-US" sz="1400" dirty="0">
                <a:solidFill>
                  <a:schemeClr val="bg1"/>
                </a:solidFill>
              </a:rPr>
              <a:t>Small Dams → 50-100 ARI</a:t>
            </a:r>
          </a:p>
        </p:txBody>
      </p:sp>
      <p:sp>
        <p:nvSpPr>
          <p:cNvPr id="16" name="TextBox 15"/>
          <p:cNvSpPr txBox="1"/>
          <p:nvPr/>
        </p:nvSpPr>
        <p:spPr>
          <a:xfrm>
            <a:off x="3568429" y="4014814"/>
            <a:ext cx="1923219" cy="307777"/>
          </a:xfrm>
          <a:prstGeom prst="rect">
            <a:avLst/>
          </a:prstGeom>
          <a:noFill/>
        </p:spPr>
        <p:txBody>
          <a:bodyPr wrap="none" rtlCol="0">
            <a:spAutoFit/>
          </a:bodyPr>
          <a:lstStyle/>
          <a:p>
            <a:r>
              <a:rPr lang="en-US" sz="1400" dirty="0">
                <a:solidFill>
                  <a:schemeClr val="bg1"/>
                </a:solidFill>
              </a:rPr>
              <a:t>Large Dams → 100+ ARI</a:t>
            </a:r>
          </a:p>
        </p:txBody>
      </p:sp>
      <p:sp>
        <p:nvSpPr>
          <p:cNvPr id="17" name="TextBox 16"/>
          <p:cNvSpPr txBox="1"/>
          <p:nvPr/>
        </p:nvSpPr>
        <p:spPr>
          <a:xfrm>
            <a:off x="3548482" y="1584333"/>
            <a:ext cx="2106795" cy="307777"/>
          </a:xfrm>
          <a:prstGeom prst="rect">
            <a:avLst/>
          </a:prstGeom>
          <a:noFill/>
        </p:spPr>
        <p:txBody>
          <a:bodyPr wrap="none" rtlCol="0">
            <a:spAutoFit/>
          </a:bodyPr>
          <a:lstStyle/>
          <a:p>
            <a:r>
              <a:rPr lang="en-US" sz="1400" dirty="0">
                <a:solidFill>
                  <a:schemeClr val="bg1"/>
                </a:solidFill>
              </a:rPr>
              <a:t>Rural levees → 2-50 </a:t>
            </a:r>
            <a:r>
              <a:rPr lang="en-US" sz="1400" dirty="0" err="1">
                <a:solidFill>
                  <a:schemeClr val="bg1"/>
                </a:solidFill>
              </a:rPr>
              <a:t>yr</a:t>
            </a:r>
            <a:r>
              <a:rPr lang="en-US" sz="1400" dirty="0">
                <a:solidFill>
                  <a:schemeClr val="bg1"/>
                </a:solidFill>
              </a:rPr>
              <a:t> ARI</a:t>
            </a:r>
          </a:p>
        </p:txBody>
      </p:sp>
      <p:sp>
        <p:nvSpPr>
          <p:cNvPr id="19" name="Title 1">
            <a:extLst>
              <a:ext uri="{FF2B5EF4-FFF2-40B4-BE49-F238E27FC236}">
                <a16:creationId xmlns:a16="http://schemas.microsoft.com/office/drawing/2014/main" id="{4469810A-7140-4636-ABD6-2D74901325C8}"/>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Why use ARIs?</a:t>
            </a:r>
          </a:p>
        </p:txBody>
      </p:sp>
      <p:sp>
        <p:nvSpPr>
          <p:cNvPr id="21" name="TextBox 20">
            <a:extLst>
              <a:ext uri="{FF2B5EF4-FFF2-40B4-BE49-F238E27FC236}">
                <a16:creationId xmlns:a16="http://schemas.microsoft.com/office/drawing/2014/main" id="{19F496F4-9A95-4D65-A49A-F85B2E6F8A40}"/>
              </a:ext>
            </a:extLst>
          </p:cNvPr>
          <p:cNvSpPr txBox="1"/>
          <p:nvPr/>
        </p:nvSpPr>
        <p:spPr>
          <a:xfrm>
            <a:off x="3999395" y="903042"/>
            <a:ext cx="419320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Research</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spTree>
    <p:extLst>
      <p:ext uri="{BB962C8B-B14F-4D97-AF65-F5344CB8AC3E}">
        <p14:creationId xmlns:p14="http://schemas.microsoft.com/office/powerpoint/2010/main" val="291991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218972-8CAB-4D1E-B1C3-6F39173CF3DD}"/>
              </a:ext>
            </a:extLst>
          </p:cNvPr>
          <p:cNvSpPr/>
          <p:nvPr/>
        </p:nvSpPr>
        <p:spPr>
          <a:xfrm>
            <a:off x="335495" y="1690688"/>
            <a:ext cx="8224541" cy="4927825"/>
          </a:xfrm>
          <a:prstGeom prst="rect">
            <a:avLst/>
          </a:prstGeom>
          <a:solidFill>
            <a:schemeClr val="bg2">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AB66E-8243-49DC-9AEF-CC96699CBB86}"/>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ARI Research</a:t>
            </a:r>
          </a:p>
        </p:txBody>
      </p:sp>
      <p:sp>
        <p:nvSpPr>
          <p:cNvPr id="4" name="TextBox 3">
            <a:extLst>
              <a:ext uri="{FF2B5EF4-FFF2-40B4-BE49-F238E27FC236}">
                <a16:creationId xmlns:a16="http://schemas.microsoft.com/office/drawing/2014/main" id="{E46707F2-C6C2-48CC-9ED8-6507D9742CDE}"/>
              </a:ext>
            </a:extLst>
          </p:cNvPr>
          <p:cNvSpPr txBox="1"/>
          <p:nvPr/>
        </p:nvSpPr>
        <p:spPr>
          <a:xfrm>
            <a:off x="436353" y="1437892"/>
            <a:ext cx="7865436" cy="5262979"/>
          </a:xfrm>
          <a:prstGeom prst="rect">
            <a:avLst/>
          </a:prstGeom>
          <a:noFill/>
        </p:spPr>
        <p:txBody>
          <a:bodyPr wrap="square" rtlCol="0">
            <a:spAutoFit/>
          </a:bodyPr>
          <a:lstStyle/>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Dr. Russ Schumacher and Greg Herman (Colorado State University)</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ARIs are generally better correlated with FF reports compared to a fixed QPF threshold. </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Results are regionally dependent; some regions like the Northern Great Plains show that a fixed exceedance threshold of 2.5 in/24 </a:t>
            </a:r>
            <a:r>
              <a:rPr lang="en-US" sz="1600" dirty="0" err="1">
                <a:latin typeface="Times New Roman" panose="02020603050405020304" pitchFamily="18" charset="0"/>
                <a:cs typeface="Times New Roman" panose="02020603050405020304" pitchFamily="18" charset="0"/>
              </a:rPr>
              <a:t>hrs</a:t>
            </a:r>
            <a:r>
              <a:rPr lang="en-US" sz="1600" dirty="0">
                <a:latin typeface="Times New Roman" panose="02020603050405020304" pitchFamily="18" charset="0"/>
                <a:cs typeface="Times New Roman" panose="02020603050405020304" pitchFamily="18" charset="0"/>
              </a:rPr>
              <a:t> correspond best to FF reports.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Scott Lincoln at (Sr. Hydro.-LMRFC) and Rachelle Thomason (intern-LMRFC)</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2-yr ARI could be used for warning threshold </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25-yr ARI could indicate major flooding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Rich </a:t>
            </a:r>
            <a:r>
              <a:rPr lang="en-US" sz="1600" dirty="0" err="1">
                <a:latin typeface="Times New Roman" panose="02020603050405020304" pitchFamily="18" charset="0"/>
                <a:cs typeface="Times New Roman" panose="02020603050405020304" pitchFamily="18" charset="0"/>
              </a:rPr>
              <a:t>Grumm</a:t>
            </a:r>
            <a:r>
              <a:rPr lang="en-US" sz="1600" dirty="0">
                <a:latin typeface="Times New Roman" panose="02020603050405020304" pitchFamily="18" charset="0"/>
                <a:cs typeface="Times New Roman" panose="02020603050405020304" pitchFamily="18" charset="0"/>
              </a:rPr>
              <a:t> (SOO-CTP) </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GFS tends to under forecast 6-hour QPF amounts for top 1% events </a:t>
            </a:r>
            <a:r>
              <a:rPr lang="en-US" sz="1600" dirty="0">
                <a:latin typeface="Calibri" panose="020F0502020204030204" pitchFamily="34" charset="0"/>
                <a:cs typeface="Calibri" panose="020F0502020204030204" pitchFamily="34" charset="0"/>
              </a:rPr>
              <a:t>→</a:t>
            </a:r>
            <a:r>
              <a:rPr lang="en-US" sz="1600" dirty="0">
                <a:latin typeface="Times New Roman" panose="02020603050405020304" pitchFamily="18" charset="0"/>
                <a:cs typeface="Times New Roman" panose="02020603050405020304" pitchFamily="18" charset="0"/>
              </a:rPr>
              <a:t> QPF/100-yr ARI ratios over 70% are difficult to achieve</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Forecasters should be </a:t>
            </a:r>
            <a:r>
              <a:rPr lang="en-US" sz="1600" b="1" dirty="0">
                <a:latin typeface="Times New Roman" panose="02020603050405020304" pitchFamily="18" charset="0"/>
                <a:cs typeface="Times New Roman" panose="02020603050405020304" pitchFamily="18" charset="0"/>
              </a:rPr>
              <a:t>mindful</a:t>
            </a:r>
            <a:r>
              <a:rPr lang="en-US" sz="1600" dirty="0">
                <a:latin typeface="Times New Roman" panose="02020603050405020304" pitchFamily="18" charset="0"/>
                <a:cs typeface="Times New Roman" panose="02020603050405020304" pitchFamily="18" charset="0"/>
              </a:rPr>
              <a:t> of extreme rainfall potential when the 6-hour QPF/100-yr ARI ratios are over 50% </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Forecasters should be </a:t>
            </a:r>
            <a:r>
              <a:rPr lang="en-US" sz="1600" b="1" dirty="0">
                <a:latin typeface="Times New Roman" panose="02020603050405020304" pitchFamily="18" charset="0"/>
                <a:cs typeface="Times New Roman" panose="02020603050405020304" pitchFamily="18" charset="0"/>
              </a:rPr>
              <a:t>concerned</a:t>
            </a:r>
            <a:r>
              <a:rPr lang="en-US" sz="1600" dirty="0">
                <a:latin typeface="Times New Roman" panose="02020603050405020304" pitchFamily="18" charset="0"/>
                <a:cs typeface="Times New Roman" panose="02020603050405020304" pitchFamily="18" charset="0"/>
              </a:rPr>
              <a:t> about an extreme event as the values approach and exceed 70%.  </a:t>
            </a:r>
          </a:p>
          <a:p>
            <a:pPr marL="742950" lvl="1"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Values near 100% are rare and often </a:t>
            </a:r>
            <a:r>
              <a:rPr lang="en-US" sz="1600" b="1" dirty="0">
                <a:latin typeface="Times New Roman" panose="02020603050405020304" pitchFamily="18" charset="0"/>
                <a:cs typeface="Times New Roman" panose="02020603050405020304" pitchFamily="18" charset="0"/>
              </a:rPr>
              <a:t>indicate extreme rainfall and higher end flooding</a:t>
            </a:r>
            <a:r>
              <a:rPr lang="en-US" sz="16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7B16BB6-2160-4BE1-8C30-D13552FDA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636" y="330663"/>
            <a:ext cx="2893844" cy="6382958"/>
          </a:xfrm>
          <a:prstGeom prst="rect">
            <a:avLst/>
          </a:prstGeom>
        </p:spPr>
      </p:pic>
      <p:sp>
        <p:nvSpPr>
          <p:cNvPr id="6" name="TextBox 5">
            <a:extLst>
              <a:ext uri="{FF2B5EF4-FFF2-40B4-BE49-F238E27FC236}">
                <a16:creationId xmlns:a16="http://schemas.microsoft.com/office/drawing/2014/main" id="{A52E8A4E-4304-45E8-888A-4428790648AA}"/>
              </a:ext>
            </a:extLst>
          </p:cNvPr>
          <p:cNvSpPr txBox="1"/>
          <p:nvPr/>
        </p:nvSpPr>
        <p:spPr>
          <a:xfrm>
            <a:off x="4012310" y="1233488"/>
            <a:ext cx="419320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Research</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Test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spTree>
    <p:extLst>
      <p:ext uri="{BB962C8B-B14F-4D97-AF65-F5344CB8AC3E}">
        <p14:creationId xmlns:p14="http://schemas.microsoft.com/office/powerpoint/2010/main" val="206212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1E6BFD-FFC1-4FAB-A275-FBAE4DF0DAEC}"/>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Design, Data, and Platform</a:t>
            </a:r>
          </a:p>
        </p:txBody>
      </p:sp>
      <p:sp>
        <p:nvSpPr>
          <p:cNvPr id="10" name="TextBox 9">
            <a:extLst>
              <a:ext uri="{FF2B5EF4-FFF2-40B4-BE49-F238E27FC236}">
                <a16:creationId xmlns:a16="http://schemas.microsoft.com/office/drawing/2014/main" id="{AA83FC96-7879-477A-980A-92F43DEB11D8}"/>
              </a:ext>
            </a:extLst>
          </p:cNvPr>
          <p:cNvSpPr txBox="1"/>
          <p:nvPr/>
        </p:nvSpPr>
        <p:spPr>
          <a:xfrm>
            <a:off x="381000" y="1642543"/>
            <a:ext cx="11001794" cy="1477328"/>
          </a:xfrm>
          <a:prstGeom prst="rect">
            <a:avLst/>
          </a:prstGeom>
          <a:noFill/>
        </p:spPr>
        <p:txBody>
          <a:bodyPr wrap="none" rtlCol="0">
            <a:spAutoFit/>
          </a:bodyPr>
          <a:lstStyle/>
          <a:p>
            <a:r>
              <a:rPr lang="en-US" b="1" dirty="0"/>
              <a:t>Extreme Precipitation Forecast Table (EPFT)</a:t>
            </a:r>
            <a:r>
              <a:rPr lang="en-US" dirty="0"/>
              <a:t>  </a:t>
            </a:r>
          </a:p>
          <a:p>
            <a:pPr marL="742950" lvl="1" indent="-285750">
              <a:buFont typeface="Arial" panose="020B0604020202020204" pitchFamily="34" charset="0"/>
              <a:buChar char="•"/>
            </a:pPr>
            <a:r>
              <a:rPr lang="en-US" dirty="0"/>
              <a:t>Design </a:t>
            </a:r>
            <a:r>
              <a:rPr lang="en-US" dirty="0">
                <a:latin typeface="Calibri" panose="020F0502020204030204" pitchFamily="34" charset="0"/>
                <a:cs typeface="Calibri" panose="020F0502020204030204" pitchFamily="34" charset="0"/>
              </a:rPr>
              <a:t>→ Situational Awareness Table</a:t>
            </a:r>
            <a:r>
              <a:rPr lang="en-US" dirty="0"/>
              <a:t> </a:t>
            </a:r>
            <a:r>
              <a:rPr lang="en-US" dirty="0">
                <a:latin typeface="Calibri" panose="020F0502020204030204" pitchFamily="34" charset="0"/>
                <a:cs typeface="Calibri" panose="020F0502020204030204" pitchFamily="34" charset="0"/>
              </a:rPr>
              <a:t>→ Highlight climatologically significant rainfall</a:t>
            </a:r>
            <a:endParaRPr lang="en-US" dirty="0"/>
          </a:p>
          <a:p>
            <a:pPr marL="742950" lvl="1" indent="-285750">
              <a:buFont typeface="Arial" panose="020B0604020202020204" pitchFamily="34" charset="0"/>
              <a:buChar char="•"/>
            </a:pPr>
            <a:r>
              <a:rPr lang="en-US" dirty="0"/>
              <a:t>Data </a:t>
            </a:r>
            <a:r>
              <a:rPr lang="en-US" dirty="0">
                <a:latin typeface="Calibri" panose="020F0502020204030204" pitchFamily="34" charset="0"/>
                <a:cs typeface="Calibri" panose="020F0502020204030204" pitchFamily="34" charset="0"/>
              </a:rPr>
              <a:t>→ </a:t>
            </a:r>
            <a:r>
              <a:rPr lang="en-US" dirty="0"/>
              <a:t>NOAA Atlas 14 Average Recurrence Intervals </a:t>
            </a:r>
          </a:p>
          <a:p>
            <a:pPr marL="742950" lvl="1" indent="-285750">
              <a:buFont typeface="Arial" panose="020B0604020202020204" pitchFamily="34" charset="0"/>
              <a:buChar char="•"/>
            </a:pPr>
            <a:r>
              <a:rPr lang="en-US" dirty="0"/>
              <a:t>Platform </a:t>
            </a:r>
            <a:r>
              <a:rPr lang="en-US" dirty="0">
                <a:latin typeface="Calibri" panose="020F0502020204030204" pitchFamily="34" charset="0"/>
                <a:cs typeface="Calibri" panose="020F0502020204030204" pitchFamily="34" charset="0"/>
              </a:rPr>
              <a:t>→ AWIPS→ Large source of QPF guidance → Can be utilized by </a:t>
            </a:r>
            <a:r>
              <a:rPr lang="en-US" dirty="0"/>
              <a:t>WFOs, RFCs, and WPC, and Regions </a:t>
            </a:r>
          </a:p>
          <a:p>
            <a:endParaRPr lang="en-US" dirty="0"/>
          </a:p>
        </p:txBody>
      </p:sp>
      <p:sp>
        <p:nvSpPr>
          <p:cNvPr id="6" name="TextBox 5">
            <a:extLst>
              <a:ext uri="{FF2B5EF4-FFF2-40B4-BE49-F238E27FC236}">
                <a16:creationId xmlns:a16="http://schemas.microsoft.com/office/drawing/2014/main" id="{1A8FFDA0-FBEB-4919-83F5-300D2B0C4577}"/>
              </a:ext>
            </a:extLst>
          </p:cNvPr>
          <p:cNvSpPr txBox="1"/>
          <p:nvPr/>
        </p:nvSpPr>
        <p:spPr>
          <a:xfrm>
            <a:off x="4083232" y="983692"/>
            <a:ext cx="425522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Research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Test</a:t>
            </a:r>
            <a:r>
              <a:rPr lang="en-US"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a:t>
            </a:r>
            <a:r>
              <a:rPr lang="en-US" dirty="0">
                <a:latin typeface="Times New Roman" panose="02020603050405020304" pitchFamily="18" charset="0"/>
                <a:cs typeface="Times New Roman" panose="02020603050405020304" pitchFamily="18" charset="0"/>
              </a:rPr>
              <a:t> Implement </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Improve </a:t>
            </a:r>
          </a:p>
        </p:txBody>
      </p:sp>
      <p:grpSp>
        <p:nvGrpSpPr>
          <p:cNvPr id="3" name="Group 2">
            <a:extLst>
              <a:ext uri="{FF2B5EF4-FFF2-40B4-BE49-F238E27FC236}">
                <a16:creationId xmlns:a16="http://schemas.microsoft.com/office/drawing/2014/main" id="{E301E6EF-4BBE-4903-BE49-C9E69E8ECC5A}"/>
              </a:ext>
            </a:extLst>
          </p:cNvPr>
          <p:cNvGrpSpPr/>
          <p:nvPr/>
        </p:nvGrpSpPr>
        <p:grpSpPr>
          <a:xfrm>
            <a:off x="806287" y="3244334"/>
            <a:ext cx="10579425" cy="3248541"/>
            <a:chOff x="806287" y="3244334"/>
            <a:chExt cx="10579425" cy="3248541"/>
          </a:xfrm>
        </p:grpSpPr>
        <p:pic>
          <p:nvPicPr>
            <p:cNvPr id="11" name="Picture 10" descr="C:\Users\hpc.forecaster\Desktop\20160622_1255.gif">
              <a:extLst>
                <a:ext uri="{FF2B5EF4-FFF2-40B4-BE49-F238E27FC236}">
                  <a16:creationId xmlns:a16="http://schemas.microsoft.com/office/drawing/2014/main" id="{B3F09384-91E0-4607-9450-D4AB4952E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35"/>
            <a:stretch/>
          </p:blipFill>
          <p:spPr bwMode="auto">
            <a:xfrm>
              <a:off x="806287" y="3285422"/>
              <a:ext cx="10579425" cy="3207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05800A-FABF-4672-9F53-AFA7A371E640}"/>
                </a:ext>
              </a:extLst>
            </p:cNvPr>
            <p:cNvSpPr/>
            <p:nvPr/>
          </p:nvSpPr>
          <p:spPr>
            <a:xfrm>
              <a:off x="4580737" y="3244334"/>
              <a:ext cx="2201436" cy="369332"/>
            </a:xfrm>
            <a:prstGeom prst="rect">
              <a:avLst/>
            </a:prstGeom>
          </p:spPr>
          <p:txBody>
            <a:bodyPr wrap="none">
              <a:spAutoFit/>
            </a:bodyPr>
            <a:lstStyle/>
            <a:p>
              <a:r>
                <a:rPr lang="en-US" dirty="0"/>
                <a:t>(max[QPF/ARI] *100) </a:t>
              </a:r>
            </a:p>
          </p:txBody>
        </p:sp>
      </p:grpSp>
    </p:spTree>
    <p:extLst>
      <p:ext uri="{BB962C8B-B14F-4D97-AF65-F5344CB8AC3E}">
        <p14:creationId xmlns:p14="http://schemas.microsoft.com/office/powerpoint/2010/main" val="2712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FC4382B-FBB7-4B99-96BA-B824C82287D2}" vid="{6D96911B-8B5D-4090-A4B2-688A979EB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17657</TotalTime>
  <Words>3375</Words>
  <Application>Microsoft Office PowerPoint</Application>
  <PresentationFormat>Widescreen</PresentationFormat>
  <Paragraphs>353</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Theme1</vt:lpstr>
      <vt:lpstr>Status Update of the  Extreme Precipitation Forecast Improvement Project </vt:lpstr>
      <vt:lpstr>Introduction</vt:lpstr>
      <vt:lpstr>Motivation</vt:lpstr>
      <vt:lpstr>Meet the Extreme QPF Collaboration Team!</vt:lpstr>
      <vt:lpstr>From Collaboration to Operation!</vt:lpstr>
      <vt:lpstr>ARI Review</vt:lpstr>
      <vt:lpstr>PowerPoint Presentation</vt:lpstr>
      <vt:lpstr>ARI Research</vt:lpstr>
      <vt:lpstr>PowerPoint Presentation</vt:lpstr>
      <vt:lpstr>PowerPoint Presentation</vt:lpstr>
      <vt:lpstr>PowerPoint Presentation</vt:lpstr>
      <vt:lpstr>PowerPoint Presentation</vt:lpstr>
      <vt:lpstr>PowerPoint Presentation</vt:lpstr>
      <vt:lpstr>March 21-22 AR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moving forward…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to the Extreme Precipitation Forecast Improvement Project</dc:title>
  <dc:creator>Diana Stovern</dc:creator>
  <cp:lastModifiedBy>mkstovern@gmail.com</cp:lastModifiedBy>
  <cp:revision>237</cp:revision>
  <dcterms:created xsi:type="dcterms:W3CDTF">2018-03-10T19:23:33Z</dcterms:created>
  <dcterms:modified xsi:type="dcterms:W3CDTF">2018-07-18T16:26:38Z</dcterms:modified>
</cp:coreProperties>
</file>