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9"/>
  </p:notesMasterIdLst>
  <p:sldIdLst>
    <p:sldId id="256" r:id="rId2"/>
    <p:sldId id="264" r:id="rId3"/>
    <p:sldId id="266" r:id="rId4"/>
    <p:sldId id="272" r:id="rId5"/>
    <p:sldId id="274" r:id="rId6"/>
    <p:sldId id="270" r:id="rId7"/>
    <p:sldId id="279" r:id="rId8"/>
    <p:sldId id="286" r:id="rId9"/>
    <p:sldId id="278" r:id="rId10"/>
    <p:sldId id="288" r:id="rId11"/>
    <p:sldId id="289" r:id="rId12"/>
    <p:sldId id="267" r:id="rId13"/>
    <p:sldId id="275" r:id="rId14"/>
    <p:sldId id="290" r:id="rId15"/>
    <p:sldId id="276" r:id="rId16"/>
    <p:sldId id="293" r:id="rId17"/>
    <p:sldId id="294" r:id="rId18"/>
    <p:sldId id="298" r:id="rId19"/>
    <p:sldId id="283" r:id="rId20"/>
    <p:sldId id="284" r:id="rId21"/>
    <p:sldId id="285" r:id="rId22"/>
    <p:sldId id="299" r:id="rId23"/>
    <p:sldId id="295" r:id="rId24"/>
    <p:sldId id="300" r:id="rId25"/>
    <p:sldId id="301" r:id="rId26"/>
    <p:sldId id="303" r:id="rId27"/>
    <p:sldId id="280"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49" autoAdjust="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A5EE99-D5D7-40EE-A8BE-48F06033114C}" type="doc">
      <dgm:prSet loTypeId="urn:microsoft.com/office/officeart/2018/2/layout/IconVerticalSolidList" loCatId="icon" qsTypeId="urn:microsoft.com/office/officeart/2005/8/quickstyle/simple1" qsCatId="simple" csTypeId="urn:microsoft.com/office/officeart/2018/5/colors/Iconchunking_neutralbg_colorful2" csCatId="colorful" phldr="1"/>
      <dgm:spPr/>
      <dgm:t>
        <a:bodyPr/>
        <a:lstStyle/>
        <a:p>
          <a:endParaRPr lang="en-US"/>
        </a:p>
      </dgm:t>
    </dgm:pt>
    <dgm:pt modelId="{01695558-4230-4C4D-9775-D7D487265BD0}">
      <dgm:prSet phldrT="[Text]"/>
      <dgm:spPr/>
      <dgm:t>
        <a:bodyPr/>
        <a:lstStyle/>
        <a:p>
          <a:pPr>
            <a:lnSpc>
              <a:spcPct val="100000"/>
            </a:lnSpc>
          </a:pPr>
          <a:r>
            <a:rPr lang="en-US" dirty="0"/>
            <a:t>Literature Review</a:t>
          </a:r>
        </a:p>
      </dgm:t>
    </dgm:pt>
    <dgm:pt modelId="{C511C082-DB3A-4384-906D-0CE20C90D780}" type="parTrans" cxnId="{A73DCF8F-9B6B-4DFE-9060-557464821647}">
      <dgm:prSet/>
      <dgm:spPr/>
      <dgm:t>
        <a:bodyPr/>
        <a:lstStyle/>
        <a:p>
          <a:endParaRPr lang="en-US"/>
        </a:p>
      </dgm:t>
    </dgm:pt>
    <dgm:pt modelId="{94A0A5E4-4384-46DB-A1F5-C85A2D0E9595}" type="sibTrans" cxnId="{A73DCF8F-9B6B-4DFE-9060-557464821647}">
      <dgm:prSet/>
      <dgm:spPr/>
      <dgm:t>
        <a:bodyPr/>
        <a:lstStyle/>
        <a:p>
          <a:endParaRPr lang="en-US"/>
        </a:p>
      </dgm:t>
    </dgm:pt>
    <dgm:pt modelId="{8A563EFA-7235-4434-8F01-A09F281428D1}">
      <dgm:prSet phldrT="[Text]"/>
      <dgm:spPr/>
      <dgm:t>
        <a:bodyPr/>
        <a:lstStyle/>
        <a:p>
          <a:pPr>
            <a:lnSpc>
              <a:spcPct val="100000"/>
            </a:lnSpc>
          </a:pPr>
          <a:r>
            <a:rPr lang="en-US" dirty="0"/>
            <a:t>Completed in April 2019</a:t>
          </a:r>
        </a:p>
        <a:p>
          <a:pPr>
            <a:lnSpc>
              <a:spcPct val="100000"/>
            </a:lnSpc>
          </a:pPr>
          <a:r>
            <a:rPr lang="en-US" dirty="0"/>
            <a:t>Looked at nearly 60 studies and NWS service assessments</a:t>
          </a:r>
        </a:p>
      </dgm:t>
    </dgm:pt>
    <dgm:pt modelId="{D40914A4-0686-43F3-9840-2DA36D72E2A8}" type="parTrans" cxnId="{7D649628-60B9-4CE1-8E82-6FFD197142D0}">
      <dgm:prSet/>
      <dgm:spPr/>
      <dgm:t>
        <a:bodyPr/>
        <a:lstStyle/>
        <a:p>
          <a:endParaRPr lang="en-US"/>
        </a:p>
      </dgm:t>
    </dgm:pt>
    <dgm:pt modelId="{02975895-4DD8-48C4-8113-8F7FE2A4CB34}" type="sibTrans" cxnId="{7D649628-60B9-4CE1-8E82-6FFD197142D0}">
      <dgm:prSet/>
      <dgm:spPr/>
      <dgm:t>
        <a:bodyPr/>
        <a:lstStyle/>
        <a:p>
          <a:endParaRPr lang="en-US"/>
        </a:p>
      </dgm:t>
    </dgm:pt>
    <dgm:pt modelId="{38504119-AB9C-4691-A5A4-514F2E6D85BB}">
      <dgm:prSet phldrT="[Text]"/>
      <dgm:spPr/>
      <dgm:t>
        <a:bodyPr/>
        <a:lstStyle/>
        <a:p>
          <a:pPr>
            <a:lnSpc>
              <a:spcPct val="100000"/>
            </a:lnSpc>
          </a:pPr>
          <a:r>
            <a:rPr lang="en-US" dirty="0"/>
            <a:t>Survey</a:t>
          </a:r>
        </a:p>
      </dgm:t>
    </dgm:pt>
    <dgm:pt modelId="{A32B7257-41A2-47FD-9E5C-2E5831C4F88C}" type="parTrans" cxnId="{0559AD78-52A2-4FCC-997F-4B53BAADDAF8}">
      <dgm:prSet/>
      <dgm:spPr/>
      <dgm:t>
        <a:bodyPr/>
        <a:lstStyle/>
        <a:p>
          <a:endParaRPr lang="en-US"/>
        </a:p>
      </dgm:t>
    </dgm:pt>
    <dgm:pt modelId="{53953154-4DD7-4D7D-8F01-5B637057FFB3}" type="sibTrans" cxnId="{0559AD78-52A2-4FCC-997F-4B53BAADDAF8}">
      <dgm:prSet/>
      <dgm:spPr/>
      <dgm:t>
        <a:bodyPr/>
        <a:lstStyle/>
        <a:p>
          <a:endParaRPr lang="en-US"/>
        </a:p>
      </dgm:t>
    </dgm:pt>
    <dgm:pt modelId="{722CED24-6685-4D59-AF3E-20863275C8AE}">
      <dgm:prSet phldrT="[Text]"/>
      <dgm:spPr/>
      <dgm:t>
        <a:bodyPr/>
        <a:lstStyle/>
        <a:p>
          <a:pPr>
            <a:lnSpc>
              <a:spcPct val="100000"/>
            </a:lnSpc>
          </a:pPr>
          <a:r>
            <a:rPr lang="en-US" dirty="0"/>
            <a:t>Tentatively looking at deployment in the summer of 2020 with analysis in fall of 2020</a:t>
          </a:r>
        </a:p>
      </dgm:t>
    </dgm:pt>
    <dgm:pt modelId="{40CF8549-963B-45CE-B2D3-03419A3A2258}" type="parTrans" cxnId="{063133FC-6312-48FE-98F0-B0ADEA84B860}">
      <dgm:prSet/>
      <dgm:spPr/>
      <dgm:t>
        <a:bodyPr/>
        <a:lstStyle/>
        <a:p>
          <a:endParaRPr lang="en-US"/>
        </a:p>
      </dgm:t>
    </dgm:pt>
    <dgm:pt modelId="{6941E7EB-8577-47E6-AA5D-BD2D706C3BB7}" type="sibTrans" cxnId="{063133FC-6312-48FE-98F0-B0ADEA84B860}">
      <dgm:prSet/>
      <dgm:spPr/>
      <dgm:t>
        <a:bodyPr/>
        <a:lstStyle/>
        <a:p>
          <a:endParaRPr lang="en-US"/>
        </a:p>
      </dgm:t>
    </dgm:pt>
    <dgm:pt modelId="{6A669A9E-D063-4E21-8651-44BE88D94CB2}">
      <dgm:prSet phldrT="[Text]"/>
      <dgm:spPr/>
      <dgm:t>
        <a:bodyPr/>
        <a:lstStyle/>
        <a:p>
          <a:pPr>
            <a:lnSpc>
              <a:spcPct val="100000"/>
            </a:lnSpc>
          </a:pPr>
          <a:r>
            <a:rPr lang="en-US" dirty="0"/>
            <a:t>Interviews</a:t>
          </a:r>
        </a:p>
      </dgm:t>
    </dgm:pt>
    <dgm:pt modelId="{725278EB-3684-41BC-9FEF-884F736DAAA8}" type="parTrans" cxnId="{04DEF03C-AC54-4C8A-9318-FEE143491112}">
      <dgm:prSet/>
      <dgm:spPr/>
      <dgm:t>
        <a:bodyPr/>
        <a:lstStyle/>
        <a:p>
          <a:endParaRPr lang="en-US"/>
        </a:p>
      </dgm:t>
    </dgm:pt>
    <dgm:pt modelId="{7A43EB50-5BF6-4E4C-89F2-FE855DB408AB}" type="sibTrans" cxnId="{04DEF03C-AC54-4C8A-9318-FEE143491112}">
      <dgm:prSet/>
      <dgm:spPr/>
      <dgm:t>
        <a:bodyPr/>
        <a:lstStyle/>
        <a:p>
          <a:endParaRPr lang="en-US"/>
        </a:p>
      </dgm:t>
    </dgm:pt>
    <dgm:pt modelId="{11F3BBDD-61EA-498C-BB52-6DEC07B5CD9C}">
      <dgm:prSet phldrT="[Text]"/>
      <dgm:spPr/>
      <dgm:t>
        <a:bodyPr/>
        <a:lstStyle/>
        <a:p>
          <a:pPr>
            <a:lnSpc>
              <a:spcPct val="100000"/>
            </a:lnSpc>
          </a:pPr>
          <a:r>
            <a:rPr lang="en-US" dirty="0"/>
            <a:t>Initial set of seven interviews completed 3/13/20 </a:t>
          </a:r>
        </a:p>
      </dgm:t>
    </dgm:pt>
    <dgm:pt modelId="{2C66873E-83D0-4D8F-AC4A-A89718CA6EFE}" type="parTrans" cxnId="{F64CD3CC-77B0-40C2-A0C3-CBA5ED0A0288}">
      <dgm:prSet/>
      <dgm:spPr/>
      <dgm:t>
        <a:bodyPr/>
        <a:lstStyle/>
        <a:p>
          <a:endParaRPr lang="en-US"/>
        </a:p>
      </dgm:t>
    </dgm:pt>
    <dgm:pt modelId="{7659AB69-D669-4BFD-B992-626DE381E0E8}" type="sibTrans" cxnId="{F64CD3CC-77B0-40C2-A0C3-CBA5ED0A0288}">
      <dgm:prSet/>
      <dgm:spPr/>
      <dgm:t>
        <a:bodyPr/>
        <a:lstStyle/>
        <a:p>
          <a:endParaRPr lang="en-US"/>
        </a:p>
      </dgm:t>
    </dgm:pt>
    <dgm:pt modelId="{4D88A40A-2AEC-4AB4-9614-7C9834D45BA8}" type="pres">
      <dgm:prSet presAssocID="{81A5EE99-D5D7-40EE-A8BE-48F06033114C}" presName="root" presStyleCnt="0">
        <dgm:presLayoutVars>
          <dgm:dir/>
          <dgm:resizeHandles val="exact"/>
        </dgm:presLayoutVars>
      </dgm:prSet>
      <dgm:spPr/>
    </dgm:pt>
    <dgm:pt modelId="{7D1CA7E1-D612-436B-BB46-677C006EA065}" type="pres">
      <dgm:prSet presAssocID="{01695558-4230-4C4D-9775-D7D487265BD0}" presName="compNode" presStyleCnt="0"/>
      <dgm:spPr/>
    </dgm:pt>
    <dgm:pt modelId="{5415F089-E21F-44B4-B326-D232DC633679}" type="pres">
      <dgm:prSet presAssocID="{01695558-4230-4C4D-9775-D7D487265BD0}" presName="bgRect" presStyleLbl="bgShp" presStyleIdx="0" presStyleCnt="3"/>
      <dgm:spPr/>
    </dgm:pt>
    <dgm:pt modelId="{36B75803-B656-4843-8A5D-0A57E5032C48}" type="pres">
      <dgm:prSet presAssocID="{01695558-4230-4C4D-9775-D7D487265BD0}"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ooks"/>
        </a:ext>
      </dgm:extLst>
    </dgm:pt>
    <dgm:pt modelId="{796866B5-6E05-43F7-80FA-109883196473}" type="pres">
      <dgm:prSet presAssocID="{01695558-4230-4C4D-9775-D7D487265BD0}" presName="spaceRect" presStyleCnt="0"/>
      <dgm:spPr/>
    </dgm:pt>
    <dgm:pt modelId="{70DA8DF2-B66F-46F5-8567-AF6F7433D9CA}" type="pres">
      <dgm:prSet presAssocID="{01695558-4230-4C4D-9775-D7D487265BD0}" presName="parTx" presStyleLbl="revTx" presStyleIdx="0" presStyleCnt="6">
        <dgm:presLayoutVars>
          <dgm:chMax val="0"/>
          <dgm:chPref val="0"/>
        </dgm:presLayoutVars>
      </dgm:prSet>
      <dgm:spPr/>
    </dgm:pt>
    <dgm:pt modelId="{5383F76C-4EF8-47B3-9E85-0C04B9E364D0}" type="pres">
      <dgm:prSet presAssocID="{01695558-4230-4C4D-9775-D7D487265BD0}" presName="desTx" presStyleLbl="revTx" presStyleIdx="1" presStyleCnt="6">
        <dgm:presLayoutVars/>
      </dgm:prSet>
      <dgm:spPr/>
    </dgm:pt>
    <dgm:pt modelId="{5C5C9839-4FEC-40BB-89EF-2DFEB0085534}" type="pres">
      <dgm:prSet presAssocID="{94A0A5E4-4384-46DB-A1F5-C85A2D0E9595}" presName="sibTrans" presStyleCnt="0"/>
      <dgm:spPr/>
    </dgm:pt>
    <dgm:pt modelId="{DF28A72D-6EA4-438A-B284-F03A61777208}" type="pres">
      <dgm:prSet presAssocID="{38504119-AB9C-4691-A5A4-514F2E6D85BB}" presName="compNode" presStyleCnt="0"/>
      <dgm:spPr/>
    </dgm:pt>
    <dgm:pt modelId="{C314DBCF-9559-4510-868B-FCD492592C5A}" type="pres">
      <dgm:prSet presAssocID="{38504119-AB9C-4691-A5A4-514F2E6D85BB}" presName="bgRect" presStyleLbl="bgShp" presStyleIdx="1" presStyleCnt="3"/>
      <dgm:spPr/>
    </dgm:pt>
    <dgm:pt modelId="{E2F0CE2D-E573-42E2-9336-656F84397300}" type="pres">
      <dgm:prSet presAssocID="{38504119-AB9C-4691-A5A4-514F2E6D85BB}"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7A7ADD2C-DB68-4426-BDFE-361EDA1C59CD}" type="pres">
      <dgm:prSet presAssocID="{38504119-AB9C-4691-A5A4-514F2E6D85BB}" presName="spaceRect" presStyleCnt="0"/>
      <dgm:spPr/>
    </dgm:pt>
    <dgm:pt modelId="{8F3F9D25-B3AA-41F6-A24D-85CFB3CE7391}" type="pres">
      <dgm:prSet presAssocID="{38504119-AB9C-4691-A5A4-514F2E6D85BB}" presName="parTx" presStyleLbl="revTx" presStyleIdx="2" presStyleCnt="6">
        <dgm:presLayoutVars>
          <dgm:chMax val="0"/>
          <dgm:chPref val="0"/>
        </dgm:presLayoutVars>
      </dgm:prSet>
      <dgm:spPr/>
    </dgm:pt>
    <dgm:pt modelId="{2D5BCF74-3804-4F7F-9AD9-3A48BAAC70D0}" type="pres">
      <dgm:prSet presAssocID="{38504119-AB9C-4691-A5A4-514F2E6D85BB}" presName="desTx" presStyleLbl="revTx" presStyleIdx="3" presStyleCnt="6">
        <dgm:presLayoutVars/>
      </dgm:prSet>
      <dgm:spPr/>
    </dgm:pt>
    <dgm:pt modelId="{2601EC2D-DBE3-4814-BB38-A84019E7DF32}" type="pres">
      <dgm:prSet presAssocID="{53953154-4DD7-4D7D-8F01-5B637057FFB3}" presName="sibTrans" presStyleCnt="0"/>
      <dgm:spPr/>
    </dgm:pt>
    <dgm:pt modelId="{BD13E65C-029F-4A8C-9FAB-971693D036E2}" type="pres">
      <dgm:prSet presAssocID="{6A669A9E-D063-4E21-8651-44BE88D94CB2}" presName="compNode" presStyleCnt="0"/>
      <dgm:spPr/>
    </dgm:pt>
    <dgm:pt modelId="{D68AEA0C-3E37-4465-BD81-B1F7F4A9C7A5}" type="pres">
      <dgm:prSet presAssocID="{6A669A9E-D063-4E21-8651-44BE88D94CB2}" presName="bgRect" presStyleLbl="bgShp" presStyleIdx="2" presStyleCnt="3"/>
      <dgm:spPr/>
    </dgm:pt>
    <dgm:pt modelId="{8481CD9F-80BA-40E6-B8E0-452040228066}" type="pres">
      <dgm:prSet presAssocID="{6A669A9E-D063-4E21-8651-44BE88D94C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eting"/>
        </a:ext>
      </dgm:extLst>
    </dgm:pt>
    <dgm:pt modelId="{DE43CA62-7E39-46D6-AF94-65D2FC472B6D}" type="pres">
      <dgm:prSet presAssocID="{6A669A9E-D063-4E21-8651-44BE88D94CB2}" presName="spaceRect" presStyleCnt="0"/>
      <dgm:spPr/>
    </dgm:pt>
    <dgm:pt modelId="{8E1BE83D-4F35-4001-871D-AA47E490E039}" type="pres">
      <dgm:prSet presAssocID="{6A669A9E-D063-4E21-8651-44BE88D94CB2}" presName="parTx" presStyleLbl="revTx" presStyleIdx="4" presStyleCnt="6">
        <dgm:presLayoutVars>
          <dgm:chMax val="0"/>
          <dgm:chPref val="0"/>
        </dgm:presLayoutVars>
      </dgm:prSet>
      <dgm:spPr/>
    </dgm:pt>
    <dgm:pt modelId="{B08E58C1-114C-4855-93ED-64347B6141AB}" type="pres">
      <dgm:prSet presAssocID="{6A669A9E-D063-4E21-8651-44BE88D94CB2}" presName="desTx" presStyleLbl="revTx" presStyleIdx="5" presStyleCnt="6">
        <dgm:presLayoutVars/>
      </dgm:prSet>
      <dgm:spPr/>
    </dgm:pt>
  </dgm:ptLst>
  <dgm:cxnLst>
    <dgm:cxn modelId="{CC17A006-8B38-4E4A-B285-42C9447F8AB0}" type="presOf" srcId="{8A563EFA-7235-4434-8F01-A09F281428D1}" destId="{5383F76C-4EF8-47B3-9E85-0C04B9E364D0}" srcOrd="0" destOrd="0" presId="urn:microsoft.com/office/officeart/2018/2/layout/IconVerticalSolidList"/>
    <dgm:cxn modelId="{8071221C-A800-4675-AC83-B1A452BF56F9}" type="presOf" srcId="{81A5EE99-D5D7-40EE-A8BE-48F06033114C}" destId="{4D88A40A-2AEC-4AB4-9614-7C9834D45BA8}" srcOrd="0" destOrd="0" presId="urn:microsoft.com/office/officeart/2018/2/layout/IconVerticalSolidList"/>
    <dgm:cxn modelId="{FB334127-C147-43AF-9E88-9850DEA43255}" type="presOf" srcId="{01695558-4230-4C4D-9775-D7D487265BD0}" destId="{70DA8DF2-B66F-46F5-8567-AF6F7433D9CA}" srcOrd="0" destOrd="0" presId="urn:microsoft.com/office/officeart/2018/2/layout/IconVerticalSolidList"/>
    <dgm:cxn modelId="{7D649628-60B9-4CE1-8E82-6FFD197142D0}" srcId="{01695558-4230-4C4D-9775-D7D487265BD0}" destId="{8A563EFA-7235-4434-8F01-A09F281428D1}" srcOrd="0" destOrd="0" parTransId="{D40914A4-0686-43F3-9840-2DA36D72E2A8}" sibTransId="{02975895-4DD8-48C4-8113-8F7FE2A4CB34}"/>
    <dgm:cxn modelId="{04DEF03C-AC54-4C8A-9318-FEE143491112}" srcId="{81A5EE99-D5D7-40EE-A8BE-48F06033114C}" destId="{6A669A9E-D063-4E21-8651-44BE88D94CB2}" srcOrd="2" destOrd="0" parTransId="{725278EB-3684-41BC-9FEF-884F736DAAA8}" sibTransId="{7A43EB50-5BF6-4E4C-89F2-FE855DB408AB}"/>
    <dgm:cxn modelId="{31F7EF60-2AFC-42AE-BFB7-5199E3333D4E}" type="presOf" srcId="{722CED24-6685-4D59-AF3E-20863275C8AE}" destId="{2D5BCF74-3804-4F7F-9AD9-3A48BAAC70D0}" srcOrd="0" destOrd="0" presId="urn:microsoft.com/office/officeart/2018/2/layout/IconVerticalSolidList"/>
    <dgm:cxn modelId="{0559AD78-52A2-4FCC-997F-4B53BAADDAF8}" srcId="{81A5EE99-D5D7-40EE-A8BE-48F06033114C}" destId="{38504119-AB9C-4691-A5A4-514F2E6D85BB}" srcOrd="1" destOrd="0" parTransId="{A32B7257-41A2-47FD-9E5C-2E5831C4F88C}" sibTransId="{53953154-4DD7-4D7D-8F01-5B637057FFB3}"/>
    <dgm:cxn modelId="{B891D68A-40B7-4C3E-9756-49E419CBAC70}" type="presOf" srcId="{38504119-AB9C-4691-A5A4-514F2E6D85BB}" destId="{8F3F9D25-B3AA-41F6-A24D-85CFB3CE7391}" srcOrd="0" destOrd="0" presId="urn:microsoft.com/office/officeart/2018/2/layout/IconVerticalSolidList"/>
    <dgm:cxn modelId="{A73DCF8F-9B6B-4DFE-9060-557464821647}" srcId="{81A5EE99-D5D7-40EE-A8BE-48F06033114C}" destId="{01695558-4230-4C4D-9775-D7D487265BD0}" srcOrd="0" destOrd="0" parTransId="{C511C082-DB3A-4384-906D-0CE20C90D780}" sibTransId="{94A0A5E4-4384-46DB-A1F5-C85A2D0E9595}"/>
    <dgm:cxn modelId="{9E377BA0-2558-4C13-BBEB-09EBF6E789EB}" type="presOf" srcId="{6A669A9E-D063-4E21-8651-44BE88D94CB2}" destId="{8E1BE83D-4F35-4001-871D-AA47E490E039}" srcOrd="0" destOrd="0" presId="urn:microsoft.com/office/officeart/2018/2/layout/IconVerticalSolidList"/>
    <dgm:cxn modelId="{0F3F69C9-F088-434F-9F1B-EC8E10C263EA}" type="presOf" srcId="{11F3BBDD-61EA-498C-BB52-6DEC07B5CD9C}" destId="{B08E58C1-114C-4855-93ED-64347B6141AB}" srcOrd="0" destOrd="0" presId="urn:microsoft.com/office/officeart/2018/2/layout/IconVerticalSolidList"/>
    <dgm:cxn modelId="{F64CD3CC-77B0-40C2-A0C3-CBA5ED0A0288}" srcId="{6A669A9E-D063-4E21-8651-44BE88D94CB2}" destId="{11F3BBDD-61EA-498C-BB52-6DEC07B5CD9C}" srcOrd="0" destOrd="0" parTransId="{2C66873E-83D0-4D8F-AC4A-A89718CA6EFE}" sibTransId="{7659AB69-D669-4BFD-B992-626DE381E0E8}"/>
    <dgm:cxn modelId="{063133FC-6312-48FE-98F0-B0ADEA84B860}" srcId="{38504119-AB9C-4691-A5A4-514F2E6D85BB}" destId="{722CED24-6685-4D59-AF3E-20863275C8AE}" srcOrd="0" destOrd="0" parTransId="{40CF8549-963B-45CE-B2D3-03419A3A2258}" sibTransId="{6941E7EB-8577-47E6-AA5D-BD2D706C3BB7}"/>
    <dgm:cxn modelId="{768A4B49-BC1A-4583-81C4-904AF2313346}" type="presParOf" srcId="{4D88A40A-2AEC-4AB4-9614-7C9834D45BA8}" destId="{7D1CA7E1-D612-436B-BB46-677C006EA065}" srcOrd="0" destOrd="0" presId="urn:microsoft.com/office/officeart/2018/2/layout/IconVerticalSolidList"/>
    <dgm:cxn modelId="{2A7FE4E3-9F41-49F2-A264-B6062BD8EAA9}" type="presParOf" srcId="{7D1CA7E1-D612-436B-BB46-677C006EA065}" destId="{5415F089-E21F-44B4-B326-D232DC633679}" srcOrd="0" destOrd="0" presId="urn:microsoft.com/office/officeart/2018/2/layout/IconVerticalSolidList"/>
    <dgm:cxn modelId="{CBE4DD49-5576-4607-B70B-E5BF7EF4D925}" type="presParOf" srcId="{7D1CA7E1-D612-436B-BB46-677C006EA065}" destId="{36B75803-B656-4843-8A5D-0A57E5032C48}" srcOrd="1" destOrd="0" presId="urn:microsoft.com/office/officeart/2018/2/layout/IconVerticalSolidList"/>
    <dgm:cxn modelId="{3F356A54-E1F1-4388-887C-9729BADDA679}" type="presParOf" srcId="{7D1CA7E1-D612-436B-BB46-677C006EA065}" destId="{796866B5-6E05-43F7-80FA-109883196473}" srcOrd="2" destOrd="0" presId="urn:microsoft.com/office/officeart/2018/2/layout/IconVerticalSolidList"/>
    <dgm:cxn modelId="{F267EBAF-522E-478F-8F50-B710E74BE606}" type="presParOf" srcId="{7D1CA7E1-D612-436B-BB46-677C006EA065}" destId="{70DA8DF2-B66F-46F5-8567-AF6F7433D9CA}" srcOrd="3" destOrd="0" presId="urn:microsoft.com/office/officeart/2018/2/layout/IconVerticalSolidList"/>
    <dgm:cxn modelId="{D27633C1-1498-478E-87A6-9A98573CA129}" type="presParOf" srcId="{7D1CA7E1-D612-436B-BB46-677C006EA065}" destId="{5383F76C-4EF8-47B3-9E85-0C04B9E364D0}" srcOrd="4" destOrd="0" presId="urn:microsoft.com/office/officeart/2018/2/layout/IconVerticalSolidList"/>
    <dgm:cxn modelId="{C622BE14-E926-4F09-BBC6-3D82D6385CCB}" type="presParOf" srcId="{4D88A40A-2AEC-4AB4-9614-7C9834D45BA8}" destId="{5C5C9839-4FEC-40BB-89EF-2DFEB0085534}" srcOrd="1" destOrd="0" presId="urn:microsoft.com/office/officeart/2018/2/layout/IconVerticalSolidList"/>
    <dgm:cxn modelId="{DD519126-2D9A-4CBA-9CFF-E773B3B08E1B}" type="presParOf" srcId="{4D88A40A-2AEC-4AB4-9614-7C9834D45BA8}" destId="{DF28A72D-6EA4-438A-B284-F03A61777208}" srcOrd="2" destOrd="0" presId="urn:microsoft.com/office/officeart/2018/2/layout/IconVerticalSolidList"/>
    <dgm:cxn modelId="{696FD7A6-5894-499C-926E-C9C01B027322}" type="presParOf" srcId="{DF28A72D-6EA4-438A-B284-F03A61777208}" destId="{C314DBCF-9559-4510-868B-FCD492592C5A}" srcOrd="0" destOrd="0" presId="urn:microsoft.com/office/officeart/2018/2/layout/IconVerticalSolidList"/>
    <dgm:cxn modelId="{FE4BEBD2-4564-4711-99EA-7C9E59EDB3E6}" type="presParOf" srcId="{DF28A72D-6EA4-438A-B284-F03A61777208}" destId="{E2F0CE2D-E573-42E2-9336-656F84397300}" srcOrd="1" destOrd="0" presId="urn:microsoft.com/office/officeart/2018/2/layout/IconVerticalSolidList"/>
    <dgm:cxn modelId="{D9395A67-3875-495D-A767-CA3AA27F7708}" type="presParOf" srcId="{DF28A72D-6EA4-438A-B284-F03A61777208}" destId="{7A7ADD2C-DB68-4426-BDFE-361EDA1C59CD}" srcOrd="2" destOrd="0" presId="urn:microsoft.com/office/officeart/2018/2/layout/IconVerticalSolidList"/>
    <dgm:cxn modelId="{38E6AFD4-2B92-4DC3-8478-BF0C254D49CD}" type="presParOf" srcId="{DF28A72D-6EA4-438A-B284-F03A61777208}" destId="{8F3F9D25-B3AA-41F6-A24D-85CFB3CE7391}" srcOrd="3" destOrd="0" presId="urn:microsoft.com/office/officeart/2018/2/layout/IconVerticalSolidList"/>
    <dgm:cxn modelId="{D0994010-7736-4F5C-9C38-21B1F9648C52}" type="presParOf" srcId="{DF28A72D-6EA4-438A-B284-F03A61777208}" destId="{2D5BCF74-3804-4F7F-9AD9-3A48BAAC70D0}" srcOrd="4" destOrd="0" presId="urn:microsoft.com/office/officeart/2018/2/layout/IconVerticalSolidList"/>
    <dgm:cxn modelId="{6C3B5783-CE60-42D2-94DA-97B1751ED5CB}" type="presParOf" srcId="{4D88A40A-2AEC-4AB4-9614-7C9834D45BA8}" destId="{2601EC2D-DBE3-4814-BB38-A84019E7DF32}" srcOrd="3" destOrd="0" presId="urn:microsoft.com/office/officeart/2018/2/layout/IconVerticalSolidList"/>
    <dgm:cxn modelId="{8B90AF26-8C7B-4745-A747-6447D981ECAB}" type="presParOf" srcId="{4D88A40A-2AEC-4AB4-9614-7C9834D45BA8}" destId="{BD13E65C-029F-4A8C-9FAB-971693D036E2}" srcOrd="4" destOrd="0" presId="urn:microsoft.com/office/officeart/2018/2/layout/IconVerticalSolidList"/>
    <dgm:cxn modelId="{FBAED0E4-5A6E-423F-8A42-807A92FD0AAC}" type="presParOf" srcId="{BD13E65C-029F-4A8C-9FAB-971693D036E2}" destId="{D68AEA0C-3E37-4465-BD81-B1F7F4A9C7A5}" srcOrd="0" destOrd="0" presId="urn:microsoft.com/office/officeart/2018/2/layout/IconVerticalSolidList"/>
    <dgm:cxn modelId="{55667D1D-A784-4464-8818-2F28A85A4652}" type="presParOf" srcId="{BD13E65C-029F-4A8C-9FAB-971693D036E2}" destId="{8481CD9F-80BA-40E6-B8E0-452040228066}" srcOrd="1" destOrd="0" presId="urn:microsoft.com/office/officeart/2018/2/layout/IconVerticalSolidList"/>
    <dgm:cxn modelId="{0C33A8D6-1D81-4EE6-A5B8-4A1ACDB2E545}" type="presParOf" srcId="{BD13E65C-029F-4A8C-9FAB-971693D036E2}" destId="{DE43CA62-7E39-46D6-AF94-65D2FC472B6D}" srcOrd="2" destOrd="0" presId="urn:microsoft.com/office/officeart/2018/2/layout/IconVerticalSolidList"/>
    <dgm:cxn modelId="{663C3544-DB09-4862-BB06-48C270119DB0}" type="presParOf" srcId="{BD13E65C-029F-4A8C-9FAB-971693D036E2}" destId="{8E1BE83D-4F35-4001-871D-AA47E490E039}" srcOrd="3" destOrd="0" presId="urn:microsoft.com/office/officeart/2018/2/layout/IconVerticalSolidList"/>
    <dgm:cxn modelId="{42A796D5-4A95-4439-A3F5-D2D8AF907156}" type="presParOf" srcId="{BD13E65C-029F-4A8C-9FAB-971693D036E2}" destId="{B08E58C1-114C-4855-93ED-64347B6141A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819BDF-9126-422A-B756-A4BB6074C62F}"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5FBBCA90-7754-4A47-8ABF-A4FC111AB31F}">
      <dgm:prSet/>
      <dgm:spPr/>
      <dgm:t>
        <a:bodyPr/>
        <a:lstStyle/>
        <a:p>
          <a:pPr>
            <a:lnSpc>
              <a:spcPct val="100000"/>
            </a:lnSpc>
          </a:pPr>
          <a:r>
            <a:rPr lang="en-US" b="1"/>
            <a:t>Influences on Decision-Making</a:t>
          </a:r>
          <a:endParaRPr lang="en-US"/>
        </a:p>
      </dgm:t>
    </dgm:pt>
    <dgm:pt modelId="{D1CCB8AA-0303-499B-BA74-42E82622DE5B}" type="parTrans" cxnId="{56CAD191-EAAE-4089-8B5A-A8343DB60B61}">
      <dgm:prSet/>
      <dgm:spPr/>
      <dgm:t>
        <a:bodyPr/>
        <a:lstStyle/>
        <a:p>
          <a:endParaRPr lang="en-US"/>
        </a:p>
      </dgm:t>
    </dgm:pt>
    <dgm:pt modelId="{EE02EFBA-68FF-4DB3-9C65-62CA461F7538}" type="sibTrans" cxnId="{56CAD191-EAAE-4089-8B5A-A8343DB60B61}">
      <dgm:prSet/>
      <dgm:spPr/>
      <dgm:t>
        <a:bodyPr/>
        <a:lstStyle/>
        <a:p>
          <a:endParaRPr lang="en-US"/>
        </a:p>
      </dgm:t>
    </dgm:pt>
    <dgm:pt modelId="{0B257859-3EB8-43B7-B237-01310BCC0564}">
      <dgm:prSet/>
      <dgm:spPr/>
      <dgm:t>
        <a:bodyPr/>
        <a:lstStyle/>
        <a:p>
          <a:pPr>
            <a:lnSpc>
              <a:spcPct val="100000"/>
            </a:lnSpc>
          </a:pPr>
          <a:r>
            <a:rPr lang="en-US"/>
            <a:t>Probability and uncertainty concepts are confusing.</a:t>
          </a:r>
        </a:p>
      </dgm:t>
    </dgm:pt>
    <dgm:pt modelId="{28AF387F-05C9-44B6-9721-424EB5DD0189}" type="parTrans" cxnId="{544F3E72-C129-4B4E-9AB1-E9623C32B571}">
      <dgm:prSet/>
      <dgm:spPr/>
      <dgm:t>
        <a:bodyPr/>
        <a:lstStyle/>
        <a:p>
          <a:endParaRPr lang="en-US"/>
        </a:p>
      </dgm:t>
    </dgm:pt>
    <dgm:pt modelId="{34D974E2-82D6-4B19-A1FB-4552F9165F3E}" type="sibTrans" cxnId="{544F3E72-C129-4B4E-9AB1-E9623C32B571}">
      <dgm:prSet/>
      <dgm:spPr/>
      <dgm:t>
        <a:bodyPr/>
        <a:lstStyle/>
        <a:p>
          <a:endParaRPr lang="en-US"/>
        </a:p>
      </dgm:t>
    </dgm:pt>
    <dgm:pt modelId="{A1E81FFB-AEC0-4830-92C1-9A4431ABBAEA}">
      <dgm:prSet/>
      <dgm:spPr/>
      <dgm:t>
        <a:bodyPr/>
        <a:lstStyle/>
        <a:p>
          <a:pPr>
            <a:lnSpc>
              <a:spcPct val="100000"/>
            </a:lnSpc>
          </a:pPr>
          <a:r>
            <a:rPr lang="en-US" dirty="0"/>
            <a:t>Does not provide information likely to influence decision-making.</a:t>
          </a:r>
        </a:p>
      </dgm:t>
    </dgm:pt>
    <dgm:pt modelId="{629D8D64-72D6-45B8-A186-A228DE9B07BE}" type="parTrans" cxnId="{F6F7CB2D-FA61-4385-B05F-EAC21C44DBE2}">
      <dgm:prSet/>
      <dgm:spPr/>
      <dgm:t>
        <a:bodyPr/>
        <a:lstStyle/>
        <a:p>
          <a:endParaRPr lang="en-US"/>
        </a:p>
      </dgm:t>
    </dgm:pt>
    <dgm:pt modelId="{A4BE9C42-4944-481A-B963-C1D24099ACDD}" type="sibTrans" cxnId="{F6F7CB2D-FA61-4385-B05F-EAC21C44DBE2}">
      <dgm:prSet/>
      <dgm:spPr/>
      <dgm:t>
        <a:bodyPr/>
        <a:lstStyle/>
        <a:p>
          <a:endParaRPr lang="en-US"/>
        </a:p>
      </dgm:t>
    </dgm:pt>
    <dgm:pt modelId="{9812CE5F-388B-4D85-ACF9-6DAB6E8CAC9D}" type="pres">
      <dgm:prSet presAssocID="{80819BDF-9126-422A-B756-A4BB6074C62F}" presName="vert0" presStyleCnt="0">
        <dgm:presLayoutVars>
          <dgm:dir/>
          <dgm:animOne val="branch"/>
          <dgm:animLvl val="lvl"/>
        </dgm:presLayoutVars>
      </dgm:prSet>
      <dgm:spPr/>
    </dgm:pt>
    <dgm:pt modelId="{6F55EE96-A895-4EE8-A9FA-3DF27DC8F405}" type="pres">
      <dgm:prSet presAssocID="{5FBBCA90-7754-4A47-8ABF-A4FC111AB31F}" presName="thickLine" presStyleLbl="alignNode1" presStyleIdx="0" presStyleCnt="3"/>
      <dgm:spPr/>
    </dgm:pt>
    <dgm:pt modelId="{302B848A-D191-4431-AD69-A6BA0EC9B670}" type="pres">
      <dgm:prSet presAssocID="{5FBBCA90-7754-4A47-8ABF-A4FC111AB31F}" presName="horz1" presStyleCnt="0"/>
      <dgm:spPr/>
    </dgm:pt>
    <dgm:pt modelId="{283B1765-3C86-41EE-BBE2-5D45B3FFED5C}" type="pres">
      <dgm:prSet presAssocID="{5FBBCA90-7754-4A47-8ABF-A4FC111AB31F}" presName="tx1" presStyleLbl="revTx" presStyleIdx="0" presStyleCnt="3"/>
      <dgm:spPr/>
    </dgm:pt>
    <dgm:pt modelId="{2FC33DE7-ECD1-4D0E-844B-3E8551A87041}" type="pres">
      <dgm:prSet presAssocID="{5FBBCA90-7754-4A47-8ABF-A4FC111AB31F}" presName="vert1" presStyleCnt="0"/>
      <dgm:spPr/>
    </dgm:pt>
    <dgm:pt modelId="{703A009E-62BE-4FAF-A2EF-050A176C9FAC}" type="pres">
      <dgm:prSet presAssocID="{0B257859-3EB8-43B7-B237-01310BCC0564}" presName="thickLine" presStyleLbl="alignNode1" presStyleIdx="1" presStyleCnt="3"/>
      <dgm:spPr/>
    </dgm:pt>
    <dgm:pt modelId="{3E6B5970-425C-4AD0-9726-87711B0BA967}" type="pres">
      <dgm:prSet presAssocID="{0B257859-3EB8-43B7-B237-01310BCC0564}" presName="horz1" presStyleCnt="0"/>
      <dgm:spPr/>
    </dgm:pt>
    <dgm:pt modelId="{4E88BC07-F353-48DE-9F88-5C9FF449D948}" type="pres">
      <dgm:prSet presAssocID="{0B257859-3EB8-43B7-B237-01310BCC0564}" presName="tx1" presStyleLbl="revTx" presStyleIdx="1" presStyleCnt="3"/>
      <dgm:spPr/>
    </dgm:pt>
    <dgm:pt modelId="{4767887A-4896-4C18-B455-BA5365A56478}" type="pres">
      <dgm:prSet presAssocID="{0B257859-3EB8-43B7-B237-01310BCC0564}" presName="vert1" presStyleCnt="0"/>
      <dgm:spPr/>
    </dgm:pt>
    <dgm:pt modelId="{9FB1ED3E-8B74-412D-A053-7125A1B82AF9}" type="pres">
      <dgm:prSet presAssocID="{A1E81FFB-AEC0-4830-92C1-9A4431ABBAEA}" presName="thickLine" presStyleLbl="alignNode1" presStyleIdx="2" presStyleCnt="3"/>
      <dgm:spPr/>
    </dgm:pt>
    <dgm:pt modelId="{893ABBF7-C68F-4545-8D78-1CB9BC2B975E}" type="pres">
      <dgm:prSet presAssocID="{A1E81FFB-AEC0-4830-92C1-9A4431ABBAEA}" presName="horz1" presStyleCnt="0"/>
      <dgm:spPr/>
    </dgm:pt>
    <dgm:pt modelId="{F35B968C-6BE2-4F95-991B-E05E4E6DCF26}" type="pres">
      <dgm:prSet presAssocID="{A1E81FFB-AEC0-4830-92C1-9A4431ABBAEA}" presName="tx1" presStyleLbl="revTx" presStyleIdx="2" presStyleCnt="3"/>
      <dgm:spPr/>
    </dgm:pt>
    <dgm:pt modelId="{9B55A8A1-9745-4A3B-8057-6C7E0C900A98}" type="pres">
      <dgm:prSet presAssocID="{A1E81FFB-AEC0-4830-92C1-9A4431ABBAEA}" presName="vert1" presStyleCnt="0"/>
      <dgm:spPr/>
    </dgm:pt>
  </dgm:ptLst>
  <dgm:cxnLst>
    <dgm:cxn modelId="{C29AAF12-9161-4FDF-A555-F677CF74E2E0}" type="presOf" srcId="{5FBBCA90-7754-4A47-8ABF-A4FC111AB31F}" destId="{283B1765-3C86-41EE-BBE2-5D45B3FFED5C}" srcOrd="0" destOrd="0" presId="urn:microsoft.com/office/officeart/2008/layout/LinedList"/>
    <dgm:cxn modelId="{94402C15-386E-4E64-850D-B8D281063D36}" type="presOf" srcId="{A1E81FFB-AEC0-4830-92C1-9A4431ABBAEA}" destId="{F35B968C-6BE2-4F95-991B-E05E4E6DCF26}" srcOrd="0" destOrd="0" presId="urn:microsoft.com/office/officeart/2008/layout/LinedList"/>
    <dgm:cxn modelId="{F6F7CB2D-FA61-4385-B05F-EAC21C44DBE2}" srcId="{80819BDF-9126-422A-B756-A4BB6074C62F}" destId="{A1E81FFB-AEC0-4830-92C1-9A4431ABBAEA}" srcOrd="2" destOrd="0" parTransId="{629D8D64-72D6-45B8-A186-A228DE9B07BE}" sibTransId="{A4BE9C42-4944-481A-B963-C1D24099ACDD}"/>
    <dgm:cxn modelId="{544F3E72-C129-4B4E-9AB1-E9623C32B571}" srcId="{80819BDF-9126-422A-B756-A4BB6074C62F}" destId="{0B257859-3EB8-43B7-B237-01310BCC0564}" srcOrd="1" destOrd="0" parTransId="{28AF387F-05C9-44B6-9721-424EB5DD0189}" sibTransId="{34D974E2-82D6-4B19-A1FB-4552F9165F3E}"/>
    <dgm:cxn modelId="{56CAD191-EAAE-4089-8B5A-A8343DB60B61}" srcId="{80819BDF-9126-422A-B756-A4BB6074C62F}" destId="{5FBBCA90-7754-4A47-8ABF-A4FC111AB31F}" srcOrd="0" destOrd="0" parTransId="{D1CCB8AA-0303-499B-BA74-42E82622DE5B}" sibTransId="{EE02EFBA-68FF-4DB3-9C65-62CA461F7538}"/>
    <dgm:cxn modelId="{05CB2CB4-2B7C-42BF-B2C0-7C5DA8A29939}" type="presOf" srcId="{80819BDF-9126-422A-B756-A4BB6074C62F}" destId="{9812CE5F-388B-4D85-ACF9-6DAB6E8CAC9D}" srcOrd="0" destOrd="0" presId="urn:microsoft.com/office/officeart/2008/layout/LinedList"/>
    <dgm:cxn modelId="{9EA26DC1-5389-4477-AE09-DADD211243FC}" type="presOf" srcId="{0B257859-3EB8-43B7-B237-01310BCC0564}" destId="{4E88BC07-F353-48DE-9F88-5C9FF449D948}" srcOrd="0" destOrd="0" presId="urn:microsoft.com/office/officeart/2008/layout/LinedList"/>
    <dgm:cxn modelId="{E45D5303-C47D-4482-AE6B-9B21745F426A}" type="presParOf" srcId="{9812CE5F-388B-4D85-ACF9-6DAB6E8CAC9D}" destId="{6F55EE96-A895-4EE8-A9FA-3DF27DC8F405}" srcOrd="0" destOrd="0" presId="urn:microsoft.com/office/officeart/2008/layout/LinedList"/>
    <dgm:cxn modelId="{44F4CB15-F1CD-4A6A-A05A-1B2FFC303A77}" type="presParOf" srcId="{9812CE5F-388B-4D85-ACF9-6DAB6E8CAC9D}" destId="{302B848A-D191-4431-AD69-A6BA0EC9B670}" srcOrd="1" destOrd="0" presId="urn:microsoft.com/office/officeart/2008/layout/LinedList"/>
    <dgm:cxn modelId="{8430C398-69B3-4AE7-AEDB-5A2F5FDDA773}" type="presParOf" srcId="{302B848A-D191-4431-AD69-A6BA0EC9B670}" destId="{283B1765-3C86-41EE-BBE2-5D45B3FFED5C}" srcOrd="0" destOrd="0" presId="urn:microsoft.com/office/officeart/2008/layout/LinedList"/>
    <dgm:cxn modelId="{43550277-8A4F-49B8-A30C-54D4AC45267D}" type="presParOf" srcId="{302B848A-D191-4431-AD69-A6BA0EC9B670}" destId="{2FC33DE7-ECD1-4D0E-844B-3E8551A87041}" srcOrd="1" destOrd="0" presId="urn:microsoft.com/office/officeart/2008/layout/LinedList"/>
    <dgm:cxn modelId="{E7EB16AE-2724-4CE2-912D-08D6EC45B282}" type="presParOf" srcId="{9812CE5F-388B-4D85-ACF9-6DAB6E8CAC9D}" destId="{703A009E-62BE-4FAF-A2EF-050A176C9FAC}" srcOrd="2" destOrd="0" presId="urn:microsoft.com/office/officeart/2008/layout/LinedList"/>
    <dgm:cxn modelId="{B5346D14-4ACB-45E0-AB92-09A1E5FC2EB0}" type="presParOf" srcId="{9812CE5F-388B-4D85-ACF9-6DAB6E8CAC9D}" destId="{3E6B5970-425C-4AD0-9726-87711B0BA967}" srcOrd="3" destOrd="0" presId="urn:microsoft.com/office/officeart/2008/layout/LinedList"/>
    <dgm:cxn modelId="{1E982C72-18AD-430C-A7D1-1BAB40AC3337}" type="presParOf" srcId="{3E6B5970-425C-4AD0-9726-87711B0BA967}" destId="{4E88BC07-F353-48DE-9F88-5C9FF449D948}" srcOrd="0" destOrd="0" presId="urn:microsoft.com/office/officeart/2008/layout/LinedList"/>
    <dgm:cxn modelId="{3E172184-979D-4AF8-9AB9-5DCA290436DB}" type="presParOf" srcId="{3E6B5970-425C-4AD0-9726-87711B0BA967}" destId="{4767887A-4896-4C18-B455-BA5365A56478}" srcOrd="1" destOrd="0" presId="urn:microsoft.com/office/officeart/2008/layout/LinedList"/>
    <dgm:cxn modelId="{2278FD56-ABF5-4B2E-9D52-A407B3879E24}" type="presParOf" srcId="{9812CE5F-388B-4D85-ACF9-6DAB6E8CAC9D}" destId="{9FB1ED3E-8B74-412D-A053-7125A1B82AF9}" srcOrd="4" destOrd="0" presId="urn:microsoft.com/office/officeart/2008/layout/LinedList"/>
    <dgm:cxn modelId="{1E79E3BD-0E14-4985-ACC9-E12D10158E30}" type="presParOf" srcId="{9812CE5F-388B-4D85-ACF9-6DAB6E8CAC9D}" destId="{893ABBF7-C68F-4545-8D78-1CB9BC2B975E}" srcOrd="5" destOrd="0" presId="urn:microsoft.com/office/officeart/2008/layout/LinedList"/>
    <dgm:cxn modelId="{16CE1F1F-F925-40E9-81A4-B2E7F5C2EC39}" type="presParOf" srcId="{893ABBF7-C68F-4545-8D78-1CB9BC2B975E}" destId="{F35B968C-6BE2-4F95-991B-E05E4E6DCF26}" srcOrd="0" destOrd="0" presId="urn:microsoft.com/office/officeart/2008/layout/LinedList"/>
    <dgm:cxn modelId="{CAB91990-3877-44FF-A936-C84B8FB6C12C}" type="presParOf" srcId="{893ABBF7-C68F-4545-8D78-1CB9BC2B975E}" destId="{9B55A8A1-9745-4A3B-8057-6C7E0C900A98}"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21C4D1B-4751-4560-8A8B-6BE777BD530A}"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6959441A-4746-40E4-8193-B44690EF6E6B}">
      <dgm:prSet/>
      <dgm:spPr/>
      <dgm:t>
        <a:bodyPr/>
        <a:lstStyle/>
        <a:p>
          <a:r>
            <a:rPr lang="en-US"/>
            <a:t>How do they interpret the Cone Graphic?</a:t>
          </a:r>
        </a:p>
      </dgm:t>
    </dgm:pt>
    <dgm:pt modelId="{EF58A8F5-FDCE-4871-AD6C-535AB27A5ADE}" type="parTrans" cxnId="{059FD9E9-6D07-484B-A3CF-1FC6BD64EAE4}">
      <dgm:prSet/>
      <dgm:spPr/>
      <dgm:t>
        <a:bodyPr/>
        <a:lstStyle/>
        <a:p>
          <a:endParaRPr lang="en-US"/>
        </a:p>
      </dgm:t>
    </dgm:pt>
    <dgm:pt modelId="{FD3686C5-0AED-402C-891D-CFBDC75A5759}" type="sibTrans" cxnId="{059FD9E9-6D07-484B-A3CF-1FC6BD64EAE4}">
      <dgm:prSet/>
      <dgm:spPr/>
      <dgm:t>
        <a:bodyPr/>
        <a:lstStyle/>
        <a:p>
          <a:endParaRPr lang="en-US"/>
        </a:p>
      </dgm:t>
    </dgm:pt>
    <dgm:pt modelId="{1BB5B400-35B6-44C0-A7FA-E0FE1D7887AC}">
      <dgm:prSet/>
      <dgm:spPr/>
      <dgm:t>
        <a:bodyPr/>
        <a:lstStyle/>
        <a:p>
          <a:r>
            <a:rPr lang="en-US"/>
            <a:t>What decisions to they make based on the Graphic?</a:t>
          </a:r>
        </a:p>
      </dgm:t>
    </dgm:pt>
    <dgm:pt modelId="{428BD6F1-E11B-4E1A-88DD-3068E052B429}" type="parTrans" cxnId="{37D6F4C3-6E2D-4FF9-830E-E428DE906C7B}">
      <dgm:prSet/>
      <dgm:spPr/>
      <dgm:t>
        <a:bodyPr/>
        <a:lstStyle/>
        <a:p>
          <a:endParaRPr lang="en-US"/>
        </a:p>
      </dgm:t>
    </dgm:pt>
    <dgm:pt modelId="{E4D9597A-13A9-459D-AD0B-71F78A2F87E8}" type="sibTrans" cxnId="{37D6F4C3-6E2D-4FF9-830E-E428DE906C7B}">
      <dgm:prSet/>
      <dgm:spPr/>
      <dgm:t>
        <a:bodyPr/>
        <a:lstStyle/>
        <a:p>
          <a:endParaRPr lang="en-US"/>
        </a:p>
      </dgm:t>
    </dgm:pt>
    <dgm:pt modelId="{147F72C2-E65B-4668-A185-7A7CA9F3B9F4}">
      <dgm:prSet/>
      <dgm:spPr/>
      <dgm:t>
        <a:bodyPr/>
        <a:lstStyle/>
        <a:p>
          <a:r>
            <a:rPr lang="en-US" dirty="0"/>
            <a:t>What other information do they need/access to inform decision-making?</a:t>
          </a:r>
        </a:p>
      </dgm:t>
    </dgm:pt>
    <dgm:pt modelId="{5DCCCC42-1F03-4D29-AECE-137F6ABE4BB4}" type="parTrans" cxnId="{9DEB8EEC-486C-4971-B47C-37D995E4D557}">
      <dgm:prSet/>
      <dgm:spPr/>
      <dgm:t>
        <a:bodyPr/>
        <a:lstStyle/>
        <a:p>
          <a:endParaRPr lang="en-US"/>
        </a:p>
      </dgm:t>
    </dgm:pt>
    <dgm:pt modelId="{CA0136DA-BE8F-4A95-A651-182C05E97F68}" type="sibTrans" cxnId="{9DEB8EEC-486C-4971-B47C-37D995E4D557}">
      <dgm:prSet/>
      <dgm:spPr/>
      <dgm:t>
        <a:bodyPr/>
        <a:lstStyle/>
        <a:p>
          <a:endParaRPr lang="en-US"/>
        </a:p>
      </dgm:t>
    </dgm:pt>
    <dgm:pt modelId="{A6B0AC4C-1081-4C93-8E3A-4257E916112C}">
      <dgm:prSet/>
      <dgm:spPr/>
      <dgm:t>
        <a:bodyPr/>
        <a:lstStyle/>
        <a:p>
          <a:r>
            <a:rPr lang="en-US"/>
            <a:t>What are the strengths and weaknesses of the graphic?</a:t>
          </a:r>
          <a:br>
            <a:rPr lang="en-US"/>
          </a:br>
          <a:endParaRPr lang="en-US"/>
        </a:p>
      </dgm:t>
    </dgm:pt>
    <dgm:pt modelId="{97291A9F-DA50-4370-BA77-AD7AF85B349B}" type="parTrans" cxnId="{1DBC6E3D-2E32-4061-A58D-62379117B7FD}">
      <dgm:prSet/>
      <dgm:spPr/>
      <dgm:t>
        <a:bodyPr/>
        <a:lstStyle/>
        <a:p>
          <a:endParaRPr lang="en-US"/>
        </a:p>
      </dgm:t>
    </dgm:pt>
    <dgm:pt modelId="{0F483549-8F5A-4D92-9F1E-ACA37CE14B98}" type="sibTrans" cxnId="{1DBC6E3D-2E32-4061-A58D-62379117B7FD}">
      <dgm:prSet/>
      <dgm:spPr/>
      <dgm:t>
        <a:bodyPr/>
        <a:lstStyle/>
        <a:p>
          <a:endParaRPr lang="en-US"/>
        </a:p>
      </dgm:t>
    </dgm:pt>
    <dgm:pt modelId="{64834BFA-4184-436C-AC74-7F699F3074CD}" type="pres">
      <dgm:prSet presAssocID="{D21C4D1B-4751-4560-8A8B-6BE777BD530A}" presName="vert0" presStyleCnt="0">
        <dgm:presLayoutVars>
          <dgm:dir/>
          <dgm:animOne val="branch"/>
          <dgm:animLvl val="lvl"/>
        </dgm:presLayoutVars>
      </dgm:prSet>
      <dgm:spPr/>
    </dgm:pt>
    <dgm:pt modelId="{4AB92243-C10A-46A7-9B45-7B38E7457697}" type="pres">
      <dgm:prSet presAssocID="{6959441A-4746-40E4-8193-B44690EF6E6B}" presName="thickLine" presStyleLbl="alignNode1" presStyleIdx="0" presStyleCnt="4"/>
      <dgm:spPr/>
    </dgm:pt>
    <dgm:pt modelId="{83E5E24F-1AF2-4DCD-8ACC-8C81F802C9D4}" type="pres">
      <dgm:prSet presAssocID="{6959441A-4746-40E4-8193-B44690EF6E6B}" presName="horz1" presStyleCnt="0"/>
      <dgm:spPr/>
    </dgm:pt>
    <dgm:pt modelId="{34422D5F-D144-4093-956C-79332CE17AC3}" type="pres">
      <dgm:prSet presAssocID="{6959441A-4746-40E4-8193-B44690EF6E6B}" presName="tx1" presStyleLbl="revTx" presStyleIdx="0" presStyleCnt="4"/>
      <dgm:spPr/>
    </dgm:pt>
    <dgm:pt modelId="{FE0ECE43-3BCF-462F-84DD-90E48BFE678A}" type="pres">
      <dgm:prSet presAssocID="{6959441A-4746-40E4-8193-B44690EF6E6B}" presName="vert1" presStyleCnt="0"/>
      <dgm:spPr/>
    </dgm:pt>
    <dgm:pt modelId="{5DF72310-B5DA-43D2-8D5E-62068B154DA7}" type="pres">
      <dgm:prSet presAssocID="{1BB5B400-35B6-44C0-A7FA-E0FE1D7887AC}" presName="thickLine" presStyleLbl="alignNode1" presStyleIdx="1" presStyleCnt="4"/>
      <dgm:spPr/>
    </dgm:pt>
    <dgm:pt modelId="{E70D9FC4-06AC-4568-B971-B95139A528DB}" type="pres">
      <dgm:prSet presAssocID="{1BB5B400-35B6-44C0-A7FA-E0FE1D7887AC}" presName="horz1" presStyleCnt="0"/>
      <dgm:spPr/>
    </dgm:pt>
    <dgm:pt modelId="{F9C80C13-4A07-4579-863F-BE3BCECD069A}" type="pres">
      <dgm:prSet presAssocID="{1BB5B400-35B6-44C0-A7FA-E0FE1D7887AC}" presName="tx1" presStyleLbl="revTx" presStyleIdx="1" presStyleCnt="4"/>
      <dgm:spPr/>
    </dgm:pt>
    <dgm:pt modelId="{FD94BEA5-E192-4744-82FF-A06ACB333FF9}" type="pres">
      <dgm:prSet presAssocID="{1BB5B400-35B6-44C0-A7FA-E0FE1D7887AC}" presName="vert1" presStyleCnt="0"/>
      <dgm:spPr/>
    </dgm:pt>
    <dgm:pt modelId="{BF58383F-6001-4FAD-B73D-56B559CA2067}" type="pres">
      <dgm:prSet presAssocID="{147F72C2-E65B-4668-A185-7A7CA9F3B9F4}" presName="thickLine" presStyleLbl="alignNode1" presStyleIdx="2" presStyleCnt="4"/>
      <dgm:spPr/>
    </dgm:pt>
    <dgm:pt modelId="{BA3A7805-9D2B-475D-A40E-68A7C7FBB5BD}" type="pres">
      <dgm:prSet presAssocID="{147F72C2-E65B-4668-A185-7A7CA9F3B9F4}" presName="horz1" presStyleCnt="0"/>
      <dgm:spPr/>
    </dgm:pt>
    <dgm:pt modelId="{05526948-0033-4827-9D95-2E53EB44424E}" type="pres">
      <dgm:prSet presAssocID="{147F72C2-E65B-4668-A185-7A7CA9F3B9F4}" presName="tx1" presStyleLbl="revTx" presStyleIdx="2" presStyleCnt="4"/>
      <dgm:spPr/>
    </dgm:pt>
    <dgm:pt modelId="{8455CF38-5E70-43DE-B562-BDC8C286934C}" type="pres">
      <dgm:prSet presAssocID="{147F72C2-E65B-4668-A185-7A7CA9F3B9F4}" presName="vert1" presStyleCnt="0"/>
      <dgm:spPr/>
    </dgm:pt>
    <dgm:pt modelId="{32116AEF-2002-4A7E-8958-3685BE57DE04}" type="pres">
      <dgm:prSet presAssocID="{A6B0AC4C-1081-4C93-8E3A-4257E916112C}" presName="thickLine" presStyleLbl="alignNode1" presStyleIdx="3" presStyleCnt="4"/>
      <dgm:spPr/>
    </dgm:pt>
    <dgm:pt modelId="{F2F306BC-1B64-4FF7-80C6-C174538DEAB4}" type="pres">
      <dgm:prSet presAssocID="{A6B0AC4C-1081-4C93-8E3A-4257E916112C}" presName="horz1" presStyleCnt="0"/>
      <dgm:spPr/>
    </dgm:pt>
    <dgm:pt modelId="{DFF71DEF-CEAD-4E98-B2DC-DBD1409348F3}" type="pres">
      <dgm:prSet presAssocID="{A6B0AC4C-1081-4C93-8E3A-4257E916112C}" presName="tx1" presStyleLbl="revTx" presStyleIdx="3" presStyleCnt="4"/>
      <dgm:spPr/>
    </dgm:pt>
    <dgm:pt modelId="{B14067D9-E62E-4E0F-9B5B-B1DFE50ABE3A}" type="pres">
      <dgm:prSet presAssocID="{A6B0AC4C-1081-4C93-8E3A-4257E916112C}" presName="vert1" presStyleCnt="0"/>
      <dgm:spPr/>
    </dgm:pt>
  </dgm:ptLst>
  <dgm:cxnLst>
    <dgm:cxn modelId="{19458311-9050-4C72-9BB7-7C72A524F7F6}" type="presOf" srcId="{A6B0AC4C-1081-4C93-8E3A-4257E916112C}" destId="{DFF71DEF-CEAD-4E98-B2DC-DBD1409348F3}" srcOrd="0" destOrd="0" presId="urn:microsoft.com/office/officeart/2008/layout/LinedList"/>
    <dgm:cxn modelId="{1DBC6E3D-2E32-4061-A58D-62379117B7FD}" srcId="{D21C4D1B-4751-4560-8A8B-6BE777BD530A}" destId="{A6B0AC4C-1081-4C93-8E3A-4257E916112C}" srcOrd="3" destOrd="0" parTransId="{97291A9F-DA50-4370-BA77-AD7AF85B349B}" sibTransId="{0F483549-8F5A-4D92-9F1E-ACA37CE14B98}"/>
    <dgm:cxn modelId="{51C73398-61B5-4097-BACD-B564FD57EC95}" type="presOf" srcId="{D21C4D1B-4751-4560-8A8B-6BE777BD530A}" destId="{64834BFA-4184-436C-AC74-7F699F3074CD}" srcOrd="0" destOrd="0" presId="urn:microsoft.com/office/officeart/2008/layout/LinedList"/>
    <dgm:cxn modelId="{37D6F4C3-6E2D-4FF9-830E-E428DE906C7B}" srcId="{D21C4D1B-4751-4560-8A8B-6BE777BD530A}" destId="{1BB5B400-35B6-44C0-A7FA-E0FE1D7887AC}" srcOrd="1" destOrd="0" parTransId="{428BD6F1-E11B-4E1A-88DD-3068E052B429}" sibTransId="{E4D9597A-13A9-459D-AD0B-71F78A2F87E8}"/>
    <dgm:cxn modelId="{74ECF1C7-0970-47D9-B3AE-5406539755F1}" type="presOf" srcId="{147F72C2-E65B-4668-A185-7A7CA9F3B9F4}" destId="{05526948-0033-4827-9D95-2E53EB44424E}" srcOrd="0" destOrd="0" presId="urn:microsoft.com/office/officeart/2008/layout/LinedList"/>
    <dgm:cxn modelId="{B5F2C4E4-8A59-4805-8C58-432C8B79C1DF}" type="presOf" srcId="{1BB5B400-35B6-44C0-A7FA-E0FE1D7887AC}" destId="{F9C80C13-4A07-4579-863F-BE3BCECD069A}" srcOrd="0" destOrd="0" presId="urn:microsoft.com/office/officeart/2008/layout/LinedList"/>
    <dgm:cxn modelId="{059FD9E9-6D07-484B-A3CF-1FC6BD64EAE4}" srcId="{D21C4D1B-4751-4560-8A8B-6BE777BD530A}" destId="{6959441A-4746-40E4-8193-B44690EF6E6B}" srcOrd="0" destOrd="0" parTransId="{EF58A8F5-FDCE-4871-AD6C-535AB27A5ADE}" sibTransId="{FD3686C5-0AED-402C-891D-CFBDC75A5759}"/>
    <dgm:cxn modelId="{9DEB8EEC-486C-4971-B47C-37D995E4D557}" srcId="{D21C4D1B-4751-4560-8A8B-6BE777BD530A}" destId="{147F72C2-E65B-4668-A185-7A7CA9F3B9F4}" srcOrd="2" destOrd="0" parTransId="{5DCCCC42-1F03-4D29-AECE-137F6ABE4BB4}" sibTransId="{CA0136DA-BE8F-4A95-A651-182C05E97F68}"/>
    <dgm:cxn modelId="{7741D5EE-45ED-4098-814D-6B96783A94E7}" type="presOf" srcId="{6959441A-4746-40E4-8193-B44690EF6E6B}" destId="{34422D5F-D144-4093-956C-79332CE17AC3}" srcOrd="0" destOrd="0" presId="urn:microsoft.com/office/officeart/2008/layout/LinedList"/>
    <dgm:cxn modelId="{6A8C556A-FC0C-44D8-94CE-61A03CE67CBB}" type="presParOf" srcId="{64834BFA-4184-436C-AC74-7F699F3074CD}" destId="{4AB92243-C10A-46A7-9B45-7B38E7457697}" srcOrd="0" destOrd="0" presId="urn:microsoft.com/office/officeart/2008/layout/LinedList"/>
    <dgm:cxn modelId="{6691D1D3-97BF-4567-B9C7-B5093E87BC2E}" type="presParOf" srcId="{64834BFA-4184-436C-AC74-7F699F3074CD}" destId="{83E5E24F-1AF2-4DCD-8ACC-8C81F802C9D4}" srcOrd="1" destOrd="0" presId="urn:microsoft.com/office/officeart/2008/layout/LinedList"/>
    <dgm:cxn modelId="{AFF3F557-5B86-46C7-9228-9ED4AE0D42C6}" type="presParOf" srcId="{83E5E24F-1AF2-4DCD-8ACC-8C81F802C9D4}" destId="{34422D5F-D144-4093-956C-79332CE17AC3}" srcOrd="0" destOrd="0" presId="urn:microsoft.com/office/officeart/2008/layout/LinedList"/>
    <dgm:cxn modelId="{2CF9FC4F-D983-4931-A6EB-438CD761FAA0}" type="presParOf" srcId="{83E5E24F-1AF2-4DCD-8ACC-8C81F802C9D4}" destId="{FE0ECE43-3BCF-462F-84DD-90E48BFE678A}" srcOrd="1" destOrd="0" presId="urn:microsoft.com/office/officeart/2008/layout/LinedList"/>
    <dgm:cxn modelId="{982B988F-3ACE-4DB5-97EB-F7130B49F591}" type="presParOf" srcId="{64834BFA-4184-436C-AC74-7F699F3074CD}" destId="{5DF72310-B5DA-43D2-8D5E-62068B154DA7}" srcOrd="2" destOrd="0" presId="urn:microsoft.com/office/officeart/2008/layout/LinedList"/>
    <dgm:cxn modelId="{54707259-30ED-4669-AA5A-D797BBBDE027}" type="presParOf" srcId="{64834BFA-4184-436C-AC74-7F699F3074CD}" destId="{E70D9FC4-06AC-4568-B971-B95139A528DB}" srcOrd="3" destOrd="0" presId="urn:microsoft.com/office/officeart/2008/layout/LinedList"/>
    <dgm:cxn modelId="{A567D366-7DA0-4963-BD46-4D404D706205}" type="presParOf" srcId="{E70D9FC4-06AC-4568-B971-B95139A528DB}" destId="{F9C80C13-4A07-4579-863F-BE3BCECD069A}" srcOrd="0" destOrd="0" presId="urn:microsoft.com/office/officeart/2008/layout/LinedList"/>
    <dgm:cxn modelId="{8F9C577D-148E-4ABF-ACA1-07EA45DFC307}" type="presParOf" srcId="{E70D9FC4-06AC-4568-B971-B95139A528DB}" destId="{FD94BEA5-E192-4744-82FF-A06ACB333FF9}" srcOrd="1" destOrd="0" presId="urn:microsoft.com/office/officeart/2008/layout/LinedList"/>
    <dgm:cxn modelId="{2D3A2AD2-BFBD-4CD8-BB16-2ABA4379B82B}" type="presParOf" srcId="{64834BFA-4184-436C-AC74-7F699F3074CD}" destId="{BF58383F-6001-4FAD-B73D-56B559CA2067}" srcOrd="4" destOrd="0" presId="urn:microsoft.com/office/officeart/2008/layout/LinedList"/>
    <dgm:cxn modelId="{D66E6FC1-920B-4B96-84A3-7B5DE20290B7}" type="presParOf" srcId="{64834BFA-4184-436C-AC74-7F699F3074CD}" destId="{BA3A7805-9D2B-475D-A40E-68A7C7FBB5BD}" srcOrd="5" destOrd="0" presId="urn:microsoft.com/office/officeart/2008/layout/LinedList"/>
    <dgm:cxn modelId="{4BBA2CF0-1E12-42A2-957E-813DDBA883DD}" type="presParOf" srcId="{BA3A7805-9D2B-475D-A40E-68A7C7FBB5BD}" destId="{05526948-0033-4827-9D95-2E53EB44424E}" srcOrd="0" destOrd="0" presId="urn:microsoft.com/office/officeart/2008/layout/LinedList"/>
    <dgm:cxn modelId="{AA6C3B85-4380-432F-A1B7-F5226A5EE47D}" type="presParOf" srcId="{BA3A7805-9D2B-475D-A40E-68A7C7FBB5BD}" destId="{8455CF38-5E70-43DE-B562-BDC8C286934C}" srcOrd="1" destOrd="0" presId="urn:microsoft.com/office/officeart/2008/layout/LinedList"/>
    <dgm:cxn modelId="{689B5881-F506-40DD-B8BD-05FD2544E49B}" type="presParOf" srcId="{64834BFA-4184-436C-AC74-7F699F3074CD}" destId="{32116AEF-2002-4A7E-8958-3685BE57DE04}" srcOrd="6" destOrd="0" presId="urn:microsoft.com/office/officeart/2008/layout/LinedList"/>
    <dgm:cxn modelId="{BF2902DB-5D5A-49C2-83C5-53D44A6B7142}" type="presParOf" srcId="{64834BFA-4184-436C-AC74-7F699F3074CD}" destId="{F2F306BC-1B64-4FF7-80C6-C174538DEAB4}" srcOrd="7" destOrd="0" presId="urn:microsoft.com/office/officeart/2008/layout/LinedList"/>
    <dgm:cxn modelId="{2B59855A-E231-4D3B-888C-361F23F737CB}" type="presParOf" srcId="{F2F306BC-1B64-4FF7-80C6-C174538DEAB4}" destId="{DFF71DEF-CEAD-4E98-B2DC-DBD1409348F3}" srcOrd="0" destOrd="0" presId="urn:microsoft.com/office/officeart/2008/layout/LinedList"/>
    <dgm:cxn modelId="{F9A02E39-08E7-44F2-8B21-5298E654C8C5}" type="presParOf" srcId="{F2F306BC-1B64-4FF7-80C6-C174538DEAB4}" destId="{B14067D9-E62E-4E0F-9B5B-B1DFE50ABE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15F089-E21F-44B4-B326-D232DC633679}">
      <dsp:nvSpPr>
        <dsp:cNvPr id="0" name=""/>
        <dsp:cNvSpPr/>
      </dsp:nvSpPr>
      <dsp:spPr>
        <a:xfrm>
          <a:off x="0" y="621"/>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6B75803-B656-4843-8A5D-0A57E5032C48}">
      <dsp:nvSpPr>
        <dsp:cNvPr id="0" name=""/>
        <dsp:cNvSpPr/>
      </dsp:nvSpPr>
      <dsp:spPr>
        <a:xfrm>
          <a:off x="439582" y="327583"/>
          <a:ext cx="799241" cy="7992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0DA8DF2-B66F-46F5-8567-AF6F7433D9CA}">
      <dsp:nvSpPr>
        <dsp:cNvPr id="0" name=""/>
        <dsp:cNvSpPr/>
      </dsp:nvSpPr>
      <dsp:spPr>
        <a:xfrm>
          <a:off x="1678407" y="621"/>
          <a:ext cx="3477720"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100000"/>
            </a:lnSpc>
            <a:spcBef>
              <a:spcPct val="0"/>
            </a:spcBef>
            <a:spcAft>
              <a:spcPct val="35000"/>
            </a:spcAft>
            <a:buNone/>
          </a:pPr>
          <a:r>
            <a:rPr lang="en-US" sz="2500" kern="1200" dirty="0"/>
            <a:t>Literature Review</a:t>
          </a:r>
        </a:p>
      </dsp:txBody>
      <dsp:txXfrm>
        <a:off x="1678407" y="621"/>
        <a:ext cx="3477720" cy="1453166"/>
      </dsp:txXfrm>
    </dsp:sp>
    <dsp:sp modelId="{5383F76C-4EF8-47B3-9E85-0C04B9E364D0}">
      <dsp:nvSpPr>
        <dsp:cNvPr id="0" name=""/>
        <dsp:cNvSpPr/>
      </dsp:nvSpPr>
      <dsp:spPr>
        <a:xfrm>
          <a:off x="5156127" y="621"/>
          <a:ext cx="257213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711200">
            <a:lnSpc>
              <a:spcPct val="100000"/>
            </a:lnSpc>
            <a:spcBef>
              <a:spcPct val="0"/>
            </a:spcBef>
            <a:spcAft>
              <a:spcPct val="35000"/>
            </a:spcAft>
            <a:buNone/>
          </a:pPr>
          <a:r>
            <a:rPr lang="en-US" sz="1600" kern="1200" dirty="0"/>
            <a:t>Completed in April 2019</a:t>
          </a:r>
        </a:p>
        <a:p>
          <a:pPr marL="0" lvl="0" indent="0" algn="l" defTabSz="711200">
            <a:lnSpc>
              <a:spcPct val="100000"/>
            </a:lnSpc>
            <a:spcBef>
              <a:spcPct val="0"/>
            </a:spcBef>
            <a:spcAft>
              <a:spcPct val="35000"/>
            </a:spcAft>
            <a:buNone/>
          </a:pPr>
          <a:r>
            <a:rPr lang="en-US" sz="1600" kern="1200" dirty="0"/>
            <a:t>Looked at nearly 60 studies and NWS service assessments</a:t>
          </a:r>
        </a:p>
      </dsp:txBody>
      <dsp:txXfrm>
        <a:off x="5156127" y="621"/>
        <a:ext cx="2572139" cy="1453166"/>
      </dsp:txXfrm>
    </dsp:sp>
    <dsp:sp modelId="{C314DBCF-9559-4510-868B-FCD492592C5A}">
      <dsp:nvSpPr>
        <dsp:cNvPr id="0" name=""/>
        <dsp:cNvSpPr/>
      </dsp:nvSpPr>
      <dsp:spPr>
        <a:xfrm>
          <a:off x="0" y="1817078"/>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2F0CE2D-E573-42E2-9336-656F84397300}">
      <dsp:nvSpPr>
        <dsp:cNvPr id="0" name=""/>
        <dsp:cNvSpPr/>
      </dsp:nvSpPr>
      <dsp:spPr>
        <a:xfrm>
          <a:off x="439582" y="2144041"/>
          <a:ext cx="799241" cy="7992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F3F9D25-B3AA-41F6-A24D-85CFB3CE7391}">
      <dsp:nvSpPr>
        <dsp:cNvPr id="0" name=""/>
        <dsp:cNvSpPr/>
      </dsp:nvSpPr>
      <dsp:spPr>
        <a:xfrm>
          <a:off x="1678407" y="1817078"/>
          <a:ext cx="3477720"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100000"/>
            </a:lnSpc>
            <a:spcBef>
              <a:spcPct val="0"/>
            </a:spcBef>
            <a:spcAft>
              <a:spcPct val="35000"/>
            </a:spcAft>
            <a:buNone/>
          </a:pPr>
          <a:r>
            <a:rPr lang="en-US" sz="2500" kern="1200" dirty="0"/>
            <a:t>Survey</a:t>
          </a:r>
        </a:p>
      </dsp:txBody>
      <dsp:txXfrm>
        <a:off x="1678407" y="1817078"/>
        <a:ext cx="3477720" cy="1453166"/>
      </dsp:txXfrm>
    </dsp:sp>
    <dsp:sp modelId="{2D5BCF74-3804-4F7F-9AD9-3A48BAAC70D0}">
      <dsp:nvSpPr>
        <dsp:cNvPr id="0" name=""/>
        <dsp:cNvSpPr/>
      </dsp:nvSpPr>
      <dsp:spPr>
        <a:xfrm>
          <a:off x="5156127" y="1817078"/>
          <a:ext cx="257213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711200">
            <a:lnSpc>
              <a:spcPct val="100000"/>
            </a:lnSpc>
            <a:spcBef>
              <a:spcPct val="0"/>
            </a:spcBef>
            <a:spcAft>
              <a:spcPct val="35000"/>
            </a:spcAft>
            <a:buNone/>
          </a:pPr>
          <a:r>
            <a:rPr lang="en-US" sz="1600" kern="1200" dirty="0"/>
            <a:t>Tentatively looking at deployment in the summer of 2020 with analysis in fall of 2020</a:t>
          </a:r>
        </a:p>
      </dsp:txBody>
      <dsp:txXfrm>
        <a:off x="5156127" y="1817078"/>
        <a:ext cx="2572139" cy="1453166"/>
      </dsp:txXfrm>
    </dsp:sp>
    <dsp:sp modelId="{D68AEA0C-3E37-4465-BD81-B1F7F4A9C7A5}">
      <dsp:nvSpPr>
        <dsp:cNvPr id="0" name=""/>
        <dsp:cNvSpPr/>
      </dsp:nvSpPr>
      <dsp:spPr>
        <a:xfrm>
          <a:off x="0" y="3633536"/>
          <a:ext cx="7728267" cy="1453166"/>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481CD9F-80BA-40E6-B8E0-452040228066}">
      <dsp:nvSpPr>
        <dsp:cNvPr id="0" name=""/>
        <dsp:cNvSpPr/>
      </dsp:nvSpPr>
      <dsp:spPr>
        <a:xfrm>
          <a:off x="439582" y="3960499"/>
          <a:ext cx="799241" cy="7992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079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E1BE83D-4F35-4001-871D-AA47E490E039}">
      <dsp:nvSpPr>
        <dsp:cNvPr id="0" name=""/>
        <dsp:cNvSpPr/>
      </dsp:nvSpPr>
      <dsp:spPr>
        <a:xfrm>
          <a:off x="1678407" y="3633536"/>
          <a:ext cx="3477720"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1111250">
            <a:lnSpc>
              <a:spcPct val="100000"/>
            </a:lnSpc>
            <a:spcBef>
              <a:spcPct val="0"/>
            </a:spcBef>
            <a:spcAft>
              <a:spcPct val="35000"/>
            </a:spcAft>
            <a:buNone/>
          </a:pPr>
          <a:r>
            <a:rPr lang="en-US" sz="2500" kern="1200" dirty="0"/>
            <a:t>Interviews</a:t>
          </a:r>
        </a:p>
      </dsp:txBody>
      <dsp:txXfrm>
        <a:off x="1678407" y="3633536"/>
        <a:ext cx="3477720" cy="1453166"/>
      </dsp:txXfrm>
    </dsp:sp>
    <dsp:sp modelId="{B08E58C1-114C-4855-93ED-64347B6141AB}">
      <dsp:nvSpPr>
        <dsp:cNvPr id="0" name=""/>
        <dsp:cNvSpPr/>
      </dsp:nvSpPr>
      <dsp:spPr>
        <a:xfrm>
          <a:off x="5156127" y="3633536"/>
          <a:ext cx="2572139" cy="14531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3793" tIns="153793" rIns="153793" bIns="153793" numCol="1" spcCol="1270" anchor="ctr" anchorCtr="0">
          <a:noAutofit/>
        </a:bodyPr>
        <a:lstStyle/>
        <a:p>
          <a:pPr marL="0" lvl="0" indent="0" algn="l" defTabSz="711200">
            <a:lnSpc>
              <a:spcPct val="100000"/>
            </a:lnSpc>
            <a:spcBef>
              <a:spcPct val="0"/>
            </a:spcBef>
            <a:spcAft>
              <a:spcPct val="35000"/>
            </a:spcAft>
            <a:buNone/>
          </a:pPr>
          <a:r>
            <a:rPr lang="en-US" sz="1600" kern="1200" dirty="0"/>
            <a:t>Initial set of seven interviews completed 3/13/20 </a:t>
          </a:r>
        </a:p>
      </dsp:txBody>
      <dsp:txXfrm>
        <a:off x="5156127" y="3633536"/>
        <a:ext cx="2572139" cy="145316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55EE96-A895-4EE8-A9FA-3DF27DC8F405}">
      <dsp:nvSpPr>
        <dsp:cNvPr id="0" name=""/>
        <dsp:cNvSpPr/>
      </dsp:nvSpPr>
      <dsp:spPr>
        <a:xfrm>
          <a:off x="0" y="2484"/>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3B1765-3C86-41EE-BBE2-5D45B3FFED5C}">
      <dsp:nvSpPr>
        <dsp:cNvPr id="0" name=""/>
        <dsp:cNvSpPr/>
      </dsp:nvSpPr>
      <dsp:spPr>
        <a:xfrm>
          <a:off x="0" y="2484"/>
          <a:ext cx="7728267" cy="1694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100000"/>
            </a:lnSpc>
            <a:spcBef>
              <a:spcPct val="0"/>
            </a:spcBef>
            <a:spcAft>
              <a:spcPct val="35000"/>
            </a:spcAft>
            <a:buNone/>
          </a:pPr>
          <a:r>
            <a:rPr lang="en-US" sz="4000" b="1" kern="1200"/>
            <a:t>Influences on Decision-Making</a:t>
          </a:r>
          <a:endParaRPr lang="en-US" sz="4000" kern="1200"/>
        </a:p>
      </dsp:txBody>
      <dsp:txXfrm>
        <a:off x="0" y="2484"/>
        <a:ext cx="7728267" cy="1694118"/>
      </dsp:txXfrm>
    </dsp:sp>
    <dsp:sp modelId="{703A009E-62BE-4FAF-A2EF-050A176C9FAC}">
      <dsp:nvSpPr>
        <dsp:cNvPr id="0" name=""/>
        <dsp:cNvSpPr/>
      </dsp:nvSpPr>
      <dsp:spPr>
        <a:xfrm>
          <a:off x="0" y="1696602"/>
          <a:ext cx="7728267" cy="0"/>
        </a:xfrm>
        <a:prstGeom prst="line">
          <a:avLst/>
        </a:prstGeom>
        <a:solidFill>
          <a:schemeClr val="accent2">
            <a:hueOff val="977227"/>
            <a:satOff val="-15767"/>
            <a:lumOff val="-2745"/>
            <a:alphaOff val="0"/>
          </a:schemeClr>
        </a:solidFill>
        <a:ln w="10795" cap="flat" cmpd="sng" algn="ctr">
          <a:solidFill>
            <a:schemeClr val="accent2">
              <a:hueOff val="977227"/>
              <a:satOff val="-15767"/>
              <a:lumOff val="-274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88BC07-F353-48DE-9F88-5C9FF449D948}">
      <dsp:nvSpPr>
        <dsp:cNvPr id="0" name=""/>
        <dsp:cNvSpPr/>
      </dsp:nvSpPr>
      <dsp:spPr>
        <a:xfrm>
          <a:off x="0" y="1696602"/>
          <a:ext cx="7728267" cy="1694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100000"/>
            </a:lnSpc>
            <a:spcBef>
              <a:spcPct val="0"/>
            </a:spcBef>
            <a:spcAft>
              <a:spcPct val="35000"/>
            </a:spcAft>
            <a:buNone/>
          </a:pPr>
          <a:r>
            <a:rPr lang="en-US" sz="4000" kern="1200"/>
            <a:t>Probability and uncertainty concepts are confusing.</a:t>
          </a:r>
        </a:p>
      </dsp:txBody>
      <dsp:txXfrm>
        <a:off x="0" y="1696602"/>
        <a:ext cx="7728267" cy="1694118"/>
      </dsp:txXfrm>
    </dsp:sp>
    <dsp:sp modelId="{9FB1ED3E-8B74-412D-A053-7125A1B82AF9}">
      <dsp:nvSpPr>
        <dsp:cNvPr id="0" name=""/>
        <dsp:cNvSpPr/>
      </dsp:nvSpPr>
      <dsp:spPr>
        <a:xfrm>
          <a:off x="0" y="3390721"/>
          <a:ext cx="7728267" cy="0"/>
        </a:xfrm>
        <a:prstGeom prst="line">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5B968C-6BE2-4F95-991B-E05E4E6DCF26}">
      <dsp:nvSpPr>
        <dsp:cNvPr id="0" name=""/>
        <dsp:cNvSpPr/>
      </dsp:nvSpPr>
      <dsp:spPr>
        <a:xfrm>
          <a:off x="0" y="3390721"/>
          <a:ext cx="7728267" cy="16941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marL="0" lvl="0" indent="0" algn="l" defTabSz="1778000">
            <a:lnSpc>
              <a:spcPct val="100000"/>
            </a:lnSpc>
            <a:spcBef>
              <a:spcPct val="0"/>
            </a:spcBef>
            <a:spcAft>
              <a:spcPct val="35000"/>
            </a:spcAft>
            <a:buNone/>
          </a:pPr>
          <a:r>
            <a:rPr lang="en-US" sz="4000" kern="1200" dirty="0"/>
            <a:t>Does not provide information likely to influence decision-making.</a:t>
          </a:r>
        </a:p>
      </dsp:txBody>
      <dsp:txXfrm>
        <a:off x="0" y="3390721"/>
        <a:ext cx="7728267" cy="1694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B92243-C10A-46A7-9B45-7B38E7457697}">
      <dsp:nvSpPr>
        <dsp:cNvPr id="0" name=""/>
        <dsp:cNvSpPr/>
      </dsp:nvSpPr>
      <dsp:spPr>
        <a:xfrm>
          <a:off x="0" y="0"/>
          <a:ext cx="7728267" cy="0"/>
        </a:xfrm>
        <a:prstGeom prst="line">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422D5F-D144-4093-956C-79332CE17AC3}">
      <dsp:nvSpPr>
        <dsp:cNvPr id="0" name=""/>
        <dsp:cNvSpPr/>
      </dsp:nvSpPr>
      <dsp:spPr>
        <a:xfrm>
          <a:off x="0" y="0"/>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How do they interpret the Cone Graphic?</a:t>
          </a:r>
        </a:p>
      </dsp:txBody>
      <dsp:txXfrm>
        <a:off x="0" y="0"/>
        <a:ext cx="7728267" cy="1271831"/>
      </dsp:txXfrm>
    </dsp:sp>
    <dsp:sp modelId="{5DF72310-B5DA-43D2-8D5E-62068B154DA7}">
      <dsp:nvSpPr>
        <dsp:cNvPr id="0" name=""/>
        <dsp:cNvSpPr/>
      </dsp:nvSpPr>
      <dsp:spPr>
        <a:xfrm>
          <a:off x="0" y="1271831"/>
          <a:ext cx="7728267" cy="0"/>
        </a:xfrm>
        <a:prstGeom prst="line">
          <a:avLst/>
        </a:prstGeom>
        <a:solidFill>
          <a:schemeClr val="accent2">
            <a:hueOff val="651485"/>
            <a:satOff val="-10511"/>
            <a:lumOff val="-1830"/>
            <a:alphaOff val="0"/>
          </a:schemeClr>
        </a:solidFill>
        <a:ln w="10795" cap="flat" cmpd="sng" algn="ctr">
          <a:solidFill>
            <a:schemeClr val="accent2">
              <a:hueOff val="651485"/>
              <a:satOff val="-10511"/>
              <a:lumOff val="-18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9C80C13-4A07-4579-863F-BE3BCECD069A}">
      <dsp:nvSpPr>
        <dsp:cNvPr id="0" name=""/>
        <dsp:cNvSpPr/>
      </dsp:nvSpPr>
      <dsp:spPr>
        <a:xfrm>
          <a:off x="0" y="1271831"/>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What decisions to they make based on the Graphic?</a:t>
          </a:r>
        </a:p>
      </dsp:txBody>
      <dsp:txXfrm>
        <a:off x="0" y="1271831"/>
        <a:ext cx="7728267" cy="1271831"/>
      </dsp:txXfrm>
    </dsp:sp>
    <dsp:sp modelId="{BF58383F-6001-4FAD-B73D-56B559CA2067}">
      <dsp:nvSpPr>
        <dsp:cNvPr id="0" name=""/>
        <dsp:cNvSpPr/>
      </dsp:nvSpPr>
      <dsp:spPr>
        <a:xfrm>
          <a:off x="0" y="2543662"/>
          <a:ext cx="7728267" cy="0"/>
        </a:xfrm>
        <a:prstGeom prst="line">
          <a:avLst/>
        </a:prstGeom>
        <a:solidFill>
          <a:schemeClr val="accent2">
            <a:hueOff val="1302969"/>
            <a:satOff val="-21023"/>
            <a:lumOff val="-3660"/>
            <a:alphaOff val="0"/>
          </a:schemeClr>
        </a:solidFill>
        <a:ln w="10795" cap="flat" cmpd="sng" algn="ctr">
          <a:solidFill>
            <a:schemeClr val="accent2">
              <a:hueOff val="1302969"/>
              <a:satOff val="-21023"/>
              <a:lumOff val="-366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5526948-0033-4827-9D95-2E53EB44424E}">
      <dsp:nvSpPr>
        <dsp:cNvPr id="0" name=""/>
        <dsp:cNvSpPr/>
      </dsp:nvSpPr>
      <dsp:spPr>
        <a:xfrm>
          <a:off x="0" y="2543662"/>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t>What other information do they need/access to inform decision-making?</a:t>
          </a:r>
        </a:p>
      </dsp:txBody>
      <dsp:txXfrm>
        <a:off x="0" y="2543662"/>
        <a:ext cx="7728267" cy="1271831"/>
      </dsp:txXfrm>
    </dsp:sp>
    <dsp:sp modelId="{32116AEF-2002-4A7E-8958-3685BE57DE04}">
      <dsp:nvSpPr>
        <dsp:cNvPr id="0" name=""/>
        <dsp:cNvSpPr/>
      </dsp:nvSpPr>
      <dsp:spPr>
        <a:xfrm>
          <a:off x="0" y="3815493"/>
          <a:ext cx="7728267" cy="0"/>
        </a:xfrm>
        <a:prstGeom prst="line">
          <a:avLst/>
        </a:prstGeom>
        <a:solidFill>
          <a:schemeClr val="accent2">
            <a:hueOff val="1954454"/>
            <a:satOff val="-31534"/>
            <a:lumOff val="-5490"/>
            <a:alphaOff val="0"/>
          </a:schemeClr>
        </a:solidFill>
        <a:ln w="10795" cap="flat" cmpd="sng" algn="ctr">
          <a:solidFill>
            <a:schemeClr val="accent2">
              <a:hueOff val="1954454"/>
              <a:satOff val="-31534"/>
              <a:lumOff val="-549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FF71DEF-CEAD-4E98-B2DC-DBD1409348F3}">
      <dsp:nvSpPr>
        <dsp:cNvPr id="0" name=""/>
        <dsp:cNvSpPr/>
      </dsp:nvSpPr>
      <dsp:spPr>
        <a:xfrm>
          <a:off x="0" y="3815493"/>
          <a:ext cx="7728267" cy="12718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a:t>What are the strengths and weaknesses of the graphic?</a:t>
          </a:r>
          <a:br>
            <a:rPr lang="en-US" sz="2600" kern="1200"/>
          </a:br>
          <a:endParaRPr lang="en-US" sz="2600" kern="1200"/>
        </a:p>
      </dsp:txBody>
      <dsp:txXfrm>
        <a:off x="0" y="3815493"/>
        <a:ext cx="7728267" cy="1271831"/>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C80896-2AEF-4B61-B84C-38F93739356E}" type="datetimeFigureOut">
              <a:rPr lang="en-US" smtClean="0"/>
              <a:t>3/17/2020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02733E-1299-470F-8318-710996110360}" type="slidenum">
              <a:rPr lang="en-US" smtClean="0"/>
              <a:t>‹#›</a:t>
            </a:fld>
            <a:endParaRPr lang="en-US" dirty="0"/>
          </a:p>
        </p:txBody>
      </p:sp>
    </p:spTree>
    <p:extLst>
      <p:ext uri="{BB962C8B-B14F-4D97-AF65-F5344CB8AC3E}">
        <p14:creationId xmlns:p14="http://schemas.microsoft.com/office/powerpoint/2010/main" val="4003550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hurrevac.co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I am happy to be here today representing a team of researchers working under contract with NOAA to examine the National Hurricane Center’s Track Forecast Cone, also known as the Cone of Uncertainty. </a:t>
            </a:r>
          </a:p>
        </p:txBody>
      </p:sp>
      <p:sp>
        <p:nvSpPr>
          <p:cNvPr id="4" name="Slide Number Placeholder 3"/>
          <p:cNvSpPr>
            <a:spLocks noGrp="1"/>
          </p:cNvSpPr>
          <p:nvPr>
            <p:ph type="sldNum" sz="quarter" idx="5"/>
          </p:nvPr>
        </p:nvSpPr>
        <p:spPr/>
        <p:txBody>
          <a:bodyPr/>
          <a:lstStyle/>
          <a:p>
            <a:fld id="{5D02733E-1299-470F-8318-710996110360}" type="slidenum">
              <a:rPr lang="en-US" smtClean="0"/>
              <a:t>1</a:t>
            </a:fld>
            <a:endParaRPr lang="en-US" dirty="0"/>
          </a:p>
        </p:txBody>
      </p:sp>
    </p:spTree>
    <p:extLst>
      <p:ext uri="{BB962C8B-B14F-4D97-AF65-F5344CB8AC3E}">
        <p14:creationId xmlns:p14="http://schemas.microsoft.com/office/powerpoint/2010/main" val="94557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literature shows that the public’s risk perception and decision framework for taking these actions is holistic, comprising information from many sources, including NOAA forecast products, private weather products, public officials, television and radio broadcasts, and the internet and social media. In addition to these information sources, many other factors influence decision making, including past experience with hurricanes, friends and family, people’s risk perceptions and risk tolerance thresholds, and their worldviews.</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10</a:t>
            </a:fld>
            <a:endParaRPr lang="en-US" dirty="0"/>
          </a:p>
        </p:txBody>
      </p:sp>
    </p:spTree>
    <p:extLst>
      <p:ext uri="{BB962C8B-B14F-4D97-AF65-F5344CB8AC3E}">
        <p14:creationId xmlns:p14="http://schemas.microsoft.com/office/powerpoint/2010/main" val="28306732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addition to these information sources, many other factors influence decision making, including past experience with hurricanes, friends and family, people’s risk perceptions and risk tolerance thresholds, and their worldviews.</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11</a:t>
            </a:fld>
            <a:endParaRPr lang="en-US" dirty="0"/>
          </a:p>
        </p:txBody>
      </p:sp>
    </p:spTree>
    <p:extLst>
      <p:ext uri="{BB962C8B-B14F-4D97-AF65-F5344CB8AC3E}">
        <p14:creationId xmlns:p14="http://schemas.microsoft.com/office/powerpoint/2010/main" val="2889817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While the cone is the most well-known and sometimes the only NOAA product that members of the public access, the graphic does not necessarily influence people’s preparations in a positive way. The literature provides two prevailing reasons for this. First, the underlying concepts of </a:t>
            </a:r>
            <a:r>
              <a:rPr lang="en-US" sz="1200" b="1" kern="1200" dirty="0">
                <a:solidFill>
                  <a:schemeClr val="tx1"/>
                </a:solidFill>
                <a:effectLst/>
                <a:latin typeface="+mn-lt"/>
                <a:ea typeface="+mn-ea"/>
                <a:cs typeface="+mn-cs"/>
              </a:rPr>
              <a:t>probability and uncertainty </a:t>
            </a:r>
            <a:r>
              <a:rPr lang="en-US" sz="1200" kern="1200" dirty="0">
                <a:solidFill>
                  <a:schemeClr val="tx1"/>
                </a:solidFill>
                <a:effectLst/>
                <a:latin typeface="+mn-lt"/>
                <a:ea typeface="+mn-ea"/>
                <a:cs typeface="+mn-cs"/>
              </a:rPr>
              <a:t>depicted in the cone can easily confuse people and cause them to misinterpret messaging, as discussed earlier. Second, the cone does not provide the </a:t>
            </a:r>
            <a:r>
              <a:rPr lang="en-US" sz="1200" b="1" kern="1200" dirty="0">
                <a:solidFill>
                  <a:schemeClr val="tx1"/>
                </a:solidFill>
                <a:effectLst/>
                <a:latin typeface="+mn-lt"/>
                <a:ea typeface="+mn-ea"/>
                <a:cs typeface="+mn-cs"/>
              </a:rPr>
              <a:t>types of information </a:t>
            </a:r>
            <a:r>
              <a:rPr lang="en-US" sz="1200" kern="1200" dirty="0">
                <a:solidFill>
                  <a:schemeClr val="tx1"/>
                </a:solidFill>
                <a:effectLst/>
                <a:latin typeface="+mn-lt"/>
                <a:ea typeface="+mn-ea"/>
                <a:cs typeface="+mn-cs"/>
              </a:rPr>
              <a:t>(such as storm surge, storm size, impacts, calls-to-action) that are more likely to influence the public’s decision-making, particularly in regard to evacuation. </a:t>
            </a:r>
            <a:endParaRPr lang="en-US" b="1" dirty="0"/>
          </a:p>
        </p:txBody>
      </p:sp>
      <p:sp>
        <p:nvSpPr>
          <p:cNvPr id="4" name="Slide Number Placeholder 3"/>
          <p:cNvSpPr>
            <a:spLocks noGrp="1"/>
          </p:cNvSpPr>
          <p:nvPr>
            <p:ph type="sldNum" sz="quarter" idx="5"/>
          </p:nvPr>
        </p:nvSpPr>
        <p:spPr/>
        <p:txBody>
          <a:bodyPr/>
          <a:lstStyle/>
          <a:p>
            <a:fld id="{5D02733E-1299-470F-8318-710996110360}" type="slidenum">
              <a:rPr lang="en-US" smtClean="0"/>
              <a:t>12</a:t>
            </a:fld>
            <a:endParaRPr lang="en-US" dirty="0"/>
          </a:p>
        </p:txBody>
      </p:sp>
    </p:spTree>
    <p:extLst>
      <p:ext uri="{BB962C8B-B14F-4D97-AF65-F5344CB8AC3E}">
        <p14:creationId xmlns:p14="http://schemas.microsoft.com/office/powerpoint/2010/main" val="36413256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looked at research related to the use and interpretation of the cone by emergency managers. As with members of the public, the cone is widely viewed and used by emergency managers, but it is just one piece of information among many that they use. Emergency managers rely heavily on discussions and briefings with trusted forecasters at NHC and their local WFO; many also use decision-support tools, such as </a:t>
            </a:r>
            <a:r>
              <a:rPr lang="en-US" sz="1200" u="sng" kern="1200" dirty="0">
                <a:solidFill>
                  <a:schemeClr val="tx1"/>
                </a:solidFill>
                <a:effectLst/>
                <a:latin typeface="+mn-lt"/>
                <a:ea typeface="+mn-ea"/>
                <a:cs typeface="+mn-cs"/>
                <a:hlinkClick r:id="rId3"/>
              </a:rPr>
              <a:t>HURREVAC</a:t>
            </a:r>
            <a:r>
              <a:rPr lang="en-US" sz="1200" kern="1200" dirty="0">
                <a:solidFill>
                  <a:schemeClr val="tx1"/>
                </a:solidFill>
                <a:effectLst/>
                <a:latin typeface="+mn-lt"/>
                <a:ea typeface="+mn-ea"/>
                <a:cs typeface="+mn-cs"/>
              </a:rPr>
              <a:t>, to help in their planning and decision-making.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13</a:t>
            </a:fld>
            <a:endParaRPr lang="en-US" dirty="0"/>
          </a:p>
        </p:txBody>
      </p:sp>
    </p:spTree>
    <p:extLst>
      <p:ext uri="{BB962C8B-B14F-4D97-AF65-F5344CB8AC3E}">
        <p14:creationId xmlns:p14="http://schemas.microsoft.com/office/powerpoint/2010/main" val="1752818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Like emergency managers, broadcasters use the NHC Cone Graphic along with many other resources, and they often create their own versions of the graphic. Because they know the Cone can be confusing to the public, they also rely on their body language and verbal messaging to talk about the Cone on air and in their social media posts.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14</a:t>
            </a:fld>
            <a:endParaRPr lang="en-US" dirty="0"/>
          </a:p>
        </p:txBody>
      </p:sp>
    </p:spTree>
    <p:extLst>
      <p:ext uri="{BB962C8B-B14F-4D97-AF65-F5344CB8AC3E}">
        <p14:creationId xmlns:p14="http://schemas.microsoft.com/office/powerpoint/2010/main" val="3585274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Much research is under way exploring alternative visualizations of the cone. These include </a:t>
            </a:r>
            <a:r>
              <a:rPr lang="en-US" sz="1200" b="1" kern="1200" dirty="0">
                <a:solidFill>
                  <a:schemeClr val="tx1"/>
                </a:solidFill>
                <a:effectLst/>
                <a:latin typeface="+mn-lt"/>
                <a:ea typeface="+mn-ea"/>
                <a:cs typeface="+mn-cs"/>
              </a:rPr>
              <a:t>summary displays</a:t>
            </a:r>
            <a:r>
              <a:rPr lang="en-US" sz="1200" kern="1200" dirty="0">
                <a:solidFill>
                  <a:schemeClr val="tx1"/>
                </a:solidFill>
                <a:effectLst/>
                <a:latin typeface="+mn-lt"/>
                <a:ea typeface="+mn-ea"/>
                <a:cs typeface="+mn-cs"/>
              </a:rPr>
              <a:t>, such as the cone, and </a:t>
            </a:r>
            <a:r>
              <a:rPr lang="en-US" sz="1200" b="1" kern="1200" dirty="0">
                <a:solidFill>
                  <a:schemeClr val="tx1"/>
                </a:solidFill>
                <a:effectLst/>
                <a:latin typeface="+mn-lt"/>
                <a:ea typeface="+mn-ea"/>
                <a:cs typeface="+mn-cs"/>
              </a:rPr>
              <a:t>ensemble displays.  </a:t>
            </a:r>
            <a:r>
              <a:rPr lang="en-US" sz="1200" kern="1200" dirty="0">
                <a:solidFill>
                  <a:schemeClr val="tx1"/>
                </a:solidFill>
                <a:effectLst/>
                <a:latin typeface="+mn-lt"/>
                <a:ea typeface="+mn-ea"/>
                <a:cs typeface="+mn-cs"/>
              </a:rPr>
              <a:t>Both types have pros and cons.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15</a:t>
            </a:fld>
            <a:endParaRPr lang="en-US" dirty="0"/>
          </a:p>
        </p:txBody>
      </p:sp>
    </p:spTree>
    <p:extLst>
      <p:ext uri="{BB962C8B-B14F-4D97-AF65-F5344CB8AC3E}">
        <p14:creationId xmlns:p14="http://schemas.microsoft.com/office/powerpoint/2010/main" val="3455222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Summary displays are created by plotting </a:t>
            </a:r>
            <a:r>
              <a:rPr lang="en-US" sz="1200" b="1" kern="1200" dirty="0">
                <a:solidFill>
                  <a:schemeClr val="tx1"/>
                </a:solidFill>
                <a:effectLst/>
                <a:latin typeface="+mn-lt"/>
                <a:ea typeface="+mn-ea"/>
                <a:cs typeface="+mn-cs"/>
              </a:rPr>
              <a:t>statistical parameters </a:t>
            </a:r>
            <a:r>
              <a:rPr lang="en-US" sz="1200" kern="1200" dirty="0">
                <a:solidFill>
                  <a:schemeClr val="tx1"/>
                </a:solidFill>
                <a:effectLst/>
                <a:latin typeface="+mn-lt"/>
                <a:ea typeface="+mn-ea"/>
                <a:cs typeface="+mn-cs"/>
              </a:rPr>
              <a:t>(e.g., mean, median, standard deviations) instead of plotting </a:t>
            </a:r>
            <a:r>
              <a:rPr lang="en-US" sz="1200" b="1" kern="1200" dirty="0">
                <a:solidFill>
                  <a:schemeClr val="tx1"/>
                </a:solidFill>
                <a:effectLst/>
                <a:latin typeface="+mn-lt"/>
                <a:ea typeface="+mn-ea"/>
                <a:cs typeface="+mn-cs"/>
              </a:rPr>
              <a:t>actual data points</a:t>
            </a:r>
            <a:r>
              <a:rPr lang="en-US" sz="1200" kern="1200" dirty="0">
                <a:solidFill>
                  <a:schemeClr val="tx1"/>
                </a:solidFill>
                <a:effectLst/>
                <a:latin typeface="+mn-lt"/>
                <a:ea typeface="+mn-ea"/>
                <a:cs typeface="+mn-cs"/>
              </a:rPr>
              <a:t>. Compared to other methods, summary displays are often used for public presentations of data because they are simple to understand and enable viewers to recognize patterns. However, researchers have also documented drawbacks to summary displays. For example, they require an explanation and legend, placing additional cognitive load on the viewer.</a:t>
            </a:r>
          </a:p>
        </p:txBody>
      </p:sp>
      <p:sp>
        <p:nvSpPr>
          <p:cNvPr id="4" name="Slide Number Placeholder 3"/>
          <p:cNvSpPr>
            <a:spLocks noGrp="1"/>
          </p:cNvSpPr>
          <p:nvPr>
            <p:ph type="sldNum" sz="quarter" idx="5"/>
          </p:nvPr>
        </p:nvSpPr>
        <p:spPr/>
        <p:txBody>
          <a:bodyPr/>
          <a:lstStyle/>
          <a:p>
            <a:fld id="{5D02733E-1299-470F-8318-710996110360}" type="slidenum">
              <a:rPr lang="en-US" smtClean="0"/>
              <a:t>16</a:t>
            </a:fld>
            <a:endParaRPr lang="en-US" dirty="0"/>
          </a:p>
        </p:txBody>
      </p:sp>
    </p:spTree>
    <p:extLst>
      <p:ext uri="{BB962C8B-B14F-4D97-AF65-F5344CB8AC3E}">
        <p14:creationId xmlns:p14="http://schemas.microsoft.com/office/powerpoint/2010/main" val="22302848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Ensemble displays are another method of visualizing uncertainty. Over the last decade, a wealth of ensemble visualization techniques have been introduced in many scientific domains and encouraging results have been reported. Ensemble displays are created by generating or collecting multiple data values or “ensemble members” and then, plotting all, or a subset of, the ensemble members on a plane.</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17</a:t>
            </a:fld>
            <a:endParaRPr lang="en-US" dirty="0"/>
          </a:p>
        </p:txBody>
      </p:sp>
    </p:spTree>
    <p:extLst>
      <p:ext uri="{BB962C8B-B14F-4D97-AF65-F5344CB8AC3E}">
        <p14:creationId xmlns:p14="http://schemas.microsoft.com/office/powerpoint/2010/main" val="1991798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there are also some drawbacks to ensemble displays. The primary issue is visual crowding, which happens when ensemble members are plotted too closely together and cannot be easily differentiated. Viewers may also overweight individual ensemble members when they overlap with a point of interest This could lead to situations where individuals may be more likely to evacuate or take precautionary actions if a hurricane forecast track overlaps with their own town but feel less concerned or do not take action if the track does not.</a:t>
            </a:r>
          </a:p>
        </p:txBody>
      </p:sp>
      <p:sp>
        <p:nvSpPr>
          <p:cNvPr id="4" name="Slide Number Placeholder 3"/>
          <p:cNvSpPr>
            <a:spLocks noGrp="1"/>
          </p:cNvSpPr>
          <p:nvPr>
            <p:ph type="sldNum" sz="quarter" idx="5"/>
          </p:nvPr>
        </p:nvSpPr>
        <p:spPr/>
        <p:txBody>
          <a:bodyPr/>
          <a:lstStyle/>
          <a:p>
            <a:fld id="{5D02733E-1299-470F-8318-710996110360}" type="slidenum">
              <a:rPr lang="en-US" smtClean="0"/>
              <a:t>18</a:t>
            </a:fld>
            <a:endParaRPr lang="en-US" dirty="0"/>
          </a:p>
        </p:txBody>
      </p:sp>
    </p:spTree>
    <p:extLst>
      <p:ext uri="{BB962C8B-B14F-4D97-AF65-F5344CB8AC3E}">
        <p14:creationId xmlns:p14="http://schemas.microsoft.com/office/powerpoint/2010/main" val="31242426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Researchers are also investigating animated approaches for ensemble visualizations. One study looked at four different displays (two static and two dynamic). Of the four displays, an animated icon visualization (second from right) that continuously added new ensemble members while fading out others was most effective in reducing the tendency to confound uncertainty with storm size. However, the study revealed other misconceptions with these visuals; for example, many viewers mistakenly saw the animated displays as indicating the passage of time.</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19</a:t>
            </a:fld>
            <a:endParaRPr lang="en-US" dirty="0"/>
          </a:p>
        </p:txBody>
      </p:sp>
    </p:spTree>
    <p:extLst>
      <p:ext uri="{BB962C8B-B14F-4D97-AF65-F5344CB8AC3E}">
        <p14:creationId xmlns:p14="http://schemas.microsoft.com/office/powerpoint/2010/main" val="37421782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Going into this work, we knew anecdotally that the Cone may be both the most public-facing and most misunderstood NOAA forecast product.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research is therefore focused on better understanding the interpretation, use, and decision-making around this graphic by key National Weather Service stakeholders, with a goal of providing NOAA with information to help it determine if changes should be made to the graphic—and whether those be around its visualization, its content, its dissemination, all of the above, or something else. </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a:t>
            </a:fld>
            <a:endParaRPr lang="en-US" dirty="0"/>
          </a:p>
        </p:txBody>
      </p:sp>
    </p:spTree>
    <p:extLst>
      <p:ext uri="{BB962C8B-B14F-4D97-AF65-F5344CB8AC3E}">
        <p14:creationId xmlns:p14="http://schemas.microsoft.com/office/powerpoint/2010/main" val="24130614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study that tested five alternative graphics found participants preferred the “e” graphic, which they praised for being simple and communicative. Most respondents said they wanted to be able to glance at the graphic in 20 seconds or less and be able to glean everything they need to understand the map. The study also found that some segments of the population desire to see additional storm attributes, such as hurricane size, color threat levels, and post-landfall hazards.</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20</a:t>
            </a:fld>
            <a:endParaRPr lang="en-US" dirty="0"/>
          </a:p>
        </p:txBody>
      </p:sp>
    </p:spTree>
    <p:extLst>
      <p:ext uri="{BB962C8B-B14F-4D97-AF65-F5344CB8AC3E}">
        <p14:creationId xmlns:p14="http://schemas.microsoft.com/office/powerpoint/2010/main" val="24511265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we just finished our interviews with international meteorologists and haven’t formally analyzed the results, several did echo this same desire to see information about the other hurricane hazards (such as rainfall and storm surge) depicted on or as a complement to the Cone Graphic, noting that in their countries, and depending on the particular storm, these other hazards can be of more concern than the wind. Some suggested including layers on the web that could be turned on or off to view other hazard information.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21</a:t>
            </a:fld>
            <a:endParaRPr lang="en-US" dirty="0"/>
          </a:p>
        </p:txBody>
      </p:sp>
    </p:spTree>
    <p:extLst>
      <p:ext uri="{BB962C8B-B14F-4D97-AF65-F5344CB8AC3E}">
        <p14:creationId xmlns:p14="http://schemas.microsoft.com/office/powerpoint/2010/main" val="8907535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literature review is just one phase of this work, it has spurred some </a:t>
            </a:r>
            <a:r>
              <a:rPr lang="en-US" sz="1200" kern="1200" dirty="0">
                <a:solidFill>
                  <a:schemeClr val="tx1"/>
                </a:solidFill>
                <a:effectLst/>
                <a:latin typeface="+mn-lt"/>
                <a:ea typeface="+mn-ea"/>
                <a:cs typeface="+mn-cs"/>
              </a:rPr>
              <a:t>observations that NOAA may consider as it contemplates potential changes to the cone. The cone is seen and used by many different audiences. Not only do these groups have different levels of sophistication and expertise, they also have different purposes for using the cone. For example, while members of the public may be simply monitoring a situation, emergency managers are using the cone (with other information) to make localized planning and preparedness decisions. A key concern is whether a single graphic can address the needs and tasks of different users. </a:t>
            </a:r>
          </a:p>
        </p:txBody>
      </p:sp>
      <p:sp>
        <p:nvSpPr>
          <p:cNvPr id="4" name="Slide Number Placeholder 3"/>
          <p:cNvSpPr>
            <a:spLocks noGrp="1"/>
          </p:cNvSpPr>
          <p:nvPr>
            <p:ph type="sldNum" sz="quarter" idx="5"/>
          </p:nvPr>
        </p:nvSpPr>
        <p:spPr/>
        <p:txBody>
          <a:bodyPr/>
          <a:lstStyle/>
          <a:p>
            <a:fld id="{5D02733E-1299-470F-8318-710996110360}" type="slidenum">
              <a:rPr lang="en-US" smtClean="0"/>
              <a:t>22</a:t>
            </a:fld>
            <a:endParaRPr lang="en-US" dirty="0"/>
          </a:p>
        </p:txBody>
      </p:sp>
    </p:spTree>
    <p:extLst>
      <p:ext uri="{BB962C8B-B14F-4D97-AF65-F5344CB8AC3E}">
        <p14:creationId xmlns:p14="http://schemas.microsoft.com/office/powerpoint/2010/main" val="20714155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Another consideration is whether to add (or subtract) certain information to the graphic. For example, Adding localized messaging about potential impacts may help the public more easily relate the forecast to their personal risk and increase their protective decision-making. However, trying to visually present all this information in one static graphic could be overwhelming. An interactive or dynamic visualization could open up the possibility to customize the cone so that users could obtain localized impacts. </a:t>
            </a:r>
          </a:p>
        </p:txBody>
      </p:sp>
      <p:sp>
        <p:nvSpPr>
          <p:cNvPr id="4" name="Slide Number Placeholder 3"/>
          <p:cNvSpPr>
            <a:spLocks noGrp="1"/>
          </p:cNvSpPr>
          <p:nvPr>
            <p:ph type="sldNum" sz="quarter" idx="5"/>
          </p:nvPr>
        </p:nvSpPr>
        <p:spPr/>
        <p:txBody>
          <a:bodyPr/>
          <a:lstStyle/>
          <a:p>
            <a:fld id="{5D02733E-1299-470F-8318-710996110360}" type="slidenum">
              <a:rPr lang="en-US" smtClean="0"/>
              <a:t>23</a:t>
            </a:fld>
            <a:endParaRPr lang="en-US" dirty="0"/>
          </a:p>
        </p:txBody>
      </p:sp>
    </p:spTree>
    <p:extLst>
      <p:ext uri="{BB962C8B-B14F-4D97-AF65-F5344CB8AC3E}">
        <p14:creationId xmlns:p14="http://schemas.microsoft.com/office/powerpoint/2010/main" val="1346391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are also in the process of developing a survey to learn more about the Cone’s wider user base, which is not represented in the literature. The survey will be directed to four key sectors that have an important role in protecting public safety, serving populations vulnerable to hurricanes, and/or ensuring national security and economic welfare. These are the transportation, marine, energy/utilities, and tourism sectors. The survey will assess how these sectors interpret the graphic, what decisions they make based on the graphic, and whether the graphic is helping to inform these decisions.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24</a:t>
            </a:fld>
            <a:endParaRPr lang="en-US" dirty="0"/>
          </a:p>
        </p:txBody>
      </p:sp>
    </p:spTree>
    <p:extLst>
      <p:ext uri="{BB962C8B-B14F-4D97-AF65-F5344CB8AC3E}">
        <p14:creationId xmlns:p14="http://schemas.microsoft.com/office/powerpoint/2010/main" val="2096300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survey will assess how these sectors interpret the graphic, what decisions they make based on the graphic, what other information they need and access to make hurricane preparedness decisions, and what they perceive to be the strengths and weaknesses of the graphic, along with their suggestions for enhancing the graphic. We hope to gather at least 1,400 responses, as evenly split as possible, across the four sectors.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25</a:t>
            </a:fld>
            <a:endParaRPr lang="en-US" dirty="0"/>
          </a:p>
        </p:txBody>
      </p:sp>
    </p:spTree>
    <p:extLst>
      <p:ext uri="{BB962C8B-B14F-4D97-AF65-F5344CB8AC3E}">
        <p14:creationId xmlns:p14="http://schemas.microsoft.com/office/powerpoint/2010/main" val="964890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Also, as mentioned earlier, we have just finished seven in-depth interviews with International meteorologists to learn how they use the Cone Graphic to inform decision-making. We are also gathering examples of how they may “repackage” the graphic or provide additional messaging when they distribute the graphic, as well as their insights into strengths, weaknesses, and alternative or enhanced visualizations.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26</a:t>
            </a:fld>
            <a:endParaRPr lang="en-US" dirty="0"/>
          </a:p>
        </p:txBody>
      </p:sp>
    </p:spTree>
    <p:extLst>
      <p:ext uri="{BB962C8B-B14F-4D97-AF65-F5344CB8AC3E}">
        <p14:creationId xmlns:p14="http://schemas.microsoft.com/office/powerpoint/2010/main" val="3178960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look forward to continuing to work on the next phases of this research and gathering more information on this important forecast tool. </a:t>
            </a:r>
          </a:p>
        </p:txBody>
      </p:sp>
      <p:sp>
        <p:nvSpPr>
          <p:cNvPr id="4" name="Slide Number Placeholder 3"/>
          <p:cNvSpPr>
            <a:spLocks noGrp="1"/>
          </p:cNvSpPr>
          <p:nvPr>
            <p:ph type="sldNum" sz="quarter" idx="5"/>
          </p:nvPr>
        </p:nvSpPr>
        <p:spPr/>
        <p:txBody>
          <a:bodyPr/>
          <a:lstStyle/>
          <a:p>
            <a:fld id="{5D02733E-1299-470F-8318-710996110360}" type="slidenum">
              <a:rPr lang="en-US" smtClean="0"/>
              <a:t>27</a:t>
            </a:fld>
            <a:endParaRPr lang="en-US" dirty="0"/>
          </a:p>
        </p:txBody>
      </p:sp>
    </p:spTree>
    <p:extLst>
      <p:ext uri="{BB962C8B-B14F-4D97-AF65-F5344CB8AC3E}">
        <p14:creationId xmlns:p14="http://schemas.microsoft.com/office/powerpoint/2010/main" val="1036305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our research addresses three main questions: 1)</a:t>
            </a:r>
            <a:r>
              <a:rPr lang="en-US" sz="1200" dirty="0"/>
              <a:t> How is the cone interpreted and used? 2) How embedded is the cone in stakeholder decision-making? And 3) </a:t>
            </a:r>
          </a:p>
          <a:p>
            <a:r>
              <a:rPr lang="en-US" sz="1200" dirty="0"/>
              <a:t>What decisions are made based on the cone and what are the implications of those decisions?</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3</a:t>
            </a:fld>
            <a:endParaRPr lang="en-US" dirty="0"/>
          </a:p>
        </p:txBody>
      </p:sp>
    </p:spTree>
    <p:extLst>
      <p:ext uri="{BB962C8B-B14F-4D97-AF65-F5344CB8AC3E}">
        <p14:creationId xmlns:p14="http://schemas.microsoft.com/office/powerpoint/2010/main" val="2000152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address these objectives, we are taking a three-pronged research approach. We began with a literature review of nearly 60 research studies and NWS service assessments to get a baseline understanding of how the Cone Graphic is being interpreted and used for decision-making, primarily by members of the public. We have also designed a survey, which will be distributed to less-studied, but critical sectors of NHC’s user base: the transportation, marine, energy, and tourism sectors. Finally, because the Cone Graphic is used internationally, we are conducting in-depth interviews with meteorologists in Canada, Mexico, and several Caribbean nations and dependent territories.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4</a:t>
            </a:fld>
            <a:endParaRPr lang="en-US" dirty="0"/>
          </a:p>
        </p:txBody>
      </p:sp>
    </p:spTree>
    <p:extLst>
      <p:ext uri="{BB962C8B-B14F-4D97-AF65-F5344CB8AC3E}">
        <p14:creationId xmlns:p14="http://schemas.microsoft.com/office/powerpoint/2010/main" val="102413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Just a little background about the cone before we get into the findings. The cone represents the probable track of the center of a tropical cyclone (exact definition on this slide).</a:t>
            </a:r>
            <a:r>
              <a:rPr lang="en-US" sz="1200" b="0" i="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visualization has changed over the years. For example, as forecast track errors have decreased over time, the size of the cone has also decreased. The NHC has also added a statement that the cone contains the probable path of the center of the storm and does not represent the size of the storm, and that hazardous conditions can occur outside of the cone.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5</a:t>
            </a:fld>
            <a:endParaRPr lang="en-US" dirty="0"/>
          </a:p>
        </p:txBody>
      </p:sp>
    </p:spTree>
    <p:extLst>
      <p:ext uri="{BB962C8B-B14F-4D97-AF65-F5344CB8AC3E}">
        <p14:creationId xmlns:p14="http://schemas.microsoft.com/office/powerpoint/2010/main" val="188210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Most of this presentation will focus on the results of the literature review, since we have just completed the interviews and the survey has not yet been distributed.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literature review found a number of documented misinterpretations about the Cone Graphic. This statement addresses two important misconceptions about the cone documented in the literature: 1) People often view the graphic as an impact visualization (they feel safe if they are located</a:t>
            </a:r>
            <a:r>
              <a:rPr lang="en-US" sz="1200" b="1" kern="1200" dirty="0">
                <a:solidFill>
                  <a:schemeClr val="tx1"/>
                </a:solidFill>
                <a:effectLst/>
                <a:latin typeface="+mn-lt"/>
                <a:ea typeface="+mn-ea"/>
                <a:cs typeface="+mn-cs"/>
              </a:rPr>
              <a:t> outside </a:t>
            </a:r>
            <a:r>
              <a:rPr lang="en-US" sz="1200" kern="1200" dirty="0">
                <a:solidFill>
                  <a:schemeClr val="tx1"/>
                </a:solidFill>
                <a:effectLst/>
                <a:latin typeface="+mn-lt"/>
                <a:ea typeface="+mn-ea"/>
                <a:cs typeface="+mn-cs"/>
              </a:rPr>
              <a:t>of the cone and doomed if they are inside of it and 2) many people misinterpret the cone as the actual size (or intensity) of the storm.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D02733E-1299-470F-8318-710996110360}" type="slidenum">
              <a:rPr lang="en-US" smtClean="0"/>
              <a:t>6</a:t>
            </a:fld>
            <a:endParaRPr lang="en-US" dirty="0"/>
          </a:p>
        </p:txBody>
      </p:sp>
    </p:spTree>
    <p:extLst>
      <p:ext uri="{BB962C8B-B14F-4D97-AF65-F5344CB8AC3E}">
        <p14:creationId xmlns:p14="http://schemas.microsoft.com/office/powerpoint/2010/main" val="2032487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Additional misconceptions focus on the track itself with implications on preparedness and risk perception. A key issue is the tendency for people to </a:t>
            </a:r>
            <a:r>
              <a:rPr lang="en-US" sz="1200" kern="1200" dirty="0">
                <a:solidFill>
                  <a:schemeClr val="tx1"/>
                </a:solidFill>
                <a:effectLst/>
                <a:latin typeface="+mn-lt"/>
                <a:ea typeface="+mn-ea"/>
                <a:cs typeface="+mn-cs"/>
              </a:rPr>
              <a:t>focus on the </a:t>
            </a:r>
            <a:r>
              <a:rPr lang="en-US" sz="1200" b="1" kern="1200" dirty="0">
                <a:solidFill>
                  <a:schemeClr val="tx1"/>
                </a:solidFill>
                <a:effectLst/>
                <a:latin typeface="+mn-lt"/>
                <a:ea typeface="+mn-ea"/>
                <a:cs typeface="+mn-cs"/>
              </a:rPr>
              <a:t>center track line and not recognize impacts could occur beyond this center path</a:t>
            </a:r>
            <a:r>
              <a:rPr lang="en-US" sz="1200" kern="1200" dirty="0">
                <a:solidFill>
                  <a:schemeClr val="tx1"/>
                </a:solidFill>
                <a:effectLst/>
                <a:latin typeface="+mn-lt"/>
                <a:ea typeface="+mn-ea"/>
                <a:cs typeface="+mn-cs"/>
              </a:rPr>
              <a:t>. To help address this concern, the NHC changed its website so that the cone can be viewed with or without the track line (the no track line is the default view). Confusion seems to remain as evidenced by the 2016 NWS Service Assessment for Matthew.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7</a:t>
            </a:fld>
            <a:endParaRPr lang="en-US" dirty="0"/>
          </a:p>
        </p:txBody>
      </p:sp>
    </p:spTree>
    <p:extLst>
      <p:ext uri="{BB962C8B-B14F-4D97-AF65-F5344CB8AC3E}">
        <p14:creationId xmlns:p14="http://schemas.microsoft.com/office/powerpoint/2010/main" val="22329099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However, the literature also indicates that people do realize that hurricanes might not always follow the forecast track or even fall within the cone. In fact, one study, participants who viewed forecast graphics containing the track line had higher levels of preparation than those who saw only the cone, and this was true even for people living far from the predicted center path. </a:t>
            </a:r>
            <a:endParaRPr lang="en-US" dirty="0"/>
          </a:p>
          <a:p>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8</a:t>
            </a:fld>
            <a:endParaRPr lang="en-US" dirty="0"/>
          </a:p>
        </p:txBody>
      </p:sp>
    </p:spTree>
    <p:extLst>
      <p:ext uri="{BB962C8B-B14F-4D97-AF65-F5344CB8AC3E}">
        <p14:creationId xmlns:p14="http://schemas.microsoft.com/office/powerpoint/2010/main" val="1986924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also looked at the types of decisions that people make in preparing for a storm. For an imminent storm, these include protecting homes, buying emergency supplies, securing pets and loose objects, making evacuation plans, and actually evacuating. </a:t>
            </a:r>
            <a:endParaRPr lang="en-US" dirty="0"/>
          </a:p>
        </p:txBody>
      </p:sp>
      <p:sp>
        <p:nvSpPr>
          <p:cNvPr id="4" name="Slide Number Placeholder 3"/>
          <p:cNvSpPr>
            <a:spLocks noGrp="1"/>
          </p:cNvSpPr>
          <p:nvPr>
            <p:ph type="sldNum" sz="quarter" idx="5"/>
          </p:nvPr>
        </p:nvSpPr>
        <p:spPr/>
        <p:txBody>
          <a:bodyPr/>
          <a:lstStyle/>
          <a:p>
            <a:fld id="{5D02733E-1299-470F-8318-710996110360}" type="slidenum">
              <a:rPr lang="en-US" smtClean="0"/>
              <a:t>9</a:t>
            </a:fld>
            <a:endParaRPr lang="en-US" dirty="0"/>
          </a:p>
        </p:txBody>
      </p:sp>
    </p:spTree>
    <p:extLst>
      <p:ext uri="{BB962C8B-B14F-4D97-AF65-F5344CB8AC3E}">
        <p14:creationId xmlns:p14="http://schemas.microsoft.com/office/powerpoint/2010/main" val="241519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3/17/2020</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3/17/2020</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hyperlink" Target="http://afludiary.blogspot.co.za/2017/09/natlprep-hurricane-prep-you-might-not.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hyperlink" Target="http://www.lexisnexis.com/en-us/products/newsdesk/content-types-available.pag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thefuturesagency.com/2017/02/13/rohit-talwar-todays-children-could-live-to-120-and-work-to-100-whats-all-the-fuss/" TargetMode="Externa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www.northcarolinahealthnews.org/2019/09/06/hurricane-dorians-foray-up-ncs-outer-banks-leaves-many-stranded-floods-islands/" TargetMode="External"/><Relationship Id="rId5" Type="http://schemas.openxmlformats.org/officeDocument/2006/relationships/image" Target="../media/image19.png"/><Relationship Id="rId4" Type="http://schemas.openxmlformats.org/officeDocument/2006/relationships/hyperlink" Target="https://nara.getarchive.net/media/queens-ny-march-5-2013-fema-hosted-an-emergency-management-team-from-france-f792cd"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wxmankyle.wordpress.com/2015/10/02/why-this-picture-is-funny-sad-and-true-all-that-the-same-tim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geograph.org.uk/photo/3833149"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www.flickr.com/photos/63805593@N04/36933420941"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flickr.com/photos/wonderlane/5417452809" TargetMode="External"/></Relationships>
</file>

<file path=ppt/slides/_rels/slide24.xml.rels><?xml version="1.0" encoding="UTF-8" standalone="yes"?>
<Relationships xmlns="http://schemas.openxmlformats.org/package/2006/relationships"><Relationship Id="rId8" Type="http://schemas.openxmlformats.org/officeDocument/2006/relationships/hyperlink" Target="https://pxhere.com/en/photo/917014" TargetMode="External"/><Relationship Id="rId3" Type="http://schemas.openxmlformats.org/officeDocument/2006/relationships/image" Target="../media/image31.jpg"/><Relationship Id="rId7" Type="http://schemas.openxmlformats.org/officeDocument/2006/relationships/image" Target="../media/image33.jp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s://aviation.stackexchange.com/questions/24763/why-was-the-a380-built-with-a-gull-wing-design" TargetMode="External"/><Relationship Id="rId5" Type="http://schemas.openxmlformats.org/officeDocument/2006/relationships/image" Target="../media/image32.jpg"/><Relationship Id="rId10" Type="http://schemas.openxmlformats.org/officeDocument/2006/relationships/hyperlink" Target="https://pxhere.com/en/photo/850295" TargetMode="External"/><Relationship Id="rId4" Type="http://schemas.openxmlformats.org/officeDocument/2006/relationships/hyperlink" Target="https://theconversation.com/why-rooftop-solar-is-disruptive-to-utilities-and-the-grid-39032" TargetMode="External"/><Relationship Id="rId9" Type="http://schemas.openxmlformats.org/officeDocument/2006/relationships/image" Target="../media/image34.jpg"/></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commons.wikimedia.org/wiki/File:Hurricane_Cindy_(1999)_GOES.JP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www.nhc.noaa.gov/aboutcone.shtm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afludiary.blogspot.co.za/2017/09/natlprep-hurricane-prep-you-might-not.html" TargetMode="External"/><Relationship Id="rId4" Type="http://schemas.openxmlformats.org/officeDocument/2006/relationships/image" Target="../media/image1.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www.weather.gov/media/publications/assessments/HurricaneMatthew8-17.pdf" TargetMode="External"/><Relationship Id="rId4" Type="http://schemas.openxmlformats.org/officeDocument/2006/relationships/image" Target="../media/image12.gif"/></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hyperlink" Target="https://mariodiazbalart.house.gov/how-can-mario-help/hurricane-preparedness"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hyperlink" Target="http://www.hurricaneshuttersflorida.com/lexan.php" TargetMode="External"/><Relationship Id="rId5" Type="http://schemas.openxmlformats.org/officeDocument/2006/relationships/image" Target="../media/image15.jpg"/><Relationship Id="rId4" Type="http://schemas.openxmlformats.org/officeDocument/2006/relationships/hyperlink" Target="http://theconversation.com/should-i-stay-or-should-i-go-timing-affects-hurricane-evacuation-decisions-4014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81577AD-DA5F-48B3-8FB9-5199BA9EE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5350"/>
            <a:ext cx="4642228" cy="53306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276E3E8-A6B8-4BF4-B13B-1B3E8785352D}"/>
              </a:ext>
            </a:extLst>
          </p:cNvPr>
          <p:cNvSpPr>
            <a:spLocks noGrp="1"/>
          </p:cNvSpPr>
          <p:nvPr>
            <p:ph type="title"/>
          </p:nvPr>
        </p:nvSpPr>
        <p:spPr>
          <a:xfrm>
            <a:off x="289249" y="1656163"/>
            <a:ext cx="4016116" cy="1255469"/>
          </a:xfrm>
        </p:spPr>
        <p:txBody>
          <a:bodyPr>
            <a:normAutofit fontScale="90000"/>
          </a:bodyPr>
          <a:lstStyle/>
          <a:p>
            <a:r>
              <a:rPr lang="en-US" sz="3100" dirty="0"/>
              <a:t>Cone of Uncertainty Social and Behavioral Research</a:t>
            </a:r>
            <a:br>
              <a:rPr lang="en-US" sz="3100" dirty="0"/>
            </a:br>
            <a:br>
              <a:rPr lang="en-US" sz="3100" dirty="0"/>
            </a:br>
            <a:r>
              <a:rPr lang="en-US" sz="3100" dirty="0"/>
              <a:t>NOAA Virtual Lab Presentation</a:t>
            </a:r>
            <a:br>
              <a:rPr lang="en-US" sz="3100" dirty="0"/>
            </a:br>
            <a:r>
              <a:rPr lang="en-US" sz="3100" dirty="0"/>
              <a:t>March 18, 2020</a:t>
            </a:r>
            <a:br>
              <a:rPr lang="en-US" sz="2000" dirty="0"/>
            </a:br>
            <a:endParaRPr lang="en-US" sz="2000" dirty="0"/>
          </a:p>
        </p:txBody>
      </p:sp>
      <p:sp>
        <p:nvSpPr>
          <p:cNvPr id="3" name="Subtitle 2">
            <a:extLst>
              <a:ext uri="{FF2B5EF4-FFF2-40B4-BE49-F238E27FC236}">
                <a16:creationId xmlns:a16="http://schemas.microsoft.com/office/drawing/2014/main" id="{3020C4ED-4447-43DE-A81B-526671E4A203}"/>
              </a:ext>
            </a:extLst>
          </p:cNvPr>
          <p:cNvSpPr>
            <a:spLocks noGrp="1"/>
          </p:cNvSpPr>
          <p:nvPr>
            <p:ph idx="1"/>
          </p:nvPr>
        </p:nvSpPr>
        <p:spPr>
          <a:xfrm>
            <a:off x="289249" y="3802445"/>
            <a:ext cx="4016116" cy="2290205"/>
          </a:xfrm>
        </p:spPr>
        <p:txBody>
          <a:bodyPr anchor="t">
            <a:normAutofit/>
          </a:bodyPr>
          <a:lstStyle/>
          <a:p>
            <a:r>
              <a:rPr lang="en-US" dirty="0">
                <a:solidFill>
                  <a:srgbClr val="FFFFFF"/>
                </a:solidFill>
              </a:rPr>
              <a:t>Jennifer Sprague-Hilderbrand, NOAA NWS</a:t>
            </a:r>
          </a:p>
          <a:p>
            <a:r>
              <a:rPr lang="en-US" dirty="0">
                <a:solidFill>
                  <a:srgbClr val="FFFFFF"/>
                </a:solidFill>
              </a:rPr>
              <a:t>Linda Girardi, ERG</a:t>
            </a:r>
          </a:p>
          <a:p>
            <a:r>
              <a:rPr lang="en-US" dirty="0">
                <a:solidFill>
                  <a:srgbClr val="FFFFFF"/>
                </a:solidFill>
              </a:rPr>
              <a:t>Robbie Berg, NOAA NWS/NHC</a:t>
            </a:r>
          </a:p>
        </p:txBody>
      </p:sp>
      <p:pic>
        <p:nvPicPr>
          <p:cNvPr id="14" name="Picture 13" descr="A close up of a map&#10;&#10;Description automatically generated">
            <a:extLst>
              <a:ext uri="{FF2B5EF4-FFF2-40B4-BE49-F238E27FC236}">
                <a16:creationId xmlns:a16="http://schemas.microsoft.com/office/drawing/2014/main" id="{8342979B-6F48-47EF-ABE6-A2737653C200}"/>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1758" b="3"/>
          <a:stretch/>
        </p:blipFill>
        <p:spPr>
          <a:xfrm>
            <a:off x="5137463" y="832235"/>
            <a:ext cx="6193767" cy="5185378"/>
          </a:xfrm>
          <a:prstGeom prst="rect">
            <a:avLst/>
          </a:prstGeom>
        </p:spPr>
      </p:pic>
    </p:spTree>
    <p:extLst>
      <p:ext uri="{BB962C8B-B14F-4D97-AF65-F5344CB8AC3E}">
        <p14:creationId xmlns:p14="http://schemas.microsoft.com/office/powerpoint/2010/main" val="3789496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9" name="Rectangle 18">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2916CB-4A80-4B56-B2B7-B3DC2D7882AE}"/>
              </a:ext>
            </a:extLst>
          </p:cNvPr>
          <p:cNvSpPr>
            <a:spLocks noGrp="1"/>
          </p:cNvSpPr>
          <p:nvPr>
            <p:ph type="title"/>
          </p:nvPr>
        </p:nvSpPr>
        <p:spPr>
          <a:xfrm>
            <a:off x="364999" y="1414982"/>
            <a:ext cx="3258688" cy="3255264"/>
          </a:xfrm>
        </p:spPr>
        <p:txBody>
          <a:bodyPr vert="horz" lIns="91440" tIns="45720" rIns="91440" bIns="45720" rtlCol="0" anchor="b">
            <a:normAutofit fontScale="90000"/>
          </a:bodyPr>
          <a:lstStyle/>
          <a:p>
            <a:r>
              <a:rPr lang="en-US" sz="4900" spc="-100" dirty="0"/>
              <a:t>Literature Review Findings: </a:t>
            </a:r>
            <a:br>
              <a:rPr lang="en-US" sz="3700" spc="-100" dirty="0"/>
            </a:br>
            <a:br>
              <a:rPr lang="en-US" sz="3700" spc="-100" dirty="0"/>
            </a:br>
            <a:r>
              <a:rPr lang="en-US" sz="3700" spc="-100" dirty="0"/>
              <a:t>Members of the Public</a:t>
            </a:r>
          </a:p>
        </p:txBody>
      </p:sp>
      <p:sp>
        <p:nvSpPr>
          <p:cNvPr id="5" name="Text Placeholder 4">
            <a:extLst>
              <a:ext uri="{FF2B5EF4-FFF2-40B4-BE49-F238E27FC236}">
                <a16:creationId xmlns:a16="http://schemas.microsoft.com/office/drawing/2014/main" id="{AD5E6284-F6FA-4EDD-95EA-0C2856D2A184}"/>
              </a:ext>
            </a:extLst>
          </p:cNvPr>
          <p:cNvSpPr>
            <a:spLocks noGrp="1"/>
          </p:cNvSpPr>
          <p:nvPr>
            <p:ph type="body" sz="quarter" idx="3"/>
          </p:nvPr>
        </p:nvSpPr>
        <p:spPr>
          <a:xfrm>
            <a:off x="357086" y="4670246"/>
            <a:ext cx="3228521" cy="914400"/>
          </a:xfrm>
        </p:spPr>
        <p:txBody>
          <a:bodyPr vert="horz" lIns="91440" tIns="45720" rIns="91440" bIns="45720" rtlCol="0" anchor="t">
            <a:normAutofit/>
          </a:bodyPr>
          <a:lstStyle/>
          <a:p>
            <a:pPr>
              <a:spcBef>
                <a:spcPts val="1200"/>
              </a:spcBef>
            </a:pPr>
            <a:r>
              <a:rPr lang="en-US" sz="2200" dirty="0">
                <a:solidFill>
                  <a:schemeClr val="accent1">
                    <a:lumMod val="20000"/>
                    <a:lumOff val="80000"/>
                  </a:schemeClr>
                </a:solidFill>
              </a:rPr>
              <a:t>Information Sources</a:t>
            </a:r>
          </a:p>
        </p:txBody>
      </p:sp>
      <p:pic>
        <p:nvPicPr>
          <p:cNvPr id="10" name="Content Placeholder 9" descr="A screenshot of a cell phone&#10;&#10;Description automatically generated">
            <a:extLst>
              <a:ext uri="{FF2B5EF4-FFF2-40B4-BE49-F238E27FC236}">
                <a16:creationId xmlns:a16="http://schemas.microsoft.com/office/drawing/2014/main" id="{2207E711-796A-41B6-A633-6BDFC3832C36}"/>
              </a:ext>
            </a:extLst>
          </p:cNvPr>
          <p:cNvPicPr>
            <a:picLocks noGrp="1" noChangeAspect="1"/>
          </p:cNvPicPr>
          <p:nvPr>
            <p:ph sz="quarter" idx="4"/>
          </p:nvPr>
        </p:nvPicPr>
        <p:blipFill>
          <a:blip r:embed="rId3">
            <a:extLst>
              <a:ext uri="{837473B0-CC2E-450A-ABE3-18F120FF3D39}">
                <a1611:picAttrSrcUrl xmlns:a1611="http://schemas.microsoft.com/office/drawing/2016/11/main" r:id="rId4"/>
              </a:ext>
            </a:extLst>
          </a:blip>
          <a:stretch>
            <a:fillRect/>
          </a:stretch>
        </p:blipFill>
        <p:spPr>
          <a:xfrm>
            <a:off x="5120640" y="989443"/>
            <a:ext cx="6367271" cy="4870962"/>
          </a:xfrm>
          <a:prstGeom prst="rect">
            <a:avLst/>
          </a:prstGeom>
        </p:spPr>
      </p:pic>
      <p:sp>
        <p:nvSpPr>
          <p:cNvPr id="23" name="Rectangle 22">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333672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3" name="Rectangle 42">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5" name="Rectangle 44">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2916CB-4A80-4B56-B2B7-B3DC2D7882AE}"/>
              </a:ext>
            </a:extLst>
          </p:cNvPr>
          <p:cNvSpPr>
            <a:spLocks noGrp="1"/>
          </p:cNvSpPr>
          <p:nvPr>
            <p:ph type="title"/>
          </p:nvPr>
        </p:nvSpPr>
        <p:spPr>
          <a:xfrm>
            <a:off x="384049" y="1270358"/>
            <a:ext cx="3258688" cy="3255264"/>
          </a:xfrm>
        </p:spPr>
        <p:txBody>
          <a:bodyPr vert="horz" lIns="91440" tIns="45720" rIns="91440" bIns="45720" rtlCol="0" anchor="b">
            <a:normAutofit fontScale="90000"/>
          </a:bodyPr>
          <a:lstStyle/>
          <a:p>
            <a:r>
              <a:rPr lang="en-US" sz="4900" spc="-100" dirty="0"/>
              <a:t>Literature Review Findings: </a:t>
            </a:r>
            <a:br>
              <a:rPr lang="en-US" sz="3700" spc="-100" dirty="0"/>
            </a:br>
            <a:br>
              <a:rPr lang="en-US" sz="3700" spc="-100" dirty="0"/>
            </a:br>
            <a:r>
              <a:rPr lang="en-US" sz="3700" spc="-100" dirty="0"/>
              <a:t>Members of the Public</a:t>
            </a:r>
          </a:p>
        </p:txBody>
      </p:sp>
      <p:sp>
        <p:nvSpPr>
          <p:cNvPr id="5" name="Text Placeholder 4">
            <a:extLst>
              <a:ext uri="{FF2B5EF4-FFF2-40B4-BE49-F238E27FC236}">
                <a16:creationId xmlns:a16="http://schemas.microsoft.com/office/drawing/2014/main" id="{AD5E6284-F6FA-4EDD-95EA-0C2856D2A184}"/>
              </a:ext>
            </a:extLst>
          </p:cNvPr>
          <p:cNvSpPr>
            <a:spLocks noGrp="1"/>
          </p:cNvSpPr>
          <p:nvPr>
            <p:ph type="body" sz="quarter" idx="3"/>
          </p:nvPr>
        </p:nvSpPr>
        <p:spPr>
          <a:xfrm>
            <a:off x="414216" y="4576781"/>
            <a:ext cx="3228521" cy="914400"/>
          </a:xfrm>
        </p:spPr>
        <p:txBody>
          <a:bodyPr vert="horz" lIns="91440" tIns="45720" rIns="91440" bIns="45720" rtlCol="0" anchor="t">
            <a:normAutofit/>
          </a:bodyPr>
          <a:lstStyle/>
          <a:p>
            <a:pPr>
              <a:spcBef>
                <a:spcPts val="1200"/>
              </a:spcBef>
            </a:pPr>
            <a:r>
              <a:rPr lang="en-US" sz="2200" dirty="0">
                <a:solidFill>
                  <a:schemeClr val="accent1">
                    <a:lumMod val="20000"/>
                    <a:lumOff val="80000"/>
                  </a:schemeClr>
                </a:solidFill>
              </a:rPr>
              <a:t>Other Factors</a:t>
            </a:r>
          </a:p>
        </p:txBody>
      </p:sp>
      <p:pic>
        <p:nvPicPr>
          <p:cNvPr id="7" name="Content Placeholder 6">
            <a:extLst>
              <a:ext uri="{FF2B5EF4-FFF2-40B4-BE49-F238E27FC236}">
                <a16:creationId xmlns:a16="http://schemas.microsoft.com/office/drawing/2014/main" id="{004BBE71-B683-4553-8FD3-6DEC1392E549}"/>
              </a:ext>
            </a:extLst>
          </p:cNvPr>
          <p:cNvPicPr>
            <a:picLocks noGrp="1" noChangeAspect="1"/>
          </p:cNvPicPr>
          <p:nvPr>
            <p:ph sz="quarter" idx="4"/>
          </p:nvPr>
        </p:nvPicPr>
        <p:blipFill>
          <a:blip r:embed="rId3">
            <a:extLst>
              <a:ext uri="{837473B0-CC2E-450A-ABE3-18F120FF3D39}">
                <a1611:picAttrSrcUrl xmlns:a1611="http://schemas.microsoft.com/office/drawing/2016/11/main" r:id="rId4"/>
              </a:ext>
            </a:extLst>
          </a:blip>
          <a:stretch/>
        </p:blipFill>
        <p:spPr>
          <a:xfrm>
            <a:off x="5120640" y="1307806"/>
            <a:ext cx="6367271" cy="4234235"/>
          </a:xfrm>
          <a:prstGeom prst="rect">
            <a:avLst/>
          </a:prstGeom>
        </p:spPr>
      </p:pic>
      <p:sp>
        <p:nvSpPr>
          <p:cNvPr id="49" name="Rectangle 48">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683828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EDB8-6BE2-4085-930A-261BECE8CF82}"/>
              </a:ext>
            </a:extLst>
          </p:cNvPr>
          <p:cNvSpPr>
            <a:spLocks noGrp="1"/>
          </p:cNvSpPr>
          <p:nvPr>
            <p:ph type="title"/>
          </p:nvPr>
        </p:nvSpPr>
        <p:spPr>
          <a:xfrm>
            <a:off x="252919" y="1123837"/>
            <a:ext cx="2947482" cy="4601183"/>
          </a:xfrm>
        </p:spPr>
        <p:txBody>
          <a:bodyPr>
            <a:normAutofit/>
          </a:bodyPr>
          <a:lstStyle/>
          <a:p>
            <a:r>
              <a:rPr lang="en-US"/>
              <a:t>Literature Review Findings</a:t>
            </a:r>
            <a:br>
              <a:rPr lang="en-US" dirty="0"/>
            </a:br>
            <a:br>
              <a:rPr lang="en-US" dirty="0"/>
            </a:br>
            <a:r>
              <a:rPr lang="en-US" dirty="0"/>
              <a:t>Members of the Public</a:t>
            </a:r>
            <a:br>
              <a:rPr lang="en-US" dirty="0"/>
            </a:br>
            <a:endParaRPr lang="en-US" dirty="0"/>
          </a:p>
        </p:txBody>
      </p:sp>
      <p:graphicFrame>
        <p:nvGraphicFramePr>
          <p:cNvPr id="5" name="Content Placeholder 2">
            <a:extLst>
              <a:ext uri="{FF2B5EF4-FFF2-40B4-BE49-F238E27FC236}">
                <a16:creationId xmlns:a16="http://schemas.microsoft.com/office/drawing/2014/main" id="{275726FC-FC2E-4747-81C2-0765020469DB}"/>
              </a:ext>
            </a:extLst>
          </p:cNvPr>
          <p:cNvGraphicFramePr>
            <a:graphicFrameLocks noGrp="1"/>
          </p:cNvGraphicFramePr>
          <p:nvPr>
            <p:ph idx="1"/>
            <p:extLst>
              <p:ext uri="{D42A27DB-BD31-4B8C-83A1-F6EECF244321}">
                <p14:modId xmlns:p14="http://schemas.microsoft.com/office/powerpoint/2010/main" val="3071362494"/>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463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EA992460-7FA3-40FE-A958-BCD1981B9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97">
            <a:extLst>
              <a:ext uri="{FF2B5EF4-FFF2-40B4-BE49-F238E27FC236}">
                <a16:creationId xmlns:a16="http://schemas.microsoft.com/office/drawing/2014/main" id="{ADF57D5B-380D-48E9-8DAD-DD500FE80A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98DA2F-7734-424E-8FBB-877D14FDC9F7}"/>
              </a:ext>
            </a:extLst>
          </p:cNvPr>
          <p:cNvSpPr>
            <a:spLocks noGrp="1"/>
          </p:cNvSpPr>
          <p:nvPr>
            <p:ph type="title"/>
          </p:nvPr>
        </p:nvSpPr>
        <p:spPr>
          <a:xfrm>
            <a:off x="340298" y="1931088"/>
            <a:ext cx="4016116" cy="1255469"/>
          </a:xfrm>
        </p:spPr>
        <p:txBody>
          <a:bodyPr vert="horz" lIns="91440" tIns="45720" rIns="91440" bIns="45720" rtlCol="0">
            <a:normAutofit fontScale="90000"/>
          </a:bodyPr>
          <a:lstStyle/>
          <a:p>
            <a:r>
              <a:rPr lang="en-US" sz="4400" spc="-100" dirty="0"/>
              <a:t>Literature Review Findings:</a:t>
            </a:r>
            <a:br>
              <a:rPr lang="en-US" sz="2800" spc="-100" dirty="0"/>
            </a:br>
            <a:br>
              <a:rPr lang="en-US" sz="2800" spc="-100" dirty="0"/>
            </a:br>
            <a:r>
              <a:rPr lang="en-US" spc="-100" dirty="0"/>
              <a:t>Emergency Managers</a:t>
            </a:r>
          </a:p>
        </p:txBody>
      </p:sp>
      <p:sp>
        <p:nvSpPr>
          <p:cNvPr id="3" name="Content Placeholder 2">
            <a:extLst>
              <a:ext uri="{FF2B5EF4-FFF2-40B4-BE49-F238E27FC236}">
                <a16:creationId xmlns:a16="http://schemas.microsoft.com/office/drawing/2014/main" id="{6F5EC0A0-E997-410F-867A-8AA939F31AF5}"/>
              </a:ext>
            </a:extLst>
          </p:cNvPr>
          <p:cNvSpPr>
            <a:spLocks noGrp="1"/>
          </p:cNvSpPr>
          <p:nvPr>
            <p:ph idx="1"/>
          </p:nvPr>
        </p:nvSpPr>
        <p:spPr>
          <a:xfrm>
            <a:off x="340298" y="4024854"/>
            <a:ext cx="4016116" cy="3274586"/>
          </a:xfrm>
        </p:spPr>
        <p:txBody>
          <a:bodyPr vert="horz" lIns="91440" tIns="45720" rIns="91440" bIns="45720" rtlCol="0" anchor="t">
            <a:normAutofit/>
          </a:bodyPr>
          <a:lstStyle/>
          <a:p>
            <a:pPr marL="0" indent="0">
              <a:buNone/>
            </a:pPr>
            <a:r>
              <a:rPr lang="en-US" sz="1800" dirty="0">
                <a:solidFill>
                  <a:srgbClr val="FFFFFF"/>
                </a:solidFill>
              </a:rPr>
              <a:t>Cone is the most well-known product, but use many other products and information sources</a:t>
            </a:r>
          </a:p>
        </p:txBody>
      </p:sp>
      <p:sp>
        <p:nvSpPr>
          <p:cNvPr id="100" name="Rectangle 99">
            <a:extLst>
              <a:ext uri="{FF2B5EF4-FFF2-40B4-BE49-F238E27FC236}">
                <a16:creationId xmlns:a16="http://schemas.microsoft.com/office/drawing/2014/main" id="{065CC8E5-7727-4F29-A17D-114AF339F7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4600802-151E-4F13-8C35-8D5CEDFF64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F125053E-1062-4FE2-974C-546DC769D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A group of people sitting at a desk&#10;&#10;Description automatically generated">
            <a:extLst>
              <a:ext uri="{FF2B5EF4-FFF2-40B4-BE49-F238E27FC236}">
                <a16:creationId xmlns:a16="http://schemas.microsoft.com/office/drawing/2014/main" id="{094E00FB-F6A8-4E71-8151-48F81BBEE93F}"/>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r="25767" b="1"/>
          <a:stretch/>
        </p:blipFill>
        <p:spPr>
          <a:xfrm>
            <a:off x="7460907" y="3264090"/>
            <a:ext cx="4027002" cy="3593910"/>
          </a:xfrm>
          <a:prstGeom prst="rect">
            <a:avLst/>
          </a:prstGeom>
        </p:spPr>
      </p:pic>
      <p:pic>
        <p:nvPicPr>
          <p:cNvPr id="5" name="Picture 4" descr="A group of people standing in a room&#10;&#10;Description automatically generated">
            <a:extLst>
              <a:ext uri="{FF2B5EF4-FFF2-40B4-BE49-F238E27FC236}">
                <a16:creationId xmlns:a16="http://schemas.microsoft.com/office/drawing/2014/main" id="{72D336F8-FA40-48F0-A5B1-C54CB6485DE2}"/>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17237" r="22951" b="-1"/>
          <a:stretch/>
        </p:blipFill>
        <p:spPr>
          <a:xfrm>
            <a:off x="5137460" y="10"/>
            <a:ext cx="4113440"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2648493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A1DFCBE5-52C1-48A9-89CF-E7D68CCA1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EB17C8F6-D357-4254-BBAC-96B01EEBE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647203"/>
            <a:ext cx="11707367" cy="25726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3298DA2F-7734-424E-8FBB-877D14FDC9F7}"/>
              </a:ext>
            </a:extLst>
          </p:cNvPr>
          <p:cNvSpPr>
            <a:spLocks noGrp="1"/>
          </p:cNvSpPr>
          <p:nvPr>
            <p:ph type="title"/>
          </p:nvPr>
        </p:nvSpPr>
        <p:spPr>
          <a:xfrm>
            <a:off x="1063691" y="4049486"/>
            <a:ext cx="4825480" cy="1883228"/>
          </a:xfrm>
        </p:spPr>
        <p:txBody>
          <a:bodyPr>
            <a:normAutofit fontScale="90000"/>
          </a:bodyPr>
          <a:lstStyle/>
          <a:p>
            <a:pPr algn="ctr"/>
            <a:r>
              <a:rPr lang="en-US" sz="4900" dirty="0"/>
              <a:t>Literature Review Findings</a:t>
            </a:r>
            <a:r>
              <a:rPr lang="en-US" dirty="0"/>
              <a:t>:</a:t>
            </a:r>
            <a:br>
              <a:rPr lang="en-US" sz="2800" dirty="0"/>
            </a:br>
            <a:br>
              <a:rPr lang="en-US" dirty="0"/>
            </a:br>
            <a:r>
              <a:rPr lang="en-US" dirty="0"/>
              <a:t>Broadcast Meteorologists</a:t>
            </a:r>
          </a:p>
        </p:txBody>
      </p:sp>
      <p:pic>
        <p:nvPicPr>
          <p:cNvPr id="2052" name="Picture 4" descr="Image result for irma cone of uncertainty">
            <a:extLst>
              <a:ext uri="{FF2B5EF4-FFF2-40B4-BE49-F238E27FC236}">
                <a16:creationId xmlns:a16="http://schemas.microsoft.com/office/drawing/2014/main" id="{771D0A04-AD03-418D-AD23-691928389F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tretch/>
        </p:blipFill>
        <p:spPr bwMode="auto">
          <a:xfrm>
            <a:off x="1063691" y="651326"/>
            <a:ext cx="4789994" cy="269136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irma cone of uncertainty">
            <a:extLst>
              <a:ext uri="{FF2B5EF4-FFF2-40B4-BE49-F238E27FC236}">
                <a16:creationId xmlns:a16="http://schemas.microsoft.com/office/drawing/2014/main" id="{4533A618-C48C-4CED-8223-A2D8D8D6777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tretch/>
        </p:blipFill>
        <p:spPr bwMode="auto">
          <a:xfrm>
            <a:off x="6338316" y="649824"/>
            <a:ext cx="4789992" cy="269437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F5EC0A0-E997-410F-867A-8AA939F31AF5}"/>
              </a:ext>
            </a:extLst>
          </p:cNvPr>
          <p:cNvSpPr>
            <a:spLocks noGrp="1"/>
          </p:cNvSpPr>
          <p:nvPr>
            <p:ph idx="1"/>
          </p:nvPr>
        </p:nvSpPr>
        <p:spPr>
          <a:xfrm>
            <a:off x="6282157" y="4049485"/>
            <a:ext cx="4846151" cy="1883229"/>
          </a:xfrm>
        </p:spPr>
        <p:txBody>
          <a:bodyPr>
            <a:normAutofit/>
          </a:bodyPr>
          <a:lstStyle/>
          <a:p>
            <a:r>
              <a:rPr lang="en-US" sz="1800" dirty="0">
                <a:solidFill>
                  <a:srgbClr val="FFFFFF"/>
                </a:solidFill>
              </a:rPr>
              <a:t>Broadcasters create their own but also use verbal messaging and body language</a:t>
            </a:r>
          </a:p>
        </p:txBody>
      </p:sp>
    </p:spTree>
    <p:extLst>
      <p:ext uri="{BB962C8B-B14F-4D97-AF65-F5344CB8AC3E}">
        <p14:creationId xmlns:p14="http://schemas.microsoft.com/office/powerpoint/2010/main" val="2634317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64C9EE1D-12BB-43F7-9A2A-893578DCA6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4" name="Rectangle 33">
            <a:extLst>
              <a:ext uri="{FF2B5EF4-FFF2-40B4-BE49-F238E27FC236}">
                <a16:creationId xmlns:a16="http://schemas.microsoft.com/office/drawing/2014/main" id="{43962A31-C54E-4762-B155-59777FED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35">
            <a:extLst>
              <a:ext uri="{FF2B5EF4-FFF2-40B4-BE49-F238E27FC236}">
                <a16:creationId xmlns:a16="http://schemas.microsoft.com/office/drawing/2014/main" id="{AA7850C8-8932-45FB-824D-8AB7D84691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528BB4B4-FCCA-4BB8-A5B5-7EDD9652DB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397150" y="2557162"/>
            <a:ext cx="3847930" cy="3255264"/>
          </a:xfrm>
        </p:spPr>
        <p:txBody>
          <a:bodyPr vert="horz" lIns="91440" tIns="45720" rIns="91440" bIns="45720" rtlCol="0" anchor="b">
            <a:normAutofit fontScale="90000"/>
          </a:bodyPr>
          <a:lstStyle/>
          <a:p>
            <a:br>
              <a:rPr lang="en-US" sz="2800" spc="-100" dirty="0"/>
            </a:br>
            <a:br>
              <a:rPr lang="en-US" sz="2800" spc="-100" dirty="0"/>
            </a:br>
            <a:br>
              <a:rPr lang="en-US" sz="2800" spc="-100" dirty="0"/>
            </a:br>
            <a:br>
              <a:rPr lang="en-US" sz="2800" spc="-100" dirty="0"/>
            </a:br>
            <a:br>
              <a:rPr lang="en-US" sz="2800" spc="-100" dirty="0"/>
            </a:br>
            <a:r>
              <a:rPr lang="en-US" sz="4900" spc="-100" dirty="0"/>
              <a:t>Alternative </a:t>
            </a:r>
            <a:br>
              <a:rPr lang="en-US" sz="4900" spc="-100" dirty="0"/>
            </a:br>
            <a:r>
              <a:rPr lang="en-US" sz="4900" spc="-100" dirty="0"/>
              <a:t>Visualizations</a:t>
            </a:r>
            <a:br>
              <a:rPr lang="en-US" sz="4900" spc="-100" dirty="0"/>
            </a:br>
            <a:br>
              <a:rPr lang="en-US" sz="2800" spc="-100" dirty="0"/>
            </a:br>
            <a:br>
              <a:rPr lang="en-US" sz="2800" spc="-100" dirty="0"/>
            </a:br>
            <a:br>
              <a:rPr lang="en-US" sz="2800" spc="-100" dirty="0"/>
            </a:br>
            <a:br>
              <a:rPr lang="en-US" sz="2800" spc="-100" dirty="0"/>
            </a:br>
            <a:br>
              <a:rPr lang="en-US" sz="2800" spc="-100" dirty="0"/>
            </a:br>
            <a:endParaRPr lang="en-US" sz="2800" spc="-100" dirty="0"/>
          </a:p>
        </p:txBody>
      </p:sp>
      <p:sp>
        <p:nvSpPr>
          <p:cNvPr id="40" name="Rectangle 39">
            <a:extLst>
              <a:ext uri="{FF2B5EF4-FFF2-40B4-BE49-F238E27FC236}">
                <a16:creationId xmlns:a16="http://schemas.microsoft.com/office/drawing/2014/main" id="{9EAD000C-FECC-4415-AB14-16AC3974C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758952"/>
            <a:ext cx="3379859" cy="319149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image27.jpeg" descr="A close up of a map&#10;&#10;Description automatically generated">
            <a:extLst>
              <a:ext uri="{FF2B5EF4-FFF2-40B4-BE49-F238E27FC236}">
                <a16:creationId xmlns:a16="http://schemas.microsoft.com/office/drawing/2014/main" id="{7AA56CEE-2587-4A59-96CC-D15FE077DE62}"/>
              </a:ext>
            </a:extLst>
          </p:cNvPr>
          <p:cNvPicPr>
            <a:picLocks noChangeAspect="1"/>
          </p:cNvPicPr>
          <p:nvPr/>
        </p:nvPicPr>
        <p:blipFill>
          <a:blip r:embed="rId3" cstate="print"/>
          <a:stretch>
            <a:fillRect/>
          </a:stretch>
        </p:blipFill>
        <p:spPr>
          <a:xfrm>
            <a:off x="5275608" y="1178870"/>
            <a:ext cx="3054096" cy="2351653"/>
          </a:xfrm>
          <a:prstGeom prst="rect">
            <a:avLst/>
          </a:prstGeom>
        </p:spPr>
      </p:pic>
      <p:sp>
        <p:nvSpPr>
          <p:cNvPr id="42" name="Rectangle 41">
            <a:extLst>
              <a:ext uri="{FF2B5EF4-FFF2-40B4-BE49-F238E27FC236}">
                <a16:creationId xmlns:a16="http://schemas.microsoft.com/office/drawing/2014/main" id="{97D1A26C-DCFB-460B-BE7B-FC2CA435D8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772812"/>
            <a:ext cx="2849303" cy="1784350"/>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map&#10;&#10;Description automatically generated">
            <a:extLst>
              <a:ext uri="{FF2B5EF4-FFF2-40B4-BE49-F238E27FC236}">
                <a16:creationId xmlns:a16="http://schemas.microsoft.com/office/drawing/2014/main" id="{DD42B1F8-26E1-4D6B-99FC-04DF52834B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0539" y="1257193"/>
            <a:ext cx="2523745" cy="782361"/>
          </a:xfrm>
          <a:prstGeom prst="rect">
            <a:avLst/>
          </a:prstGeom>
        </p:spPr>
      </p:pic>
      <p:sp>
        <p:nvSpPr>
          <p:cNvPr id="44" name="Rectangle 43">
            <a:extLst>
              <a:ext uri="{FF2B5EF4-FFF2-40B4-BE49-F238E27FC236}">
                <a16:creationId xmlns:a16="http://schemas.microsoft.com/office/drawing/2014/main" id="{58DEA40E-A1A6-474E-BE3B-A06C929EB7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2727" y="4115150"/>
            <a:ext cx="3379859" cy="19838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close up of a map&#10;&#10;Description automatically generated">
            <a:extLst>
              <a:ext uri="{FF2B5EF4-FFF2-40B4-BE49-F238E27FC236}">
                <a16:creationId xmlns:a16="http://schemas.microsoft.com/office/drawing/2014/main" id="{9DFA707A-4BD3-4AB5-A332-9BE49A9A4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5608" y="4647040"/>
            <a:ext cx="3049308" cy="930038"/>
          </a:xfrm>
          <a:prstGeom prst="rect">
            <a:avLst/>
          </a:prstGeom>
        </p:spPr>
      </p:pic>
      <p:sp>
        <p:nvSpPr>
          <p:cNvPr id="46" name="Rectangle 45">
            <a:extLst>
              <a:ext uri="{FF2B5EF4-FFF2-40B4-BE49-F238E27FC236}">
                <a16:creationId xmlns:a16="http://schemas.microsoft.com/office/drawing/2014/main" id="{7472A6C1-76CF-4215-B818-52CFF4D7A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38608" y="2722807"/>
            <a:ext cx="2849303" cy="3367097"/>
          </a:xfrm>
          <a:prstGeom prst="rect">
            <a:avLst/>
          </a:prstGeom>
          <a:solidFill>
            <a:srgbClr val="FFFFFF"/>
          </a:solidFill>
          <a:ln w="66675" cmpd="sng">
            <a:solidFill>
              <a:schemeClr val="bg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close up of a map&#10;&#10;Description automatically generated">
            <a:extLst>
              <a:ext uri="{FF2B5EF4-FFF2-40B4-BE49-F238E27FC236}">
                <a16:creationId xmlns:a16="http://schemas.microsoft.com/office/drawing/2014/main" id="{57F72E9E-5140-4FC6-829B-F22EF1ABE9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bwMode="auto">
          <a:xfrm>
            <a:off x="8801387" y="3027260"/>
            <a:ext cx="2523744" cy="2758190"/>
          </a:xfrm>
          <a:prstGeom prst="rect">
            <a:avLst/>
          </a:prstGeom>
          <a:noFill/>
        </p:spPr>
      </p:pic>
      <p:sp>
        <p:nvSpPr>
          <p:cNvPr id="48" name="Rectangle 47">
            <a:extLst>
              <a:ext uri="{FF2B5EF4-FFF2-40B4-BE49-F238E27FC236}">
                <a16:creationId xmlns:a16="http://schemas.microsoft.com/office/drawing/2014/main" id="{E61CE9D6-3D74-4540-A98B-232824586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742858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52">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4" name="Rectangle 54">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5" name="Rectangle 56">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58">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380327" y="1594104"/>
            <a:ext cx="3685070" cy="3255264"/>
          </a:xfrm>
        </p:spPr>
        <p:txBody>
          <a:bodyPr vert="horz" lIns="91440" tIns="45720" rIns="91440" bIns="45720" rtlCol="0" anchor="b">
            <a:normAutofit fontScale="90000"/>
          </a:bodyPr>
          <a:lstStyle/>
          <a:p>
            <a:br>
              <a:rPr lang="en-US" sz="4800" spc="-100" dirty="0"/>
            </a:br>
            <a:br>
              <a:rPr lang="en-US" sz="4800" spc="-100" dirty="0"/>
            </a:br>
            <a:br>
              <a:rPr lang="en-US" sz="4800" spc="-100" dirty="0"/>
            </a:br>
            <a:r>
              <a:rPr lang="en-US" sz="4800" spc="-100" dirty="0"/>
              <a:t>Summary  Displays</a:t>
            </a:r>
            <a:br>
              <a:rPr lang="en-US" sz="4800" spc="-100" dirty="0"/>
            </a:br>
            <a:br>
              <a:rPr lang="en-US" sz="1500" spc="-100" dirty="0"/>
            </a:br>
            <a:br>
              <a:rPr lang="en-US" sz="1500" spc="-100" dirty="0"/>
            </a:br>
            <a:br>
              <a:rPr lang="en-US" sz="1500" spc="-100" dirty="0"/>
            </a:br>
            <a:br>
              <a:rPr lang="en-US" sz="1500" spc="-100" dirty="0"/>
            </a:br>
            <a:br>
              <a:rPr lang="en-US" sz="1500" spc="-100" dirty="0"/>
            </a:br>
            <a:endParaRPr lang="en-US" sz="1500" spc="-100" dirty="0"/>
          </a:p>
        </p:txBody>
      </p:sp>
      <p:pic>
        <p:nvPicPr>
          <p:cNvPr id="17" name="Picture 4" descr="Loading Storm Graphics Loops">
            <a:extLst>
              <a:ext uri="{FF2B5EF4-FFF2-40B4-BE49-F238E27FC236}">
                <a16:creationId xmlns:a16="http://schemas.microsoft.com/office/drawing/2014/main" id="{12C43CF1-11DC-41F7-B853-3FD02E9EBE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2" b="-1"/>
          <a:stretch/>
        </p:blipFill>
        <p:spPr bwMode="auto">
          <a:xfrm>
            <a:off x="5120640" y="759599"/>
            <a:ext cx="6367271" cy="5330650"/>
          </a:xfrm>
          <a:prstGeom prst="rect">
            <a:avLst/>
          </a:prstGeom>
          <a:noFill/>
          <a:extLst>
            <a:ext uri="{909E8E84-426E-40DD-AFC4-6F175D3DCCD1}">
              <a14:hiddenFill xmlns:a14="http://schemas.microsoft.com/office/drawing/2010/main">
                <a:solidFill>
                  <a:srgbClr val="FFFFFF"/>
                </a:solidFill>
              </a14:hiddenFill>
            </a:ext>
          </a:extLst>
        </p:spPr>
      </p:pic>
      <p:sp>
        <p:nvSpPr>
          <p:cNvPr id="67" name="Rectangle 60">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323515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0" name="Rectangle 69">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1069848" y="4590661"/>
            <a:ext cx="10210862" cy="1065690"/>
          </a:xfrm>
        </p:spPr>
        <p:txBody>
          <a:bodyPr vert="horz" lIns="91440" tIns="45720" rIns="91440" bIns="45720" rtlCol="0" anchor="b">
            <a:normAutofit fontScale="90000"/>
          </a:bodyPr>
          <a:lstStyle/>
          <a:p>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endParaRPr lang="en-US" sz="1500" spc="-100" dirty="0"/>
          </a:p>
        </p:txBody>
      </p:sp>
      <p:pic>
        <p:nvPicPr>
          <p:cNvPr id="2" name="Picture 1">
            <a:extLst>
              <a:ext uri="{FF2B5EF4-FFF2-40B4-BE49-F238E27FC236}">
                <a16:creationId xmlns:a16="http://schemas.microsoft.com/office/drawing/2014/main" id="{D457AC6A-E46C-48CB-AB0D-D05BECDDEDB7}"/>
              </a:ext>
            </a:extLst>
          </p:cNvPr>
          <p:cNvPicPr>
            <a:picLocks noChangeAspect="1"/>
          </p:cNvPicPr>
          <p:nvPr/>
        </p:nvPicPr>
        <p:blipFill rotWithShape="1">
          <a:blip r:embed="rId3"/>
          <a:srcRect l="10734" r="1722" b="-1"/>
          <a:stretch/>
        </p:blipFill>
        <p:spPr>
          <a:xfrm>
            <a:off x="1069848" y="470168"/>
            <a:ext cx="5236194" cy="3557016"/>
          </a:xfrm>
          <a:prstGeom prst="rect">
            <a:avLst/>
          </a:prstGeom>
        </p:spPr>
      </p:pic>
      <p:pic>
        <p:nvPicPr>
          <p:cNvPr id="5" name="image27.jpeg" descr="A close up of a map&#10;&#10;Description automatically generated">
            <a:extLst>
              <a:ext uri="{FF2B5EF4-FFF2-40B4-BE49-F238E27FC236}">
                <a16:creationId xmlns:a16="http://schemas.microsoft.com/office/drawing/2014/main" id="{7AA56CEE-2587-4A59-96CC-D15FE077DE62}"/>
              </a:ext>
            </a:extLst>
          </p:cNvPr>
          <p:cNvPicPr>
            <a:picLocks noChangeAspect="1"/>
          </p:cNvPicPr>
          <p:nvPr/>
        </p:nvPicPr>
        <p:blipFill rotWithShape="1">
          <a:blip r:embed="rId4" cstate="print"/>
          <a:srcRect r="-4" b="11781"/>
          <a:stretch/>
        </p:blipFill>
        <p:spPr>
          <a:xfrm>
            <a:off x="6466908" y="470174"/>
            <a:ext cx="5236194" cy="3556755"/>
          </a:xfrm>
          <a:prstGeom prst="rect">
            <a:avLst/>
          </a:prstGeom>
        </p:spPr>
      </p:pic>
      <p:sp>
        <p:nvSpPr>
          <p:cNvPr id="26" name="Title 15">
            <a:extLst>
              <a:ext uri="{FF2B5EF4-FFF2-40B4-BE49-F238E27FC236}">
                <a16:creationId xmlns:a16="http://schemas.microsoft.com/office/drawing/2014/main" id="{A8AF5F72-A129-43B7-B93D-155F6BDC08FB}"/>
              </a:ext>
            </a:extLst>
          </p:cNvPr>
          <p:cNvSpPr txBox="1">
            <a:spLocks/>
          </p:cNvSpPr>
          <p:nvPr/>
        </p:nvSpPr>
        <p:spPr>
          <a:xfrm>
            <a:off x="883951" y="4612515"/>
            <a:ext cx="11436692" cy="1218090"/>
          </a:xfrm>
          <a:prstGeom prst="rect">
            <a:avLst/>
          </a:prstGeom>
        </p:spPr>
        <p:txBody>
          <a:bodyPr vert="horz" lIns="91440" tIns="45720" rIns="91440" bIns="45720" rtlCol="0" anchor="b">
            <a:normAutofit fontScale="37500" lnSpcReduction="2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r>
              <a:rPr lang="en-US" sz="11700" spc="-100" dirty="0"/>
              <a:t>Ensemble Displays</a:t>
            </a:r>
            <a:br>
              <a:rPr lang="en-US" sz="1500" spc="-100" dirty="0"/>
            </a:br>
            <a:br>
              <a:rPr lang="en-US" sz="1500" spc="-100" dirty="0"/>
            </a:br>
            <a:endParaRPr lang="en-US" sz="1500" spc="-100" dirty="0"/>
          </a:p>
        </p:txBody>
      </p:sp>
    </p:spTree>
    <p:extLst>
      <p:ext uri="{BB962C8B-B14F-4D97-AF65-F5344CB8AC3E}">
        <p14:creationId xmlns:p14="http://schemas.microsoft.com/office/powerpoint/2010/main" val="4297723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7C302-0C4F-41AB-B2DC-20B2B55A3875}"/>
              </a:ext>
            </a:extLst>
          </p:cNvPr>
          <p:cNvSpPr>
            <a:spLocks noGrp="1"/>
          </p:cNvSpPr>
          <p:nvPr>
            <p:ph type="title"/>
          </p:nvPr>
        </p:nvSpPr>
        <p:spPr>
          <a:xfrm>
            <a:off x="252919" y="2133600"/>
            <a:ext cx="2947482" cy="2933700"/>
          </a:xfrm>
        </p:spPr>
        <p:txBody>
          <a:bodyPr anchor="b">
            <a:normAutofit fontScale="90000"/>
          </a:bodyPr>
          <a:lstStyle/>
          <a:p>
            <a:r>
              <a:rPr lang="en-US" sz="4900" dirty="0"/>
              <a:t>Downsides to Ensemble Displays</a:t>
            </a:r>
            <a:br>
              <a:rPr lang="en-US" dirty="0"/>
            </a:br>
            <a:endParaRPr lang="en-US" dirty="0"/>
          </a:p>
        </p:txBody>
      </p:sp>
      <p:pic>
        <p:nvPicPr>
          <p:cNvPr id="4" name="Content Placeholder 12">
            <a:extLst>
              <a:ext uri="{FF2B5EF4-FFF2-40B4-BE49-F238E27FC236}">
                <a16:creationId xmlns:a16="http://schemas.microsoft.com/office/drawing/2014/main" id="{5C148E28-10FB-4077-BAC2-3373C61115B5}"/>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4480373" y="758952"/>
            <a:ext cx="6369449" cy="5330952"/>
          </a:xfrm>
          <a:prstGeom prst="rect">
            <a:avLst/>
          </a:prstGeom>
        </p:spPr>
      </p:pic>
    </p:spTree>
    <p:extLst>
      <p:ext uri="{BB962C8B-B14F-4D97-AF65-F5344CB8AC3E}">
        <p14:creationId xmlns:p14="http://schemas.microsoft.com/office/powerpoint/2010/main" val="6962476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7" name="Rectangle 56">
            <a:extLst>
              <a:ext uri="{FF2B5EF4-FFF2-40B4-BE49-F238E27FC236}">
                <a16:creationId xmlns:a16="http://schemas.microsoft.com/office/drawing/2014/main" id="{9203ABB4-7E2A-4248-9FE7-4A419AFF2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126970D-C1E5-4FB1-84E8-86CB9CED1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748252" y="4878465"/>
            <a:ext cx="10210862" cy="1065690"/>
          </a:xfrm>
        </p:spPr>
        <p:txBody>
          <a:bodyPr vert="horz" lIns="91440" tIns="45720" rIns="91440" bIns="45720" rtlCol="0" anchor="b">
            <a:normAutofit fontScale="90000"/>
          </a:bodyPr>
          <a:lstStyle/>
          <a:p>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br>
              <a:rPr lang="en-US" sz="1500" spc="-100" dirty="0"/>
            </a:br>
            <a:r>
              <a:rPr lang="en-US" sz="4900" spc="-100" dirty="0"/>
              <a:t>Dynamic  Visualizations</a:t>
            </a:r>
            <a:br>
              <a:rPr lang="en-US" sz="1500" spc="-100" dirty="0"/>
            </a:br>
            <a:br>
              <a:rPr lang="en-US" sz="1500" spc="-100" dirty="0"/>
            </a:br>
            <a:endParaRPr lang="en-US" sz="1500" spc="-100" dirty="0"/>
          </a:p>
        </p:txBody>
      </p:sp>
      <p:pic>
        <p:nvPicPr>
          <p:cNvPr id="11" name="Picture 10" descr="A close up of a map&#10;&#10;Description automatically generated">
            <a:extLst>
              <a:ext uri="{FF2B5EF4-FFF2-40B4-BE49-F238E27FC236}">
                <a16:creationId xmlns:a16="http://schemas.microsoft.com/office/drawing/2014/main" id="{DD42B1F8-26E1-4D6B-99FC-04DF52834B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9847" y="614194"/>
            <a:ext cx="10637520" cy="3297631"/>
          </a:xfrm>
          <a:prstGeom prst="rect">
            <a:avLst/>
          </a:prstGeom>
        </p:spPr>
      </p:pic>
    </p:spTree>
    <p:extLst>
      <p:ext uri="{BB962C8B-B14F-4D97-AF65-F5344CB8AC3E}">
        <p14:creationId xmlns:p14="http://schemas.microsoft.com/office/powerpoint/2010/main" val="2916541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A5CF2FC8-D184-4B10-83A5-61FC2148BE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3848"/>
            <a:ext cx="5608255"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Title 1">
            <a:extLst>
              <a:ext uri="{FF2B5EF4-FFF2-40B4-BE49-F238E27FC236}">
                <a16:creationId xmlns:a16="http://schemas.microsoft.com/office/drawing/2014/main" id="{0FE4A3E4-FBC9-4ED3-8E46-37CC80B4B787}"/>
              </a:ext>
            </a:extLst>
          </p:cNvPr>
          <p:cNvSpPr>
            <a:spLocks noGrp="1"/>
          </p:cNvSpPr>
          <p:nvPr>
            <p:ph type="title"/>
          </p:nvPr>
        </p:nvSpPr>
        <p:spPr>
          <a:xfrm>
            <a:off x="289248" y="1123837"/>
            <a:ext cx="4998963" cy="1255469"/>
          </a:xfrm>
        </p:spPr>
        <p:txBody>
          <a:bodyPr vert="horz" lIns="91440" tIns="45720" rIns="91440" bIns="45720" rtlCol="0">
            <a:normAutofit/>
          </a:bodyPr>
          <a:lstStyle/>
          <a:p>
            <a:r>
              <a:rPr lang="en-US" spc="-100" dirty="0"/>
              <a:t>Operational Challenge</a:t>
            </a:r>
            <a:br>
              <a:rPr lang="en-US" spc="-100" dirty="0"/>
            </a:br>
            <a:r>
              <a:rPr lang="en-US" spc="-100" dirty="0"/>
              <a:t> to Be Addressed</a:t>
            </a:r>
          </a:p>
        </p:txBody>
      </p:sp>
      <p:sp>
        <p:nvSpPr>
          <p:cNvPr id="2" name="Content Placeholder 1">
            <a:extLst>
              <a:ext uri="{FF2B5EF4-FFF2-40B4-BE49-F238E27FC236}">
                <a16:creationId xmlns:a16="http://schemas.microsoft.com/office/drawing/2014/main" id="{5828B0A0-6078-479B-AF77-B674F3AAFD80}"/>
              </a:ext>
            </a:extLst>
          </p:cNvPr>
          <p:cNvSpPr>
            <a:spLocks noGrp="1"/>
          </p:cNvSpPr>
          <p:nvPr>
            <p:ph idx="1"/>
          </p:nvPr>
        </p:nvSpPr>
        <p:spPr>
          <a:xfrm>
            <a:off x="304646" y="2043035"/>
            <a:ext cx="4998962" cy="3274586"/>
          </a:xfrm>
        </p:spPr>
        <p:txBody>
          <a:bodyPr anchor="t">
            <a:normAutofit fontScale="92500" lnSpcReduction="20000"/>
          </a:bodyPr>
          <a:lstStyle/>
          <a:p>
            <a:pPr marL="0" lvl="0" indent="0">
              <a:buNone/>
            </a:pPr>
            <a:br>
              <a:rPr lang="en-US" sz="1900" i="1" dirty="0">
                <a:solidFill>
                  <a:srgbClr val="FFFFFF"/>
                </a:solidFill>
              </a:rPr>
            </a:br>
            <a:endParaRPr lang="en-US" sz="2400" dirty="0">
              <a:solidFill>
                <a:srgbClr val="FFFFFF"/>
              </a:solidFill>
            </a:endParaRPr>
          </a:p>
          <a:p>
            <a:pPr marL="0" lvl="0" indent="0">
              <a:buNone/>
            </a:pPr>
            <a:r>
              <a:rPr lang="en-US" sz="2600" i="1" dirty="0">
                <a:solidFill>
                  <a:srgbClr val="FFFFFF"/>
                </a:solidFill>
              </a:rPr>
              <a:t>Over the years, I have seen quite a few misinterpretations of the cone by the public, media, and stakeholders. … If articles have to be written to explain the intent to the public, is it too complicated for its intended purpose</a:t>
            </a:r>
            <a:r>
              <a:rPr lang="en-US" i="1" dirty="0">
                <a:solidFill>
                  <a:srgbClr val="FFFFFF"/>
                </a:solidFill>
              </a:rPr>
              <a:t>? </a:t>
            </a:r>
          </a:p>
          <a:p>
            <a:pPr marL="0" lvl="0" indent="0">
              <a:buNone/>
            </a:pPr>
            <a:endParaRPr lang="en-US" i="1" dirty="0">
              <a:solidFill>
                <a:srgbClr val="FFFFFF"/>
              </a:solidFill>
            </a:endParaRPr>
          </a:p>
          <a:p>
            <a:pPr marL="0" lvl="0" indent="0">
              <a:buNone/>
            </a:pPr>
            <a:r>
              <a:rPr lang="en-US" sz="1800" dirty="0">
                <a:solidFill>
                  <a:srgbClr val="FFFFFF"/>
                </a:solidFill>
              </a:rPr>
              <a:t>Marshall Shepherd, “The Hurricane Forecast 'Cone of Uncertainty' May Not Mean What You Think,” Forbes,  April 2017</a:t>
            </a:r>
          </a:p>
        </p:txBody>
      </p:sp>
      <p:pic>
        <p:nvPicPr>
          <p:cNvPr id="3" name="Picture 2">
            <a:extLst>
              <a:ext uri="{FF2B5EF4-FFF2-40B4-BE49-F238E27FC236}">
                <a16:creationId xmlns:a16="http://schemas.microsoft.com/office/drawing/2014/main" id="{43E029D3-56F9-4A71-A8CC-87037D6E391E}"/>
              </a:ext>
            </a:extLst>
          </p:cNvPr>
          <p:cNvPicPr>
            <a:picLocks noChangeAspect="1"/>
          </p:cNvPicPr>
          <p:nvPr/>
        </p:nvPicPr>
        <p:blipFill>
          <a:blip r:embed="rId3"/>
          <a:stretch>
            <a:fillRect/>
          </a:stretch>
        </p:blipFill>
        <p:spPr>
          <a:xfrm>
            <a:off x="6092890" y="819647"/>
            <a:ext cx="5238340" cy="5199052"/>
          </a:xfrm>
          <a:prstGeom prst="rect">
            <a:avLst/>
          </a:prstGeom>
        </p:spPr>
      </p:pic>
    </p:spTree>
    <p:extLst>
      <p:ext uri="{BB962C8B-B14F-4D97-AF65-F5344CB8AC3E}">
        <p14:creationId xmlns:p14="http://schemas.microsoft.com/office/powerpoint/2010/main" val="1075030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5" name="Rectangle 5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57" name="Rectangle 56">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361950" y="1298448"/>
            <a:ext cx="3966587" cy="3255264"/>
          </a:xfrm>
        </p:spPr>
        <p:txBody>
          <a:bodyPr vert="horz" lIns="91440" tIns="45720" rIns="91440" bIns="45720" rtlCol="0" anchor="b">
            <a:normAutofit fontScale="90000"/>
          </a:bodyPr>
          <a:lstStyle/>
          <a:p>
            <a:br>
              <a:rPr lang="en-US" sz="1500" spc="-100" dirty="0"/>
            </a:br>
            <a:br>
              <a:rPr lang="en-US" sz="1500" spc="-100" dirty="0"/>
            </a:br>
            <a:br>
              <a:rPr lang="en-US" sz="1500" spc="-100" dirty="0"/>
            </a:br>
            <a:br>
              <a:rPr lang="en-US" sz="1500" spc="-100" dirty="0"/>
            </a:br>
            <a:br>
              <a:rPr lang="en-US" spc="-100" dirty="0"/>
            </a:br>
            <a:r>
              <a:rPr lang="en-US" sz="4900" spc="-100" dirty="0"/>
              <a:t>Simple and Communicative</a:t>
            </a:r>
            <a:br>
              <a:rPr lang="en-US" sz="1500" spc="-100" dirty="0"/>
            </a:br>
            <a:br>
              <a:rPr lang="en-US" sz="1500" spc="-100" dirty="0"/>
            </a:br>
            <a:br>
              <a:rPr lang="en-US" sz="1500" spc="-100" dirty="0"/>
            </a:br>
            <a:br>
              <a:rPr lang="en-US" sz="1500" spc="-100" dirty="0"/>
            </a:br>
            <a:br>
              <a:rPr lang="en-US" sz="1500" spc="-100" dirty="0"/>
            </a:br>
            <a:endParaRPr lang="en-US" sz="1500" spc="-100" dirty="0"/>
          </a:p>
        </p:txBody>
      </p:sp>
      <p:pic>
        <p:nvPicPr>
          <p:cNvPr id="14" name="Picture 13" descr="A close up of a map&#10;&#10;Description automatically generated">
            <a:extLst>
              <a:ext uri="{FF2B5EF4-FFF2-40B4-BE49-F238E27FC236}">
                <a16:creationId xmlns:a16="http://schemas.microsoft.com/office/drawing/2014/main" id="{57F72E9E-5140-4FC6-829B-F22EF1ABE9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865503" y="759599"/>
            <a:ext cx="4877544" cy="5330650"/>
          </a:xfrm>
          <a:prstGeom prst="rect">
            <a:avLst/>
          </a:prstGeom>
          <a:noFill/>
        </p:spPr>
      </p:pic>
      <p:sp>
        <p:nvSpPr>
          <p:cNvPr id="61" name="Rectangle 60">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43899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 name="Rectangle 65">
            <a:extLst>
              <a:ext uri="{FF2B5EF4-FFF2-40B4-BE49-F238E27FC236}">
                <a16:creationId xmlns:a16="http://schemas.microsoft.com/office/drawing/2014/main" id="{17115F77-2FAE-4CA7-9A7F-10D5F2C8F8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8" name="Rectangle 67">
            <a:extLst>
              <a:ext uri="{FF2B5EF4-FFF2-40B4-BE49-F238E27FC236}">
                <a16:creationId xmlns:a16="http://schemas.microsoft.com/office/drawing/2014/main" id="{5CD4C046-A04C-46CC-AFA3-6B0621F62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70" name="Rectangle 69">
            <a:extLst>
              <a:ext uri="{FF2B5EF4-FFF2-40B4-BE49-F238E27FC236}">
                <a16:creationId xmlns:a16="http://schemas.microsoft.com/office/drawing/2014/main" id="{66C7A97A-A7DE-4DFB-8542-1E4BF24C7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a:extLst>
              <a:ext uri="{FF2B5EF4-FFF2-40B4-BE49-F238E27FC236}">
                <a16:creationId xmlns:a16="http://schemas.microsoft.com/office/drawing/2014/main" id="{BE111DB0-3D73-4D20-9D57-CEF5A0D86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Title 15">
            <a:extLst>
              <a:ext uri="{FF2B5EF4-FFF2-40B4-BE49-F238E27FC236}">
                <a16:creationId xmlns:a16="http://schemas.microsoft.com/office/drawing/2014/main" id="{D07FDD4E-82BE-4CCA-99C3-8B61984D748A}"/>
              </a:ext>
            </a:extLst>
          </p:cNvPr>
          <p:cNvSpPr>
            <a:spLocks noGrp="1"/>
          </p:cNvSpPr>
          <p:nvPr>
            <p:ph type="title"/>
          </p:nvPr>
        </p:nvSpPr>
        <p:spPr>
          <a:xfrm>
            <a:off x="643467" y="1298448"/>
            <a:ext cx="3685070" cy="3255264"/>
          </a:xfrm>
        </p:spPr>
        <p:txBody>
          <a:bodyPr vert="horz" lIns="91440" tIns="45720" rIns="91440" bIns="45720" rtlCol="0" anchor="b">
            <a:normAutofit/>
          </a:bodyPr>
          <a:lstStyle/>
          <a:p>
            <a:br>
              <a:rPr lang="en-US" sz="1900" spc="-100"/>
            </a:br>
            <a:br>
              <a:rPr lang="en-US" sz="1900" spc="-100"/>
            </a:br>
            <a:br>
              <a:rPr lang="en-US" sz="1900" spc="-100"/>
            </a:br>
            <a:br>
              <a:rPr lang="en-US" sz="1900" spc="-100"/>
            </a:br>
            <a:br>
              <a:rPr lang="en-US" sz="1900" spc="-100"/>
            </a:br>
            <a:br>
              <a:rPr lang="en-US" sz="1900" spc="-100"/>
            </a:br>
            <a:br>
              <a:rPr lang="en-US" sz="1900" spc="-100"/>
            </a:br>
            <a:br>
              <a:rPr lang="en-US" sz="1900" spc="-100"/>
            </a:br>
            <a:br>
              <a:rPr lang="en-US" sz="1900" spc="-100"/>
            </a:br>
            <a:br>
              <a:rPr lang="en-US" sz="1900" spc="-100"/>
            </a:br>
            <a:endParaRPr lang="en-US" sz="1900" spc="-100"/>
          </a:p>
        </p:txBody>
      </p:sp>
      <p:pic>
        <p:nvPicPr>
          <p:cNvPr id="12" name="Picture 11" descr="A picture containing outdoor, train, water, track&#10;&#10;Description automatically generated">
            <a:extLst>
              <a:ext uri="{FF2B5EF4-FFF2-40B4-BE49-F238E27FC236}">
                <a16:creationId xmlns:a16="http://schemas.microsoft.com/office/drawing/2014/main" id="{97A85EEC-584E-46FF-9C1D-C936D1434997}"/>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6344" r="16468" b="1"/>
          <a:stretch/>
        </p:blipFill>
        <p:spPr>
          <a:xfrm>
            <a:off x="5120640" y="759599"/>
            <a:ext cx="6367271" cy="5330650"/>
          </a:xfrm>
          <a:prstGeom prst="rect">
            <a:avLst/>
          </a:prstGeom>
        </p:spPr>
      </p:pic>
      <p:sp>
        <p:nvSpPr>
          <p:cNvPr id="74" name="Rectangle 73">
            <a:extLst>
              <a:ext uri="{FF2B5EF4-FFF2-40B4-BE49-F238E27FC236}">
                <a16:creationId xmlns:a16="http://schemas.microsoft.com/office/drawing/2014/main" id="{027ADCA0-A066-4B16-8E1F-3C2483947B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15">
            <a:extLst>
              <a:ext uri="{FF2B5EF4-FFF2-40B4-BE49-F238E27FC236}">
                <a16:creationId xmlns:a16="http://schemas.microsoft.com/office/drawing/2014/main" id="{A0CDA5C5-4C77-4DC7-82A2-D99152446020}"/>
              </a:ext>
            </a:extLst>
          </p:cNvPr>
          <p:cNvSpPr txBox="1">
            <a:spLocks/>
          </p:cNvSpPr>
          <p:nvPr/>
        </p:nvSpPr>
        <p:spPr>
          <a:xfrm>
            <a:off x="337821" y="1797559"/>
            <a:ext cx="3966587" cy="3255264"/>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a:lstStyle>
          <a:p>
            <a:br>
              <a:rPr lang="en-US" sz="1500" spc="-100" dirty="0"/>
            </a:br>
            <a:br>
              <a:rPr lang="en-US" sz="1500" spc="-100" dirty="0"/>
            </a:br>
            <a:br>
              <a:rPr lang="en-US" sz="1500" spc="-100" dirty="0"/>
            </a:br>
            <a:br>
              <a:rPr lang="en-US" sz="1500" spc="-100" dirty="0"/>
            </a:br>
            <a:br>
              <a:rPr lang="en-US" spc="-100" dirty="0"/>
            </a:br>
            <a:r>
              <a:rPr lang="en-US" sz="4900" spc="-100" dirty="0"/>
              <a:t>Information on Hazards</a:t>
            </a:r>
            <a:br>
              <a:rPr lang="en-US" sz="1500" spc="-100" dirty="0"/>
            </a:br>
            <a:br>
              <a:rPr lang="en-US" sz="1500" spc="-100" dirty="0"/>
            </a:br>
            <a:br>
              <a:rPr lang="en-US" sz="1500" spc="-100" dirty="0"/>
            </a:br>
            <a:br>
              <a:rPr lang="en-US" sz="1500" spc="-100" dirty="0"/>
            </a:br>
            <a:br>
              <a:rPr lang="en-US" sz="1500" spc="-100" dirty="0"/>
            </a:br>
            <a:endParaRPr lang="en-US" sz="1500" spc="-100" dirty="0"/>
          </a:p>
        </p:txBody>
      </p:sp>
    </p:spTree>
    <p:extLst>
      <p:ext uri="{BB962C8B-B14F-4D97-AF65-F5344CB8AC3E}">
        <p14:creationId xmlns:p14="http://schemas.microsoft.com/office/powerpoint/2010/main" val="6597076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67C302-0C4F-41AB-B2DC-20B2B55A3875}"/>
              </a:ext>
            </a:extLst>
          </p:cNvPr>
          <p:cNvSpPr>
            <a:spLocks noGrp="1"/>
          </p:cNvSpPr>
          <p:nvPr>
            <p:ph type="title"/>
          </p:nvPr>
        </p:nvSpPr>
        <p:spPr>
          <a:xfrm>
            <a:off x="271969" y="1333500"/>
            <a:ext cx="2947482" cy="2933700"/>
          </a:xfrm>
        </p:spPr>
        <p:txBody>
          <a:bodyPr anchor="b">
            <a:normAutofit/>
          </a:bodyPr>
          <a:lstStyle/>
          <a:p>
            <a:r>
              <a:rPr lang="en-US" sz="4400" dirty="0"/>
              <a:t>Looking Ahead</a:t>
            </a:r>
            <a:br>
              <a:rPr lang="en-US" dirty="0"/>
            </a:br>
            <a:endParaRPr lang="en-US" dirty="0"/>
          </a:p>
        </p:txBody>
      </p:sp>
      <p:pic>
        <p:nvPicPr>
          <p:cNvPr id="5" name="Picture 4" descr="A group of people in a room&#10;&#10;Description automatically generated">
            <a:extLst>
              <a:ext uri="{FF2B5EF4-FFF2-40B4-BE49-F238E27FC236}">
                <a16:creationId xmlns:a16="http://schemas.microsoft.com/office/drawing/2014/main" id="{6F70BCBA-0C09-47A7-ABD4-CAF510437DC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705377" y="895945"/>
            <a:ext cx="7824837" cy="5219105"/>
          </a:xfrm>
          <a:prstGeom prst="rect">
            <a:avLst/>
          </a:prstGeom>
        </p:spPr>
      </p:pic>
    </p:spTree>
    <p:extLst>
      <p:ext uri="{BB962C8B-B14F-4D97-AF65-F5344CB8AC3E}">
        <p14:creationId xmlns:p14="http://schemas.microsoft.com/office/powerpoint/2010/main" val="1631294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12">
            <a:extLst>
              <a:ext uri="{FF2B5EF4-FFF2-40B4-BE49-F238E27FC236}">
                <a16:creationId xmlns:a16="http://schemas.microsoft.com/office/drawing/2014/main" id="{5C148E28-10FB-4077-BAC2-3373C61115B5}"/>
              </a:ext>
            </a:extLst>
          </p:cNvPr>
          <p:cNvPicPr>
            <a:picLocks noChangeAspect="1"/>
          </p:cNvPicPr>
          <p:nvPr/>
        </p:nvPicPr>
        <p:blipFill>
          <a:blip r:embed="rId3">
            <a:extLst>
              <a:ext uri="{837473B0-CC2E-450A-ABE3-18F120FF3D39}">
                <a1611:picAttrSrcUrl xmlns:a1611="http://schemas.microsoft.com/office/drawing/2016/11/main" r:id="rId4"/>
              </a:ext>
            </a:extLst>
          </a:blip>
          <a:srcRect/>
          <a:stretch/>
        </p:blipFill>
        <p:spPr>
          <a:xfrm>
            <a:off x="3778897" y="837676"/>
            <a:ext cx="7772401" cy="5173504"/>
          </a:xfrm>
          <a:prstGeom prst="rect">
            <a:avLst/>
          </a:prstGeom>
        </p:spPr>
      </p:pic>
      <p:sp>
        <p:nvSpPr>
          <p:cNvPr id="8" name="Title 7">
            <a:extLst>
              <a:ext uri="{FF2B5EF4-FFF2-40B4-BE49-F238E27FC236}">
                <a16:creationId xmlns:a16="http://schemas.microsoft.com/office/drawing/2014/main" id="{3FAF4899-EE2F-4B01-AAC2-A69114466C0A}"/>
              </a:ext>
            </a:extLst>
          </p:cNvPr>
          <p:cNvSpPr>
            <a:spLocks noGrp="1"/>
          </p:cNvSpPr>
          <p:nvPr>
            <p:ph type="title"/>
          </p:nvPr>
        </p:nvSpPr>
        <p:spPr/>
        <p:txBody>
          <a:bodyPr>
            <a:normAutofit/>
          </a:bodyPr>
          <a:lstStyle/>
          <a:p>
            <a:r>
              <a:rPr lang="en-US" sz="4400" dirty="0"/>
              <a:t>Localized Information</a:t>
            </a:r>
            <a:br>
              <a:rPr lang="en-US" sz="4400" dirty="0"/>
            </a:br>
            <a:br>
              <a:rPr lang="en-US" sz="4400" dirty="0"/>
            </a:br>
            <a:r>
              <a:rPr lang="en-US" sz="4400" dirty="0"/>
              <a:t>Impacts</a:t>
            </a:r>
          </a:p>
        </p:txBody>
      </p:sp>
    </p:spTree>
    <p:extLst>
      <p:ext uri="{BB962C8B-B14F-4D97-AF65-F5344CB8AC3E}">
        <p14:creationId xmlns:p14="http://schemas.microsoft.com/office/powerpoint/2010/main" val="2455388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0" name="Rectangle 59">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62" name="Rectangle 61">
            <a:extLst>
              <a:ext uri="{FF2B5EF4-FFF2-40B4-BE49-F238E27FC236}">
                <a16:creationId xmlns:a16="http://schemas.microsoft.com/office/drawing/2014/main" id="{EB8AA617-0537-4ED7-91B6-66511A647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a:extLst>
              <a:ext uri="{FF2B5EF4-FFF2-40B4-BE49-F238E27FC236}">
                <a16:creationId xmlns:a16="http://schemas.microsoft.com/office/drawing/2014/main" id="{C2E8BF1F-CE61-45C5-92AC-552D23176C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67639"/>
            <a:ext cx="11707367" cy="18521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6BDF48-9789-4A84-88E9-AC8168CDC8C4}"/>
              </a:ext>
            </a:extLst>
          </p:cNvPr>
          <p:cNvSpPr>
            <a:spLocks noGrp="1"/>
          </p:cNvSpPr>
          <p:nvPr>
            <p:ph type="title"/>
          </p:nvPr>
        </p:nvSpPr>
        <p:spPr>
          <a:xfrm>
            <a:off x="990568" y="4878465"/>
            <a:ext cx="10210862" cy="1065690"/>
          </a:xfrm>
        </p:spPr>
        <p:txBody>
          <a:bodyPr vert="horz" lIns="91440" tIns="45720" rIns="91440" bIns="45720" rtlCol="0" anchor="b">
            <a:normAutofit fontScale="90000"/>
          </a:bodyPr>
          <a:lstStyle/>
          <a:p>
            <a:r>
              <a:rPr lang="en-US" sz="4400" spc="-100" dirty="0"/>
              <a:t>Survey: </a:t>
            </a:r>
            <a:br>
              <a:rPr lang="en-US" sz="1900" spc="-100" dirty="0"/>
            </a:br>
            <a:r>
              <a:rPr lang="en-US" spc="-100" dirty="0"/>
              <a:t>Energy/utilities, transportation, marine, and tourism sectors</a:t>
            </a:r>
            <a:br>
              <a:rPr lang="en-US" sz="1900" spc="-100" dirty="0"/>
            </a:br>
            <a:endParaRPr lang="en-US" sz="1900" spc="-100" dirty="0"/>
          </a:p>
        </p:txBody>
      </p:sp>
      <p:pic>
        <p:nvPicPr>
          <p:cNvPr id="17" name="Picture 16" descr="A traffic light on a pole&#10;&#10;Description automatically generated">
            <a:extLst>
              <a:ext uri="{FF2B5EF4-FFF2-40B4-BE49-F238E27FC236}">
                <a16:creationId xmlns:a16="http://schemas.microsoft.com/office/drawing/2014/main" id="{65F83880-CE07-4B1D-8AE3-64AB53A1F7C2}"/>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28898" r="18658" b="-2"/>
          <a:stretch/>
        </p:blipFill>
        <p:spPr>
          <a:xfrm>
            <a:off x="1" y="470169"/>
            <a:ext cx="2805125" cy="3557016"/>
          </a:xfrm>
          <a:prstGeom prst="rect">
            <a:avLst/>
          </a:prstGeom>
        </p:spPr>
      </p:pic>
      <p:pic>
        <p:nvPicPr>
          <p:cNvPr id="15" name="Picture 14">
            <a:extLst>
              <a:ext uri="{FF2B5EF4-FFF2-40B4-BE49-F238E27FC236}">
                <a16:creationId xmlns:a16="http://schemas.microsoft.com/office/drawing/2014/main" id="{379D042F-0E11-48A7-89AF-2DBB6DA0413D}"/>
              </a:ext>
            </a:extLst>
          </p:cNvPr>
          <p:cNvPicPr>
            <a:picLocks noChangeAspect="1"/>
          </p:cNvPicPr>
          <p:nvPr/>
        </p:nvPicPr>
        <p:blipFill rotWithShape="1">
          <a:blip r:embed="rId5">
            <a:extLst>
              <a:ext uri="{837473B0-CC2E-450A-ABE3-18F120FF3D39}">
                <a1611:picAttrSrcUrl xmlns:a1611="http://schemas.microsoft.com/office/drawing/2016/11/main" r:id="rId6"/>
              </a:ext>
            </a:extLst>
          </a:blip>
          <a:srcRect l="28732" r="17967" b="-2"/>
          <a:stretch/>
        </p:blipFill>
        <p:spPr>
          <a:xfrm>
            <a:off x="2965992" y="474456"/>
            <a:ext cx="2805124" cy="3552470"/>
          </a:xfrm>
          <a:prstGeom prst="rect">
            <a:avLst/>
          </a:prstGeom>
        </p:spPr>
      </p:pic>
      <p:pic>
        <p:nvPicPr>
          <p:cNvPr id="11" name="Picture 10" descr="A large ship in a body of water&#10;&#10;Description automatically generated">
            <a:extLst>
              <a:ext uri="{FF2B5EF4-FFF2-40B4-BE49-F238E27FC236}">
                <a16:creationId xmlns:a16="http://schemas.microsoft.com/office/drawing/2014/main" id="{8C9D6134-47A6-4929-82FF-B0B079A1566D}"/>
              </a:ext>
            </a:extLst>
          </p:cNvPr>
          <p:cNvPicPr>
            <a:picLocks noChangeAspect="1"/>
          </p:cNvPicPr>
          <p:nvPr/>
        </p:nvPicPr>
        <p:blipFill rotWithShape="1">
          <a:blip r:embed="rId7">
            <a:extLst>
              <a:ext uri="{837473B0-CC2E-450A-ABE3-18F120FF3D39}">
                <a1611:picAttrSrcUrl xmlns:a1611="http://schemas.microsoft.com/office/drawing/2016/11/main" r:id="rId8"/>
              </a:ext>
            </a:extLst>
          </a:blip>
          <a:srcRect l="30871" r="24767" b="1"/>
          <a:stretch/>
        </p:blipFill>
        <p:spPr>
          <a:xfrm>
            <a:off x="5931983" y="474457"/>
            <a:ext cx="2805127" cy="3556755"/>
          </a:xfrm>
          <a:prstGeom prst="rect">
            <a:avLst/>
          </a:prstGeom>
        </p:spPr>
      </p:pic>
      <p:pic>
        <p:nvPicPr>
          <p:cNvPr id="13" name="Picture 12" descr="A group of palm trees next to a body of water&#10;&#10;Description automatically generated">
            <a:extLst>
              <a:ext uri="{FF2B5EF4-FFF2-40B4-BE49-F238E27FC236}">
                <a16:creationId xmlns:a16="http://schemas.microsoft.com/office/drawing/2014/main" id="{EA9F2EAA-69B0-43CF-BDFD-A89E0D19EFB7}"/>
              </a:ext>
            </a:extLst>
          </p:cNvPr>
          <p:cNvPicPr>
            <a:picLocks noChangeAspect="1"/>
          </p:cNvPicPr>
          <p:nvPr/>
        </p:nvPicPr>
        <p:blipFill rotWithShape="1">
          <a:blip r:embed="rId9">
            <a:extLst>
              <a:ext uri="{837473B0-CC2E-450A-ABE3-18F120FF3D39}">
                <a1611:picAttrSrcUrl xmlns:a1611="http://schemas.microsoft.com/office/drawing/2016/11/main" r:id="rId10"/>
              </a:ext>
            </a:extLst>
          </a:blip>
          <a:srcRect l="21791" r="36607" b="2"/>
          <a:stretch/>
        </p:blipFill>
        <p:spPr>
          <a:xfrm>
            <a:off x="8897975" y="470172"/>
            <a:ext cx="2805126" cy="3556755"/>
          </a:xfrm>
          <a:prstGeom prst="rect">
            <a:avLst/>
          </a:prstGeom>
        </p:spPr>
      </p:pic>
    </p:spTree>
    <p:extLst>
      <p:ext uri="{BB962C8B-B14F-4D97-AF65-F5344CB8AC3E}">
        <p14:creationId xmlns:p14="http://schemas.microsoft.com/office/powerpoint/2010/main" val="17814367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46801-54B6-44FD-9354-C4262D16B263}"/>
              </a:ext>
            </a:extLst>
          </p:cNvPr>
          <p:cNvSpPr>
            <a:spLocks noGrp="1"/>
          </p:cNvSpPr>
          <p:nvPr>
            <p:ph type="title"/>
          </p:nvPr>
        </p:nvSpPr>
        <p:spPr>
          <a:xfrm>
            <a:off x="252919" y="1123837"/>
            <a:ext cx="2947482" cy="4601183"/>
          </a:xfrm>
        </p:spPr>
        <p:txBody>
          <a:bodyPr>
            <a:normAutofit/>
          </a:bodyPr>
          <a:lstStyle/>
          <a:p>
            <a:r>
              <a:rPr lang="en-US" dirty="0"/>
              <a:t>Survey Objectives</a:t>
            </a:r>
          </a:p>
        </p:txBody>
      </p:sp>
      <p:graphicFrame>
        <p:nvGraphicFramePr>
          <p:cNvPr id="7" name="Content Placeholder 2">
            <a:extLst>
              <a:ext uri="{FF2B5EF4-FFF2-40B4-BE49-F238E27FC236}">
                <a16:creationId xmlns:a16="http://schemas.microsoft.com/office/drawing/2014/main" id="{205AE7D7-855F-4DE5-9A76-2DA2298973A4}"/>
              </a:ext>
            </a:extLst>
          </p:cNvPr>
          <p:cNvGraphicFramePr>
            <a:graphicFrameLocks noGrp="1"/>
          </p:cNvGraphicFramePr>
          <p:nvPr>
            <p:ph idx="1"/>
            <p:extLst>
              <p:ext uri="{D42A27DB-BD31-4B8C-83A1-F6EECF244321}">
                <p14:modId xmlns:p14="http://schemas.microsoft.com/office/powerpoint/2010/main" val="2342691430"/>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0389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 name="Rectangle 79">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2" name="Rectangle 81">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84" name="Rectangle 83">
            <a:extLst>
              <a:ext uri="{FF2B5EF4-FFF2-40B4-BE49-F238E27FC236}">
                <a16:creationId xmlns:a16="http://schemas.microsoft.com/office/drawing/2014/main" id="{26114B6B-6D15-46E8-9310-9A1C4E956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a:extLst>
              <a:ext uri="{FF2B5EF4-FFF2-40B4-BE49-F238E27FC236}">
                <a16:creationId xmlns:a16="http://schemas.microsoft.com/office/drawing/2014/main" id="{7AAE617A-6BA3-434D-B181-7B536C0EF8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96BDF48-9789-4A84-88E9-AC8168CDC8C4}"/>
              </a:ext>
            </a:extLst>
          </p:cNvPr>
          <p:cNvSpPr>
            <a:spLocks noGrp="1"/>
          </p:cNvSpPr>
          <p:nvPr>
            <p:ph type="title"/>
          </p:nvPr>
        </p:nvSpPr>
        <p:spPr>
          <a:xfrm>
            <a:off x="399410" y="2292413"/>
            <a:ext cx="3843409" cy="3255264"/>
          </a:xfrm>
        </p:spPr>
        <p:txBody>
          <a:bodyPr vert="horz" lIns="91440" tIns="45720" rIns="91440" bIns="45720" rtlCol="0" anchor="b">
            <a:normAutofit/>
          </a:bodyPr>
          <a:lstStyle/>
          <a:p>
            <a:r>
              <a:rPr lang="en-US" sz="4400" spc="-100" dirty="0"/>
              <a:t>Interviews with International Meteorologists</a:t>
            </a:r>
            <a:br>
              <a:rPr lang="en-US" sz="4600" spc="-100" dirty="0"/>
            </a:br>
            <a:br>
              <a:rPr lang="en-US" sz="4600" spc="-100" dirty="0"/>
            </a:br>
            <a:endParaRPr lang="en-US" sz="4600" spc="-100" dirty="0"/>
          </a:p>
        </p:txBody>
      </p:sp>
      <p:sp>
        <p:nvSpPr>
          <p:cNvPr id="88" name="Rectangle 87">
            <a:extLst>
              <a:ext uri="{FF2B5EF4-FFF2-40B4-BE49-F238E27FC236}">
                <a16:creationId xmlns:a16="http://schemas.microsoft.com/office/drawing/2014/main" id="{1B6CCFA1-328B-40BB-A9CB-0CF80A78E3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ectangle 89">
            <a:extLst>
              <a:ext uri="{FF2B5EF4-FFF2-40B4-BE49-F238E27FC236}">
                <a16:creationId xmlns:a16="http://schemas.microsoft.com/office/drawing/2014/main" id="{29DD6A62-71E3-44C2-B53E-15B1FAA286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43CA2E1-5A07-4C73-898E-29BB4209D62A}"/>
              </a:ext>
            </a:extLst>
          </p:cNvPr>
          <p:cNvPicPr>
            <a:picLocks noChangeAspect="1"/>
          </p:cNvPicPr>
          <p:nvPr/>
        </p:nvPicPr>
        <p:blipFill rotWithShape="1">
          <a:blip r:embed="rId3"/>
          <a:srcRect t="3488" r="5" b="2954"/>
          <a:stretch/>
        </p:blipFill>
        <p:spPr>
          <a:xfrm>
            <a:off x="7460907" y="3264090"/>
            <a:ext cx="4027002" cy="2825813"/>
          </a:xfrm>
          <a:prstGeom prst="rect">
            <a:avLst/>
          </a:prstGeom>
        </p:spPr>
      </p:pic>
      <p:pic>
        <p:nvPicPr>
          <p:cNvPr id="3" name="Picture 2">
            <a:extLst>
              <a:ext uri="{FF2B5EF4-FFF2-40B4-BE49-F238E27FC236}">
                <a16:creationId xmlns:a16="http://schemas.microsoft.com/office/drawing/2014/main" id="{E2063419-2E6E-49B1-919A-494D282C4E80}"/>
              </a:ext>
            </a:extLst>
          </p:cNvPr>
          <p:cNvPicPr>
            <a:picLocks noChangeAspect="1"/>
          </p:cNvPicPr>
          <p:nvPr/>
        </p:nvPicPr>
        <p:blipFill rotWithShape="1">
          <a:blip r:embed="rId4"/>
          <a:srcRect t="15590" r="1" b="16401"/>
          <a:stretch/>
        </p:blipFill>
        <p:spPr>
          <a:xfrm>
            <a:off x="5137461" y="758952"/>
            <a:ext cx="4113439" cy="3161093"/>
          </a:xfrm>
          <a:custGeom>
            <a:avLst/>
            <a:gdLst/>
            <a:ahLst/>
            <a:cxnLst/>
            <a:rect l="l" t="t" r="r" b="b"/>
            <a:pathLst>
              <a:path w="4113439" h="3161093">
                <a:moveTo>
                  <a:pt x="0" y="0"/>
                </a:moveTo>
                <a:lnTo>
                  <a:pt x="4113439" y="0"/>
                </a:lnTo>
                <a:lnTo>
                  <a:pt x="4113439" y="2344272"/>
                </a:lnTo>
                <a:lnTo>
                  <a:pt x="2157387" y="2344272"/>
                </a:lnTo>
                <a:lnTo>
                  <a:pt x="2157387" y="3161093"/>
                </a:lnTo>
                <a:lnTo>
                  <a:pt x="0" y="3161093"/>
                </a:lnTo>
                <a:close/>
              </a:path>
            </a:pathLst>
          </a:custGeom>
        </p:spPr>
      </p:pic>
      <p:sp>
        <p:nvSpPr>
          <p:cNvPr id="92" name="Rectangle 91">
            <a:extLst>
              <a:ext uri="{FF2B5EF4-FFF2-40B4-BE49-F238E27FC236}">
                <a16:creationId xmlns:a16="http://schemas.microsoft.com/office/drawing/2014/main" id="{21A23C7F-CB20-458F-9B61-2434CE018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71063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66E4-47E0-467D-B777-F5EE066A36C8}"/>
              </a:ext>
            </a:extLst>
          </p:cNvPr>
          <p:cNvSpPr>
            <a:spLocks noGrp="1"/>
          </p:cNvSpPr>
          <p:nvPr>
            <p:ph type="title"/>
          </p:nvPr>
        </p:nvSpPr>
        <p:spPr/>
        <p:txBody>
          <a:bodyPr>
            <a:normAutofit/>
          </a:bodyPr>
          <a:lstStyle/>
          <a:p>
            <a:r>
              <a:rPr lang="en-US" dirty="0"/>
              <a:t>Questions?</a:t>
            </a:r>
          </a:p>
        </p:txBody>
      </p:sp>
      <p:pic>
        <p:nvPicPr>
          <p:cNvPr id="6" name="Content Placeholder 5" descr="A picture containing outdoor, water, large, wave&#10;&#10;Description automatically generated">
            <a:extLst>
              <a:ext uri="{FF2B5EF4-FFF2-40B4-BE49-F238E27FC236}">
                <a16:creationId xmlns:a16="http://schemas.microsoft.com/office/drawing/2014/main" id="{16E467C7-ABCF-4608-9CF7-4143287D9410}"/>
              </a:ext>
            </a:extLst>
          </p:cNvPr>
          <p:cNvPicPr>
            <a:picLocks noGrp="1" noChangeAspect="1"/>
          </p:cNvPicPr>
          <p:nvPr>
            <p:ph idx="1"/>
          </p:nvPr>
        </p:nvPicPr>
        <p:blipFill>
          <a:blip r:embed="rId3">
            <a:extLst>
              <a:ext uri="{837473B0-CC2E-450A-ABE3-18F120FF3D39}">
                <a1611:picAttrSrcUrl xmlns:a1611="http://schemas.microsoft.com/office/drawing/2016/11/main" r:id="rId4"/>
              </a:ext>
            </a:extLst>
          </a:blip>
          <a:stretch>
            <a:fillRect/>
          </a:stretch>
        </p:blipFill>
        <p:spPr>
          <a:xfrm>
            <a:off x="4097809" y="863600"/>
            <a:ext cx="6857057" cy="5121275"/>
          </a:xfrm>
        </p:spPr>
      </p:pic>
    </p:spTree>
    <p:extLst>
      <p:ext uri="{BB962C8B-B14F-4D97-AF65-F5344CB8AC3E}">
        <p14:creationId xmlns:p14="http://schemas.microsoft.com/office/powerpoint/2010/main" val="2939624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CEDB8-6BE2-4085-930A-261BECE8CF82}"/>
              </a:ext>
            </a:extLst>
          </p:cNvPr>
          <p:cNvSpPr>
            <a:spLocks noGrp="1"/>
          </p:cNvSpPr>
          <p:nvPr>
            <p:ph type="title"/>
          </p:nvPr>
        </p:nvSpPr>
        <p:spPr/>
        <p:txBody>
          <a:bodyPr>
            <a:normAutofit/>
          </a:bodyPr>
          <a:lstStyle/>
          <a:p>
            <a:r>
              <a:rPr lang="en-US" sz="4400" dirty="0"/>
              <a:t>Research Objectives</a:t>
            </a:r>
          </a:p>
        </p:txBody>
      </p:sp>
      <p:sp>
        <p:nvSpPr>
          <p:cNvPr id="3" name="Content Placeholder 2">
            <a:extLst>
              <a:ext uri="{FF2B5EF4-FFF2-40B4-BE49-F238E27FC236}">
                <a16:creationId xmlns:a16="http://schemas.microsoft.com/office/drawing/2014/main" id="{6F53A093-E075-4520-AD85-3E9EA77ED9A0}"/>
              </a:ext>
            </a:extLst>
          </p:cNvPr>
          <p:cNvSpPr>
            <a:spLocks noGrp="1"/>
          </p:cNvSpPr>
          <p:nvPr>
            <p:ph idx="1"/>
          </p:nvPr>
        </p:nvSpPr>
        <p:spPr/>
        <p:txBody>
          <a:bodyPr>
            <a:normAutofit/>
          </a:bodyPr>
          <a:lstStyle/>
          <a:p>
            <a:r>
              <a:rPr lang="en-US" sz="2800" dirty="0"/>
              <a:t>How is the cone interpreted and used?</a:t>
            </a:r>
          </a:p>
          <a:p>
            <a:r>
              <a:rPr lang="en-US" sz="2800" dirty="0"/>
              <a:t>How embedded is the cone in stakeholder decision-making?</a:t>
            </a:r>
          </a:p>
          <a:p>
            <a:r>
              <a:rPr lang="en-US" sz="2800" dirty="0"/>
              <a:t>What decisions are made based on the cone and what are the implications of those decisions?</a:t>
            </a:r>
          </a:p>
          <a:p>
            <a:pPr lvl="1"/>
            <a:endParaRPr lang="en-US" dirty="0"/>
          </a:p>
        </p:txBody>
      </p:sp>
    </p:spTree>
    <p:extLst>
      <p:ext uri="{BB962C8B-B14F-4D97-AF65-F5344CB8AC3E}">
        <p14:creationId xmlns:p14="http://schemas.microsoft.com/office/powerpoint/2010/main" val="242082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5DB188-4006-4207-A473-B4B569C5B5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BAB4522D-D095-4687-BFB3-976E665AD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Title 6">
            <a:extLst>
              <a:ext uri="{FF2B5EF4-FFF2-40B4-BE49-F238E27FC236}">
                <a16:creationId xmlns:a16="http://schemas.microsoft.com/office/drawing/2014/main" id="{F28EC742-C50A-4545-9310-33BEDCA47315}"/>
              </a:ext>
            </a:extLst>
          </p:cNvPr>
          <p:cNvSpPr>
            <a:spLocks noGrp="1"/>
          </p:cNvSpPr>
          <p:nvPr>
            <p:ph type="title"/>
          </p:nvPr>
        </p:nvSpPr>
        <p:spPr>
          <a:xfrm>
            <a:off x="252919" y="1123837"/>
            <a:ext cx="2947482" cy="4601183"/>
          </a:xfrm>
        </p:spPr>
        <p:txBody>
          <a:bodyPr vert="horz" lIns="91440" tIns="45720" rIns="91440" bIns="45720" rtlCol="0" anchor="ctr">
            <a:normAutofit/>
          </a:bodyPr>
          <a:lstStyle/>
          <a:p>
            <a:r>
              <a:rPr lang="en-US" sz="4400" dirty="0"/>
              <a:t>Timeline</a:t>
            </a:r>
          </a:p>
        </p:txBody>
      </p:sp>
      <p:graphicFrame>
        <p:nvGraphicFramePr>
          <p:cNvPr id="8" name="Diagram 7">
            <a:extLst>
              <a:ext uri="{FF2B5EF4-FFF2-40B4-BE49-F238E27FC236}">
                <a16:creationId xmlns:a16="http://schemas.microsoft.com/office/drawing/2014/main" id="{DF0699BD-CDFA-416C-A2E1-7A82CF48A9F6}"/>
              </a:ext>
            </a:extLst>
          </p:cNvPr>
          <p:cNvGraphicFramePr/>
          <p:nvPr>
            <p:extLst>
              <p:ext uri="{D42A27DB-BD31-4B8C-83A1-F6EECF244321}">
                <p14:modId xmlns:p14="http://schemas.microsoft.com/office/powerpoint/2010/main" val="3736981529"/>
              </p:ext>
            </p:extLst>
          </p:nvPr>
        </p:nvGraphicFramePr>
        <p:xfrm>
          <a:off x="3759896" y="885459"/>
          <a:ext cx="7728267" cy="50873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253424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9" name="Rectangle 114">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0" name="Rectangle 116">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1" name="Rectangle 118">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2" name="Rectangle 120">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2740C4B6-F89F-4183-96FD-23BD46BAB7C8}"/>
              </a:ext>
            </a:extLst>
          </p:cNvPr>
          <p:cNvSpPr>
            <a:spLocks noGrp="1"/>
          </p:cNvSpPr>
          <p:nvPr>
            <p:ph type="title"/>
          </p:nvPr>
        </p:nvSpPr>
        <p:spPr>
          <a:xfrm>
            <a:off x="422993" y="2292412"/>
            <a:ext cx="3843409" cy="3255264"/>
          </a:xfrm>
        </p:spPr>
        <p:txBody>
          <a:bodyPr vert="horz" lIns="91440" tIns="45720" rIns="91440" bIns="45720" rtlCol="0" anchor="b">
            <a:normAutofit fontScale="90000"/>
          </a:bodyPr>
          <a:lstStyle/>
          <a:p>
            <a:r>
              <a:rPr lang="en-US" sz="4900" spc="-100" dirty="0"/>
              <a:t>Background</a:t>
            </a:r>
            <a:br>
              <a:rPr lang="en-US" sz="1500" spc="-100" dirty="0"/>
            </a:br>
            <a:br>
              <a:rPr lang="en-US" sz="1500" spc="-100" dirty="0"/>
            </a:br>
            <a:br>
              <a:rPr lang="en-US" sz="1500" spc="-100" dirty="0"/>
            </a:br>
            <a:r>
              <a:rPr lang="en-US" sz="1500" spc="-100" dirty="0"/>
              <a:t>From NHC website:</a:t>
            </a:r>
            <a:br>
              <a:rPr lang="en-US" sz="1500" spc="-100" dirty="0"/>
            </a:br>
            <a:br>
              <a:rPr lang="en-US" sz="2200" spc="-100" dirty="0"/>
            </a:br>
            <a:r>
              <a:rPr lang="en-US" sz="2200" spc="-100" dirty="0"/>
              <a:t>The cone represents the probable track of the center of a tropical cyclone, and is formed by enclosing the area swept out by a set of circles (not shown) along the forecast track (at 12, 24, 36 hours, etc.). The size of each circle is set so that two-thirds of historical official forecast errors over a 5-year sample fall within the circle. </a:t>
            </a:r>
            <a:br>
              <a:rPr lang="en-US" sz="2200" spc="-100" dirty="0"/>
            </a:br>
            <a:br>
              <a:rPr lang="en-US" sz="1500" spc="-100" dirty="0"/>
            </a:br>
            <a:r>
              <a:rPr lang="en-US" sz="1500" spc="-100" dirty="0">
                <a:solidFill>
                  <a:schemeClr val="bg1"/>
                </a:solidFill>
                <a:hlinkClick r:id="rId3">
                  <a:extLst>
                    <a:ext uri="{A12FA001-AC4F-418D-AE19-62706E023703}">
                      <ahyp:hlinkClr xmlns:ahyp="http://schemas.microsoft.com/office/drawing/2018/hyperlinkcolor" val="tx"/>
                    </a:ext>
                  </a:extLst>
                </a:hlinkClick>
              </a:rPr>
              <a:t>https://www.nhc.noaa.gov/aboutcone.shtml</a:t>
            </a:r>
            <a:endParaRPr lang="en-US" sz="1500" spc="-100" dirty="0">
              <a:solidFill>
                <a:schemeClr val="bg1"/>
              </a:solidFill>
            </a:endParaRPr>
          </a:p>
        </p:txBody>
      </p:sp>
      <p:sp>
        <p:nvSpPr>
          <p:cNvPr id="133" name="Rectangle 122">
            <a:extLst>
              <a:ext uri="{FF2B5EF4-FFF2-40B4-BE49-F238E27FC236}">
                <a16:creationId xmlns:a16="http://schemas.microsoft.com/office/drawing/2014/main" id="{6993D2C4-33A7-4A1E-B168-F4C7A692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24">
            <a:extLst>
              <a:ext uri="{FF2B5EF4-FFF2-40B4-BE49-F238E27FC236}">
                <a16:creationId xmlns:a16="http://schemas.microsoft.com/office/drawing/2014/main" id="{9A66981E-645D-4036-BB9A-5E14E16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Rectangle 126">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42" name="Picture 41" descr="A close up of a map&#10;&#10;Description automatically generated">
            <a:extLst>
              <a:ext uri="{FF2B5EF4-FFF2-40B4-BE49-F238E27FC236}">
                <a16:creationId xmlns:a16="http://schemas.microsoft.com/office/drawing/2014/main" id="{D10ECCD4-641D-46A2-B342-186E90379E1D}"/>
              </a:ext>
            </a:extLst>
          </p:cNvPr>
          <p:cNvPicPr>
            <a:picLocks noChangeAspect="1"/>
          </p:cNvPicPr>
          <p:nvPr/>
        </p:nvPicPr>
        <p:blipFill rotWithShape="1">
          <a:blip r:embed="rId4">
            <a:extLst>
              <a:ext uri="{837473B0-CC2E-450A-ABE3-18F120FF3D39}">
                <a1611:picAttrSrcUrl xmlns:a1611="http://schemas.microsoft.com/office/drawing/2016/11/main" r:id="rId5"/>
              </a:ext>
            </a:extLst>
          </a:blip>
          <a:srcRect l="1041" r="6800" b="2"/>
          <a:stretch/>
        </p:blipFill>
        <p:spPr>
          <a:xfrm>
            <a:off x="7460907" y="3264090"/>
            <a:ext cx="4027002" cy="3593910"/>
          </a:xfrm>
          <a:prstGeom prst="rect">
            <a:avLst/>
          </a:prstGeom>
        </p:spPr>
      </p:pic>
      <p:pic>
        <p:nvPicPr>
          <p:cNvPr id="10" name="image2.png" descr="A close up of a map&#10;&#10;Description automatically generated">
            <a:extLst>
              <a:ext uri="{FF2B5EF4-FFF2-40B4-BE49-F238E27FC236}">
                <a16:creationId xmlns:a16="http://schemas.microsoft.com/office/drawing/2014/main" id="{C2F3EAD9-6FEC-4D68-B78F-8EE724C13B2A}"/>
              </a:ext>
            </a:extLst>
          </p:cNvPr>
          <p:cNvPicPr/>
          <p:nvPr/>
        </p:nvPicPr>
        <p:blipFill rotWithShape="1">
          <a:blip r:embed="rId6"/>
          <a:srcRect l="1700" r="14352" b="-1"/>
          <a:stretch/>
        </p:blipFill>
        <p:spPr>
          <a:xfrm>
            <a:off x="5137460" y="10"/>
            <a:ext cx="4113440" cy="3920034"/>
          </a:xfrm>
          <a:custGeom>
            <a:avLst/>
            <a:gdLst>
              <a:gd name="connsiteX0" fmla="*/ 0 w 4113440"/>
              <a:gd name="connsiteY0" fmla="*/ 0 h 3920044"/>
              <a:gd name="connsiteX1" fmla="*/ 4113440 w 4113440"/>
              <a:gd name="connsiteY1" fmla="*/ 0 h 3920044"/>
              <a:gd name="connsiteX2" fmla="*/ 4113440 w 4113440"/>
              <a:gd name="connsiteY2" fmla="*/ 3103224 h 3920044"/>
              <a:gd name="connsiteX3" fmla="*/ 2157388 w 4113440"/>
              <a:gd name="connsiteY3" fmla="*/ 3103224 h 3920044"/>
              <a:gd name="connsiteX4" fmla="*/ 2157388 w 4113440"/>
              <a:gd name="connsiteY4" fmla="*/ 3920044 h 3920044"/>
              <a:gd name="connsiteX5" fmla="*/ 0 w 4113440"/>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
        <p:nvSpPr>
          <p:cNvPr id="16" name="Arrow: Up 15">
            <a:extLst>
              <a:ext uri="{FF2B5EF4-FFF2-40B4-BE49-F238E27FC236}">
                <a16:creationId xmlns:a16="http://schemas.microsoft.com/office/drawing/2014/main" id="{DD5745A4-9D72-4A24-9C3F-5771F22C2994}"/>
              </a:ext>
            </a:extLst>
          </p:cNvPr>
          <p:cNvSpPr/>
          <p:nvPr/>
        </p:nvSpPr>
        <p:spPr>
          <a:xfrm>
            <a:off x="9994501" y="3591708"/>
            <a:ext cx="484632" cy="978408"/>
          </a:xfrm>
          <a:prstGeom prst="up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731554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916CB-4A80-4B56-B2B7-B3DC2D7882AE}"/>
              </a:ext>
            </a:extLst>
          </p:cNvPr>
          <p:cNvSpPr>
            <a:spLocks noGrp="1"/>
          </p:cNvSpPr>
          <p:nvPr>
            <p:ph type="title"/>
          </p:nvPr>
        </p:nvSpPr>
        <p:spPr/>
        <p:txBody>
          <a:bodyPr>
            <a:normAutofit/>
          </a:bodyPr>
          <a:lstStyle/>
          <a:p>
            <a:r>
              <a:rPr lang="en-US" sz="4400" dirty="0"/>
              <a:t>Literature Review Findings </a:t>
            </a:r>
            <a:br>
              <a:rPr lang="en-US" sz="2800" dirty="0"/>
            </a:br>
            <a:br>
              <a:rPr lang="en-US" sz="2800" dirty="0"/>
            </a:br>
            <a:r>
              <a:rPr lang="en-US" sz="2800" dirty="0"/>
              <a:t>Members of the Public</a:t>
            </a:r>
          </a:p>
        </p:txBody>
      </p:sp>
      <p:graphicFrame>
        <p:nvGraphicFramePr>
          <p:cNvPr id="15" name="Table 14">
            <a:extLst>
              <a:ext uri="{FF2B5EF4-FFF2-40B4-BE49-F238E27FC236}">
                <a16:creationId xmlns:a16="http://schemas.microsoft.com/office/drawing/2014/main" id="{6B495502-543B-43DA-9FE7-187D8604C521}"/>
              </a:ext>
            </a:extLst>
          </p:cNvPr>
          <p:cNvGraphicFramePr>
            <a:graphicFrameLocks noGrp="1"/>
          </p:cNvGraphicFramePr>
          <p:nvPr>
            <p:extLst>
              <p:ext uri="{D42A27DB-BD31-4B8C-83A1-F6EECF244321}">
                <p14:modId xmlns:p14="http://schemas.microsoft.com/office/powerpoint/2010/main" val="481150128"/>
              </p:ext>
            </p:extLst>
          </p:nvPr>
        </p:nvGraphicFramePr>
        <p:xfrm>
          <a:off x="3972320" y="4023216"/>
          <a:ext cx="7189694" cy="1967304"/>
        </p:xfrm>
        <a:graphic>
          <a:graphicData uri="http://schemas.openxmlformats.org/drawingml/2006/table">
            <a:tbl>
              <a:tblPr firstRow="1" bandRow="1">
                <a:tableStyleId>{5C22544A-7EE6-4342-B048-85BDC9FD1C3A}</a:tableStyleId>
              </a:tblPr>
              <a:tblGrid>
                <a:gridCol w="3214756">
                  <a:extLst>
                    <a:ext uri="{9D8B030D-6E8A-4147-A177-3AD203B41FA5}">
                      <a16:colId xmlns:a16="http://schemas.microsoft.com/office/drawing/2014/main" val="2763486402"/>
                    </a:ext>
                  </a:extLst>
                </a:gridCol>
                <a:gridCol w="3974938">
                  <a:extLst>
                    <a:ext uri="{9D8B030D-6E8A-4147-A177-3AD203B41FA5}">
                      <a16:colId xmlns:a16="http://schemas.microsoft.com/office/drawing/2014/main" val="2820826452"/>
                    </a:ext>
                  </a:extLst>
                </a:gridCol>
              </a:tblGrid>
              <a:tr h="184335">
                <a:tc>
                  <a:txBody>
                    <a:bodyPr/>
                    <a:lstStyle/>
                    <a:p>
                      <a:pPr marL="0" marR="0">
                        <a:spcBef>
                          <a:spcPts val="0"/>
                        </a:spcBef>
                        <a:spcAft>
                          <a:spcPts val="0"/>
                        </a:spcAft>
                      </a:pPr>
                      <a:r>
                        <a:rPr lang="en-US" sz="1400" dirty="0">
                          <a:effectLst/>
                        </a:rPr>
                        <a:t>Problem</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tc>
                  <a:txBody>
                    <a:bodyPr/>
                    <a:lstStyle/>
                    <a:p>
                      <a:pPr marL="0" marR="0">
                        <a:spcBef>
                          <a:spcPts val="0"/>
                        </a:spcBef>
                        <a:spcAft>
                          <a:spcPts val="0"/>
                        </a:spcAft>
                      </a:pPr>
                      <a:r>
                        <a:rPr lang="en-US" sz="1400" dirty="0">
                          <a:effectLst/>
                        </a:rPr>
                        <a:t>Implication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extLst>
                  <a:ext uri="{0D108BD9-81ED-4DB2-BD59-A6C34878D82A}">
                    <a16:rowId xmlns:a16="http://schemas.microsoft.com/office/drawing/2014/main" val="2226262909"/>
                  </a:ext>
                </a:extLst>
              </a:tr>
              <a:tr h="608108">
                <a:tc>
                  <a:txBody>
                    <a:bodyPr/>
                    <a:lstStyle/>
                    <a:p>
                      <a:pPr marL="0" marR="0">
                        <a:spcBef>
                          <a:spcPts val="0"/>
                        </a:spcBef>
                        <a:spcAft>
                          <a:spcPts val="0"/>
                        </a:spcAft>
                      </a:pPr>
                      <a:r>
                        <a:rPr lang="en-US" sz="1400" dirty="0">
                          <a:effectLst/>
                        </a:rPr>
                        <a:t>Misinterpreting the cone as the swath of damage from the storm (i.e., an impact visualization).</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tc>
                  <a:txBody>
                    <a:bodyPr/>
                    <a:lstStyle/>
                    <a:p>
                      <a:pPr marL="342900" marR="0" lvl="0" indent="-342900">
                        <a:spcBef>
                          <a:spcPts val="0"/>
                        </a:spcBef>
                        <a:spcAft>
                          <a:spcPts val="0"/>
                        </a:spcAft>
                        <a:buFont typeface="Symbol" panose="05050102010706020507" pitchFamily="18" charset="2"/>
                        <a:buChar char=""/>
                      </a:pPr>
                      <a:r>
                        <a:rPr lang="en-US" sz="1400" dirty="0">
                          <a:effectLst/>
                        </a:rPr>
                        <a:t>Believing a person is “safe” if located outside of the cone or having an exaggerated sense of not being safe if located inside the cone.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extLst>
                  <a:ext uri="{0D108BD9-81ED-4DB2-BD59-A6C34878D82A}">
                    <a16:rowId xmlns:a16="http://schemas.microsoft.com/office/drawing/2014/main" val="2102405976"/>
                  </a:ext>
                </a:extLst>
              </a:tr>
              <a:tr h="619143">
                <a:tc>
                  <a:txBody>
                    <a:bodyPr/>
                    <a:lstStyle/>
                    <a:p>
                      <a:pPr marL="0" marR="0">
                        <a:spcBef>
                          <a:spcPts val="0"/>
                        </a:spcBef>
                        <a:spcAft>
                          <a:spcPts val="0"/>
                        </a:spcAft>
                      </a:pPr>
                      <a:r>
                        <a:rPr lang="en-US" sz="1400" dirty="0">
                          <a:effectLst/>
                        </a:rPr>
                        <a:t>Misinterpreting the cone as the actual size and or intensity of the hurricane.</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tc>
                  <a:txBody>
                    <a:bodyPr/>
                    <a:lstStyle/>
                    <a:p>
                      <a:pPr marL="342900" marR="0" lvl="0" indent="-342900">
                        <a:spcBef>
                          <a:spcPts val="0"/>
                        </a:spcBef>
                        <a:spcAft>
                          <a:spcPts val="0"/>
                        </a:spcAft>
                        <a:buFont typeface="Symbol" panose="05050102010706020507" pitchFamily="18" charset="2"/>
                        <a:buChar char=""/>
                      </a:pPr>
                      <a:r>
                        <a:rPr lang="en-US" sz="1400" dirty="0">
                          <a:effectLst/>
                        </a:rPr>
                        <a:t>Believing the hurricane is  increasing or decreasing in size or strength as it approaches land. </a:t>
                      </a:r>
                      <a:endParaRPr lang="en-US" sz="14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78964" marR="78964" marT="78964" marB="78964"/>
                </a:tc>
                <a:extLst>
                  <a:ext uri="{0D108BD9-81ED-4DB2-BD59-A6C34878D82A}">
                    <a16:rowId xmlns:a16="http://schemas.microsoft.com/office/drawing/2014/main" val="1534292905"/>
                  </a:ext>
                </a:extLst>
              </a:tr>
            </a:tbl>
          </a:graphicData>
        </a:graphic>
      </p:graphicFrame>
      <p:pic>
        <p:nvPicPr>
          <p:cNvPr id="20" name="Picture 19">
            <a:extLst>
              <a:ext uri="{FF2B5EF4-FFF2-40B4-BE49-F238E27FC236}">
                <a16:creationId xmlns:a16="http://schemas.microsoft.com/office/drawing/2014/main" id="{40005728-5F51-4EF6-BDCB-72C88FBC9366}"/>
              </a:ext>
            </a:extLst>
          </p:cNvPr>
          <p:cNvPicPr>
            <a:picLocks noChangeAspect="1"/>
          </p:cNvPicPr>
          <p:nvPr/>
        </p:nvPicPr>
        <p:blipFill>
          <a:blip r:embed="rId3"/>
          <a:stretch>
            <a:fillRect/>
          </a:stretch>
        </p:blipFill>
        <p:spPr>
          <a:xfrm>
            <a:off x="3972320" y="201776"/>
            <a:ext cx="5675263" cy="3345710"/>
          </a:xfrm>
          <a:prstGeom prst="rect">
            <a:avLst/>
          </a:prstGeom>
        </p:spPr>
      </p:pic>
    </p:spTree>
    <p:extLst>
      <p:ext uri="{BB962C8B-B14F-4D97-AF65-F5344CB8AC3E}">
        <p14:creationId xmlns:p14="http://schemas.microsoft.com/office/powerpoint/2010/main" val="1555692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8" name="Rectangle 136">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79" name="Rectangle 138">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080" name="Rectangle 140">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1" name="Rectangle 142">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19B24AC-E9FB-4521-81FF-1548FD2454EE}"/>
              </a:ext>
            </a:extLst>
          </p:cNvPr>
          <p:cNvSpPr>
            <a:spLocks noGrp="1"/>
          </p:cNvSpPr>
          <p:nvPr>
            <p:ph type="title"/>
          </p:nvPr>
        </p:nvSpPr>
        <p:spPr>
          <a:xfrm>
            <a:off x="534070" y="2243328"/>
            <a:ext cx="3843409" cy="3255264"/>
          </a:xfrm>
        </p:spPr>
        <p:txBody>
          <a:bodyPr vert="horz" lIns="91440" tIns="45720" rIns="91440" bIns="45720" rtlCol="0" anchor="b">
            <a:normAutofit fontScale="90000"/>
          </a:bodyPr>
          <a:lstStyle/>
          <a:p>
            <a:r>
              <a:rPr lang="en-US" sz="4900" spc="-100" dirty="0"/>
              <a:t>Line or No Line?</a:t>
            </a:r>
            <a:br>
              <a:rPr lang="en-US" sz="1900" spc="-100" dirty="0"/>
            </a:br>
            <a:br>
              <a:rPr lang="en-US" sz="1900" spc="-100" dirty="0"/>
            </a:br>
            <a:r>
              <a:rPr lang="en-US" sz="2200" spc="-100" dirty="0"/>
              <a:t>The NWS service assessment of Hurricane Matthew found that:</a:t>
            </a:r>
            <a:br>
              <a:rPr lang="en-US" sz="2200" spc="-100" dirty="0"/>
            </a:br>
            <a:br>
              <a:rPr lang="en-US" sz="2200" spc="-100" dirty="0"/>
            </a:br>
            <a:r>
              <a:rPr lang="en-US" sz="2700" i="1" spc="-100" dirty="0"/>
              <a:t>Significant confusion continues regarding the official NHC tropical cyclone track forecast. NWS partners and the public alike continue to focus on the “skinny black line.”</a:t>
            </a:r>
            <a:br>
              <a:rPr lang="en-US" sz="1900" spc="-100" dirty="0"/>
            </a:br>
            <a:br>
              <a:rPr lang="en-US" sz="1900" spc="-100" dirty="0"/>
            </a:br>
            <a:br>
              <a:rPr lang="en-US" sz="1900" spc="-100" dirty="0"/>
            </a:br>
            <a:br>
              <a:rPr lang="en-US" sz="1900" spc="-100" dirty="0"/>
            </a:br>
            <a:endParaRPr lang="en-US" sz="1900" spc="-100" dirty="0"/>
          </a:p>
        </p:txBody>
      </p:sp>
      <p:sp>
        <p:nvSpPr>
          <p:cNvPr id="3082" name="Rectangle 144">
            <a:extLst>
              <a:ext uri="{FF2B5EF4-FFF2-40B4-BE49-F238E27FC236}">
                <a16:creationId xmlns:a16="http://schemas.microsoft.com/office/drawing/2014/main" id="{6993D2C4-33A7-4A1E-B168-F4C7A692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146">
            <a:extLst>
              <a:ext uri="{FF2B5EF4-FFF2-40B4-BE49-F238E27FC236}">
                <a16:creationId xmlns:a16="http://schemas.microsoft.com/office/drawing/2014/main" id="{9A66981E-645D-4036-BB9A-5E14E16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4" name="Rectangle 148">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076" name="Picture 4" descr="Loading Storm Graphics Loops">
            <a:extLst>
              <a:ext uri="{FF2B5EF4-FFF2-40B4-BE49-F238E27FC236}">
                <a16:creationId xmlns:a16="http://schemas.microsoft.com/office/drawing/2014/main" id="{EB6ABD5C-25FD-430B-9BE1-FFFE514E4E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352" b="-9"/>
          <a:stretch/>
        </p:blipFill>
        <p:spPr bwMode="auto">
          <a:xfrm>
            <a:off x="7460907" y="3264090"/>
            <a:ext cx="4027002" cy="359391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oading Storm Graphics Loops">
            <a:extLst>
              <a:ext uri="{FF2B5EF4-FFF2-40B4-BE49-F238E27FC236}">
                <a16:creationId xmlns:a16="http://schemas.microsoft.com/office/drawing/2014/main" id="{9DE4BF45-904E-490B-A1F0-FA70405F7CB8}"/>
              </a:ext>
            </a:extLst>
          </p:cNvPr>
          <p:cNvPicPr>
            <a:picLocks noGrp="1" noChangeAspect="1" noChangeArrowheads="1"/>
          </p:cNvPicPr>
          <p:nvPr>
            <p:ph idx="1"/>
          </p:nvPr>
        </p:nvPicPr>
        <p:blipFill rotWithShape="1">
          <a:blip r:embed="rId4">
            <a:extLst>
              <a:ext uri="{28A0092B-C50C-407E-A947-70E740481C1C}">
                <a14:useLocalDpi xmlns:a14="http://schemas.microsoft.com/office/drawing/2010/main" val="0"/>
              </a:ext>
            </a:extLst>
          </a:blip>
          <a:srcRect l="6605" r="9449" b="2"/>
          <a:stretch/>
        </p:blipFill>
        <p:spPr bwMode="auto">
          <a:xfrm>
            <a:off x="5137460" y="10"/>
            <a:ext cx="4113440" cy="3920034"/>
          </a:xfrm>
          <a:custGeom>
            <a:avLst/>
            <a:gdLst>
              <a:gd name="connsiteX0" fmla="*/ 0 w 4113440"/>
              <a:gd name="connsiteY0" fmla="*/ 0 h 3920044"/>
              <a:gd name="connsiteX1" fmla="*/ 4113440 w 4113440"/>
              <a:gd name="connsiteY1" fmla="*/ 0 h 3920044"/>
              <a:gd name="connsiteX2" fmla="*/ 4113440 w 4113440"/>
              <a:gd name="connsiteY2" fmla="*/ 3103224 h 3920044"/>
              <a:gd name="connsiteX3" fmla="*/ 2157388 w 4113440"/>
              <a:gd name="connsiteY3" fmla="*/ 3103224 h 3920044"/>
              <a:gd name="connsiteX4" fmla="*/ 2157388 w 4113440"/>
              <a:gd name="connsiteY4" fmla="*/ 3920044 h 3920044"/>
              <a:gd name="connsiteX5" fmla="*/ 0 w 4113440"/>
              <a:gd name="connsiteY5" fmla="*/ 3920044 h 39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440" h="3920044">
                <a:moveTo>
                  <a:pt x="0" y="0"/>
                </a:moveTo>
                <a:lnTo>
                  <a:pt x="4113440" y="0"/>
                </a:lnTo>
                <a:lnTo>
                  <a:pt x="4113440" y="3103224"/>
                </a:lnTo>
                <a:lnTo>
                  <a:pt x="2157388" y="3103224"/>
                </a:lnTo>
                <a:lnTo>
                  <a:pt x="215738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380F429-5C4A-4F9F-ACB2-2E77C3E781B2}"/>
              </a:ext>
            </a:extLst>
          </p:cNvPr>
          <p:cNvSpPr/>
          <p:nvPr/>
        </p:nvSpPr>
        <p:spPr>
          <a:xfrm>
            <a:off x="530904" y="4774722"/>
            <a:ext cx="3444836" cy="784830"/>
          </a:xfrm>
          <a:prstGeom prst="rect">
            <a:avLst/>
          </a:prstGeom>
        </p:spPr>
        <p:txBody>
          <a:bodyPr wrap="square">
            <a:spAutoFit/>
          </a:bodyPr>
          <a:lstStyle/>
          <a:p>
            <a:pPr>
              <a:spcAft>
                <a:spcPts val="1200"/>
              </a:spcAft>
            </a:pPr>
            <a:r>
              <a:rPr lang="en-US" sz="9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NOAA. (2017). Service Assessment: October 2016 Hurricane Matthew. National Oceanic and Atmospheric Administration, National Weather Service. Silver Spring, MD.</a:t>
            </a:r>
            <a:r>
              <a:rPr lang="en-US" sz="900" dirty="0">
                <a:latin typeface="Calibri" panose="020F0502020204030204" pitchFamily="34" charset="0"/>
                <a:ea typeface="Times New Roman" panose="02020603050405020304" pitchFamily="18" charset="0"/>
                <a:cs typeface="Times New Roman" panose="02020603050405020304" pitchFamily="18" charset="0"/>
              </a:rPr>
              <a:t> </a:t>
            </a:r>
            <a:r>
              <a:rPr lang="en-US" sz="900" u="sng" dirty="0">
                <a:solidFill>
                  <a:schemeClr val="bg1"/>
                </a:solidFill>
                <a:latin typeface="Calibri" panose="020F0502020204030204" pitchFamily="34" charset="0"/>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https://www.weather.gov/media/publications/assessments/HurricaneMatthew8-17.pdf</a:t>
            </a:r>
            <a:r>
              <a:rPr lang="en-US" sz="900" dirty="0">
                <a:solidFill>
                  <a:schemeClr val="bg1"/>
                </a:solidFill>
                <a:latin typeface="Calibri" panose="020F0502020204030204" pitchFamily="34" charset="0"/>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45150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DB8424AB-D56B-4256-866A-5B54DE93C2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FC999C28-AD33-4EB7-A5F1-C06D10A5F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7" name="Rectangle 16">
            <a:extLst>
              <a:ext uri="{FF2B5EF4-FFF2-40B4-BE49-F238E27FC236}">
                <a16:creationId xmlns:a16="http://schemas.microsoft.com/office/drawing/2014/main" id="{0864E5C9-52C9-4572-AC75-548B9B9C26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5CC6500-4DBD-4C34-BC14-2387FB483B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761999"/>
            <a:ext cx="4642228"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DB7C08E-7BCF-47B4-B557-EAE0777A16D9}"/>
              </a:ext>
            </a:extLst>
          </p:cNvPr>
          <p:cNvSpPr>
            <a:spLocks noGrp="1"/>
          </p:cNvSpPr>
          <p:nvPr>
            <p:ph type="title"/>
          </p:nvPr>
        </p:nvSpPr>
        <p:spPr>
          <a:xfrm>
            <a:off x="691771" y="2212848"/>
            <a:ext cx="3258688" cy="3255264"/>
          </a:xfrm>
        </p:spPr>
        <p:txBody>
          <a:bodyPr vert="horz" lIns="91440" tIns="45720" rIns="91440" bIns="45720" rtlCol="0" anchor="b">
            <a:noAutofit/>
          </a:bodyPr>
          <a:lstStyle/>
          <a:p>
            <a:r>
              <a:rPr lang="en-US" sz="4400" spc="-100" dirty="0"/>
              <a:t>Some realization that hurricanes do not follow the track or stay within cone</a:t>
            </a:r>
          </a:p>
        </p:txBody>
      </p:sp>
      <p:pic>
        <p:nvPicPr>
          <p:cNvPr id="8" name="Picture 7" descr="A close up of text on a white background&#10;&#10;Description automatically generated">
            <a:extLst>
              <a:ext uri="{FF2B5EF4-FFF2-40B4-BE49-F238E27FC236}">
                <a16:creationId xmlns:a16="http://schemas.microsoft.com/office/drawing/2014/main" id="{BA13DAC2-832F-4DE2-8456-4810AB61A91E}"/>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38950" y="759599"/>
            <a:ext cx="5330650" cy="5330650"/>
          </a:xfrm>
          <a:prstGeom prst="rect">
            <a:avLst/>
          </a:prstGeom>
        </p:spPr>
      </p:pic>
      <p:sp>
        <p:nvSpPr>
          <p:cNvPr id="21" name="Rectangle 20">
            <a:extLst>
              <a:ext uri="{FF2B5EF4-FFF2-40B4-BE49-F238E27FC236}">
                <a16:creationId xmlns:a16="http://schemas.microsoft.com/office/drawing/2014/main" id="{4E34A3B6-BAD2-4156-BDC6-4736248BF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898239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42">
            <a:extLst>
              <a:ext uri="{FF2B5EF4-FFF2-40B4-BE49-F238E27FC236}">
                <a16:creationId xmlns:a16="http://schemas.microsoft.com/office/drawing/2014/main" id="{B3875682-0790-427D-9A23-4B7265F0FA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5" name="Rectangle 44">
            <a:extLst>
              <a:ext uri="{FF2B5EF4-FFF2-40B4-BE49-F238E27FC236}">
                <a16:creationId xmlns:a16="http://schemas.microsoft.com/office/drawing/2014/main" id="{6EDE4AAE-4785-4EA7-95DB-45200F5B80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47" name="Rectangle 46">
            <a:extLst>
              <a:ext uri="{FF2B5EF4-FFF2-40B4-BE49-F238E27FC236}">
                <a16:creationId xmlns:a16="http://schemas.microsoft.com/office/drawing/2014/main" id="{0F2F231C-9E36-40B0-A4AD-D3AD1E81F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C80E3FC-06A2-4801-8281-7E4E063B73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61999"/>
            <a:ext cx="4666165"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FC2916CB-4A80-4B56-B2B7-B3DC2D7882AE}"/>
              </a:ext>
            </a:extLst>
          </p:cNvPr>
          <p:cNvSpPr>
            <a:spLocks noGrp="1"/>
          </p:cNvSpPr>
          <p:nvPr>
            <p:ph type="title"/>
          </p:nvPr>
        </p:nvSpPr>
        <p:spPr>
          <a:xfrm>
            <a:off x="485128" y="1298448"/>
            <a:ext cx="3842653" cy="3255264"/>
          </a:xfrm>
        </p:spPr>
        <p:txBody>
          <a:bodyPr vert="horz" lIns="91440" tIns="45720" rIns="91440" bIns="45720" rtlCol="0" anchor="b">
            <a:normAutofit fontScale="90000"/>
          </a:bodyPr>
          <a:lstStyle/>
          <a:p>
            <a:r>
              <a:rPr lang="en-US" sz="4400" spc="-100" dirty="0"/>
              <a:t>Literature Review Findings</a:t>
            </a:r>
            <a:r>
              <a:rPr lang="en-US" sz="4100" spc="-100" dirty="0"/>
              <a:t>: </a:t>
            </a:r>
            <a:br>
              <a:rPr lang="en-US" sz="4100" spc="-100" dirty="0"/>
            </a:br>
            <a:br>
              <a:rPr lang="en-US" sz="4100" spc="-100" dirty="0"/>
            </a:br>
            <a:r>
              <a:rPr lang="en-US" sz="4100" spc="-100" dirty="0"/>
              <a:t>Members of the Public</a:t>
            </a:r>
          </a:p>
        </p:txBody>
      </p:sp>
      <p:sp>
        <p:nvSpPr>
          <p:cNvPr id="3" name="Text Placeholder 2">
            <a:extLst>
              <a:ext uri="{FF2B5EF4-FFF2-40B4-BE49-F238E27FC236}">
                <a16:creationId xmlns:a16="http://schemas.microsoft.com/office/drawing/2014/main" id="{BEAC91DA-04A7-4E6D-BD4A-A319487CF6BF}"/>
              </a:ext>
            </a:extLst>
          </p:cNvPr>
          <p:cNvSpPr>
            <a:spLocks noGrp="1"/>
          </p:cNvSpPr>
          <p:nvPr>
            <p:ph type="body" idx="1"/>
          </p:nvPr>
        </p:nvSpPr>
        <p:spPr>
          <a:xfrm>
            <a:off x="485128" y="4670246"/>
            <a:ext cx="3842653" cy="914400"/>
          </a:xfrm>
        </p:spPr>
        <p:txBody>
          <a:bodyPr vert="horz" lIns="91440" tIns="45720" rIns="91440" bIns="45720" rtlCol="0" anchor="t">
            <a:normAutofit/>
          </a:bodyPr>
          <a:lstStyle/>
          <a:p>
            <a:pPr>
              <a:spcBef>
                <a:spcPts val="1200"/>
              </a:spcBef>
            </a:pPr>
            <a:r>
              <a:rPr lang="en-US" sz="2200">
                <a:solidFill>
                  <a:schemeClr val="accent1">
                    <a:lumMod val="20000"/>
                    <a:lumOff val="80000"/>
                  </a:schemeClr>
                </a:solidFill>
              </a:rPr>
              <a:t>Decisions</a:t>
            </a:r>
          </a:p>
        </p:txBody>
      </p:sp>
      <p:sp>
        <p:nvSpPr>
          <p:cNvPr id="51" name="Rectangle 50">
            <a:extLst>
              <a:ext uri="{FF2B5EF4-FFF2-40B4-BE49-F238E27FC236}">
                <a16:creationId xmlns:a16="http://schemas.microsoft.com/office/drawing/2014/main" id="{6993D2C4-33A7-4A1E-B168-F4C7A6922A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8840" y="758952"/>
            <a:ext cx="2079069" cy="234427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9A66981E-645D-4036-BB9A-5E14E16438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7463" y="4080912"/>
            <a:ext cx="2157385" cy="2008992"/>
          </a:xfrm>
          <a:prstGeom prst="rect">
            <a:avLst/>
          </a:prstGeom>
          <a:solidFill>
            <a:schemeClr val="tx1">
              <a:lumMod val="50000"/>
              <a:lumOff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4554E15C-DA50-4F0F-A416-E3B088C757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25479A87-AF1B-4BED-94DC-245E8020349E}"/>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874" r="32940" b="-1"/>
          <a:stretch/>
        </p:blipFill>
        <p:spPr>
          <a:xfrm>
            <a:off x="7460907" y="3264090"/>
            <a:ext cx="4027002" cy="3593910"/>
          </a:xfrm>
          <a:prstGeom prst="rect">
            <a:avLst/>
          </a:prstGeom>
        </p:spPr>
      </p:pic>
      <p:pic>
        <p:nvPicPr>
          <p:cNvPr id="8" name="Content Placeholder 7" descr="A person standing next to a door&#10;&#10;Description automatically generated">
            <a:extLst>
              <a:ext uri="{FF2B5EF4-FFF2-40B4-BE49-F238E27FC236}">
                <a16:creationId xmlns:a16="http://schemas.microsoft.com/office/drawing/2014/main" id="{1357F953-F32A-463B-B327-55F6D5FA576A}"/>
              </a:ext>
            </a:extLst>
          </p:cNvPr>
          <p:cNvPicPr>
            <a:picLocks noGrp="1" noChangeAspect="1"/>
          </p:cNvPicPr>
          <p:nvPr>
            <p:ph sz="half" idx="2"/>
          </p:nvPr>
        </p:nvPicPr>
        <p:blipFill rotWithShape="1">
          <a:blip r:embed="rId5">
            <a:extLst>
              <a:ext uri="{837473B0-CC2E-450A-ABE3-18F120FF3D39}">
                <a1611:picAttrSrcUrl xmlns:a1611="http://schemas.microsoft.com/office/drawing/2016/11/main" r:id="rId6"/>
              </a:ext>
            </a:extLst>
          </a:blip>
          <a:srcRect r="833" b="-4"/>
          <a:stretch/>
        </p:blipFill>
        <p:spPr>
          <a:xfrm>
            <a:off x="5137460" y="10"/>
            <a:ext cx="4113440" cy="3920034"/>
          </a:xfrm>
          <a:custGeom>
            <a:avLst/>
            <a:gdLst/>
            <a:ahLst/>
            <a:cxnLst/>
            <a:rect l="l" t="t" r="r" b="b"/>
            <a:pathLst>
              <a:path w="4113440" h="3920044">
                <a:moveTo>
                  <a:pt x="0" y="0"/>
                </a:moveTo>
                <a:lnTo>
                  <a:pt x="4113440" y="0"/>
                </a:lnTo>
                <a:lnTo>
                  <a:pt x="4113440" y="3103224"/>
                </a:lnTo>
                <a:lnTo>
                  <a:pt x="2157388" y="3103224"/>
                </a:lnTo>
                <a:lnTo>
                  <a:pt x="2157388" y="3920044"/>
                </a:lnTo>
                <a:lnTo>
                  <a:pt x="0" y="3920044"/>
                </a:lnTo>
                <a:close/>
              </a:path>
            </a:pathLst>
          </a:custGeom>
        </p:spPr>
      </p:pic>
    </p:spTree>
    <p:extLst>
      <p:ext uri="{BB962C8B-B14F-4D97-AF65-F5344CB8AC3E}">
        <p14:creationId xmlns:p14="http://schemas.microsoft.com/office/powerpoint/2010/main" val="2879706196"/>
      </p:ext>
    </p:extLst>
  </p:cSld>
  <p:clrMapOvr>
    <a:masterClrMapping/>
  </p:clrMapOvr>
</p:sld>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2908</Words>
  <Application>Microsoft Office PowerPoint</Application>
  <PresentationFormat>Widescreen</PresentationFormat>
  <Paragraphs>127</Paragraphs>
  <Slides>27</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Calibri</vt:lpstr>
      <vt:lpstr>Corbel</vt:lpstr>
      <vt:lpstr>Symbol</vt:lpstr>
      <vt:lpstr>Wingdings 2</vt:lpstr>
      <vt:lpstr>Frame</vt:lpstr>
      <vt:lpstr>Cone of Uncertainty Social and Behavioral Research  NOAA Virtual Lab Presentation March 18, 2020 </vt:lpstr>
      <vt:lpstr>Operational Challenge  to Be Addressed</vt:lpstr>
      <vt:lpstr>Research Objectives</vt:lpstr>
      <vt:lpstr>Timeline</vt:lpstr>
      <vt:lpstr>Background   From NHC website:  The cone represents the probable track of the center of a tropical cyclone, and is formed by enclosing the area swept out by a set of circles (not shown) along the forecast track (at 12, 24, 36 hours, etc.). The size of each circle is set so that two-thirds of historical official forecast errors over a 5-year sample fall within the circle.   https://www.nhc.noaa.gov/aboutcone.shtml</vt:lpstr>
      <vt:lpstr>Literature Review Findings   Members of the Public</vt:lpstr>
      <vt:lpstr>Line or No Line?  The NWS service assessment of Hurricane Matthew found that:  Significant confusion continues regarding the official NHC tropical cyclone track forecast. NWS partners and the public alike continue to focus on the “skinny black line.”    </vt:lpstr>
      <vt:lpstr>Some realization that hurricanes do not follow the track or stay within cone</vt:lpstr>
      <vt:lpstr>Literature Review Findings:   Members of the Public</vt:lpstr>
      <vt:lpstr>Literature Review Findings:   Members of the Public</vt:lpstr>
      <vt:lpstr>Literature Review Findings:   Members of the Public</vt:lpstr>
      <vt:lpstr>Literature Review Findings  Members of the Public </vt:lpstr>
      <vt:lpstr>Literature Review Findings:  Emergency Managers</vt:lpstr>
      <vt:lpstr>Literature Review Findings:  Broadcast Meteorologists</vt:lpstr>
      <vt:lpstr>     Alternative  Visualizations      </vt:lpstr>
      <vt:lpstr>   Summary  Displays      </vt:lpstr>
      <vt:lpstr>          </vt:lpstr>
      <vt:lpstr>Downsides to Ensemble Displays </vt:lpstr>
      <vt:lpstr>         Dynamic  Visualizations  </vt:lpstr>
      <vt:lpstr>     Simple and Communicative     </vt:lpstr>
      <vt:lpstr>          </vt:lpstr>
      <vt:lpstr>Looking Ahead </vt:lpstr>
      <vt:lpstr>Localized Information  Impacts</vt:lpstr>
      <vt:lpstr>Survey:  Energy/utilities, transportation, marine, and tourism sectors </vt:lpstr>
      <vt:lpstr>Survey Objectives</vt:lpstr>
      <vt:lpstr>Interviews with International Meteorologists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Cone of Uncertainty Social and Behavioral Research  NOAA Virtual Lab Presentation March 18, 2020</dc:title>
  <dc:creator>Linda Girardi</dc:creator>
  <cp:lastModifiedBy>Linda Girardi</cp:lastModifiedBy>
  <cp:revision>2</cp:revision>
  <dcterms:created xsi:type="dcterms:W3CDTF">2020-03-17T18:11:57Z</dcterms:created>
  <dcterms:modified xsi:type="dcterms:W3CDTF">2020-03-17T18:20:14Z</dcterms:modified>
</cp:coreProperties>
</file>