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520" r:id="rId2"/>
    <p:sldId id="478" r:id="rId3"/>
    <p:sldId id="510" r:id="rId4"/>
    <p:sldId id="499" r:id="rId5"/>
    <p:sldId id="530" r:id="rId6"/>
    <p:sldId id="490" r:id="rId7"/>
    <p:sldId id="533" r:id="rId8"/>
    <p:sldId id="473" r:id="rId9"/>
    <p:sldId id="502" r:id="rId10"/>
    <p:sldId id="523" r:id="rId11"/>
    <p:sldId id="524" r:id="rId12"/>
    <p:sldId id="525" r:id="rId13"/>
    <p:sldId id="526" r:id="rId14"/>
    <p:sldId id="500" r:id="rId15"/>
    <p:sldId id="527" r:id="rId16"/>
    <p:sldId id="487" r:id="rId17"/>
    <p:sldId id="537" r:id="rId18"/>
    <p:sldId id="528" r:id="rId19"/>
    <p:sldId id="491" r:id="rId20"/>
    <p:sldId id="529" r:id="rId21"/>
    <p:sldId id="518" r:id="rId22"/>
    <p:sldId id="489" r:id="rId23"/>
    <p:sldId id="531" r:id="rId24"/>
    <p:sldId id="538" r:id="rId25"/>
    <p:sldId id="535" r:id="rId26"/>
    <p:sldId id="536" r:id="rId27"/>
    <p:sldId id="534" r:id="rId28"/>
    <p:sldId id="539" r:id="rId29"/>
    <p:sldId id="516" r:id="rId30"/>
    <p:sldId id="517" r:id="rId31"/>
    <p:sldId id="493" r:id="rId32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F99"/>
    <a:srgbClr val="00FFFF"/>
    <a:srgbClr val="FFFFCC"/>
    <a:srgbClr val="663300"/>
    <a:srgbClr val="FF0000"/>
    <a:srgbClr val="9FFF00"/>
    <a:srgbClr val="9FFFFF"/>
    <a:srgbClr val="B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108" autoAdjust="0"/>
    <p:restoredTop sz="92191" autoAdjust="0"/>
  </p:normalViewPr>
  <p:slideViewPr>
    <p:cSldViewPr snapToGrid="0" showGuides="1">
      <p:cViewPr>
        <p:scale>
          <a:sx n="100" d="100"/>
          <a:sy n="100" d="100"/>
        </p:scale>
        <p:origin x="-690" y="-54"/>
      </p:cViewPr>
      <p:guideLst>
        <p:guide orient="horz" pos="577"/>
        <p:guide pos="4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40" d="100"/>
          <a:sy n="40" d="100"/>
        </p:scale>
        <p:origin x="-1476" y="-78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9893" cy="46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92" tIns="46446" rIns="92892" bIns="46446" numCol="1" anchor="t" anchorCtr="0" compatLnSpc="1">
            <a:prstTxWarp prst="textNoShape">
              <a:avLst/>
            </a:prstTxWarp>
          </a:bodyPr>
          <a:lstStyle>
            <a:lvl1pPr algn="l" defTabSz="929232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134" y="0"/>
            <a:ext cx="3061484" cy="46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92" tIns="46446" rIns="92892" bIns="46446" numCol="1" anchor="t" anchorCtr="0" compatLnSpc="1">
            <a:prstTxWarp prst="textNoShape">
              <a:avLst/>
            </a:prstTxWarp>
          </a:bodyPr>
          <a:lstStyle>
            <a:lvl1pPr algn="r" defTabSz="929232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4764"/>
            <a:ext cx="3059893" cy="46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92" tIns="46446" rIns="92892" bIns="46446" numCol="1" anchor="b" anchorCtr="0" compatLnSpc="1">
            <a:prstTxWarp prst="textNoShape">
              <a:avLst/>
            </a:prstTxWarp>
          </a:bodyPr>
          <a:lstStyle>
            <a:lvl1pPr algn="l" defTabSz="929232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134" y="8834764"/>
            <a:ext cx="3061484" cy="46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92" tIns="46446" rIns="92892" bIns="46446" numCol="1" anchor="b" anchorCtr="0" compatLnSpc="1">
            <a:prstTxWarp prst="textNoShape">
              <a:avLst/>
            </a:prstTxWarp>
          </a:bodyPr>
          <a:lstStyle>
            <a:lvl1pPr algn="r" defTabSz="929232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E3E79E-B160-4E4B-99EA-673BCB29A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07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8303" cy="45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225" tIns="46112" rIns="92225" bIns="46112" numCol="1" anchor="b" anchorCtr="0" compatLnSpc="1">
            <a:prstTxWarp prst="textNoShape">
              <a:avLst/>
            </a:prstTxWarp>
          </a:bodyPr>
          <a:lstStyle>
            <a:lvl1pPr algn="l" defTabSz="924459">
              <a:defRPr kumimoji="1" sz="1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953" y="0"/>
            <a:ext cx="3059893" cy="45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225" tIns="46112" rIns="92225" bIns="46112" numCol="1" anchor="b" anchorCtr="0" compatLnSpc="1">
            <a:prstTxWarp prst="textNoShape">
              <a:avLst/>
            </a:prstTxWarp>
          </a:bodyPr>
          <a:lstStyle>
            <a:lvl1pPr algn="r" defTabSz="924459">
              <a:defRPr kumimoji="1" sz="1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681537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059" y="4425341"/>
            <a:ext cx="5127389" cy="419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225" tIns="46112" rIns="92225" bIns="4611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52275"/>
            <a:ext cx="3058303" cy="45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225" tIns="46112" rIns="92225" bIns="46112" numCol="1" anchor="b" anchorCtr="0" compatLnSpc="1">
            <a:prstTxWarp prst="textNoShape">
              <a:avLst/>
            </a:prstTxWarp>
          </a:bodyPr>
          <a:lstStyle>
            <a:lvl1pPr algn="l" defTabSz="924459">
              <a:defRPr kumimoji="1" sz="1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953" y="8852275"/>
            <a:ext cx="3059893" cy="45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225" tIns="46112" rIns="92225" bIns="46112" numCol="1" anchor="b" anchorCtr="0" compatLnSpc="1">
            <a:prstTxWarp prst="textNoShape">
              <a:avLst/>
            </a:prstTxWarp>
          </a:bodyPr>
          <a:lstStyle>
            <a:lvl1pPr algn="r" defTabSz="924459">
              <a:defRPr kumimoji="1" sz="1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CCC9A1A5-8945-45D8-AAD0-3A147364F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11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Collaboration</a:t>
            </a:r>
            <a:r>
              <a:rPr lang="en-US" baseline="0" dirty="0" smtClean="0"/>
              <a:t> is especially important in times of scares resources (even lifeguard agencies have funding problems).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9A1A5-8945-45D8-AAD0-3A147364FC1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Form for WFO</a:t>
            </a:r>
            <a:r>
              <a:rPr lang="en-US" baseline="0" dirty="0" smtClean="0"/>
              <a:t> MLB.  Note the references to some of the important features in rip formation, and also the water temperature (MDL tried to incorporate previous parameter reporting into the form).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9A1A5-8945-45D8-AAD0-3A147364FC1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E-mail</a:t>
            </a:r>
            <a:r>
              <a:rPr lang="en-US" baseline="0" dirty="0" smtClean="0"/>
              <a:t> output from the web forms (now manually input into NIDS, but will be automated in the future).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9A1A5-8945-45D8-AAD0-3A147364FC1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SGX, a tangible “lesson</a:t>
            </a:r>
            <a:r>
              <a:rPr lang="en-US" baseline="0" dirty="0" smtClean="0"/>
              <a:t> learned” from the observations was that the surf height did not need to be high to provoke rip currents.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9A1A5-8945-45D8-AAD0-3A147364FC1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SGX, a tangible “lesson</a:t>
            </a:r>
            <a:r>
              <a:rPr lang="en-US" baseline="0" dirty="0" smtClean="0"/>
              <a:t> learned” from the observations was that the surf height did not need to be high to provoke rip currents.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9A1A5-8945-45D8-AAD0-3A147364FC1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Improved situational</a:t>
            </a:r>
            <a:r>
              <a:rPr lang="en-US" baseline="0" dirty="0" smtClean="0"/>
              <a:t> awareness has resulted from lifeguards’ reports.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9A1A5-8945-45D8-AAD0-3A147364FC1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9A1A5-8945-45D8-AAD0-3A147364FC1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9A1A5-8945-45D8-AAD0-3A147364FC1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Collaboration</a:t>
            </a:r>
            <a:r>
              <a:rPr lang="en-US" baseline="0" dirty="0" smtClean="0"/>
              <a:t> is especially important in times of scares resources (even lifeguard agencies have funding problems).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9A1A5-8945-45D8-AAD0-3A147364FC1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</a:t>
            </a:r>
            <a:r>
              <a:rPr lang="en-US" baseline="0" dirty="0" smtClean="0"/>
              <a:t> basic rip current concepts.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9A1A5-8945-45D8-AAD0-3A147364FC1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reference to COMET module.  Describe process</a:t>
            </a:r>
            <a:r>
              <a:rPr lang="en-US" baseline="0" dirty="0" smtClean="0"/>
              <a:t> – onshore flow leads to wave breaks and tumbling “bores” water mass transport.  </a:t>
            </a:r>
            <a:r>
              <a:rPr lang="en-US" baseline="0" dirty="0" err="1" smtClean="0"/>
              <a:t>Longshore</a:t>
            </a:r>
            <a:r>
              <a:rPr lang="en-US" baseline="0" dirty="0" smtClean="0"/>
              <a:t> current flows to low spots, can concentrate into rip currents that jet out </a:t>
            </a:r>
            <a:r>
              <a:rPr lang="en-US" baseline="0" dirty="0" err="1" smtClean="0"/>
              <a:t>tu</a:t>
            </a:r>
            <a:r>
              <a:rPr lang="en-US" baseline="0" dirty="0" smtClean="0"/>
              <a:t> return water mass outside breaker zone.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9A1A5-8945-45D8-AAD0-3A147364FC1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9A1A5-8945-45D8-AAD0-3A147364FC1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9A1A5-8945-45D8-AAD0-3A147364FC1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</a:t>
            </a:r>
            <a:r>
              <a:rPr lang="en-US" baseline="0" dirty="0" smtClean="0"/>
              <a:t> participating WFO’s and beaches.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9A1A5-8945-45D8-AAD0-3A147364FC1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9A1A5-8945-45D8-AAD0-3A147364FC1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9A1A5-8945-45D8-AAD0-3A147364FC1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9A1A5-8945-45D8-AAD0-3A147364FC1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00000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04800" y="304800"/>
            <a:ext cx="8534400" cy="6248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chemeClr val="bg1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11" descr="NOA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05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304800" y="304800"/>
            <a:ext cx="8534400" cy="6248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chemeClr val="bg1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24384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072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3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22479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5913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6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2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38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2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8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2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65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377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81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50000">
              <a:schemeClr val="bg1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00000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304800" y="304800"/>
            <a:ext cx="8534400" cy="6248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chemeClr val="bg1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10" descr="NOA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3" descr="nws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5797550"/>
            <a:ext cx="685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9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9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9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9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9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9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9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9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9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50000"/>
        <a:buFont typeface="Monotype Sorts" pitchFamily="2" charset="2"/>
        <a:buChar char="l"/>
        <a:defRPr kumimoji="1"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75000"/>
        <a:buFont typeface="ZapfDingbats BT" pitchFamily="18" charset="2"/>
        <a:buChar char="4"/>
        <a:defRPr kumimoji="1"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45000"/>
        <a:buFont typeface="Monotype Sorts" pitchFamily="2" charset="2"/>
        <a:buChar char="n"/>
        <a:defRPr kumimoj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1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1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1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1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1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58813"/>
            <a:ext cx="8991600" cy="685800"/>
          </a:xfrm>
        </p:spPr>
        <p:txBody>
          <a:bodyPr/>
          <a:lstStyle/>
          <a:p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Rip Current</a:t>
            </a:r>
            <a:r>
              <a:rPr lang="en-US" sz="2800" baseline="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Local </a:t>
            </a:r>
            <a:r>
              <a:rPr lang="en-US" sz="2800" baseline="0" dirty="0" smtClean="0">
                <a:effectLst/>
                <a:latin typeface="Arial" pitchFamily="34" charset="0"/>
                <a:cs typeface="Arial" pitchFamily="34" charset="0"/>
              </a:rPr>
              <a:t>Collaboration Project</a:t>
            </a:r>
            <a:br>
              <a:rPr lang="en-US" sz="2800" baseline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Observation, Analysis, and Forecasting</a:t>
            </a:r>
            <a:endParaRPr lang="en-US" sz="20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JonesBeach3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1943" y="1743454"/>
            <a:ext cx="5561084" cy="312381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28750" y="5276849"/>
            <a:ext cx="6372225" cy="26955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Mike </a:t>
            </a:r>
            <a:r>
              <a:rPr lang="en-US" sz="2000" dirty="0" err="1" smtClean="0">
                <a:effectLst/>
                <a:latin typeface="Arial" pitchFamily="34" charset="0"/>
                <a:cs typeface="Arial" pitchFamily="34" charset="0"/>
              </a:rPr>
              <a:t>Churma</a:t>
            </a: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, John </a:t>
            </a:r>
            <a:r>
              <a:rPr lang="en-US" sz="2000" dirty="0" err="1" smtClean="0">
                <a:effectLst/>
                <a:latin typeface="Arial" pitchFamily="34" charset="0"/>
                <a:cs typeface="Arial" pitchFamily="34" charset="0"/>
              </a:rPr>
              <a:t>Schattel</a:t>
            </a: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, Chung-Sheng Wu</a:t>
            </a:r>
          </a:p>
          <a:p>
            <a:pPr marL="0" indent="0" algn="ctr">
              <a:buNone/>
            </a:pP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NWS Meteorological Development Laboratory</a:t>
            </a:r>
            <a:endParaRPr lang="en-US" sz="20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149600" y="1244600"/>
            <a:ext cx="3035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5092700" y="1308100"/>
            <a:ext cx="3594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014912" y="4765675"/>
            <a:ext cx="35623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Permanent outcroppings along the shoreline, such as jetties or piers, can cause rip currents, especially with oblique wave angles.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7" descr="waveangle_norm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324" y="1412875"/>
            <a:ext cx="4254500" cy="3190875"/>
          </a:xfrm>
          <a:prstGeom prst="rect">
            <a:avLst/>
          </a:prstGeom>
        </p:spPr>
      </p:pic>
      <p:pic>
        <p:nvPicPr>
          <p:cNvPr id="31" name="Picture 30" descr="waveangle_smallstruc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2499" y="1412875"/>
            <a:ext cx="4067176" cy="32099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23926" y="4762500"/>
            <a:ext cx="3552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Near-normal incoming waves will most likely cause rip currents at beaches with no permanent outcroppings.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25476" y="457537"/>
            <a:ext cx="7918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Wave breaks when wave height is &gt; ~0.8 times the water depth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092700" y="1308100"/>
            <a:ext cx="3594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7258" y="5290457"/>
            <a:ext cx="6995885" cy="156754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Rip currents are more often seen at beaches with mild slopes instead of steep slopes, because this affects the surf zone width and therefore the amount of water transport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3" descr="gentleslopebea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475" y="1885950"/>
            <a:ext cx="4000500" cy="3000375"/>
          </a:xfrm>
          <a:prstGeom prst="rect">
            <a:avLst/>
          </a:prstGeom>
        </p:spPr>
      </p:pic>
      <p:pic>
        <p:nvPicPr>
          <p:cNvPr id="25" name="Picture 24" descr="steepbea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7726" y="1893095"/>
            <a:ext cx="3990973" cy="299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tidal_modulat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04874" y="197644"/>
            <a:ext cx="7077075" cy="5307806"/>
          </a:xfrm>
        </p:spPr>
      </p:pic>
      <p:sp>
        <p:nvSpPr>
          <p:cNvPr id="14" name="TextBox 13"/>
          <p:cNvSpPr txBox="1"/>
          <p:nvPr/>
        </p:nvSpPr>
        <p:spPr>
          <a:xfrm>
            <a:off x="642938" y="5610225"/>
            <a:ext cx="8210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Changes in water level via tides or (in the Great Lakes)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seiches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or seasonal water level variations can provoke rip currents through surf zone with changes and increase channeling through sandbars.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9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docs.google.com/a/noaa.gov/viewer?attid=0.1&amp;pid=gmail&amp;thid=1304dc960e291cbf&amp;url=https%3A%2F%2Fmail.google.com%2Fmail%2Fu%2F0%2F%3Fui%3D2%26ik%3D57016ef154%26view%3Datt%26th%3D1304dc960e291cbf%26attid%3D0.1%26disp%3Dsafe%26zw&amp;docid=0528c9582f057561958f8ed733bb8eae%7Cda4805a567bd4ef885778a9f552238b9&amp;a=bi&amp;pagenumber=1&amp;w=800"/>
          <p:cNvSpPr>
            <a:spLocks noChangeAspect="1" noChangeArrowheads="1"/>
          </p:cNvSpPr>
          <p:nvPr/>
        </p:nvSpPr>
        <p:spPr bwMode="auto">
          <a:xfrm>
            <a:off x="-205178" y="-409991"/>
            <a:ext cx="246623" cy="24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docs.google.com/a/noaa.gov/viewer?attid=0.1&amp;pid=gmail&amp;thid=1304dc960e291cbf&amp;url=https%3A%2F%2Fmail.google.com%2Fmail%2Fu%2F0%2F%3Fui%3D2%26ik%3D57016ef154%26view%3Datt%26th%3D1304dc960e291cbf%26attid%3D0.1%26disp%3Dsafe%26zw&amp;docid=0528c9582f057561958f8ed733bb8eae%7Cda4805a567bd4ef885778a9f552238b9&amp;a=bi&amp;pagenumber=1&amp;w=800"/>
          <p:cNvSpPr>
            <a:spLocks noChangeAspect="1" noChangeArrowheads="1"/>
          </p:cNvSpPr>
          <p:nvPr/>
        </p:nvSpPr>
        <p:spPr bwMode="auto">
          <a:xfrm>
            <a:off x="-52778" y="-257591"/>
            <a:ext cx="246623" cy="24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038574" y="963280"/>
            <a:ext cx="3032252" cy="2542021"/>
            <a:chOff x="0" y="805"/>
            <a:chExt cx="2432" cy="1979"/>
          </a:xfrm>
        </p:grpSpPr>
        <p:pic>
          <p:nvPicPr>
            <p:cNvPr id="8" name="Picture 4" descr="MC900055152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" y="805"/>
              <a:ext cx="1191" cy="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MC900326338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1584"/>
              <a:ext cx="627" cy="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MC900230751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7"/>
              <a:ext cx="895" cy="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502" y="1719"/>
              <a:ext cx="73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/>
                <a:t>Lifeguard</a:t>
              </a:r>
            </a:p>
            <a:p>
              <a:pPr algn="ctr" eaLnBrk="1" hangingPunct="1"/>
              <a:r>
                <a:rPr lang="en-US" dirty="0"/>
                <a:t>Observes</a:t>
              </a:r>
            </a:p>
            <a:p>
              <a:pPr algn="ctr" eaLnBrk="1" hangingPunct="1"/>
              <a:r>
                <a:rPr lang="en-US" dirty="0"/>
                <a:t>(2/day)</a:t>
              </a:r>
            </a:p>
          </p:txBody>
        </p:sp>
        <p:sp>
          <p:nvSpPr>
            <p:cNvPr id="12" name="WordArt 8"/>
            <p:cNvSpPr>
              <a:spLocks noChangeArrowheads="1" noChangeShapeType="1" noTextEdit="1"/>
            </p:cNvSpPr>
            <p:nvPr/>
          </p:nvSpPr>
          <p:spPr bwMode="auto">
            <a:xfrm rot="5400000">
              <a:off x="1116" y="1764"/>
              <a:ext cx="384" cy="408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1</a:t>
              </a:r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3067552" y="544754"/>
            <a:ext cx="5658043" cy="4096264"/>
            <a:chOff x="1241" y="482"/>
            <a:chExt cx="4538" cy="3189"/>
          </a:xfrm>
        </p:grpSpPr>
        <p:sp>
          <p:nvSpPr>
            <p:cNvPr id="14" name="Cloud"/>
            <p:cNvSpPr>
              <a:spLocks noChangeAspect="1" noEditPoints="1" noChangeArrowheads="1"/>
            </p:cNvSpPr>
            <p:nvPr/>
          </p:nvSpPr>
          <p:spPr bwMode="auto">
            <a:xfrm>
              <a:off x="2592" y="2880"/>
              <a:ext cx="1008" cy="5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46 h 21600"/>
                <a:gd name="T14" fmla="*/ 17079 w 21600"/>
                <a:gd name="T15" fmla="*/ 173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US"/>
                <a:t>Internet</a:t>
              </a:r>
            </a:p>
          </p:txBody>
        </p:sp>
        <p:pic>
          <p:nvPicPr>
            <p:cNvPr id="15" name="Picture 11" descr="j042479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488"/>
              <a:ext cx="861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2" descr="MC900233212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" y="750"/>
              <a:ext cx="46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4423" y="482"/>
              <a:ext cx="135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/>
                <a:t>Observation Stored</a:t>
              </a:r>
            </a:p>
            <a:p>
              <a:pPr algn="ctr" eaLnBrk="1" hangingPunct="1"/>
              <a:r>
                <a:rPr lang="en-US" dirty="0"/>
                <a:t>In Rip Current</a:t>
              </a:r>
            </a:p>
            <a:p>
              <a:pPr algn="ctr" eaLnBrk="1" hangingPunct="1"/>
              <a:r>
                <a:rPr lang="en-US" dirty="0"/>
                <a:t>Database</a:t>
              </a:r>
            </a:p>
          </p:txBody>
        </p:sp>
        <p:cxnSp>
          <p:nvCxnSpPr>
            <p:cNvPr id="18" name="AutoShape 14"/>
            <p:cNvCxnSpPr>
              <a:cxnSpLocks noChangeShapeType="1"/>
            </p:cNvCxnSpPr>
            <p:nvPr/>
          </p:nvCxnSpPr>
          <p:spPr bwMode="auto">
            <a:xfrm flipV="1">
              <a:off x="1241" y="3374"/>
              <a:ext cx="1398" cy="297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rgbClr val="FF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5"/>
            <p:cNvCxnSpPr>
              <a:cxnSpLocks noChangeShapeType="1"/>
            </p:cNvCxnSpPr>
            <p:nvPr/>
          </p:nvCxnSpPr>
          <p:spPr bwMode="auto">
            <a:xfrm rot="5400000" flipH="1" flipV="1">
              <a:off x="2325" y="2550"/>
              <a:ext cx="771" cy="267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rgbClr val="FF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6"/>
            <p:cNvCxnSpPr>
              <a:cxnSpLocks noChangeShapeType="1"/>
            </p:cNvCxnSpPr>
            <p:nvPr/>
          </p:nvCxnSpPr>
          <p:spPr bwMode="auto">
            <a:xfrm flipV="1">
              <a:off x="3280" y="1207"/>
              <a:ext cx="733" cy="217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rgbClr val="FF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3216" y="1536"/>
              <a:ext cx="378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FFFF00"/>
                  </a:solidFill>
                </a:rPr>
                <a:t>NWS</a:t>
              </a:r>
            </a:p>
            <a:p>
              <a:pPr eaLnBrk="1" hangingPunct="1"/>
              <a:r>
                <a:rPr lang="en-US" sz="1400">
                  <a:solidFill>
                    <a:srgbClr val="FFFF00"/>
                  </a:solidFill>
                </a:rPr>
                <a:t>Web</a:t>
              </a:r>
            </a:p>
            <a:p>
              <a:pPr eaLnBrk="1" hangingPunct="1"/>
              <a:r>
                <a:rPr lang="en-US" sz="1400">
                  <a:solidFill>
                    <a:srgbClr val="FFFF00"/>
                  </a:solidFill>
                </a:rPr>
                <a:t>Farm</a:t>
              </a:r>
            </a:p>
          </p:txBody>
        </p:sp>
        <p:sp>
          <p:nvSpPr>
            <p:cNvPr id="25" name="WordArt 21"/>
            <p:cNvSpPr>
              <a:spLocks noChangeArrowheads="1" noChangeShapeType="1" noTextEdit="1"/>
            </p:cNvSpPr>
            <p:nvPr/>
          </p:nvSpPr>
          <p:spPr bwMode="auto">
            <a:xfrm rot="5400000">
              <a:off x="3612" y="644"/>
              <a:ext cx="384" cy="408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3</a:t>
              </a:r>
            </a:p>
          </p:txBody>
        </p:sp>
      </p:grpSp>
      <p:grpSp>
        <p:nvGrpSpPr>
          <p:cNvPr id="26" name="Group 22"/>
          <p:cNvGrpSpPr>
            <a:grpSpLocks/>
          </p:cNvGrpSpPr>
          <p:nvPr/>
        </p:nvGrpSpPr>
        <p:grpSpPr bwMode="auto">
          <a:xfrm>
            <a:off x="7082968" y="1602511"/>
            <a:ext cx="1819103" cy="2097146"/>
            <a:chOff x="4464" y="1027"/>
            <a:chExt cx="1459" cy="1801"/>
          </a:xfrm>
        </p:grpSpPr>
        <p:pic>
          <p:nvPicPr>
            <p:cNvPr id="27" name="Picture 23" descr="MC900215764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1299"/>
              <a:ext cx="671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4771" y="2114"/>
              <a:ext cx="1152" cy="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 smtClean="0"/>
                <a:t>Supplemental</a:t>
              </a:r>
            </a:p>
            <a:p>
              <a:pPr algn="ctr" eaLnBrk="1" hangingPunct="1"/>
              <a:r>
                <a:rPr lang="en-US" dirty="0" smtClean="0"/>
                <a:t>Data</a:t>
              </a:r>
              <a:endParaRPr lang="en-US" dirty="0"/>
            </a:p>
            <a:p>
              <a:pPr algn="ctr" eaLnBrk="1" hangingPunct="1"/>
              <a:r>
                <a:rPr lang="en-US" dirty="0"/>
                <a:t> Added</a:t>
              </a:r>
            </a:p>
          </p:txBody>
        </p:sp>
        <p:cxnSp>
          <p:nvCxnSpPr>
            <p:cNvPr id="29" name="AutoShape 25"/>
            <p:cNvCxnSpPr>
              <a:cxnSpLocks noChangeShapeType="1"/>
            </p:cNvCxnSpPr>
            <p:nvPr/>
          </p:nvCxnSpPr>
          <p:spPr bwMode="auto">
            <a:xfrm rot="16200000" flipV="1">
              <a:off x="4799" y="802"/>
              <a:ext cx="248" cy="697"/>
            </a:xfrm>
            <a:prstGeom prst="curvedConnector2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WordArt 26"/>
            <p:cNvSpPr>
              <a:spLocks noChangeArrowheads="1" noChangeShapeType="1" noTextEdit="1"/>
            </p:cNvSpPr>
            <p:nvPr/>
          </p:nvSpPr>
          <p:spPr bwMode="auto">
            <a:xfrm rot="5400000">
              <a:off x="4476" y="1988"/>
              <a:ext cx="384" cy="408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 dirty="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4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5535686" y="2189975"/>
            <a:ext cx="2838626" cy="3720561"/>
            <a:chOff x="6165850" y="1678119"/>
            <a:chExt cx="2855275" cy="5020400"/>
          </a:xfrm>
        </p:grpSpPr>
        <p:pic>
          <p:nvPicPr>
            <p:cNvPr id="32" name="Picture 32" descr="MC900056833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925" y="4019337"/>
              <a:ext cx="1600200" cy="1362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4" descr="MC900056833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850" y="5140325"/>
              <a:ext cx="1600200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8396386" y="4108206"/>
              <a:ext cx="582613" cy="3048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FFFF00"/>
                  </a:solidFill>
                </a:rPr>
                <a:t>MDL</a:t>
              </a:r>
            </a:p>
          </p:txBody>
        </p: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7143750" y="5210175"/>
              <a:ext cx="609600" cy="3048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FF00"/>
                  </a:solidFill>
                </a:rPr>
                <a:t>WFO</a:t>
              </a:r>
            </a:p>
          </p:txBody>
        </p:sp>
        <p:cxnSp>
          <p:nvCxnSpPr>
            <p:cNvPr id="37" name="AutoShape 28"/>
            <p:cNvCxnSpPr>
              <a:cxnSpLocks noChangeShapeType="1"/>
            </p:cNvCxnSpPr>
            <p:nvPr/>
          </p:nvCxnSpPr>
          <p:spPr bwMode="auto">
            <a:xfrm rot="5400000">
              <a:off x="7010142" y="1358195"/>
              <a:ext cx="185327" cy="825176"/>
            </a:xfrm>
            <a:prstGeom prst="curvedConnector2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29"/>
            <p:cNvCxnSpPr>
              <a:cxnSpLocks noChangeShapeType="1"/>
            </p:cNvCxnSpPr>
            <p:nvPr/>
          </p:nvCxnSpPr>
          <p:spPr bwMode="auto">
            <a:xfrm rot="5400000">
              <a:off x="5870927" y="3031877"/>
              <a:ext cx="842200" cy="210285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30"/>
            <p:cNvCxnSpPr>
              <a:cxnSpLocks noChangeShapeType="1"/>
            </p:cNvCxnSpPr>
            <p:nvPr/>
          </p:nvCxnSpPr>
          <p:spPr bwMode="auto">
            <a:xfrm>
              <a:off x="6614480" y="4406687"/>
              <a:ext cx="969319" cy="190865"/>
            </a:xfrm>
            <a:prstGeom prst="curvedConnector3">
              <a:avLst>
                <a:gd name="adj1" fmla="val 19359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31"/>
            <p:cNvCxnSpPr>
              <a:cxnSpLocks noChangeShapeType="1"/>
            </p:cNvCxnSpPr>
            <p:nvPr/>
          </p:nvCxnSpPr>
          <p:spPr bwMode="auto">
            <a:xfrm rot="16200000" flipH="1">
              <a:off x="6078634" y="4839964"/>
              <a:ext cx="1080505" cy="595684"/>
            </a:xfrm>
            <a:prstGeom prst="curvedConnector2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7260756" y="6057169"/>
              <a:ext cx="15303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/>
                <a:t>Analyze</a:t>
              </a:r>
            </a:p>
            <a:p>
              <a:pPr algn="ctr" eaLnBrk="1" hangingPunct="1"/>
              <a:r>
                <a:rPr lang="en-US" dirty="0"/>
                <a:t>Observations</a:t>
              </a:r>
            </a:p>
          </p:txBody>
        </p:sp>
        <p:sp>
          <p:nvSpPr>
            <p:cNvPr id="44" name="WordArt 40"/>
            <p:cNvSpPr>
              <a:spLocks noChangeArrowheads="1" noChangeShapeType="1" noTextEdit="1"/>
            </p:cNvSpPr>
            <p:nvPr/>
          </p:nvSpPr>
          <p:spPr bwMode="auto">
            <a:xfrm rot="5400000">
              <a:off x="8229600" y="5191125"/>
              <a:ext cx="609600" cy="647700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 dirty="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5</a:t>
              </a:r>
            </a:p>
          </p:txBody>
        </p:sp>
      </p:grpSp>
      <p:grpSp>
        <p:nvGrpSpPr>
          <p:cNvPr id="45" name="Group 41"/>
          <p:cNvGrpSpPr>
            <a:grpSpLocks/>
          </p:cNvGrpSpPr>
          <p:nvPr/>
        </p:nvGrpSpPr>
        <p:grpSpPr bwMode="auto">
          <a:xfrm>
            <a:off x="920127" y="3735070"/>
            <a:ext cx="3150699" cy="2067622"/>
            <a:chOff x="288" y="2422"/>
            <a:chExt cx="2527" cy="1836"/>
          </a:xfrm>
        </p:grpSpPr>
        <p:cxnSp>
          <p:nvCxnSpPr>
            <p:cNvPr id="46" name="AutoShape 42"/>
            <p:cNvCxnSpPr>
              <a:cxnSpLocks noChangeShapeType="1"/>
              <a:endCxn id="49" idx="1"/>
            </p:cNvCxnSpPr>
            <p:nvPr/>
          </p:nvCxnSpPr>
          <p:spPr bwMode="auto">
            <a:xfrm rot="16200000" flipH="1">
              <a:off x="94" y="2848"/>
              <a:ext cx="1147" cy="296"/>
            </a:xfrm>
            <a:prstGeom prst="curvedConnector2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 Box 43"/>
            <p:cNvSpPr txBox="1">
              <a:spLocks noChangeArrowheads="1"/>
            </p:cNvSpPr>
            <p:nvPr/>
          </p:nvSpPr>
          <p:spPr bwMode="auto">
            <a:xfrm>
              <a:off x="491" y="4027"/>
              <a:ext cx="2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/>
                <a:t>Observation entered into web form</a:t>
              </a:r>
            </a:p>
          </p:txBody>
        </p:sp>
        <p:sp>
          <p:nvSpPr>
            <p:cNvPr id="48" name="WordArt 44"/>
            <p:cNvSpPr>
              <a:spLocks noChangeArrowheads="1" noChangeShapeType="1" noTextEdit="1"/>
            </p:cNvSpPr>
            <p:nvPr/>
          </p:nvSpPr>
          <p:spPr bwMode="auto">
            <a:xfrm rot="5400000">
              <a:off x="300" y="3612"/>
              <a:ext cx="384" cy="408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 dirty="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2</a:t>
              </a:r>
            </a:p>
          </p:txBody>
        </p:sp>
        <p:pic>
          <p:nvPicPr>
            <p:cNvPr id="49" name="Picture 45" descr="MC900238999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072"/>
              <a:ext cx="1440" cy="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 Box 46"/>
            <p:cNvSpPr txBox="1">
              <a:spLocks noChangeArrowheads="1"/>
            </p:cNvSpPr>
            <p:nvPr/>
          </p:nvSpPr>
          <p:spPr bwMode="auto">
            <a:xfrm>
              <a:off x="1170" y="3304"/>
              <a:ext cx="265" cy="51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/>
                <a:t>H</a:t>
              </a:r>
            </a:p>
            <a:p>
              <a:pPr eaLnBrk="1" hangingPunct="1"/>
              <a:r>
                <a:rPr lang="en-US" sz="2400" b="1" dirty="0"/>
                <a:t>Q</a:t>
              </a:r>
            </a:p>
          </p:txBody>
        </p:sp>
      </p:grpSp>
      <p:sp>
        <p:nvSpPr>
          <p:cNvPr id="24" name="Oval 23"/>
          <p:cNvSpPr/>
          <p:nvPr/>
        </p:nvSpPr>
        <p:spPr bwMode="auto">
          <a:xfrm>
            <a:off x="920126" y="3880720"/>
            <a:ext cx="3418511" cy="2834405"/>
          </a:xfrm>
          <a:prstGeom prst="ellipse">
            <a:avLst/>
          </a:prstGeom>
          <a:noFill/>
          <a:ln w="127000" cap="flat" cmpd="sng" algn="ctr">
            <a:solidFill>
              <a:srgbClr val="FFFF00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149600" y="1244600"/>
            <a:ext cx="3035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092700" y="1308100"/>
            <a:ext cx="3594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63042" y="5929729"/>
            <a:ext cx="4084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MDL Rip Current Report Form (WFO-MLB)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131" y="457199"/>
            <a:ext cx="8470238" cy="537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578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docs.google.com/a/noaa.gov/viewer?attid=0.1&amp;pid=gmail&amp;thid=1304dc960e291cbf&amp;url=https%3A%2F%2Fmail.google.com%2Fmail%2Fu%2F0%2F%3Fui%3D2%26ik%3D57016ef154%26view%3Datt%26th%3D1304dc960e291cbf%26attid%3D0.1%26disp%3Dsafe%26zw&amp;docid=0528c9582f057561958f8ed733bb8eae%7Cda4805a567bd4ef885778a9f552238b9&amp;a=bi&amp;pagenumber=1&amp;w=800"/>
          <p:cNvSpPr>
            <a:spLocks noChangeAspect="1" noChangeArrowheads="1"/>
          </p:cNvSpPr>
          <p:nvPr/>
        </p:nvSpPr>
        <p:spPr bwMode="auto">
          <a:xfrm>
            <a:off x="-205178" y="-409991"/>
            <a:ext cx="246623" cy="24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docs.google.com/a/noaa.gov/viewer?attid=0.1&amp;pid=gmail&amp;thid=1304dc960e291cbf&amp;url=https%3A%2F%2Fmail.google.com%2Fmail%2Fu%2F0%2F%3Fui%3D2%26ik%3D57016ef154%26view%3Datt%26th%3D1304dc960e291cbf%26attid%3D0.1%26disp%3Dsafe%26zw&amp;docid=0528c9582f057561958f8ed733bb8eae%7Cda4805a567bd4ef885778a9f552238b9&amp;a=bi&amp;pagenumber=1&amp;w=800"/>
          <p:cNvSpPr>
            <a:spLocks noChangeAspect="1" noChangeArrowheads="1"/>
          </p:cNvSpPr>
          <p:nvPr/>
        </p:nvSpPr>
        <p:spPr bwMode="auto">
          <a:xfrm>
            <a:off x="-52778" y="-257591"/>
            <a:ext cx="246623" cy="24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038574" y="963280"/>
            <a:ext cx="3032252" cy="2542021"/>
            <a:chOff x="0" y="805"/>
            <a:chExt cx="2432" cy="1979"/>
          </a:xfrm>
        </p:grpSpPr>
        <p:pic>
          <p:nvPicPr>
            <p:cNvPr id="8" name="Picture 4" descr="MC900055152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" y="805"/>
              <a:ext cx="1191" cy="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MC900326338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1584"/>
              <a:ext cx="627" cy="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MC900230751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7"/>
              <a:ext cx="895" cy="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502" y="1719"/>
              <a:ext cx="73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/>
                <a:t>Lifeguard</a:t>
              </a:r>
            </a:p>
            <a:p>
              <a:pPr algn="ctr" eaLnBrk="1" hangingPunct="1"/>
              <a:r>
                <a:rPr lang="en-US" dirty="0"/>
                <a:t>Observes</a:t>
              </a:r>
            </a:p>
            <a:p>
              <a:pPr algn="ctr" eaLnBrk="1" hangingPunct="1"/>
              <a:r>
                <a:rPr lang="en-US" dirty="0"/>
                <a:t>(2/day)</a:t>
              </a:r>
            </a:p>
          </p:txBody>
        </p:sp>
        <p:sp>
          <p:nvSpPr>
            <p:cNvPr id="12" name="WordArt 8"/>
            <p:cNvSpPr>
              <a:spLocks noChangeArrowheads="1" noChangeShapeType="1" noTextEdit="1"/>
            </p:cNvSpPr>
            <p:nvPr/>
          </p:nvSpPr>
          <p:spPr bwMode="auto">
            <a:xfrm rot="5400000">
              <a:off x="1116" y="1764"/>
              <a:ext cx="384" cy="408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1</a:t>
              </a:r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3067552" y="643661"/>
            <a:ext cx="5798934" cy="3997358"/>
            <a:chOff x="1241" y="559"/>
            <a:chExt cx="4651" cy="3112"/>
          </a:xfrm>
        </p:grpSpPr>
        <p:sp>
          <p:nvSpPr>
            <p:cNvPr id="14" name="Cloud"/>
            <p:cNvSpPr>
              <a:spLocks noChangeAspect="1" noEditPoints="1" noChangeArrowheads="1"/>
            </p:cNvSpPr>
            <p:nvPr/>
          </p:nvSpPr>
          <p:spPr bwMode="auto">
            <a:xfrm>
              <a:off x="2592" y="2880"/>
              <a:ext cx="1008" cy="5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46 h 21600"/>
                <a:gd name="T14" fmla="*/ 17079 w 21600"/>
                <a:gd name="T15" fmla="*/ 173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US"/>
                <a:t>Internet</a:t>
              </a:r>
            </a:p>
          </p:txBody>
        </p:sp>
        <p:pic>
          <p:nvPicPr>
            <p:cNvPr id="15" name="Picture 11" descr="j042479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488"/>
              <a:ext cx="861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2" descr="MC900233212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" y="750"/>
              <a:ext cx="46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4326" y="559"/>
              <a:ext cx="1566" cy="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 smtClean="0"/>
                <a:t>Observation </a:t>
              </a:r>
              <a:r>
                <a:rPr lang="en-US" dirty="0"/>
                <a:t>Stored</a:t>
              </a:r>
            </a:p>
            <a:p>
              <a:pPr algn="ctr" eaLnBrk="1" hangingPunct="1"/>
              <a:r>
                <a:rPr lang="en-US" dirty="0"/>
                <a:t>In Rip Current</a:t>
              </a:r>
            </a:p>
            <a:p>
              <a:pPr algn="ctr" eaLnBrk="1" hangingPunct="1"/>
              <a:r>
                <a:rPr lang="en-US" dirty="0"/>
                <a:t>Database</a:t>
              </a:r>
            </a:p>
          </p:txBody>
        </p:sp>
        <p:cxnSp>
          <p:nvCxnSpPr>
            <p:cNvPr id="18" name="AutoShape 14"/>
            <p:cNvCxnSpPr>
              <a:cxnSpLocks noChangeShapeType="1"/>
            </p:cNvCxnSpPr>
            <p:nvPr/>
          </p:nvCxnSpPr>
          <p:spPr bwMode="auto">
            <a:xfrm flipV="1">
              <a:off x="1241" y="3374"/>
              <a:ext cx="1398" cy="297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rgbClr val="FF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5"/>
            <p:cNvCxnSpPr>
              <a:cxnSpLocks noChangeShapeType="1"/>
            </p:cNvCxnSpPr>
            <p:nvPr/>
          </p:nvCxnSpPr>
          <p:spPr bwMode="auto">
            <a:xfrm rot="5400000" flipH="1" flipV="1">
              <a:off x="2325" y="2550"/>
              <a:ext cx="771" cy="267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rgbClr val="FF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6"/>
            <p:cNvCxnSpPr>
              <a:cxnSpLocks noChangeShapeType="1"/>
            </p:cNvCxnSpPr>
            <p:nvPr/>
          </p:nvCxnSpPr>
          <p:spPr bwMode="auto">
            <a:xfrm flipV="1">
              <a:off x="3280" y="1207"/>
              <a:ext cx="733" cy="217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rgbClr val="FF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3216" y="1536"/>
              <a:ext cx="378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FFFF00"/>
                  </a:solidFill>
                </a:rPr>
                <a:t>NWS</a:t>
              </a:r>
            </a:p>
            <a:p>
              <a:pPr eaLnBrk="1" hangingPunct="1"/>
              <a:r>
                <a:rPr lang="en-US" sz="1400">
                  <a:solidFill>
                    <a:srgbClr val="FFFF00"/>
                  </a:solidFill>
                </a:rPr>
                <a:t>Web</a:t>
              </a:r>
            </a:p>
            <a:p>
              <a:pPr eaLnBrk="1" hangingPunct="1"/>
              <a:r>
                <a:rPr lang="en-US" sz="1400">
                  <a:solidFill>
                    <a:srgbClr val="FFFF00"/>
                  </a:solidFill>
                </a:rPr>
                <a:t>Farm</a:t>
              </a:r>
            </a:p>
          </p:txBody>
        </p:sp>
        <p:sp>
          <p:nvSpPr>
            <p:cNvPr id="25" name="WordArt 21"/>
            <p:cNvSpPr>
              <a:spLocks noChangeArrowheads="1" noChangeShapeType="1" noTextEdit="1"/>
            </p:cNvSpPr>
            <p:nvPr/>
          </p:nvSpPr>
          <p:spPr bwMode="auto">
            <a:xfrm rot="5400000">
              <a:off x="3612" y="644"/>
              <a:ext cx="384" cy="408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 dirty="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3</a:t>
              </a:r>
            </a:p>
          </p:txBody>
        </p:sp>
      </p:grpSp>
      <p:grpSp>
        <p:nvGrpSpPr>
          <p:cNvPr id="26" name="Group 22"/>
          <p:cNvGrpSpPr>
            <a:grpSpLocks/>
          </p:cNvGrpSpPr>
          <p:nvPr/>
        </p:nvGrpSpPr>
        <p:grpSpPr bwMode="auto">
          <a:xfrm>
            <a:off x="7082968" y="1602511"/>
            <a:ext cx="1819103" cy="2097146"/>
            <a:chOff x="4464" y="1027"/>
            <a:chExt cx="1459" cy="1801"/>
          </a:xfrm>
        </p:grpSpPr>
        <p:pic>
          <p:nvPicPr>
            <p:cNvPr id="27" name="Picture 23" descr="MC900215764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1299"/>
              <a:ext cx="671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4771" y="2114"/>
              <a:ext cx="1152" cy="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 smtClean="0"/>
                <a:t>Supplemental</a:t>
              </a:r>
            </a:p>
            <a:p>
              <a:pPr algn="ctr" eaLnBrk="1" hangingPunct="1"/>
              <a:r>
                <a:rPr lang="en-US" dirty="0" smtClean="0"/>
                <a:t>Data</a:t>
              </a:r>
              <a:endParaRPr lang="en-US" dirty="0"/>
            </a:p>
            <a:p>
              <a:pPr algn="ctr" eaLnBrk="1" hangingPunct="1"/>
              <a:r>
                <a:rPr lang="en-US" dirty="0"/>
                <a:t> Added</a:t>
              </a:r>
            </a:p>
          </p:txBody>
        </p:sp>
        <p:cxnSp>
          <p:nvCxnSpPr>
            <p:cNvPr id="29" name="AutoShape 25"/>
            <p:cNvCxnSpPr>
              <a:cxnSpLocks noChangeShapeType="1"/>
            </p:cNvCxnSpPr>
            <p:nvPr/>
          </p:nvCxnSpPr>
          <p:spPr bwMode="auto">
            <a:xfrm rot="16200000" flipV="1">
              <a:off x="4799" y="802"/>
              <a:ext cx="248" cy="697"/>
            </a:xfrm>
            <a:prstGeom prst="curvedConnector2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WordArt 26"/>
            <p:cNvSpPr>
              <a:spLocks noChangeArrowheads="1" noChangeShapeType="1" noTextEdit="1"/>
            </p:cNvSpPr>
            <p:nvPr/>
          </p:nvSpPr>
          <p:spPr bwMode="auto">
            <a:xfrm rot="5400000">
              <a:off x="4476" y="1988"/>
              <a:ext cx="384" cy="408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 dirty="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4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5501438" y="2189975"/>
            <a:ext cx="2872877" cy="3720561"/>
            <a:chOff x="6131399" y="1678119"/>
            <a:chExt cx="2889726" cy="5020400"/>
          </a:xfrm>
        </p:grpSpPr>
        <p:pic>
          <p:nvPicPr>
            <p:cNvPr id="32" name="Picture 32" descr="MC900056833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925" y="4019337"/>
              <a:ext cx="1600200" cy="1362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4" descr="MC900056833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850" y="5140325"/>
              <a:ext cx="1600200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8396386" y="4108206"/>
              <a:ext cx="582613" cy="3048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FFFF00"/>
                  </a:solidFill>
                </a:rPr>
                <a:t>MDL</a:t>
              </a:r>
            </a:p>
          </p:txBody>
        </p: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7143750" y="5210175"/>
              <a:ext cx="609600" cy="3048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FF00"/>
                  </a:solidFill>
                </a:rPr>
                <a:t>WFO</a:t>
              </a:r>
            </a:p>
          </p:txBody>
        </p:sp>
        <p:cxnSp>
          <p:nvCxnSpPr>
            <p:cNvPr id="37" name="AutoShape 28"/>
            <p:cNvCxnSpPr>
              <a:cxnSpLocks noChangeShapeType="1"/>
            </p:cNvCxnSpPr>
            <p:nvPr/>
          </p:nvCxnSpPr>
          <p:spPr bwMode="auto">
            <a:xfrm rot="5400000">
              <a:off x="7010142" y="1358195"/>
              <a:ext cx="185327" cy="825176"/>
            </a:xfrm>
            <a:prstGeom prst="curvedConnector2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29"/>
            <p:cNvCxnSpPr>
              <a:cxnSpLocks noChangeShapeType="1"/>
            </p:cNvCxnSpPr>
            <p:nvPr/>
          </p:nvCxnSpPr>
          <p:spPr bwMode="auto">
            <a:xfrm rot="5400000">
              <a:off x="5815442" y="3020777"/>
              <a:ext cx="842200" cy="210285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30"/>
            <p:cNvCxnSpPr>
              <a:cxnSpLocks noChangeShapeType="1"/>
            </p:cNvCxnSpPr>
            <p:nvPr/>
          </p:nvCxnSpPr>
          <p:spPr bwMode="auto">
            <a:xfrm>
              <a:off x="6614480" y="4406687"/>
              <a:ext cx="969319" cy="190865"/>
            </a:xfrm>
            <a:prstGeom prst="curvedConnector3">
              <a:avLst>
                <a:gd name="adj1" fmla="val 19359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31"/>
            <p:cNvCxnSpPr>
              <a:cxnSpLocks noChangeShapeType="1"/>
            </p:cNvCxnSpPr>
            <p:nvPr/>
          </p:nvCxnSpPr>
          <p:spPr bwMode="auto">
            <a:xfrm rot="16200000" flipH="1">
              <a:off x="6078634" y="4839964"/>
              <a:ext cx="1080505" cy="595684"/>
            </a:xfrm>
            <a:prstGeom prst="curvedConnector2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7260756" y="6057169"/>
              <a:ext cx="15303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/>
                <a:t>Analyze</a:t>
              </a:r>
            </a:p>
            <a:p>
              <a:pPr algn="ctr" eaLnBrk="1" hangingPunct="1"/>
              <a:r>
                <a:rPr lang="en-US" dirty="0"/>
                <a:t>Observations</a:t>
              </a:r>
            </a:p>
          </p:txBody>
        </p:sp>
        <p:sp>
          <p:nvSpPr>
            <p:cNvPr id="44" name="WordArt 40"/>
            <p:cNvSpPr>
              <a:spLocks noChangeArrowheads="1" noChangeShapeType="1" noTextEdit="1"/>
            </p:cNvSpPr>
            <p:nvPr/>
          </p:nvSpPr>
          <p:spPr bwMode="auto">
            <a:xfrm rot="5400000">
              <a:off x="8229600" y="5191125"/>
              <a:ext cx="609600" cy="647700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 dirty="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5</a:t>
              </a:r>
            </a:p>
          </p:txBody>
        </p:sp>
      </p:grpSp>
      <p:grpSp>
        <p:nvGrpSpPr>
          <p:cNvPr id="45" name="Group 41"/>
          <p:cNvGrpSpPr>
            <a:grpSpLocks/>
          </p:cNvGrpSpPr>
          <p:nvPr/>
        </p:nvGrpSpPr>
        <p:grpSpPr bwMode="auto">
          <a:xfrm>
            <a:off x="920127" y="3735070"/>
            <a:ext cx="3150699" cy="2067622"/>
            <a:chOff x="288" y="2422"/>
            <a:chExt cx="2527" cy="1836"/>
          </a:xfrm>
        </p:grpSpPr>
        <p:cxnSp>
          <p:nvCxnSpPr>
            <p:cNvPr id="46" name="AutoShape 42"/>
            <p:cNvCxnSpPr>
              <a:cxnSpLocks noChangeShapeType="1"/>
              <a:endCxn id="49" idx="1"/>
            </p:cNvCxnSpPr>
            <p:nvPr/>
          </p:nvCxnSpPr>
          <p:spPr bwMode="auto">
            <a:xfrm rot="16200000" flipH="1">
              <a:off x="94" y="2848"/>
              <a:ext cx="1147" cy="296"/>
            </a:xfrm>
            <a:prstGeom prst="curvedConnector2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 Box 43"/>
            <p:cNvSpPr txBox="1">
              <a:spLocks noChangeArrowheads="1"/>
            </p:cNvSpPr>
            <p:nvPr/>
          </p:nvSpPr>
          <p:spPr bwMode="auto">
            <a:xfrm>
              <a:off x="491" y="4027"/>
              <a:ext cx="2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/>
                <a:t>Observation entered into web form</a:t>
              </a:r>
            </a:p>
          </p:txBody>
        </p:sp>
        <p:sp>
          <p:nvSpPr>
            <p:cNvPr id="48" name="WordArt 44"/>
            <p:cNvSpPr>
              <a:spLocks noChangeArrowheads="1" noChangeShapeType="1" noTextEdit="1"/>
            </p:cNvSpPr>
            <p:nvPr/>
          </p:nvSpPr>
          <p:spPr bwMode="auto">
            <a:xfrm rot="5400000">
              <a:off x="300" y="3612"/>
              <a:ext cx="384" cy="408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 dirty="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2</a:t>
              </a:r>
            </a:p>
          </p:txBody>
        </p:sp>
        <p:pic>
          <p:nvPicPr>
            <p:cNvPr id="49" name="Picture 45" descr="MC900238999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072"/>
              <a:ext cx="1440" cy="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 Box 46"/>
            <p:cNvSpPr txBox="1">
              <a:spLocks noChangeArrowheads="1"/>
            </p:cNvSpPr>
            <p:nvPr/>
          </p:nvSpPr>
          <p:spPr bwMode="auto">
            <a:xfrm>
              <a:off x="1170" y="3304"/>
              <a:ext cx="265" cy="51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/>
                <a:t>H</a:t>
              </a:r>
            </a:p>
            <a:p>
              <a:pPr eaLnBrk="1" hangingPunct="1"/>
              <a:r>
                <a:rPr lang="en-US" sz="2400" b="1" dirty="0"/>
                <a:t>Q</a:t>
              </a:r>
            </a:p>
          </p:txBody>
        </p:sp>
      </p:grpSp>
      <p:sp>
        <p:nvSpPr>
          <p:cNvPr id="24" name="Oval 23"/>
          <p:cNvSpPr/>
          <p:nvPr/>
        </p:nvSpPr>
        <p:spPr bwMode="auto">
          <a:xfrm>
            <a:off x="5174952" y="180185"/>
            <a:ext cx="3743325" cy="2211448"/>
          </a:xfrm>
          <a:prstGeom prst="ellipse">
            <a:avLst/>
          </a:prstGeom>
          <a:noFill/>
          <a:ln w="127000" cap="flat" cmpd="sng" algn="ctr">
            <a:solidFill>
              <a:srgbClr val="FFFF00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3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149600" y="1244600"/>
            <a:ext cx="3035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092700" y="1308100"/>
            <a:ext cx="3594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3482340"/>
          <a:ext cx="7772400" cy="274320"/>
        </p:xfrm>
        <a:graphic>
          <a:graphicData uri="http://schemas.openxmlformats.org/drawingml/2006/table">
            <a:tbl>
              <a:tblPr/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27566" y="411136"/>
            <a:ext cx="7279367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Jacksonville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Beach Rip 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Current Report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lvl="0" algn="l" eaLnBrk="1" hangingPunct="1"/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LOCATION:                    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Jacksonville 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Beach</a:t>
            </a:r>
            <a:b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OBSERVATION TIME (L):        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2012-07-17 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12:05 PM</a:t>
            </a:r>
            <a:b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SURF HEIGHT (FT):            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2-3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SURF ZONE WIDTH (YDS):      	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80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WAVE DIRECTION:              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E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WATER LEVEL CATEGORY:        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Falling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RIP CURRENT OBSERVED (Y/N):  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Yes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RIP CURRENTS ACTIVITY:      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High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RIP RESCUES:                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5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WATER ATTENDANCE:            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High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COMMENTS:  Extremely 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hazardous conditions persist throughout area. Deep sloughs and powerful feeder currents are creating unusually strong rip current conditions.</a:t>
            </a:r>
            <a:b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LIFEGUARD:                  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Taylor 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Anderson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6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Rip Current Activity Level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3925" y="3675013"/>
            <a:ext cx="7429500" cy="181588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High 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Activity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:</a:t>
            </a:r>
            <a:r>
              <a:rPr lang="en-US" sz="2800" dirty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 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Many, strong rip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currents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990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Medium </a:t>
            </a:r>
            <a:r>
              <a:rPr lang="en-US" sz="2800" dirty="0">
                <a:solidFill>
                  <a:srgbClr val="FF990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Activity: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Many, weak rip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currents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Low 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Activity: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A few weak rip currents </a:t>
            </a:r>
            <a:endParaRPr lang="en-US" sz="2800" dirty="0" smtClean="0">
              <a:solidFill>
                <a:srgbClr val="000000"/>
              </a:solidFill>
              <a:latin typeface="Arial" pitchFamily="34" charset="0"/>
              <a:ea typeface="ＭＳ Ｐゴシック" pitchFamily="-108" charset="-128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No </a:t>
            </a:r>
            <a:r>
              <a:rPr lang="en-US" sz="2800" dirty="0">
                <a:solidFill>
                  <a:srgbClr val="00B0F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Activity: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No rip currents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9625" y="1476375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-- A subjective assessment of activity of rip currents that could impact swimmers at a particular beach.  It encompasses aspects of both the strength and number of rip currents</a:t>
            </a:r>
          </a:p>
        </p:txBody>
      </p:sp>
    </p:spTree>
    <p:extLst>
      <p:ext uri="{BB962C8B-B14F-4D97-AF65-F5344CB8AC3E}">
        <p14:creationId xmlns:p14="http://schemas.microsoft.com/office/powerpoint/2010/main" val="31680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docs.google.com/a/noaa.gov/viewer?attid=0.1&amp;pid=gmail&amp;thid=1304dc960e291cbf&amp;url=https%3A%2F%2Fmail.google.com%2Fmail%2Fu%2F0%2F%3Fui%3D2%26ik%3D57016ef154%26view%3Datt%26th%3D1304dc960e291cbf%26attid%3D0.1%26disp%3Dsafe%26zw&amp;docid=0528c9582f057561958f8ed733bb8eae%7Cda4805a567bd4ef885778a9f552238b9&amp;a=bi&amp;pagenumber=1&amp;w=800"/>
          <p:cNvSpPr>
            <a:spLocks noChangeAspect="1" noChangeArrowheads="1"/>
          </p:cNvSpPr>
          <p:nvPr/>
        </p:nvSpPr>
        <p:spPr bwMode="auto">
          <a:xfrm>
            <a:off x="-205178" y="-409991"/>
            <a:ext cx="246623" cy="24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docs.google.com/a/noaa.gov/viewer?attid=0.1&amp;pid=gmail&amp;thid=1304dc960e291cbf&amp;url=https%3A%2F%2Fmail.google.com%2Fmail%2Fu%2F0%2F%3Fui%3D2%26ik%3D57016ef154%26view%3Datt%26th%3D1304dc960e291cbf%26attid%3D0.1%26disp%3Dsafe%26zw&amp;docid=0528c9582f057561958f8ed733bb8eae%7Cda4805a567bd4ef885778a9f552238b9&amp;a=bi&amp;pagenumber=1&amp;w=800"/>
          <p:cNvSpPr>
            <a:spLocks noChangeAspect="1" noChangeArrowheads="1"/>
          </p:cNvSpPr>
          <p:nvPr/>
        </p:nvSpPr>
        <p:spPr bwMode="auto">
          <a:xfrm>
            <a:off x="-52778" y="-257591"/>
            <a:ext cx="246623" cy="24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038574" y="963280"/>
            <a:ext cx="3032252" cy="2542021"/>
            <a:chOff x="0" y="805"/>
            <a:chExt cx="2432" cy="1979"/>
          </a:xfrm>
        </p:grpSpPr>
        <p:pic>
          <p:nvPicPr>
            <p:cNvPr id="8" name="Picture 4" descr="MC900055152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" y="805"/>
              <a:ext cx="1191" cy="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MC900326338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1584"/>
              <a:ext cx="627" cy="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MC900230751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7"/>
              <a:ext cx="895" cy="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502" y="1719"/>
              <a:ext cx="73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/>
                <a:t>Lifeguard</a:t>
              </a:r>
            </a:p>
            <a:p>
              <a:pPr algn="ctr" eaLnBrk="1" hangingPunct="1"/>
              <a:r>
                <a:rPr lang="en-US" dirty="0"/>
                <a:t>Observes</a:t>
              </a:r>
            </a:p>
            <a:p>
              <a:pPr algn="ctr" eaLnBrk="1" hangingPunct="1"/>
              <a:r>
                <a:rPr lang="en-US" dirty="0"/>
                <a:t>(2/day)</a:t>
              </a:r>
            </a:p>
          </p:txBody>
        </p:sp>
        <p:sp>
          <p:nvSpPr>
            <p:cNvPr id="12" name="WordArt 8"/>
            <p:cNvSpPr>
              <a:spLocks noChangeArrowheads="1" noChangeShapeType="1" noTextEdit="1"/>
            </p:cNvSpPr>
            <p:nvPr/>
          </p:nvSpPr>
          <p:spPr bwMode="auto">
            <a:xfrm rot="5400000">
              <a:off x="1116" y="1764"/>
              <a:ext cx="384" cy="408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1</a:t>
              </a:r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3067552" y="643661"/>
            <a:ext cx="5798934" cy="3997358"/>
            <a:chOff x="1241" y="559"/>
            <a:chExt cx="4651" cy="3112"/>
          </a:xfrm>
        </p:grpSpPr>
        <p:sp>
          <p:nvSpPr>
            <p:cNvPr id="14" name="Cloud"/>
            <p:cNvSpPr>
              <a:spLocks noChangeAspect="1" noEditPoints="1" noChangeArrowheads="1"/>
            </p:cNvSpPr>
            <p:nvPr/>
          </p:nvSpPr>
          <p:spPr bwMode="auto">
            <a:xfrm>
              <a:off x="2592" y="2880"/>
              <a:ext cx="1008" cy="5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46 h 21600"/>
                <a:gd name="T14" fmla="*/ 17079 w 21600"/>
                <a:gd name="T15" fmla="*/ 173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US"/>
                <a:t>Internet</a:t>
              </a:r>
            </a:p>
          </p:txBody>
        </p:sp>
        <p:pic>
          <p:nvPicPr>
            <p:cNvPr id="15" name="Picture 11" descr="j042479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488"/>
              <a:ext cx="861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2" descr="MC900233212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" y="750"/>
              <a:ext cx="46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4326" y="559"/>
              <a:ext cx="1566" cy="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 smtClean="0"/>
                <a:t>Observation </a:t>
              </a:r>
              <a:r>
                <a:rPr lang="en-US" dirty="0"/>
                <a:t>Stored</a:t>
              </a:r>
            </a:p>
            <a:p>
              <a:pPr algn="ctr" eaLnBrk="1" hangingPunct="1"/>
              <a:r>
                <a:rPr lang="en-US" dirty="0"/>
                <a:t>In Rip Current</a:t>
              </a:r>
            </a:p>
            <a:p>
              <a:pPr algn="ctr" eaLnBrk="1" hangingPunct="1"/>
              <a:r>
                <a:rPr lang="en-US" dirty="0"/>
                <a:t>Database</a:t>
              </a:r>
            </a:p>
          </p:txBody>
        </p:sp>
        <p:cxnSp>
          <p:nvCxnSpPr>
            <p:cNvPr id="18" name="AutoShape 14"/>
            <p:cNvCxnSpPr>
              <a:cxnSpLocks noChangeShapeType="1"/>
            </p:cNvCxnSpPr>
            <p:nvPr/>
          </p:nvCxnSpPr>
          <p:spPr bwMode="auto">
            <a:xfrm flipV="1">
              <a:off x="1241" y="3374"/>
              <a:ext cx="1398" cy="297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rgbClr val="FF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5"/>
            <p:cNvCxnSpPr>
              <a:cxnSpLocks noChangeShapeType="1"/>
            </p:cNvCxnSpPr>
            <p:nvPr/>
          </p:nvCxnSpPr>
          <p:spPr bwMode="auto">
            <a:xfrm rot="5400000" flipH="1" flipV="1">
              <a:off x="2325" y="2550"/>
              <a:ext cx="771" cy="267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rgbClr val="FF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6"/>
            <p:cNvCxnSpPr>
              <a:cxnSpLocks noChangeShapeType="1"/>
            </p:cNvCxnSpPr>
            <p:nvPr/>
          </p:nvCxnSpPr>
          <p:spPr bwMode="auto">
            <a:xfrm flipV="1">
              <a:off x="3280" y="1207"/>
              <a:ext cx="733" cy="217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rgbClr val="FF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3216" y="1536"/>
              <a:ext cx="378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FFFF00"/>
                  </a:solidFill>
                </a:rPr>
                <a:t>NWS</a:t>
              </a:r>
            </a:p>
            <a:p>
              <a:pPr eaLnBrk="1" hangingPunct="1"/>
              <a:r>
                <a:rPr lang="en-US" sz="1400">
                  <a:solidFill>
                    <a:srgbClr val="FFFF00"/>
                  </a:solidFill>
                </a:rPr>
                <a:t>Web</a:t>
              </a:r>
            </a:p>
            <a:p>
              <a:pPr eaLnBrk="1" hangingPunct="1"/>
              <a:r>
                <a:rPr lang="en-US" sz="1400">
                  <a:solidFill>
                    <a:srgbClr val="FFFF00"/>
                  </a:solidFill>
                </a:rPr>
                <a:t>Farm</a:t>
              </a:r>
            </a:p>
          </p:txBody>
        </p:sp>
        <p:sp>
          <p:nvSpPr>
            <p:cNvPr id="25" name="WordArt 21"/>
            <p:cNvSpPr>
              <a:spLocks noChangeArrowheads="1" noChangeShapeType="1" noTextEdit="1"/>
            </p:cNvSpPr>
            <p:nvPr/>
          </p:nvSpPr>
          <p:spPr bwMode="auto">
            <a:xfrm rot="5400000">
              <a:off x="3612" y="644"/>
              <a:ext cx="384" cy="408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 dirty="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3</a:t>
              </a:r>
            </a:p>
          </p:txBody>
        </p:sp>
      </p:grpSp>
      <p:grpSp>
        <p:nvGrpSpPr>
          <p:cNvPr id="26" name="Group 22"/>
          <p:cNvGrpSpPr>
            <a:grpSpLocks/>
          </p:cNvGrpSpPr>
          <p:nvPr/>
        </p:nvGrpSpPr>
        <p:grpSpPr bwMode="auto">
          <a:xfrm>
            <a:off x="7082968" y="1602511"/>
            <a:ext cx="1819103" cy="2097146"/>
            <a:chOff x="4464" y="1027"/>
            <a:chExt cx="1459" cy="1801"/>
          </a:xfrm>
        </p:grpSpPr>
        <p:pic>
          <p:nvPicPr>
            <p:cNvPr id="27" name="Picture 23" descr="MC900215764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1299"/>
              <a:ext cx="671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4771" y="2114"/>
              <a:ext cx="1152" cy="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 smtClean="0"/>
                <a:t>Supplemental</a:t>
              </a:r>
            </a:p>
            <a:p>
              <a:pPr algn="ctr" eaLnBrk="1" hangingPunct="1"/>
              <a:r>
                <a:rPr lang="en-US" dirty="0" smtClean="0"/>
                <a:t>Data</a:t>
              </a:r>
              <a:endParaRPr lang="en-US" dirty="0"/>
            </a:p>
            <a:p>
              <a:pPr algn="ctr" eaLnBrk="1" hangingPunct="1"/>
              <a:r>
                <a:rPr lang="en-US" dirty="0"/>
                <a:t> Added</a:t>
              </a:r>
            </a:p>
          </p:txBody>
        </p:sp>
        <p:cxnSp>
          <p:nvCxnSpPr>
            <p:cNvPr id="29" name="AutoShape 25"/>
            <p:cNvCxnSpPr>
              <a:cxnSpLocks noChangeShapeType="1"/>
            </p:cNvCxnSpPr>
            <p:nvPr/>
          </p:nvCxnSpPr>
          <p:spPr bwMode="auto">
            <a:xfrm rot="16200000" flipV="1">
              <a:off x="4799" y="802"/>
              <a:ext cx="248" cy="697"/>
            </a:xfrm>
            <a:prstGeom prst="curvedConnector2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WordArt 26"/>
            <p:cNvSpPr>
              <a:spLocks noChangeArrowheads="1" noChangeShapeType="1" noTextEdit="1"/>
            </p:cNvSpPr>
            <p:nvPr/>
          </p:nvSpPr>
          <p:spPr bwMode="auto">
            <a:xfrm rot="5400000">
              <a:off x="4476" y="1988"/>
              <a:ext cx="384" cy="408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 dirty="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4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5438775" y="2189975"/>
            <a:ext cx="2935538" cy="3720561"/>
            <a:chOff x="6068370" y="1678119"/>
            <a:chExt cx="2952755" cy="5020400"/>
          </a:xfrm>
        </p:grpSpPr>
        <p:pic>
          <p:nvPicPr>
            <p:cNvPr id="32" name="Picture 32" descr="MC900056833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925" y="4019337"/>
              <a:ext cx="1600200" cy="1362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4" descr="MC900056833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850" y="5140325"/>
              <a:ext cx="1600200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8396386" y="4108206"/>
              <a:ext cx="582613" cy="3048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FFFF00"/>
                  </a:solidFill>
                </a:rPr>
                <a:t>MDL</a:t>
              </a:r>
            </a:p>
          </p:txBody>
        </p: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7143750" y="5210175"/>
              <a:ext cx="609600" cy="3048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FF00"/>
                  </a:solidFill>
                </a:rPr>
                <a:t>WFO</a:t>
              </a:r>
            </a:p>
          </p:txBody>
        </p:sp>
        <p:cxnSp>
          <p:nvCxnSpPr>
            <p:cNvPr id="37" name="AutoShape 28"/>
            <p:cNvCxnSpPr>
              <a:cxnSpLocks noChangeShapeType="1"/>
            </p:cNvCxnSpPr>
            <p:nvPr/>
          </p:nvCxnSpPr>
          <p:spPr bwMode="auto">
            <a:xfrm rot="5400000">
              <a:off x="7010142" y="1358195"/>
              <a:ext cx="185327" cy="825176"/>
            </a:xfrm>
            <a:prstGeom prst="curvedConnector2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29"/>
            <p:cNvCxnSpPr>
              <a:cxnSpLocks noChangeShapeType="1"/>
              <a:stCxn id="15" idx="2"/>
            </p:cNvCxnSpPr>
            <p:nvPr/>
          </p:nvCxnSpPr>
          <p:spPr bwMode="auto">
            <a:xfrm rot="5400000">
              <a:off x="5752413" y="2636483"/>
              <a:ext cx="842200" cy="210285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30"/>
            <p:cNvCxnSpPr>
              <a:cxnSpLocks noChangeShapeType="1"/>
            </p:cNvCxnSpPr>
            <p:nvPr/>
          </p:nvCxnSpPr>
          <p:spPr bwMode="auto">
            <a:xfrm>
              <a:off x="6614480" y="4406687"/>
              <a:ext cx="969319" cy="190865"/>
            </a:xfrm>
            <a:prstGeom prst="curvedConnector3">
              <a:avLst>
                <a:gd name="adj1" fmla="val 19359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31"/>
            <p:cNvCxnSpPr>
              <a:cxnSpLocks noChangeShapeType="1"/>
            </p:cNvCxnSpPr>
            <p:nvPr/>
          </p:nvCxnSpPr>
          <p:spPr bwMode="auto">
            <a:xfrm rot="16200000" flipH="1">
              <a:off x="6078634" y="4839964"/>
              <a:ext cx="1080505" cy="595684"/>
            </a:xfrm>
            <a:prstGeom prst="curvedConnector2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7260756" y="6057169"/>
              <a:ext cx="15303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/>
                <a:t>Analyze</a:t>
              </a:r>
            </a:p>
            <a:p>
              <a:pPr algn="ctr" eaLnBrk="1" hangingPunct="1"/>
              <a:r>
                <a:rPr lang="en-US" dirty="0"/>
                <a:t>Observations</a:t>
              </a:r>
            </a:p>
          </p:txBody>
        </p:sp>
        <p:sp>
          <p:nvSpPr>
            <p:cNvPr id="44" name="WordArt 40"/>
            <p:cNvSpPr>
              <a:spLocks noChangeArrowheads="1" noChangeShapeType="1" noTextEdit="1"/>
            </p:cNvSpPr>
            <p:nvPr/>
          </p:nvSpPr>
          <p:spPr bwMode="auto">
            <a:xfrm rot="5400000">
              <a:off x="8229600" y="5191125"/>
              <a:ext cx="609600" cy="647700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 dirty="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5</a:t>
              </a:r>
            </a:p>
          </p:txBody>
        </p:sp>
      </p:grpSp>
      <p:grpSp>
        <p:nvGrpSpPr>
          <p:cNvPr id="45" name="Group 41"/>
          <p:cNvGrpSpPr>
            <a:grpSpLocks/>
          </p:cNvGrpSpPr>
          <p:nvPr/>
        </p:nvGrpSpPr>
        <p:grpSpPr bwMode="auto">
          <a:xfrm>
            <a:off x="920127" y="3735070"/>
            <a:ext cx="3150699" cy="2067622"/>
            <a:chOff x="288" y="2422"/>
            <a:chExt cx="2527" cy="1836"/>
          </a:xfrm>
        </p:grpSpPr>
        <p:cxnSp>
          <p:nvCxnSpPr>
            <p:cNvPr id="46" name="AutoShape 42"/>
            <p:cNvCxnSpPr>
              <a:cxnSpLocks noChangeShapeType="1"/>
              <a:endCxn id="49" idx="1"/>
            </p:cNvCxnSpPr>
            <p:nvPr/>
          </p:nvCxnSpPr>
          <p:spPr bwMode="auto">
            <a:xfrm rot="16200000" flipH="1">
              <a:off x="94" y="2848"/>
              <a:ext cx="1147" cy="296"/>
            </a:xfrm>
            <a:prstGeom prst="curvedConnector2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 Box 43"/>
            <p:cNvSpPr txBox="1">
              <a:spLocks noChangeArrowheads="1"/>
            </p:cNvSpPr>
            <p:nvPr/>
          </p:nvSpPr>
          <p:spPr bwMode="auto">
            <a:xfrm>
              <a:off x="491" y="4027"/>
              <a:ext cx="2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/>
                <a:t>Observation entered into web form</a:t>
              </a:r>
            </a:p>
          </p:txBody>
        </p:sp>
        <p:sp>
          <p:nvSpPr>
            <p:cNvPr id="48" name="WordArt 44"/>
            <p:cNvSpPr>
              <a:spLocks noChangeArrowheads="1" noChangeShapeType="1" noTextEdit="1"/>
            </p:cNvSpPr>
            <p:nvPr/>
          </p:nvSpPr>
          <p:spPr bwMode="auto">
            <a:xfrm rot="5400000">
              <a:off x="300" y="3612"/>
              <a:ext cx="384" cy="408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 dirty="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2</a:t>
              </a:r>
            </a:p>
          </p:txBody>
        </p:sp>
        <p:pic>
          <p:nvPicPr>
            <p:cNvPr id="49" name="Picture 45" descr="MC900238999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072"/>
              <a:ext cx="1440" cy="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 Box 46"/>
            <p:cNvSpPr txBox="1">
              <a:spLocks noChangeArrowheads="1"/>
            </p:cNvSpPr>
            <p:nvPr/>
          </p:nvSpPr>
          <p:spPr bwMode="auto">
            <a:xfrm>
              <a:off x="1170" y="3304"/>
              <a:ext cx="265" cy="51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/>
                <a:t>H</a:t>
              </a:r>
            </a:p>
            <a:p>
              <a:pPr eaLnBrk="1" hangingPunct="1"/>
              <a:r>
                <a:rPr lang="en-US" sz="2400" b="1" dirty="0"/>
                <a:t>Q</a:t>
              </a:r>
            </a:p>
          </p:txBody>
        </p:sp>
      </p:grpSp>
      <p:sp>
        <p:nvSpPr>
          <p:cNvPr id="24" name="Oval 23"/>
          <p:cNvSpPr/>
          <p:nvPr/>
        </p:nvSpPr>
        <p:spPr bwMode="auto">
          <a:xfrm>
            <a:off x="6945368" y="1836960"/>
            <a:ext cx="2040749" cy="2211448"/>
          </a:xfrm>
          <a:prstGeom prst="ellipse">
            <a:avLst/>
          </a:prstGeom>
          <a:noFill/>
          <a:ln w="127000" cap="flat" cmpd="sng" algn="ctr">
            <a:solidFill>
              <a:srgbClr val="FFFF00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6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ichigan.hs.f024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509" y="523875"/>
            <a:ext cx="3452456" cy="3452456"/>
          </a:xfrm>
          <a:prstGeom prst="rect">
            <a:avLst/>
          </a:prstGeom>
        </p:spPr>
      </p:pic>
      <p:pic>
        <p:nvPicPr>
          <p:cNvPr id="10" name="Picture 9" descr="buoy_45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9850" y="3219810"/>
            <a:ext cx="1781175" cy="2095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0550" y="3773354"/>
            <a:ext cx="37623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http://polar.ncep.noaa.gov/waves/viewer.shtml</a:t>
            </a:r>
            <a:endParaRPr lang="en-US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9362" y="5037566"/>
            <a:ext cx="1962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http://www.ndbc.noaa.gov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3501" y="5708631"/>
            <a:ext cx="6867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Corresponding model data and station observations are paired with the lifeguards reports for later analysis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5509" y="4138971"/>
            <a:ext cx="54244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Models:</a:t>
            </a:r>
          </a:p>
          <a:p>
            <a:pPr algn="l"/>
            <a:r>
              <a:rPr lang="en-US" sz="1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WaveWatch</a:t>
            </a:r>
            <a:r>
              <a:rPr lang="en-US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III</a:t>
            </a:r>
          </a:p>
          <a:p>
            <a:pPr algn="l"/>
            <a:r>
              <a:rPr lang="en-US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Coastal Data Information Program (CDIP)</a:t>
            </a:r>
          </a:p>
          <a:p>
            <a:pPr algn="l"/>
            <a:r>
              <a:rPr lang="en-US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Great Lakes </a:t>
            </a:r>
            <a:r>
              <a:rPr lang="en-US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Coastal Forecasting  </a:t>
            </a:r>
            <a:r>
              <a:rPr lang="en-US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System (</a:t>
            </a:r>
            <a:r>
              <a:rPr lang="en-US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GLCFS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1644" y="666750"/>
            <a:ext cx="30099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Stored </a:t>
            </a:r>
            <a:r>
              <a:rPr lang="en-US" sz="2000" dirty="0" err="1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Obs</a:t>
            </a:r>
            <a:r>
              <a:rPr lang="en-US" sz="2000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/Forecast Parameters (when available):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Wave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Ht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Pd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Dir</a:t>
            </a:r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Swell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Ht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Pd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Dir</a:t>
            </a:r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Tide Level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Water Temperature</a:t>
            </a:r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5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tersecti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09" y="1552575"/>
            <a:ext cx="3703592" cy="340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1633728"/>
            <a:ext cx="1877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47750" y="5299293"/>
            <a:ext cx="76390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l" eaLnBrk="1" hangingPunct="1"/>
            <a:r>
              <a:rPr lang="en-US" sz="1800" dirty="0" smtClean="0">
                <a:latin typeface="Arial" pitchFamily="34" charset="0"/>
                <a:cs typeface="Arial" pitchFamily="34" charset="0"/>
              </a:rPr>
              <a:t>Rip Currents -- A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jet-like seaward flow across the surf zone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 beach.</a:t>
            </a:r>
          </a:p>
          <a:p>
            <a:pPr eaLnBrk="1" hangingPunct="1"/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eaLnBrk="1" hangingPunct="1"/>
            <a:endParaRPr lang="en-US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7675" y="1685925"/>
            <a:ext cx="4457699" cy="326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170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docs.google.com/a/noaa.gov/viewer?attid=0.1&amp;pid=gmail&amp;thid=1304dc960e291cbf&amp;url=https%3A%2F%2Fmail.google.com%2Fmail%2Fu%2F0%2F%3Fui%3D2%26ik%3D57016ef154%26view%3Datt%26th%3D1304dc960e291cbf%26attid%3D0.1%26disp%3Dsafe%26zw&amp;docid=0528c9582f057561958f8ed733bb8eae%7Cda4805a567bd4ef885778a9f552238b9&amp;a=bi&amp;pagenumber=1&amp;w=800"/>
          <p:cNvSpPr>
            <a:spLocks noChangeAspect="1" noChangeArrowheads="1"/>
          </p:cNvSpPr>
          <p:nvPr/>
        </p:nvSpPr>
        <p:spPr bwMode="auto">
          <a:xfrm>
            <a:off x="-205178" y="-409991"/>
            <a:ext cx="246623" cy="24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docs.google.com/a/noaa.gov/viewer?attid=0.1&amp;pid=gmail&amp;thid=1304dc960e291cbf&amp;url=https%3A%2F%2Fmail.google.com%2Fmail%2Fu%2F0%2F%3Fui%3D2%26ik%3D57016ef154%26view%3Datt%26th%3D1304dc960e291cbf%26attid%3D0.1%26disp%3Dsafe%26zw&amp;docid=0528c9582f057561958f8ed733bb8eae%7Cda4805a567bd4ef885778a9f552238b9&amp;a=bi&amp;pagenumber=1&amp;w=800"/>
          <p:cNvSpPr>
            <a:spLocks noChangeAspect="1" noChangeArrowheads="1"/>
          </p:cNvSpPr>
          <p:nvPr/>
        </p:nvSpPr>
        <p:spPr bwMode="auto">
          <a:xfrm>
            <a:off x="-52778" y="-257591"/>
            <a:ext cx="246623" cy="24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038574" y="963280"/>
            <a:ext cx="3032252" cy="2542021"/>
            <a:chOff x="0" y="805"/>
            <a:chExt cx="2432" cy="1979"/>
          </a:xfrm>
        </p:grpSpPr>
        <p:pic>
          <p:nvPicPr>
            <p:cNvPr id="8" name="Picture 4" descr="MC900055152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" y="805"/>
              <a:ext cx="1191" cy="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MC900326338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1584"/>
              <a:ext cx="627" cy="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MC900230751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7"/>
              <a:ext cx="895" cy="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502" y="1719"/>
              <a:ext cx="73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/>
                <a:t>Lifeguard</a:t>
              </a:r>
            </a:p>
            <a:p>
              <a:pPr algn="ctr" eaLnBrk="1" hangingPunct="1"/>
              <a:r>
                <a:rPr lang="en-US" dirty="0"/>
                <a:t>Observes</a:t>
              </a:r>
            </a:p>
            <a:p>
              <a:pPr algn="ctr" eaLnBrk="1" hangingPunct="1"/>
              <a:r>
                <a:rPr lang="en-US" dirty="0"/>
                <a:t>(2/day)</a:t>
              </a:r>
            </a:p>
          </p:txBody>
        </p:sp>
        <p:sp>
          <p:nvSpPr>
            <p:cNvPr id="12" name="WordArt 8"/>
            <p:cNvSpPr>
              <a:spLocks noChangeArrowheads="1" noChangeShapeType="1" noTextEdit="1"/>
            </p:cNvSpPr>
            <p:nvPr/>
          </p:nvSpPr>
          <p:spPr bwMode="auto">
            <a:xfrm rot="5400000">
              <a:off x="1116" y="1764"/>
              <a:ext cx="384" cy="408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1</a:t>
              </a:r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3067552" y="643661"/>
            <a:ext cx="5798934" cy="3997358"/>
            <a:chOff x="1241" y="559"/>
            <a:chExt cx="4651" cy="3112"/>
          </a:xfrm>
        </p:grpSpPr>
        <p:sp>
          <p:nvSpPr>
            <p:cNvPr id="14" name="Cloud"/>
            <p:cNvSpPr>
              <a:spLocks noChangeAspect="1" noEditPoints="1" noChangeArrowheads="1"/>
            </p:cNvSpPr>
            <p:nvPr/>
          </p:nvSpPr>
          <p:spPr bwMode="auto">
            <a:xfrm>
              <a:off x="2592" y="2880"/>
              <a:ext cx="1008" cy="5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46 h 21600"/>
                <a:gd name="T14" fmla="*/ 17079 w 21600"/>
                <a:gd name="T15" fmla="*/ 173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US"/>
                <a:t>Internet</a:t>
              </a:r>
            </a:p>
          </p:txBody>
        </p:sp>
        <p:pic>
          <p:nvPicPr>
            <p:cNvPr id="15" name="Picture 11" descr="j042479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488"/>
              <a:ext cx="861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2" descr="MC900233212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" y="750"/>
              <a:ext cx="46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4326" y="559"/>
              <a:ext cx="1566" cy="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 smtClean="0"/>
                <a:t>Observation </a:t>
              </a:r>
              <a:r>
                <a:rPr lang="en-US" dirty="0"/>
                <a:t>Stored</a:t>
              </a:r>
            </a:p>
            <a:p>
              <a:pPr algn="ctr" eaLnBrk="1" hangingPunct="1"/>
              <a:r>
                <a:rPr lang="en-US" dirty="0"/>
                <a:t>In Rip Current</a:t>
              </a:r>
            </a:p>
            <a:p>
              <a:pPr algn="ctr" eaLnBrk="1" hangingPunct="1"/>
              <a:r>
                <a:rPr lang="en-US" dirty="0"/>
                <a:t>Database</a:t>
              </a:r>
            </a:p>
          </p:txBody>
        </p:sp>
        <p:cxnSp>
          <p:nvCxnSpPr>
            <p:cNvPr id="18" name="AutoShape 14"/>
            <p:cNvCxnSpPr>
              <a:cxnSpLocks noChangeShapeType="1"/>
            </p:cNvCxnSpPr>
            <p:nvPr/>
          </p:nvCxnSpPr>
          <p:spPr bwMode="auto">
            <a:xfrm flipV="1">
              <a:off x="1241" y="3374"/>
              <a:ext cx="1398" cy="297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rgbClr val="FF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5"/>
            <p:cNvCxnSpPr>
              <a:cxnSpLocks noChangeShapeType="1"/>
            </p:cNvCxnSpPr>
            <p:nvPr/>
          </p:nvCxnSpPr>
          <p:spPr bwMode="auto">
            <a:xfrm rot="5400000" flipH="1" flipV="1">
              <a:off x="2325" y="2550"/>
              <a:ext cx="771" cy="267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rgbClr val="FF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6"/>
            <p:cNvCxnSpPr>
              <a:cxnSpLocks noChangeShapeType="1"/>
            </p:cNvCxnSpPr>
            <p:nvPr/>
          </p:nvCxnSpPr>
          <p:spPr bwMode="auto">
            <a:xfrm flipV="1">
              <a:off x="3280" y="1207"/>
              <a:ext cx="733" cy="217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rgbClr val="FF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3216" y="1536"/>
              <a:ext cx="378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FFFF00"/>
                  </a:solidFill>
                </a:rPr>
                <a:t>NWS</a:t>
              </a:r>
            </a:p>
            <a:p>
              <a:pPr eaLnBrk="1" hangingPunct="1"/>
              <a:r>
                <a:rPr lang="en-US" sz="1400">
                  <a:solidFill>
                    <a:srgbClr val="FFFF00"/>
                  </a:solidFill>
                </a:rPr>
                <a:t>Web</a:t>
              </a:r>
            </a:p>
            <a:p>
              <a:pPr eaLnBrk="1" hangingPunct="1"/>
              <a:r>
                <a:rPr lang="en-US" sz="1400">
                  <a:solidFill>
                    <a:srgbClr val="FFFF00"/>
                  </a:solidFill>
                </a:rPr>
                <a:t>Farm</a:t>
              </a:r>
            </a:p>
          </p:txBody>
        </p:sp>
        <p:sp>
          <p:nvSpPr>
            <p:cNvPr id="25" name="WordArt 21"/>
            <p:cNvSpPr>
              <a:spLocks noChangeArrowheads="1" noChangeShapeType="1" noTextEdit="1"/>
            </p:cNvSpPr>
            <p:nvPr/>
          </p:nvSpPr>
          <p:spPr bwMode="auto">
            <a:xfrm rot="5400000">
              <a:off x="3612" y="644"/>
              <a:ext cx="384" cy="408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 dirty="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3</a:t>
              </a:r>
            </a:p>
          </p:txBody>
        </p:sp>
      </p:grpSp>
      <p:grpSp>
        <p:nvGrpSpPr>
          <p:cNvPr id="26" name="Group 22"/>
          <p:cNvGrpSpPr>
            <a:grpSpLocks/>
          </p:cNvGrpSpPr>
          <p:nvPr/>
        </p:nvGrpSpPr>
        <p:grpSpPr bwMode="auto">
          <a:xfrm>
            <a:off x="7082968" y="1602511"/>
            <a:ext cx="1819103" cy="2097146"/>
            <a:chOff x="4464" y="1027"/>
            <a:chExt cx="1459" cy="1801"/>
          </a:xfrm>
        </p:grpSpPr>
        <p:pic>
          <p:nvPicPr>
            <p:cNvPr id="27" name="Picture 23" descr="MC900215764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1299"/>
              <a:ext cx="671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4771" y="2114"/>
              <a:ext cx="1152" cy="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 smtClean="0"/>
                <a:t>Supplemental</a:t>
              </a:r>
            </a:p>
            <a:p>
              <a:pPr algn="ctr" eaLnBrk="1" hangingPunct="1"/>
              <a:r>
                <a:rPr lang="en-US" dirty="0" smtClean="0"/>
                <a:t>Data</a:t>
              </a:r>
              <a:endParaRPr lang="en-US" dirty="0"/>
            </a:p>
            <a:p>
              <a:pPr algn="ctr" eaLnBrk="1" hangingPunct="1"/>
              <a:r>
                <a:rPr lang="en-US" dirty="0"/>
                <a:t> Added</a:t>
              </a:r>
            </a:p>
          </p:txBody>
        </p:sp>
        <p:cxnSp>
          <p:nvCxnSpPr>
            <p:cNvPr id="29" name="AutoShape 25"/>
            <p:cNvCxnSpPr>
              <a:cxnSpLocks noChangeShapeType="1"/>
            </p:cNvCxnSpPr>
            <p:nvPr/>
          </p:nvCxnSpPr>
          <p:spPr bwMode="auto">
            <a:xfrm rot="16200000" flipV="1">
              <a:off x="4799" y="802"/>
              <a:ext cx="248" cy="697"/>
            </a:xfrm>
            <a:prstGeom prst="curvedConnector2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WordArt 26"/>
            <p:cNvSpPr>
              <a:spLocks noChangeArrowheads="1" noChangeShapeType="1" noTextEdit="1"/>
            </p:cNvSpPr>
            <p:nvPr/>
          </p:nvSpPr>
          <p:spPr bwMode="auto">
            <a:xfrm rot="5400000">
              <a:off x="4476" y="1988"/>
              <a:ext cx="384" cy="408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 dirty="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4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5535688" y="2189975"/>
            <a:ext cx="3267851" cy="3954407"/>
            <a:chOff x="6165850" y="1678119"/>
            <a:chExt cx="3287017" cy="5335944"/>
          </a:xfrm>
        </p:grpSpPr>
        <p:pic>
          <p:nvPicPr>
            <p:cNvPr id="32" name="Picture 32" descr="MC900056833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925" y="4019337"/>
              <a:ext cx="1600200" cy="1362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4" descr="MC900056833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850" y="5140325"/>
              <a:ext cx="1600200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8396386" y="4108206"/>
              <a:ext cx="582613" cy="3048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FFFF00"/>
                  </a:solidFill>
                </a:rPr>
                <a:t>MDL</a:t>
              </a:r>
            </a:p>
          </p:txBody>
        </p: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7143750" y="5210175"/>
              <a:ext cx="609600" cy="3048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FF00"/>
                  </a:solidFill>
                </a:rPr>
                <a:t>WFO</a:t>
              </a:r>
            </a:p>
          </p:txBody>
        </p:sp>
        <p:cxnSp>
          <p:nvCxnSpPr>
            <p:cNvPr id="37" name="AutoShape 28"/>
            <p:cNvCxnSpPr>
              <a:cxnSpLocks noChangeShapeType="1"/>
            </p:cNvCxnSpPr>
            <p:nvPr/>
          </p:nvCxnSpPr>
          <p:spPr bwMode="auto">
            <a:xfrm rot="5400000">
              <a:off x="7010142" y="1358195"/>
              <a:ext cx="185327" cy="825176"/>
            </a:xfrm>
            <a:prstGeom prst="curvedConnector2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29"/>
            <p:cNvCxnSpPr>
              <a:cxnSpLocks noChangeShapeType="1"/>
            </p:cNvCxnSpPr>
            <p:nvPr/>
          </p:nvCxnSpPr>
          <p:spPr bwMode="auto">
            <a:xfrm rot="5400000">
              <a:off x="5924446" y="3049154"/>
              <a:ext cx="842200" cy="210285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30"/>
            <p:cNvCxnSpPr>
              <a:cxnSpLocks noChangeShapeType="1"/>
            </p:cNvCxnSpPr>
            <p:nvPr/>
          </p:nvCxnSpPr>
          <p:spPr bwMode="auto">
            <a:xfrm>
              <a:off x="6614480" y="4406687"/>
              <a:ext cx="969319" cy="190865"/>
            </a:xfrm>
            <a:prstGeom prst="curvedConnector3">
              <a:avLst>
                <a:gd name="adj1" fmla="val 19359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31"/>
            <p:cNvCxnSpPr>
              <a:cxnSpLocks noChangeShapeType="1"/>
            </p:cNvCxnSpPr>
            <p:nvPr/>
          </p:nvCxnSpPr>
          <p:spPr bwMode="auto">
            <a:xfrm rot="16200000" flipH="1">
              <a:off x="6078634" y="4839964"/>
              <a:ext cx="1080505" cy="595684"/>
            </a:xfrm>
            <a:prstGeom prst="curvedConnector2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7922517" y="6372713"/>
              <a:ext cx="15303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/>
                <a:t>Analyze</a:t>
              </a:r>
            </a:p>
            <a:p>
              <a:pPr algn="ctr" eaLnBrk="1" hangingPunct="1"/>
              <a:r>
                <a:rPr lang="en-US" dirty="0"/>
                <a:t>Observations</a:t>
              </a:r>
            </a:p>
          </p:txBody>
        </p:sp>
        <p:sp>
          <p:nvSpPr>
            <p:cNvPr id="44" name="WordArt 40"/>
            <p:cNvSpPr>
              <a:spLocks noChangeArrowheads="1" noChangeShapeType="1" noTextEdit="1"/>
            </p:cNvSpPr>
            <p:nvPr/>
          </p:nvSpPr>
          <p:spPr bwMode="auto">
            <a:xfrm rot="5400000">
              <a:off x="8229600" y="5191125"/>
              <a:ext cx="609600" cy="647700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 dirty="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5</a:t>
              </a:r>
            </a:p>
          </p:txBody>
        </p:sp>
      </p:grpSp>
      <p:grpSp>
        <p:nvGrpSpPr>
          <p:cNvPr id="45" name="Group 41"/>
          <p:cNvGrpSpPr>
            <a:grpSpLocks/>
          </p:cNvGrpSpPr>
          <p:nvPr/>
        </p:nvGrpSpPr>
        <p:grpSpPr bwMode="auto">
          <a:xfrm>
            <a:off x="920127" y="3735070"/>
            <a:ext cx="3150699" cy="2067622"/>
            <a:chOff x="288" y="2422"/>
            <a:chExt cx="2527" cy="1836"/>
          </a:xfrm>
        </p:grpSpPr>
        <p:cxnSp>
          <p:nvCxnSpPr>
            <p:cNvPr id="46" name="AutoShape 42"/>
            <p:cNvCxnSpPr>
              <a:cxnSpLocks noChangeShapeType="1"/>
              <a:endCxn id="49" idx="1"/>
            </p:cNvCxnSpPr>
            <p:nvPr/>
          </p:nvCxnSpPr>
          <p:spPr bwMode="auto">
            <a:xfrm rot="16200000" flipH="1">
              <a:off x="94" y="2848"/>
              <a:ext cx="1147" cy="296"/>
            </a:xfrm>
            <a:prstGeom prst="curvedConnector2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 Box 43"/>
            <p:cNvSpPr txBox="1">
              <a:spLocks noChangeArrowheads="1"/>
            </p:cNvSpPr>
            <p:nvPr/>
          </p:nvSpPr>
          <p:spPr bwMode="auto">
            <a:xfrm>
              <a:off x="491" y="4027"/>
              <a:ext cx="2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/>
                <a:t>Observation entered into web form</a:t>
              </a:r>
            </a:p>
          </p:txBody>
        </p:sp>
        <p:sp>
          <p:nvSpPr>
            <p:cNvPr id="48" name="WordArt 44"/>
            <p:cNvSpPr>
              <a:spLocks noChangeArrowheads="1" noChangeShapeType="1" noTextEdit="1"/>
            </p:cNvSpPr>
            <p:nvPr/>
          </p:nvSpPr>
          <p:spPr bwMode="auto">
            <a:xfrm rot="5400000">
              <a:off x="300" y="3612"/>
              <a:ext cx="384" cy="408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 dirty="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2</a:t>
              </a:r>
            </a:p>
          </p:txBody>
        </p:sp>
        <p:pic>
          <p:nvPicPr>
            <p:cNvPr id="49" name="Picture 45" descr="MC900238999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072"/>
              <a:ext cx="1440" cy="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 Box 46"/>
            <p:cNvSpPr txBox="1">
              <a:spLocks noChangeArrowheads="1"/>
            </p:cNvSpPr>
            <p:nvPr/>
          </p:nvSpPr>
          <p:spPr bwMode="auto">
            <a:xfrm>
              <a:off x="1170" y="3304"/>
              <a:ext cx="265" cy="51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/>
                <a:t>H</a:t>
              </a:r>
            </a:p>
            <a:p>
              <a:pPr eaLnBrk="1" hangingPunct="1"/>
              <a:r>
                <a:rPr lang="en-US" sz="2400" b="1" dirty="0"/>
                <a:t>Q</a:t>
              </a:r>
            </a:p>
          </p:txBody>
        </p:sp>
      </p:grpSp>
      <p:sp>
        <p:nvSpPr>
          <p:cNvPr id="24" name="Oval 23"/>
          <p:cNvSpPr/>
          <p:nvPr/>
        </p:nvSpPr>
        <p:spPr bwMode="auto">
          <a:xfrm>
            <a:off x="5280565" y="4415429"/>
            <a:ext cx="2040749" cy="2211448"/>
          </a:xfrm>
          <a:prstGeom prst="ellipse">
            <a:avLst/>
          </a:prstGeom>
          <a:noFill/>
          <a:ln w="127000" cap="flat" cmpd="sng" algn="ctr">
            <a:solidFill>
              <a:srgbClr val="FFFF00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61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511725"/>
              </p:ext>
            </p:extLst>
          </p:nvPr>
        </p:nvGraphicFramePr>
        <p:xfrm>
          <a:off x="304799" y="1057274"/>
          <a:ext cx="8534401" cy="4543426"/>
        </p:xfrm>
        <a:graphic>
          <a:graphicData uri="http://schemas.openxmlformats.org/drawingml/2006/table">
            <a:tbl>
              <a:tblPr/>
              <a:tblGrid>
                <a:gridCol w="1707210"/>
                <a:gridCol w="1707209"/>
                <a:gridCol w="1705563"/>
                <a:gridCol w="1707210"/>
                <a:gridCol w="1707209"/>
              </a:tblGrid>
              <a:tr h="64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Surf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1.5 - 2.0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 – 3.0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3.0 - 5.0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Prevent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ive warnings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64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Tide level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16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0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1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1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91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1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Sub-total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1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685800" y="5867400"/>
            <a:ext cx="7696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Encinitas Lifeguards safety service record (7/1-8/30/2008)</a:t>
            </a:r>
          </a:p>
          <a:p>
            <a:pPr algn="ctr" eaLnBrk="1" hangingPunct="1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endParaRPr lang="en-US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6211888"/>
            <a:ext cx="822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Many </a:t>
            </a:r>
            <a:r>
              <a:rPr lang="en-US" sz="2000" b="1" dirty="0" smtClean="0">
                <a:solidFill>
                  <a:srgbClr val="FFFF00"/>
                </a:solidFill>
              </a:rPr>
              <a:t>beach rescues occur </a:t>
            </a:r>
            <a:r>
              <a:rPr lang="en-US" sz="2000" b="1" dirty="0">
                <a:solidFill>
                  <a:srgbClr val="FFFF00"/>
                </a:solidFill>
              </a:rPr>
              <a:t>in </a:t>
            </a:r>
            <a:r>
              <a:rPr lang="en-US" sz="2000" b="1" u="sng" dirty="0">
                <a:solidFill>
                  <a:srgbClr val="FFFF00"/>
                </a:solidFill>
              </a:rPr>
              <a:t>2-3 ft</a:t>
            </a:r>
            <a:r>
              <a:rPr lang="en-US" sz="2000" b="1" dirty="0">
                <a:solidFill>
                  <a:srgbClr val="FFFF00"/>
                </a:solidFill>
              </a:rPr>
              <a:t> waves </a:t>
            </a:r>
            <a:r>
              <a:rPr lang="en-US" sz="2000" b="1" dirty="0" smtClean="0">
                <a:solidFill>
                  <a:srgbClr val="FFFF00"/>
                </a:solidFill>
              </a:rPr>
              <a:t>(WFO-SGX</a:t>
            </a:r>
            <a:r>
              <a:rPr lang="en-US" sz="2000" b="1" dirty="0">
                <a:solidFill>
                  <a:srgbClr val="FFFF00"/>
                </a:solidFill>
              </a:rPr>
              <a:t>).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5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68"/>
          <a:stretch/>
        </p:blipFill>
        <p:spPr bwMode="auto">
          <a:xfrm>
            <a:off x="399046" y="93764"/>
            <a:ext cx="5824044" cy="624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91275" y="710328"/>
            <a:ext cx="2514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“This ongoing project is a good example of how a clear goal and good communications between  HQ, 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WFO, emergency partners, and media can work and be successful for a common cause.”</a:t>
            </a:r>
          </a:p>
          <a:p>
            <a:pPr algn="l"/>
            <a:endParaRPr lang="en-US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Noel Isla, WFO-SGX</a:t>
            </a:r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docs.google.com/a/noaa.gov/viewer?attid=0.1&amp;pid=gmail&amp;thid=1304dc960e291cbf&amp;url=https%3A%2F%2Fmail.google.com%2Fmail%2Fu%2F0%2F%3Fui%3D2%26ik%3D57016ef154%26view%3Datt%26th%3D1304dc960e291cbf%26attid%3D0.1%26disp%3Dsafe%26zw&amp;docid=0528c9582f057561958f8ed733bb8eae%7Cda4805a567bd4ef885778a9f552238b9&amp;a=bi&amp;pagenumber=1&amp;w=800"/>
          <p:cNvSpPr>
            <a:spLocks noChangeAspect="1" noChangeArrowheads="1"/>
          </p:cNvSpPr>
          <p:nvPr/>
        </p:nvSpPr>
        <p:spPr bwMode="auto">
          <a:xfrm>
            <a:off x="-205178" y="-409991"/>
            <a:ext cx="246623" cy="24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docs.google.com/a/noaa.gov/viewer?attid=0.1&amp;pid=gmail&amp;thid=1304dc960e291cbf&amp;url=https%3A%2F%2Fmail.google.com%2Fmail%2Fu%2F0%2F%3Fui%3D2%26ik%3D57016ef154%26view%3Datt%26th%3D1304dc960e291cbf%26attid%3D0.1%26disp%3Dsafe%26zw&amp;docid=0528c9582f057561958f8ed733bb8eae%7Cda4805a567bd4ef885778a9f552238b9&amp;a=bi&amp;pagenumber=1&amp;w=800"/>
          <p:cNvSpPr>
            <a:spLocks noChangeAspect="1" noChangeArrowheads="1"/>
          </p:cNvSpPr>
          <p:nvPr/>
        </p:nvSpPr>
        <p:spPr bwMode="auto">
          <a:xfrm>
            <a:off x="-52778" y="-257591"/>
            <a:ext cx="246623" cy="24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038574" y="963280"/>
            <a:ext cx="3032252" cy="2542021"/>
            <a:chOff x="0" y="805"/>
            <a:chExt cx="2432" cy="1979"/>
          </a:xfrm>
        </p:grpSpPr>
        <p:pic>
          <p:nvPicPr>
            <p:cNvPr id="8" name="Picture 4" descr="MC900055152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" y="805"/>
              <a:ext cx="1191" cy="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MC900326338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1584"/>
              <a:ext cx="627" cy="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MC900230751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7"/>
              <a:ext cx="895" cy="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502" y="1719"/>
              <a:ext cx="73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/>
                <a:t>Lifeguard</a:t>
              </a:r>
            </a:p>
            <a:p>
              <a:pPr algn="ctr" eaLnBrk="1" hangingPunct="1"/>
              <a:r>
                <a:rPr lang="en-US" dirty="0"/>
                <a:t>Observes</a:t>
              </a:r>
            </a:p>
            <a:p>
              <a:pPr algn="ctr" eaLnBrk="1" hangingPunct="1"/>
              <a:r>
                <a:rPr lang="en-US" dirty="0"/>
                <a:t>(2/day)</a:t>
              </a:r>
            </a:p>
          </p:txBody>
        </p:sp>
        <p:sp>
          <p:nvSpPr>
            <p:cNvPr id="12" name="WordArt 8"/>
            <p:cNvSpPr>
              <a:spLocks noChangeArrowheads="1" noChangeShapeType="1" noTextEdit="1"/>
            </p:cNvSpPr>
            <p:nvPr/>
          </p:nvSpPr>
          <p:spPr bwMode="auto">
            <a:xfrm rot="5400000">
              <a:off x="1116" y="1764"/>
              <a:ext cx="384" cy="408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1</a:t>
              </a:r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3067552" y="643661"/>
            <a:ext cx="5798934" cy="3997358"/>
            <a:chOff x="1241" y="559"/>
            <a:chExt cx="4651" cy="3112"/>
          </a:xfrm>
        </p:grpSpPr>
        <p:sp>
          <p:nvSpPr>
            <p:cNvPr id="14" name="Cloud"/>
            <p:cNvSpPr>
              <a:spLocks noChangeAspect="1" noEditPoints="1" noChangeArrowheads="1"/>
            </p:cNvSpPr>
            <p:nvPr/>
          </p:nvSpPr>
          <p:spPr bwMode="auto">
            <a:xfrm>
              <a:off x="2592" y="2880"/>
              <a:ext cx="1008" cy="5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46 h 21600"/>
                <a:gd name="T14" fmla="*/ 17079 w 21600"/>
                <a:gd name="T15" fmla="*/ 173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US"/>
                <a:t>Internet</a:t>
              </a:r>
            </a:p>
          </p:txBody>
        </p:sp>
        <p:pic>
          <p:nvPicPr>
            <p:cNvPr id="15" name="Picture 11" descr="j042479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488"/>
              <a:ext cx="861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2" descr="MC900233212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" y="750"/>
              <a:ext cx="46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4326" y="559"/>
              <a:ext cx="1566" cy="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 smtClean="0"/>
                <a:t>Observation </a:t>
              </a:r>
              <a:r>
                <a:rPr lang="en-US" dirty="0"/>
                <a:t>Stored</a:t>
              </a:r>
            </a:p>
            <a:p>
              <a:pPr algn="ctr" eaLnBrk="1" hangingPunct="1"/>
              <a:r>
                <a:rPr lang="en-US" dirty="0"/>
                <a:t>In Rip Current</a:t>
              </a:r>
            </a:p>
            <a:p>
              <a:pPr algn="ctr" eaLnBrk="1" hangingPunct="1"/>
              <a:r>
                <a:rPr lang="en-US" dirty="0"/>
                <a:t>Database</a:t>
              </a:r>
            </a:p>
          </p:txBody>
        </p:sp>
        <p:cxnSp>
          <p:nvCxnSpPr>
            <p:cNvPr id="18" name="AutoShape 14"/>
            <p:cNvCxnSpPr>
              <a:cxnSpLocks noChangeShapeType="1"/>
            </p:cNvCxnSpPr>
            <p:nvPr/>
          </p:nvCxnSpPr>
          <p:spPr bwMode="auto">
            <a:xfrm flipV="1">
              <a:off x="1241" y="3374"/>
              <a:ext cx="1398" cy="297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rgbClr val="FF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5"/>
            <p:cNvCxnSpPr>
              <a:cxnSpLocks noChangeShapeType="1"/>
            </p:cNvCxnSpPr>
            <p:nvPr/>
          </p:nvCxnSpPr>
          <p:spPr bwMode="auto">
            <a:xfrm rot="5400000" flipH="1" flipV="1">
              <a:off x="2325" y="2550"/>
              <a:ext cx="771" cy="267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rgbClr val="FF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6"/>
            <p:cNvCxnSpPr>
              <a:cxnSpLocks noChangeShapeType="1"/>
            </p:cNvCxnSpPr>
            <p:nvPr/>
          </p:nvCxnSpPr>
          <p:spPr bwMode="auto">
            <a:xfrm flipV="1">
              <a:off x="3280" y="1207"/>
              <a:ext cx="733" cy="217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rgbClr val="FF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3216" y="1536"/>
              <a:ext cx="378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FFFF00"/>
                  </a:solidFill>
                </a:rPr>
                <a:t>NWS</a:t>
              </a:r>
            </a:p>
            <a:p>
              <a:pPr eaLnBrk="1" hangingPunct="1"/>
              <a:r>
                <a:rPr lang="en-US" sz="1400">
                  <a:solidFill>
                    <a:srgbClr val="FFFF00"/>
                  </a:solidFill>
                </a:rPr>
                <a:t>Web</a:t>
              </a:r>
            </a:p>
            <a:p>
              <a:pPr eaLnBrk="1" hangingPunct="1"/>
              <a:r>
                <a:rPr lang="en-US" sz="1400">
                  <a:solidFill>
                    <a:srgbClr val="FFFF00"/>
                  </a:solidFill>
                </a:rPr>
                <a:t>Farm</a:t>
              </a:r>
            </a:p>
          </p:txBody>
        </p:sp>
        <p:sp>
          <p:nvSpPr>
            <p:cNvPr id="25" name="WordArt 21"/>
            <p:cNvSpPr>
              <a:spLocks noChangeArrowheads="1" noChangeShapeType="1" noTextEdit="1"/>
            </p:cNvSpPr>
            <p:nvPr/>
          </p:nvSpPr>
          <p:spPr bwMode="auto">
            <a:xfrm rot="5400000">
              <a:off x="3612" y="644"/>
              <a:ext cx="384" cy="408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 dirty="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3</a:t>
              </a:r>
            </a:p>
          </p:txBody>
        </p:sp>
      </p:grpSp>
      <p:grpSp>
        <p:nvGrpSpPr>
          <p:cNvPr id="26" name="Group 22"/>
          <p:cNvGrpSpPr>
            <a:grpSpLocks/>
          </p:cNvGrpSpPr>
          <p:nvPr/>
        </p:nvGrpSpPr>
        <p:grpSpPr bwMode="auto">
          <a:xfrm>
            <a:off x="7082968" y="1602511"/>
            <a:ext cx="1819103" cy="2097146"/>
            <a:chOff x="4464" y="1027"/>
            <a:chExt cx="1459" cy="1801"/>
          </a:xfrm>
        </p:grpSpPr>
        <p:pic>
          <p:nvPicPr>
            <p:cNvPr id="27" name="Picture 23" descr="MC900215764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1299"/>
              <a:ext cx="671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4771" y="2114"/>
              <a:ext cx="1152" cy="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 smtClean="0"/>
                <a:t>Supplemental</a:t>
              </a:r>
            </a:p>
            <a:p>
              <a:pPr algn="ctr" eaLnBrk="1" hangingPunct="1"/>
              <a:r>
                <a:rPr lang="en-US" dirty="0" smtClean="0"/>
                <a:t>Data</a:t>
              </a:r>
              <a:endParaRPr lang="en-US" dirty="0"/>
            </a:p>
            <a:p>
              <a:pPr algn="ctr" eaLnBrk="1" hangingPunct="1"/>
              <a:r>
                <a:rPr lang="en-US" dirty="0"/>
                <a:t> Added</a:t>
              </a:r>
            </a:p>
          </p:txBody>
        </p:sp>
        <p:cxnSp>
          <p:nvCxnSpPr>
            <p:cNvPr id="29" name="AutoShape 25"/>
            <p:cNvCxnSpPr>
              <a:cxnSpLocks noChangeShapeType="1"/>
            </p:cNvCxnSpPr>
            <p:nvPr/>
          </p:nvCxnSpPr>
          <p:spPr bwMode="auto">
            <a:xfrm rot="16200000" flipV="1">
              <a:off x="4799" y="802"/>
              <a:ext cx="248" cy="697"/>
            </a:xfrm>
            <a:prstGeom prst="curvedConnector2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WordArt 26"/>
            <p:cNvSpPr>
              <a:spLocks noChangeArrowheads="1" noChangeShapeType="1" noTextEdit="1"/>
            </p:cNvSpPr>
            <p:nvPr/>
          </p:nvSpPr>
          <p:spPr bwMode="auto">
            <a:xfrm rot="5400000">
              <a:off x="4476" y="1988"/>
              <a:ext cx="384" cy="408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 dirty="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4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5530011" y="2189975"/>
            <a:ext cx="2844302" cy="4050516"/>
            <a:chOff x="6160141" y="1678119"/>
            <a:chExt cx="2860984" cy="5465630"/>
          </a:xfrm>
        </p:grpSpPr>
        <p:pic>
          <p:nvPicPr>
            <p:cNvPr id="32" name="Picture 32" descr="MC900056833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925" y="4019337"/>
              <a:ext cx="1600200" cy="1362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4" descr="MC900056833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850" y="5140325"/>
              <a:ext cx="1600200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8396386" y="4108206"/>
              <a:ext cx="582613" cy="3048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FFFF00"/>
                  </a:solidFill>
                </a:rPr>
                <a:t>MDL</a:t>
              </a:r>
            </a:p>
          </p:txBody>
        </p: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7143750" y="5210175"/>
              <a:ext cx="609600" cy="3048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FF00"/>
                  </a:solidFill>
                </a:rPr>
                <a:t>WFO</a:t>
              </a:r>
            </a:p>
          </p:txBody>
        </p:sp>
        <p:cxnSp>
          <p:nvCxnSpPr>
            <p:cNvPr id="37" name="AutoShape 28"/>
            <p:cNvCxnSpPr>
              <a:cxnSpLocks noChangeShapeType="1"/>
            </p:cNvCxnSpPr>
            <p:nvPr/>
          </p:nvCxnSpPr>
          <p:spPr bwMode="auto">
            <a:xfrm rot="5400000">
              <a:off x="7010142" y="1358195"/>
              <a:ext cx="185327" cy="825176"/>
            </a:xfrm>
            <a:prstGeom prst="curvedConnector2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29"/>
            <p:cNvCxnSpPr>
              <a:cxnSpLocks noChangeShapeType="1"/>
            </p:cNvCxnSpPr>
            <p:nvPr/>
          </p:nvCxnSpPr>
          <p:spPr bwMode="auto">
            <a:xfrm rot="5400000">
              <a:off x="5844184" y="3031877"/>
              <a:ext cx="842200" cy="210285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30"/>
            <p:cNvCxnSpPr>
              <a:cxnSpLocks noChangeShapeType="1"/>
            </p:cNvCxnSpPr>
            <p:nvPr/>
          </p:nvCxnSpPr>
          <p:spPr bwMode="auto">
            <a:xfrm>
              <a:off x="6614480" y="4406687"/>
              <a:ext cx="969319" cy="190865"/>
            </a:xfrm>
            <a:prstGeom prst="curvedConnector3">
              <a:avLst>
                <a:gd name="adj1" fmla="val 19359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31"/>
            <p:cNvCxnSpPr>
              <a:cxnSpLocks noChangeShapeType="1"/>
            </p:cNvCxnSpPr>
            <p:nvPr/>
          </p:nvCxnSpPr>
          <p:spPr bwMode="auto">
            <a:xfrm rot="16200000" flipH="1">
              <a:off x="6078634" y="4839964"/>
              <a:ext cx="1080505" cy="595684"/>
            </a:xfrm>
            <a:prstGeom prst="curvedConnector2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7260756" y="6502399"/>
              <a:ext cx="15303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/>
                <a:t>Analyze</a:t>
              </a:r>
            </a:p>
            <a:p>
              <a:pPr algn="ctr" eaLnBrk="1" hangingPunct="1"/>
              <a:r>
                <a:rPr lang="en-US" dirty="0"/>
                <a:t>Observations</a:t>
              </a:r>
            </a:p>
          </p:txBody>
        </p:sp>
        <p:sp>
          <p:nvSpPr>
            <p:cNvPr id="44" name="WordArt 40"/>
            <p:cNvSpPr>
              <a:spLocks noChangeArrowheads="1" noChangeShapeType="1" noTextEdit="1"/>
            </p:cNvSpPr>
            <p:nvPr/>
          </p:nvSpPr>
          <p:spPr bwMode="auto">
            <a:xfrm rot="5400000">
              <a:off x="8229600" y="5191125"/>
              <a:ext cx="609600" cy="647700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 dirty="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5</a:t>
              </a:r>
            </a:p>
          </p:txBody>
        </p:sp>
      </p:grpSp>
      <p:grpSp>
        <p:nvGrpSpPr>
          <p:cNvPr id="45" name="Group 41"/>
          <p:cNvGrpSpPr>
            <a:grpSpLocks/>
          </p:cNvGrpSpPr>
          <p:nvPr/>
        </p:nvGrpSpPr>
        <p:grpSpPr bwMode="auto">
          <a:xfrm>
            <a:off x="920127" y="3735070"/>
            <a:ext cx="3150699" cy="2067622"/>
            <a:chOff x="288" y="2422"/>
            <a:chExt cx="2527" cy="1836"/>
          </a:xfrm>
        </p:grpSpPr>
        <p:cxnSp>
          <p:nvCxnSpPr>
            <p:cNvPr id="46" name="AutoShape 42"/>
            <p:cNvCxnSpPr>
              <a:cxnSpLocks noChangeShapeType="1"/>
              <a:endCxn id="49" idx="1"/>
            </p:cNvCxnSpPr>
            <p:nvPr/>
          </p:nvCxnSpPr>
          <p:spPr bwMode="auto">
            <a:xfrm rot="16200000" flipH="1">
              <a:off x="94" y="2848"/>
              <a:ext cx="1147" cy="296"/>
            </a:xfrm>
            <a:prstGeom prst="curvedConnector2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 Box 43"/>
            <p:cNvSpPr txBox="1">
              <a:spLocks noChangeArrowheads="1"/>
            </p:cNvSpPr>
            <p:nvPr/>
          </p:nvSpPr>
          <p:spPr bwMode="auto">
            <a:xfrm>
              <a:off x="491" y="4027"/>
              <a:ext cx="2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/>
                <a:t>Observation entered into web form</a:t>
              </a:r>
            </a:p>
          </p:txBody>
        </p:sp>
        <p:sp>
          <p:nvSpPr>
            <p:cNvPr id="48" name="WordArt 44"/>
            <p:cNvSpPr>
              <a:spLocks noChangeArrowheads="1" noChangeShapeType="1" noTextEdit="1"/>
            </p:cNvSpPr>
            <p:nvPr/>
          </p:nvSpPr>
          <p:spPr bwMode="auto">
            <a:xfrm rot="5400000">
              <a:off x="300" y="3612"/>
              <a:ext cx="384" cy="408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 dirty="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2</a:t>
              </a:r>
            </a:p>
          </p:txBody>
        </p:sp>
        <p:pic>
          <p:nvPicPr>
            <p:cNvPr id="49" name="Picture 45" descr="MC900238999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072"/>
              <a:ext cx="1440" cy="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 Box 46"/>
            <p:cNvSpPr txBox="1">
              <a:spLocks noChangeArrowheads="1"/>
            </p:cNvSpPr>
            <p:nvPr/>
          </p:nvSpPr>
          <p:spPr bwMode="auto">
            <a:xfrm>
              <a:off x="1170" y="3304"/>
              <a:ext cx="265" cy="51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/>
                <a:t>H</a:t>
              </a:r>
            </a:p>
            <a:p>
              <a:pPr eaLnBrk="1" hangingPunct="1"/>
              <a:r>
                <a:rPr lang="en-US" sz="2400" b="1" dirty="0"/>
                <a:t>Q</a:t>
              </a:r>
            </a:p>
          </p:txBody>
        </p:sp>
      </p:grpSp>
      <p:sp>
        <p:nvSpPr>
          <p:cNvPr id="51" name="Oval 50"/>
          <p:cNvSpPr/>
          <p:nvPr/>
        </p:nvSpPr>
        <p:spPr bwMode="auto">
          <a:xfrm>
            <a:off x="6841155" y="3377274"/>
            <a:ext cx="2040749" cy="2211448"/>
          </a:xfrm>
          <a:prstGeom prst="ellipse">
            <a:avLst/>
          </a:prstGeom>
          <a:noFill/>
          <a:ln w="127000" cap="flat" cmpd="sng" algn="ctr">
            <a:solidFill>
              <a:srgbClr val="FFFF00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1575" y="1019659"/>
            <a:ext cx="6819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ncorporating </a:t>
            </a:r>
            <a:r>
              <a:rPr lang="en-US" sz="2000" dirty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input from </a:t>
            </a:r>
            <a:r>
              <a:rPr lang="en-US" sz="2000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key rip current forcing factors: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80570"/>
            <a:ext cx="8096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Rip Current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Forecasting Tools (Wu)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8375" y="1505490"/>
            <a:ext cx="42957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l">
              <a:buFont typeface="Arial" pitchFamily="34" charset="0"/>
              <a:buChar char="•"/>
            </a:pPr>
            <a:r>
              <a:rPr lang="en-US" sz="2000" dirty="0">
                <a:solidFill>
                  <a:srgbClr val="00FFFF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Significant Wave </a:t>
            </a:r>
            <a:r>
              <a:rPr lang="en-US" sz="2000" dirty="0" smtClean="0">
                <a:solidFill>
                  <a:srgbClr val="00FFFF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Heights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FFFF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Coastal </a:t>
            </a:r>
            <a:r>
              <a:rPr lang="en-US" sz="2000" dirty="0">
                <a:solidFill>
                  <a:srgbClr val="00FFFF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Winds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dirty="0">
                <a:solidFill>
                  <a:srgbClr val="00FFFF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Peak Wave Periods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dirty="0">
                <a:solidFill>
                  <a:srgbClr val="00FFFF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Total Water Levels</a:t>
            </a:r>
          </a:p>
          <a:p>
            <a:pPr lvl="1" algn="l"/>
            <a:r>
              <a:rPr lang="en-US" sz="2400" dirty="0">
                <a:solidFill>
                  <a:srgbClr val="00FFFF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26530" y="3016703"/>
            <a:ext cx="4074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Other factors to take into account: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26530" y="3416813"/>
            <a:ext cx="3740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20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beach </a:t>
            </a:r>
            <a:r>
              <a:rPr lang="en-US" sz="2000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orientation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hot weather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beach sand characteristics</a:t>
            </a:r>
            <a:endParaRPr lang="en-US" sz="2000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0831" y="4762500"/>
            <a:ext cx="2876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Model types tested: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7246" y="5238750"/>
            <a:ext cx="305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Check List Tables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Parametric Models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Regression Models</a:t>
            </a:r>
            <a:endParaRPr lang="en-US" sz="20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90500"/>
            <a:ext cx="3810000" cy="3181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62150"/>
            <a:ext cx="3810000" cy="3181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10" y="3552825"/>
            <a:ext cx="38100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14501" r="28534" b="5665"/>
          <a:stretch/>
        </p:blipFill>
        <p:spPr>
          <a:xfrm>
            <a:off x="884952" y="139095"/>
            <a:ext cx="7765985" cy="59653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0332" y="2069068"/>
            <a:ext cx="9321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Rip Episode - Irene</a:t>
            </a:r>
            <a:endParaRPr lang="en-US" sz="14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657018" y="2452092"/>
            <a:ext cx="1152781" cy="2169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27169" y="2618899"/>
            <a:ext cx="620405" cy="2678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765954" y="2837334"/>
            <a:ext cx="500940" cy="1896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18846" y="5539174"/>
            <a:ext cx="289979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Daytona Beach, Florida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1135" y="4798999"/>
            <a:ext cx="285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2610" y="4817384"/>
            <a:ext cx="363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36683" y="4820422"/>
            <a:ext cx="363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en-US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66516" y="4807752"/>
            <a:ext cx="285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8682" y="4820422"/>
            <a:ext cx="285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48360" y="4820422"/>
            <a:ext cx="285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1450" y="4848118"/>
            <a:ext cx="363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2225" y="4844827"/>
            <a:ext cx="285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60715" y="4840811"/>
            <a:ext cx="285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75607" y="4840811"/>
            <a:ext cx="285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8846" y="4840810"/>
            <a:ext cx="285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75962" y="4840811"/>
            <a:ext cx="285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90854" y="4840811"/>
            <a:ext cx="285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7586" y="4842716"/>
            <a:ext cx="1015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# Rescues</a:t>
            </a:r>
            <a:endParaRPr lang="en-US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33372" y="423545"/>
            <a:ext cx="5462803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C3399"/>
                </a:solidFill>
                <a:latin typeface="Arial" pitchFamily="34" charset="0"/>
                <a:cs typeface="Arial" pitchFamily="34" charset="0"/>
              </a:rPr>
              <a:t>Automated Local Rip Current Guidance</a:t>
            </a:r>
          </a:p>
          <a:p>
            <a:pPr algn="ctr"/>
            <a:endParaRPr lang="en-US" b="1" dirty="0">
              <a:solidFill>
                <a:srgbClr val="CC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4069" y="1911191"/>
            <a:ext cx="9321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Rip Episode - Katia</a:t>
            </a:r>
            <a:endParaRPr lang="en-US" sz="14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21135" y="2623066"/>
            <a:ext cx="932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C0000"/>
                </a:solidFill>
              </a:rPr>
              <a:t> </a:t>
            </a:r>
            <a:r>
              <a:rPr lang="en-US" sz="1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Maria</a:t>
            </a:r>
            <a:endParaRPr lang="en-US" sz="14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4952" y="6273225"/>
            <a:ext cx="7624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Rip Current Episode </a:t>
            </a:r>
            <a:r>
              <a:rPr lang="en-US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-- An </a:t>
            </a:r>
            <a:r>
              <a:rPr lang="en-US" dirty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extended period of medium to high rip </a:t>
            </a:r>
            <a:r>
              <a:rPr lang="en-US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current activity at </a:t>
            </a:r>
            <a:r>
              <a:rPr lang="en-US" dirty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a </a:t>
            </a:r>
            <a:r>
              <a:rPr lang="en-US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beach </a:t>
            </a:r>
            <a:r>
              <a:rPr lang="en-US" dirty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lasting from a few hours to several days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10915" y="746711"/>
            <a:ext cx="48877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ea typeface="ＭＳ Ｐゴシック" pitchFamily="-108" charset="-128"/>
              </a:rPr>
              <a:t>RI </a:t>
            </a:r>
            <a:r>
              <a:rPr lang="en-US" b="1" dirty="0">
                <a:solidFill>
                  <a:srgbClr val="000000"/>
                </a:solidFill>
                <a:ea typeface="ＭＳ Ｐゴシック" pitchFamily="-108" charset="-128"/>
              </a:rPr>
              <a:t>= </a:t>
            </a:r>
            <a:r>
              <a:rPr lang="en-US" b="1" i="1" dirty="0">
                <a:solidFill>
                  <a:srgbClr val="000000"/>
                </a:solidFill>
                <a:latin typeface="Berlin Sans FB Demi" pitchFamily="34" charset="0"/>
                <a:ea typeface="ＭＳ Ｐゴシック" pitchFamily="-108" charset="-128"/>
              </a:rPr>
              <a:t>A</a:t>
            </a:r>
            <a:r>
              <a:rPr lang="en-US" b="1" dirty="0">
                <a:solidFill>
                  <a:srgbClr val="000000"/>
                </a:solidFill>
                <a:ea typeface="ＭＳ Ｐゴシック" pitchFamily="-108" charset="-128"/>
              </a:rPr>
              <a:t>*H  + </a:t>
            </a:r>
            <a:r>
              <a:rPr lang="en-US" b="1" i="1" dirty="0">
                <a:solidFill>
                  <a:srgbClr val="000000"/>
                </a:solidFill>
                <a:latin typeface="Berlin Sans FB Demi" pitchFamily="34" charset="0"/>
                <a:ea typeface="ＭＳ Ｐゴシック" pitchFamily="-108" charset="-128"/>
              </a:rPr>
              <a:t>B</a:t>
            </a:r>
            <a:r>
              <a:rPr lang="en-US" b="1" dirty="0">
                <a:solidFill>
                  <a:srgbClr val="000000"/>
                </a:solidFill>
                <a:ea typeface="ＭＳ Ｐゴシック" pitchFamily="-108" charset="-128"/>
              </a:rPr>
              <a:t>*T – </a:t>
            </a:r>
            <a:r>
              <a:rPr lang="en-US" b="1" i="1" dirty="0" smtClean="0">
                <a:solidFill>
                  <a:srgbClr val="000000"/>
                </a:solidFill>
                <a:latin typeface="Berlin Sans FB Demi" pitchFamily="34" charset="0"/>
                <a:ea typeface="ＭＳ Ｐゴシック" pitchFamily="-108" charset="-128"/>
              </a:rPr>
              <a:t>C</a:t>
            </a:r>
            <a:r>
              <a:rPr lang="en-US" b="1" dirty="0" smtClean="0">
                <a:solidFill>
                  <a:srgbClr val="000000"/>
                </a:solidFill>
                <a:ea typeface="ＭＳ Ｐゴシック" pitchFamily="-108" charset="-128"/>
              </a:rPr>
              <a:t>*h</a:t>
            </a:r>
          </a:p>
          <a:p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H=Surf </a:t>
            </a: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Zone wave </a:t>
            </a:r>
            <a:r>
              <a:rPr lang="en-US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ht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T=Surf 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Zone Wave Pd</a:t>
            </a: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.; 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 = </a:t>
            </a: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Water Level</a:t>
            </a:r>
          </a:p>
          <a:p>
            <a:r>
              <a:rPr lang="en-US" sz="1000" b="1" i="1" dirty="0">
                <a:solidFill>
                  <a:srgbClr val="00000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A, B, C 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= </a:t>
            </a: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empirically-derived coefficients (e.g., beach 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slope and </a:t>
            </a: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orientation)</a:t>
            </a:r>
            <a:endParaRPr lang="en-US" sz="1000" dirty="0">
              <a:solidFill>
                <a:srgbClr val="000000"/>
              </a:solidFill>
              <a:latin typeface="Arial" pitchFamily="34" charset="0"/>
              <a:ea typeface="ＭＳ Ｐゴシック" pitchFamily="-108" charset="-128"/>
              <a:cs typeface="Arial" pitchFamily="34" charset="0"/>
            </a:endParaRPr>
          </a:p>
          <a:p>
            <a:endParaRPr lang="en-US" dirty="0">
              <a:solidFill>
                <a:srgbClr val="000000"/>
              </a:solidFill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91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85775"/>
            <a:ext cx="8991600" cy="685800"/>
          </a:xfrm>
        </p:spPr>
        <p:txBody>
          <a:bodyPr/>
          <a:lstStyle/>
          <a:p>
            <a:r>
              <a:rPr lang="en-US" sz="2400" b="0" dirty="0" smtClean="0">
                <a:solidFill>
                  <a:srgbClr val="00FFFF"/>
                </a:solidFill>
                <a:effectLst/>
                <a:latin typeface="Arial" pitchFamily="34" charset="0"/>
                <a:cs typeface="Arial" pitchFamily="34" charset="0"/>
              </a:rPr>
              <a:t>MDL Automated Local Rip Current Guidance Skill Scores </a:t>
            </a:r>
            <a:r>
              <a:rPr lang="en-US" sz="4400" b="0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b="0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0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Summer 2011 at </a:t>
            </a:r>
            <a:r>
              <a:rPr lang="en-US" sz="2000" b="0" dirty="0" smtClean="0">
                <a:solidFill>
                  <a:srgbClr val="00FFFF"/>
                </a:solidFill>
                <a:effectLst/>
                <a:latin typeface="Arial" pitchFamily="34" charset="0"/>
                <a:cs typeface="Arial" pitchFamily="34" charset="0"/>
              </a:rPr>
              <a:t>Daytona Beach, FL</a:t>
            </a:r>
            <a:endParaRPr lang="en-US" sz="2000" b="0" dirty="0">
              <a:solidFill>
                <a:srgbClr val="00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223971"/>
              </p:ext>
            </p:extLst>
          </p:nvPr>
        </p:nvGraphicFramePr>
        <p:xfrm>
          <a:off x="866775" y="1514475"/>
          <a:ext cx="7386637" cy="458152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252698"/>
                <a:gridCol w="1565491"/>
                <a:gridCol w="1783386"/>
                <a:gridCol w="1785062"/>
              </a:tblGrid>
              <a:tr h="15318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POD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(Probability of Detection)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FAR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(False Alarm Rate)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CSI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(Critical Success Index)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</a:tr>
              <a:tr h="1736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Hurricanes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Irene &amp; Katia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08/24 – 09/15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0.71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0.26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0.67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</a:tr>
              <a:tr h="131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Summer 2011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05/20-09/25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0.65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0.27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0.63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7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38975" y="1543050"/>
            <a:ext cx="1866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Experimental MDL Rip Current Activity Level page – Lifeguard Rip Activity reports mapped to beaches.</a:t>
            </a:r>
            <a:endParaRPr lang="en-US" sz="1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Users\michael.churma\AppData\Local\Tem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49862"/>
            <a:ext cx="6086476" cy="602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6400800"/>
            <a:ext cx="7372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http://www.nws.noaa.gov/mdl/survey/pgb_survey/dev/rip_current/index.php?L=259</a:t>
            </a:r>
          </a:p>
        </p:txBody>
      </p:sp>
    </p:spTree>
    <p:extLst>
      <p:ext uri="{BB962C8B-B14F-4D97-AF65-F5344CB8AC3E}">
        <p14:creationId xmlns:p14="http://schemas.microsoft.com/office/powerpoint/2010/main" val="24177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2950" y="1171575"/>
            <a:ext cx="813435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Provide WFO’s 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partners with instant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access to past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lifeguard reports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supplemental data, and automated local rip current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guidance.</a:t>
            </a:r>
          </a:p>
          <a:p>
            <a:pPr marL="457200" indent="-457200" algn="l">
              <a:buFont typeface="+mj-lt"/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Assist WFO’s with setting up rip current collaboration with local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ifeguard agencies.</a:t>
            </a:r>
          </a:p>
          <a:p>
            <a:pPr marL="457200" indent="-457200" algn="l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Send rip current reports/alerts to WFO’s via AWIPS.</a:t>
            </a:r>
          </a:p>
          <a:p>
            <a:pPr marL="457200" indent="-457200" algn="l">
              <a:buFont typeface="+mj-lt"/>
              <a:buAutoNum type="arabicPeriod"/>
            </a:pPr>
            <a:endParaRPr lang="en-US" sz="2000" dirty="0" smtClean="0"/>
          </a:p>
          <a:p>
            <a:pPr algn="l"/>
            <a:endParaRPr lang="en-US" sz="20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86024" y="490865"/>
            <a:ext cx="4029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Short-Term Goals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0" y="1633728"/>
            <a:ext cx="1877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50" name="AutoShape 2" descr="http://www.meted.ucar.edu/marine/ripcurrents/NSF/media/graphics/rip_structu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Users\Mike\Downloads\rip_stru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368" y="323850"/>
            <a:ext cx="7112000" cy="5334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28675" y="5832902"/>
            <a:ext cx="7667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 2011 , 30,981 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out of 60,635 total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rescues by lifeguards involved rip currents 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(Source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usla.org)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70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52574" y="1276350"/>
            <a:ext cx="61436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Develop beach-specific rip current forecasts and diagnostics.</a:t>
            </a:r>
          </a:p>
          <a:p>
            <a:pPr marL="457200" indent="-457200" algn="l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Create methodology that can be shared with WFO’s to develop their own formulas.</a:t>
            </a:r>
          </a:p>
          <a:p>
            <a:pPr marL="457200" indent="-457200" algn="l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Share lifeguard reports and rip current diagnostics/forecasts with the public.</a:t>
            </a:r>
          </a:p>
          <a:p>
            <a:pPr algn="l"/>
            <a:endParaRPr lang="en-US" sz="20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86024" y="495955"/>
            <a:ext cx="4029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Long-Term Goals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38" y="5216486"/>
            <a:ext cx="7586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-- Working towards an Impacted-Based Decision Support Services approach for rip current hazards.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537200"/>
            <a:ext cx="7772400" cy="4191000"/>
          </a:xfrm>
        </p:spPr>
        <p:txBody>
          <a:bodyPr/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(Listed from left to right): 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Julie Thomas, Andrew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MacAuthor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Dr. William O’Reilly, Dr. C-S Wu, Michael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Khuat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Ivory Small, Mayor Maggie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Houlihan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Noel Isla, Dr. Stephan Smith, Capt. Larry Giles, Jason Taylor, and Sgt. David Rains</a:t>
            </a:r>
          </a:p>
          <a:p>
            <a:endParaRPr lang="en-US" dirty="0"/>
          </a:p>
        </p:txBody>
      </p:sp>
      <p:pic>
        <p:nvPicPr>
          <p:cNvPr id="4" name="Picture 5" descr="group"/>
          <p:cNvPicPr>
            <a:picLocks noChangeAspect="1" noChangeArrowheads="1"/>
          </p:cNvPicPr>
          <p:nvPr/>
        </p:nvPicPr>
        <p:blipFill>
          <a:blip r:embed="rId3" cstate="print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79" y="1300843"/>
            <a:ext cx="75438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4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149600" y="1244600"/>
            <a:ext cx="3035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092700" y="1308100"/>
            <a:ext cx="3594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026" name="Picture 2" descr="http://www.nws.noaa.gov/os/hazstats/resources/hazstat-chart1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9" y="161983"/>
            <a:ext cx="7815262" cy="586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7143" y="6212115"/>
            <a:ext cx="6040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http://www.nws.noaa.gov/os/hazstats/resources/hazstat-chart12.gif</a:t>
            </a:r>
          </a:p>
        </p:txBody>
      </p:sp>
    </p:spTree>
    <p:extLst>
      <p:ext uri="{BB962C8B-B14F-4D97-AF65-F5344CB8AC3E}">
        <p14:creationId xmlns:p14="http://schemas.microsoft.com/office/powerpoint/2010/main" val="37770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43989"/>
            <a:ext cx="7877175" cy="651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524000"/>
            <a:ext cx="8162925" cy="4191000"/>
          </a:xfrm>
        </p:spPr>
        <p:txBody>
          <a:bodyPr/>
          <a:lstStyle/>
          <a:p>
            <a:pPr eaLnBrk="1" hangingPunct="1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Without </a:t>
            </a:r>
            <a:r>
              <a:rPr lang="en-US" dirty="0">
                <a:effectLst/>
                <a:latin typeface="Arial" pitchFamily="34" charset="0"/>
                <a:cs typeface="Arial" pitchFamily="34" charset="0"/>
              </a:rPr>
              <a:t>observations of rip currents we can not verify rip current forecasts for beach safety</a:t>
            </a: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endParaRPr lang="en-US" dirty="0">
              <a:effectLst/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>
                <a:effectLst/>
                <a:latin typeface="Arial" pitchFamily="34" charset="0"/>
                <a:cs typeface="Arial" pitchFamily="34" charset="0"/>
              </a:rPr>
              <a:t>2004 NWS-Sea Grant  Rip Current Technical Workshop:</a:t>
            </a:r>
          </a:p>
          <a:p>
            <a:pPr marL="0" indent="0" eaLnBrk="1" hangingPunct="1">
              <a:buNone/>
            </a:pPr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  <a: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 pilot program should be implemented to monitor rip currents so as to reduce the hazard they pose to the public.”</a:t>
            </a:r>
          </a:p>
          <a:p>
            <a:pPr eaLnBrk="1" hangingPunct="1"/>
            <a:endParaRPr lang="en-US" b="1" dirty="0">
              <a:effectLst/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AutoShape 2" descr="http://www.meted.ucar.edu/marine/ripcurrents/intro/media/graphics/Sea_Grant_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7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64091" y="1047750"/>
            <a:ext cx="4719279" cy="4895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00250" y="445770"/>
            <a:ext cx="5275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Stakeholders: A Team Approach</a:t>
            </a:r>
            <a:endParaRPr lang="en-US" sz="2800" dirty="0"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>
            <a:stCxn id="5" idx="0"/>
            <a:endCxn id="5" idx="4"/>
          </p:cNvCxnSpPr>
          <p:nvPr/>
        </p:nvCxnSpPr>
        <p:spPr>
          <a:xfrm>
            <a:off x="4623731" y="1047750"/>
            <a:ext cx="0" cy="4895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2"/>
            <a:endCxn id="5" idx="6"/>
          </p:cNvCxnSpPr>
          <p:nvPr/>
        </p:nvCxnSpPr>
        <p:spPr>
          <a:xfrm>
            <a:off x="2264091" y="3495675"/>
            <a:ext cx="47192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76878" y="2051685"/>
            <a:ext cx="1946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MDL OST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-Science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-Development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2806" y="2053590"/>
            <a:ext cx="1569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OCWWS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-Policy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-Coordination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9465" y="3604260"/>
            <a:ext cx="18261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Regions/WFOs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 - Forecasting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     - IDSS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38184" y="3604260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Local Lifeguards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-Beach Safety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-Observations</a:t>
            </a:r>
          </a:p>
        </p:txBody>
      </p:sp>
    </p:spTree>
    <p:extLst>
      <p:ext uri="{BB962C8B-B14F-4D97-AF65-F5344CB8AC3E}">
        <p14:creationId xmlns:p14="http://schemas.microsoft.com/office/powerpoint/2010/main" val="179497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766761"/>
            <a:ext cx="7762875" cy="5286375"/>
          </a:xfrm>
          <a:prstGeom prst="rect">
            <a:avLst/>
          </a:prstGeom>
        </p:spPr>
      </p:pic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7265988" y="2644775"/>
            <a:ext cx="558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000" b="1" dirty="0">
                <a:solidFill>
                  <a:srgbClr val="FFFF00"/>
                </a:solidFill>
              </a:rPr>
              <a:t>OKX</a:t>
            </a:r>
            <a:r>
              <a:rPr lang="en-US" sz="1000" b="1" dirty="0">
                <a:solidFill>
                  <a:srgbClr val="9FFF00"/>
                </a:solidFill>
              </a:rPr>
              <a:t> </a:t>
            </a:r>
          </a:p>
        </p:txBody>
      </p:sp>
      <p:sp>
        <p:nvSpPr>
          <p:cNvPr id="6154" name="TextBox 7"/>
          <p:cNvSpPr txBox="1">
            <a:spLocks noChangeArrowheads="1"/>
          </p:cNvSpPr>
          <p:nvPr/>
        </p:nvSpPr>
        <p:spPr bwMode="auto">
          <a:xfrm>
            <a:off x="6692900" y="4537075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r>
              <a:rPr lang="en-US" sz="1000" b="1" dirty="0">
                <a:solidFill>
                  <a:srgbClr val="FFFF00"/>
                </a:solidFill>
              </a:rPr>
              <a:t>JAX</a:t>
            </a:r>
            <a:r>
              <a:rPr lang="en-US" sz="1000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6155" name="TextBox 17"/>
          <p:cNvSpPr txBox="1">
            <a:spLocks noChangeArrowheads="1"/>
          </p:cNvSpPr>
          <p:nvPr/>
        </p:nvSpPr>
        <p:spPr bwMode="auto">
          <a:xfrm>
            <a:off x="6994525" y="4854575"/>
            <a:ext cx="4810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r>
              <a:rPr lang="en-US" sz="1000" b="1" dirty="0">
                <a:solidFill>
                  <a:srgbClr val="FFFF00"/>
                </a:solidFill>
              </a:rPr>
              <a:t>MLB</a:t>
            </a:r>
          </a:p>
        </p:txBody>
      </p:sp>
      <p:sp>
        <p:nvSpPr>
          <p:cNvPr id="6160" name="TextBox 22"/>
          <p:cNvSpPr txBox="1">
            <a:spLocks noChangeArrowheads="1"/>
          </p:cNvSpPr>
          <p:nvPr/>
        </p:nvSpPr>
        <p:spPr bwMode="auto">
          <a:xfrm>
            <a:off x="6915546" y="3751261"/>
            <a:ext cx="469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000" b="1" dirty="0">
                <a:solidFill>
                  <a:srgbClr val="FFFF00"/>
                </a:solidFill>
              </a:rPr>
              <a:t>ILM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164" name="TextBox 10"/>
          <p:cNvSpPr txBox="1">
            <a:spLocks noChangeArrowheads="1"/>
          </p:cNvSpPr>
          <p:nvPr/>
        </p:nvSpPr>
        <p:spPr bwMode="auto">
          <a:xfrm>
            <a:off x="5918993" y="2761454"/>
            <a:ext cx="4810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000" b="1" dirty="0">
                <a:solidFill>
                  <a:srgbClr val="FFFF00"/>
                </a:solidFill>
              </a:rPr>
              <a:t>IWX</a:t>
            </a:r>
          </a:p>
        </p:txBody>
      </p:sp>
      <p:sp>
        <p:nvSpPr>
          <p:cNvPr id="6165" name="TextBox 29"/>
          <p:cNvSpPr txBox="1">
            <a:spLocks noChangeArrowheads="1"/>
          </p:cNvSpPr>
          <p:nvPr/>
        </p:nvSpPr>
        <p:spPr bwMode="auto">
          <a:xfrm>
            <a:off x="5534025" y="2828925"/>
            <a:ext cx="49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000" b="1" dirty="0">
                <a:solidFill>
                  <a:srgbClr val="FFFF00"/>
                </a:solidFill>
              </a:rPr>
              <a:t>LOT</a:t>
            </a:r>
          </a:p>
          <a:p>
            <a:pPr algn="l"/>
            <a:r>
              <a:rPr lang="en-US" sz="1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171" name="TextBox 11"/>
          <p:cNvSpPr txBox="1">
            <a:spLocks noChangeArrowheads="1"/>
          </p:cNvSpPr>
          <p:nvPr/>
        </p:nvSpPr>
        <p:spPr bwMode="auto">
          <a:xfrm>
            <a:off x="1572016" y="3913981"/>
            <a:ext cx="5619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r>
              <a:rPr lang="en-US" sz="1000" b="1" dirty="0">
                <a:solidFill>
                  <a:srgbClr val="FFFF00"/>
                </a:solidFill>
              </a:rPr>
              <a:t>SGX</a:t>
            </a:r>
          </a:p>
        </p:txBody>
      </p:sp>
      <p:sp>
        <p:nvSpPr>
          <p:cNvPr id="6173" name="TextBox 13"/>
          <p:cNvSpPr txBox="1">
            <a:spLocks noChangeArrowheads="1"/>
          </p:cNvSpPr>
          <p:nvPr/>
        </p:nvSpPr>
        <p:spPr bwMode="auto">
          <a:xfrm>
            <a:off x="4957762" y="6073775"/>
            <a:ext cx="2587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Arial" pitchFamily="34" charset="0"/>
                <a:cs typeface="Arial" pitchFamily="34" charset="0"/>
              </a:rPr>
              <a:t>Participating Beaches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716484" y="4224338"/>
            <a:ext cx="102393" cy="106363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668461" y="4141788"/>
            <a:ext cx="102393" cy="106363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1614091" y="4060032"/>
            <a:ext cx="102393" cy="106363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7111603" y="4801393"/>
            <a:ext cx="102393" cy="106363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934200" y="4460874"/>
            <a:ext cx="102393" cy="106363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7357666" y="3767929"/>
            <a:ext cx="102393" cy="106363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334250" y="3813966"/>
            <a:ext cx="102393" cy="106363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7300118" y="3852860"/>
            <a:ext cx="102393" cy="106363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7248921" y="3900482"/>
            <a:ext cx="102393" cy="106363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7773591" y="2458242"/>
            <a:ext cx="102393" cy="106363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7643019" y="2561427"/>
            <a:ext cx="102393" cy="106363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7591822" y="2604289"/>
            <a:ext cx="102393" cy="106363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5816600" y="2758281"/>
            <a:ext cx="102393" cy="106363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5867797" y="2768600"/>
            <a:ext cx="102393" cy="106363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5918993" y="2745580"/>
            <a:ext cx="102393" cy="106363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5953914" y="2705099"/>
            <a:ext cx="102393" cy="106363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906566" y="6203155"/>
            <a:ext cx="102393" cy="106363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docs.google.com/a/noaa.gov/viewer?attid=0.1&amp;pid=gmail&amp;thid=1304dc960e291cbf&amp;url=https%3A%2F%2Fmail.google.com%2Fmail%2Fu%2F0%2F%3Fui%3D2%26ik%3D57016ef154%26view%3Datt%26th%3D1304dc960e291cbf%26attid%3D0.1%26disp%3Dsafe%26zw&amp;docid=0528c9582f057561958f8ed733bb8eae%7Cda4805a567bd4ef885778a9f552238b9&amp;a=bi&amp;pagenumber=1&amp;w=800"/>
          <p:cNvSpPr>
            <a:spLocks noChangeAspect="1" noChangeArrowheads="1"/>
          </p:cNvSpPr>
          <p:nvPr/>
        </p:nvSpPr>
        <p:spPr bwMode="auto">
          <a:xfrm>
            <a:off x="-205178" y="-409991"/>
            <a:ext cx="246623" cy="24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docs.google.com/a/noaa.gov/viewer?attid=0.1&amp;pid=gmail&amp;thid=1304dc960e291cbf&amp;url=https%3A%2F%2Fmail.google.com%2Fmail%2Fu%2F0%2F%3Fui%3D2%26ik%3D57016ef154%26view%3Datt%26th%3D1304dc960e291cbf%26attid%3D0.1%26disp%3Dsafe%26zw&amp;docid=0528c9582f057561958f8ed733bb8eae%7Cda4805a567bd4ef885778a9f552238b9&amp;a=bi&amp;pagenumber=1&amp;w=800"/>
          <p:cNvSpPr>
            <a:spLocks noChangeAspect="1" noChangeArrowheads="1"/>
          </p:cNvSpPr>
          <p:nvPr/>
        </p:nvSpPr>
        <p:spPr bwMode="auto">
          <a:xfrm>
            <a:off x="-52778" y="-257591"/>
            <a:ext cx="246623" cy="24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038574" y="963280"/>
            <a:ext cx="3032252" cy="2542021"/>
            <a:chOff x="0" y="805"/>
            <a:chExt cx="2432" cy="1979"/>
          </a:xfrm>
        </p:grpSpPr>
        <p:pic>
          <p:nvPicPr>
            <p:cNvPr id="8" name="Picture 4" descr="MC900055152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" y="805"/>
              <a:ext cx="1191" cy="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MC900326338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1584"/>
              <a:ext cx="627" cy="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MC900230751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7"/>
              <a:ext cx="895" cy="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502" y="1719"/>
              <a:ext cx="73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/>
                <a:t>Lifeguard</a:t>
              </a:r>
            </a:p>
            <a:p>
              <a:pPr algn="ctr" eaLnBrk="1" hangingPunct="1"/>
              <a:r>
                <a:rPr lang="en-US" dirty="0"/>
                <a:t>Observes</a:t>
              </a:r>
            </a:p>
            <a:p>
              <a:pPr algn="ctr" eaLnBrk="1" hangingPunct="1"/>
              <a:r>
                <a:rPr lang="en-US" dirty="0"/>
                <a:t>(2/day)</a:t>
              </a:r>
            </a:p>
          </p:txBody>
        </p:sp>
        <p:sp>
          <p:nvSpPr>
            <p:cNvPr id="12" name="WordArt 8"/>
            <p:cNvSpPr>
              <a:spLocks noChangeArrowheads="1" noChangeShapeType="1" noTextEdit="1"/>
            </p:cNvSpPr>
            <p:nvPr/>
          </p:nvSpPr>
          <p:spPr bwMode="auto">
            <a:xfrm rot="5400000">
              <a:off x="1116" y="1764"/>
              <a:ext cx="384" cy="408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1</a:t>
              </a:r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3067552" y="544754"/>
            <a:ext cx="5658043" cy="4096264"/>
            <a:chOff x="1241" y="482"/>
            <a:chExt cx="4538" cy="3189"/>
          </a:xfrm>
        </p:grpSpPr>
        <p:sp>
          <p:nvSpPr>
            <p:cNvPr id="14" name="Cloud"/>
            <p:cNvSpPr>
              <a:spLocks noChangeAspect="1" noEditPoints="1" noChangeArrowheads="1"/>
            </p:cNvSpPr>
            <p:nvPr/>
          </p:nvSpPr>
          <p:spPr bwMode="auto">
            <a:xfrm>
              <a:off x="2592" y="2880"/>
              <a:ext cx="1008" cy="5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46 h 21600"/>
                <a:gd name="T14" fmla="*/ 17079 w 21600"/>
                <a:gd name="T15" fmla="*/ 173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US"/>
                <a:t>Internet</a:t>
              </a:r>
            </a:p>
          </p:txBody>
        </p:sp>
        <p:pic>
          <p:nvPicPr>
            <p:cNvPr id="15" name="Picture 11" descr="j042479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488"/>
              <a:ext cx="861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2" descr="MC900233212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" y="750"/>
              <a:ext cx="46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4423" y="482"/>
              <a:ext cx="135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/>
                <a:t>Observation Stored</a:t>
              </a:r>
            </a:p>
            <a:p>
              <a:pPr algn="ctr" eaLnBrk="1" hangingPunct="1"/>
              <a:r>
                <a:rPr lang="en-US" dirty="0"/>
                <a:t>In Rip Current</a:t>
              </a:r>
            </a:p>
            <a:p>
              <a:pPr algn="ctr" eaLnBrk="1" hangingPunct="1"/>
              <a:r>
                <a:rPr lang="en-US" dirty="0"/>
                <a:t>Database</a:t>
              </a:r>
            </a:p>
          </p:txBody>
        </p:sp>
        <p:cxnSp>
          <p:nvCxnSpPr>
            <p:cNvPr id="18" name="AutoShape 14"/>
            <p:cNvCxnSpPr>
              <a:cxnSpLocks noChangeShapeType="1"/>
            </p:cNvCxnSpPr>
            <p:nvPr/>
          </p:nvCxnSpPr>
          <p:spPr bwMode="auto">
            <a:xfrm flipV="1">
              <a:off x="1241" y="3374"/>
              <a:ext cx="1398" cy="297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rgbClr val="FF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5"/>
            <p:cNvCxnSpPr>
              <a:cxnSpLocks noChangeShapeType="1"/>
            </p:cNvCxnSpPr>
            <p:nvPr/>
          </p:nvCxnSpPr>
          <p:spPr bwMode="auto">
            <a:xfrm rot="5400000" flipH="1" flipV="1">
              <a:off x="2325" y="2550"/>
              <a:ext cx="771" cy="267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rgbClr val="FF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6"/>
            <p:cNvCxnSpPr>
              <a:cxnSpLocks noChangeShapeType="1"/>
            </p:cNvCxnSpPr>
            <p:nvPr/>
          </p:nvCxnSpPr>
          <p:spPr bwMode="auto">
            <a:xfrm flipV="1">
              <a:off x="3280" y="1207"/>
              <a:ext cx="733" cy="217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rgbClr val="FF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3216" y="1536"/>
              <a:ext cx="378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FFFF00"/>
                  </a:solidFill>
                </a:rPr>
                <a:t>NWS</a:t>
              </a:r>
            </a:p>
            <a:p>
              <a:pPr eaLnBrk="1" hangingPunct="1"/>
              <a:r>
                <a:rPr lang="en-US" sz="1400">
                  <a:solidFill>
                    <a:srgbClr val="FFFF00"/>
                  </a:solidFill>
                </a:rPr>
                <a:t>Web</a:t>
              </a:r>
            </a:p>
            <a:p>
              <a:pPr eaLnBrk="1" hangingPunct="1"/>
              <a:r>
                <a:rPr lang="en-US" sz="1400">
                  <a:solidFill>
                    <a:srgbClr val="FFFF00"/>
                  </a:solidFill>
                </a:rPr>
                <a:t>Farm</a:t>
              </a:r>
            </a:p>
          </p:txBody>
        </p:sp>
        <p:sp>
          <p:nvSpPr>
            <p:cNvPr id="25" name="WordArt 21"/>
            <p:cNvSpPr>
              <a:spLocks noChangeArrowheads="1" noChangeShapeType="1" noTextEdit="1"/>
            </p:cNvSpPr>
            <p:nvPr/>
          </p:nvSpPr>
          <p:spPr bwMode="auto">
            <a:xfrm rot="5400000">
              <a:off x="3612" y="644"/>
              <a:ext cx="384" cy="408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3</a:t>
              </a:r>
            </a:p>
          </p:txBody>
        </p:sp>
      </p:grpSp>
      <p:grpSp>
        <p:nvGrpSpPr>
          <p:cNvPr id="26" name="Group 22"/>
          <p:cNvGrpSpPr>
            <a:grpSpLocks/>
          </p:cNvGrpSpPr>
          <p:nvPr/>
        </p:nvGrpSpPr>
        <p:grpSpPr bwMode="auto">
          <a:xfrm>
            <a:off x="7082968" y="1602511"/>
            <a:ext cx="1819103" cy="2097146"/>
            <a:chOff x="4464" y="1027"/>
            <a:chExt cx="1459" cy="1801"/>
          </a:xfrm>
        </p:grpSpPr>
        <p:pic>
          <p:nvPicPr>
            <p:cNvPr id="27" name="Picture 23" descr="MC900215764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1299"/>
              <a:ext cx="671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4771" y="2114"/>
              <a:ext cx="1152" cy="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 smtClean="0"/>
                <a:t>Supplemental</a:t>
              </a:r>
            </a:p>
            <a:p>
              <a:pPr algn="ctr" eaLnBrk="1" hangingPunct="1"/>
              <a:r>
                <a:rPr lang="en-US" dirty="0" smtClean="0"/>
                <a:t>Data</a:t>
              </a:r>
              <a:endParaRPr lang="en-US" dirty="0"/>
            </a:p>
            <a:p>
              <a:pPr algn="ctr" eaLnBrk="1" hangingPunct="1"/>
              <a:r>
                <a:rPr lang="en-US" dirty="0"/>
                <a:t> Added</a:t>
              </a:r>
            </a:p>
          </p:txBody>
        </p:sp>
        <p:cxnSp>
          <p:nvCxnSpPr>
            <p:cNvPr id="29" name="AutoShape 25"/>
            <p:cNvCxnSpPr>
              <a:cxnSpLocks noChangeShapeType="1"/>
            </p:cNvCxnSpPr>
            <p:nvPr/>
          </p:nvCxnSpPr>
          <p:spPr bwMode="auto">
            <a:xfrm rot="16200000" flipV="1">
              <a:off x="4799" y="802"/>
              <a:ext cx="248" cy="697"/>
            </a:xfrm>
            <a:prstGeom prst="curvedConnector2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WordArt 26"/>
            <p:cNvSpPr>
              <a:spLocks noChangeArrowheads="1" noChangeShapeType="1" noTextEdit="1"/>
            </p:cNvSpPr>
            <p:nvPr/>
          </p:nvSpPr>
          <p:spPr bwMode="auto">
            <a:xfrm rot="5400000">
              <a:off x="4476" y="1988"/>
              <a:ext cx="384" cy="408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 dirty="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4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5535686" y="2189975"/>
            <a:ext cx="2838626" cy="3720561"/>
            <a:chOff x="6165850" y="1678119"/>
            <a:chExt cx="2855275" cy="5020400"/>
          </a:xfrm>
        </p:grpSpPr>
        <p:pic>
          <p:nvPicPr>
            <p:cNvPr id="32" name="Picture 32" descr="MC900056833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925" y="4019337"/>
              <a:ext cx="1600200" cy="1362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4" descr="MC900056833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850" y="5140325"/>
              <a:ext cx="1600200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8396386" y="4108206"/>
              <a:ext cx="582613" cy="3048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FFFF00"/>
                  </a:solidFill>
                </a:rPr>
                <a:t>MDL</a:t>
              </a:r>
            </a:p>
          </p:txBody>
        </p: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7143750" y="5210175"/>
              <a:ext cx="609600" cy="3048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FF00"/>
                  </a:solidFill>
                </a:rPr>
                <a:t>WFO</a:t>
              </a:r>
            </a:p>
          </p:txBody>
        </p:sp>
        <p:cxnSp>
          <p:nvCxnSpPr>
            <p:cNvPr id="37" name="AutoShape 28"/>
            <p:cNvCxnSpPr>
              <a:cxnSpLocks noChangeShapeType="1"/>
            </p:cNvCxnSpPr>
            <p:nvPr/>
          </p:nvCxnSpPr>
          <p:spPr bwMode="auto">
            <a:xfrm rot="5400000">
              <a:off x="7010142" y="1358195"/>
              <a:ext cx="185327" cy="825176"/>
            </a:xfrm>
            <a:prstGeom prst="curvedConnector2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29"/>
            <p:cNvCxnSpPr>
              <a:cxnSpLocks noChangeShapeType="1"/>
            </p:cNvCxnSpPr>
            <p:nvPr/>
          </p:nvCxnSpPr>
          <p:spPr bwMode="auto">
            <a:xfrm rot="5400000">
              <a:off x="5899944" y="3047315"/>
              <a:ext cx="842200" cy="210285"/>
            </a:xfrm>
            <a:prstGeom prst="curvedConnector3">
              <a:avLst>
                <a:gd name="adj1" fmla="val 62209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30"/>
            <p:cNvCxnSpPr>
              <a:cxnSpLocks noChangeShapeType="1"/>
            </p:cNvCxnSpPr>
            <p:nvPr/>
          </p:nvCxnSpPr>
          <p:spPr bwMode="auto">
            <a:xfrm>
              <a:off x="6614480" y="4406687"/>
              <a:ext cx="969319" cy="190865"/>
            </a:xfrm>
            <a:prstGeom prst="curvedConnector3">
              <a:avLst>
                <a:gd name="adj1" fmla="val 19359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31"/>
            <p:cNvCxnSpPr>
              <a:cxnSpLocks noChangeShapeType="1"/>
            </p:cNvCxnSpPr>
            <p:nvPr/>
          </p:nvCxnSpPr>
          <p:spPr bwMode="auto">
            <a:xfrm rot="16200000" flipH="1">
              <a:off x="6078634" y="4839964"/>
              <a:ext cx="1080505" cy="595684"/>
            </a:xfrm>
            <a:prstGeom prst="curvedConnector2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7260756" y="6057169"/>
              <a:ext cx="15303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/>
                <a:t>Analyze</a:t>
              </a:r>
            </a:p>
            <a:p>
              <a:pPr algn="ctr" eaLnBrk="1" hangingPunct="1"/>
              <a:r>
                <a:rPr lang="en-US" dirty="0"/>
                <a:t>Observations</a:t>
              </a:r>
            </a:p>
          </p:txBody>
        </p:sp>
        <p:sp>
          <p:nvSpPr>
            <p:cNvPr id="44" name="WordArt 40"/>
            <p:cNvSpPr>
              <a:spLocks noChangeArrowheads="1" noChangeShapeType="1" noTextEdit="1"/>
            </p:cNvSpPr>
            <p:nvPr/>
          </p:nvSpPr>
          <p:spPr bwMode="auto">
            <a:xfrm rot="5400000">
              <a:off x="8229600" y="5191125"/>
              <a:ext cx="609600" cy="647700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 dirty="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5</a:t>
              </a:r>
            </a:p>
          </p:txBody>
        </p:sp>
      </p:grpSp>
      <p:grpSp>
        <p:nvGrpSpPr>
          <p:cNvPr id="45" name="Group 41"/>
          <p:cNvGrpSpPr>
            <a:grpSpLocks/>
          </p:cNvGrpSpPr>
          <p:nvPr/>
        </p:nvGrpSpPr>
        <p:grpSpPr bwMode="auto">
          <a:xfrm>
            <a:off x="920127" y="3735070"/>
            <a:ext cx="3150699" cy="2067622"/>
            <a:chOff x="288" y="2422"/>
            <a:chExt cx="2527" cy="1836"/>
          </a:xfrm>
        </p:grpSpPr>
        <p:cxnSp>
          <p:nvCxnSpPr>
            <p:cNvPr id="46" name="AutoShape 42"/>
            <p:cNvCxnSpPr>
              <a:cxnSpLocks noChangeShapeType="1"/>
              <a:endCxn id="49" idx="1"/>
            </p:cNvCxnSpPr>
            <p:nvPr/>
          </p:nvCxnSpPr>
          <p:spPr bwMode="auto">
            <a:xfrm rot="16200000" flipH="1">
              <a:off x="94" y="2848"/>
              <a:ext cx="1147" cy="296"/>
            </a:xfrm>
            <a:prstGeom prst="curvedConnector2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 Box 43"/>
            <p:cNvSpPr txBox="1">
              <a:spLocks noChangeArrowheads="1"/>
            </p:cNvSpPr>
            <p:nvPr/>
          </p:nvSpPr>
          <p:spPr bwMode="auto">
            <a:xfrm>
              <a:off x="491" y="4027"/>
              <a:ext cx="2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/>
                <a:t>Observation entered into web form</a:t>
              </a:r>
            </a:p>
          </p:txBody>
        </p:sp>
        <p:sp>
          <p:nvSpPr>
            <p:cNvPr id="48" name="WordArt 44"/>
            <p:cNvSpPr>
              <a:spLocks noChangeArrowheads="1" noChangeShapeType="1" noTextEdit="1"/>
            </p:cNvSpPr>
            <p:nvPr/>
          </p:nvSpPr>
          <p:spPr bwMode="auto">
            <a:xfrm rot="5400000">
              <a:off x="300" y="3612"/>
              <a:ext cx="384" cy="408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i="1" kern="10" dirty="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2</a:t>
              </a:r>
            </a:p>
          </p:txBody>
        </p:sp>
        <p:pic>
          <p:nvPicPr>
            <p:cNvPr id="49" name="Picture 45" descr="MC900238999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072"/>
              <a:ext cx="1440" cy="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 Box 46"/>
            <p:cNvSpPr txBox="1">
              <a:spLocks noChangeArrowheads="1"/>
            </p:cNvSpPr>
            <p:nvPr/>
          </p:nvSpPr>
          <p:spPr bwMode="auto">
            <a:xfrm>
              <a:off x="1170" y="3304"/>
              <a:ext cx="265" cy="51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/>
                <a:t>H</a:t>
              </a:r>
            </a:p>
            <a:p>
              <a:pPr eaLnBrk="1" hangingPunct="1"/>
              <a:r>
                <a:rPr lang="en-US" sz="2400" b="1" dirty="0"/>
                <a:t>Q</a:t>
              </a:r>
            </a:p>
          </p:txBody>
        </p:sp>
      </p:grpSp>
      <p:sp>
        <p:nvSpPr>
          <p:cNvPr id="24" name="Oval 23"/>
          <p:cNvSpPr/>
          <p:nvPr/>
        </p:nvSpPr>
        <p:spPr bwMode="auto">
          <a:xfrm>
            <a:off x="771525" y="647700"/>
            <a:ext cx="3695700" cy="2977280"/>
          </a:xfrm>
          <a:prstGeom prst="ellipse">
            <a:avLst/>
          </a:prstGeom>
          <a:noFill/>
          <a:ln w="127000" cap="flat" cmpd="sng" algn="ctr">
            <a:solidFill>
              <a:srgbClr val="FFFF00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rlpool">
  <a:themeElements>
    <a:clrScheme name="Whirlpoo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28575" cap="flat" cmpd="sng" algn="ctr">
          <a:solidFill>
            <a:srgbClr val="FFFFFF"/>
          </a:solidFill>
          <a:prstDash val="solid"/>
          <a:round/>
          <a:headEnd type="stealth" w="lg" len="lg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28575" cap="flat" cmpd="sng" algn="ctr">
          <a:solidFill>
            <a:srgbClr val="FFFFFF"/>
          </a:solidFill>
          <a:prstDash val="solid"/>
          <a:round/>
          <a:headEnd type="stealth" w="lg" len="lg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Designs\Whirlpool.pot</Template>
  <TotalTime>16149</TotalTime>
  <Words>1257</Words>
  <Application>Microsoft Office PowerPoint</Application>
  <PresentationFormat>On-screen Show (4:3)</PresentationFormat>
  <Paragraphs>351</Paragraphs>
  <Slides>31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Whirlpool</vt:lpstr>
      <vt:lpstr>Rip Current Local Collaboration Project Observation, Analysis, and Forecasting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Rip Current Activity Level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MDL Automated Local Rip Current Guidance Skill Scores   Summer 2011 at Daytona Beach, FL</vt:lpstr>
      <vt:lpstr>PowerPoint Presentation</vt:lpstr>
      <vt:lpstr>PowerPoint Presentation</vt:lpstr>
      <vt:lpstr>PowerPoint Presentation</vt:lpstr>
      <vt:lpstr>PowerPoint Presentation</vt:lpstr>
    </vt:vector>
  </TitlesOfParts>
  <Company>Office of Meteorology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GOES ASSESSMENT PRODUCTS EVALUATED</dc:title>
  <dc:creator>Churma (MDL)</dc:creator>
  <cp:lastModifiedBy>MomDad</cp:lastModifiedBy>
  <cp:revision>1035</cp:revision>
  <cp:lastPrinted>2012-07-17T19:08:45Z</cp:lastPrinted>
  <dcterms:created xsi:type="dcterms:W3CDTF">1999-01-11T14:08:46Z</dcterms:created>
  <dcterms:modified xsi:type="dcterms:W3CDTF">2012-07-18T00:22:30Z</dcterms:modified>
</cp:coreProperties>
</file>