
<file path=[Content_Types].xml><?xml version="1.0" encoding="utf-8"?>
<Types xmlns="http://schemas.openxmlformats.org/package/2006/content-types">
  <Default ContentType="image/gif" Extension="gif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0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9.xml"/>
  <Override ContentType="application/vnd.openxmlformats-officedocument.presentationml.presProps+xml" PartName="/ppt/presProps.xml"/>
  <Override ContentType="application/vnd.openxmlformats-officedocument.presentationml.presentation.main+xml" PartName="/ppt/presentation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viewProps+xml" PartName="/ppt/view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6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75cee33d8f_1_0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75cee33d8f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75cee33d8f_19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75cee33d8f_19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75cee33d8f_19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75cee33d8f_19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75cee33d8f_19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75cee33d8f_19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75cee33d8f_65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75cee33d8f_65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6c00893b43_1_2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6c00893b43_1_2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75cee33d8f_45_3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75cee33d8f_45_3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75cee33d8f_1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75cee33d8f_1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6fe5b2c27f_0_1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4" name="Google Shape;304;g6fe5b2c27f_0_1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6fe5b2c27f_0_1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2" name="Google Shape;312;g6fe5b2c27f_0_1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6fe5b2c27f_0_1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1" name="Google Shape;331;g6fe5b2c27f_0_1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75cee33d8f_1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75cee33d8f_1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6fe5b2c27f_0_18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4" name="Google Shape;344;g6fe5b2c27f_0_1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75cee33d8f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75cee33d8f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75cee33d8f_19_1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75cee33d8f_19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6c00893b43_1_2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6c00893b43_1_2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6c00893b43_1_2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6c00893b43_1_2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6c00893b43_1_2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6c00893b43_1_2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75cee33d8f_1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75cee33d8f_1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75c1913a0e_15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75c1913a0e_15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75cee33d8f_8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75cee33d8f_8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75cee33d8f_13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75cee33d8f_13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At the bottom right panel, </a:t>
            </a:r>
            <a:r>
              <a:rPr lang="en"/>
              <a:t>satellite</a:t>
            </a:r>
            <a:r>
              <a:rPr lang="en"/>
              <a:t> </a:t>
            </a:r>
            <a:r>
              <a:rPr lang="en"/>
              <a:t>observations</a:t>
            </a:r>
            <a:r>
              <a:rPr lang="en"/>
              <a:t> at two lakes 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75cee33d8f_41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75cee33d8f_41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75cee33d8f_19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75cee33d8f_19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75cee33d8f_19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75cee33d8f_19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5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5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5200"/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5200"/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5200"/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5200"/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5200"/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5200"/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5200"/>
            </a:lvl9pPr>
          </a:lstStyle>
          <a:p/>
        </p:txBody>
      </p:sp>
      <p:sp>
        <p:nvSpPr>
          <p:cNvPr id="21" name="Google Shape;2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" name="Google Shape;22;p2"/>
          <p:cNvSpPr txBox="1"/>
          <p:nvPr>
            <p:ph idx="12" type="sldNum"/>
          </p:nvPr>
        </p:nvSpPr>
        <p:spPr>
          <a:xfrm>
            <a:off x="8438108" y="47693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1"/>
          <p:cNvSpPr txBox="1"/>
          <p:nvPr>
            <p:ph idx="12" type="sldNum"/>
          </p:nvPr>
        </p:nvSpPr>
        <p:spPr>
          <a:xfrm>
            <a:off x="8438108" y="47693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7" name="Google Shape;57;p12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" name="Google Shape;58;p12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Google Shape;59;p12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Google Shape;60;p12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3_Title and Content">
  <p:cSld name="3_Title and Conten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 txBox="1"/>
          <p:nvPr>
            <p:ph idx="10" type="dt"/>
          </p:nvPr>
        </p:nvSpPr>
        <p:spPr>
          <a:xfrm>
            <a:off x="457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00" spcFirstLastPara="1" rIns="91400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" name="Google Shape;63;p13"/>
          <p:cNvSpPr txBox="1"/>
          <p:nvPr>
            <p:ph idx="11" type="ftr"/>
          </p:nvPr>
        </p:nvSpPr>
        <p:spPr>
          <a:xfrm>
            <a:off x="3124200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00" spcFirstLastPara="1" rIns="91400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Google Shape;64;p13"/>
          <p:cNvSpPr txBox="1"/>
          <p:nvPr>
            <p:ph idx="12" type="sldNum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00" spcFirstLastPara="1" rIns="91400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3_Title and Content 1">
  <p:cSld name="3_Title and Content_1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 txBox="1"/>
          <p:nvPr>
            <p:ph idx="10" type="dt"/>
          </p:nvPr>
        </p:nvSpPr>
        <p:spPr>
          <a:xfrm>
            <a:off x="457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00" spcFirstLastPara="1" rIns="91400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" name="Google Shape;67;p14"/>
          <p:cNvSpPr txBox="1"/>
          <p:nvPr>
            <p:ph idx="11" type="ftr"/>
          </p:nvPr>
        </p:nvSpPr>
        <p:spPr>
          <a:xfrm>
            <a:off x="3124200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00" spcFirstLastPara="1" rIns="91400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" name="Google Shape;68;p14"/>
          <p:cNvSpPr txBox="1"/>
          <p:nvPr>
            <p:ph idx="12" type="sldNum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00" spcFirstLastPara="1" rIns="91400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3_Title and Content 2">
  <p:cSld name="3_Title and Content_2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/>
          <p:nvPr>
            <p:ph idx="10" type="dt"/>
          </p:nvPr>
        </p:nvSpPr>
        <p:spPr>
          <a:xfrm>
            <a:off x="457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00" spcFirstLastPara="1" rIns="91400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Google Shape;71;p15"/>
          <p:cNvSpPr txBox="1"/>
          <p:nvPr>
            <p:ph idx="11" type="ftr"/>
          </p:nvPr>
        </p:nvSpPr>
        <p:spPr>
          <a:xfrm>
            <a:off x="3124200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00" spcFirstLastPara="1" rIns="91400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Google Shape;72;p15"/>
          <p:cNvSpPr txBox="1"/>
          <p:nvPr>
            <p:ph idx="12" type="sldNum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00" spcFirstLastPara="1" rIns="91400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Title and Content">
  <p:cSld name="1_Title and Conten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/>
          <p:nvPr>
            <p:ph type="title"/>
          </p:nvPr>
        </p:nvSpPr>
        <p:spPr>
          <a:xfrm>
            <a:off x="710550" y="205969"/>
            <a:ext cx="79761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16"/>
          <p:cNvSpPr txBox="1"/>
          <p:nvPr>
            <p:ph idx="1" type="body"/>
          </p:nvPr>
        </p:nvSpPr>
        <p:spPr>
          <a:xfrm>
            <a:off x="710550" y="971550"/>
            <a:ext cx="8065200" cy="37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6" name="Google Shape;76;p1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 sz="1300">
                <a:solidFill>
                  <a:schemeClr val="dk2"/>
                </a:solidFill>
              </a:defRPr>
            </a:lvl1pPr>
            <a:lvl2pPr lvl="1">
              <a:buNone/>
              <a:defRPr sz="1300">
                <a:solidFill>
                  <a:schemeClr val="dk2"/>
                </a:solidFill>
              </a:defRPr>
            </a:lvl2pPr>
            <a:lvl3pPr lvl="2">
              <a:buNone/>
              <a:defRPr sz="1300">
                <a:solidFill>
                  <a:schemeClr val="dk2"/>
                </a:solidFill>
              </a:defRPr>
            </a:lvl3pPr>
            <a:lvl4pPr lvl="3">
              <a:buNone/>
              <a:defRPr sz="1300">
                <a:solidFill>
                  <a:schemeClr val="dk2"/>
                </a:solidFill>
              </a:defRPr>
            </a:lvl4pPr>
            <a:lvl5pPr lvl="4">
              <a:buNone/>
              <a:defRPr sz="1300">
                <a:solidFill>
                  <a:schemeClr val="dk2"/>
                </a:solidFill>
              </a:defRPr>
            </a:lvl5pPr>
            <a:lvl6pPr lvl="5">
              <a:buNone/>
              <a:defRPr sz="1300">
                <a:solidFill>
                  <a:schemeClr val="dk2"/>
                </a:solidFill>
              </a:defRPr>
            </a:lvl6pPr>
            <a:lvl7pPr lvl="6">
              <a:buNone/>
              <a:defRPr sz="1300">
                <a:solidFill>
                  <a:schemeClr val="dk2"/>
                </a:solidFill>
              </a:defRPr>
            </a:lvl7pPr>
            <a:lvl8pPr lvl="7">
              <a:buNone/>
              <a:defRPr sz="1300">
                <a:solidFill>
                  <a:schemeClr val="dk2"/>
                </a:solidFill>
              </a:defRPr>
            </a:lvl8pPr>
            <a:lvl9pPr lvl="8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 Column">
  <p:cSld name="2 Column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/>
          <p:nvPr>
            <p:ph type="title"/>
          </p:nvPr>
        </p:nvSpPr>
        <p:spPr>
          <a:xfrm>
            <a:off x="7528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b="1" i="0" sz="3200" u="none" cap="none" strike="noStrik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9" name="Google Shape;79;p17"/>
          <p:cNvSpPr txBox="1"/>
          <p:nvPr>
            <p:ph idx="1" type="body"/>
          </p:nvPr>
        </p:nvSpPr>
        <p:spPr>
          <a:xfrm>
            <a:off x="762000" y="914400"/>
            <a:ext cx="3742800" cy="37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" name="Google Shape;80;p17"/>
          <p:cNvSpPr txBox="1"/>
          <p:nvPr>
            <p:ph idx="2" type="body"/>
          </p:nvPr>
        </p:nvSpPr>
        <p:spPr>
          <a:xfrm>
            <a:off x="4953000" y="914400"/>
            <a:ext cx="3742800" cy="37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" name="Google Shape;81;p1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 sz="1300">
                <a:solidFill>
                  <a:srgbClr val="07336F"/>
                </a:solidFill>
              </a:defRPr>
            </a:lvl1pPr>
            <a:lvl2pPr lvl="1">
              <a:buNone/>
              <a:defRPr sz="1300">
                <a:solidFill>
                  <a:srgbClr val="07336F"/>
                </a:solidFill>
              </a:defRPr>
            </a:lvl2pPr>
            <a:lvl3pPr lvl="2">
              <a:buNone/>
              <a:defRPr sz="1300">
                <a:solidFill>
                  <a:srgbClr val="07336F"/>
                </a:solidFill>
              </a:defRPr>
            </a:lvl3pPr>
            <a:lvl4pPr lvl="3">
              <a:buNone/>
              <a:defRPr sz="1300">
                <a:solidFill>
                  <a:srgbClr val="07336F"/>
                </a:solidFill>
              </a:defRPr>
            </a:lvl4pPr>
            <a:lvl5pPr lvl="4">
              <a:buNone/>
              <a:defRPr sz="1300">
                <a:solidFill>
                  <a:srgbClr val="07336F"/>
                </a:solidFill>
              </a:defRPr>
            </a:lvl5pPr>
            <a:lvl6pPr lvl="5">
              <a:buNone/>
              <a:defRPr sz="1300">
                <a:solidFill>
                  <a:srgbClr val="07336F"/>
                </a:solidFill>
              </a:defRPr>
            </a:lvl6pPr>
            <a:lvl7pPr lvl="6">
              <a:buNone/>
              <a:defRPr sz="1300">
                <a:solidFill>
                  <a:srgbClr val="07336F"/>
                </a:solidFill>
              </a:defRPr>
            </a:lvl7pPr>
            <a:lvl8pPr lvl="7">
              <a:buNone/>
              <a:defRPr sz="1300">
                <a:solidFill>
                  <a:srgbClr val="07336F"/>
                </a:solidFill>
              </a:defRPr>
            </a:lvl8pPr>
            <a:lvl9pPr lvl="8">
              <a:buNone/>
              <a:defRPr sz="1300">
                <a:solidFill>
                  <a:srgbClr val="07336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 column text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 txBox="1"/>
          <p:nvPr>
            <p:ph idx="1" type="body"/>
          </p:nvPr>
        </p:nvSpPr>
        <p:spPr>
          <a:xfrm>
            <a:off x="311700" y="1114400"/>
            <a:ext cx="5260200" cy="36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" name="Google Shape;25;p3"/>
          <p:cNvSpPr txBox="1"/>
          <p:nvPr>
            <p:ph idx="12" type="sldNum"/>
          </p:nvPr>
        </p:nvSpPr>
        <p:spPr>
          <a:xfrm>
            <a:off x="8438108" y="47693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" name="Google Shape;26;p3"/>
          <p:cNvSpPr txBox="1"/>
          <p:nvPr>
            <p:ph type="title"/>
          </p:nvPr>
        </p:nvSpPr>
        <p:spPr>
          <a:xfrm>
            <a:off x="1371600" y="381000"/>
            <a:ext cx="64182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000"/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000"/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000"/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000"/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000"/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000"/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000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9" name="Google Shape;29;p4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0" name="Google Shape;30;p4"/>
          <p:cNvSpPr txBox="1"/>
          <p:nvPr>
            <p:ph idx="12" type="sldNum"/>
          </p:nvPr>
        </p:nvSpPr>
        <p:spPr>
          <a:xfrm>
            <a:off x="8438108" y="47693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" name="Google Shape;31;p4"/>
          <p:cNvSpPr txBox="1"/>
          <p:nvPr>
            <p:ph type="title"/>
          </p:nvPr>
        </p:nvSpPr>
        <p:spPr>
          <a:xfrm>
            <a:off x="1371600" y="381000"/>
            <a:ext cx="64182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000"/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000"/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000"/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000"/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000"/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000"/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000"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/>
          <p:nvPr>
            <p:ph idx="1" type="body"/>
          </p:nvPr>
        </p:nvSpPr>
        <p:spPr>
          <a:xfrm>
            <a:off x="311700" y="847675"/>
            <a:ext cx="8520600" cy="395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4" name="Google Shape;34;p5"/>
          <p:cNvSpPr txBox="1"/>
          <p:nvPr>
            <p:ph idx="12" type="sldNum"/>
          </p:nvPr>
        </p:nvSpPr>
        <p:spPr>
          <a:xfrm>
            <a:off x="8438108" y="47693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5" name="Google Shape;35;p5"/>
          <p:cNvSpPr txBox="1"/>
          <p:nvPr>
            <p:ph type="title"/>
          </p:nvPr>
        </p:nvSpPr>
        <p:spPr>
          <a:xfrm>
            <a:off x="1371600" y="381000"/>
            <a:ext cx="64182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000"/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000"/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000"/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000"/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000"/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000"/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000"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3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600"/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600"/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600"/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600"/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600"/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600"/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600"/>
            </a:lvl9pPr>
          </a:lstStyle>
          <a:p/>
        </p:txBody>
      </p:sp>
      <p:sp>
        <p:nvSpPr>
          <p:cNvPr id="38" name="Google Shape;38;p6"/>
          <p:cNvSpPr txBox="1"/>
          <p:nvPr>
            <p:ph idx="12" type="sldNum"/>
          </p:nvPr>
        </p:nvSpPr>
        <p:spPr>
          <a:xfrm>
            <a:off x="8438108" y="47693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9" name="Google Shape;39;p6"/>
          <p:cNvSpPr txBox="1"/>
          <p:nvPr>
            <p:ph idx="2" type="title"/>
          </p:nvPr>
        </p:nvSpPr>
        <p:spPr>
          <a:xfrm>
            <a:off x="1371600" y="381000"/>
            <a:ext cx="64182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000"/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000"/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000"/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000"/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000"/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000"/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000"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idx="12" type="sldNum"/>
          </p:nvPr>
        </p:nvSpPr>
        <p:spPr>
          <a:xfrm>
            <a:off x="8438108" y="47693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2" name="Google Shape;42;p7"/>
          <p:cNvSpPr txBox="1"/>
          <p:nvPr>
            <p:ph type="title"/>
          </p:nvPr>
        </p:nvSpPr>
        <p:spPr>
          <a:xfrm>
            <a:off x="1371600" y="381000"/>
            <a:ext cx="64182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000"/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000"/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000"/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000"/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000"/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000"/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000"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 point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4800"/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4800"/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4800"/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4800"/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4800"/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4800"/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4800"/>
            </a:lvl9pPr>
          </a:lstStyle>
          <a:p/>
        </p:txBody>
      </p:sp>
      <p:sp>
        <p:nvSpPr>
          <p:cNvPr id="45" name="Google Shape;45;p8"/>
          <p:cNvSpPr txBox="1"/>
          <p:nvPr>
            <p:ph idx="12" type="sldNum"/>
          </p:nvPr>
        </p:nvSpPr>
        <p:spPr>
          <a:xfrm>
            <a:off x="8438108" y="47693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9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8" name="Google Shape;48;p9"/>
          <p:cNvSpPr txBox="1"/>
          <p:nvPr>
            <p:ph idx="12" type="sldNum"/>
          </p:nvPr>
        </p:nvSpPr>
        <p:spPr>
          <a:xfrm>
            <a:off x="8438108" y="47693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 number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0"/>
          <p:cNvSpPr txBox="1"/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2000"/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2000"/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2000"/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2000"/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2000"/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2000"/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2000"/>
            </a:lvl9pPr>
          </a:lstStyle>
          <a:p/>
        </p:txBody>
      </p:sp>
      <p:sp>
        <p:nvSpPr>
          <p:cNvPr id="51" name="Google Shape;51;p10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2" name="Google Shape;52;p10"/>
          <p:cNvSpPr txBox="1"/>
          <p:nvPr>
            <p:ph idx="12" type="sldNum"/>
          </p:nvPr>
        </p:nvSpPr>
        <p:spPr>
          <a:xfrm>
            <a:off x="8438108" y="47693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9.xml"/><Relationship Id="rId10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0.xml"/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9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3.xml"/><Relationship Id="rId19" Type="http://schemas.openxmlformats.org/officeDocument/2006/relationships/theme" Target="../theme/theme2.xml"/><Relationship Id="rId6" Type="http://schemas.openxmlformats.org/officeDocument/2006/relationships/slideLayout" Target="../slideLayouts/slideLayout4.xml"/><Relationship Id="rId18" Type="http://schemas.openxmlformats.org/officeDocument/2006/relationships/slideLayout" Target="../slideLayouts/slideLayout16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268125" y="57150"/>
            <a:ext cx="8615100" cy="260700"/>
          </a:xfrm>
          <a:prstGeom prst="rect">
            <a:avLst/>
          </a:prstGeom>
          <a:solidFill>
            <a:srgbClr val="6C9B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Font typeface="Trebuchet MS"/>
              <a:buNone/>
            </a:pPr>
            <a:r>
              <a:rPr b="0" i="0" lang="en" sz="1200" u="none" cap="none" strike="noStrike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rPr>
              <a:t>N A T I O N A L   O C E A N I C   A N D   A T M O S P H E R I C   A D M I N I S T R A T I O N</a:t>
            </a:r>
            <a:endParaRPr/>
          </a:p>
        </p:txBody>
      </p:sp>
      <p:sp>
        <p:nvSpPr>
          <p:cNvPr id="7" name="Google Shape;7;p1"/>
          <p:cNvSpPr txBox="1"/>
          <p:nvPr/>
        </p:nvSpPr>
        <p:spPr>
          <a:xfrm>
            <a:off x="533400" y="342900"/>
            <a:ext cx="8077200" cy="457200"/>
          </a:xfrm>
          <a:prstGeom prst="rect">
            <a:avLst/>
          </a:prstGeom>
          <a:solidFill>
            <a:srgbClr val="215A9F"/>
          </a:solidFill>
          <a:ln>
            <a:noFill/>
          </a:ln>
        </p:spPr>
        <p:txBody>
          <a:bodyPr anchorCtr="0" anchor="t" bIns="36575" lIns="36575" spcFirstLastPara="1" rIns="36575" wrap="square" tIns="731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8;p1"/>
          <p:cNvSpPr/>
          <p:nvPr/>
        </p:nvSpPr>
        <p:spPr>
          <a:xfrm>
            <a:off x="8133037" y="0"/>
            <a:ext cx="992700" cy="9255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Google Shape;9;p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8151199" y="21299"/>
            <a:ext cx="956400" cy="8829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1"/>
          <p:cNvSpPr txBox="1"/>
          <p:nvPr>
            <p:ph idx="1" type="body"/>
          </p:nvPr>
        </p:nvSpPr>
        <p:spPr>
          <a:xfrm>
            <a:off x="311700" y="847675"/>
            <a:ext cx="8520600" cy="395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grpSp>
        <p:nvGrpSpPr>
          <p:cNvPr id="11" name="Google Shape;11;p1"/>
          <p:cNvGrpSpPr/>
          <p:nvPr/>
        </p:nvGrpSpPr>
        <p:grpSpPr>
          <a:xfrm>
            <a:off x="0" y="0"/>
            <a:ext cx="992700" cy="925500"/>
            <a:chOff x="2833075" y="-371525"/>
            <a:chExt cx="992700" cy="925500"/>
          </a:xfrm>
        </p:grpSpPr>
        <p:sp>
          <p:nvSpPr>
            <p:cNvPr id="12" name="Google Shape;12;p1"/>
            <p:cNvSpPr/>
            <p:nvPr/>
          </p:nvSpPr>
          <p:spPr>
            <a:xfrm>
              <a:off x="2833075" y="-371525"/>
              <a:ext cx="992700" cy="925500"/>
            </a:xfrm>
            <a:prstGeom prst="ellipse">
              <a:avLst/>
            </a:prstGeom>
            <a:solidFill>
              <a:srgbClr val="FFFFFF"/>
            </a:solidFill>
            <a:ln cap="flat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3" name="Google Shape;13;p1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2878375" y="-339575"/>
              <a:ext cx="902100" cy="861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" name="Google Shape;14;p1"/>
          <p:cNvSpPr txBox="1"/>
          <p:nvPr>
            <p:ph type="title"/>
          </p:nvPr>
        </p:nvSpPr>
        <p:spPr>
          <a:xfrm>
            <a:off x="1371600" y="381000"/>
            <a:ext cx="64182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000"/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000"/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000"/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000"/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000"/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000"/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000"/>
            </a:lvl9pPr>
          </a:lstStyle>
          <a:p/>
        </p:txBody>
      </p:sp>
      <p:sp>
        <p:nvSpPr>
          <p:cNvPr id="15" name="Google Shape;15;p1"/>
          <p:cNvSpPr/>
          <p:nvPr/>
        </p:nvSpPr>
        <p:spPr>
          <a:xfrm>
            <a:off x="228600" y="4843462"/>
            <a:ext cx="8682000" cy="240600"/>
          </a:xfrm>
          <a:prstGeom prst="rect">
            <a:avLst/>
          </a:prstGeom>
          <a:solidFill>
            <a:srgbClr val="215A9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1"/>
          <p:cNvSpPr/>
          <p:nvPr/>
        </p:nvSpPr>
        <p:spPr>
          <a:xfrm>
            <a:off x="76200" y="4845843"/>
            <a:ext cx="320700" cy="240600"/>
          </a:xfrm>
          <a:prstGeom prst="ellipse">
            <a:avLst/>
          </a:prstGeom>
          <a:solidFill>
            <a:srgbClr val="215A9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1"/>
          <p:cNvSpPr/>
          <p:nvPr/>
        </p:nvSpPr>
        <p:spPr>
          <a:xfrm>
            <a:off x="8747125" y="4845843"/>
            <a:ext cx="320700" cy="240600"/>
          </a:xfrm>
          <a:prstGeom prst="ellipse">
            <a:avLst/>
          </a:prstGeom>
          <a:solidFill>
            <a:srgbClr val="215A9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1"/>
          <p:cNvSpPr txBox="1"/>
          <p:nvPr>
            <p:ph idx="12" type="sldNum"/>
          </p:nvPr>
        </p:nvSpPr>
        <p:spPr>
          <a:xfrm>
            <a:off x="8438108" y="47693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3"/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gif"/><Relationship Id="rId4" Type="http://schemas.openxmlformats.org/officeDocument/2006/relationships/image" Target="../media/image9.gif"/><Relationship Id="rId5" Type="http://schemas.openxmlformats.org/officeDocument/2006/relationships/image" Target="../media/image6.gif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Relationship Id="rId4" Type="http://schemas.openxmlformats.org/officeDocument/2006/relationships/image" Target="../media/image10.gif"/><Relationship Id="rId5" Type="http://schemas.openxmlformats.org/officeDocument/2006/relationships/image" Target="../media/image4.gif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gif"/><Relationship Id="rId4" Type="http://schemas.openxmlformats.org/officeDocument/2006/relationships/image" Target="../media/image7.gif"/><Relationship Id="rId5" Type="http://schemas.openxmlformats.org/officeDocument/2006/relationships/image" Target="../media/image1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png"/><Relationship Id="rId4" Type="http://schemas.openxmlformats.org/officeDocument/2006/relationships/image" Target="../media/image17.png"/><Relationship Id="rId5" Type="http://schemas.openxmlformats.org/officeDocument/2006/relationships/image" Target="../media/image41.png"/><Relationship Id="rId6" Type="http://schemas.openxmlformats.org/officeDocument/2006/relationships/image" Target="../media/image2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3.png"/><Relationship Id="rId4" Type="http://schemas.openxmlformats.org/officeDocument/2006/relationships/image" Target="../media/image3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7.png"/><Relationship Id="rId4" Type="http://schemas.openxmlformats.org/officeDocument/2006/relationships/image" Target="../media/image2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0.png"/><Relationship Id="rId4" Type="http://schemas.openxmlformats.org/officeDocument/2006/relationships/image" Target="../media/image2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2.png"/><Relationship Id="rId4" Type="http://schemas.openxmlformats.org/officeDocument/2006/relationships/image" Target="../media/image2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0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9.png"/><Relationship Id="rId4" Type="http://schemas.openxmlformats.org/officeDocument/2006/relationships/image" Target="../media/image3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4.gif"/><Relationship Id="rId4" Type="http://schemas.openxmlformats.org/officeDocument/2006/relationships/image" Target="../media/image33.gif"/><Relationship Id="rId5" Type="http://schemas.openxmlformats.org/officeDocument/2006/relationships/image" Target="../media/image31.gif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7.png"/><Relationship Id="rId4" Type="http://schemas.openxmlformats.org/officeDocument/2006/relationships/image" Target="../media/image3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9.png"/><Relationship Id="rId4" Type="http://schemas.openxmlformats.org/officeDocument/2006/relationships/image" Target="../media/image3.png"/><Relationship Id="rId5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gif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8"/>
          <p:cNvSpPr txBox="1"/>
          <p:nvPr>
            <p:ph type="ctrTitle"/>
          </p:nvPr>
        </p:nvSpPr>
        <p:spPr>
          <a:xfrm>
            <a:off x="805350" y="879225"/>
            <a:ext cx="7533300" cy="95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chemeClr val="dk1"/>
                </a:solidFill>
              </a:rPr>
              <a:t>RTMA/URMA v2.8 Improvements and Plans for the Future</a:t>
            </a:r>
            <a:endParaRPr sz="2800">
              <a:solidFill>
                <a:schemeClr val="dk1"/>
              </a:solidFill>
            </a:endParaRPr>
          </a:p>
        </p:txBody>
      </p:sp>
      <p:sp>
        <p:nvSpPr>
          <p:cNvPr id="87" name="Google Shape;87;p18"/>
          <p:cNvSpPr txBox="1"/>
          <p:nvPr>
            <p:ph idx="1" type="subTitle"/>
          </p:nvPr>
        </p:nvSpPr>
        <p:spPr>
          <a:xfrm>
            <a:off x="451375" y="1835525"/>
            <a:ext cx="8324100" cy="293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rgbClr val="000000"/>
                </a:solidFill>
              </a:rPr>
              <a:t>Jacob R. Carley</a:t>
            </a:r>
            <a:r>
              <a:rPr baseline="30000" lang="en" sz="1500">
                <a:solidFill>
                  <a:srgbClr val="000000"/>
                </a:solidFill>
              </a:rPr>
              <a:t>1</a:t>
            </a:r>
            <a:r>
              <a:rPr lang="en" sz="1500">
                <a:solidFill>
                  <a:srgbClr val="000000"/>
                </a:solidFill>
              </a:rPr>
              <a:t>, Manuel Pondeca</a:t>
            </a:r>
            <a:r>
              <a:rPr baseline="30000" lang="en" sz="1500">
                <a:solidFill>
                  <a:srgbClr val="000000"/>
                </a:solidFill>
              </a:rPr>
              <a:t>12</a:t>
            </a:r>
            <a:r>
              <a:rPr lang="en" sz="1500">
                <a:solidFill>
                  <a:srgbClr val="000000"/>
                </a:solidFill>
              </a:rPr>
              <a:t>, Steve Levine</a:t>
            </a:r>
            <a:r>
              <a:rPr baseline="30000" lang="en" sz="1500">
                <a:solidFill>
                  <a:srgbClr val="000000"/>
                </a:solidFill>
              </a:rPr>
              <a:t>13*</a:t>
            </a:r>
            <a:r>
              <a:rPr lang="en" sz="1500">
                <a:solidFill>
                  <a:srgbClr val="000000"/>
                </a:solidFill>
              </a:rPr>
              <a:t>, Ying Lin</a:t>
            </a:r>
            <a:r>
              <a:rPr baseline="30000" lang="en" sz="1500">
                <a:solidFill>
                  <a:srgbClr val="000000"/>
                </a:solidFill>
              </a:rPr>
              <a:t>1</a:t>
            </a:r>
            <a:r>
              <a:rPr lang="en" sz="1500">
                <a:solidFill>
                  <a:srgbClr val="000000"/>
                </a:solidFill>
              </a:rPr>
              <a:t>, </a:t>
            </a:r>
            <a:r>
              <a:rPr lang="en" sz="1500">
                <a:solidFill>
                  <a:schemeClr val="dk1"/>
                </a:solidFill>
              </a:rPr>
              <a:t>Yan Luo</a:t>
            </a:r>
            <a:r>
              <a:rPr baseline="30000" lang="en" sz="1500">
                <a:solidFill>
                  <a:schemeClr val="dk1"/>
                </a:solidFill>
              </a:rPr>
              <a:t>12</a:t>
            </a:r>
            <a:r>
              <a:rPr lang="en" sz="1500">
                <a:solidFill>
                  <a:srgbClr val="000000"/>
                </a:solidFill>
              </a:rPr>
              <a:t> Annette Gibbs</a:t>
            </a:r>
            <a:r>
              <a:rPr baseline="30000" lang="en" sz="1500">
                <a:solidFill>
                  <a:srgbClr val="000000"/>
                </a:solidFill>
              </a:rPr>
              <a:t>12</a:t>
            </a:r>
            <a:r>
              <a:rPr lang="en" sz="1500">
                <a:solidFill>
                  <a:srgbClr val="000000"/>
                </a:solidFill>
              </a:rPr>
              <a:t>, Jim Purser</a:t>
            </a:r>
            <a:r>
              <a:rPr baseline="30000" lang="en" sz="1500">
                <a:solidFill>
                  <a:srgbClr val="000000"/>
                </a:solidFill>
              </a:rPr>
              <a:t>12</a:t>
            </a:r>
            <a:r>
              <a:rPr lang="en" sz="1500">
                <a:solidFill>
                  <a:srgbClr val="000000"/>
                </a:solidFill>
              </a:rPr>
              <a:t>, Stylianos Flampouris</a:t>
            </a:r>
            <a:r>
              <a:rPr baseline="30000" lang="en" sz="1500">
                <a:solidFill>
                  <a:srgbClr val="000000"/>
                </a:solidFill>
              </a:rPr>
              <a:t>12</a:t>
            </a:r>
            <a:r>
              <a:rPr lang="en" sz="1500">
                <a:solidFill>
                  <a:srgbClr val="000000"/>
                </a:solidFill>
              </a:rPr>
              <a:t>, Xiaoyan Zhang</a:t>
            </a:r>
            <a:r>
              <a:rPr baseline="30000" lang="en" sz="1500">
                <a:solidFill>
                  <a:srgbClr val="000000"/>
                </a:solidFill>
              </a:rPr>
              <a:t>12</a:t>
            </a:r>
            <a:r>
              <a:rPr lang="en" sz="1500">
                <a:solidFill>
                  <a:srgbClr val="000000"/>
                </a:solidFill>
              </a:rPr>
              <a:t>, Matthew Morris</a:t>
            </a:r>
            <a:r>
              <a:rPr baseline="30000" lang="en" sz="1500">
                <a:solidFill>
                  <a:srgbClr val="000000"/>
                </a:solidFill>
              </a:rPr>
              <a:t>13</a:t>
            </a:r>
            <a:r>
              <a:rPr lang="en" sz="1500">
                <a:solidFill>
                  <a:srgbClr val="000000"/>
                </a:solidFill>
              </a:rPr>
              <a:t>, Edward Colon</a:t>
            </a:r>
            <a:r>
              <a:rPr baseline="30000" lang="en" sz="1500">
                <a:solidFill>
                  <a:srgbClr val="000000"/>
                </a:solidFill>
              </a:rPr>
              <a:t>12</a:t>
            </a:r>
            <a:r>
              <a:rPr lang="en" sz="1500">
                <a:solidFill>
                  <a:srgbClr val="000000"/>
                </a:solidFill>
              </a:rPr>
              <a:t>, </a:t>
            </a:r>
            <a:r>
              <a:rPr lang="en" sz="1500">
                <a:solidFill>
                  <a:schemeClr val="dk1"/>
                </a:solidFill>
              </a:rPr>
              <a:t>Runhua Yang</a:t>
            </a:r>
            <a:r>
              <a:rPr baseline="30000" lang="en" sz="1500">
                <a:solidFill>
                  <a:schemeClr val="dk1"/>
                </a:solidFill>
              </a:rPr>
              <a:t>12</a:t>
            </a:r>
            <a:r>
              <a:rPr lang="en" sz="1500">
                <a:solidFill>
                  <a:srgbClr val="000000"/>
                </a:solidFill>
              </a:rPr>
              <a:t>, Gang Zhao</a:t>
            </a:r>
            <a:r>
              <a:rPr baseline="30000" lang="en" sz="1500">
                <a:solidFill>
                  <a:schemeClr val="dk1"/>
                </a:solidFill>
              </a:rPr>
              <a:t>12</a:t>
            </a:r>
            <a:r>
              <a:rPr lang="en" sz="1500">
                <a:solidFill>
                  <a:srgbClr val="000000"/>
                </a:solidFill>
              </a:rPr>
              <a:t>, Jeff Whiting</a:t>
            </a:r>
            <a:r>
              <a:rPr baseline="30000" lang="en" sz="1500">
                <a:solidFill>
                  <a:srgbClr val="000000"/>
                </a:solidFill>
              </a:rPr>
              <a:t>12</a:t>
            </a:r>
            <a:r>
              <a:rPr lang="en" sz="1500">
                <a:solidFill>
                  <a:srgbClr val="000000"/>
                </a:solidFill>
              </a:rPr>
              <a:t>, and Daryl Kleist</a:t>
            </a:r>
            <a:r>
              <a:rPr baseline="30000" lang="en" sz="1500">
                <a:solidFill>
                  <a:srgbClr val="000000"/>
                </a:solidFill>
              </a:rPr>
              <a:t>1</a:t>
            </a:r>
            <a:endParaRPr baseline="30000" sz="1500">
              <a:solidFill>
                <a:srgbClr val="000000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500">
              <a:solidFill>
                <a:srgbClr val="000000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rgbClr val="000000"/>
                </a:solidFill>
              </a:rPr>
              <a:t>And many other excellent folks from ESRL/GSD, NWS WFOs and Regions, MDL + the NBM team, and NCEP Centers</a:t>
            </a:r>
            <a:endParaRPr sz="1500">
              <a:solidFill>
                <a:srgbClr val="000000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500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aseline="30000" lang="en" sz="1500">
                <a:solidFill>
                  <a:srgbClr val="000000"/>
                </a:solidFill>
              </a:rPr>
              <a:t>1</a:t>
            </a:r>
            <a:r>
              <a:rPr lang="en" sz="1500">
                <a:solidFill>
                  <a:srgbClr val="000000"/>
                </a:solidFill>
              </a:rPr>
              <a:t>NCEP/EMC/Modeling and Data Assimilation Branch</a:t>
            </a:r>
            <a:endParaRPr sz="1500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aseline="30000" lang="en" sz="1500">
                <a:solidFill>
                  <a:srgbClr val="000000"/>
                </a:solidFill>
              </a:rPr>
              <a:t>2</a:t>
            </a:r>
            <a:r>
              <a:rPr lang="en" sz="1500">
                <a:solidFill>
                  <a:srgbClr val="000000"/>
                </a:solidFill>
              </a:rPr>
              <a:t>IM Systems Group</a:t>
            </a:r>
            <a:endParaRPr sz="1500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aseline="30000" lang="en" sz="1500">
                <a:solidFill>
                  <a:srgbClr val="000000"/>
                </a:solidFill>
              </a:rPr>
              <a:t>3</a:t>
            </a:r>
            <a:r>
              <a:rPr lang="en" sz="1500">
                <a:solidFill>
                  <a:srgbClr val="000000"/>
                </a:solidFill>
              </a:rPr>
              <a:t>Systems Research Group</a:t>
            </a:r>
            <a:endParaRPr sz="1500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rgbClr val="000000"/>
                </a:solidFill>
              </a:rPr>
              <a:t>*Now at MDL</a:t>
            </a:r>
            <a:endParaRPr sz="1500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000000"/>
              </a:solidFill>
            </a:endParaRPr>
          </a:p>
        </p:txBody>
      </p:sp>
      <p:sp>
        <p:nvSpPr>
          <p:cNvPr id="88" name="Google Shape;88;p18"/>
          <p:cNvSpPr txBox="1"/>
          <p:nvPr>
            <p:ph idx="12" type="sldNum"/>
          </p:nvPr>
        </p:nvSpPr>
        <p:spPr>
          <a:xfrm>
            <a:off x="8438108" y="476935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7"/>
          <p:cNvSpPr txBox="1"/>
          <p:nvPr>
            <p:ph type="title"/>
          </p:nvPr>
        </p:nvSpPr>
        <p:spPr>
          <a:xfrm>
            <a:off x="1371600" y="381000"/>
            <a:ext cx="64182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Example: Ceiling clearing</a:t>
            </a:r>
            <a:endParaRPr/>
          </a:p>
        </p:txBody>
      </p:sp>
      <p:sp>
        <p:nvSpPr>
          <p:cNvPr id="188" name="Google Shape;188;p27"/>
          <p:cNvSpPr txBox="1"/>
          <p:nvPr/>
        </p:nvSpPr>
        <p:spPr>
          <a:xfrm>
            <a:off x="91440" y="3566160"/>
            <a:ext cx="2926200" cy="3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Sky Cover</a:t>
            </a:r>
            <a:endParaRPr b="1"/>
          </a:p>
        </p:txBody>
      </p:sp>
      <p:sp>
        <p:nvSpPr>
          <p:cNvPr id="189" name="Google Shape;189;p27"/>
          <p:cNvSpPr txBox="1"/>
          <p:nvPr/>
        </p:nvSpPr>
        <p:spPr>
          <a:xfrm>
            <a:off x="3108890" y="3566160"/>
            <a:ext cx="2926200" cy="3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Original Ceiling</a:t>
            </a:r>
            <a:endParaRPr b="1"/>
          </a:p>
        </p:txBody>
      </p:sp>
      <p:sp>
        <p:nvSpPr>
          <p:cNvPr id="190" name="Google Shape;190;p27"/>
          <p:cNvSpPr txBox="1"/>
          <p:nvPr/>
        </p:nvSpPr>
        <p:spPr>
          <a:xfrm>
            <a:off x="6126480" y="3566160"/>
            <a:ext cx="2926200" cy="3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Modified Ceiling</a:t>
            </a:r>
            <a:endParaRPr b="1"/>
          </a:p>
        </p:txBody>
      </p:sp>
      <p:pic>
        <p:nvPicPr>
          <p:cNvPr id="191" name="Google Shape;191;p27"/>
          <p:cNvPicPr preferRelativeResize="0"/>
          <p:nvPr/>
        </p:nvPicPr>
        <p:blipFill rotWithShape="1">
          <a:blip r:embed="rId3">
            <a:alphaModFix/>
          </a:blip>
          <a:srcRect b="109" l="0" r="0" t="109"/>
          <a:stretch/>
        </p:blipFill>
        <p:spPr>
          <a:xfrm>
            <a:off x="182880" y="1170125"/>
            <a:ext cx="2926080" cy="2425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7"/>
          <p:cNvPicPr preferRelativeResize="0"/>
          <p:nvPr/>
        </p:nvPicPr>
        <p:blipFill rotWithShape="1">
          <a:blip r:embed="rId4">
            <a:alphaModFix/>
          </a:blip>
          <a:srcRect b="258" l="0" r="0" t="258"/>
          <a:stretch/>
        </p:blipFill>
        <p:spPr>
          <a:xfrm>
            <a:off x="3108960" y="1170125"/>
            <a:ext cx="2926080" cy="2425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7"/>
          <p:cNvPicPr preferRelativeResize="0"/>
          <p:nvPr/>
        </p:nvPicPr>
        <p:blipFill rotWithShape="1">
          <a:blip r:embed="rId5">
            <a:alphaModFix/>
          </a:blip>
          <a:srcRect b="258" l="0" r="0" t="258"/>
          <a:stretch/>
        </p:blipFill>
        <p:spPr>
          <a:xfrm>
            <a:off x="6035040" y="1168850"/>
            <a:ext cx="2926080" cy="2425815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7"/>
          <p:cNvSpPr txBox="1"/>
          <p:nvPr/>
        </p:nvSpPr>
        <p:spPr>
          <a:xfrm>
            <a:off x="2743200" y="4114800"/>
            <a:ext cx="3657600" cy="50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18Z on 15 March 2019</a:t>
            </a:r>
            <a:endParaRPr b="1" sz="1800"/>
          </a:p>
        </p:txBody>
      </p:sp>
      <p:sp>
        <p:nvSpPr>
          <p:cNvPr id="195" name="Google Shape;195;p27"/>
          <p:cNvSpPr/>
          <p:nvPr/>
        </p:nvSpPr>
        <p:spPr>
          <a:xfrm>
            <a:off x="5084064" y="2654675"/>
            <a:ext cx="346200" cy="4530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0000"/>
              </a:highlight>
            </a:endParaRPr>
          </a:p>
        </p:txBody>
      </p:sp>
      <p:sp>
        <p:nvSpPr>
          <p:cNvPr id="196" name="Google Shape;196;p27"/>
          <p:cNvSpPr/>
          <p:nvPr/>
        </p:nvSpPr>
        <p:spPr>
          <a:xfrm>
            <a:off x="8010144" y="2654675"/>
            <a:ext cx="346200" cy="4530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0000"/>
              </a:highlight>
            </a:endParaRPr>
          </a:p>
        </p:txBody>
      </p:sp>
      <p:sp>
        <p:nvSpPr>
          <p:cNvPr id="197" name="Google Shape;197;p27"/>
          <p:cNvSpPr/>
          <p:nvPr/>
        </p:nvSpPr>
        <p:spPr>
          <a:xfrm>
            <a:off x="2080389" y="2654675"/>
            <a:ext cx="346200" cy="4530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0000"/>
              </a:highlight>
            </a:endParaRPr>
          </a:p>
        </p:txBody>
      </p:sp>
      <p:sp>
        <p:nvSpPr>
          <p:cNvPr id="198" name="Google Shape;198;p27"/>
          <p:cNvSpPr txBox="1"/>
          <p:nvPr>
            <p:ph idx="12" type="sldNum"/>
          </p:nvPr>
        </p:nvSpPr>
        <p:spPr>
          <a:xfrm>
            <a:off x="8438108" y="476935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8"/>
          <p:cNvSpPr txBox="1"/>
          <p:nvPr>
            <p:ph type="title"/>
          </p:nvPr>
        </p:nvSpPr>
        <p:spPr>
          <a:xfrm>
            <a:off x="1371600" y="381000"/>
            <a:ext cx="64182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Example: Sky Cover QC</a:t>
            </a:r>
            <a:endParaRPr/>
          </a:p>
        </p:txBody>
      </p:sp>
      <p:pic>
        <p:nvPicPr>
          <p:cNvPr id="204" name="Google Shape;204;p28"/>
          <p:cNvPicPr preferRelativeResize="0"/>
          <p:nvPr/>
        </p:nvPicPr>
        <p:blipFill rotWithShape="1">
          <a:blip r:embed="rId3">
            <a:alphaModFix/>
          </a:blip>
          <a:srcRect b="0" l="18073" r="0" t="6358"/>
          <a:stretch/>
        </p:blipFill>
        <p:spPr>
          <a:xfrm>
            <a:off x="5852160" y="1335024"/>
            <a:ext cx="3017519" cy="1848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8"/>
          <p:cNvPicPr preferRelativeResize="0"/>
          <p:nvPr/>
        </p:nvPicPr>
        <p:blipFill rotWithShape="1">
          <a:blip r:embed="rId4">
            <a:alphaModFix/>
          </a:blip>
          <a:srcRect b="189" l="0" r="0" t="199"/>
          <a:stretch/>
        </p:blipFill>
        <p:spPr>
          <a:xfrm>
            <a:off x="228600" y="1152438"/>
            <a:ext cx="2743201" cy="2270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8"/>
          <p:cNvPicPr preferRelativeResize="0"/>
          <p:nvPr/>
        </p:nvPicPr>
        <p:blipFill rotWithShape="1">
          <a:blip r:embed="rId5">
            <a:alphaModFix/>
          </a:blip>
          <a:srcRect b="189" l="0" r="0" t="199"/>
          <a:stretch/>
        </p:blipFill>
        <p:spPr>
          <a:xfrm>
            <a:off x="3017520" y="1152438"/>
            <a:ext cx="2743201" cy="2270235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28"/>
          <p:cNvSpPr txBox="1"/>
          <p:nvPr/>
        </p:nvSpPr>
        <p:spPr>
          <a:xfrm>
            <a:off x="228600" y="3413760"/>
            <a:ext cx="2560200" cy="3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Original Sky Cover</a:t>
            </a:r>
            <a:endParaRPr b="1"/>
          </a:p>
        </p:txBody>
      </p:sp>
      <p:sp>
        <p:nvSpPr>
          <p:cNvPr id="208" name="Google Shape;208;p28"/>
          <p:cNvSpPr txBox="1"/>
          <p:nvPr/>
        </p:nvSpPr>
        <p:spPr>
          <a:xfrm>
            <a:off x="3200400" y="3413760"/>
            <a:ext cx="2560200" cy="3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Modified Sky Cover (QC)</a:t>
            </a:r>
            <a:endParaRPr b="1"/>
          </a:p>
        </p:txBody>
      </p:sp>
      <p:sp>
        <p:nvSpPr>
          <p:cNvPr id="209" name="Google Shape;209;p28"/>
          <p:cNvSpPr txBox="1"/>
          <p:nvPr/>
        </p:nvSpPr>
        <p:spPr>
          <a:xfrm>
            <a:off x="6172200" y="3413760"/>
            <a:ext cx="2560200" cy="3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VIS</a:t>
            </a:r>
            <a:endParaRPr b="1"/>
          </a:p>
        </p:txBody>
      </p:sp>
      <p:sp>
        <p:nvSpPr>
          <p:cNvPr id="210" name="Google Shape;210;p28"/>
          <p:cNvSpPr/>
          <p:nvPr/>
        </p:nvSpPr>
        <p:spPr>
          <a:xfrm>
            <a:off x="188500" y="2198650"/>
            <a:ext cx="694500" cy="7791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0000"/>
              </a:highlight>
            </a:endParaRPr>
          </a:p>
        </p:txBody>
      </p:sp>
      <p:sp>
        <p:nvSpPr>
          <p:cNvPr id="211" name="Google Shape;211;p28"/>
          <p:cNvSpPr/>
          <p:nvPr/>
        </p:nvSpPr>
        <p:spPr>
          <a:xfrm>
            <a:off x="2971800" y="2198650"/>
            <a:ext cx="694500" cy="7791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0000"/>
              </a:highlight>
            </a:endParaRPr>
          </a:p>
        </p:txBody>
      </p:sp>
      <p:sp>
        <p:nvSpPr>
          <p:cNvPr id="212" name="Google Shape;212;p28"/>
          <p:cNvSpPr/>
          <p:nvPr/>
        </p:nvSpPr>
        <p:spPr>
          <a:xfrm>
            <a:off x="5638800" y="1512850"/>
            <a:ext cx="694500" cy="7791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0000"/>
              </a:highlight>
            </a:endParaRPr>
          </a:p>
        </p:txBody>
      </p:sp>
      <p:sp>
        <p:nvSpPr>
          <p:cNvPr id="213" name="Google Shape;213;p28"/>
          <p:cNvSpPr txBox="1"/>
          <p:nvPr/>
        </p:nvSpPr>
        <p:spPr>
          <a:xfrm>
            <a:off x="2743200" y="4114800"/>
            <a:ext cx="3657600" cy="50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14Z on 24 April 2019</a:t>
            </a:r>
            <a:endParaRPr b="1" sz="1800"/>
          </a:p>
        </p:txBody>
      </p:sp>
      <p:sp>
        <p:nvSpPr>
          <p:cNvPr id="214" name="Google Shape;214;p28"/>
          <p:cNvSpPr txBox="1"/>
          <p:nvPr>
            <p:ph idx="12" type="sldNum"/>
          </p:nvPr>
        </p:nvSpPr>
        <p:spPr>
          <a:xfrm>
            <a:off x="8438108" y="476935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9"/>
          <p:cNvSpPr txBox="1"/>
          <p:nvPr>
            <p:ph type="title"/>
          </p:nvPr>
        </p:nvSpPr>
        <p:spPr>
          <a:xfrm>
            <a:off x="1371600" y="381000"/>
            <a:ext cx="64182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Example: Sky Cover QC</a:t>
            </a:r>
            <a:endParaRPr/>
          </a:p>
        </p:txBody>
      </p:sp>
      <p:pic>
        <p:nvPicPr>
          <p:cNvPr id="220" name="Google Shape;220;p29"/>
          <p:cNvPicPr preferRelativeResize="0"/>
          <p:nvPr/>
        </p:nvPicPr>
        <p:blipFill rotWithShape="1">
          <a:blip r:embed="rId3">
            <a:alphaModFix/>
          </a:blip>
          <a:srcRect b="189" l="0" r="0" t="199"/>
          <a:stretch/>
        </p:blipFill>
        <p:spPr>
          <a:xfrm>
            <a:off x="228600" y="1152438"/>
            <a:ext cx="2743201" cy="2270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9"/>
          <p:cNvPicPr preferRelativeResize="0"/>
          <p:nvPr/>
        </p:nvPicPr>
        <p:blipFill rotWithShape="1">
          <a:blip r:embed="rId4">
            <a:alphaModFix/>
          </a:blip>
          <a:srcRect b="189" l="0" r="0" t="199"/>
          <a:stretch/>
        </p:blipFill>
        <p:spPr>
          <a:xfrm>
            <a:off x="3017520" y="1152438"/>
            <a:ext cx="2743201" cy="2270235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29"/>
          <p:cNvSpPr txBox="1"/>
          <p:nvPr/>
        </p:nvSpPr>
        <p:spPr>
          <a:xfrm>
            <a:off x="228600" y="3413760"/>
            <a:ext cx="2560200" cy="3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Original Sky Cover</a:t>
            </a:r>
            <a:endParaRPr b="1"/>
          </a:p>
        </p:txBody>
      </p:sp>
      <p:sp>
        <p:nvSpPr>
          <p:cNvPr id="223" name="Google Shape;223;p29"/>
          <p:cNvSpPr txBox="1"/>
          <p:nvPr/>
        </p:nvSpPr>
        <p:spPr>
          <a:xfrm>
            <a:off x="3200400" y="3413760"/>
            <a:ext cx="2560200" cy="3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Modified Sky Cover (QC)</a:t>
            </a:r>
            <a:endParaRPr b="1"/>
          </a:p>
        </p:txBody>
      </p:sp>
      <p:sp>
        <p:nvSpPr>
          <p:cNvPr id="224" name="Google Shape;224;p29"/>
          <p:cNvSpPr txBox="1"/>
          <p:nvPr/>
        </p:nvSpPr>
        <p:spPr>
          <a:xfrm>
            <a:off x="6172200" y="3413760"/>
            <a:ext cx="2560200" cy="3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VIS</a:t>
            </a:r>
            <a:endParaRPr b="1"/>
          </a:p>
        </p:txBody>
      </p:sp>
      <p:pic>
        <p:nvPicPr>
          <p:cNvPr id="225" name="Google Shape;225;p29"/>
          <p:cNvPicPr preferRelativeResize="0"/>
          <p:nvPr/>
        </p:nvPicPr>
        <p:blipFill rotWithShape="1">
          <a:blip r:embed="rId5">
            <a:alphaModFix/>
          </a:blip>
          <a:srcRect b="0" l="17877" r="0" t="6032"/>
          <a:stretch/>
        </p:blipFill>
        <p:spPr>
          <a:xfrm>
            <a:off x="5852160" y="1335024"/>
            <a:ext cx="3017519" cy="1860803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29"/>
          <p:cNvSpPr/>
          <p:nvPr/>
        </p:nvSpPr>
        <p:spPr>
          <a:xfrm>
            <a:off x="188500" y="2198650"/>
            <a:ext cx="694500" cy="7791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0000"/>
              </a:highlight>
            </a:endParaRPr>
          </a:p>
        </p:txBody>
      </p:sp>
      <p:sp>
        <p:nvSpPr>
          <p:cNvPr id="227" name="Google Shape;227;p29"/>
          <p:cNvSpPr/>
          <p:nvPr/>
        </p:nvSpPr>
        <p:spPr>
          <a:xfrm>
            <a:off x="2971800" y="2198650"/>
            <a:ext cx="694500" cy="7791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0000"/>
              </a:highlight>
            </a:endParaRPr>
          </a:p>
        </p:txBody>
      </p:sp>
      <p:sp>
        <p:nvSpPr>
          <p:cNvPr id="228" name="Google Shape;228;p29"/>
          <p:cNvSpPr/>
          <p:nvPr/>
        </p:nvSpPr>
        <p:spPr>
          <a:xfrm>
            <a:off x="5638800" y="1512850"/>
            <a:ext cx="694500" cy="7791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0000"/>
              </a:highlight>
            </a:endParaRPr>
          </a:p>
        </p:txBody>
      </p:sp>
      <p:sp>
        <p:nvSpPr>
          <p:cNvPr id="229" name="Google Shape;229;p29"/>
          <p:cNvSpPr txBox="1"/>
          <p:nvPr/>
        </p:nvSpPr>
        <p:spPr>
          <a:xfrm>
            <a:off x="2743200" y="4114800"/>
            <a:ext cx="3657600" cy="50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15Z on 24 April 2019</a:t>
            </a:r>
            <a:endParaRPr b="1" sz="1800"/>
          </a:p>
        </p:txBody>
      </p:sp>
      <p:sp>
        <p:nvSpPr>
          <p:cNvPr id="230" name="Google Shape;230;p29"/>
          <p:cNvSpPr txBox="1"/>
          <p:nvPr>
            <p:ph idx="12" type="sldNum"/>
          </p:nvPr>
        </p:nvSpPr>
        <p:spPr>
          <a:xfrm>
            <a:off x="8438108" y="476935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0"/>
          <p:cNvSpPr txBox="1"/>
          <p:nvPr>
            <p:ph type="title"/>
          </p:nvPr>
        </p:nvSpPr>
        <p:spPr>
          <a:xfrm>
            <a:off x="1022400" y="381000"/>
            <a:ext cx="70956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Ceiling and Sky Cover Stats</a:t>
            </a:r>
            <a:endParaRPr sz="2200"/>
          </a:p>
        </p:txBody>
      </p:sp>
      <p:sp>
        <p:nvSpPr>
          <p:cNvPr id="236" name="Google Shape;236;p30"/>
          <p:cNvSpPr txBox="1"/>
          <p:nvPr>
            <p:ph idx="12" type="sldNum"/>
          </p:nvPr>
        </p:nvSpPr>
        <p:spPr>
          <a:xfrm>
            <a:off x="8438108" y="476935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37" name="Google Shape;237;p30"/>
          <p:cNvPicPr preferRelativeResize="0"/>
          <p:nvPr/>
        </p:nvPicPr>
        <p:blipFill rotWithShape="1">
          <a:blip r:embed="rId3">
            <a:alphaModFix/>
          </a:blip>
          <a:srcRect b="96063" l="26879" r="30029" t="0"/>
          <a:stretch/>
        </p:blipFill>
        <p:spPr>
          <a:xfrm>
            <a:off x="533400" y="914400"/>
            <a:ext cx="3078349" cy="148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0"/>
          <p:cNvPicPr preferRelativeResize="0"/>
          <p:nvPr/>
        </p:nvPicPr>
        <p:blipFill rotWithShape="1">
          <a:blip r:embed="rId4">
            <a:alphaModFix/>
          </a:blip>
          <a:srcRect b="96037" l="25588" r="28977" t="0"/>
          <a:stretch/>
        </p:blipFill>
        <p:spPr>
          <a:xfrm>
            <a:off x="4556760" y="914400"/>
            <a:ext cx="3314701" cy="148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30"/>
          <p:cNvPicPr preferRelativeResize="0"/>
          <p:nvPr/>
        </p:nvPicPr>
        <p:blipFill rotWithShape="1">
          <a:blip r:embed="rId5">
            <a:alphaModFix/>
          </a:blip>
          <a:srcRect b="0" l="49482" r="0" t="2969"/>
          <a:stretch/>
        </p:blipFill>
        <p:spPr>
          <a:xfrm>
            <a:off x="457200" y="1097280"/>
            <a:ext cx="3607724" cy="366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30"/>
          <p:cNvPicPr preferRelativeResize="0"/>
          <p:nvPr/>
        </p:nvPicPr>
        <p:blipFill rotWithShape="1">
          <a:blip r:embed="rId6">
            <a:alphaModFix/>
          </a:blip>
          <a:srcRect b="0" l="49497" r="0" t="2467"/>
          <a:stretch/>
        </p:blipFill>
        <p:spPr>
          <a:xfrm>
            <a:off x="4572000" y="1097280"/>
            <a:ext cx="3546126" cy="3531576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30"/>
          <p:cNvSpPr/>
          <p:nvPr/>
        </p:nvSpPr>
        <p:spPr>
          <a:xfrm>
            <a:off x="276225" y="1076325"/>
            <a:ext cx="1743000" cy="76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30"/>
          <p:cNvSpPr/>
          <p:nvPr/>
        </p:nvSpPr>
        <p:spPr>
          <a:xfrm>
            <a:off x="4556750" y="1063075"/>
            <a:ext cx="1743000" cy="76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30"/>
          <p:cNvSpPr txBox="1"/>
          <p:nvPr/>
        </p:nvSpPr>
        <p:spPr>
          <a:xfrm>
            <a:off x="2110050" y="4878550"/>
            <a:ext cx="4923900" cy="1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*stats are relative to METARs, buoys, and ships*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1"/>
          <p:cNvSpPr txBox="1"/>
          <p:nvPr>
            <p:ph type="title"/>
          </p:nvPr>
        </p:nvSpPr>
        <p:spPr>
          <a:xfrm>
            <a:off x="1371600" y="381000"/>
            <a:ext cx="64182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NOHRSC Snowfall Analysis for URMA </a:t>
            </a:r>
            <a:endParaRPr/>
          </a:p>
        </p:txBody>
      </p:sp>
      <p:sp>
        <p:nvSpPr>
          <p:cNvPr id="249" name="Google Shape;249;p31"/>
          <p:cNvSpPr txBox="1"/>
          <p:nvPr>
            <p:ph idx="1" type="body"/>
          </p:nvPr>
        </p:nvSpPr>
        <p:spPr>
          <a:xfrm>
            <a:off x="311700" y="940775"/>
            <a:ext cx="8520600" cy="395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28575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Add NOHRSC 6h/24h snowfall analysis to the precipitation URMA suite</a:t>
            </a:r>
            <a:endParaRPr sz="1400">
              <a:solidFill>
                <a:srgbClr val="000000"/>
              </a:solidFill>
            </a:endParaRPr>
          </a:p>
          <a:p>
            <a:pPr indent="-317500" lvl="0" marL="28575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At the 18Z cycle, process NOHRSC data for current day AND the past 7 days to continually refine snow product </a:t>
            </a:r>
            <a:endParaRPr sz="1400">
              <a:solidFill>
                <a:srgbClr val="000000"/>
              </a:solidFill>
            </a:endParaRPr>
          </a:p>
          <a:p>
            <a:pPr indent="-317500" lvl="1" marL="5715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 sz="1400">
                <a:solidFill>
                  <a:srgbClr val="000000"/>
                </a:solidFill>
              </a:rPr>
              <a:t>Data mapped from NOHRSC’s g184 to the expanded ConUS grid (WEXP) for NBM</a:t>
            </a:r>
            <a:endParaRPr>
              <a:solidFill>
                <a:srgbClr val="000000"/>
              </a:solidFill>
            </a:endParaRPr>
          </a:p>
          <a:p>
            <a:pPr indent="-317500" lvl="1" marL="5715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 sz="1400">
                <a:solidFill>
                  <a:srgbClr val="000000"/>
                </a:solidFill>
              </a:rPr>
              <a:t>g184 data sent out to AWIPS  </a:t>
            </a:r>
            <a:endParaRPr sz="1400">
              <a:solidFill>
                <a:srgbClr val="000000"/>
              </a:solidFill>
            </a:endParaRPr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250" name="Google Shape;25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0618" y="2484093"/>
            <a:ext cx="2839000" cy="228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85168" y="2484093"/>
            <a:ext cx="2839000" cy="2287850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31"/>
          <p:cNvSpPr txBox="1"/>
          <p:nvPr>
            <p:ph idx="12" type="sldNum"/>
          </p:nvPr>
        </p:nvSpPr>
        <p:spPr>
          <a:xfrm>
            <a:off x="8438108" y="476935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53" name="Google Shape;253;p31"/>
          <p:cNvSpPr txBox="1"/>
          <p:nvPr/>
        </p:nvSpPr>
        <p:spPr>
          <a:xfrm>
            <a:off x="1839325" y="4146300"/>
            <a:ext cx="2361600" cy="190200"/>
          </a:xfrm>
          <a:prstGeom prst="rect">
            <a:avLst/>
          </a:prstGeom>
          <a:solidFill>
            <a:srgbClr val="F3F3F3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6h Snowfall Accumulation</a:t>
            </a:r>
            <a:endParaRPr sz="1200"/>
          </a:p>
        </p:txBody>
      </p:sp>
      <p:sp>
        <p:nvSpPr>
          <p:cNvPr id="254" name="Google Shape;254;p31"/>
          <p:cNvSpPr txBox="1"/>
          <p:nvPr/>
        </p:nvSpPr>
        <p:spPr>
          <a:xfrm>
            <a:off x="5420725" y="4146300"/>
            <a:ext cx="2361600" cy="190200"/>
          </a:xfrm>
          <a:prstGeom prst="rect">
            <a:avLst/>
          </a:prstGeom>
          <a:solidFill>
            <a:srgbClr val="F3F3F3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24</a:t>
            </a:r>
            <a:r>
              <a:rPr lang="en" sz="1200"/>
              <a:t>h Snowfall Accumulation</a:t>
            </a:r>
            <a:endParaRPr sz="12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2"/>
          <p:cNvSpPr txBox="1"/>
          <p:nvPr>
            <p:ph type="title"/>
          </p:nvPr>
        </p:nvSpPr>
        <p:spPr>
          <a:xfrm>
            <a:off x="1371600" y="381000"/>
            <a:ext cx="64182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Improved Offshore Filling of pcpURMA</a:t>
            </a:r>
            <a:endParaRPr sz="2400"/>
          </a:p>
        </p:txBody>
      </p:sp>
      <p:sp>
        <p:nvSpPr>
          <p:cNvPr id="260" name="Google Shape;260;p32"/>
          <p:cNvSpPr txBox="1"/>
          <p:nvPr>
            <p:ph idx="12" type="sldNum"/>
          </p:nvPr>
        </p:nvSpPr>
        <p:spPr>
          <a:xfrm>
            <a:off x="8438108" y="476935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61" name="Google Shape;26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05625" y="822425"/>
            <a:ext cx="2002500" cy="2111600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32"/>
          <p:cNvSpPr txBox="1"/>
          <p:nvPr>
            <p:ph idx="1" type="body"/>
          </p:nvPr>
        </p:nvSpPr>
        <p:spPr>
          <a:xfrm>
            <a:off x="111475" y="1013975"/>
            <a:ext cx="5986500" cy="343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>
                <a:solidFill>
                  <a:srgbClr val="000000"/>
                </a:solidFill>
              </a:rPr>
              <a:t>The primary source of ConUS pcpURMA is the NCEP Stage IV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mosaicked RFC QPEs → which is limited to RFC domains</a:t>
            </a:r>
            <a:endParaRPr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>
                <a:solidFill>
                  <a:srgbClr val="000000"/>
                </a:solidFill>
              </a:rPr>
              <a:t>V2.7 introduced offshore filling of ConUS PCPURMA with 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Gauge-corrected MRMS (where RQI ≥ 0.1)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CMORPH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Sharp discontinuities can exist between these products</a:t>
            </a:r>
            <a:endParaRPr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>
                <a:solidFill>
                  <a:srgbClr val="000000"/>
                </a:solidFill>
              </a:rPr>
              <a:t>Solution → apply Whittaker blending function for a smoother pcpURMA offshore filling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Approach already used in RTMA/URMA to fill edges around domain</a:t>
            </a:r>
            <a:endParaRPr>
              <a:solidFill>
                <a:srgbClr val="000000"/>
              </a:solidFill>
            </a:endParaRPr>
          </a:p>
        </p:txBody>
      </p:sp>
      <p:cxnSp>
        <p:nvCxnSpPr>
          <p:cNvPr id="263" name="Google Shape;263;p32"/>
          <p:cNvCxnSpPr/>
          <p:nvPr/>
        </p:nvCxnSpPr>
        <p:spPr>
          <a:xfrm flipH="1" rot="10800000">
            <a:off x="5448450" y="1943350"/>
            <a:ext cx="2022900" cy="1270500"/>
          </a:xfrm>
          <a:prstGeom prst="straightConnector1">
            <a:avLst/>
          </a:prstGeom>
          <a:noFill/>
          <a:ln cap="flat" cmpd="sng" w="38100">
            <a:solidFill>
              <a:srgbClr val="FF00FF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264" name="Google Shape;264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32700" y="2824516"/>
            <a:ext cx="1875425" cy="202203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5" name="Google Shape;265;p32"/>
          <p:cNvCxnSpPr/>
          <p:nvPr/>
        </p:nvCxnSpPr>
        <p:spPr>
          <a:xfrm flipH="1" rot="10800000">
            <a:off x="4482775" y="3894825"/>
            <a:ext cx="2998800" cy="20400"/>
          </a:xfrm>
          <a:prstGeom prst="straightConnector1">
            <a:avLst/>
          </a:prstGeom>
          <a:noFill/>
          <a:ln cap="flat" cmpd="sng" w="38100">
            <a:solidFill>
              <a:srgbClr val="FF00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66" name="Google Shape;266;p32"/>
          <p:cNvSpPr txBox="1"/>
          <p:nvPr/>
        </p:nvSpPr>
        <p:spPr>
          <a:xfrm>
            <a:off x="6129500" y="1567100"/>
            <a:ext cx="5855100" cy="68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FF"/>
                </a:solidFill>
              </a:rPr>
              <a:t>Prod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267" name="Google Shape;267;p32"/>
          <p:cNvSpPr txBox="1"/>
          <p:nvPr/>
        </p:nvSpPr>
        <p:spPr>
          <a:xfrm>
            <a:off x="6144000" y="35475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</a:rPr>
              <a:t>v2.8</a:t>
            </a:r>
            <a:endParaRPr b="1"/>
          </a:p>
        </p:txBody>
      </p:sp>
      <p:sp>
        <p:nvSpPr>
          <p:cNvPr id="268" name="Google Shape;268;p32"/>
          <p:cNvSpPr txBox="1"/>
          <p:nvPr/>
        </p:nvSpPr>
        <p:spPr>
          <a:xfrm>
            <a:off x="5867050" y="4753300"/>
            <a:ext cx="3064200" cy="4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24h ending 12Z 27 Nov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3"/>
          <p:cNvSpPr txBox="1"/>
          <p:nvPr>
            <p:ph idx="12" type="sldNum"/>
          </p:nvPr>
        </p:nvSpPr>
        <p:spPr>
          <a:xfrm>
            <a:off x="8438108" y="476935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4" name="Google Shape;274;p33"/>
          <p:cNvSpPr txBox="1"/>
          <p:nvPr>
            <p:ph type="title"/>
          </p:nvPr>
        </p:nvSpPr>
        <p:spPr>
          <a:xfrm>
            <a:off x="1371600" y="381000"/>
            <a:ext cx="64182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V2.8 RTMA/URMA/RTMA-RU Timeline</a:t>
            </a:r>
            <a:endParaRPr/>
          </a:p>
        </p:txBody>
      </p:sp>
      <p:sp>
        <p:nvSpPr>
          <p:cNvPr id="275" name="Google Shape;275;p33"/>
          <p:cNvSpPr/>
          <p:nvPr/>
        </p:nvSpPr>
        <p:spPr>
          <a:xfrm>
            <a:off x="97507" y="2660743"/>
            <a:ext cx="8947442" cy="149595"/>
          </a:xfrm>
          <a:prstGeom prst="roundRect">
            <a:avLst>
              <a:gd fmla="val 16667" name="adj"/>
            </a:avLst>
          </a:prstGeom>
          <a:solidFill>
            <a:srgbClr val="A5A5A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33"/>
          <p:cNvSpPr/>
          <p:nvPr/>
        </p:nvSpPr>
        <p:spPr>
          <a:xfrm rot="5400000">
            <a:off x="839184" y="2670652"/>
            <a:ext cx="772770" cy="752967"/>
          </a:xfrm>
          <a:prstGeom prst="homePlate">
            <a:avLst>
              <a:gd fmla="val 28333" name="adj"/>
            </a:avLst>
          </a:prstGeom>
          <a:solidFill>
            <a:srgbClr val="ECB44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33"/>
          <p:cNvSpPr/>
          <p:nvPr/>
        </p:nvSpPr>
        <p:spPr>
          <a:xfrm>
            <a:off x="1460604" y="2660743"/>
            <a:ext cx="416963" cy="150429"/>
          </a:xfrm>
          <a:prstGeom prst="rect">
            <a:avLst/>
          </a:prstGeom>
          <a:solidFill>
            <a:srgbClr val="ECB44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33"/>
          <p:cNvSpPr txBox="1"/>
          <p:nvPr/>
        </p:nvSpPr>
        <p:spPr>
          <a:xfrm>
            <a:off x="858100" y="2908150"/>
            <a:ext cx="752967" cy="2779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</a:rPr>
              <a:t>11/22</a:t>
            </a:r>
            <a:endParaRPr b="1">
              <a:solidFill>
                <a:srgbClr val="FFFFFF"/>
              </a:solidFill>
            </a:endParaRPr>
          </a:p>
        </p:txBody>
      </p:sp>
      <p:grpSp>
        <p:nvGrpSpPr>
          <p:cNvPr id="279" name="Google Shape;279;p33"/>
          <p:cNvGrpSpPr/>
          <p:nvPr/>
        </p:nvGrpSpPr>
        <p:grpSpPr>
          <a:xfrm>
            <a:off x="2275700" y="2045977"/>
            <a:ext cx="1208164" cy="777281"/>
            <a:chOff x="3340989" y="2491905"/>
            <a:chExt cx="1459488" cy="1101900"/>
          </a:xfrm>
        </p:grpSpPr>
        <p:sp>
          <p:nvSpPr>
            <p:cNvPr id="280" name="Google Shape;280;p33"/>
            <p:cNvSpPr/>
            <p:nvPr/>
          </p:nvSpPr>
          <p:spPr>
            <a:xfrm flipH="1" rot="5400000">
              <a:off x="3292975" y="2590005"/>
              <a:ext cx="1101900" cy="905700"/>
            </a:xfrm>
            <a:prstGeom prst="homePlate">
              <a:avLst>
                <a:gd fmla="val 28333" name="adj"/>
              </a:avLst>
            </a:prstGeom>
            <a:solidFill>
              <a:srgbClr val="8BB74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281;p33"/>
            <p:cNvSpPr/>
            <p:nvPr/>
          </p:nvSpPr>
          <p:spPr>
            <a:xfrm flipH="1" rot="10800000">
              <a:off x="4296776" y="3377205"/>
              <a:ext cx="503700" cy="216600"/>
            </a:xfrm>
            <a:prstGeom prst="rect">
              <a:avLst/>
            </a:prstGeom>
            <a:solidFill>
              <a:srgbClr val="8BB74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282;p33"/>
            <p:cNvSpPr txBox="1"/>
            <p:nvPr/>
          </p:nvSpPr>
          <p:spPr>
            <a:xfrm>
              <a:off x="3340989" y="2798926"/>
              <a:ext cx="9945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b="1" lang="en">
                  <a:solidFill>
                    <a:srgbClr val="FFFFFF"/>
                  </a:solidFill>
                </a:rPr>
                <a:t>12</a:t>
              </a:r>
              <a:r>
                <a:rPr b="1" lang="en">
                  <a:solidFill>
                    <a:srgbClr val="FFFFFF"/>
                  </a:solidFill>
                </a:rPr>
                <a:t>/10</a:t>
              </a:r>
              <a:endParaRPr/>
            </a:p>
          </p:txBody>
        </p:sp>
      </p:grpSp>
      <p:grpSp>
        <p:nvGrpSpPr>
          <p:cNvPr id="283" name="Google Shape;283;p33"/>
          <p:cNvGrpSpPr/>
          <p:nvPr/>
        </p:nvGrpSpPr>
        <p:grpSpPr>
          <a:xfrm>
            <a:off x="3919734" y="2660743"/>
            <a:ext cx="1166702" cy="772772"/>
            <a:chOff x="5327017" y="3377333"/>
            <a:chExt cx="1409401" cy="1112702"/>
          </a:xfrm>
        </p:grpSpPr>
        <p:sp>
          <p:nvSpPr>
            <p:cNvPr id="284" name="Google Shape;284;p33"/>
            <p:cNvSpPr/>
            <p:nvPr/>
          </p:nvSpPr>
          <p:spPr>
            <a:xfrm rot="5400000">
              <a:off x="5223517" y="3480835"/>
              <a:ext cx="1112700" cy="905700"/>
            </a:xfrm>
            <a:prstGeom prst="homePlate">
              <a:avLst>
                <a:gd fmla="val 28333" name="adj"/>
              </a:avLst>
            </a:prstGeom>
            <a:solidFill>
              <a:srgbClr val="5FB7A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85;p33"/>
            <p:cNvSpPr/>
            <p:nvPr/>
          </p:nvSpPr>
          <p:spPr>
            <a:xfrm>
              <a:off x="6232718" y="3377333"/>
              <a:ext cx="503700" cy="216600"/>
            </a:xfrm>
            <a:prstGeom prst="rect">
              <a:avLst/>
            </a:prstGeom>
            <a:solidFill>
              <a:srgbClr val="5FB7A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86;p33"/>
            <p:cNvSpPr txBox="1"/>
            <p:nvPr/>
          </p:nvSpPr>
          <p:spPr>
            <a:xfrm>
              <a:off x="5375571" y="3733570"/>
              <a:ext cx="7923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solidFill>
                    <a:srgbClr val="FFFFFF"/>
                  </a:solidFill>
                </a:rPr>
                <a:t>12/20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>
                <a:solidFill>
                  <a:srgbClr val="FFFFFF"/>
                </a:solidFill>
              </a:endParaRPr>
            </a:p>
          </p:txBody>
        </p:sp>
      </p:grpSp>
      <p:grpSp>
        <p:nvGrpSpPr>
          <p:cNvPr id="287" name="Google Shape;287;p33"/>
          <p:cNvGrpSpPr/>
          <p:nvPr/>
        </p:nvGrpSpPr>
        <p:grpSpPr>
          <a:xfrm>
            <a:off x="5503355" y="2045528"/>
            <a:ext cx="1166701" cy="765270"/>
            <a:chOff x="7240065" y="2491493"/>
            <a:chExt cx="1409400" cy="1101901"/>
          </a:xfrm>
        </p:grpSpPr>
        <p:sp>
          <p:nvSpPr>
            <p:cNvPr id="288" name="Google Shape;288;p33"/>
            <p:cNvSpPr/>
            <p:nvPr/>
          </p:nvSpPr>
          <p:spPr>
            <a:xfrm flipH="1" rot="5400000">
              <a:off x="7141965" y="2589593"/>
              <a:ext cx="1101900" cy="905700"/>
            </a:xfrm>
            <a:prstGeom prst="homePlate">
              <a:avLst>
                <a:gd fmla="val 28333" name="adj"/>
              </a:avLst>
            </a:prstGeom>
            <a:solidFill>
              <a:srgbClr val="3081A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" name="Google Shape;289;p33"/>
            <p:cNvSpPr/>
            <p:nvPr/>
          </p:nvSpPr>
          <p:spPr>
            <a:xfrm flipH="1" rot="10800000">
              <a:off x="8145765" y="3377394"/>
              <a:ext cx="503700" cy="216000"/>
            </a:xfrm>
            <a:prstGeom prst="rect">
              <a:avLst/>
            </a:prstGeom>
            <a:solidFill>
              <a:srgbClr val="3081A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" name="Google Shape;290;p33"/>
            <p:cNvSpPr txBox="1"/>
            <p:nvPr/>
          </p:nvSpPr>
          <p:spPr>
            <a:xfrm>
              <a:off x="7263162" y="2732634"/>
              <a:ext cx="9096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b="1" lang="en">
                  <a:solidFill>
                    <a:srgbClr val="FFFFFF"/>
                  </a:solidFill>
                </a:rPr>
                <a:t>04/16/2020</a:t>
              </a:r>
              <a:endParaRPr>
                <a:solidFill>
                  <a:schemeClr val="dk1"/>
                </a:solidFill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>
                <a:solidFill>
                  <a:srgbClr val="FFFFFF"/>
                </a:solidFill>
              </a:endParaRPr>
            </a:p>
          </p:txBody>
        </p:sp>
      </p:grpSp>
      <p:grpSp>
        <p:nvGrpSpPr>
          <p:cNvPr id="291" name="Google Shape;291;p33"/>
          <p:cNvGrpSpPr/>
          <p:nvPr/>
        </p:nvGrpSpPr>
        <p:grpSpPr>
          <a:xfrm>
            <a:off x="7141050" y="2660743"/>
            <a:ext cx="1179449" cy="765271"/>
            <a:chOff x="9218435" y="3377333"/>
            <a:chExt cx="1424800" cy="1101902"/>
          </a:xfrm>
        </p:grpSpPr>
        <p:sp>
          <p:nvSpPr>
            <p:cNvPr id="292" name="Google Shape;292;p33"/>
            <p:cNvSpPr/>
            <p:nvPr/>
          </p:nvSpPr>
          <p:spPr>
            <a:xfrm rot="5400000">
              <a:off x="9120434" y="3475434"/>
              <a:ext cx="1101900" cy="905700"/>
            </a:xfrm>
            <a:prstGeom prst="homePlate">
              <a:avLst>
                <a:gd fmla="val 28333" name="adj"/>
              </a:avLst>
            </a:prstGeom>
            <a:solidFill>
              <a:srgbClr val="A5A5A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" name="Google Shape;293;p33"/>
            <p:cNvSpPr/>
            <p:nvPr/>
          </p:nvSpPr>
          <p:spPr>
            <a:xfrm>
              <a:off x="10124234" y="3377333"/>
              <a:ext cx="519000" cy="215400"/>
            </a:xfrm>
            <a:prstGeom prst="rect">
              <a:avLst/>
            </a:prstGeom>
            <a:solidFill>
              <a:srgbClr val="A5A5A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" name="Google Shape;294;p33"/>
            <p:cNvSpPr txBox="1"/>
            <p:nvPr/>
          </p:nvSpPr>
          <p:spPr>
            <a:xfrm>
              <a:off x="9218435" y="3618559"/>
              <a:ext cx="9096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b="1" lang="en">
                  <a:solidFill>
                    <a:srgbClr val="FFFFFF"/>
                  </a:solidFill>
                </a:rPr>
                <a:t>05/25</a:t>
              </a:r>
              <a:endParaRPr b="1">
                <a:solidFill>
                  <a:srgbClr val="FFFFFF"/>
                </a:solidFill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b="1" lang="en">
                  <a:solidFill>
                    <a:srgbClr val="FFFFFF"/>
                  </a:solidFill>
                </a:rPr>
                <a:t>2020</a:t>
              </a:r>
              <a:endParaRPr>
                <a:solidFill>
                  <a:schemeClr val="dk1"/>
                </a:solidFill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>
                <a:solidFill>
                  <a:srgbClr val="FFFFFF"/>
                </a:solidFill>
              </a:endParaRPr>
            </a:p>
          </p:txBody>
        </p:sp>
      </p:grpSp>
      <p:sp>
        <p:nvSpPr>
          <p:cNvPr id="295" name="Google Shape;295;p33"/>
          <p:cNvSpPr/>
          <p:nvPr/>
        </p:nvSpPr>
        <p:spPr>
          <a:xfrm>
            <a:off x="6509425" y="3614648"/>
            <a:ext cx="2152500" cy="6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3F3F3F"/>
                </a:solidFill>
              </a:rPr>
              <a:t>Implementation</a:t>
            </a:r>
            <a:endParaRPr sz="1800">
              <a:solidFill>
                <a:srgbClr val="3F3F3F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3F3F3F"/>
                </a:solidFill>
              </a:rPr>
              <a:t>[latest </a:t>
            </a:r>
            <a:r>
              <a:rPr lang="en" sz="1800">
                <a:solidFill>
                  <a:srgbClr val="3F3F3F"/>
                </a:solidFill>
              </a:rPr>
              <a:t>estimate</a:t>
            </a:r>
            <a:r>
              <a:rPr lang="en" sz="1800">
                <a:solidFill>
                  <a:srgbClr val="3F3F3F"/>
                </a:solidFill>
              </a:rPr>
              <a:t> from NCO]</a:t>
            </a:r>
            <a:endParaRPr sz="1800">
              <a:solidFill>
                <a:srgbClr val="3F3F3F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3F3F3F"/>
              </a:solidFill>
            </a:endParaRPr>
          </a:p>
        </p:txBody>
      </p:sp>
      <p:sp>
        <p:nvSpPr>
          <p:cNvPr id="296" name="Google Shape;296;p33"/>
          <p:cNvSpPr/>
          <p:nvPr/>
        </p:nvSpPr>
        <p:spPr>
          <a:xfrm>
            <a:off x="4871543" y="1342307"/>
            <a:ext cx="2152500" cy="64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3F3F3F"/>
                </a:solidFill>
              </a:rPr>
              <a:t>NCO begins 30 day IT test</a:t>
            </a:r>
            <a:endParaRPr b="0" i="0" sz="1800" u="none" cap="none" strike="noStrik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33"/>
          <p:cNvSpPr/>
          <p:nvPr/>
        </p:nvSpPr>
        <p:spPr>
          <a:xfrm>
            <a:off x="165275" y="3519449"/>
            <a:ext cx="2152500" cy="64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3F3F3F"/>
                </a:solidFill>
              </a:rPr>
              <a:t>Science </a:t>
            </a:r>
            <a:r>
              <a:rPr lang="en" sz="1800">
                <a:solidFill>
                  <a:srgbClr val="3F3F3F"/>
                </a:solidFill>
              </a:rPr>
              <a:t>evaluation</a:t>
            </a:r>
            <a:r>
              <a:rPr lang="en" sz="1800">
                <a:solidFill>
                  <a:srgbClr val="3F3F3F"/>
                </a:solidFill>
              </a:rPr>
              <a:t> ended</a:t>
            </a:r>
            <a:endParaRPr b="0" i="0" sz="1800" u="none" cap="none" strike="noStrik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33"/>
          <p:cNvSpPr/>
          <p:nvPr/>
        </p:nvSpPr>
        <p:spPr>
          <a:xfrm>
            <a:off x="1611075" y="1701925"/>
            <a:ext cx="2152500" cy="43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3F3F3F"/>
                </a:solidFill>
              </a:rPr>
              <a:t>Science Briefings</a:t>
            </a:r>
            <a:endParaRPr b="0" i="0" sz="1800" u="none" cap="none" strike="noStrik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33"/>
          <p:cNvSpPr/>
          <p:nvPr/>
        </p:nvSpPr>
        <p:spPr>
          <a:xfrm>
            <a:off x="3250500" y="3433525"/>
            <a:ext cx="2152500" cy="35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3F3F3F"/>
                </a:solidFill>
              </a:rPr>
              <a:t>Hand off to NCO</a:t>
            </a:r>
            <a:endParaRPr sz="1200">
              <a:solidFill>
                <a:srgbClr val="3F3F3F"/>
              </a:solidFill>
            </a:endParaRPr>
          </a:p>
        </p:txBody>
      </p:sp>
      <p:sp>
        <p:nvSpPr>
          <p:cNvPr id="300" name="Google Shape;300;p33"/>
          <p:cNvSpPr/>
          <p:nvPr/>
        </p:nvSpPr>
        <p:spPr>
          <a:xfrm>
            <a:off x="5007864" y="2560320"/>
            <a:ext cx="246600" cy="2190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p33"/>
          <p:cNvSpPr txBox="1"/>
          <p:nvPr/>
        </p:nvSpPr>
        <p:spPr>
          <a:xfrm>
            <a:off x="2781700" y="4235700"/>
            <a:ext cx="3138600" cy="524700"/>
          </a:xfrm>
          <a:prstGeom prst="rect">
            <a:avLst/>
          </a:prstGeom>
          <a:solidFill>
            <a:srgbClr val="F3F3F3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980000"/>
                </a:solidFill>
              </a:rPr>
              <a:t>The last upgrade of the 2D RTMA/URMA system!</a:t>
            </a:r>
            <a:endParaRPr b="1">
              <a:solidFill>
                <a:srgbClr val="980000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4"/>
          <p:cNvSpPr txBox="1"/>
          <p:nvPr>
            <p:ph idx="1" type="body"/>
          </p:nvPr>
        </p:nvSpPr>
        <p:spPr>
          <a:xfrm>
            <a:off x="157450" y="971550"/>
            <a:ext cx="5038800" cy="37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" sz="1800">
                <a:solidFill>
                  <a:srgbClr val="000000"/>
                </a:solidFill>
              </a:rPr>
              <a:t>Joint development effort between EMC + ESRL/GSD</a:t>
            </a:r>
            <a:endParaRPr sz="1800">
              <a:solidFill>
                <a:srgbClr val="000000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" sz="1800">
                <a:solidFill>
                  <a:srgbClr val="000000"/>
                </a:solidFill>
              </a:rPr>
              <a:t>Real time, rapid updated analysis of </a:t>
            </a:r>
            <a:r>
              <a:rPr b="1" lang="en" sz="1800">
                <a:solidFill>
                  <a:srgbClr val="000000"/>
                </a:solidFill>
              </a:rPr>
              <a:t>3D</a:t>
            </a:r>
            <a:r>
              <a:rPr lang="en" sz="1800">
                <a:solidFill>
                  <a:srgbClr val="000000"/>
                </a:solidFill>
              </a:rPr>
              <a:t> atmospheric fields</a:t>
            </a:r>
            <a:endParaRPr sz="1800">
              <a:solidFill>
                <a:srgbClr val="000000"/>
              </a:solidFill>
            </a:endParaRPr>
          </a:p>
          <a:p>
            <a:pPr indent="-3429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" sz="1800">
                <a:solidFill>
                  <a:srgbClr val="000000"/>
                </a:solidFill>
              </a:rPr>
              <a:t>Severe and aviation weather parameters</a:t>
            </a:r>
            <a:endParaRPr sz="1800">
              <a:solidFill>
                <a:srgbClr val="000000"/>
              </a:solidFill>
            </a:endParaRPr>
          </a:p>
          <a:p>
            <a:pPr indent="-3429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" sz="1800">
                <a:solidFill>
                  <a:srgbClr val="000000"/>
                </a:solidFill>
              </a:rPr>
              <a:t>Analysis of hydrometeor and cloud fields</a:t>
            </a:r>
            <a:endParaRPr sz="1800">
              <a:solidFill>
                <a:srgbClr val="000000"/>
              </a:solidFill>
            </a:endParaRPr>
          </a:p>
          <a:p>
            <a:pPr indent="-3429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" sz="1800">
                <a:solidFill>
                  <a:srgbClr val="000000"/>
                </a:solidFill>
              </a:rPr>
              <a:t>Assimilation of radar observations</a:t>
            </a:r>
            <a:endParaRPr sz="1800">
              <a:solidFill>
                <a:srgbClr val="000000"/>
              </a:solidFill>
            </a:endParaRPr>
          </a:p>
          <a:p>
            <a:pPr indent="-3429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" sz="1800">
                <a:solidFill>
                  <a:srgbClr val="000000"/>
                </a:solidFill>
              </a:rPr>
              <a:t>Heavy rainfall, etc.</a:t>
            </a:r>
            <a:endParaRPr sz="1800">
              <a:solidFill>
                <a:srgbClr val="000000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" sz="1800">
                <a:solidFill>
                  <a:srgbClr val="000000"/>
                </a:solidFill>
              </a:rPr>
              <a:t>15 min updates</a:t>
            </a:r>
            <a:endParaRPr sz="1800">
              <a:solidFill>
                <a:srgbClr val="000000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" sz="1800">
                <a:solidFill>
                  <a:srgbClr val="000000"/>
                </a:solidFill>
              </a:rPr>
              <a:t>Low latency</a:t>
            </a:r>
            <a:endParaRPr sz="1800">
              <a:solidFill>
                <a:srgbClr val="000000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">
                <a:solidFill>
                  <a:srgbClr val="000000"/>
                </a:solidFill>
              </a:rPr>
              <a:t>FY23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307" name="Google Shape;307;p34"/>
          <p:cNvSpPr txBox="1"/>
          <p:nvPr>
            <p:ph type="title"/>
          </p:nvPr>
        </p:nvSpPr>
        <p:spPr>
          <a:xfrm>
            <a:off x="634350" y="129769"/>
            <a:ext cx="79761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/>
              <a:t>2D → 3D-RTMA</a:t>
            </a:r>
            <a:endParaRPr/>
          </a:p>
        </p:txBody>
      </p:sp>
      <p:pic>
        <p:nvPicPr>
          <p:cNvPr id="308" name="Google Shape;308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96250" y="1121275"/>
            <a:ext cx="3532600" cy="3043824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3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4" name="Google Shape;314;p35"/>
          <p:cNvGrpSpPr/>
          <p:nvPr/>
        </p:nvGrpSpPr>
        <p:grpSpPr>
          <a:xfrm>
            <a:off x="3770625" y="2645200"/>
            <a:ext cx="5256001" cy="2385075"/>
            <a:chOff x="3647550" y="960162"/>
            <a:chExt cx="5256001" cy="2385075"/>
          </a:xfrm>
        </p:grpSpPr>
        <p:pic>
          <p:nvPicPr>
            <p:cNvPr id="315" name="Google Shape;315;p35"/>
            <p:cNvPicPr preferRelativeResize="0"/>
            <p:nvPr/>
          </p:nvPicPr>
          <p:blipFill rotWithShape="1">
            <a:blip r:embed="rId3">
              <a:alphaModFix/>
            </a:blip>
            <a:srcRect b="18211" l="0" r="2666" t="8204"/>
            <a:stretch/>
          </p:blipFill>
          <p:spPr>
            <a:xfrm>
              <a:off x="4079825" y="960162"/>
              <a:ext cx="4823726" cy="23850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6" name="Google Shape;316;p35"/>
            <p:cNvSpPr txBox="1"/>
            <p:nvPr/>
          </p:nvSpPr>
          <p:spPr>
            <a:xfrm>
              <a:off x="4040550" y="1042450"/>
              <a:ext cx="901200" cy="189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en" sz="10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SPC sfcOA</a:t>
              </a:r>
              <a:endParaRPr b="1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35"/>
            <p:cNvSpPr txBox="1"/>
            <p:nvPr/>
          </p:nvSpPr>
          <p:spPr>
            <a:xfrm>
              <a:off x="3647550" y="1449500"/>
              <a:ext cx="1294200" cy="189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en" sz="10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3D-RTMA (40 km)</a:t>
              </a:r>
              <a:endParaRPr b="1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35"/>
            <p:cNvSpPr txBox="1"/>
            <p:nvPr/>
          </p:nvSpPr>
          <p:spPr>
            <a:xfrm>
              <a:off x="3698200" y="1812700"/>
              <a:ext cx="1294200" cy="189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en" sz="10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3D-RTMA (3 km)</a:t>
              </a:r>
              <a:endParaRPr b="1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35"/>
            <p:cNvSpPr txBox="1"/>
            <p:nvPr/>
          </p:nvSpPr>
          <p:spPr>
            <a:xfrm>
              <a:off x="4229525" y="2175900"/>
              <a:ext cx="712200" cy="189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en" sz="10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HRRRE</a:t>
              </a:r>
              <a:endParaRPr b="1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35"/>
            <p:cNvSpPr txBox="1"/>
            <p:nvPr/>
          </p:nvSpPr>
          <p:spPr>
            <a:xfrm>
              <a:off x="4280275" y="2539100"/>
              <a:ext cx="712200" cy="189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en" sz="10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WoFS</a:t>
              </a:r>
              <a:endParaRPr b="1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35"/>
            <p:cNvSpPr txBox="1"/>
            <p:nvPr/>
          </p:nvSpPr>
          <p:spPr>
            <a:xfrm>
              <a:off x="3887900" y="2851425"/>
              <a:ext cx="1053900" cy="189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en" sz="10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No Preference</a:t>
              </a:r>
              <a:endParaRPr b="1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22" name="Google Shape;322;p35"/>
          <p:cNvSpPr txBox="1"/>
          <p:nvPr>
            <p:ph idx="1" type="body"/>
          </p:nvPr>
        </p:nvSpPr>
        <p:spPr>
          <a:xfrm>
            <a:off x="146950" y="2906175"/>
            <a:ext cx="3678900" cy="1724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 sz="1800">
                <a:solidFill>
                  <a:srgbClr val="000000"/>
                </a:solidFill>
              </a:rPr>
              <a:t>Hazardous Weather Testbed</a:t>
            </a:r>
            <a:endParaRPr sz="1800">
              <a:solidFill>
                <a:srgbClr val="000000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 sz="1400">
                <a:solidFill>
                  <a:srgbClr val="000000"/>
                </a:solidFill>
              </a:rPr>
              <a:t>High resolution 3D RTMA was rated highest quality of all available analyses during the HWT (~90 ratings)</a:t>
            </a:r>
            <a:endParaRPr sz="1400">
              <a:solidFill>
                <a:srgbClr val="000000"/>
              </a:solidFill>
            </a:endParaRPr>
          </a:p>
        </p:txBody>
      </p:sp>
      <p:sp>
        <p:nvSpPr>
          <p:cNvPr id="323" name="Google Shape;323;p35"/>
          <p:cNvSpPr txBox="1"/>
          <p:nvPr/>
        </p:nvSpPr>
        <p:spPr>
          <a:xfrm>
            <a:off x="5902525" y="4477875"/>
            <a:ext cx="2929800" cy="21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0A4595"/>
                </a:solidFill>
                <a:latin typeface="Arial"/>
                <a:ea typeface="Arial"/>
                <a:cs typeface="Arial"/>
                <a:sym typeface="Arial"/>
              </a:rPr>
              <a:t>*Thanks to the HWT team for this material*</a:t>
            </a:r>
            <a:endParaRPr b="0" i="0" sz="1000" u="none" cap="none" strike="noStrike">
              <a:solidFill>
                <a:srgbClr val="0A459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4" name="Google Shape;324;p35"/>
          <p:cNvPicPr preferRelativeResize="0"/>
          <p:nvPr/>
        </p:nvPicPr>
        <p:blipFill rotWithShape="1">
          <a:blip r:embed="rId4">
            <a:alphaModFix/>
          </a:blip>
          <a:srcRect b="11051" l="19795" r="17041" t="16147"/>
          <a:stretch/>
        </p:blipFill>
        <p:spPr>
          <a:xfrm>
            <a:off x="4725325" y="208350"/>
            <a:ext cx="3872323" cy="2436850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35"/>
          <p:cNvSpPr txBox="1"/>
          <p:nvPr/>
        </p:nvSpPr>
        <p:spPr>
          <a:xfrm>
            <a:off x="4978788" y="2185900"/>
            <a:ext cx="3365400" cy="147300"/>
          </a:xfrm>
          <a:prstGeom prst="rect">
            <a:avLst/>
          </a:prstGeom>
          <a:solidFill>
            <a:srgbClr val="F3F3F3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*Thanks to AWC and the AWT team for this material*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p35"/>
          <p:cNvSpPr txBox="1"/>
          <p:nvPr>
            <p:ph idx="1" type="body"/>
          </p:nvPr>
        </p:nvSpPr>
        <p:spPr>
          <a:xfrm>
            <a:off x="209950" y="902725"/>
            <a:ext cx="3636600" cy="18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 sz="1800">
                <a:solidFill>
                  <a:srgbClr val="000000"/>
                </a:solidFill>
              </a:rPr>
              <a:t>Aviation Weather Testbed</a:t>
            </a:r>
            <a:endParaRPr sz="1800">
              <a:solidFill>
                <a:srgbClr val="000000"/>
              </a:solidFill>
            </a:endParaRPr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 sz="1400">
                <a:solidFill>
                  <a:srgbClr val="000000"/>
                </a:solidFill>
              </a:rPr>
              <a:t>Better received over the 2D RTMA</a:t>
            </a:r>
            <a:endParaRPr sz="1400">
              <a:solidFill>
                <a:srgbClr val="000000"/>
              </a:solidFill>
            </a:endParaRPr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 sz="1400">
                <a:solidFill>
                  <a:srgbClr val="000000"/>
                </a:solidFill>
              </a:rPr>
              <a:t>Ability to interrogate the data in 3D increased confidence in the data owing to apparent vertical consistency</a:t>
            </a:r>
            <a:endParaRPr sz="1400">
              <a:solidFill>
                <a:srgbClr val="000000"/>
              </a:solidFill>
            </a:endParaRPr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327" name="Google Shape;327;p35"/>
          <p:cNvSpPr txBox="1"/>
          <p:nvPr/>
        </p:nvSpPr>
        <p:spPr>
          <a:xfrm>
            <a:off x="934225" y="419875"/>
            <a:ext cx="3785400" cy="28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</a:rPr>
              <a:t>3DRTMA in the Testbeds</a:t>
            </a:r>
            <a:endParaRPr b="1" sz="2400">
              <a:solidFill>
                <a:srgbClr val="FFFFFF"/>
              </a:solidFill>
            </a:endParaRPr>
          </a:p>
        </p:txBody>
      </p:sp>
      <p:sp>
        <p:nvSpPr>
          <p:cNvPr id="328" name="Google Shape;328;p35"/>
          <p:cNvSpPr txBox="1"/>
          <p:nvPr>
            <p:ph idx="12" type="sldNum"/>
          </p:nvPr>
        </p:nvSpPr>
        <p:spPr>
          <a:xfrm>
            <a:off x="8438108" y="476935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36"/>
          <p:cNvSpPr txBox="1"/>
          <p:nvPr>
            <p:ph type="title"/>
          </p:nvPr>
        </p:nvSpPr>
        <p:spPr>
          <a:xfrm>
            <a:off x="1018200" y="282175"/>
            <a:ext cx="71169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 sz="2200">
                <a:solidFill>
                  <a:srgbClr val="FFFFFF"/>
                </a:solidFill>
              </a:rPr>
              <a:t>3D-RTMA: Scale Analysis of Wind Increments</a:t>
            </a:r>
            <a:endParaRPr sz="2200">
              <a:solidFill>
                <a:srgbClr val="FFFFFF"/>
              </a:solidFill>
            </a:endParaRPr>
          </a:p>
        </p:txBody>
      </p:sp>
      <p:sp>
        <p:nvSpPr>
          <p:cNvPr id="334" name="Google Shape;334;p36"/>
          <p:cNvSpPr txBox="1"/>
          <p:nvPr/>
        </p:nvSpPr>
        <p:spPr>
          <a:xfrm>
            <a:off x="958375" y="883300"/>
            <a:ext cx="3645300" cy="327900"/>
          </a:xfrm>
          <a:prstGeom prst="rect">
            <a:avLst/>
          </a:prstGeom>
          <a:solidFill>
            <a:srgbClr val="EFEFE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Using HRRR Ensemble Error Covariances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p36"/>
          <p:cNvSpPr txBox="1"/>
          <p:nvPr/>
        </p:nvSpPr>
        <p:spPr>
          <a:xfrm>
            <a:off x="5007050" y="883300"/>
            <a:ext cx="3954300" cy="327900"/>
          </a:xfrm>
          <a:prstGeom prst="rect">
            <a:avLst/>
          </a:prstGeom>
          <a:solidFill>
            <a:srgbClr val="EFEFE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Using Static Background Error Covariance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6" name="Google Shape;336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8888" y="1218675"/>
            <a:ext cx="4462273" cy="3913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25124" y="1219200"/>
            <a:ext cx="4466240" cy="3912572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36"/>
          <p:cNvSpPr txBox="1"/>
          <p:nvPr/>
        </p:nvSpPr>
        <p:spPr>
          <a:xfrm>
            <a:off x="3182400" y="4779125"/>
            <a:ext cx="2929800" cy="28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0A4595"/>
                </a:solidFill>
                <a:latin typeface="Arial"/>
                <a:ea typeface="Arial"/>
                <a:cs typeface="Arial"/>
                <a:sym typeface="Arial"/>
              </a:rPr>
              <a:t>*Thanks to G. Zhao for this material and A. Johnson (OU/MAP) for the code*</a:t>
            </a:r>
            <a:endParaRPr b="0" i="0" sz="1000" u="none" cap="none" strike="noStrike">
              <a:solidFill>
                <a:srgbClr val="0A459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39" name="Google Shape;339;p36"/>
          <p:cNvCxnSpPr/>
          <p:nvPr/>
        </p:nvCxnSpPr>
        <p:spPr>
          <a:xfrm>
            <a:off x="4745600" y="1018350"/>
            <a:ext cx="0" cy="37143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40" name="Google Shape;340;p36"/>
          <p:cNvSpPr/>
          <p:nvPr/>
        </p:nvSpPr>
        <p:spPr>
          <a:xfrm>
            <a:off x="282625" y="2433800"/>
            <a:ext cx="8766000" cy="1206600"/>
          </a:xfrm>
          <a:prstGeom prst="rect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3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9"/>
          <p:cNvSpPr txBox="1"/>
          <p:nvPr>
            <p:ph idx="12" type="sldNum"/>
          </p:nvPr>
        </p:nvSpPr>
        <p:spPr>
          <a:xfrm>
            <a:off x="8438108" y="476935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4" name="Google Shape;94;p19"/>
          <p:cNvSpPr txBox="1"/>
          <p:nvPr>
            <p:ph type="title"/>
          </p:nvPr>
        </p:nvSpPr>
        <p:spPr>
          <a:xfrm>
            <a:off x="1371600" y="381000"/>
            <a:ext cx="64182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RTMA/URMA/RTMA-RU</a:t>
            </a:r>
            <a:endParaRPr/>
          </a:p>
        </p:txBody>
      </p:sp>
      <p:grpSp>
        <p:nvGrpSpPr>
          <p:cNvPr id="95" name="Google Shape;95;p19"/>
          <p:cNvGrpSpPr/>
          <p:nvPr/>
        </p:nvGrpSpPr>
        <p:grpSpPr>
          <a:xfrm>
            <a:off x="4325318" y="1135079"/>
            <a:ext cx="4811308" cy="3205192"/>
            <a:chOff x="2780050" y="1005250"/>
            <a:chExt cx="6128274" cy="3533449"/>
          </a:xfrm>
        </p:grpSpPr>
        <p:pic>
          <p:nvPicPr>
            <p:cNvPr id="96" name="Google Shape;96;p19"/>
            <p:cNvPicPr preferRelativeResize="0"/>
            <p:nvPr/>
          </p:nvPicPr>
          <p:blipFill rotWithShape="1">
            <a:blip r:embed="rId3">
              <a:alphaModFix/>
            </a:blip>
            <a:srcRect b="16040" l="0" r="0" t="26303"/>
            <a:stretch/>
          </p:blipFill>
          <p:spPr>
            <a:xfrm>
              <a:off x="2780050" y="1005250"/>
              <a:ext cx="6128274" cy="35334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7" name="Google Shape;97;p19"/>
            <p:cNvSpPr txBox="1"/>
            <p:nvPr/>
          </p:nvSpPr>
          <p:spPr>
            <a:xfrm>
              <a:off x="6226206" y="4172293"/>
              <a:ext cx="1885800" cy="295500"/>
            </a:xfrm>
            <a:prstGeom prst="rect">
              <a:avLst/>
            </a:prstGeom>
            <a:solidFill>
              <a:srgbClr val="D9D9D9"/>
            </a:solidFill>
            <a:ln cap="flat" cmpd="sng" w="19050">
              <a:solidFill>
                <a:srgbClr val="FF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/>
                <a:t>RTMA + URMA</a:t>
              </a:r>
              <a:endParaRPr b="1"/>
            </a:p>
          </p:txBody>
        </p:sp>
        <p:cxnSp>
          <p:nvCxnSpPr>
            <p:cNvPr id="98" name="Google Shape;98;p19"/>
            <p:cNvCxnSpPr/>
            <p:nvPr/>
          </p:nvCxnSpPr>
          <p:spPr>
            <a:xfrm flipH="1" rot="10800000">
              <a:off x="8009680" y="2727143"/>
              <a:ext cx="580500" cy="1427700"/>
            </a:xfrm>
            <a:prstGeom prst="straightConnector1">
              <a:avLst/>
            </a:prstGeom>
            <a:noFill/>
            <a:ln cap="flat" cmpd="sng" w="28575">
              <a:solidFill>
                <a:srgbClr val="FFFF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99" name="Google Shape;99;p19"/>
            <p:cNvCxnSpPr/>
            <p:nvPr/>
          </p:nvCxnSpPr>
          <p:spPr>
            <a:xfrm rot="10800000">
              <a:off x="5647132" y="2888305"/>
              <a:ext cx="773100" cy="1284000"/>
            </a:xfrm>
            <a:prstGeom prst="straightConnector1">
              <a:avLst/>
            </a:prstGeom>
            <a:noFill/>
            <a:ln cap="flat" cmpd="sng" w="28575">
              <a:solidFill>
                <a:srgbClr val="FFFF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00" name="Google Shape;100;p19"/>
            <p:cNvCxnSpPr>
              <a:stCxn id="97" idx="1"/>
            </p:cNvCxnSpPr>
            <p:nvPr/>
          </p:nvCxnSpPr>
          <p:spPr>
            <a:xfrm rot="10800000">
              <a:off x="5226606" y="4075243"/>
              <a:ext cx="999600" cy="244800"/>
            </a:xfrm>
            <a:prstGeom prst="straightConnector1">
              <a:avLst/>
            </a:prstGeom>
            <a:noFill/>
            <a:ln cap="flat" cmpd="sng" w="28575">
              <a:solidFill>
                <a:srgbClr val="FFFF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01" name="Google Shape;101;p19"/>
            <p:cNvCxnSpPr/>
            <p:nvPr/>
          </p:nvCxnSpPr>
          <p:spPr>
            <a:xfrm flipH="1" rot="10800000">
              <a:off x="7517608" y="3613447"/>
              <a:ext cx="87900" cy="574800"/>
            </a:xfrm>
            <a:prstGeom prst="straightConnector1">
              <a:avLst/>
            </a:prstGeom>
            <a:noFill/>
            <a:ln cap="flat" cmpd="sng" w="28575">
              <a:solidFill>
                <a:srgbClr val="FFFF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102" name="Google Shape;102;p19"/>
            <p:cNvSpPr txBox="1"/>
            <p:nvPr/>
          </p:nvSpPr>
          <p:spPr>
            <a:xfrm>
              <a:off x="3197597" y="2038556"/>
              <a:ext cx="933600" cy="295500"/>
            </a:xfrm>
            <a:prstGeom prst="rect">
              <a:avLst/>
            </a:prstGeom>
            <a:solidFill>
              <a:srgbClr val="D9D9D9"/>
            </a:solidFill>
            <a:ln cap="flat" cmpd="sng" w="19050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/>
                <a:t>RTMA</a:t>
              </a:r>
              <a:endParaRPr b="1"/>
            </a:p>
          </p:txBody>
        </p:sp>
        <p:cxnSp>
          <p:nvCxnSpPr>
            <p:cNvPr id="103" name="Google Shape;103;p19"/>
            <p:cNvCxnSpPr>
              <a:stCxn id="102" idx="2"/>
            </p:cNvCxnSpPr>
            <p:nvPr/>
          </p:nvCxnSpPr>
          <p:spPr>
            <a:xfrm flipH="1">
              <a:off x="3151097" y="2334056"/>
              <a:ext cx="513300" cy="219000"/>
            </a:xfrm>
            <a:prstGeom prst="straightConnector1">
              <a:avLst/>
            </a:prstGeom>
            <a:noFill/>
            <a:ln cap="flat" cmpd="sng" w="28575">
              <a:solidFill>
                <a:srgbClr val="FF99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104" name="Google Shape;104;p19"/>
            <p:cNvSpPr txBox="1"/>
            <p:nvPr/>
          </p:nvSpPr>
          <p:spPr>
            <a:xfrm>
              <a:off x="6817535" y="1499844"/>
              <a:ext cx="1620600" cy="507600"/>
            </a:xfrm>
            <a:prstGeom prst="rect">
              <a:avLst/>
            </a:prstGeom>
            <a:solidFill>
              <a:srgbClr val="D9D9D9"/>
            </a:solidFill>
            <a:ln cap="flat" cmpd="sng" w="28575">
              <a:solidFill>
                <a:srgbClr val="FF00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/>
                <a:t>RTMA-Rapid Update </a:t>
              </a:r>
              <a:endParaRPr b="1"/>
            </a:p>
          </p:txBody>
        </p:sp>
        <p:cxnSp>
          <p:nvCxnSpPr>
            <p:cNvPr id="105" name="Google Shape;105;p19"/>
            <p:cNvCxnSpPr/>
            <p:nvPr/>
          </p:nvCxnSpPr>
          <p:spPr>
            <a:xfrm flipH="1">
              <a:off x="7544901" y="2017014"/>
              <a:ext cx="329700" cy="490500"/>
            </a:xfrm>
            <a:prstGeom prst="straightConnector1">
              <a:avLst/>
            </a:prstGeom>
            <a:noFill/>
            <a:ln cap="flat" cmpd="sng" w="28575">
              <a:solidFill>
                <a:srgbClr val="FF00FF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sp>
        <p:nvSpPr>
          <p:cNvPr id="106" name="Google Shape;106;p19"/>
          <p:cNvSpPr txBox="1"/>
          <p:nvPr/>
        </p:nvSpPr>
        <p:spPr>
          <a:xfrm>
            <a:off x="-114525" y="970075"/>
            <a:ext cx="4726800" cy="40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2D, </a:t>
            </a:r>
            <a:r>
              <a:rPr i="1" lang="en" sz="1600"/>
              <a:t>2.5km*</a:t>
            </a:r>
            <a:r>
              <a:rPr lang="en" sz="1600"/>
              <a:t> analysis of sensible wx elements</a:t>
            </a:r>
            <a:endParaRPr sz="16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2DVar system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2m T and moisture, 10m wind and gust, ceiling, visibility, sky cover, wave height, etc.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b="1" lang="en" sz="1600" u="sng"/>
              <a:t>R</a:t>
            </a:r>
            <a:r>
              <a:rPr lang="en" sz="1600"/>
              <a:t>eal </a:t>
            </a:r>
            <a:r>
              <a:rPr b="1" lang="en" sz="1600" u="sng"/>
              <a:t>T</a:t>
            </a:r>
            <a:r>
              <a:rPr lang="en" sz="1600"/>
              <a:t>ime </a:t>
            </a:r>
            <a:r>
              <a:rPr b="1" lang="en" sz="1600" u="sng"/>
              <a:t>M</a:t>
            </a:r>
            <a:r>
              <a:rPr lang="en" sz="1600"/>
              <a:t>esoscale </a:t>
            </a:r>
            <a:r>
              <a:rPr b="1" lang="en" sz="1600" u="sng"/>
              <a:t>A</a:t>
            </a:r>
            <a:r>
              <a:rPr lang="en" sz="1600"/>
              <a:t>nalysis (RTMA)</a:t>
            </a:r>
            <a:endParaRPr sz="16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Hourly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Real time system for nowcasting and situational awareness</a:t>
            </a:r>
            <a:endParaRPr/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</a:pPr>
            <a:r>
              <a:rPr b="1" lang="en" sz="1600" u="sng">
                <a:solidFill>
                  <a:schemeClr val="dk1"/>
                </a:solidFill>
              </a:rPr>
              <a:t>U</a:t>
            </a:r>
            <a:r>
              <a:rPr lang="en" sz="1600">
                <a:solidFill>
                  <a:schemeClr val="dk1"/>
                </a:solidFill>
              </a:rPr>
              <a:t>n</a:t>
            </a:r>
            <a:r>
              <a:rPr b="1" lang="en" sz="1600" u="sng">
                <a:solidFill>
                  <a:schemeClr val="dk1"/>
                </a:solidFill>
              </a:rPr>
              <a:t>R</a:t>
            </a:r>
            <a:r>
              <a:rPr lang="en" sz="1600">
                <a:solidFill>
                  <a:schemeClr val="dk1"/>
                </a:solidFill>
              </a:rPr>
              <a:t>estricted </a:t>
            </a:r>
            <a:r>
              <a:rPr b="1" lang="en" sz="1600" u="sng">
                <a:solidFill>
                  <a:schemeClr val="dk1"/>
                </a:solidFill>
              </a:rPr>
              <a:t>M</a:t>
            </a:r>
            <a:r>
              <a:rPr lang="en" sz="1600">
                <a:solidFill>
                  <a:schemeClr val="dk1"/>
                </a:solidFill>
              </a:rPr>
              <a:t>esoscale </a:t>
            </a:r>
            <a:r>
              <a:rPr b="1" lang="en" sz="1600" u="sng">
                <a:solidFill>
                  <a:schemeClr val="dk1"/>
                </a:solidFill>
              </a:rPr>
              <a:t>A</a:t>
            </a:r>
            <a:r>
              <a:rPr lang="en" sz="1600">
                <a:solidFill>
                  <a:schemeClr val="dk1"/>
                </a:solidFill>
              </a:rPr>
              <a:t>nalysis (URMA)</a:t>
            </a:r>
            <a:endParaRPr sz="1600"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Runs 6 hours after RTMA to capture late arriving obs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Verification, calibration, analysis of record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 u="sng">
                <a:solidFill>
                  <a:schemeClr val="dk1"/>
                </a:solidFill>
              </a:rPr>
              <a:t>Calibration in National Blend of Models</a:t>
            </a:r>
            <a:endParaRPr u="sng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RTMA-</a:t>
            </a:r>
            <a:r>
              <a:rPr b="1" lang="en" sz="1600" u="sng">
                <a:solidFill>
                  <a:schemeClr val="dk1"/>
                </a:solidFill>
              </a:rPr>
              <a:t>R</a:t>
            </a:r>
            <a:r>
              <a:rPr lang="en" sz="1600">
                <a:solidFill>
                  <a:schemeClr val="dk1"/>
                </a:solidFill>
              </a:rPr>
              <a:t>apid </a:t>
            </a:r>
            <a:r>
              <a:rPr b="1" lang="en" sz="1600" u="sng">
                <a:solidFill>
                  <a:schemeClr val="dk1"/>
                </a:solidFill>
              </a:rPr>
              <a:t>U</a:t>
            </a:r>
            <a:r>
              <a:rPr lang="en" sz="1600">
                <a:solidFill>
                  <a:schemeClr val="dk1"/>
                </a:solidFill>
              </a:rPr>
              <a:t>pdate</a:t>
            </a:r>
            <a:endParaRPr sz="1600"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15-min updates, low-latency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Nowcasting, aviation, + situational awareness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07" name="Google Shape;107;p19"/>
          <p:cNvSpPr txBox="1"/>
          <p:nvPr/>
        </p:nvSpPr>
        <p:spPr>
          <a:xfrm>
            <a:off x="5151075" y="4392675"/>
            <a:ext cx="3477000" cy="42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*AK domains are currently at 3 km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*</a:t>
            </a:r>
            <a:r>
              <a:rPr i="1" lang="en"/>
              <a:t>PR now at 1.25 km</a:t>
            </a:r>
            <a:endParaRPr i="1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37"/>
          <p:cNvSpPr txBox="1"/>
          <p:nvPr>
            <p:ph idx="1" type="body"/>
          </p:nvPr>
        </p:nvSpPr>
        <p:spPr>
          <a:xfrm>
            <a:off x="387900" y="850925"/>
            <a:ext cx="8675100" cy="25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 sz="1800">
                <a:solidFill>
                  <a:srgbClr val="000000"/>
                </a:solidFill>
              </a:rPr>
              <a:t>V2.8 Upgrade</a:t>
            </a:r>
            <a:endParaRPr sz="1800">
              <a:solidFill>
                <a:srgbClr val="000000"/>
              </a:solidFill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</a:pPr>
            <a:r>
              <a:rPr lang="en" sz="1800">
                <a:solidFill>
                  <a:srgbClr val="000000"/>
                </a:solidFill>
              </a:rPr>
              <a:t>Improved wind analysis through advanced forward operator</a:t>
            </a:r>
            <a:endParaRPr sz="1800">
              <a:solidFill>
                <a:srgbClr val="000000"/>
              </a:solidFill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</a:pPr>
            <a:r>
              <a:rPr lang="en" sz="1800">
                <a:solidFill>
                  <a:srgbClr val="000000"/>
                </a:solidFill>
              </a:rPr>
              <a:t>Expanded support for waves to Great Lakes and Guam</a:t>
            </a:r>
            <a:endParaRPr sz="1800">
              <a:solidFill>
                <a:srgbClr val="000000"/>
              </a:solidFill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</a:pPr>
            <a:r>
              <a:rPr lang="en" sz="1800">
                <a:solidFill>
                  <a:srgbClr val="000000"/>
                </a:solidFill>
              </a:rPr>
              <a:t>Improved sky cover analysis and consistent with ceiling</a:t>
            </a:r>
            <a:endParaRPr sz="1800">
              <a:solidFill>
                <a:srgbClr val="000000"/>
              </a:solidFill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</a:pPr>
            <a:r>
              <a:rPr lang="en" sz="1800">
                <a:solidFill>
                  <a:srgbClr val="000000"/>
                </a:solidFill>
              </a:rPr>
              <a:t>Improvements/updates for precipitation analysis</a:t>
            </a:r>
            <a:endParaRPr sz="1800">
              <a:solidFill>
                <a:srgbClr val="000000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 sz="1800">
                <a:solidFill>
                  <a:srgbClr val="000000"/>
                </a:solidFill>
              </a:rPr>
              <a:t>Implementation date: May 2020</a:t>
            </a:r>
            <a:endParaRPr sz="1800">
              <a:solidFill>
                <a:srgbClr val="000000"/>
              </a:solidFill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</a:pPr>
            <a:r>
              <a:rPr lang="en" sz="1800">
                <a:solidFill>
                  <a:srgbClr val="000000"/>
                </a:solidFill>
              </a:rPr>
              <a:t>This is the final 2D RTMA/URMA/RTMA-RU upgrade</a:t>
            </a:r>
            <a:endParaRPr sz="1800">
              <a:solidFill>
                <a:srgbClr val="000000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 sz="1800">
                <a:solidFill>
                  <a:srgbClr val="000000"/>
                </a:solidFill>
              </a:rPr>
              <a:t>3D-RTMA is coming in the FY23 timeframe</a:t>
            </a:r>
            <a:endParaRPr sz="18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800">
              <a:solidFill>
                <a:srgbClr val="000000"/>
              </a:solidFill>
            </a:endParaRPr>
          </a:p>
        </p:txBody>
      </p:sp>
      <p:sp>
        <p:nvSpPr>
          <p:cNvPr id="347" name="Google Shape;347;p37"/>
          <p:cNvSpPr txBox="1"/>
          <p:nvPr>
            <p:ph idx="12" type="sldNum"/>
          </p:nvPr>
        </p:nvSpPr>
        <p:spPr>
          <a:xfrm>
            <a:off x="8438108" y="47693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48" name="Google Shape;348;p37"/>
          <p:cNvSpPr txBox="1"/>
          <p:nvPr>
            <p:ph type="title"/>
          </p:nvPr>
        </p:nvSpPr>
        <p:spPr>
          <a:xfrm>
            <a:off x="1371600" y="217325"/>
            <a:ext cx="6418200" cy="63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3000">
                <a:solidFill>
                  <a:srgbClr val="FFFFFF"/>
                </a:solidFill>
              </a:rPr>
              <a:t>Summary</a:t>
            </a:r>
            <a:endParaRPr sz="3000">
              <a:solidFill>
                <a:srgbClr val="FFFFFF"/>
              </a:solidFill>
            </a:endParaRPr>
          </a:p>
        </p:txBody>
      </p:sp>
      <p:sp>
        <p:nvSpPr>
          <p:cNvPr id="349" name="Google Shape;349;p37"/>
          <p:cNvSpPr txBox="1"/>
          <p:nvPr/>
        </p:nvSpPr>
        <p:spPr>
          <a:xfrm>
            <a:off x="428000" y="3615325"/>
            <a:ext cx="8591700" cy="867600"/>
          </a:xfrm>
          <a:prstGeom prst="rect">
            <a:avLst/>
          </a:prstGeom>
          <a:solidFill>
            <a:srgbClr val="D9D9D9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rgbClr val="0099D8"/>
                </a:solidFill>
              </a:rPr>
              <a:t>The RTMA project benefits tremendously from an active user community.</a:t>
            </a:r>
            <a:endParaRPr b="1" i="0" sz="1800" u="none" cap="none" strike="noStrike">
              <a:solidFill>
                <a:srgbClr val="0099D8"/>
              </a:solidFill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rgbClr val="0099D8"/>
                </a:solidFill>
              </a:rPr>
              <a:t>Thank you!</a:t>
            </a:r>
            <a:endParaRPr b="1" i="0" sz="1400" u="none" cap="none" strike="noStrike">
              <a:solidFill>
                <a:srgbClr val="0099D8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8"/>
          <p:cNvSpPr txBox="1"/>
          <p:nvPr>
            <p:ph idx="12" type="sldNum"/>
          </p:nvPr>
        </p:nvSpPr>
        <p:spPr>
          <a:xfrm>
            <a:off x="8438108" y="476935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55" name="Google Shape;355;p38"/>
          <p:cNvSpPr txBox="1"/>
          <p:nvPr>
            <p:ph type="title"/>
          </p:nvPr>
        </p:nvSpPr>
        <p:spPr>
          <a:xfrm>
            <a:off x="1371600" y="2514600"/>
            <a:ext cx="64182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Supplemental Slides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9"/>
          <p:cNvSpPr txBox="1"/>
          <p:nvPr>
            <p:ph type="title"/>
          </p:nvPr>
        </p:nvSpPr>
        <p:spPr>
          <a:xfrm>
            <a:off x="1371600" y="381000"/>
            <a:ext cx="64182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Ceiling and Sky Cover Stats</a:t>
            </a:r>
            <a:endParaRPr/>
          </a:p>
        </p:txBody>
      </p:sp>
      <p:sp>
        <p:nvSpPr>
          <p:cNvPr id="361" name="Google Shape;361;p39"/>
          <p:cNvSpPr txBox="1"/>
          <p:nvPr>
            <p:ph idx="12" type="sldNum"/>
          </p:nvPr>
        </p:nvSpPr>
        <p:spPr>
          <a:xfrm>
            <a:off x="8438108" y="476935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62" name="Google Shape;362;p39"/>
          <p:cNvPicPr preferRelativeResize="0"/>
          <p:nvPr/>
        </p:nvPicPr>
        <p:blipFill rotWithShape="1">
          <a:blip r:embed="rId3">
            <a:alphaModFix/>
          </a:blip>
          <a:srcRect b="0" l="49220" r="0" t="3633"/>
          <a:stretch/>
        </p:blipFill>
        <p:spPr>
          <a:xfrm>
            <a:off x="482950" y="1061600"/>
            <a:ext cx="3903427" cy="391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39"/>
          <p:cNvPicPr preferRelativeResize="0"/>
          <p:nvPr/>
        </p:nvPicPr>
        <p:blipFill rotWithShape="1">
          <a:blip r:embed="rId3">
            <a:alphaModFix/>
          </a:blip>
          <a:srcRect b="95511" l="19119" r="30098" t="0"/>
          <a:stretch/>
        </p:blipFill>
        <p:spPr>
          <a:xfrm>
            <a:off x="-7500" y="879200"/>
            <a:ext cx="3903427" cy="182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39"/>
          <p:cNvPicPr preferRelativeResize="0"/>
          <p:nvPr/>
        </p:nvPicPr>
        <p:blipFill rotWithShape="1">
          <a:blip r:embed="rId4">
            <a:alphaModFix/>
          </a:blip>
          <a:srcRect b="0" l="49372" r="0" t="3390"/>
          <a:stretch/>
        </p:blipFill>
        <p:spPr>
          <a:xfrm>
            <a:off x="4572000" y="1009550"/>
            <a:ext cx="3904499" cy="3965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39"/>
          <p:cNvPicPr preferRelativeResize="0"/>
          <p:nvPr/>
        </p:nvPicPr>
        <p:blipFill rotWithShape="1">
          <a:blip r:embed="rId4">
            <a:alphaModFix/>
          </a:blip>
          <a:srcRect b="95199" l="25527" r="28445" t="-1094"/>
          <a:stretch/>
        </p:blipFill>
        <p:spPr>
          <a:xfrm>
            <a:off x="4645925" y="778850"/>
            <a:ext cx="3474723" cy="267825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39"/>
          <p:cNvSpPr txBox="1"/>
          <p:nvPr/>
        </p:nvSpPr>
        <p:spPr>
          <a:xfrm>
            <a:off x="2110050" y="4878550"/>
            <a:ext cx="4923900" cy="1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*stats are relative to METARs, buoys, and ships*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40"/>
          <p:cNvSpPr txBox="1"/>
          <p:nvPr>
            <p:ph type="title"/>
          </p:nvPr>
        </p:nvSpPr>
        <p:spPr>
          <a:xfrm>
            <a:off x="1104800" y="381000"/>
            <a:ext cx="69018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QPE RTMA/URMA Changes for v2.8</a:t>
            </a:r>
            <a:endParaRPr/>
          </a:p>
        </p:txBody>
      </p:sp>
      <p:sp>
        <p:nvSpPr>
          <p:cNvPr id="372" name="Google Shape;372;p40"/>
          <p:cNvSpPr txBox="1"/>
          <p:nvPr>
            <p:ph idx="1" type="body"/>
          </p:nvPr>
        </p:nvSpPr>
        <p:spPr>
          <a:xfrm>
            <a:off x="52475" y="776375"/>
            <a:ext cx="8934300" cy="405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Precip </a:t>
            </a:r>
            <a:r>
              <a:rPr i="1" lang="en">
                <a:solidFill>
                  <a:schemeClr val="dk1"/>
                </a:solidFill>
              </a:rPr>
              <a:t>RTMA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Real time, low-latency QPE → currently from Stage II/IV (+33 min)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b="1" lang="en">
                <a:solidFill>
                  <a:srgbClr val="FF0000"/>
                </a:solidFill>
              </a:rPr>
              <a:t>v2.8</a:t>
            </a:r>
            <a:r>
              <a:rPr b="1" lang="en">
                <a:solidFill>
                  <a:schemeClr val="dk1"/>
                </a:solidFill>
              </a:rPr>
              <a:t>:</a:t>
            </a:r>
            <a:r>
              <a:rPr lang="en">
                <a:solidFill>
                  <a:schemeClr val="dk1"/>
                </a:solidFill>
              </a:rPr>
              <a:t> Replace with radar-only MRMS; </a:t>
            </a:r>
            <a:r>
              <a:rPr lang="en" u="sng">
                <a:solidFill>
                  <a:schemeClr val="dk1"/>
                </a:solidFill>
              </a:rPr>
              <a:t>change hourly run schedule from hh:33 to hh:15</a:t>
            </a:r>
            <a:endParaRPr u="sng">
              <a:solidFill>
                <a:schemeClr val="dk1"/>
              </a:solidFill>
            </a:endParaRPr>
          </a:p>
          <a:p>
            <a:pPr indent="-31750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</a:pPr>
            <a:r>
              <a:rPr lang="en">
                <a:solidFill>
                  <a:schemeClr val="dk1"/>
                </a:solidFill>
              </a:rPr>
              <a:t>Improve latency </a:t>
            </a:r>
            <a:endParaRPr>
              <a:solidFill>
                <a:schemeClr val="dk1"/>
              </a:solidFill>
            </a:endParaRPr>
          </a:p>
          <a:p>
            <a:pPr indent="-31750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</a:pPr>
            <a:r>
              <a:rPr lang="en">
                <a:solidFill>
                  <a:schemeClr val="dk1"/>
                </a:solidFill>
              </a:rPr>
              <a:t>Situational awareness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Precip </a:t>
            </a:r>
            <a:r>
              <a:rPr i="1" lang="en">
                <a:solidFill>
                  <a:schemeClr val="dk1"/>
                </a:solidFill>
              </a:rPr>
              <a:t>URMA</a:t>
            </a:r>
            <a:endParaRPr i="1">
              <a:solidFill>
                <a:schemeClr val="dk1"/>
              </a:solidFill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Backbone is Stage IV and is rerun regularly ~1 week after valid time to refine/enhance as RFCs transmit revised data (what the NBM uses)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b="1" lang="en">
                <a:solidFill>
                  <a:srgbClr val="FF0000"/>
                </a:solidFill>
              </a:rPr>
              <a:t>v2.8</a:t>
            </a:r>
            <a:r>
              <a:rPr b="1" lang="en">
                <a:solidFill>
                  <a:schemeClr val="dk1"/>
                </a:solidFill>
              </a:rPr>
              <a:t>:</a:t>
            </a:r>
            <a:r>
              <a:rPr lang="en">
                <a:solidFill>
                  <a:schemeClr val="dk1"/>
                </a:solidFill>
              </a:rPr>
              <a:t> Add NOHRSC snowfall analysis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b="1" lang="en">
                <a:solidFill>
                  <a:srgbClr val="FF0000"/>
                </a:solidFill>
              </a:rPr>
              <a:t>v2.8</a:t>
            </a:r>
            <a:r>
              <a:rPr b="1" lang="en">
                <a:solidFill>
                  <a:schemeClr val="dk1"/>
                </a:solidFill>
              </a:rPr>
              <a:t>:</a:t>
            </a:r>
            <a:r>
              <a:rPr lang="en">
                <a:solidFill>
                  <a:schemeClr val="dk1"/>
                </a:solidFill>
              </a:rPr>
              <a:t> Add a blending for a smoother offshore filling with MRMS and CMORPH QPE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b="1" lang="en">
                <a:solidFill>
                  <a:srgbClr val="FF0000"/>
                </a:solidFill>
              </a:rPr>
              <a:t>v2.8</a:t>
            </a:r>
            <a:r>
              <a:rPr b="1" lang="en">
                <a:solidFill>
                  <a:schemeClr val="dk1"/>
                </a:solidFill>
              </a:rPr>
              <a:t>: </a:t>
            </a:r>
            <a:r>
              <a:rPr lang="en" u="sng">
                <a:solidFill>
                  <a:schemeClr val="dk1"/>
                </a:solidFill>
              </a:rPr>
              <a:t>Change hourly run schedule for PCPANL/pcpURMA from hh:33 to hh:55</a:t>
            </a:r>
            <a:endParaRPr u="sng">
              <a:solidFill>
                <a:schemeClr val="dk1"/>
              </a:solidFill>
            </a:endParaRPr>
          </a:p>
          <a:p>
            <a:pPr indent="-31750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</a:pPr>
            <a:r>
              <a:rPr lang="en">
                <a:solidFill>
                  <a:schemeClr val="dk1"/>
                </a:solidFill>
              </a:rPr>
              <a:t>Request by OWP, RFCs for RIDGE II, so more RFC QPEs can be included for current hour</a:t>
            </a:r>
            <a:endParaRPr>
              <a:solidFill>
                <a:schemeClr val="dk1"/>
              </a:solidFill>
            </a:endParaRPr>
          </a:p>
          <a:p>
            <a:pPr indent="-31750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</a:pPr>
            <a:r>
              <a:rPr lang="en">
                <a:solidFill>
                  <a:schemeClr val="dk1"/>
                </a:solidFill>
              </a:rPr>
              <a:t>More complete coverage, earlier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PCPANL v4.0 (upstream job of RTMA/URMA): 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Discontinue Stage II analysis - prod suite simplification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Add another 30h rerun of Stage IV 24h mosaic (for water.weather.gov/precip)</a:t>
            </a:r>
            <a:endParaRPr>
              <a:solidFill>
                <a:schemeClr val="dk1"/>
              </a:solidFill>
            </a:endParaRPr>
          </a:p>
          <a:p>
            <a:pPr indent="-31750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</a:pPr>
            <a:r>
              <a:rPr lang="en">
                <a:solidFill>
                  <a:schemeClr val="dk1"/>
                </a:solidFill>
              </a:rPr>
              <a:t>Supplements the current ~daily rerun schedule and gives chance for updated RFC QPE’s to get out to public (e.g. water.weather.gov/precip)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373" name="Google Shape;373;p40"/>
          <p:cNvSpPr txBox="1"/>
          <p:nvPr>
            <p:ph idx="12" type="sldNum"/>
          </p:nvPr>
        </p:nvSpPr>
        <p:spPr>
          <a:xfrm>
            <a:off x="8438108" y="476935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41"/>
          <p:cNvSpPr txBox="1"/>
          <p:nvPr>
            <p:ph type="title"/>
          </p:nvPr>
        </p:nvSpPr>
        <p:spPr>
          <a:xfrm>
            <a:off x="1371600" y="381000"/>
            <a:ext cx="64182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pcpRTMA using MRMS </a:t>
            </a:r>
            <a:endParaRPr/>
          </a:p>
        </p:txBody>
      </p:sp>
      <p:pic>
        <p:nvPicPr>
          <p:cNvPr id="379" name="Google Shape;379;p41"/>
          <p:cNvPicPr preferRelativeResize="0"/>
          <p:nvPr/>
        </p:nvPicPr>
        <p:blipFill rotWithShape="1">
          <a:blip r:embed="rId3">
            <a:alphaModFix/>
          </a:blip>
          <a:srcRect b="7801" l="0" r="0" t="8851"/>
          <a:stretch/>
        </p:blipFill>
        <p:spPr>
          <a:xfrm>
            <a:off x="94475" y="2571750"/>
            <a:ext cx="2936525" cy="216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41"/>
          <p:cNvPicPr preferRelativeResize="0"/>
          <p:nvPr/>
        </p:nvPicPr>
        <p:blipFill rotWithShape="1">
          <a:blip r:embed="rId4">
            <a:alphaModFix/>
          </a:blip>
          <a:srcRect b="8318" l="0" r="0" t="8327"/>
          <a:stretch/>
        </p:blipFill>
        <p:spPr>
          <a:xfrm>
            <a:off x="3112437" y="2571750"/>
            <a:ext cx="2936525" cy="216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01362" y="2518550"/>
            <a:ext cx="2790238" cy="2155459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41"/>
          <p:cNvSpPr txBox="1"/>
          <p:nvPr/>
        </p:nvSpPr>
        <p:spPr>
          <a:xfrm>
            <a:off x="320400" y="4173350"/>
            <a:ext cx="6675600" cy="7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</a:rPr>
              <a:t>Prod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383" name="Google Shape;383;p41"/>
          <p:cNvSpPr txBox="1"/>
          <p:nvPr/>
        </p:nvSpPr>
        <p:spPr>
          <a:xfrm>
            <a:off x="3327875" y="417335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</a:rPr>
              <a:t>v2.8</a:t>
            </a:r>
            <a:endParaRPr/>
          </a:p>
        </p:txBody>
      </p:sp>
      <p:sp>
        <p:nvSpPr>
          <p:cNvPr id="384" name="Google Shape;384;p41"/>
          <p:cNvSpPr txBox="1"/>
          <p:nvPr/>
        </p:nvSpPr>
        <p:spPr>
          <a:xfrm>
            <a:off x="320400" y="770000"/>
            <a:ext cx="8727900" cy="180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U</a:t>
            </a:r>
            <a:r>
              <a:rPr lang="en" sz="1800"/>
              <a:t>se radar-only MRMS QPE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Lower latency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Less affected by data outages than gauge-corrected MRMS QPE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Radar quality index (RQI) added as companion to each hour’s pcpRTMA array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Provide users with info about quality of the QPE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RQI arrays will be available on NOMADS (not AWIPS)</a:t>
            </a:r>
            <a:endParaRPr/>
          </a:p>
        </p:txBody>
      </p:sp>
      <p:sp>
        <p:nvSpPr>
          <p:cNvPr id="385" name="Google Shape;385;p41"/>
          <p:cNvSpPr txBox="1"/>
          <p:nvPr>
            <p:ph idx="12" type="sldNum"/>
          </p:nvPr>
        </p:nvSpPr>
        <p:spPr>
          <a:xfrm>
            <a:off x="8438108" y="476935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42"/>
          <p:cNvSpPr txBox="1"/>
          <p:nvPr>
            <p:ph type="title"/>
          </p:nvPr>
        </p:nvSpPr>
        <p:spPr>
          <a:xfrm>
            <a:off x="1371600" y="381000"/>
            <a:ext cx="64182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pcpRTMA using MRMS: validation </a:t>
            </a:r>
            <a:endParaRPr/>
          </a:p>
        </p:txBody>
      </p:sp>
      <p:sp>
        <p:nvSpPr>
          <p:cNvPr id="391" name="Google Shape;391;p42"/>
          <p:cNvSpPr txBox="1"/>
          <p:nvPr/>
        </p:nvSpPr>
        <p:spPr>
          <a:xfrm>
            <a:off x="-25" y="845775"/>
            <a:ext cx="9144000" cy="6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00FF"/>
                </a:solidFill>
              </a:rPr>
              <a:t>Prod</a:t>
            </a:r>
            <a:r>
              <a:rPr lang="en" sz="1800"/>
              <a:t> </a:t>
            </a:r>
            <a:r>
              <a:rPr i="1" lang="en" sz="1800"/>
              <a:t>vs.</a:t>
            </a:r>
            <a:r>
              <a:rPr lang="en" sz="1800"/>
              <a:t> </a:t>
            </a:r>
            <a:r>
              <a:rPr b="1" lang="en" sz="1800">
                <a:solidFill>
                  <a:srgbClr val="FF0000"/>
                </a:solidFill>
              </a:rPr>
              <a:t>v2.8</a:t>
            </a:r>
            <a:r>
              <a:rPr lang="en" sz="1800"/>
              <a:t> pcpRTMA: 24 QPE validation vs. daily gauges (1 Aug - 30 Nov  2019)</a:t>
            </a:r>
            <a:endParaRPr sz="1800"/>
          </a:p>
        </p:txBody>
      </p:sp>
      <p:pic>
        <p:nvPicPr>
          <p:cNvPr id="392" name="Google Shape;392;p42"/>
          <p:cNvPicPr preferRelativeResize="0"/>
          <p:nvPr/>
        </p:nvPicPr>
        <p:blipFill rotWithShape="1">
          <a:blip r:embed="rId3">
            <a:alphaModFix/>
          </a:blip>
          <a:srcRect b="0" l="2453" r="2453" t="0"/>
          <a:stretch/>
        </p:blipFill>
        <p:spPr>
          <a:xfrm>
            <a:off x="686825" y="1340672"/>
            <a:ext cx="3840479" cy="3118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42"/>
          <p:cNvPicPr preferRelativeResize="0"/>
          <p:nvPr/>
        </p:nvPicPr>
        <p:blipFill rotWithShape="1">
          <a:blip r:embed="rId4">
            <a:alphaModFix/>
          </a:blip>
          <a:srcRect b="0" l="2453" r="2453" t="0"/>
          <a:stretch/>
        </p:blipFill>
        <p:spPr>
          <a:xfrm>
            <a:off x="4747825" y="1340675"/>
            <a:ext cx="3839450" cy="3119974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42"/>
          <p:cNvSpPr txBox="1"/>
          <p:nvPr/>
        </p:nvSpPr>
        <p:spPr>
          <a:xfrm>
            <a:off x="412300" y="4435725"/>
            <a:ext cx="82863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                     ETS </a:t>
            </a:r>
            <a:r>
              <a:rPr i="1" lang="en"/>
              <a:t>vs</a:t>
            </a:r>
            <a:r>
              <a:rPr lang="en"/>
              <a:t>. threshold                                            Bias </a:t>
            </a:r>
            <a:r>
              <a:rPr i="1" lang="en"/>
              <a:t>vs.</a:t>
            </a:r>
            <a:r>
              <a:rPr lang="en"/>
              <a:t> threshold </a:t>
            </a:r>
            <a:endParaRPr/>
          </a:p>
        </p:txBody>
      </p:sp>
      <p:sp>
        <p:nvSpPr>
          <p:cNvPr id="395" name="Google Shape;395;p42"/>
          <p:cNvSpPr txBox="1"/>
          <p:nvPr>
            <p:ph idx="12" type="sldNum"/>
          </p:nvPr>
        </p:nvSpPr>
        <p:spPr>
          <a:xfrm>
            <a:off x="8438108" y="476935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0"/>
          <p:cNvSpPr txBox="1"/>
          <p:nvPr>
            <p:ph type="title"/>
          </p:nvPr>
        </p:nvSpPr>
        <p:spPr>
          <a:xfrm>
            <a:off x="311700" y="2556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v2.8 RTMA/URMA Upgrade: Highlights</a:t>
            </a:r>
            <a:endParaRPr/>
          </a:p>
        </p:txBody>
      </p:sp>
      <p:sp>
        <p:nvSpPr>
          <p:cNvPr id="113" name="Google Shape;113;p20"/>
          <p:cNvSpPr txBox="1"/>
          <p:nvPr>
            <p:ph idx="1" type="body"/>
          </p:nvPr>
        </p:nvSpPr>
        <p:spPr>
          <a:xfrm>
            <a:off x="311700" y="1025275"/>
            <a:ext cx="8675100" cy="3218700"/>
          </a:xfrm>
          <a:prstGeom prst="rect">
            <a:avLst/>
          </a:prstGeom>
          <a:solidFill>
            <a:srgbClr val="EFEFEF"/>
          </a:solidFill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Downscaling/background field improvements [</a:t>
            </a:r>
            <a:r>
              <a:rPr lang="en">
                <a:solidFill>
                  <a:srgbClr val="3C78D8"/>
                </a:solidFill>
              </a:rPr>
              <a:t>All stakeholders</a:t>
            </a:r>
            <a:r>
              <a:rPr lang="en">
                <a:solidFill>
                  <a:schemeClr val="dk1"/>
                </a:solidFill>
              </a:rPr>
              <a:t>]</a:t>
            </a:r>
            <a:endParaRPr>
              <a:solidFill>
                <a:schemeClr val="dk1"/>
              </a:solidFill>
            </a:endParaRPr>
          </a:p>
          <a:p>
            <a:pPr indent="-3302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" sz="1800">
                <a:solidFill>
                  <a:schemeClr val="dk1"/>
                </a:solidFill>
              </a:rPr>
              <a:t>2.5 km → 1.25 km for PR, consistent with NDFD [</a:t>
            </a:r>
            <a:r>
              <a:rPr lang="en" sz="1800">
                <a:solidFill>
                  <a:srgbClr val="4A86E8"/>
                </a:solidFill>
              </a:rPr>
              <a:t>NBM, Puerto Rico</a:t>
            </a:r>
            <a:r>
              <a:rPr lang="en" sz="1800">
                <a:solidFill>
                  <a:schemeClr val="dk1"/>
                </a:solidFill>
              </a:rPr>
              <a:t>]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Improved wind analysis with reduced low bias </a:t>
            </a:r>
            <a:r>
              <a:rPr lang="en">
                <a:solidFill>
                  <a:schemeClr val="dk1"/>
                </a:solidFill>
              </a:rPr>
              <a:t>[</a:t>
            </a:r>
            <a:r>
              <a:rPr lang="en">
                <a:solidFill>
                  <a:srgbClr val="4A86E8"/>
                </a:solidFill>
              </a:rPr>
              <a:t>All stakeholders</a:t>
            </a:r>
            <a:r>
              <a:rPr lang="en">
                <a:solidFill>
                  <a:schemeClr val="dk1"/>
                </a:solidFill>
              </a:rPr>
              <a:t>]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Significant wave height for Guam and Great Lakes [</a:t>
            </a:r>
            <a:r>
              <a:rPr lang="en">
                <a:solidFill>
                  <a:srgbClr val="4A86E8"/>
                </a:solidFill>
              </a:rPr>
              <a:t>NBM, Guam, Great Lakes</a:t>
            </a:r>
            <a:r>
              <a:rPr lang="en">
                <a:solidFill>
                  <a:schemeClr val="dk1"/>
                </a:solidFill>
              </a:rPr>
              <a:t>]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Moisture/dew point analysis enhancements [</a:t>
            </a:r>
            <a:r>
              <a:rPr lang="en">
                <a:solidFill>
                  <a:srgbClr val="3C78D8"/>
                </a:solidFill>
              </a:rPr>
              <a:t>NBM, W. Region, WFO Missoula</a:t>
            </a:r>
            <a:r>
              <a:rPr lang="en">
                <a:solidFill>
                  <a:schemeClr val="dk1"/>
                </a:solidFill>
              </a:rPr>
              <a:t>]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Re-tuned sky cover analysis with enhanced QC [</a:t>
            </a:r>
            <a:r>
              <a:rPr lang="en">
                <a:solidFill>
                  <a:srgbClr val="4A86E8"/>
                </a:solidFill>
              </a:rPr>
              <a:t>NBM, CONUS, AWC</a:t>
            </a:r>
            <a:r>
              <a:rPr lang="en">
                <a:solidFill>
                  <a:schemeClr val="dk1"/>
                </a:solidFill>
              </a:rPr>
              <a:t>]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Consistent ceiling and sky analysis [</a:t>
            </a:r>
            <a:r>
              <a:rPr lang="en">
                <a:solidFill>
                  <a:srgbClr val="4A86E8"/>
                </a:solidFill>
              </a:rPr>
              <a:t>All stakeholders, esp. AWC</a:t>
            </a:r>
            <a:r>
              <a:rPr lang="en">
                <a:solidFill>
                  <a:schemeClr val="dk1"/>
                </a:solidFill>
              </a:rPr>
              <a:t>]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Precipitation enhancements [</a:t>
            </a:r>
            <a:r>
              <a:rPr lang="en">
                <a:solidFill>
                  <a:srgbClr val="4A86E8"/>
                </a:solidFill>
              </a:rPr>
              <a:t>CONUS and coastal CONUS, WPC</a:t>
            </a:r>
            <a:r>
              <a:rPr lang="en">
                <a:solidFill>
                  <a:schemeClr val="dk1"/>
                </a:solidFill>
              </a:rPr>
              <a:t>]</a:t>
            </a:r>
            <a:endParaRPr sz="16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NOHRSC snow analysis [</a:t>
            </a:r>
            <a:r>
              <a:rPr lang="en">
                <a:solidFill>
                  <a:srgbClr val="4A86E8"/>
                </a:solidFill>
              </a:rPr>
              <a:t>CONUS, WPC</a:t>
            </a:r>
            <a:r>
              <a:rPr lang="en">
                <a:solidFill>
                  <a:schemeClr val="dk1"/>
                </a:solidFill>
              </a:rPr>
              <a:t>]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Expansion of upgrade for b</a:t>
            </a:r>
            <a:r>
              <a:rPr lang="en">
                <a:solidFill>
                  <a:schemeClr val="dk1"/>
                </a:solidFill>
              </a:rPr>
              <a:t>etter fit to observations for OCONUS (already in CONUS) [</a:t>
            </a:r>
            <a:r>
              <a:rPr lang="en">
                <a:solidFill>
                  <a:srgbClr val="4A86E8"/>
                </a:solidFill>
              </a:rPr>
              <a:t>NBM, OCONUS</a:t>
            </a:r>
            <a:r>
              <a:rPr lang="en">
                <a:solidFill>
                  <a:schemeClr val="dk1"/>
                </a:solidFill>
              </a:rPr>
              <a:t>]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114" name="Google Shape;114;p20"/>
          <p:cNvSpPr txBox="1"/>
          <p:nvPr>
            <p:ph idx="12" type="sldNum"/>
          </p:nvPr>
        </p:nvSpPr>
        <p:spPr>
          <a:xfrm>
            <a:off x="8438108" y="476935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5" name="Google Shape;115;p20"/>
          <p:cNvSpPr txBox="1"/>
          <p:nvPr/>
        </p:nvSpPr>
        <p:spPr>
          <a:xfrm>
            <a:off x="188550" y="4452675"/>
            <a:ext cx="8766900" cy="316800"/>
          </a:xfrm>
          <a:prstGeom prst="rect">
            <a:avLst/>
          </a:prstGeom>
          <a:solidFill>
            <a:srgbClr val="D9EAD3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Many i</a:t>
            </a:r>
            <a:r>
              <a:rPr lang="en">
                <a:solidFill>
                  <a:schemeClr val="dk1"/>
                </a:solidFill>
              </a:rPr>
              <a:t>mprovements continue to be motivated via collaboration with highly engaged stakeholder community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1"/>
          <p:cNvSpPr txBox="1"/>
          <p:nvPr>
            <p:ph idx="1" type="body"/>
          </p:nvPr>
        </p:nvSpPr>
        <p:spPr>
          <a:xfrm>
            <a:off x="159300" y="923875"/>
            <a:ext cx="6404100" cy="395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Has been assumed that all wind obs are taken at 10 m AGL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We know from looking at station photos that this is not true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For mesonets: wind sensor height will now be a function of provider/network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Background wind is adjusted via similarity theory to the same height as the observed wind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Observation is be compared </a:t>
            </a:r>
            <a:r>
              <a:rPr lang="en">
                <a:solidFill>
                  <a:schemeClr val="dk1"/>
                </a:solidFill>
              </a:rPr>
              <a:t>against this adjusted background wind value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Similar adjustments made to gust analysis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21" name="Google Shape;121;p21"/>
          <p:cNvSpPr txBox="1"/>
          <p:nvPr>
            <p:ph type="title"/>
          </p:nvPr>
        </p:nvSpPr>
        <p:spPr>
          <a:xfrm>
            <a:off x="848550" y="381000"/>
            <a:ext cx="7446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Wind Changes: Similarity Theory Adjustment</a:t>
            </a:r>
            <a:endParaRPr/>
          </a:p>
        </p:txBody>
      </p:sp>
      <p:pic>
        <p:nvPicPr>
          <p:cNvPr id="122" name="Google Shape;122;p21"/>
          <p:cNvPicPr preferRelativeResize="0"/>
          <p:nvPr/>
        </p:nvPicPr>
        <p:blipFill rotWithShape="1">
          <a:blip r:embed="rId3">
            <a:alphaModFix/>
          </a:blip>
          <a:srcRect b="0" l="24969" r="22318" t="0"/>
          <a:stretch/>
        </p:blipFill>
        <p:spPr>
          <a:xfrm>
            <a:off x="6563350" y="1303762"/>
            <a:ext cx="2440400" cy="3044225"/>
          </a:xfrm>
          <a:prstGeom prst="rect">
            <a:avLst/>
          </a:prstGeom>
          <a:noFill/>
          <a:ln cap="flat" cmpd="sng" w="1905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23" name="Google Shape;123;p21"/>
          <p:cNvSpPr txBox="1"/>
          <p:nvPr/>
        </p:nvSpPr>
        <p:spPr>
          <a:xfrm>
            <a:off x="986875" y="4759350"/>
            <a:ext cx="6569400" cy="2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Station p</a:t>
            </a:r>
            <a:r>
              <a:rPr lang="en">
                <a:solidFill>
                  <a:srgbClr val="FFFFFF"/>
                </a:solidFill>
              </a:rPr>
              <a:t>hoto from weather.gladstonefamily.net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24" name="Google Shape;124;p21"/>
          <p:cNvSpPr txBox="1"/>
          <p:nvPr>
            <p:ph idx="12" type="sldNum"/>
          </p:nvPr>
        </p:nvSpPr>
        <p:spPr>
          <a:xfrm>
            <a:off x="8438108" y="476935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2"/>
          <p:cNvSpPr txBox="1"/>
          <p:nvPr>
            <p:ph type="title"/>
          </p:nvPr>
        </p:nvSpPr>
        <p:spPr>
          <a:xfrm>
            <a:off x="1371600" y="381000"/>
            <a:ext cx="64182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Wind Speed Time Series - Analysis</a:t>
            </a:r>
            <a:endParaRPr/>
          </a:p>
        </p:txBody>
      </p:sp>
      <p:cxnSp>
        <p:nvCxnSpPr>
          <p:cNvPr id="130" name="Google Shape;130;p22"/>
          <p:cNvCxnSpPr/>
          <p:nvPr/>
        </p:nvCxnSpPr>
        <p:spPr>
          <a:xfrm>
            <a:off x="4572000" y="1168200"/>
            <a:ext cx="13800" cy="36399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1" name="Google Shape;131;p22"/>
          <p:cNvSpPr txBox="1"/>
          <p:nvPr>
            <p:ph idx="12" type="sldNum"/>
          </p:nvPr>
        </p:nvSpPr>
        <p:spPr>
          <a:xfrm>
            <a:off x="8438108" y="476935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2" name="Google Shape;132;p22"/>
          <p:cNvSpPr txBox="1"/>
          <p:nvPr/>
        </p:nvSpPr>
        <p:spPr>
          <a:xfrm>
            <a:off x="2110050" y="4878550"/>
            <a:ext cx="4923900" cy="1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*stats are relative to METARs, buoys, and ships*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133" name="Google Shape;133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" y="1284200"/>
            <a:ext cx="4190999" cy="3068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55813" y="1284200"/>
            <a:ext cx="4187953" cy="3072383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2"/>
          <p:cNvSpPr txBox="1"/>
          <p:nvPr/>
        </p:nvSpPr>
        <p:spPr>
          <a:xfrm>
            <a:off x="863375" y="4386550"/>
            <a:ext cx="30963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NEW SYSTEM          </a:t>
            </a:r>
            <a:r>
              <a:rPr b="1" i="0" lang="en" sz="1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OLD SYSTEM</a:t>
            </a:r>
            <a:endParaRPr b="1" i="0" sz="14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22"/>
          <p:cNvSpPr txBox="1"/>
          <p:nvPr/>
        </p:nvSpPr>
        <p:spPr>
          <a:xfrm>
            <a:off x="1839600" y="916450"/>
            <a:ext cx="1121400" cy="295200"/>
          </a:xfrm>
          <a:prstGeom prst="rect">
            <a:avLst/>
          </a:prstGeom>
          <a:solidFill>
            <a:srgbClr val="F3F3F3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BCRMSE</a:t>
            </a:r>
            <a:endParaRPr b="1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22"/>
          <p:cNvSpPr txBox="1"/>
          <p:nvPr/>
        </p:nvSpPr>
        <p:spPr>
          <a:xfrm>
            <a:off x="6431850" y="942975"/>
            <a:ext cx="814500" cy="253800"/>
          </a:xfrm>
          <a:prstGeom prst="rect">
            <a:avLst/>
          </a:prstGeom>
          <a:solidFill>
            <a:srgbClr val="F3F3F3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Bias</a:t>
            </a:r>
            <a:endParaRPr b="1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22"/>
          <p:cNvSpPr txBox="1"/>
          <p:nvPr/>
        </p:nvSpPr>
        <p:spPr>
          <a:xfrm>
            <a:off x="5282975" y="4386550"/>
            <a:ext cx="30963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NEW SYSTEM          </a:t>
            </a:r>
            <a:r>
              <a:rPr b="1" i="0" lang="en" sz="1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OLD SYSTEM</a:t>
            </a:r>
            <a:endParaRPr b="1" i="0" sz="14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30250"/>
            <a:ext cx="4144251" cy="3712129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3"/>
          <p:cNvSpPr txBox="1"/>
          <p:nvPr>
            <p:ph type="title"/>
          </p:nvPr>
        </p:nvSpPr>
        <p:spPr>
          <a:xfrm>
            <a:off x="1371600" y="381000"/>
            <a:ext cx="64182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Wave Height v2.8</a:t>
            </a:r>
            <a:endParaRPr/>
          </a:p>
        </p:txBody>
      </p:sp>
      <p:sp>
        <p:nvSpPr>
          <p:cNvPr id="145" name="Google Shape;145;p23"/>
          <p:cNvSpPr txBox="1"/>
          <p:nvPr/>
        </p:nvSpPr>
        <p:spPr>
          <a:xfrm>
            <a:off x="715275" y="785750"/>
            <a:ext cx="3040500" cy="2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Great Lakes</a:t>
            </a:r>
            <a:endParaRPr/>
          </a:p>
        </p:txBody>
      </p:sp>
      <p:sp>
        <p:nvSpPr>
          <p:cNvPr id="146" name="Google Shape;146;p23"/>
          <p:cNvSpPr txBox="1"/>
          <p:nvPr/>
        </p:nvSpPr>
        <p:spPr>
          <a:xfrm>
            <a:off x="5143050" y="746550"/>
            <a:ext cx="3040500" cy="2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Guam</a:t>
            </a:r>
            <a:endParaRPr/>
          </a:p>
        </p:txBody>
      </p:sp>
      <p:sp>
        <p:nvSpPr>
          <p:cNvPr id="147" name="Google Shape;147;p23"/>
          <p:cNvSpPr txBox="1"/>
          <p:nvPr>
            <p:ph idx="12" type="sldNum"/>
          </p:nvPr>
        </p:nvSpPr>
        <p:spPr>
          <a:xfrm>
            <a:off x="8438108" y="476935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48" name="Google Shape;148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43925" y="2958975"/>
            <a:ext cx="3957262" cy="183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3"/>
          <p:cNvPicPr preferRelativeResize="0"/>
          <p:nvPr/>
        </p:nvPicPr>
        <p:blipFill rotWithShape="1">
          <a:blip r:embed="rId5">
            <a:alphaModFix/>
          </a:blip>
          <a:srcRect b="51066" l="0" r="49606" t="0"/>
          <a:stretch/>
        </p:blipFill>
        <p:spPr>
          <a:xfrm>
            <a:off x="4838250" y="1161339"/>
            <a:ext cx="1582337" cy="1724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3"/>
          <p:cNvPicPr preferRelativeResize="0"/>
          <p:nvPr/>
        </p:nvPicPr>
        <p:blipFill rotWithShape="1">
          <a:blip r:embed="rId5">
            <a:alphaModFix/>
          </a:blip>
          <a:srcRect b="0" l="0" r="49606" t="48027"/>
          <a:stretch/>
        </p:blipFill>
        <p:spPr>
          <a:xfrm>
            <a:off x="6872762" y="1054250"/>
            <a:ext cx="1582337" cy="1831697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3"/>
          <p:cNvSpPr txBox="1"/>
          <p:nvPr/>
        </p:nvSpPr>
        <p:spPr>
          <a:xfrm>
            <a:off x="2110050" y="4878550"/>
            <a:ext cx="4923900" cy="1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*stats are relative to METARs, buoys, and ships*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4"/>
          <p:cNvSpPr txBox="1"/>
          <p:nvPr>
            <p:ph type="title"/>
          </p:nvPr>
        </p:nvSpPr>
        <p:spPr>
          <a:xfrm>
            <a:off x="1371600" y="381000"/>
            <a:ext cx="64182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Puerto Rico Wave Height Stats</a:t>
            </a:r>
            <a:endParaRPr/>
          </a:p>
        </p:txBody>
      </p:sp>
      <p:pic>
        <p:nvPicPr>
          <p:cNvPr id="157" name="Google Shape;15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2450" y="992700"/>
            <a:ext cx="4725574" cy="2188875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4"/>
          <p:cNvSpPr txBox="1"/>
          <p:nvPr>
            <p:ph idx="12" type="sldNum"/>
          </p:nvPr>
        </p:nvSpPr>
        <p:spPr>
          <a:xfrm>
            <a:off x="8438108" y="476935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9" name="Google Shape;159;p24"/>
          <p:cNvSpPr txBox="1"/>
          <p:nvPr/>
        </p:nvSpPr>
        <p:spPr>
          <a:xfrm>
            <a:off x="3415250" y="1345925"/>
            <a:ext cx="483000" cy="2625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PR</a:t>
            </a:r>
            <a:endParaRPr b="1"/>
          </a:p>
        </p:txBody>
      </p:sp>
      <p:cxnSp>
        <p:nvCxnSpPr>
          <p:cNvPr id="160" name="Google Shape;160;p24"/>
          <p:cNvCxnSpPr/>
          <p:nvPr/>
        </p:nvCxnSpPr>
        <p:spPr>
          <a:xfrm flipH="1" rot="10800000">
            <a:off x="2330325" y="2613750"/>
            <a:ext cx="944700" cy="9657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61" name="Google Shape;161;p24"/>
          <p:cNvSpPr txBox="1"/>
          <p:nvPr/>
        </p:nvSpPr>
        <p:spPr>
          <a:xfrm>
            <a:off x="1483900" y="3583150"/>
            <a:ext cx="2477400" cy="11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New grid and higher resolution + new background error = closer fit to obs</a:t>
            </a:r>
            <a:endParaRPr/>
          </a:p>
        </p:txBody>
      </p:sp>
      <p:pic>
        <p:nvPicPr>
          <p:cNvPr id="162" name="Google Shape;162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12126" y="2519300"/>
            <a:ext cx="4121800" cy="2341275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4"/>
          <p:cNvSpPr txBox="1"/>
          <p:nvPr/>
        </p:nvSpPr>
        <p:spPr>
          <a:xfrm>
            <a:off x="4970375" y="799000"/>
            <a:ext cx="4005300" cy="16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The spatial resolution of PR was doubled (from 2.5km to 1.25km):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The system’s parameters were recalibrated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i="1" lang="en" u="sng"/>
              <a:t>PR URMA now has the highest spatial resolution of any wave analysis</a:t>
            </a:r>
            <a:endParaRPr i="1" u="sng"/>
          </a:p>
        </p:txBody>
      </p:sp>
      <p:sp>
        <p:nvSpPr>
          <p:cNvPr id="164" name="Google Shape;164;p24"/>
          <p:cNvSpPr txBox="1"/>
          <p:nvPr/>
        </p:nvSpPr>
        <p:spPr>
          <a:xfrm>
            <a:off x="2110050" y="4878550"/>
            <a:ext cx="4923900" cy="1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*stats are relative to METARs, buoys, and ships*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5"/>
          <p:cNvSpPr txBox="1"/>
          <p:nvPr>
            <p:ph type="title"/>
          </p:nvPr>
        </p:nvSpPr>
        <p:spPr>
          <a:xfrm>
            <a:off x="1371600" y="381000"/>
            <a:ext cx="64182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Dew Point Analysis Updates</a:t>
            </a:r>
            <a:endParaRPr/>
          </a:p>
        </p:txBody>
      </p:sp>
      <p:sp>
        <p:nvSpPr>
          <p:cNvPr id="170" name="Google Shape;170;p25"/>
          <p:cNvSpPr txBox="1"/>
          <p:nvPr>
            <p:ph idx="1" type="body"/>
          </p:nvPr>
        </p:nvSpPr>
        <p:spPr>
          <a:xfrm>
            <a:off x="288850" y="1000075"/>
            <a:ext cx="5112000" cy="354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>
                <a:solidFill>
                  <a:srgbClr val="000000"/>
                </a:solidFill>
              </a:rPr>
              <a:t>Moist bias causing issues with FireWx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First noticed by WFO Missoula, MT</a:t>
            </a:r>
            <a:r>
              <a:rPr lang="en" sz="1800">
                <a:solidFill>
                  <a:schemeClr val="dk1"/>
                </a:solidFill>
              </a:rPr>
              <a:t> </a:t>
            </a:r>
            <a:endParaRPr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>
                <a:solidFill>
                  <a:srgbClr val="000000"/>
                </a:solidFill>
              </a:rPr>
              <a:t>Operational Dew Point Product: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Q</a:t>
            </a:r>
            <a:r>
              <a:rPr lang="en">
                <a:solidFill>
                  <a:srgbClr val="000000"/>
                </a:solidFill>
              </a:rPr>
              <a:t> and surface press. analysis is used to derive Td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Analysis increments between the computed Td fields is smoothed via a “1-2-1” filter and added to the downscaled Td to generate the final analysis</a:t>
            </a:r>
            <a:endParaRPr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>
                <a:solidFill>
                  <a:srgbClr val="000000"/>
                </a:solidFill>
              </a:rPr>
              <a:t>The “1-2-1” smoothing filter has been switched off</a:t>
            </a:r>
            <a:r>
              <a:rPr lang="en">
                <a:solidFill>
                  <a:srgbClr val="FF0000"/>
                </a:solidFill>
              </a:rPr>
              <a:t>**</a:t>
            </a:r>
            <a:endParaRPr>
              <a:solidFill>
                <a:srgbClr val="FF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>
                <a:solidFill>
                  <a:srgbClr val="000000"/>
                </a:solidFill>
              </a:rPr>
              <a:t>Impacts closely tied to steep terrain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Coordinated and approved with Western Region and WFO Missoula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71" name="Google Shape;171;p25"/>
          <p:cNvSpPr txBox="1"/>
          <p:nvPr>
            <p:ph idx="12" type="sldNum"/>
          </p:nvPr>
        </p:nvSpPr>
        <p:spPr>
          <a:xfrm>
            <a:off x="8438108" y="476935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2" name="Google Shape;172;p25"/>
          <p:cNvSpPr txBox="1"/>
          <p:nvPr/>
        </p:nvSpPr>
        <p:spPr>
          <a:xfrm>
            <a:off x="5663306" y="3884475"/>
            <a:ext cx="3359400" cy="42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Operational - Retrospective</a:t>
            </a:r>
            <a:endParaRPr b="1"/>
          </a:p>
        </p:txBody>
      </p:sp>
      <p:pic>
        <p:nvPicPr>
          <p:cNvPr id="173" name="Google Shape;173;p25"/>
          <p:cNvPicPr preferRelativeResize="0"/>
          <p:nvPr/>
        </p:nvPicPr>
        <p:blipFill rotWithShape="1">
          <a:blip r:embed="rId3">
            <a:alphaModFix/>
          </a:blip>
          <a:srcRect b="36" l="0" r="0" t="8697"/>
          <a:stretch/>
        </p:blipFill>
        <p:spPr>
          <a:xfrm>
            <a:off x="5526550" y="1366625"/>
            <a:ext cx="3359501" cy="2611629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5"/>
          <p:cNvSpPr txBox="1"/>
          <p:nvPr/>
        </p:nvSpPr>
        <p:spPr>
          <a:xfrm>
            <a:off x="5832800" y="971525"/>
            <a:ext cx="27432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22Z on 29 June 2019</a:t>
            </a:r>
            <a:endParaRPr b="1" sz="1800"/>
          </a:p>
        </p:txBody>
      </p:sp>
      <p:sp>
        <p:nvSpPr>
          <p:cNvPr id="175" name="Google Shape;175;p25"/>
          <p:cNvSpPr txBox="1"/>
          <p:nvPr/>
        </p:nvSpPr>
        <p:spPr>
          <a:xfrm>
            <a:off x="136450" y="4849575"/>
            <a:ext cx="86628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</a:rPr>
              <a:t>**</a:t>
            </a:r>
            <a:r>
              <a:rPr lang="en" sz="1200">
                <a:solidFill>
                  <a:srgbClr val="FFFFFF"/>
                </a:solidFill>
              </a:rPr>
              <a:t>Very early RTMA (&gt;10yrs ago) had serious issues with localized areas of unrealistically low dew points</a:t>
            </a:r>
            <a:endParaRPr sz="1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6"/>
          <p:cNvSpPr txBox="1"/>
          <p:nvPr>
            <p:ph idx="1" type="body"/>
          </p:nvPr>
        </p:nvSpPr>
        <p:spPr>
          <a:xfrm>
            <a:off x="311700" y="1028700"/>
            <a:ext cx="8520600" cy="377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>
                <a:solidFill>
                  <a:srgbClr val="000000"/>
                </a:solidFill>
              </a:rPr>
              <a:t>Ceiling is cleared (i.e., set to maximum ceiling value) when the analyzed sky cover is &lt; 50%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Ensuring product consistency</a:t>
            </a:r>
            <a:endParaRPr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>
                <a:solidFill>
                  <a:srgbClr val="000000"/>
                </a:solidFill>
              </a:rPr>
              <a:t>Reject GOES Imager sky cover observations when: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The observation is &lt; 30%; and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Solar zenith angle is &gt; 80° (i.e., late evening, overnight, or early morning)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Based upon feedback and consultation with GOES product developer and stakeholders</a:t>
            </a:r>
            <a:endParaRPr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>
                <a:solidFill>
                  <a:srgbClr val="000000"/>
                </a:solidFill>
              </a:rPr>
              <a:t>Reduced thinning of GOES sky cover observations (by half) and tripled the decorrelation length to address feedback of a “splotchy” sky cover analysis</a:t>
            </a:r>
            <a:endParaRPr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>
                <a:solidFill>
                  <a:srgbClr val="000000"/>
                </a:solidFill>
              </a:rPr>
              <a:t>Add sky cover analysis to RTMA-RU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Updates every 15 minutes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81" name="Google Shape;181;p26"/>
          <p:cNvSpPr txBox="1"/>
          <p:nvPr>
            <p:ph type="title"/>
          </p:nvPr>
        </p:nvSpPr>
        <p:spPr>
          <a:xfrm>
            <a:off x="991550" y="381000"/>
            <a:ext cx="71280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Ceiling and Sky Cover Updates for v2.8</a:t>
            </a:r>
            <a:endParaRPr/>
          </a:p>
        </p:txBody>
      </p:sp>
      <p:sp>
        <p:nvSpPr>
          <p:cNvPr id="182" name="Google Shape;182;p26"/>
          <p:cNvSpPr txBox="1"/>
          <p:nvPr>
            <p:ph idx="12" type="sldNum"/>
          </p:nvPr>
        </p:nvSpPr>
        <p:spPr>
          <a:xfrm>
            <a:off x="8438108" y="476935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NCEP-EMC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