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5" r:id="rId2"/>
    <p:sldId id="289" r:id="rId3"/>
    <p:sldId id="318" r:id="rId4"/>
    <p:sldId id="299" r:id="rId5"/>
    <p:sldId id="310" r:id="rId6"/>
    <p:sldId id="293" r:id="rId7"/>
    <p:sldId id="312" r:id="rId8"/>
    <p:sldId id="315" r:id="rId9"/>
    <p:sldId id="294" r:id="rId10"/>
    <p:sldId id="317" r:id="rId11"/>
    <p:sldId id="295" r:id="rId12"/>
    <p:sldId id="298" r:id="rId13"/>
    <p:sldId id="300" r:id="rId14"/>
    <p:sldId id="311" r:id="rId15"/>
    <p:sldId id="304" r:id="rId16"/>
    <p:sldId id="305" r:id="rId17"/>
    <p:sldId id="307" r:id="rId18"/>
    <p:sldId id="277" r:id="rId19"/>
    <p:sldId id="316" r:id="rId20"/>
    <p:sldId id="263" r:id="rId21"/>
    <p:sldId id="319" r:id="rId22"/>
    <p:sldId id="264" r:id="rId23"/>
    <p:sldId id="261" r:id="rId24"/>
    <p:sldId id="260" r:id="rId25"/>
    <p:sldId id="259" r:id="rId26"/>
    <p:sldId id="268" r:id="rId27"/>
    <p:sldId id="274" r:id="rId28"/>
    <p:sldId id="270" r:id="rId29"/>
    <p:sldId id="271" r:id="rId30"/>
    <p:sldId id="257" r:id="rId31"/>
    <p:sldId id="256" r:id="rId32"/>
    <p:sldId id="265" r:id="rId33"/>
    <p:sldId id="266" r:id="rId34"/>
    <p:sldId id="273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1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41310-4BDB-5041-85FA-F85BE5A7452B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64F2-F8FF-F146-82BA-0D09384E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1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AE4F2-B89B-4242-AD20-64EB86FDD8B4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D5D76-440E-4DA1-A5D2-E3432B44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5D76-440E-4DA1-A5D2-E3432B444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564A7936-B4D7-4DE2-8EB1-F59F97B46920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/>
            <a:fld id="{4B5CB635-6391-4E3B-992E-3FDF2513D800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algn="r" eaLnBrk="1">
              <a:buClrTx/>
              <a:buFontTx/>
              <a:buNone/>
            </a:pPr>
            <a:fld id="{B4090988-C4EF-43FE-B094-80AEE50CF51F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buClrTx/>
                <a:buFontTx/>
                <a:buNone/>
              </a:pPr>
              <a:t>13</a:t>
            </a:fld>
            <a:endParaRPr lang="en-US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EEE9DB78-9A1A-44D8-B3A2-0BF3445069EA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/>
            <a:fld id="{BCF386C0-64D7-4423-9447-781E5B3A53FD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algn="r" eaLnBrk="1">
              <a:buClrTx/>
              <a:buFontTx/>
              <a:buNone/>
            </a:pPr>
            <a:fld id="{109E3271-1ED3-483B-9D9B-529D287127A3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buClrTx/>
                <a:buFontTx/>
                <a:buNone/>
              </a:pPr>
              <a:t>15</a:t>
            </a:fld>
            <a:endParaRPr lang="en-US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/>
            <a:fld id="{F8801B15-1BEB-4B90-A773-56281AA606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algn="r" eaLnBrk="1">
              <a:buClrTx/>
              <a:buFontTx/>
              <a:buNone/>
            </a:pPr>
            <a:fld id="{08AB4466-50B9-4553-95AF-18E2E44E4E42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buClrTx/>
                <a:buFontTx/>
                <a:buNone/>
              </a:pPr>
              <a:t>16</a:t>
            </a:fld>
            <a:endParaRPr lang="en-US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/>
            <a:fld id="{AE566989-8686-4E11-A6EA-D149AC2194B9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4025" algn="l"/>
                <a:tab pos="909638" algn="l"/>
                <a:tab pos="1365250" algn="l"/>
                <a:tab pos="1820863" algn="l"/>
                <a:tab pos="2276475" algn="l"/>
                <a:tab pos="2732088" algn="l"/>
                <a:tab pos="3187700" algn="l"/>
                <a:tab pos="3643313" algn="l"/>
                <a:tab pos="4098925" algn="l"/>
                <a:tab pos="4554538" algn="l"/>
                <a:tab pos="5010150" algn="l"/>
                <a:tab pos="5465763" algn="l"/>
                <a:tab pos="5921375" algn="l"/>
                <a:tab pos="6376988" algn="l"/>
                <a:tab pos="6832600" algn="l"/>
                <a:tab pos="7288213" algn="l"/>
                <a:tab pos="7743825" algn="l"/>
                <a:tab pos="8199438" algn="l"/>
                <a:tab pos="8655050" algn="l"/>
                <a:tab pos="9110663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algn="r" eaLnBrk="1">
              <a:buClrTx/>
              <a:buFontTx/>
              <a:buNone/>
            </a:pPr>
            <a:fld id="{AE9F061C-6852-4516-9746-F82B64784EB9}" type="slidenum">
              <a:rPr lang="en-US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buClrTx/>
                <a:buFontTx/>
                <a:buNone/>
              </a:pPr>
              <a:t>17</a:t>
            </a:fld>
            <a:endParaRPr lang="en-US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DA34-649E-4C4F-920A-7F8ACFAEA5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DA34-649E-4C4F-920A-7F8ACFAEA5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DA34-649E-4C4F-920A-7F8ACFAEA5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EEE9DB78-9A1A-44D8-B3A2-0BF3445069EA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EEE9DB78-9A1A-44D8-B3A2-0BF3445069EA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D30B5D8C-09FA-4239-AD5F-49F3FB0375C9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58" tIns="44929" rIns="89858" bIns="44929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6762DC-8B9D-482C-9B46-3DA9B9B438CB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3716"/>
            <a:ext cx="5027316" cy="41138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  <a:tabLst>
                <a:tab pos="0" algn="l"/>
                <a:tab pos="905713" algn="l"/>
                <a:tab pos="1811426" algn="l"/>
                <a:tab pos="2717140" algn="l"/>
                <a:tab pos="3622853" algn="l"/>
                <a:tab pos="4528566" algn="l"/>
                <a:tab pos="5434279" algn="l"/>
                <a:tab pos="6339992" algn="l"/>
                <a:tab pos="7245706" algn="l"/>
                <a:tab pos="8151419" algn="l"/>
                <a:tab pos="9057132" algn="l"/>
                <a:tab pos="9962845" algn="l"/>
              </a:tabLst>
            </a:pPr>
            <a:endParaRPr 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EEE9DB78-9A1A-44D8-B3A2-0BF3445069EA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EEE9DB78-9A1A-44D8-B3A2-0BF3445069EA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771EF902-7A69-4BD0-A8D9-57C5A4137322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58" tIns="44929" rIns="89858" bIns="44929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6E653A-7DCB-4364-9623-DF0134B8013B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  <a:tabLst>
                <a:tab pos="0" algn="l"/>
                <a:tab pos="905713" algn="l"/>
                <a:tab pos="1811426" algn="l"/>
                <a:tab pos="2717140" algn="l"/>
                <a:tab pos="3622853" algn="l"/>
                <a:tab pos="4528566" algn="l"/>
                <a:tab pos="5434279" algn="l"/>
                <a:tab pos="6339992" algn="l"/>
                <a:tab pos="7245706" algn="l"/>
                <a:tab pos="8151419" algn="l"/>
                <a:tab pos="9057132" algn="l"/>
                <a:tab pos="9962845" algn="l"/>
              </a:tabLst>
            </a:pPr>
            <a:endParaRPr 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B42D6473-23A7-48B7-AEEF-8D79BD109C38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58" tIns="44929" rIns="89858" bIns="44929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34143B-C84B-4BF7-AE3C-2FB7C53ED49F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  <a:tabLst>
                <a:tab pos="0" algn="l"/>
                <a:tab pos="905713" algn="l"/>
                <a:tab pos="1811426" algn="l"/>
                <a:tab pos="2717140" algn="l"/>
                <a:tab pos="3622853" algn="l"/>
                <a:tab pos="4528566" algn="l"/>
                <a:tab pos="5434279" algn="l"/>
                <a:tab pos="6339992" algn="l"/>
                <a:tab pos="7245706" algn="l"/>
                <a:tab pos="8151419" algn="l"/>
                <a:tab pos="9057132" algn="l"/>
                <a:tab pos="9962845" algn="l"/>
              </a:tabLst>
            </a:pPr>
            <a:endParaRPr 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49071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43568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396425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49281" indent="-226428" defTabSz="45285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023" algn="l"/>
                <a:tab pos="1434046" algn="l"/>
                <a:tab pos="2151069" algn="l"/>
                <a:tab pos="2868092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/>
            <a:fld id="{B42D6473-23A7-48B7-AEEF-8D79BD109C38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316" y="8684282"/>
            <a:ext cx="2972115" cy="4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58" tIns="44929" rIns="89858" bIns="44929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34143B-C84B-4BF7-AE3C-2FB7C53ED49F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54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46"/>
              </a:spcBef>
              <a:tabLst>
                <a:tab pos="0" algn="l"/>
                <a:tab pos="905713" algn="l"/>
                <a:tab pos="1811426" algn="l"/>
                <a:tab pos="2717140" algn="l"/>
                <a:tab pos="3622853" algn="l"/>
                <a:tab pos="4528566" algn="l"/>
                <a:tab pos="5434279" algn="l"/>
                <a:tab pos="6339992" algn="l"/>
                <a:tab pos="7245706" algn="l"/>
                <a:tab pos="8151419" algn="l"/>
                <a:tab pos="9057132" algn="l"/>
                <a:tab pos="9962845" algn="l"/>
              </a:tabLst>
            </a:pPr>
            <a:endParaRPr 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580-2673-BB4E-B334-647DDE489324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3B-B763-DF42-AB91-4880B0F2E9AE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ACCC-36A7-404E-932D-90FDB4659BCA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9578-8158-6746-ADCA-D6FE74D040D7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6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13F0-CA4E-8D42-A71B-CA6E25E5D551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FFD3-EF14-FF42-A3C3-DCD90EEDFD1C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C1A9-D920-9345-9D56-DE41F5622F7C}" type="datetime1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CAE1-0A2C-044D-A61D-B7256957B971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248F-79AA-E54E-9F99-B99AEED76F78}" type="datetime1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E16-EB34-A849-924B-1009CECCDBDC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AFC-C53D-DC4D-B5C5-6ECD2F430205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E08F-03E8-BF46-8D1F-479E57456062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092D-B4DC-479A-8B42-F7C488BD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4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precip/CWlink/MJO/CLIVAR/clivar_wh.shtml" TargetMode="External"/><Relationship Id="rId7" Type="http://schemas.openxmlformats.org/officeDocument/2006/relationships/hyperlink" Target="mailto:Matthew.Rosencrans@noaa.gov" TargetMode="External"/><Relationship Id="rId2" Type="http://schemas.openxmlformats.org/officeDocument/2006/relationships/hyperlink" Target="http://www.cpc.ncep.noaa.gov/products/precip/CWlink/MJO/mjo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n.Gottschalck@noaa.gov" TargetMode="External"/><Relationship Id="rId5" Type="http://schemas.openxmlformats.org/officeDocument/2006/relationships/hyperlink" Target="http://www.cpc.ncep.noaa.gov/products/precip/CWlink/ghazards/index.php" TargetMode="External"/><Relationship Id="rId4" Type="http://schemas.openxmlformats.org/officeDocument/2006/relationships/hyperlink" Target="http://www.cpc.ncep.noaa.gov/products/precip/CWlink/MJO/mjo.shtml#discussi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precip/CWlink/MJO/enso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cep.list.enso-update@noaa.gov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cpc.ncep.noaa.gov/data/indic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Understanding Tropical Climate to Advance Sub-seasonal to Seasonal Prediction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19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Michelle </a:t>
            </a:r>
            <a:r>
              <a:rPr lang="en-US" sz="2400" dirty="0" err="1" smtClean="0"/>
              <a:t>L’Heureux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NOAA/NWS Climate Prediction Center (CPC)</a:t>
            </a:r>
          </a:p>
          <a:p>
            <a:pPr algn="ctr"/>
            <a:r>
              <a:rPr lang="en-US" sz="2400" dirty="0" smtClean="0"/>
              <a:t>RITT Forum, April 2013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r="71953" b="49930"/>
          <a:stretch/>
        </p:blipFill>
        <p:spPr bwMode="auto">
          <a:xfrm>
            <a:off x="685800" y="457200"/>
            <a:ext cx="3276600" cy="578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66" r="2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953000" y="990600"/>
            <a:ext cx="3276600" cy="1961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Orange/Red Shading: Higher correlations (more skill)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White/Blue: Lower correlations ( 0 &lt; r &lt; 0.5)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Light Grey: Negative correlations (very poor skill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!)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76200" y="58738"/>
            <a:ext cx="8839199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Prediction of Niño-3.4 Index by NCEP CFS from </a:t>
            </a:r>
            <a:r>
              <a:rPr lang="en-US" sz="2600" dirty="0">
                <a:solidFill>
                  <a:srgbClr val="000000"/>
                </a:solidFill>
              </a:rPr>
              <a:t>2002-</a:t>
            </a:r>
            <a:r>
              <a:rPr lang="en-US" sz="2600" dirty="0" smtClean="0">
                <a:solidFill>
                  <a:srgbClr val="000000"/>
                </a:solidFill>
              </a:rPr>
              <a:t>2011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8000"/>
                </a:solidFill>
              </a:rPr>
              <a:t>Note: statistical corrections were applied after 2009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9" r="2492"/>
          <a:stretch/>
        </p:blipFill>
        <p:spPr bwMode="auto">
          <a:xfrm>
            <a:off x="3657600" y="990600"/>
            <a:ext cx="685800" cy="50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66" r="2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6477000"/>
            <a:ext cx="8869362" cy="3253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</a:rPr>
              <a:t>From </a:t>
            </a:r>
            <a:r>
              <a:rPr lang="en-US" sz="1500" dirty="0" err="1">
                <a:solidFill>
                  <a:srgbClr val="000000"/>
                </a:solidFill>
              </a:rPr>
              <a:t>Barnston</a:t>
            </a:r>
            <a:r>
              <a:rPr lang="en-US" sz="1500" dirty="0">
                <a:solidFill>
                  <a:srgbClr val="000000"/>
                </a:solidFill>
              </a:rPr>
              <a:t> et al. (BAMS, </a:t>
            </a:r>
            <a:r>
              <a:rPr lang="en-US" sz="1500" dirty="0" smtClean="0">
                <a:solidFill>
                  <a:srgbClr val="000000"/>
                </a:solidFill>
              </a:rPr>
              <a:t>2012)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04086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200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2762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286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Lead Time (</a:t>
            </a:r>
            <a:r>
              <a:rPr lang="en-US" b="1" dirty="0" err="1" smtClean="0"/>
              <a:t>mths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879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 (season you are predicting)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32004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Model skill is reduced during the N. Hemisphere spring when ENSO often emerges or decays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CFS prediction improves to ~0.8 to 0.9 correlation for prediction of the N. Hemisphere winter </a:t>
            </a:r>
            <a:r>
              <a:rPr lang="en-US" sz="2000" dirty="0"/>
              <a:t>(after ~June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RMSE (amount of error in amplitude) is ~0.5°C to 1.0</a:t>
            </a:r>
            <a:r>
              <a:rPr lang="en-US" sz="2000" dirty="0"/>
              <a:t>°</a:t>
            </a:r>
            <a:r>
              <a:rPr lang="en-US" sz="2000" dirty="0" smtClean="0"/>
              <a:t>C in Niño-3.4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80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6400800"/>
            <a:ext cx="8869362" cy="3253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</a:rPr>
              <a:t>From </a:t>
            </a:r>
            <a:r>
              <a:rPr lang="en-US" sz="1500" dirty="0" err="1">
                <a:solidFill>
                  <a:srgbClr val="000000"/>
                </a:solidFill>
              </a:rPr>
              <a:t>Barnston</a:t>
            </a:r>
            <a:r>
              <a:rPr lang="en-US" sz="1500" dirty="0">
                <a:solidFill>
                  <a:srgbClr val="000000"/>
                </a:solidFill>
              </a:rPr>
              <a:t> et al. (BAMS, </a:t>
            </a:r>
            <a:r>
              <a:rPr lang="en-US" sz="1500" dirty="0" smtClean="0">
                <a:solidFill>
                  <a:srgbClr val="000000"/>
                </a:solidFill>
              </a:rPr>
              <a:t>2012)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2495"/>
          <a:stretch>
            <a:fillRect/>
          </a:stretch>
        </p:blipFill>
        <p:spPr bwMode="auto">
          <a:xfrm>
            <a:off x="0" y="889000"/>
            <a:ext cx="915035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966" r="2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792288" y="2324100"/>
            <a:ext cx="6867525" cy="1479550"/>
          </a:xfrm>
          <a:prstGeom prst="rect">
            <a:avLst/>
          </a:prstGeom>
          <a:noFill/>
          <a:ln w="3816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600200" y="3819525"/>
            <a:ext cx="7343775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The orange box designates the statistical models (the rest are dynamical)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47663" y="58738"/>
            <a:ext cx="8247062" cy="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Anomaly Correlations </a:t>
            </a:r>
            <a:r>
              <a:rPr lang="en-US" sz="2600" dirty="0" smtClean="0">
                <a:solidFill>
                  <a:srgbClr val="000000"/>
                </a:solidFill>
              </a:rPr>
              <a:t>of ENSO </a:t>
            </a:r>
            <a:r>
              <a:rPr lang="en-US" sz="2600" dirty="0">
                <a:solidFill>
                  <a:srgbClr val="000000"/>
                </a:solidFill>
              </a:rPr>
              <a:t>models from 2002-</a:t>
            </a:r>
            <a:r>
              <a:rPr lang="en-US" sz="2600" dirty="0" smtClean="0">
                <a:solidFill>
                  <a:srgbClr val="000000"/>
                </a:solidFill>
              </a:rPr>
              <a:t>2011 </a:t>
            </a:r>
            <a:r>
              <a:rPr lang="en-US" sz="2000" dirty="0" smtClean="0">
                <a:solidFill>
                  <a:srgbClr val="000000"/>
                </a:solidFill>
              </a:rPr>
              <a:t>(from the IRI/CPC ENSO Prediction Plume)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191000"/>
            <a:ext cx="876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Skill for mid-year targets:  Dynamical Models &gt; Statistical models </a:t>
            </a:r>
          </a:p>
          <a:p>
            <a:endParaRPr lang="en-US" dirty="0" smtClean="0"/>
          </a:p>
          <a:p>
            <a:r>
              <a:rPr lang="en-US" dirty="0" smtClean="0"/>
              <a:t>-- Dynamical models have better initial conditions and ability to detect changes on shorter timescales than statistical models (often trained on monthly or seasonal data)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NH winter target, statistical and dynamical models are more comparable.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6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21690"/>
          <a:stretch>
            <a:fillRect/>
          </a:stretch>
        </p:blipFill>
        <p:spPr bwMode="auto">
          <a:xfrm>
            <a:off x="76200" y="947738"/>
            <a:ext cx="6878638" cy="56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620" r="216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-7938"/>
            <a:ext cx="9144000" cy="803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u="sng" dirty="0">
                <a:solidFill>
                  <a:srgbClr val="000000"/>
                </a:solidFill>
              </a:rPr>
              <a:t>Top Panel</a:t>
            </a:r>
            <a:r>
              <a:rPr lang="en-US" sz="2300" dirty="0">
                <a:solidFill>
                  <a:srgbClr val="000000"/>
                </a:solidFill>
              </a:rPr>
              <a:t>: 3-year sliding Correlation based on </a:t>
            </a:r>
            <a:r>
              <a:rPr lang="en-US" sz="2300" dirty="0" err="1">
                <a:solidFill>
                  <a:srgbClr val="000000"/>
                </a:solidFill>
              </a:rPr>
              <a:t>Hindcasts</a:t>
            </a:r>
            <a:r>
              <a:rPr lang="en-US" sz="2300" dirty="0">
                <a:solidFill>
                  <a:srgbClr val="000000"/>
                </a:solidFill>
              </a:rPr>
              <a:t> (1981-2010) </a:t>
            </a:r>
            <a:r>
              <a:rPr lang="en-US" sz="2300" u="sng" dirty="0">
                <a:solidFill>
                  <a:srgbClr val="000000"/>
                </a:solidFill>
              </a:rPr>
              <a:t>Bottom Panel</a:t>
            </a:r>
            <a:r>
              <a:rPr lang="en-US" sz="2300" dirty="0">
                <a:solidFill>
                  <a:srgbClr val="000000"/>
                </a:solidFill>
              </a:rPr>
              <a:t>: 3-year sliding </a:t>
            </a:r>
            <a:r>
              <a:rPr lang="en-US" sz="2300" dirty="0" smtClean="0">
                <a:solidFill>
                  <a:srgbClr val="000000"/>
                </a:solidFill>
              </a:rPr>
              <a:t>variability of </a:t>
            </a:r>
            <a:r>
              <a:rPr lang="en-US" sz="2300" dirty="0">
                <a:solidFill>
                  <a:srgbClr val="000000"/>
                </a:solidFill>
              </a:rPr>
              <a:t>Niño-3.4 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553200" y="1197887"/>
            <a:ext cx="25908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Periods of smaller Niño-3.4 variability </a:t>
            </a:r>
            <a:r>
              <a:rPr lang="en-US" dirty="0" smtClean="0">
                <a:sym typeface="Wingdings"/>
              </a:rPr>
              <a:t> Lower Model Skill</a:t>
            </a:r>
          </a:p>
          <a:p>
            <a:pPr algn="ctr"/>
            <a:r>
              <a:rPr lang="en-US" dirty="0" smtClean="0">
                <a:sym typeface="Wingdings"/>
              </a:rPr>
              <a:t>(and vice versa)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ENSO </a:t>
            </a:r>
            <a:r>
              <a:rPr lang="en-US" sz="1800" dirty="0">
                <a:solidFill>
                  <a:schemeClr val="tx1"/>
                </a:solidFill>
              </a:rPr>
              <a:t>model skill decreased during 2002-10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>
                <a:solidFill>
                  <a:schemeClr val="tx1"/>
                </a:solidFill>
              </a:rPr>
              <a:t>part due to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u="sng" dirty="0">
                <a:solidFill>
                  <a:schemeClr val="tx1"/>
                </a:solidFill>
              </a:rPr>
              <a:t>observed ENSO </a:t>
            </a:r>
            <a:r>
              <a:rPr lang="en-US" sz="1800" u="sng" dirty="0" smtClean="0">
                <a:solidFill>
                  <a:schemeClr val="tx1"/>
                </a:solidFill>
              </a:rPr>
              <a:t>variability.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Model </a:t>
            </a:r>
            <a:r>
              <a:rPr lang="en-US" sz="1800" b="1" dirty="0" smtClean="0">
                <a:solidFill>
                  <a:srgbClr val="FF0000"/>
                </a:solidFill>
              </a:rPr>
              <a:t>predictions can fluctuate due to natural, </a:t>
            </a:r>
            <a:r>
              <a:rPr lang="en-US" b="1" dirty="0" smtClean="0">
                <a:solidFill>
                  <a:srgbClr val="FF0000"/>
                </a:solidFill>
              </a:rPr>
              <a:t>multi-year/decade </a:t>
            </a:r>
            <a:r>
              <a:rPr lang="en-US" sz="1800" b="1" dirty="0" smtClean="0">
                <a:solidFill>
                  <a:srgbClr val="FF0000"/>
                </a:solidFill>
              </a:rPr>
              <a:t>variability of ENSO                     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(and overwhelm attempts to detect forecast model improvements)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6477000"/>
            <a:ext cx="8869362" cy="3253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</a:rPr>
              <a:t>From </a:t>
            </a:r>
            <a:r>
              <a:rPr lang="en-US" sz="1500" dirty="0" err="1">
                <a:solidFill>
                  <a:srgbClr val="000000"/>
                </a:solidFill>
              </a:rPr>
              <a:t>Barnston</a:t>
            </a:r>
            <a:r>
              <a:rPr lang="en-US" sz="1500" dirty="0">
                <a:solidFill>
                  <a:srgbClr val="000000"/>
                </a:solidFill>
              </a:rPr>
              <a:t> et al. (BAMS, </a:t>
            </a:r>
            <a:r>
              <a:rPr lang="en-US" sz="1500" dirty="0" smtClean="0">
                <a:solidFill>
                  <a:srgbClr val="000000"/>
                </a:solidFill>
              </a:rPr>
              <a:t>2012)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0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001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00"/>
                </a:solidFill>
                <a:cs typeface="Arial" charset="0"/>
              </a:rPr>
              <a:t>Currently </a:t>
            </a:r>
            <a:r>
              <a:rPr lang="en-US" sz="2800" b="1" u="sng" dirty="0">
                <a:solidFill>
                  <a:srgbClr val="000000"/>
                </a:solidFill>
                <a:cs typeface="Arial" charset="0"/>
              </a:rPr>
              <a:t>Popular Areas </a:t>
            </a:r>
            <a:r>
              <a:rPr lang="en-US" sz="2800" b="1" u="sng" dirty="0" smtClean="0">
                <a:solidFill>
                  <a:srgbClr val="000000"/>
                </a:solidFill>
                <a:cs typeface="Arial" charset="0"/>
              </a:rPr>
              <a:t>of ENSO Investigation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buFontTx/>
              <a:buAutoNum type="arabicParenBoth"/>
            </a:pPr>
            <a:r>
              <a:rPr lang="en-US" sz="2600" b="1" dirty="0">
                <a:solidFill>
                  <a:srgbClr val="0000FF"/>
                </a:solidFill>
                <a:cs typeface="Arial" charset="0"/>
              </a:rPr>
              <a:t> Understanding different </a:t>
            </a:r>
            <a:r>
              <a:rPr lang="en-US" sz="2600" b="1" dirty="0" smtClean="0">
                <a:solidFill>
                  <a:srgbClr val="0000FF"/>
                </a:solidFill>
                <a:cs typeface="Arial" charset="0"/>
              </a:rPr>
              <a:t>types, or “flavors,” of ENSO</a:t>
            </a:r>
          </a:p>
          <a:p>
            <a:endParaRPr lang="en-US" sz="2400" b="1" dirty="0">
              <a:solidFill>
                <a:srgbClr val="0000FF"/>
              </a:solidFill>
              <a:cs typeface="Arial" charset="0"/>
            </a:endParaRPr>
          </a:p>
          <a:p>
            <a:r>
              <a:rPr lang="en-US" sz="2400" b="1" i="1" dirty="0">
                <a:solidFill>
                  <a:srgbClr val="000000"/>
                </a:solidFill>
                <a:cs typeface="Arial" charset="0"/>
              </a:rPr>
              <a:t>Potential Operational linkage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:  better understanding of ENSO intensity and impacts over the United States</a:t>
            </a:r>
          </a:p>
          <a:p>
            <a:endParaRPr lang="en-US" sz="2400" b="1" dirty="0">
              <a:solidFill>
                <a:srgbClr val="000000"/>
              </a:solidFill>
              <a:cs typeface="Arial" charset="0"/>
            </a:endParaRPr>
          </a:p>
          <a:p>
            <a:endParaRPr lang="en-US" sz="2400" b="1" dirty="0">
              <a:solidFill>
                <a:srgbClr val="000000"/>
              </a:solidFill>
              <a:cs typeface="Arial" charset="0"/>
            </a:endParaRPr>
          </a:p>
          <a:p>
            <a:endParaRPr lang="en-US" sz="2400" b="1" dirty="0">
              <a:solidFill>
                <a:srgbClr val="000000"/>
              </a:solidFill>
              <a:cs typeface="Arial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cs typeface="Arial" charset="0"/>
              </a:rPr>
              <a:t>(2) Exploring the role of mid-latitude variability on ENSO</a:t>
            </a:r>
          </a:p>
          <a:p>
            <a:endParaRPr lang="en-US" sz="2400" b="1" i="1" dirty="0">
              <a:solidFill>
                <a:srgbClr val="000000"/>
              </a:solidFill>
              <a:cs typeface="Arial" charset="0"/>
            </a:endParaRPr>
          </a:p>
          <a:p>
            <a:r>
              <a:rPr lang="en-US" sz="2400" b="1" i="1" dirty="0">
                <a:solidFill>
                  <a:srgbClr val="000000"/>
                </a:solidFill>
                <a:cs typeface="Arial" charset="0"/>
              </a:rPr>
              <a:t>Potential Operational linkage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cs typeface="Arial" charset="0"/>
                <a:sym typeface="Wingding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  <a:sym typeface="Wingdings"/>
              </a:rPr>
              <a:t>extending ENSO forecast </a:t>
            </a:r>
            <a:r>
              <a:rPr lang="en-US" sz="2400" b="1" dirty="0">
                <a:solidFill>
                  <a:srgbClr val="000000"/>
                </a:solidFill>
                <a:cs typeface="Arial" charset="0"/>
                <a:sym typeface="Wingdings"/>
              </a:rPr>
              <a:t>skill out to a year?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4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chelle.lheureux\Documents\fig2_fin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/>
        </p:blipFill>
        <p:spPr bwMode="auto">
          <a:xfrm>
            <a:off x="1066800" y="205920"/>
            <a:ext cx="663105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2752" y="42148"/>
            <a:ext cx="815644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000000"/>
                </a:solidFill>
                <a:cs typeface="Arial" charset="0"/>
              </a:rPr>
              <a:t>Considerable </a:t>
            </a:r>
            <a:r>
              <a:rPr lang="en-US" sz="2200" b="1" u="sng" dirty="0">
                <a:solidFill>
                  <a:srgbClr val="000000"/>
                </a:solidFill>
                <a:cs typeface="Arial" charset="0"/>
              </a:rPr>
              <a:t>V</a:t>
            </a:r>
            <a:r>
              <a:rPr lang="en-US" sz="2200" b="1" u="sng" dirty="0" smtClean="0">
                <a:solidFill>
                  <a:srgbClr val="000000"/>
                </a:solidFill>
                <a:cs typeface="Arial" charset="0"/>
              </a:rPr>
              <a:t>ariety </a:t>
            </a:r>
            <a:r>
              <a:rPr lang="en-US" sz="2200" b="1" u="sng" dirty="0">
                <a:solidFill>
                  <a:srgbClr val="000000"/>
                </a:solidFill>
                <a:cs typeface="Arial" charset="0"/>
              </a:rPr>
              <a:t>in the </a:t>
            </a:r>
            <a:r>
              <a:rPr lang="en-US" sz="2200" b="1" u="sng" dirty="0" smtClean="0">
                <a:solidFill>
                  <a:srgbClr val="000000"/>
                </a:solidFill>
                <a:cs typeface="Arial" charset="0"/>
              </a:rPr>
              <a:t>Structure </a:t>
            </a:r>
            <a:r>
              <a:rPr lang="en-US" sz="2200" b="1" u="sng" dirty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2200" b="1" u="sng" dirty="0" smtClean="0">
                <a:solidFill>
                  <a:srgbClr val="000000"/>
                </a:solidFill>
                <a:cs typeface="Arial" charset="0"/>
              </a:rPr>
              <a:t>Amplitude </a:t>
            </a:r>
            <a:r>
              <a:rPr lang="en-US" sz="2200" b="1" u="sng" dirty="0">
                <a:solidFill>
                  <a:srgbClr val="000000"/>
                </a:solidFill>
                <a:cs typeface="Arial" charset="0"/>
              </a:rPr>
              <a:t>of El </a:t>
            </a:r>
            <a:r>
              <a:rPr lang="en-US" sz="2200" b="1" u="sng" dirty="0" err="1" smtClean="0">
                <a:solidFill>
                  <a:srgbClr val="000000"/>
                </a:solidFill>
                <a:cs typeface="Arial" charset="0"/>
              </a:rPr>
              <a:t>Niños</a:t>
            </a:r>
            <a:r>
              <a:rPr lang="en-US" sz="2200" b="1" u="sng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2200" b="1" u="sng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25" y="2971800"/>
            <a:ext cx="5047435" cy="3886200"/>
            <a:chOff x="2525" y="2971800"/>
            <a:chExt cx="5047435" cy="3886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22" b="9489"/>
            <a:stretch>
              <a:fillRect/>
            </a:stretch>
          </p:blipFill>
          <p:spPr bwMode="auto">
            <a:xfrm>
              <a:off x="304800" y="4166070"/>
              <a:ext cx="3481920" cy="2006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7122" b="948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525" y="6211669"/>
              <a:ext cx="4417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  <a:tab pos="411846" algn="l"/>
                  <a:tab pos="825133" algn="l"/>
                  <a:tab pos="1238418" algn="l"/>
                  <a:tab pos="1651705" algn="l"/>
                  <a:tab pos="2064990" algn="l"/>
                  <a:tab pos="2478277" algn="l"/>
                  <a:tab pos="2891563" algn="l"/>
                  <a:tab pos="3304849" algn="l"/>
                  <a:tab pos="3718135" algn="l"/>
                  <a:tab pos="4131421" algn="l"/>
                  <a:tab pos="4544707" algn="l"/>
                  <a:tab pos="4957994" algn="l"/>
                  <a:tab pos="5371279" algn="l"/>
                  <a:tab pos="5784566" algn="l"/>
                  <a:tab pos="6197851" algn="l"/>
                  <a:tab pos="6611138" algn="l"/>
                  <a:tab pos="7024424" algn="l"/>
                  <a:tab pos="7437710" algn="l"/>
                  <a:tab pos="7850996" algn="l"/>
                  <a:tab pos="8264282" algn="l"/>
                </a:tabLst>
              </a:pPr>
              <a:r>
                <a:rPr lang="en-US" u="sng" dirty="0">
                  <a:solidFill>
                    <a:srgbClr val="000000"/>
                  </a:solidFill>
                  <a:cs typeface="Arial" charset="0"/>
                </a:rPr>
                <a:t>Eastern </a:t>
              </a:r>
              <a:r>
                <a:rPr lang="en-US" u="sng" dirty="0" smtClean="0">
                  <a:solidFill>
                    <a:srgbClr val="000000"/>
                  </a:solidFill>
                  <a:cs typeface="Arial" charset="0"/>
                </a:rPr>
                <a:t>Pacific (EP) </a:t>
              </a:r>
              <a:r>
                <a:rPr lang="en-US" u="sng" dirty="0">
                  <a:solidFill>
                    <a:srgbClr val="000000"/>
                  </a:solidFill>
                  <a:cs typeface="Arial" charset="0"/>
                </a:rPr>
                <a:t>El Niño = Cold Tongue El Niño = </a:t>
              </a:r>
              <a:r>
                <a:rPr lang="en-US" u="sng" dirty="0" smtClean="0">
                  <a:solidFill>
                    <a:srgbClr val="000000"/>
                  </a:solidFill>
                  <a:cs typeface="Arial" charset="0"/>
                </a:rPr>
                <a:t>Conventional or Canonical </a:t>
              </a:r>
              <a:r>
                <a:rPr lang="en-US" u="sng" dirty="0">
                  <a:solidFill>
                    <a:srgbClr val="000000"/>
                  </a:solidFill>
                  <a:cs typeface="Arial" charset="0"/>
                </a:rPr>
                <a:t>El Niño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27242" y="2971800"/>
              <a:ext cx="2922718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stronger El Ni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ñ</a:t>
              </a:r>
              <a:r>
                <a:rPr lang="en-US" dirty="0" smtClean="0"/>
                <a:t>o events in the 80s and 90s resembled EP El Ni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ñ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97552" y="3233773"/>
            <a:ext cx="4270248" cy="3608987"/>
            <a:chOff x="4649383" y="3239869"/>
            <a:chExt cx="4270248" cy="3608987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92" b="8453"/>
            <a:stretch>
              <a:fillRect/>
            </a:stretch>
          </p:blipFill>
          <p:spPr bwMode="auto">
            <a:xfrm>
              <a:off x="5019480" y="4267200"/>
              <a:ext cx="3438720" cy="204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1892" b="845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649383" y="6202525"/>
              <a:ext cx="42702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u="sng" dirty="0">
                  <a:solidFill>
                    <a:srgbClr val="000000"/>
                  </a:solidFill>
                  <a:cs typeface="Arial" charset="0"/>
                </a:rPr>
                <a:t>Central </a:t>
              </a:r>
              <a:r>
                <a:rPr lang="en-US" u="sng" dirty="0" smtClean="0">
                  <a:solidFill>
                    <a:srgbClr val="000000"/>
                  </a:solidFill>
                  <a:cs typeface="Arial" charset="0"/>
                </a:rPr>
                <a:t>Pacific (CP) </a:t>
              </a:r>
              <a:r>
                <a:rPr lang="en-US" u="sng" dirty="0">
                  <a:solidFill>
                    <a:srgbClr val="000000"/>
                  </a:solidFill>
                  <a:cs typeface="Arial" charset="0"/>
                </a:rPr>
                <a:t>El Niño = Warm Pool El Niño = El Niño </a:t>
              </a:r>
              <a:r>
                <a:rPr lang="en-US" u="sng" dirty="0" err="1">
                  <a:solidFill>
                    <a:srgbClr val="000000"/>
                  </a:solidFill>
                  <a:cs typeface="Arial" charset="0"/>
                </a:rPr>
                <a:t>Modoki</a:t>
              </a:r>
              <a:r>
                <a:rPr lang="en-US" u="sng" dirty="0">
                  <a:solidFill>
                    <a:srgbClr val="000000"/>
                  </a:solidFill>
                  <a:cs typeface="Arial" charset="0"/>
                </a:rPr>
                <a:t> = Date Line El Niño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87882" y="3239869"/>
              <a:ext cx="292271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Since ~2000, El Ni</a:t>
              </a:r>
              <a:r>
                <a:rPr lang="en-US" dirty="0" smtClean="0">
                  <a:solidFill>
                    <a:srgbClr val="000000"/>
                  </a:solidFill>
                  <a:cs typeface="Arial" charset="0"/>
                </a:rPr>
                <a:t>ñ</a:t>
              </a:r>
              <a:r>
                <a:rPr lang="en-US" dirty="0" smtClean="0"/>
                <a:t>o has often resembled CP El Ni</a:t>
              </a:r>
              <a:r>
                <a:rPr lang="en-US" dirty="0" smtClean="0">
                  <a:solidFill>
                    <a:srgbClr val="000000"/>
                  </a:solidFill>
                  <a:cs typeface="Arial" charset="0"/>
                </a:rPr>
                <a:t>ñ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29200" y="4242270"/>
            <a:ext cx="3652185" cy="2006130"/>
            <a:chOff x="6623985" y="1289231"/>
            <a:chExt cx="3652185" cy="2006130"/>
          </a:xfrm>
        </p:grpSpPr>
        <p:pic>
          <p:nvPicPr>
            <p:cNvPr id="25" name="Picture 24" descr="obs.gif"/>
            <p:cNvPicPr>
              <a:picLocks noChangeAspect="1"/>
            </p:cNvPicPr>
            <p:nvPr/>
          </p:nvPicPr>
          <p:blipFill>
            <a:blip r:embed="rId6" cstate="print"/>
            <a:srcRect t="18310" b="8451"/>
            <a:stretch>
              <a:fillRect/>
            </a:stretch>
          </p:blipFill>
          <p:spPr>
            <a:xfrm>
              <a:off x="6623985" y="1289231"/>
              <a:ext cx="3652185" cy="20061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8000" y="1447800"/>
              <a:ext cx="1450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2009-2010 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52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le.lheureux\Documents\i1520-0442-23-13-3639-f1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b="48772"/>
          <a:stretch/>
        </p:blipFill>
        <p:spPr bwMode="auto">
          <a:xfrm>
            <a:off x="1905000" y="5113908"/>
            <a:ext cx="2568346" cy="13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elle.lheureux\Documents\i1520-0442-23-13-3639-f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267200" cy="39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Eastern Pacific vs. Central Pacific Impacts</a:t>
            </a:r>
            <a:endParaRPr lang="en-US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22701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PRO</a:t>
            </a:r>
            <a:r>
              <a:rPr lang="en-US" sz="1600" dirty="0" smtClean="0"/>
              <a:t>: Data from CMIP3 model runs, which increase the number of cases and significance (# of cases too small in the observational record).  </a:t>
            </a:r>
            <a:r>
              <a:rPr lang="en-US" sz="1600" dirty="0" smtClean="0">
                <a:solidFill>
                  <a:srgbClr val="FF0000"/>
                </a:solidFill>
              </a:rPr>
              <a:t>CON</a:t>
            </a:r>
            <a:r>
              <a:rPr lang="en-US" sz="1600" dirty="0" smtClean="0"/>
              <a:t>: is susceptible to model errors.  </a:t>
            </a:r>
            <a:endParaRPr lang="en-US" sz="1600" dirty="0"/>
          </a:p>
        </p:txBody>
      </p:sp>
      <p:pic>
        <p:nvPicPr>
          <p:cNvPr id="16" name="Picture 2" descr="C:\Users\michelle.lheureux\Documents\i1520-0442-23-13-3639-f1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5"/>
          <a:stretch/>
        </p:blipFill>
        <p:spPr bwMode="auto">
          <a:xfrm>
            <a:off x="4533900" y="5113908"/>
            <a:ext cx="2568346" cy="13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2400" y="953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Mo (2010)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" y="2535909"/>
            <a:ext cx="180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Eastern Pacific (EP) El Niño has a stronger zonal configuration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362200"/>
            <a:ext cx="2362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Central Pacific (CP)       El Niño: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Pacific jet does not extend as far eastward and flow is less zonal over the U.S.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9200" y="2438400"/>
            <a:ext cx="304800" cy="102956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19400" y="2743200"/>
            <a:ext cx="9906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990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EASTERN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990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CENTRAL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SSTA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52600" y="2754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4202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Precip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549806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200mb winds &amp; </a:t>
            </a:r>
            <a:r>
              <a:rPr lang="en-US" dirty="0" err="1" smtClean="0"/>
              <a:t>streamfunction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0"/>
          <a:stretch>
            <a:fillRect/>
          </a:stretch>
        </p:blipFill>
        <p:spPr bwMode="auto">
          <a:xfrm>
            <a:off x="1992192" y="719884"/>
            <a:ext cx="4976640" cy="45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49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2362200" y="478189"/>
            <a:ext cx="21110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1300" dirty="0"/>
              <a:t>SST + wind anomalies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4244281" y="478189"/>
            <a:ext cx="238752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1300" dirty="0"/>
              <a:t>Sea Level Pressure anomalies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04800" y="1295400"/>
            <a:ext cx="1866240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1400" b="1" dirty="0"/>
              <a:t>December-February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762000" y="2743200"/>
            <a:ext cx="1148880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sz="1400" b="1" dirty="0"/>
              <a:t>March-May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24560" y="4191000"/>
            <a:ext cx="125664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sz="1300" b="1" dirty="0"/>
              <a:t>June-August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304472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(1)  “North </a:t>
            </a:r>
            <a:r>
              <a:rPr lang="en-US" dirty="0">
                <a:solidFill>
                  <a:srgbClr val="000000"/>
                </a:solidFill>
              </a:rPr>
              <a:t>Pacific </a:t>
            </a:r>
            <a:r>
              <a:rPr lang="en-US" dirty="0" smtClean="0">
                <a:solidFill>
                  <a:srgbClr val="000000"/>
                </a:solidFill>
              </a:rPr>
              <a:t>Oscillation”- </a:t>
            </a:r>
            <a:r>
              <a:rPr lang="en-US" dirty="0">
                <a:solidFill>
                  <a:srgbClr val="000000"/>
                </a:solidFill>
              </a:rPr>
              <a:t>NPO (upper right panel) during </a:t>
            </a:r>
            <a:r>
              <a:rPr lang="en-US" dirty="0" smtClean="0">
                <a:solidFill>
                  <a:srgbClr val="000000"/>
                </a:solidFill>
              </a:rPr>
              <a:t>winter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subtropical SST “footprint” that persists for several seasons</a:t>
            </a:r>
          </a:p>
          <a:p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(2)  Subtropical </a:t>
            </a:r>
            <a:r>
              <a:rPr lang="en-US" dirty="0" smtClean="0">
                <a:solidFill>
                  <a:srgbClr val="000000"/>
                </a:solidFill>
              </a:rPr>
              <a:t>SSTs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winds </a:t>
            </a:r>
            <a:r>
              <a:rPr lang="en-US" dirty="0" smtClean="0">
                <a:solidFill>
                  <a:srgbClr val="000000"/>
                </a:solidFill>
              </a:rPr>
              <a:t>that </a:t>
            </a:r>
            <a:r>
              <a:rPr lang="en-US" dirty="0">
                <a:solidFill>
                  <a:srgbClr val="000000"/>
                </a:solidFill>
              </a:rPr>
              <a:t>extend to the </a:t>
            </a:r>
            <a:r>
              <a:rPr lang="en-US" dirty="0" smtClean="0">
                <a:solidFill>
                  <a:srgbClr val="000000"/>
                </a:solidFill>
              </a:rPr>
              <a:t>equator and eventually can influence equatorial SSTs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 of Mid-latitude variability on ENSO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47818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Chiang and </a:t>
            </a:r>
            <a:r>
              <a:rPr lang="en-US" dirty="0" err="1">
                <a:solidFill>
                  <a:srgbClr val="000000"/>
                </a:solidFill>
              </a:rPr>
              <a:t>Vimont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000000"/>
                </a:solidFill>
              </a:rPr>
              <a:t>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905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“Seasonal </a:t>
            </a:r>
            <a:r>
              <a:rPr lang="en-US" sz="2400" b="1" dirty="0" err="1" smtClean="0"/>
              <a:t>Footprinting</a:t>
            </a:r>
            <a:r>
              <a:rPr lang="en-US" sz="2400" b="1" dirty="0" smtClean="0"/>
              <a:t> Mechanism (SFM)”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7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44"/>
          <a:stretch/>
        </p:blipFill>
        <p:spPr bwMode="auto">
          <a:xfrm>
            <a:off x="2131923" y="2590800"/>
            <a:ext cx="670727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Users\michelle.lheureux\Documents\grl28992-fig-00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35660"/>
          <a:stretch/>
        </p:blipFill>
        <p:spPr bwMode="auto">
          <a:xfrm>
            <a:off x="2438400" y="579120"/>
            <a:ext cx="4572000" cy="19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3340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S.-Y. Wang et al. (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2012, GRL)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identify “Western North Pacific (WNP)”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index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that correlates well with Niño-3.4 index one year in advance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(~36% of variance using dependent data).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The WNP is likely a part of the broader SFM idea, but may more directly influence generation of ocean waves (Kelvin waves) on the equator.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SST + low-level wind anomalies in the western N. Pacific (WNP)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72487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WNP index</a:t>
            </a:r>
          </a:p>
          <a:p>
            <a:r>
              <a:rPr lang="en-US" dirty="0" smtClean="0"/>
              <a:t>(red line)</a:t>
            </a:r>
            <a:r>
              <a:rPr lang="en-US" dirty="0"/>
              <a:t> </a:t>
            </a:r>
            <a:r>
              <a:rPr lang="en-US" dirty="0" smtClean="0"/>
              <a:t>against Niño-3.4 one year later (grey bars)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 of Mid-latitude variability on ENSO</a:t>
            </a:r>
            <a:endParaRPr lang="en-US" sz="2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2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468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(1) Better understand mechanisms and evaluate models to distinguish and predict ENSO flavors and their impacts</a:t>
            </a:r>
          </a:p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-- EP El Niño are generally stronger El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Niños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(forecasted better) and CP El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Niños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are weaker (and not forecasted as well)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Q: Has ENSO been solved?  A:  No.  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97468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How do we move forward? 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28600" y="2590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(2) In tandem with observations, evaluate how well models simulate different aspects of the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Seasonal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Footprinting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Mechanism (SFM) </a:t>
            </a:r>
            <a:r>
              <a:rPr 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 ENSO linkage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352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(3)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Improve model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physics (especially clouds/convection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): 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“Cold tongue” and double ITCZ biases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affect ENSO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frequency and flavor.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953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(5)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Improved ocean observations for the best initial conditions possible- includes the subsurface ocean!  [note: over the last year, reduction in data from the TAO/TRITON 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buoys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in the eastern half of the Pacific]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198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(6)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Developing and improving historical SST datasets will be helpful to put ENSO events (and flavors) in better context and strengthen confidence in associated impacts.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1542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(4) Produce ensembles + long reforecasts + develop statistical procedures to correct for systematic model biases and generate probabilities. 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5678"/>
            <a:ext cx="906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  <a:cs typeface="Arial" charset="0"/>
              </a:rPr>
              <a:t>1997-98 El Niño amplitude/strength was not well predicted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by deterministic models  (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Barnston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, BAMS 1999).  </a:t>
            </a:r>
          </a:p>
          <a:p>
            <a:endParaRPr lang="en-US" sz="2000" b="1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nsemble members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with a </a:t>
            </a:r>
            <a:r>
              <a:rPr lang="en-US" sz="2000" b="1" u="sng" dirty="0">
                <a:solidFill>
                  <a:srgbClr val="000000"/>
                </a:solidFill>
                <a:cs typeface="Arial" charset="0"/>
              </a:rPr>
              <a:t>more progressive MJO shift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did better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with the strong 97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-98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event than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those without (Shi et al. 2009)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4" name="Picture 2" descr="C:\Users\michelle.lheureux\Documents\i1520-0442-22-10-2526-f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48357"/>
            <a:ext cx="6019800" cy="31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991158"/>
            <a:ext cx="1600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90 member POAMA model initialized in Dec 1996 out to 9 </a:t>
            </a:r>
            <a:r>
              <a:rPr lang="en-US" dirty="0" err="1" smtClean="0"/>
              <a:t>mths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3800" y="3210358"/>
            <a:ext cx="1371600" cy="1295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3743758"/>
            <a:ext cx="1371600" cy="1295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06735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MJO index for </a:t>
            </a:r>
            <a:r>
              <a:rPr lang="en-US" dirty="0" smtClean="0">
                <a:solidFill>
                  <a:srgbClr val="FF0000"/>
                </a:solidFill>
              </a:rPr>
              <a:t>WARMER members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06735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MJO index for </a:t>
            </a:r>
            <a:r>
              <a:rPr lang="en-US" dirty="0" smtClean="0">
                <a:solidFill>
                  <a:srgbClr val="0000FF"/>
                </a:solidFill>
              </a:rPr>
              <a:t>COLDER members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5335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WARMER members</a:t>
            </a:r>
            <a:r>
              <a:rPr lang="en-US" dirty="0" smtClean="0"/>
              <a:t>: MJO propagating further east than in </a:t>
            </a:r>
            <a:r>
              <a:rPr lang="en-US" dirty="0" smtClean="0">
                <a:solidFill>
                  <a:srgbClr val="0000FF"/>
                </a:solidFill>
              </a:rPr>
              <a:t>COLDER</a:t>
            </a:r>
            <a:r>
              <a:rPr lang="en-US" dirty="0" smtClean="0"/>
              <a:t> case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09800" y="3972360"/>
            <a:ext cx="1752600" cy="609598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584233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cs typeface="Arial" charset="0"/>
              </a:rPr>
              <a:t>Ensemble </a:t>
            </a:r>
            <a:r>
              <a:rPr lang="en-US" sz="2000" b="1" u="sng" dirty="0" smtClean="0">
                <a:solidFill>
                  <a:srgbClr val="000000"/>
                </a:solidFill>
                <a:cs typeface="Arial" charset="0"/>
              </a:rPr>
              <a:t>prediction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enables a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percent chance (%) of a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high intensity event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that a deterministic/ensemble mean does not provide (</a:t>
            </a:r>
            <a:r>
              <a:rPr lang="en-US" sz="2000" b="1" dirty="0" err="1">
                <a:solidFill>
                  <a:srgbClr val="000000"/>
                </a:solidFill>
                <a:cs typeface="Arial" charset="0"/>
              </a:rPr>
              <a:t>Federov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 et al., BAMS 2003).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I.  The El Niño- Southern Oscillation (ENSO):  Is it Solved?   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016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Later on… 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II.  Madden-Julian Oscillation (MJO) Attribution and Prediction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II.  Madden-Julian Oscillation (MJO) Attribution and Prediction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00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What is the MJO?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38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Sub-seasonal (varies within a month/season) climate pattern that moves </a:t>
            </a:r>
            <a:r>
              <a:rPr lang="en-US" u="sng" dirty="0" smtClean="0"/>
              <a:t>eastward</a:t>
            </a:r>
            <a:r>
              <a:rPr lang="en-US" dirty="0" smtClean="0"/>
              <a:t> around the global tropics in ~30-60 days.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Has its strongest tropical impacts (winds, rainfall) over the Indian and Pacific </a:t>
            </a:r>
            <a:r>
              <a:rPr lang="en-US" dirty="0" smtClean="0"/>
              <a:t>Oceans</a:t>
            </a:r>
            <a:r>
              <a:rPr lang="en-US" dirty="0"/>
              <a:t> </a:t>
            </a:r>
            <a:r>
              <a:rPr lang="en-US" dirty="0" smtClean="0"/>
              <a:t>when it moves slower (5 m/s).  But still affects the Western Hemisphere even though moving faster.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Exists ~40-50% of the time, but can go many seasons without an MJO.   </a:t>
            </a:r>
          </a:p>
        </p:txBody>
      </p:sp>
      <p:pic>
        <p:nvPicPr>
          <p:cNvPr id="12" name="Picture 2" descr="C:\Users\michelle.lheureux\Documents\phase.Last90da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4191000" cy="45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19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CPC monitors the MJO with the Wheeler and Hendon MJO index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18290" y="3124200"/>
            <a:ext cx="3749510" cy="2364468"/>
            <a:chOff x="5318290" y="3124200"/>
            <a:chExt cx="3749510" cy="2364468"/>
          </a:xfrm>
        </p:grpSpPr>
        <p:sp>
          <p:nvSpPr>
            <p:cNvPr id="18" name="Freeform 17"/>
            <p:cNvSpPr/>
            <p:nvPr/>
          </p:nvSpPr>
          <p:spPr>
            <a:xfrm>
              <a:off x="5318290" y="3311345"/>
              <a:ext cx="1134094" cy="2177323"/>
            </a:xfrm>
            <a:custGeom>
              <a:avLst/>
              <a:gdLst>
                <a:gd name="connsiteX0" fmla="*/ 0 w 1134094"/>
                <a:gd name="connsiteY0" fmla="*/ 2177323 h 2177323"/>
                <a:gd name="connsiteX1" fmla="*/ 771095 w 1134094"/>
                <a:gd name="connsiteY1" fmla="*/ 1769075 h 2177323"/>
                <a:gd name="connsiteX2" fmla="*/ 1133964 w 1134094"/>
                <a:gd name="connsiteY2" fmla="*/ 873197 h 2177323"/>
                <a:gd name="connsiteX3" fmla="*/ 737076 w 1134094"/>
                <a:gd name="connsiteY3" fmla="*/ 0 h 2177323"/>
                <a:gd name="connsiteX4" fmla="*/ 737076 w 1134094"/>
                <a:gd name="connsiteY4" fmla="*/ 0 h 217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094" h="2177323">
                  <a:moveTo>
                    <a:pt x="0" y="2177323"/>
                  </a:moveTo>
                  <a:cubicBezTo>
                    <a:pt x="291050" y="2081876"/>
                    <a:pt x="582101" y="1986429"/>
                    <a:pt x="771095" y="1769075"/>
                  </a:cubicBezTo>
                  <a:cubicBezTo>
                    <a:pt x="960089" y="1551721"/>
                    <a:pt x="1139634" y="1168043"/>
                    <a:pt x="1133964" y="873197"/>
                  </a:cubicBezTo>
                  <a:cubicBezTo>
                    <a:pt x="1128294" y="578351"/>
                    <a:pt x="737076" y="0"/>
                    <a:pt x="737076" y="0"/>
                  </a:cubicBezTo>
                  <a:lnTo>
                    <a:pt x="737076" y="0"/>
                  </a:lnTo>
                </a:path>
              </a:pathLst>
            </a:cu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9000" y="3124200"/>
              <a:ext cx="182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MJO exists when there is counterclockwise movement on diagram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" y="4362271"/>
            <a:ext cx="5334000" cy="1962329"/>
            <a:chOff x="76200" y="4362271"/>
            <a:chExt cx="5334000" cy="1962329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286000" y="4876800"/>
              <a:ext cx="24384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648200" y="5867400"/>
              <a:ext cx="762000" cy="45720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4362271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Each dot/number represents a single day and location of the MJO enhanced rainfall.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3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177" y="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</a:rPr>
              <a:t>Madden Julian Oscillation 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2" name="Picture 1" descr="plot_pcp_tvalue_8pan_novma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406881" cy="5875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Tropical Rainfall Patterns linked to MJO phases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19600" y="533400"/>
            <a:ext cx="4876800" cy="5218331"/>
            <a:chOff x="4419600" y="533400"/>
            <a:chExt cx="4876800" cy="5218331"/>
          </a:xfrm>
        </p:grpSpPr>
        <p:pic>
          <p:nvPicPr>
            <p:cNvPr id="6" name="Picture 2" descr="C:\Users\michelle.lheureux\Documents\phase.Last90day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33400"/>
              <a:ext cx="4191000" cy="452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19600" y="5105400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Wheeler and Hendon MJO index shows the position of the MJO in real time.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1" y="914397"/>
            <a:ext cx="8839199" cy="5867403"/>
            <a:chOff x="228601" y="914397"/>
            <a:chExt cx="8839199" cy="5867403"/>
          </a:xfrm>
        </p:grpSpPr>
        <p:sp>
          <p:nvSpPr>
            <p:cNvPr id="8" name="Oval 7"/>
            <p:cNvSpPr/>
            <p:nvPr/>
          </p:nvSpPr>
          <p:spPr>
            <a:xfrm rot="8126975">
              <a:off x="6312654" y="3029362"/>
              <a:ext cx="501206" cy="82296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878256" y="-735258"/>
              <a:ext cx="739289" cy="4038599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5800" y="585847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For example on February 12-14</a:t>
              </a:r>
              <a:r>
                <a:rPr lang="en-US" baseline="30000" dirty="0">
                  <a:solidFill>
                    <a:srgbClr val="FF00FF"/>
                  </a:solidFill>
                </a:rPr>
                <a:t>th</a:t>
              </a:r>
              <a:r>
                <a:rPr lang="en-US" dirty="0">
                  <a:solidFill>
                    <a:srgbClr val="FF00FF"/>
                  </a:solidFill>
                </a:rPr>
                <a:t>, 2013, MJO in Phase 2 </a:t>
              </a:r>
              <a:r>
                <a:rPr lang="en-US" dirty="0" smtClean="0">
                  <a:solidFill>
                    <a:srgbClr val="FF00FF"/>
                  </a:solidFill>
                </a:rPr>
                <a:t>so expected </a:t>
              </a:r>
              <a:r>
                <a:rPr lang="en-US" dirty="0">
                  <a:solidFill>
                    <a:srgbClr val="FF00FF"/>
                  </a:solidFill>
                </a:rPr>
                <a:t>tropical rainfall pattern is shown </a:t>
              </a:r>
              <a:r>
                <a:rPr lang="en-US" dirty="0" smtClean="0">
                  <a:solidFill>
                    <a:srgbClr val="FF00FF"/>
                  </a:solidFill>
                </a:rPr>
                <a:t>on the upper left.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177" y="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</a:rPr>
              <a:t>Certain Wintertime 500-hPa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Geopotential</a:t>
            </a:r>
            <a:r>
              <a:rPr lang="en-US" sz="2800" b="1" u="sng" dirty="0" smtClean="0">
                <a:solidFill>
                  <a:schemeClr val="tx2"/>
                </a:solidFill>
              </a:rPr>
              <a:t> Height Patterns occur more frequently with MJO 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7" t="72405" r="3281" b="2801"/>
          <a:stretch/>
        </p:blipFill>
        <p:spPr bwMode="auto">
          <a:xfrm rot="5400000">
            <a:off x="2736359" y="2600631"/>
            <a:ext cx="3711212" cy="3849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6930" y="2895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MJO PHASE 6: Central Pacific </a:t>
            </a:r>
          </a:p>
          <a:p>
            <a:r>
              <a:rPr lang="en-US" sz="1600" b="1" dirty="0" smtClean="0"/>
              <a:t>Ocean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9189" y="3886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MJO PHASE 7: East Pacific Ocean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64805" y="503747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MJO PHASE 8: Western </a:t>
            </a:r>
          </a:p>
          <a:p>
            <a:r>
              <a:rPr lang="en-US" sz="1600" b="1" dirty="0" smtClean="0"/>
              <a:t>Hemisphere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89189" y="1148580"/>
            <a:ext cx="21899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 AO/NAO-</a:t>
            </a:r>
            <a:r>
              <a:rPr lang="en-US" sz="2400" b="1" dirty="0" err="1" smtClean="0"/>
              <a:t>ish</a:t>
            </a:r>
            <a:r>
              <a:rPr lang="en-US" sz="2400" b="1" dirty="0" smtClean="0"/>
              <a:t> pattern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08471" y="6324600"/>
            <a:ext cx="2450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Days after MJO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594076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Riddle et al. (2013, Climate Dynamics)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338149"/>
            <a:ext cx="2819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Bars = Frequency of occurrence over climatology </a:t>
            </a:r>
          </a:p>
          <a:p>
            <a:r>
              <a:rPr lang="en-US" dirty="0" smtClean="0"/>
              <a:t>(100 means twice as frequent as the full record).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POSTIVE/RED BARS: pattern more frequent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NEGATIVE/BLUE BARS: pattern less frequent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Colored bars are statistically significant at 95% level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429000" y="2669989"/>
            <a:ext cx="5791200" cy="3045011"/>
            <a:chOff x="3429000" y="2669989"/>
            <a:chExt cx="5791200" cy="3045011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429000" y="2669989"/>
              <a:ext cx="2209800" cy="304501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848600" y="3289762"/>
              <a:ext cx="13716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solidFill>
                    <a:srgbClr val="00B050"/>
                  </a:solidFill>
                </a:rPr>
                <a:t>SLANT IS EVIDENCE OF EASTWARD MOVING  MJO SIGNAL</a:t>
              </a:r>
              <a:endParaRPr lang="en-US" sz="17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" name="Picture 3" descr="cluster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1982" r="15916" b="43920"/>
          <a:stretch/>
        </p:blipFill>
        <p:spPr>
          <a:xfrm>
            <a:off x="3048000" y="1187018"/>
            <a:ext cx="3515894" cy="14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177" y="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</a:rPr>
              <a:t>Influence of the MJO on the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Extratropical</a:t>
            </a:r>
            <a:r>
              <a:rPr lang="en-US" sz="2800" b="1" u="sng" dirty="0" smtClean="0">
                <a:solidFill>
                  <a:schemeClr val="tx2"/>
                </a:solidFill>
              </a:rPr>
              <a:t> Circulation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23552" r="3281" b="2801"/>
          <a:stretch/>
        </p:blipFill>
        <p:spPr bwMode="auto">
          <a:xfrm rot="5400000">
            <a:off x="1380340" y="1344931"/>
            <a:ext cx="5109883" cy="5432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9678" y="159370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West Indian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Ocean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1364" y="221450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East Indian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Ocean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7469" y="283019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West Maritime Continent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1364" y="341496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East Maritime Continent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055" y="395644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West Pacific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Ocean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5261" y="460277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Central Pacific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Ocean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7983" y="518755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East Pacific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Ocean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4707" y="579642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Western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Hemisphere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1552" y="606623"/>
            <a:ext cx="189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Cluster A/ Negative AO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6671" y="6564868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Days after MJO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384042"/>
            <a:ext cx="107273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MJO </a:t>
            </a:r>
          </a:p>
          <a:p>
            <a:r>
              <a:rPr lang="en-US" sz="2000" b="1" dirty="0" smtClean="0"/>
              <a:t>PHASE 1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2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3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4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5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6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7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PHASE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91312"/>
            <a:ext cx="1913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Cluster </a:t>
            </a:r>
            <a:r>
              <a:rPr lang="en-US" sz="1400" b="1" dirty="0"/>
              <a:t>B</a:t>
            </a:r>
            <a:r>
              <a:rPr lang="en-US" sz="1400" b="1" dirty="0" smtClean="0"/>
              <a:t>/ Positive PNA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30461" y="591312"/>
            <a:ext cx="1977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Cluster C/ Negative PNA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1219198" y="3956446"/>
            <a:ext cx="1828801" cy="2690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3956446"/>
            <a:ext cx="1752600" cy="2690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luster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41713" r="15593" b="44094"/>
          <a:stretch/>
        </p:blipFill>
        <p:spPr>
          <a:xfrm>
            <a:off x="1371600" y="850070"/>
            <a:ext cx="1748439" cy="702842"/>
          </a:xfrm>
          <a:prstGeom prst="rect">
            <a:avLst/>
          </a:prstGeom>
        </p:spPr>
      </p:pic>
      <p:pic>
        <p:nvPicPr>
          <p:cNvPr id="17" name="Picture 16" descr="cluster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69753" r="16880" b="15880"/>
          <a:stretch/>
        </p:blipFill>
        <p:spPr>
          <a:xfrm>
            <a:off x="3124200" y="850070"/>
            <a:ext cx="1722727" cy="711414"/>
          </a:xfrm>
          <a:prstGeom prst="rect">
            <a:avLst/>
          </a:prstGeom>
        </p:spPr>
      </p:pic>
      <p:pic>
        <p:nvPicPr>
          <p:cNvPr id="26" name="Picture 25" descr="cluster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t="83773" r="16558" b="2034"/>
          <a:stretch/>
        </p:blipFill>
        <p:spPr>
          <a:xfrm>
            <a:off x="4924280" y="861940"/>
            <a:ext cx="1731297" cy="70284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00600" y="1523999"/>
            <a:ext cx="1752600" cy="307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62800" y="60676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Riddle et al. (2013, Climate Dynamics)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4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671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Connection with Wintertime U.S. Surface Temperature </a:t>
            </a:r>
            <a:endParaRPr lang="en-US" sz="2400" b="1" u="sng" dirty="0"/>
          </a:p>
        </p:txBody>
      </p:sp>
      <p:pic>
        <p:nvPicPr>
          <p:cNvPr id="3075" name="Picture 3" descr="C:\Users\michelle.lheureux\Documents\cluster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8240"/>
          <a:stretch/>
        </p:blipFill>
        <p:spPr bwMode="auto">
          <a:xfrm>
            <a:off x="66389" y="1035131"/>
            <a:ext cx="2900362" cy="15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le.lheureux\Documents\cluster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5" r="50000" b="8184"/>
          <a:stretch/>
        </p:blipFill>
        <p:spPr bwMode="auto">
          <a:xfrm>
            <a:off x="3016186" y="990600"/>
            <a:ext cx="2900362" cy="164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chelle.lheureux\Documents\cluster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480" b="9126"/>
          <a:stretch/>
        </p:blipFill>
        <p:spPr bwMode="auto">
          <a:xfrm>
            <a:off x="6096000" y="1143000"/>
            <a:ext cx="2872486" cy="15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88" y="521055"/>
            <a:ext cx="66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Surface Temperature associated with MJO circulation patterns: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945251"/>
            <a:ext cx="189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Cluster A/ Negative AO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20271" y="927869"/>
            <a:ext cx="1913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Cluster </a:t>
            </a:r>
            <a:r>
              <a:rPr lang="en-US" sz="1400" b="1" dirty="0"/>
              <a:t>B</a:t>
            </a:r>
            <a:r>
              <a:rPr lang="en-US" sz="1400" b="1" dirty="0" smtClean="0"/>
              <a:t>/ Positive PNA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932688"/>
            <a:ext cx="1977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Cluster C/ Negative PNA</a:t>
            </a:r>
            <a:endParaRPr lang="en-US" sz="1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2678668"/>
            <a:ext cx="8622792" cy="4189797"/>
            <a:chOff x="0" y="2678668"/>
            <a:chExt cx="8622792" cy="4189797"/>
          </a:xfrm>
        </p:grpSpPr>
        <p:grpSp>
          <p:nvGrpSpPr>
            <p:cNvPr id="8" name="Group 7"/>
            <p:cNvGrpSpPr/>
            <p:nvPr/>
          </p:nvGrpSpPr>
          <p:grpSpPr>
            <a:xfrm>
              <a:off x="914400" y="2743200"/>
              <a:ext cx="7708392" cy="4125265"/>
              <a:chOff x="762000" y="2580335"/>
              <a:chExt cx="7860792" cy="427766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641592" y="44958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From Zhou et al. (2012, Climate Dynamics)</a:t>
                </a:r>
                <a:endParaRPr lang="en-US" b="1" dirty="0"/>
              </a:p>
            </p:txBody>
          </p:sp>
          <p:pic>
            <p:nvPicPr>
              <p:cNvPr id="3074" name="Picture 2" descr="C:\Users\michelle.lheureux\Documents\DJF_mjocomposite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580335"/>
                <a:ext cx="5812536" cy="4277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0" y="2678668"/>
              <a:ext cx="62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7030A0"/>
                  </a:solidFill>
                </a:rPr>
                <a:t>Composites of Surface Temperature based on MJO Phase:</a:t>
              </a:r>
              <a:endParaRPr lang="en-US" u="sng" dirty="0">
                <a:solidFill>
                  <a:srgbClr val="7030A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62800" y="266134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Riddle et al. (2013, Climate Dynamics)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91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How good is the prediction skill of the MJO?</a:t>
            </a:r>
            <a:endParaRPr lang="en-US" sz="2800" b="1" u="sng" dirty="0"/>
          </a:p>
        </p:txBody>
      </p:sp>
      <p:pic>
        <p:nvPicPr>
          <p:cNvPr id="6" name="Picture 2" descr="http://origin.cpc.ncep.noaa.gov/products/intraseasonal/ts-cumul-skill-2008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031461" cy="52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Not terrible </a:t>
            </a:r>
            <a:r>
              <a:rPr lang="en-US" sz="2400" dirty="0" smtClean="0">
                <a:sym typeface="Wingdings" pitchFamily="2" charset="2"/>
              </a:rPr>
              <a:t>.  For prediction of </a:t>
            </a:r>
            <a:r>
              <a:rPr lang="en-US" sz="2400" i="1" dirty="0" smtClean="0">
                <a:solidFill>
                  <a:srgbClr val="7030A0"/>
                </a:solidFill>
                <a:sym typeface="Wingdings" pitchFamily="2" charset="2"/>
              </a:rPr>
              <a:t>the MJO index 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Wheeler&amp;Hendon</a:t>
            </a:r>
            <a:r>
              <a:rPr lang="en-US" sz="2400" dirty="0" smtClean="0">
                <a:sym typeface="Wingdings" pitchFamily="2" charset="2"/>
              </a:rPr>
              <a:t>), reasonable skill is found out to 2 weeks for nearly all models.  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432" y="653438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Analysis by Jon </a:t>
            </a:r>
            <a:r>
              <a:rPr lang="en-US" dirty="0" err="1" smtClean="0">
                <a:solidFill>
                  <a:srgbClr val="0070C0"/>
                </a:solidFill>
              </a:rPr>
              <a:t>Gottschalck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Augustin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Vintzileos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0" y="4038600"/>
            <a:ext cx="1734037" cy="646331"/>
            <a:chOff x="6858000" y="4038600"/>
            <a:chExt cx="1734037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7068037" y="4038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ECMWF (out to ~ 1 </a:t>
              </a:r>
              <a:r>
                <a:rPr lang="en-US" dirty="0" err="1" smtClean="0"/>
                <a:t>mth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6858000" y="4191000"/>
              <a:ext cx="173461" cy="457200"/>
            </a:xfrm>
            <a:prstGeom prst="righ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8000" y="4800600"/>
            <a:ext cx="1390163" cy="369332"/>
            <a:chOff x="6858000" y="4800600"/>
            <a:chExt cx="1390163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315200" y="4800600"/>
              <a:ext cx="93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FF"/>
                  </a:solidFill>
                </a:rPr>
                <a:t>CFSv2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858000" y="4985266"/>
              <a:ext cx="381000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657600" y="4419600"/>
            <a:ext cx="4514363" cy="1295400"/>
            <a:chOff x="3657600" y="4419600"/>
            <a:chExt cx="4514363" cy="1295400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3657600" y="4419600"/>
              <a:ext cx="3564362" cy="10668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345668"/>
              <a:ext cx="93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GEFS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How good is the prediction skill of the MJO?</a:t>
            </a:r>
            <a:endParaRPr lang="en-US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Do models capture the influence of </a:t>
            </a:r>
            <a:r>
              <a:rPr lang="en-US" sz="2400" i="1" dirty="0" smtClean="0">
                <a:solidFill>
                  <a:srgbClr val="7030A0"/>
                </a:solidFill>
                <a:sym typeface="Wingdings" pitchFamily="2" charset="2"/>
              </a:rPr>
              <a:t>MJO on the temperature in N.H. (north of 30°N)</a:t>
            </a:r>
            <a:r>
              <a:rPr lang="en-US" sz="2400" dirty="0" smtClean="0">
                <a:sym typeface="Wingdings" pitchFamily="2" charset="2"/>
              </a:rPr>
              <a:t>?</a:t>
            </a:r>
          </a:p>
          <a:p>
            <a:r>
              <a:rPr lang="en-US" sz="2200" dirty="0" smtClean="0">
                <a:sym typeface="Wingdings" pitchFamily="2" charset="2"/>
              </a:rPr>
              <a:t>-- ECMWF show considerable improvement with MJO occurring (thick black line) VS. *no* MJO occurring (dotted black line)</a:t>
            </a:r>
            <a:endParaRPr lang="en-US" sz="2200" dirty="0"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477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20 year reforecasts in ECMWF system</a:t>
            </a:r>
          </a:p>
          <a:p>
            <a:r>
              <a:rPr lang="en-US" b="1" dirty="0" smtClean="0"/>
              <a:t>(from </a:t>
            </a:r>
            <a:r>
              <a:rPr lang="en-US" b="1" dirty="0" err="1" smtClean="0"/>
              <a:t>Vitart</a:t>
            </a:r>
            <a:r>
              <a:rPr lang="en-US" b="1" dirty="0" smtClean="0"/>
              <a:t> and </a:t>
            </a:r>
            <a:r>
              <a:rPr lang="en-US" b="1" dirty="0" err="1" smtClean="0"/>
              <a:t>Molteni</a:t>
            </a:r>
            <a:r>
              <a:rPr lang="en-US" b="1" dirty="0" smtClean="0"/>
              <a:t>, 2010)</a:t>
            </a:r>
            <a:endParaRPr lang="en-US" b="1" dirty="0"/>
          </a:p>
        </p:txBody>
      </p:sp>
      <p:pic>
        <p:nvPicPr>
          <p:cNvPr id="2050" name="Picture 2" descr="C:\Users\michelle.lheureux\Documents\nfig01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0" b="67091"/>
          <a:stretch/>
        </p:blipFill>
        <p:spPr bwMode="auto">
          <a:xfrm>
            <a:off x="457200" y="2868347"/>
            <a:ext cx="3530029" cy="35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2749295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reliable probabilistic prediction would lie perfectly on this diagonal line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(an unreliable one would be a nearly horizontal or flat line)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33800" y="3054129"/>
            <a:ext cx="1143000" cy="1462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66800" y="2971800"/>
            <a:ext cx="281940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9848" y="2325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upper </a:t>
            </a:r>
            <a:r>
              <a:rPr lang="en-US" dirty="0" err="1" smtClean="0"/>
              <a:t>tercile</a:t>
            </a:r>
            <a:r>
              <a:rPr lang="en-US" dirty="0" smtClean="0"/>
              <a:t> of 850-hPa temperature for Days 19-25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Where do we have room to improve?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Better initializations and model physics to resolve the MJO (i.e. better clouds/moisture/convective processes– </a:t>
            </a:r>
            <a:r>
              <a:rPr lang="en-US" sz="2000" dirty="0" smtClean="0">
                <a:sym typeface="Wingdings" pitchFamily="2" charset="2"/>
              </a:rPr>
              <a:t>Stan et al. 2010; Thayer-Calder &amp; Randall, 2009</a:t>
            </a:r>
            <a:r>
              <a:rPr lang="en-US" sz="2400" dirty="0" smtClean="0">
                <a:sym typeface="Wingdings" pitchFamily="2" charset="2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3074" name="Picture 2" descr="C:\Users\michelle.lheureux\Documents\grl26532-fig-00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6" b="24974"/>
          <a:stretch/>
        </p:blipFill>
        <p:spPr bwMode="auto">
          <a:xfrm>
            <a:off x="1676400" y="2133600"/>
            <a:ext cx="542925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23622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OLR anomalies during an MJO </a:t>
            </a:r>
          </a:p>
          <a:p>
            <a:r>
              <a:rPr lang="en-US" dirty="0" smtClean="0"/>
              <a:t>(blue: more rainfall</a:t>
            </a:r>
          </a:p>
          <a:p>
            <a:r>
              <a:rPr lang="en-US" dirty="0" smtClean="0"/>
              <a:t>orange: less rainfall)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840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1880" y="1625025"/>
            <a:ext cx="217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“Super-parameterized” CCSM model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83958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 CCSM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5720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Continued studies on how the MJO influences the United States.</a:t>
            </a:r>
          </a:p>
          <a:p>
            <a:r>
              <a:rPr lang="en-US" sz="2400" dirty="0">
                <a:sym typeface="Wingdings" pitchFamily="2" charset="2"/>
              </a:rPr>
              <a:t>  </a:t>
            </a:r>
          </a:p>
          <a:p>
            <a:r>
              <a:rPr lang="en-US" sz="2400" dirty="0">
                <a:sym typeface="Wingdings" pitchFamily="2" charset="2"/>
              </a:rPr>
              <a:t>-- extracting “signal” (MJO) from the “noise” (synoptic detail) is more difficult on sub-monthly timescales.</a:t>
            </a:r>
          </a:p>
          <a:p>
            <a:r>
              <a:rPr lang="en-US" sz="2400" dirty="0">
                <a:sym typeface="Wingdings" pitchFamily="2" charset="2"/>
              </a:rPr>
              <a:t>---requires rigorous statistical testing on </a:t>
            </a:r>
            <a:r>
              <a:rPr lang="en-US" sz="2400" i="1" u="sng" dirty="0">
                <a:sym typeface="Wingdings" pitchFamily="2" charset="2"/>
              </a:rPr>
              <a:t>both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observational and model (reforecast) data.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849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Stan et al. (2010)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 does improved representation of the MJO give us?</a:t>
            </a:r>
          </a:p>
          <a:p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More skillful prediction over the globe:</a:t>
            </a:r>
          </a:p>
          <a:p>
            <a:r>
              <a:rPr lang="en-US" sz="2400" dirty="0" smtClean="0"/>
              <a:t>-- </a:t>
            </a:r>
            <a:r>
              <a:rPr lang="en-US" sz="2400" dirty="0"/>
              <a:t>Temperature (cold air outbreaks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-- </a:t>
            </a:r>
            <a:r>
              <a:rPr lang="en-US" sz="2400" dirty="0"/>
              <a:t>ENSO onset and </a:t>
            </a:r>
            <a:r>
              <a:rPr lang="en-US" sz="2400" dirty="0" smtClean="0"/>
              <a:t>decay</a:t>
            </a:r>
            <a:endParaRPr lang="en-US" sz="2400" dirty="0"/>
          </a:p>
          <a:p>
            <a:r>
              <a:rPr lang="en-US" sz="2400" dirty="0" smtClean="0"/>
              <a:t>-- Severe weather (hurricanes–</a:t>
            </a:r>
            <a:r>
              <a:rPr lang="en-US" sz="2000" dirty="0" smtClean="0"/>
              <a:t>Maloney and Hartmann, 2000/2001</a:t>
            </a:r>
            <a:r>
              <a:rPr lang="en-US" sz="2400" dirty="0" smtClean="0"/>
              <a:t>, potentially tornadoes</a:t>
            </a:r>
            <a:r>
              <a:rPr lang="en-US" sz="2000" dirty="0" smtClean="0"/>
              <a:t>– Thompson and Roundy, 2012)</a:t>
            </a:r>
            <a:endParaRPr lang="en-US" sz="2000" dirty="0"/>
          </a:p>
          <a:p>
            <a:r>
              <a:rPr lang="en-US" sz="2400" dirty="0" smtClean="0"/>
              <a:t>-- Etc.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613737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## This requires ensemble prediction (many members) and statistical calibration methods (requires </a:t>
            </a:r>
            <a:r>
              <a:rPr lang="en-US" sz="2000" u="sng" dirty="0">
                <a:solidFill>
                  <a:srgbClr val="FF0000"/>
                </a:solidFill>
              </a:rPr>
              <a:t>reforecasts</a:t>
            </a:r>
            <a:r>
              <a:rPr lang="en-US" sz="2000" dirty="0">
                <a:solidFill>
                  <a:srgbClr val="FF0000"/>
                </a:solidFill>
              </a:rPr>
              <a:t> belonging to the </a:t>
            </a:r>
            <a:r>
              <a:rPr lang="en-US" sz="2000" u="sng" dirty="0">
                <a:solidFill>
                  <a:srgbClr val="FF0000"/>
                </a:solidFill>
              </a:rPr>
              <a:t>current</a:t>
            </a:r>
            <a:r>
              <a:rPr lang="en-US" sz="2000" dirty="0">
                <a:solidFill>
                  <a:srgbClr val="FF0000"/>
                </a:solidFill>
              </a:rPr>
              <a:t> forecast model).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276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 better MJO would lead to better </a:t>
            </a:r>
            <a:r>
              <a:rPr lang="en-US" sz="2400" b="1" u="sng" dirty="0"/>
              <a:t>probabilistic</a:t>
            </a:r>
            <a:r>
              <a:rPr lang="en-US" sz="2400" dirty="0"/>
              <a:t> outlooks (</a:t>
            </a:r>
            <a:r>
              <a:rPr lang="en-US" sz="2400" dirty="0">
                <a:solidFill>
                  <a:srgbClr val="FF0000"/>
                </a:solidFill>
              </a:rPr>
              <a:t>##</a:t>
            </a:r>
            <a:r>
              <a:rPr lang="en-US" sz="2400" dirty="0"/>
              <a:t>) for </a:t>
            </a:r>
            <a:r>
              <a:rPr lang="en-US" sz="2400" b="1" u="sng" dirty="0"/>
              <a:t>Weeks 1 through 4</a:t>
            </a:r>
            <a:r>
              <a:rPr lang="en-US" sz="2400" dirty="0"/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191000"/>
            <a:ext cx="8305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Better understanding of the MJO and its impacts leads to increased </a:t>
            </a:r>
            <a:r>
              <a:rPr lang="en-US" sz="2400" b="1" u="sng" dirty="0"/>
              <a:t>attribution</a:t>
            </a:r>
            <a:r>
              <a:rPr lang="en-US" sz="2400" dirty="0"/>
              <a:t> capability (i.e. what is driving this cold air outbreak?)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What is ENSO?</a:t>
            </a:r>
            <a:endParaRPr lang="en-US" sz="2400" b="1" u="sng" dirty="0"/>
          </a:p>
        </p:txBody>
      </p:sp>
      <p:pic>
        <p:nvPicPr>
          <p:cNvPr id="7" name="Picture 3" descr="sst_nino_nina_near-global"/>
          <p:cNvPicPr>
            <a:picLocks noChangeAspect="1" noChangeArrowheads="1"/>
          </p:cNvPicPr>
          <p:nvPr/>
        </p:nvPicPr>
        <p:blipFill rotWithShape="1">
          <a:blip r:embed="rId2" cstate="print"/>
          <a:srcRect t="60087" b="-1"/>
          <a:stretch/>
        </p:blipFill>
        <p:spPr bwMode="auto">
          <a:xfrm>
            <a:off x="1828800" y="2520198"/>
            <a:ext cx="5638800" cy="2051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38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Irregular cycle (every 2-7 years) of warm (El Niño) or cold (La Niña) conditions in the tropical Pacific Ocean. 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Ocean changes occur alongside changes in the tropical atmosphere circulation &amp; rainfall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 average, events last 9-12 months (La </a:t>
            </a:r>
            <a:r>
              <a:rPr lang="en-US" dirty="0" err="1" smtClean="0"/>
              <a:t>Niña</a:t>
            </a:r>
            <a:r>
              <a:rPr lang="en-US" dirty="0" err="1"/>
              <a:t>s</a:t>
            </a:r>
            <a:r>
              <a:rPr lang="en-US" dirty="0" smtClean="0"/>
              <a:t> can persist longer) and peak in strength during N. Hemisphere winter </a:t>
            </a:r>
            <a:endParaRPr lang="en-US" dirty="0"/>
          </a:p>
        </p:txBody>
      </p:sp>
      <p:pic>
        <p:nvPicPr>
          <p:cNvPr id="12" name="Picture 3" descr="sst_nino_nina_near-global"/>
          <p:cNvPicPr>
            <a:picLocks noChangeAspect="1" noChangeArrowheads="1"/>
          </p:cNvPicPr>
          <p:nvPr/>
        </p:nvPicPr>
        <p:blipFill rotWithShape="1">
          <a:blip r:embed="rId2" cstate="print"/>
          <a:srcRect t="5656" b="85234"/>
          <a:stretch/>
        </p:blipFill>
        <p:spPr bwMode="auto">
          <a:xfrm>
            <a:off x="1981200" y="1981201"/>
            <a:ext cx="5638800" cy="46828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806" y="2590800"/>
            <a:ext cx="6770469" cy="4138205"/>
            <a:chOff x="1806" y="2590800"/>
            <a:chExt cx="6770469" cy="4138205"/>
          </a:xfrm>
        </p:grpSpPr>
        <p:sp>
          <p:nvSpPr>
            <p:cNvPr id="8" name="Rectangle 7"/>
            <p:cNvSpPr/>
            <p:nvPr/>
          </p:nvSpPr>
          <p:spPr>
            <a:xfrm>
              <a:off x="3146880" y="3151187"/>
              <a:ext cx="533400" cy="2286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6" y="2590800"/>
              <a:ext cx="182699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Niño 3.4 sea surface temperatures (SST): Primary ENSO index or time series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8" idx="1"/>
            </p:cNvCxnSpPr>
            <p:nvPr/>
          </p:nvCxnSpPr>
          <p:spPr>
            <a:xfrm>
              <a:off x="838200" y="2971800"/>
              <a:ext cx="2308680" cy="293687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" t="2643" r="9019" b="65231"/>
            <a:stretch/>
          </p:blipFill>
          <p:spPr bwMode="auto">
            <a:xfrm>
              <a:off x="2667000" y="4648200"/>
              <a:ext cx="4105275" cy="208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143000" y="4191000"/>
              <a:ext cx="1600200" cy="99060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696200" y="2286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 colors: above average sea surface temps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Blue colors: below average sea surface temps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671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A Recent Case Study:  January-March 2013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81000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CLIMATE INGREDIENTS: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ENSO-neutral (neither El Niño or La Niña)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Sudden Stratospheric Warming (SSW)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Active Madden Julian Oscillation (MJO)</a:t>
            </a:r>
          </a:p>
        </p:txBody>
      </p:sp>
      <p:pic>
        <p:nvPicPr>
          <p:cNvPr id="2050" name="Picture 2" descr="C:\Users\michelle.lheureux\Documents\phase.Last90da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88525"/>
            <a:ext cx="4038600" cy="43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819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MJO in phases 7/8/1 during last half of January and March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03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MJO in phases 3-6 during last half of February</a:t>
            </a:r>
          </a:p>
        </p:txBody>
      </p:sp>
    </p:spTree>
    <p:extLst>
      <p:ext uri="{BB962C8B-B14F-4D97-AF65-F5344CB8AC3E}">
        <p14:creationId xmlns:p14="http://schemas.microsoft.com/office/powerpoint/2010/main" val="34709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elle.lheureux\Documents\time_pres_HGT_ANOM_JFM_NH_2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68" y="693737"/>
            <a:ext cx="5417344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671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Vertical cross section of zonally averaged </a:t>
            </a:r>
            <a:r>
              <a:rPr lang="en-US" b="1" dirty="0" err="1" smtClean="0"/>
              <a:t>Geopotential</a:t>
            </a:r>
            <a:r>
              <a:rPr lang="en-US" b="1" dirty="0" smtClean="0"/>
              <a:t> Height (GPH) over the N. Hemisphere Polar Cap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6924" y="312692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Tropopause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3333362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4267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January through March 2013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9050" y="1905000"/>
            <a:ext cx="1428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Real-time monitoring by CPC’s stratosphere team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3500" y="2578358"/>
            <a:ext cx="8534400" cy="3208377"/>
            <a:chOff x="226300" y="2578358"/>
            <a:chExt cx="8534400" cy="3208377"/>
          </a:xfrm>
        </p:grpSpPr>
        <p:sp>
          <p:nvSpPr>
            <p:cNvPr id="5" name="Oval 4"/>
            <p:cNvSpPr/>
            <p:nvPr/>
          </p:nvSpPr>
          <p:spPr>
            <a:xfrm>
              <a:off x="2971800" y="2578358"/>
              <a:ext cx="685800" cy="14478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36359" y="2590800"/>
              <a:ext cx="685800" cy="14478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300" y="4771072"/>
              <a:ext cx="853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b="1" dirty="0" smtClean="0">
                  <a:solidFill>
                    <a:srgbClr val="00B050"/>
                  </a:solidFill>
                </a:rPr>
                <a:t>Solid green</a:t>
              </a:r>
              <a:r>
                <a:rPr lang="en-US" sz="2000" b="1" dirty="0" smtClean="0"/>
                <a:t>:  Surface GPH was most positive when MJO-related convection followed phases 7/8 (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coincided with cold air outbreaks/ below avg. surface temps in the northern and eastern United States</a:t>
              </a:r>
              <a:r>
                <a:rPr lang="en-US" sz="2000" b="1" dirty="0" smtClean="0"/>
                <a:t>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2600131"/>
            <a:ext cx="8305800" cy="4328354"/>
            <a:chOff x="152400" y="2600131"/>
            <a:chExt cx="8305800" cy="4328354"/>
          </a:xfrm>
        </p:grpSpPr>
        <p:sp>
          <p:nvSpPr>
            <p:cNvPr id="13" name="Oval 12"/>
            <p:cNvSpPr/>
            <p:nvPr/>
          </p:nvSpPr>
          <p:spPr>
            <a:xfrm>
              <a:off x="4343400" y="2600131"/>
              <a:ext cx="1066800" cy="14478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5943600"/>
              <a:ext cx="8305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000" b="1" dirty="0" smtClean="0">
                  <a:solidFill>
                    <a:srgbClr val="00B050"/>
                  </a:solidFill>
                </a:rPr>
                <a:t>Dashed green</a:t>
              </a:r>
              <a:r>
                <a:rPr lang="en-US" sz="2000" b="1" dirty="0" smtClean="0"/>
                <a:t>: Polar cap GPH was weakest when MJO-related convection followed phases 3/4</a:t>
              </a:r>
            </a:p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76200" y="848380"/>
            <a:ext cx="250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Cluster A/ Negative AO = positive heights over polar cap</a:t>
            </a:r>
            <a:endParaRPr lang="en-US" sz="1400" b="1" dirty="0"/>
          </a:p>
        </p:txBody>
      </p:sp>
      <p:pic>
        <p:nvPicPr>
          <p:cNvPr id="20" name="Picture 19" descr="cluster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41713" r="15593" b="44094"/>
          <a:stretch/>
        </p:blipFill>
        <p:spPr>
          <a:xfrm>
            <a:off x="23900" y="1371600"/>
            <a:ext cx="22747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06" y="1295400"/>
            <a:ext cx="7315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0382" y="847067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2418" y="3962400"/>
            <a:ext cx="131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</a:t>
            </a:r>
          </a:p>
          <a:p>
            <a:r>
              <a:rPr lang="en-US" dirty="0" smtClean="0"/>
              <a:t>GFS </a:t>
            </a:r>
            <a:endParaRPr lang="en-US" dirty="0"/>
          </a:p>
          <a:p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9911" y="3962400"/>
            <a:ext cx="15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history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76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snapshot from March 20</a:t>
            </a:r>
            <a:r>
              <a:rPr lang="en-US" baseline="30000" dirty="0" smtClean="0"/>
              <a:t>th</a:t>
            </a:r>
            <a:r>
              <a:rPr lang="en-US" dirty="0" smtClean="0"/>
              <a:t>, 2013:   </a:t>
            </a:r>
            <a:r>
              <a:rPr lang="en-US" dirty="0"/>
              <a:t>T</a:t>
            </a:r>
            <a:r>
              <a:rPr lang="en-US" dirty="0" smtClean="0"/>
              <a:t>he MJO was in Phase 8.  The observed 500-hPa height pattern strongly matched the expected negative AO/NAO-</a:t>
            </a:r>
            <a:r>
              <a:rPr lang="en-US" dirty="0" err="1" smtClean="0"/>
              <a:t>ish</a:t>
            </a:r>
            <a:r>
              <a:rPr lang="en-US" dirty="0" smtClean="0"/>
              <a:t> pattern shown below.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827073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positive values = good projection/  matching to the pattern shown at top.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56" y="2368296"/>
            <a:ext cx="1222944" cy="2889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9" t="42222" r="14364" b="43885"/>
          <a:stretch/>
        </p:blipFill>
        <p:spPr>
          <a:xfrm>
            <a:off x="3048000" y="762000"/>
            <a:ext cx="3048000" cy="1301954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>
            <a:off x="1524000" y="1752600"/>
            <a:ext cx="533400" cy="1828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71800" y="4572000"/>
            <a:ext cx="3276600" cy="1627922"/>
            <a:chOff x="2971800" y="4572000"/>
            <a:chExt cx="3276600" cy="1627922"/>
          </a:xfrm>
        </p:grpSpPr>
        <p:sp>
          <p:nvSpPr>
            <p:cNvPr id="13" name="TextBox 12"/>
            <p:cNvSpPr txBox="1"/>
            <p:nvPr/>
          </p:nvSpPr>
          <p:spPr>
            <a:xfrm>
              <a:off x="3073770" y="4572000"/>
              <a:ext cx="3174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Observed March 20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r>
                <a:rPr lang="en-US" dirty="0"/>
                <a:t>a</a:t>
              </a:r>
              <a:r>
                <a:rPr lang="en-US" dirty="0" smtClean="0"/>
                <a:t>nomalies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12" r="2546" b="21758"/>
            <a:stretch/>
          </p:blipFill>
          <p:spPr>
            <a:xfrm>
              <a:off x="2971800" y="4876800"/>
              <a:ext cx="3124200" cy="132312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6135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Emily Riddle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michelle.lheureux\Documents\jan15jan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1492"/>
            <a:ext cx="3841843" cy="28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ichelle.lheureux\Documents\mar15mar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9300"/>
            <a:ext cx="3841843" cy="28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ichelle.lheureux\Documents\cluster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8240"/>
          <a:stretch/>
        </p:blipFill>
        <p:spPr bwMode="auto">
          <a:xfrm>
            <a:off x="3028708" y="32465"/>
            <a:ext cx="2900362" cy="15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94382"/>
            <a:ext cx="2087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Expected MJO forced Surface Temperature pattern after Phase 7/8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9216" y="16148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15-27th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 15-27th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076271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 2 week period following MJO into Phase 7.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4340352"/>
            <a:ext cx="9144000" cy="2403348"/>
            <a:chOff x="76200" y="4340352"/>
            <a:chExt cx="9144000" cy="2403348"/>
          </a:xfrm>
        </p:grpSpPr>
        <p:pic>
          <p:nvPicPr>
            <p:cNvPr id="1035" name="Picture 11" descr="C:\Users\michelle.lheureux\Documents\jan1jan14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343400"/>
              <a:ext cx="32004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66800" y="4431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Jan 1-14th</a:t>
              </a:r>
              <a:endParaRPr lang="en-US" dirty="0"/>
            </a:p>
          </p:txBody>
        </p:sp>
        <p:pic>
          <p:nvPicPr>
            <p:cNvPr id="1033" name="Picture 9" descr="C:\Users\michelle.lheureux\Documents\feb1feb28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1"/>
            <a:stretch/>
          </p:blipFill>
          <p:spPr bwMode="auto">
            <a:xfrm>
              <a:off x="2871215" y="4343400"/>
              <a:ext cx="2781139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michelle.lheureux\Documents\mar1mar14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4"/>
            <a:stretch/>
          </p:blipFill>
          <p:spPr bwMode="auto">
            <a:xfrm>
              <a:off x="5321808" y="4340352"/>
              <a:ext cx="2755392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429000" y="4419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Feb 1-28th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67400" y="442212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 1-14th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43800" y="48768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Averages for the remainder of the JFM period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" y="2337345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925hPa Temperature from GDAS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Averaging </a:t>
            </a:r>
            <a:r>
              <a:rPr lang="en-US" u="sng" dirty="0"/>
              <a:t>d</a:t>
            </a:r>
            <a:r>
              <a:rPr lang="en-US" u="sng" dirty="0" smtClean="0"/>
              <a:t>aily data January-March 2013 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 can I get information on the MJO?</a:t>
            </a:r>
          </a:p>
          <a:p>
            <a:endParaRPr lang="en-US" sz="2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838200"/>
            <a:ext cx="8610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CPC MJO webpage (links to </a:t>
            </a:r>
            <a:r>
              <a:rPr lang="en-US" sz="2000" b="1" dirty="0" smtClean="0"/>
              <a:t>MJO Composites/Impacts</a:t>
            </a:r>
            <a:r>
              <a:rPr lang="en-US" sz="2000" dirty="0" smtClean="0"/>
              <a:t>):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www.cpc.ncep.noaa.gov/products/precip/CWlink/MJO/mjo.shtml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Real-time MJO forecasts </a:t>
            </a:r>
            <a:r>
              <a:rPr lang="en-US" sz="2000" dirty="0" smtClean="0"/>
              <a:t>from various dynamical models (sponsored by CLIVAR):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www.cpc.ncep.noaa.gov/products/precip/CWlink/MJO/CLIVAR/clivar_wh.shtml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Weekly Update on the </a:t>
            </a:r>
            <a:r>
              <a:rPr lang="en-US" sz="2000" b="1" dirty="0" smtClean="0"/>
              <a:t>current status &amp; prediction of the MJO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every Monday</a:t>
            </a:r>
            <a:r>
              <a:rPr lang="en-US" sz="2000" dirty="0" smtClean="0"/>
              <a:t>):</a:t>
            </a:r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www.cpc.ncep.noaa.gov/products/precip/CWlink/MJO/mjo.shtml#discussion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Week-1 and Week-2 outlook for </a:t>
            </a:r>
            <a:r>
              <a:rPr lang="en-US" sz="2000" b="1" dirty="0" smtClean="0"/>
              <a:t>rainfall and tropical cyclones over the global tropics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every Tuesday</a:t>
            </a:r>
            <a:r>
              <a:rPr lang="en-US" sz="2000" dirty="0" smtClean="0"/>
              <a:t>):</a:t>
            </a:r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www.cpc.ncep.noaa.gov/products/precip/CWlink/ghazards/index.php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</a:t>
            </a:r>
            <a:r>
              <a:rPr lang="en-US" dirty="0" smtClean="0">
                <a:hlinkClick r:id="rId6"/>
              </a:rPr>
              <a:t>Jon.Gottschalck@noaa.gov</a:t>
            </a:r>
            <a:r>
              <a:rPr lang="en-US" dirty="0" smtClean="0"/>
              <a:t> and </a:t>
            </a:r>
            <a:r>
              <a:rPr lang="en-US" dirty="0" smtClean="0">
                <a:hlinkClick r:id="rId7"/>
              </a:rPr>
              <a:t>Matthew.Rosencrans@noaa.gov</a:t>
            </a:r>
            <a:r>
              <a:rPr lang="en-US" dirty="0" smtClean="0"/>
              <a:t> (CPC MJO Forecast Team)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81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Thanks for listening.  </a:t>
            </a:r>
          </a:p>
          <a:p>
            <a:pPr algn="ctr"/>
            <a:r>
              <a:rPr lang="en-US" sz="3200" b="1" dirty="0" smtClean="0"/>
              <a:t>Any Questions?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dirty="0" smtClean="0"/>
              <a:t>You can also contact me at:</a:t>
            </a:r>
          </a:p>
          <a:p>
            <a:pPr algn="ctr"/>
            <a:r>
              <a:rPr lang="en-US" sz="3200" dirty="0" smtClean="0"/>
              <a:t>Michelle.LHeureux@noaa.gov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88" y="533400"/>
            <a:ext cx="885031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CPC </a:t>
            </a:r>
            <a:r>
              <a:rPr lang="en-US" dirty="0">
                <a:solidFill>
                  <a:schemeClr val="tx1"/>
                </a:solidFill>
              </a:rPr>
              <a:t>provides </a:t>
            </a:r>
            <a:r>
              <a:rPr lang="en-US" dirty="0" smtClean="0">
                <a:solidFill>
                  <a:schemeClr val="tx1"/>
                </a:solidFill>
              </a:rPr>
              <a:t>weekly (every Monday) </a:t>
            </a:r>
            <a:r>
              <a:rPr lang="en-US" dirty="0" smtClean="0"/>
              <a:t>+ monthly </a:t>
            </a:r>
            <a:r>
              <a:rPr lang="en-US" dirty="0" smtClean="0">
                <a:solidFill>
                  <a:schemeClr val="tx1"/>
                </a:solidFill>
              </a:rPr>
              <a:t>monitoring </a:t>
            </a:r>
            <a:r>
              <a:rPr lang="en-US" dirty="0">
                <a:solidFill>
                  <a:schemeClr val="tx1"/>
                </a:solidFill>
              </a:rPr>
              <a:t>and prediction products for ENSO, which are available on our </a:t>
            </a:r>
            <a:r>
              <a:rPr lang="en-US" dirty="0" smtClean="0">
                <a:solidFill>
                  <a:schemeClr val="tx1"/>
                </a:solidFill>
              </a:rPr>
              <a:t>website: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://www.cpc.ncep.noaa.gov/products/precip/CWlink/MJO/</a:t>
            </a:r>
            <a:r>
              <a:rPr lang="en-US" dirty="0" smtClean="0">
                <a:hlinkClick r:id="rId3"/>
              </a:rPr>
              <a:t>enso.shtml</a:t>
            </a:r>
            <a:endParaRPr lang="en-US" dirty="0" smtClean="0"/>
          </a:p>
          <a:p>
            <a:pPr>
              <a:defRPr/>
            </a:pPr>
            <a:r>
              <a:rPr lang="en-US" dirty="0"/>
              <a:t>Indices</a:t>
            </a:r>
            <a:r>
              <a:rPr lang="en-US" dirty="0" smtClean="0"/>
              <a:t>:  </a:t>
            </a:r>
            <a:r>
              <a:rPr lang="en-US" dirty="0">
                <a:hlinkClick r:id="rId4"/>
              </a:rPr>
              <a:t>http://www.cpc.ncep.noaa.gov/data/indices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u="sng" dirty="0" smtClean="0">
                <a:solidFill>
                  <a:schemeClr val="tx1"/>
                </a:solidFill>
              </a:rPr>
              <a:t>ENSO </a:t>
            </a:r>
            <a:r>
              <a:rPr lang="en-US" u="sng" dirty="0" smtClean="0"/>
              <a:t>Diagnostics Discussion </a:t>
            </a:r>
            <a:r>
              <a:rPr lang="en-US" dirty="0" smtClean="0"/>
              <a:t>is released on the Thursday between the 4-10</a:t>
            </a:r>
            <a:r>
              <a:rPr lang="en-US" baseline="30000" dirty="0" smtClean="0"/>
              <a:t>th</a:t>
            </a:r>
            <a:r>
              <a:rPr lang="en-US" dirty="0" smtClean="0"/>
              <a:t> of each month.  Concurrent with that release, the </a:t>
            </a:r>
            <a:r>
              <a:rPr lang="en-US" dirty="0" smtClean="0">
                <a:solidFill>
                  <a:schemeClr val="tx1"/>
                </a:solidFill>
              </a:rPr>
              <a:t>“ENSO Alert System” and the official outlook is updated.</a:t>
            </a:r>
          </a:p>
        </p:txBody>
      </p:sp>
      <p:pic>
        <p:nvPicPr>
          <p:cNvPr id="5" name="Picture 8" descr="C:\Users\michelle.lheureux\Documents\dis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20" b="27344"/>
          <a:stretch/>
        </p:blipFill>
        <p:spPr bwMode="auto">
          <a:xfrm>
            <a:off x="379857" y="2819400"/>
            <a:ext cx="3734943" cy="394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6172200"/>
            <a:ext cx="381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receive monthly notification: </a:t>
            </a:r>
            <a:r>
              <a:rPr lang="en-US" dirty="0" smtClean="0">
                <a:hlinkClick r:id="rId6"/>
              </a:rPr>
              <a:t>ncep.list.enso-update@noaa.gov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Creation of the NOAA ENSO Outlook</a:t>
            </a:r>
            <a:endParaRPr lang="en-US" sz="2400" b="1" u="sng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795045" y="2743200"/>
            <a:ext cx="3663155" cy="2890151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El </a:t>
            </a:r>
            <a:r>
              <a:rPr lang="en-US" sz="1600" dirty="0">
                <a:solidFill>
                  <a:srgbClr val="000000"/>
                </a:solidFill>
              </a:rPr>
              <a:t>Niño or La Niña Watch:  </a:t>
            </a:r>
          </a:p>
          <a:p>
            <a:pPr eaLnBrk="1" hangingPunct="1">
              <a:spcAft>
                <a:spcPts val="1250"/>
              </a:spcAft>
              <a:buClr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Favorable for development of ENSO within </a:t>
            </a:r>
            <a:r>
              <a:rPr lang="en-US" sz="1600" dirty="0">
                <a:solidFill>
                  <a:srgbClr val="000000"/>
                </a:solidFill>
              </a:rPr>
              <a:t>the next six (6) months. </a:t>
            </a:r>
          </a:p>
          <a:p>
            <a:pPr eaLnBrk="1" hangingPunct="1">
              <a:buClr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El </a:t>
            </a:r>
            <a:r>
              <a:rPr lang="en-US" sz="1600" dirty="0">
                <a:solidFill>
                  <a:srgbClr val="000000"/>
                </a:solidFill>
              </a:rPr>
              <a:t>Niño or La Niña Advisory:  </a:t>
            </a:r>
            <a:r>
              <a:rPr lang="en-US" sz="1600" dirty="0" smtClean="0">
                <a:solidFill>
                  <a:srgbClr val="000000"/>
                </a:solidFill>
              </a:rPr>
              <a:t>conditions are observed </a:t>
            </a:r>
            <a:r>
              <a:rPr lang="en-US" sz="1600" dirty="0">
                <a:solidFill>
                  <a:srgbClr val="000000"/>
                </a:solidFill>
              </a:rPr>
              <a:t>and expected to continue.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50"/>
              </a:spcAft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Final El Niño or La Niña </a:t>
            </a:r>
            <a:r>
              <a:rPr lang="en-US" sz="1600" dirty="0" smtClean="0">
                <a:solidFill>
                  <a:srgbClr val="000000"/>
                </a:solidFill>
              </a:rPr>
              <a:t>Advisory:  conditions have ended.</a:t>
            </a:r>
            <a:endParaRPr lang="en-US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NA: </a:t>
            </a:r>
            <a:r>
              <a:rPr lang="en-US" sz="1600" dirty="0" smtClean="0">
                <a:solidFill>
                  <a:srgbClr val="000000"/>
                </a:solidFill>
              </a:rPr>
              <a:t> Not Active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7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Creation of the NOAA ENSO Outlook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dirty="0"/>
              <a:t>ENSO team (7 CPC forecasters + Tony </a:t>
            </a:r>
            <a:r>
              <a:rPr lang="en-US" sz="2000" dirty="0" err="1"/>
              <a:t>Barnston</a:t>
            </a:r>
            <a:r>
              <a:rPr lang="en-US" sz="2000" dirty="0"/>
              <a:t> at the IRI) determines the probabilities for each ENSO category, which provides the ENSO prediction for the upcoming ~8 seasons. </a:t>
            </a:r>
          </a:p>
        </p:txBody>
      </p:sp>
      <p:pic>
        <p:nvPicPr>
          <p:cNvPr id="5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44" y="1752600"/>
            <a:ext cx="5181600" cy="411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950943"/>
            <a:ext cx="3429000" cy="278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Forecasters consider:</a:t>
            </a:r>
          </a:p>
          <a:p>
            <a:pPr marL="342900" indent="-342900">
              <a:spcBef>
                <a:spcPts val="1250"/>
              </a:spcBef>
              <a:buAutoNum type="arabicParenBoth"/>
            </a:pPr>
            <a:r>
              <a:rPr lang="en-US" dirty="0">
                <a:solidFill>
                  <a:srgbClr val="000000"/>
                </a:solidFill>
              </a:rPr>
              <a:t>The observed state of the tropical </a:t>
            </a:r>
            <a:r>
              <a:rPr lang="en-US" dirty="0" smtClean="0">
                <a:solidFill>
                  <a:srgbClr val="000000"/>
                </a:solidFill>
              </a:rPr>
              <a:t>Pacific</a:t>
            </a:r>
          </a:p>
          <a:p>
            <a:pPr marL="342900" indent="-342900">
              <a:spcBef>
                <a:spcPts val="1250"/>
              </a:spcBef>
              <a:buAutoNum type="arabicParenBoth"/>
            </a:pPr>
            <a:r>
              <a:rPr lang="en-US" dirty="0" smtClean="0">
                <a:solidFill>
                  <a:srgbClr val="000000"/>
                </a:solidFill>
              </a:rPr>
              <a:t>Dynamical </a:t>
            </a:r>
            <a:r>
              <a:rPr lang="en-US" dirty="0">
                <a:solidFill>
                  <a:srgbClr val="000000"/>
                </a:solidFill>
              </a:rPr>
              <a:t>and statistical model output and multi-model (“MME”) combinations 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250"/>
              </a:spcBef>
              <a:buFontTx/>
              <a:buAutoNum type="arabicParenBoth"/>
            </a:pPr>
            <a:r>
              <a:rPr lang="en-US" dirty="0" smtClean="0">
                <a:solidFill>
                  <a:srgbClr val="000000"/>
                </a:solidFill>
                <a:cs typeface="Times New Roman" pitchFamily="16" charset="0"/>
              </a:rPr>
              <a:t>Knowledge </a:t>
            </a:r>
            <a:r>
              <a:rPr lang="en-US" dirty="0">
                <a:solidFill>
                  <a:srgbClr val="000000"/>
                </a:solidFill>
                <a:cs typeface="Times New Roman" pitchFamily="16" charset="0"/>
              </a:rPr>
              <a:t>and experience of previous ENSO </a:t>
            </a:r>
            <a:r>
              <a:rPr lang="en-US" dirty="0" smtClean="0">
                <a:solidFill>
                  <a:srgbClr val="000000"/>
                </a:solidFill>
                <a:cs typeface="Times New Roman" pitchFamily="16" charset="0"/>
              </a:rPr>
              <a:t>episodes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2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1"/>
          <p:cNvSpPr txBox="1">
            <a:spLocks noChangeArrowheads="1"/>
          </p:cNvSpPr>
          <p:nvPr/>
        </p:nvSpPr>
        <p:spPr bwMode="auto">
          <a:xfrm>
            <a:off x="358775" y="609600"/>
            <a:ext cx="84042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sz="2000" b="0" dirty="0">
                <a:solidFill>
                  <a:srgbClr val="000000"/>
                </a:solidFill>
              </a:rPr>
              <a:t>Each forecaster </a:t>
            </a:r>
            <a:r>
              <a:rPr lang="en-US" sz="2000" b="0" dirty="0" smtClean="0">
                <a:solidFill>
                  <a:srgbClr val="000000"/>
                </a:solidFill>
              </a:rPr>
              <a:t>individually provides probabilities </a:t>
            </a:r>
            <a:r>
              <a:rPr lang="en-US" sz="2000" b="0" dirty="0">
                <a:solidFill>
                  <a:srgbClr val="000000"/>
                </a:solidFill>
              </a:rPr>
              <a:t>of three categories (El Niño – Neutral – La Niña).  </a:t>
            </a:r>
            <a:r>
              <a:rPr lang="en-US" sz="2000" b="0" dirty="0" smtClean="0">
                <a:solidFill>
                  <a:srgbClr val="000000"/>
                </a:solidFill>
              </a:rPr>
              <a:t>Individual forecasts </a:t>
            </a:r>
            <a:r>
              <a:rPr lang="en-US" sz="2000" b="0" dirty="0">
                <a:solidFill>
                  <a:srgbClr val="000000"/>
                </a:solidFill>
              </a:rPr>
              <a:t>are averaged to create the </a:t>
            </a:r>
            <a:r>
              <a:rPr lang="en-US" sz="2000" b="0" dirty="0" smtClean="0">
                <a:solidFill>
                  <a:srgbClr val="000000"/>
                </a:solidFill>
              </a:rPr>
              <a:t>“Consensus” probabilities and form the basis for the diagnostics discussion.</a:t>
            </a:r>
            <a:endParaRPr lang="en-US" sz="2000" b="0" dirty="0">
              <a:solidFill>
                <a:srgbClr val="000000"/>
              </a:solidFill>
              <a:cs typeface="Times New Roman" pitchFamily="16" charset="0"/>
            </a:endParaRPr>
          </a:p>
        </p:txBody>
      </p:sp>
      <p:pic>
        <p:nvPicPr>
          <p:cNvPr id="2" name="Picture 1" descr="prob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2" y="1905000"/>
            <a:ext cx="8227818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How Is the probability of ENSO determined?</a:t>
            </a:r>
            <a:endParaRPr lang="en-US" sz="24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31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So, how well do these ENSO predictions work? </a:t>
            </a:r>
            <a:endParaRPr lang="en-US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33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Pretty well when you see the strong 1997-98 El Niño, six months in advance: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michelle.lheureux\Documents\fig2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76465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62400" y="8382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l-ni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54" y="2209800"/>
            <a:ext cx="3661558" cy="2819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1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So, how well do these ENSO predictions work? </a:t>
            </a:r>
            <a:endParaRPr lang="en-US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89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Not so well when this happens…. 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figure6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625" r="8713" b="12168"/>
          <a:stretch/>
        </p:blipFill>
        <p:spPr>
          <a:xfrm>
            <a:off x="0" y="1295401"/>
            <a:ext cx="4572000" cy="3820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0022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September 2012 Model Predictions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10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models predicted El Niño (</a:t>
            </a:r>
            <a:r>
              <a:rPr lang="en-US" b="1" dirty="0" smtClean="0">
                <a:solidFill>
                  <a:srgbClr val="FF00FF"/>
                </a:solidFill>
              </a:rPr>
              <a:t>&gt; +0.5°C</a:t>
            </a:r>
            <a:r>
              <a:rPr lang="en-US" b="1" dirty="0" smtClean="0"/>
              <a:t>) for the 2012-13 winter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2918902"/>
            <a:ext cx="335280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26748" y="2057400"/>
            <a:ext cx="6793452" cy="4667310"/>
            <a:chOff x="2426748" y="2057400"/>
            <a:chExt cx="6793452" cy="4667310"/>
          </a:xfrm>
        </p:grpSpPr>
        <p:grpSp>
          <p:nvGrpSpPr>
            <p:cNvPr id="25" name="Group 24"/>
            <p:cNvGrpSpPr/>
            <p:nvPr/>
          </p:nvGrpSpPr>
          <p:grpSpPr>
            <a:xfrm>
              <a:off x="4191000" y="2057400"/>
              <a:ext cx="5029200" cy="4667310"/>
              <a:chOff x="4191000" y="2057400"/>
              <a:chExt cx="5029200" cy="4667310"/>
            </a:xfrm>
          </p:grpSpPr>
          <p:pic>
            <p:nvPicPr>
              <p:cNvPr id="9" name="Picture 8" descr="Figure2_SOC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8"/>
              <a:stretch/>
            </p:blipFill>
            <p:spPr>
              <a:xfrm>
                <a:off x="4191000" y="2714847"/>
                <a:ext cx="4917558" cy="376215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953000" y="2057400"/>
                <a:ext cx="403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Black Line: Observed Niño-3.4 Index through December 2012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2000" y="6324600"/>
                <a:ext cx="464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</a:rPr>
                  <a:t>DJF Niño-3.4 index value was -0.6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°</a:t>
                </a:r>
                <a:r>
                  <a:rPr lang="en-US" sz="2000" b="1" dirty="0" smtClean="0">
                    <a:solidFill>
                      <a:srgbClr val="0000FF"/>
                    </a:solidFill>
                  </a:rPr>
                  <a:t>C 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876800" y="4232247"/>
                <a:ext cx="4038600" cy="0"/>
              </a:xfrm>
              <a:prstGeom prst="line">
                <a:avLst/>
              </a:prstGeom>
              <a:ln>
                <a:solidFill>
                  <a:srgbClr val="FF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2426748" y="3516851"/>
              <a:ext cx="187356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8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60350" y="869550"/>
            <a:ext cx="8739188" cy="53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eaLnBrk="1" hangingPunct="1"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0" dirty="0">
                <a:solidFill>
                  <a:srgbClr val="000000"/>
                </a:solidFill>
              </a:rPr>
              <a:t>Recently, dynamical models have </a:t>
            </a:r>
            <a:r>
              <a:rPr lang="en-US" b="0" i="1" dirty="0">
                <a:solidFill>
                  <a:srgbClr val="000000"/>
                </a:solidFill>
              </a:rPr>
              <a:t>slightly</a:t>
            </a:r>
            <a:r>
              <a:rPr lang="en-US" b="0" dirty="0">
                <a:solidFill>
                  <a:srgbClr val="000000"/>
                </a:solidFill>
              </a:rPr>
              <a:t> edged statistical models in forecast skill </a:t>
            </a:r>
            <a:r>
              <a:rPr lang="en-US" b="0" dirty="0" smtClean="0">
                <a:solidFill>
                  <a:srgbClr val="000000"/>
                </a:solidFill>
              </a:rPr>
              <a:t>(see </a:t>
            </a:r>
            <a:r>
              <a:rPr lang="en-US" b="0" dirty="0" err="1" smtClean="0">
                <a:solidFill>
                  <a:srgbClr val="000000"/>
                </a:solidFill>
              </a:rPr>
              <a:t>Barnston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et al. BAMS, </a:t>
            </a:r>
            <a:r>
              <a:rPr lang="en-US" b="0" dirty="0" smtClean="0">
                <a:solidFill>
                  <a:srgbClr val="000000"/>
                </a:solidFill>
              </a:rPr>
              <a:t>2012)</a:t>
            </a:r>
          </a:p>
          <a:p>
            <a:pPr eaLnBrk="1" hangingPunct="1">
              <a:spcBef>
                <a:spcPts val="1500"/>
              </a:spcBef>
            </a:pPr>
            <a:endParaRPr lang="en-US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   Models have trouble with transition </a:t>
            </a:r>
            <a:r>
              <a:rPr lang="en-US" b="0" u="sng" dirty="0">
                <a:solidFill>
                  <a:srgbClr val="000000"/>
                </a:solidFill>
              </a:rPr>
              <a:t>timing</a:t>
            </a:r>
            <a:r>
              <a:rPr lang="en-US" b="0" dirty="0">
                <a:solidFill>
                  <a:srgbClr val="000000"/>
                </a:solidFill>
              </a:rPr>
              <a:t> and predicting </a:t>
            </a:r>
            <a:r>
              <a:rPr lang="en-US" b="0" u="sng" dirty="0">
                <a:solidFill>
                  <a:srgbClr val="000000"/>
                </a:solidFill>
              </a:rPr>
              <a:t>amplitude</a:t>
            </a:r>
            <a:r>
              <a:rPr lang="en-US" b="0" dirty="0">
                <a:solidFill>
                  <a:srgbClr val="000000"/>
                </a:solidFill>
              </a:rPr>
              <a:t> of ENSO events</a:t>
            </a:r>
            <a:r>
              <a:rPr lang="en-US" b="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500"/>
              </a:spcBef>
            </a:pPr>
            <a:endParaRPr lang="en-US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  </a:t>
            </a:r>
            <a:r>
              <a:rPr lang="en-US" b="0" dirty="0" smtClean="0">
                <a:solidFill>
                  <a:srgbClr val="000000"/>
                </a:solidFill>
              </a:rPr>
              <a:t>The transition to stronger ENSO </a:t>
            </a:r>
            <a:r>
              <a:rPr lang="en-US" b="0" dirty="0">
                <a:solidFill>
                  <a:srgbClr val="000000"/>
                </a:solidFill>
              </a:rPr>
              <a:t>events </a:t>
            </a:r>
            <a:r>
              <a:rPr lang="en-US" b="0" dirty="0" smtClean="0">
                <a:solidFill>
                  <a:srgbClr val="000000"/>
                </a:solidFill>
              </a:rPr>
              <a:t>tends </a:t>
            </a:r>
            <a:r>
              <a:rPr lang="en-US" b="0" dirty="0">
                <a:solidFill>
                  <a:srgbClr val="000000"/>
                </a:solidFill>
              </a:rPr>
              <a:t>to be better predicted than </a:t>
            </a:r>
            <a:r>
              <a:rPr lang="en-US" b="0" dirty="0" smtClean="0">
                <a:solidFill>
                  <a:srgbClr val="000000"/>
                </a:solidFill>
              </a:rPr>
              <a:t>transitions to weaker </a:t>
            </a:r>
            <a:r>
              <a:rPr lang="en-US" b="0" dirty="0">
                <a:solidFill>
                  <a:srgbClr val="000000"/>
                </a:solidFill>
              </a:rPr>
              <a:t>ones. </a:t>
            </a:r>
            <a:endParaRPr lang="en-US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en-US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  </a:t>
            </a:r>
            <a:r>
              <a:rPr lang="en-US" b="0" dirty="0">
                <a:solidFill>
                  <a:srgbClr val="000000"/>
                </a:solidFill>
              </a:rPr>
              <a:t>“Spring prediction barrier:”  historically, forecasts before the Northern Hemisphere Spring have low skill</a:t>
            </a:r>
            <a:r>
              <a:rPr lang="en-US" b="0" dirty="0" smtClean="0">
                <a:solidFill>
                  <a:srgbClr val="000000"/>
                </a:solidFill>
              </a:rPr>
              <a:t>.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93713" y="80963"/>
            <a:ext cx="82470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pitchFamily="16" charset="0"/>
                <a:ea typeface="宋体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Primary features of ENSO model performance</a:t>
            </a: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92D-B4DC-479A-8B42-F7C488BDC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6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2739</Words>
  <Application>Microsoft Office PowerPoint</Application>
  <PresentationFormat>On-screen Show (4:3)</PresentationFormat>
  <Paragraphs>371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Understanding Tropical Climate to Advance Sub-seasonal to Seasonal Prediction</vt:lpstr>
      <vt:lpstr>I.  The El Niño- Southern Oscillation (ENSO):  Is it Solved?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 Madden-Julian Oscillation (MJO) Attribution and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LHeureux</dc:creator>
  <cp:lastModifiedBy>MomDad</cp:lastModifiedBy>
  <cp:revision>143</cp:revision>
  <dcterms:created xsi:type="dcterms:W3CDTF">2013-03-22T13:15:48Z</dcterms:created>
  <dcterms:modified xsi:type="dcterms:W3CDTF">2013-04-09T01:37:14Z</dcterms:modified>
</cp:coreProperties>
</file>