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84.JPG" ContentType="image/gif"/>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handoutMasterIdLst>
    <p:handoutMasterId r:id="rId55"/>
  </p:handoutMasterIdLst>
  <p:sldIdLst>
    <p:sldId id="257" r:id="rId2"/>
    <p:sldId id="359" r:id="rId3"/>
    <p:sldId id="358" r:id="rId4"/>
    <p:sldId id="300" r:id="rId5"/>
    <p:sldId id="307" r:id="rId6"/>
    <p:sldId id="315" r:id="rId7"/>
    <p:sldId id="316" r:id="rId8"/>
    <p:sldId id="317" r:id="rId9"/>
    <p:sldId id="318" r:id="rId10"/>
    <p:sldId id="319" r:id="rId11"/>
    <p:sldId id="320" r:id="rId12"/>
    <p:sldId id="330" r:id="rId13"/>
    <p:sldId id="331" r:id="rId14"/>
    <p:sldId id="333" r:id="rId15"/>
    <p:sldId id="334" r:id="rId16"/>
    <p:sldId id="321" r:id="rId17"/>
    <p:sldId id="323" r:id="rId18"/>
    <p:sldId id="343" r:id="rId19"/>
    <p:sldId id="324" r:id="rId20"/>
    <p:sldId id="325" r:id="rId21"/>
    <p:sldId id="326" r:id="rId22"/>
    <p:sldId id="328" r:id="rId23"/>
    <p:sldId id="349" r:id="rId24"/>
    <p:sldId id="354" r:id="rId25"/>
    <p:sldId id="350" r:id="rId26"/>
    <p:sldId id="351" r:id="rId27"/>
    <p:sldId id="327" r:id="rId28"/>
    <p:sldId id="347" r:id="rId29"/>
    <p:sldId id="329" r:id="rId30"/>
    <p:sldId id="360" r:id="rId31"/>
    <p:sldId id="345" r:id="rId32"/>
    <p:sldId id="361" r:id="rId33"/>
    <p:sldId id="362" r:id="rId34"/>
    <p:sldId id="363" r:id="rId35"/>
    <p:sldId id="364" r:id="rId36"/>
    <p:sldId id="355" r:id="rId37"/>
    <p:sldId id="341" r:id="rId38"/>
    <p:sldId id="339" r:id="rId39"/>
    <p:sldId id="342" r:id="rId40"/>
    <p:sldId id="356" r:id="rId41"/>
    <p:sldId id="301" r:id="rId42"/>
    <p:sldId id="302" r:id="rId43"/>
    <p:sldId id="303" r:id="rId44"/>
    <p:sldId id="304" r:id="rId45"/>
    <p:sldId id="305" r:id="rId46"/>
    <p:sldId id="306" r:id="rId47"/>
    <p:sldId id="322" r:id="rId48"/>
    <p:sldId id="352" r:id="rId49"/>
    <p:sldId id="340" r:id="rId50"/>
    <p:sldId id="344" r:id="rId51"/>
    <p:sldId id="337" r:id="rId52"/>
    <p:sldId id="338"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208"/>
    <a:srgbClr val="6BD006"/>
    <a:srgbClr val="80FF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4" autoAdjust="0"/>
    <p:restoredTop sz="94660"/>
  </p:normalViewPr>
  <p:slideViewPr>
    <p:cSldViewPr snapToGrid="0" snapToObjects="1">
      <p:cViewPr varScale="1">
        <p:scale>
          <a:sx n="126" d="100"/>
          <a:sy n="126" d="100"/>
        </p:scale>
        <p:origin x="-126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GOES-16</c:v>
                </c:pt>
              </c:strCache>
            </c:strRef>
          </c:tx>
          <c:invertIfNegative val="0"/>
          <c:cat>
            <c:strRef>
              <c:f>Sheet1!$A$2</c:f>
              <c:strCache>
                <c:ptCount val="1"/>
                <c:pt idx="0">
                  <c:v>Approximate Daily Data Volume (GB)</c:v>
                </c:pt>
              </c:strCache>
            </c:strRef>
          </c:cat>
          <c:val>
            <c:numRef>
              <c:f>Sheet1!$B$2</c:f>
              <c:numCache>
                <c:formatCode>General</c:formatCode>
                <c:ptCount val="1"/>
                <c:pt idx="0">
                  <c:v>200.0</c:v>
                </c:pt>
              </c:numCache>
            </c:numRef>
          </c:val>
        </c:ser>
        <c:ser>
          <c:idx val="1"/>
          <c:order val="1"/>
          <c:tx>
            <c:strRef>
              <c:f>Sheet1!$C$1</c:f>
              <c:strCache>
                <c:ptCount val="1"/>
                <c:pt idx="0">
                  <c:v>GOES-13</c:v>
                </c:pt>
              </c:strCache>
            </c:strRef>
          </c:tx>
          <c:invertIfNegative val="0"/>
          <c:cat>
            <c:strRef>
              <c:f>Sheet1!$A$2</c:f>
              <c:strCache>
                <c:ptCount val="1"/>
                <c:pt idx="0">
                  <c:v>Approximate Daily Data Volume (GB)</c:v>
                </c:pt>
              </c:strCache>
            </c:strRef>
          </c:cat>
          <c:val>
            <c:numRef>
              <c:f>Sheet1!$C$2</c:f>
              <c:numCache>
                <c:formatCode>General</c:formatCode>
                <c:ptCount val="1"/>
                <c:pt idx="0">
                  <c:v>2.0</c:v>
                </c:pt>
              </c:numCache>
            </c:numRef>
          </c:val>
        </c:ser>
        <c:dLbls>
          <c:showLegendKey val="0"/>
          <c:showVal val="0"/>
          <c:showCatName val="0"/>
          <c:showSerName val="0"/>
          <c:showPercent val="0"/>
          <c:showBubbleSize val="0"/>
        </c:dLbls>
        <c:gapWidth val="150"/>
        <c:shape val="box"/>
        <c:axId val="-2078186712"/>
        <c:axId val="-2078183512"/>
        <c:axId val="0"/>
      </c:bar3DChart>
      <c:catAx>
        <c:axId val="-2078186712"/>
        <c:scaling>
          <c:orientation val="minMax"/>
        </c:scaling>
        <c:delete val="0"/>
        <c:axPos val="b"/>
        <c:majorTickMark val="out"/>
        <c:minorTickMark val="none"/>
        <c:tickLblPos val="nextTo"/>
        <c:txPr>
          <a:bodyPr/>
          <a:lstStyle/>
          <a:p>
            <a:pPr>
              <a:defRPr>
                <a:solidFill>
                  <a:schemeClr val="bg1"/>
                </a:solidFill>
              </a:defRPr>
            </a:pPr>
            <a:endParaRPr lang="en-US"/>
          </a:p>
        </c:txPr>
        <c:crossAx val="-2078183512"/>
        <c:crosses val="autoZero"/>
        <c:auto val="1"/>
        <c:lblAlgn val="ctr"/>
        <c:lblOffset val="100"/>
        <c:noMultiLvlLbl val="0"/>
      </c:catAx>
      <c:valAx>
        <c:axId val="-2078183512"/>
        <c:scaling>
          <c:orientation val="minMax"/>
        </c:scaling>
        <c:delete val="0"/>
        <c:axPos val="l"/>
        <c:majorGridlines/>
        <c:numFmt formatCode="General" sourceLinked="1"/>
        <c:majorTickMark val="out"/>
        <c:minorTickMark val="none"/>
        <c:tickLblPos val="nextTo"/>
        <c:txPr>
          <a:bodyPr/>
          <a:lstStyle/>
          <a:p>
            <a:pPr>
              <a:defRPr>
                <a:solidFill>
                  <a:schemeClr val="bg1"/>
                </a:solidFill>
              </a:defRPr>
            </a:pPr>
            <a:endParaRPr lang="en-US"/>
          </a:p>
        </c:txPr>
        <c:crossAx val="-2078186712"/>
        <c:crosses val="autoZero"/>
        <c:crossBetween val="between"/>
      </c:valAx>
    </c:plotArea>
    <c:legend>
      <c:legendPos val="r"/>
      <c:layout/>
      <c:overlay val="0"/>
      <c:txPr>
        <a:bodyPr/>
        <a:lstStyle/>
        <a:p>
          <a:pPr>
            <a:defRPr>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D05A1C-3B22-9F43-A212-791E060AF106}" type="datetimeFigureOut">
              <a:rPr lang="en-US" smtClean="0"/>
              <a:t>5/16/17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AFB0DE-99C4-D141-A2F9-F5AEAA3D7ABE}" type="slidenum">
              <a:rPr lang="en-US" smtClean="0"/>
              <a:t>‹#›</a:t>
            </a:fld>
            <a:endParaRPr lang="en-US"/>
          </a:p>
        </p:txBody>
      </p:sp>
    </p:spTree>
    <p:extLst>
      <p:ext uri="{BB962C8B-B14F-4D97-AF65-F5344CB8AC3E}">
        <p14:creationId xmlns:p14="http://schemas.microsoft.com/office/powerpoint/2010/main" val="33730427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B589AE-CD43-4845-AD41-A8C4D7A5D2E2}" type="datetimeFigureOut">
              <a:rPr lang="en-US" smtClean="0"/>
              <a:t>5/16/17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C79436-633C-CE44-9705-74AE957CFB6F}" type="slidenum">
              <a:rPr lang="en-US" smtClean="0"/>
              <a:t>‹#›</a:t>
            </a:fld>
            <a:endParaRPr lang="en-US"/>
          </a:p>
        </p:txBody>
      </p:sp>
    </p:spTree>
    <p:extLst>
      <p:ext uri="{BB962C8B-B14F-4D97-AF65-F5344CB8AC3E}">
        <p14:creationId xmlns:p14="http://schemas.microsoft.com/office/powerpoint/2010/main" val="16193262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storm continued to exhibit high</a:t>
            </a:r>
            <a:r>
              <a:rPr lang="en-US" baseline="0" dirty="0" smtClean="0"/>
              <a:t> probabilities and at 1726 UTC a severe thunderstorm warning was issued by the Sioux Falls WFO.  6 minutes later the first severe report of golf ball sized hail was received.  This example demonstrates how </a:t>
            </a:r>
            <a:r>
              <a:rPr lang="en-US" baseline="0" dirty="0" err="1" smtClean="0"/>
              <a:t>ProbSevere</a:t>
            </a:r>
            <a:r>
              <a:rPr lang="en-US" baseline="0" dirty="0" smtClean="0"/>
              <a:t> can be used to identify a storm that is likely to produce severe weather and potentially be used to increase lead-time.  [For those interested, the storms over extreme northwestern Iowa/southwestern MN had lower probabilities and did not produce severe reports.]</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10</a:t>
            </a:fld>
            <a:endParaRPr lang="en-US"/>
          </a:p>
        </p:txBody>
      </p:sp>
    </p:spTree>
    <p:extLst>
      <p:ext uri="{BB962C8B-B14F-4D97-AF65-F5344CB8AC3E}">
        <p14:creationId xmlns:p14="http://schemas.microsoft.com/office/powerpoint/2010/main" val="2571575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are often asked, what value do the satellite growth rates provide?  Using this example,</a:t>
            </a:r>
            <a:r>
              <a:rPr lang="en-US" baseline="0" dirty="0" smtClean="0"/>
              <a:t> you can see at 1646 UTC, by removing the satellite observations, the </a:t>
            </a:r>
            <a:r>
              <a:rPr lang="en-US" baseline="0" dirty="0" err="1" smtClean="0"/>
              <a:t>ProbSevere</a:t>
            </a:r>
            <a:r>
              <a:rPr lang="en-US" baseline="0" dirty="0" smtClean="0"/>
              <a:t> probability is reduced by HALF!  Additionally, removing the satellite growth rates reduces the amount of lead-time gained.</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11</a:t>
            </a:fld>
            <a:endParaRPr lang="en-US"/>
          </a:p>
        </p:txBody>
      </p:sp>
    </p:spTree>
    <p:extLst>
      <p:ext uri="{BB962C8B-B14F-4D97-AF65-F5344CB8AC3E}">
        <p14:creationId xmlns:p14="http://schemas.microsoft.com/office/powerpoint/2010/main" val="1088178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Reduces</a:t>
            </a:r>
            <a:r>
              <a:rPr lang="en-US" baseline="0" dirty="0" smtClean="0"/>
              <a:t> data volume by a factor of 1000</a:t>
            </a:r>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12</a:t>
            </a:fld>
            <a:endParaRPr lang="en-US"/>
          </a:p>
        </p:txBody>
      </p:sp>
    </p:spTree>
    <p:extLst>
      <p:ext uri="{BB962C8B-B14F-4D97-AF65-F5344CB8AC3E}">
        <p14:creationId xmlns:p14="http://schemas.microsoft.com/office/powerpoint/2010/main" val="311964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Reduces</a:t>
            </a:r>
            <a:r>
              <a:rPr lang="en-US" baseline="0" dirty="0" smtClean="0"/>
              <a:t> data volume by a factor of 10000</a:t>
            </a:r>
            <a:endParaRPr lang="en-US" dirty="0" smtClean="0"/>
          </a:p>
        </p:txBody>
      </p:sp>
      <p:sp>
        <p:nvSpPr>
          <p:cNvPr id="4" name="Slide Number Placeholder 3"/>
          <p:cNvSpPr>
            <a:spLocks noGrp="1"/>
          </p:cNvSpPr>
          <p:nvPr>
            <p:ph type="sldNum" sz="quarter" idx="10"/>
          </p:nvPr>
        </p:nvSpPr>
        <p:spPr/>
        <p:txBody>
          <a:bodyPr/>
          <a:lstStyle/>
          <a:p>
            <a:fld id="{3CC79436-633C-CE44-9705-74AE957CFB6F}" type="slidenum">
              <a:rPr lang="en-US" smtClean="0"/>
              <a:t>13</a:t>
            </a:fld>
            <a:endParaRPr lang="en-US"/>
          </a:p>
        </p:txBody>
      </p:sp>
    </p:spTree>
    <p:extLst>
      <p:ext uri="{BB962C8B-B14F-4D97-AF65-F5344CB8AC3E}">
        <p14:creationId xmlns:p14="http://schemas.microsoft.com/office/powerpoint/2010/main" val="311964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Reduces</a:t>
            </a:r>
            <a:r>
              <a:rPr lang="en-US" baseline="0" dirty="0" smtClean="0"/>
              <a:t> data volume by a factor of 10000</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14</a:t>
            </a:fld>
            <a:endParaRPr lang="en-US"/>
          </a:p>
        </p:txBody>
      </p:sp>
    </p:spTree>
    <p:extLst>
      <p:ext uri="{BB962C8B-B14F-4D97-AF65-F5344CB8AC3E}">
        <p14:creationId xmlns:p14="http://schemas.microsoft.com/office/powerpoint/2010/main" val="311964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Reduces</a:t>
            </a:r>
            <a:r>
              <a:rPr lang="en-US" baseline="0" dirty="0" smtClean="0"/>
              <a:t> data volume by a factor of 10000</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15</a:t>
            </a:fld>
            <a:endParaRPr lang="en-US"/>
          </a:p>
        </p:txBody>
      </p:sp>
    </p:spTree>
    <p:extLst>
      <p:ext uri="{BB962C8B-B14F-4D97-AF65-F5344CB8AC3E}">
        <p14:creationId xmlns:p14="http://schemas.microsoft.com/office/powerpoint/2010/main" val="3119640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65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A validation for about 5000 storms on 18 convectively active days during 2014 was performed. (Using</a:t>
            </a:r>
            <a:r>
              <a:rPr lang="en-US" sz="1200" kern="1200" baseline="0" dirty="0" smtClean="0">
                <a:solidFill>
                  <a:schemeClr val="tx1"/>
                </a:solidFill>
                <a:effectLst/>
                <a:latin typeface="Calibri" pitchFamily="34" charset="0"/>
                <a:ea typeface="+mn-ea"/>
                <a:cs typeface="+mn-cs"/>
              </a:rPr>
              <a:t> m</a:t>
            </a:r>
            <a:r>
              <a:rPr lang="en-US" sz="1200" kern="1200" dirty="0" smtClean="0">
                <a:solidFill>
                  <a:schemeClr val="tx1"/>
                </a:solidFill>
                <a:effectLst/>
                <a:latin typeface="Calibri" pitchFamily="34" charset="0"/>
                <a:ea typeface="+mn-ea"/>
                <a:cs typeface="+mn-cs"/>
              </a:rPr>
              <a:t>anual analysis</a:t>
            </a:r>
            <a:r>
              <a:rPr lang="en-US" sz="1200" kern="1200" baseline="0" dirty="0" smtClean="0">
                <a:solidFill>
                  <a:schemeClr val="tx1"/>
                </a:solidFill>
                <a:effectLst/>
                <a:latin typeface="Calibri" pitchFamily="34" charset="0"/>
                <a:ea typeface="+mn-ea"/>
                <a:cs typeface="+mn-cs"/>
              </a:rPr>
              <a:t> from Eric)</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16</a:t>
            </a:fld>
            <a:endParaRPr lang="en-US"/>
          </a:p>
        </p:txBody>
      </p:sp>
    </p:spTree>
    <p:extLst>
      <p:ext uri="{BB962C8B-B14F-4D97-AF65-F5344CB8AC3E}">
        <p14:creationId xmlns:p14="http://schemas.microsoft.com/office/powerpoint/2010/main" val="4052324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Validation</a:t>
            </a:r>
            <a:r>
              <a:rPr lang="en-US" baseline="0" dirty="0" smtClean="0"/>
              <a:t> using ALL storm reports (not just the first)</a:t>
            </a:r>
            <a:endParaRPr lang="en-US" dirty="0" smtClean="0"/>
          </a:p>
          <a:p>
            <a:endParaRPr lang="en-US" dirty="0" smtClean="0"/>
          </a:p>
          <a:p>
            <a:endParaRPr lang="en-US" dirty="0" smtClean="0"/>
          </a:p>
          <a:p>
            <a:r>
              <a:rPr lang="en-US" dirty="0" err="1" smtClean="0"/>
              <a:t>total_sev_storms</a:t>
            </a:r>
            <a:r>
              <a:rPr lang="en-US" dirty="0" smtClean="0"/>
              <a:t>=          71         156         181 </a:t>
            </a:r>
            <a:br>
              <a:rPr lang="en-US" dirty="0" smtClean="0"/>
            </a:br>
            <a:r>
              <a:rPr lang="en-US" dirty="0" smtClean="0"/>
              <a:t>          85         132          69 </a:t>
            </a:r>
            <a:br>
              <a:rPr lang="en-US" dirty="0" smtClean="0"/>
            </a:br>
            <a:r>
              <a:rPr lang="en-US" dirty="0" smtClean="0"/>
              <a:t>          85         200         110 </a:t>
            </a:r>
            <a:br>
              <a:rPr lang="en-US" dirty="0" smtClean="0"/>
            </a:br>
            <a:r>
              <a:rPr lang="en-US" dirty="0" smtClean="0"/>
              <a:t/>
            </a:r>
            <a:br>
              <a:rPr lang="en-US" dirty="0" smtClean="0"/>
            </a:br>
            <a:r>
              <a:rPr lang="en-US" dirty="0" err="1" smtClean="0"/>
              <a:t>total_ns_storms</a:t>
            </a:r>
            <a:r>
              <a:rPr lang="en-US" dirty="0" smtClean="0"/>
              <a:t>=        8328        6667        6124 </a:t>
            </a:r>
            <a:br>
              <a:rPr lang="en-US" dirty="0" smtClean="0"/>
            </a:br>
            <a:r>
              <a:rPr lang="en-US" dirty="0" smtClean="0"/>
              <a:t>        2090        1381         589 </a:t>
            </a:r>
            <a:br>
              <a:rPr lang="en-US" dirty="0" smtClean="0"/>
            </a:br>
            <a:r>
              <a:rPr lang="en-US" dirty="0" smtClean="0"/>
              <a:t>         855         773         329 </a:t>
            </a:r>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17</a:t>
            </a:fld>
            <a:endParaRPr lang="en-US"/>
          </a:p>
        </p:txBody>
      </p:sp>
    </p:spTree>
    <p:extLst>
      <p:ext uri="{BB962C8B-B14F-4D97-AF65-F5344CB8AC3E}">
        <p14:creationId xmlns:p14="http://schemas.microsoft.com/office/powerpoint/2010/main" val="763203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HWT: NSSL, SPC, and</a:t>
            </a:r>
            <a:r>
              <a:rPr lang="en-US" baseline="0" dirty="0" smtClean="0"/>
              <a:t> the Norman WFO</a:t>
            </a:r>
          </a:p>
          <a:p>
            <a:r>
              <a:rPr lang="en-US" baseline="0" dirty="0" smtClean="0"/>
              <a:t>-</a:t>
            </a:r>
            <a:r>
              <a:rPr lang="en-US" sz="1200" kern="1200" dirty="0" smtClean="0">
                <a:solidFill>
                  <a:schemeClr val="tx1"/>
                </a:solidFill>
                <a:latin typeface="Calibri" pitchFamily="34" charset="0"/>
                <a:ea typeface="+mn-ea"/>
                <a:cs typeface="+mn-cs"/>
              </a:rPr>
              <a:t>During multiple experiments that take place in the HWT throughout the year, researchers and forecasters work side-by-side to evaluate emerging research concepts and tools in simulated operational settings, including experimental forecast and warning generation exercises.</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22</a:t>
            </a:fld>
            <a:endParaRPr lang="en-US"/>
          </a:p>
        </p:txBody>
      </p:sp>
    </p:spTree>
    <p:extLst>
      <p:ext uri="{BB962C8B-B14F-4D97-AF65-F5344CB8AC3E}">
        <p14:creationId xmlns:p14="http://schemas.microsoft.com/office/powerpoint/2010/main" val="1571847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Tom </a:t>
            </a:r>
            <a:r>
              <a:rPr lang="en-US" sz="1200" kern="1200" dirty="0" err="1" smtClean="0">
                <a:solidFill>
                  <a:schemeClr val="tx1"/>
                </a:solidFill>
                <a:latin typeface="+mn-lt"/>
                <a:ea typeface="+mn-ea"/>
                <a:cs typeface="+mn-cs"/>
              </a:rPr>
              <a:t>Hultquist</a:t>
            </a:r>
            <a:r>
              <a:rPr lang="en-US" sz="1200" kern="1200" dirty="0" smtClean="0">
                <a:solidFill>
                  <a:schemeClr val="tx1"/>
                </a:solidFill>
                <a:latin typeface="+mn-lt"/>
                <a:ea typeface="+mn-ea"/>
                <a:cs typeface="+mn-cs"/>
              </a:rPr>
              <a:t> (SOO at Twin</a:t>
            </a:r>
            <a:r>
              <a:rPr lang="en-US" sz="1200" kern="1200" baseline="0" dirty="0" smtClean="0">
                <a:solidFill>
                  <a:schemeClr val="tx1"/>
                </a:solidFill>
                <a:latin typeface="+mn-lt"/>
                <a:ea typeface="+mn-ea"/>
                <a:cs typeface="+mn-cs"/>
              </a:rPr>
              <a:t> Cities</a:t>
            </a:r>
            <a:r>
              <a:rPr lang="en-US" sz="1200" kern="1200" dirty="0" smtClean="0">
                <a:solidFill>
                  <a:schemeClr val="tx1"/>
                </a:solidFill>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27</a:t>
            </a:fld>
            <a:endParaRPr lang="en-US"/>
          </a:p>
        </p:txBody>
      </p:sp>
    </p:spTree>
    <p:extLst>
      <p:ext uri="{BB962C8B-B14F-4D97-AF65-F5344CB8AC3E}">
        <p14:creationId xmlns:p14="http://schemas.microsoft.com/office/powerpoint/2010/main" val="3217953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200 </a:t>
            </a:r>
            <a:r>
              <a:rPr lang="en-US" dirty="0" err="1" smtClean="0"/>
              <a:t>vs</a:t>
            </a:r>
            <a:r>
              <a:rPr lang="en-US" dirty="0" smtClean="0"/>
              <a:t> 2 GB</a:t>
            </a:r>
            <a:endParaRPr lang="en-US" dirty="0"/>
          </a:p>
        </p:txBody>
      </p:sp>
      <p:sp>
        <p:nvSpPr>
          <p:cNvPr id="4" name="Slide Number Placeholder 3"/>
          <p:cNvSpPr>
            <a:spLocks noGrp="1"/>
          </p:cNvSpPr>
          <p:nvPr>
            <p:ph type="sldNum" sz="quarter" idx="10"/>
          </p:nvPr>
        </p:nvSpPr>
        <p:spPr/>
        <p:txBody>
          <a:bodyPr/>
          <a:lstStyle/>
          <a:p>
            <a:pPr>
              <a:defRPr/>
            </a:pPr>
            <a:fld id="{84CB377B-C5EC-4BB8-9C2C-6073764AB893}" type="slidenum">
              <a:rPr lang="en-US" smtClean="0"/>
              <a:pPr>
                <a:defRPr/>
              </a:pPr>
              <a:t>2</a:t>
            </a:fld>
            <a:endParaRPr lang="en-US"/>
          </a:p>
        </p:txBody>
      </p:sp>
    </p:spTree>
    <p:extLst>
      <p:ext uri="{BB962C8B-B14F-4D97-AF65-F5344CB8AC3E}">
        <p14:creationId xmlns:p14="http://schemas.microsoft.com/office/powerpoint/2010/main" val="3874005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28</a:t>
            </a:fld>
            <a:endParaRPr lang="en-US"/>
          </a:p>
        </p:txBody>
      </p:sp>
    </p:spTree>
    <p:extLst>
      <p:ext uri="{BB962C8B-B14F-4D97-AF65-F5344CB8AC3E}">
        <p14:creationId xmlns:p14="http://schemas.microsoft.com/office/powerpoint/2010/main" val="315673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on training</a:t>
            </a:r>
            <a:r>
              <a:rPr lang="en-US" baseline="0" dirty="0" smtClean="0"/>
              <a:t> several versions of the model to account for differing physical mechanisms that produce severe wind.</a:t>
            </a:r>
          </a:p>
          <a:p>
            <a:r>
              <a:rPr lang="en-US" baseline="0" dirty="0" smtClean="0"/>
              <a:t>-Create several models to account for different physical mechanisms for producing different types of severe weather</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29</a:t>
            </a:fld>
            <a:endParaRPr lang="en-US"/>
          </a:p>
        </p:txBody>
      </p:sp>
    </p:spTree>
    <p:extLst>
      <p:ext uri="{BB962C8B-B14F-4D97-AF65-F5344CB8AC3E}">
        <p14:creationId xmlns:p14="http://schemas.microsoft.com/office/powerpoint/2010/main" val="196801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POD/FAR/CSI/reliability</a:t>
            </a:r>
            <a:r>
              <a:rPr lang="en-US" baseline="0" dirty="0" smtClean="0"/>
              <a:t> statistics are  for ALL tornadoes in validation database.  (60 days in 2016; 325 </a:t>
            </a:r>
            <a:r>
              <a:rPr lang="en-US" baseline="0" dirty="0" err="1" smtClean="0"/>
              <a:t>tornadic</a:t>
            </a:r>
            <a:r>
              <a:rPr lang="en-US" baseline="0" dirty="0" smtClean="0"/>
              <a:t> storms; 45,586 non-</a:t>
            </a:r>
            <a:r>
              <a:rPr lang="en-US" baseline="0" dirty="0" err="1" smtClean="0"/>
              <a:t>tornadic</a:t>
            </a:r>
            <a:r>
              <a:rPr lang="en-US" baseline="0" dirty="0" smtClean="0"/>
              <a:t> storms)</a:t>
            </a:r>
          </a:p>
          <a:p>
            <a:r>
              <a:rPr lang="en-US" baseline="0" dirty="0" smtClean="0"/>
              <a:t>The lead-time statistics are measured to the FIRST tornado report associated with </a:t>
            </a:r>
            <a:r>
              <a:rPr lang="en-US" baseline="0" dirty="0" err="1" smtClean="0"/>
              <a:t>tornadic</a:t>
            </a:r>
            <a:r>
              <a:rPr lang="en-US" baseline="0" smtClean="0"/>
              <a:t> storms.</a:t>
            </a:r>
          </a:p>
        </p:txBody>
      </p:sp>
      <p:sp>
        <p:nvSpPr>
          <p:cNvPr id="4" name="Slide Number Placeholder 3"/>
          <p:cNvSpPr>
            <a:spLocks noGrp="1"/>
          </p:cNvSpPr>
          <p:nvPr>
            <p:ph type="sldNum" sz="quarter" idx="10"/>
          </p:nvPr>
        </p:nvSpPr>
        <p:spPr/>
        <p:txBody>
          <a:bodyPr/>
          <a:lstStyle/>
          <a:p>
            <a:fld id="{3CC79436-633C-CE44-9705-74AE957CFB6F}" type="slidenum">
              <a:rPr lang="en-US" smtClean="0"/>
              <a:t>32</a:t>
            </a:fld>
            <a:endParaRPr lang="en-US"/>
          </a:p>
        </p:txBody>
      </p:sp>
    </p:spTree>
    <p:extLst>
      <p:ext uri="{BB962C8B-B14F-4D97-AF65-F5344CB8AC3E}">
        <p14:creationId xmlns:p14="http://schemas.microsoft.com/office/powerpoint/2010/main" val="1712450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ProbSevere</a:t>
            </a:r>
            <a:r>
              <a:rPr lang="en-US" dirty="0" smtClean="0"/>
              <a:t> preliminary</a:t>
            </a:r>
            <a:r>
              <a:rPr lang="en-US" baseline="0" dirty="0" smtClean="0"/>
              <a:t> verification shown on this slide includes 2,250 severe storms and 42,000 non-severe storms during 2016.</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34</a:t>
            </a:fld>
            <a:endParaRPr lang="en-US"/>
          </a:p>
        </p:txBody>
      </p:sp>
    </p:spTree>
    <p:extLst>
      <p:ext uri="{BB962C8B-B14F-4D97-AF65-F5344CB8AC3E}">
        <p14:creationId xmlns:p14="http://schemas.microsoft.com/office/powerpoint/2010/main" val="534592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ProbSevere</a:t>
            </a:r>
            <a:r>
              <a:rPr lang="en-US" dirty="0" smtClean="0"/>
              <a:t> preliminary</a:t>
            </a:r>
            <a:r>
              <a:rPr lang="en-US" baseline="0" dirty="0" smtClean="0"/>
              <a:t> verification shown on this slide includes 2,250 severe storms and 42,000 non-severe storms during 2016.</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35</a:t>
            </a:fld>
            <a:endParaRPr lang="en-US"/>
          </a:p>
        </p:txBody>
      </p:sp>
    </p:spTree>
    <p:extLst>
      <p:ext uri="{BB962C8B-B14F-4D97-AF65-F5344CB8AC3E}">
        <p14:creationId xmlns:p14="http://schemas.microsoft.com/office/powerpoint/2010/main" val="1775294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36</a:t>
            </a:fld>
            <a:endParaRPr lang="en-US"/>
          </a:p>
        </p:txBody>
      </p:sp>
    </p:spTree>
    <p:extLst>
      <p:ext uri="{BB962C8B-B14F-4D97-AF65-F5344CB8AC3E}">
        <p14:creationId xmlns:p14="http://schemas.microsoft.com/office/powerpoint/2010/main" val="3006477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bulk vector difference from the effective inflow base upward to 50% of the equilibrium level height for the most unstable parcel in the lowest 300 </a:t>
            </a:r>
            <a:r>
              <a:rPr lang="en-US" dirty="0" err="1" smtClean="0"/>
              <a:t>mb</a:t>
            </a:r>
            <a:r>
              <a:rPr lang="en-US" dirty="0" smtClean="0"/>
              <a:t>. This parameter is similar to the 0-6 km bulk shear, though it accounts for storm depth (effective inflow base to EL) and is designed to identify both surface-based and "elevated" </a:t>
            </a:r>
            <a:r>
              <a:rPr lang="en-US" dirty="0" err="1" smtClean="0"/>
              <a:t>supercell</a:t>
            </a:r>
            <a:r>
              <a:rPr lang="en-US" dirty="0" smtClean="0"/>
              <a:t> environments. </a:t>
            </a:r>
            <a:r>
              <a:rPr lang="en-US" dirty="0" err="1" smtClean="0"/>
              <a:t>Supercells</a:t>
            </a:r>
            <a:r>
              <a:rPr lang="en-US" dirty="0" smtClean="0"/>
              <a:t> become more probable as the effective bulk shear vector increases in magnitude through the range of 25-40 </a:t>
            </a:r>
            <a:r>
              <a:rPr lang="en-US" dirty="0" err="1" smtClean="0"/>
              <a:t>kt</a:t>
            </a:r>
            <a:r>
              <a:rPr lang="en-US" dirty="0" smtClean="0"/>
              <a:t> and greater. </a:t>
            </a:r>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41</a:t>
            </a:fld>
            <a:endParaRPr lang="en-US"/>
          </a:p>
        </p:txBody>
      </p:sp>
    </p:spTree>
    <p:extLst>
      <p:ext uri="{BB962C8B-B14F-4D97-AF65-F5344CB8AC3E}">
        <p14:creationId xmlns:p14="http://schemas.microsoft.com/office/powerpoint/2010/main" val="2121001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Tracking algorithm: </a:t>
            </a:r>
            <a:r>
              <a:rPr lang="en-US" sz="1200" kern="1200" dirty="0" err="1" smtClean="0">
                <a:solidFill>
                  <a:schemeClr val="tx1"/>
                </a:solidFill>
                <a:effectLst/>
                <a:latin typeface="+mn-lt"/>
                <a:ea typeface="+mn-ea"/>
                <a:cs typeface="+mn-cs"/>
              </a:rPr>
              <a:t>Lakshmanan</a:t>
            </a:r>
            <a:r>
              <a:rPr lang="en-US" sz="1200" kern="1200" dirty="0" smtClean="0">
                <a:solidFill>
                  <a:schemeClr val="tx1"/>
                </a:solidFill>
                <a:effectLst/>
                <a:latin typeface="+mn-lt"/>
                <a:ea typeface="+mn-ea"/>
                <a:cs typeface="+mn-cs"/>
              </a:rPr>
              <a:t> et al. 2003</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42</a:t>
            </a:fld>
            <a:endParaRPr lang="en-US"/>
          </a:p>
        </p:txBody>
      </p:sp>
    </p:spTree>
    <p:extLst>
      <p:ext uri="{BB962C8B-B14F-4D97-AF65-F5344CB8AC3E}">
        <p14:creationId xmlns:p14="http://schemas.microsoft.com/office/powerpoint/2010/main" val="1308814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Thermally weighted integration of reflectivity</a:t>
            </a:r>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44</a:t>
            </a:fld>
            <a:endParaRPr lang="en-US"/>
          </a:p>
        </p:txBody>
      </p:sp>
    </p:spTree>
    <p:extLst>
      <p:ext uri="{BB962C8B-B14F-4D97-AF65-F5344CB8AC3E}">
        <p14:creationId xmlns:p14="http://schemas.microsoft.com/office/powerpoint/2010/main" val="1381535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Same concept can be applied to GEO</a:t>
            </a:r>
            <a:r>
              <a:rPr lang="en-US" baseline="0" dirty="0" smtClean="0"/>
              <a:t> lightning sensor data</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45</a:t>
            </a:fld>
            <a:endParaRPr lang="en-US"/>
          </a:p>
        </p:txBody>
      </p:sp>
    </p:spTree>
    <p:extLst>
      <p:ext uri="{BB962C8B-B14F-4D97-AF65-F5344CB8AC3E}">
        <p14:creationId xmlns:p14="http://schemas.microsoft.com/office/powerpoint/2010/main" val="2255967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baseline="0" dirty="0" smtClean="0"/>
              <a:t>he value of satellite data can be increased through fusion with non-satellite data sources</a:t>
            </a:r>
            <a:endParaRPr lang="en-US" dirty="0" smtClean="0"/>
          </a:p>
          <a:p>
            <a:r>
              <a:rPr lang="en-US" dirty="0" smtClean="0"/>
              <a:t>-In the era of big data, manual extraction</a:t>
            </a:r>
            <a:r>
              <a:rPr lang="en-US" baseline="0" dirty="0" smtClean="0"/>
              <a:t> of information from</a:t>
            </a:r>
            <a:r>
              <a:rPr lang="en-US" dirty="0" smtClean="0"/>
              <a:t> L1 and L2 satellite</a:t>
            </a:r>
            <a:r>
              <a:rPr lang="en-US" baseline="0" dirty="0" smtClean="0"/>
              <a:t> and non-satellite data is </a:t>
            </a:r>
            <a:r>
              <a:rPr lang="en-US" dirty="0" smtClean="0"/>
              <a:t>not sufficient.</a:t>
            </a:r>
          </a:p>
          <a:p>
            <a:r>
              <a:rPr lang="en-US" dirty="0" smtClean="0"/>
              <a:t>-Need to build</a:t>
            </a:r>
            <a:r>
              <a:rPr lang="en-US" baseline="0" dirty="0" smtClean="0"/>
              <a:t> upon</a:t>
            </a:r>
            <a:r>
              <a:rPr lang="en-US" dirty="0" smtClean="0"/>
              <a:t> the traditional L1</a:t>
            </a:r>
            <a:r>
              <a:rPr lang="en-US" baseline="0" dirty="0" smtClean="0"/>
              <a:t> and</a:t>
            </a:r>
            <a:r>
              <a:rPr lang="en-US" dirty="0" smtClean="0"/>
              <a:t> L2 paradigm</a:t>
            </a:r>
            <a:r>
              <a:rPr lang="en-US" baseline="0" dirty="0" smtClean="0"/>
              <a:t> to realize true value</a:t>
            </a:r>
            <a:endParaRPr lang="en-US" dirty="0"/>
          </a:p>
        </p:txBody>
      </p:sp>
      <p:sp>
        <p:nvSpPr>
          <p:cNvPr id="4" name="Slide Number Placeholder 3"/>
          <p:cNvSpPr>
            <a:spLocks noGrp="1"/>
          </p:cNvSpPr>
          <p:nvPr>
            <p:ph type="sldNum" sz="quarter" idx="10"/>
          </p:nvPr>
        </p:nvSpPr>
        <p:spPr/>
        <p:txBody>
          <a:bodyPr/>
          <a:lstStyle/>
          <a:p>
            <a:fld id="{F38BD24D-C9E1-0840-90B2-5F11D8954AF5}" type="slidenum">
              <a:rPr lang="en-US" smtClean="0"/>
              <a:t>3</a:t>
            </a:fld>
            <a:endParaRPr lang="en-US"/>
          </a:p>
        </p:txBody>
      </p:sp>
    </p:spTree>
    <p:extLst>
      <p:ext uri="{BB962C8B-B14F-4D97-AF65-F5344CB8AC3E}">
        <p14:creationId xmlns:p14="http://schemas.microsoft.com/office/powerpoint/2010/main" val="3456238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-Extract storm-scale objects and track them in time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-Instantaneous satellite-derived cloud fields are not well-suited to the short-term severe weather forecasting, but temporal trends in those cloud properties are.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-Calculating temporal trends in satellite-derived cloud properties is not a trivial task.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order to capture temporal trends in cloud properties, object tracking is needed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-Collaboration with OU-CIMMS and NSSL was essential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-Model output is updated after every radar and satellite scan</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46</a:t>
            </a:fld>
            <a:endParaRPr lang="en-US" altLang="zh-CN">
              <a:solidFill>
                <a:srgbClr val="000000"/>
              </a:solidFill>
              <a:ea typeface="宋体"/>
            </a:endParaRPr>
          </a:p>
        </p:txBody>
      </p:sp>
    </p:spTree>
    <p:extLst>
      <p:ext uri="{BB962C8B-B14F-4D97-AF65-F5344CB8AC3E}">
        <p14:creationId xmlns:p14="http://schemas.microsoft.com/office/powerpoint/2010/main" val="2665332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50</a:t>
            </a:fld>
            <a:endParaRPr lang="en-US"/>
          </a:p>
        </p:txBody>
      </p:sp>
    </p:spTree>
    <p:extLst>
      <p:ext uri="{BB962C8B-B14F-4D97-AF65-F5344CB8AC3E}">
        <p14:creationId xmlns:p14="http://schemas.microsoft.com/office/powerpoint/2010/main" val="236592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 few more details about the input data into the statistical model are beneficial.  The high-resolution NWP data are used to characterize the instability and shear of the environment a storm develops.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satellite imagery is used in two ways; to track clouds across space and time—in the same way a human views satellite imagery loops and to quantify the cloud growth rates, which are used as predictors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radar data are used in a similar manner as the satellite data.  The radar data are used to track storm cells in reflectivity imagery—again like how a meteorologist looks at a loop of radar imagery.  And to quantify the intensity of the precipitation core of a developing thunderstorm, which is used as a predictor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a:t>
            </a:r>
            <a:r>
              <a:rPr lang="en-US" sz="1200" kern="1200" baseline="0" dirty="0" smtClean="0">
                <a:solidFill>
                  <a:schemeClr val="tx1"/>
                </a:solidFill>
                <a:effectLst/>
                <a:latin typeface="Calibri" pitchFamily="34" charset="0"/>
                <a:ea typeface="+mn-ea"/>
                <a:cs typeface="+mn-cs"/>
              </a:rPr>
              <a:t> total lightning data are used to quantify the number of lightning flashes per minute within a radar tracked storm cell.</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Before discussing a few more details about the input datasets, a schematic of how the statistical model works is presented in the following slide.</a:t>
            </a:r>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4</a:t>
            </a:fld>
            <a:endParaRPr lang="en-US"/>
          </a:p>
        </p:txBody>
      </p:sp>
    </p:spTree>
    <p:extLst>
      <p:ext uri="{BB962C8B-B14F-4D97-AF65-F5344CB8AC3E}">
        <p14:creationId xmlns:p14="http://schemas.microsoft.com/office/powerpoint/2010/main" val="455629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5</a:t>
            </a:fld>
            <a:endParaRPr lang="en-US"/>
          </a:p>
        </p:txBody>
      </p:sp>
    </p:spTree>
    <p:extLst>
      <p:ext uri="{BB962C8B-B14F-4D97-AF65-F5344CB8AC3E}">
        <p14:creationId xmlns:p14="http://schemas.microsoft.com/office/powerpoint/2010/main" val="147524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Now getting to examples,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first example is over southeastern</a:t>
            </a:r>
            <a:r>
              <a:rPr lang="en-US" sz="1200" kern="1200" baseline="0" dirty="0" smtClean="0">
                <a:solidFill>
                  <a:schemeClr val="tx1"/>
                </a:solidFill>
                <a:effectLst/>
                <a:latin typeface="Calibri" pitchFamily="34" charset="0"/>
                <a:ea typeface="+mn-ea"/>
                <a:cs typeface="+mn-cs"/>
              </a:rPr>
              <a:t> South Dakota on the western edge of a slight risk region as </a:t>
            </a:r>
            <a:r>
              <a:rPr lang="en-US" sz="1200" kern="1200" dirty="0" smtClean="0">
                <a:solidFill>
                  <a:schemeClr val="tx1"/>
                </a:solidFill>
                <a:effectLst/>
                <a:latin typeface="Calibri" pitchFamily="34" charset="0"/>
                <a:ea typeface="+mn-ea"/>
                <a:cs typeface="+mn-cs"/>
              </a:rPr>
              <a:t>depicted by the Storm Prediction Center outlook.</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6</a:t>
            </a:fld>
            <a:endParaRPr lang="en-US"/>
          </a:p>
        </p:txBody>
      </p:sp>
    </p:spTree>
    <p:extLst>
      <p:ext uri="{BB962C8B-B14F-4D97-AF65-F5344CB8AC3E}">
        <p14:creationId xmlns:p14="http://schemas.microsoft.com/office/powerpoint/2010/main" val="139926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In these</a:t>
            </a:r>
            <a:r>
              <a:rPr lang="en-US" sz="1200" kern="1200" baseline="0" dirty="0" smtClean="0">
                <a:solidFill>
                  <a:schemeClr val="tx1"/>
                </a:solidFill>
                <a:effectLst/>
                <a:latin typeface="Calibri" pitchFamily="34" charset="0"/>
                <a:ea typeface="+mn-ea"/>
                <a:cs typeface="+mn-cs"/>
              </a:rPr>
              <a:t> examples, </a:t>
            </a:r>
            <a:r>
              <a:rPr lang="en-US" sz="1200" kern="1200" dirty="0" smtClean="0">
                <a:solidFill>
                  <a:schemeClr val="tx1"/>
                </a:solidFill>
                <a:effectLst/>
                <a:latin typeface="Calibri" pitchFamily="34" charset="0"/>
                <a:ea typeface="+mn-ea"/>
                <a:cs typeface="+mn-cs"/>
              </a:rPr>
              <a:t>MRMS composite reflectivity is shaded and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contours are overlaid on the reflectivity data with the text read-out provided for the storm of interest.  At 1644UTC a developing storm had marginal instability but significant</a:t>
            </a:r>
            <a:r>
              <a:rPr lang="en-US" sz="1200" kern="1200" baseline="0" dirty="0" smtClean="0">
                <a:solidFill>
                  <a:schemeClr val="tx1"/>
                </a:solidFill>
                <a:effectLst/>
                <a:latin typeface="Calibri" pitchFamily="34" charset="0"/>
                <a:ea typeface="+mn-ea"/>
                <a:cs typeface="+mn-cs"/>
              </a:rPr>
              <a:t> shear</a:t>
            </a:r>
            <a:r>
              <a:rPr lang="en-US" sz="1200" kern="1200" dirty="0" smtClean="0">
                <a:solidFill>
                  <a:schemeClr val="tx1"/>
                </a:solidFill>
                <a:effectLst/>
                <a:latin typeface="Calibri" pitchFamily="34" charset="0"/>
                <a:ea typeface="+mn-ea"/>
                <a:cs typeface="+mn-cs"/>
              </a:rPr>
              <a:t>.  The probability at this time was low—only 27% as the MRMS MESH and total</a:t>
            </a:r>
            <a:r>
              <a:rPr lang="en-US" sz="1200" kern="1200" baseline="0" dirty="0" smtClean="0">
                <a:solidFill>
                  <a:schemeClr val="tx1"/>
                </a:solidFill>
                <a:effectLst/>
                <a:latin typeface="Calibri" pitchFamily="34" charset="0"/>
                <a:ea typeface="+mn-ea"/>
                <a:cs typeface="+mn-cs"/>
              </a:rPr>
              <a:t> lightning were fairly low.</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7</a:t>
            </a:fld>
            <a:endParaRPr lang="en-US"/>
          </a:p>
        </p:txBody>
      </p:sp>
    </p:spTree>
    <p:extLst>
      <p:ext uri="{BB962C8B-B14F-4D97-AF65-F5344CB8AC3E}">
        <p14:creationId xmlns:p14="http://schemas.microsoft.com/office/powerpoint/2010/main" val="291919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At 1646</a:t>
            </a:r>
            <a:r>
              <a:rPr lang="en-US" sz="1200" kern="1200" baseline="0" dirty="0" smtClean="0">
                <a:solidFill>
                  <a:schemeClr val="tx1"/>
                </a:solidFill>
                <a:effectLst/>
                <a:latin typeface="Calibri" pitchFamily="34" charset="0"/>
                <a:ea typeface="+mn-ea"/>
                <a:cs typeface="+mn-cs"/>
              </a:rPr>
              <a:t> UTC, satellite growth rates were diagnosed and included into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calculation.  Both the vertical growth rate and glaciation rate were in the ‘strong’ category, which drove the probability up to 54%.</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8</a:t>
            </a:fld>
            <a:endParaRPr lang="en-US"/>
          </a:p>
        </p:txBody>
      </p:sp>
    </p:spTree>
    <p:extLst>
      <p:ext uri="{BB962C8B-B14F-4D97-AF65-F5344CB8AC3E}">
        <p14:creationId xmlns:p14="http://schemas.microsoft.com/office/powerpoint/2010/main" val="975280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Two</a:t>
            </a:r>
            <a:r>
              <a:rPr lang="en-US" baseline="0" dirty="0" smtClean="0"/>
              <a:t> minutes later, the storm continued to intensify as indicated by the MESH and total lightning read-outs.  The probably again jumped, now to 78%.</a:t>
            </a:r>
            <a:endParaRPr lang="en-US" dirty="0" smtClean="0"/>
          </a:p>
          <a:p>
            <a:endParaRPr lang="en-US" dirty="0"/>
          </a:p>
        </p:txBody>
      </p:sp>
      <p:sp>
        <p:nvSpPr>
          <p:cNvPr id="4" name="Slide Number Placeholder 3"/>
          <p:cNvSpPr>
            <a:spLocks noGrp="1"/>
          </p:cNvSpPr>
          <p:nvPr>
            <p:ph type="sldNum" sz="quarter" idx="10"/>
          </p:nvPr>
        </p:nvSpPr>
        <p:spPr/>
        <p:txBody>
          <a:bodyPr/>
          <a:lstStyle/>
          <a:p>
            <a:fld id="{3CC79436-633C-CE44-9705-74AE957CFB6F}" type="slidenum">
              <a:rPr lang="en-US" smtClean="0"/>
              <a:t>9</a:t>
            </a:fld>
            <a:endParaRPr lang="en-US"/>
          </a:p>
        </p:txBody>
      </p:sp>
    </p:spTree>
    <p:extLst>
      <p:ext uri="{BB962C8B-B14F-4D97-AF65-F5344CB8AC3E}">
        <p14:creationId xmlns:p14="http://schemas.microsoft.com/office/powerpoint/2010/main" val="1276015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0"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53"/>
            <a:endParaRPr lang="en-US">
              <a:solidFill>
                <a:prstClr val="white"/>
              </a:solidFill>
              <a:latin typeface="Arial"/>
            </a:endParaRPr>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53"/>
            <a:endParaRPr lang="en-US">
              <a:solidFill>
                <a:prstClr val="white"/>
              </a:solidFill>
              <a:latin typeface="Arial"/>
            </a:endParaRPr>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pPr defTabSz="913653"/>
            <a:fld id="{0589A43B-7955-5649-BA6F-E7083A7DCB36}" type="datetime1">
              <a:rPr lang="en-US" smtClean="0">
                <a:solidFill>
                  <a:prstClr val="black"/>
                </a:solidFill>
                <a:latin typeface="Arial"/>
              </a:rPr>
              <a:t>5/16/17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0898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pPr defTabSz="913653"/>
            <a:fld id="{FCAEED7D-5A25-734E-BA25-57486568BBF1}" type="datetime1">
              <a:rPr lang="en-US" smtClean="0">
                <a:solidFill>
                  <a:prstClr val="black"/>
                </a:solidFill>
                <a:latin typeface="Arial"/>
              </a:rPr>
              <a:t>5/16/17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813925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pPr defTabSz="913653"/>
            <a:fld id="{CBBAE8DA-67B5-DF4E-AB80-CCF33889CFF2}" type="datetime1">
              <a:rPr lang="en-US" smtClean="0">
                <a:solidFill>
                  <a:prstClr val="black"/>
                </a:solidFill>
                <a:latin typeface="Arial"/>
              </a:rPr>
              <a:t>5/16/17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1264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pPr defTabSz="913653"/>
            <a:fld id="{7FCC1CE8-38D8-CC43-A148-B181FEC5D937}" type="datetime1">
              <a:rPr lang="en-US" smtClean="0">
                <a:solidFill>
                  <a:prstClr val="black"/>
                </a:solidFill>
                <a:latin typeface="Arial"/>
              </a:rPr>
              <a:t>5/16/17</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45534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pPr defTabSz="913653"/>
            <a:fld id="{A10FDB03-BD7A-9145-B09A-B80D8FFE3127}" type="datetime1">
              <a:rPr lang="en-US" smtClean="0">
                <a:solidFill>
                  <a:prstClr val="black"/>
                </a:solidFill>
                <a:latin typeface="Arial"/>
              </a:rPr>
              <a:t>5/16/17</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36501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lIns="91365" tIns="45684" rIns="91365" bIns="45684"/>
          <a:lstStyle/>
          <a:p>
            <a:pPr defTabSz="913653"/>
            <a:fld id="{0284E412-2787-724B-AF66-39B8F762B5B9}" type="datetime1">
              <a:rPr lang="en-US" smtClean="0">
                <a:solidFill>
                  <a:prstClr val="black"/>
                </a:solidFill>
                <a:latin typeface="Arial"/>
              </a:rPr>
              <a:t>5/16/17</a:t>
            </a:fld>
            <a:endParaRPr lang="en-US">
              <a:solidFill>
                <a:prstClr val="black"/>
              </a:solidFill>
              <a:latin typeface="Arial"/>
            </a:endParaRPr>
          </a:p>
        </p:txBody>
      </p:sp>
      <p:sp>
        <p:nvSpPr>
          <p:cNvPr id="8" name="Footer Placeholder 7"/>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9" name="Slide Number Placeholder 8"/>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00013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lIns="91365" tIns="45684" rIns="91365" bIns="45684"/>
          <a:lstStyle/>
          <a:p>
            <a:pPr defTabSz="913653"/>
            <a:fld id="{439F369D-76F2-9942-BF0F-5276D531F11B}" type="datetime1">
              <a:rPr lang="en-US" smtClean="0">
                <a:solidFill>
                  <a:prstClr val="black"/>
                </a:solidFill>
                <a:latin typeface="Arial"/>
              </a:rPr>
              <a:t>5/16/17</a:t>
            </a:fld>
            <a:endParaRPr lang="en-US">
              <a:solidFill>
                <a:prstClr val="black"/>
              </a:solidFill>
              <a:latin typeface="Arial"/>
            </a:endParaRPr>
          </a:p>
        </p:txBody>
      </p:sp>
      <p:sp>
        <p:nvSpPr>
          <p:cNvPr id="4" name="Footer Placeholder 3"/>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68925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365" tIns="45684" rIns="91365" bIns="45684"/>
          <a:lstStyle/>
          <a:p>
            <a:pPr defTabSz="913653"/>
            <a:fld id="{D8F2E328-ED67-F946-9E9A-FBCA070FB05A}" type="datetime1">
              <a:rPr lang="en-US" smtClean="0">
                <a:solidFill>
                  <a:prstClr val="black"/>
                </a:solidFill>
                <a:latin typeface="Arial"/>
              </a:rPr>
              <a:t>5/16/17</a:t>
            </a:fld>
            <a:endParaRPr lang="en-US">
              <a:solidFill>
                <a:prstClr val="black"/>
              </a:solidFill>
              <a:latin typeface="Arial"/>
            </a:endParaRPr>
          </a:p>
        </p:txBody>
      </p:sp>
      <p:sp>
        <p:nvSpPr>
          <p:cNvPr id="3" name="Footer Placeholder 2"/>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4" name="Slide Number Placeholder 3"/>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154922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pPr defTabSz="913653"/>
            <a:fld id="{6F6A980F-0E3A-A14C-ACD8-CDB1781FE016}" type="datetime1">
              <a:rPr lang="en-US" smtClean="0">
                <a:solidFill>
                  <a:prstClr val="black"/>
                </a:solidFill>
                <a:latin typeface="Arial"/>
              </a:rPr>
              <a:t>5/16/17</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66406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pPr defTabSz="913653"/>
            <a:fld id="{93729B9E-2434-D24F-8AF1-B5A0459C8E56}" type="datetime1">
              <a:rPr lang="en-US" smtClean="0">
                <a:solidFill>
                  <a:prstClr val="black"/>
                </a:solidFill>
                <a:latin typeface="Arial"/>
              </a:rPr>
              <a:t>5/16/17</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78184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53"/>
            <a:endParaRPr lang="en-US">
              <a:solidFill>
                <a:prstClr val="white"/>
              </a:solidFill>
              <a:latin typeface="Arial"/>
            </a:endParaRPr>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53"/>
            <a:endParaRPr lang="en-US">
              <a:solidFill>
                <a:prstClr val="white"/>
              </a:solidFill>
              <a:latin typeface="Arial"/>
            </a:endParaRPr>
          </a:p>
        </p:txBody>
      </p:sp>
      <p:sp>
        <p:nvSpPr>
          <p:cNvPr id="2" name="Title Placeholder 1"/>
          <p:cNvSpPr>
            <a:spLocks noGrp="1"/>
          </p:cNvSpPr>
          <p:nvPr>
            <p:ph type="title"/>
          </p:nvPr>
        </p:nvSpPr>
        <p:spPr>
          <a:xfrm>
            <a:off x="-1"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8"/>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pPr defTabSz="913653"/>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6" name="Slide Number Placeholder 5"/>
          <p:cNvSpPr>
            <a:spLocks noGrp="1"/>
          </p:cNvSpPr>
          <p:nvPr>
            <p:ph type="sldNum" sz="quarter" idx="4"/>
          </p:nvPr>
        </p:nvSpPr>
        <p:spPr>
          <a:xfrm>
            <a:off x="7004732" y="6492878"/>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pPr defTabSz="913653"/>
            <a:fld id="{42908C82-07A9-4257-B486-514AC1A5E3DE}" type="slidenum">
              <a:rPr lang="en-US" smtClean="0">
                <a:solidFill>
                  <a:prstClr val="white">
                    <a:lumMod val="75000"/>
                  </a:prstClr>
                </a:solidFill>
                <a:latin typeface="Arial"/>
              </a:rPr>
              <a:pPr defTabSz="913653"/>
              <a:t>‹#›</a:t>
            </a:fld>
            <a:endParaRPr lang="en-US" dirty="0">
              <a:solidFill>
                <a:prstClr val="white">
                  <a:lumMod val="75000"/>
                </a:prstClr>
              </a:solidFill>
              <a:latin typeface="Arial"/>
            </a:endParaRPr>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17.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7.png"/><Relationship Id="rId10"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17.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7.png"/><Relationship Id="rId10"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17.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7.png"/><Relationship Id="rId10"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17.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7.png"/><Relationship Id="rId10"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tiff"/><Relationship Id="rId3" Type="http://schemas.openxmlformats.org/officeDocument/2006/relationships/hyperlink" Target="http://cimss.ssec.wisc.edu/severe_conv/training/validation.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tiff"/><Relationship Id="rId3" Type="http://schemas.openxmlformats.org/officeDocument/2006/relationships/image" Target="../media/image4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tiff"/><Relationship Id="rId3" Type="http://schemas.openxmlformats.org/officeDocument/2006/relationships/image" Target="../media/image4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f"/><Relationship Id="rId3" Type="http://schemas.openxmlformats.org/officeDocument/2006/relationships/image" Target="../media/image43.tiff"/></Relationships>
</file>

<file path=ppt/slides/_rels/slide22.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49.tiff"/><Relationship Id="rId4" Type="http://schemas.openxmlformats.org/officeDocument/2006/relationships/image" Target="../media/image50.tiff"/><Relationship Id="rId1" Type="http://schemas.openxmlformats.org/officeDocument/2006/relationships/slideLayout" Target="../slideLayouts/slideLayout7.xml"/><Relationship Id="rId2" Type="http://schemas.openxmlformats.org/officeDocument/2006/relationships/image" Target="../media/image48.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tiff"/><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hopwrf.info/ProbSevere/PlotLightning.html" TargetMode="Externa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5.jpg"/><Relationship Id="rId5" Type="http://schemas.openxmlformats.org/officeDocument/2006/relationships/image" Target="../media/image11.jpg"/><Relationship Id="rId6"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1" Type="http://schemas.openxmlformats.org/officeDocument/2006/relationships/image" Target="../media/image65.jpg"/><Relationship Id="rId12" Type="http://schemas.openxmlformats.org/officeDocument/2006/relationships/image" Target="../media/image66.jpg"/><Relationship Id="rId13" Type="http://schemas.openxmlformats.org/officeDocument/2006/relationships/image" Target="../media/image67.gif"/><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tiff"/><Relationship Id="rId9"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tiff"/></Relationships>
</file>

<file path=ppt/slides/_rels/slide32.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 Id="rId3"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7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hyperlink" Target="http://goesrhwt.blogspot.com/search/label/ProbSevere" TargetMode="External"/><Relationship Id="rId4" Type="http://schemas.openxmlformats.org/officeDocument/2006/relationships/hyperlink" Target="http://cimss.ssec.wisc.edu/severe_conv/probsev.html" TargetMode="External"/><Relationship Id="rId5" Type="http://schemas.openxmlformats.org/officeDocument/2006/relationships/hyperlink" Target="http://cimss.ssec.wisc.edu/severe_conv/probsevtest.html" TargetMode="External"/><Relationship Id="rId6" Type="http://schemas.openxmlformats.org/officeDocument/2006/relationships/hyperlink" Target="http://cimss.ssec.wisc.edu/severe_conv/probtor.html" TargetMode="External"/><Relationship Id="rId7" Type="http://schemas.openxmlformats.org/officeDocument/2006/relationships/hyperlink" Target="http://hopwrf.info/ProbSevere/PlotLightning.html" TargetMode="External"/><Relationship Id="rId1" Type="http://schemas.openxmlformats.org/officeDocument/2006/relationships/slideLayout" Target="../slideLayouts/slideLayout7.xml"/><Relationship Id="rId2" Type="http://schemas.openxmlformats.org/officeDocument/2006/relationships/hyperlink" Target="http://cimss.ssec.wisc.edu/severe_conv/training/training.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image" Target="../media/image78.gif"/><Relationship Id="rId4" Type="http://schemas.openxmlformats.org/officeDocument/2006/relationships/image" Target="../media/image79.gif"/><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gif"/><Relationship Id="rId3" Type="http://schemas.openxmlformats.org/officeDocument/2006/relationships/image" Target="../media/image80.gif"/></Relationships>
</file>

<file path=ppt/slides/_rels/slide44.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83.tif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emf"/><Relationship Id="rId3" Type="http://schemas.openxmlformats.org/officeDocument/2006/relationships/image" Target="../media/image87.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cimss.ssec.wisc.edu/severe_conv/probsev.html" TargetMode="External"/><Relationship Id="rId4" Type="http://schemas.openxmlformats.org/officeDocument/2006/relationships/image" Target="../media/image88.tiff"/><Relationship Id="rId1" Type="http://schemas.openxmlformats.org/officeDocument/2006/relationships/slideLayout" Target="../slideLayouts/slideLayout7.xml"/><Relationship Id="rId2" Type="http://schemas.openxmlformats.org/officeDocument/2006/relationships/hyperlink" Target="http://cimss.ssec.wisc.edu/severe_conv/probsev_TEST.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7400"/>
            <a:ext cx="8686800" cy="2362200"/>
          </a:xfrm>
        </p:spPr>
        <p:txBody>
          <a:bodyPr>
            <a:normAutofit/>
          </a:bodyPr>
          <a:lstStyle/>
          <a:p>
            <a:r>
              <a:rPr lang="en-US" b="1" cap="small" dirty="0" err="1" smtClean="0"/>
              <a:t>ProbSevere</a:t>
            </a:r>
            <a:r>
              <a:rPr lang="en-US" b="1" cap="small" dirty="0" smtClean="0"/>
              <a:t> – A New Tool for NWS Severe Weather Warning Operations</a:t>
            </a:r>
            <a:endParaRPr lang="en-US" b="1" cap="small" dirty="0">
              <a:solidFill>
                <a:schemeClr val="accent6"/>
              </a:solidFill>
            </a:endParaRPr>
          </a:p>
        </p:txBody>
      </p:sp>
      <p:sp>
        <p:nvSpPr>
          <p:cNvPr id="3" name="Subtitle 2"/>
          <p:cNvSpPr>
            <a:spLocks noGrp="1"/>
          </p:cNvSpPr>
          <p:nvPr>
            <p:ph type="body" idx="1"/>
          </p:nvPr>
        </p:nvSpPr>
        <p:spPr>
          <a:xfrm>
            <a:off x="1362364" y="5257803"/>
            <a:ext cx="7772400" cy="1500187"/>
          </a:xfrm>
          <a:noFill/>
          <a:ln w="25400">
            <a:noFill/>
          </a:ln>
        </p:spPr>
        <p:txBody>
          <a:bodyPr>
            <a:normAutofit fontScale="62500" lnSpcReduction="20000"/>
          </a:bodyPr>
          <a:lstStyle/>
          <a:p>
            <a:pPr algn="r"/>
            <a:r>
              <a:rPr lang="en-US" sz="2900" b="1" dirty="0" smtClean="0">
                <a:solidFill>
                  <a:schemeClr val="bg1"/>
                </a:solidFill>
                <a:latin typeface="+mj-lt"/>
              </a:rPr>
              <a:t>Michael J. Pavolonis (NOAA/NESDIS)</a:t>
            </a:r>
          </a:p>
          <a:p>
            <a:pPr algn="r"/>
            <a:r>
              <a:rPr lang="en-US" sz="2900" b="1" dirty="0" smtClean="0">
                <a:solidFill>
                  <a:schemeClr val="bg1"/>
                </a:solidFill>
                <a:latin typeface="+mj-lt"/>
              </a:rPr>
              <a:t>John </a:t>
            </a:r>
            <a:r>
              <a:rPr lang="en-US" sz="2900" b="1" dirty="0" err="1" smtClean="0">
                <a:solidFill>
                  <a:schemeClr val="bg1"/>
                </a:solidFill>
                <a:latin typeface="+mj-lt"/>
              </a:rPr>
              <a:t>Cintineo</a:t>
            </a:r>
            <a:r>
              <a:rPr lang="en-US" sz="2900" b="1" dirty="0" smtClean="0">
                <a:solidFill>
                  <a:schemeClr val="bg1"/>
                </a:solidFill>
                <a:latin typeface="+mj-lt"/>
              </a:rPr>
              <a:t> (UW-CIMSS)</a:t>
            </a:r>
          </a:p>
          <a:p>
            <a:pPr algn="r"/>
            <a:r>
              <a:rPr lang="en-US" sz="2900" b="1" dirty="0" smtClean="0">
                <a:solidFill>
                  <a:schemeClr val="bg1"/>
                </a:solidFill>
                <a:latin typeface="+mj-lt"/>
              </a:rPr>
              <a:t>Justin </a:t>
            </a:r>
            <a:r>
              <a:rPr lang="en-US" sz="2900" b="1" dirty="0" err="1" smtClean="0">
                <a:solidFill>
                  <a:schemeClr val="bg1"/>
                </a:solidFill>
                <a:latin typeface="+mj-lt"/>
              </a:rPr>
              <a:t>Sieglaff</a:t>
            </a:r>
            <a:r>
              <a:rPr lang="en-US" sz="2900" b="1" dirty="0" smtClean="0">
                <a:solidFill>
                  <a:schemeClr val="bg1"/>
                </a:solidFill>
                <a:latin typeface="+mj-lt"/>
              </a:rPr>
              <a:t> (UW-CIMSS)</a:t>
            </a:r>
          </a:p>
          <a:p>
            <a:pPr algn="r"/>
            <a:r>
              <a:rPr lang="en-US" sz="2900" b="1" dirty="0" smtClean="0">
                <a:solidFill>
                  <a:schemeClr val="bg1"/>
                </a:solidFill>
                <a:latin typeface="+mj-lt"/>
              </a:rPr>
              <a:t>Dan Lindsey (NOAA/NESDIS)</a:t>
            </a:r>
          </a:p>
          <a:p>
            <a:pPr algn="r"/>
            <a:r>
              <a:rPr lang="en-US" sz="2900" b="1" dirty="0" smtClean="0">
                <a:solidFill>
                  <a:schemeClr val="bg1"/>
                </a:solidFill>
                <a:latin typeface="+mj-lt"/>
              </a:rPr>
              <a:t>Chad </a:t>
            </a:r>
            <a:r>
              <a:rPr lang="en-US" sz="2900" b="1" dirty="0" err="1" smtClean="0">
                <a:solidFill>
                  <a:schemeClr val="bg1"/>
                </a:solidFill>
                <a:latin typeface="+mj-lt"/>
              </a:rPr>
              <a:t>Gravelle</a:t>
            </a:r>
            <a:r>
              <a:rPr lang="en-US" sz="2900" b="1" dirty="0" smtClean="0">
                <a:solidFill>
                  <a:schemeClr val="bg1"/>
                </a:solidFill>
                <a:latin typeface="+mj-lt"/>
              </a:rPr>
              <a:t> (UW-CIMSS)</a:t>
            </a:r>
            <a:endParaRPr lang="en-US" sz="2900" b="1" dirty="0">
              <a:solidFill>
                <a:schemeClr val="bg1"/>
              </a:solidFill>
              <a:latin typeface="+mj-lt"/>
            </a:endParaRPr>
          </a:p>
        </p:txBody>
      </p:sp>
      <p:pic>
        <p:nvPicPr>
          <p:cNvPr id="12" name="Picture 14" descr="NOAA-logo-for-PPT.png"/>
          <p:cNvPicPr>
            <a:picLocks noChangeAspect="1"/>
          </p:cNvPicPr>
          <p:nvPr/>
        </p:nvPicPr>
        <p:blipFill>
          <a:blip r:embed="rId3"/>
          <a:srcRect/>
          <a:stretch>
            <a:fillRect/>
          </a:stretch>
        </p:blipFill>
        <p:spPr bwMode="auto">
          <a:xfrm>
            <a:off x="152401" y="5029131"/>
            <a:ext cx="1484726" cy="1486108"/>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4876800"/>
            <a:ext cx="18161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Supercell_Thunderstorm.jpg"/>
          <p:cNvPicPr>
            <a:picLocks/>
          </p:cNvPicPr>
          <p:nvPr/>
        </p:nvPicPr>
        <p:blipFill>
          <a:blip r:embed="rId5">
            <a:extLst>
              <a:ext uri="{28A0092B-C50C-407E-A947-70E740481C1C}">
                <a14:useLocalDpi xmlns:a14="http://schemas.microsoft.com/office/drawing/2010/main" val="0"/>
              </a:ext>
            </a:extLst>
          </a:blip>
          <a:stretch>
            <a:fillRect/>
          </a:stretch>
        </p:blipFill>
        <p:spPr>
          <a:xfrm>
            <a:off x="4572001" y="0"/>
            <a:ext cx="2286000" cy="1399032"/>
          </a:xfrm>
          <a:prstGeom prst="rect">
            <a:avLst/>
          </a:prstGeom>
        </p:spPr>
      </p:pic>
      <p:pic>
        <p:nvPicPr>
          <p:cNvPr id="14" name="Picture 13" descr="800px-F5_tornado_Elie_Manitoba_2007.jpg"/>
          <p:cNvPicPr>
            <a:picLocks/>
          </p:cNvPicPr>
          <p:nvPr/>
        </p:nvPicPr>
        <p:blipFill>
          <a:blip r:embed="rId6">
            <a:extLst>
              <a:ext uri="{28A0092B-C50C-407E-A947-70E740481C1C}">
                <a14:useLocalDpi xmlns:a14="http://schemas.microsoft.com/office/drawing/2010/main" val="0"/>
              </a:ext>
            </a:extLst>
          </a:blip>
          <a:stretch>
            <a:fillRect/>
          </a:stretch>
        </p:blipFill>
        <p:spPr>
          <a:xfrm>
            <a:off x="6867144" y="0"/>
            <a:ext cx="2286000" cy="1399032"/>
          </a:xfrm>
          <a:prstGeom prst="rect">
            <a:avLst/>
          </a:prstGeom>
        </p:spPr>
      </p:pic>
      <p:sp>
        <p:nvSpPr>
          <p:cNvPr id="4" name="Footer Placeholder 3"/>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15" name="Picture 14" descr="cumulonimbus.jpg"/>
          <p:cNvPicPr>
            <a:picLocks/>
          </p:cNvPicPr>
          <p:nvPr/>
        </p:nvPicPr>
        <p:blipFill>
          <a:blip r:embed="rId7">
            <a:extLst>
              <a:ext uri="{28A0092B-C50C-407E-A947-70E740481C1C}">
                <a14:useLocalDpi xmlns:a14="http://schemas.microsoft.com/office/drawing/2010/main" val="0"/>
              </a:ext>
            </a:extLst>
          </a:blip>
          <a:stretch>
            <a:fillRect/>
          </a:stretch>
        </p:blipFill>
        <p:spPr>
          <a:xfrm>
            <a:off x="0" y="0"/>
            <a:ext cx="2286000" cy="1399032"/>
          </a:xfrm>
          <a:prstGeom prst="rect">
            <a:avLst/>
          </a:prstGeom>
        </p:spPr>
      </p:pic>
      <p:pic>
        <p:nvPicPr>
          <p:cNvPr id="16" name="Picture 15"/>
          <p:cNvPicPr>
            <a:picLocks/>
          </p:cNvPicPr>
          <p:nvPr/>
        </p:nvPicPr>
        <p:blipFill>
          <a:blip r:embed="rId8">
            <a:extLst>
              <a:ext uri="{28A0092B-C50C-407E-A947-70E740481C1C}">
                <a14:useLocalDpi xmlns:a14="http://schemas.microsoft.com/office/drawing/2010/main" val="0"/>
              </a:ext>
            </a:extLst>
          </a:blip>
          <a:stretch>
            <a:fillRect/>
          </a:stretch>
        </p:blipFill>
        <p:spPr>
          <a:xfrm>
            <a:off x="2276857" y="0"/>
            <a:ext cx="2286000" cy="1399032"/>
          </a:xfrm>
          <a:prstGeom prst="rect">
            <a:avLst/>
          </a:prstGeom>
        </p:spPr>
      </p:pic>
      <p:pic>
        <p:nvPicPr>
          <p:cNvPr id="11" name="Picture 10" descr="CIMSS_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0451" y="5144798"/>
            <a:ext cx="1868783" cy="1370441"/>
          </a:xfrm>
          <a:prstGeom prst="rect">
            <a:avLst/>
          </a:prstGeom>
        </p:spPr>
      </p:pic>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a:t>
            </a:fld>
            <a:endParaRPr lang="en-US">
              <a:solidFill>
                <a:prstClr val="white">
                  <a:lumMod val="75000"/>
                </a:prstClr>
              </a:solidFill>
              <a:latin typeface="Arial"/>
            </a:endParaRPr>
          </a:p>
        </p:txBody>
      </p:sp>
    </p:spTree>
    <p:extLst>
      <p:ext uri="{BB962C8B-B14F-4D97-AF65-F5344CB8AC3E}">
        <p14:creationId xmlns:p14="http://schemas.microsoft.com/office/powerpoint/2010/main" val="5825352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0" y="637032"/>
            <a:ext cx="9144000" cy="5810506"/>
            <a:chOff x="0" y="637032"/>
            <a:chExt cx="9144000" cy="5810506"/>
          </a:xfrm>
        </p:grpSpPr>
        <p:pic>
          <p:nvPicPr>
            <p:cNvPr id="5" name="Picture 4" descr="ps2016_050814_1726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6" name="TextBox 5"/>
            <p:cNvSpPr txBox="1"/>
            <p:nvPr/>
          </p:nvSpPr>
          <p:spPr>
            <a:xfrm>
              <a:off x="5715000" y="637032"/>
              <a:ext cx="3429000" cy="2308324"/>
            </a:xfrm>
            <a:prstGeom prst="rect">
              <a:avLst/>
            </a:prstGeom>
            <a:solidFill>
              <a:schemeClr val="tx1"/>
            </a:solidFill>
          </p:spPr>
          <p:txBody>
            <a:bodyPr wrap="square" rtlCol="0">
              <a:spAutoFit/>
            </a:bodyPr>
            <a:lstStyle/>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a:solidFill>
                    <a:srgbClr val="FFFFFF"/>
                  </a:solidFill>
                  <a:effectLst>
                    <a:outerShdw blurRad="50800" dist="38100" dir="2700000" algn="tl" rotWithShape="0">
                      <a:prstClr val="black">
                        <a:alpha val="40000"/>
                      </a:prstClr>
                    </a:outerShdw>
                  </a:effectLst>
                  <a:latin typeface="Arial" pitchFamily="34" charset="0"/>
                </a:rPr>
                <a:t>-1</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Prob = 85%</a:t>
              </a: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KFSD issues SVR warning @ 1726 UTC (40 minutes)</a:t>
              </a: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Golf ball sized hail report @ 1732 UTC (46 minutes)</a:t>
              </a:r>
            </a:p>
          </p:txBody>
        </p:sp>
        <p:cxnSp>
          <p:nvCxnSpPr>
            <p:cNvPr id="7" name="Straight Arrow Connector 6"/>
            <p:cNvCxnSpPr/>
            <p:nvPr/>
          </p:nvCxnSpPr>
          <p:spPr>
            <a:xfrm flipH="1">
              <a:off x="4572000" y="2209800"/>
              <a:ext cx="1143000" cy="914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6858000" y="24"/>
            <a:ext cx="22860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dirty="0">
                <a:solidFill>
                  <a:srgbClr val="FFFF00"/>
                </a:solidFill>
                <a:latin typeface="Arial" pitchFamily="34" charset="0"/>
              </a:rPr>
              <a:t>1726 UTC May-08-2014</a:t>
            </a:r>
          </a:p>
        </p:txBody>
      </p:sp>
      <p:sp>
        <p:nvSpPr>
          <p:cNvPr id="9" name="TextBox 8"/>
          <p:cNvSpPr txBox="1"/>
          <p:nvPr/>
        </p:nvSpPr>
        <p:spPr>
          <a:xfrm>
            <a:off x="1447800" y="4572024"/>
            <a:ext cx="10668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a:solidFill>
                  <a:srgbClr val="FFFF00"/>
                </a:solidFill>
                <a:latin typeface="Arial" pitchFamily="34" charset="0"/>
              </a:rPr>
              <a:t>SD</a:t>
            </a:r>
          </a:p>
        </p:txBody>
      </p:sp>
      <p:sp>
        <p:nvSpPr>
          <p:cNvPr id="10" name="TextBox 9"/>
          <p:cNvSpPr txBox="1"/>
          <p:nvPr/>
        </p:nvSpPr>
        <p:spPr>
          <a:xfrm>
            <a:off x="6553200" y="5029224"/>
            <a:ext cx="9144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a:solidFill>
                  <a:srgbClr val="FFFF00"/>
                </a:solidFill>
                <a:latin typeface="Arial" pitchFamily="34" charset="0"/>
              </a:rPr>
              <a:t>IA</a:t>
            </a:r>
          </a:p>
        </p:txBody>
      </p:sp>
      <p:sp>
        <p:nvSpPr>
          <p:cNvPr id="11" name="TextBox 10"/>
          <p:cNvSpPr txBox="1"/>
          <p:nvPr/>
        </p:nvSpPr>
        <p:spPr>
          <a:xfrm>
            <a:off x="7757518" y="3523246"/>
            <a:ext cx="9144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MN</a:t>
            </a:r>
            <a:endParaRPr lang="en-US" sz="3600" dirty="0">
              <a:solidFill>
                <a:srgbClr val="FFFF00"/>
              </a:solidFill>
              <a:latin typeface="Arial" pitchFamily="34" charset="0"/>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10</a:t>
            </a:fld>
            <a:endParaRPr lang="en-US">
              <a:solidFill>
                <a:prstClr val="white">
                  <a:lumMod val="75000"/>
                </a:prstClr>
              </a:solidFill>
              <a:latin typeface="Arial"/>
            </a:endParaRPr>
          </a:p>
        </p:txBody>
      </p:sp>
    </p:spTree>
    <p:extLst>
      <p:ext uri="{BB962C8B-B14F-4D97-AF65-F5344CB8AC3E}">
        <p14:creationId xmlns:p14="http://schemas.microsoft.com/office/powerpoint/2010/main" val="3139305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20256" y="420493"/>
            <a:ext cx="9147582" cy="4246817"/>
            <a:chOff x="20256" y="420493"/>
            <a:chExt cx="9147582" cy="4246817"/>
          </a:xfrm>
        </p:grpSpPr>
        <p:pic>
          <p:nvPicPr>
            <p:cNvPr id="5" name="Picture 4" descr="ps2016_050814_1646_NOSAT_crop.png"/>
            <p:cNvPicPr>
              <a:picLocks noChangeAspect="1"/>
            </p:cNvPicPr>
            <p:nvPr/>
          </p:nvPicPr>
          <p:blipFill rotWithShape="1">
            <a:blip r:embed="rId3">
              <a:extLst>
                <a:ext uri="{28A0092B-C50C-407E-A947-70E740481C1C}">
                  <a14:useLocalDpi xmlns:a14="http://schemas.microsoft.com/office/drawing/2010/main" val="0"/>
                </a:ext>
              </a:extLst>
            </a:blip>
            <a:srcRect l="25946" t="14028" r="24054" b="15525"/>
            <a:stretch/>
          </p:blipFill>
          <p:spPr>
            <a:xfrm>
              <a:off x="4595838" y="1066800"/>
              <a:ext cx="4572000" cy="3200400"/>
            </a:xfrm>
            <a:prstGeom prst="rect">
              <a:avLst/>
            </a:prstGeom>
          </p:spPr>
        </p:pic>
        <p:sp>
          <p:nvSpPr>
            <p:cNvPr id="6" name="TextBox 5"/>
            <p:cNvSpPr txBox="1"/>
            <p:nvPr/>
          </p:nvSpPr>
          <p:spPr>
            <a:xfrm>
              <a:off x="6858000" y="420493"/>
              <a:ext cx="22860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dirty="0">
                  <a:solidFill>
                    <a:srgbClr val="FFFF00"/>
                  </a:solidFill>
                  <a:latin typeface="Arial" pitchFamily="34" charset="0"/>
                </a:rPr>
                <a:t>1646 UTC May-08-2014</a:t>
              </a:r>
            </a:p>
          </p:txBody>
        </p:sp>
        <p:pic>
          <p:nvPicPr>
            <p:cNvPr id="7" name="Picture 6" descr="ps2016_050814_1646_SD_crop.png"/>
            <p:cNvPicPr>
              <a:picLocks noChangeAspect="1"/>
            </p:cNvPicPr>
            <p:nvPr/>
          </p:nvPicPr>
          <p:blipFill rotWithShape="1">
            <a:blip r:embed="rId4">
              <a:extLst>
                <a:ext uri="{28A0092B-C50C-407E-A947-70E740481C1C}">
                  <a14:useLocalDpi xmlns:a14="http://schemas.microsoft.com/office/drawing/2010/main" val="0"/>
                </a:ext>
              </a:extLst>
            </a:blip>
            <a:srcRect l="25000" t="16038" r="25000" b="13512"/>
            <a:stretch/>
          </p:blipFill>
          <p:spPr>
            <a:xfrm>
              <a:off x="20256" y="1066800"/>
              <a:ext cx="4572000" cy="3200400"/>
            </a:xfrm>
            <a:prstGeom prst="rect">
              <a:avLst/>
            </a:prstGeom>
          </p:spPr>
        </p:pic>
        <p:sp>
          <p:nvSpPr>
            <p:cNvPr id="8" name="TextBox 7"/>
            <p:cNvSpPr txBox="1"/>
            <p:nvPr/>
          </p:nvSpPr>
          <p:spPr>
            <a:xfrm>
              <a:off x="152400" y="4267200"/>
              <a:ext cx="4267200" cy="400110"/>
            </a:xfrm>
            <a:prstGeom prst="rect">
              <a:avLst/>
            </a:prstGeom>
            <a:solidFill>
              <a:schemeClr val="tx1"/>
            </a:solidFill>
          </p:spPr>
          <p:txBody>
            <a:bodyPr wrap="square" rtlCol="0">
              <a:spAutoFit/>
            </a:bodyPr>
            <a:lstStyle/>
            <a:p>
              <a:pPr defTabSz="914400" fontAlgn="base">
                <a:spcBef>
                  <a:spcPct val="0"/>
                </a:spcBef>
                <a:spcAft>
                  <a:spcPct val="0"/>
                </a:spcAft>
              </a:pPr>
              <a:r>
                <a:rPr lang="en-US" sz="2000" dirty="0">
                  <a:solidFill>
                    <a:srgbClr val="FFFF00"/>
                  </a:solidFill>
                  <a:latin typeface="Arial" pitchFamily="34" charset="0"/>
                </a:rPr>
                <a:t>NWP + Satellite + Radar + Lightning</a:t>
              </a:r>
            </a:p>
          </p:txBody>
        </p:sp>
        <p:sp>
          <p:nvSpPr>
            <p:cNvPr id="9" name="TextBox 8"/>
            <p:cNvSpPr txBox="1"/>
            <p:nvPr/>
          </p:nvSpPr>
          <p:spPr>
            <a:xfrm>
              <a:off x="4724400" y="4267200"/>
              <a:ext cx="4343400" cy="400110"/>
            </a:xfrm>
            <a:prstGeom prst="rect">
              <a:avLst/>
            </a:prstGeom>
            <a:solidFill>
              <a:schemeClr val="tx1"/>
            </a:solidFill>
          </p:spPr>
          <p:txBody>
            <a:bodyPr wrap="square" rtlCol="0">
              <a:spAutoFit/>
            </a:bodyPr>
            <a:lstStyle/>
            <a:p>
              <a:pPr defTabSz="914400" fontAlgn="base">
                <a:spcBef>
                  <a:spcPct val="0"/>
                </a:spcBef>
                <a:spcAft>
                  <a:spcPct val="0"/>
                </a:spcAft>
              </a:pPr>
              <a:r>
                <a:rPr lang="en-US" sz="2000" dirty="0">
                  <a:solidFill>
                    <a:srgbClr val="FFFF00"/>
                  </a:solidFill>
                  <a:latin typeface="Arial" pitchFamily="34" charset="0"/>
                </a:rPr>
                <a:t>NWP + </a:t>
              </a:r>
              <a:r>
                <a:rPr lang="en-US" sz="2000" strike="sngStrike" dirty="0">
                  <a:solidFill>
                    <a:prstClr val="white">
                      <a:lumMod val="65000"/>
                    </a:prstClr>
                  </a:solidFill>
                  <a:latin typeface="Arial" pitchFamily="34" charset="0"/>
                </a:rPr>
                <a:t>Satellite</a:t>
              </a:r>
              <a:r>
                <a:rPr lang="en-US" sz="2000" dirty="0">
                  <a:solidFill>
                    <a:srgbClr val="FFFF00"/>
                  </a:solidFill>
                  <a:latin typeface="Arial" pitchFamily="34" charset="0"/>
                </a:rPr>
                <a:t> + Radar + Lightning</a:t>
              </a:r>
            </a:p>
          </p:txBody>
        </p:sp>
        <p:sp>
          <p:nvSpPr>
            <p:cNvPr id="10" name="TextBox 9"/>
            <p:cNvSpPr txBox="1"/>
            <p:nvPr/>
          </p:nvSpPr>
          <p:spPr>
            <a:xfrm>
              <a:off x="990600" y="1752600"/>
              <a:ext cx="2362200" cy="492443"/>
            </a:xfrm>
            <a:prstGeom prst="rect">
              <a:avLst/>
            </a:prstGeom>
            <a:solidFill>
              <a:schemeClr val="tx1"/>
            </a:solidFill>
          </p:spPr>
          <p:txBody>
            <a:bodyPr wrap="square" rtlCol="0">
              <a:spAutoFit/>
            </a:bodyPr>
            <a:lstStyle/>
            <a:p>
              <a:pPr defTabSz="914400" fontAlgn="base">
                <a:spcBef>
                  <a:spcPct val="0"/>
                </a:spcBef>
                <a:spcAft>
                  <a:spcPct val="0"/>
                </a:spcAft>
              </a:pPr>
              <a:r>
                <a:rPr lang="en-US" sz="2600" dirty="0">
                  <a:solidFill>
                    <a:srgbClr val="FFFFFF"/>
                  </a:solidFill>
                  <a:latin typeface="Arial" pitchFamily="34" charset="0"/>
                </a:rPr>
                <a:t>Prob = 54%</a:t>
              </a:r>
            </a:p>
          </p:txBody>
        </p:sp>
        <p:sp>
          <p:nvSpPr>
            <p:cNvPr id="11" name="TextBox 10"/>
            <p:cNvSpPr txBox="1"/>
            <p:nvPr/>
          </p:nvSpPr>
          <p:spPr>
            <a:xfrm>
              <a:off x="5486400" y="1752600"/>
              <a:ext cx="2362200" cy="492443"/>
            </a:xfrm>
            <a:prstGeom prst="rect">
              <a:avLst/>
            </a:prstGeom>
            <a:solidFill>
              <a:schemeClr val="tx1"/>
            </a:solidFill>
          </p:spPr>
          <p:txBody>
            <a:bodyPr wrap="square" rtlCol="0">
              <a:spAutoFit/>
            </a:bodyPr>
            <a:lstStyle/>
            <a:p>
              <a:pPr defTabSz="914400" fontAlgn="base">
                <a:spcBef>
                  <a:spcPct val="0"/>
                </a:spcBef>
                <a:spcAft>
                  <a:spcPct val="0"/>
                </a:spcAft>
              </a:pPr>
              <a:r>
                <a:rPr lang="en-US" sz="2600" dirty="0">
                  <a:solidFill>
                    <a:srgbClr val="FFFFFF"/>
                  </a:solidFill>
                  <a:latin typeface="Arial" pitchFamily="34" charset="0"/>
                </a:rPr>
                <a:t>Prob = 27%</a:t>
              </a:r>
            </a:p>
          </p:txBody>
        </p:sp>
      </p:grpSp>
      <p:sp>
        <p:nvSpPr>
          <p:cNvPr id="12" name="TextBox 11"/>
          <p:cNvSpPr txBox="1"/>
          <p:nvPr/>
        </p:nvSpPr>
        <p:spPr>
          <a:xfrm>
            <a:off x="914400" y="0"/>
            <a:ext cx="6781800" cy="584776"/>
          </a:xfrm>
          <a:prstGeom prst="rect">
            <a:avLst/>
          </a:prstGeom>
          <a:noFill/>
        </p:spPr>
        <p:txBody>
          <a:bodyPr wrap="square" rtlCol="0">
            <a:spAutoFit/>
          </a:bodyPr>
          <a:lstStyle/>
          <a:p>
            <a:pPr algn="ctr" defTabSz="914400" fontAlgn="base">
              <a:spcBef>
                <a:spcPct val="0"/>
              </a:spcBef>
              <a:spcAft>
                <a:spcPct val="0"/>
              </a:spcAft>
            </a:pPr>
            <a:r>
              <a:rPr lang="en-US" sz="3200" b="1" dirty="0">
                <a:solidFill>
                  <a:srgbClr val="000000"/>
                </a:solidFill>
                <a:latin typeface="Arial" pitchFamily="34" charset="0"/>
              </a:rPr>
              <a:t>Impact of GOES Data</a:t>
            </a:r>
          </a:p>
        </p:txBody>
      </p:sp>
      <p:graphicFrame>
        <p:nvGraphicFramePr>
          <p:cNvPr id="13" name="Table 12"/>
          <p:cNvGraphicFramePr>
            <a:graphicFrameLocks noGrp="1"/>
          </p:cNvGraphicFramePr>
          <p:nvPr>
            <p:extLst>
              <p:ext uri="{D42A27DB-BD31-4B8C-83A1-F6EECF244321}">
                <p14:modId xmlns:p14="http://schemas.microsoft.com/office/powerpoint/2010/main" val="928221589"/>
              </p:ext>
            </p:extLst>
          </p:nvPr>
        </p:nvGraphicFramePr>
        <p:xfrm>
          <a:off x="990600" y="4800600"/>
          <a:ext cx="7354213" cy="1981200"/>
        </p:xfrm>
        <a:graphic>
          <a:graphicData uri="http://schemas.openxmlformats.org/drawingml/2006/table">
            <a:tbl>
              <a:tblPr firstRow="1" bandRow="1">
                <a:tableStyleId>{073A0DAA-6AF3-43AB-8588-CEC1D06C72B9}</a:tableStyleId>
              </a:tblPr>
              <a:tblGrid>
                <a:gridCol w="2019947"/>
                <a:gridCol w="3370567"/>
                <a:gridCol w="1963699"/>
              </a:tblGrid>
              <a:tr h="365760">
                <a:tc>
                  <a:txBody>
                    <a:bodyPr/>
                    <a:lstStyle/>
                    <a:p>
                      <a:r>
                        <a:rPr lang="en-US" sz="2000" dirty="0" smtClean="0"/>
                        <a:t>Time</a:t>
                      </a:r>
                      <a:r>
                        <a:rPr lang="en-US" sz="2000" baseline="0" dirty="0" smtClean="0"/>
                        <a:t> (UTC)</a:t>
                      </a:r>
                      <a:endParaRPr lang="en-US" sz="2000" dirty="0"/>
                    </a:p>
                  </a:txBody>
                  <a:tcPr/>
                </a:tc>
                <a:tc>
                  <a:txBody>
                    <a:bodyPr/>
                    <a:lstStyle/>
                    <a:p>
                      <a:r>
                        <a:rPr lang="en-US" sz="2000" dirty="0" smtClean="0"/>
                        <a:t>With GOES</a:t>
                      </a:r>
                      <a:endParaRPr lang="en-US" sz="2000" dirty="0"/>
                    </a:p>
                  </a:txBody>
                  <a:tcPr/>
                </a:tc>
                <a:tc>
                  <a:txBody>
                    <a:bodyPr/>
                    <a:lstStyle/>
                    <a:p>
                      <a:r>
                        <a:rPr lang="en-US" sz="2000" dirty="0" smtClean="0"/>
                        <a:t>Without GOES</a:t>
                      </a:r>
                      <a:endParaRPr lang="en-US" sz="2000" dirty="0"/>
                    </a:p>
                  </a:txBody>
                  <a:tcPr/>
                </a:tc>
              </a:tr>
              <a:tr h="365760">
                <a:tc>
                  <a:txBody>
                    <a:bodyPr/>
                    <a:lstStyle/>
                    <a:p>
                      <a:r>
                        <a:rPr lang="en-US" sz="2000" b="1" dirty="0" smtClean="0"/>
                        <a:t>1644</a:t>
                      </a:r>
                      <a:endParaRPr lang="en-US" sz="2000" b="1" dirty="0"/>
                    </a:p>
                  </a:txBody>
                  <a:tcPr/>
                </a:tc>
                <a:tc>
                  <a:txBody>
                    <a:bodyPr/>
                    <a:lstStyle/>
                    <a:p>
                      <a:r>
                        <a:rPr lang="en-US" sz="2000" b="1" dirty="0" smtClean="0">
                          <a:solidFill>
                            <a:srgbClr val="FF0000"/>
                          </a:solidFill>
                        </a:rPr>
                        <a:t>27%  (no sat.</a:t>
                      </a:r>
                      <a:r>
                        <a:rPr lang="en-US" sz="2000" b="1" baseline="0" dirty="0" smtClean="0">
                          <a:solidFill>
                            <a:srgbClr val="FF0000"/>
                          </a:solidFill>
                        </a:rPr>
                        <a:t> growth yet)</a:t>
                      </a:r>
                      <a:endParaRPr lang="en-US" sz="2000" b="1" dirty="0">
                        <a:solidFill>
                          <a:srgbClr val="FF0000"/>
                        </a:solidFill>
                      </a:endParaRPr>
                    </a:p>
                  </a:txBody>
                  <a:tcPr/>
                </a:tc>
                <a:tc>
                  <a:txBody>
                    <a:bodyPr/>
                    <a:lstStyle/>
                    <a:p>
                      <a:r>
                        <a:rPr lang="en-US" sz="2000" b="1" dirty="0" smtClean="0"/>
                        <a:t>27%</a:t>
                      </a:r>
                      <a:endParaRPr lang="en-US" sz="2000" b="1" dirty="0"/>
                    </a:p>
                  </a:txBody>
                  <a:tcPr/>
                </a:tc>
              </a:tr>
              <a:tr h="365760">
                <a:tc>
                  <a:txBody>
                    <a:bodyPr/>
                    <a:lstStyle/>
                    <a:p>
                      <a:r>
                        <a:rPr lang="en-US" sz="2000" b="1" dirty="0" smtClean="0"/>
                        <a:t>1646</a:t>
                      </a:r>
                      <a:endParaRPr lang="en-US" sz="2000" b="1" dirty="0"/>
                    </a:p>
                  </a:txBody>
                  <a:tcPr/>
                </a:tc>
                <a:tc>
                  <a:txBody>
                    <a:bodyPr/>
                    <a:lstStyle/>
                    <a:p>
                      <a:r>
                        <a:rPr lang="en-US" sz="2000" b="1" dirty="0" smtClean="0">
                          <a:solidFill>
                            <a:srgbClr val="FF0000"/>
                          </a:solidFill>
                        </a:rPr>
                        <a:t>54%</a:t>
                      </a:r>
                      <a:endParaRPr lang="en-US" sz="2000" b="1" dirty="0">
                        <a:solidFill>
                          <a:srgbClr val="FF0000"/>
                        </a:solidFill>
                      </a:endParaRPr>
                    </a:p>
                  </a:txBody>
                  <a:tcPr/>
                </a:tc>
                <a:tc>
                  <a:txBody>
                    <a:bodyPr/>
                    <a:lstStyle/>
                    <a:p>
                      <a:r>
                        <a:rPr lang="en-US" sz="2000" b="1" dirty="0" smtClean="0"/>
                        <a:t>27%</a:t>
                      </a:r>
                      <a:endParaRPr lang="en-US" sz="2000" b="1" dirty="0"/>
                    </a:p>
                  </a:txBody>
                  <a:tcPr/>
                </a:tc>
              </a:tr>
              <a:tr h="365760">
                <a:tc>
                  <a:txBody>
                    <a:bodyPr/>
                    <a:lstStyle/>
                    <a:p>
                      <a:r>
                        <a:rPr lang="en-US" sz="2000" b="1" dirty="0" smtClean="0"/>
                        <a:t>1648</a:t>
                      </a:r>
                      <a:endParaRPr lang="en-US" sz="2000" b="1" dirty="0"/>
                    </a:p>
                  </a:txBody>
                  <a:tcPr/>
                </a:tc>
                <a:tc>
                  <a:txBody>
                    <a:bodyPr/>
                    <a:lstStyle/>
                    <a:p>
                      <a:r>
                        <a:rPr lang="en-US" sz="2000" b="1" dirty="0" smtClean="0">
                          <a:solidFill>
                            <a:srgbClr val="FF0000"/>
                          </a:solidFill>
                        </a:rPr>
                        <a:t>78%</a:t>
                      </a:r>
                      <a:endParaRPr lang="en-US" sz="2000" b="1" dirty="0">
                        <a:solidFill>
                          <a:srgbClr val="FF0000"/>
                        </a:solidFill>
                      </a:endParaRPr>
                    </a:p>
                  </a:txBody>
                  <a:tcPr/>
                </a:tc>
                <a:tc>
                  <a:txBody>
                    <a:bodyPr/>
                    <a:lstStyle/>
                    <a:p>
                      <a:r>
                        <a:rPr lang="en-US" sz="2000" b="1" dirty="0" smtClean="0"/>
                        <a:t>54%</a:t>
                      </a:r>
                      <a:endParaRPr lang="en-US" sz="2000" b="1" dirty="0"/>
                    </a:p>
                  </a:txBody>
                  <a:tcPr/>
                </a:tc>
              </a:tr>
              <a:tr h="365760">
                <a:tc>
                  <a:txBody>
                    <a:bodyPr/>
                    <a:lstStyle/>
                    <a:p>
                      <a:r>
                        <a:rPr lang="en-US" sz="2000" b="1" dirty="0" smtClean="0"/>
                        <a:t>1728</a:t>
                      </a:r>
                      <a:endParaRPr lang="en-US" sz="2000" b="1" dirty="0"/>
                    </a:p>
                  </a:txBody>
                  <a:tcPr/>
                </a:tc>
                <a:tc>
                  <a:txBody>
                    <a:bodyPr/>
                    <a:lstStyle/>
                    <a:p>
                      <a:r>
                        <a:rPr lang="en-US" sz="2000" b="1" dirty="0" smtClean="0">
                          <a:solidFill>
                            <a:srgbClr val="FF0000"/>
                          </a:solidFill>
                        </a:rPr>
                        <a:t>85%</a:t>
                      </a:r>
                      <a:endParaRPr lang="en-US" sz="2000" b="1" dirty="0">
                        <a:solidFill>
                          <a:srgbClr val="FF0000"/>
                        </a:solidFill>
                      </a:endParaRPr>
                    </a:p>
                  </a:txBody>
                  <a:tcPr/>
                </a:tc>
                <a:tc>
                  <a:txBody>
                    <a:bodyPr/>
                    <a:lstStyle/>
                    <a:p>
                      <a:r>
                        <a:rPr lang="en-US" sz="2000" b="1" dirty="0" smtClean="0"/>
                        <a:t>65%</a:t>
                      </a:r>
                    </a:p>
                  </a:txBody>
                  <a:tcPr/>
                </a:tc>
              </a:tr>
            </a:tbl>
          </a:graphicData>
        </a:graphic>
      </p:graphicFrame>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11</a:t>
            </a:fld>
            <a:endParaRPr lang="en-US">
              <a:solidFill>
                <a:prstClr val="white">
                  <a:lumMod val="75000"/>
                </a:prstClr>
              </a:solidFill>
              <a:latin typeface="Arial"/>
            </a:endParaRPr>
          </a:p>
        </p:txBody>
      </p:sp>
    </p:spTree>
    <p:extLst>
      <p:ext uri="{BB962C8B-B14F-4D97-AF65-F5344CB8AC3E}">
        <p14:creationId xmlns:p14="http://schemas.microsoft.com/office/powerpoint/2010/main" val="2701074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152400" y="8469"/>
            <a:ext cx="9372600" cy="6468531"/>
            <a:chOff x="-152400" y="8469"/>
            <a:chExt cx="9372600" cy="6468531"/>
          </a:xfrm>
        </p:grpSpPr>
        <p:pic>
          <p:nvPicPr>
            <p:cNvPr id="5" name="Picture 4"/>
            <p:cNvPicPr>
              <a:picLocks noChangeAspect="1"/>
            </p:cNvPicPr>
            <p:nvPr/>
          </p:nvPicPr>
          <p:blipFill>
            <a:blip r:embed="rId3"/>
            <a:stretch>
              <a:fillRect/>
            </a:stretch>
          </p:blipFill>
          <p:spPr>
            <a:xfrm>
              <a:off x="898076" y="1029768"/>
              <a:ext cx="1768929" cy="1499788"/>
            </a:xfrm>
            <a:prstGeom prst="rect">
              <a:avLst/>
            </a:prstGeom>
          </p:spPr>
        </p:pic>
        <p:pic>
          <p:nvPicPr>
            <p:cNvPr id="6" name="Picture 5"/>
            <p:cNvPicPr>
              <a:picLocks noChangeAspect="1"/>
            </p:cNvPicPr>
            <p:nvPr/>
          </p:nvPicPr>
          <p:blipFill>
            <a:blip r:embed="rId4"/>
            <a:stretch>
              <a:fillRect/>
            </a:stretch>
          </p:blipFill>
          <p:spPr>
            <a:xfrm>
              <a:off x="6934200" y="1302177"/>
              <a:ext cx="2032000" cy="1517227"/>
            </a:xfrm>
            <a:prstGeom prst="rect">
              <a:avLst/>
            </a:prstGeom>
          </p:spPr>
        </p:pic>
        <p:pic>
          <p:nvPicPr>
            <p:cNvPr id="7" name="Picture 6"/>
            <p:cNvPicPr>
              <a:picLocks noChangeAspect="1"/>
            </p:cNvPicPr>
            <p:nvPr/>
          </p:nvPicPr>
          <p:blipFill>
            <a:blip r:embed="rId5"/>
            <a:stretch>
              <a:fillRect/>
            </a:stretch>
          </p:blipFill>
          <p:spPr>
            <a:xfrm>
              <a:off x="7543800" y="609600"/>
              <a:ext cx="1626295" cy="1187196"/>
            </a:xfrm>
            <a:prstGeom prst="rect">
              <a:avLst/>
            </a:prstGeom>
          </p:spPr>
        </p:pic>
        <p:pic>
          <p:nvPicPr>
            <p:cNvPr id="8" name="Picture 7"/>
            <p:cNvPicPr>
              <a:picLocks noChangeAspect="1"/>
            </p:cNvPicPr>
            <p:nvPr/>
          </p:nvPicPr>
          <p:blipFill>
            <a:blip r:embed="rId6"/>
            <a:stretch>
              <a:fillRect/>
            </a:stretch>
          </p:blipFill>
          <p:spPr>
            <a:xfrm>
              <a:off x="1295400" y="4648200"/>
              <a:ext cx="1524000" cy="1094638"/>
            </a:xfrm>
            <a:prstGeom prst="rect">
              <a:avLst/>
            </a:prstGeom>
          </p:spPr>
        </p:pic>
        <p:pic>
          <p:nvPicPr>
            <p:cNvPr id="9" name="Picture 8"/>
            <p:cNvPicPr>
              <a:picLocks noChangeAspect="1"/>
            </p:cNvPicPr>
            <p:nvPr/>
          </p:nvPicPr>
          <p:blipFill>
            <a:blip r:embed="rId7"/>
            <a:stretch>
              <a:fillRect/>
            </a:stretch>
          </p:blipFill>
          <p:spPr>
            <a:xfrm>
              <a:off x="381004" y="5080484"/>
              <a:ext cx="898769" cy="1348154"/>
            </a:xfrm>
            <a:prstGeom prst="rect">
              <a:avLst/>
            </a:prstGeom>
          </p:spPr>
        </p:pic>
        <p:grpSp>
          <p:nvGrpSpPr>
            <p:cNvPr id="10" name="Group 9"/>
            <p:cNvGrpSpPr/>
            <p:nvPr/>
          </p:nvGrpSpPr>
          <p:grpSpPr>
            <a:xfrm>
              <a:off x="2895600" y="2895600"/>
              <a:ext cx="3886200" cy="1219200"/>
              <a:chOff x="2667000" y="2133600"/>
              <a:chExt cx="3886200" cy="1219200"/>
            </a:xfrm>
          </p:grpSpPr>
          <p:sp>
            <p:nvSpPr>
              <p:cNvPr id="33" name="Cube 32"/>
              <p:cNvSpPr/>
              <p:nvPr/>
            </p:nvSpPr>
            <p:spPr>
              <a:xfrm>
                <a:off x="2667000" y="2133600"/>
                <a:ext cx="3886200" cy="1219200"/>
              </a:xfrm>
              <a:prstGeom prst="cube">
                <a:avLst>
                  <a:gd name="adj" fmla="val 31250"/>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34" name="TextBox 33"/>
              <p:cNvSpPr txBox="1"/>
              <p:nvPr/>
            </p:nvSpPr>
            <p:spPr>
              <a:xfrm>
                <a:off x="3048000" y="2463224"/>
                <a:ext cx="3124200" cy="707886"/>
              </a:xfrm>
              <a:prstGeom prst="rect">
                <a:avLst/>
              </a:prstGeom>
              <a:noFill/>
            </p:spPr>
            <p:txBody>
              <a:bodyPr wrap="square" rtlCol="0">
                <a:spAutoFit/>
              </a:bodyPr>
              <a:lstStyle/>
              <a:p>
                <a:pPr defTabSz="913653"/>
                <a:r>
                  <a:rPr lang="en-US" sz="4000" dirty="0" err="1">
                    <a:solidFill>
                      <a:prstClr val="white"/>
                    </a:solidFill>
                    <a:latin typeface="Corbel"/>
                  </a:rPr>
                  <a:t>ProbSevere</a:t>
                </a:r>
                <a:endParaRPr lang="en-US" sz="4000" dirty="0">
                  <a:solidFill>
                    <a:prstClr val="white"/>
                  </a:solidFill>
                  <a:latin typeface="Corbel"/>
                </a:endParaRPr>
              </a:p>
            </p:txBody>
          </p:sp>
        </p:grpSp>
        <p:grpSp>
          <p:nvGrpSpPr>
            <p:cNvPr id="11" name="Group 10"/>
            <p:cNvGrpSpPr/>
            <p:nvPr/>
          </p:nvGrpSpPr>
          <p:grpSpPr>
            <a:xfrm>
              <a:off x="-152400" y="670765"/>
              <a:ext cx="1981200" cy="1310501"/>
              <a:chOff x="0" y="133663"/>
              <a:chExt cx="2133600" cy="1626049"/>
            </a:xfrm>
          </p:grpSpPr>
          <p:sp>
            <p:nvSpPr>
              <p:cNvPr id="30" name="Freeform 29"/>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pic>
            <p:nvPicPr>
              <p:cNvPr id="31" name="Picture 30"/>
              <p:cNvPicPr>
                <a:picLocks noChangeAspect="1"/>
              </p:cNvPicPr>
              <p:nvPr/>
            </p:nvPicPr>
            <p:blipFill>
              <a:blip r:embed="rId8"/>
              <a:stretch>
                <a:fillRect/>
              </a:stretch>
            </p:blipFill>
            <p:spPr>
              <a:xfrm>
                <a:off x="0" y="152400"/>
                <a:ext cx="2133600" cy="1607312"/>
              </a:xfrm>
              <a:prstGeom prst="rect">
                <a:avLst/>
              </a:prstGeom>
            </p:spPr>
          </p:pic>
          <p:sp>
            <p:nvSpPr>
              <p:cNvPr id="32" name="TextBox 31"/>
              <p:cNvSpPr txBox="1"/>
              <p:nvPr/>
            </p:nvSpPr>
            <p:spPr>
              <a:xfrm rot="20135162">
                <a:off x="420425" y="133663"/>
                <a:ext cx="994022" cy="572827"/>
              </a:xfrm>
              <a:prstGeom prst="rect">
                <a:avLst/>
              </a:prstGeom>
              <a:noFill/>
            </p:spPr>
            <p:txBody>
              <a:bodyPr wrap="square" rtlCol="0">
                <a:spAutoFit/>
              </a:bodyPr>
              <a:lstStyle/>
              <a:p>
                <a:pPr defTabSz="913653"/>
                <a:r>
                  <a:rPr lang="en-US" sz="2400" b="1" dirty="0">
                    <a:solidFill>
                      <a:srgbClr val="FF6600"/>
                    </a:solidFill>
                    <a:latin typeface="Corbel"/>
                  </a:rPr>
                  <a:t>EMC</a:t>
                </a:r>
              </a:p>
            </p:txBody>
          </p:sp>
        </p:gr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13" name="TextBox 12"/>
            <p:cNvSpPr txBox="1"/>
            <p:nvPr/>
          </p:nvSpPr>
          <p:spPr>
            <a:xfrm>
              <a:off x="3429000" y="4343400"/>
              <a:ext cx="2895600" cy="1077218"/>
            </a:xfrm>
            <a:prstGeom prst="rect">
              <a:avLst/>
            </a:prstGeom>
            <a:noFill/>
          </p:spPr>
          <p:txBody>
            <a:bodyPr wrap="square" rtlCol="0">
              <a:spAutoFit/>
            </a:bodyPr>
            <a:lstStyle/>
            <a:p>
              <a:pPr algn="ctr" defTabSz="913653"/>
              <a:r>
                <a:rPr lang="en-US" sz="3200" dirty="0">
                  <a:solidFill>
                    <a:prstClr val="white"/>
                  </a:solidFill>
                  <a:latin typeface="Corbel"/>
                </a:rPr>
                <a:t>Input: </a:t>
              </a:r>
              <a:r>
                <a:rPr lang="en-US" sz="3200" dirty="0" smtClean="0">
                  <a:solidFill>
                    <a:prstClr val="white"/>
                  </a:solidFill>
                  <a:latin typeface="Corbel"/>
                </a:rPr>
                <a:t>1.3 GB</a:t>
              </a:r>
            </a:p>
            <a:p>
              <a:pPr algn="ctr" defTabSz="913653"/>
              <a:r>
                <a:rPr lang="en-US" sz="3200" dirty="0" smtClean="0">
                  <a:solidFill>
                    <a:prstClr val="white"/>
                  </a:solidFill>
                  <a:latin typeface="Corbel"/>
                </a:rPr>
                <a:t>Output: 6 MB</a:t>
              </a:r>
              <a:endParaRPr lang="en-US" sz="3200" dirty="0">
                <a:solidFill>
                  <a:prstClr val="white"/>
                </a:solidFill>
                <a:latin typeface="Corbel"/>
              </a:endParaRPr>
            </a:p>
          </p:txBody>
        </p:sp>
        <p:sp>
          <p:nvSpPr>
            <p:cNvPr id="14" name="TextBox 13"/>
            <p:cNvSpPr txBox="1"/>
            <p:nvPr/>
          </p:nvSpPr>
          <p:spPr>
            <a:xfrm>
              <a:off x="7086600" y="5791200"/>
              <a:ext cx="1981200" cy="369332"/>
            </a:xfrm>
            <a:prstGeom prst="rect">
              <a:avLst/>
            </a:prstGeom>
            <a:noFill/>
          </p:spPr>
          <p:txBody>
            <a:bodyPr wrap="square" rtlCol="0">
              <a:spAutoFit/>
            </a:bodyPr>
            <a:lstStyle/>
            <a:p>
              <a:pPr defTabSz="913653"/>
              <a:r>
                <a:rPr lang="en-US" b="1" dirty="0">
                  <a:solidFill>
                    <a:srgbClr val="FEB80A"/>
                  </a:solidFill>
                  <a:effectLst>
                    <a:outerShdw blurRad="50800" dist="38100" dir="2700000" algn="tl" rotWithShape="0">
                      <a:srgbClr val="000000">
                        <a:alpha val="43000"/>
                      </a:srgbClr>
                    </a:outerShdw>
                  </a:effectLst>
                  <a:latin typeface="Corbel"/>
                </a:rPr>
                <a:t>File size: 0.2 </a:t>
              </a:r>
              <a:r>
                <a:rPr lang="en-US" b="1" dirty="0" smtClean="0">
                  <a:solidFill>
                    <a:srgbClr val="FEB80A"/>
                  </a:solidFill>
                  <a:effectLst>
                    <a:outerShdw blurRad="50800" dist="38100" dir="2700000" algn="tl" rotWithShape="0">
                      <a:srgbClr val="000000">
                        <a:alpha val="43000"/>
                      </a:srgbClr>
                    </a:outerShdw>
                  </a:effectLst>
                  <a:latin typeface="Corbel"/>
                </a:rPr>
                <a:t>MB</a:t>
              </a:r>
              <a:endParaRPr lang="en-US" b="1" dirty="0">
                <a:solidFill>
                  <a:srgbClr val="FEB80A"/>
                </a:solidFill>
                <a:effectLst>
                  <a:outerShdw blurRad="50800" dist="38100" dir="2700000" algn="tl" rotWithShape="0">
                    <a:srgbClr val="000000">
                      <a:alpha val="43000"/>
                    </a:srgbClr>
                  </a:outerShdw>
                </a:effectLst>
                <a:latin typeface="Corbel"/>
              </a:endParaRPr>
            </a:p>
          </p:txBody>
        </p:sp>
        <p:grpSp>
          <p:nvGrpSpPr>
            <p:cNvPr id="15" name="Group 14"/>
            <p:cNvGrpSpPr/>
            <p:nvPr/>
          </p:nvGrpSpPr>
          <p:grpSpPr>
            <a:xfrm>
              <a:off x="5943600" y="3797742"/>
              <a:ext cx="1612593" cy="850458"/>
              <a:chOff x="5867832" y="3631811"/>
              <a:chExt cx="1612593" cy="850458"/>
            </a:xfrm>
          </p:grpSpPr>
          <p:sp>
            <p:nvSpPr>
              <p:cNvPr id="28" name="Notched Right Arrow 27"/>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9" name="TextBox 28"/>
              <p:cNvSpPr txBox="1"/>
              <p:nvPr/>
            </p:nvSpPr>
            <p:spPr>
              <a:xfrm rot="2517578">
                <a:off x="6053410" y="3893156"/>
                <a:ext cx="1295400" cy="369332"/>
              </a:xfrm>
              <a:prstGeom prst="rect">
                <a:avLst/>
              </a:prstGeom>
              <a:noFill/>
            </p:spPr>
            <p:txBody>
              <a:bodyPr wrap="square" rtlCol="0">
                <a:spAutoFit/>
              </a:bodyPr>
              <a:lstStyle/>
              <a:p>
                <a:pPr defTabSz="913653"/>
                <a:r>
                  <a:rPr lang="en-US" b="1" dirty="0">
                    <a:solidFill>
                      <a:prstClr val="white"/>
                    </a:solidFill>
                    <a:effectLst>
                      <a:outerShdw blurRad="50800" dist="38100" dir="2700000" algn="tl" rotWithShape="0">
                        <a:srgbClr val="000000">
                          <a:alpha val="43000"/>
                        </a:srgbClr>
                      </a:outerShdw>
                    </a:effectLst>
                    <a:latin typeface="Corbel"/>
                  </a:rPr>
                  <a:t>OUTPUT</a:t>
                </a:r>
              </a:p>
            </p:txBody>
          </p:sp>
        </p:grpSp>
        <p:sp>
          <p:nvSpPr>
            <p:cNvPr id="16" name="TextBox 15"/>
            <p:cNvSpPr txBox="1"/>
            <p:nvPr/>
          </p:nvSpPr>
          <p:spPr>
            <a:xfrm>
              <a:off x="457200" y="2514600"/>
              <a:ext cx="2286000" cy="369332"/>
            </a:xfrm>
            <a:prstGeom prst="rect">
              <a:avLst/>
            </a:prstGeom>
            <a:noFill/>
          </p:spPr>
          <p:txBody>
            <a:bodyPr wrap="square" rtlCol="0">
              <a:spAutoFit/>
            </a:bodyPr>
            <a:lstStyle/>
            <a:p>
              <a:pPr defTabSz="913653"/>
              <a:r>
                <a:rPr lang="en-US" dirty="0">
                  <a:solidFill>
                    <a:prstClr val="white"/>
                  </a:solidFill>
                  <a:latin typeface="Corbel"/>
                </a:rPr>
                <a:t>1 set  of RAP grids</a:t>
              </a:r>
            </a:p>
          </p:txBody>
        </p:sp>
        <p:sp>
          <p:nvSpPr>
            <p:cNvPr id="17" name="TextBox 16"/>
            <p:cNvSpPr txBox="1"/>
            <p:nvPr/>
          </p:nvSpPr>
          <p:spPr>
            <a:xfrm>
              <a:off x="1219200" y="5867400"/>
              <a:ext cx="2743200" cy="369332"/>
            </a:xfrm>
            <a:prstGeom prst="rect">
              <a:avLst/>
            </a:prstGeom>
            <a:noFill/>
          </p:spPr>
          <p:txBody>
            <a:bodyPr wrap="square" rtlCol="0">
              <a:spAutoFit/>
            </a:bodyPr>
            <a:lstStyle/>
            <a:p>
              <a:pPr defTabSz="913653"/>
              <a:r>
                <a:rPr lang="en-US" dirty="0">
                  <a:solidFill>
                    <a:prstClr val="white"/>
                  </a:solidFill>
                  <a:latin typeface="Corbel"/>
                </a:rPr>
                <a:t>30 CONUS radar scans</a:t>
              </a:r>
            </a:p>
          </p:txBody>
        </p:sp>
        <p:sp>
          <p:nvSpPr>
            <p:cNvPr id="18" name="TextBox 17"/>
            <p:cNvSpPr txBox="1"/>
            <p:nvPr/>
          </p:nvSpPr>
          <p:spPr>
            <a:xfrm>
              <a:off x="6781800" y="2819466"/>
              <a:ext cx="2438400" cy="646331"/>
            </a:xfrm>
            <a:prstGeom prst="rect">
              <a:avLst/>
            </a:prstGeom>
            <a:noFill/>
          </p:spPr>
          <p:txBody>
            <a:bodyPr wrap="square" rtlCol="0">
              <a:spAutoFit/>
            </a:bodyPr>
            <a:lstStyle/>
            <a:p>
              <a:pPr defTabSz="913653"/>
              <a:r>
                <a:rPr lang="en-US" dirty="0">
                  <a:solidFill>
                    <a:prstClr val="white"/>
                  </a:solidFill>
                  <a:latin typeface="Corbel"/>
                </a:rPr>
                <a:t>8 CONUS satellite scans (in rapid scan)</a:t>
              </a:r>
            </a:p>
          </p:txBody>
        </p:sp>
        <p:sp>
          <p:nvSpPr>
            <p:cNvPr id="19" name="TextBox 18"/>
            <p:cNvSpPr txBox="1"/>
            <p:nvPr/>
          </p:nvSpPr>
          <p:spPr>
            <a:xfrm>
              <a:off x="7239000" y="6107668"/>
              <a:ext cx="1905000" cy="369332"/>
            </a:xfrm>
            <a:prstGeom prst="rect">
              <a:avLst/>
            </a:prstGeom>
            <a:noFill/>
          </p:spPr>
          <p:txBody>
            <a:bodyPr wrap="square" rtlCol="0">
              <a:spAutoFit/>
            </a:bodyPr>
            <a:lstStyle/>
            <a:p>
              <a:pPr defTabSz="913653"/>
              <a:r>
                <a:rPr lang="en-US" dirty="0">
                  <a:solidFill>
                    <a:prstClr val="white"/>
                  </a:solidFill>
                  <a:latin typeface="Corbel"/>
                </a:rPr>
                <a:t>30 output files</a:t>
              </a:r>
            </a:p>
          </p:txBody>
        </p:sp>
        <p:sp>
          <p:nvSpPr>
            <p:cNvPr id="20" name="Notched Right Arrow 19"/>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1" name="Notched Right Arrow 20"/>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2" name="Notched Right Arrow 21"/>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3" name="TextBox 22"/>
            <p:cNvSpPr txBox="1"/>
            <p:nvPr/>
          </p:nvSpPr>
          <p:spPr>
            <a:xfrm>
              <a:off x="1100135" y="8469"/>
              <a:ext cx="7019870" cy="584776"/>
            </a:xfrm>
            <a:prstGeom prst="rect">
              <a:avLst/>
            </a:prstGeom>
            <a:noFill/>
          </p:spPr>
          <p:txBody>
            <a:bodyPr wrap="none" rtlCol="0">
              <a:spAutoFit/>
            </a:bodyPr>
            <a:lstStyle/>
            <a:p>
              <a:pPr algn="ctr" defTabSz="913653"/>
              <a:r>
                <a:rPr lang="en-US" sz="3200" b="1" dirty="0" smtClean="0">
                  <a:solidFill>
                    <a:srgbClr val="000000"/>
                  </a:solidFill>
                  <a:latin typeface="Corbel"/>
                </a:rPr>
                <a:t>“Big Data” to Information: </a:t>
              </a:r>
              <a:r>
                <a:rPr lang="en-US" sz="3200" b="1" dirty="0" err="1" smtClean="0">
                  <a:solidFill>
                    <a:srgbClr val="000000"/>
                  </a:solidFill>
                  <a:latin typeface="Corbel"/>
                </a:rPr>
                <a:t>ProbSevere</a:t>
              </a:r>
              <a:endParaRPr lang="en-US" sz="3200" b="1" dirty="0">
                <a:solidFill>
                  <a:srgbClr val="000000"/>
                </a:solidFill>
                <a:latin typeface="Corbel"/>
              </a:endParaRPr>
            </a:p>
          </p:txBody>
        </p:sp>
        <p:sp>
          <p:nvSpPr>
            <p:cNvPr id="24" name="TextBox 23"/>
            <p:cNvSpPr txBox="1"/>
            <p:nvPr/>
          </p:nvSpPr>
          <p:spPr>
            <a:xfrm>
              <a:off x="3657600" y="1138601"/>
              <a:ext cx="2438400" cy="461665"/>
            </a:xfrm>
            <a:prstGeom prst="rect">
              <a:avLst/>
            </a:prstGeom>
            <a:noFill/>
          </p:spPr>
          <p:txBody>
            <a:bodyPr wrap="square" rtlCol="0">
              <a:spAutoFit/>
            </a:bodyPr>
            <a:lstStyle/>
            <a:p>
              <a:pPr algn="ctr" defTabSz="913653"/>
              <a:r>
                <a:rPr lang="en-US" sz="2400" b="1" dirty="0">
                  <a:solidFill>
                    <a:prstClr val="white"/>
                  </a:solidFill>
                  <a:latin typeface="Corbel"/>
                </a:rPr>
                <a:t>In one hour…</a:t>
              </a:r>
            </a:p>
          </p:txBody>
        </p:sp>
        <p:sp>
          <p:nvSpPr>
            <p:cNvPr id="25" name="TextBox 24"/>
            <p:cNvSpPr txBox="1"/>
            <p:nvPr/>
          </p:nvSpPr>
          <p:spPr>
            <a:xfrm>
              <a:off x="0" y="4114800"/>
              <a:ext cx="2743200" cy="369332"/>
            </a:xfrm>
            <a:prstGeom prst="rect">
              <a:avLst/>
            </a:prstGeom>
            <a:noFill/>
          </p:spPr>
          <p:txBody>
            <a:bodyPr wrap="square" rtlCol="0">
              <a:spAutoFit/>
            </a:bodyPr>
            <a:lstStyle/>
            <a:p>
              <a:pPr defTabSz="913653"/>
              <a:r>
                <a:rPr lang="en-US" dirty="0">
                  <a:solidFill>
                    <a:prstClr val="white"/>
                  </a:solidFill>
                  <a:latin typeface="Corbel"/>
                </a:rPr>
                <a:t>30 lightning files</a:t>
              </a:r>
            </a:p>
          </p:txBody>
        </p:sp>
        <p:sp>
          <p:nvSpPr>
            <p:cNvPr id="26" name="Notched Right Arrow 25"/>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pic>
          <p:nvPicPr>
            <p:cNvPr id="27" name="Picture 26"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grpSp>
      <p:sp>
        <p:nvSpPr>
          <p:cNvPr id="65" name="Oval 64"/>
          <p:cNvSpPr/>
          <p:nvPr/>
        </p:nvSpPr>
        <p:spPr>
          <a:xfrm>
            <a:off x="7010400" y="5715000"/>
            <a:ext cx="1981200" cy="914400"/>
          </a:xfrm>
          <a:prstGeom prst="ellipse">
            <a:avLst/>
          </a:prstGeom>
          <a:noFill/>
          <a:ln w="37338">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12</a:t>
            </a:fld>
            <a:endParaRPr lang="en-US">
              <a:solidFill>
                <a:prstClr val="white">
                  <a:lumMod val="75000"/>
                </a:prstClr>
              </a:solidFill>
              <a:latin typeface="Arial"/>
            </a:endParaRPr>
          </a:p>
        </p:txBody>
      </p:sp>
    </p:spTree>
    <p:extLst>
      <p:ext uri="{BB962C8B-B14F-4D97-AF65-F5344CB8AC3E}">
        <p14:creationId xmlns:p14="http://schemas.microsoft.com/office/powerpoint/2010/main" val="25008650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152400" y="8469"/>
            <a:ext cx="9372600" cy="6468531"/>
            <a:chOff x="-152400" y="8469"/>
            <a:chExt cx="9372600" cy="6468531"/>
          </a:xfrm>
        </p:grpSpPr>
        <p:pic>
          <p:nvPicPr>
            <p:cNvPr id="5" name="Picture 4"/>
            <p:cNvPicPr>
              <a:picLocks noChangeAspect="1"/>
            </p:cNvPicPr>
            <p:nvPr/>
          </p:nvPicPr>
          <p:blipFill>
            <a:blip r:embed="rId3"/>
            <a:stretch>
              <a:fillRect/>
            </a:stretch>
          </p:blipFill>
          <p:spPr>
            <a:xfrm>
              <a:off x="898076" y="1029768"/>
              <a:ext cx="1768929" cy="1499788"/>
            </a:xfrm>
            <a:prstGeom prst="rect">
              <a:avLst/>
            </a:prstGeom>
          </p:spPr>
        </p:pic>
        <p:pic>
          <p:nvPicPr>
            <p:cNvPr id="6" name="Picture 5"/>
            <p:cNvPicPr>
              <a:picLocks noChangeAspect="1"/>
            </p:cNvPicPr>
            <p:nvPr/>
          </p:nvPicPr>
          <p:blipFill>
            <a:blip r:embed="rId4"/>
            <a:stretch>
              <a:fillRect/>
            </a:stretch>
          </p:blipFill>
          <p:spPr>
            <a:xfrm>
              <a:off x="6934200" y="1302177"/>
              <a:ext cx="2032000" cy="1517227"/>
            </a:xfrm>
            <a:prstGeom prst="rect">
              <a:avLst/>
            </a:prstGeom>
          </p:spPr>
        </p:pic>
        <p:pic>
          <p:nvPicPr>
            <p:cNvPr id="7" name="Picture 6"/>
            <p:cNvPicPr>
              <a:picLocks noChangeAspect="1"/>
            </p:cNvPicPr>
            <p:nvPr/>
          </p:nvPicPr>
          <p:blipFill>
            <a:blip r:embed="rId5"/>
            <a:stretch>
              <a:fillRect/>
            </a:stretch>
          </p:blipFill>
          <p:spPr>
            <a:xfrm>
              <a:off x="7543800" y="609600"/>
              <a:ext cx="1626295" cy="1187196"/>
            </a:xfrm>
            <a:prstGeom prst="rect">
              <a:avLst/>
            </a:prstGeom>
          </p:spPr>
        </p:pic>
        <p:pic>
          <p:nvPicPr>
            <p:cNvPr id="8" name="Picture 7"/>
            <p:cNvPicPr>
              <a:picLocks noChangeAspect="1"/>
            </p:cNvPicPr>
            <p:nvPr/>
          </p:nvPicPr>
          <p:blipFill>
            <a:blip r:embed="rId6"/>
            <a:stretch>
              <a:fillRect/>
            </a:stretch>
          </p:blipFill>
          <p:spPr>
            <a:xfrm>
              <a:off x="1295400" y="4648200"/>
              <a:ext cx="1524000" cy="1094638"/>
            </a:xfrm>
            <a:prstGeom prst="rect">
              <a:avLst/>
            </a:prstGeom>
          </p:spPr>
        </p:pic>
        <p:pic>
          <p:nvPicPr>
            <p:cNvPr id="9" name="Picture 8"/>
            <p:cNvPicPr>
              <a:picLocks noChangeAspect="1"/>
            </p:cNvPicPr>
            <p:nvPr/>
          </p:nvPicPr>
          <p:blipFill>
            <a:blip r:embed="rId7"/>
            <a:stretch>
              <a:fillRect/>
            </a:stretch>
          </p:blipFill>
          <p:spPr>
            <a:xfrm>
              <a:off x="381004" y="5080484"/>
              <a:ext cx="898769" cy="1348154"/>
            </a:xfrm>
            <a:prstGeom prst="rect">
              <a:avLst/>
            </a:prstGeom>
          </p:spPr>
        </p:pic>
        <p:grpSp>
          <p:nvGrpSpPr>
            <p:cNvPr id="10" name="Group 9"/>
            <p:cNvGrpSpPr/>
            <p:nvPr/>
          </p:nvGrpSpPr>
          <p:grpSpPr>
            <a:xfrm>
              <a:off x="2895600" y="2895600"/>
              <a:ext cx="3886200" cy="1219200"/>
              <a:chOff x="2667000" y="2133600"/>
              <a:chExt cx="3886200" cy="1219200"/>
            </a:xfrm>
          </p:grpSpPr>
          <p:sp>
            <p:nvSpPr>
              <p:cNvPr id="33" name="Cube 32"/>
              <p:cNvSpPr/>
              <p:nvPr/>
            </p:nvSpPr>
            <p:spPr>
              <a:xfrm>
                <a:off x="2667000" y="2133600"/>
                <a:ext cx="3886200" cy="1219200"/>
              </a:xfrm>
              <a:prstGeom prst="cube">
                <a:avLst>
                  <a:gd name="adj" fmla="val 31250"/>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34" name="TextBox 33"/>
              <p:cNvSpPr txBox="1"/>
              <p:nvPr/>
            </p:nvSpPr>
            <p:spPr>
              <a:xfrm>
                <a:off x="3048000" y="2463224"/>
                <a:ext cx="3124200" cy="707886"/>
              </a:xfrm>
              <a:prstGeom prst="rect">
                <a:avLst/>
              </a:prstGeom>
              <a:noFill/>
            </p:spPr>
            <p:txBody>
              <a:bodyPr wrap="square" rtlCol="0">
                <a:spAutoFit/>
              </a:bodyPr>
              <a:lstStyle/>
              <a:p>
                <a:pPr defTabSz="913653"/>
                <a:r>
                  <a:rPr lang="en-US" sz="4000" dirty="0" err="1">
                    <a:solidFill>
                      <a:prstClr val="white"/>
                    </a:solidFill>
                    <a:latin typeface="Corbel"/>
                  </a:rPr>
                  <a:t>ProbSevere</a:t>
                </a:r>
                <a:endParaRPr lang="en-US" sz="4000" dirty="0">
                  <a:solidFill>
                    <a:prstClr val="white"/>
                  </a:solidFill>
                  <a:latin typeface="Corbel"/>
                </a:endParaRPr>
              </a:p>
            </p:txBody>
          </p:sp>
        </p:grpSp>
        <p:grpSp>
          <p:nvGrpSpPr>
            <p:cNvPr id="11" name="Group 10"/>
            <p:cNvGrpSpPr/>
            <p:nvPr/>
          </p:nvGrpSpPr>
          <p:grpSpPr>
            <a:xfrm>
              <a:off x="-152400" y="670765"/>
              <a:ext cx="1981200" cy="1310501"/>
              <a:chOff x="0" y="133663"/>
              <a:chExt cx="2133600" cy="1626049"/>
            </a:xfrm>
          </p:grpSpPr>
          <p:sp>
            <p:nvSpPr>
              <p:cNvPr id="30" name="Freeform 29"/>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pic>
            <p:nvPicPr>
              <p:cNvPr id="31" name="Picture 30"/>
              <p:cNvPicPr>
                <a:picLocks noChangeAspect="1"/>
              </p:cNvPicPr>
              <p:nvPr/>
            </p:nvPicPr>
            <p:blipFill>
              <a:blip r:embed="rId8"/>
              <a:stretch>
                <a:fillRect/>
              </a:stretch>
            </p:blipFill>
            <p:spPr>
              <a:xfrm>
                <a:off x="0" y="152400"/>
                <a:ext cx="2133600" cy="1607312"/>
              </a:xfrm>
              <a:prstGeom prst="rect">
                <a:avLst/>
              </a:prstGeom>
            </p:spPr>
          </p:pic>
          <p:sp>
            <p:nvSpPr>
              <p:cNvPr id="32" name="TextBox 31"/>
              <p:cNvSpPr txBox="1"/>
              <p:nvPr/>
            </p:nvSpPr>
            <p:spPr>
              <a:xfrm rot="20135162">
                <a:off x="420425" y="133663"/>
                <a:ext cx="994022" cy="572827"/>
              </a:xfrm>
              <a:prstGeom prst="rect">
                <a:avLst/>
              </a:prstGeom>
              <a:noFill/>
            </p:spPr>
            <p:txBody>
              <a:bodyPr wrap="square" rtlCol="0">
                <a:spAutoFit/>
              </a:bodyPr>
              <a:lstStyle/>
              <a:p>
                <a:pPr defTabSz="913653"/>
                <a:r>
                  <a:rPr lang="en-US" sz="2400" b="1" dirty="0">
                    <a:solidFill>
                      <a:srgbClr val="FF6600"/>
                    </a:solidFill>
                    <a:latin typeface="Corbel"/>
                  </a:rPr>
                  <a:t>EMC</a:t>
                </a:r>
              </a:p>
            </p:txBody>
          </p:sp>
        </p:gr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14" name="TextBox 13"/>
            <p:cNvSpPr txBox="1"/>
            <p:nvPr/>
          </p:nvSpPr>
          <p:spPr>
            <a:xfrm>
              <a:off x="7086600" y="5791200"/>
              <a:ext cx="1981200" cy="369332"/>
            </a:xfrm>
            <a:prstGeom prst="rect">
              <a:avLst/>
            </a:prstGeom>
            <a:noFill/>
          </p:spPr>
          <p:txBody>
            <a:bodyPr wrap="square" rtlCol="0">
              <a:spAutoFit/>
            </a:bodyPr>
            <a:lstStyle/>
            <a:p>
              <a:pPr defTabSz="913653"/>
              <a:r>
                <a:rPr lang="en-US" b="1" dirty="0">
                  <a:solidFill>
                    <a:srgbClr val="FEB80A"/>
                  </a:solidFill>
                  <a:effectLst>
                    <a:outerShdw blurRad="50800" dist="38100" dir="2700000" algn="tl" rotWithShape="0">
                      <a:srgbClr val="000000">
                        <a:alpha val="43000"/>
                      </a:srgbClr>
                    </a:outerShdw>
                  </a:effectLst>
                  <a:latin typeface="Corbel"/>
                </a:rPr>
                <a:t>File size: 0.2 MB</a:t>
              </a:r>
            </a:p>
          </p:txBody>
        </p:sp>
        <p:grpSp>
          <p:nvGrpSpPr>
            <p:cNvPr id="15" name="Group 14"/>
            <p:cNvGrpSpPr/>
            <p:nvPr/>
          </p:nvGrpSpPr>
          <p:grpSpPr>
            <a:xfrm>
              <a:off x="5943600" y="3797742"/>
              <a:ext cx="1612593" cy="850458"/>
              <a:chOff x="5867832" y="3631811"/>
              <a:chExt cx="1612593" cy="850458"/>
            </a:xfrm>
          </p:grpSpPr>
          <p:sp>
            <p:nvSpPr>
              <p:cNvPr id="28" name="Notched Right Arrow 27"/>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9" name="TextBox 28"/>
              <p:cNvSpPr txBox="1"/>
              <p:nvPr/>
            </p:nvSpPr>
            <p:spPr>
              <a:xfrm rot="2517578">
                <a:off x="6053410" y="3893156"/>
                <a:ext cx="1295400" cy="369332"/>
              </a:xfrm>
              <a:prstGeom prst="rect">
                <a:avLst/>
              </a:prstGeom>
              <a:noFill/>
            </p:spPr>
            <p:txBody>
              <a:bodyPr wrap="square" rtlCol="0">
                <a:spAutoFit/>
              </a:bodyPr>
              <a:lstStyle/>
              <a:p>
                <a:pPr defTabSz="913653"/>
                <a:r>
                  <a:rPr lang="en-US" b="1" dirty="0">
                    <a:solidFill>
                      <a:prstClr val="white"/>
                    </a:solidFill>
                    <a:effectLst>
                      <a:outerShdw blurRad="50800" dist="38100" dir="2700000" algn="tl" rotWithShape="0">
                        <a:srgbClr val="000000">
                          <a:alpha val="43000"/>
                        </a:srgbClr>
                      </a:outerShdw>
                    </a:effectLst>
                    <a:latin typeface="Corbel"/>
                  </a:rPr>
                  <a:t>OUTPUT</a:t>
                </a:r>
              </a:p>
            </p:txBody>
          </p:sp>
        </p:grpSp>
        <p:sp>
          <p:nvSpPr>
            <p:cNvPr id="16" name="TextBox 15"/>
            <p:cNvSpPr txBox="1"/>
            <p:nvPr/>
          </p:nvSpPr>
          <p:spPr>
            <a:xfrm>
              <a:off x="457200" y="2514600"/>
              <a:ext cx="2286000" cy="369332"/>
            </a:xfrm>
            <a:prstGeom prst="rect">
              <a:avLst/>
            </a:prstGeom>
            <a:noFill/>
          </p:spPr>
          <p:txBody>
            <a:bodyPr wrap="square" rtlCol="0">
              <a:spAutoFit/>
            </a:bodyPr>
            <a:lstStyle/>
            <a:p>
              <a:pPr defTabSz="913653"/>
              <a:r>
                <a:rPr lang="en-US" dirty="0">
                  <a:solidFill>
                    <a:prstClr val="white"/>
                  </a:solidFill>
                  <a:latin typeface="Corbel"/>
                </a:rPr>
                <a:t>1 set  of RAP grids</a:t>
              </a:r>
            </a:p>
          </p:txBody>
        </p:sp>
        <p:sp>
          <p:nvSpPr>
            <p:cNvPr id="17" name="TextBox 16"/>
            <p:cNvSpPr txBox="1"/>
            <p:nvPr/>
          </p:nvSpPr>
          <p:spPr>
            <a:xfrm>
              <a:off x="1219200" y="5867400"/>
              <a:ext cx="2743200" cy="369332"/>
            </a:xfrm>
            <a:prstGeom prst="rect">
              <a:avLst/>
            </a:prstGeom>
            <a:noFill/>
          </p:spPr>
          <p:txBody>
            <a:bodyPr wrap="square" rtlCol="0">
              <a:spAutoFit/>
            </a:bodyPr>
            <a:lstStyle/>
            <a:p>
              <a:pPr defTabSz="913653"/>
              <a:r>
                <a:rPr lang="en-US" dirty="0">
                  <a:solidFill>
                    <a:prstClr val="white"/>
                  </a:solidFill>
                  <a:latin typeface="Corbel"/>
                </a:rPr>
                <a:t>30 CONUS radar scans</a:t>
              </a:r>
            </a:p>
          </p:txBody>
        </p:sp>
        <p:sp>
          <p:nvSpPr>
            <p:cNvPr id="18" name="TextBox 17"/>
            <p:cNvSpPr txBox="1"/>
            <p:nvPr/>
          </p:nvSpPr>
          <p:spPr>
            <a:xfrm>
              <a:off x="6781800" y="2819466"/>
              <a:ext cx="2438400" cy="646331"/>
            </a:xfrm>
            <a:prstGeom prst="rect">
              <a:avLst/>
            </a:prstGeom>
            <a:noFill/>
          </p:spPr>
          <p:txBody>
            <a:bodyPr wrap="square" rtlCol="0">
              <a:spAutoFit/>
            </a:bodyPr>
            <a:lstStyle/>
            <a:p>
              <a:pPr defTabSz="913653"/>
              <a:r>
                <a:rPr lang="en-US" dirty="0" smtClean="0">
                  <a:solidFill>
                    <a:prstClr val="white"/>
                  </a:solidFill>
                  <a:latin typeface="Corbel"/>
                </a:rPr>
                <a:t>12 </a:t>
              </a:r>
              <a:r>
                <a:rPr lang="en-US" dirty="0">
                  <a:solidFill>
                    <a:prstClr val="white"/>
                  </a:solidFill>
                  <a:latin typeface="Corbel"/>
                </a:rPr>
                <a:t>CONUS satellite scans (in rapid scan)</a:t>
              </a:r>
            </a:p>
          </p:txBody>
        </p:sp>
        <p:sp>
          <p:nvSpPr>
            <p:cNvPr id="19" name="TextBox 18"/>
            <p:cNvSpPr txBox="1"/>
            <p:nvPr/>
          </p:nvSpPr>
          <p:spPr>
            <a:xfrm>
              <a:off x="7239000" y="6107668"/>
              <a:ext cx="1905000" cy="369332"/>
            </a:xfrm>
            <a:prstGeom prst="rect">
              <a:avLst/>
            </a:prstGeom>
            <a:noFill/>
          </p:spPr>
          <p:txBody>
            <a:bodyPr wrap="square" rtlCol="0">
              <a:spAutoFit/>
            </a:bodyPr>
            <a:lstStyle/>
            <a:p>
              <a:pPr defTabSz="913653"/>
              <a:r>
                <a:rPr lang="en-US" dirty="0">
                  <a:solidFill>
                    <a:prstClr val="white"/>
                  </a:solidFill>
                  <a:latin typeface="Corbel"/>
                </a:rPr>
                <a:t>30 output files</a:t>
              </a:r>
            </a:p>
          </p:txBody>
        </p:sp>
        <p:sp>
          <p:nvSpPr>
            <p:cNvPr id="20" name="Notched Right Arrow 19"/>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1" name="Notched Right Arrow 20"/>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2" name="Notched Right Arrow 21"/>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3" name="TextBox 22"/>
            <p:cNvSpPr txBox="1"/>
            <p:nvPr/>
          </p:nvSpPr>
          <p:spPr>
            <a:xfrm>
              <a:off x="1100135" y="8469"/>
              <a:ext cx="7019870" cy="584776"/>
            </a:xfrm>
            <a:prstGeom prst="rect">
              <a:avLst/>
            </a:prstGeom>
            <a:noFill/>
          </p:spPr>
          <p:txBody>
            <a:bodyPr wrap="none" rtlCol="0">
              <a:spAutoFit/>
            </a:bodyPr>
            <a:lstStyle/>
            <a:p>
              <a:pPr algn="ctr" defTabSz="913653"/>
              <a:r>
                <a:rPr lang="en-US" sz="3200" b="1" dirty="0" smtClean="0">
                  <a:solidFill>
                    <a:srgbClr val="000000"/>
                  </a:solidFill>
                  <a:latin typeface="Corbel"/>
                </a:rPr>
                <a:t>“Big Data” to Information: </a:t>
              </a:r>
              <a:r>
                <a:rPr lang="en-US" sz="3200" b="1" dirty="0" err="1" smtClean="0">
                  <a:solidFill>
                    <a:srgbClr val="000000"/>
                  </a:solidFill>
                  <a:latin typeface="Corbel"/>
                </a:rPr>
                <a:t>ProbSevere</a:t>
              </a:r>
              <a:endParaRPr lang="en-US" sz="3200" b="1" dirty="0">
                <a:solidFill>
                  <a:srgbClr val="000000"/>
                </a:solidFill>
                <a:latin typeface="Corbel"/>
              </a:endParaRPr>
            </a:p>
          </p:txBody>
        </p:sp>
        <p:sp>
          <p:nvSpPr>
            <p:cNvPr id="24" name="TextBox 23"/>
            <p:cNvSpPr txBox="1"/>
            <p:nvPr/>
          </p:nvSpPr>
          <p:spPr>
            <a:xfrm>
              <a:off x="3657600" y="1138601"/>
              <a:ext cx="2438400" cy="461665"/>
            </a:xfrm>
            <a:prstGeom prst="rect">
              <a:avLst/>
            </a:prstGeom>
            <a:noFill/>
          </p:spPr>
          <p:txBody>
            <a:bodyPr wrap="square" rtlCol="0">
              <a:spAutoFit/>
            </a:bodyPr>
            <a:lstStyle/>
            <a:p>
              <a:pPr algn="ctr" defTabSz="913653"/>
              <a:r>
                <a:rPr lang="en-US" sz="2400" b="1" dirty="0">
                  <a:solidFill>
                    <a:prstClr val="white"/>
                  </a:solidFill>
                  <a:latin typeface="Corbel"/>
                </a:rPr>
                <a:t>In one hour…</a:t>
              </a:r>
            </a:p>
          </p:txBody>
        </p:sp>
        <p:sp>
          <p:nvSpPr>
            <p:cNvPr id="25" name="TextBox 24"/>
            <p:cNvSpPr txBox="1"/>
            <p:nvPr/>
          </p:nvSpPr>
          <p:spPr>
            <a:xfrm>
              <a:off x="0" y="4114800"/>
              <a:ext cx="2743200" cy="369332"/>
            </a:xfrm>
            <a:prstGeom prst="rect">
              <a:avLst/>
            </a:prstGeom>
            <a:noFill/>
          </p:spPr>
          <p:txBody>
            <a:bodyPr wrap="square" rtlCol="0">
              <a:spAutoFit/>
            </a:bodyPr>
            <a:lstStyle/>
            <a:p>
              <a:pPr defTabSz="913653"/>
              <a:r>
                <a:rPr lang="en-US" dirty="0">
                  <a:solidFill>
                    <a:prstClr val="white"/>
                  </a:solidFill>
                  <a:latin typeface="Corbel"/>
                </a:rPr>
                <a:t>30 lightning files</a:t>
              </a:r>
            </a:p>
          </p:txBody>
        </p:sp>
        <p:sp>
          <p:nvSpPr>
            <p:cNvPr id="26" name="Notched Right Arrow 25"/>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pic>
          <p:nvPicPr>
            <p:cNvPr id="27" name="Picture 26"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grpSp>
      <p:sp>
        <p:nvSpPr>
          <p:cNvPr id="35" name="TextBox 34"/>
          <p:cNvSpPr txBox="1"/>
          <p:nvPr/>
        </p:nvSpPr>
        <p:spPr>
          <a:xfrm>
            <a:off x="2667000" y="1676400"/>
            <a:ext cx="4191000" cy="1077218"/>
          </a:xfrm>
          <a:prstGeom prst="rect">
            <a:avLst/>
          </a:prstGeom>
          <a:noFill/>
        </p:spPr>
        <p:txBody>
          <a:bodyPr wrap="square" rtlCol="0">
            <a:spAutoFit/>
          </a:bodyPr>
          <a:lstStyle/>
          <a:p>
            <a:pPr algn="ctr" defTabSz="913653"/>
            <a:r>
              <a:rPr lang="en-US" sz="3200" b="1" dirty="0">
                <a:solidFill>
                  <a:srgbClr val="FFFF00"/>
                </a:solidFill>
                <a:latin typeface="Arial"/>
                <a:cs typeface="Arial"/>
              </a:rPr>
              <a:t>With 1 GOES-</a:t>
            </a:r>
            <a:r>
              <a:rPr lang="en-US" sz="3200" b="1" dirty="0" smtClean="0">
                <a:solidFill>
                  <a:srgbClr val="FFFF00"/>
                </a:solidFill>
                <a:latin typeface="Arial"/>
                <a:cs typeface="Arial"/>
              </a:rPr>
              <a:t>R Series</a:t>
            </a:r>
            <a:endParaRPr lang="en-US" sz="3200" b="1" dirty="0">
              <a:solidFill>
                <a:srgbClr val="FFFF00"/>
              </a:solidFill>
              <a:latin typeface="Arial"/>
              <a:cs typeface="Arial"/>
            </a:endParaRPr>
          </a:p>
        </p:txBody>
      </p:sp>
      <p:sp>
        <p:nvSpPr>
          <p:cNvPr id="36" name="Oval 35"/>
          <p:cNvSpPr/>
          <p:nvPr/>
        </p:nvSpPr>
        <p:spPr>
          <a:xfrm>
            <a:off x="7010400" y="5715000"/>
            <a:ext cx="1981200" cy="914400"/>
          </a:xfrm>
          <a:prstGeom prst="ellipse">
            <a:avLst/>
          </a:prstGeom>
          <a:noFill/>
          <a:ln w="37338">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37" name="TextBox 36"/>
          <p:cNvSpPr txBox="1"/>
          <p:nvPr/>
        </p:nvSpPr>
        <p:spPr>
          <a:xfrm>
            <a:off x="3429000" y="4343400"/>
            <a:ext cx="2895600" cy="1077218"/>
          </a:xfrm>
          <a:prstGeom prst="rect">
            <a:avLst/>
          </a:prstGeom>
          <a:noFill/>
        </p:spPr>
        <p:txBody>
          <a:bodyPr wrap="square" rtlCol="0">
            <a:spAutoFit/>
          </a:bodyPr>
          <a:lstStyle/>
          <a:p>
            <a:pPr algn="ctr" defTabSz="913653"/>
            <a:r>
              <a:rPr lang="en-US" sz="3200" dirty="0">
                <a:solidFill>
                  <a:prstClr val="white"/>
                </a:solidFill>
                <a:latin typeface="Corbel"/>
              </a:rPr>
              <a:t>Input: </a:t>
            </a:r>
            <a:r>
              <a:rPr lang="en-US" sz="3200" dirty="0" smtClean="0">
                <a:solidFill>
                  <a:prstClr val="white"/>
                </a:solidFill>
                <a:latin typeface="Corbel"/>
              </a:rPr>
              <a:t>10 GB</a:t>
            </a:r>
          </a:p>
          <a:p>
            <a:pPr algn="ctr" defTabSz="913653"/>
            <a:r>
              <a:rPr lang="en-US" sz="3200" dirty="0" smtClean="0">
                <a:solidFill>
                  <a:prstClr val="white"/>
                </a:solidFill>
                <a:latin typeface="Corbel"/>
              </a:rPr>
              <a:t>Output: 6 MB</a:t>
            </a:r>
            <a:endParaRPr lang="en-US" sz="3200" dirty="0">
              <a:solidFill>
                <a:prstClr val="white"/>
              </a:solidFill>
              <a:latin typeface="Corbe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13</a:t>
            </a:fld>
            <a:endParaRPr lang="en-US">
              <a:solidFill>
                <a:prstClr val="white">
                  <a:lumMod val="75000"/>
                </a:prstClr>
              </a:solidFill>
              <a:latin typeface="Arial"/>
            </a:endParaRPr>
          </a:p>
        </p:txBody>
      </p:sp>
    </p:spTree>
    <p:extLst>
      <p:ext uri="{BB962C8B-B14F-4D97-AF65-F5344CB8AC3E}">
        <p14:creationId xmlns:p14="http://schemas.microsoft.com/office/powerpoint/2010/main" val="3698290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152400" y="8469"/>
            <a:ext cx="9372600" cy="6468531"/>
            <a:chOff x="-152400" y="8469"/>
            <a:chExt cx="9372600" cy="6468531"/>
          </a:xfrm>
        </p:grpSpPr>
        <p:pic>
          <p:nvPicPr>
            <p:cNvPr id="5" name="Picture 4"/>
            <p:cNvPicPr>
              <a:picLocks noChangeAspect="1"/>
            </p:cNvPicPr>
            <p:nvPr/>
          </p:nvPicPr>
          <p:blipFill>
            <a:blip r:embed="rId3"/>
            <a:stretch>
              <a:fillRect/>
            </a:stretch>
          </p:blipFill>
          <p:spPr>
            <a:xfrm>
              <a:off x="898076" y="1029768"/>
              <a:ext cx="1768929" cy="1499788"/>
            </a:xfrm>
            <a:prstGeom prst="rect">
              <a:avLst/>
            </a:prstGeom>
          </p:spPr>
        </p:pic>
        <p:pic>
          <p:nvPicPr>
            <p:cNvPr id="6" name="Picture 5"/>
            <p:cNvPicPr>
              <a:picLocks noChangeAspect="1"/>
            </p:cNvPicPr>
            <p:nvPr/>
          </p:nvPicPr>
          <p:blipFill>
            <a:blip r:embed="rId4"/>
            <a:stretch>
              <a:fillRect/>
            </a:stretch>
          </p:blipFill>
          <p:spPr>
            <a:xfrm>
              <a:off x="6934200" y="1302177"/>
              <a:ext cx="2032000" cy="1517227"/>
            </a:xfrm>
            <a:prstGeom prst="rect">
              <a:avLst/>
            </a:prstGeom>
          </p:spPr>
        </p:pic>
        <p:pic>
          <p:nvPicPr>
            <p:cNvPr id="7" name="Picture 6"/>
            <p:cNvPicPr>
              <a:picLocks noChangeAspect="1"/>
            </p:cNvPicPr>
            <p:nvPr/>
          </p:nvPicPr>
          <p:blipFill>
            <a:blip r:embed="rId5"/>
            <a:stretch>
              <a:fillRect/>
            </a:stretch>
          </p:blipFill>
          <p:spPr>
            <a:xfrm>
              <a:off x="7543800" y="609600"/>
              <a:ext cx="1626295" cy="1187196"/>
            </a:xfrm>
            <a:prstGeom prst="rect">
              <a:avLst/>
            </a:prstGeom>
          </p:spPr>
        </p:pic>
        <p:pic>
          <p:nvPicPr>
            <p:cNvPr id="8" name="Picture 7"/>
            <p:cNvPicPr>
              <a:picLocks noChangeAspect="1"/>
            </p:cNvPicPr>
            <p:nvPr/>
          </p:nvPicPr>
          <p:blipFill>
            <a:blip r:embed="rId6"/>
            <a:stretch>
              <a:fillRect/>
            </a:stretch>
          </p:blipFill>
          <p:spPr>
            <a:xfrm>
              <a:off x="1295400" y="4648200"/>
              <a:ext cx="1524000" cy="1094638"/>
            </a:xfrm>
            <a:prstGeom prst="rect">
              <a:avLst/>
            </a:prstGeom>
          </p:spPr>
        </p:pic>
        <p:pic>
          <p:nvPicPr>
            <p:cNvPr id="9" name="Picture 8"/>
            <p:cNvPicPr>
              <a:picLocks noChangeAspect="1"/>
            </p:cNvPicPr>
            <p:nvPr/>
          </p:nvPicPr>
          <p:blipFill>
            <a:blip r:embed="rId7"/>
            <a:stretch>
              <a:fillRect/>
            </a:stretch>
          </p:blipFill>
          <p:spPr>
            <a:xfrm>
              <a:off x="381004" y="5080484"/>
              <a:ext cx="898769" cy="1348154"/>
            </a:xfrm>
            <a:prstGeom prst="rect">
              <a:avLst/>
            </a:prstGeom>
          </p:spPr>
        </p:pic>
        <p:grpSp>
          <p:nvGrpSpPr>
            <p:cNvPr id="10" name="Group 9"/>
            <p:cNvGrpSpPr/>
            <p:nvPr/>
          </p:nvGrpSpPr>
          <p:grpSpPr>
            <a:xfrm>
              <a:off x="2895600" y="2895600"/>
              <a:ext cx="3886200" cy="1219200"/>
              <a:chOff x="2667000" y="2133600"/>
              <a:chExt cx="3886200" cy="1219200"/>
            </a:xfrm>
          </p:grpSpPr>
          <p:sp>
            <p:nvSpPr>
              <p:cNvPr id="33" name="Cube 32"/>
              <p:cNvSpPr/>
              <p:nvPr/>
            </p:nvSpPr>
            <p:spPr>
              <a:xfrm>
                <a:off x="2667000" y="2133600"/>
                <a:ext cx="3886200" cy="1219200"/>
              </a:xfrm>
              <a:prstGeom prst="cube">
                <a:avLst>
                  <a:gd name="adj" fmla="val 31250"/>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34" name="TextBox 33"/>
              <p:cNvSpPr txBox="1"/>
              <p:nvPr/>
            </p:nvSpPr>
            <p:spPr>
              <a:xfrm>
                <a:off x="3048000" y="2463224"/>
                <a:ext cx="3124200" cy="707886"/>
              </a:xfrm>
              <a:prstGeom prst="rect">
                <a:avLst/>
              </a:prstGeom>
              <a:noFill/>
            </p:spPr>
            <p:txBody>
              <a:bodyPr wrap="square" rtlCol="0">
                <a:spAutoFit/>
              </a:bodyPr>
              <a:lstStyle/>
              <a:p>
                <a:pPr defTabSz="913653"/>
                <a:r>
                  <a:rPr lang="en-US" sz="4000" dirty="0" err="1">
                    <a:solidFill>
                      <a:prstClr val="white"/>
                    </a:solidFill>
                    <a:latin typeface="Corbel"/>
                  </a:rPr>
                  <a:t>ProbSevere</a:t>
                </a:r>
                <a:endParaRPr lang="en-US" sz="4000" dirty="0">
                  <a:solidFill>
                    <a:prstClr val="white"/>
                  </a:solidFill>
                  <a:latin typeface="Corbel"/>
                </a:endParaRPr>
              </a:p>
            </p:txBody>
          </p:sp>
        </p:grpSp>
        <p:grpSp>
          <p:nvGrpSpPr>
            <p:cNvPr id="11" name="Group 10"/>
            <p:cNvGrpSpPr/>
            <p:nvPr/>
          </p:nvGrpSpPr>
          <p:grpSpPr>
            <a:xfrm>
              <a:off x="-152400" y="670765"/>
              <a:ext cx="1981200" cy="1310501"/>
              <a:chOff x="0" y="133663"/>
              <a:chExt cx="2133600" cy="1626049"/>
            </a:xfrm>
          </p:grpSpPr>
          <p:sp>
            <p:nvSpPr>
              <p:cNvPr id="30" name="Freeform 29"/>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pic>
            <p:nvPicPr>
              <p:cNvPr id="31" name="Picture 30"/>
              <p:cNvPicPr>
                <a:picLocks noChangeAspect="1"/>
              </p:cNvPicPr>
              <p:nvPr/>
            </p:nvPicPr>
            <p:blipFill>
              <a:blip r:embed="rId8"/>
              <a:stretch>
                <a:fillRect/>
              </a:stretch>
            </p:blipFill>
            <p:spPr>
              <a:xfrm>
                <a:off x="0" y="152400"/>
                <a:ext cx="2133600" cy="1607312"/>
              </a:xfrm>
              <a:prstGeom prst="rect">
                <a:avLst/>
              </a:prstGeom>
            </p:spPr>
          </p:pic>
          <p:sp>
            <p:nvSpPr>
              <p:cNvPr id="32" name="TextBox 31"/>
              <p:cNvSpPr txBox="1"/>
              <p:nvPr/>
            </p:nvSpPr>
            <p:spPr>
              <a:xfrm rot="20135162">
                <a:off x="420425" y="133663"/>
                <a:ext cx="994022" cy="572827"/>
              </a:xfrm>
              <a:prstGeom prst="rect">
                <a:avLst/>
              </a:prstGeom>
              <a:noFill/>
            </p:spPr>
            <p:txBody>
              <a:bodyPr wrap="square" rtlCol="0">
                <a:spAutoFit/>
              </a:bodyPr>
              <a:lstStyle/>
              <a:p>
                <a:pPr defTabSz="913653"/>
                <a:r>
                  <a:rPr lang="en-US" sz="2400" b="1" dirty="0">
                    <a:solidFill>
                      <a:srgbClr val="FF6600"/>
                    </a:solidFill>
                    <a:latin typeface="Corbel"/>
                  </a:rPr>
                  <a:t>EMC</a:t>
                </a:r>
              </a:p>
            </p:txBody>
          </p:sp>
        </p:gr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14" name="TextBox 13"/>
            <p:cNvSpPr txBox="1"/>
            <p:nvPr/>
          </p:nvSpPr>
          <p:spPr>
            <a:xfrm>
              <a:off x="7086600" y="5791200"/>
              <a:ext cx="1981200" cy="369332"/>
            </a:xfrm>
            <a:prstGeom prst="rect">
              <a:avLst/>
            </a:prstGeom>
            <a:noFill/>
          </p:spPr>
          <p:txBody>
            <a:bodyPr wrap="square" rtlCol="0">
              <a:spAutoFit/>
            </a:bodyPr>
            <a:lstStyle/>
            <a:p>
              <a:pPr defTabSz="913653"/>
              <a:r>
                <a:rPr lang="en-US" b="1" dirty="0">
                  <a:solidFill>
                    <a:srgbClr val="FEB80A"/>
                  </a:solidFill>
                  <a:effectLst>
                    <a:outerShdw blurRad="50800" dist="38100" dir="2700000" algn="tl" rotWithShape="0">
                      <a:srgbClr val="000000">
                        <a:alpha val="43000"/>
                      </a:srgbClr>
                    </a:outerShdw>
                  </a:effectLst>
                  <a:latin typeface="Corbel"/>
                </a:rPr>
                <a:t>File size: 0.2 MB</a:t>
              </a:r>
            </a:p>
          </p:txBody>
        </p:sp>
        <p:grpSp>
          <p:nvGrpSpPr>
            <p:cNvPr id="15" name="Group 14"/>
            <p:cNvGrpSpPr/>
            <p:nvPr/>
          </p:nvGrpSpPr>
          <p:grpSpPr>
            <a:xfrm>
              <a:off x="5943600" y="3797742"/>
              <a:ext cx="1612593" cy="850458"/>
              <a:chOff x="5867832" y="3631811"/>
              <a:chExt cx="1612593" cy="850458"/>
            </a:xfrm>
          </p:grpSpPr>
          <p:sp>
            <p:nvSpPr>
              <p:cNvPr id="28" name="Notched Right Arrow 27"/>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9" name="TextBox 28"/>
              <p:cNvSpPr txBox="1"/>
              <p:nvPr/>
            </p:nvSpPr>
            <p:spPr>
              <a:xfrm rot="2517578">
                <a:off x="6053410" y="3893156"/>
                <a:ext cx="1295400" cy="369332"/>
              </a:xfrm>
              <a:prstGeom prst="rect">
                <a:avLst/>
              </a:prstGeom>
              <a:noFill/>
            </p:spPr>
            <p:txBody>
              <a:bodyPr wrap="square" rtlCol="0">
                <a:spAutoFit/>
              </a:bodyPr>
              <a:lstStyle/>
              <a:p>
                <a:pPr defTabSz="913653"/>
                <a:r>
                  <a:rPr lang="en-US" b="1" dirty="0">
                    <a:solidFill>
                      <a:prstClr val="white"/>
                    </a:solidFill>
                    <a:effectLst>
                      <a:outerShdw blurRad="50800" dist="38100" dir="2700000" algn="tl" rotWithShape="0">
                        <a:srgbClr val="000000">
                          <a:alpha val="43000"/>
                        </a:srgbClr>
                      </a:outerShdw>
                    </a:effectLst>
                    <a:latin typeface="Corbel"/>
                  </a:rPr>
                  <a:t>OUTPUT</a:t>
                </a:r>
              </a:p>
            </p:txBody>
          </p:sp>
        </p:grpSp>
        <p:sp>
          <p:nvSpPr>
            <p:cNvPr id="16" name="TextBox 15"/>
            <p:cNvSpPr txBox="1"/>
            <p:nvPr/>
          </p:nvSpPr>
          <p:spPr>
            <a:xfrm>
              <a:off x="457200" y="2514600"/>
              <a:ext cx="2286000" cy="369332"/>
            </a:xfrm>
            <a:prstGeom prst="rect">
              <a:avLst/>
            </a:prstGeom>
            <a:noFill/>
          </p:spPr>
          <p:txBody>
            <a:bodyPr wrap="square" rtlCol="0">
              <a:spAutoFit/>
            </a:bodyPr>
            <a:lstStyle/>
            <a:p>
              <a:pPr defTabSz="913653"/>
              <a:r>
                <a:rPr lang="en-US" dirty="0">
                  <a:solidFill>
                    <a:prstClr val="white"/>
                  </a:solidFill>
                  <a:latin typeface="Corbel"/>
                </a:rPr>
                <a:t>1 set  of RAP grids</a:t>
              </a:r>
            </a:p>
          </p:txBody>
        </p:sp>
        <p:sp>
          <p:nvSpPr>
            <p:cNvPr id="17" name="TextBox 16"/>
            <p:cNvSpPr txBox="1"/>
            <p:nvPr/>
          </p:nvSpPr>
          <p:spPr>
            <a:xfrm>
              <a:off x="1219200" y="5867400"/>
              <a:ext cx="2743200" cy="369332"/>
            </a:xfrm>
            <a:prstGeom prst="rect">
              <a:avLst/>
            </a:prstGeom>
            <a:noFill/>
          </p:spPr>
          <p:txBody>
            <a:bodyPr wrap="square" rtlCol="0">
              <a:spAutoFit/>
            </a:bodyPr>
            <a:lstStyle/>
            <a:p>
              <a:pPr defTabSz="913653"/>
              <a:r>
                <a:rPr lang="en-US" dirty="0">
                  <a:solidFill>
                    <a:prstClr val="white"/>
                  </a:solidFill>
                  <a:latin typeface="Corbel"/>
                </a:rPr>
                <a:t>30 CONUS radar scans</a:t>
              </a:r>
            </a:p>
          </p:txBody>
        </p:sp>
        <p:sp>
          <p:nvSpPr>
            <p:cNvPr id="18" name="TextBox 17"/>
            <p:cNvSpPr txBox="1"/>
            <p:nvPr/>
          </p:nvSpPr>
          <p:spPr>
            <a:xfrm>
              <a:off x="6781800" y="2819466"/>
              <a:ext cx="2438400" cy="646331"/>
            </a:xfrm>
            <a:prstGeom prst="rect">
              <a:avLst/>
            </a:prstGeom>
            <a:noFill/>
          </p:spPr>
          <p:txBody>
            <a:bodyPr wrap="square" rtlCol="0">
              <a:spAutoFit/>
            </a:bodyPr>
            <a:lstStyle/>
            <a:p>
              <a:pPr defTabSz="913653"/>
              <a:r>
                <a:rPr lang="en-US" dirty="0" smtClean="0">
                  <a:solidFill>
                    <a:prstClr val="white"/>
                  </a:solidFill>
                  <a:latin typeface="Corbel"/>
                </a:rPr>
                <a:t>12 </a:t>
              </a:r>
              <a:r>
                <a:rPr lang="en-US" dirty="0">
                  <a:solidFill>
                    <a:prstClr val="white"/>
                  </a:solidFill>
                  <a:latin typeface="Corbel"/>
                </a:rPr>
                <a:t>CONUS satellite scans (in rapid scan)</a:t>
              </a:r>
            </a:p>
          </p:txBody>
        </p:sp>
        <p:sp>
          <p:nvSpPr>
            <p:cNvPr id="19" name="TextBox 18"/>
            <p:cNvSpPr txBox="1"/>
            <p:nvPr/>
          </p:nvSpPr>
          <p:spPr>
            <a:xfrm>
              <a:off x="7239000" y="6107668"/>
              <a:ext cx="1905000" cy="369332"/>
            </a:xfrm>
            <a:prstGeom prst="rect">
              <a:avLst/>
            </a:prstGeom>
            <a:noFill/>
          </p:spPr>
          <p:txBody>
            <a:bodyPr wrap="square" rtlCol="0">
              <a:spAutoFit/>
            </a:bodyPr>
            <a:lstStyle/>
            <a:p>
              <a:pPr defTabSz="913653"/>
              <a:r>
                <a:rPr lang="en-US" dirty="0">
                  <a:solidFill>
                    <a:prstClr val="white"/>
                  </a:solidFill>
                  <a:latin typeface="Corbel"/>
                </a:rPr>
                <a:t>30 output files</a:t>
              </a:r>
            </a:p>
          </p:txBody>
        </p:sp>
        <p:sp>
          <p:nvSpPr>
            <p:cNvPr id="20" name="Notched Right Arrow 19"/>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1" name="Notched Right Arrow 20"/>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2" name="Notched Right Arrow 21"/>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3" name="TextBox 22"/>
            <p:cNvSpPr txBox="1"/>
            <p:nvPr/>
          </p:nvSpPr>
          <p:spPr>
            <a:xfrm>
              <a:off x="1100135" y="8469"/>
              <a:ext cx="7019870" cy="584776"/>
            </a:xfrm>
            <a:prstGeom prst="rect">
              <a:avLst/>
            </a:prstGeom>
            <a:noFill/>
          </p:spPr>
          <p:txBody>
            <a:bodyPr wrap="none" rtlCol="0">
              <a:spAutoFit/>
            </a:bodyPr>
            <a:lstStyle/>
            <a:p>
              <a:pPr algn="ctr" defTabSz="913653"/>
              <a:r>
                <a:rPr lang="en-US" sz="3200" b="1" dirty="0" smtClean="0">
                  <a:solidFill>
                    <a:srgbClr val="000000"/>
                  </a:solidFill>
                  <a:latin typeface="Corbel"/>
                </a:rPr>
                <a:t>“Big Data” to Information: </a:t>
              </a:r>
              <a:r>
                <a:rPr lang="en-US" sz="3200" b="1" dirty="0" err="1" smtClean="0">
                  <a:solidFill>
                    <a:srgbClr val="000000"/>
                  </a:solidFill>
                  <a:latin typeface="Corbel"/>
                </a:rPr>
                <a:t>ProbSevere</a:t>
              </a:r>
              <a:endParaRPr lang="en-US" sz="3200" b="1" dirty="0" smtClean="0">
                <a:solidFill>
                  <a:srgbClr val="000000"/>
                </a:solidFill>
                <a:latin typeface="Corbel"/>
              </a:endParaRPr>
            </a:p>
          </p:txBody>
        </p:sp>
        <p:sp>
          <p:nvSpPr>
            <p:cNvPr id="24" name="TextBox 23"/>
            <p:cNvSpPr txBox="1"/>
            <p:nvPr/>
          </p:nvSpPr>
          <p:spPr>
            <a:xfrm>
              <a:off x="3657600" y="1138601"/>
              <a:ext cx="2438400" cy="461665"/>
            </a:xfrm>
            <a:prstGeom prst="rect">
              <a:avLst/>
            </a:prstGeom>
            <a:noFill/>
          </p:spPr>
          <p:txBody>
            <a:bodyPr wrap="square" rtlCol="0">
              <a:spAutoFit/>
            </a:bodyPr>
            <a:lstStyle/>
            <a:p>
              <a:pPr algn="ctr" defTabSz="913653"/>
              <a:r>
                <a:rPr lang="en-US" sz="2400" b="1" dirty="0">
                  <a:solidFill>
                    <a:prstClr val="white"/>
                  </a:solidFill>
                  <a:latin typeface="Corbel"/>
                </a:rPr>
                <a:t>In one hour…</a:t>
              </a:r>
            </a:p>
          </p:txBody>
        </p:sp>
        <p:sp>
          <p:nvSpPr>
            <p:cNvPr id="25" name="TextBox 24"/>
            <p:cNvSpPr txBox="1"/>
            <p:nvPr/>
          </p:nvSpPr>
          <p:spPr>
            <a:xfrm>
              <a:off x="0" y="4114800"/>
              <a:ext cx="2743200" cy="369332"/>
            </a:xfrm>
            <a:prstGeom prst="rect">
              <a:avLst/>
            </a:prstGeom>
            <a:noFill/>
          </p:spPr>
          <p:txBody>
            <a:bodyPr wrap="square" rtlCol="0">
              <a:spAutoFit/>
            </a:bodyPr>
            <a:lstStyle/>
            <a:p>
              <a:pPr defTabSz="913653"/>
              <a:r>
                <a:rPr lang="en-US" dirty="0">
                  <a:solidFill>
                    <a:prstClr val="white"/>
                  </a:solidFill>
                  <a:latin typeface="Corbel"/>
                </a:rPr>
                <a:t>30 lightning files</a:t>
              </a:r>
            </a:p>
          </p:txBody>
        </p:sp>
        <p:sp>
          <p:nvSpPr>
            <p:cNvPr id="26" name="Notched Right Arrow 25"/>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pic>
          <p:nvPicPr>
            <p:cNvPr id="27" name="Picture 26"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grpSp>
      <p:sp>
        <p:nvSpPr>
          <p:cNvPr id="35" name="TextBox 34"/>
          <p:cNvSpPr txBox="1"/>
          <p:nvPr/>
        </p:nvSpPr>
        <p:spPr>
          <a:xfrm>
            <a:off x="2667000" y="1676400"/>
            <a:ext cx="4191000" cy="1077218"/>
          </a:xfrm>
          <a:prstGeom prst="rect">
            <a:avLst/>
          </a:prstGeom>
          <a:noFill/>
        </p:spPr>
        <p:txBody>
          <a:bodyPr wrap="square" rtlCol="0">
            <a:spAutoFit/>
          </a:bodyPr>
          <a:lstStyle/>
          <a:p>
            <a:pPr algn="ctr" defTabSz="913653"/>
            <a:r>
              <a:rPr lang="en-US" sz="3200" b="1" dirty="0">
                <a:solidFill>
                  <a:srgbClr val="FFFF00"/>
                </a:solidFill>
                <a:latin typeface="Arial"/>
                <a:cs typeface="Arial"/>
              </a:rPr>
              <a:t>With </a:t>
            </a:r>
            <a:r>
              <a:rPr lang="en-US" sz="3200" b="1" dirty="0" smtClean="0">
                <a:solidFill>
                  <a:srgbClr val="FFFF00"/>
                </a:solidFill>
                <a:latin typeface="Arial"/>
                <a:cs typeface="Arial"/>
              </a:rPr>
              <a:t>2 </a:t>
            </a:r>
            <a:r>
              <a:rPr lang="en-US" sz="3200" b="1" dirty="0">
                <a:solidFill>
                  <a:srgbClr val="FFFF00"/>
                </a:solidFill>
                <a:latin typeface="Arial"/>
                <a:cs typeface="Arial"/>
              </a:rPr>
              <a:t>GOES-</a:t>
            </a:r>
            <a:r>
              <a:rPr lang="en-US" sz="3200" b="1" dirty="0" smtClean="0">
                <a:solidFill>
                  <a:srgbClr val="FFFF00"/>
                </a:solidFill>
                <a:latin typeface="Arial"/>
                <a:cs typeface="Arial"/>
              </a:rPr>
              <a:t>R Series</a:t>
            </a:r>
            <a:endParaRPr lang="en-US" sz="3200" b="1" dirty="0">
              <a:solidFill>
                <a:srgbClr val="FFFF00"/>
              </a:solidFill>
              <a:latin typeface="Arial"/>
              <a:cs typeface="Arial"/>
            </a:endParaRPr>
          </a:p>
        </p:txBody>
      </p:sp>
      <p:sp>
        <p:nvSpPr>
          <p:cNvPr id="36" name="Oval 35"/>
          <p:cNvSpPr/>
          <p:nvPr/>
        </p:nvSpPr>
        <p:spPr>
          <a:xfrm>
            <a:off x="7010400" y="5715000"/>
            <a:ext cx="1981200" cy="914400"/>
          </a:xfrm>
          <a:prstGeom prst="ellipse">
            <a:avLst/>
          </a:prstGeom>
          <a:noFill/>
          <a:ln w="37338">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37" name="TextBox 36"/>
          <p:cNvSpPr txBox="1"/>
          <p:nvPr/>
        </p:nvSpPr>
        <p:spPr>
          <a:xfrm>
            <a:off x="3429000" y="4343400"/>
            <a:ext cx="2895600" cy="1077218"/>
          </a:xfrm>
          <a:prstGeom prst="rect">
            <a:avLst/>
          </a:prstGeom>
          <a:noFill/>
        </p:spPr>
        <p:txBody>
          <a:bodyPr wrap="square" rtlCol="0">
            <a:spAutoFit/>
          </a:bodyPr>
          <a:lstStyle/>
          <a:p>
            <a:pPr algn="ctr" defTabSz="913653"/>
            <a:r>
              <a:rPr lang="en-US" sz="3200" dirty="0">
                <a:solidFill>
                  <a:prstClr val="white"/>
                </a:solidFill>
                <a:latin typeface="Corbel"/>
              </a:rPr>
              <a:t>Input: </a:t>
            </a:r>
            <a:r>
              <a:rPr lang="en-US" sz="3200" dirty="0" smtClean="0">
                <a:solidFill>
                  <a:prstClr val="white"/>
                </a:solidFill>
                <a:latin typeface="Corbel"/>
              </a:rPr>
              <a:t>19 GB</a:t>
            </a:r>
          </a:p>
          <a:p>
            <a:pPr algn="ctr" defTabSz="913653"/>
            <a:r>
              <a:rPr lang="en-US" sz="3200" dirty="0" smtClean="0">
                <a:solidFill>
                  <a:prstClr val="white"/>
                </a:solidFill>
                <a:latin typeface="Corbel"/>
              </a:rPr>
              <a:t>Output: 6 MB</a:t>
            </a:r>
            <a:endParaRPr lang="en-US" sz="3200" dirty="0">
              <a:solidFill>
                <a:prstClr val="white"/>
              </a:solidFill>
              <a:latin typeface="Corbe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14</a:t>
            </a:fld>
            <a:endParaRPr lang="en-US">
              <a:solidFill>
                <a:prstClr val="white">
                  <a:lumMod val="75000"/>
                </a:prstClr>
              </a:solidFill>
              <a:latin typeface="Arial"/>
            </a:endParaRPr>
          </a:p>
        </p:txBody>
      </p:sp>
    </p:spTree>
    <p:extLst>
      <p:ext uri="{BB962C8B-B14F-4D97-AF65-F5344CB8AC3E}">
        <p14:creationId xmlns:p14="http://schemas.microsoft.com/office/powerpoint/2010/main" val="12797787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152400" y="8469"/>
            <a:ext cx="9372600" cy="6468531"/>
            <a:chOff x="-152400" y="8469"/>
            <a:chExt cx="9372600" cy="6468531"/>
          </a:xfrm>
        </p:grpSpPr>
        <p:pic>
          <p:nvPicPr>
            <p:cNvPr id="5" name="Picture 4"/>
            <p:cNvPicPr>
              <a:picLocks noChangeAspect="1"/>
            </p:cNvPicPr>
            <p:nvPr/>
          </p:nvPicPr>
          <p:blipFill>
            <a:blip r:embed="rId3"/>
            <a:stretch>
              <a:fillRect/>
            </a:stretch>
          </p:blipFill>
          <p:spPr>
            <a:xfrm>
              <a:off x="898076" y="1029768"/>
              <a:ext cx="1768929" cy="1499788"/>
            </a:xfrm>
            <a:prstGeom prst="rect">
              <a:avLst/>
            </a:prstGeom>
          </p:spPr>
        </p:pic>
        <p:pic>
          <p:nvPicPr>
            <p:cNvPr id="6" name="Picture 5"/>
            <p:cNvPicPr>
              <a:picLocks noChangeAspect="1"/>
            </p:cNvPicPr>
            <p:nvPr/>
          </p:nvPicPr>
          <p:blipFill>
            <a:blip r:embed="rId4"/>
            <a:stretch>
              <a:fillRect/>
            </a:stretch>
          </p:blipFill>
          <p:spPr>
            <a:xfrm>
              <a:off x="6934200" y="1302177"/>
              <a:ext cx="2032000" cy="1517227"/>
            </a:xfrm>
            <a:prstGeom prst="rect">
              <a:avLst/>
            </a:prstGeom>
          </p:spPr>
        </p:pic>
        <p:pic>
          <p:nvPicPr>
            <p:cNvPr id="7" name="Picture 6"/>
            <p:cNvPicPr>
              <a:picLocks noChangeAspect="1"/>
            </p:cNvPicPr>
            <p:nvPr/>
          </p:nvPicPr>
          <p:blipFill>
            <a:blip r:embed="rId5"/>
            <a:stretch>
              <a:fillRect/>
            </a:stretch>
          </p:blipFill>
          <p:spPr>
            <a:xfrm>
              <a:off x="7543800" y="609600"/>
              <a:ext cx="1626295" cy="1187196"/>
            </a:xfrm>
            <a:prstGeom prst="rect">
              <a:avLst/>
            </a:prstGeom>
          </p:spPr>
        </p:pic>
        <p:pic>
          <p:nvPicPr>
            <p:cNvPr id="8" name="Picture 7"/>
            <p:cNvPicPr>
              <a:picLocks noChangeAspect="1"/>
            </p:cNvPicPr>
            <p:nvPr/>
          </p:nvPicPr>
          <p:blipFill>
            <a:blip r:embed="rId6"/>
            <a:stretch>
              <a:fillRect/>
            </a:stretch>
          </p:blipFill>
          <p:spPr>
            <a:xfrm>
              <a:off x="1295400" y="4648200"/>
              <a:ext cx="1524000" cy="1094638"/>
            </a:xfrm>
            <a:prstGeom prst="rect">
              <a:avLst/>
            </a:prstGeom>
          </p:spPr>
        </p:pic>
        <p:pic>
          <p:nvPicPr>
            <p:cNvPr id="9" name="Picture 8"/>
            <p:cNvPicPr>
              <a:picLocks noChangeAspect="1"/>
            </p:cNvPicPr>
            <p:nvPr/>
          </p:nvPicPr>
          <p:blipFill>
            <a:blip r:embed="rId7"/>
            <a:stretch>
              <a:fillRect/>
            </a:stretch>
          </p:blipFill>
          <p:spPr>
            <a:xfrm>
              <a:off x="381004" y="5080484"/>
              <a:ext cx="898769" cy="1348154"/>
            </a:xfrm>
            <a:prstGeom prst="rect">
              <a:avLst/>
            </a:prstGeom>
          </p:spPr>
        </p:pic>
        <p:grpSp>
          <p:nvGrpSpPr>
            <p:cNvPr id="10" name="Group 9"/>
            <p:cNvGrpSpPr/>
            <p:nvPr/>
          </p:nvGrpSpPr>
          <p:grpSpPr>
            <a:xfrm>
              <a:off x="2895600" y="2895600"/>
              <a:ext cx="3886200" cy="1219200"/>
              <a:chOff x="2667000" y="2133600"/>
              <a:chExt cx="3886200" cy="1219200"/>
            </a:xfrm>
          </p:grpSpPr>
          <p:sp>
            <p:nvSpPr>
              <p:cNvPr id="33" name="Cube 32"/>
              <p:cNvSpPr/>
              <p:nvPr/>
            </p:nvSpPr>
            <p:spPr>
              <a:xfrm>
                <a:off x="2667000" y="2133600"/>
                <a:ext cx="3886200" cy="1219200"/>
              </a:xfrm>
              <a:prstGeom prst="cube">
                <a:avLst>
                  <a:gd name="adj" fmla="val 31250"/>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34" name="TextBox 33"/>
              <p:cNvSpPr txBox="1"/>
              <p:nvPr/>
            </p:nvSpPr>
            <p:spPr>
              <a:xfrm>
                <a:off x="3048000" y="2463224"/>
                <a:ext cx="3124200" cy="707886"/>
              </a:xfrm>
              <a:prstGeom prst="rect">
                <a:avLst/>
              </a:prstGeom>
              <a:noFill/>
            </p:spPr>
            <p:txBody>
              <a:bodyPr wrap="square" rtlCol="0">
                <a:spAutoFit/>
              </a:bodyPr>
              <a:lstStyle/>
              <a:p>
                <a:pPr defTabSz="913653"/>
                <a:r>
                  <a:rPr lang="en-US" sz="4000" dirty="0" err="1">
                    <a:solidFill>
                      <a:prstClr val="white"/>
                    </a:solidFill>
                    <a:latin typeface="Corbel"/>
                  </a:rPr>
                  <a:t>ProbSevere</a:t>
                </a:r>
                <a:endParaRPr lang="en-US" sz="4000" dirty="0">
                  <a:solidFill>
                    <a:prstClr val="white"/>
                  </a:solidFill>
                  <a:latin typeface="Corbel"/>
                </a:endParaRPr>
              </a:p>
            </p:txBody>
          </p:sp>
        </p:grpSp>
        <p:grpSp>
          <p:nvGrpSpPr>
            <p:cNvPr id="11" name="Group 10"/>
            <p:cNvGrpSpPr/>
            <p:nvPr/>
          </p:nvGrpSpPr>
          <p:grpSpPr>
            <a:xfrm>
              <a:off x="-152400" y="670765"/>
              <a:ext cx="1981200" cy="1310501"/>
              <a:chOff x="0" y="133663"/>
              <a:chExt cx="2133600" cy="1626049"/>
            </a:xfrm>
          </p:grpSpPr>
          <p:sp>
            <p:nvSpPr>
              <p:cNvPr id="30" name="Freeform 29"/>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pic>
            <p:nvPicPr>
              <p:cNvPr id="31" name="Picture 30"/>
              <p:cNvPicPr>
                <a:picLocks noChangeAspect="1"/>
              </p:cNvPicPr>
              <p:nvPr/>
            </p:nvPicPr>
            <p:blipFill>
              <a:blip r:embed="rId8"/>
              <a:stretch>
                <a:fillRect/>
              </a:stretch>
            </p:blipFill>
            <p:spPr>
              <a:xfrm>
                <a:off x="0" y="152400"/>
                <a:ext cx="2133600" cy="1607312"/>
              </a:xfrm>
              <a:prstGeom prst="rect">
                <a:avLst/>
              </a:prstGeom>
            </p:spPr>
          </p:pic>
          <p:sp>
            <p:nvSpPr>
              <p:cNvPr id="32" name="TextBox 31"/>
              <p:cNvSpPr txBox="1"/>
              <p:nvPr/>
            </p:nvSpPr>
            <p:spPr>
              <a:xfrm rot="20135162">
                <a:off x="420425" y="133663"/>
                <a:ext cx="994022" cy="572827"/>
              </a:xfrm>
              <a:prstGeom prst="rect">
                <a:avLst/>
              </a:prstGeom>
              <a:noFill/>
            </p:spPr>
            <p:txBody>
              <a:bodyPr wrap="square" rtlCol="0">
                <a:spAutoFit/>
              </a:bodyPr>
              <a:lstStyle/>
              <a:p>
                <a:pPr defTabSz="913653"/>
                <a:r>
                  <a:rPr lang="en-US" sz="2400" b="1" dirty="0">
                    <a:solidFill>
                      <a:srgbClr val="FF6600"/>
                    </a:solidFill>
                    <a:latin typeface="Corbel"/>
                  </a:rPr>
                  <a:t>EMC</a:t>
                </a:r>
              </a:p>
            </p:txBody>
          </p:sp>
        </p:gr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14" name="TextBox 13"/>
            <p:cNvSpPr txBox="1"/>
            <p:nvPr/>
          </p:nvSpPr>
          <p:spPr>
            <a:xfrm>
              <a:off x="7086600" y="5791200"/>
              <a:ext cx="1981200" cy="369332"/>
            </a:xfrm>
            <a:prstGeom prst="rect">
              <a:avLst/>
            </a:prstGeom>
            <a:noFill/>
          </p:spPr>
          <p:txBody>
            <a:bodyPr wrap="square" rtlCol="0">
              <a:spAutoFit/>
            </a:bodyPr>
            <a:lstStyle/>
            <a:p>
              <a:pPr defTabSz="913653"/>
              <a:r>
                <a:rPr lang="en-US" b="1" dirty="0">
                  <a:solidFill>
                    <a:srgbClr val="FEB80A"/>
                  </a:solidFill>
                  <a:effectLst>
                    <a:outerShdw blurRad="50800" dist="38100" dir="2700000" algn="tl" rotWithShape="0">
                      <a:srgbClr val="000000">
                        <a:alpha val="43000"/>
                      </a:srgbClr>
                    </a:outerShdw>
                  </a:effectLst>
                  <a:latin typeface="Corbel"/>
                </a:rPr>
                <a:t>File size: 0.2 MB</a:t>
              </a:r>
            </a:p>
          </p:txBody>
        </p:sp>
        <p:grpSp>
          <p:nvGrpSpPr>
            <p:cNvPr id="15" name="Group 14"/>
            <p:cNvGrpSpPr/>
            <p:nvPr/>
          </p:nvGrpSpPr>
          <p:grpSpPr>
            <a:xfrm>
              <a:off x="5943600" y="3797742"/>
              <a:ext cx="1612593" cy="850458"/>
              <a:chOff x="5867832" y="3631811"/>
              <a:chExt cx="1612593" cy="850458"/>
            </a:xfrm>
          </p:grpSpPr>
          <p:sp>
            <p:nvSpPr>
              <p:cNvPr id="28" name="Notched Right Arrow 27"/>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9" name="TextBox 28"/>
              <p:cNvSpPr txBox="1"/>
              <p:nvPr/>
            </p:nvSpPr>
            <p:spPr>
              <a:xfrm rot="2517578">
                <a:off x="6053410" y="3893156"/>
                <a:ext cx="1295400" cy="369332"/>
              </a:xfrm>
              <a:prstGeom prst="rect">
                <a:avLst/>
              </a:prstGeom>
              <a:noFill/>
            </p:spPr>
            <p:txBody>
              <a:bodyPr wrap="square" rtlCol="0">
                <a:spAutoFit/>
              </a:bodyPr>
              <a:lstStyle/>
              <a:p>
                <a:pPr defTabSz="913653"/>
                <a:r>
                  <a:rPr lang="en-US" b="1" dirty="0">
                    <a:solidFill>
                      <a:prstClr val="white"/>
                    </a:solidFill>
                    <a:effectLst>
                      <a:outerShdw blurRad="50800" dist="38100" dir="2700000" algn="tl" rotWithShape="0">
                        <a:srgbClr val="000000">
                          <a:alpha val="43000"/>
                        </a:srgbClr>
                      </a:outerShdw>
                    </a:effectLst>
                    <a:latin typeface="Corbel"/>
                  </a:rPr>
                  <a:t>OUTPUT</a:t>
                </a:r>
              </a:p>
            </p:txBody>
          </p:sp>
        </p:grpSp>
        <p:sp>
          <p:nvSpPr>
            <p:cNvPr id="16" name="TextBox 15"/>
            <p:cNvSpPr txBox="1"/>
            <p:nvPr/>
          </p:nvSpPr>
          <p:spPr>
            <a:xfrm>
              <a:off x="457200" y="2514600"/>
              <a:ext cx="2286000" cy="369332"/>
            </a:xfrm>
            <a:prstGeom prst="rect">
              <a:avLst/>
            </a:prstGeom>
            <a:noFill/>
          </p:spPr>
          <p:txBody>
            <a:bodyPr wrap="square" rtlCol="0">
              <a:spAutoFit/>
            </a:bodyPr>
            <a:lstStyle/>
            <a:p>
              <a:pPr defTabSz="913653"/>
              <a:r>
                <a:rPr lang="en-US" dirty="0">
                  <a:solidFill>
                    <a:prstClr val="white"/>
                  </a:solidFill>
                  <a:latin typeface="Corbel"/>
                </a:rPr>
                <a:t>1 set  of RAP grids</a:t>
              </a:r>
            </a:p>
          </p:txBody>
        </p:sp>
        <p:sp>
          <p:nvSpPr>
            <p:cNvPr id="17" name="TextBox 16"/>
            <p:cNvSpPr txBox="1"/>
            <p:nvPr/>
          </p:nvSpPr>
          <p:spPr>
            <a:xfrm>
              <a:off x="1219200" y="5867400"/>
              <a:ext cx="2743200" cy="369332"/>
            </a:xfrm>
            <a:prstGeom prst="rect">
              <a:avLst/>
            </a:prstGeom>
            <a:noFill/>
          </p:spPr>
          <p:txBody>
            <a:bodyPr wrap="square" rtlCol="0">
              <a:spAutoFit/>
            </a:bodyPr>
            <a:lstStyle/>
            <a:p>
              <a:pPr defTabSz="913653"/>
              <a:r>
                <a:rPr lang="en-US" dirty="0">
                  <a:solidFill>
                    <a:prstClr val="white"/>
                  </a:solidFill>
                  <a:latin typeface="Corbel"/>
                </a:rPr>
                <a:t>30 CONUS radar scans</a:t>
              </a:r>
            </a:p>
          </p:txBody>
        </p:sp>
        <p:sp>
          <p:nvSpPr>
            <p:cNvPr id="18" name="TextBox 17"/>
            <p:cNvSpPr txBox="1"/>
            <p:nvPr/>
          </p:nvSpPr>
          <p:spPr>
            <a:xfrm>
              <a:off x="6781800" y="2819466"/>
              <a:ext cx="2438400" cy="646331"/>
            </a:xfrm>
            <a:prstGeom prst="rect">
              <a:avLst/>
            </a:prstGeom>
            <a:noFill/>
          </p:spPr>
          <p:txBody>
            <a:bodyPr wrap="square" rtlCol="0">
              <a:spAutoFit/>
            </a:bodyPr>
            <a:lstStyle/>
            <a:p>
              <a:pPr defTabSz="913653"/>
              <a:r>
                <a:rPr lang="en-US" dirty="0" smtClean="0">
                  <a:solidFill>
                    <a:prstClr val="white"/>
                  </a:solidFill>
                  <a:latin typeface="Corbel"/>
                </a:rPr>
                <a:t>12 </a:t>
              </a:r>
              <a:r>
                <a:rPr lang="en-US" dirty="0">
                  <a:solidFill>
                    <a:prstClr val="white"/>
                  </a:solidFill>
                  <a:latin typeface="Corbel"/>
                </a:rPr>
                <a:t>CONUS satellite scans (in rapid scan)</a:t>
              </a:r>
            </a:p>
          </p:txBody>
        </p:sp>
        <p:sp>
          <p:nvSpPr>
            <p:cNvPr id="19" name="TextBox 18"/>
            <p:cNvSpPr txBox="1"/>
            <p:nvPr/>
          </p:nvSpPr>
          <p:spPr>
            <a:xfrm>
              <a:off x="7239000" y="6107668"/>
              <a:ext cx="1905000" cy="369332"/>
            </a:xfrm>
            <a:prstGeom prst="rect">
              <a:avLst/>
            </a:prstGeom>
            <a:noFill/>
          </p:spPr>
          <p:txBody>
            <a:bodyPr wrap="square" rtlCol="0">
              <a:spAutoFit/>
            </a:bodyPr>
            <a:lstStyle/>
            <a:p>
              <a:pPr defTabSz="913653"/>
              <a:r>
                <a:rPr lang="en-US" dirty="0">
                  <a:solidFill>
                    <a:prstClr val="white"/>
                  </a:solidFill>
                  <a:latin typeface="Corbel"/>
                </a:rPr>
                <a:t>30 output files</a:t>
              </a:r>
            </a:p>
          </p:txBody>
        </p:sp>
        <p:sp>
          <p:nvSpPr>
            <p:cNvPr id="20" name="Notched Right Arrow 19"/>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1" name="Notched Right Arrow 20"/>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2" name="Notched Right Arrow 21"/>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23" name="TextBox 22"/>
            <p:cNvSpPr txBox="1"/>
            <p:nvPr/>
          </p:nvSpPr>
          <p:spPr>
            <a:xfrm>
              <a:off x="1100135" y="8469"/>
              <a:ext cx="7019870" cy="584776"/>
            </a:xfrm>
            <a:prstGeom prst="rect">
              <a:avLst/>
            </a:prstGeom>
            <a:noFill/>
          </p:spPr>
          <p:txBody>
            <a:bodyPr wrap="none" rtlCol="0">
              <a:spAutoFit/>
            </a:bodyPr>
            <a:lstStyle/>
            <a:p>
              <a:pPr algn="ctr" defTabSz="913653"/>
              <a:r>
                <a:rPr lang="en-US" sz="3200" b="1" dirty="0" smtClean="0">
                  <a:solidFill>
                    <a:srgbClr val="000000"/>
                  </a:solidFill>
                  <a:latin typeface="Corbel"/>
                </a:rPr>
                <a:t>“Big Data” to Information: </a:t>
              </a:r>
              <a:r>
                <a:rPr lang="en-US" sz="3200" b="1" dirty="0" err="1" smtClean="0">
                  <a:solidFill>
                    <a:srgbClr val="000000"/>
                  </a:solidFill>
                  <a:latin typeface="Corbel"/>
                </a:rPr>
                <a:t>ProbSevere</a:t>
              </a:r>
              <a:endParaRPr lang="en-US" sz="3200" b="1" dirty="0">
                <a:solidFill>
                  <a:srgbClr val="000000"/>
                </a:solidFill>
                <a:latin typeface="Corbel"/>
              </a:endParaRPr>
            </a:p>
          </p:txBody>
        </p:sp>
        <p:sp>
          <p:nvSpPr>
            <p:cNvPr id="24" name="TextBox 23"/>
            <p:cNvSpPr txBox="1"/>
            <p:nvPr/>
          </p:nvSpPr>
          <p:spPr>
            <a:xfrm>
              <a:off x="3657600" y="1138601"/>
              <a:ext cx="2438400" cy="461665"/>
            </a:xfrm>
            <a:prstGeom prst="rect">
              <a:avLst/>
            </a:prstGeom>
            <a:noFill/>
          </p:spPr>
          <p:txBody>
            <a:bodyPr wrap="square" rtlCol="0">
              <a:spAutoFit/>
            </a:bodyPr>
            <a:lstStyle/>
            <a:p>
              <a:pPr algn="ctr" defTabSz="913653"/>
              <a:r>
                <a:rPr lang="en-US" sz="2400" b="1" dirty="0">
                  <a:solidFill>
                    <a:prstClr val="white"/>
                  </a:solidFill>
                  <a:latin typeface="Corbel"/>
                </a:rPr>
                <a:t>In one hour…</a:t>
              </a:r>
            </a:p>
          </p:txBody>
        </p:sp>
        <p:sp>
          <p:nvSpPr>
            <p:cNvPr id="25" name="TextBox 24"/>
            <p:cNvSpPr txBox="1"/>
            <p:nvPr/>
          </p:nvSpPr>
          <p:spPr>
            <a:xfrm>
              <a:off x="0" y="4114800"/>
              <a:ext cx="2743200" cy="369332"/>
            </a:xfrm>
            <a:prstGeom prst="rect">
              <a:avLst/>
            </a:prstGeom>
            <a:noFill/>
          </p:spPr>
          <p:txBody>
            <a:bodyPr wrap="square" rtlCol="0">
              <a:spAutoFit/>
            </a:bodyPr>
            <a:lstStyle/>
            <a:p>
              <a:pPr defTabSz="913653"/>
              <a:r>
                <a:rPr lang="en-US" dirty="0">
                  <a:solidFill>
                    <a:prstClr val="white"/>
                  </a:solidFill>
                  <a:latin typeface="Corbel"/>
                </a:rPr>
                <a:t>30 lightning files</a:t>
              </a:r>
            </a:p>
          </p:txBody>
        </p:sp>
        <p:sp>
          <p:nvSpPr>
            <p:cNvPr id="26" name="Notched Right Arrow 25"/>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pic>
          <p:nvPicPr>
            <p:cNvPr id="27" name="Picture 26"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grpSp>
      <p:sp>
        <p:nvSpPr>
          <p:cNvPr id="35" name="TextBox 34"/>
          <p:cNvSpPr txBox="1"/>
          <p:nvPr/>
        </p:nvSpPr>
        <p:spPr>
          <a:xfrm>
            <a:off x="2667000" y="1676400"/>
            <a:ext cx="4191000" cy="1077218"/>
          </a:xfrm>
          <a:prstGeom prst="rect">
            <a:avLst/>
          </a:prstGeom>
          <a:noFill/>
        </p:spPr>
        <p:txBody>
          <a:bodyPr wrap="square" rtlCol="0">
            <a:spAutoFit/>
          </a:bodyPr>
          <a:lstStyle/>
          <a:p>
            <a:pPr algn="ctr" defTabSz="913653"/>
            <a:r>
              <a:rPr lang="en-US" sz="3200" b="1" dirty="0">
                <a:solidFill>
                  <a:srgbClr val="FFFF00"/>
                </a:solidFill>
                <a:latin typeface="Arial"/>
                <a:cs typeface="Arial"/>
              </a:rPr>
              <a:t>With </a:t>
            </a:r>
            <a:r>
              <a:rPr lang="en-US" sz="3200" b="1" dirty="0" smtClean="0">
                <a:solidFill>
                  <a:srgbClr val="FFFF00"/>
                </a:solidFill>
                <a:latin typeface="Arial"/>
                <a:cs typeface="Arial"/>
              </a:rPr>
              <a:t>2 </a:t>
            </a:r>
            <a:r>
              <a:rPr lang="en-US" sz="3200" b="1" dirty="0">
                <a:solidFill>
                  <a:srgbClr val="FFFF00"/>
                </a:solidFill>
                <a:latin typeface="Arial"/>
                <a:cs typeface="Arial"/>
              </a:rPr>
              <a:t>GOES-</a:t>
            </a:r>
            <a:r>
              <a:rPr lang="en-US" sz="3200" b="1" dirty="0" smtClean="0">
                <a:solidFill>
                  <a:srgbClr val="FFFF00"/>
                </a:solidFill>
                <a:latin typeface="Arial"/>
                <a:cs typeface="Arial"/>
              </a:rPr>
              <a:t>R Series + HRRR</a:t>
            </a:r>
            <a:endParaRPr lang="en-US" sz="3200" b="1" dirty="0">
              <a:solidFill>
                <a:srgbClr val="FFFF00"/>
              </a:solidFill>
              <a:latin typeface="Arial"/>
              <a:cs typeface="Arial"/>
            </a:endParaRPr>
          </a:p>
        </p:txBody>
      </p:sp>
      <p:sp>
        <p:nvSpPr>
          <p:cNvPr id="36" name="Oval 35"/>
          <p:cNvSpPr/>
          <p:nvPr/>
        </p:nvSpPr>
        <p:spPr>
          <a:xfrm>
            <a:off x="7010400" y="5715000"/>
            <a:ext cx="1981200" cy="914400"/>
          </a:xfrm>
          <a:prstGeom prst="ellipse">
            <a:avLst/>
          </a:prstGeom>
          <a:noFill/>
          <a:ln w="37338">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37" name="TextBox 36"/>
          <p:cNvSpPr txBox="1"/>
          <p:nvPr/>
        </p:nvSpPr>
        <p:spPr>
          <a:xfrm>
            <a:off x="3429000" y="4343400"/>
            <a:ext cx="2895600" cy="1077218"/>
          </a:xfrm>
          <a:prstGeom prst="rect">
            <a:avLst/>
          </a:prstGeom>
          <a:noFill/>
        </p:spPr>
        <p:txBody>
          <a:bodyPr wrap="square" rtlCol="0">
            <a:spAutoFit/>
          </a:bodyPr>
          <a:lstStyle/>
          <a:p>
            <a:pPr algn="ctr" defTabSz="913653"/>
            <a:r>
              <a:rPr lang="en-US" sz="3200" dirty="0">
                <a:solidFill>
                  <a:prstClr val="white"/>
                </a:solidFill>
                <a:latin typeface="Corbel"/>
              </a:rPr>
              <a:t>Input: </a:t>
            </a:r>
            <a:r>
              <a:rPr lang="en-US" sz="3200" dirty="0" smtClean="0">
                <a:solidFill>
                  <a:prstClr val="white"/>
                </a:solidFill>
                <a:latin typeface="Corbel"/>
              </a:rPr>
              <a:t>22.5 GB</a:t>
            </a:r>
          </a:p>
          <a:p>
            <a:pPr algn="ctr" defTabSz="913653"/>
            <a:r>
              <a:rPr lang="en-US" sz="3200" dirty="0" smtClean="0">
                <a:solidFill>
                  <a:prstClr val="white"/>
                </a:solidFill>
                <a:latin typeface="Corbel"/>
              </a:rPr>
              <a:t>Output: 6 MB</a:t>
            </a:r>
            <a:endParaRPr lang="en-US" sz="3200" dirty="0">
              <a:solidFill>
                <a:prstClr val="white"/>
              </a:solidFill>
              <a:latin typeface="Corbe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15</a:t>
            </a:fld>
            <a:endParaRPr lang="en-US">
              <a:solidFill>
                <a:prstClr val="white">
                  <a:lumMod val="75000"/>
                </a:prstClr>
              </a:solidFill>
              <a:latin typeface="Arial"/>
            </a:endParaRPr>
          </a:p>
        </p:txBody>
      </p:sp>
    </p:spTree>
    <p:extLst>
      <p:ext uri="{BB962C8B-B14F-4D97-AF65-F5344CB8AC3E}">
        <p14:creationId xmlns:p14="http://schemas.microsoft.com/office/powerpoint/2010/main" val="16954798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841248" y="990600"/>
            <a:ext cx="7503833" cy="5504688"/>
            <a:chOff x="841248" y="990600"/>
            <a:chExt cx="7503833" cy="5504688"/>
          </a:xfrm>
        </p:grpSpPr>
        <p:pic>
          <p:nvPicPr>
            <p:cNvPr id="5" name="Picture 4" descr="model-nws_skill_TEST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 y="990600"/>
              <a:ext cx="7503833" cy="5504688"/>
            </a:xfrm>
            <a:prstGeom prst="rect">
              <a:avLst/>
            </a:prstGeom>
          </p:spPr>
        </p:pic>
        <p:cxnSp>
          <p:nvCxnSpPr>
            <p:cNvPr id="6" name="Straight Arrow Connector 5"/>
            <p:cNvCxnSpPr/>
            <p:nvPr/>
          </p:nvCxnSpPr>
          <p:spPr>
            <a:xfrm>
              <a:off x="5638800" y="1874520"/>
              <a:ext cx="9144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419600" y="4480560"/>
              <a:ext cx="4572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724912" y="3493008"/>
              <a:ext cx="4572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010400" y="3200400"/>
              <a:ext cx="914400" cy="338554"/>
            </a:xfrm>
            <a:prstGeom prst="rect">
              <a:avLst/>
            </a:prstGeom>
            <a:noFill/>
          </p:spPr>
          <p:txBody>
            <a:bodyPr wrap="square" rtlCol="0">
              <a:spAutoFit/>
            </a:bodyPr>
            <a:lstStyle/>
            <a:p>
              <a:pPr algn="ctr" defTabSz="913653"/>
              <a:r>
                <a:rPr lang="en-US" sz="1600" b="1" dirty="0">
                  <a:solidFill>
                    <a:prstClr val="black"/>
                  </a:solidFill>
                  <a:latin typeface="Corbel"/>
                </a:rPr>
                <a:t>19 min</a:t>
              </a:r>
            </a:p>
          </p:txBody>
        </p:sp>
        <p:sp>
          <p:nvSpPr>
            <p:cNvPr id="10" name="TextBox 9"/>
            <p:cNvSpPr txBox="1"/>
            <p:nvPr/>
          </p:nvSpPr>
          <p:spPr>
            <a:xfrm>
              <a:off x="6400800" y="1219200"/>
              <a:ext cx="838200" cy="338554"/>
            </a:xfrm>
            <a:prstGeom prst="rect">
              <a:avLst/>
            </a:prstGeom>
            <a:noFill/>
          </p:spPr>
          <p:txBody>
            <a:bodyPr wrap="square" rtlCol="0">
              <a:spAutoFit/>
            </a:bodyPr>
            <a:lstStyle/>
            <a:p>
              <a:pPr algn="ctr" defTabSz="913653"/>
              <a:r>
                <a:rPr lang="en-US" sz="1600" b="1" dirty="0">
                  <a:solidFill>
                    <a:prstClr val="black"/>
                  </a:solidFill>
                  <a:latin typeface="Corbel"/>
                </a:rPr>
                <a:t>33 min</a:t>
              </a:r>
            </a:p>
          </p:txBody>
        </p:sp>
      </p:grpSp>
      <p:sp>
        <p:nvSpPr>
          <p:cNvPr id="11" name="TextBox 10"/>
          <p:cNvSpPr txBox="1"/>
          <p:nvPr/>
        </p:nvSpPr>
        <p:spPr>
          <a:xfrm>
            <a:off x="990600" y="228600"/>
            <a:ext cx="7162800" cy="584776"/>
          </a:xfrm>
          <a:prstGeom prst="rect">
            <a:avLst/>
          </a:prstGeom>
          <a:noFill/>
        </p:spPr>
        <p:txBody>
          <a:bodyPr wrap="square" rtlCol="0">
            <a:spAutoFit/>
          </a:bodyPr>
          <a:lstStyle/>
          <a:p>
            <a:pPr algn="ctr" defTabSz="913653"/>
            <a:r>
              <a:rPr lang="en-US" sz="3200" b="1" dirty="0" err="1">
                <a:solidFill>
                  <a:srgbClr val="000000"/>
                </a:solidFill>
                <a:latin typeface="Corbel"/>
              </a:rPr>
              <a:t>ProbSevere</a:t>
            </a:r>
            <a:r>
              <a:rPr lang="en-US" sz="3200" b="1" dirty="0">
                <a:solidFill>
                  <a:srgbClr val="000000"/>
                </a:solidFill>
                <a:latin typeface="Corbel"/>
              </a:rPr>
              <a:t> </a:t>
            </a:r>
            <a:r>
              <a:rPr lang="en-US" sz="3200" b="1" dirty="0" smtClean="0">
                <a:solidFill>
                  <a:srgbClr val="000000"/>
                </a:solidFill>
                <a:latin typeface="Corbel"/>
              </a:rPr>
              <a:t>Verification</a:t>
            </a:r>
            <a:endParaRPr lang="en-US" sz="3200" b="1" dirty="0">
              <a:solidFill>
                <a:srgbClr val="000000"/>
              </a:solidFill>
              <a:latin typeface="Corbe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16</a:t>
            </a:fld>
            <a:endParaRPr lang="en-US">
              <a:solidFill>
                <a:prstClr val="white">
                  <a:lumMod val="75000"/>
                </a:prstClr>
              </a:solidFill>
              <a:latin typeface="Arial"/>
            </a:endParaRPr>
          </a:p>
        </p:txBody>
      </p:sp>
    </p:spTree>
    <p:extLst>
      <p:ext uri="{BB962C8B-B14F-4D97-AF65-F5344CB8AC3E}">
        <p14:creationId xmlns:p14="http://schemas.microsoft.com/office/powerpoint/2010/main" val="2306541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0" y="457200"/>
            <a:ext cx="8915400" cy="6350754"/>
            <a:chOff x="0" y="457200"/>
            <a:chExt cx="8915400" cy="6350754"/>
          </a:xfrm>
        </p:grpSpPr>
        <p:sp>
          <p:nvSpPr>
            <p:cNvPr id="5" name="TextBox 4"/>
            <p:cNvSpPr txBox="1"/>
            <p:nvPr/>
          </p:nvSpPr>
          <p:spPr>
            <a:xfrm>
              <a:off x="1600200" y="457200"/>
              <a:ext cx="1300356" cy="276999"/>
            </a:xfrm>
            <a:prstGeom prst="rect">
              <a:avLst/>
            </a:prstGeom>
            <a:noFill/>
          </p:spPr>
          <p:txBody>
            <a:bodyPr wrap="none" rtlCol="0">
              <a:spAutoFit/>
            </a:bodyPr>
            <a:lstStyle/>
            <a:p>
              <a:pPr defTabSz="914400"/>
              <a:r>
                <a:rPr lang="en-US" sz="1200" b="1" dirty="0">
                  <a:solidFill>
                    <a:prstClr val="black"/>
                  </a:solidFill>
                  <a:latin typeface="Calibri"/>
                </a:rPr>
                <a:t>CAPE 0-1500 J/Kg</a:t>
              </a:r>
            </a:p>
          </p:txBody>
        </p:sp>
        <p:sp>
          <p:nvSpPr>
            <p:cNvPr id="6" name="TextBox 5"/>
            <p:cNvSpPr txBox="1"/>
            <p:nvPr/>
          </p:nvSpPr>
          <p:spPr>
            <a:xfrm>
              <a:off x="4409975" y="457200"/>
              <a:ext cx="1553630" cy="276999"/>
            </a:xfrm>
            <a:prstGeom prst="rect">
              <a:avLst/>
            </a:prstGeom>
            <a:noFill/>
          </p:spPr>
          <p:txBody>
            <a:bodyPr wrap="none" rtlCol="0">
              <a:spAutoFit/>
            </a:bodyPr>
            <a:lstStyle/>
            <a:p>
              <a:pPr defTabSz="914400"/>
              <a:r>
                <a:rPr lang="en-US" sz="1200" b="1" dirty="0">
                  <a:solidFill>
                    <a:prstClr val="black"/>
                  </a:solidFill>
                  <a:latin typeface="Calibri"/>
                </a:rPr>
                <a:t>CAPE 1500-2500 J/Kg</a:t>
              </a:r>
            </a:p>
          </p:txBody>
        </p:sp>
        <p:sp>
          <p:nvSpPr>
            <p:cNvPr id="7" name="TextBox 6"/>
            <p:cNvSpPr txBox="1"/>
            <p:nvPr/>
          </p:nvSpPr>
          <p:spPr>
            <a:xfrm>
              <a:off x="7162800" y="482397"/>
              <a:ext cx="1249060" cy="276999"/>
            </a:xfrm>
            <a:prstGeom prst="rect">
              <a:avLst/>
            </a:prstGeom>
            <a:noFill/>
          </p:spPr>
          <p:txBody>
            <a:bodyPr wrap="none" rtlCol="0">
              <a:spAutoFit/>
            </a:bodyPr>
            <a:lstStyle/>
            <a:p>
              <a:pPr defTabSz="914400"/>
              <a:r>
                <a:rPr lang="en-US" sz="1200" b="1" dirty="0">
                  <a:solidFill>
                    <a:prstClr val="black"/>
                  </a:solidFill>
                  <a:latin typeface="Calibri"/>
                </a:rPr>
                <a:t>CAPE 2500+ J/Kg</a:t>
              </a:r>
            </a:p>
          </p:txBody>
        </p:sp>
        <p:sp>
          <p:nvSpPr>
            <p:cNvPr id="8" name="TextBox 7"/>
            <p:cNvSpPr txBox="1"/>
            <p:nvPr/>
          </p:nvSpPr>
          <p:spPr>
            <a:xfrm>
              <a:off x="7917" y="1586746"/>
              <a:ext cx="1022110" cy="276999"/>
            </a:xfrm>
            <a:prstGeom prst="rect">
              <a:avLst/>
            </a:prstGeom>
            <a:noFill/>
          </p:spPr>
          <p:txBody>
            <a:bodyPr wrap="none" rtlCol="0">
              <a:spAutoFit/>
            </a:bodyPr>
            <a:lstStyle/>
            <a:p>
              <a:pPr defTabSz="914400"/>
              <a:r>
                <a:rPr lang="en-US" sz="1200" b="1" dirty="0">
                  <a:solidFill>
                    <a:schemeClr val="bg1"/>
                  </a:solidFill>
                  <a:latin typeface="Calibri"/>
                </a:rPr>
                <a:t>EBS 0-10 m/s</a:t>
              </a:r>
            </a:p>
          </p:txBody>
        </p:sp>
        <p:sp>
          <p:nvSpPr>
            <p:cNvPr id="9" name="TextBox 8"/>
            <p:cNvSpPr txBox="1"/>
            <p:nvPr/>
          </p:nvSpPr>
          <p:spPr>
            <a:xfrm>
              <a:off x="0" y="3539074"/>
              <a:ext cx="1100106" cy="276999"/>
            </a:xfrm>
            <a:prstGeom prst="rect">
              <a:avLst/>
            </a:prstGeom>
            <a:noFill/>
          </p:spPr>
          <p:txBody>
            <a:bodyPr wrap="none" rtlCol="0">
              <a:spAutoFit/>
            </a:bodyPr>
            <a:lstStyle/>
            <a:p>
              <a:pPr defTabSz="914400"/>
              <a:r>
                <a:rPr lang="en-US" sz="1200" b="1" dirty="0">
                  <a:solidFill>
                    <a:srgbClr val="FFFFFF"/>
                  </a:solidFill>
                  <a:latin typeface="Calibri"/>
                </a:rPr>
                <a:t>EBS 10-15 m/s</a:t>
              </a:r>
            </a:p>
          </p:txBody>
        </p:sp>
        <p:sp>
          <p:nvSpPr>
            <p:cNvPr id="10" name="TextBox 9"/>
            <p:cNvSpPr txBox="1"/>
            <p:nvPr/>
          </p:nvSpPr>
          <p:spPr>
            <a:xfrm>
              <a:off x="10330" y="5509157"/>
              <a:ext cx="973644" cy="276999"/>
            </a:xfrm>
            <a:prstGeom prst="rect">
              <a:avLst/>
            </a:prstGeom>
            <a:noFill/>
          </p:spPr>
          <p:txBody>
            <a:bodyPr wrap="none" rtlCol="0">
              <a:spAutoFit/>
            </a:bodyPr>
            <a:lstStyle/>
            <a:p>
              <a:pPr defTabSz="914400"/>
              <a:r>
                <a:rPr lang="en-US" sz="1200" b="1" dirty="0">
                  <a:solidFill>
                    <a:srgbClr val="FFFFFF"/>
                  </a:solidFill>
                  <a:latin typeface="Calibri"/>
                </a:rPr>
                <a:t>EBS 15+ m/s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35845"/>
              <a:ext cx="2514600" cy="195896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735845"/>
              <a:ext cx="2514600" cy="195896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735845"/>
              <a:ext cx="2514600" cy="195896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793245"/>
              <a:ext cx="2514600" cy="195896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2793245"/>
              <a:ext cx="2514600" cy="1958966"/>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2793245"/>
              <a:ext cx="2514600" cy="1958966"/>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0" y="4848988"/>
              <a:ext cx="2514600" cy="1958966"/>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0" y="4848988"/>
              <a:ext cx="2514600" cy="1958966"/>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0800" y="4848988"/>
              <a:ext cx="2514600" cy="1958966"/>
            </a:xfrm>
            <a:prstGeom prst="rect">
              <a:avLst/>
            </a:prstGeom>
          </p:spPr>
        </p:pic>
        <p:grpSp>
          <p:nvGrpSpPr>
            <p:cNvPr id="20" name="Group 19"/>
            <p:cNvGrpSpPr/>
            <p:nvPr/>
          </p:nvGrpSpPr>
          <p:grpSpPr>
            <a:xfrm>
              <a:off x="1219200" y="762000"/>
              <a:ext cx="2209800" cy="1734312"/>
              <a:chOff x="1219200" y="762000"/>
              <a:chExt cx="2209800" cy="1734312"/>
            </a:xfrm>
          </p:grpSpPr>
          <p:sp>
            <p:nvSpPr>
              <p:cNvPr id="24" name="Rectangle 23"/>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5" name="TextBox 24"/>
              <p:cNvSpPr txBox="1"/>
              <p:nvPr/>
            </p:nvSpPr>
            <p:spPr>
              <a:xfrm>
                <a:off x="1219200" y="762000"/>
                <a:ext cx="1295400" cy="646331"/>
              </a:xfrm>
              <a:prstGeom prst="rect">
                <a:avLst/>
              </a:prstGeom>
              <a:noFill/>
            </p:spPr>
            <p:txBody>
              <a:bodyPr wrap="square" rtlCol="0">
                <a:spAutoFit/>
              </a:bodyPr>
              <a:lstStyle/>
              <a:p>
                <a:pPr defTabSz="914400"/>
                <a:r>
                  <a:rPr lang="en-US" dirty="0">
                    <a:solidFill>
                      <a:prstClr val="black"/>
                    </a:solidFill>
                    <a:latin typeface="Calibri"/>
                  </a:rPr>
                  <a:t>Small Sample Size</a:t>
                </a:r>
              </a:p>
            </p:txBody>
          </p:sp>
        </p:grpSp>
        <p:grpSp>
          <p:nvGrpSpPr>
            <p:cNvPr id="21" name="Group 20"/>
            <p:cNvGrpSpPr/>
            <p:nvPr/>
          </p:nvGrpSpPr>
          <p:grpSpPr>
            <a:xfrm>
              <a:off x="6629400" y="2819400"/>
              <a:ext cx="2209800" cy="1734312"/>
              <a:chOff x="1219200" y="762000"/>
              <a:chExt cx="2209800" cy="1734312"/>
            </a:xfrm>
          </p:grpSpPr>
          <p:sp>
            <p:nvSpPr>
              <p:cNvPr id="22" name="Rectangle 21"/>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3" name="TextBox 22"/>
              <p:cNvSpPr txBox="1"/>
              <p:nvPr/>
            </p:nvSpPr>
            <p:spPr>
              <a:xfrm>
                <a:off x="1219200" y="762000"/>
                <a:ext cx="1295400" cy="646331"/>
              </a:xfrm>
              <a:prstGeom prst="rect">
                <a:avLst/>
              </a:prstGeom>
              <a:noFill/>
            </p:spPr>
            <p:txBody>
              <a:bodyPr wrap="square" rtlCol="0">
                <a:spAutoFit/>
              </a:bodyPr>
              <a:lstStyle/>
              <a:p>
                <a:pPr defTabSz="914400"/>
                <a:r>
                  <a:rPr lang="en-US" dirty="0">
                    <a:solidFill>
                      <a:prstClr val="black"/>
                    </a:solidFill>
                    <a:latin typeface="Calibri"/>
                  </a:rPr>
                  <a:t>Small Sample Size</a:t>
                </a:r>
              </a:p>
            </p:txBody>
          </p:sp>
        </p:grpSp>
      </p:grpSp>
      <p:sp>
        <p:nvSpPr>
          <p:cNvPr id="26" name="Title 1"/>
          <p:cNvSpPr txBox="1">
            <a:spLocks/>
          </p:cNvSpPr>
          <p:nvPr/>
        </p:nvSpPr>
        <p:spPr>
          <a:xfrm>
            <a:off x="228600" y="0"/>
            <a:ext cx="89154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smtClean="0">
                <a:solidFill>
                  <a:prstClr val="black"/>
                </a:solidFill>
                <a:latin typeface="Calibri"/>
              </a:rPr>
              <a:t>ProbSevere</a:t>
            </a:r>
            <a:r>
              <a:rPr lang="en-US" sz="2800" b="1" dirty="0" smtClean="0">
                <a:solidFill>
                  <a:prstClr val="black"/>
                </a:solidFill>
                <a:latin typeface="Calibri"/>
              </a:rPr>
              <a:t> Calibration</a:t>
            </a:r>
            <a:endParaRPr lang="en-US" sz="2800" b="1" dirty="0">
              <a:solidFill>
                <a:prstClr val="black"/>
              </a:solidFill>
              <a:latin typeface="Calibri"/>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17</a:t>
            </a:fld>
            <a:endParaRPr lang="en-US">
              <a:solidFill>
                <a:prstClr val="white">
                  <a:lumMod val="75000"/>
                </a:prstClr>
              </a:solidFill>
              <a:latin typeface="Arial"/>
            </a:endParaRPr>
          </a:p>
        </p:txBody>
      </p:sp>
    </p:spTree>
    <p:extLst>
      <p:ext uri="{BB962C8B-B14F-4D97-AF65-F5344CB8AC3E}">
        <p14:creationId xmlns:p14="http://schemas.microsoft.com/office/powerpoint/2010/main" val="50011764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descr="WFO_Validation.tiff"/>
          <p:cNvPicPr>
            <a:picLocks noChangeAspect="1"/>
          </p:cNvPicPr>
          <p:nvPr/>
        </p:nvPicPr>
        <p:blipFill rotWithShape="1">
          <a:blip r:embed="rId2">
            <a:extLst>
              <a:ext uri="{28A0092B-C50C-407E-A947-70E740481C1C}">
                <a14:useLocalDpi xmlns:a14="http://schemas.microsoft.com/office/drawing/2010/main" val="0"/>
              </a:ext>
            </a:extLst>
          </a:blip>
          <a:srcRect t="1441" b="96"/>
          <a:stretch/>
        </p:blipFill>
        <p:spPr>
          <a:xfrm>
            <a:off x="0" y="577616"/>
            <a:ext cx="9144000" cy="6135624"/>
          </a:xfrm>
          <a:prstGeom prst="rect">
            <a:avLst/>
          </a:prstGeom>
        </p:spPr>
      </p:pic>
      <p:sp>
        <p:nvSpPr>
          <p:cNvPr id="5" name="TextBox 4"/>
          <p:cNvSpPr txBox="1"/>
          <p:nvPr/>
        </p:nvSpPr>
        <p:spPr>
          <a:xfrm>
            <a:off x="990600" y="3250"/>
            <a:ext cx="7162800" cy="584776"/>
          </a:xfrm>
          <a:prstGeom prst="rect">
            <a:avLst/>
          </a:prstGeom>
          <a:noFill/>
        </p:spPr>
        <p:txBody>
          <a:bodyPr wrap="square" rtlCol="0">
            <a:spAutoFit/>
          </a:bodyPr>
          <a:lstStyle/>
          <a:p>
            <a:pPr algn="ctr" defTabSz="913653"/>
            <a:r>
              <a:rPr lang="en-US" sz="3200" b="1" dirty="0" err="1">
                <a:solidFill>
                  <a:srgbClr val="000000"/>
                </a:solidFill>
                <a:latin typeface="Corbel"/>
              </a:rPr>
              <a:t>ProbSevere</a:t>
            </a:r>
            <a:r>
              <a:rPr lang="en-US" sz="3200" b="1" dirty="0">
                <a:solidFill>
                  <a:srgbClr val="000000"/>
                </a:solidFill>
                <a:latin typeface="Corbel"/>
              </a:rPr>
              <a:t> </a:t>
            </a:r>
            <a:r>
              <a:rPr lang="en-US" sz="3200" b="1" dirty="0" smtClean="0">
                <a:solidFill>
                  <a:srgbClr val="000000"/>
                </a:solidFill>
                <a:latin typeface="Corbel"/>
              </a:rPr>
              <a:t>Verification by WFO</a:t>
            </a:r>
            <a:endParaRPr lang="en-US" sz="3200" b="1" dirty="0">
              <a:solidFill>
                <a:srgbClr val="000000"/>
              </a:solidFill>
              <a:latin typeface="Corbe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18</a:t>
            </a:fld>
            <a:endParaRPr lang="en-US">
              <a:solidFill>
                <a:prstClr val="white">
                  <a:lumMod val="75000"/>
                </a:prstClr>
              </a:solidFill>
              <a:latin typeface="Arial"/>
            </a:endParaRPr>
          </a:p>
        </p:txBody>
      </p:sp>
      <p:sp>
        <p:nvSpPr>
          <p:cNvPr id="6" name="TextBox 5"/>
          <p:cNvSpPr txBox="1"/>
          <p:nvPr/>
        </p:nvSpPr>
        <p:spPr>
          <a:xfrm>
            <a:off x="688236" y="1229728"/>
            <a:ext cx="8070250" cy="677108"/>
          </a:xfrm>
          <a:prstGeom prst="rect">
            <a:avLst/>
          </a:prstGeom>
          <a:noFill/>
        </p:spPr>
        <p:txBody>
          <a:bodyPr wrap="square" rtlCol="0">
            <a:spAutoFit/>
          </a:bodyPr>
          <a:lstStyle/>
          <a:p>
            <a:r>
              <a:rPr lang="en-US" sz="2000" b="1" dirty="0">
                <a:hlinkClick r:id="rId3"/>
              </a:rPr>
              <a:t>http://cimss.ssec.wisc.edu/severe_conv/training/</a:t>
            </a:r>
            <a:r>
              <a:rPr lang="en-US" sz="2000" b="1" dirty="0" smtClean="0">
                <a:hlinkClick r:id="rId3"/>
              </a:rPr>
              <a:t>validation.html</a:t>
            </a:r>
            <a:endParaRPr lang="en-US" sz="2000" b="1" dirty="0" smtClean="0"/>
          </a:p>
          <a:p>
            <a:endParaRPr lang="en-US" b="1" dirty="0"/>
          </a:p>
        </p:txBody>
      </p:sp>
    </p:spTree>
    <p:extLst>
      <p:ext uri="{BB962C8B-B14F-4D97-AF65-F5344CB8AC3E}">
        <p14:creationId xmlns:p14="http://schemas.microsoft.com/office/powerpoint/2010/main" val="38676841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0" y="850900"/>
            <a:ext cx="9144000" cy="5600700"/>
            <a:chOff x="0" y="850900"/>
            <a:chExt cx="9144000" cy="5600700"/>
          </a:xfrm>
        </p:grpSpPr>
        <p:pic>
          <p:nvPicPr>
            <p:cNvPr id="5" name="Picture 4" descr="accum1.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pic>
          <p:nvPicPr>
            <p:cNvPr id="6" name="Picture 5" descr="probsevere_cb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019800"/>
              <a:ext cx="4089400" cy="431800"/>
            </a:xfrm>
            <a:prstGeom prst="rect">
              <a:avLst/>
            </a:prstGeom>
          </p:spPr>
        </p:pic>
      </p:grpSp>
      <p:sp>
        <p:nvSpPr>
          <p:cNvPr id="7" name="TextBox 6"/>
          <p:cNvSpPr txBox="1"/>
          <p:nvPr/>
        </p:nvSpPr>
        <p:spPr>
          <a:xfrm>
            <a:off x="471357" y="76200"/>
            <a:ext cx="8314215" cy="584776"/>
          </a:xfrm>
          <a:prstGeom prst="rect">
            <a:avLst/>
          </a:prstGeom>
          <a:noFill/>
        </p:spPr>
        <p:txBody>
          <a:bodyPr wrap="square" rtlCol="0">
            <a:spAutoFit/>
          </a:bodyPr>
          <a:lstStyle/>
          <a:p>
            <a:pPr algn="ctr" defTabSz="913653"/>
            <a:r>
              <a:rPr lang="en-US" sz="3200" b="1" dirty="0" err="1" smtClean="0">
                <a:latin typeface="Corbel"/>
              </a:rPr>
              <a:t>ProbSevere</a:t>
            </a:r>
            <a:r>
              <a:rPr lang="en-US" sz="3200" b="1" dirty="0" smtClean="0">
                <a:latin typeface="Corbel"/>
              </a:rPr>
              <a:t> Verification -  </a:t>
            </a:r>
            <a:r>
              <a:rPr lang="en-US" sz="3200" b="1" dirty="0">
                <a:latin typeface="Corbel"/>
              </a:rPr>
              <a:t>Daily Storm Tracks</a:t>
            </a: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19</a:t>
            </a:fld>
            <a:endParaRPr lang="en-US">
              <a:solidFill>
                <a:prstClr val="white">
                  <a:lumMod val="75000"/>
                </a:prstClr>
              </a:solidFill>
              <a:latin typeface="Arial"/>
            </a:endParaRPr>
          </a:p>
        </p:txBody>
      </p:sp>
    </p:spTree>
    <p:extLst>
      <p:ext uri="{BB962C8B-B14F-4D97-AF65-F5344CB8AC3E}">
        <p14:creationId xmlns:p14="http://schemas.microsoft.com/office/powerpoint/2010/main" val="31459504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200" b="1" dirty="0" smtClean="0"/>
              <a:t>Research is critical for transforming “Big Data” to information</a:t>
            </a:r>
            <a:endParaRPr lang="en-US" sz="3200" b="1" dirty="0"/>
          </a:p>
        </p:txBody>
      </p:sp>
      <p:sp>
        <p:nvSpPr>
          <p:cNvPr id="2" name="Slide Number Placeholder 1"/>
          <p:cNvSpPr>
            <a:spLocks noGrp="1"/>
          </p:cNvSpPr>
          <p:nvPr>
            <p:ph type="sldNum" sz="quarter" idx="12"/>
          </p:nvPr>
        </p:nvSpPr>
        <p:spPr/>
        <p:txBody>
          <a:bodyPr/>
          <a:lstStyle/>
          <a:p>
            <a:fld id="{1F32DFAE-839A-8443-B9C1-51F7F225A32A}" type="slidenum">
              <a:rPr lang="en-US" smtClean="0"/>
              <a:t>2</a:t>
            </a:fld>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599790389"/>
              </p:ext>
            </p:extLst>
          </p:nvPr>
        </p:nvGraphicFramePr>
        <p:xfrm>
          <a:off x="457200" y="1600206"/>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a:solidFill>
                <a:prstClr val="white">
                  <a:lumMod val="75000"/>
                </a:prstClr>
              </a:solidFill>
              <a:latin typeface="Arial"/>
            </a:endParaRPr>
          </a:p>
        </p:txBody>
      </p:sp>
    </p:spTree>
    <p:extLst>
      <p:ext uri="{BB962C8B-B14F-4D97-AF65-F5344CB8AC3E}">
        <p14:creationId xmlns:p14="http://schemas.microsoft.com/office/powerpoint/2010/main" val="35012966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0" y="850900"/>
            <a:ext cx="9144000" cy="5600700"/>
            <a:chOff x="0" y="850900"/>
            <a:chExt cx="9144000" cy="5600700"/>
          </a:xfrm>
        </p:grpSpPr>
        <p:pic>
          <p:nvPicPr>
            <p:cNvPr id="5" name="Picture 4" descr="accum2.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pic>
          <p:nvPicPr>
            <p:cNvPr id="6" name="Picture 5" descr="probsevere_cb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019800"/>
              <a:ext cx="4089400" cy="431800"/>
            </a:xfrm>
            <a:prstGeom prst="rect">
              <a:avLst/>
            </a:prstGeom>
          </p:spPr>
        </p:pic>
      </p:grpSp>
      <p:sp>
        <p:nvSpPr>
          <p:cNvPr id="8" name="TextBox 7"/>
          <p:cNvSpPr txBox="1"/>
          <p:nvPr/>
        </p:nvSpPr>
        <p:spPr>
          <a:xfrm>
            <a:off x="471357" y="76200"/>
            <a:ext cx="8314215" cy="584776"/>
          </a:xfrm>
          <a:prstGeom prst="rect">
            <a:avLst/>
          </a:prstGeom>
          <a:noFill/>
        </p:spPr>
        <p:txBody>
          <a:bodyPr wrap="square" rtlCol="0">
            <a:spAutoFit/>
          </a:bodyPr>
          <a:lstStyle/>
          <a:p>
            <a:pPr algn="ctr" defTabSz="913653"/>
            <a:r>
              <a:rPr lang="en-US" sz="3200" b="1" dirty="0" err="1" smtClean="0">
                <a:latin typeface="Corbel"/>
              </a:rPr>
              <a:t>ProbSevere</a:t>
            </a:r>
            <a:r>
              <a:rPr lang="en-US" sz="3200" b="1" dirty="0" smtClean="0">
                <a:latin typeface="Corbel"/>
              </a:rPr>
              <a:t> Verification -  </a:t>
            </a:r>
            <a:r>
              <a:rPr lang="en-US" sz="3200" b="1" dirty="0">
                <a:latin typeface="Corbel"/>
              </a:rPr>
              <a:t>Daily Storm Tracks</a:t>
            </a: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20</a:t>
            </a:fld>
            <a:endParaRPr lang="en-US">
              <a:solidFill>
                <a:prstClr val="white">
                  <a:lumMod val="75000"/>
                </a:prstClr>
              </a:solidFill>
              <a:latin typeface="Arial"/>
            </a:endParaRPr>
          </a:p>
        </p:txBody>
      </p:sp>
    </p:spTree>
    <p:extLst>
      <p:ext uri="{BB962C8B-B14F-4D97-AF65-F5344CB8AC3E}">
        <p14:creationId xmlns:p14="http://schemas.microsoft.com/office/powerpoint/2010/main" val="10631656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5" name="Group 4"/>
          <p:cNvGrpSpPr/>
          <p:nvPr/>
        </p:nvGrpSpPr>
        <p:grpSpPr>
          <a:xfrm>
            <a:off x="0" y="850900"/>
            <a:ext cx="9144000" cy="5600700"/>
            <a:chOff x="0" y="850900"/>
            <a:chExt cx="9144000" cy="5600700"/>
          </a:xfrm>
        </p:grpSpPr>
        <p:pic>
          <p:nvPicPr>
            <p:cNvPr id="6" name="Picture 5" descr="accum3.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pic>
          <p:nvPicPr>
            <p:cNvPr id="7" name="Picture 6" descr="probsevere_cb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019800"/>
              <a:ext cx="4089400" cy="431800"/>
            </a:xfrm>
            <a:prstGeom prst="rect">
              <a:avLst/>
            </a:prstGeom>
          </p:spPr>
        </p:pic>
      </p:grpSp>
      <p:sp>
        <p:nvSpPr>
          <p:cNvPr id="8" name="TextBox 7"/>
          <p:cNvSpPr txBox="1"/>
          <p:nvPr/>
        </p:nvSpPr>
        <p:spPr>
          <a:xfrm>
            <a:off x="471357" y="76200"/>
            <a:ext cx="8314215" cy="584776"/>
          </a:xfrm>
          <a:prstGeom prst="rect">
            <a:avLst/>
          </a:prstGeom>
          <a:noFill/>
        </p:spPr>
        <p:txBody>
          <a:bodyPr wrap="square" rtlCol="0">
            <a:spAutoFit/>
          </a:bodyPr>
          <a:lstStyle/>
          <a:p>
            <a:pPr algn="ctr" defTabSz="913653"/>
            <a:r>
              <a:rPr lang="en-US" sz="3200" b="1" dirty="0" err="1" smtClean="0">
                <a:latin typeface="Corbel"/>
              </a:rPr>
              <a:t>ProbSevere</a:t>
            </a:r>
            <a:r>
              <a:rPr lang="en-US" sz="3200" b="1" dirty="0" smtClean="0">
                <a:latin typeface="Corbel"/>
              </a:rPr>
              <a:t> Verification -  </a:t>
            </a:r>
            <a:r>
              <a:rPr lang="en-US" sz="3200" b="1" dirty="0">
                <a:latin typeface="Corbel"/>
              </a:rPr>
              <a:t>Daily Storm Tracks</a:t>
            </a: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21</a:t>
            </a:fld>
            <a:endParaRPr lang="en-US">
              <a:solidFill>
                <a:prstClr val="white">
                  <a:lumMod val="75000"/>
                </a:prstClr>
              </a:solidFill>
              <a:latin typeface="Arial"/>
            </a:endParaRPr>
          </a:p>
        </p:txBody>
      </p:sp>
    </p:spTree>
    <p:extLst>
      <p:ext uri="{BB962C8B-B14F-4D97-AF65-F5344CB8AC3E}">
        <p14:creationId xmlns:p14="http://schemas.microsoft.com/office/powerpoint/2010/main" val="8765900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16939" y="685800"/>
            <a:ext cx="6038867" cy="6172200"/>
            <a:chOff x="16939" y="685800"/>
            <a:chExt cx="6038867" cy="6172200"/>
          </a:xfrm>
        </p:grpSpPr>
        <p:pic>
          <p:nvPicPr>
            <p:cNvPr id="5" name="Picture 4" descr="HWT_blog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9" y="685800"/>
              <a:ext cx="6038867" cy="6172200"/>
            </a:xfrm>
            <a:prstGeom prst="rect">
              <a:avLst/>
            </a:prstGeom>
          </p:spPr>
        </p:pic>
        <p:sp>
          <p:nvSpPr>
            <p:cNvPr id="6" name="TextBox 5"/>
            <p:cNvSpPr txBox="1"/>
            <p:nvPr/>
          </p:nvSpPr>
          <p:spPr>
            <a:xfrm>
              <a:off x="609600" y="762002"/>
              <a:ext cx="4572000" cy="461592"/>
            </a:xfrm>
            <a:prstGeom prst="rect">
              <a:avLst/>
            </a:prstGeom>
            <a:solidFill>
              <a:srgbClr val="FFFF00"/>
            </a:solidFill>
            <a:ln w="31750">
              <a:solidFill>
                <a:schemeClr val="tx1"/>
              </a:solidFill>
            </a:ln>
          </p:spPr>
          <p:txBody>
            <a:bodyPr wrap="square" lIns="91365" tIns="45684" rIns="91365" bIns="45684" rtlCol="0">
              <a:spAutoFit/>
            </a:bodyPr>
            <a:lstStyle/>
            <a:p>
              <a:pPr defTabSz="913653"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grpSp>
      <p:sp>
        <p:nvSpPr>
          <p:cNvPr id="8" name="TextBox 7"/>
          <p:cNvSpPr txBox="1"/>
          <p:nvPr/>
        </p:nvSpPr>
        <p:spPr>
          <a:xfrm>
            <a:off x="685800" y="38101"/>
            <a:ext cx="7772400" cy="646258"/>
          </a:xfrm>
          <a:prstGeom prst="rect">
            <a:avLst/>
          </a:prstGeom>
          <a:noFill/>
        </p:spPr>
        <p:txBody>
          <a:bodyPr wrap="square" lIns="91365" tIns="45684" rIns="91365" bIns="45684" rtlCol="0">
            <a:spAutoFit/>
          </a:bodyPr>
          <a:lstStyle/>
          <a:p>
            <a:pPr algn="ctr" defTabSz="913653" fontAlgn="base">
              <a:spcBef>
                <a:spcPct val="0"/>
              </a:spcBef>
              <a:spcAft>
                <a:spcPct val="0"/>
              </a:spcAft>
            </a:pPr>
            <a:r>
              <a:rPr lang="en-US" sz="3600" b="1" dirty="0">
                <a:latin typeface="Arial" pitchFamily="34" charset="0"/>
              </a:rPr>
              <a:t>Hazardous Weather </a:t>
            </a:r>
            <a:r>
              <a:rPr lang="en-US" sz="3600" b="1" dirty="0" err="1">
                <a:latin typeface="Arial" pitchFamily="34" charset="0"/>
              </a:rPr>
              <a:t>Testbed</a:t>
            </a:r>
            <a:r>
              <a:rPr lang="en-US" sz="3600" b="1" dirty="0">
                <a:latin typeface="Arial" pitchFamily="34" charset="0"/>
              </a:rPr>
              <a:t> (HWT)</a:t>
            </a:r>
          </a:p>
        </p:txBody>
      </p:sp>
      <p:pic>
        <p:nvPicPr>
          <p:cNvPr id="9" name="Picture 8" descr="HWT_blo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468" y="2369507"/>
            <a:ext cx="5006531" cy="4319374"/>
          </a:xfrm>
          <a:prstGeom prst="rect">
            <a:avLst/>
          </a:prstGeom>
        </p:spPr>
      </p:pic>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22</a:t>
            </a:fld>
            <a:endParaRPr lang="en-US">
              <a:solidFill>
                <a:prstClr val="white">
                  <a:lumMod val="75000"/>
                </a:prstClr>
              </a:solidFill>
              <a:latin typeface="Arial"/>
            </a:endParaRPr>
          </a:p>
        </p:txBody>
      </p:sp>
    </p:spTree>
    <p:extLst>
      <p:ext uri="{BB962C8B-B14F-4D97-AF65-F5344CB8AC3E}">
        <p14:creationId xmlns:p14="http://schemas.microsoft.com/office/powerpoint/2010/main" val="9965841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016_HWT_ProbSevere_rat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914" y="3785616"/>
            <a:ext cx="3992086" cy="3072384"/>
          </a:xfrm>
          <a:prstGeom prst="rect">
            <a:avLst/>
          </a:prstGeom>
        </p:spPr>
      </p:pic>
      <p:pic>
        <p:nvPicPr>
          <p:cNvPr id="6" name="Picture 5" descr="2015_HWT_ProbSevere_rating.tiff"/>
          <p:cNvPicPr>
            <a:picLocks/>
          </p:cNvPicPr>
          <p:nvPr/>
        </p:nvPicPr>
        <p:blipFill>
          <a:blip r:embed="rId3">
            <a:extLst>
              <a:ext uri="{28A0092B-C50C-407E-A947-70E740481C1C}">
                <a14:useLocalDpi xmlns:a14="http://schemas.microsoft.com/office/drawing/2010/main" val="0"/>
              </a:ext>
            </a:extLst>
          </a:blip>
          <a:stretch>
            <a:fillRect/>
          </a:stretch>
        </p:blipFill>
        <p:spPr>
          <a:xfrm>
            <a:off x="2577084" y="1964112"/>
            <a:ext cx="4032504" cy="3072384"/>
          </a:xfrm>
          <a:prstGeom prst="rect">
            <a:avLst/>
          </a:prstGeom>
        </p:spPr>
      </p:pic>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descr="2014_HWT_ProbSevere_ratin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
            <a:ext cx="4030218" cy="3074543"/>
          </a:xfrm>
          <a:prstGeom prst="rect">
            <a:avLst/>
          </a:prstGeom>
        </p:spPr>
      </p:pic>
      <p:sp>
        <p:nvSpPr>
          <p:cNvPr id="9" name="TextBox 8"/>
          <p:cNvSpPr txBox="1"/>
          <p:nvPr/>
        </p:nvSpPr>
        <p:spPr>
          <a:xfrm>
            <a:off x="4030218" y="1964112"/>
            <a:ext cx="2579370" cy="400110"/>
          </a:xfrm>
          <a:prstGeom prst="rect">
            <a:avLst/>
          </a:prstGeom>
          <a:solidFill>
            <a:schemeClr val="accent1">
              <a:lumMod val="20000"/>
              <a:lumOff val="80000"/>
            </a:schemeClr>
          </a:solidFill>
          <a:ln w="25400">
            <a:solidFill>
              <a:schemeClr val="tx1"/>
            </a:solidFill>
          </a:ln>
        </p:spPr>
        <p:txBody>
          <a:bodyPr wrap="square" rtlCol="0">
            <a:spAutoFit/>
          </a:bodyPr>
          <a:lstStyle/>
          <a:p>
            <a:pPr algn="ctr"/>
            <a:r>
              <a:rPr lang="en-US" sz="2000" b="1" dirty="0" smtClean="0"/>
              <a:t>HWT (2015)</a:t>
            </a:r>
            <a:endParaRPr lang="en-US" sz="2000" b="1" dirty="0"/>
          </a:p>
        </p:txBody>
      </p:sp>
      <p:sp>
        <p:nvSpPr>
          <p:cNvPr id="11" name="TextBox 10"/>
          <p:cNvSpPr txBox="1"/>
          <p:nvPr/>
        </p:nvSpPr>
        <p:spPr>
          <a:xfrm>
            <a:off x="6553200" y="3785616"/>
            <a:ext cx="2579370" cy="400110"/>
          </a:xfrm>
          <a:prstGeom prst="rect">
            <a:avLst/>
          </a:prstGeom>
          <a:solidFill>
            <a:schemeClr val="accent1">
              <a:lumMod val="20000"/>
              <a:lumOff val="80000"/>
            </a:schemeClr>
          </a:solidFill>
          <a:ln w="25400">
            <a:solidFill>
              <a:schemeClr val="tx1"/>
            </a:solidFill>
          </a:ln>
        </p:spPr>
        <p:txBody>
          <a:bodyPr wrap="square" rtlCol="0">
            <a:spAutoFit/>
          </a:bodyPr>
          <a:lstStyle/>
          <a:p>
            <a:pPr algn="ctr"/>
            <a:r>
              <a:rPr lang="en-US" sz="2000" b="1" dirty="0" smtClean="0"/>
              <a:t>HWT (2016)</a:t>
            </a:r>
            <a:endParaRPr lang="en-US" sz="2000" b="1" dirty="0"/>
          </a:p>
        </p:txBody>
      </p:sp>
      <p:sp>
        <p:nvSpPr>
          <p:cNvPr id="12" name="TextBox 11"/>
          <p:cNvSpPr txBox="1"/>
          <p:nvPr/>
        </p:nvSpPr>
        <p:spPr>
          <a:xfrm>
            <a:off x="418984" y="15389"/>
            <a:ext cx="3364966" cy="369332"/>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1450848" y="-15389"/>
            <a:ext cx="2579370" cy="400110"/>
          </a:xfrm>
          <a:prstGeom prst="rect">
            <a:avLst/>
          </a:prstGeom>
          <a:solidFill>
            <a:schemeClr val="accent1">
              <a:lumMod val="20000"/>
              <a:lumOff val="80000"/>
            </a:schemeClr>
          </a:solidFill>
          <a:ln w="25400">
            <a:solidFill>
              <a:schemeClr val="tx1"/>
            </a:solidFill>
          </a:ln>
        </p:spPr>
        <p:txBody>
          <a:bodyPr wrap="square" rtlCol="0">
            <a:spAutoFit/>
          </a:bodyPr>
          <a:lstStyle/>
          <a:p>
            <a:pPr algn="ctr"/>
            <a:r>
              <a:rPr lang="en-US" sz="2000" b="1" dirty="0" smtClean="0"/>
              <a:t>HWT (2014)</a:t>
            </a:r>
            <a:endParaRPr lang="en-US" sz="2000" b="1" dirty="0"/>
          </a:p>
        </p:txBody>
      </p:sp>
      <p:sp>
        <p:nvSpPr>
          <p:cNvPr id="13" name="TextBox 12"/>
          <p:cNvSpPr txBox="1"/>
          <p:nvPr/>
        </p:nvSpPr>
        <p:spPr>
          <a:xfrm>
            <a:off x="4255307" y="260814"/>
            <a:ext cx="4687384" cy="1569660"/>
          </a:xfrm>
          <a:prstGeom prst="rect">
            <a:avLst/>
          </a:prstGeom>
          <a:solidFill>
            <a:schemeClr val="tx1">
              <a:alpha val="27000"/>
            </a:schemeClr>
          </a:solidFill>
        </p:spPr>
        <p:txBody>
          <a:bodyPr wrap="square" rtlCol="0">
            <a:spAutoFit/>
          </a:bodyPr>
          <a:lstStyle/>
          <a:p>
            <a:r>
              <a:rPr lang="en-US" sz="2400" b="1" dirty="0" smtClean="0">
                <a:solidFill>
                  <a:schemeClr val="bg1"/>
                </a:solidFill>
              </a:rPr>
              <a:t>“Would you use NOAA/CIMSS </a:t>
            </a:r>
            <a:r>
              <a:rPr lang="en-US" sz="2400" b="1" dirty="0" err="1" smtClean="0">
                <a:solidFill>
                  <a:schemeClr val="bg1"/>
                </a:solidFill>
              </a:rPr>
              <a:t>ProbSevere</a:t>
            </a:r>
            <a:r>
              <a:rPr lang="en-US" sz="2400" b="1" dirty="0" smtClean="0">
                <a:solidFill>
                  <a:schemeClr val="bg1"/>
                </a:solidFill>
              </a:rPr>
              <a:t> model output during warning operations at your WFO if available?”</a:t>
            </a:r>
            <a:endParaRPr lang="en-US" sz="2400" b="1" dirty="0">
              <a:solidFill>
                <a:schemeClr val="bg1"/>
              </a:solidFil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23</a:t>
            </a:fld>
            <a:endParaRPr lang="en-US">
              <a:solidFill>
                <a:prstClr val="white">
                  <a:lumMod val="75000"/>
                </a:prstClr>
              </a:solidFill>
              <a:latin typeface="Arial"/>
            </a:endParaRPr>
          </a:p>
        </p:txBody>
      </p:sp>
    </p:spTree>
    <p:extLst>
      <p:ext uri="{BB962C8B-B14F-4D97-AF65-F5344CB8AC3E}">
        <p14:creationId xmlns:p14="http://schemas.microsoft.com/office/powerpoint/2010/main" val="42909077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3" name="Picture 2" descr="facets.tiff"/>
          <p:cNvPicPr>
            <a:picLocks noChangeAspect="1"/>
          </p:cNvPicPr>
          <p:nvPr/>
        </p:nvPicPr>
        <p:blipFill rotWithShape="1">
          <a:blip r:embed="rId2">
            <a:extLst>
              <a:ext uri="{28A0092B-C50C-407E-A947-70E740481C1C}">
                <a14:useLocalDpi xmlns:a14="http://schemas.microsoft.com/office/drawing/2010/main" val="0"/>
              </a:ext>
            </a:extLst>
          </a:blip>
          <a:srcRect t="5040" b="-41"/>
          <a:stretch/>
        </p:blipFill>
        <p:spPr>
          <a:xfrm>
            <a:off x="0" y="0"/>
            <a:ext cx="9144000" cy="3447288"/>
          </a:xfrm>
          <a:prstGeom prst="rect">
            <a:avLst/>
          </a:prstGeom>
        </p:spPr>
      </p:pic>
      <p:pic>
        <p:nvPicPr>
          <p:cNvPr id="4" name="Picture 3" descr="object_overrid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0952"/>
            <a:ext cx="7073813" cy="3197953"/>
          </a:xfrm>
          <a:prstGeom prst="rect">
            <a:avLst/>
          </a:prstGeom>
        </p:spPr>
      </p:pic>
      <p:sp>
        <p:nvSpPr>
          <p:cNvPr id="5" name="TextBox 4"/>
          <p:cNvSpPr txBox="1"/>
          <p:nvPr/>
        </p:nvSpPr>
        <p:spPr>
          <a:xfrm>
            <a:off x="7073813" y="4068799"/>
            <a:ext cx="2070187" cy="1477328"/>
          </a:xfrm>
          <a:prstGeom prst="rect">
            <a:avLst/>
          </a:prstGeom>
          <a:noFill/>
        </p:spPr>
        <p:txBody>
          <a:bodyPr wrap="square" rtlCol="0">
            <a:spAutoFit/>
          </a:bodyPr>
          <a:lstStyle/>
          <a:p>
            <a:r>
              <a:rPr lang="en-US" b="1" dirty="0" err="1" smtClean="0">
                <a:solidFill>
                  <a:schemeClr val="bg1"/>
                </a:solidFill>
              </a:rPr>
              <a:t>ProbSevere</a:t>
            </a:r>
            <a:r>
              <a:rPr lang="en-US" b="1" dirty="0" smtClean="0">
                <a:solidFill>
                  <a:schemeClr val="bg1"/>
                </a:solidFill>
              </a:rPr>
              <a:t> is one of the guidance options available in the PHI tool</a:t>
            </a:r>
            <a:endParaRPr lang="en-US" b="1" dirty="0">
              <a:solidFill>
                <a:schemeClr val="bg1"/>
              </a:solidFil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24</a:t>
            </a:fld>
            <a:endParaRPr lang="en-US">
              <a:solidFill>
                <a:prstClr val="white">
                  <a:lumMod val="75000"/>
                </a:prstClr>
              </a:solidFill>
              <a:latin typeface="Arial"/>
            </a:endParaRPr>
          </a:p>
        </p:txBody>
      </p:sp>
    </p:spTree>
    <p:extLst>
      <p:ext uri="{BB962C8B-B14F-4D97-AF65-F5344CB8AC3E}">
        <p14:creationId xmlns:p14="http://schemas.microsoft.com/office/powerpoint/2010/main" val="11175433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200" t="6248" b="24685"/>
          <a:stretch/>
        </p:blipFill>
        <p:spPr>
          <a:xfrm>
            <a:off x="627028" y="1532237"/>
            <a:ext cx="7901045" cy="4003589"/>
          </a:xfrm>
          <a:prstGeom prst="rect">
            <a:avLst/>
          </a:prstGeom>
        </p:spPr>
      </p:pic>
      <p:sp>
        <p:nvSpPr>
          <p:cNvPr id="6" name="TextBox 5"/>
          <p:cNvSpPr txBox="1"/>
          <p:nvPr/>
        </p:nvSpPr>
        <p:spPr>
          <a:xfrm>
            <a:off x="509188" y="885906"/>
            <a:ext cx="3994890" cy="646331"/>
          </a:xfrm>
          <a:prstGeom prst="rect">
            <a:avLst/>
          </a:prstGeom>
          <a:noFill/>
        </p:spPr>
        <p:txBody>
          <a:bodyPr wrap="square" rtlCol="0">
            <a:spAutoFit/>
          </a:bodyPr>
          <a:lstStyle/>
          <a:p>
            <a:r>
              <a:rPr lang="en-US" b="1" dirty="0" smtClean="0">
                <a:solidFill>
                  <a:schemeClr val="bg1"/>
                </a:solidFill>
              </a:rPr>
              <a:t>1 April – 1 October 2016</a:t>
            </a:r>
          </a:p>
          <a:p>
            <a:r>
              <a:rPr lang="en-US" b="1" dirty="0" smtClean="0">
                <a:solidFill>
                  <a:schemeClr val="bg1"/>
                </a:solidFill>
              </a:rPr>
              <a:t>Participating Forecast Offices… </a:t>
            </a:r>
            <a:endParaRPr lang="en-US" b="1" dirty="0">
              <a:solidFill>
                <a:schemeClr val="bg1"/>
              </a:solidFill>
            </a:endParaRPr>
          </a:p>
        </p:txBody>
      </p:sp>
      <p:sp>
        <p:nvSpPr>
          <p:cNvPr id="7" name="TextBox 6"/>
          <p:cNvSpPr txBox="1"/>
          <p:nvPr/>
        </p:nvSpPr>
        <p:spPr>
          <a:xfrm>
            <a:off x="509188" y="5557521"/>
            <a:ext cx="3994890" cy="646331"/>
          </a:xfrm>
          <a:prstGeom prst="rect">
            <a:avLst/>
          </a:prstGeom>
          <a:noFill/>
        </p:spPr>
        <p:txBody>
          <a:bodyPr wrap="square" rtlCol="0">
            <a:spAutoFit/>
          </a:bodyPr>
          <a:lstStyle/>
          <a:p>
            <a:r>
              <a:rPr lang="en-US" b="1" dirty="0" smtClean="0">
                <a:solidFill>
                  <a:schemeClr val="bg1"/>
                </a:solidFill>
              </a:rPr>
              <a:t>Eastern Region: 15</a:t>
            </a:r>
          </a:p>
          <a:p>
            <a:r>
              <a:rPr lang="en-US" b="1" dirty="0" smtClean="0">
                <a:solidFill>
                  <a:schemeClr val="bg1"/>
                </a:solidFill>
              </a:rPr>
              <a:t>Central Region: 37</a:t>
            </a:r>
            <a:endParaRPr lang="en-US" b="1" dirty="0">
              <a:solidFill>
                <a:schemeClr val="bg1"/>
              </a:solidFill>
            </a:endParaRPr>
          </a:p>
        </p:txBody>
      </p:sp>
      <p:sp>
        <p:nvSpPr>
          <p:cNvPr id="8" name="TextBox 7"/>
          <p:cNvSpPr txBox="1"/>
          <p:nvPr/>
        </p:nvSpPr>
        <p:spPr>
          <a:xfrm>
            <a:off x="627028" y="6217752"/>
            <a:ext cx="8176357" cy="369332"/>
          </a:xfrm>
          <a:prstGeom prst="rect">
            <a:avLst/>
          </a:prstGeom>
          <a:noFill/>
        </p:spPr>
        <p:txBody>
          <a:bodyPr wrap="square" rtlCol="0">
            <a:spAutoFit/>
          </a:bodyPr>
          <a:lstStyle/>
          <a:p>
            <a:r>
              <a:rPr lang="en-US" b="1" dirty="0" smtClean="0">
                <a:solidFill>
                  <a:schemeClr val="bg1"/>
                </a:solidFill>
              </a:rPr>
              <a:t>52 offices…18 forecasters (assumptions)…potentially 936 sets of eyes </a:t>
            </a:r>
            <a:endParaRPr lang="en-US" b="1" dirty="0">
              <a:solidFill>
                <a:schemeClr val="bg1"/>
              </a:solidFill>
            </a:endParaRPr>
          </a:p>
        </p:txBody>
      </p:sp>
      <p:sp>
        <p:nvSpPr>
          <p:cNvPr id="9" name="TextBox 8"/>
          <p:cNvSpPr txBox="1"/>
          <p:nvPr/>
        </p:nvSpPr>
        <p:spPr>
          <a:xfrm>
            <a:off x="109728" y="45189"/>
            <a:ext cx="8948826" cy="461665"/>
          </a:xfrm>
          <a:prstGeom prst="rect">
            <a:avLst/>
          </a:prstGeom>
          <a:noFill/>
        </p:spPr>
        <p:txBody>
          <a:bodyPr wrap="square" rtlCol="0">
            <a:spAutoFit/>
          </a:bodyPr>
          <a:lstStyle/>
          <a:p>
            <a:r>
              <a:rPr lang="en-US" sz="2400" b="1" dirty="0" smtClean="0"/>
              <a:t>Spring/Summer 2016 Central and Eastern Region Evaluation </a:t>
            </a:r>
            <a:endParaRPr lang="en-US" sz="2400" b="1" dirty="0"/>
          </a:p>
        </p:txBody>
      </p:sp>
      <p:sp>
        <p:nvSpPr>
          <p:cNvPr id="10" name="TextBox 9"/>
          <p:cNvSpPr txBox="1"/>
          <p:nvPr/>
        </p:nvSpPr>
        <p:spPr>
          <a:xfrm>
            <a:off x="5974889" y="5522732"/>
            <a:ext cx="2553184" cy="379962"/>
          </a:xfrm>
          <a:prstGeom prst="rect">
            <a:avLst/>
          </a:prstGeom>
          <a:noFill/>
        </p:spPr>
        <p:txBody>
          <a:bodyPr wrap="square" rtlCol="0">
            <a:spAutoFit/>
          </a:bodyPr>
          <a:lstStyle/>
          <a:p>
            <a:r>
              <a:rPr lang="en-US" b="1" dirty="0" smtClean="0">
                <a:solidFill>
                  <a:srgbClr val="FFFF00"/>
                </a:solidFill>
              </a:rPr>
              <a:t>Credit: Chad </a:t>
            </a:r>
            <a:r>
              <a:rPr lang="en-US" b="1" dirty="0" err="1" smtClean="0">
                <a:solidFill>
                  <a:srgbClr val="FFFF00"/>
                </a:solidFill>
              </a:rPr>
              <a:t>Gravelle</a:t>
            </a:r>
            <a:endParaRPr lang="en-US" b="1" dirty="0">
              <a:solidFill>
                <a:srgbClr val="FFFF00"/>
              </a:solidFil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25</a:t>
            </a:fld>
            <a:endParaRPr lang="en-US">
              <a:solidFill>
                <a:prstClr val="white">
                  <a:lumMod val="75000"/>
                </a:prstClr>
              </a:solidFill>
              <a:latin typeface="Arial"/>
            </a:endParaRPr>
          </a:p>
        </p:txBody>
      </p:sp>
    </p:spTree>
    <p:extLst>
      <p:ext uri="{BB962C8B-B14F-4D97-AF65-F5344CB8AC3E}">
        <p14:creationId xmlns:p14="http://schemas.microsoft.com/office/powerpoint/2010/main" val="34958169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09728" y="2463164"/>
            <a:ext cx="2583757" cy="2862323"/>
          </a:xfrm>
          <a:prstGeom prst="rect">
            <a:avLst/>
          </a:prstGeom>
          <a:noFill/>
        </p:spPr>
        <p:txBody>
          <a:bodyPr wrap="square" rtlCol="0">
            <a:spAutoFit/>
          </a:bodyPr>
          <a:lstStyle/>
          <a:p>
            <a:r>
              <a:rPr lang="en-US" b="1" dirty="0" smtClean="0">
                <a:solidFill>
                  <a:schemeClr val="bg1"/>
                </a:solidFill>
              </a:rPr>
              <a:t>10 (Extremely Useful)</a:t>
            </a:r>
          </a:p>
          <a:p>
            <a:r>
              <a:rPr lang="en-US" b="1" dirty="0" smtClean="0">
                <a:solidFill>
                  <a:schemeClr val="bg1"/>
                </a:solidFill>
              </a:rPr>
              <a:t>9</a:t>
            </a:r>
          </a:p>
          <a:p>
            <a:r>
              <a:rPr lang="en-US" b="1" dirty="0" smtClean="0">
                <a:solidFill>
                  <a:schemeClr val="bg1"/>
                </a:solidFill>
              </a:rPr>
              <a:t>8</a:t>
            </a:r>
          </a:p>
          <a:p>
            <a:r>
              <a:rPr lang="en-US" b="1" dirty="0" smtClean="0">
                <a:solidFill>
                  <a:schemeClr val="bg1"/>
                </a:solidFill>
              </a:rPr>
              <a:t>7</a:t>
            </a:r>
          </a:p>
          <a:p>
            <a:r>
              <a:rPr lang="en-US" b="1" dirty="0" smtClean="0">
                <a:solidFill>
                  <a:schemeClr val="bg1"/>
                </a:solidFill>
              </a:rPr>
              <a:t>6</a:t>
            </a:r>
          </a:p>
          <a:p>
            <a:r>
              <a:rPr lang="en-US" b="1" dirty="0" smtClean="0">
                <a:solidFill>
                  <a:schemeClr val="bg1"/>
                </a:solidFill>
              </a:rPr>
              <a:t>5</a:t>
            </a:r>
          </a:p>
          <a:p>
            <a:r>
              <a:rPr lang="en-US" b="1" dirty="0" smtClean="0">
                <a:solidFill>
                  <a:schemeClr val="bg1"/>
                </a:solidFill>
              </a:rPr>
              <a:t>4</a:t>
            </a:r>
          </a:p>
          <a:p>
            <a:r>
              <a:rPr lang="en-US" b="1" dirty="0" smtClean="0">
                <a:solidFill>
                  <a:schemeClr val="bg1"/>
                </a:solidFill>
              </a:rPr>
              <a:t>3</a:t>
            </a:r>
          </a:p>
          <a:p>
            <a:r>
              <a:rPr lang="en-US" b="1" dirty="0" smtClean="0">
                <a:solidFill>
                  <a:schemeClr val="bg1"/>
                </a:solidFill>
              </a:rPr>
              <a:t>2</a:t>
            </a:r>
          </a:p>
          <a:p>
            <a:r>
              <a:rPr lang="en-US" b="1" dirty="0" smtClean="0">
                <a:solidFill>
                  <a:schemeClr val="bg1"/>
                </a:solidFill>
              </a:rPr>
              <a:t>1 (Not Useful)</a:t>
            </a:r>
            <a:endParaRPr lang="en-US" b="1" dirty="0">
              <a:solidFill>
                <a:schemeClr val="bg1"/>
              </a:solidFill>
            </a:endParaRPr>
          </a:p>
        </p:txBody>
      </p:sp>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4" name="TextBox 3"/>
          <p:cNvSpPr txBox="1"/>
          <p:nvPr/>
        </p:nvSpPr>
        <p:spPr>
          <a:xfrm>
            <a:off x="109728" y="276021"/>
            <a:ext cx="8948826" cy="461665"/>
          </a:xfrm>
          <a:prstGeom prst="rect">
            <a:avLst/>
          </a:prstGeom>
          <a:noFill/>
        </p:spPr>
        <p:txBody>
          <a:bodyPr wrap="square" rtlCol="0">
            <a:spAutoFit/>
          </a:bodyPr>
          <a:lstStyle/>
          <a:p>
            <a:r>
              <a:rPr lang="en-US" sz="2400" b="1" dirty="0" smtClean="0"/>
              <a:t>Spring/Summer 2016 Central and Eastern Region Evaluation </a:t>
            </a:r>
            <a:endParaRPr lang="en-US" sz="2400" b="1" dirty="0"/>
          </a:p>
        </p:txBody>
      </p:sp>
      <p:sp>
        <p:nvSpPr>
          <p:cNvPr id="7" name="TextBox 6"/>
          <p:cNvSpPr txBox="1"/>
          <p:nvPr/>
        </p:nvSpPr>
        <p:spPr>
          <a:xfrm>
            <a:off x="366611" y="1296309"/>
            <a:ext cx="8366588" cy="923330"/>
          </a:xfrm>
          <a:prstGeom prst="rect">
            <a:avLst/>
          </a:prstGeom>
          <a:noFill/>
        </p:spPr>
        <p:txBody>
          <a:bodyPr wrap="square" rtlCol="0">
            <a:spAutoFit/>
          </a:bodyPr>
          <a:lstStyle/>
          <a:p>
            <a:r>
              <a:rPr lang="en-US" b="1" dirty="0">
                <a:solidFill>
                  <a:srgbClr val="FFFFFF"/>
                </a:solidFill>
              </a:rPr>
              <a:t>Overall, during the CR and ER </a:t>
            </a:r>
            <a:r>
              <a:rPr lang="en-US" b="1" dirty="0" err="1">
                <a:solidFill>
                  <a:srgbClr val="FFFFFF"/>
                </a:solidFill>
              </a:rPr>
              <a:t>ProbSevere</a:t>
            </a:r>
            <a:r>
              <a:rPr lang="en-US" b="1" dirty="0">
                <a:solidFill>
                  <a:srgbClr val="FFFFFF"/>
                </a:solidFill>
              </a:rPr>
              <a:t> Model evaluation, how useful did your office find </a:t>
            </a:r>
            <a:r>
              <a:rPr lang="en-US" b="1" dirty="0" err="1">
                <a:solidFill>
                  <a:srgbClr val="FFFFFF"/>
                </a:solidFill>
              </a:rPr>
              <a:t>ProbSevere</a:t>
            </a:r>
            <a:r>
              <a:rPr lang="en-US" b="1" dirty="0">
                <a:solidFill>
                  <a:srgbClr val="FFFFFF"/>
                </a:solidFill>
              </a:rPr>
              <a:t> for providing confidence in issuing or not issuing convective warnings on thunderstorms</a:t>
            </a:r>
            <a:r>
              <a:rPr lang="en-US" b="1" dirty="0" smtClean="0">
                <a:solidFill>
                  <a:srgbClr val="FFFFFF"/>
                </a:solidFill>
              </a:rPr>
              <a:t>?</a:t>
            </a:r>
          </a:p>
        </p:txBody>
      </p:sp>
      <p:grpSp>
        <p:nvGrpSpPr>
          <p:cNvPr id="38" name="Group 37"/>
          <p:cNvGrpSpPr/>
          <p:nvPr/>
        </p:nvGrpSpPr>
        <p:grpSpPr>
          <a:xfrm>
            <a:off x="354664" y="2684506"/>
            <a:ext cx="3996211" cy="3209158"/>
            <a:chOff x="354664" y="2684506"/>
            <a:chExt cx="3996211" cy="3209158"/>
          </a:xfrm>
        </p:grpSpPr>
        <p:cxnSp>
          <p:nvCxnSpPr>
            <p:cNvPr id="9" name="Straight Arrow Connector 8"/>
            <p:cNvCxnSpPr/>
            <p:nvPr/>
          </p:nvCxnSpPr>
          <p:spPr bwMode="auto">
            <a:xfrm flipH="1">
              <a:off x="366611" y="3469973"/>
              <a:ext cx="844910" cy="0"/>
            </a:xfrm>
            <a:prstGeom prst="straightConnector1">
              <a:avLst/>
            </a:prstGeom>
            <a:noFill/>
            <a:ln w="38100" cap="flat" cmpd="sng" algn="ctr">
              <a:solidFill>
                <a:srgbClr val="FFFF00"/>
              </a:solidFill>
              <a:prstDash val="solid"/>
              <a:round/>
              <a:headEnd type="none" w="med" len="med"/>
              <a:tailEnd type="arrow"/>
            </a:ln>
            <a:effectLst/>
          </p:spPr>
        </p:cxnSp>
        <p:sp>
          <p:nvSpPr>
            <p:cNvPr id="10" name="TextBox 9"/>
            <p:cNvSpPr txBox="1"/>
            <p:nvPr/>
          </p:nvSpPr>
          <p:spPr>
            <a:xfrm>
              <a:off x="463426" y="3456933"/>
              <a:ext cx="2553184" cy="369332"/>
            </a:xfrm>
            <a:prstGeom prst="rect">
              <a:avLst/>
            </a:prstGeom>
            <a:noFill/>
          </p:spPr>
          <p:txBody>
            <a:bodyPr wrap="square" rtlCol="0">
              <a:spAutoFit/>
            </a:bodyPr>
            <a:lstStyle/>
            <a:p>
              <a:r>
                <a:rPr lang="en-US" b="1" dirty="0" smtClean="0">
                  <a:solidFill>
                    <a:srgbClr val="FFFF00"/>
                  </a:solidFill>
                </a:rPr>
                <a:t>Median and Mode (7)</a:t>
              </a:r>
              <a:endParaRPr lang="en-US" b="1" dirty="0">
                <a:solidFill>
                  <a:srgbClr val="FFFF00"/>
                </a:solidFill>
              </a:endParaRPr>
            </a:p>
          </p:txBody>
        </p:sp>
        <p:sp>
          <p:nvSpPr>
            <p:cNvPr id="11" name="TextBox 10"/>
            <p:cNvSpPr txBox="1"/>
            <p:nvPr/>
          </p:nvSpPr>
          <p:spPr>
            <a:xfrm>
              <a:off x="354664" y="5524332"/>
              <a:ext cx="2927726" cy="369332"/>
            </a:xfrm>
            <a:prstGeom prst="rect">
              <a:avLst/>
            </a:prstGeom>
            <a:noFill/>
          </p:spPr>
          <p:txBody>
            <a:bodyPr wrap="square" rtlCol="0">
              <a:spAutoFit/>
            </a:bodyPr>
            <a:lstStyle/>
            <a:p>
              <a:pPr algn="ctr"/>
              <a:r>
                <a:rPr lang="en-US" b="1" dirty="0" smtClean="0">
                  <a:solidFill>
                    <a:srgbClr val="FFFF00"/>
                  </a:solidFill>
                </a:rPr>
                <a:t>62 forecasters</a:t>
              </a:r>
            </a:p>
          </p:txBody>
        </p:sp>
        <p:cxnSp>
          <p:nvCxnSpPr>
            <p:cNvPr id="13" name="Straight Connector 12"/>
            <p:cNvCxnSpPr/>
            <p:nvPr/>
          </p:nvCxnSpPr>
          <p:spPr>
            <a:xfrm>
              <a:off x="2592306" y="2689675"/>
              <a:ext cx="602290"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207689" y="2684506"/>
              <a:ext cx="0" cy="2514054"/>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605399" y="5198560"/>
              <a:ext cx="602290"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224855" y="3572201"/>
              <a:ext cx="1126020" cy="369332"/>
            </a:xfrm>
            <a:prstGeom prst="rect">
              <a:avLst/>
            </a:prstGeom>
            <a:noFill/>
          </p:spPr>
          <p:txBody>
            <a:bodyPr wrap="square" rtlCol="0">
              <a:spAutoFit/>
            </a:bodyPr>
            <a:lstStyle/>
            <a:p>
              <a:r>
                <a:rPr lang="en-US" b="1" dirty="0" smtClean="0">
                  <a:solidFill>
                    <a:srgbClr val="FFFF00"/>
                  </a:solidFill>
                </a:rPr>
                <a:t>Range</a:t>
              </a:r>
              <a:endParaRPr lang="en-US" b="1" dirty="0">
                <a:solidFill>
                  <a:srgbClr val="FFFF00"/>
                </a:solidFill>
              </a:endParaRPr>
            </a:p>
          </p:txBody>
        </p:sp>
      </p:grpSp>
      <p:grpSp>
        <p:nvGrpSpPr>
          <p:cNvPr id="39" name="Group 38"/>
          <p:cNvGrpSpPr/>
          <p:nvPr/>
        </p:nvGrpSpPr>
        <p:grpSpPr>
          <a:xfrm>
            <a:off x="4210040" y="2404304"/>
            <a:ext cx="4933960" cy="3489360"/>
            <a:chOff x="4210040" y="2404304"/>
            <a:chExt cx="4933960" cy="3489360"/>
          </a:xfrm>
        </p:grpSpPr>
        <p:sp>
          <p:nvSpPr>
            <p:cNvPr id="18" name="TextBox 17"/>
            <p:cNvSpPr txBox="1"/>
            <p:nvPr/>
          </p:nvSpPr>
          <p:spPr>
            <a:xfrm>
              <a:off x="5805473" y="5524332"/>
              <a:ext cx="2927726" cy="369332"/>
            </a:xfrm>
            <a:prstGeom prst="rect">
              <a:avLst/>
            </a:prstGeom>
            <a:noFill/>
          </p:spPr>
          <p:txBody>
            <a:bodyPr wrap="square" rtlCol="0">
              <a:spAutoFit/>
            </a:bodyPr>
            <a:lstStyle/>
            <a:p>
              <a:pPr algn="ctr"/>
              <a:r>
                <a:rPr lang="en-US" b="1" dirty="0" smtClean="0">
                  <a:solidFill>
                    <a:srgbClr val="FFC208"/>
                  </a:solidFill>
                </a:rPr>
                <a:t>25 SOO’s </a:t>
              </a:r>
              <a:endParaRPr lang="en-US" b="1" dirty="0">
                <a:solidFill>
                  <a:srgbClr val="FFC208"/>
                </a:solidFill>
              </a:endParaRPr>
            </a:p>
          </p:txBody>
        </p:sp>
        <p:cxnSp>
          <p:nvCxnSpPr>
            <p:cNvPr id="19" name="Straight Arrow Connector 18"/>
            <p:cNvCxnSpPr/>
            <p:nvPr/>
          </p:nvCxnSpPr>
          <p:spPr bwMode="auto">
            <a:xfrm>
              <a:off x="5820790" y="3456933"/>
              <a:ext cx="807053" cy="0"/>
            </a:xfrm>
            <a:prstGeom prst="straightConnector1">
              <a:avLst/>
            </a:prstGeom>
            <a:noFill/>
            <a:ln w="38100" cap="flat" cmpd="sng" algn="ctr">
              <a:solidFill>
                <a:srgbClr val="FFC208"/>
              </a:solidFill>
              <a:prstDash val="solid"/>
              <a:round/>
              <a:headEnd type="none" w="med" len="med"/>
              <a:tailEnd type="arrow"/>
            </a:ln>
            <a:effectLst/>
          </p:spPr>
        </p:cxnSp>
        <p:sp>
          <p:nvSpPr>
            <p:cNvPr id="20" name="TextBox 19"/>
            <p:cNvSpPr txBox="1"/>
            <p:nvPr/>
          </p:nvSpPr>
          <p:spPr>
            <a:xfrm>
              <a:off x="5153558" y="3456933"/>
              <a:ext cx="1406685" cy="369332"/>
            </a:xfrm>
            <a:prstGeom prst="rect">
              <a:avLst/>
            </a:prstGeom>
            <a:noFill/>
          </p:spPr>
          <p:txBody>
            <a:bodyPr wrap="square" rtlCol="0">
              <a:spAutoFit/>
            </a:bodyPr>
            <a:lstStyle/>
            <a:p>
              <a:r>
                <a:rPr lang="en-US" b="1" dirty="0" smtClean="0">
                  <a:solidFill>
                    <a:srgbClr val="FFC208"/>
                  </a:solidFill>
                </a:rPr>
                <a:t>Median (7)</a:t>
              </a:r>
              <a:endParaRPr lang="en-US" b="1" dirty="0">
                <a:solidFill>
                  <a:srgbClr val="FFC208"/>
                </a:solidFill>
              </a:endParaRPr>
            </a:p>
          </p:txBody>
        </p:sp>
        <p:sp>
          <p:nvSpPr>
            <p:cNvPr id="23" name="TextBox 22"/>
            <p:cNvSpPr txBox="1"/>
            <p:nvPr/>
          </p:nvSpPr>
          <p:spPr>
            <a:xfrm>
              <a:off x="5319619" y="2695450"/>
              <a:ext cx="1233581" cy="369332"/>
            </a:xfrm>
            <a:prstGeom prst="rect">
              <a:avLst/>
            </a:prstGeom>
            <a:noFill/>
          </p:spPr>
          <p:txBody>
            <a:bodyPr wrap="square" rtlCol="0">
              <a:spAutoFit/>
            </a:bodyPr>
            <a:lstStyle/>
            <a:p>
              <a:r>
                <a:rPr lang="en-US" b="1" dirty="0" smtClean="0">
                  <a:solidFill>
                    <a:srgbClr val="FFC208"/>
                  </a:solidFill>
                </a:rPr>
                <a:t>Mode (8)</a:t>
              </a:r>
              <a:endParaRPr lang="en-US" b="1" dirty="0">
                <a:solidFill>
                  <a:srgbClr val="FFC208"/>
                </a:solidFill>
              </a:endParaRPr>
            </a:p>
          </p:txBody>
        </p:sp>
        <p:sp>
          <p:nvSpPr>
            <p:cNvPr id="24" name="TextBox 23"/>
            <p:cNvSpPr txBox="1"/>
            <p:nvPr/>
          </p:nvSpPr>
          <p:spPr>
            <a:xfrm>
              <a:off x="6560243" y="2404304"/>
              <a:ext cx="2583757" cy="2862323"/>
            </a:xfrm>
            <a:prstGeom prst="rect">
              <a:avLst/>
            </a:prstGeom>
            <a:noFill/>
          </p:spPr>
          <p:txBody>
            <a:bodyPr wrap="square" rtlCol="0">
              <a:spAutoFit/>
            </a:bodyPr>
            <a:lstStyle/>
            <a:p>
              <a:r>
                <a:rPr lang="en-US" b="1" dirty="0" smtClean="0">
                  <a:solidFill>
                    <a:schemeClr val="bg1"/>
                  </a:solidFill>
                </a:rPr>
                <a:t>10 (Extremely Useful)</a:t>
              </a:r>
            </a:p>
            <a:p>
              <a:r>
                <a:rPr lang="en-US" b="1" dirty="0" smtClean="0">
                  <a:solidFill>
                    <a:schemeClr val="bg1"/>
                  </a:solidFill>
                </a:rPr>
                <a:t>9</a:t>
              </a:r>
            </a:p>
            <a:p>
              <a:r>
                <a:rPr lang="en-US" b="1" dirty="0" smtClean="0">
                  <a:solidFill>
                    <a:schemeClr val="bg1"/>
                  </a:solidFill>
                </a:rPr>
                <a:t>8</a:t>
              </a:r>
            </a:p>
            <a:p>
              <a:r>
                <a:rPr lang="en-US" b="1" dirty="0" smtClean="0">
                  <a:solidFill>
                    <a:schemeClr val="bg1"/>
                  </a:solidFill>
                </a:rPr>
                <a:t>7</a:t>
              </a:r>
            </a:p>
            <a:p>
              <a:r>
                <a:rPr lang="en-US" b="1" dirty="0" smtClean="0">
                  <a:solidFill>
                    <a:schemeClr val="bg1"/>
                  </a:solidFill>
                </a:rPr>
                <a:t>6</a:t>
              </a:r>
            </a:p>
            <a:p>
              <a:r>
                <a:rPr lang="en-US" b="1" dirty="0" smtClean="0">
                  <a:solidFill>
                    <a:schemeClr val="bg1"/>
                  </a:solidFill>
                </a:rPr>
                <a:t>5</a:t>
              </a:r>
            </a:p>
            <a:p>
              <a:r>
                <a:rPr lang="en-US" b="1" dirty="0" smtClean="0">
                  <a:solidFill>
                    <a:schemeClr val="bg1"/>
                  </a:solidFill>
                </a:rPr>
                <a:t>4</a:t>
              </a:r>
            </a:p>
            <a:p>
              <a:r>
                <a:rPr lang="en-US" b="1" dirty="0" smtClean="0">
                  <a:solidFill>
                    <a:schemeClr val="bg1"/>
                  </a:solidFill>
                </a:rPr>
                <a:t>3</a:t>
              </a:r>
            </a:p>
            <a:p>
              <a:r>
                <a:rPr lang="en-US" b="1" dirty="0" smtClean="0">
                  <a:solidFill>
                    <a:schemeClr val="bg1"/>
                  </a:solidFill>
                </a:rPr>
                <a:t>2</a:t>
              </a:r>
            </a:p>
            <a:p>
              <a:r>
                <a:rPr lang="en-US" b="1" dirty="0" smtClean="0">
                  <a:solidFill>
                    <a:schemeClr val="bg1"/>
                  </a:solidFill>
                </a:rPr>
                <a:t>1 (Not Useful)</a:t>
              </a:r>
              <a:endParaRPr lang="en-US" b="1" dirty="0">
                <a:solidFill>
                  <a:schemeClr val="bg1"/>
                </a:solidFill>
              </a:endParaRPr>
            </a:p>
          </p:txBody>
        </p:sp>
        <p:cxnSp>
          <p:nvCxnSpPr>
            <p:cNvPr id="28" name="Straight Arrow Connector 27"/>
            <p:cNvCxnSpPr/>
            <p:nvPr/>
          </p:nvCxnSpPr>
          <p:spPr bwMode="auto">
            <a:xfrm>
              <a:off x="5820790" y="3164136"/>
              <a:ext cx="807053" cy="0"/>
            </a:xfrm>
            <a:prstGeom prst="straightConnector1">
              <a:avLst/>
            </a:prstGeom>
            <a:noFill/>
            <a:ln w="38100" cap="flat" cmpd="sng" algn="ctr">
              <a:solidFill>
                <a:srgbClr val="FFC208"/>
              </a:solidFill>
              <a:prstDash val="solid"/>
              <a:round/>
              <a:headEnd type="none" w="med" len="med"/>
              <a:tailEnd type="arrow"/>
            </a:ln>
            <a:effectLst/>
          </p:spPr>
        </p:cxnSp>
        <p:cxnSp>
          <p:nvCxnSpPr>
            <p:cNvPr id="29" name="Straight Connector 28"/>
            <p:cNvCxnSpPr/>
            <p:nvPr/>
          </p:nvCxnSpPr>
          <p:spPr>
            <a:xfrm>
              <a:off x="5040902" y="4801010"/>
              <a:ext cx="486305" cy="0"/>
            </a:xfrm>
            <a:prstGeom prst="line">
              <a:avLst/>
            </a:prstGeom>
            <a:ln w="38100">
              <a:solidFill>
                <a:srgbClr val="FFC208"/>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040902" y="3164136"/>
              <a:ext cx="486305" cy="0"/>
            </a:xfrm>
            <a:prstGeom prst="line">
              <a:avLst/>
            </a:prstGeom>
            <a:ln w="38100">
              <a:solidFill>
                <a:srgbClr val="FFC208"/>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040902" y="3164136"/>
              <a:ext cx="0" cy="1636874"/>
            </a:xfrm>
            <a:prstGeom prst="line">
              <a:avLst/>
            </a:prstGeom>
            <a:ln w="38100">
              <a:solidFill>
                <a:srgbClr val="FFC208"/>
              </a:solidFill>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210040" y="4037184"/>
              <a:ext cx="943518" cy="369332"/>
            </a:xfrm>
            <a:prstGeom prst="rect">
              <a:avLst/>
            </a:prstGeom>
            <a:noFill/>
          </p:spPr>
          <p:txBody>
            <a:bodyPr wrap="square" rtlCol="0">
              <a:spAutoFit/>
            </a:bodyPr>
            <a:lstStyle/>
            <a:p>
              <a:r>
                <a:rPr lang="en-US" b="1" dirty="0" smtClean="0">
                  <a:solidFill>
                    <a:srgbClr val="FFC208"/>
                  </a:solidFill>
                </a:rPr>
                <a:t>Range</a:t>
              </a:r>
              <a:endParaRPr lang="en-US" b="1" dirty="0">
                <a:solidFill>
                  <a:srgbClr val="FFC208"/>
                </a:solidFill>
              </a:endParaRPr>
            </a:p>
          </p:txBody>
        </p:sp>
      </p:gr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26</a:t>
            </a:fld>
            <a:endParaRPr lang="en-US">
              <a:solidFill>
                <a:prstClr val="white">
                  <a:lumMod val="75000"/>
                </a:prstClr>
              </a:solidFill>
              <a:latin typeface="Arial"/>
            </a:endParaRPr>
          </a:p>
        </p:txBody>
      </p:sp>
    </p:spTree>
    <p:extLst>
      <p:ext uri="{BB962C8B-B14F-4D97-AF65-F5344CB8AC3E}">
        <p14:creationId xmlns:p14="http://schemas.microsoft.com/office/powerpoint/2010/main" val="201286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descr="FlashRateTimeSe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85800"/>
            <a:ext cx="6805875" cy="5171866"/>
          </a:xfrm>
          <a:prstGeom prst="rect">
            <a:avLst/>
          </a:prstGeom>
        </p:spPr>
      </p:pic>
      <p:sp>
        <p:nvSpPr>
          <p:cNvPr id="5" name="TextBox 4"/>
          <p:cNvSpPr txBox="1"/>
          <p:nvPr/>
        </p:nvSpPr>
        <p:spPr>
          <a:xfrm>
            <a:off x="1143000" y="6031213"/>
            <a:ext cx="6934200" cy="461665"/>
          </a:xfrm>
          <a:prstGeom prst="rect">
            <a:avLst/>
          </a:prstGeom>
          <a:solidFill>
            <a:schemeClr val="bg1"/>
          </a:solidFill>
        </p:spPr>
        <p:txBody>
          <a:bodyPr wrap="square" rtlCol="0">
            <a:spAutoFit/>
          </a:bodyPr>
          <a:lstStyle/>
          <a:p>
            <a:pPr algn="ctr" defTabSz="913653"/>
            <a:r>
              <a:rPr lang="en-US" sz="2400" b="1" dirty="0">
                <a:solidFill>
                  <a:schemeClr val="bg1"/>
                </a:solidFill>
                <a:latin typeface="Corbel"/>
                <a:hlinkClick r:id="rId4"/>
              </a:rPr>
              <a:t>http://hopwrf.info/ProbSevere/</a:t>
            </a:r>
            <a:r>
              <a:rPr lang="en-US" sz="2400" b="1" dirty="0" smtClean="0">
                <a:solidFill>
                  <a:schemeClr val="bg1"/>
                </a:solidFill>
                <a:latin typeface="Corbel"/>
                <a:hlinkClick r:id="rId4"/>
              </a:rPr>
              <a:t>PlotLightning.html</a:t>
            </a:r>
            <a:endParaRPr lang="en-US" sz="2400" b="1" dirty="0">
              <a:solidFill>
                <a:schemeClr val="bg1"/>
              </a:solidFill>
              <a:latin typeface="Corbel"/>
            </a:endParaRPr>
          </a:p>
        </p:txBody>
      </p:sp>
      <p:sp>
        <p:nvSpPr>
          <p:cNvPr id="6" name="TextBox 5"/>
          <p:cNvSpPr txBox="1"/>
          <p:nvPr/>
        </p:nvSpPr>
        <p:spPr>
          <a:xfrm>
            <a:off x="762000" y="76200"/>
            <a:ext cx="7620000" cy="523220"/>
          </a:xfrm>
          <a:prstGeom prst="rect">
            <a:avLst/>
          </a:prstGeom>
          <a:noFill/>
        </p:spPr>
        <p:txBody>
          <a:bodyPr wrap="square" rtlCol="0">
            <a:spAutoFit/>
          </a:bodyPr>
          <a:lstStyle/>
          <a:p>
            <a:pPr algn="ctr" defTabSz="913653"/>
            <a:r>
              <a:rPr lang="en-US" sz="2800" b="1" dirty="0" err="1">
                <a:latin typeface="Corbel"/>
              </a:rPr>
              <a:t>Realtime</a:t>
            </a:r>
            <a:r>
              <a:rPr lang="en-US" sz="2800" b="1" dirty="0">
                <a:latin typeface="Corbel"/>
              </a:rPr>
              <a:t> </a:t>
            </a:r>
            <a:r>
              <a:rPr lang="en-US" sz="2800" b="1" dirty="0" err="1">
                <a:latin typeface="Corbel"/>
              </a:rPr>
              <a:t>ProbSevere</a:t>
            </a:r>
            <a:r>
              <a:rPr lang="en-US" sz="2800" b="1" dirty="0">
                <a:latin typeface="Corbel"/>
              </a:rPr>
              <a:t> Time Series Analysis</a:t>
            </a: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27</a:t>
            </a:fld>
            <a:endParaRPr lang="en-US">
              <a:solidFill>
                <a:prstClr val="white">
                  <a:lumMod val="75000"/>
                </a:prstClr>
              </a:solidFill>
              <a:latin typeface="Arial"/>
            </a:endParaRPr>
          </a:p>
        </p:txBody>
      </p:sp>
    </p:spTree>
    <p:extLst>
      <p:ext uri="{BB962C8B-B14F-4D97-AF65-F5344CB8AC3E}">
        <p14:creationId xmlns:p14="http://schemas.microsoft.com/office/powerpoint/2010/main" val="2782168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11" name="Group 10"/>
          <p:cNvGrpSpPr/>
          <p:nvPr/>
        </p:nvGrpSpPr>
        <p:grpSpPr>
          <a:xfrm>
            <a:off x="40969" y="2040068"/>
            <a:ext cx="2621838" cy="2430511"/>
            <a:chOff x="1215331" y="1242564"/>
            <a:chExt cx="2621838" cy="2430511"/>
          </a:xfrm>
        </p:grpSpPr>
        <p:sp>
          <p:nvSpPr>
            <p:cNvPr id="8" name="Oval 7"/>
            <p:cNvSpPr/>
            <p:nvPr/>
          </p:nvSpPr>
          <p:spPr>
            <a:xfrm>
              <a:off x="1215331" y="1242564"/>
              <a:ext cx="2621838" cy="2430511"/>
            </a:xfrm>
            <a:prstGeom prst="ellipse">
              <a:avLst/>
            </a:prstGeom>
            <a:gradFill flip="none" rotWithShape="1">
              <a:gsLst>
                <a:gs pos="100000">
                  <a:schemeClr val="accent1"/>
                </a:gs>
                <a:gs pos="1000">
                  <a:srgbClr val="FFFFFF"/>
                </a:gs>
              </a:gsLst>
              <a:path path="circle">
                <a:fillToRect l="50000" t="50000" r="50000" b="50000"/>
              </a:path>
              <a:tileRect/>
            </a:gra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624994" y="1734129"/>
              <a:ext cx="1802512" cy="1384995"/>
            </a:xfrm>
            <a:prstGeom prst="rect">
              <a:avLst/>
            </a:prstGeom>
            <a:noFill/>
          </p:spPr>
          <p:txBody>
            <a:bodyPr wrap="square" rtlCol="0">
              <a:spAutoFit/>
            </a:bodyPr>
            <a:lstStyle/>
            <a:p>
              <a:pPr algn="ctr"/>
              <a:r>
                <a:rPr lang="en-US" sz="2800" dirty="0" smtClean="0"/>
                <a:t>NOAA Satellites</a:t>
              </a:r>
            </a:p>
            <a:p>
              <a:pPr algn="ctr"/>
              <a:r>
                <a:rPr lang="en-US" sz="2800" dirty="0" smtClean="0"/>
                <a:t>(NESDIS)</a:t>
              </a:r>
              <a:endParaRPr lang="en-US" sz="2800" dirty="0"/>
            </a:p>
          </p:txBody>
        </p:sp>
      </p:grpSp>
      <p:pic>
        <p:nvPicPr>
          <p:cNvPr id="10" name="Picture 14" descr="NOAA-logo-for-PPT.png"/>
          <p:cNvPicPr>
            <a:picLocks noChangeAspect="1"/>
          </p:cNvPicPr>
          <p:nvPr/>
        </p:nvPicPr>
        <p:blipFill>
          <a:blip r:embed="rId3"/>
          <a:srcRect/>
          <a:stretch>
            <a:fillRect/>
          </a:stretch>
        </p:blipFill>
        <p:spPr bwMode="auto">
          <a:xfrm>
            <a:off x="7141776" y="0"/>
            <a:ext cx="1963158" cy="1891935"/>
          </a:xfrm>
          <a:prstGeom prst="rect">
            <a:avLst/>
          </a:prstGeom>
          <a:noFill/>
          <a:ln w="9525">
            <a:noFill/>
            <a:miter lim="800000"/>
            <a:headEnd/>
            <a:tailEnd/>
          </a:ln>
        </p:spPr>
      </p:pic>
      <p:grpSp>
        <p:nvGrpSpPr>
          <p:cNvPr id="12" name="Group 11"/>
          <p:cNvGrpSpPr/>
          <p:nvPr/>
        </p:nvGrpSpPr>
        <p:grpSpPr>
          <a:xfrm>
            <a:off x="3236976" y="2040068"/>
            <a:ext cx="2621838" cy="2430511"/>
            <a:chOff x="1215331" y="1242564"/>
            <a:chExt cx="2621838" cy="2430511"/>
          </a:xfrm>
        </p:grpSpPr>
        <p:sp>
          <p:nvSpPr>
            <p:cNvPr id="13" name="Oval 12"/>
            <p:cNvSpPr/>
            <p:nvPr/>
          </p:nvSpPr>
          <p:spPr>
            <a:xfrm>
              <a:off x="1215331" y="1242564"/>
              <a:ext cx="2621838" cy="2430511"/>
            </a:xfrm>
            <a:prstGeom prst="ellipse">
              <a:avLst/>
            </a:prstGeom>
            <a:gradFill flip="none" rotWithShape="1">
              <a:gsLst>
                <a:gs pos="100000">
                  <a:schemeClr val="accent1"/>
                </a:gs>
                <a:gs pos="1000">
                  <a:srgbClr val="FFFFFF"/>
                </a:gs>
              </a:gsLst>
              <a:path path="circle">
                <a:fillToRect l="50000" t="50000" r="50000" b="50000"/>
              </a:path>
              <a:tileRect/>
            </a:gra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624994" y="1734129"/>
              <a:ext cx="1802512" cy="1384995"/>
            </a:xfrm>
            <a:prstGeom prst="rect">
              <a:avLst/>
            </a:prstGeom>
            <a:noFill/>
          </p:spPr>
          <p:txBody>
            <a:bodyPr wrap="square" rtlCol="0">
              <a:spAutoFit/>
            </a:bodyPr>
            <a:lstStyle/>
            <a:p>
              <a:pPr algn="ctr"/>
              <a:r>
                <a:rPr lang="en-US" sz="2800" dirty="0" smtClean="0"/>
                <a:t>NOAA Research</a:t>
              </a:r>
            </a:p>
            <a:p>
              <a:pPr algn="ctr"/>
              <a:r>
                <a:rPr lang="en-US" sz="2800" dirty="0" smtClean="0"/>
                <a:t>(OAR)</a:t>
              </a:r>
              <a:endParaRPr lang="en-US" sz="2800" dirty="0"/>
            </a:p>
          </p:txBody>
        </p:sp>
      </p:grpSp>
      <p:grpSp>
        <p:nvGrpSpPr>
          <p:cNvPr id="15" name="Group 14"/>
          <p:cNvGrpSpPr/>
          <p:nvPr/>
        </p:nvGrpSpPr>
        <p:grpSpPr>
          <a:xfrm>
            <a:off x="6483096" y="2040068"/>
            <a:ext cx="2621838" cy="2430511"/>
            <a:chOff x="1215331" y="1242564"/>
            <a:chExt cx="2621838" cy="2430511"/>
          </a:xfrm>
        </p:grpSpPr>
        <p:sp>
          <p:nvSpPr>
            <p:cNvPr id="16" name="Oval 15"/>
            <p:cNvSpPr/>
            <p:nvPr/>
          </p:nvSpPr>
          <p:spPr>
            <a:xfrm>
              <a:off x="1215331" y="1242564"/>
              <a:ext cx="2621838" cy="2430511"/>
            </a:xfrm>
            <a:prstGeom prst="ellipse">
              <a:avLst/>
            </a:prstGeom>
            <a:gradFill flip="none" rotWithShape="1">
              <a:gsLst>
                <a:gs pos="100000">
                  <a:schemeClr val="accent1"/>
                </a:gs>
                <a:gs pos="1000">
                  <a:srgbClr val="FFFFFF"/>
                </a:gs>
              </a:gsLst>
              <a:path path="circle">
                <a:fillToRect l="50000" t="50000" r="50000" b="50000"/>
              </a:path>
              <a:tileRect/>
            </a:gra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624994" y="1570275"/>
              <a:ext cx="1802512" cy="1815882"/>
            </a:xfrm>
            <a:prstGeom prst="rect">
              <a:avLst/>
            </a:prstGeom>
            <a:noFill/>
          </p:spPr>
          <p:txBody>
            <a:bodyPr wrap="square" rtlCol="0">
              <a:spAutoFit/>
            </a:bodyPr>
            <a:lstStyle/>
            <a:p>
              <a:pPr algn="ctr"/>
              <a:r>
                <a:rPr lang="en-US" sz="2800" dirty="0" smtClean="0"/>
                <a:t>National</a:t>
              </a:r>
            </a:p>
            <a:p>
              <a:pPr algn="ctr"/>
              <a:r>
                <a:rPr lang="en-US" sz="2800" dirty="0" smtClean="0"/>
                <a:t>Weather</a:t>
              </a:r>
            </a:p>
            <a:p>
              <a:pPr algn="ctr"/>
              <a:r>
                <a:rPr lang="en-US" sz="2800" dirty="0" smtClean="0"/>
                <a:t>Service</a:t>
              </a:r>
            </a:p>
            <a:p>
              <a:pPr algn="ctr"/>
              <a:r>
                <a:rPr lang="en-US" sz="2800" dirty="0" smtClean="0"/>
                <a:t>(NWS)</a:t>
              </a:r>
              <a:endParaRPr lang="en-US" sz="2800" dirty="0"/>
            </a:p>
          </p:txBody>
        </p:sp>
      </p:grpSp>
      <p:sp>
        <p:nvSpPr>
          <p:cNvPr id="18" name="TextBox 17"/>
          <p:cNvSpPr txBox="1"/>
          <p:nvPr/>
        </p:nvSpPr>
        <p:spPr>
          <a:xfrm>
            <a:off x="3714424" y="4471416"/>
            <a:ext cx="1734727" cy="646331"/>
          </a:xfrm>
          <a:prstGeom prst="rect">
            <a:avLst/>
          </a:prstGeom>
          <a:noFill/>
        </p:spPr>
        <p:txBody>
          <a:bodyPr wrap="square" rtlCol="0">
            <a:spAutoFit/>
          </a:bodyPr>
          <a:lstStyle/>
          <a:p>
            <a:pPr algn="ctr"/>
            <a:r>
              <a:rPr lang="en-US" b="1" dirty="0" smtClean="0">
                <a:solidFill>
                  <a:schemeClr val="bg1"/>
                </a:solidFill>
              </a:rPr>
              <a:t>MRMS, lightning, PHI</a:t>
            </a:r>
            <a:endParaRPr lang="en-US" b="1" dirty="0">
              <a:solidFill>
                <a:schemeClr val="bg1"/>
              </a:solidFill>
            </a:endParaRPr>
          </a:p>
        </p:txBody>
      </p:sp>
      <p:sp>
        <p:nvSpPr>
          <p:cNvPr id="19" name="TextBox 18"/>
          <p:cNvSpPr txBox="1"/>
          <p:nvPr/>
        </p:nvSpPr>
        <p:spPr>
          <a:xfrm>
            <a:off x="-264349" y="4470579"/>
            <a:ext cx="3099777" cy="646331"/>
          </a:xfrm>
          <a:prstGeom prst="rect">
            <a:avLst/>
          </a:prstGeom>
          <a:noFill/>
        </p:spPr>
        <p:txBody>
          <a:bodyPr wrap="square" rtlCol="0">
            <a:spAutoFit/>
          </a:bodyPr>
          <a:lstStyle/>
          <a:p>
            <a:pPr algn="ctr"/>
            <a:r>
              <a:rPr lang="en-US" b="1" dirty="0" smtClean="0">
                <a:solidFill>
                  <a:schemeClr val="bg1"/>
                </a:solidFill>
              </a:rPr>
              <a:t>Project lead, satellites,</a:t>
            </a:r>
          </a:p>
          <a:p>
            <a:pPr algn="ctr"/>
            <a:r>
              <a:rPr lang="en-US" b="1" dirty="0" smtClean="0">
                <a:solidFill>
                  <a:schemeClr val="bg1"/>
                </a:solidFill>
              </a:rPr>
              <a:t>data fusion</a:t>
            </a:r>
            <a:endParaRPr lang="en-US" b="1" dirty="0">
              <a:solidFill>
                <a:schemeClr val="bg1"/>
              </a:solidFill>
            </a:endParaRPr>
          </a:p>
        </p:txBody>
      </p:sp>
      <p:sp>
        <p:nvSpPr>
          <p:cNvPr id="20" name="TextBox 19"/>
          <p:cNvSpPr txBox="1"/>
          <p:nvPr/>
        </p:nvSpPr>
        <p:spPr>
          <a:xfrm>
            <a:off x="6553200" y="4471416"/>
            <a:ext cx="2672051" cy="369332"/>
          </a:xfrm>
          <a:prstGeom prst="rect">
            <a:avLst/>
          </a:prstGeom>
          <a:noFill/>
        </p:spPr>
        <p:txBody>
          <a:bodyPr wrap="square" rtlCol="0">
            <a:spAutoFit/>
          </a:bodyPr>
          <a:lstStyle/>
          <a:p>
            <a:pPr algn="ctr"/>
            <a:r>
              <a:rPr lang="en-US" b="1" dirty="0" smtClean="0">
                <a:solidFill>
                  <a:schemeClr val="bg1"/>
                </a:solidFill>
              </a:rPr>
              <a:t>End </a:t>
            </a:r>
            <a:r>
              <a:rPr lang="en-US" b="1" dirty="0">
                <a:solidFill>
                  <a:schemeClr val="bg1"/>
                </a:solidFill>
              </a:rPr>
              <a:t>u</a:t>
            </a:r>
            <a:r>
              <a:rPr lang="en-US" b="1" dirty="0" smtClean="0">
                <a:solidFill>
                  <a:schemeClr val="bg1"/>
                </a:solidFill>
              </a:rPr>
              <a:t>ser, O2R</a:t>
            </a:r>
            <a:endParaRPr lang="en-US" b="1" dirty="0">
              <a:solidFill>
                <a:schemeClr val="bg1"/>
              </a:solidFill>
            </a:endParaRPr>
          </a:p>
        </p:txBody>
      </p:sp>
      <p:pic>
        <p:nvPicPr>
          <p:cNvPr id="21" name="Picture 20" descr="ForecasterProbSevere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5052286"/>
            <a:ext cx="2576953" cy="1719311"/>
          </a:xfrm>
          <a:prstGeom prst="rect">
            <a:avLst/>
          </a:prstGeom>
        </p:spPr>
      </p:pic>
      <p:pic>
        <p:nvPicPr>
          <p:cNvPr id="22" name="Picture 21" descr="abi_north_america_high_res_jan_15_2017_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16" y="5144352"/>
            <a:ext cx="2603591" cy="1627245"/>
          </a:xfrm>
          <a:prstGeom prst="rect">
            <a:avLst/>
          </a:prstGeom>
        </p:spPr>
      </p:pic>
      <p:sp>
        <p:nvSpPr>
          <p:cNvPr id="23" name="TextBox 22"/>
          <p:cNvSpPr txBox="1"/>
          <p:nvPr/>
        </p:nvSpPr>
        <p:spPr>
          <a:xfrm>
            <a:off x="59216" y="40964"/>
            <a:ext cx="6423880" cy="1938992"/>
          </a:xfrm>
          <a:prstGeom prst="rect">
            <a:avLst/>
          </a:prstGeom>
          <a:noFill/>
        </p:spPr>
        <p:txBody>
          <a:bodyPr wrap="square" rtlCol="0">
            <a:spAutoFit/>
          </a:bodyPr>
          <a:lstStyle/>
          <a:p>
            <a:r>
              <a:rPr lang="en-US" sz="4000" b="1" dirty="0" err="1" smtClean="0"/>
              <a:t>ProbSevere</a:t>
            </a:r>
            <a:r>
              <a:rPr lang="en-US" sz="4000" b="1" dirty="0" smtClean="0"/>
              <a:t> – Multi NOAA Line Office Research and R2O Effort</a:t>
            </a:r>
            <a:endParaRPr lang="en-US" sz="4000" b="1" dirty="0"/>
          </a:p>
        </p:txBody>
      </p:sp>
      <p:pic>
        <p:nvPicPr>
          <p:cNvPr id="24" name="Picture 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55223" y="5117747"/>
            <a:ext cx="2712189" cy="1618507"/>
          </a:xfrm>
          <a:prstGeom prst="rect">
            <a:avLst/>
          </a:prstGeom>
        </p:spPr>
      </p:pic>
      <p:sp>
        <p:nvSpPr>
          <p:cNvPr id="2" name="Slide Number Placeholder 1"/>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28</a:t>
            </a:fld>
            <a:endParaRPr lang="en-US">
              <a:solidFill>
                <a:prstClr val="white">
                  <a:lumMod val="75000"/>
                </a:prstClr>
              </a:solidFill>
              <a:latin typeface="Arial"/>
            </a:endParaRPr>
          </a:p>
        </p:txBody>
      </p:sp>
    </p:spTree>
    <p:extLst>
      <p:ext uri="{BB962C8B-B14F-4D97-AF65-F5344CB8AC3E}">
        <p14:creationId xmlns:p14="http://schemas.microsoft.com/office/powerpoint/2010/main" val="25061874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7" name="TextBox 6"/>
          <p:cNvSpPr txBox="1"/>
          <p:nvPr/>
        </p:nvSpPr>
        <p:spPr>
          <a:xfrm>
            <a:off x="4800600" y="4724400"/>
            <a:ext cx="4191000" cy="1569588"/>
          </a:xfrm>
          <a:prstGeom prst="rect">
            <a:avLst/>
          </a:prstGeom>
          <a:noFill/>
        </p:spPr>
        <p:txBody>
          <a:bodyPr wrap="square" lIns="91365" tIns="45684" rIns="91365" bIns="45684" rtlCol="0">
            <a:spAutoFit/>
          </a:bodyPr>
          <a:lstStyle/>
          <a:p>
            <a:pPr defTabSz="913653" fontAlgn="base">
              <a:spcBef>
                <a:spcPct val="0"/>
              </a:spcBef>
              <a:spcAft>
                <a:spcPct val="0"/>
              </a:spcAft>
            </a:pPr>
            <a:r>
              <a:rPr lang="en-US" sz="2400" b="1" i="1" dirty="0" smtClean="0">
                <a:solidFill>
                  <a:srgbClr val="FFFF00"/>
                </a:solidFill>
                <a:effectLst>
                  <a:outerShdw blurRad="50800" dist="38100" dir="2700000" algn="tl" rotWithShape="0">
                    <a:prstClr val="black">
                      <a:alpha val="40000"/>
                    </a:prstClr>
                  </a:outerShdw>
                </a:effectLst>
                <a:latin typeface="Arial" pitchFamily="34" charset="0"/>
              </a:rPr>
              <a:t>Hazard specific probabilities </a:t>
            </a:r>
            <a:r>
              <a:rPr lang="en-US" sz="2400" b="1" i="1" dirty="0">
                <a:solidFill>
                  <a:srgbClr val="FFFF00"/>
                </a:solidFill>
                <a:effectLst>
                  <a:outerShdw blurRad="50800" dist="38100" dir="2700000" algn="tl" rotWithShape="0">
                    <a:prstClr val="black">
                      <a:alpha val="40000"/>
                    </a:prstClr>
                  </a:outerShdw>
                </a:effectLst>
                <a:latin typeface="Arial" pitchFamily="34" charset="0"/>
              </a:rPr>
              <a:t>(tornado, hail, wind</a:t>
            </a:r>
            <a:r>
              <a:rPr lang="en-US" sz="2400" b="1" i="1" dirty="0" smtClean="0">
                <a:solidFill>
                  <a:srgbClr val="FFFF00"/>
                </a:solidFill>
                <a:effectLst>
                  <a:outerShdw blurRad="50800" dist="38100" dir="2700000" algn="tl" rotWithShape="0">
                    <a:prstClr val="black">
                      <a:alpha val="40000"/>
                    </a:prstClr>
                  </a:outerShdw>
                </a:effectLst>
                <a:latin typeface="Arial" pitchFamily="34" charset="0"/>
              </a:rPr>
              <a:t>) are </a:t>
            </a:r>
            <a:r>
              <a:rPr lang="en-US" sz="2400" b="1" i="1" dirty="0" smtClean="0">
                <a:solidFill>
                  <a:srgbClr val="FFFF00"/>
                </a:solidFill>
                <a:effectLst>
                  <a:outerShdw blurRad="50800" dist="38100" dir="2700000" algn="tl" rotWithShape="0">
                    <a:prstClr val="black">
                      <a:alpha val="40000"/>
                    </a:prstClr>
                  </a:outerShdw>
                </a:effectLst>
                <a:latin typeface="Arial" pitchFamily="34" charset="0"/>
              </a:rPr>
              <a:t>being evaluated in the 2017 HWT</a:t>
            </a:r>
            <a:endParaRPr lang="en-US" sz="2400" b="1" i="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8" name="TextBox 7"/>
          <p:cNvSpPr txBox="1"/>
          <p:nvPr/>
        </p:nvSpPr>
        <p:spPr>
          <a:xfrm>
            <a:off x="1843468" y="6419924"/>
            <a:ext cx="3581400" cy="230760"/>
          </a:xfrm>
          <a:prstGeom prst="rect">
            <a:avLst/>
          </a:prstGeom>
          <a:noFill/>
        </p:spPr>
        <p:txBody>
          <a:bodyPr wrap="square" lIns="91365" tIns="45684" rIns="91365" bIns="45684" rtlCol="0">
            <a:spAutoFit/>
          </a:bodyPr>
          <a:lstStyle/>
          <a:p>
            <a:pPr defTabSz="913653"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 UW-CIMSS, and OU-CIMMS</a:t>
            </a:r>
          </a:p>
        </p:txBody>
      </p:sp>
      <p:grpSp>
        <p:nvGrpSpPr>
          <p:cNvPr id="19" name="Group 18"/>
          <p:cNvGrpSpPr/>
          <p:nvPr/>
        </p:nvGrpSpPr>
        <p:grpSpPr>
          <a:xfrm>
            <a:off x="0" y="838200"/>
            <a:ext cx="2173706" cy="5562600"/>
            <a:chOff x="0" y="838200"/>
            <a:chExt cx="2173706" cy="5562600"/>
          </a:xfrm>
        </p:grpSpPr>
        <p:pic>
          <p:nvPicPr>
            <p:cNvPr id="10" name="Picture 9"/>
            <p:cNvPicPr>
              <a:picLocks noChangeAspect="1"/>
            </p:cNvPicPr>
            <p:nvPr/>
          </p:nvPicPr>
          <p:blipFill>
            <a:blip r:embed="rId3"/>
            <a:stretch>
              <a:fillRect/>
            </a:stretch>
          </p:blipFill>
          <p:spPr>
            <a:xfrm>
              <a:off x="76200" y="2971800"/>
              <a:ext cx="1981200" cy="1428750"/>
            </a:xfrm>
            <a:prstGeom prst="rect">
              <a:avLst/>
            </a:prstGeom>
          </p:spPr>
        </p:pic>
        <p:pic>
          <p:nvPicPr>
            <p:cNvPr id="11" name="Picture 10"/>
            <p:cNvPicPr>
              <a:picLocks noChangeAspect="1"/>
            </p:cNvPicPr>
            <p:nvPr/>
          </p:nvPicPr>
          <p:blipFill>
            <a:blip r:embed="rId4"/>
            <a:stretch>
              <a:fillRect/>
            </a:stretch>
          </p:blipFill>
          <p:spPr>
            <a:xfrm>
              <a:off x="76200" y="1295400"/>
              <a:ext cx="1981200" cy="1385229"/>
            </a:xfrm>
            <a:prstGeom prst="rect">
              <a:avLst/>
            </a:prstGeom>
          </p:spPr>
        </p:pic>
        <p:pic>
          <p:nvPicPr>
            <p:cNvPr id="12" name="Picture 11"/>
            <p:cNvPicPr>
              <a:picLocks noChangeAspect="1"/>
            </p:cNvPicPr>
            <p:nvPr/>
          </p:nvPicPr>
          <p:blipFill>
            <a:blip r:embed="rId5"/>
            <a:stretch>
              <a:fillRect/>
            </a:stretch>
          </p:blipFill>
          <p:spPr>
            <a:xfrm>
              <a:off x="76200" y="4800600"/>
              <a:ext cx="1981200" cy="1257300"/>
            </a:xfrm>
            <a:prstGeom prst="rect">
              <a:avLst/>
            </a:prstGeom>
          </p:spPr>
        </p:pic>
        <p:sp>
          <p:nvSpPr>
            <p:cNvPr id="13" name="Rounded Rectangle 12"/>
            <p:cNvSpPr/>
            <p:nvPr/>
          </p:nvSpPr>
          <p:spPr>
            <a:xfrm>
              <a:off x="14538" y="838200"/>
              <a:ext cx="2133600" cy="5562600"/>
            </a:xfrm>
            <a:prstGeom prst="roundRect">
              <a:avLst/>
            </a:prstGeom>
            <a:noFill/>
            <a:ln w="57150" cmpd="sng">
              <a:solidFill>
                <a:srgbClr val="6BD006"/>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defTabSz="913653" fontAlgn="base">
                <a:spcBef>
                  <a:spcPct val="0"/>
                </a:spcBef>
                <a:spcAft>
                  <a:spcPct val="0"/>
                </a:spcAft>
              </a:pPr>
              <a:endParaRPr lang="en-US">
                <a:solidFill>
                  <a:prstClr val="white"/>
                </a:solidFill>
                <a:latin typeface="Corbel"/>
              </a:endParaRPr>
            </a:p>
          </p:txBody>
        </p:sp>
        <p:sp>
          <p:nvSpPr>
            <p:cNvPr id="14" name="Freeform 13"/>
            <p:cNvSpPr/>
            <p:nvPr/>
          </p:nvSpPr>
          <p:spPr>
            <a:xfrm>
              <a:off x="0" y="838200"/>
              <a:ext cx="2173706"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rgbClr val="6BD006"/>
            </a:solidFill>
            <a:ln>
              <a:solidFill>
                <a:srgbClr val="6BD006"/>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defTabSz="913653" fontAlgn="base">
                <a:spcBef>
                  <a:spcPct val="0"/>
                </a:spcBef>
                <a:spcAft>
                  <a:spcPct val="0"/>
                </a:spcAft>
              </a:pPr>
              <a:endParaRPr lang="en-US">
                <a:solidFill>
                  <a:prstClr val="white"/>
                </a:solidFill>
                <a:latin typeface="Corbel"/>
              </a:endParaRPr>
            </a:p>
          </p:txBody>
        </p:sp>
        <p:sp>
          <p:nvSpPr>
            <p:cNvPr id="15" name="TextBox 14"/>
            <p:cNvSpPr txBox="1"/>
            <p:nvPr/>
          </p:nvSpPr>
          <p:spPr>
            <a:xfrm>
              <a:off x="228600" y="838200"/>
              <a:ext cx="1752600" cy="400037"/>
            </a:xfrm>
            <a:prstGeom prst="rect">
              <a:avLst/>
            </a:prstGeom>
            <a:noFill/>
          </p:spPr>
          <p:txBody>
            <a:bodyPr wrap="square" lIns="91365" tIns="45684" rIns="91365" bIns="45684" rtlCol="0">
              <a:spAutoFit/>
            </a:bodyPr>
            <a:lstStyle/>
            <a:p>
              <a:pPr algn="ctr" defTabSz="913653" fontAlgn="base">
                <a:spcBef>
                  <a:spcPct val="0"/>
                </a:spcBef>
                <a:spcAft>
                  <a:spcPct val="0"/>
                </a:spcAft>
              </a:pPr>
              <a:r>
                <a:rPr lang="en-US" sz="2000" b="1" dirty="0">
                  <a:solidFill>
                    <a:prstClr val="white"/>
                  </a:solidFill>
                  <a:effectLst>
                    <a:outerShdw blurRad="50800" dist="38100" dir="2700000" algn="tl" rotWithShape="0">
                      <a:prstClr val="black">
                        <a:alpha val="40000"/>
                      </a:prstClr>
                    </a:outerShdw>
                  </a:effectLst>
                  <a:latin typeface="Arial" pitchFamily="34" charset="0"/>
                </a:rPr>
                <a:t>NWP</a:t>
              </a:r>
            </a:p>
          </p:txBody>
        </p:sp>
        <p:sp>
          <p:nvSpPr>
            <p:cNvPr id="16" name="TextBox 15"/>
            <p:cNvSpPr txBox="1"/>
            <p:nvPr/>
          </p:nvSpPr>
          <p:spPr>
            <a:xfrm>
              <a:off x="685800" y="2590800"/>
              <a:ext cx="838200" cy="338482"/>
            </a:xfrm>
            <a:prstGeom prst="rect">
              <a:avLst/>
            </a:prstGeom>
            <a:noFill/>
          </p:spPr>
          <p:txBody>
            <a:bodyPr wrap="square" lIns="91365" tIns="45684" rIns="91365" bIns="45684" rtlCol="0">
              <a:spAutoFit/>
            </a:bodyPr>
            <a:lstStyle/>
            <a:p>
              <a:pPr defTabSz="913653"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HRRR</a:t>
              </a:r>
            </a:p>
          </p:txBody>
        </p:sp>
        <p:sp>
          <p:nvSpPr>
            <p:cNvPr id="17" name="TextBox 16"/>
            <p:cNvSpPr txBox="1"/>
            <p:nvPr/>
          </p:nvSpPr>
          <p:spPr>
            <a:xfrm>
              <a:off x="609600" y="4343400"/>
              <a:ext cx="990600" cy="338482"/>
            </a:xfrm>
            <a:prstGeom prst="rect">
              <a:avLst/>
            </a:prstGeom>
            <a:noFill/>
          </p:spPr>
          <p:txBody>
            <a:bodyPr wrap="square" lIns="91365" tIns="45684" rIns="91365" bIns="45684" rtlCol="0">
              <a:spAutoFit/>
            </a:bodyPr>
            <a:lstStyle/>
            <a:p>
              <a:pPr defTabSz="913653"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SPC-OA</a:t>
              </a:r>
            </a:p>
          </p:txBody>
        </p:sp>
        <p:sp>
          <p:nvSpPr>
            <p:cNvPr id="18" name="TextBox 17"/>
            <p:cNvSpPr txBox="1"/>
            <p:nvPr/>
          </p:nvSpPr>
          <p:spPr>
            <a:xfrm>
              <a:off x="685800" y="6019800"/>
              <a:ext cx="838200" cy="338482"/>
            </a:xfrm>
            <a:prstGeom prst="rect">
              <a:avLst/>
            </a:prstGeom>
            <a:noFill/>
          </p:spPr>
          <p:txBody>
            <a:bodyPr wrap="square" lIns="91365" tIns="45684" rIns="91365" bIns="45684" rtlCol="0">
              <a:spAutoFit/>
            </a:bodyPr>
            <a:lstStyle/>
            <a:p>
              <a:pPr defTabSz="913653"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SREF</a:t>
              </a:r>
            </a:p>
          </p:txBody>
        </p:sp>
      </p:grpSp>
      <p:grpSp>
        <p:nvGrpSpPr>
          <p:cNvPr id="20" name="Group 19"/>
          <p:cNvGrpSpPr/>
          <p:nvPr/>
        </p:nvGrpSpPr>
        <p:grpSpPr>
          <a:xfrm>
            <a:off x="2286000" y="838200"/>
            <a:ext cx="2176272" cy="5562600"/>
            <a:chOff x="2340864" y="838200"/>
            <a:chExt cx="2176272" cy="5562600"/>
          </a:xfrm>
        </p:grpSpPr>
        <p:pic>
          <p:nvPicPr>
            <p:cNvPr id="21" name="Picture 20"/>
            <p:cNvPicPr>
              <a:picLocks/>
            </p:cNvPicPr>
            <p:nvPr/>
          </p:nvPicPr>
          <p:blipFill>
            <a:blip r:embed="rId6"/>
            <a:stretch>
              <a:fillRect/>
            </a:stretch>
          </p:blipFill>
          <p:spPr>
            <a:xfrm>
              <a:off x="2438400" y="1295400"/>
              <a:ext cx="1984248" cy="1380744"/>
            </a:xfrm>
            <a:prstGeom prst="rect">
              <a:avLst/>
            </a:prstGeom>
          </p:spPr>
        </p:pic>
        <p:pic>
          <p:nvPicPr>
            <p:cNvPr id="22" name="Picture 21"/>
            <p:cNvPicPr>
              <a:picLocks/>
            </p:cNvPicPr>
            <p:nvPr/>
          </p:nvPicPr>
          <p:blipFill>
            <a:blip r:embed="rId7"/>
            <a:stretch>
              <a:fillRect/>
            </a:stretch>
          </p:blipFill>
          <p:spPr>
            <a:xfrm>
              <a:off x="2438400" y="4724400"/>
              <a:ext cx="1984248" cy="1380744"/>
            </a:xfrm>
            <a:prstGeom prst="rect">
              <a:avLst/>
            </a:prstGeom>
          </p:spPr>
        </p:pic>
        <p:grpSp>
          <p:nvGrpSpPr>
            <p:cNvPr id="23" name="Group 22"/>
            <p:cNvGrpSpPr/>
            <p:nvPr/>
          </p:nvGrpSpPr>
          <p:grpSpPr>
            <a:xfrm>
              <a:off x="2438400" y="3048000"/>
              <a:ext cx="1981913" cy="1380744"/>
              <a:chOff x="2895604" y="3124200"/>
              <a:chExt cx="1981913" cy="1295400"/>
            </a:xfrm>
          </p:grpSpPr>
          <p:pic>
            <p:nvPicPr>
              <p:cNvPr id="30" name="Picture 29"/>
              <p:cNvPicPr>
                <a:picLocks noChangeAspect="1"/>
              </p:cNvPicPr>
              <p:nvPr/>
            </p:nvPicPr>
            <p:blipFill>
              <a:blip r:embed="rId8"/>
              <a:stretch>
                <a:fillRect/>
              </a:stretch>
            </p:blipFill>
            <p:spPr>
              <a:xfrm>
                <a:off x="2895604" y="3124200"/>
                <a:ext cx="1981913" cy="1295400"/>
              </a:xfrm>
              <a:prstGeom prst="rect">
                <a:avLst/>
              </a:prstGeom>
            </p:spPr>
          </p:pic>
          <p:pic>
            <p:nvPicPr>
              <p:cNvPr id="31" name="Picture 30"/>
              <p:cNvPicPr>
                <a:picLocks noChangeAspect="1"/>
              </p:cNvPicPr>
              <p:nvPr/>
            </p:nvPicPr>
            <p:blipFill>
              <a:blip r:embed="rId9"/>
              <a:stretch>
                <a:fillRect/>
              </a:stretch>
            </p:blipFill>
            <p:spPr>
              <a:xfrm>
                <a:off x="2971800" y="3657600"/>
                <a:ext cx="1174436" cy="593090"/>
              </a:xfrm>
              <a:prstGeom prst="rect">
                <a:avLst/>
              </a:prstGeom>
            </p:spPr>
          </p:pic>
        </p:grpSp>
        <p:sp>
          <p:nvSpPr>
            <p:cNvPr id="24" name="Freeform 23"/>
            <p:cNvSpPr/>
            <p:nvPr/>
          </p:nvSpPr>
          <p:spPr>
            <a:xfrm>
              <a:off x="2340864"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rgbClr val="FF0000"/>
            </a:solidFill>
            <a:effectLst/>
          </p:spPr>
          <p:style>
            <a:lnRef idx="1">
              <a:schemeClr val="accent2"/>
            </a:lnRef>
            <a:fillRef idx="3">
              <a:schemeClr val="accent2"/>
            </a:fillRef>
            <a:effectRef idx="2">
              <a:schemeClr val="accent2"/>
            </a:effectRef>
            <a:fontRef idx="minor">
              <a:schemeClr val="lt1"/>
            </a:fontRef>
          </p:style>
          <p:txBody>
            <a:bodyPr lIns="91365" tIns="45684" rIns="91365" bIns="45684" rtlCol="0" anchor="ctr"/>
            <a:lstStyle/>
            <a:p>
              <a:pPr algn="ctr" defTabSz="913653" fontAlgn="base">
                <a:spcBef>
                  <a:spcPct val="0"/>
                </a:spcBef>
                <a:spcAft>
                  <a:spcPct val="0"/>
                </a:spcAft>
              </a:pPr>
              <a:endParaRPr lang="en-US">
                <a:solidFill>
                  <a:prstClr val="white"/>
                </a:solidFill>
                <a:latin typeface="Corbel"/>
              </a:endParaRPr>
            </a:p>
          </p:txBody>
        </p:sp>
        <p:sp>
          <p:nvSpPr>
            <p:cNvPr id="25" name="TextBox 24"/>
            <p:cNvSpPr txBox="1"/>
            <p:nvPr/>
          </p:nvSpPr>
          <p:spPr>
            <a:xfrm>
              <a:off x="2819400" y="838200"/>
              <a:ext cx="1219200" cy="400037"/>
            </a:xfrm>
            <a:prstGeom prst="rect">
              <a:avLst/>
            </a:prstGeom>
            <a:noFill/>
          </p:spPr>
          <p:txBody>
            <a:bodyPr wrap="square" lIns="91365" tIns="45684" rIns="91365" bIns="45684" rtlCol="0">
              <a:spAutoFit/>
            </a:bodyPr>
            <a:lstStyle/>
            <a:p>
              <a:pPr algn="ctr" defTabSz="913653" fontAlgn="base">
                <a:spcBef>
                  <a:spcPct val="0"/>
                </a:spcBef>
                <a:spcAft>
                  <a:spcPct val="0"/>
                </a:spcAft>
              </a:pPr>
              <a:r>
                <a:rPr lang="en-US" sz="2000" b="1" dirty="0">
                  <a:solidFill>
                    <a:prstClr val="white"/>
                  </a:solidFill>
                  <a:effectLst>
                    <a:outerShdw blurRad="50800" dist="38100" dir="2700000" algn="tl" rotWithShape="0">
                      <a:prstClr val="black">
                        <a:alpha val="40000"/>
                      </a:prstClr>
                    </a:outerShdw>
                  </a:effectLst>
                  <a:latin typeface="Arial" pitchFamily="34" charset="0"/>
                </a:rPr>
                <a:t>GOES-R</a:t>
              </a:r>
            </a:p>
          </p:txBody>
        </p:sp>
        <p:sp>
          <p:nvSpPr>
            <p:cNvPr id="26" name="TextBox 25"/>
            <p:cNvSpPr txBox="1"/>
            <p:nvPr/>
          </p:nvSpPr>
          <p:spPr>
            <a:xfrm>
              <a:off x="2514600" y="2590800"/>
              <a:ext cx="1981200" cy="338482"/>
            </a:xfrm>
            <a:prstGeom prst="rect">
              <a:avLst/>
            </a:prstGeom>
            <a:noFill/>
          </p:spPr>
          <p:txBody>
            <a:bodyPr wrap="square" lIns="91365" tIns="45684" rIns="91365" bIns="45684" rtlCol="0">
              <a:spAutoFit/>
            </a:bodyPr>
            <a:lstStyle/>
            <a:p>
              <a:pPr defTabSz="913653"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Super-rapid scan</a:t>
              </a:r>
            </a:p>
          </p:txBody>
        </p:sp>
        <p:sp>
          <p:nvSpPr>
            <p:cNvPr id="27" name="TextBox 26"/>
            <p:cNvSpPr txBox="1"/>
            <p:nvPr/>
          </p:nvSpPr>
          <p:spPr>
            <a:xfrm>
              <a:off x="3048000" y="4343400"/>
              <a:ext cx="990600" cy="338482"/>
            </a:xfrm>
            <a:prstGeom prst="rect">
              <a:avLst/>
            </a:prstGeom>
            <a:noFill/>
          </p:spPr>
          <p:txBody>
            <a:bodyPr wrap="square" lIns="91365" tIns="45684" rIns="91365" bIns="45684" rtlCol="0">
              <a:spAutoFit/>
            </a:bodyPr>
            <a:lstStyle/>
            <a:p>
              <a:pPr defTabSz="913653"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GLM</a:t>
              </a:r>
            </a:p>
          </p:txBody>
        </p:sp>
        <p:sp>
          <p:nvSpPr>
            <p:cNvPr id="28" name="TextBox 27"/>
            <p:cNvSpPr txBox="1"/>
            <p:nvPr/>
          </p:nvSpPr>
          <p:spPr>
            <a:xfrm>
              <a:off x="2667000" y="6019800"/>
              <a:ext cx="1524000" cy="338482"/>
            </a:xfrm>
            <a:prstGeom prst="rect">
              <a:avLst/>
            </a:prstGeom>
            <a:noFill/>
          </p:spPr>
          <p:txBody>
            <a:bodyPr wrap="square" lIns="91365" tIns="45684" rIns="91365" bIns="45684" rtlCol="0">
              <a:spAutoFit/>
            </a:bodyPr>
            <a:lstStyle/>
            <a:p>
              <a:pPr defTabSz="913653" fontAlgn="base">
                <a:spcBef>
                  <a:spcPct val="0"/>
                </a:spcBef>
                <a:spcAft>
                  <a:spcPct val="0"/>
                </a:spcAft>
              </a:pPr>
              <a:r>
                <a:rPr lang="en-US" sz="1600" b="1" dirty="0" err="1">
                  <a:solidFill>
                    <a:prstClr val="white"/>
                  </a:solidFill>
                  <a:effectLst>
                    <a:outerShdw blurRad="50800" dist="38100" dir="2700000" algn="tl" rotWithShape="0">
                      <a:prstClr val="black">
                        <a:alpha val="40000"/>
                      </a:prstClr>
                    </a:outerShdw>
                  </a:effectLst>
                  <a:latin typeface="Arial" pitchFamily="34" charset="0"/>
                </a:rPr>
                <a:t>Cb</a:t>
              </a:r>
              <a:r>
                <a:rPr lang="en-US" sz="1600" b="1" dirty="0">
                  <a:solidFill>
                    <a:prstClr val="white"/>
                  </a:solidFill>
                  <a:effectLst>
                    <a:outerShdw blurRad="50800" dist="38100" dir="2700000" algn="tl" rotWithShape="0">
                      <a:prstClr val="black">
                        <a:alpha val="40000"/>
                      </a:prstClr>
                    </a:outerShdw>
                  </a:effectLst>
                  <a:latin typeface="Arial" pitchFamily="34" charset="0"/>
                </a:rPr>
                <a:t> properties</a:t>
              </a:r>
            </a:p>
          </p:txBody>
        </p:sp>
        <p:sp>
          <p:nvSpPr>
            <p:cNvPr id="29" name="Rounded Rectangle 28"/>
            <p:cNvSpPr/>
            <p:nvPr/>
          </p:nvSpPr>
          <p:spPr>
            <a:xfrm>
              <a:off x="2362200" y="838200"/>
              <a:ext cx="2130552" cy="5562600"/>
            </a:xfrm>
            <a:prstGeom prst="round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defTabSz="913653" fontAlgn="base">
                <a:spcBef>
                  <a:spcPct val="0"/>
                </a:spcBef>
                <a:spcAft>
                  <a:spcPct val="0"/>
                </a:spcAft>
              </a:pPr>
              <a:endParaRPr lang="en-US">
                <a:ln>
                  <a:solidFill>
                    <a:srgbClr val="FF0000"/>
                  </a:solidFill>
                </a:ln>
                <a:solidFill>
                  <a:srgbClr val="FF0000"/>
                </a:solidFill>
                <a:latin typeface="Corbel"/>
              </a:endParaRPr>
            </a:p>
          </p:txBody>
        </p:sp>
      </p:grpSp>
      <p:grpSp>
        <p:nvGrpSpPr>
          <p:cNvPr id="32" name="Group 31"/>
          <p:cNvGrpSpPr/>
          <p:nvPr/>
        </p:nvGrpSpPr>
        <p:grpSpPr>
          <a:xfrm>
            <a:off x="4544568" y="838200"/>
            <a:ext cx="2176272" cy="3810000"/>
            <a:chOff x="4544568" y="838200"/>
            <a:chExt cx="2176272" cy="3810000"/>
          </a:xfrm>
        </p:grpSpPr>
        <p:pic>
          <p:nvPicPr>
            <p:cNvPr id="33" name="Picture 32"/>
            <p:cNvPicPr>
              <a:picLocks/>
            </p:cNvPicPr>
            <p:nvPr/>
          </p:nvPicPr>
          <p:blipFill>
            <a:blip r:embed="rId10"/>
            <a:stretch>
              <a:fillRect/>
            </a:stretch>
          </p:blipFill>
          <p:spPr>
            <a:xfrm>
              <a:off x="4648200" y="1295400"/>
              <a:ext cx="1984248" cy="1380744"/>
            </a:xfrm>
            <a:prstGeom prst="rect">
              <a:avLst/>
            </a:prstGeom>
          </p:spPr>
        </p:pic>
        <p:sp>
          <p:nvSpPr>
            <p:cNvPr id="34" name="Freeform 33"/>
            <p:cNvSpPr/>
            <p:nvPr/>
          </p:nvSpPr>
          <p:spPr>
            <a:xfrm>
              <a:off x="4544568"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rgbClr val="FFC208"/>
            </a:solidFill>
            <a:ln>
              <a:solidFill>
                <a:srgbClr val="FFC208"/>
              </a:solidFill>
            </a:ln>
            <a:effectLst/>
          </p:spPr>
          <p:style>
            <a:lnRef idx="1">
              <a:schemeClr val="accent3"/>
            </a:lnRef>
            <a:fillRef idx="3">
              <a:schemeClr val="accent3"/>
            </a:fillRef>
            <a:effectRef idx="2">
              <a:schemeClr val="accent3"/>
            </a:effectRef>
            <a:fontRef idx="minor">
              <a:schemeClr val="lt1"/>
            </a:fontRef>
          </p:style>
          <p:txBody>
            <a:bodyPr lIns="91365" tIns="45684" rIns="91365" bIns="45684" rtlCol="0" anchor="ctr"/>
            <a:lstStyle/>
            <a:p>
              <a:pPr algn="ctr" defTabSz="913653" fontAlgn="base">
                <a:spcBef>
                  <a:spcPct val="0"/>
                </a:spcBef>
                <a:spcAft>
                  <a:spcPct val="0"/>
                </a:spcAft>
              </a:pPr>
              <a:endParaRPr lang="en-US">
                <a:solidFill>
                  <a:prstClr val="white"/>
                </a:solidFill>
                <a:latin typeface="Corbel"/>
              </a:endParaRPr>
            </a:p>
          </p:txBody>
        </p:sp>
        <p:sp>
          <p:nvSpPr>
            <p:cNvPr id="35" name="TextBox 34"/>
            <p:cNvSpPr txBox="1"/>
            <p:nvPr/>
          </p:nvSpPr>
          <p:spPr>
            <a:xfrm>
              <a:off x="5029200" y="838200"/>
              <a:ext cx="1447800" cy="400037"/>
            </a:xfrm>
            <a:prstGeom prst="rect">
              <a:avLst/>
            </a:prstGeom>
            <a:noFill/>
          </p:spPr>
          <p:txBody>
            <a:bodyPr wrap="square" lIns="91365" tIns="45684" rIns="91365" bIns="45684" rtlCol="0">
              <a:spAutoFit/>
            </a:bodyPr>
            <a:lstStyle/>
            <a:p>
              <a:pPr defTabSz="913653" fontAlgn="base">
                <a:spcBef>
                  <a:spcPct val="0"/>
                </a:spcBef>
                <a:spcAft>
                  <a:spcPct val="0"/>
                </a:spcAft>
              </a:pPr>
              <a:r>
                <a:rPr lang="en-US" sz="2000" b="1" dirty="0">
                  <a:solidFill>
                    <a:prstClr val="white"/>
                  </a:solidFill>
                  <a:effectLst>
                    <a:outerShdw blurRad="50800" dist="38100" dir="2700000" algn="tl" rotWithShape="0">
                      <a:prstClr val="black">
                        <a:alpha val="40000"/>
                      </a:prstClr>
                    </a:outerShdw>
                  </a:effectLst>
                  <a:latin typeface="Arial" pitchFamily="34" charset="0"/>
                </a:rPr>
                <a:t>NEXRAD</a:t>
              </a:r>
            </a:p>
          </p:txBody>
        </p:sp>
        <p:sp>
          <p:nvSpPr>
            <p:cNvPr id="36" name="TextBox 35"/>
            <p:cNvSpPr txBox="1"/>
            <p:nvPr/>
          </p:nvSpPr>
          <p:spPr>
            <a:xfrm>
              <a:off x="4648200" y="2590800"/>
              <a:ext cx="1981200" cy="338482"/>
            </a:xfrm>
            <a:prstGeom prst="rect">
              <a:avLst/>
            </a:prstGeom>
            <a:noFill/>
          </p:spPr>
          <p:txBody>
            <a:bodyPr wrap="square" lIns="91365" tIns="45684" rIns="91365" bIns="45684" rtlCol="0">
              <a:spAutoFit/>
            </a:bodyPr>
            <a:lstStyle/>
            <a:p>
              <a:pPr algn="ctr" defTabSz="913653"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Dual-pol products</a:t>
              </a:r>
            </a:p>
          </p:txBody>
        </p:sp>
        <p:sp>
          <p:nvSpPr>
            <p:cNvPr id="37" name="TextBox 36"/>
            <p:cNvSpPr txBox="1"/>
            <p:nvPr/>
          </p:nvSpPr>
          <p:spPr>
            <a:xfrm>
              <a:off x="4648200" y="4267200"/>
              <a:ext cx="1981200" cy="338482"/>
            </a:xfrm>
            <a:prstGeom prst="rect">
              <a:avLst/>
            </a:prstGeom>
            <a:noFill/>
          </p:spPr>
          <p:txBody>
            <a:bodyPr wrap="square" lIns="91365" tIns="45684" rIns="91365" bIns="45684" rtlCol="0">
              <a:spAutoFit/>
            </a:bodyPr>
            <a:lstStyle/>
            <a:p>
              <a:pPr defTabSz="913653"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Doppler velocities</a:t>
              </a:r>
            </a:p>
          </p:txBody>
        </p:sp>
        <p:sp>
          <p:nvSpPr>
            <p:cNvPr id="38" name="Rounded Rectangle 37"/>
            <p:cNvSpPr/>
            <p:nvPr/>
          </p:nvSpPr>
          <p:spPr>
            <a:xfrm>
              <a:off x="4572000" y="838200"/>
              <a:ext cx="2130552" cy="3810000"/>
            </a:xfrm>
            <a:prstGeom prst="roundRect">
              <a:avLst/>
            </a:prstGeom>
            <a:noFill/>
            <a:ln w="57150" cmpd="sng">
              <a:solidFill>
                <a:srgbClr val="FFC208"/>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defTabSz="913653" fontAlgn="base">
                <a:spcBef>
                  <a:spcPct val="0"/>
                </a:spcBef>
                <a:spcAft>
                  <a:spcPct val="0"/>
                </a:spcAft>
              </a:pPr>
              <a:endParaRPr lang="en-US">
                <a:ln>
                  <a:solidFill>
                    <a:srgbClr val="FF0000"/>
                  </a:solidFill>
                </a:ln>
                <a:solidFill>
                  <a:srgbClr val="FF0000"/>
                </a:solidFill>
                <a:latin typeface="Corbel"/>
              </a:endParaRPr>
            </a:p>
          </p:txBody>
        </p:sp>
        <p:pic>
          <p:nvPicPr>
            <p:cNvPr id="39" name="Picture 38" descr="radialvel_ex.jpg"/>
            <p:cNvPicPr>
              <a:picLocks/>
            </p:cNvPicPr>
            <p:nvPr/>
          </p:nvPicPr>
          <p:blipFill>
            <a:blip r:embed="rId11">
              <a:extLst>
                <a:ext uri="{28A0092B-C50C-407E-A947-70E740481C1C}">
                  <a14:useLocalDpi xmlns:a14="http://schemas.microsoft.com/office/drawing/2010/main" val="0"/>
                </a:ext>
              </a:extLst>
            </a:blip>
            <a:stretch>
              <a:fillRect/>
            </a:stretch>
          </p:blipFill>
          <p:spPr>
            <a:xfrm>
              <a:off x="4648200" y="2971800"/>
              <a:ext cx="1984248" cy="1380744"/>
            </a:xfrm>
            <a:prstGeom prst="rect">
              <a:avLst/>
            </a:prstGeom>
          </p:spPr>
        </p:pic>
      </p:grpSp>
      <p:grpSp>
        <p:nvGrpSpPr>
          <p:cNvPr id="41" name="Group 40"/>
          <p:cNvGrpSpPr/>
          <p:nvPr/>
        </p:nvGrpSpPr>
        <p:grpSpPr>
          <a:xfrm>
            <a:off x="6781800" y="838200"/>
            <a:ext cx="2362200" cy="3810000"/>
            <a:chOff x="6781800" y="838200"/>
            <a:chExt cx="2362200" cy="3810000"/>
          </a:xfrm>
        </p:grpSpPr>
        <p:sp>
          <p:nvSpPr>
            <p:cNvPr id="42" name="Rounded Rectangle 41"/>
            <p:cNvSpPr/>
            <p:nvPr/>
          </p:nvSpPr>
          <p:spPr>
            <a:xfrm>
              <a:off x="6858000" y="838200"/>
              <a:ext cx="2130552" cy="3810000"/>
            </a:xfrm>
            <a:prstGeom prst="roundRect">
              <a:avLst/>
            </a:prstGeom>
            <a:noFill/>
            <a:ln w="571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defTabSz="913653" fontAlgn="base">
                <a:spcBef>
                  <a:spcPct val="0"/>
                </a:spcBef>
                <a:spcAft>
                  <a:spcPct val="0"/>
                </a:spcAft>
              </a:pPr>
              <a:endParaRPr lang="en-US">
                <a:ln>
                  <a:solidFill>
                    <a:srgbClr val="FF0000"/>
                  </a:solidFill>
                </a:ln>
                <a:solidFill>
                  <a:srgbClr val="FF0000"/>
                </a:solidFill>
                <a:latin typeface="Corbel"/>
              </a:endParaRPr>
            </a:p>
          </p:txBody>
        </p:sp>
        <p:sp>
          <p:nvSpPr>
            <p:cNvPr id="43" name="Freeform 42"/>
            <p:cNvSpPr/>
            <p:nvPr/>
          </p:nvSpPr>
          <p:spPr>
            <a:xfrm>
              <a:off x="6830568"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bg1">
                <a:lumMod val="50000"/>
              </a:schemeClr>
            </a:solidFill>
            <a:ln>
              <a:solidFill>
                <a:schemeClr val="bg1">
                  <a:lumMod val="50000"/>
                </a:schemeClr>
              </a:solidFill>
            </a:ln>
            <a:effectLst/>
          </p:spPr>
          <p:style>
            <a:lnRef idx="1">
              <a:schemeClr val="accent3"/>
            </a:lnRef>
            <a:fillRef idx="3">
              <a:schemeClr val="accent3"/>
            </a:fillRef>
            <a:effectRef idx="2">
              <a:schemeClr val="accent3"/>
            </a:effectRef>
            <a:fontRef idx="minor">
              <a:schemeClr val="lt1"/>
            </a:fontRef>
          </p:style>
          <p:txBody>
            <a:bodyPr lIns="91365" tIns="45684" rIns="91365" bIns="45684" rtlCol="0" anchor="ctr"/>
            <a:lstStyle/>
            <a:p>
              <a:pPr algn="ctr" defTabSz="913653" fontAlgn="base">
                <a:spcBef>
                  <a:spcPct val="0"/>
                </a:spcBef>
                <a:spcAft>
                  <a:spcPct val="0"/>
                </a:spcAft>
              </a:pPr>
              <a:endParaRPr lang="en-US">
                <a:solidFill>
                  <a:prstClr val="white"/>
                </a:solidFill>
                <a:latin typeface="Corbel"/>
              </a:endParaRPr>
            </a:p>
          </p:txBody>
        </p:sp>
        <p:sp>
          <p:nvSpPr>
            <p:cNvPr id="44" name="TextBox 43"/>
            <p:cNvSpPr txBox="1"/>
            <p:nvPr/>
          </p:nvSpPr>
          <p:spPr>
            <a:xfrm>
              <a:off x="7239000" y="838200"/>
              <a:ext cx="1447800" cy="400037"/>
            </a:xfrm>
            <a:prstGeom prst="rect">
              <a:avLst/>
            </a:prstGeom>
            <a:noFill/>
          </p:spPr>
          <p:txBody>
            <a:bodyPr wrap="square" lIns="91365" tIns="45684" rIns="91365" bIns="45684" rtlCol="0">
              <a:spAutoFit/>
            </a:bodyPr>
            <a:lstStyle/>
            <a:p>
              <a:pPr algn="ctr" defTabSz="913653" fontAlgn="base">
                <a:spcBef>
                  <a:spcPct val="0"/>
                </a:spcBef>
                <a:spcAft>
                  <a:spcPct val="0"/>
                </a:spcAft>
              </a:pPr>
              <a:r>
                <a:rPr lang="en-US" sz="2000" b="1" dirty="0">
                  <a:solidFill>
                    <a:prstClr val="white"/>
                  </a:solidFill>
                  <a:effectLst>
                    <a:outerShdw blurRad="50800" dist="38100" dir="2700000" algn="tl" rotWithShape="0">
                      <a:prstClr val="black">
                        <a:alpha val="40000"/>
                      </a:prstClr>
                    </a:outerShdw>
                  </a:effectLst>
                  <a:latin typeface="Arial" pitchFamily="34" charset="0"/>
                </a:rPr>
                <a:t>Other</a:t>
              </a:r>
            </a:p>
          </p:txBody>
        </p:sp>
        <p:pic>
          <p:nvPicPr>
            <p:cNvPr id="45" name="Picture 44" descr="WEA-GLD360_viewpoints.jpg"/>
            <p:cNvPicPr>
              <a:picLocks/>
            </p:cNvPicPr>
            <p:nvPr/>
          </p:nvPicPr>
          <p:blipFill>
            <a:blip r:embed="rId12">
              <a:extLst>
                <a:ext uri="{28A0092B-C50C-407E-A947-70E740481C1C}">
                  <a14:useLocalDpi xmlns:a14="http://schemas.microsoft.com/office/drawing/2010/main" val="0"/>
                </a:ext>
              </a:extLst>
            </a:blip>
            <a:stretch>
              <a:fillRect/>
            </a:stretch>
          </p:blipFill>
          <p:spPr>
            <a:xfrm>
              <a:off x="6934200" y="1295400"/>
              <a:ext cx="1984248" cy="1380744"/>
            </a:xfrm>
            <a:prstGeom prst="rect">
              <a:avLst/>
            </a:prstGeom>
          </p:spPr>
        </p:pic>
        <p:sp>
          <p:nvSpPr>
            <p:cNvPr id="46" name="TextBox 45"/>
            <p:cNvSpPr txBox="1"/>
            <p:nvPr/>
          </p:nvSpPr>
          <p:spPr>
            <a:xfrm>
              <a:off x="6934200" y="2590800"/>
              <a:ext cx="1981200" cy="338482"/>
            </a:xfrm>
            <a:prstGeom prst="rect">
              <a:avLst/>
            </a:prstGeom>
            <a:noFill/>
          </p:spPr>
          <p:txBody>
            <a:bodyPr wrap="square" lIns="91365" tIns="45684" rIns="91365" bIns="45684" rtlCol="0">
              <a:spAutoFit/>
            </a:bodyPr>
            <a:lstStyle/>
            <a:p>
              <a:pPr algn="ctr" defTabSz="913653"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Global lightning</a:t>
              </a:r>
            </a:p>
          </p:txBody>
        </p:sp>
        <p:pic>
          <p:nvPicPr>
            <p:cNvPr id="47" name="Picture 46" descr="radarmap.gif"/>
            <p:cNvPicPr>
              <a:picLocks/>
            </p:cNvPicPr>
            <p:nvPr/>
          </p:nvPicPr>
          <p:blipFill>
            <a:blip r:embed="rId13">
              <a:extLst>
                <a:ext uri="{28A0092B-C50C-407E-A947-70E740481C1C}">
                  <a14:useLocalDpi xmlns:a14="http://schemas.microsoft.com/office/drawing/2010/main" val="0"/>
                </a:ext>
              </a:extLst>
            </a:blip>
            <a:stretch>
              <a:fillRect/>
            </a:stretch>
          </p:blipFill>
          <p:spPr>
            <a:xfrm>
              <a:off x="6934200" y="2971800"/>
              <a:ext cx="1984248" cy="1380744"/>
            </a:xfrm>
            <a:prstGeom prst="rect">
              <a:avLst/>
            </a:prstGeom>
          </p:spPr>
        </p:pic>
        <p:sp>
          <p:nvSpPr>
            <p:cNvPr id="48" name="TextBox 47"/>
            <p:cNvSpPr txBox="1"/>
            <p:nvPr/>
          </p:nvSpPr>
          <p:spPr>
            <a:xfrm>
              <a:off x="6781800" y="4267200"/>
              <a:ext cx="2362200" cy="338482"/>
            </a:xfrm>
            <a:prstGeom prst="rect">
              <a:avLst/>
            </a:prstGeom>
            <a:noFill/>
          </p:spPr>
          <p:txBody>
            <a:bodyPr wrap="square" lIns="91365" tIns="45684" rIns="91365" bIns="45684" rtlCol="0">
              <a:spAutoFit/>
            </a:bodyPr>
            <a:lstStyle/>
            <a:p>
              <a:pPr algn="ctr" defTabSz="913653"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Additional radars</a:t>
              </a:r>
            </a:p>
          </p:txBody>
        </p:sp>
      </p:grpSp>
      <p:sp>
        <p:nvSpPr>
          <p:cNvPr id="49" name="TextBox 48"/>
          <p:cNvSpPr txBox="1"/>
          <p:nvPr/>
        </p:nvSpPr>
        <p:spPr>
          <a:xfrm>
            <a:off x="1418505" y="16179"/>
            <a:ext cx="6764189" cy="646331"/>
          </a:xfrm>
          <a:prstGeom prst="rect">
            <a:avLst/>
          </a:prstGeom>
          <a:noFill/>
        </p:spPr>
        <p:txBody>
          <a:bodyPr wrap="square" rtlCol="0">
            <a:spAutoFit/>
          </a:bodyPr>
          <a:lstStyle/>
          <a:p>
            <a:pPr algn="ctr"/>
            <a:r>
              <a:rPr lang="en-US" sz="3600" b="1" dirty="0" err="1" smtClean="0"/>
              <a:t>ProbSevere</a:t>
            </a:r>
            <a:r>
              <a:rPr lang="en-US" sz="3600" b="1" dirty="0" smtClean="0"/>
              <a:t> is Expandable</a:t>
            </a:r>
            <a:endParaRPr lang="en-US" sz="3600" b="1" dirty="0"/>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29</a:t>
            </a:fld>
            <a:endParaRPr lang="en-US">
              <a:solidFill>
                <a:prstClr val="white">
                  <a:lumMod val="75000"/>
                </a:prstClr>
              </a:solidFill>
              <a:latin typeface="Arial"/>
            </a:endParaRPr>
          </a:p>
        </p:txBody>
      </p:sp>
    </p:spTree>
    <p:extLst>
      <p:ext uri="{BB962C8B-B14F-4D97-AF65-F5344CB8AC3E}">
        <p14:creationId xmlns:p14="http://schemas.microsoft.com/office/powerpoint/2010/main" val="1410126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a:t>
            </a:fld>
            <a:endParaRPr lang="en-US">
              <a:solidFill>
                <a:prstClr val="white">
                  <a:lumMod val="75000"/>
                </a:prstClr>
              </a:solidFill>
              <a:latin typeface="Arial"/>
            </a:endParaRPr>
          </a:p>
        </p:txBody>
      </p:sp>
      <p:pic>
        <p:nvPicPr>
          <p:cNvPr id="6" name="Picture 5" descr="Big-Data-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6134" y="2511928"/>
            <a:ext cx="2578916" cy="2447756"/>
          </a:xfrm>
          <a:prstGeom prst="rect">
            <a:avLst/>
          </a:prstGeom>
        </p:spPr>
      </p:pic>
      <p:pic>
        <p:nvPicPr>
          <p:cNvPr id="10" name="Picture 9" descr="cave_16.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421" y="0"/>
            <a:ext cx="2408053" cy="1627245"/>
          </a:xfrm>
          <a:prstGeom prst="rect">
            <a:avLst/>
          </a:prstGeom>
        </p:spPr>
      </p:pic>
      <p:pic>
        <p:nvPicPr>
          <p:cNvPr id="12" name="Picture 11" descr="abi_north_america_high_res_jan_15_2017_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192421" cy="1627245"/>
          </a:xfrm>
          <a:prstGeom prst="rect">
            <a:avLst/>
          </a:prstGeom>
        </p:spPr>
      </p:pic>
      <p:pic>
        <p:nvPicPr>
          <p:cNvPr id="13" name="Picture 12" descr="wind850imag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828" y="0"/>
            <a:ext cx="2089172" cy="1627245"/>
          </a:xfrm>
          <a:prstGeom prst="rect">
            <a:avLst/>
          </a:prstGeom>
        </p:spPr>
      </p:pic>
      <p:pic>
        <p:nvPicPr>
          <p:cNvPr id="14" name="Picture 13" descr="4pm-600x42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5475" y="0"/>
            <a:ext cx="2429354" cy="1627245"/>
          </a:xfrm>
          <a:prstGeom prst="rect">
            <a:avLst/>
          </a:prstGeom>
        </p:spPr>
      </p:pic>
      <p:sp>
        <p:nvSpPr>
          <p:cNvPr id="16" name="Left Brace 15"/>
          <p:cNvSpPr/>
          <p:nvPr/>
        </p:nvSpPr>
        <p:spPr>
          <a:xfrm rot="16200000">
            <a:off x="4120364" y="-2244345"/>
            <a:ext cx="863168" cy="8676107"/>
          </a:xfrm>
          <a:prstGeom prst="leftBrace">
            <a:avLst>
              <a:gd name="adj1" fmla="val 8333"/>
              <a:gd name="adj2" fmla="val 49846"/>
            </a:avLst>
          </a:prstGeom>
          <a:ln w="317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7" name="Picture 16" descr="bogoslof_12_22_201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108951"/>
            <a:ext cx="3810000" cy="1501510"/>
          </a:xfrm>
          <a:prstGeom prst="rect">
            <a:avLst/>
          </a:prstGeom>
        </p:spPr>
      </p:pic>
      <p:sp>
        <p:nvSpPr>
          <p:cNvPr id="18" name="TextBox 17"/>
          <p:cNvSpPr txBox="1"/>
          <p:nvPr/>
        </p:nvSpPr>
        <p:spPr>
          <a:xfrm>
            <a:off x="0" y="4739619"/>
            <a:ext cx="3328737" cy="369332"/>
          </a:xfrm>
          <a:prstGeom prst="rect">
            <a:avLst/>
          </a:prstGeom>
          <a:noFill/>
        </p:spPr>
        <p:txBody>
          <a:bodyPr wrap="square" rtlCol="0">
            <a:spAutoFit/>
          </a:bodyPr>
          <a:lstStyle/>
          <a:p>
            <a:r>
              <a:rPr lang="en-US" b="1" dirty="0" smtClean="0">
                <a:solidFill>
                  <a:schemeClr val="bg1"/>
                </a:solidFill>
              </a:rPr>
              <a:t>Volcanic Eruption Detected!</a:t>
            </a:r>
            <a:endParaRPr lang="en-US" b="1" dirty="0">
              <a:solidFill>
                <a:schemeClr val="bg1"/>
              </a:solidFill>
            </a:endParaRPr>
          </a:p>
        </p:txBody>
      </p:sp>
      <p:pic>
        <p:nvPicPr>
          <p:cNvPr id="19" name="Picture 18" descr="ps2016_050614_0216_VA_crop.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3684" y="5108951"/>
            <a:ext cx="3924648" cy="1501510"/>
          </a:xfrm>
          <a:prstGeom prst="rect">
            <a:avLst/>
          </a:prstGeom>
        </p:spPr>
      </p:pic>
      <p:sp>
        <p:nvSpPr>
          <p:cNvPr id="20" name="TextBox 19"/>
          <p:cNvSpPr txBox="1"/>
          <p:nvPr/>
        </p:nvSpPr>
        <p:spPr>
          <a:xfrm>
            <a:off x="6063593" y="4728742"/>
            <a:ext cx="3074739" cy="369332"/>
          </a:xfrm>
          <a:prstGeom prst="rect">
            <a:avLst/>
          </a:prstGeom>
          <a:noFill/>
        </p:spPr>
        <p:txBody>
          <a:bodyPr wrap="square" rtlCol="0">
            <a:spAutoFit/>
          </a:bodyPr>
          <a:lstStyle/>
          <a:p>
            <a:r>
              <a:rPr lang="en-US" b="1" dirty="0" smtClean="0">
                <a:solidFill>
                  <a:schemeClr val="bg1"/>
                </a:solidFill>
              </a:rPr>
              <a:t>Severe </a:t>
            </a:r>
            <a:r>
              <a:rPr lang="en-US" b="1" dirty="0">
                <a:solidFill>
                  <a:schemeClr val="bg1"/>
                </a:solidFill>
              </a:rPr>
              <a:t>W</a:t>
            </a:r>
            <a:r>
              <a:rPr lang="en-US" b="1" dirty="0" smtClean="0">
                <a:solidFill>
                  <a:schemeClr val="bg1"/>
                </a:solidFill>
              </a:rPr>
              <a:t>eather </a:t>
            </a:r>
            <a:r>
              <a:rPr lang="en-US" b="1" dirty="0">
                <a:solidFill>
                  <a:schemeClr val="bg1"/>
                </a:solidFill>
              </a:rPr>
              <a:t>L</a:t>
            </a:r>
            <a:r>
              <a:rPr lang="en-US" b="1" dirty="0" smtClean="0">
                <a:solidFill>
                  <a:schemeClr val="bg1"/>
                </a:solidFill>
              </a:rPr>
              <a:t>ikely</a:t>
            </a:r>
            <a:endParaRPr lang="en-US" b="1" dirty="0">
              <a:solidFill>
                <a:schemeClr val="bg1"/>
              </a:solidFill>
            </a:endParaRPr>
          </a:p>
        </p:txBody>
      </p:sp>
      <p:sp>
        <p:nvSpPr>
          <p:cNvPr id="21" name="Bent Arrow 20"/>
          <p:cNvSpPr/>
          <p:nvPr/>
        </p:nvSpPr>
        <p:spPr>
          <a:xfrm rot="5400000">
            <a:off x="5639783" y="3480635"/>
            <a:ext cx="1413376" cy="1082842"/>
          </a:xfrm>
          <a:prstGeom prst="bentArrow">
            <a:avLst>
              <a:gd name="adj1" fmla="val 25000"/>
              <a:gd name="adj2" fmla="val 24383"/>
              <a:gd name="adj3" fmla="val 25000"/>
              <a:gd name="adj4" fmla="val 43750"/>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Bent Arrow 23"/>
          <p:cNvSpPr/>
          <p:nvPr/>
        </p:nvSpPr>
        <p:spPr>
          <a:xfrm rot="16200000" flipH="1">
            <a:off x="1985029" y="3498516"/>
            <a:ext cx="1399365" cy="1082842"/>
          </a:xfrm>
          <a:prstGeom prst="bentArrow">
            <a:avLst>
              <a:gd name="adj1" fmla="val 25000"/>
              <a:gd name="adj2" fmla="val 24383"/>
              <a:gd name="adj3" fmla="val 22531"/>
              <a:gd name="adj4" fmla="val 43750"/>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TextBox 24"/>
          <p:cNvSpPr txBox="1"/>
          <p:nvPr/>
        </p:nvSpPr>
        <p:spPr>
          <a:xfrm>
            <a:off x="0" y="2366211"/>
            <a:ext cx="2652618" cy="2308324"/>
          </a:xfrm>
          <a:prstGeom prst="rect">
            <a:avLst/>
          </a:prstGeom>
          <a:noFill/>
        </p:spPr>
        <p:txBody>
          <a:bodyPr wrap="square" rtlCol="0">
            <a:spAutoFit/>
          </a:bodyPr>
          <a:lstStyle/>
          <a:p>
            <a:r>
              <a:rPr lang="en-US" b="1" dirty="0" smtClean="0">
                <a:solidFill>
                  <a:srgbClr val="FFFF00"/>
                </a:solidFill>
              </a:rPr>
              <a:t>Operational applications require “Big Data” to be automatically transformed into </a:t>
            </a:r>
            <a:r>
              <a:rPr lang="en-US" b="1" dirty="0">
                <a:solidFill>
                  <a:srgbClr val="FFFF00"/>
                </a:solidFill>
              </a:rPr>
              <a:t>i</a:t>
            </a:r>
            <a:r>
              <a:rPr lang="en-US" b="1" dirty="0" smtClean="0">
                <a:solidFill>
                  <a:srgbClr val="FFFF00"/>
                </a:solidFill>
              </a:rPr>
              <a:t>nformation and insight for decision making</a:t>
            </a:r>
            <a:endParaRPr lang="en-US" b="1" dirty="0">
              <a:solidFill>
                <a:srgbClr val="FFFF00"/>
              </a:solidFill>
            </a:endParaRPr>
          </a:p>
        </p:txBody>
      </p:sp>
    </p:spTree>
    <p:extLst>
      <p:ext uri="{BB962C8B-B14F-4D97-AF65-F5344CB8AC3E}">
        <p14:creationId xmlns:p14="http://schemas.microsoft.com/office/powerpoint/2010/main" val="33430312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30</a:t>
            </a:fld>
            <a:endParaRPr lang="en-US">
              <a:solidFill>
                <a:prstClr val="white">
                  <a:lumMod val="75000"/>
                </a:prstClr>
              </a:solidFill>
              <a:latin typeface="Arial"/>
            </a:endParaRPr>
          </a:p>
        </p:txBody>
      </p:sp>
      <p:pic>
        <p:nvPicPr>
          <p:cNvPr id="4" name="Picture 3" descr="20170402-1852.png"/>
          <p:cNvPicPr>
            <a:picLocks noChangeAspect="1"/>
          </p:cNvPicPr>
          <p:nvPr/>
        </p:nvPicPr>
        <p:blipFill rotWithShape="1">
          <a:blip r:embed="rId2">
            <a:extLst>
              <a:ext uri="{28A0092B-C50C-407E-A947-70E740481C1C}">
                <a14:useLocalDpi xmlns:a14="http://schemas.microsoft.com/office/drawing/2010/main" val="0"/>
              </a:ext>
            </a:extLst>
          </a:blip>
          <a:srcRect l="20000"/>
          <a:stretch/>
        </p:blipFill>
        <p:spPr>
          <a:xfrm>
            <a:off x="-1" y="645103"/>
            <a:ext cx="6853591" cy="6051622"/>
          </a:xfrm>
          <a:prstGeom prst="rect">
            <a:avLst/>
          </a:prstGeom>
        </p:spPr>
      </p:pic>
      <p:sp>
        <p:nvSpPr>
          <p:cNvPr id="5" name="TextBox 4"/>
          <p:cNvSpPr txBox="1"/>
          <p:nvPr/>
        </p:nvSpPr>
        <p:spPr>
          <a:xfrm>
            <a:off x="1230766" y="0"/>
            <a:ext cx="6402600" cy="523220"/>
          </a:xfrm>
          <a:prstGeom prst="rect">
            <a:avLst/>
          </a:prstGeom>
          <a:noFill/>
        </p:spPr>
        <p:txBody>
          <a:bodyPr wrap="square" rtlCol="0">
            <a:spAutoFit/>
          </a:bodyPr>
          <a:lstStyle/>
          <a:p>
            <a:pPr algn="ctr"/>
            <a:r>
              <a:rPr lang="en-US" sz="2800" b="1" dirty="0" smtClean="0"/>
              <a:t>Probability of Tornado (</a:t>
            </a:r>
            <a:r>
              <a:rPr lang="en-US" sz="2800" b="1" dirty="0" err="1" smtClean="0"/>
              <a:t>ProbTor</a:t>
            </a:r>
            <a:r>
              <a:rPr lang="en-US" sz="2800" b="1" dirty="0" smtClean="0"/>
              <a:t>)</a:t>
            </a:r>
            <a:endParaRPr lang="en-US" sz="2800" b="1" dirty="0"/>
          </a:p>
        </p:txBody>
      </p:sp>
      <p:sp>
        <p:nvSpPr>
          <p:cNvPr id="6" name="TextBox 5"/>
          <p:cNvSpPr txBox="1"/>
          <p:nvPr/>
        </p:nvSpPr>
        <p:spPr>
          <a:xfrm>
            <a:off x="5164616" y="937414"/>
            <a:ext cx="3937108" cy="2308324"/>
          </a:xfrm>
          <a:prstGeom prst="rect">
            <a:avLst/>
          </a:prstGeom>
          <a:solidFill>
            <a:schemeClr val="accent1">
              <a:lumMod val="20000"/>
              <a:lumOff val="80000"/>
            </a:schemeClr>
          </a:solidFill>
          <a:ln w="31750">
            <a:solidFill>
              <a:schemeClr val="tx1"/>
            </a:solidFill>
          </a:ln>
        </p:spPr>
        <p:txBody>
          <a:bodyPr wrap="square" rtlCol="0">
            <a:spAutoFit/>
          </a:bodyPr>
          <a:lstStyle/>
          <a:p>
            <a:pPr marL="285750" indent="-285750">
              <a:buFont typeface="Arial"/>
              <a:buChar char="•"/>
            </a:pPr>
            <a:r>
              <a:rPr lang="en-US" b="1" dirty="0" smtClean="0"/>
              <a:t>MRMS low level az. shear</a:t>
            </a:r>
          </a:p>
          <a:p>
            <a:pPr marL="285750" indent="-285750">
              <a:buFont typeface="Arial"/>
              <a:buChar char="•"/>
            </a:pPr>
            <a:r>
              <a:rPr lang="en-US" b="1" dirty="0" smtClean="0"/>
              <a:t>MRMS mid level az. shear</a:t>
            </a:r>
          </a:p>
          <a:p>
            <a:pPr marL="285750" indent="-285750">
              <a:buFont typeface="Arial"/>
              <a:buChar char="•"/>
            </a:pPr>
            <a:r>
              <a:rPr lang="en-US" b="1" dirty="0" smtClean="0"/>
              <a:t>ENTL flash density</a:t>
            </a:r>
          </a:p>
          <a:p>
            <a:pPr marL="285750" indent="-285750">
              <a:buFont typeface="Arial"/>
              <a:buChar char="•"/>
            </a:pPr>
            <a:r>
              <a:rPr lang="en-US" b="1" dirty="0" smtClean="0"/>
              <a:t>0-1 km SRH (RAP)</a:t>
            </a:r>
          </a:p>
          <a:p>
            <a:pPr marL="285750" indent="-285750">
              <a:buFont typeface="Arial"/>
              <a:buChar char="•"/>
            </a:pPr>
            <a:r>
              <a:rPr lang="en-US" b="1" dirty="0" smtClean="0"/>
              <a:t>EBS (RAP)</a:t>
            </a:r>
          </a:p>
          <a:p>
            <a:pPr marL="285750" indent="-285750">
              <a:buFont typeface="Arial"/>
              <a:buChar char="•"/>
            </a:pPr>
            <a:r>
              <a:rPr lang="en-US" b="1" dirty="0" smtClean="0"/>
              <a:t>Mean wind 700-900 </a:t>
            </a:r>
            <a:r>
              <a:rPr lang="en-US" b="1" dirty="0" err="1" smtClean="0"/>
              <a:t>mb</a:t>
            </a:r>
            <a:r>
              <a:rPr lang="en-US" b="1" dirty="0" smtClean="0"/>
              <a:t> (RAP)</a:t>
            </a:r>
          </a:p>
          <a:p>
            <a:pPr marL="285750" indent="-285750">
              <a:buFont typeface="Arial"/>
              <a:buChar char="•"/>
            </a:pPr>
            <a:r>
              <a:rPr lang="en-US" b="1" dirty="0" smtClean="0"/>
              <a:t>MLCAPE (RAP)</a:t>
            </a:r>
          </a:p>
          <a:p>
            <a:pPr marL="285750" indent="-285750">
              <a:buFont typeface="Arial"/>
              <a:buChar char="•"/>
            </a:pPr>
            <a:r>
              <a:rPr lang="en-US" b="1" dirty="0" smtClean="0"/>
              <a:t>MLCIN (RAP)</a:t>
            </a:r>
          </a:p>
        </p:txBody>
      </p:sp>
      <p:sp>
        <p:nvSpPr>
          <p:cNvPr id="7" name="TextBox 6"/>
          <p:cNvSpPr txBox="1"/>
          <p:nvPr/>
        </p:nvSpPr>
        <p:spPr>
          <a:xfrm>
            <a:off x="3709000" y="4529032"/>
            <a:ext cx="2511599" cy="646331"/>
          </a:xfrm>
          <a:prstGeom prst="rect">
            <a:avLst/>
          </a:prstGeom>
          <a:noFill/>
        </p:spPr>
        <p:txBody>
          <a:bodyPr wrap="square" rtlCol="0">
            <a:spAutoFit/>
          </a:bodyPr>
          <a:lstStyle/>
          <a:p>
            <a:r>
              <a:rPr lang="en-US" b="1" dirty="0" smtClean="0">
                <a:solidFill>
                  <a:schemeClr val="bg1"/>
                </a:solidFill>
              </a:rPr>
              <a:t>April 2, 2017 (18:52Z)</a:t>
            </a:r>
          </a:p>
          <a:p>
            <a:r>
              <a:rPr lang="en-US" b="1" dirty="0" smtClean="0">
                <a:solidFill>
                  <a:schemeClr val="bg1"/>
                </a:solidFill>
              </a:rPr>
              <a:t>Louisiana</a:t>
            </a:r>
            <a:endParaRPr lang="en-US" b="1" dirty="0">
              <a:solidFill>
                <a:schemeClr val="bg1"/>
              </a:solidFill>
            </a:endParaRPr>
          </a:p>
        </p:txBody>
      </p:sp>
      <p:sp>
        <p:nvSpPr>
          <p:cNvPr id="8" name="TextBox 7"/>
          <p:cNvSpPr txBox="1"/>
          <p:nvPr/>
        </p:nvSpPr>
        <p:spPr>
          <a:xfrm>
            <a:off x="235862" y="1963135"/>
            <a:ext cx="2511599" cy="369332"/>
          </a:xfrm>
          <a:prstGeom prst="rect">
            <a:avLst/>
          </a:prstGeom>
          <a:noFill/>
        </p:spPr>
        <p:txBody>
          <a:bodyPr wrap="square" rtlCol="0">
            <a:spAutoFit/>
          </a:bodyPr>
          <a:lstStyle/>
          <a:p>
            <a:pPr algn="ctr"/>
            <a:r>
              <a:rPr lang="en-US" b="1" dirty="0" err="1" smtClean="0">
                <a:solidFill>
                  <a:schemeClr val="bg1"/>
                </a:solidFill>
              </a:rPr>
              <a:t>ProbTor</a:t>
            </a:r>
            <a:r>
              <a:rPr lang="en-US" b="1" dirty="0" smtClean="0">
                <a:solidFill>
                  <a:schemeClr val="bg1"/>
                </a:solidFill>
              </a:rPr>
              <a:t> = 97%</a:t>
            </a:r>
            <a:endParaRPr lang="en-US" b="1" dirty="0">
              <a:solidFill>
                <a:schemeClr val="bg1"/>
              </a:solidFill>
            </a:endParaRPr>
          </a:p>
        </p:txBody>
      </p:sp>
      <p:cxnSp>
        <p:nvCxnSpPr>
          <p:cNvPr id="10" name="Straight Arrow Connector 9"/>
          <p:cNvCxnSpPr/>
          <p:nvPr/>
        </p:nvCxnSpPr>
        <p:spPr>
          <a:xfrm>
            <a:off x="2146786" y="2332467"/>
            <a:ext cx="372916" cy="7659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4958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descr="NEPA1912_zoom.tiff"/>
          <p:cNvPicPr>
            <a:picLocks noChangeAspect="1"/>
          </p:cNvPicPr>
          <p:nvPr/>
        </p:nvPicPr>
        <p:blipFill rotWithShape="1">
          <a:blip r:embed="rId2">
            <a:extLst>
              <a:ext uri="{28A0092B-C50C-407E-A947-70E740481C1C}">
                <a14:useLocalDpi xmlns:a14="http://schemas.microsoft.com/office/drawing/2010/main" val="0"/>
              </a:ext>
            </a:extLst>
          </a:blip>
          <a:srcRect t="2887" b="-2887"/>
          <a:stretch/>
        </p:blipFill>
        <p:spPr>
          <a:xfrm>
            <a:off x="0" y="484632"/>
            <a:ext cx="9144000" cy="6230319"/>
          </a:xfrm>
          <a:prstGeom prst="rect">
            <a:avLst/>
          </a:prstGeom>
        </p:spPr>
      </p:pic>
      <p:sp>
        <p:nvSpPr>
          <p:cNvPr id="5" name="TextBox 4"/>
          <p:cNvSpPr txBox="1"/>
          <p:nvPr/>
        </p:nvSpPr>
        <p:spPr>
          <a:xfrm>
            <a:off x="1230766" y="0"/>
            <a:ext cx="6402600" cy="523220"/>
          </a:xfrm>
          <a:prstGeom prst="rect">
            <a:avLst/>
          </a:prstGeom>
          <a:noFill/>
        </p:spPr>
        <p:txBody>
          <a:bodyPr wrap="square" rtlCol="0">
            <a:spAutoFit/>
          </a:bodyPr>
          <a:lstStyle/>
          <a:p>
            <a:pPr algn="ctr"/>
            <a:r>
              <a:rPr lang="en-US" sz="2800" b="1" dirty="0" smtClean="0"/>
              <a:t>Probability of Tornado (</a:t>
            </a:r>
            <a:r>
              <a:rPr lang="en-US" sz="2800" b="1" dirty="0" err="1" smtClean="0"/>
              <a:t>ProbTor</a:t>
            </a:r>
            <a:r>
              <a:rPr lang="en-US" sz="2800" b="1" dirty="0" smtClean="0"/>
              <a:t>)</a:t>
            </a:r>
            <a:endParaRPr lang="en-US" sz="2800" b="1" dirty="0"/>
          </a:p>
        </p:txBody>
      </p:sp>
      <p:cxnSp>
        <p:nvCxnSpPr>
          <p:cNvPr id="7" name="Straight Arrow Connector 6"/>
          <p:cNvCxnSpPr>
            <a:stCxn id="8" idx="1"/>
          </p:cNvCxnSpPr>
          <p:nvPr/>
        </p:nvCxnSpPr>
        <p:spPr>
          <a:xfrm flipH="1" flipV="1">
            <a:off x="4294587" y="5106675"/>
            <a:ext cx="693942" cy="358935"/>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988529" y="4726946"/>
            <a:ext cx="3639924" cy="1477328"/>
          </a:xfrm>
          <a:prstGeom prst="rect">
            <a:avLst/>
          </a:prstGeom>
          <a:noFill/>
        </p:spPr>
        <p:txBody>
          <a:bodyPr wrap="square" rtlCol="0">
            <a:spAutoFit/>
          </a:bodyPr>
          <a:lstStyle/>
          <a:p>
            <a:r>
              <a:rPr lang="en-US" b="1" dirty="0" smtClean="0"/>
              <a:t>Storm had a probability of tornado of 91% 10 minutes prior to tornado warning and 23 minutes prior to </a:t>
            </a:r>
            <a:r>
              <a:rPr lang="en-US" b="1" dirty="0" smtClean="0"/>
              <a:t>formation of an </a:t>
            </a:r>
            <a:r>
              <a:rPr lang="en-US" b="1" dirty="0" smtClean="0"/>
              <a:t>EF2 tornado</a:t>
            </a:r>
            <a:endParaRPr lang="en-US" b="1" dirty="0"/>
          </a:p>
        </p:txBody>
      </p:sp>
      <p:sp>
        <p:nvSpPr>
          <p:cNvPr id="12" name="TextBox 11"/>
          <p:cNvSpPr txBox="1"/>
          <p:nvPr/>
        </p:nvSpPr>
        <p:spPr>
          <a:xfrm>
            <a:off x="2461531" y="942771"/>
            <a:ext cx="5905057" cy="369332"/>
          </a:xfrm>
          <a:prstGeom prst="rect">
            <a:avLst/>
          </a:prstGeom>
          <a:noFill/>
        </p:spPr>
        <p:txBody>
          <a:bodyPr wrap="square" rtlCol="0">
            <a:spAutoFit/>
          </a:bodyPr>
          <a:lstStyle/>
          <a:p>
            <a:pPr algn="ctr"/>
            <a:r>
              <a:rPr lang="en-US" b="1" dirty="0" smtClean="0">
                <a:solidFill>
                  <a:srgbClr val="0000FF"/>
                </a:solidFill>
              </a:rPr>
              <a:t>NE Pennsylvania – February 25, 2017</a:t>
            </a:r>
            <a:endParaRPr lang="en-US" b="1" dirty="0">
              <a:solidFill>
                <a:srgbClr val="0000FF"/>
              </a:solidFill>
            </a:endParaRPr>
          </a:p>
        </p:txBody>
      </p:sp>
      <p:cxnSp>
        <p:nvCxnSpPr>
          <p:cNvPr id="13" name="Straight Connector 12"/>
          <p:cNvCxnSpPr/>
          <p:nvPr/>
        </p:nvCxnSpPr>
        <p:spPr>
          <a:xfrm flipV="1">
            <a:off x="5358780" y="2763024"/>
            <a:ext cx="1022196" cy="161692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359029" y="1669329"/>
            <a:ext cx="2548673" cy="646331"/>
            <a:chOff x="6442927" y="5820137"/>
            <a:chExt cx="2548673" cy="646331"/>
          </a:xfrm>
        </p:grpSpPr>
        <p:cxnSp>
          <p:nvCxnSpPr>
            <p:cNvPr id="15" name="Straight Connector 14"/>
            <p:cNvCxnSpPr/>
            <p:nvPr/>
          </p:nvCxnSpPr>
          <p:spPr>
            <a:xfrm>
              <a:off x="6442927" y="6036087"/>
              <a:ext cx="458439"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810916" y="5820137"/>
              <a:ext cx="2180684" cy="646331"/>
            </a:xfrm>
            <a:prstGeom prst="rect">
              <a:avLst/>
            </a:prstGeom>
            <a:noFill/>
          </p:spPr>
          <p:txBody>
            <a:bodyPr wrap="square" rtlCol="0">
              <a:spAutoFit/>
            </a:bodyPr>
            <a:lstStyle/>
            <a:p>
              <a:r>
                <a:rPr lang="en-US" b="1" dirty="0" smtClean="0"/>
                <a:t>Tornado Path</a:t>
              </a:r>
            </a:p>
            <a:p>
              <a:r>
                <a:rPr lang="en-US" b="1" dirty="0" smtClean="0"/>
                <a:t>19:35 – 19:50 UTC</a:t>
              </a:r>
              <a:endParaRPr lang="en-US" b="1" dirty="0"/>
            </a:p>
          </p:txBody>
        </p:sp>
      </p:gr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31</a:t>
            </a:fld>
            <a:endParaRPr lang="en-US">
              <a:solidFill>
                <a:prstClr val="white">
                  <a:lumMod val="75000"/>
                </a:prstClr>
              </a:solidFill>
              <a:latin typeface="Arial"/>
            </a:endParaRPr>
          </a:p>
        </p:txBody>
      </p:sp>
    </p:spTree>
    <p:extLst>
      <p:ext uri="{BB962C8B-B14F-4D97-AF65-F5344CB8AC3E}">
        <p14:creationId xmlns:p14="http://schemas.microsoft.com/office/powerpoint/2010/main" val="23811988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err="1" smtClean="0">
                <a:solidFill>
                  <a:prstClr val="white">
                    <a:lumMod val="75000"/>
                  </a:prstClr>
                </a:solidFill>
                <a:latin typeface="Arial"/>
              </a:rPr>
              <a:t>VLab</a:t>
            </a:r>
            <a:r>
              <a:rPr lang="en-US" dirty="0" smtClean="0">
                <a:solidFill>
                  <a:prstClr val="white">
                    <a:lumMod val="75000"/>
                  </a:prstClr>
                </a:solidFill>
                <a:latin typeface="Arial"/>
              </a:rPr>
              <a:t> Forum - May 17, 2017</a:t>
            </a:r>
            <a:endParaRPr lang="en-US" dirty="0">
              <a:solidFill>
                <a:prstClr val="white">
                  <a:lumMod val="75000"/>
                </a:prstClr>
              </a:solidFill>
              <a:latin typeface="Aria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32</a:t>
            </a:fld>
            <a:endParaRPr lang="en-US">
              <a:solidFill>
                <a:prstClr val="white">
                  <a:lumMod val="75000"/>
                </a:prstClr>
              </a:solidFill>
              <a:latin typeface="Arial"/>
            </a:endParaRPr>
          </a:p>
        </p:txBody>
      </p:sp>
      <p:pic>
        <p:nvPicPr>
          <p:cNvPr id="4" name="Picture 3" descr="ProbTornado60-nws_skill_1stLSR-L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3393"/>
            <a:ext cx="4431324" cy="3617870"/>
          </a:xfrm>
          <a:prstGeom prst="rect">
            <a:avLst/>
          </a:prstGeom>
        </p:spPr>
      </p:pic>
      <p:pic>
        <p:nvPicPr>
          <p:cNvPr id="5" name="Picture 4" descr="reliability.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588" y="2980616"/>
            <a:ext cx="4633412" cy="3617870"/>
          </a:xfrm>
          <a:prstGeom prst="rect">
            <a:avLst/>
          </a:prstGeom>
        </p:spPr>
      </p:pic>
      <p:sp>
        <p:nvSpPr>
          <p:cNvPr id="6" name="TextBox 5"/>
          <p:cNvSpPr txBox="1"/>
          <p:nvPr/>
        </p:nvSpPr>
        <p:spPr>
          <a:xfrm>
            <a:off x="990600" y="127802"/>
            <a:ext cx="7162800" cy="584776"/>
          </a:xfrm>
          <a:prstGeom prst="rect">
            <a:avLst/>
          </a:prstGeom>
          <a:noFill/>
        </p:spPr>
        <p:txBody>
          <a:bodyPr wrap="square" rtlCol="0">
            <a:spAutoFit/>
          </a:bodyPr>
          <a:lstStyle/>
          <a:p>
            <a:pPr algn="ctr" defTabSz="913653"/>
            <a:r>
              <a:rPr lang="en-US" sz="3200" b="1" dirty="0" smtClean="0">
                <a:solidFill>
                  <a:srgbClr val="000000"/>
                </a:solidFill>
                <a:latin typeface="Corbel"/>
              </a:rPr>
              <a:t>Storm Centric </a:t>
            </a:r>
            <a:r>
              <a:rPr lang="en-US" sz="3200" b="1" dirty="0" err="1" smtClean="0">
                <a:solidFill>
                  <a:srgbClr val="000000"/>
                </a:solidFill>
                <a:latin typeface="Corbel"/>
              </a:rPr>
              <a:t>ProbTor</a:t>
            </a:r>
            <a:r>
              <a:rPr lang="en-US" sz="3200" b="1" dirty="0" smtClean="0">
                <a:solidFill>
                  <a:srgbClr val="000000"/>
                </a:solidFill>
                <a:latin typeface="Corbel"/>
              </a:rPr>
              <a:t> </a:t>
            </a:r>
            <a:r>
              <a:rPr lang="en-US" sz="3200" b="1" dirty="0" smtClean="0">
                <a:solidFill>
                  <a:srgbClr val="000000"/>
                </a:solidFill>
                <a:latin typeface="Corbel"/>
              </a:rPr>
              <a:t>Verification</a:t>
            </a:r>
            <a:endParaRPr lang="en-US" sz="3200" b="1" dirty="0">
              <a:solidFill>
                <a:srgbClr val="000000"/>
              </a:solidFill>
              <a:latin typeface="Corbel"/>
            </a:endParaRPr>
          </a:p>
        </p:txBody>
      </p:sp>
      <p:sp>
        <p:nvSpPr>
          <p:cNvPr id="7" name="TextBox 6"/>
          <p:cNvSpPr txBox="1"/>
          <p:nvPr/>
        </p:nvSpPr>
        <p:spPr>
          <a:xfrm>
            <a:off x="4636252" y="1105785"/>
            <a:ext cx="4303652" cy="1631216"/>
          </a:xfrm>
          <a:prstGeom prst="rect">
            <a:avLst/>
          </a:prstGeom>
          <a:noFill/>
        </p:spPr>
        <p:txBody>
          <a:bodyPr wrap="square" rtlCol="0">
            <a:spAutoFit/>
          </a:bodyPr>
          <a:lstStyle/>
          <a:p>
            <a:r>
              <a:rPr lang="en-US" sz="2000" b="1" dirty="0" err="1" smtClean="0">
                <a:solidFill>
                  <a:srgbClr val="FFFFFF"/>
                </a:solidFill>
              </a:rPr>
              <a:t>ProbTor</a:t>
            </a:r>
            <a:r>
              <a:rPr lang="en-US" sz="2000" b="1" dirty="0" smtClean="0">
                <a:solidFill>
                  <a:srgbClr val="FFFFFF"/>
                </a:solidFill>
              </a:rPr>
              <a:t> shows promise, but there are some known issues that are being worked:</a:t>
            </a:r>
          </a:p>
          <a:p>
            <a:pPr marL="285750" indent="-285750">
              <a:buFont typeface="Arial"/>
              <a:buChar char="•"/>
            </a:pPr>
            <a:r>
              <a:rPr lang="en-US" sz="2000" b="1" dirty="0" smtClean="0">
                <a:solidFill>
                  <a:srgbClr val="FFFFFF"/>
                </a:solidFill>
              </a:rPr>
              <a:t>Radar artifacts</a:t>
            </a:r>
          </a:p>
          <a:p>
            <a:pPr marL="285750" indent="-285750">
              <a:buFont typeface="Arial"/>
              <a:buChar char="•"/>
            </a:pPr>
            <a:r>
              <a:rPr lang="en-US" sz="2000" b="1" dirty="0" smtClean="0">
                <a:solidFill>
                  <a:srgbClr val="FFFFFF"/>
                </a:solidFill>
              </a:rPr>
              <a:t>RAP limitations</a:t>
            </a:r>
            <a:endParaRPr lang="en-US" sz="2000" b="1" dirty="0">
              <a:solidFill>
                <a:srgbClr val="FFFFFF"/>
              </a:solidFill>
            </a:endParaRPr>
          </a:p>
        </p:txBody>
      </p:sp>
      <p:sp>
        <p:nvSpPr>
          <p:cNvPr id="8" name="TextBox 7"/>
          <p:cNvSpPr txBox="1"/>
          <p:nvPr/>
        </p:nvSpPr>
        <p:spPr>
          <a:xfrm>
            <a:off x="0" y="4634264"/>
            <a:ext cx="4303652" cy="707886"/>
          </a:xfrm>
          <a:prstGeom prst="rect">
            <a:avLst/>
          </a:prstGeom>
          <a:noFill/>
        </p:spPr>
        <p:txBody>
          <a:bodyPr wrap="square" rtlCol="0">
            <a:spAutoFit/>
          </a:bodyPr>
          <a:lstStyle/>
          <a:p>
            <a:r>
              <a:rPr lang="en-US" sz="2000" b="1" dirty="0" smtClean="0">
                <a:solidFill>
                  <a:srgbClr val="FFFFFF"/>
                </a:solidFill>
              </a:rPr>
              <a:t>Human experts will always add value!</a:t>
            </a:r>
            <a:endParaRPr lang="en-US" sz="2000" b="1" dirty="0">
              <a:solidFill>
                <a:srgbClr val="FFFFFF"/>
              </a:solidFill>
            </a:endParaRPr>
          </a:p>
        </p:txBody>
      </p:sp>
    </p:spTree>
    <p:extLst>
      <p:ext uri="{BB962C8B-B14F-4D97-AF65-F5344CB8AC3E}">
        <p14:creationId xmlns:p14="http://schemas.microsoft.com/office/powerpoint/2010/main" val="10612741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33</a:t>
            </a:fld>
            <a:endParaRPr lang="en-US">
              <a:solidFill>
                <a:prstClr val="white">
                  <a:lumMod val="75000"/>
                </a:prstClr>
              </a:solidFill>
              <a:latin typeface="Arial"/>
            </a:endParaRPr>
          </a:p>
        </p:txBody>
      </p:sp>
      <p:pic>
        <p:nvPicPr>
          <p:cNvPr id="4" name="Picture 3" descr="20170406-1748_CP.png"/>
          <p:cNvPicPr>
            <a:picLocks noChangeAspect="1"/>
          </p:cNvPicPr>
          <p:nvPr/>
        </p:nvPicPr>
        <p:blipFill rotWithShape="1">
          <a:blip r:embed="rId2">
            <a:extLst>
              <a:ext uri="{28A0092B-C50C-407E-A947-70E740481C1C}">
                <a14:useLocalDpi xmlns:a14="http://schemas.microsoft.com/office/drawing/2010/main" val="0"/>
              </a:ext>
            </a:extLst>
          </a:blip>
          <a:srcRect l="40046" t="26667" r="9897" b="20000"/>
          <a:stretch/>
        </p:blipFill>
        <p:spPr>
          <a:xfrm>
            <a:off x="0" y="1857555"/>
            <a:ext cx="4572000" cy="3657600"/>
          </a:xfrm>
          <a:prstGeom prst="rect">
            <a:avLst/>
          </a:prstGeom>
        </p:spPr>
      </p:pic>
      <p:pic>
        <p:nvPicPr>
          <p:cNvPr id="5" name="Picture 4" descr="20170406-1748_PS.png"/>
          <p:cNvPicPr>
            <a:picLocks noChangeAspect="1"/>
          </p:cNvPicPr>
          <p:nvPr/>
        </p:nvPicPr>
        <p:blipFill rotWithShape="1">
          <a:blip r:embed="rId3">
            <a:extLst>
              <a:ext uri="{28A0092B-C50C-407E-A947-70E740481C1C}">
                <a14:useLocalDpi xmlns:a14="http://schemas.microsoft.com/office/drawing/2010/main" val="0"/>
              </a:ext>
            </a:extLst>
          </a:blip>
          <a:srcRect l="40046" t="26666" r="9897" b="20001"/>
          <a:stretch/>
        </p:blipFill>
        <p:spPr>
          <a:xfrm>
            <a:off x="4566332" y="1857555"/>
            <a:ext cx="4572000" cy="3657600"/>
          </a:xfrm>
          <a:prstGeom prst="rect">
            <a:avLst/>
          </a:prstGeom>
        </p:spPr>
      </p:pic>
      <p:sp>
        <p:nvSpPr>
          <p:cNvPr id="6" name="TextBox 5"/>
          <p:cNvSpPr txBox="1"/>
          <p:nvPr/>
        </p:nvSpPr>
        <p:spPr>
          <a:xfrm>
            <a:off x="1230766" y="0"/>
            <a:ext cx="6402600" cy="523220"/>
          </a:xfrm>
          <a:prstGeom prst="rect">
            <a:avLst/>
          </a:prstGeom>
          <a:noFill/>
        </p:spPr>
        <p:txBody>
          <a:bodyPr wrap="square" rtlCol="0">
            <a:spAutoFit/>
          </a:bodyPr>
          <a:lstStyle/>
          <a:p>
            <a:pPr algn="ctr"/>
            <a:r>
              <a:rPr lang="en-US" sz="2800" b="1" dirty="0" smtClean="0"/>
              <a:t>“All Hazards” </a:t>
            </a:r>
            <a:r>
              <a:rPr lang="en-US" sz="2800" b="1" dirty="0" err="1" smtClean="0"/>
              <a:t>ProbSevere</a:t>
            </a:r>
            <a:endParaRPr lang="en-US" sz="2800" b="1" dirty="0"/>
          </a:p>
        </p:txBody>
      </p:sp>
      <p:sp>
        <p:nvSpPr>
          <p:cNvPr id="7" name="TextBox 6"/>
          <p:cNvSpPr txBox="1"/>
          <p:nvPr/>
        </p:nvSpPr>
        <p:spPr>
          <a:xfrm>
            <a:off x="726825" y="1472259"/>
            <a:ext cx="3184904" cy="400110"/>
          </a:xfrm>
          <a:prstGeom prst="rect">
            <a:avLst/>
          </a:prstGeom>
          <a:noFill/>
        </p:spPr>
        <p:txBody>
          <a:bodyPr wrap="square" rtlCol="0">
            <a:spAutoFit/>
          </a:bodyPr>
          <a:lstStyle/>
          <a:p>
            <a:pPr algn="ctr"/>
            <a:r>
              <a:rPr lang="en-US" sz="2000" dirty="0" smtClean="0">
                <a:solidFill>
                  <a:srgbClr val="FFFFFF"/>
                </a:solidFill>
              </a:rPr>
              <a:t>Legacy </a:t>
            </a:r>
            <a:r>
              <a:rPr lang="en-US" sz="2000" dirty="0" err="1" smtClean="0">
                <a:solidFill>
                  <a:srgbClr val="FFFFFF"/>
                </a:solidFill>
              </a:rPr>
              <a:t>ProbSevere</a:t>
            </a:r>
            <a:endParaRPr lang="en-US" sz="2000" dirty="0">
              <a:solidFill>
                <a:srgbClr val="FFFFFF"/>
              </a:solidFill>
            </a:endParaRPr>
          </a:p>
        </p:txBody>
      </p:sp>
      <p:sp>
        <p:nvSpPr>
          <p:cNvPr id="8" name="TextBox 7"/>
          <p:cNvSpPr txBox="1"/>
          <p:nvPr/>
        </p:nvSpPr>
        <p:spPr>
          <a:xfrm>
            <a:off x="5412280" y="1478222"/>
            <a:ext cx="3184904" cy="400110"/>
          </a:xfrm>
          <a:prstGeom prst="rect">
            <a:avLst/>
          </a:prstGeom>
          <a:noFill/>
        </p:spPr>
        <p:txBody>
          <a:bodyPr wrap="square" rtlCol="0">
            <a:spAutoFit/>
          </a:bodyPr>
          <a:lstStyle/>
          <a:p>
            <a:pPr algn="ctr"/>
            <a:r>
              <a:rPr lang="en-US" sz="2000" dirty="0" smtClean="0">
                <a:solidFill>
                  <a:srgbClr val="FFFFFF"/>
                </a:solidFill>
              </a:rPr>
              <a:t>“All Hazards”  </a:t>
            </a:r>
            <a:r>
              <a:rPr lang="en-US" sz="2000" dirty="0" err="1" smtClean="0">
                <a:solidFill>
                  <a:srgbClr val="FFFFFF"/>
                </a:solidFill>
              </a:rPr>
              <a:t>ProbSevere</a:t>
            </a:r>
            <a:endParaRPr lang="en-US" sz="2000" dirty="0">
              <a:solidFill>
                <a:srgbClr val="FFFFFF"/>
              </a:solidFill>
            </a:endParaRPr>
          </a:p>
        </p:txBody>
      </p:sp>
      <p:sp>
        <p:nvSpPr>
          <p:cNvPr id="9" name="TextBox 8"/>
          <p:cNvSpPr txBox="1"/>
          <p:nvPr/>
        </p:nvSpPr>
        <p:spPr>
          <a:xfrm>
            <a:off x="1666711" y="838760"/>
            <a:ext cx="5966655" cy="400110"/>
          </a:xfrm>
          <a:prstGeom prst="rect">
            <a:avLst/>
          </a:prstGeom>
          <a:noFill/>
        </p:spPr>
        <p:txBody>
          <a:bodyPr wrap="square" rtlCol="0">
            <a:spAutoFit/>
          </a:bodyPr>
          <a:lstStyle/>
          <a:p>
            <a:pPr algn="ctr"/>
            <a:r>
              <a:rPr lang="en-US" sz="2000" b="1" dirty="0" smtClean="0">
                <a:solidFill>
                  <a:srgbClr val="FFFFFF"/>
                </a:solidFill>
              </a:rPr>
              <a:t>April 6, 2017 (17:48Z) – Washington D.C. Area</a:t>
            </a:r>
            <a:endParaRPr lang="en-US" sz="2000" b="1" dirty="0">
              <a:solidFill>
                <a:srgbClr val="FFFFFF"/>
              </a:solidFill>
            </a:endParaRPr>
          </a:p>
        </p:txBody>
      </p:sp>
      <p:sp>
        <p:nvSpPr>
          <p:cNvPr id="10" name="TextBox 9"/>
          <p:cNvSpPr txBox="1"/>
          <p:nvPr/>
        </p:nvSpPr>
        <p:spPr>
          <a:xfrm>
            <a:off x="5863304" y="5490489"/>
            <a:ext cx="2906479" cy="1015663"/>
          </a:xfrm>
          <a:prstGeom prst="rect">
            <a:avLst/>
          </a:prstGeom>
          <a:noFill/>
        </p:spPr>
        <p:txBody>
          <a:bodyPr wrap="square" rtlCol="0">
            <a:spAutoFit/>
          </a:bodyPr>
          <a:lstStyle/>
          <a:p>
            <a:r>
              <a:rPr lang="en-US" sz="2000" b="1" dirty="0" err="1" smtClean="0">
                <a:solidFill>
                  <a:srgbClr val="FFFFFF"/>
                </a:solidFill>
              </a:rPr>
              <a:t>ProbHail</a:t>
            </a:r>
            <a:r>
              <a:rPr lang="en-US" sz="2000" b="1" dirty="0" smtClean="0">
                <a:solidFill>
                  <a:srgbClr val="FFFFFF"/>
                </a:solidFill>
              </a:rPr>
              <a:t> = 13%</a:t>
            </a:r>
          </a:p>
          <a:p>
            <a:r>
              <a:rPr lang="en-US" sz="2000" b="1" dirty="0" err="1" smtClean="0">
                <a:solidFill>
                  <a:srgbClr val="FFFFFF"/>
                </a:solidFill>
              </a:rPr>
              <a:t>ProbWind</a:t>
            </a:r>
            <a:r>
              <a:rPr lang="en-US" sz="2000" b="1" dirty="0" smtClean="0">
                <a:solidFill>
                  <a:srgbClr val="FFFFFF"/>
                </a:solidFill>
              </a:rPr>
              <a:t> = 80%</a:t>
            </a:r>
          </a:p>
          <a:p>
            <a:r>
              <a:rPr lang="en-US" sz="2000" b="1" dirty="0" err="1" smtClean="0">
                <a:solidFill>
                  <a:srgbClr val="FFFFFF"/>
                </a:solidFill>
              </a:rPr>
              <a:t>ProbTor</a:t>
            </a:r>
            <a:r>
              <a:rPr lang="en-US" sz="2000" b="1" dirty="0">
                <a:solidFill>
                  <a:srgbClr val="FFFFFF"/>
                </a:solidFill>
              </a:rPr>
              <a:t> </a:t>
            </a:r>
            <a:r>
              <a:rPr lang="en-US" sz="2000" b="1" dirty="0" smtClean="0">
                <a:solidFill>
                  <a:srgbClr val="FFFFFF"/>
                </a:solidFill>
              </a:rPr>
              <a:t>= 14% </a:t>
            </a:r>
            <a:endParaRPr lang="en-US" sz="2000" b="1" dirty="0">
              <a:solidFill>
                <a:srgbClr val="FFFFFF"/>
              </a:solidFill>
            </a:endParaRPr>
          </a:p>
        </p:txBody>
      </p:sp>
      <p:sp>
        <p:nvSpPr>
          <p:cNvPr id="11" name="TextBox 10"/>
          <p:cNvSpPr txBox="1"/>
          <p:nvPr/>
        </p:nvSpPr>
        <p:spPr>
          <a:xfrm>
            <a:off x="855354" y="5515155"/>
            <a:ext cx="2906479" cy="400110"/>
          </a:xfrm>
          <a:prstGeom prst="rect">
            <a:avLst/>
          </a:prstGeom>
          <a:noFill/>
        </p:spPr>
        <p:txBody>
          <a:bodyPr wrap="square" rtlCol="0">
            <a:spAutoFit/>
          </a:bodyPr>
          <a:lstStyle/>
          <a:p>
            <a:r>
              <a:rPr lang="en-US" sz="2000" b="1" dirty="0" err="1" smtClean="0">
                <a:solidFill>
                  <a:srgbClr val="FFFFFF"/>
                </a:solidFill>
              </a:rPr>
              <a:t>ProbSevere</a:t>
            </a:r>
            <a:r>
              <a:rPr lang="en-US" sz="2000" b="1" dirty="0" smtClean="0">
                <a:solidFill>
                  <a:srgbClr val="FFFFFF"/>
                </a:solidFill>
              </a:rPr>
              <a:t> = 12% </a:t>
            </a:r>
            <a:endParaRPr lang="en-US" sz="2000" b="1" dirty="0">
              <a:solidFill>
                <a:srgbClr val="FFFFFF"/>
              </a:solidFill>
            </a:endParaRPr>
          </a:p>
        </p:txBody>
      </p:sp>
    </p:spTree>
    <p:extLst>
      <p:ext uri="{BB962C8B-B14F-4D97-AF65-F5344CB8AC3E}">
        <p14:creationId xmlns:p14="http://schemas.microsoft.com/office/powerpoint/2010/main" val="20623216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34</a:t>
            </a:fld>
            <a:endParaRPr lang="en-US">
              <a:solidFill>
                <a:prstClr val="white">
                  <a:lumMod val="75000"/>
                </a:prstClr>
              </a:solidFill>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911" y="1030608"/>
            <a:ext cx="7501890" cy="5462270"/>
          </a:xfrm>
          <a:prstGeom prst="rect">
            <a:avLst/>
          </a:prstGeom>
        </p:spPr>
      </p:pic>
      <p:sp>
        <p:nvSpPr>
          <p:cNvPr id="6" name="TextBox 5"/>
          <p:cNvSpPr txBox="1"/>
          <p:nvPr/>
        </p:nvSpPr>
        <p:spPr>
          <a:xfrm>
            <a:off x="990600" y="127802"/>
            <a:ext cx="7162800" cy="584776"/>
          </a:xfrm>
          <a:prstGeom prst="rect">
            <a:avLst/>
          </a:prstGeom>
          <a:noFill/>
        </p:spPr>
        <p:txBody>
          <a:bodyPr wrap="square" rtlCol="0">
            <a:spAutoFit/>
          </a:bodyPr>
          <a:lstStyle/>
          <a:p>
            <a:pPr algn="ctr" defTabSz="913653"/>
            <a:r>
              <a:rPr lang="en-US" sz="3200" b="1" dirty="0" smtClean="0">
                <a:solidFill>
                  <a:srgbClr val="000000"/>
                </a:solidFill>
                <a:latin typeface="Corbel"/>
              </a:rPr>
              <a:t>Legacy </a:t>
            </a:r>
            <a:r>
              <a:rPr lang="en-US" sz="3200" b="1" dirty="0" err="1" smtClean="0">
                <a:solidFill>
                  <a:srgbClr val="000000"/>
                </a:solidFill>
                <a:latin typeface="Corbel"/>
              </a:rPr>
              <a:t>ProbSevere</a:t>
            </a:r>
            <a:r>
              <a:rPr lang="en-US" sz="3200" b="1" dirty="0" smtClean="0">
                <a:solidFill>
                  <a:srgbClr val="000000"/>
                </a:solidFill>
                <a:latin typeface="Corbel"/>
              </a:rPr>
              <a:t> </a:t>
            </a:r>
            <a:r>
              <a:rPr lang="en-US" sz="3200" b="1" dirty="0" err="1" smtClean="0">
                <a:solidFill>
                  <a:srgbClr val="000000"/>
                </a:solidFill>
                <a:latin typeface="Corbel"/>
              </a:rPr>
              <a:t>wrt</a:t>
            </a:r>
            <a:r>
              <a:rPr lang="en-US" sz="3200" b="1" dirty="0" smtClean="0">
                <a:solidFill>
                  <a:srgbClr val="000000"/>
                </a:solidFill>
                <a:latin typeface="Corbel"/>
              </a:rPr>
              <a:t> First LSR</a:t>
            </a:r>
            <a:endParaRPr lang="en-US" sz="3200" b="1" dirty="0">
              <a:solidFill>
                <a:srgbClr val="000000"/>
              </a:solidFill>
              <a:latin typeface="Corbel"/>
            </a:endParaRPr>
          </a:p>
        </p:txBody>
      </p:sp>
    </p:spTree>
    <p:extLst>
      <p:ext uri="{BB962C8B-B14F-4D97-AF65-F5344CB8AC3E}">
        <p14:creationId xmlns:p14="http://schemas.microsoft.com/office/powerpoint/2010/main" val="23311254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35</a:t>
            </a:fld>
            <a:endParaRPr lang="en-US">
              <a:solidFill>
                <a:prstClr val="white">
                  <a:lumMod val="75000"/>
                </a:prstClr>
              </a:solidFill>
              <a:latin typeface="Arial"/>
            </a:endParaRPr>
          </a:p>
        </p:txBody>
      </p:sp>
      <p:pic>
        <p:nvPicPr>
          <p:cNvPr id="4" name="Picture 3" descr="ProbSevere60-nws_ski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88" y="1030608"/>
            <a:ext cx="7501890" cy="5462270"/>
          </a:xfrm>
          <a:prstGeom prst="rect">
            <a:avLst/>
          </a:prstGeom>
        </p:spPr>
      </p:pic>
      <p:sp>
        <p:nvSpPr>
          <p:cNvPr id="5" name="TextBox 4"/>
          <p:cNvSpPr txBox="1"/>
          <p:nvPr/>
        </p:nvSpPr>
        <p:spPr>
          <a:xfrm>
            <a:off x="990600" y="127802"/>
            <a:ext cx="7162800" cy="584776"/>
          </a:xfrm>
          <a:prstGeom prst="rect">
            <a:avLst/>
          </a:prstGeom>
          <a:noFill/>
        </p:spPr>
        <p:txBody>
          <a:bodyPr wrap="square" rtlCol="0">
            <a:spAutoFit/>
          </a:bodyPr>
          <a:lstStyle/>
          <a:p>
            <a:pPr algn="ctr" defTabSz="913653"/>
            <a:r>
              <a:rPr lang="en-US" sz="3200" b="1" dirty="0" smtClean="0">
                <a:solidFill>
                  <a:srgbClr val="000000"/>
                </a:solidFill>
                <a:latin typeface="Corbel"/>
              </a:rPr>
              <a:t>“All Hazards” </a:t>
            </a:r>
            <a:r>
              <a:rPr lang="en-US" sz="3200" b="1" dirty="0" err="1" smtClean="0">
                <a:solidFill>
                  <a:srgbClr val="000000"/>
                </a:solidFill>
                <a:latin typeface="Corbel"/>
              </a:rPr>
              <a:t>ProbSevere</a:t>
            </a:r>
            <a:r>
              <a:rPr lang="en-US" sz="3200" b="1" dirty="0" smtClean="0">
                <a:solidFill>
                  <a:srgbClr val="000000"/>
                </a:solidFill>
                <a:latin typeface="Corbel"/>
              </a:rPr>
              <a:t> </a:t>
            </a:r>
            <a:r>
              <a:rPr lang="en-US" sz="3200" b="1" dirty="0" err="1" smtClean="0">
                <a:solidFill>
                  <a:srgbClr val="000000"/>
                </a:solidFill>
                <a:latin typeface="Corbel"/>
              </a:rPr>
              <a:t>wrt</a:t>
            </a:r>
            <a:r>
              <a:rPr lang="en-US" sz="3200" b="1" dirty="0" smtClean="0">
                <a:solidFill>
                  <a:srgbClr val="000000"/>
                </a:solidFill>
                <a:latin typeface="Corbel"/>
              </a:rPr>
              <a:t> First LSR</a:t>
            </a:r>
            <a:endParaRPr lang="en-US" sz="3200" b="1" dirty="0">
              <a:solidFill>
                <a:srgbClr val="000000"/>
              </a:solidFill>
              <a:latin typeface="Corbel"/>
            </a:endParaRPr>
          </a:p>
        </p:txBody>
      </p:sp>
    </p:spTree>
    <p:extLst>
      <p:ext uri="{BB962C8B-B14F-4D97-AF65-F5344CB8AC3E}">
        <p14:creationId xmlns:p14="http://schemas.microsoft.com/office/powerpoint/2010/main" val="12419897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idx="1"/>
          </p:nvPr>
        </p:nvSpPr>
        <p:spPr>
          <a:xfrm>
            <a:off x="228599" y="1219648"/>
            <a:ext cx="8519807" cy="5257352"/>
          </a:xfrm>
        </p:spPr>
        <p:txBody>
          <a:bodyPr>
            <a:normAutofit fontScale="62500" lnSpcReduction="20000"/>
          </a:bodyPr>
          <a:lstStyle/>
          <a:p>
            <a:r>
              <a:rPr lang="en-US" b="1" u="sng" dirty="0"/>
              <a:t>Goal:</a:t>
            </a:r>
            <a:r>
              <a:rPr lang="en-US" b="1" dirty="0"/>
              <a:t> </a:t>
            </a:r>
            <a:r>
              <a:rPr lang="en-US" b="1" dirty="0" err="1"/>
              <a:t>ProbSevere</a:t>
            </a:r>
            <a:r>
              <a:rPr lang="en-US" b="1" dirty="0"/>
              <a:t> is designed to </a:t>
            </a:r>
            <a:r>
              <a:rPr lang="en-US" b="1" u="sng" dirty="0" smtClean="0"/>
              <a:t>directly</a:t>
            </a:r>
            <a:r>
              <a:rPr lang="en-US" b="1" dirty="0" smtClean="0"/>
              <a:t> support </a:t>
            </a:r>
            <a:r>
              <a:rPr lang="en-US" b="1" dirty="0"/>
              <a:t>NWS severe weather warning </a:t>
            </a:r>
            <a:r>
              <a:rPr lang="en-US" b="1" dirty="0" smtClean="0"/>
              <a:t>operations through data fusion</a:t>
            </a:r>
          </a:p>
          <a:p>
            <a:endParaRPr lang="en-US" b="1" dirty="0"/>
          </a:p>
          <a:p>
            <a:r>
              <a:rPr lang="en-US" b="1" u="sng" dirty="0"/>
              <a:t>R2O:</a:t>
            </a:r>
            <a:r>
              <a:rPr lang="en-US" b="1" dirty="0"/>
              <a:t> Optimistic that </a:t>
            </a:r>
            <a:r>
              <a:rPr lang="en-US" b="1" dirty="0" err="1"/>
              <a:t>ProbSevere</a:t>
            </a:r>
            <a:r>
              <a:rPr lang="en-US" b="1" dirty="0"/>
              <a:t> will be added to MRMS product generation suite at NCO in coming </a:t>
            </a:r>
            <a:r>
              <a:rPr lang="en-US" b="1" dirty="0" smtClean="0"/>
              <a:t>years</a:t>
            </a:r>
            <a:endParaRPr lang="en-US" b="1" dirty="0" smtClean="0"/>
          </a:p>
          <a:p>
            <a:endParaRPr lang="en-US" b="1" dirty="0" smtClean="0"/>
          </a:p>
          <a:p>
            <a:r>
              <a:rPr lang="en-US" b="1" u="sng" dirty="0"/>
              <a:t>User Readiness:</a:t>
            </a:r>
            <a:r>
              <a:rPr lang="en-US" b="1" dirty="0"/>
              <a:t> </a:t>
            </a:r>
            <a:r>
              <a:rPr lang="en-US" b="1" dirty="0" smtClean="0"/>
              <a:t>Most </a:t>
            </a:r>
            <a:r>
              <a:rPr lang="en-US" b="1" dirty="0"/>
              <a:t>NWS forecasters have taken the </a:t>
            </a:r>
            <a:r>
              <a:rPr lang="en-US" b="1" dirty="0" err="1"/>
              <a:t>ProbSevere</a:t>
            </a:r>
            <a:r>
              <a:rPr lang="en-US" b="1" dirty="0"/>
              <a:t> training and have experience using it at WFO’s or the </a:t>
            </a:r>
            <a:r>
              <a:rPr lang="en-US" b="1" dirty="0" smtClean="0"/>
              <a:t>HWT</a:t>
            </a:r>
          </a:p>
          <a:p>
            <a:endParaRPr lang="en-US" b="1" dirty="0"/>
          </a:p>
          <a:p>
            <a:r>
              <a:rPr lang="en-US" b="1" u="sng" dirty="0" smtClean="0"/>
              <a:t>Development:</a:t>
            </a:r>
            <a:r>
              <a:rPr lang="en-US" b="1" dirty="0" smtClean="0"/>
              <a:t> An “all hazards: version of </a:t>
            </a:r>
            <a:r>
              <a:rPr lang="en-US" b="1" dirty="0" err="1" smtClean="0"/>
              <a:t>ProbSevere</a:t>
            </a:r>
            <a:r>
              <a:rPr lang="en-US" b="1" dirty="0" smtClean="0"/>
              <a:t> will be evaluated in the 2017 HWT EWP and PHI experiment (future availability in baseline AWIPS depends on HWT results and AWIPS development schedule)</a:t>
            </a:r>
            <a:endParaRPr lang="en-US" b="1" dirty="0" smtClean="0"/>
          </a:p>
          <a:p>
            <a:endParaRPr lang="en-US" b="1" dirty="0" smtClean="0"/>
          </a:p>
          <a:p>
            <a:r>
              <a:rPr lang="en-US" b="1" u="sng" dirty="0"/>
              <a:t>GOES</a:t>
            </a:r>
            <a:r>
              <a:rPr lang="en-US" b="1" u="sng" dirty="0" smtClean="0"/>
              <a:t>-</a:t>
            </a:r>
            <a:r>
              <a:rPr lang="en-US" b="1" u="sng" dirty="0" smtClean="0"/>
              <a:t>16 Status</a:t>
            </a:r>
            <a:r>
              <a:rPr lang="en-US" b="1" u="sng" dirty="0" smtClean="0"/>
              <a:t>:</a:t>
            </a:r>
            <a:r>
              <a:rPr lang="en-US" b="1" dirty="0" smtClean="0"/>
              <a:t> Work is underway to re-train </a:t>
            </a:r>
            <a:r>
              <a:rPr lang="en-US" b="1" dirty="0" err="1" smtClean="0"/>
              <a:t>ProbSevere</a:t>
            </a:r>
            <a:r>
              <a:rPr lang="en-US" b="1" dirty="0" smtClean="0"/>
              <a:t> with on-orbit GOES-16 data by the Fall 2017 (improvements in lead-time and accuracy are expected)</a:t>
            </a:r>
            <a:endParaRPr lang="en-US" b="1" dirty="0"/>
          </a:p>
          <a:p>
            <a:endParaRPr lang="en-US" b="1" dirty="0"/>
          </a:p>
        </p:txBody>
      </p:sp>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36</a:t>
            </a:fld>
            <a:endParaRPr lang="en-US">
              <a:solidFill>
                <a:prstClr val="white">
                  <a:lumMod val="75000"/>
                </a:prstClr>
              </a:solidFill>
              <a:latin typeface="Arial"/>
            </a:endParaRPr>
          </a:p>
        </p:txBody>
      </p:sp>
    </p:spTree>
    <p:extLst>
      <p:ext uri="{BB962C8B-B14F-4D97-AF65-F5344CB8AC3E}">
        <p14:creationId xmlns:p14="http://schemas.microsoft.com/office/powerpoint/2010/main" val="366727557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4" name="TextBox 3"/>
          <p:cNvSpPr txBox="1"/>
          <p:nvPr/>
        </p:nvSpPr>
        <p:spPr>
          <a:xfrm>
            <a:off x="76200" y="715696"/>
            <a:ext cx="8991600" cy="6032422"/>
          </a:xfrm>
          <a:prstGeom prst="rect">
            <a:avLst/>
          </a:prstGeom>
          <a:noFill/>
        </p:spPr>
        <p:txBody>
          <a:bodyPr wrap="square" rtlCol="0">
            <a:spAutoFit/>
          </a:bodyPr>
          <a:lstStyle/>
          <a:p>
            <a:pPr marL="285750" indent="-285750" defTabSz="913653">
              <a:buFont typeface="Arial"/>
              <a:buChar char="•"/>
            </a:pPr>
            <a:r>
              <a:rPr lang="en-US" sz="1400" b="1" dirty="0">
                <a:solidFill>
                  <a:srgbClr val="FFFFFF"/>
                </a:solidFill>
                <a:latin typeface="Corbel"/>
              </a:rPr>
              <a:t>Mike Pavolonis </a:t>
            </a:r>
            <a:r>
              <a:rPr lang="en-US" sz="1400" b="1" dirty="0" smtClean="0">
                <a:solidFill>
                  <a:srgbClr val="FFFFFF"/>
                </a:solidFill>
                <a:latin typeface="Corbel"/>
              </a:rPr>
              <a:t>– NOAA/NESDIS/STAR (</a:t>
            </a:r>
            <a:r>
              <a:rPr lang="en-US" sz="1400" b="1" dirty="0">
                <a:solidFill>
                  <a:srgbClr val="FFFFFF"/>
                </a:solidFill>
                <a:latin typeface="Corbel"/>
              </a:rPr>
              <a:t>michael.pavolonis@noaa.gov)</a:t>
            </a:r>
          </a:p>
          <a:p>
            <a:pPr marL="285750" indent="-285750" defTabSz="913653">
              <a:buFont typeface="Arial"/>
              <a:buChar char="•"/>
            </a:pPr>
            <a:endParaRPr lang="en-US" sz="1400" b="1" dirty="0">
              <a:solidFill>
                <a:srgbClr val="F2C31A"/>
              </a:solidFill>
              <a:latin typeface="Corbel"/>
            </a:endParaRPr>
          </a:p>
          <a:p>
            <a:pPr marL="285750" indent="-285750" defTabSz="913653">
              <a:buFont typeface="Arial"/>
              <a:buChar char="•"/>
            </a:pPr>
            <a:r>
              <a:rPr lang="en-US" sz="1400" b="1" dirty="0">
                <a:solidFill>
                  <a:srgbClr val="FFFFFF"/>
                </a:solidFill>
                <a:latin typeface="Corbel"/>
              </a:rPr>
              <a:t>John </a:t>
            </a:r>
            <a:r>
              <a:rPr lang="en-US" sz="1400" b="1" dirty="0" err="1">
                <a:solidFill>
                  <a:srgbClr val="FFFFFF"/>
                </a:solidFill>
                <a:latin typeface="Corbel"/>
              </a:rPr>
              <a:t>Cintineo</a:t>
            </a:r>
            <a:r>
              <a:rPr lang="en-US" sz="1400" b="1" dirty="0">
                <a:solidFill>
                  <a:srgbClr val="FFFFFF"/>
                </a:solidFill>
                <a:latin typeface="Corbel"/>
              </a:rPr>
              <a:t> </a:t>
            </a:r>
            <a:r>
              <a:rPr lang="en-US" sz="1400" b="1" dirty="0" smtClean="0">
                <a:solidFill>
                  <a:srgbClr val="FFFFFF"/>
                </a:solidFill>
                <a:latin typeface="Corbel"/>
              </a:rPr>
              <a:t>– UW/CIMSS (</a:t>
            </a:r>
            <a:r>
              <a:rPr lang="en-US" sz="1400" b="1" dirty="0">
                <a:solidFill>
                  <a:srgbClr val="FFFFFF"/>
                </a:solidFill>
                <a:latin typeface="Corbel"/>
              </a:rPr>
              <a:t>john.cintineo@ssec.wisc.edu)</a:t>
            </a:r>
          </a:p>
          <a:p>
            <a:pPr marL="285750" indent="-285750" defTabSz="913653">
              <a:buFont typeface="Arial"/>
              <a:buChar char="•"/>
            </a:pPr>
            <a:endParaRPr lang="en-US" sz="1400" b="1" dirty="0">
              <a:solidFill>
                <a:srgbClr val="F2C31A"/>
              </a:solidFill>
              <a:latin typeface="Corbel"/>
            </a:endParaRPr>
          </a:p>
          <a:p>
            <a:pPr marL="285750" indent="-285750" defTabSz="913653">
              <a:buFont typeface="Arial"/>
              <a:buChar char="•"/>
            </a:pPr>
            <a:r>
              <a:rPr lang="en-US" sz="1400" b="1" dirty="0">
                <a:solidFill>
                  <a:srgbClr val="FFFFFF"/>
                </a:solidFill>
                <a:latin typeface="Corbel"/>
              </a:rPr>
              <a:t>Justin </a:t>
            </a:r>
            <a:r>
              <a:rPr lang="en-US" sz="1400" b="1" dirty="0" err="1">
                <a:solidFill>
                  <a:srgbClr val="FFFFFF"/>
                </a:solidFill>
                <a:latin typeface="Corbel"/>
              </a:rPr>
              <a:t>Sieglaff</a:t>
            </a:r>
            <a:r>
              <a:rPr lang="en-US" sz="1400" b="1" dirty="0">
                <a:solidFill>
                  <a:srgbClr val="FFFFFF"/>
                </a:solidFill>
                <a:latin typeface="Corbel"/>
              </a:rPr>
              <a:t> </a:t>
            </a:r>
            <a:r>
              <a:rPr lang="en-US" sz="1400" b="1" dirty="0" smtClean="0">
                <a:solidFill>
                  <a:srgbClr val="FFFFFF"/>
                </a:solidFill>
                <a:latin typeface="Corbel"/>
              </a:rPr>
              <a:t>– UW/CIMSS (</a:t>
            </a:r>
            <a:r>
              <a:rPr lang="en-US" sz="1400" b="1" dirty="0">
                <a:solidFill>
                  <a:srgbClr val="FFFFFF"/>
                </a:solidFill>
                <a:latin typeface="Corbel"/>
              </a:rPr>
              <a:t>justin.sieglaff@ssec.wisc.edu)</a:t>
            </a:r>
          </a:p>
          <a:p>
            <a:pPr marL="285750" indent="-285750" defTabSz="913653">
              <a:buFont typeface="Arial"/>
              <a:buChar char="•"/>
            </a:pPr>
            <a:endParaRPr lang="en-US" sz="1400" b="1" dirty="0">
              <a:solidFill>
                <a:srgbClr val="F2C31A"/>
              </a:solidFill>
              <a:latin typeface="Corbel"/>
            </a:endParaRPr>
          </a:p>
          <a:p>
            <a:pPr marL="285750" indent="-285750" defTabSz="913653">
              <a:buFont typeface="Arial"/>
              <a:buChar char="•"/>
            </a:pPr>
            <a:r>
              <a:rPr lang="en-US" sz="1400" b="1" dirty="0">
                <a:solidFill>
                  <a:srgbClr val="FFFFFF"/>
                </a:solidFill>
                <a:latin typeface="Corbel"/>
              </a:rPr>
              <a:t>Dan Lindsey </a:t>
            </a:r>
            <a:r>
              <a:rPr lang="en-US" sz="1400" b="1" dirty="0" smtClean="0">
                <a:solidFill>
                  <a:srgbClr val="FFFFFF"/>
                </a:solidFill>
                <a:latin typeface="Corbel"/>
              </a:rPr>
              <a:t>– NOAA/NESDIS/STAR (</a:t>
            </a:r>
            <a:r>
              <a:rPr lang="en-US" sz="1400" b="1" dirty="0">
                <a:solidFill>
                  <a:srgbClr val="FFFFFF"/>
                </a:solidFill>
                <a:latin typeface="Corbel"/>
              </a:rPr>
              <a:t>dan.lindsey@noaa.gov)</a:t>
            </a:r>
            <a:endParaRPr lang="en-US" sz="1600" b="1" dirty="0">
              <a:solidFill>
                <a:srgbClr val="FFFFFF"/>
              </a:solidFill>
              <a:latin typeface="Corbel"/>
            </a:endParaRPr>
          </a:p>
          <a:p>
            <a:pPr marL="285750" indent="-285750" defTabSz="913653">
              <a:buFont typeface="Arial"/>
              <a:buChar char="•"/>
            </a:pPr>
            <a:endParaRPr lang="en-US" sz="1600" dirty="0">
              <a:solidFill>
                <a:srgbClr val="F2C31A"/>
              </a:solidFill>
              <a:latin typeface="Corbel"/>
            </a:endParaRPr>
          </a:p>
          <a:p>
            <a:pPr defTabSz="913653"/>
            <a:r>
              <a:rPr lang="en-US" sz="1600" b="1" dirty="0" err="1" smtClean="0">
                <a:solidFill>
                  <a:schemeClr val="bg1"/>
                </a:solidFill>
                <a:latin typeface="Corbel"/>
              </a:rPr>
              <a:t>ProbSevere</a:t>
            </a:r>
            <a:r>
              <a:rPr lang="en-US" sz="1600" b="1" dirty="0" smtClean="0">
                <a:solidFill>
                  <a:schemeClr val="bg1"/>
                </a:solidFill>
                <a:latin typeface="Corbel"/>
              </a:rPr>
              <a:t> </a:t>
            </a:r>
            <a:r>
              <a:rPr lang="en-US" sz="1600" b="1" dirty="0">
                <a:solidFill>
                  <a:schemeClr val="bg1"/>
                </a:solidFill>
                <a:latin typeface="Corbel"/>
              </a:rPr>
              <a:t>training </a:t>
            </a:r>
            <a:r>
              <a:rPr lang="en-US" sz="1600" b="1" dirty="0" smtClean="0">
                <a:solidFill>
                  <a:schemeClr val="bg1"/>
                </a:solidFill>
                <a:latin typeface="Corbel"/>
              </a:rPr>
              <a:t>modules </a:t>
            </a:r>
            <a:r>
              <a:rPr lang="en-US" sz="1600" b="1" dirty="0">
                <a:solidFill>
                  <a:schemeClr val="bg1"/>
                </a:solidFill>
                <a:latin typeface="Corbel"/>
              </a:rPr>
              <a:t>and supplemental training material:</a:t>
            </a:r>
          </a:p>
          <a:p>
            <a:pPr defTabSz="913653"/>
            <a:r>
              <a:rPr lang="en-US" sz="1600" b="1" dirty="0">
                <a:solidFill>
                  <a:srgbClr val="FFFF00"/>
                </a:solidFill>
                <a:latin typeface="Corbel"/>
                <a:hlinkClick r:id="rId2"/>
              </a:rPr>
              <a:t>http://cimss.ssec.wisc.edu/severe_conv/training/training.html</a:t>
            </a:r>
            <a:endParaRPr lang="en-US" sz="1600" b="1" dirty="0">
              <a:solidFill>
                <a:srgbClr val="FFFF00"/>
              </a:solidFill>
              <a:latin typeface="Corbel"/>
            </a:endParaRPr>
          </a:p>
          <a:p>
            <a:pPr defTabSz="913653"/>
            <a:endParaRPr lang="en-US" sz="1600" b="1" dirty="0">
              <a:solidFill>
                <a:srgbClr val="F2C31A"/>
              </a:solidFill>
              <a:latin typeface="Corbel"/>
            </a:endParaRPr>
          </a:p>
          <a:p>
            <a:pPr defTabSz="913653"/>
            <a:r>
              <a:rPr lang="en-US" sz="1600" b="1" dirty="0" err="1" smtClean="0">
                <a:solidFill>
                  <a:srgbClr val="FFFFFF"/>
                </a:solidFill>
                <a:latin typeface="Corbel"/>
              </a:rPr>
              <a:t>ProbSevere</a:t>
            </a:r>
            <a:r>
              <a:rPr lang="en-US" sz="1600" b="1" dirty="0" smtClean="0">
                <a:solidFill>
                  <a:srgbClr val="FFFFFF"/>
                </a:solidFill>
                <a:latin typeface="Corbel"/>
              </a:rPr>
              <a:t> </a:t>
            </a:r>
            <a:r>
              <a:rPr lang="en-US" sz="1600" b="1" dirty="0">
                <a:solidFill>
                  <a:srgbClr val="FFFFFF"/>
                </a:solidFill>
                <a:latin typeface="Corbel"/>
              </a:rPr>
              <a:t>blog posts:</a:t>
            </a:r>
          </a:p>
          <a:p>
            <a:pPr defTabSz="913653"/>
            <a:r>
              <a:rPr lang="en-US" sz="1600" b="1" dirty="0">
                <a:solidFill>
                  <a:srgbClr val="F2C31A"/>
                </a:solidFill>
                <a:latin typeface="Corbel"/>
                <a:hlinkClick r:id="rId3"/>
              </a:rPr>
              <a:t>http://goesrhwt.blogspot.com/search/label/ProbSevere</a:t>
            </a:r>
            <a:endParaRPr lang="en-US" sz="1600" b="1" dirty="0">
              <a:solidFill>
                <a:srgbClr val="F2C31A"/>
              </a:solidFill>
              <a:latin typeface="Corbel"/>
            </a:endParaRPr>
          </a:p>
          <a:p>
            <a:pPr defTabSz="913653"/>
            <a:endParaRPr lang="en-US" sz="1600" b="1" dirty="0">
              <a:solidFill>
                <a:srgbClr val="F2C31A"/>
              </a:solidFill>
              <a:latin typeface="Corbel"/>
            </a:endParaRPr>
          </a:p>
          <a:p>
            <a:pPr defTabSz="913653"/>
            <a:r>
              <a:rPr lang="en-US" sz="1600" b="1" dirty="0" err="1">
                <a:solidFill>
                  <a:srgbClr val="FFFFFF"/>
                </a:solidFill>
                <a:latin typeface="Corbel"/>
              </a:rPr>
              <a:t>Realtime</a:t>
            </a:r>
            <a:r>
              <a:rPr lang="en-US" sz="1600" b="1" dirty="0">
                <a:solidFill>
                  <a:srgbClr val="FFFFFF"/>
                </a:solidFill>
                <a:latin typeface="Corbel"/>
              </a:rPr>
              <a:t> </a:t>
            </a:r>
            <a:r>
              <a:rPr lang="en-US" sz="1600" b="1" dirty="0" err="1">
                <a:solidFill>
                  <a:srgbClr val="FFFFFF"/>
                </a:solidFill>
                <a:latin typeface="Corbel"/>
              </a:rPr>
              <a:t>ProbSevere</a:t>
            </a:r>
            <a:r>
              <a:rPr lang="en-US" sz="1600" b="1" dirty="0">
                <a:solidFill>
                  <a:srgbClr val="FFFFFF"/>
                </a:solidFill>
                <a:latin typeface="Corbel"/>
              </a:rPr>
              <a:t> on the web:</a:t>
            </a:r>
          </a:p>
          <a:p>
            <a:pPr defTabSz="913653"/>
            <a:r>
              <a:rPr lang="en-US" sz="1600" b="1" dirty="0">
                <a:solidFill>
                  <a:srgbClr val="F2C31A"/>
                </a:solidFill>
                <a:latin typeface="Corbel"/>
                <a:hlinkClick r:id="rId4"/>
              </a:rPr>
              <a:t>http://cimss.ssec.wisc.edu/severe_conv/</a:t>
            </a:r>
            <a:r>
              <a:rPr lang="en-US" sz="1600" b="1" dirty="0" smtClean="0">
                <a:solidFill>
                  <a:srgbClr val="F2C31A"/>
                </a:solidFill>
                <a:latin typeface="Corbel"/>
                <a:hlinkClick r:id="rId4"/>
              </a:rPr>
              <a:t>probsev.html</a:t>
            </a:r>
            <a:endParaRPr lang="en-US" sz="1600" b="1" dirty="0" smtClean="0">
              <a:solidFill>
                <a:srgbClr val="F2C31A"/>
              </a:solidFill>
              <a:latin typeface="Corbel"/>
            </a:endParaRPr>
          </a:p>
          <a:p>
            <a:pPr defTabSz="913653"/>
            <a:endParaRPr lang="en-US" sz="1600" b="1" dirty="0">
              <a:solidFill>
                <a:srgbClr val="F2C31A"/>
              </a:solidFill>
              <a:latin typeface="Corbel"/>
            </a:endParaRPr>
          </a:p>
          <a:p>
            <a:pPr defTabSz="913653"/>
            <a:r>
              <a:rPr lang="en-US" sz="1600" b="1" dirty="0" err="1">
                <a:solidFill>
                  <a:srgbClr val="FFFFFF"/>
                </a:solidFill>
                <a:latin typeface="Corbel"/>
              </a:rPr>
              <a:t>Realtime</a:t>
            </a:r>
            <a:r>
              <a:rPr lang="en-US" sz="1600" b="1" dirty="0">
                <a:solidFill>
                  <a:srgbClr val="FFFFFF"/>
                </a:solidFill>
                <a:latin typeface="Corbel"/>
              </a:rPr>
              <a:t> </a:t>
            </a:r>
            <a:r>
              <a:rPr lang="en-US" sz="1600" b="1" dirty="0" smtClean="0">
                <a:solidFill>
                  <a:srgbClr val="FFFFFF"/>
                </a:solidFill>
                <a:latin typeface="Corbel"/>
              </a:rPr>
              <a:t>“All Hazards” </a:t>
            </a:r>
            <a:r>
              <a:rPr lang="en-US" sz="1600" b="1" dirty="0" err="1" smtClean="0">
                <a:solidFill>
                  <a:srgbClr val="FFFFFF"/>
                </a:solidFill>
                <a:latin typeface="Corbel"/>
              </a:rPr>
              <a:t>ProbSevere</a:t>
            </a:r>
            <a:r>
              <a:rPr lang="en-US" sz="1600" b="1" dirty="0" smtClean="0">
                <a:solidFill>
                  <a:srgbClr val="FFFFFF"/>
                </a:solidFill>
                <a:latin typeface="Corbel"/>
              </a:rPr>
              <a:t> </a:t>
            </a:r>
            <a:r>
              <a:rPr lang="en-US" sz="1600" b="1" dirty="0">
                <a:solidFill>
                  <a:srgbClr val="FFFFFF"/>
                </a:solidFill>
                <a:latin typeface="Corbel"/>
              </a:rPr>
              <a:t>on the web:</a:t>
            </a:r>
          </a:p>
          <a:p>
            <a:pPr defTabSz="913653"/>
            <a:r>
              <a:rPr lang="en-US" sz="1600" b="1" dirty="0">
                <a:solidFill>
                  <a:srgbClr val="F2C31A"/>
                </a:solidFill>
                <a:latin typeface="Corbel"/>
                <a:hlinkClick r:id="rId5"/>
              </a:rPr>
              <a:t>http://cimss.ssec.wisc.edu/severe_conv/</a:t>
            </a:r>
            <a:r>
              <a:rPr lang="en-US" sz="1600" b="1" dirty="0" smtClean="0">
                <a:solidFill>
                  <a:srgbClr val="F2C31A"/>
                </a:solidFill>
                <a:latin typeface="Corbel"/>
                <a:hlinkClick r:id="rId5"/>
              </a:rPr>
              <a:t>probsevtest.html</a:t>
            </a:r>
            <a:endParaRPr lang="en-US" sz="1600" b="1" dirty="0" smtClean="0">
              <a:solidFill>
                <a:srgbClr val="F2C31A"/>
              </a:solidFill>
              <a:latin typeface="Corbel"/>
            </a:endParaRPr>
          </a:p>
          <a:p>
            <a:pPr defTabSz="913653"/>
            <a:endParaRPr lang="en-US" sz="1600" b="1" dirty="0">
              <a:solidFill>
                <a:srgbClr val="F2C31A"/>
              </a:solidFill>
              <a:latin typeface="Corbel"/>
            </a:endParaRPr>
          </a:p>
          <a:p>
            <a:pPr defTabSz="913653"/>
            <a:r>
              <a:rPr lang="en-US" sz="1600" b="1" dirty="0" err="1">
                <a:solidFill>
                  <a:srgbClr val="FFFFFF"/>
                </a:solidFill>
                <a:latin typeface="Corbel"/>
              </a:rPr>
              <a:t>Realtime</a:t>
            </a:r>
            <a:r>
              <a:rPr lang="en-US" sz="1600" b="1" dirty="0">
                <a:solidFill>
                  <a:srgbClr val="FFFFFF"/>
                </a:solidFill>
                <a:latin typeface="Corbel"/>
              </a:rPr>
              <a:t> </a:t>
            </a:r>
            <a:r>
              <a:rPr lang="en-US" sz="1600" b="1" dirty="0" err="1" smtClean="0">
                <a:solidFill>
                  <a:srgbClr val="FFFFFF"/>
                </a:solidFill>
                <a:latin typeface="Corbel"/>
              </a:rPr>
              <a:t>ProbTor</a:t>
            </a:r>
            <a:r>
              <a:rPr lang="en-US" sz="1600" b="1" dirty="0" smtClean="0">
                <a:solidFill>
                  <a:srgbClr val="FFFFFF"/>
                </a:solidFill>
                <a:latin typeface="Corbel"/>
              </a:rPr>
              <a:t> on </a:t>
            </a:r>
            <a:r>
              <a:rPr lang="en-US" sz="1600" b="1" dirty="0">
                <a:solidFill>
                  <a:srgbClr val="FFFFFF"/>
                </a:solidFill>
                <a:latin typeface="Corbel"/>
              </a:rPr>
              <a:t>the web:</a:t>
            </a:r>
          </a:p>
          <a:p>
            <a:pPr defTabSz="913653"/>
            <a:r>
              <a:rPr lang="en-US" sz="1600" b="1" dirty="0">
                <a:solidFill>
                  <a:srgbClr val="F2C31A"/>
                </a:solidFill>
                <a:latin typeface="Corbel"/>
                <a:hlinkClick r:id="rId6"/>
              </a:rPr>
              <a:t>http://cimss.ssec.wisc.edu/severe_conv/</a:t>
            </a:r>
            <a:r>
              <a:rPr lang="en-US" sz="1600" b="1" dirty="0" smtClean="0">
                <a:solidFill>
                  <a:srgbClr val="F2C31A"/>
                </a:solidFill>
                <a:latin typeface="Corbel"/>
                <a:hlinkClick r:id="rId6"/>
              </a:rPr>
              <a:t>probtor.html</a:t>
            </a:r>
            <a:endParaRPr lang="en-US" sz="1600" b="1" dirty="0" smtClean="0">
              <a:solidFill>
                <a:srgbClr val="F2C31A"/>
              </a:solidFill>
              <a:latin typeface="Corbel"/>
            </a:endParaRPr>
          </a:p>
          <a:p>
            <a:pPr defTabSz="913653"/>
            <a:endParaRPr lang="en-US" sz="1600" b="1" dirty="0">
              <a:solidFill>
                <a:srgbClr val="F2C31A"/>
              </a:solidFill>
              <a:latin typeface="Corbel"/>
            </a:endParaRPr>
          </a:p>
          <a:p>
            <a:pPr defTabSz="913653"/>
            <a:r>
              <a:rPr lang="en-US" sz="1600" b="1" dirty="0" err="1">
                <a:solidFill>
                  <a:srgbClr val="FFFFFF"/>
                </a:solidFill>
                <a:latin typeface="Corbel"/>
              </a:rPr>
              <a:t>Realtime</a:t>
            </a:r>
            <a:r>
              <a:rPr lang="en-US" sz="1600" b="1" dirty="0">
                <a:solidFill>
                  <a:srgbClr val="FFFFFF"/>
                </a:solidFill>
                <a:latin typeface="Corbel"/>
              </a:rPr>
              <a:t> </a:t>
            </a:r>
            <a:r>
              <a:rPr lang="en-US" sz="1600" b="1" dirty="0" err="1">
                <a:solidFill>
                  <a:srgbClr val="FFFFFF"/>
                </a:solidFill>
                <a:latin typeface="Corbel"/>
              </a:rPr>
              <a:t>ProbSevere</a:t>
            </a:r>
            <a:r>
              <a:rPr lang="en-US" sz="1600" b="1" dirty="0">
                <a:solidFill>
                  <a:srgbClr val="FFFFFF"/>
                </a:solidFill>
                <a:latin typeface="Corbel"/>
              </a:rPr>
              <a:t> time series:</a:t>
            </a:r>
          </a:p>
          <a:p>
            <a:pPr defTabSz="913653"/>
            <a:r>
              <a:rPr lang="en-US" sz="1600" dirty="0">
                <a:solidFill>
                  <a:srgbClr val="F2C31A"/>
                </a:solidFill>
                <a:latin typeface="Corbel"/>
                <a:hlinkClick r:id="rId7"/>
              </a:rPr>
              <a:t>http://hopwrf.info/ProbSevere/PlotLightning.html</a:t>
            </a:r>
            <a:endParaRPr lang="en-US" sz="1600" dirty="0">
              <a:solidFill>
                <a:srgbClr val="F2C31A"/>
              </a:solidFill>
              <a:latin typeface="Corbel"/>
            </a:endParaRPr>
          </a:p>
        </p:txBody>
      </p:sp>
      <p:sp>
        <p:nvSpPr>
          <p:cNvPr id="5" name="Title 1"/>
          <p:cNvSpPr txBox="1">
            <a:spLocks/>
          </p:cNvSpPr>
          <p:nvPr/>
        </p:nvSpPr>
        <p:spPr>
          <a:xfrm>
            <a:off x="457200" y="21363"/>
            <a:ext cx="8534400" cy="990600"/>
          </a:xfrm>
          <a:prstGeom prst="rect">
            <a:avLst/>
          </a:prstGeom>
        </p:spPr>
        <p:txBody>
          <a:bodyPr/>
          <a:lst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a:lstStyle>
          <a:p>
            <a:r>
              <a:rPr lang="en-US" sz="3600" dirty="0" smtClean="0"/>
              <a:t>Additional Resources</a:t>
            </a:r>
            <a:endParaRPr lang="en-US" sz="3600" dirty="0"/>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37</a:t>
            </a:fld>
            <a:endParaRPr lang="en-US">
              <a:solidFill>
                <a:prstClr val="white">
                  <a:lumMod val="75000"/>
                </a:prstClr>
              </a:solidFill>
              <a:latin typeface="Arial"/>
            </a:endParaRPr>
          </a:p>
        </p:txBody>
      </p:sp>
    </p:spTree>
    <p:extLst>
      <p:ext uri="{BB962C8B-B14F-4D97-AF65-F5344CB8AC3E}">
        <p14:creationId xmlns:p14="http://schemas.microsoft.com/office/powerpoint/2010/main" val="789895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0000"/>
                </a:solidFill>
              </a:rPr>
              <a:t>References</a:t>
            </a:r>
            <a:endParaRPr lang="en-US" dirty="0">
              <a:solidFill>
                <a:srgbClr val="000000"/>
              </a:solidFill>
            </a:endParaRPr>
          </a:p>
        </p:txBody>
      </p:sp>
      <p:sp>
        <p:nvSpPr>
          <p:cNvPr id="5" name="Content Placeholder 4"/>
          <p:cNvSpPr>
            <a:spLocks noGrp="1"/>
          </p:cNvSpPr>
          <p:nvPr>
            <p:ph idx="1"/>
          </p:nvPr>
        </p:nvSpPr>
        <p:spPr/>
        <p:txBody>
          <a:bodyPr>
            <a:normAutofit fontScale="70000" lnSpcReduction="20000"/>
          </a:bodyPr>
          <a:lstStyle/>
          <a:p>
            <a:r>
              <a:rPr lang="en-US" dirty="0">
                <a:ea typeface="Lucida Grande"/>
                <a:cs typeface="Arial"/>
              </a:rPr>
              <a:t>Pavolonis, M. J., 2010: Advances in Extracting Cloud Composition Information from </a:t>
            </a:r>
            <a:r>
              <a:rPr lang="en-US" dirty="0" err="1">
                <a:ea typeface="Lucida Grande"/>
                <a:cs typeface="Arial"/>
              </a:rPr>
              <a:t>Spaceborne</a:t>
            </a:r>
            <a:r>
              <a:rPr lang="en-US" dirty="0">
                <a:ea typeface="Lucida Grande"/>
                <a:cs typeface="Arial"/>
              </a:rPr>
              <a:t> Infrared Radiances-A Robust Alternative to Brightness Temperatures. Part I: Theory. Journal of Applied Meteorology and Climatology, </a:t>
            </a:r>
            <a:r>
              <a:rPr lang="en-US" b="1" dirty="0">
                <a:ea typeface="Lucida Grande"/>
                <a:cs typeface="Arial"/>
              </a:rPr>
              <a:t>49</a:t>
            </a:r>
            <a:r>
              <a:rPr lang="en-US" dirty="0">
                <a:ea typeface="Lucida Grande"/>
                <a:cs typeface="Arial"/>
              </a:rPr>
              <a:t>, 1992-2012, doi:10.1175/2010JAMC2433.1 ER.</a:t>
            </a:r>
          </a:p>
          <a:p>
            <a:endParaRPr lang="en-US" dirty="0">
              <a:ea typeface="Lucida Grande"/>
              <a:cs typeface="Arial"/>
            </a:endParaRPr>
          </a:p>
          <a:p>
            <a:r>
              <a:rPr lang="en-US" dirty="0" err="1">
                <a:ea typeface="Lucida Grande"/>
                <a:cs typeface="Arial"/>
              </a:rPr>
              <a:t>Cintineo</a:t>
            </a:r>
            <a:r>
              <a:rPr lang="en-US" dirty="0">
                <a:ea typeface="Lucida Grande"/>
                <a:cs typeface="Arial"/>
              </a:rPr>
              <a:t>, John L.; Pavolonis, Michael J.; </a:t>
            </a:r>
            <a:r>
              <a:rPr lang="en-US" dirty="0" err="1">
                <a:ea typeface="Lucida Grande"/>
                <a:cs typeface="Arial"/>
              </a:rPr>
              <a:t>Sieglaff</a:t>
            </a:r>
            <a:r>
              <a:rPr lang="en-US" dirty="0">
                <a:ea typeface="Lucida Grande"/>
                <a:cs typeface="Arial"/>
              </a:rPr>
              <a:t>, Justin M. and </a:t>
            </a:r>
            <a:r>
              <a:rPr lang="en-US" dirty="0" err="1">
                <a:ea typeface="Lucida Grande"/>
                <a:cs typeface="Arial"/>
              </a:rPr>
              <a:t>Heidinger</a:t>
            </a:r>
            <a:r>
              <a:rPr lang="en-US" dirty="0">
                <a:ea typeface="Lucida Grande"/>
                <a:cs typeface="Arial"/>
              </a:rPr>
              <a:t>, Andrew K. Evolution of severe and </a:t>
            </a:r>
            <a:r>
              <a:rPr lang="en-US" dirty="0" err="1">
                <a:ea typeface="Lucida Grande"/>
                <a:cs typeface="Arial"/>
              </a:rPr>
              <a:t>nonsevere</a:t>
            </a:r>
            <a:r>
              <a:rPr lang="en-US" dirty="0">
                <a:ea typeface="Lucida Grande"/>
                <a:cs typeface="Arial"/>
              </a:rPr>
              <a:t> convection inferred from GOES-derived cloud properties. Journal of Applied Meteorology and Climatology, </a:t>
            </a:r>
            <a:r>
              <a:rPr lang="en-US" b="1" dirty="0">
                <a:ea typeface="Lucida Grande"/>
                <a:cs typeface="Arial"/>
              </a:rPr>
              <a:t>52 (9)</a:t>
            </a:r>
            <a:r>
              <a:rPr lang="en-US" dirty="0">
                <a:ea typeface="Lucida Grande"/>
                <a:cs typeface="Arial"/>
              </a:rPr>
              <a:t>, 2013, 2009–2023.</a:t>
            </a:r>
          </a:p>
          <a:p>
            <a:endParaRPr lang="en-US" dirty="0">
              <a:ea typeface="Lucida Grande"/>
              <a:cs typeface="Arial"/>
            </a:endParaRPr>
          </a:p>
          <a:p>
            <a:r>
              <a:rPr lang="en-US" dirty="0" err="1">
                <a:ea typeface="Lucida Grande"/>
                <a:cs typeface="Arial"/>
              </a:rPr>
              <a:t>Cintineo</a:t>
            </a:r>
            <a:r>
              <a:rPr lang="en-US" dirty="0">
                <a:ea typeface="Lucida Grande"/>
                <a:cs typeface="Arial"/>
              </a:rPr>
              <a:t>, John L.; Pavolonis, Michael J.; </a:t>
            </a:r>
            <a:r>
              <a:rPr lang="en-US" dirty="0" err="1">
                <a:ea typeface="Lucida Grande"/>
                <a:cs typeface="Arial"/>
              </a:rPr>
              <a:t>Sieglaff</a:t>
            </a:r>
            <a:r>
              <a:rPr lang="en-US" dirty="0">
                <a:ea typeface="Lucida Grande"/>
                <a:cs typeface="Arial"/>
              </a:rPr>
              <a:t>, Justin M. and Lindsey, Daniel T. An empirical model for assessing the severe weather potential of developing convection. Weather and Forecasting, </a:t>
            </a:r>
            <a:r>
              <a:rPr lang="en-US" b="1" dirty="0">
                <a:ea typeface="Lucida Grande"/>
                <a:cs typeface="Arial"/>
              </a:rPr>
              <a:t>29 (3)</a:t>
            </a:r>
            <a:r>
              <a:rPr lang="en-US" dirty="0">
                <a:ea typeface="Lucida Grande"/>
                <a:cs typeface="Arial"/>
              </a:rPr>
              <a:t>, 2014, 639–653</a:t>
            </a:r>
            <a:r>
              <a:rPr lang="en-US" dirty="0" smtClean="0">
                <a:ea typeface="Lucida Grande"/>
                <a:cs typeface="Arial"/>
              </a:rPr>
              <a:t>.</a:t>
            </a:r>
            <a:endParaRPr lang="en-US" dirty="0">
              <a:ea typeface="Lucida Grande"/>
              <a:cs typeface="Arial"/>
            </a:endParaRPr>
          </a:p>
        </p:txBody>
      </p:sp>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38</a:t>
            </a:fld>
            <a:endParaRPr lang="en-US">
              <a:solidFill>
                <a:prstClr val="white">
                  <a:lumMod val="75000"/>
                </a:prstClr>
              </a:solidFill>
              <a:latin typeface="Arial"/>
            </a:endParaRPr>
          </a:p>
        </p:txBody>
      </p:sp>
    </p:spTree>
    <p:extLst>
      <p:ext uri="{BB962C8B-B14F-4D97-AF65-F5344CB8AC3E}">
        <p14:creationId xmlns:p14="http://schemas.microsoft.com/office/powerpoint/2010/main" val="395912843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descr="800px-F5_tornado_Elie_Manitoba_2007.jpg"/>
          <p:cNvPicPr>
            <a:picLocks/>
          </p:cNvPicPr>
          <p:nvPr/>
        </p:nvPicPr>
        <p:blipFill>
          <a:blip r:embed="rId2">
            <a:extLst>
              <a:ext uri="{28A0092B-C50C-407E-A947-70E740481C1C}">
                <a14:useLocalDpi xmlns:a14="http://schemas.microsoft.com/office/drawing/2010/main" val="0"/>
              </a:ext>
            </a:extLst>
          </a:blip>
          <a:stretch>
            <a:fillRect/>
          </a:stretch>
        </p:blipFill>
        <p:spPr>
          <a:xfrm>
            <a:off x="457200" y="1191768"/>
            <a:ext cx="8305800" cy="5666232"/>
          </a:xfrm>
          <a:prstGeom prst="rect">
            <a:avLst/>
          </a:prstGeom>
        </p:spPr>
      </p:pic>
      <p:sp>
        <p:nvSpPr>
          <p:cNvPr id="5" name="TextBox 4"/>
          <p:cNvSpPr txBox="1"/>
          <p:nvPr/>
        </p:nvSpPr>
        <p:spPr>
          <a:xfrm>
            <a:off x="2743204" y="76200"/>
            <a:ext cx="3918857" cy="830924"/>
          </a:xfrm>
          <a:prstGeom prst="rect">
            <a:avLst/>
          </a:prstGeom>
          <a:noFill/>
        </p:spPr>
        <p:txBody>
          <a:bodyPr wrap="square" lIns="91365" tIns="45684" rIns="91365" bIns="45684" rtlCol="0">
            <a:spAutoFit/>
          </a:bodyPr>
          <a:lstStyle/>
          <a:p>
            <a:pPr algn="ctr" defTabSz="913653"/>
            <a:r>
              <a:rPr lang="en-US" sz="4800" dirty="0">
                <a:solidFill>
                  <a:prstClr val="black"/>
                </a:solidFill>
                <a:effectLst>
                  <a:outerShdw blurRad="38100" dist="38100" dir="2700000" algn="tl">
                    <a:srgbClr val="000000">
                      <a:alpha val="43137"/>
                    </a:srgbClr>
                  </a:outerShdw>
                </a:effectLst>
                <a:latin typeface="Arial Black" panose="020B0A04020102020204" pitchFamily="34" charset="0"/>
              </a:rPr>
              <a:t>Questions?</a:t>
            </a: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39</a:t>
            </a:fld>
            <a:endParaRPr lang="en-US">
              <a:solidFill>
                <a:prstClr val="white">
                  <a:lumMod val="75000"/>
                </a:prstClr>
              </a:solidFill>
              <a:latin typeface="Arial"/>
            </a:endParaRPr>
          </a:p>
        </p:txBody>
      </p:sp>
    </p:spTree>
    <p:extLst>
      <p:ext uri="{BB962C8B-B14F-4D97-AF65-F5344CB8AC3E}">
        <p14:creationId xmlns:p14="http://schemas.microsoft.com/office/powerpoint/2010/main" val="66339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6" name="Group 5"/>
          <p:cNvGrpSpPr/>
          <p:nvPr/>
        </p:nvGrpSpPr>
        <p:grpSpPr>
          <a:xfrm>
            <a:off x="0" y="990600"/>
            <a:ext cx="9296400" cy="5526107"/>
            <a:chOff x="0" y="990600"/>
            <a:chExt cx="9296400" cy="5526107"/>
          </a:xfrm>
        </p:grpSpPr>
        <p:sp>
          <p:nvSpPr>
            <p:cNvPr id="7" name="TextBox 6"/>
            <p:cNvSpPr txBox="1"/>
            <p:nvPr/>
          </p:nvSpPr>
          <p:spPr>
            <a:xfrm>
              <a:off x="0" y="4419600"/>
              <a:ext cx="2285994" cy="369332"/>
            </a:xfrm>
            <a:prstGeom prst="rect">
              <a:avLst/>
            </a:prstGeom>
            <a:noFill/>
          </p:spPr>
          <p:txBody>
            <a:bodyPr wrap="square" rtlCol="0">
              <a:spAutoFit/>
            </a:bodyPr>
            <a:lstStyle/>
            <a:p>
              <a:pPr defTabSz="913653"/>
              <a:r>
                <a:rPr lang="en-US" b="1" u="sng" dirty="0">
                  <a:solidFill>
                    <a:prstClr val="white"/>
                  </a:solidFill>
                  <a:effectLst>
                    <a:outerShdw blurRad="50800" dist="38100" dir="2700000" algn="tl" rotWithShape="0">
                      <a:prstClr val="black">
                        <a:alpha val="40000"/>
                      </a:prstClr>
                    </a:outerShdw>
                  </a:effectLst>
                  <a:latin typeface="Corbel"/>
                </a:rPr>
                <a:t>Storm Environment</a:t>
              </a:r>
            </a:p>
          </p:txBody>
        </p:sp>
        <p:pic>
          <p:nvPicPr>
            <p:cNvPr id="8" name="Picture 7"/>
            <p:cNvPicPr>
              <a:picLocks noChangeAspect="1"/>
            </p:cNvPicPr>
            <p:nvPr/>
          </p:nvPicPr>
          <p:blipFill>
            <a:blip r:embed="rId3"/>
            <a:stretch>
              <a:fillRect/>
            </a:stretch>
          </p:blipFill>
          <p:spPr>
            <a:xfrm>
              <a:off x="2304288" y="1066800"/>
              <a:ext cx="2490892" cy="1852740"/>
            </a:xfrm>
            <a:prstGeom prst="rect">
              <a:avLst/>
            </a:prstGeom>
          </p:spPr>
        </p:pic>
        <p:pic>
          <p:nvPicPr>
            <p:cNvPr id="9" name="Picture 8"/>
            <p:cNvPicPr>
              <a:picLocks noChangeAspect="1"/>
            </p:cNvPicPr>
            <p:nvPr/>
          </p:nvPicPr>
          <p:blipFill>
            <a:blip r:embed="rId4"/>
            <a:stretch>
              <a:fillRect/>
            </a:stretch>
          </p:blipFill>
          <p:spPr>
            <a:xfrm>
              <a:off x="4800600" y="1066800"/>
              <a:ext cx="2451867" cy="1870556"/>
            </a:xfrm>
            <a:prstGeom prst="rect">
              <a:avLst/>
            </a:prstGeom>
          </p:spPr>
        </p:pic>
        <p:pic>
          <p:nvPicPr>
            <p:cNvPr id="10" name="Picture 9"/>
            <p:cNvPicPr>
              <a:picLocks noChangeAspect="1"/>
            </p:cNvPicPr>
            <p:nvPr/>
          </p:nvPicPr>
          <p:blipFill>
            <a:blip r:embed="rId5"/>
            <a:stretch>
              <a:fillRect/>
            </a:stretch>
          </p:blipFill>
          <p:spPr>
            <a:xfrm>
              <a:off x="0" y="990600"/>
              <a:ext cx="2286000" cy="1938188"/>
            </a:xfrm>
            <a:prstGeom prst="rect">
              <a:avLst/>
            </a:prstGeom>
          </p:spPr>
        </p:pic>
        <p:sp>
          <p:nvSpPr>
            <p:cNvPr id="11" name="TextBox 10"/>
            <p:cNvSpPr txBox="1"/>
            <p:nvPr/>
          </p:nvSpPr>
          <p:spPr>
            <a:xfrm>
              <a:off x="0" y="2971866"/>
              <a:ext cx="2209800" cy="646331"/>
            </a:xfrm>
            <a:prstGeom prst="rect">
              <a:avLst/>
            </a:prstGeom>
            <a:noFill/>
          </p:spPr>
          <p:txBody>
            <a:bodyPr wrap="square" rtlCol="0">
              <a:spAutoFit/>
            </a:bodyPr>
            <a:lstStyle/>
            <a:p>
              <a:pPr algn="ctr" defTabSz="913653"/>
              <a:r>
                <a:rPr lang="en-US" b="1" dirty="0">
                  <a:solidFill>
                    <a:prstClr val="white"/>
                  </a:solidFill>
                  <a:effectLst>
                    <a:outerShdw blurRad="50800" dist="38100" dir="2700000" algn="tl" rotWithShape="0">
                      <a:prstClr val="black">
                        <a:alpha val="40000"/>
                      </a:prstClr>
                    </a:outerShdw>
                  </a:effectLst>
                  <a:latin typeface="Corbel"/>
                </a:rPr>
                <a:t>High-resolution NWP Data</a:t>
              </a:r>
            </a:p>
          </p:txBody>
        </p:sp>
        <p:sp>
          <p:nvSpPr>
            <p:cNvPr id="12" name="TextBox 11"/>
            <p:cNvSpPr txBox="1"/>
            <p:nvPr/>
          </p:nvSpPr>
          <p:spPr>
            <a:xfrm>
              <a:off x="2304288" y="2971800"/>
              <a:ext cx="2362200" cy="646331"/>
            </a:xfrm>
            <a:prstGeom prst="rect">
              <a:avLst/>
            </a:prstGeom>
            <a:noFill/>
          </p:spPr>
          <p:txBody>
            <a:bodyPr wrap="square" rtlCol="0">
              <a:spAutoFit/>
            </a:bodyPr>
            <a:lstStyle/>
            <a:p>
              <a:pPr algn="ctr" defTabSz="913653"/>
              <a:r>
                <a:rPr lang="en-US" b="1" dirty="0">
                  <a:solidFill>
                    <a:prstClr val="white"/>
                  </a:solidFill>
                  <a:effectLst>
                    <a:outerShdw blurRad="50800" dist="38100" dir="2700000" algn="tl" rotWithShape="0">
                      <a:prstClr val="black">
                        <a:alpha val="40000"/>
                      </a:prstClr>
                    </a:outerShdw>
                  </a:effectLst>
                  <a:latin typeface="Corbel"/>
                </a:rPr>
                <a:t>Satellite Imagery and Derived Products</a:t>
              </a:r>
            </a:p>
          </p:txBody>
        </p:sp>
        <p:sp>
          <p:nvSpPr>
            <p:cNvPr id="13" name="TextBox 12"/>
            <p:cNvSpPr txBox="1"/>
            <p:nvPr/>
          </p:nvSpPr>
          <p:spPr>
            <a:xfrm>
              <a:off x="4876800" y="2971800"/>
              <a:ext cx="2286000" cy="646331"/>
            </a:xfrm>
            <a:prstGeom prst="rect">
              <a:avLst/>
            </a:prstGeom>
            <a:noFill/>
          </p:spPr>
          <p:txBody>
            <a:bodyPr wrap="square" rtlCol="0">
              <a:spAutoFit/>
            </a:bodyPr>
            <a:lstStyle/>
            <a:p>
              <a:pPr algn="ctr" defTabSz="913653"/>
              <a:r>
                <a:rPr lang="en-US" b="1" dirty="0">
                  <a:solidFill>
                    <a:prstClr val="white"/>
                  </a:solidFill>
                  <a:effectLst>
                    <a:outerShdw blurRad="50800" dist="38100" dir="2700000" algn="tl" rotWithShape="0">
                      <a:prstClr val="black">
                        <a:alpha val="40000"/>
                      </a:prstClr>
                    </a:outerShdw>
                  </a:effectLst>
                  <a:latin typeface="Corbel"/>
                </a:rPr>
                <a:t>Radar Imagery and Derived Products</a:t>
              </a:r>
            </a:p>
          </p:txBody>
        </p:sp>
        <p:cxnSp>
          <p:nvCxnSpPr>
            <p:cNvPr id="14" name="Straight Arrow Connector 13"/>
            <p:cNvCxnSpPr/>
            <p:nvPr/>
          </p:nvCxnSpPr>
          <p:spPr>
            <a:xfrm>
              <a:off x="1066800" y="3657600"/>
              <a:ext cx="0" cy="7620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505200" y="3657600"/>
              <a:ext cx="0" cy="7620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019800" y="3581400"/>
              <a:ext cx="0" cy="8382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438400" y="4343400"/>
              <a:ext cx="2286000" cy="861774"/>
            </a:xfrm>
            <a:prstGeom prst="rect">
              <a:avLst/>
            </a:prstGeom>
            <a:noFill/>
          </p:spPr>
          <p:txBody>
            <a:bodyPr wrap="square" rtlCol="0">
              <a:spAutoFit/>
            </a:bodyPr>
            <a:lstStyle/>
            <a:p>
              <a:pPr defTabSz="913653"/>
              <a:r>
                <a:rPr lang="en-US" b="1" u="sng" dirty="0">
                  <a:solidFill>
                    <a:prstClr val="white"/>
                  </a:solidFill>
                  <a:effectLst>
                    <a:outerShdw blurRad="50800" dist="38100" dir="2700000" algn="tl" rotWithShape="0">
                      <a:prstClr val="black">
                        <a:alpha val="40000"/>
                      </a:prstClr>
                    </a:outerShdw>
                  </a:effectLst>
                  <a:latin typeface="Corbel"/>
                </a:rPr>
                <a:t>Evolution of Cumulus to Cumulonimbus</a:t>
              </a:r>
            </a:p>
            <a:p>
              <a:pPr defTabSz="913653"/>
              <a:endParaRPr lang="en-US" sz="1400" dirty="0">
                <a:solidFill>
                  <a:prstClr val="white"/>
                </a:solidFill>
                <a:effectLst>
                  <a:outerShdw blurRad="50800" dist="38100" dir="2700000" algn="tl" rotWithShape="0">
                    <a:prstClr val="black">
                      <a:alpha val="40000"/>
                    </a:prstClr>
                  </a:outerShdw>
                </a:effectLst>
                <a:latin typeface="Corbel"/>
              </a:endParaRPr>
            </a:p>
          </p:txBody>
        </p:sp>
        <p:sp>
          <p:nvSpPr>
            <p:cNvPr id="18" name="TextBox 17"/>
            <p:cNvSpPr txBox="1"/>
            <p:nvPr/>
          </p:nvSpPr>
          <p:spPr>
            <a:xfrm>
              <a:off x="5181600" y="4343400"/>
              <a:ext cx="1981200" cy="923330"/>
            </a:xfrm>
            <a:prstGeom prst="rect">
              <a:avLst/>
            </a:prstGeom>
            <a:noFill/>
          </p:spPr>
          <p:txBody>
            <a:bodyPr wrap="square" rtlCol="0">
              <a:spAutoFit/>
            </a:bodyPr>
            <a:lstStyle/>
            <a:p>
              <a:pPr defTabSz="913653"/>
              <a:r>
                <a:rPr lang="en-US" b="1" u="sng" dirty="0">
                  <a:solidFill>
                    <a:prstClr val="white"/>
                  </a:solidFill>
                  <a:effectLst>
                    <a:outerShdw blurRad="50800" dist="38100" dir="2700000" algn="tl" rotWithShape="0">
                      <a:prstClr val="black">
                        <a:alpha val="40000"/>
                      </a:prstClr>
                    </a:outerShdw>
                  </a:effectLst>
                  <a:latin typeface="Corbel"/>
                </a:rPr>
                <a:t>Storm Tracking and Hydrometeor Properties</a:t>
              </a:r>
            </a:p>
          </p:txBody>
        </p:sp>
        <p:sp>
          <p:nvSpPr>
            <p:cNvPr id="19" name="TextBox 18"/>
            <p:cNvSpPr txBox="1"/>
            <p:nvPr/>
          </p:nvSpPr>
          <p:spPr>
            <a:xfrm>
              <a:off x="7010400" y="2971800"/>
              <a:ext cx="2286000" cy="369332"/>
            </a:xfrm>
            <a:prstGeom prst="rect">
              <a:avLst/>
            </a:prstGeom>
            <a:noFill/>
          </p:spPr>
          <p:txBody>
            <a:bodyPr wrap="square" rtlCol="0">
              <a:spAutoFit/>
            </a:bodyPr>
            <a:lstStyle/>
            <a:p>
              <a:pPr algn="ctr" defTabSz="913653"/>
              <a:r>
                <a:rPr lang="en-US" b="1" dirty="0">
                  <a:solidFill>
                    <a:prstClr val="white"/>
                  </a:solidFill>
                  <a:effectLst>
                    <a:outerShdw blurRad="50800" dist="38100" dir="2700000" algn="tl" rotWithShape="0">
                      <a:prstClr val="black">
                        <a:alpha val="40000"/>
                      </a:prstClr>
                    </a:outerShdw>
                  </a:effectLst>
                  <a:latin typeface="Corbel"/>
                </a:rPr>
                <a:t>Total Lightning</a:t>
              </a:r>
            </a:p>
          </p:txBody>
        </p:sp>
        <p:cxnSp>
          <p:nvCxnSpPr>
            <p:cNvPr id="20" name="Straight Arrow Connector 19"/>
            <p:cNvCxnSpPr/>
            <p:nvPr/>
          </p:nvCxnSpPr>
          <p:spPr>
            <a:xfrm>
              <a:off x="8077200" y="3429000"/>
              <a:ext cx="0" cy="9906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472595" y="4343400"/>
              <a:ext cx="1667302" cy="646331"/>
            </a:xfrm>
            <a:prstGeom prst="rect">
              <a:avLst/>
            </a:prstGeom>
            <a:noFill/>
          </p:spPr>
          <p:txBody>
            <a:bodyPr wrap="square" rtlCol="0">
              <a:spAutoFit/>
            </a:bodyPr>
            <a:lstStyle/>
            <a:p>
              <a:pPr defTabSz="913653"/>
              <a:r>
                <a:rPr lang="en-US" b="1" u="sng" dirty="0">
                  <a:solidFill>
                    <a:prstClr val="white"/>
                  </a:solidFill>
                  <a:effectLst>
                    <a:outerShdw blurRad="50800" dist="38100" dir="2700000" algn="tl" rotWithShape="0">
                      <a:prstClr val="black">
                        <a:alpha val="40000"/>
                      </a:prstClr>
                    </a:outerShdw>
                  </a:effectLst>
                  <a:latin typeface="Corbel"/>
                </a:rPr>
                <a:t>Storm Electrification</a:t>
              </a:r>
            </a:p>
          </p:txBody>
        </p:sp>
        <p:pic>
          <p:nvPicPr>
            <p:cNvPr id="22" name="Picture 21" descr="ENI_LightningDensity_20140714-205800_T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314" y="1115568"/>
              <a:ext cx="1894386" cy="1828800"/>
            </a:xfrm>
            <a:prstGeom prst="rect">
              <a:avLst/>
            </a:prstGeom>
          </p:spPr>
        </p:pic>
        <p:sp>
          <p:nvSpPr>
            <p:cNvPr id="23" name="TextBox 22"/>
            <p:cNvSpPr txBox="1"/>
            <p:nvPr/>
          </p:nvSpPr>
          <p:spPr>
            <a:xfrm>
              <a:off x="762000" y="5562600"/>
              <a:ext cx="8153400" cy="954107"/>
            </a:xfrm>
            <a:prstGeom prst="rect">
              <a:avLst/>
            </a:prstGeom>
            <a:noFill/>
          </p:spPr>
          <p:txBody>
            <a:bodyPr wrap="square" rtlCol="0">
              <a:spAutoFit/>
            </a:bodyPr>
            <a:lstStyle/>
            <a:p>
              <a:pPr defTabSz="914400" fontAlgn="base">
                <a:spcBef>
                  <a:spcPct val="0"/>
                </a:spcBef>
                <a:spcAft>
                  <a:spcPct val="0"/>
                </a:spcAft>
              </a:pPr>
              <a:r>
                <a:rPr lang="en-US" sz="2800" i="1" dirty="0">
                  <a:solidFill>
                    <a:prstClr val="white"/>
                  </a:solidFill>
                  <a:latin typeface="Arial" pitchFamily="34" charset="0"/>
                </a:rPr>
                <a:t>Probability a thunderstorm will produce severe weather in the future (up to 60 minutes)</a:t>
              </a:r>
            </a:p>
          </p:txBody>
        </p:sp>
        <p:sp>
          <p:nvSpPr>
            <p:cNvPr id="24" name="Left Brace 23"/>
            <p:cNvSpPr/>
            <p:nvPr/>
          </p:nvSpPr>
          <p:spPr>
            <a:xfrm rot="16200000">
              <a:off x="4267200" y="914400"/>
              <a:ext cx="609600" cy="8839200"/>
            </a:xfrm>
            <a:prstGeom prst="leftBrace">
              <a:avLst/>
            </a:pr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grpSp>
      <p:sp>
        <p:nvSpPr>
          <p:cNvPr id="25" name="TextBox 24"/>
          <p:cNvSpPr txBox="1"/>
          <p:nvPr/>
        </p:nvSpPr>
        <p:spPr>
          <a:xfrm>
            <a:off x="381000" y="101024"/>
            <a:ext cx="8305800" cy="646331"/>
          </a:xfrm>
          <a:prstGeom prst="rect">
            <a:avLst/>
          </a:prstGeom>
          <a:noFill/>
        </p:spPr>
        <p:txBody>
          <a:bodyPr wrap="square" rtlCol="0">
            <a:spAutoFit/>
          </a:bodyPr>
          <a:lstStyle/>
          <a:p>
            <a:pPr algn="ctr" defTabSz="913653"/>
            <a:r>
              <a:rPr lang="en-US" sz="3600" b="1" dirty="0" smtClean="0">
                <a:effectLst>
                  <a:outerShdw blurRad="50800" dist="38100" dir="2700000" algn="tl" rotWithShape="0">
                    <a:prstClr val="black">
                      <a:alpha val="40000"/>
                    </a:prstClr>
                  </a:outerShdw>
                </a:effectLst>
                <a:latin typeface="Corbel"/>
              </a:rPr>
              <a:t>“Big Data” </a:t>
            </a:r>
            <a:r>
              <a:rPr lang="en-US" sz="3600" b="1" dirty="0">
                <a:effectLst>
                  <a:outerShdw blurRad="50800" dist="38100" dir="2700000" algn="tl" rotWithShape="0">
                    <a:prstClr val="black">
                      <a:alpha val="40000"/>
                    </a:prstClr>
                  </a:outerShdw>
                </a:effectLst>
                <a:latin typeface="Corbel"/>
              </a:rPr>
              <a:t>to Environmental Intelligence</a:t>
            </a:r>
          </a:p>
        </p:txBody>
      </p:sp>
      <p:sp>
        <p:nvSpPr>
          <p:cNvPr id="2" name="Slide Number Placeholder 1"/>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4</a:t>
            </a:fld>
            <a:endParaRPr lang="en-US">
              <a:solidFill>
                <a:prstClr val="white">
                  <a:lumMod val="75000"/>
                </a:prstClr>
              </a:solidFill>
              <a:latin typeface="Arial"/>
            </a:endParaRPr>
          </a:p>
        </p:txBody>
      </p:sp>
    </p:spTree>
    <p:extLst>
      <p:ext uri="{BB962C8B-B14F-4D97-AF65-F5344CB8AC3E}">
        <p14:creationId xmlns:p14="http://schemas.microsoft.com/office/powerpoint/2010/main" val="289268294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Backup Slides</a:t>
            </a:r>
            <a:endParaRPr lang="en-US" dirty="0"/>
          </a:p>
        </p:txBody>
      </p:sp>
      <p:sp>
        <p:nvSpPr>
          <p:cNvPr id="4" name="Text Placeholder 3"/>
          <p:cNvSpPr>
            <a:spLocks noGrp="1"/>
          </p:cNvSpPr>
          <p:nvPr>
            <p:ph type="body"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40</a:t>
            </a:fld>
            <a:endParaRPr lang="en-US">
              <a:solidFill>
                <a:prstClr val="white">
                  <a:lumMod val="75000"/>
                </a:prstClr>
              </a:solidFill>
              <a:latin typeface="Arial"/>
            </a:endParaRPr>
          </a:p>
        </p:txBody>
      </p:sp>
    </p:spTree>
    <p:extLst>
      <p:ext uri="{BB962C8B-B14F-4D97-AF65-F5344CB8AC3E}">
        <p14:creationId xmlns:p14="http://schemas.microsoft.com/office/powerpoint/2010/main" val="2495412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p:cNvPicPr>
            <a:picLocks noChangeAspect="1"/>
          </p:cNvPicPr>
          <p:nvPr/>
        </p:nvPicPr>
        <p:blipFill>
          <a:blip r:embed="rId3"/>
          <a:stretch>
            <a:fillRect/>
          </a:stretch>
        </p:blipFill>
        <p:spPr>
          <a:xfrm>
            <a:off x="0" y="1676400"/>
            <a:ext cx="4572000" cy="3429000"/>
          </a:xfrm>
          <a:prstGeom prst="rect">
            <a:avLst/>
          </a:prstGeom>
        </p:spPr>
      </p:pic>
      <p:pic>
        <p:nvPicPr>
          <p:cNvPr id="5" name="Picture 4"/>
          <p:cNvPicPr>
            <a:picLocks noChangeAspect="1"/>
          </p:cNvPicPr>
          <p:nvPr/>
        </p:nvPicPr>
        <p:blipFill>
          <a:blip r:embed="rId4"/>
          <a:stretch>
            <a:fillRect/>
          </a:stretch>
        </p:blipFill>
        <p:spPr>
          <a:xfrm>
            <a:off x="4572000" y="3048000"/>
            <a:ext cx="4572000" cy="3429000"/>
          </a:xfrm>
          <a:prstGeom prst="rect">
            <a:avLst/>
          </a:prstGeom>
        </p:spPr>
      </p:pic>
      <p:sp>
        <p:nvSpPr>
          <p:cNvPr id="6" name="TextBox 5"/>
          <p:cNvSpPr txBox="1"/>
          <p:nvPr/>
        </p:nvSpPr>
        <p:spPr>
          <a:xfrm>
            <a:off x="381000" y="101048"/>
            <a:ext cx="8305800" cy="646331"/>
          </a:xfrm>
          <a:prstGeom prst="rect">
            <a:avLst/>
          </a:prstGeom>
          <a:noFill/>
        </p:spPr>
        <p:txBody>
          <a:bodyPr wrap="square" rtlCol="0">
            <a:spAutoFit/>
          </a:bodyPr>
          <a:lstStyle/>
          <a:p>
            <a:pPr algn="ctr" defTabSz="913653"/>
            <a:r>
              <a:rPr lang="en-US" sz="3600" b="1" dirty="0">
                <a:solidFill>
                  <a:srgbClr val="000000"/>
                </a:solidFill>
                <a:effectLst>
                  <a:outerShdw blurRad="50800" dist="38100" dir="2700000" algn="tl" rotWithShape="0">
                    <a:prstClr val="black">
                      <a:alpha val="40000"/>
                    </a:prstClr>
                  </a:outerShdw>
                </a:effectLst>
                <a:latin typeface="Corbel"/>
              </a:rPr>
              <a:t>“Big Data” to Environmental Intelligence</a:t>
            </a:r>
          </a:p>
        </p:txBody>
      </p:sp>
      <p:sp>
        <p:nvSpPr>
          <p:cNvPr id="7" name="TextBox 6"/>
          <p:cNvSpPr txBox="1"/>
          <p:nvPr/>
        </p:nvSpPr>
        <p:spPr>
          <a:xfrm>
            <a:off x="152400" y="838200"/>
            <a:ext cx="2286000" cy="400110"/>
          </a:xfrm>
          <a:prstGeom prst="rect">
            <a:avLst/>
          </a:prstGeom>
          <a:solidFill>
            <a:schemeClr val="bg2">
              <a:lumMod val="20000"/>
              <a:lumOff val="80000"/>
            </a:schemeClr>
          </a:solidFill>
          <a:ln w="31750">
            <a:solidFill>
              <a:schemeClr val="tx1"/>
            </a:solidFill>
          </a:ln>
        </p:spPr>
        <p:txBody>
          <a:bodyPr wrap="square" rtlCol="0">
            <a:spAutoFit/>
          </a:bodyPr>
          <a:lstStyle/>
          <a:p>
            <a:pPr defTabSz="913653"/>
            <a:r>
              <a:rPr lang="en-US" sz="2000" b="1" dirty="0">
                <a:solidFill>
                  <a:prstClr val="black"/>
                </a:solidFill>
                <a:latin typeface="Corbel"/>
              </a:rPr>
              <a:t>1). </a:t>
            </a:r>
            <a:r>
              <a:rPr lang="en-US" sz="2000" b="1" dirty="0" err="1">
                <a:solidFill>
                  <a:prstClr val="black"/>
                </a:solidFill>
                <a:latin typeface="Corbel"/>
              </a:rPr>
              <a:t>Mesoscale</a:t>
            </a:r>
            <a:r>
              <a:rPr lang="en-US" sz="2000" b="1" dirty="0">
                <a:solidFill>
                  <a:prstClr val="black"/>
                </a:solidFill>
                <a:latin typeface="Corbel"/>
              </a:rPr>
              <a:t> NWP</a:t>
            </a:r>
          </a:p>
        </p:txBody>
      </p:sp>
      <p:sp>
        <p:nvSpPr>
          <p:cNvPr id="8" name="TextBox 7"/>
          <p:cNvSpPr txBox="1"/>
          <p:nvPr/>
        </p:nvSpPr>
        <p:spPr>
          <a:xfrm>
            <a:off x="914400" y="1295400"/>
            <a:ext cx="2667000" cy="369332"/>
          </a:xfrm>
          <a:prstGeom prst="rect">
            <a:avLst/>
          </a:prstGeom>
          <a:noFill/>
        </p:spPr>
        <p:txBody>
          <a:bodyPr wrap="square" rtlCol="0">
            <a:spAutoFit/>
          </a:bodyPr>
          <a:lstStyle/>
          <a:p>
            <a:pPr algn="ctr" defTabSz="913653"/>
            <a:r>
              <a:rPr lang="en-US" b="1" dirty="0">
                <a:solidFill>
                  <a:srgbClr val="FFFF00"/>
                </a:solidFill>
                <a:latin typeface="Corbel"/>
              </a:rPr>
              <a:t>Effective Bulk Shear</a:t>
            </a:r>
          </a:p>
        </p:txBody>
      </p:sp>
      <p:sp>
        <p:nvSpPr>
          <p:cNvPr id="9" name="TextBox 8"/>
          <p:cNvSpPr txBox="1"/>
          <p:nvPr/>
        </p:nvSpPr>
        <p:spPr>
          <a:xfrm>
            <a:off x="5715000" y="2667000"/>
            <a:ext cx="2667000" cy="369332"/>
          </a:xfrm>
          <a:prstGeom prst="rect">
            <a:avLst/>
          </a:prstGeom>
          <a:noFill/>
        </p:spPr>
        <p:txBody>
          <a:bodyPr wrap="square" rtlCol="0">
            <a:spAutoFit/>
          </a:bodyPr>
          <a:lstStyle/>
          <a:p>
            <a:pPr algn="ctr" defTabSz="913653"/>
            <a:r>
              <a:rPr lang="en-US" b="1" dirty="0">
                <a:solidFill>
                  <a:srgbClr val="FFFF00"/>
                </a:solidFill>
                <a:latin typeface="Corbel"/>
              </a:rPr>
              <a:t>Most Unstable CAPE</a:t>
            </a:r>
          </a:p>
        </p:txBody>
      </p:sp>
      <p:sp>
        <p:nvSpPr>
          <p:cNvPr id="10" name="TextBox 9"/>
          <p:cNvSpPr txBox="1"/>
          <p:nvPr/>
        </p:nvSpPr>
        <p:spPr>
          <a:xfrm>
            <a:off x="4927600" y="1143000"/>
            <a:ext cx="4191000" cy="1323439"/>
          </a:xfrm>
          <a:prstGeom prst="rect">
            <a:avLst/>
          </a:prstGeom>
          <a:noFill/>
        </p:spPr>
        <p:txBody>
          <a:bodyPr wrap="square" rtlCol="0">
            <a:spAutoFit/>
          </a:bodyPr>
          <a:lstStyle/>
          <a:p>
            <a:pPr defTabSz="913653"/>
            <a:r>
              <a:rPr lang="en-US" sz="2000" b="1" dirty="0">
                <a:solidFill>
                  <a:prstClr val="white"/>
                </a:solidFill>
                <a:latin typeface="Corbel"/>
              </a:rPr>
              <a:t>Short-term forecasts from the Rapid Refresh NWP model are used to characterize the dynamic and thermodynamic environment.</a:t>
            </a: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41</a:t>
            </a:fld>
            <a:endParaRPr lang="en-US">
              <a:solidFill>
                <a:prstClr val="white">
                  <a:lumMod val="75000"/>
                </a:prstClr>
              </a:solidFill>
              <a:latin typeface="Arial"/>
            </a:endParaRPr>
          </a:p>
        </p:txBody>
      </p:sp>
    </p:spTree>
    <p:extLst>
      <p:ext uri="{BB962C8B-B14F-4D97-AF65-F5344CB8AC3E}">
        <p14:creationId xmlns:p14="http://schemas.microsoft.com/office/powerpoint/2010/main" val="74811387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descr="rgb_probsever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4572000" cy="3753612"/>
          </a:xfrm>
          <a:prstGeom prst="rect">
            <a:avLst/>
          </a:prstGeom>
        </p:spPr>
      </p:pic>
      <p:pic>
        <p:nvPicPr>
          <p:cNvPr id="5" name="Picture 4" descr="emiss_probsever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752600"/>
            <a:ext cx="4572000" cy="3753612"/>
          </a:xfrm>
          <a:prstGeom prst="rect">
            <a:avLst/>
          </a:prstGeom>
        </p:spPr>
      </p:pic>
      <p:sp>
        <p:nvSpPr>
          <p:cNvPr id="6" name="TextBox 5"/>
          <p:cNvSpPr txBox="1"/>
          <p:nvPr/>
        </p:nvSpPr>
        <p:spPr>
          <a:xfrm>
            <a:off x="381000" y="101048"/>
            <a:ext cx="8305800" cy="646331"/>
          </a:xfrm>
          <a:prstGeom prst="rect">
            <a:avLst/>
          </a:prstGeom>
          <a:noFill/>
        </p:spPr>
        <p:txBody>
          <a:bodyPr wrap="square" rtlCol="0">
            <a:spAutoFit/>
          </a:bodyPr>
          <a:lstStyle/>
          <a:p>
            <a:pPr algn="ctr" defTabSz="913653"/>
            <a:r>
              <a:rPr lang="en-US" sz="3600" b="1" dirty="0">
                <a:solidFill>
                  <a:srgbClr val="000000"/>
                </a:solidFill>
                <a:effectLst>
                  <a:outerShdw blurRad="50800" dist="38100" dir="2700000" algn="tl" rotWithShape="0">
                    <a:prstClr val="black">
                      <a:alpha val="40000"/>
                    </a:prstClr>
                  </a:outerShdw>
                </a:effectLst>
                <a:latin typeface="Corbel"/>
              </a:rPr>
              <a:t>“Big Data” to Environmental Intelligence</a:t>
            </a:r>
          </a:p>
        </p:txBody>
      </p:sp>
      <p:sp>
        <p:nvSpPr>
          <p:cNvPr id="7" name="TextBox 6"/>
          <p:cNvSpPr txBox="1"/>
          <p:nvPr/>
        </p:nvSpPr>
        <p:spPr>
          <a:xfrm>
            <a:off x="152400" y="838200"/>
            <a:ext cx="3733800" cy="400110"/>
          </a:xfrm>
          <a:prstGeom prst="rect">
            <a:avLst/>
          </a:prstGeom>
          <a:solidFill>
            <a:schemeClr val="bg2">
              <a:lumMod val="20000"/>
              <a:lumOff val="80000"/>
            </a:schemeClr>
          </a:solidFill>
          <a:ln w="31750">
            <a:solidFill>
              <a:schemeClr val="tx1"/>
            </a:solidFill>
          </a:ln>
        </p:spPr>
        <p:txBody>
          <a:bodyPr wrap="square" rtlCol="0">
            <a:spAutoFit/>
          </a:bodyPr>
          <a:lstStyle/>
          <a:p>
            <a:pPr defTabSz="913653"/>
            <a:r>
              <a:rPr lang="en-US" sz="2000" b="1" dirty="0">
                <a:solidFill>
                  <a:prstClr val="black"/>
                </a:solidFill>
                <a:latin typeface="Corbel"/>
              </a:rPr>
              <a:t>2). Geostationary Satellite Data</a:t>
            </a:r>
          </a:p>
        </p:txBody>
      </p:sp>
      <p:sp>
        <p:nvSpPr>
          <p:cNvPr id="8" name="TextBox 7"/>
          <p:cNvSpPr txBox="1"/>
          <p:nvPr/>
        </p:nvSpPr>
        <p:spPr>
          <a:xfrm>
            <a:off x="4953000" y="1066824"/>
            <a:ext cx="4038600" cy="646331"/>
          </a:xfrm>
          <a:prstGeom prst="rect">
            <a:avLst/>
          </a:prstGeom>
          <a:noFill/>
        </p:spPr>
        <p:txBody>
          <a:bodyPr wrap="square" rtlCol="0">
            <a:spAutoFit/>
          </a:bodyPr>
          <a:lstStyle/>
          <a:p>
            <a:pPr algn="ctr" defTabSz="913653"/>
            <a:r>
              <a:rPr lang="en-US" b="1" dirty="0">
                <a:solidFill>
                  <a:srgbClr val="FFFF00"/>
                </a:solidFill>
                <a:latin typeface="Corbel"/>
              </a:rPr>
              <a:t>Top of Troposphere Emissivity</a:t>
            </a:r>
          </a:p>
          <a:p>
            <a:pPr algn="ctr" defTabSz="913653"/>
            <a:r>
              <a:rPr lang="en-US" b="1" dirty="0">
                <a:solidFill>
                  <a:srgbClr val="FFFF00"/>
                </a:solidFill>
                <a:latin typeface="Corbel"/>
              </a:rPr>
              <a:t>(Pavolonis, 2010)</a:t>
            </a:r>
          </a:p>
        </p:txBody>
      </p:sp>
      <p:sp>
        <p:nvSpPr>
          <p:cNvPr id="9" name="TextBox 8"/>
          <p:cNvSpPr txBox="1"/>
          <p:nvPr/>
        </p:nvSpPr>
        <p:spPr>
          <a:xfrm>
            <a:off x="685800" y="1371600"/>
            <a:ext cx="2667000" cy="369332"/>
          </a:xfrm>
          <a:prstGeom prst="rect">
            <a:avLst/>
          </a:prstGeom>
          <a:noFill/>
        </p:spPr>
        <p:txBody>
          <a:bodyPr wrap="square" rtlCol="0">
            <a:spAutoFit/>
          </a:bodyPr>
          <a:lstStyle/>
          <a:p>
            <a:pPr algn="ctr" defTabSz="913653"/>
            <a:r>
              <a:rPr lang="en-US" b="1" dirty="0">
                <a:solidFill>
                  <a:srgbClr val="FFFF00"/>
                </a:solidFill>
                <a:latin typeface="Corbel"/>
              </a:rPr>
              <a:t>False Color Image</a:t>
            </a:r>
          </a:p>
        </p:txBody>
      </p:sp>
      <p:sp>
        <p:nvSpPr>
          <p:cNvPr id="10" name="TextBox 9"/>
          <p:cNvSpPr txBox="1"/>
          <p:nvPr/>
        </p:nvSpPr>
        <p:spPr>
          <a:xfrm>
            <a:off x="152400" y="5638824"/>
            <a:ext cx="8763000" cy="646331"/>
          </a:xfrm>
          <a:prstGeom prst="rect">
            <a:avLst/>
          </a:prstGeom>
          <a:noFill/>
        </p:spPr>
        <p:txBody>
          <a:bodyPr wrap="square" rtlCol="0">
            <a:spAutoFit/>
          </a:bodyPr>
          <a:lstStyle/>
          <a:p>
            <a:pPr defTabSz="913653"/>
            <a:r>
              <a:rPr lang="en-US" b="1" dirty="0">
                <a:solidFill>
                  <a:prstClr val="white"/>
                </a:solidFill>
                <a:latin typeface="Corbel"/>
              </a:rPr>
              <a:t>Object are extracted from </a:t>
            </a:r>
            <a:r>
              <a:rPr lang="en-US" b="1" dirty="0" err="1">
                <a:solidFill>
                  <a:prstClr val="white"/>
                </a:solidFill>
                <a:latin typeface="Corbel"/>
              </a:rPr>
              <a:t>ε</a:t>
            </a:r>
            <a:r>
              <a:rPr lang="en-US" b="1" baseline="-25000" dirty="0" err="1">
                <a:solidFill>
                  <a:prstClr val="white"/>
                </a:solidFill>
                <a:latin typeface="Corbel"/>
              </a:rPr>
              <a:t>tot</a:t>
            </a:r>
            <a:r>
              <a:rPr lang="en-US" b="1" dirty="0">
                <a:solidFill>
                  <a:prstClr val="white"/>
                </a:solidFill>
                <a:latin typeface="Corbel"/>
              </a:rPr>
              <a:t>(11μm) and are tracked in time (</a:t>
            </a:r>
            <a:r>
              <a:rPr lang="en-US" b="1" dirty="0" err="1">
                <a:solidFill>
                  <a:prstClr val="white"/>
                </a:solidFill>
                <a:latin typeface="Corbel"/>
              </a:rPr>
              <a:t>Lakshmanan</a:t>
            </a:r>
            <a:r>
              <a:rPr lang="en-US" b="1" dirty="0">
                <a:solidFill>
                  <a:prstClr val="white"/>
                </a:solidFill>
                <a:latin typeface="Corbel"/>
              </a:rPr>
              <a:t> et al. 2003).  Time trends in the maximum value of </a:t>
            </a:r>
            <a:r>
              <a:rPr lang="en-US" b="1" dirty="0" err="1">
                <a:solidFill>
                  <a:prstClr val="white"/>
                </a:solidFill>
                <a:latin typeface="Corbel"/>
              </a:rPr>
              <a:t>ε</a:t>
            </a:r>
            <a:r>
              <a:rPr lang="en-US" b="1" baseline="-25000" dirty="0" err="1">
                <a:solidFill>
                  <a:prstClr val="white"/>
                </a:solidFill>
                <a:latin typeface="Corbel"/>
              </a:rPr>
              <a:t>tot</a:t>
            </a:r>
            <a:r>
              <a:rPr lang="en-US" b="1" dirty="0">
                <a:solidFill>
                  <a:prstClr val="white"/>
                </a:solidFill>
                <a:latin typeface="Corbel"/>
              </a:rPr>
              <a:t>(11μm) are utilized. </a:t>
            </a:r>
          </a:p>
        </p:txBody>
      </p:sp>
      <p:grpSp>
        <p:nvGrpSpPr>
          <p:cNvPr id="11" name="Group 10"/>
          <p:cNvGrpSpPr/>
          <p:nvPr/>
        </p:nvGrpSpPr>
        <p:grpSpPr>
          <a:xfrm>
            <a:off x="1524000" y="2209800"/>
            <a:ext cx="1453716" cy="2150534"/>
            <a:chOff x="1524000" y="2209800"/>
            <a:chExt cx="1453716" cy="2150534"/>
          </a:xfrm>
        </p:grpSpPr>
        <p:sp>
          <p:nvSpPr>
            <p:cNvPr id="12" name="Oval 11"/>
            <p:cNvSpPr/>
            <p:nvPr/>
          </p:nvSpPr>
          <p:spPr>
            <a:xfrm rot="1680000">
              <a:off x="1547755" y="2899059"/>
              <a:ext cx="1429961" cy="1461275"/>
            </a:xfrm>
            <a:prstGeom prst="ellipse">
              <a:avLst/>
            </a:prstGeom>
            <a:noFill/>
            <a:ln w="27813">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13" name="TextBox 12"/>
            <p:cNvSpPr txBox="1"/>
            <p:nvPr/>
          </p:nvSpPr>
          <p:spPr>
            <a:xfrm>
              <a:off x="1524000" y="2209800"/>
              <a:ext cx="1447800" cy="646331"/>
            </a:xfrm>
            <a:prstGeom prst="rect">
              <a:avLst/>
            </a:prstGeom>
            <a:noFill/>
          </p:spPr>
          <p:txBody>
            <a:bodyPr wrap="square" rtlCol="0">
              <a:spAutoFit/>
            </a:bodyPr>
            <a:lstStyle/>
            <a:p>
              <a:pPr defTabSz="913653"/>
              <a:r>
                <a:rPr lang="en-US" b="1" dirty="0">
                  <a:solidFill>
                    <a:prstClr val="white"/>
                  </a:solidFill>
                  <a:latin typeface="Corbel"/>
                </a:rPr>
                <a:t>Developing Convection</a:t>
              </a:r>
            </a:p>
          </p:txBody>
        </p:sp>
      </p:grpSp>
      <p:grpSp>
        <p:nvGrpSpPr>
          <p:cNvPr id="14" name="Group 13"/>
          <p:cNvGrpSpPr/>
          <p:nvPr/>
        </p:nvGrpSpPr>
        <p:grpSpPr>
          <a:xfrm>
            <a:off x="6096000" y="2209800"/>
            <a:ext cx="1453716" cy="2150534"/>
            <a:chOff x="1524000" y="2209800"/>
            <a:chExt cx="1453716" cy="2150534"/>
          </a:xfrm>
        </p:grpSpPr>
        <p:sp>
          <p:nvSpPr>
            <p:cNvPr id="15" name="Oval 14"/>
            <p:cNvSpPr/>
            <p:nvPr/>
          </p:nvSpPr>
          <p:spPr>
            <a:xfrm rot="1680000">
              <a:off x="1547755" y="2899059"/>
              <a:ext cx="1429961" cy="1461275"/>
            </a:xfrm>
            <a:prstGeom prst="ellipse">
              <a:avLst/>
            </a:prstGeom>
            <a:noFill/>
            <a:ln w="27813">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16" name="TextBox 15"/>
            <p:cNvSpPr txBox="1"/>
            <p:nvPr/>
          </p:nvSpPr>
          <p:spPr>
            <a:xfrm>
              <a:off x="1524000" y="2209800"/>
              <a:ext cx="1447800" cy="646331"/>
            </a:xfrm>
            <a:prstGeom prst="rect">
              <a:avLst/>
            </a:prstGeom>
            <a:noFill/>
          </p:spPr>
          <p:txBody>
            <a:bodyPr wrap="square" rtlCol="0">
              <a:spAutoFit/>
            </a:bodyPr>
            <a:lstStyle/>
            <a:p>
              <a:pPr defTabSz="913653"/>
              <a:r>
                <a:rPr lang="en-US" b="1" dirty="0">
                  <a:solidFill>
                    <a:prstClr val="white"/>
                  </a:solidFill>
                  <a:latin typeface="Corbel"/>
                </a:rPr>
                <a:t>Developing Convection</a:t>
              </a:r>
            </a:p>
          </p:txBody>
        </p:sp>
      </p:grpSp>
      <p:sp>
        <p:nvSpPr>
          <p:cNvPr id="17" name="TextBox 16"/>
          <p:cNvSpPr txBox="1"/>
          <p:nvPr/>
        </p:nvSpPr>
        <p:spPr>
          <a:xfrm>
            <a:off x="3429000" y="3733800"/>
            <a:ext cx="1066800" cy="381000"/>
          </a:xfrm>
          <a:prstGeom prst="rect">
            <a:avLst/>
          </a:prstGeom>
          <a:noFill/>
        </p:spPr>
        <p:txBody>
          <a:bodyPr wrap="square" rtlCol="0">
            <a:spAutoFit/>
          </a:bodyPr>
          <a:lstStyle/>
          <a:p>
            <a:pPr defTabSz="913653"/>
            <a:r>
              <a:rPr lang="en-US" b="1" dirty="0">
                <a:solidFill>
                  <a:prstClr val="white"/>
                </a:solidFill>
                <a:latin typeface="Corbel"/>
              </a:rPr>
              <a:t>Texas</a:t>
            </a:r>
          </a:p>
        </p:txBody>
      </p:sp>
      <p:sp>
        <p:nvSpPr>
          <p:cNvPr id="18" name="TextBox 17"/>
          <p:cNvSpPr txBox="1"/>
          <p:nvPr/>
        </p:nvSpPr>
        <p:spPr>
          <a:xfrm>
            <a:off x="7924800" y="3886200"/>
            <a:ext cx="1066800" cy="381000"/>
          </a:xfrm>
          <a:prstGeom prst="rect">
            <a:avLst/>
          </a:prstGeom>
          <a:noFill/>
        </p:spPr>
        <p:txBody>
          <a:bodyPr wrap="square" rtlCol="0">
            <a:spAutoFit/>
          </a:bodyPr>
          <a:lstStyle/>
          <a:p>
            <a:pPr defTabSz="913653"/>
            <a:r>
              <a:rPr lang="en-US" b="1" dirty="0">
                <a:solidFill>
                  <a:prstClr val="white"/>
                </a:solidFill>
                <a:latin typeface="Corbel"/>
              </a:rPr>
              <a:t>Texas</a:t>
            </a: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42</a:t>
            </a:fld>
            <a:endParaRPr lang="en-US">
              <a:solidFill>
                <a:prstClr val="white">
                  <a:lumMod val="75000"/>
                </a:prstClr>
              </a:solidFill>
              <a:latin typeface="Arial"/>
            </a:endParaRPr>
          </a:p>
        </p:txBody>
      </p:sp>
    </p:spTree>
    <p:extLst>
      <p:ext uri="{BB962C8B-B14F-4D97-AF65-F5344CB8AC3E}">
        <p14:creationId xmlns:p14="http://schemas.microsoft.com/office/powerpoint/2010/main" val="2440141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descr="rgb_probsever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4572000" cy="3753612"/>
          </a:xfrm>
          <a:prstGeom prst="rect">
            <a:avLst/>
          </a:prstGeom>
        </p:spPr>
      </p:pic>
      <p:pic>
        <p:nvPicPr>
          <p:cNvPr id="5" name="Picture 4" descr="cphase_probsever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55648"/>
            <a:ext cx="4572000" cy="3753612"/>
          </a:xfrm>
          <a:prstGeom prst="rect">
            <a:avLst/>
          </a:prstGeom>
        </p:spPr>
      </p:pic>
      <p:sp>
        <p:nvSpPr>
          <p:cNvPr id="6" name="TextBox 5"/>
          <p:cNvSpPr txBox="1"/>
          <p:nvPr/>
        </p:nvSpPr>
        <p:spPr>
          <a:xfrm>
            <a:off x="381000" y="101048"/>
            <a:ext cx="8305800" cy="646331"/>
          </a:xfrm>
          <a:prstGeom prst="rect">
            <a:avLst/>
          </a:prstGeom>
          <a:noFill/>
        </p:spPr>
        <p:txBody>
          <a:bodyPr wrap="square" rtlCol="0">
            <a:spAutoFit/>
          </a:bodyPr>
          <a:lstStyle/>
          <a:p>
            <a:pPr algn="ctr" defTabSz="913653"/>
            <a:r>
              <a:rPr lang="en-US" sz="3600" b="1" dirty="0">
                <a:solidFill>
                  <a:srgbClr val="000000"/>
                </a:solidFill>
                <a:effectLst>
                  <a:outerShdw blurRad="50800" dist="38100" dir="2700000" algn="tl" rotWithShape="0">
                    <a:prstClr val="black">
                      <a:alpha val="40000"/>
                    </a:prstClr>
                  </a:outerShdw>
                </a:effectLst>
                <a:latin typeface="Corbel"/>
              </a:rPr>
              <a:t>“Big Data” to Environmental Intelligence</a:t>
            </a:r>
          </a:p>
        </p:txBody>
      </p:sp>
      <p:sp>
        <p:nvSpPr>
          <p:cNvPr id="7" name="TextBox 6"/>
          <p:cNvSpPr txBox="1"/>
          <p:nvPr/>
        </p:nvSpPr>
        <p:spPr>
          <a:xfrm>
            <a:off x="152400" y="838200"/>
            <a:ext cx="3733800" cy="400110"/>
          </a:xfrm>
          <a:prstGeom prst="rect">
            <a:avLst/>
          </a:prstGeom>
          <a:solidFill>
            <a:schemeClr val="bg2">
              <a:lumMod val="20000"/>
              <a:lumOff val="80000"/>
            </a:schemeClr>
          </a:solidFill>
          <a:ln w="31750">
            <a:solidFill>
              <a:schemeClr val="tx1"/>
            </a:solidFill>
          </a:ln>
        </p:spPr>
        <p:txBody>
          <a:bodyPr wrap="square" rtlCol="0">
            <a:spAutoFit/>
          </a:bodyPr>
          <a:lstStyle/>
          <a:p>
            <a:pPr defTabSz="913653"/>
            <a:r>
              <a:rPr lang="en-US" sz="2000" b="1" dirty="0">
                <a:solidFill>
                  <a:prstClr val="black"/>
                </a:solidFill>
                <a:latin typeface="Corbel"/>
              </a:rPr>
              <a:t>2). Geostationary Satellite Data</a:t>
            </a:r>
          </a:p>
        </p:txBody>
      </p:sp>
      <p:sp>
        <p:nvSpPr>
          <p:cNvPr id="8" name="TextBox 7"/>
          <p:cNvSpPr txBox="1"/>
          <p:nvPr/>
        </p:nvSpPr>
        <p:spPr>
          <a:xfrm>
            <a:off x="685800" y="1371600"/>
            <a:ext cx="2667000" cy="369332"/>
          </a:xfrm>
          <a:prstGeom prst="rect">
            <a:avLst/>
          </a:prstGeom>
          <a:noFill/>
        </p:spPr>
        <p:txBody>
          <a:bodyPr wrap="square" rtlCol="0">
            <a:spAutoFit/>
          </a:bodyPr>
          <a:lstStyle/>
          <a:p>
            <a:pPr algn="ctr" defTabSz="913653"/>
            <a:r>
              <a:rPr lang="en-US" b="1" dirty="0">
                <a:solidFill>
                  <a:srgbClr val="FFFF00"/>
                </a:solidFill>
                <a:latin typeface="Corbel"/>
              </a:rPr>
              <a:t>False Color Image</a:t>
            </a:r>
          </a:p>
        </p:txBody>
      </p:sp>
      <p:sp>
        <p:nvSpPr>
          <p:cNvPr id="9" name="TextBox 8"/>
          <p:cNvSpPr txBox="1"/>
          <p:nvPr/>
        </p:nvSpPr>
        <p:spPr>
          <a:xfrm>
            <a:off x="4953000" y="1066824"/>
            <a:ext cx="4038600" cy="646331"/>
          </a:xfrm>
          <a:prstGeom prst="rect">
            <a:avLst/>
          </a:prstGeom>
          <a:noFill/>
        </p:spPr>
        <p:txBody>
          <a:bodyPr wrap="square" rtlCol="0">
            <a:spAutoFit/>
          </a:bodyPr>
          <a:lstStyle/>
          <a:p>
            <a:pPr algn="ctr" defTabSz="913653"/>
            <a:r>
              <a:rPr lang="en-US" b="1" dirty="0">
                <a:solidFill>
                  <a:srgbClr val="FFFF00"/>
                </a:solidFill>
                <a:latin typeface="Corbel"/>
              </a:rPr>
              <a:t>IR-derived Cloud Top Phase</a:t>
            </a:r>
          </a:p>
          <a:p>
            <a:pPr algn="ctr" defTabSz="913653"/>
            <a:r>
              <a:rPr lang="en-US" b="1" dirty="0">
                <a:solidFill>
                  <a:srgbClr val="FFFF00"/>
                </a:solidFill>
                <a:latin typeface="Corbel"/>
              </a:rPr>
              <a:t>(Pavolonis, 2010)</a:t>
            </a:r>
          </a:p>
        </p:txBody>
      </p:sp>
      <p:sp>
        <p:nvSpPr>
          <p:cNvPr id="10" name="TextBox 9"/>
          <p:cNvSpPr txBox="1"/>
          <p:nvPr/>
        </p:nvSpPr>
        <p:spPr>
          <a:xfrm>
            <a:off x="152400" y="5638800"/>
            <a:ext cx="8763000" cy="369332"/>
          </a:xfrm>
          <a:prstGeom prst="rect">
            <a:avLst/>
          </a:prstGeom>
          <a:noFill/>
        </p:spPr>
        <p:txBody>
          <a:bodyPr wrap="square" rtlCol="0">
            <a:spAutoFit/>
          </a:bodyPr>
          <a:lstStyle/>
          <a:p>
            <a:pPr defTabSz="913653"/>
            <a:r>
              <a:rPr lang="en-US" b="1" dirty="0">
                <a:solidFill>
                  <a:prstClr val="white"/>
                </a:solidFill>
                <a:latin typeface="Corbel"/>
              </a:rPr>
              <a:t>The time trend in the fraction of glaciated pixels within each object is also utilized. </a:t>
            </a:r>
          </a:p>
        </p:txBody>
      </p:sp>
      <p:grpSp>
        <p:nvGrpSpPr>
          <p:cNvPr id="11" name="Group 10"/>
          <p:cNvGrpSpPr/>
          <p:nvPr/>
        </p:nvGrpSpPr>
        <p:grpSpPr>
          <a:xfrm>
            <a:off x="1524000" y="2209800"/>
            <a:ext cx="1453716" cy="2150534"/>
            <a:chOff x="1524000" y="2209800"/>
            <a:chExt cx="1453716" cy="2150534"/>
          </a:xfrm>
        </p:grpSpPr>
        <p:sp>
          <p:nvSpPr>
            <p:cNvPr id="12" name="Oval 11"/>
            <p:cNvSpPr/>
            <p:nvPr/>
          </p:nvSpPr>
          <p:spPr>
            <a:xfrm rot="1680000">
              <a:off x="1547755" y="2899059"/>
              <a:ext cx="1429961" cy="1461275"/>
            </a:xfrm>
            <a:prstGeom prst="ellipse">
              <a:avLst/>
            </a:prstGeom>
            <a:noFill/>
            <a:ln w="27813">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13" name="TextBox 12"/>
            <p:cNvSpPr txBox="1"/>
            <p:nvPr/>
          </p:nvSpPr>
          <p:spPr>
            <a:xfrm>
              <a:off x="1524000" y="2209800"/>
              <a:ext cx="1447800" cy="646331"/>
            </a:xfrm>
            <a:prstGeom prst="rect">
              <a:avLst/>
            </a:prstGeom>
            <a:noFill/>
          </p:spPr>
          <p:txBody>
            <a:bodyPr wrap="square" rtlCol="0">
              <a:spAutoFit/>
            </a:bodyPr>
            <a:lstStyle/>
            <a:p>
              <a:pPr defTabSz="913653"/>
              <a:r>
                <a:rPr lang="en-US" b="1" dirty="0">
                  <a:solidFill>
                    <a:prstClr val="white"/>
                  </a:solidFill>
                  <a:latin typeface="Corbel"/>
                </a:rPr>
                <a:t>Developing Convection</a:t>
              </a:r>
            </a:p>
          </p:txBody>
        </p:sp>
      </p:grpSp>
      <p:grpSp>
        <p:nvGrpSpPr>
          <p:cNvPr id="14" name="Group 13"/>
          <p:cNvGrpSpPr/>
          <p:nvPr/>
        </p:nvGrpSpPr>
        <p:grpSpPr>
          <a:xfrm>
            <a:off x="6096000" y="2209800"/>
            <a:ext cx="1453716" cy="2150534"/>
            <a:chOff x="1524000" y="2209800"/>
            <a:chExt cx="1453716" cy="2150534"/>
          </a:xfrm>
        </p:grpSpPr>
        <p:sp>
          <p:nvSpPr>
            <p:cNvPr id="15" name="Oval 14"/>
            <p:cNvSpPr/>
            <p:nvPr/>
          </p:nvSpPr>
          <p:spPr>
            <a:xfrm rot="1680000">
              <a:off x="1547755" y="2899059"/>
              <a:ext cx="1429961" cy="1461275"/>
            </a:xfrm>
            <a:prstGeom prst="ellipse">
              <a:avLst/>
            </a:prstGeom>
            <a:noFill/>
            <a:ln w="27813">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sp>
          <p:nvSpPr>
            <p:cNvPr id="16" name="TextBox 15"/>
            <p:cNvSpPr txBox="1"/>
            <p:nvPr/>
          </p:nvSpPr>
          <p:spPr>
            <a:xfrm>
              <a:off x="1524000" y="2209800"/>
              <a:ext cx="1447800" cy="646331"/>
            </a:xfrm>
            <a:prstGeom prst="rect">
              <a:avLst/>
            </a:prstGeom>
            <a:noFill/>
            <a:ln>
              <a:noFill/>
            </a:ln>
          </p:spPr>
          <p:txBody>
            <a:bodyPr wrap="square" rtlCol="0">
              <a:spAutoFit/>
            </a:bodyPr>
            <a:lstStyle/>
            <a:p>
              <a:pPr defTabSz="913653"/>
              <a:r>
                <a:rPr lang="en-US" b="1" dirty="0">
                  <a:solidFill>
                    <a:prstClr val="white"/>
                  </a:solidFill>
                  <a:latin typeface="Corbel"/>
                </a:rPr>
                <a:t>Developing Convection</a:t>
              </a:r>
            </a:p>
          </p:txBody>
        </p:sp>
      </p:grpSp>
      <p:sp>
        <p:nvSpPr>
          <p:cNvPr id="17" name="TextBox 16"/>
          <p:cNvSpPr txBox="1"/>
          <p:nvPr/>
        </p:nvSpPr>
        <p:spPr>
          <a:xfrm>
            <a:off x="3429000" y="3733800"/>
            <a:ext cx="1066800" cy="381000"/>
          </a:xfrm>
          <a:prstGeom prst="rect">
            <a:avLst/>
          </a:prstGeom>
          <a:noFill/>
        </p:spPr>
        <p:txBody>
          <a:bodyPr wrap="square" rtlCol="0">
            <a:spAutoFit/>
          </a:bodyPr>
          <a:lstStyle/>
          <a:p>
            <a:pPr defTabSz="913653"/>
            <a:r>
              <a:rPr lang="en-US" b="1" dirty="0">
                <a:solidFill>
                  <a:prstClr val="white"/>
                </a:solidFill>
                <a:latin typeface="Corbel"/>
              </a:rPr>
              <a:t>Texas</a:t>
            </a:r>
          </a:p>
        </p:txBody>
      </p:sp>
      <p:sp>
        <p:nvSpPr>
          <p:cNvPr id="18" name="TextBox 17"/>
          <p:cNvSpPr txBox="1"/>
          <p:nvPr/>
        </p:nvSpPr>
        <p:spPr>
          <a:xfrm>
            <a:off x="7924800" y="3886200"/>
            <a:ext cx="1066800" cy="381000"/>
          </a:xfrm>
          <a:prstGeom prst="rect">
            <a:avLst/>
          </a:prstGeom>
          <a:noFill/>
        </p:spPr>
        <p:txBody>
          <a:bodyPr wrap="square" rtlCol="0">
            <a:spAutoFit/>
          </a:bodyPr>
          <a:lstStyle/>
          <a:p>
            <a:pPr defTabSz="913653"/>
            <a:r>
              <a:rPr lang="en-US" b="1" dirty="0">
                <a:solidFill>
                  <a:prstClr val="white"/>
                </a:solidFill>
                <a:latin typeface="Corbel"/>
              </a:rPr>
              <a:t>Texas</a:t>
            </a: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43</a:t>
            </a:fld>
            <a:endParaRPr lang="en-US">
              <a:solidFill>
                <a:prstClr val="white">
                  <a:lumMod val="75000"/>
                </a:prstClr>
              </a:solidFill>
              <a:latin typeface="Arial"/>
            </a:endParaRPr>
          </a:p>
        </p:txBody>
      </p:sp>
    </p:spTree>
    <p:extLst>
      <p:ext uri="{BB962C8B-B14F-4D97-AF65-F5344CB8AC3E}">
        <p14:creationId xmlns:p14="http://schemas.microsoft.com/office/powerpoint/2010/main" val="3399480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descr="WSR-88DCONUSCoverage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903104"/>
            <a:ext cx="5118100" cy="3954896"/>
          </a:xfrm>
          <a:prstGeom prst="rect">
            <a:avLst/>
          </a:prstGeom>
        </p:spPr>
      </p:pic>
      <p:pic>
        <p:nvPicPr>
          <p:cNvPr id="5" name="Picture 4"/>
          <p:cNvPicPr>
            <a:picLocks noChangeAspect="1"/>
          </p:cNvPicPr>
          <p:nvPr/>
        </p:nvPicPr>
        <p:blipFill>
          <a:blip r:embed="rId4"/>
          <a:stretch>
            <a:fillRect/>
          </a:stretch>
        </p:blipFill>
        <p:spPr>
          <a:xfrm>
            <a:off x="0" y="1600200"/>
            <a:ext cx="4038600" cy="4038600"/>
          </a:xfrm>
          <a:prstGeom prst="rect">
            <a:avLst/>
          </a:prstGeom>
        </p:spPr>
      </p:pic>
      <p:sp>
        <p:nvSpPr>
          <p:cNvPr id="6" name="TextBox 5"/>
          <p:cNvSpPr txBox="1"/>
          <p:nvPr/>
        </p:nvSpPr>
        <p:spPr>
          <a:xfrm>
            <a:off x="609600" y="1295400"/>
            <a:ext cx="2667000" cy="369332"/>
          </a:xfrm>
          <a:prstGeom prst="rect">
            <a:avLst/>
          </a:prstGeom>
          <a:noFill/>
        </p:spPr>
        <p:txBody>
          <a:bodyPr wrap="square" rtlCol="0">
            <a:spAutoFit/>
          </a:bodyPr>
          <a:lstStyle/>
          <a:p>
            <a:pPr algn="ctr" defTabSz="913653"/>
            <a:r>
              <a:rPr lang="en-US" b="1" dirty="0">
                <a:solidFill>
                  <a:srgbClr val="FFFF00"/>
                </a:solidFill>
                <a:latin typeface="Corbel"/>
              </a:rPr>
              <a:t>MESH</a:t>
            </a:r>
          </a:p>
        </p:txBody>
      </p:sp>
      <p:sp>
        <p:nvSpPr>
          <p:cNvPr id="7" name="TextBox 6"/>
          <p:cNvSpPr txBox="1"/>
          <p:nvPr/>
        </p:nvSpPr>
        <p:spPr>
          <a:xfrm>
            <a:off x="381000" y="101048"/>
            <a:ext cx="8305800" cy="646331"/>
          </a:xfrm>
          <a:prstGeom prst="rect">
            <a:avLst/>
          </a:prstGeom>
          <a:noFill/>
        </p:spPr>
        <p:txBody>
          <a:bodyPr wrap="square" rtlCol="0">
            <a:spAutoFit/>
          </a:bodyPr>
          <a:lstStyle/>
          <a:p>
            <a:pPr algn="ctr" defTabSz="913653"/>
            <a:r>
              <a:rPr lang="en-US" sz="3600" b="1" dirty="0">
                <a:solidFill>
                  <a:srgbClr val="000000"/>
                </a:solidFill>
                <a:effectLst>
                  <a:outerShdw blurRad="50800" dist="38100" dir="2700000" algn="tl" rotWithShape="0">
                    <a:prstClr val="black">
                      <a:alpha val="40000"/>
                    </a:prstClr>
                  </a:outerShdw>
                </a:effectLst>
                <a:latin typeface="Corbel"/>
              </a:rPr>
              <a:t>“Big Data” to Environmental Intelligence</a:t>
            </a:r>
          </a:p>
        </p:txBody>
      </p:sp>
      <p:sp>
        <p:nvSpPr>
          <p:cNvPr id="8" name="TextBox 7"/>
          <p:cNvSpPr txBox="1"/>
          <p:nvPr/>
        </p:nvSpPr>
        <p:spPr>
          <a:xfrm>
            <a:off x="152400" y="838200"/>
            <a:ext cx="3733800" cy="400110"/>
          </a:xfrm>
          <a:prstGeom prst="rect">
            <a:avLst/>
          </a:prstGeom>
          <a:solidFill>
            <a:schemeClr val="bg2">
              <a:lumMod val="20000"/>
              <a:lumOff val="80000"/>
            </a:schemeClr>
          </a:solidFill>
          <a:ln w="31750">
            <a:solidFill>
              <a:schemeClr val="tx1"/>
            </a:solidFill>
          </a:ln>
        </p:spPr>
        <p:txBody>
          <a:bodyPr wrap="square" rtlCol="0">
            <a:spAutoFit/>
          </a:bodyPr>
          <a:lstStyle/>
          <a:p>
            <a:pPr defTabSz="913653"/>
            <a:r>
              <a:rPr lang="en-US" sz="2000" b="1" dirty="0">
                <a:solidFill>
                  <a:prstClr val="black"/>
                </a:solidFill>
                <a:latin typeface="Corbel"/>
              </a:rPr>
              <a:t>3). Precipitation RADAR Data</a:t>
            </a:r>
          </a:p>
        </p:txBody>
      </p:sp>
      <p:sp>
        <p:nvSpPr>
          <p:cNvPr id="9" name="TextBox 8"/>
          <p:cNvSpPr txBox="1"/>
          <p:nvPr/>
        </p:nvSpPr>
        <p:spPr>
          <a:xfrm>
            <a:off x="4191000" y="838200"/>
            <a:ext cx="4419600" cy="1938992"/>
          </a:xfrm>
          <a:prstGeom prst="rect">
            <a:avLst/>
          </a:prstGeom>
          <a:noFill/>
        </p:spPr>
        <p:txBody>
          <a:bodyPr wrap="square" rtlCol="0">
            <a:spAutoFit/>
          </a:bodyPr>
          <a:lstStyle/>
          <a:p>
            <a:pPr defTabSz="913653"/>
            <a:r>
              <a:rPr lang="en-US" sz="2000" b="1" dirty="0">
                <a:solidFill>
                  <a:prstClr val="white"/>
                </a:solidFill>
                <a:latin typeface="Corbel"/>
              </a:rPr>
              <a:t>The MESH is taken from the Multi-sensor/Multi-radar System (MRMS) (Witt el al., 1998; </a:t>
            </a:r>
            <a:r>
              <a:rPr lang="en-US" sz="2000" b="1" dirty="0" err="1">
                <a:solidFill>
                  <a:prstClr val="white"/>
                </a:solidFill>
                <a:latin typeface="Corbel"/>
              </a:rPr>
              <a:t>Lakhmanan</a:t>
            </a:r>
            <a:r>
              <a:rPr lang="en-US" sz="2000" b="1" dirty="0">
                <a:solidFill>
                  <a:prstClr val="white"/>
                </a:solidFill>
                <a:latin typeface="Corbel"/>
              </a:rPr>
              <a:t> et al., 2006).  The composite MRMS reflectivity is used to identify and track radar objects.</a:t>
            </a: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44</a:t>
            </a:fld>
            <a:endParaRPr lang="en-US">
              <a:solidFill>
                <a:prstClr val="white">
                  <a:lumMod val="75000"/>
                </a:prstClr>
              </a:solidFill>
              <a:latin typeface="Arial"/>
            </a:endParaRPr>
          </a:p>
        </p:txBody>
      </p:sp>
    </p:spTree>
    <p:extLst>
      <p:ext uri="{BB962C8B-B14F-4D97-AF65-F5344CB8AC3E}">
        <p14:creationId xmlns:p14="http://schemas.microsoft.com/office/powerpoint/2010/main" val="12031369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descr="ENI_LightningDensity_20140714-205800_T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 y="1828800"/>
            <a:ext cx="4862471" cy="4694130"/>
          </a:xfrm>
          <a:prstGeom prst="rect">
            <a:avLst/>
          </a:prstGeom>
        </p:spPr>
      </p:pic>
      <p:pic>
        <p:nvPicPr>
          <p:cNvPr id="5" name="Picture 4" descr="ent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6" y="3048000"/>
            <a:ext cx="3944725" cy="3073400"/>
          </a:xfrm>
          <a:prstGeom prst="rect">
            <a:avLst/>
          </a:prstGeom>
        </p:spPr>
      </p:pic>
      <p:sp>
        <p:nvSpPr>
          <p:cNvPr id="6" name="TextBox 5"/>
          <p:cNvSpPr txBox="1"/>
          <p:nvPr/>
        </p:nvSpPr>
        <p:spPr>
          <a:xfrm>
            <a:off x="381000" y="101048"/>
            <a:ext cx="8305800" cy="646331"/>
          </a:xfrm>
          <a:prstGeom prst="rect">
            <a:avLst/>
          </a:prstGeom>
          <a:noFill/>
        </p:spPr>
        <p:txBody>
          <a:bodyPr wrap="square" rtlCol="0">
            <a:spAutoFit/>
          </a:bodyPr>
          <a:lstStyle/>
          <a:p>
            <a:pPr algn="ctr" defTabSz="913653"/>
            <a:r>
              <a:rPr lang="en-US" sz="3600" b="1" dirty="0">
                <a:solidFill>
                  <a:srgbClr val="000000"/>
                </a:solidFill>
                <a:effectLst>
                  <a:outerShdw blurRad="50800" dist="38100" dir="2700000" algn="tl" rotWithShape="0">
                    <a:prstClr val="black">
                      <a:alpha val="40000"/>
                    </a:prstClr>
                  </a:outerShdw>
                </a:effectLst>
                <a:latin typeface="Corbel"/>
              </a:rPr>
              <a:t>“Big Data” to Environmental Intelligence</a:t>
            </a:r>
          </a:p>
        </p:txBody>
      </p:sp>
      <p:sp>
        <p:nvSpPr>
          <p:cNvPr id="7" name="TextBox 6"/>
          <p:cNvSpPr txBox="1"/>
          <p:nvPr/>
        </p:nvSpPr>
        <p:spPr>
          <a:xfrm>
            <a:off x="1143000" y="1447800"/>
            <a:ext cx="2667000" cy="369332"/>
          </a:xfrm>
          <a:prstGeom prst="rect">
            <a:avLst/>
          </a:prstGeom>
          <a:noFill/>
        </p:spPr>
        <p:txBody>
          <a:bodyPr wrap="square" rtlCol="0">
            <a:spAutoFit/>
          </a:bodyPr>
          <a:lstStyle/>
          <a:p>
            <a:pPr algn="ctr" defTabSz="913653"/>
            <a:r>
              <a:rPr lang="en-US" b="1" dirty="0">
                <a:solidFill>
                  <a:srgbClr val="FFFF00"/>
                </a:solidFill>
                <a:latin typeface="Corbel"/>
              </a:rPr>
              <a:t>Total Lightning</a:t>
            </a:r>
          </a:p>
        </p:txBody>
      </p:sp>
      <p:sp>
        <p:nvSpPr>
          <p:cNvPr id="8" name="TextBox 7"/>
          <p:cNvSpPr txBox="1"/>
          <p:nvPr/>
        </p:nvSpPr>
        <p:spPr>
          <a:xfrm>
            <a:off x="5105400" y="1295407"/>
            <a:ext cx="3886200" cy="1323439"/>
          </a:xfrm>
          <a:prstGeom prst="rect">
            <a:avLst/>
          </a:prstGeom>
          <a:noFill/>
        </p:spPr>
        <p:txBody>
          <a:bodyPr wrap="square" rtlCol="0">
            <a:spAutoFit/>
          </a:bodyPr>
          <a:lstStyle/>
          <a:p>
            <a:pPr defTabSz="913653"/>
            <a:r>
              <a:rPr lang="en-US" sz="2000" b="1" dirty="0">
                <a:solidFill>
                  <a:srgbClr val="FFFFFF"/>
                </a:solidFill>
                <a:latin typeface="Corbel"/>
              </a:rPr>
              <a:t>Total lightning (per minute) within each radar object is utilized.  The total lightning data are from Earth Networks.</a:t>
            </a:r>
          </a:p>
        </p:txBody>
      </p:sp>
      <p:sp>
        <p:nvSpPr>
          <p:cNvPr id="9" name="TextBox 8"/>
          <p:cNvSpPr txBox="1"/>
          <p:nvPr/>
        </p:nvSpPr>
        <p:spPr>
          <a:xfrm>
            <a:off x="5715000" y="6096000"/>
            <a:ext cx="2743200" cy="369332"/>
          </a:xfrm>
          <a:prstGeom prst="rect">
            <a:avLst/>
          </a:prstGeom>
          <a:noFill/>
        </p:spPr>
        <p:txBody>
          <a:bodyPr wrap="square" rtlCol="0">
            <a:spAutoFit/>
          </a:bodyPr>
          <a:lstStyle/>
          <a:p>
            <a:pPr algn="ctr" defTabSz="913653"/>
            <a:r>
              <a:rPr lang="en-US" b="1" dirty="0">
                <a:solidFill>
                  <a:prstClr val="white"/>
                </a:solidFill>
                <a:latin typeface="Corbel"/>
              </a:rPr>
              <a:t>Liu and Heckman, 2012</a:t>
            </a:r>
          </a:p>
        </p:txBody>
      </p:sp>
      <p:sp>
        <p:nvSpPr>
          <p:cNvPr id="10" name="TextBox 9"/>
          <p:cNvSpPr txBox="1"/>
          <p:nvPr/>
        </p:nvSpPr>
        <p:spPr>
          <a:xfrm>
            <a:off x="152400" y="838200"/>
            <a:ext cx="2209800" cy="400110"/>
          </a:xfrm>
          <a:prstGeom prst="rect">
            <a:avLst/>
          </a:prstGeom>
          <a:solidFill>
            <a:schemeClr val="bg2">
              <a:lumMod val="20000"/>
              <a:lumOff val="80000"/>
            </a:schemeClr>
          </a:solidFill>
          <a:ln w="31750">
            <a:solidFill>
              <a:schemeClr val="tx1"/>
            </a:solidFill>
          </a:ln>
        </p:spPr>
        <p:txBody>
          <a:bodyPr wrap="square" rtlCol="0">
            <a:spAutoFit/>
          </a:bodyPr>
          <a:lstStyle/>
          <a:p>
            <a:pPr defTabSz="913653"/>
            <a:r>
              <a:rPr lang="en-US" sz="2000" b="1" dirty="0">
                <a:solidFill>
                  <a:prstClr val="black"/>
                </a:solidFill>
                <a:latin typeface="Corbel"/>
              </a:rPr>
              <a:t>4). Lightning Data</a:t>
            </a: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45</a:t>
            </a:fld>
            <a:endParaRPr lang="en-US">
              <a:solidFill>
                <a:prstClr val="white">
                  <a:lumMod val="75000"/>
                </a:prstClr>
              </a:solidFill>
              <a:latin typeface="Arial"/>
            </a:endParaRPr>
          </a:p>
        </p:txBody>
      </p:sp>
    </p:spTree>
    <p:extLst>
      <p:ext uri="{BB962C8B-B14F-4D97-AF65-F5344CB8AC3E}">
        <p14:creationId xmlns:p14="http://schemas.microsoft.com/office/powerpoint/2010/main" val="310283209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2226_2032_V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7162800" cy="5969000"/>
          </a:xfrm>
          <a:prstGeom prst="rect">
            <a:avLst/>
          </a:prstGeom>
        </p:spPr>
      </p:pic>
      <p:sp>
        <p:nvSpPr>
          <p:cNvPr id="6" name="TextBox 5"/>
          <p:cNvSpPr txBox="1"/>
          <p:nvPr/>
        </p:nvSpPr>
        <p:spPr>
          <a:xfrm>
            <a:off x="381000" y="24892"/>
            <a:ext cx="8305800" cy="584703"/>
          </a:xfrm>
          <a:prstGeom prst="rect">
            <a:avLst/>
          </a:prstGeom>
          <a:noFill/>
        </p:spPr>
        <p:txBody>
          <a:bodyPr wrap="square" lIns="91365" tIns="45684" rIns="91365" bIns="45684" rtlCol="0">
            <a:spAutoFit/>
          </a:bodyPr>
          <a:lstStyle/>
          <a:p>
            <a:pPr fontAlgn="base">
              <a:spcBef>
                <a:spcPct val="0"/>
              </a:spcBef>
              <a:spcAft>
                <a:spcPct val="0"/>
              </a:spcAft>
            </a:pPr>
            <a:r>
              <a:rPr lang="en-US" sz="3200" b="1" dirty="0">
                <a:solidFill>
                  <a:srgbClr val="000000"/>
                </a:solidFill>
                <a:effectLst>
                  <a:outerShdw blurRad="50800" dist="38100" dir="2700000" algn="tl" rotWithShape="0">
                    <a:prstClr val="black">
                      <a:alpha val="40000"/>
                    </a:prstClr>
                  </a:outerShdw>
                </a:effectLst>
                <a:latin typeface="Arial" pitchFamily="34" charset="0"/>
              </a:rPr>
              <a:t>Automated integration of information</a:t>
            </a:r>
          </a:p>
        </p:txBody>
      </p:sp>
      <p:grpSp>
        <p:nvGrpSpPr>
          <p:cNvPr id="18" name="Group 17"/>
          <p:cNvGrpSpPr/>
          <p:nvPr/>
        </p:nvGrpSpPr>
        <p:grpSpPr>
          <a:xfrm>
            <a:off x="2819400" y="1828899"/>
            <a:ext cx="6324600" cy="2209734"/>
            <a:chOff x="2819400" y="1828866"/>
            <a:chExt cx="6324600" cy="2209734"/>
          </a:xfrm>
        </p:grpSpPr>
        <p:sp>
          <p:nvSpPr>
            <p:cNvPr id="3" name="TextBox 2"/>
            <p:cNvSpPr txBox="1"/>
            <p:nvPr/>
          </p:nvSpPr>
          <p:spPr>
            <a:xfrm>
              <a:off x="4419600" y="2438400"/>
              <a:ext cx="4724400" cy="923330"/>
            </a:xfrm>
            <a:prstGeom prst="rect">
              <a:avLst/>
            </a:prstGeom>
            <a:solidFill>
              <a:schemeClr val="tx1">
                <a:lumMod val="65000"/>
                <a:lumOff val="35000"/>
              </a:schemeClr>
            </a:solidFill>
          </p:spPr>
          <p:txBody>
            <a:bodyPr wrap="square" rtlCol="0">
              <a:spAutoFit/>
            </a:bodyPr>
            <a:lstStyle/>
            <a:p>
              <a:pPr fontAlgn="base">
                <a:spcBef>
                  <a:spcPct val="0"/>
                </a:spcBef>
                <a:spcAft>
                  <a:spcPct val="0"/>
                </a:spcAft>
              </a:pPr>
              <a:r>
                <a:rPr lang="en-US" dirty="0" smtClean="0">
                  <a:solidFill>
                    <a:prstClr val="white"/>
                  </a:solidFill>
                  <a:latin typeface="Arial" pitchFamily="34" charset="0"/>
                </a:rPr>
                <a:t>A meteorologist sees developing storms and cloud clusters—not satellite pixels or radiances.</a:t>
              </a:r>
            </a:p>
          </p:txBody>
        </p:sp>
        <p:cxnSp>
          <p:nvCxnSpPr>
            <p:cNvPr id="10" name="Straight Arrow Connector 9"/>
            <p:cNvCxnSpPr>
              <a:stCxn id="3" idx="1"/>
            </p:cNvCxnSpPr>
            <p:nvPr/>
          </p:nvCxnSpPr>
          <p:spPr>
            <a:xfrm flipH="1">
              <a:off x="2819400" y="2900065"/>
              <a:ext cx="1600200" cy="1138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038600" y="2362200"/>
              <a:ext cx="3810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 idx="1"/>
            </p:cNvCxnSpPr>
            <p:nvPr/>
          </p:nvCxnSpPr>
          <p:spPr>
            <a:xfrm flipH="1" flipV="1">
              <a:off x="4038600" y="1828866"/>
              <a:ext cx="381000" cy="1071199"/>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0962" y="1627632"/>
            <a:ext cx="2127181" cy="2834392"/>
            <a:chOff x="2200954" y="1627632"/>
            <a:chExt cx="2127181" cy="2834392"/>
          </a:xfrm>
        </p:grpSpPr>
        <p:sp>
          <p:nvSpPr>
            <p:cNvPr id="21" name="Freeform 20"/>
            <p:cNvSpPr/>
            <p:nvPr/>
          </p:nvSpPr>
          <p:spPr>
            <a:xfrm>
              <a:off x="2200954" y="4046009"/>
              <a:ext cx="638241" cy="416015"/>
            </a:xfrm>
            <a:custGeom>
              <a:avLst/>
              <a:gdLst>
                <a:gd name="connsiteX0" fmla="*/ 415246 w 638241"/>
                <a:gd name="connsiteY0" fmla="*/ 1058 h 416015"/>
                <a:gd name="connsiteX1" fmla="*/ 127379 w 638241"/>
                <a:gd name="connsiteY1" fmla="*/ 85724 h 416015"/>
                <a:gd name="connsiteX2" fmla="*/ 379 w 638241"/>
                <a:gd name="connsiteY2" fmla="*/ 305858 h 416015"/>
                <a:gd name="connsiteX3" fmla="*/ 101979 w 638241"/>
                <a:gd name="connsiteY3" fmla="*/ 415924 h 416015"/>
                <a:gd name="connsiteX4" fmla="*/ 449113 w 638241"/>
                <a:gd name="connsiteY4" fmla="*/ 322791 h 416015"/>
                <a:gd name="connsiteX5" fmla="*/ 609979 w 638241"/>
                <a:gd name="connsiteY5" fmla="*/ 221191 h 416015"/>
                <a:gd name="connsiteX6" fmla="*/ 618446 w 638241"/>
                <a:gd name="connsiteY6" fmla="*/ 51858 h 416015"/>
                <a:gd name="connsiteX7" fmla="*/ 415246 w 638241"/>
                <a:gd name="connsiteY7" fmla="*/ 1058 h 41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41" h="416015">
                  <a:moveTo>
                    <a:pt x="415246" y="1058"/>
                  </a:moveTo>
                  <a:cubicBezTo>
                    <a:pt x="333401" y="6702"/>
                    <a:pt x="196523" y="34924"/>
                    <a:pt x="127379" y="85724"/>
                  </a:cubicBezTo>
                  <a:cubicBezTo>
                    <a:pt x="58235" y="136524"/>
                    <a:pt x="4612" y="250825"/>
                    <a:pt x="379" y="305858"/>
                  </a:cubicBezTo>
                  <a:cubicBezTo>
                    <a:pt x="-3854" y="360891"/>
                    <a:pt x="27190" y="413102"/>
                    <a:pt x="101979" y="415924"/>
                  </a:cubicBezTo>
                  <a:cubicBezTo>
                    <a:pt x="176768" y="418746"/>
                    <a:pt x="364446" y="355247"/>
                    <a:pt x="449113" y="322791"/>
                  </a:cubicBezTo>
                  <a:cubicBezTo>
                    <a:pt x="533780" y="290336"/>
                    <a:pt x="581757" y="266347"/>
                    <a:pt x="609979" y="221191"/>
                  </a:cubicBezTo>
                  <a:cubicBezTo>
                    <a:pt x="638201" y="176036"/>
                    <a:pt x="652313" y="91369"/>
                    <a:pt x="618446" y="51858"/>
                  </a:cubicBezTo>
                  <a:cubicBezTo>
                    <a:pt x="584579" y="12347"/>
                    <a:pt x="497091" y="-4586"/>
                    <a:pt x="415246" y="105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23" name="Freeform 22"/>
            <p:cNvSpPr/>
            <p:nvPr/>
          </p:nvSpPr>
          <p:spPr>
            <a:xfrm>
              <a:off x="3630168" y="1627632"/>
              <a:ext cx="697967" cy="313682"/>
            </a:xfrm>
            <a:custGeom>
              <a:avLst/>
              <a:gdLst>
                <a:gd name="connsiteX0" fmla="*/ 248324 w 697967"/>
                <a:gd name="connsiteY0" fmla="*/ 227 h 313682"/>
                <a:gd name="connsiteX1" fmla="*/ 45124 w 697967"/>
                <a:gd name="connsiteY1" fmla="*/ 59494 h 313682"/>
                <a:gd name="connsiteX2" fmla="*/ 2790 w 697967"/>
                <a:gd name="connsiteY2" fmla="*/ 161094 h 313682"/>
                <a:gd name="connsiteX3" fmla="*/ 95924 w 697967"/>
                <a:gd name="connsiteY3" fmla="*/ 220361 h 313682"/>
                <a:gd name="connsiteX4" fmla="*/ 248324 w 697967"/>
                <a:gd name="connsiteY4" fmla="*/ 220361 h 313682"/>
                <a:gd name="connsiteX5" fmla="*/ 332990 w 697967"/>
                <a:gd name="connsiteY5" fmla="*/ 220361 h 313682"/>
                <a:gd name="connsiteX6" fmla="*/ 443057 w 697967"/>
                <a:gd name="connsiteY6" fmla="*/ 271161 h 313682"/>
                <a:gd name="connsiteX7" fmla="*/ 595457 w 697967"/>
                <a:gd name="connsiteY7" fmla="*/ 313494 h 313682"/>
                <a:gd name="connsiteX8" fmla="*/ 697057 w 697967"/>
                <a:gd name="connsiteY8" fmla="*/ 254227 h 313682"/>
                <a:gd name="connsiteX9" fmla="*/ 637790 w 697967"/>
                <a:gd name="connsiteY9" fmla="*/ 118761 h 313682"/>
                <a:gd name="connsiteX10" fmla="*/ 510790 w 697967"/>
                <a:gd name="connsiteY10" fmla="*/ 42561 h 313682"/>
                <a:gd name="connsiteX11" fmla="*/ 248324 w 697967"/>
                <a:gd name="connsiteY11" fmla="*/ 227 h 3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967" h="313682">
                  <a:moveTo>
                    <a:pt x="248324" y="227"/>
                  </a:moveTo>
                  <a:cubicBezTo>
                    <a:pt x="170713" y="3049"/>
                    <a:pt x="86046" y="32683"/>
                    <a:pt x="45124" y="59494"/>
                  </a:cubicBezTo>
                  <a:cubicBezTo>
                    <a:pt x="4202" y="86305"/>
                    <a:pt x="-5677" y="134283"/>
                    <a:pt x="2790" y="161094"/>
                  </a:cubicBezTo>
                  <a:cubicBezTo>
                    <a:pt x="11257" y="187905"/>
                    <a:pt x="55002" y="210483"/>
                    <a:pt x="95924" y="220361"/>
                  </a:cubicBezTo>
                  <a:cubicBezTo>
                    <a:pt x="136846" y="230239"/>
                    <a:pt x="248324" y="220361"/>
                    <a:pt x="248324" y="220361"/>
                  </a:cubicBezTo>
                  <a:cubicBezTo>
                    <a:pt x="287835" y="220361"/>
                    <a:pt x="300535" y="211894"/>
                    <a:pt x="332990" y="220361"/>
                  </a:cubicBezTo>
                  <a:cubicBezTo>
                    <a:pt x="365446" y="228828"/>
                    <a:pt x="399313" y="255639"/>
                    <a:pt x="443057" y="271161"/>
                  </a:cubicBezTo>
                  <a:cubicBezTo>
                    <a:pt x="486801" y="286683"/>
                    <a:pt x="553124" y="316316"/>
                    <a:pt x="595457" y="313494"/>
                  </a:cubicBezTo>
                  <a:cubicBezTo>
                    <a:pt x="637790" y="310672"/>
                    <a:pt x="690002" y="286682"/>
                    <a:pt x="697057" y="254227"/>
                  </a:cubicBezTo>
                  <a:cubicBezTo>
                    <a:pt x="704112" y="221772"/>
                    <a:pt x="668835" y="154039"/>
                    <a:pt x="637790" y="118761"/>
                  </a:cubicBezTo>
                  <a:cubicBezTo>
                    <a:pt x="606746" y="83483"/>
                    <a:pt x="572879" y="63728"/>
                    <a:pt x="510790" y="42561"/>
                  </a:cubicBezTo>
                  <a:cubicBezTo>
                    <a:pt x="448701" y="21394"/>
                    <a:pt x="325935" y="-2595"/>
                    <a:pt x="248324" y="22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26" name="Freeform 25"/>
            <p:cNvSpPr/>
            <p:nvPr/>
          </p:nvSpPr>
          <p:spPr>
            <a:xfrm>
              <a:off x="3652503" y="2052029"/>
              <a:ext cx="549597" cy="312686"/>
            </a:xfrm>
            <a:custGeom>
              <a:avLst/>
              <a:gdLst>
                <a:gd name="connsiteX0" fmla="*/ 276030 w 549597"/>
                <a:gd name="connsiteY0" fmla="*/ 13838 h 312686"/>
                <a:gd name="connsiteX1" fmla="*/ 13564 w 549597"/>
                <a:gd name="connsiteY1" fmla="*/ 13838 h 312686"/>
                <a:gd name="connsiteX2" fmla="*/ 47430 w 549597"/>
                <a:gd name="connsiteY2" fmla="*/ 106971 h 312686"/>
                <a:gd name="connsiteX3" fmla="*/ 132097 w 549597"/>
                <a:gd name="connsiteY3" fmla="*/ 217038 h 312686"/>
                <a:gd name="connsiteX4" fmla="*/ 360697 w 549597"/>
                <a:gd name="connsiteY4" fmla="*/ 293238 h 312686"/>
                <a:gd name="connsiteX5" fmla="*/ 538497 w 549597"/>
                <a:gd name="connsiteY5" fmla="*/ 310171 h 312686"/>
                <a:gd name="connsiteX6" fmla="*/ 521564 w 549597"/>
                <a:gd name="connsiteY6" fmla="*/ 250904 h 312686"/>
                <a:gd name="connsiteX7" fmla="*/ 445364 w 549597"/>
                <a:gd name="connsiteY7" fmla="*/ 140838 h 312686"/>
                <a:gd name="connsiteX8" fmla="*/ 276030 w 549597"/>
                <a:gd name="connsiteY8" fmla="*/ 13838 h 3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97" h="312686">
                  <a:moveTo>
                    <a:pt x="276030" y="13838"/>
                  </a:moveTo>
                  <a:cubicBezTo>
                    <a:pt x="204063" y="-7329"/>
                    <a:pt x="51664" y="-1684"/>
                    <a:pt x="13564" y="13838"/>
                  </a:cubicBezTo>
                  <a:cubicBezTo>
                    <a:pt x="-24536" y="29360"/>
                    <a:pt x="27675" y="73104"/>
                    <a:pt x="47430" y="106971"/>
                  </a:cubicBezTo>
                  <a:cubicBezTo>
                    <a:pt x="67185" y="140838"/>
                    <a:pt x="79886" y="185994"/>
                    <a:pt x="132097" y="217038"/>
                  </a:cubicBezTo>
                  <a:cubicBezTo>
                    <a:pt x="184308" y="248083"/>
                    <a:pt x="292964" y="277716"/>
                    <a:pt x="360697" y="293238"/>
                  </a:cubicBezTo>
                  <a:cubicBezTo>
                    <a:pt x="428430" y="308760"/>
                    <a:pt x="511686" y="317227"/>
                    <a:pt x="538497" y="310171"/>
                  </a:cubicBezTo>
                  <a:cubicBezTo>
                    <a:pt x="565308" y="303115"/>
                    <a:pt x="537086" y="279126"/>
                    <a:pt x="521564" y="250904"/>
                  </a:cubicBezTo>
                  <a:cubicBezTo>
                    <a:pt x="506042" y="222682"/>
                    <a:pt x="482053" y="178938"/>
                    <a:pt x="445364" y="140838"/>
                  </a:cubicBezTo>
                  <a:cubicBezTo>
                    <a:pt x="408675" y="102738"/>
                    <a:pt x="347997" y="35005"/>
                    <a:pt x="276030" y="1383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grpSp>
      <p:pic>
        <p:nvPicPr>
          <p:cNvPr id="47" name="Picture 46" descr="radar_ok.png"/>
          <p:cNvPicPr>
            <a:picLocks noChangeAspect="1"/>
          </p:cNvPicPr>
          <p:nvPr/>
        </p:nvPicPr>
        <p:blipFill rotWithShape="1">
          <a:blip r:embed="rId4">
            <a:extLst>
              <a:ext uri="{28A0092B-C50C-407E-A947-70E740481C1C}">
                <a14:useLocalDpi xmlns:a14="http://schemas.microsoft.com/office/drawing/2010/main" val="0"/>
              </a:ext>
            </a:extLst>
          </a:blip>
          <a:srcRect l="11718" t="16088" r="17183" b="6000"/>
          <a:stretch/>
        </p:blipFill>
        <p:spPr>
          <a:xfrm>
            <a:off x="5" y="1371600"/>
            <a:ext cx="7387839" cy="4343400"/>
          </a:xfrm>
          <a:prstGeom prst="rect">
            <a:avLst/>
          </a:prstGeom>
        </p:spPr>
      </p:pic>
      <p:sp>
        <p:nvSpPr>
          <p:cNvPr id="48" name="TextBox 47"/>
          <p:cNvSpPr txBox="1"/>
          <p:nvPr/>
        </p:nvSpPr>
        <p:spPr>
          <a:xfrm>
            <a:off x="4419600" y="3276608"/>
            <a:ext cx="4724400" cy="1477255"/>
          </a:xfrm>
          <a:prstGeom prst="rect">
            <a:avLst/>
          </a:prstGeom>
          <a:solidFill>
            <a:schemeClr val="tx1">
              <a:lumMod val="65000"/>
              <a:lumOff val="35000"/>
            </a:schemeClr>
          </a:solid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The same concepts apply to radar data.</a:t>
            </a:r>
          </a:p>
          <a:p>
            <a:pPr fontAlgn="base">
              <a:spcBef>
                <a:spcPct val="0"/>
              </a:spcBef>
              <a:spcAft>
                <a:spcPct val="0"/>
              </a:spcAft>
            </a:pPr>
            <a:endParaRPr lang="en-US" dirty="0">
              <a:solidFill>
                <a:prstClr val="white"/>
              </a:solidFill>
              <a:latin typeface="Arial" pitchFamily="34" charset="0"/>
            </a:endParaRPr>
          </a:p>
          <a:p>
            <a:pPr fontAlgn="base">
              <a:spcBef>
                <a:spcPct val="0"/>
              </a:spcBef>
              <a:spcAft>
                <a:spcPct val="0"/>
              </a:spcAft>
            </a:pPr>
            <a:r>
              <a:rPr lang="en-US" dirty="0" smtClean="0">
                <a:solidFill>
                  <a:prstClr val="white"/>
                </a:solidFill>
                <a:latin typeface="Arial" pitchFamily="34" charset="0"/>
              </a:rPr>
              <a:t>Meteorologists view cells or storms—so the computer needs to identify and track radar cells and their evolution over time.</a:t>
            </a:r>
          </a:p>
        </p:txBody>
      </p:sp>
      <p:grpSp>
        <p:nvGrpSpPr>
          <p:cNvPr id="61" name="Group 60"/>
          <p:cNvGrpSpPr/>
          <p:nvPr/>
        </p:nvGrpSpPr>
        <p:grpSpPr>
          <a:xfrm>
            <a:off x="2724277" y="2609572"/>
            <a:ext cx="1695357" cy="1539158"/>
            <a:chOff x="2724243" y="2609572"/>
            <a:chExt cx="1695357" cy="1539158"/>
          </a:xfrm>
        </p:grpSpPr>
        <p:cxnSp>
          <p:nvCxnSpPr>
            <p:cNvPr id="51" name="Straight Arrow Connector 50"/>
            <p:cNvCxnSpPr/>
            <p:nvPr/>
          </p:nvCxnSpPr>
          <p:spPr>
            <a:xfrm flipH="1" flipV="1">
              <a:off x="3733800" y="3124200"/>
              <a:ext cx="685800" cy="6096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581400" y="3657600"/>
              <a:ext cx="838200" cy="762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276600" y="3733800"/>
              <a:ext cx="1143000" cy="3048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3399512" y="2609572"/>
              <a:ext cx="461518" cy="538078"/>
            </a:xfrm>
            <a:custGeom>
              <a:avLst/>
              <a:gdLst>
                <a:gd name="connsiteX0" fmla="*/ 275021 w 461518"/>
                <a:gd name="connsiteY0" fmla="*/ 531561 h 538078"/>
                <a:gd name="connsiteX1" fmla="*/ 325821 w 461518"/>
                <a:gd name="connsiteY1" fmla="*/ 531561 h 538078"/>
                <a:gd name="connsiteX2" fmla="*/ 418955 w 461518"/>
                <a:gd name="connsiteY2" fmla="*/ 463828 h 538078"/>
                <a:gd name="connsiteX3" fmla="*/ 461288 w 461518"/>
                <a:gd name="connsiteY3" fmla="*/ 353761 h 538078"/>
                <a:gd name="connsiteX4" fmla="*/ 435888 w 461518"/>
                <a:gd name="connsiteY4" fmla="*/ 243695 h 538078"/>
                <a:gd name="connsiteX5" fmla="*/ 435888 w 461518"/>
                <a:gd name="connsiteY5" fmla="*/ 167495 h 538078"/>
                <a:gd name="connsiteX6" fmla="*/ 427421 w 461518"/>
                <a:gd name="connsiteY6" fmla="*/ 91295 h 538078"/>
                <a:gd name="connsiteX7" fmla="*/ 325821 w 461518"/>
                <a:gd name="connsiteY7" fmla="*/ 6628 h 538078"/>
                <a:gd name="connsiteX8" fmla="*/ 232688 w 461518"/>
                <a:gd name="connsiteY8" fmla="*/ 15095 h 538078"/>
                <a:gd name="connsiteX9" fmla="*/ 164955 w 461518"/>
                <a:gd name="connsiteY9" fmla="*/ 91295 h 538078"/>
                <a:gd name="connsiteX10" fmla="*/ 71821 w 461518"/>
                <a:gd name="connsiteY10" fmla="*/ 184428 h 538078"/>
                <a:gd name="connsiteX11" fmla="*/ 4088 w 461518"/>
                <a:gd name="connsiteY11" fmla="*/ 319895 h 538078"/>
                <a:gd name="connsiteX12" fmla="*/ 21021 w 461518"/>
                <a:gd name="connsiteY12" fmla="*/ 413028 h 538078"/>
                <a:gd name="connsiteX13" fmla="*/ 131088 w 461518"/>
                <a:gd name="connsiteY13" fmla="*/ 480761 h 538078"/>
                <a:gd name="connsiteX14" fmla="*/ 275021 w 461518"/>
                <a:gd name="connsiteY14" fmla="*/ 531561 h 53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518" h="538078">
                  <a:moveTo>
                    <a:pt x="275021" y="531561"/>
                  </a:moveTo>
                  <a:cubicBezTo>
                    <a:pt x="288426" y="537205"/>
                    <a:pt x="301832" y="542850"/>
                    <a:pt x="325821" y="531561"/>
                  </a:cubicBezTo>
                  <a:cubicBezTo>
                    <a:pt x="349810" y="520272"/>
                    <a:pt x="396377" y="493461"/>
                    <a:pt x="418955" y="463828"/>
                  </a:cubicBezTo>
                  <a:cubicBezTo>
                    <a:pt x="441533" y="434195"/>
                    <a:pt x="458466" y="390450"/>
                    <a:pt x="461288" y="353761"/>
                  </a:cubicBezTo>
                  <a:cubicBezTo>
                    <a:pt x="464110" y="317072"/>
                    <a:pt x="440121" y="274739"/>
                    <a:pt x="435888" y="243695"/>
                  </a:cubicBezTo>
                  <a:cubicBezTo>
                    <a:pt x="431655" y="212651"/>
                    <a:pt x="437299" y="192895"/>
                    <a:pt x="435888" y="167495"/>
                  </a:cubicBezTo>
                  <a:cubicBezTo>
                    <a:pt x="434477" y="142095"/>
                    <a:pt x="445766" y="118106"/>
                    <a:pt x="427421" y="91295"/>
                  </a:cubicBezTo>
                  <a:cubicBezTo>
                    <a:pt x="409077" y="64484"/>
                    <a:pt x="358277" y="19328"/>
                    <a:pt x="325821" y="6628"/>
                  </a:cubicBezTo>
                  <a:cubicBezTo>
                    <a:pt x="293366" y="-6072"/>
                    <a:pt x="259499" y="984"/>
                    <a:pt x="232688" y="15095"/>
                  </a:cubicBezTo>
                  <a:cubicBezTo>
                    <a:pt x="205877" y="29206"/>
                    <a:pt x="191766" y="63073"/>
                    <a:pt x="164955" y="91295"/>
                  </a:cubicBezTo>
                  <a:cubicBezTo>
                    <a:pt x="138144" y="119517"/>
                    <a:pt x="98632" y="146328"/>
                    <a:pt x="71821" y="184428"/>
                  </a:cubicBezTo>
                  <a:cubicBezTo>
                    <a:pt x="45010" y="222528"/>
                    <a:pt x="12555" y="281795"/>
                    <a:pt x="4088" y="319895"/>
                  </a:cubicBezTo>
                  <a:cubicBezTo>
                    <a:pt x="-4379" y="357995"/>
                    <a:pt x="-146" y="386217"/>
                    <a:pt x="21021" y="413028"/>
                  </a:cubicBezTo>
                  <a:cubicBezTo>
                    <a:pt x="42188" y="439839"/>
                    <a:pt x="131088" y="480761"/>
                    <a:pt x="131088" y="480761"/>
                  </a:cubicBezTo>
                  <a:lnTo>
                    <a:pt x="275021" y="531561"/>
                  </a:ln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59" name="Freeform 58"/>
            <p:cNvSpPr/>
            <p:nvPr/>
          </p:nvSpPr>
          <p:spPr>
            <a:xfrm>
              <a:off x="3133778" y="3504730"/>
              <a:ext cx="516642" cy="353751"/>
            </a:xfrm>
            <a:custGeom>
              <a:avLst/>
              <a:gdLst>
                <a:gd name="connsiteX0" fmla="*/ 185155 w 516642"/>
                <a:gd name="connsiteY0" fmla="*/ 59737 h 353751"/>
                <a:gd name="connsiteX1" fmla="*/ 7355 w 516642"/>
                <a:gd name="connsiteY1" fmla="*/ 169803 h 353751"/>
                <a:gd name="connsiteX2" fmla="*/ 41222 w 516642"/>
                <a:gd name="connsiteY2" fmla="*/ 254470 h 353751"/>
                <a:gd name="connsiteX3" fmla="*/ 108955 w 516642"/>
                <a:gd name="connsiteY3" fmla="*/ 330670 h 353751"/>
                <a:gd name="connsiteX4" fmla="*/ 312155 w 516642"/>
                <a:gd name="connsiteY4" fmla="*/ 347603 h 353751"/>
                <a:gd name="connsiteX5" fmla="*/ 396822 w 516642"/>
                <a:gd name="connsiteY5" fmla="*/ 237537 h 353751"/>
                <a:gd name="connsiteX6" fmla="*/ 464555 w 516642"/>
                <a:gd name="connsiteY6" fmla="*/ 152870 h 353751"/>
                <a:gd name="connsiteX7" fmla="*/ 515355 w 516642"/>
                <a:gd name="connsiteY7" fmla="*/ 76670 h 353751"/>
                <a:gd name="connsiteX8" fmla="*/ 489955 w 516642"/>
                <a:gd name="connsiteY8" fmla="*/ 34337 h 353751"/>
                <a:gd name="connsiteX9" fmla="*/ 371422 w 516642"/>
                <a:gd name="connsiteY9" fmla="*/ 470 h 353751"/>
                <a:gd name="connsiteX10" fmla="*/ 252889 w 516642"/>
                <a:gd name="connsiteY10" fmla="*/ 59737 h 353751"/>
                <a:gd name="connsiteX11" fmla="*/ 185155 w 516642"/>
                <a:gd name="connsiteY11" fmla="*/ 59737 h 3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642" h="353751">
                  <a:moveTo>
                    <a:pt x="185155" y="59737"/>
                  </a:moveTo>
                  <a:cubicBezTo>
                    <a:pt x="144233" y="78081"/>
                    <a:pt x="31344" y="137348"/>
                    <a:pt x="7355" y="169803"/>
                  </a:cubicBezTo>
                  <a:cubicBezTo>
                    <a:pt x="-16634" y="202259"/>
                    <a:pt x="24289" y="227659"/>
                    <a:pt x="41222" y="254470"/>
                  </a:cubicBezTo>
                  <a:cubicBezTo>
                    <a:pt x="58155" y="281281"/>
                    <a:pt x="63800" y="315148"/>
                    <a:pt x="108955" y="330670"/>
                  </a:cubicBezTo>
                  <a:cubicBezTo>
                    <a:pt x="154110" y="346192"/>
                    <a:pt x="264177" y="363125"/>
                    <a:pt x="312155" y="347603"/>
                  </a:cubicBezTo>
                  <a:cubicBezTo>
                    <a:pt x="360133" y="332081"/>
                    <a:pt x="371422" y="269993"/>
                    <a:pt x="396822" y="237537"/>
                  </a:cubicBezTo>
                  <a:cubicBezTo>
                    <a:pt x="422222" y="205082"/>
                    <a:pt x="444800" y="179681"/>
                    <a:pt x="464555" y="152870"/>
                  </a:cubicBezTo>
                  <a:cubicBezTo>
                    <a:pt x="484310" y="126059"/>
                    <a:pt x="511122" y="96426"/>
                    <a:pt x="515355" y="76670"/>
                  </a:cubicBezTo>
                  <a:cubicBezTo>
                    <a:pt x="519588" y="56914"/>
                    <a:pt x="513944" y="47037"/>
                    <a:pt x="489955" y="34337"/>
                  </a:cubicBezTo>
                  <a:cubicBezTo>
                    <a:pt x="465966" y="21637"/>
                    <a:pt x="410933" y="-3763"/>
                    <a:pt x="371422" y="470"/>
                  </a:cubicBezTo>
                  <a:cubicBezTo>
                    <a:pt x="331911" y="4703"/>
                    <a:pt x="276878" y="48448"/>
                    <a:pt x="252889" y="59737"/>
                  </a:cubicBezTo>
                  <a:cubicBezTo>
                    <a:pt x="228900" y="71026"/>
                    <a:pt x="226077" y="41393"/>
                    <a:pt x="185155" y="59737"/>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60" name="Freeform 59"/>
            <p:cNvSpPr/>
            <p:nvPr/>
          </p:nvSpPr>
          <p:spPr>
            <a:xfrm>
              <a:off x="2724243" y="3798712"/>
              <a:ext cx="638852" cy="350018"/>
            </a:xfrm>
            <a:custGeom>
              <a:avLst/>
              <a:gdLst>
                <a:gd name="connsiteX0" fmla="*/ 450757 w 638852"/>
                <a:gd name="connsiteY0" fmla="*/ 2821 h 350018"/>
                <a:gd name="connsiteX1" fmla="*/ 332224 w 638852"/>
                <a:gd name="connsiteY1" fmla="*/ 45155 h 350018"/>
                <a:gd name="connsiteX2" fmla="*/ 315290 w 638852"/>
                <a:gd name="connsiteY2" fmla="*/ 104421 h 350018"/>
                <a:gd name="connsiteX3" fmla="*/ 306824 w 638852"/>
                <a:gd name="connsiteY3" fmla="*/ 138288 h 350018"/>
                <a:gd name="connsiteX4" fmla="*/ 205224 w 638852"/>
                <a:gd name="connsiteY4" fmla="*/ 87488 h 350018"/>
                <a:gd name="connsiteX5" fmla="*/ 103624 w 638852"/>
                <a:gd name="connsiteY5" fmla="*/ 138288 h 350018"/>
                <a:gd name="connsiteX6" fmla="*/ 2024 w 638852"/>
                <a:gd name="connsiteY6" fmla="*/ 248355 h 350018"/>
                <a:gd name="connsiteX7" fmla="*/ 44357 w 638852"/>
                <a:gd name="connsiteY7" fmla="*/ 316088 h 350018"/>
                <a:gd name="connsiteX8" fmla="*/ 145957 w 638852"/>
                <a:gd name="connsiteY8" fmla="*/ 349955 h 350018"/>
                <a:gd name="connsiteX9" fmla="*/ 239090 w 638852"/>
                <a:gd name="connsiteY9" fmla="*/ 324555 h 350018"/>
                <a:gd name="connsiteX10" fmla="*/ 366090 w 638852"/>
                <a:gd name="connsiteY10" fmla="*/ 324555 h 350018"/>
                <a:gd name="connsiteX11" fmla="*/ 450757 w 638852"/>
                <a:gd name="connsiteY11" fmla="*/ 307621 h 350018"/>
                <a:gd name="connsiteX12" fmla="*/ 493090 w 638852"/>
                <a:gd name="connsiteY12" fmla="*/ 256821 h 350018"/>
                <a:gd name="connsiteX13" fmla="*/ 620090 w 638852"/>
                <a:gd name="connsiteY13" fmla="*/ 146755 h 350018"/>
                <a:gd name="connsiteX14" fmla="*/ 628557 w 638852"/>
                <a:gd name="connsiteY14" fmla="*/ 70555 h 350018"/>
                <a:gd name="connsiteX15" fmla="*/ 526957 w 638852"/>
                <a:gd name="connsiteY15" fmla="*/ 11288 h 350018"/>
                <a:gd name="connsiteX16" fmla="*/ 450757 w 638852"/>
                <a:gd name="connsiteY16" fmla="*/ 2821 h 3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852" h="350018">
                  <a:moveTo>
                    <a:pt x="450757" y="2821"/>
                  </a:moveTo>
                  <a:cubicBezTo>
                    <a:pt x="418302" y="8465"/>
                    <a:pt x="354802" y="28222"/>
                    <a:pt x="332224" y="45155"/>
                  </a:cubicBezTo>
                  <a:cubicBezTo>
                    <a:pt x="309646" y="62088"/>
                    <a:pt x="319523" y="88899"/>
                    <a:pt x="315290" y="104421"/>
                  </a:cubicBezTo>
                  <a:cubicBezTo>
                    <a:pt x="311057" y="119943"/>
                    <a:pt x="325168" y="141110"/>
                    <a:pt x="306824" y="138288"/>
                  </a:cubicBezTo>
                  <a:cubicBezTo>
                    <a:pt x="288480" y="135466"/>
                    <a:pt x="239091" y="87488"/>
                    <a:pt x="205224" y="87488"/>
                  </a:cubicBezTo>
                  <a:cubicBezTo>
                    <a:pt x="171357" y="87488"/>
                    <a:pt x="137491" y="111477"/>
                    <a:pt x="103624" y="138288"/>
                  </a:cubicBezTo>
                  <a:cubicBezTo>
                    <a:pt x="69757" y="165099"/>
                    <a:pt x="11902" y="218722"/>
                    <a:pt x="2024" y="248355"/>
                  </a:cubicBezTo>
                  <a:cubicBezTo>
                    <a:pt x="-7854" y="277988"/>
                    <a:pt x="20368" y="299155"/>
                    <a:pt x="44357" y="316088"/>
                  </a:cubicBezTo>
                  <a:cubicBezTo>
                    <a:pt x="68346" y="333021"/>
                    <a:pt x="113502" y="348544"/>
                    <a:pt x="145957" y="349955"/>
                  </a:cubicBezTo>
                  <a:cubicBezTo>
                    <a:pt x="178412" y="351366"/>
                    <a:pt x="202401" y="328788"/>
                    <a:pt x="239090" y="324555"/>
                  </a:cubicBezTo>
                  <a:cubicBezTo>
                    <a:pt x="275779" y="320322"/>
                    <a:pt x="330812" y="327377"/>
                    <a:pt x="366090" y="324555"/>
                  </a:cubicBezTo>
                  <a:cubicBezTo>
                    <a:pt x="401368" y="321733"/>
                    <a:pt x="429590" y="318910"/>
                    <a:pt x="450757" y="307621"/>
                  </a:cubicBezTo>
                  <a:cubicBezTo>
                    <a:pt x="471924" y="296332"/>
                    <a:pt x="464868" y="283632"/>
                    <a:pt x="493090" y="256821"/>
                  </a:cubicBezTo>
                  <a:cubicBezTo>
                    <a:pt x="521312" y="230010"/>
                    <a:pt x="597512" y="177799"/>
                    <a:pt x="620090" y="146755"/>
                  </a:cubicBezTo>
                  <a:cubicBezTo>
                    <a:pt x="642668" y="115711"/>
                    <a:pt x="644079" y="93133"/>
                    <a:pt x="628557" y="70555"/>
                  </a:cubicBezTo>
                  <a:cubicBezTo>
                    <a:pt x="613035" y="47977"/>
                    <a:pt x="559413" y="22577"/>
                    <a:pt x="526957" y="11288"/>
                  </a:cubicBezTo>
                  <a:cubicBezTo>
                    <a:pt x="494502" y="-1"/>
                    <a:pt x="483212" y="-2823"/>
                    <a:pt x="450757" y="2821"/>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grpSp>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4" name="Slide Number Placeholder 3"/>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46</a:t>
            </a:fld>
            <a:endParaRPr lang="en-US">
              <a:solidFill>
                <a:prstClr val="white">
                  <a:lumMod val="75000"/>
                </a:prstClr>
              </a:solidFill>
              <a:latin typeface="Arial"/>
            </a:endParaRPr>
          </a:p>
        </p:txBody>
      </p:sp>
    </p:spTree>
    <p:extLst>
      <p:ext uri="{BB962C8B-B14F-4D97-AF65-F5344CB8AC3E}">
        <p14:creationId xmlns:p14="http://schemas.microsoft.com/office/powerpoint/2010/main" val="1370730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5" name="Group 4"/>
          <p:cNvGrpSpPr/>
          <p:nvPr/>
        </p:nvGrpSpPr>
        <p:grpSpPr>
          <a:xfrm>
            <a:off x="0" y="2743200"/>
            <a:ext cx="9144000" cy="3658050"/>
            <a:chOff x="0" y="2743200"/>
            <a:chExt cx="9144000" cy="3658050"/>
          </a:xfrm>
        </p:grpSpPr>
        <p:pic>
          <p:nvPicPr>
            <p:cNvPr id="6" name="Picture 5" descr="TEST15_skill_scor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4484380" cy="3657600"/>
            </a:xfrm>
            <a:prstGeom prst="rect">
              <a:avLst/>
            </a:prstGeom>
          </p:spPr>
        </p:pic>
        <p:pic>
          <p:nvPicPr>
            <p:cNvPr id="7" name="Picture 6" descr="TEST15_reliability_2014.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743200"/>
              <a:ext cx="4648200" cy="3658050"/>
            </a:xfrm>
            <a:prstGeom prst="rect">
              <a:avLst/>
            </a:prstGeom>
          </p:spPr>
        </p:pic>
        <p:sp>
          <p:nvSpPr>
            <p:cNvPr id="8" name="TextBox 7"/>
            <p:cNvSpPr txBox="1"/>
            <p:nvPr/>
          </p:nvSpPr>
          <p:spPr>
            <a:xfrm>
              <a:off x="7239000" y="4495800"/>
              <a:ext cx="1600200" cy="369332"/>
            </a:xfrm>
            <a:prstGeom prst="rect">
              <a:avLst/>
            </a:prstGeom>
            <a:noFill/>
          </p:spPr>
          <p:txBody>
            <a:bodyPr wrap="square" rtlCol="0">
              <a:spAutoFit/>
            </a:bodyPr>
            <a:lstStyle/>
            <a:p>
              <a:pPr defTabSz="913653"/>
              <a:r>
                <a:rPr lang="en-US" b="1" dirty="0">
                  <a:solidFill>
                    <a:prstClr val="black"/>
                  </a:solidFill>
                  <a:latin typeface="Corbel"/>
                </a:rPr>
                <a:t>Over-forecast</a:t>
              </a:r>
            </a:p>
          </p:txBody>
        </p:sp>
        <p:sp>
          <p:nvSpPr>
            <p:cNvPr id="9" name="TextBox 8"/>
            <p:cNvSpPr txBox="1"/>
            <p:nvPr/>
          </p:nvSpPr>
          <p:spPr>
            <a:xfrm>
              <a:off x="5867400" y="3657600"/>
              <a:ext cx="1828800" cy="369332"/>
            </a:xfrm>
            <a:prstGeom prst="rect">
              <a:avLst/>
            </a:prstGeom>
            <a:noFill/>
          </p:spPr>
          <p:txBody>
            <a:bodyPr wrap="square" rtlCol="0">
              <a:spAutoFit/>
            </a:bodyPr>
            <a:lstStyle/>
            <a:p>
              <a:pPr defTabSz="913653"/>
              <a:r>
                <a:rPr lang="en-US" b="1" dirty="0">
                  <a:solidFill>
                    <a:prstClr val="black"/>
                  </a:solidFill>
                  <a:latin typeface="Corbel"/>
                </a:rPr>
                <a:t>Under-forecast</a:t>
              </a:r>
            </a:p>
          </p:txBody>
        </p:sp>
      </p:grpSp>
      <p:sp>
        <p:nvSpPr>
          <p:cNvPr id="10" name="TextBox 9"/>
          <p:cNvSpPr txBox="1"/>
          <p:nvPr/>
        </p:nvSpPr>
        <p:spPr>
          <a:xfrm>
            <a:off x="152400" y="1600200"/>
            <a:ext cx="4191000" cy="1015663"/>
          </a:xfrm>
          <a:prstGeom prst="rect">
            <a:avLst/>
          </a:prstGeom>
          <a:noFill/>
        </p:spPr>
        <p:txBody>
          <a:bodyPr wrap="square" rtlCol="0">
            <a:spAutoFit/>
          </a:bodyPr>
          <a:lstStyle/>
          <a:p>
            <a:pPr defTabSz="913653"/>
            <a:r>
              <a:rPr lang="en-US" sz="2000" b="1" dirty="0">
                <a:solidFill>
                  <a:prstClr val="white"/>
                </a:solidFill>
                <a:latin typeface="Corbel"/>
              </a:rPr>
              <a:t>Once a 60% probability is achieved, any gain in CSI at higher probabilities is negligible</a:t>
            </a:r>
          </a:p>
        </p:txBody>
      </p:sp>
      <p:sp>
        <p:nvSpPr>
          <p:cNvPr id="11" name="TextBox 10"/>
          <p:cNvSpPr txBox="1"/>
          <p:nvPr/>
        </p:nvSpPr>
        <p:spPr>
          <a:xfrm>
            <a:off x="5105400" y="1905000"/>
            <a:ext cx="3886200" cy="707886"/>
          </a:xfrm>
          <a:prstGeom prst="rect">
            <a:avLst/>
          </a:prstGeom>
          <a:noFill/>
        </p:spPr>
        <p:txBody>
          <a:bodyPr wrap="square" rtlCol="0">
            <a:spAutoFit/>
          </a:bodyPr>
          <a:lstStyle/>
          <a:p>
            <a:pPr defTabSz="913653"/>
            <a:r>
              <a:rPr lang="en-US" sz="2000" b="1" dirty="0">
                <a:solidFill>
                  <a:prstClr val="white"/>
                </a:solidFill>
                <a:latin typeface="Corbel"/>
              </a:rPr>
              <a:t>Overall, the </a:t>
            </a:r>
            <a:r>
              <a:rPr lang="en-US" sz="2000" b="1" dirty="0" err="1">
                <a:solidFill>
                  <a:prstClr val="white"/>
                </a:solidFill>
                <a:latin typeface="Corbel"/>
              </a:rPr>
              <a:t>ProbSevere</a:t>
            </a:r>
            <a:r>
              <a:rPr lang="en-US" sz="2000" b="1" dirty="0">
                <a:solidFill>
                  <a:prstClr val="white"/>
                </a:solidFill>
                <a:latin typeface="Corbel"/>
              </a:rPr>
              <a:t> probabilities are well calibrated</a:t>
            </a:r>
          </a:p>
        </p:txBody>
      </p:sp>
      <p:sp>
        <p:nvSpPr>
          <p:cNvPr id="12" name="TextBox 11"/>
          <p:cNvSpPr txBox="1"/>
          <p:nvPr/>
        </p:nvSpPr>
        <p:spPr>
          <a:xfrm>
            <a:off x="990600" y="228600"/>
            <a:ext cx="7162800" cy="584776"/>
          </a:xfrm>
          <a:prstGeom prst="rect">
            <a:avLst/>
          </a:prstGeom>
          <a:noFill/>
        </p:spPr>
        <p:txBody>
          <a:bodyPr wrap="square" rtlCol="0">
            <a:spAutoFit/>
          </a:bodyPr>
          <a:lstStyle/>
          <a:p>
            <a:pPr algn="ctr" defTabSz="913653"/>
            <a:r>
              <a:rPr lang="en-US" sz="3200" b="1" dirty="0" err="1">
                <a:solidFill>
                  <a:srgbClr val="000000"/>
                </a:solidFill>
                <a:latin typeface="Corbel"/>
              </a:rPr>
              <a:t>ProbSevere</a:t>
            </a:r>
            <a:r>
              <a:rPr lang="en-US" sz="3200" b="1" dirty="0">
                <a:solidFill>
                  <a:srgbClr val="000000"/>
                </a:solidFill>
                <a:latin typeface="Corbel"/>
              </a:rPr>
              <a:t> </a:t>
            </a:r>
            <a:r>
              <a:rPr lang="en-US" sz="3200" b="1" dirty="0" smtClean="0">
                <a:solidFill>
                  <a:srgbClr val="000000"/>
                </a:solidFill>
                <a:latin typeface="Corbel"/>
              </a:rPr>
              <a:t>Verification</a:t>
            </a:r>
            <a:endParaRPr lang="en-US" sz="3200" b="1" dirty="0">
              <a:solidFill>
                <a:srgbClr val="000000"/>
              </a:solidFill>
              <a:latin typeface="Corbe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47</a:t>
            </a:fld>
            <a:endParaRPr lang="en-US">
              <a:solidFill>
                <a:prstClr val="white">
                  <a:lumMod val="75000"/>
                </a:prstClr>
              </a:solidFill>
              <a:latin typeface="Arial"/>
            </a:endParaRPr>
          </a:p>
        </p:txBody>
      </p:sp>
    </p:spTree>
    <p:extLst>
      <p:ext uri="{BB962C8B-B14F-4D97-AF65-F5344CB8AC3E}">
        <p14:creationId xmlns:p14="http://schemas.microsoft.com/office/powerpoint/2010/main" val="556535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4" name="TextBox 3"/>
          <p:cNvSpPr txBox="1"/>
          <p:nvPr/>
        </p:nvSpPr>
        <p:spPr>
          <a:xfrm>
            <a:off x="222585" y="731403"/>
            <a:ext cx="8759385" cy="1077218"/>
          </a:xfrm>
          <a:prstGeom prst="rect">
            <a:avLst/>
          </a:prstGeom>
          <a:noFill/>
        </p:spPr>
        <p:txBody>
          <a:bodyPr wrap="square" rtlCol="0">
            <a:spAutoFit/>
          </a:bodyPr>
          <a:lstStyle/>
          <a:p>
            <a:r>
              <a:rPr lang="en-US" sz="1600" b="1" i="1" kern="0" dirty="0">
                <a:solidFill>
                  <a:srgbClr val="FFFFFF"/>
                </a:solidFill>
              </a:rPr>
              <a:t>“It seems that </a:t>
            </a:r>
            <a:r>
              <a:rPr lang="en-US" sz="1600" b="1" i="1" kern="0" dirty="0" err="1">
                <a:solidFill>
                  <a:srgbClr val="FFFFFF"/>
                </a:solidFill>
              </a:rPr>
              <a:t>ProbSevere</a:t>
            </a:r>
            <a:r>
              <a:rPr lang="en-US" sz="1600" b="1" i="1" kern="0" dirty="0">
                <a:solidFill>
                  <a:srgbClr val="FFFFFF"/>
                </a:solidFill>
              </a:rPr>
              <a:t> has become a standard display to load up on several of the forecaster's routine procedures during convection, a sign that many of our forecasters have enough experience with the model that they have at least some confidence in the product.</a:t>
            </a:r>
            <a:r>
              <a:rPr lang="en-US" sz="1600" b="1" i="1" kern="0" dirty="0" smtClean="0">
                <a:solidFill>
                  <a:srgbClr val="FFFFFF"/>
                </a:solidFill>
              </a:rPr>
              <a:t>”</a:t>
            </a:r>
            <a:endParaRPr lang="en-US" sz="1600" b="1" i="1" kern="0" dirty="0">
              <a:solidFill>
                <a:srgbClr val="FFFFFF"/>
              </a:solidFill>
            </a:endParaRPr>
          </a:p>
        </p:txBody>
      </p:sp>
      <p:sp>
        <p:nvSpPr>
          <p:cNvPr id="5" name="TextBox 4"/>
          <p:cNvSpPr txBox="1"/>
          <p:nvPr/>
        </p:nvSpPr>
        <p:spPr>
          <a:xfrm>
            <a:off x="222585" y="2061308"/>
            <a:ext cx="8759385" cy="1323439"/>
          </a:xfrm>
          <a:prstGeom prst="rect">
            <a:avLst/>
          </a:prstGeom>
          <a:noFill/>
        </p:spPr>
        <p:txBody>
          <a:bodyPr wrap="square" rtlCol="0">
            <a:spAutoFit/>
          </a:bodyPr>
          <a:lstStyle/>
          <a:p>
            <a:r>
              <a:rPr lang="en-US" sz="1600" b="1" i="1" kern="0" dirty="0">
                <a:solidFill>
                  <a:schemeClr val="bg1"/>
                </a:solidFill>
              </a:rPr>
              <a:t>“As people got comfortable using the data it became very useful, especially in marginal cases and when the warning met wanted to issue a warning early in a storms life. We had a </a:t>
            </a:r>
            <a:r>
              <a:rPr lang="en-US" sz="1600" b="1" i="1" kern="0" dirty="0" err="1">
                <a:solidFill>
                  <a:schemeClr val="bg1"/>
                </a:solidFill>
              </a:rPr>
              <a:t>supercell</a:t>
            </a:r>
            <a:r>
              <a:rPr lang="en-US" sz="1600" b="1" i="1" kern="0" dirty="0">
                <a:solidFill>
                  <a:schemeClr val="bg1"/>
                </a:solidFill>
              </a:rPr>
              <a:t> event where a storm was quickly building and warnings were issued before a robust core aloft. </a:t>
            </a:r>
            <a:r>
              <a:rPr lang="en-US" sz="1600" b="1" i="1" kern="0" dirty="0" err="1">
                <a:solidFill>
                  <a:schemeClr val="bg1"/>
                </a:solidFill>
              </a:rPr>
              <a:t>ProbSevere</a:t>
            </a:r>
            <a:r>
              <a:rPr lang="en-US" sz="1600" b="1" i="1" kern="0" dirty="0">
                <a:solidFill>
                  <a:schemeClr val="bg1"/>
                </a:solidFill>
              </a:rPr>
              <a:t> gave us another piece of data to support the warning decision to our customers before it was apparent on legacy radar techniques.</a:t>
            </a:r>
            <a:r>
              <a:rPr lang="en-US" sz="1600" b="1" i="1" kern="0" dirty="0" smtClean="0">
                <a:solidFill>
                  <a:schemeClr val="bg1"/>
                </a:solidFill>
              </a:rPr>
              <a:t>”</a:t>
            </a:r>
            <a:endParaRPr lang="en-US" sz="1600" b="1" i="1" kern="0" dirty="0">
              <a:solidFill>
                <a:schemeClr val="bg1"/>
              </a:solidFill>
            </a:endParaRPr>
          </a:p>
        </p:txBody>
      </p:sp>
      <p:sp>
        <p:nvSpPr>
          <p:cNvPr id="6" name="TextBox 5"/>
          <p:cNvSpPr txBox="1"/>
          <p:nvPr/>
        </p:nvSpPr>
        <p:spPr>
          <a:xfrm>
            <a:off x="222585" y="3682695"/>
            <a:ext cx="8759385" cy="830997"/>
          </a:xfrm>
          <a:prstGeom prst="rect">
            <a:avLst/>
          </a:prstGeom>
          <a:noFill/>
        </p:spPr>
        <p:txBody>
          <a:bodyPr wrap="square" rtlCol="0">
            <a:spAutoFit/>
          </a:bodyPr>
          <a:lstStyle/>
          <a:p>
            <a:r>
              <a:rPr lang="en-US" sz="1600" b="1" i="1" kern="0" dirty="0">
                <a:solidFill>
                  <a:srgbClr val="FFFFFF"/>
                </a:solidFill>
              </a:rPr>
              <a:t>“</a:t>
            </a:r>
            <a:r>
              <a:rPr lang="en-US" sz="1600" b="1" i="1" dirty="0">
                <a:solidFill>
                  <a:srgbClr val="FFFFFF"/>
                </a:solidFill>
              </a:rPr>
              <a:t>I think we all found the best use of </a:t>
            </a:r>
            <a:r>
              <a:rPr lang="en-US" sz="1600" b="1" i="1" dirty="0" err="1">
                <a:solidFill>
                  <a:srgbClr val="FFFFFF"/>
                </a:solidFill>
              </a:rPr>
              <a:t>ProbSevere</a:t>
            </a:r>
            <a:r>
              <a:rPr lang="en-US" sz="1600" b="1" i="1" dirty="0">
                <a:solidFill>
                  <a:srgbClr val="FFFFFF"/>
                </a:solidFill>
              </a:rPr>
              <a:t> to be what storms to NOT focus on as much. In that way, </a:t>
            </a:r>
            <a:r>
              <a:rPr lang="en-US" sz="1600" b="1" i="1" dirty="0" err="1">
                <a:solidFill>
                  <a:srgbClr val="FFFFFF"/>
                </a:solidFill>
              </a:rPr>
              <a:t>ProbSevere</a:t>
            </a:r>
            <a:r>
              <a:rPr lang="en-US" sz="1600" b="1" i="1" dirty="0">
                <a:solidFill>
                  <a:srgbClr val="FFFFFF"/>
                </a:solidFill>
              </a:rPr>
              <a:t> improved radar efficiency on a scope full of storms...guiding us to more detailed interrogation on the higher probability storms.</a:t>
            </a:r>
            <a:r>
              <a:rPr lang="en-US" sz="1600" b="1" i="1" kern="0" dirty="0" smtClean="0">
                <a:solidFill>
                  <a:srgbClr val="FFFFFF"/>
                </a:solidFill>
              </a:rPr>
              <a:t>”</a:t>
            </a:r>
            <a:endParaRPr lang="en-US" sz="1600" b="1" i="1" kern="0" dirty="0">
              <a:solidFill>
                <a:srgbClr val="FFFFFF"/>
              </a:solidFill>
            </a:endParaRPr>
          </a:p>
        </p:txBody>
      </p:sp>
      <p:sp>
        <p:nvSpPr>
          <p:cNvPr id="7" name="TextBox 6"/>
          <p:cNvSpPr txBox="1"/>
          <p:nvPr/>
        </p:nvSpPr>
        <p:spPr>
          <a:xfrm>
            <a:off x="222585" y="4895234"/>
            <a:ext cx="8759385" cy="584776"/>
          </a:xfrm>
          <a:prstGeom prst="rect">
            <a:avLst/>
          </a:prstGeom>
          <a:noFill/>
        </p:spPr>
        <p:txBody>
          <a:bodyPr wrap="square" rtlCol="0">
            <a:spAutoFit/>
          </a:bodyPr>
          <a:lstStyle/>
          <a:p>
            <a:r>
              <a:rPr lang="en-US" sz="1600" b="1" i="1" dirty="0">
                <a:solidFill>
                  <a:srgbClr val="FFFFFF"/>
                </a:solidFill>
              </a:rPr>
              <a:t>“</a:t>
            </a:r>
            <a:r>
              <a:rPr lang="en-US" sz="1600" b="1" i="1" dirty="0" err="1">
                <a:solidFill>
                  <a:srgbClr val="FFFFFF"/>
                </a:solidFill>
              </a:rPr>
              <a:t>ProbSevere</a:t>
            </a:r>
            <a:r>
              <a:rPr lang="en-US" sz="1600" b="1" i="1" dirty="0">
                <a:solidFill>
                  <a:srgbClr val="FFFFFF"/>
                </a:solidFill>
              </a:rPr>
              <a:t> was most valuable on days with numerous cells with just one person on radar, helping to quickly determine which cells to focus on and which not to.”</a:t>
            </a:r>
          </a:p>
        </p:txBody>
      </p:sp>
      <p:sp>
        <p:nvSpPr>
          <p:cNvPr id="8" name="TextBox 7"/>
          <p:cNvSpPr txBox="1"/>
          <p:nvPr/>
        </p:nvSpPr>
        <p:spPr>
          <a:xfrm>
            <a:off x="222585" y="5814523"/>
            <a:ext cx="8759385" cy="830997"/>
          </a:xfrm>
          <a:prstGeom prst="rect">
            <a:avLst/>
          </a:prstGeom>
          <a:noFill/>
        </p:spPr>
        <p:txBody>
          <a:bodyPr wrap="square" rtlCol="0">
            <a:spAutoFit/>
          </a:bodyPr>
          <a:lstStyle/>
          <a:p>
            <a:r>
              <a:rPr lang="en-US" sz="1600" b="1" i="1" kern="0" dirty="0">
                <a:solidFill>
                  <a:srgbClr val="FFFFFF"/>
                </a:solidFill>
              </a:rPr>
              <a:t>“I think those who used the model as a guide to determine what storms to focus a more detailed assessment on generally were pleased. With 4 RPGs in our CWA (3 TDWRs and an 88D) we need all the time/awareness efficiency we can get.”</a:t>
            </a:r>
            <a:endParaRPr lang="en-US" sz="1600" b="1" i="1" dirty="0">
              <a:solidFill>
                <a:srgbClr val="FFFFFF"/>
              </a:solidFill>
            </a:endParaRPr>
          </a:p>
        </p:txBody>
      </p:sp>
      <p:sp>
        <p:nvSpPr>
          <p:cNvPr id="9" name="TextBox 8"/>
          <p:cNvSpPr txBox="1"/>
          <p:nvPr/>
        </p:nvSpPr>
        <p:spPr>
          <a:xfrm>
            <a:off x="109728" y="45189"/>
            <a:ext cx="8948826" cy="461665"/>
          </a:xfrm>
          <a:prstGeom prst="rect">
            <a:avLst/>
          </a:prstGeom>
          <a:noFill/>
        </p:spPr>
        <p:txBody>
          <a:bodyPr wrap="square" rtlCol="0">
            <a:spAutoFit/>
          </a:bodyPr>
          <a:lstStyle/>
          <a:p>
            <a:r>
              <a:rPr lang="en-US" sz="2400" b="1" dirty="0" smtClean="0"/>
              <a:t>Spring/Summer 2016 Central and Eastern Region Evaluation </a:t>
            </a:r>
            <a:endParaRPr lang="en-US" sz="2400" b="1" dirty="0"/>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48</a:t>
            </a:fld>
            <a:endParaRPr lang="en-US">
              <a:solidFill>
                <a:prstClr val="white">
                  <a:lumMod val="75000"/>
                </a:prstClr>
              </a:solidFill>
              <a:latin typeface="Arial"/>
            </a:endParaRPr>
          </a:p>
        </p:txBody>
      </p:sp>
    </p:spTree>
    <p:extLst>
      <p:ext uri="{BB962C8B-B14F-4D97-AF65-F5344CB8AC3E}">
        <p14:creationId xmlns:p14="http://schemas.microsoft.com/office/powerpoint/2010/main" val="77461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7" name="TextBox 6"/>
          <p:cNvSpPr txBox="1"/>
          <p:nvPr/>
        </p:nvSpPr>
        <p:spPr>
          <a:xfrm>
            <a:off x="76200" y="-88986"/>
            <a:ext cx="8915400" cy="1231106"/>
          </a:xfrm>
          <a:prstGeom prst="rect">
            <a:avLst/>
          </a:prstGeom>
          <a:noFill/>
        </p:spPr>
        <p:txBody>
          <a:bodyPr wrap="square" rtlCol="0">
            <a:spAutoFit/>
          </a:bodyPr>
          <a:lstStyle/>
          <a:p>
            <a:pPr algn="ctr" defTabSz="913653"/>
            <a:endParaRPr lang="en-US" u="sng" dirty="0">
              <a:solidFill>
                <a:prstClr val="white"/>
              </a:solidFill>
              <a:latin typeface="Corbel"/>
              <a:hlinkClick r:id="rId2"/>
            </a:endParaRPr>
          </a:p>
          <a:p>
            <a:pPr algn="ctr" defTabSz="913653"/>
            <a:r>
              <a:rPr lang="en-US" sz="2800" b="1" dirty="0">
                <a:solidFill>
                  <a:prstClr val="white"/>
                </a:solidFill>
                <a:latin typeface="Corbel"/>
                <a:hlinkClick r:id="rId3"/>
              </a:rPr>
              <a:t>http://</a:t>
            </a:r>
            <a:r>
              <a:rPr lang="en-US" sz="2800" b="1" dirty="0" err="1">
                <a:solidFill>
                  <a:prstClr val="white"/>
                </a:solidFill>
                <a:latin typeface="Corbel"/>
                <a:hlinkClick r:id="rId3"/>
              </a:rPr>
              <a:t>cimss.ssec.wisc.edu</a:t>
            </a:r>
            <a:r>
              <a:rPr lang="en-US" sz="2800" b="1" dirty="0">
                <a:solidFill>
                  <a:prstClr val="white"/>
                </a:solidFill>
                <a:latin typeface="Corbel"/>
                <a:hlinkClick r:id="rId3"/>
              </a:rPr>
              <a:t>/</a:t>
            </a:r>
            <a:r>
              <a:rPr lang="en-US" sz="2800" b="1" dirty="0" err="1">
                <a:solidFill>
                  <a:prstClr val="white"/>
                </a:solidFill>
                <a:latin typeface="Corbel"/>
                <a:hlinkClick r:id="rId3"/>
              </a:rPr>
              <a:t>severe_conv</a:t>
            </a:r>
            <a:r>
              <a:rPr lang="en-US" sz="2800" b="1" dirty="0">
                <a:solidFill>
                  <a:prstClr val="white"/>
                </a:solidFill>
                <a:latin typeface="Corbel"/>
                <a:hlinkClick r:id="rId3"/>
              </a:rPr>
              <a:t>/</a:t>
            </a:r>
            <a:r>
              <a:rPr lang="en-US" sz="2800" b="1" dirty="0" err="1">
                <a:solidFill>
                  <a:prstClr val="white"/>
                </a:solidFill>
                <a:latin typeface="Corbel"/>
                <a:hlinkClick r:id="rId3"/>
              </a:rPr>
              <a:t>probsev.html</a:t>
            </a:r>
            <a:endParaRPr lang="en-US" sz="2800" b="1" dirty="0">
              <a:solidFill>
                <a:prstClr val="white"/>
              </a:solidFill>
              <a:latin typeface="Corbel"/>
            </a:endParaRPr>
          </a:p>
          <a:p>
            <a:pPr algn="ctr" defTabSz="913653"/>
            <a:endParaRPr lang="en-US" sz="2800" b="1" dirty="0">
              <a:solidFill>
                <a:prstClr val="white"/>
              </a:solidFill>
              <a:latin typeface="Corbel"/>
            </a:endParaRPr>
          </a:p>
        </p:txBody>
      </p:sp>
      <p:pic>
        <p:nvPicPr>
          <p:cNvPr id="8" name="Picture 7" descr="ProbSevere_Website.tiff"/>
          <p:cNvPicPr>
            <a:picLocks noChangeAspect="1"/>
          </p:cNvPicPr>
          <p:nvPr/>
        </p:nvPicPr>
        <p:blipFill rotWithShape="1">
          <a:blip r:embed="rId4">
            <a:extLst>
              <a:ext uri="{28A0092B-C50C-407E-A947-70E740481C1C}">
                <a14:useLocalDpi xmlns:a14="http://schemas.microsoft.com/office/drawing/2010/main" val="0"/>
              </a:ext>
            </a:extLst>
          </a:blip>
          <a:srcRect t="2667" b="-2"/>
          <a:stretch/>
        </p:blipFill>
        <p:spPr>
          <a:xfrm>
            <a:off x="732569" y="814034"/>
            <a:ext cx="7712713" cy="5760828"/>
          </a:xfrm>
          <a:prstGeom prst="rect">
            <a:avLst/>
          </a:prstGeom>
        </p:spPr>
      </p:pic>
      <p:sp>
        <p:nvSpPr>
          <p:cNvPr id="2" name="Slide Number Placeholder 1"/>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49</a:t>
            </a:fld>
            <a:endParaRPr lang="en-US">
              <a:solidFill>
                <a:prstClr val="white">
                  <a:lumMod val="75000"/>
                </a:prstClr>
              </a:solidFill>
              <a:latin typeface="Arial"/>
            </a:endParaRPr>
          </a:p>
        </p:txBody>
      </p:sp>
    </p:spTree>
    <p:extLst>
      <p:ext uri="{BB962C8B-B14F-4D97-AF65-F5344CB8AC3E}">
        <p14:creationId xmlns:p14="http://schemas.microsoft.com/office/powerpoint/2010/main" val="265173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6" name="TextBox 5"/>
          <p:cNvSpPr txBox="1"/>
          <p:nvPr/>
        </p:nvSpPr>
        <p:spPr>
          <a:xfrm>
            <a:off x="1066800" y="0"/>
            <a:ext cx="7125067" cy="584776"/>
          </a:xfrm>
          <a:prstGeom prst="rect">
            <a:avLst/>
          </a:prstGeom>
          <a:noFill/>
        </p:spPr>
        <p:txBody>
          <a:bodyPr wrap="none" rtlCol="0">
            <a:spAutoFit/>
          </a:bodyPr>
          <a:lstStyle/>
          <a:p>
            <a:pPr defTabSz="914400" fontAlgn="base">
              <a:spcBef>
                <a:spcPct val="0"/>
              </a:spcBef>
              <a:spcAft>
                <a:spcPct val="0"/>
              </a:spcAft>
            </a:pPr>
            <a:r>
              <a:rPr lang="en-US" sz="3200" b="1" dirty="0">
                <a:solidFill>
                  <a:srgbClr val="000000"/>
                </a:solidFill>
                <a:latin typeface="Arial" pitchFamily="34" charset="0"/>
              </a:rPr>
              <a:t>ProbSevere Model AWIPS</a:t>
            </a:r>
            <a:r>
              <a:rPr lang="en-US" sz="3200" b="1" dirty="0" smtClean="0">
                <a:solidFill>
                  <a:srgbClr val="000000"/>
                </a:solidFill>
                <a:latin typeface="Arial" pitchFamily="34" charset="0"/>
              </a:rPr>
              <a:t>-II </a:t>
            </a:r>
            <a:r>
              <a:rPr lang="en-US" sz="3200" b="1" dirty="0">
                <a:solidFill>
                  <a:srgbClr val="000000"/>
                </a:solidFill>
                <a:latin typeface="Arial" pitchFamily="34" charset="0"/>
              </a:rPr>
              <a:t>Display</a:t>
            </a:r>
          </a:p>
        </p:txBody>
      </p:sp>
      <p:grpSp>
        <p:nvGrpSpPr>
          <p:cNvPr id="13" name="Group 12"/>
          <p:cNvGrpSpPr/>
          <p:nvPr/>
        </p:nvGrpSpPr>
        <p:grpSpPr>
          <a:xfrm>
            <a:off x="0" y="1155700"/>
            <a:ext cx="9144000" cy="4542538"/>
            <a:chOff x="0" y="1155700"/>
            <a:chExt cx="9144000" cy="4542538"/>
          </a:xfrm>
          <a:solidFill>
            <a:schemeClr val="tx1"/>
          </a:solidFill>
        </p:grpSpPr>
        <p:pic>
          <p:nvPicPr>
            <p:cNvPr id="14" name="Picture 13"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a:grpFill/>
          </p:spPr>
        </p:pic>
        <p:sp>
          <p:nvSpPr>
            <p:cNvPr id="15" name="TextBox 14"/>
            <p:cNvSpPr txBox="1"/>
            <p:nvPr/>
          </p:nvSpPr>
          <p:spPr>
            <a:xfrm>
              <a:off x="0" y="2209800"/>
              <a:ext cx="4800600" cy="2585323"/>
            </a:xfrm>
            <a:prstGeom prst="rect">
              <a:avLst/>
            </a:prstGeom>
            <a:grpFill/>
          </p:spPr>
          <p:txBody>
            <a:bodyPr wrap="square" rtlCol="0">
              <a:spAutoFit/>
            </a:bodyPr>
            <a:lstStyle/>
            <a:p>
              <a:pPr defTabSz="914400" fontAlgn="base">
                <a:spcBef>
                  <a:spcPct val="0"/>
                </a:spcBef>
                <a:spcAft>
                  <a:spcPct val="0"/>
                </a:spcAft>
              </a:pPr>
              <a:r>
                <a:rPr lang="en-US" b="1" dirty="0">
                  <a:solidFill>
                    <a:srgbClr val="FFFFFF"/>
                  </a:solidFill>
                  <a:latin typeface="Arial" pitchFamily="34" charset="0"/>
                </a:rPr>
                <a:t>Model output are shapefiles contoured around radar storm cells.</a:t>
              </a:r>
            </a:p>
            <a:p>
              <a:pPr defTabSz="914400" fontAlgn="base">
                <a:spcBef>
                  <a:spcPct val="0"/>
                </a:spcBef>
                <a:spcAft>
                  <a:spcPct val="0"/>
                </a:spcAft>
              </a:pPr>
              <a:endParaRPr lang="en-US" b="1" dirty="0">
                <a:solidFill>
                  <a:srgbClr val="FFFFFF"/>
                </a:solidFill>
                <a:latin typeface="Arial" pitchFamily="34" charset="0"/>
              </a:endParaRPr>
            </a:p>
            <a:p>
              <a:pPr defTabSz="914400" fontAlgn="base">
                <a:spcBef>
                  <a:spcPct val="0"/>
                </a:spcBef>
                <a:spcAft>
                  <a:spcPct val="0"/>
                </a:spcAft>
              </a:pPr>
              <a:r>
                <a:rPr lang="en-US" b="1" dirty="0">
                  <a:solidFill>
                    <a:srgbClr val="FFFFFF"/>
                  </a:solidFill>
                  <a:latin typeface="Arial" pitchFamily="34" charset="0"/>
                </a:rPr>
                <a:t>Enhancement designed for overlay on radar reflectivity—but can be overlaid on any field (satellite, radar velocity, etc.).</a:t>
              </a:r>
            </a:p>
            <a:p>
              <a:pPr defTabSz="914400" fontAlgn="base">
                <a:spcBef>
                  <a:spcPct val="0"/>
                </a:spcBef>
                <a:spcAft>
                  <a:spcPct val="0"/>
                </a:spcAft>
              </a:pPr>
              <a:endParaRPr lang="en-US" b="1" dirty="0">
                <a:solidFill>
                  <a:srgbClr val="FFFFFF"/>
                </a:solidFill>
                <a:latin typeface="Arial" pitchFamily="34" charset="0"/>
              </a:endParaRPr>
            </a:p>
            <a:p>
              <a:pPr defTabSz="914400" fontAlgn="base">
                <a:spcBef>
                  <a:spcPct val="0"/>
                </a:spcBef>
                <a:spcAft>
                  <a:spcPct val="0"/>
                </a:spcAft>
              </a:pPr>
              <a:r>
                <a:rPr lang="en-US" b="1" dirty="0">
                  <a:solidFill>
                    <a:srgbClr val="FFFFFF"/>
                  </a:solidFill>
                  <a:latin typeface="Arial" pitchFamily="34" charset="0"/>
                </a:rPr>
                <a:t>Sampling offers readout of model probability as well as each model input.</a:t>
              </a:r>
            </a:p>
          </p:txBody>
        </p:sp>
        <p:cxnSp>
          <p:nvCxnSpPr>
            <p:cNvPr id="16" name="Straight Arrow Connector 15"/>
            <p:cNvCxnSpPr/>
            <p:nvPr/>
          </p:nvCxnSpPr>
          <p:spPr>
            <a:xfrm>
              <a:off x="4343400" y="2590800"/>
              <a:ext cx="1600200" cy="304800"/>
            </a:xfrm>
            <a:prstGeom prst="straightConnector1">
              <a:avLst/>
            </a:prstGeom>
            <a:grpFill/>
            <a:ln w="635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208776" y="3621024"/>
              <a:ext cx="932688"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653"/>
              <a:endParaRPr lang="en-US">
                <a:solidFill>
                  <a:prstClr val="white"/>
                </a:solidFill>
                <a:latin typeface="Corbel"/>
              </a:endParaRPr>
            </a:p>
          </p:txBody>
        </p:sp>
      </p:grpSp>
      <p:sp>
        <p:nvSpPr>
          <p:cNvPr id="2" name="Slide Number Placeholder 1"/>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5</a:t>
            </a:fld>
            <a:endParaRPr lang="en-US">
              <a:solidFill>
                <a:prstClr val="white">
                  <a:lumMod val="75000"/>
                </a:prstClr>
              </a:solidFill>
              <a:latin typeface="Arial"/>
            </a:endParaRPr>
          </a:p>
        </p:txBody>
      </p:sp>
    </p:spTree>
    <p:extLst>
      <p:ext uri="{BB962C8B-B14F-4D97-AF65-F5344CB8AC3E}">
        <p14:creationId xmlns:p14="http://schemas.microsoft.com/office/powerpoint/2010/main" val="391573330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ProbSevere</a:t>
            </a:r>
            <a:r>
              <a:rPr lang="en-US" dirty="0" smtClean="0"/>
              <a:t> History</a:t>
            </a:r>
            <a:endParaRPr lang="en-US" dirty="0"/>
          </a:p>
        </p:txBody>
      </p:sp>
      <p:sp>
        <p:nvSpPr>
          <p:cNvPr id="5" name="Content Placeholder 4"/>
          <p:cNvSpPr>
            <a:spLocks noGrp="1"/>
          </p:cNvSpPr>
          <p:nvPr>
            <p:ph idx="1"/>
          </p:nvPr>
        </p:nvSpPr>
        <p:spPr/>
        <p:txBody>
          <a:bodyPr>
            <a:normAutofit fontScale="92500" lnSpcReduction="10000"/>
          </a:bodyPr>
          <a:lstStyle/>
          <a:p>
            <a:pPr marL="457200" indent="-457200">
              <a:buFont typeface="Arial"/>
              <a:buChar char="•"/>
            </a:pPr>
            <a:r>
              <a:rPr lang="en-US" sz="1600" dirty="0" smtClean="0"/>
              <a:t>2007: Small exploratory project to utilize GOES Imager derived cloud properties for quantitatively diagnosing and forecasting severe storms begins under </a:t>
            </a:r>
            <a:r>
              <a:rPr lang="en-US" sz="1600" dirty="0"/>
              <a:t>NESDIS GIMPAP</a:t>
            </a:r>
            <a:endParaRPr lang="en-US" sz="1600" dirty="0" smtClean="0"/>
          </a:p>
          <a:p>
            <a:pPr marL="457200" indent="-457200">
              <a:buFont typeface="Arial"/>
              <a:buChar char="•"/>
            </a:pPr>
            <a:r>
              <a:rPr lang="en-US" sz="1600" dirty="0" smtClean="0"/>
              <a:t>2011: First version of </a:t>
            </a:r>
            <a:r>
              <a:rPr lang="en-US" sz="1600" dirty="0" err="1" smtClean="0"/>
              <a:t>ProbSevere</a:t>
            </a:r>
            <a:r>
              <a:rPr lang="en-US" sz="1600" dirty="0" smtClean="0"/>
              <a:t> (GOES + NWP)</a:t>
            </a:r>
          </a:p>
          <a:p>
            <a:pPr marL="457200" indent="-457200">
              <a:buFont typeface="Arial"/>
              <a:buChar char="•"/>
            </a:pPr>
            <a:r>
              <a:rPr lang="en-US" sz="1600" dirty="0" smtClean="0"/>
              <a:t>2012: NEXRAD added to </a:t>
            </a:r>
            <a:r>
              <a:rPr lang="en-US" sz="1600" dirty="0" err="1" smtClean="0"/>
              <a:t>ProbSevere</a:t>
            </a:r>
            <a:endParaRPr lang="en-US" sz="1600" dirty="0" smtClean="0"/>
          </a:p>
          <a:p>
            <a:pPr marL="457200" indent="-457200">
              <a:buFont typeface="Arial"/>
              <a:buChar char="•"/>
            </a:pPr>
            <a:r>
              <a:rPr lang="en-US" sz="1600" dirty="0" smtClean="0"/>
              <a:t>2013: </a:t>
            </a:r>
            <a:r>
              <a:rPr lang="en-US" sz="1600" dirty="0" err="1" smtClean="0"/>
              <a:t>ProbSevere</a:t>
            </a:r>
            <a:r>
              <a:rPr lang="en-US" sz="1600" dirty="0" smtClean="0"/>
              <a:t> project continues under GOES-R Risk Reduction Program</a:t>
            </a:r>
          </a:p>
          <a:p>
            <a:pPr marL="457200" indent="-457200">
              <a:buFont typeface="Arial"/>
              <a:buChar char="•"/>
            </a:pPr>
            <a:r>
              <a:rPr lang="en-US" sz="1600" dirty="0" smtClean="0"/>
              <a:t>2013: Internal NRT evaluation of </a:t>
            </a:r>
            <a:r>
              <a:rPr lang="en-US" sz="1600" dirty="0" err="1" smtClean="0"/>
              <a:t>ProbSevere</a:t>
            </a:r>
            <a:r>
              <a:rPr lang="en-US" sz="1600" dirty="0" smtClean="0"/>
              <a:t> at UW-CIMSS</a:t>
            </a:r>
          </a:p>
          <a:p>
            <a:pPr marL="457200" indent="-457200">
              <a:buFont typeface="Arial"/>
              <a:buChar char="•"/>
            </a:pPr>
            <a:r>
              <a:rPr lang="en-US" sz="1600" dirty="0" smtClean="0"/>
              <a:t>2014: </a:t>
            </a:r>
            <a:r>
              <a:rPr lang="en-US" sz="1600" dirty="0" err="1" smtClean="0"/>
              <a:t>ProbSevere</a:t>
            </a:r>
            <a:r>
              <a:rPr lang="en-US" sz="1600" dirty="0" smtClean="0"/>
              <a:t> successfully demonstrated at HWT EWP</a:t>
            </a:r>
          </a:p>
          <a:p>
            <a:pPr marL="457200" indent="-457200">
              <a:buFont typeface="Arial"/>
              <a:buChar char="•"/>
            </a:pPr>
            <a:r>
              <a:rPr lang="en-US" sz="1600" dirty="0" smtClean="0"/>
              <a:t>2014: </a:t>
            </a:r>
            <a:r>
              <a:rPr lang="en-US" sz="1600" dirty="0" err="1" smtClean="0"/>
              <a:t>ProbSevere</a:t>
            </a:r>
            <a:r>
              <a:rPr lang="en-US" sz="1600" dirty="0" smtClean="0"/>
              <a:t> evaluated at WFO MKX</a:t>
            </a:r>
          </a:p>
          <a:p>
            <a:pPr marL="457200" indent="-457200">
              <a:buFont typeface="Arial"/>
              <a:buChar char="•"/>
            </a:pPr>
            <a:r>
              <a:rPr lang="en-US" sz="1600" dirty="0" smtClean="0"/>
              <a:t>2015: </a:t>
            </a:r>
            <a:r>
              <a:rPr lang="en-US" sz="1600" dirty="0" err="1" smtClean="0"/>
              <a:t>ProbSevere</a:t>
            </a:r>
            <a:r>
              <a:rPr lang="en-US" sz="1600" dirty="0" smtClean="0"/>
              <a:t> becomes part of AWIPS II baseline (V14.4)</a:t>
            </a:r>
          </a:p>
          <a:p>
            <a:pPr marL="457200" indent="-457200">
              <a:buFont typeface="Arial"/>
              <a:buChar char="•"/>
            </a:pPr>
            <a:r>
              <a:rPr lang="en-US" sz="1600" dirty="0" smtClean="0"/>
              <a:t>2015: </a:t>
            </a:r>
            <a:r>
              <a:rPr lang="en-US" sz="1600" dirty="0" err="1" smtClean="0"/>
              <a:t>ProbSevere</a:t>
            </a:r>
            <a:r>
              <a:rPr lang="en-US" sz="1600" dirty="0" smtClean="0"/>
              <a:t>, with improvements, successfully demonstrated in HWT EWP</a:t>
            </a:r>
          </a:p>
          <a:p>
            <a:pPr marL="457200" indent="-457200">
              <a:buFont typeface="Arial"/>
              <a:buChar char="•"/>
            </a:pPr>
            <a:r>
              <a:rPr lang="en-US" sz="1600" dirty="0" smtClean="0"/>
              <a:t>2016: Earth Networks lightning integrated into </a:t>
            </a:r>
            <a:r>
              <a:rPr lang="en-US" sz="1600" dirty="0" err="1" smtClean="0"/>
              <a:t>ProbSevere</a:t>
            </a:r>
            <a:endParaRPr lang="en-US" sz="1600" dirty="0" smtClean="0"/>
          </a:p>
          <a:p>
            <a:pPr marL="457200" indent="-457200">
              <a:buFont typeface="Arial"/>
              <a:buChar char="•"/>
            </a:pPr>
            <a:r>
              <a:rPr lang="en-US" sz="1600" dirty="0" smtClean="0"/>
              <a:t>2016: </a:t>
            </a:r>
            <a:r>
              <a:rPr lang="en-US" sz="1600" dirty="0" err="1" smtClean="0"/>
              <a:t>ProbSevere</a:t>
            </a:r>
            <a:r>
              <a:rPr lang="en-US" sz="1600" dirty="0" smtClean="0"/>
              <a:t>, with lightning, successfully demonstrated at HWT EWP and PHI experiments</a:t>
            </a:r>
          </a:p>
          <a:p>
            <a:pPr marL="457200" indent="-457200">
              <a:buFont typeface="Arial"/>
              <a:buChar char="•"/>
            </a:pPr>
            <a:r>
              <a:rPr lang="en-US" sz="1600" dirty="0" smtClean="0"/>
              <a:t>2016: Successful completion of NWS Eastern, Central, Southern, and Western Region demonstrations</a:t>
            </a:r>
          </a:p>
          <a:p>
            <a:pPr marL="457200" indent="-457200">
              <a:buFont typeface="Arial"/>
              <a:buChar char="•"/>
            </a:pPr>
            <a:r>
              <a:rPr lang="en-US" sz="1600" dirty="0" smtClean="0"/>
              <a:t>2017: Began testing </a:t>
            </a:r>
            <a:r>
              <a:rPr lang="en-US" sz="1600" dirty="0" err="1" smtClean="0"/>
              <a:t>ProbSevere</a:t>
            </a:r>
            <a:r>
              <a:rPr lang="en-US" sz="1600" dirty="0" smtClean="0"/>
              <a:t> upgrades for improved forecasting of severe straight-line winds across spectrum of storm type</a:t>
            </a:r>
          </a:p>
          <a:p>
            <a:pPr marL="457200" indent="-457200">
              <a:buFont typeface="Arial"/>
              <a:buChar char="•"/>
            </a:pPr>
            <a:r>
              <a:rPr lang="en-US" sz="1600" dirty="0" smtClean="0"/>
              <a:t>2017: </a:t>
            </a:r>
            <a:r>
              <a:rPr lang="en-US" sz="1600" dirty="0" err="1" smtClean="0"/>
              <a:t>ProbTor</a:t>
            </a:r>
            <a:r>
              <a:rPr lang="en-US" sz="1600" dirty="0" smtClean="0"/>
              <a:t> model is evaluated in HWT EWP and PHI experiments</a:t>
            </a:r>
          </a:p>
          <a:p>
            <a:pPr marL="457200" indent="-457200">
              <a:buFont typeface="Arial"/>
              <a:buChar char="•"/>
            </a:pPr>
            <a:r>
              <a:rPr lang="en-US" sz="1600" dirty="0" smtClean="0"/>
              <a:t>2017: </a:t>
            </a:r>
            <a:r>
              <a:rPr lang="en-US" sz="1600" dirty="0" err="1" smtClean="0"/>
              <a:t>ProbSevere</a:t>
            </a:r>
            <a:r>
              <a:rPr lang="en-US" sz="1600" dirty="0" smtClean="0"/>
              <a:t> is assessed in Operations Proving Ground</a:t>
            </a:r>
            <a:endParaRPr lang="en-US" sz="1600" dirty="0"/>
          </a:p>
        </p:txBody>
      </p:sp>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50</a:t>
            </a:fld>
            <a:endParaRPr lang="en-US">
              <a:solidFill>
                <a:prstClr val="white">
                  <a:lumMod val="75000"/>
                </a:prstClr>
              </a:solidFill>
              <a:latin typeface="Arial"/>
            </a:endParaRPr>
          </a:p>
        </p:txBody>
      </p:sp>
    </p:spTree>
    <p:extLst>
      <p:ext uri="{BB962C8B-B14F-4D97-AF65-F5344CB8AC3E}">
        <p14:creationId xmlns:p14="http://schemas.microsoft.com/office/powerpoint/2010/main" val="117018489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descr="ProbSevere_TW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1112043"/>
            <a:ext cx="8972663" cy="5054600"/>
          </a:xfrm>
          <a:prstGeom prst="rect">
            <a:avLst/>
          </a:prstGeom>
        </p:spPr>
      </p:pic>
      <p:sp>
        <p:nvSpPr>
          <p:cNvPr id="5" name="TextBox 4"/>
          <p:cNvSpPr txBox="1"/>
          <p:nvPr/>
        </p:nvSpPr>
        <p:spPr>
          <a:xfrm>
            <a:off x="647010" y="135782"/>
            <a:ext cx="7823488" cy="707886"/>
          </a:xfrm>
          <a:prstGeom prst="rect">
            <a:avLst/>
          </a:prstGeom>
          <a:noFill/>
        </p:spPr>
        <p:txBody>
          <a:bodyPr wrap="square" rtlCol="0">
            <a:spAutoFit/>
          </a:bodyPr>
          <a:lstStyle/>
          <a:p>
            <a:pPr algn="ctr" defTabSz="913653"/>
            <a:r>
              <a:rPr lang="en-US" sz="4000" b="1" dirty="0" smtClean="0">
                <a:latin typeface="Corbel"/>
              </a:rPr>
              <a:t>The Weather Channel</a:t>
            </a:r>
            <a:endParaRPr lang="en-US" sz="4000" b="1" dirty="0">
              <a:latin typeface="Corbe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51</a:t>
            </a:fld>
            <a:endParaRPr lang="en-US">
              <a:solidFill>
                <a:prstClr val="white">
                  <a:lumMod val="75000"/>
                </a:prstClr>
              </a:solidFill>
              <a:latin typeface="Arial"/>
            </a:endParaRPr>
          </a:p>
        </p:txBody>
      </p:sp>
    </p:spTree>
    <p:extLst>
      <p:ext uri="{BB962C8B-B14F-4D97-AF65-F5344CB8AC3E}">
        <p14:creationId xmlns:p14="http://schemas.microsoft.com/office/powerpoint/2010/main" val="2851220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pic>
        <p:nvPicPr>
          <p:cNvPr id="4" name="Picture 3" descr="lincoln_IL_senior_forecast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2775"/>
            <a:ext cx="9144000" cy="4454220"/>
          </a:xfrm>
          <a:prstGeom prst="rect">
            <a:avLst/>
          </a:prstGeom>
        </p:spPr>
      </p:pic>
      <p:sp>
        <p:nvSpPr>
          <p:cNvPr id="5" name="TextBox 4"/>
          <p:cNvSpPr txBox="1"/>
          <p:nvPr/>
        </p:nvSpPr>
        <p:spPr>
          <a:xfrm>
            <a:off x="647010" y="135782"/>
            <a:ext cx="7823488" cy="707886"/>
          </a:xfrm>
          <a:prstGeom prst="rect">
            <a:avLst/>
          </a:prstGeom>
          <a:noFill/>
        </p:spPr>
        <p:txBody>
          <a:bodyPr wrap="square" rtlCol="0">
            <a:spAutoFit/>
          </a:bodyPr>
          <a:lstStyle/>
          <a:p>
            <a:pPr algn="ctr" defTabSz="913653"/>
            <a:r>
              <a:rPr lang="en-US" sz="4000" b="1" dirty="0">
                <a:latin typeface="Corbel"/>
              </a:rPr>
              <a:t>Local Media Coverage: Peoria, IL</a:t>
            </a:r>
          </a:p>
        </p:txBody>
      </p:sp>
      <p:sp>
        <p:nvSpPr>
          <p:cNvPr id="6" name="TextBox 5"/>
          <p:cNvSpPr txBox="1"/>
          <p:nvPr/>
        </p:nvSpPr>
        <p:spPr>
          <a:xfrm>
            <a:off x="0" y="1216138"/>
            <a:ext cx="9144000" cy="523220"/>
          </a:xfrm>
          <a:prstGeom prst="rect">
            <a:avLst/>
          </a:prstGeom>
          <a:noFill/>
        </p:spPr>
        <p:txBody>
          <a:bodyPr wrap="square" rtlCol="0">
            <a:spAutoFit/>
          </a:bodyPr>
          <a:lstStyle/>
          <a:p>
            <a:pPr algn="ctr" defTabSz="913653"/>
            <a:r>
              <a:rPr lang="en-US" sz="2800" b="1" u="sng" dirty="0">
                <a:solidFill>
                  <a:prstClr val="white"/>
                </a:solidFill>
                <a:latin typeface="Corbel"/>
              </a:rPr>
              <a:t>https://</a:t>
            </a:r>
            <a:r>
              <a:rPr lang="en-US" sz="2800" b="1" u="sng" dirty="0" err="1">
                <a:solidFill>
                  <a:prstClr val="white"/>
                </a:solidFill>
                <a:latin typeface="Corbel"/>
              </a:rPr>
              <a:t>www.youtube.com</a:t>
            </a:r>
            <a:r>
              <a:rPr lang="en-US" sz="2800" b="1" u="sng" dirty="0">
                <a:solidFill>
                  <a:prstClr val="white"/>
                </a:solidFill>
                <a:latin typeface="Corbel"/>
              </a:rPr>
              <a:t>/</a:t>
            </a:r>
            <a:r>
              <a:rPr lang="en-US" sz="2800" b="1" u="sng" dirty="0" err="1">
                <a:solidFill>
                  <a:prstClr val="white"/>
                </a:solidFill>
                <a:latin typeface="Corbel"/>
              </a:rPr>
              <a:t>watch?v</a:t>
            </a:r>
            <a:r>
              <a:rPr lang="en-US" sz="2800" b="1" u="sng" dirty="0">
                <a:solidFill>
                  <a:prstClr val="white"/>
                </a:solidFill>
                <a:latin typeface="Corbel"/>
              </a:rPr>
              <a:t>=493mk5K1pO8</a:t>
            </a:r>
            <a:endParaRPr lang="en-US" sz="2800" b="1" dirty="0">
              <a:solidFill>
                <a:prstClr val="white"/>
              </a:solidFill>
              <a:latin typeface="Corbel"/>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52</a:t>
            </a:fld>
            <a:endParaRPr lang="en-US">
              <a:solidFill>
                <a:prstClr val="white">
                  <a:lumMod val="75000"/>
                </a:prstClr>
              </a:solidFill>
              <a:latin typeface="Arial"/>
            </a:endParaRPr>
          </a:p>
        </p:txBody>
      </p:sp>
    </p:spTree>
    <p:extLst>
      <p:ext uri="{BB962C8B-B14F-4D97-AF65-F5344CB8AC3E}">
        <p14:creationId xmlns:p14="http://schemas.microsoft.com/office/powerpoint/2010/main" val="294925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457200" y="838200"/>
            <a:ext cx="8267700" cy="5630152"/>
            <a:chOff x="457200" y="838200"/>
            <a:chExt cx="8267700" cy="5630152"/>
          </a:xfrm>
        </p:grpSpPr>
        <p:pic>
          <p:nvPicPr>
            <p:cNvPr id="5" name="Picture 4" descr="day1otlk_20140508_1300_p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38200"/>
              <a:ext cx="8267700" cy="5630152"/>
            </a:xfrm>
            <a:prstGeom prst="rect">
              <a:avLst/>
            </a:prstGeom>
          </p:spPr>
        </p:pic>
        <p:sp>
          <p:nvSpPr>
            <p:cNvPr id="6" name="Rectangle 5"/>
            <p:cNvSpPr/>
            <p:nvPr/>
          </p:nvSpPr>
          <p:spPr>
            <a:xfrm>
              <a:off x="4114800" y="2209800"/>
              <a:ext cx="762000" cy="685800"/>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grpSp>
      <p:sp>
        <p:nvSpPr>
          <p:cNvPr id="7" name="TextBox 6"/>
          <p:cNvSpPr txBox="1"/>
          <p:nvPr/>
        </p:nvSpPr>
        <p:spPr>
          <a:xfrm>
            <a:off x="3429012" y="152400"/>
            <a:ext cx="2557311" cy="584776"/>
          </a:xfrm>
          <a:prstGeom prst="rect">
            <a:avLst/>
          </a:prstGeom>
          <a:noFill/>
        </p:spPr>
        <p:txBody>
          <a:bodyPr wrap="none" rtlCol="0">
            <a:spAutoFit/>
          </a:bodyPr>
          <a:lstStyle/>
          <a:p>
            <a:pPr defTabSz="914400" fontAlgn="base">
              <a:spcBef>
                <a:spcPct val="0"/>
              </a:spcBef>
              <a:spcAft>
                <a:spcPct val="0"/>
              </a:spcAft>
            </a:pPr>
            <a:r>
              <a:rPr lang="en-US" sz="3200" b="1" dirty="0">
                <a:solidFill>
                  <a:srgbClr val="000000"/>
                </a:solidFill>
                <a:latin typeface="Arial" pitchFamily="34" charset="0"/>
              </a:rPr>
              <a:t>08 May 2014</a:t>
            </a: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6</a:t>
            </a:fld>
            <a:endParaRPr lang="en-US">
              <a:solidFill>
                <a:prstClr val="white">
                  <a:lumMod val="75000"/>
                </a:prstClr>
              </a:solidFill>
              <a:latin typeface="Arial"/>
            </a:endParaRPr>
          </a:p>
        </p:txBody>
      </p:sp>
    </p:spTree>
    <p:extLst>
      <p:ext uri="{BB962C8B-B14F-4D97-AF65-F5344CB8AC3E}">
        <p14:creationId xmlns:p14="http://schemas.microsoft.com/office/powerpoint/2010/main" val="10512159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0" y="637056"/>
            <a:ext cx="9144000" cy="5810482"/>
            <a:chOff x="0" y="637056"/>
            <a:chExt cx="9144000" cy="5810482"/>
          </a:xfrm>
        </p:grpSpPr>
        <p:pic>
          <p:nvPicPr>
            <p:cNvPr id="5" name="Picture 4" descr="ps2016_050814_1644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6" name="TextBox 5"/>
            <p:cNvSpPr txBox="1"/>
            <p:nvPr/>
          </p:nvSpPr>
          <p:spPr>
            <a:xfrm>
              <a:off x="5715000" y="637056"/>
              <a:ext cx="3429000" cy="2031325"/>
            </a:xfrm>
            <a:prstGeom prst="rect">
              <a:avLst/>
            </a:prstGeom>
            <a:solidFill>
              <a:schemeClr val="tx1"/>
            </a:solidFill>
          </p:spPr>
          <p:txBody>
            <a:bodyPr wrap="square" rtlCol="0">
              <a:spAutoFit/>
            </a:bodyPr>
            <a:lstStyle/>
            <a:p>
              <a:pPr defTabSz="914400"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MUCAPE ~ 750 J kg</a:t>
              </a:r>
              <a:r>
                <a:rPr lang="en-US" b="1" baseline="30000" dirty="0">
                  <a:solidFill>
                    <a:prstClr val="white"/>
                  </a:solidFill>
                  <a:effectLst>
                    <a:outerShdw blurRad="50800" dist="38100" dir="2700000" algn="tl" rotWithShape="0">
                      <a:prstClr val="black">
                        <a:alpha val="40000"/>
                      </a:prstClr>
                    </a:outerShdw>
                  </a:effectLst>
                  <a:latin typeface="Arial" pitchFamily="34" charset="0"/>
                </a:rPr>
                <a:t>-1</a:t>
              </a:r>
              <a:endParaRPr lang="en-US" b="1" dirty="0">
                <a:solidFill>
                  <a:prstClr val="white"/>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Eff. shear ~ 48 </a:t>
              </a:r>
              <a:r>
                <a:rPr lang="en-US" b="1" dirty="0" err="1">
                  <a:solidFill>
                    <a:prstClr val="white"/>
                  </a:solidFill>
                  <a:effectLst>
                    <a:outerShdw blurRad="50800" dist="38100" dir="2700000" algn="tl" rotWithShape="0">
                      <a:prstClr val="black">
                        <a:alpha val="40000"/>
                      </a:prstClr>
                    </a:outerShdw>
                  </a:effectLst>
                  <a:latin typeface="Arial" pitchFamily="34" charset="0"/>
                </a:rPr>
                <a:t>kts</a:t>
              </a:r>
              <a:endParaRPr lang="en-US" b="1" dirty="0">
                <a:solidFill>
                  <a:prstClr val="white"/>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a:solidFill>
                  <a:prstClr val="white"/>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Prob = 27%</a:t>
              </a:r>
            </a:p>
            <a:p>
              <a:pPr defTabSz="914400"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Highly sheared environment</a:t>
              </a:r>
            </a:p>
            <a:p>
              <a:pPr defTabSz="914400"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Low MESH</a:t>
              </a:r>
            </a:p>
            <a:p>
              <a:pPr defTabSz="914400"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Low lightning</a:t>
              </a:r>
            </a:p>
          </p:txBody>
        </p:sp>
        <p:cxnSp>
          <p:nvCxnSpPr>
            <p:cNvPr id="7" name="Straight Arrow Connector 6"/>
            <p:cNvCxnSpPr/>
            <p:nvPr/>
          </p:nvCxnSpPr>
          <p:spPr>
            <a:xfrm flipH="1">
              <a:off x="4495800" y="2209800"/>
              <a:ext cx="1219200" cy="2209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6858000" y="24"/>
            <a:ext cx="22860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dirty="0">
                <a:solidFill>
                  <a:srgbClr val="FFFF00"/>
                </a:solidFill>
                <a:latin typeface="Arial" pitchFamily="34" charset="0"/>
              </a:rPr>
              <a:t>1644 UTC May-08-2014</a:t>
            </a:r>
          </a:p>
        </p:txBody>
      </p:sp>
      <p:sp>
        <p:nvSpPr>
          <p:cNvPr id="10" name="TextBox 9"/>
          <p:cNvSpPr txBox="1"/>
          <p:nvPr/>
        </p:nvSpPr>
        <p:spPr>
          <a:xfrm>
            <a:off x="6553200" y="5029224"/>
            <a:ext cx="9144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a:solidFill>
                  <a:srgbClr val="FFFF00"/>
                </a:solidFill>
                <a:latin typeface="Arial" pitchFamily="34" charset="0"/>
              </a:rPr>
              <a:t>IA</a:t>
            </a:r>
          </a:p>
        </p:txBody>
      </p:sp>
      <p:sp>
        <p:nvSpPr>
          <p:cNvPr id="11" name="TextBox 10"/>
          <p:cNvSpPr txBox="1"/>
          <p:nvPr/>
        </p:nvSpPr>
        <p:spPr>
          <a:xfrm>
            <a:off x="1447800" y="4572024"/>
            <a:ext cx="10668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a:solidFill>
                  <a:srgbClr val="FFFF00"/>
                </a:solidFill>
                <a:latin typeface="Arial" pitchFamily="34" charset="0"/>
              </a:rPr>
              <a:t>SD</a:t>
            </a:r>
          </a:p>
        </p:txBody>
      </p:sp>
      <p:sp>
        <p:nvSpPr>
          <p:cNvPr id="12" name="TextBox 11"/>
          <p:cNvSpPr txBox="1"/>
          <p:nvPr/>
        </p:nvSpPr>
        <p:spPr>
          <a:xfrm>
            <a:off x="7757518" y="3523246"/>
            <a:ext cx="9144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MN</a:t>
            </a:r>
            <a:endParaRPr lang="en-US" sz="3600" dirty="0">
              <a:solidFill>
                <a:srgbClr val="FFFF00"/>
              </a:solidFill>
              <a:latin typeface="Arial" pitchFamily="34" charset="0"/>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7</a:t>
            </a:fld>
            <a:endParaRPr lang="en-US">
              <a:solidFill>
                <a:prstClr val="white">
                  <a:lumMod val="75000"/>
                </a:prstClr>
              </a:solidFill>
              <a:latin typeface="Arial"/>
            </a:endParaRPr>
          </a:p>
        </p:txBody>
      </p:sp>
    </p:spTree>
    <p:extLst>
      <p:ext uri="{BB962C8B-B14F-4D97-AF65-F5344CB8AC3E}">
        <p14:creationId xmlns:p14="http://schemas.microsoft.com/office/powerpoint/2010/main" val="19324828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5" name="Group 4"/>
          <p:cNvGrpSpPr/>
          <p:nvPr/>
        </p:nvGrpSpPr>
        <p:grpSpPr>
          <a:xfrm>
            <a:off x="0" y="637032"/>
            <a:ext cx="9144000" cy="5810506"/>
            <a:chOff x="0" y="637032"/>
            <a:chExt cx="9144000" cy="5810506"/>
          </a:xfrm>
        </p:grpSpPr>
        <p:pic>
          <p:nvPicPr>
            <p:cNvPr id="6" name="Picture 5" descr="ps2016_050814_1646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7" name="TextBox 6"/>
            <p:cNvSpPr txBox="1"/>
            <p:nvPr/>
          </p:nvSpPr>
          <p:spPr>
            <a:xfrm>
              <a:off x="5715000" y="637032"/>
              <a:ext cx="3429000" cy="2308324"/>
            </a:xfrm>
            <a:prstGeom prst="rect">
              <a:avLst/>
            </a:prstGeom>
            <a:solidFill>
              <a:schemeClr val="tx1"/>
            </a:solidFill>
          </p:spPr>
          <p:txBody>
            <a:bodyPr wrap="square" rtlCol="0">
              <a:spAutoFit/>
            </a:bodyPr>
            <a:lstStyle/>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a:solidFill>
                    <a:srgbClr val="FFFFFF"/>
                  </a:solidFill>
                  <a:effectLst>
                    <a:outerShdw blurRad="50800" dist="38100" dir="2700000" algn="tl" rotWithShape="0">
                      <a:prstClr val="black">
                        <a:alpha val="40000"/>
                      </a:prstClr>
                    </a:outerShdw>
                  </a:effectLst>
                  <a:latin typeface="Arial" pitchFamily="34" charset="0"/>
                </a:rPr>
                <a:t>-1</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Prob = 54%</a:t>
              </a: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Strong satellite growth and glaciation rates.</a:t>
              </a: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Small increase in lightning.</a:t>
              </a:r>
            </a:p>
            <a:p>
              <a:pPr defTabSz="914400" fontAlgn="base">
                <a:spcBef>
                  <a:spcPct val="0"/>
                </a:spcBef>
                <a:spcAft>
                  <a:spcPct val="0"/>
                </a:spcAft>
              </a:pPr>
              <a:endParaRPr lang="en-US" b="1" dirty="0">
                <a:solidFill>
                  <a:srgbClr val="1CFFFA"/>
                </a:solidFill>
                <a:effectLst>
                  <a:outerShdw blurRad="50800" dist="38100" dir="2700000" algn="tl" rotWithShape="0">
                    <a:prstClr val="black">
                      <a:alpha val="40000"/>
                    </a:prstClr>
                  </a:outerShdw>
                </a:effectLst>
                <a:latin typeface="Arial" pitchFamily="34" charset="0"/>
              </a:endParaRPr>
            </a:p>
          </p:txBody>
        </p:sp>
        <p:cxnSp>
          <p:nvCxnSpPr>
            <p:cNvPr id="8" name="Straight Arrow Connector 7"/>
            <p:cNvCxnSpPr/>
            <p:nvPr/>
          </p:nvCxnSpPr>
          <p:spPr>
            <a:xfrm flipH="1">
              <a:off x="4495800" y="2209800"/>
              <a:ext cx="1219200" cy="2057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6858000" y="24"/>
            <a:ext cx="22860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dirty="0">
                <a:solidFill>
                  <a:srgbClr val="FFFF00"/>
                </a:solidFill>
                <a:latin typeface="Arial" pitchFamily="34" charset="0"/>
              </a:rPr>
              <a:t>1646 UTC May-08-2014</a:t>
            </a:r>
          </a:p>
        </p:txBody>
      </p:sp>
      <p:sp>
        <p:nvSpPr>
          <p:cNvPr id="10" name="TextBox 9"/>
          <p:cNvSpPr txBox="1"/>
          <p:nvPr/>
        </p:nvSpPr>
        <p:spPr>
          <a:xfrm>
            <a:off x="6553200" y="5029224"/>
            <a:ext cx="9144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a:solidFill>
                  <a:srgbClr val="FFFF00"/>
                </a:solidFill>
                <a:latin typeface="Arial" pitchFamily="34" charset="0"/>
              </a:rPr>
              <a:t>IA</a:t>
            </a:r>
          </a:p>
        </p:txBody>
      </p:sp>
      <p:sp>
        <p:nvSpPr>
          <p:cNvPr id="11" name="TextBox 10"/>
          <p:cNvSpPr txBox="1"/>
          <p:nvPr/>
        </p:nvSpPr>
        <p:spPr>
          <a:xfrm>
            <a:off x="1447800" y="4572024"/>
            <a:ext cx="10668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a:solidFill>
                  <a:srgbClr val="FFFF00"/>
                </a:solidFill>
                <a:latin typeface="Arial" pitchFamily="34" charset="0"/>
              </a:rPr>
              <a:t>SD</a:t>
            </a:r>
          </a:p>
        </p:txBody>
      </p:sp>
      <p:sp>
        <p:nvSpPr>
          <p:cNvPr id="12" name="TextBox 11"/>
          <p:cNvSpPr txBox="1"/>
          <p:nvPr/>
        </p:nvSpPr>
        <p:spPr>
          <a:xfrm>
            <a:off x="7757518" y="3523246"/>
            <a:ext cx="9144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MN</a:t>
            </a:r>
            <a:endParaRPr lang="en-US" sz="3600" dirty="0">
              <a:solidFill>
                <a:srgbClr val="FFFF00"/>
              </a:solidFill>
              <a:latin typeface="Arial" pitchFamily="34" charset="0"/>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8</a:t>
            </a:fld>
            <a:endParaRPr lang="en-US">
              <a:solidFill>
                <a:prstClr val="white">
                  <a:lumMod val="75000"/>
                </a:prstClr>
              </a:solidFill>
              <a:latin typeface="Arial"/>
            </a:endParaRPr>
          </a:p>
        </p:txBody>
      </p:sp>
    </p:spTree>
    <p:extLst>
      <p:ext uri="{BB962C8B-B14F-4D97-AF65-F5344CB8AC3E}">
        <p14:creationId xmlns:p14="http://schemas.microsoft.com/office/powerpoint/2010/main" val="406519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white">
                    <a:lumMod val="75000"/>
                  </a:prstClr>
                </a:solidFill>
                <a:latin typeface="Arial"/>
              </a:rPr>
              <a:t>VLab Forum - May 17, 2017</a:t>
            </a:r>
            <a:endParaRPr lang="en-US" dirty="0">
              <a:solidFill>
                <a:prstClr val="white">
                  <a:lumMod val="75000"/>
                </a:prstClr>
              </a:solidFill>
              <a:latin typeface="Arial"/>
            </a:endParaRPr>
          </a:p>
        </p:txBody>
      </p:sp>
      <p:grpSp>
        <p:nvGrpSpPr>
          <p:cNvPr id="4" name="Group 3"/>
          <p:cNvGrpSpPr/>
          <p:nvPr/>
        </p:nvGrpSpPr>
        <p:grpSpPr>
          <a:xfrm>
            <a:off x="0" y="637033"/>
            <a:ext cx="9144000" cy="5810505"/>
            <a:chOff x="0" y="637033"/>
            <a:chExt cx="9144000" cy="5810505"/>
          </a:xfrm>
        </p:grpSpPr>
        <p:pic>
          <p:nvPicPr>
            <p:cNvPr id="5" name="Picture 4" descr="ps2016_050814_1648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6" name="TextBox 5"/>
            <p:cNvSpPr txBox="1"/>
            <p:nvPr/>
          </p:nvSpPr>
          <p:spPr>
            <a:xfrm>
              <a:off x="5715000" y="637033"/>
              <a:ext cx="3429000" cy="2585323"/>
            </a:xfrm>
            <a:prstGeom prst="rect">
              <a:avLst/>
            </a:prstGeom>
            <a:solidFill>
              <a:schemeClr val="tx1"/>
            </a:solidFill>
          </p:spPr>
          <p:txBody>
            <a:bodyPr wrap="square" rtlCol="0">
              <a:spAutoFit/>
            </a:bodyPr>
            <a:lstStyle/>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a:solidFill>
                    <a:srgbClr val="FFFFFF"/>
                  </a:solidFill>
                  <a:effectLst>
                    <a:outerShdw blurRad="50800" dist="38100" dir="2700000" algn="tl" rotWithShape="0">
                      <a:prstClr val="black">
                        <a:alpha val="40000"/>
                      </a:prstClr>
                    </a:outerShdw>
                  </a:effectLst>
                  <a:latin typeface="Arial" pitchFamily="34" charset="0"/>
                </a:rPr>
                <a:t>-1</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Prob = 78%</a:t>
              </a: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Strong satellite growth and glaciation rates.</a:t>
              </a: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MESH increases to 0.89”.</a:t>
              </a:r>
            </a:p>
            <a:p>
              <a:pPr defTabSz="914400" fontAlgn="base">
                <a:spcBef>
                  <a:spcPct val="0"/>
                </a:spcBef>
                <a:spcAft>
                  <a:spcPct val="0"/>
                </a:spcAft>
              </a:pPr>
              <a:r>
                <a:rPr lang="en-US" b="1" dirty="0">
                  <a:solidFill>
                    <a:srgbClr val="FFFFFF"/>
                  </a:solidFill>
                  <a:effectLst>
                    <a:outerShdw blurRad="50800" dist="38100" dir="2700000" algn="tl" rotWithShape="0">
                      <a:prstClr val="black">
                        <a:alpha val="40000"/>
                      </a:prstClr>
                    </a:outerShdw>
                  </a:effectLst>
                  <a:latin typeface="Arial" pitchFamily="34" charset="0"/>
                </a:rPr>
                <a:t>Lightning continues to increase.</a:t>
              </a:r>
            </a:p>
          </p:txBody>
        </p:sp>
        <p:cxnSp>
          <p:nvCxnSpPr>
            <p:cNvPr id="7" name="Straight Arrow Connector 6"/>
            <p:cNvCxnSpPr/>
            <p:nvPr/>
          </p:nvCxnSpPr>
          <p:spPr>
            <a:xfrm flipH="1">
              <a:off x="4343400" y="2209800"/>
              <a:ext cx="1371600" cy="1905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6858000" y="24"/>
            <a:ext cx="22860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dirty="0">
                <a:solidFill>
                  <a:srgbClr val="FFFF00"/>
                </a:solidFill>
                <a:latin typeface="Arial" pitchFamily="34" charset="0"/>
              </a:rPr>
              <a:t>1648 UTC May-08-2014</a:t>
            </a:r>
          </a:p>
        </p:txBody>
      </p:sp>
      <p:sp>
        <p:nvSpPr>
          <p:cNvPr id="10" name="TextBox 9"/>
          <p:cNvSpPr txBox="1"/>
          <p:nvPr/>
        </p:nvSpPr>
        <p:spPr>
          <a:xfrm>
            <a:off x="1447800" y="4572024"/>
            <a:ext cx="10668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a:solidFill>
                  <a:srgbClr val="FFFF00"/>
                </a:solidFill>
                <a:latin typeface="Arial" pitchFamily="34" charset="0"/>
              </a:rPr>
              <a:t>SD</a:t>
            </a:r>
          </a:p>
        </p:txBody>
      </p:sp>
      <p:sp>
        <p:nvSpPr>
          <p:cNvPr id="12" name="TextBox 11"/>
          <p:cNvSpPr txBox="1"/>
          <p:nvPr/>
        </p:nvSpPr>
        <p:spPr>
          <a:xfrm>
            <a:off x="6553200" y="5029224"/>
            <a:ext cx="9144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a:solidFill>
                  <a:srgbClr val="FFFF00"/>
                </a:solidFill>
                <a:latin typeface="Arial" pitchFamily="34" charset="0"/>
              </a:rPr>
              <a:t>IA</a:t>
            </a:r>
          </a:p>
        </p:txBody>
      </p:sp>
      <p:sp>
        <p:nvSpPr>
          <p:cNvPr id="13" name="TextBox 12"/>
          <p:cNvSpPr txBox="1"/>
          <p:nvPr/>
        </p:nvSpPr>
        <p:spPr>
          <a:xfrm>
            <a:off x="7757518" y="3523246"/>
            <a:ext cx="914400" cy="646331"/>
          </a:xfrm>
          <a:prstGeom prst="rect">
            <a:avLst/>
          </a:prstGeom>
          <a:solidFill>
            <a:schemeClr val="tx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MN</a:t>
            </a:r>
            <a:endParaRPr lang="en-US" sz="3600" dirty="0">
              <a:solidFill>
                <a:srgbClr val="FFFF00"/>
              </a:solidFill>
              <a:latin typeface="Arial" pitchFamily="34" charset="0"/>
            </a:endParaRPr>
          </a:p>
        </p:txBody>
      </p:sp>
      <p:sp>
        <p:nvSpPr>
          <p:cNvPr id="3" name="Slide Number Placeholder 2"/>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9</a:t>
            </a:fld>
            <a:endParaRPr lang="en-US">
              <a:solidFill>
                <a:prstClr val="white">
                  <a:lumMod val="75000"/>
                </a:prstClr>
              </a:solidFill>
              <a:latin typeface="Arial"/>
            </a:endParaRPr>
          </a:p>
        </p:txBody>
      </p:sp>
    </p:spTree>
    <p:extLst>
      <p:ext uri="{BB962C8B-B14F-4D97-AF65-F5344CB8AC3E}">
        <p14:creationId xmlns:p14="http://schemas.microsoft.com/office/powerpoint/2010/main" val="305907681"/>
      </p:ext>
    </p:extLst>
  </p:cSld>
  <p:clrMapOvr>
    <a:masterClrMapping/>
  </p:clrMapOvr>
</p:sld>
</file>

<file path=ppt/theme/theme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26584</TotalTime>
  <Words>4428</Words>
  <Application>Microsoft Macintosh PowerPoint</Application>
  <PresentationFormat>On-screen Show (4:3)</PresentationFormat>
  <Paragraphs>585</Paragraphs>
  <Slides>52</Slides>
  <Notes>31</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12_Office Theme</vt:lpstr>
      <vt:lpstr>ProbSevere – A New Tool for NWS Severe Weather Warning Operations</vt:lpstr>
      <vt:lpstr>Research is critical for transforming “Big Data” to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References</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ProbSevere History</vt:lpstr>
      <vt:lpstr>PowerPoint Presentation</vt:lpstr>
      <vt:lpstr>PowerPoint Presentation</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Pavolonis</dc:creator>
  <cp:lastModifiedBy>Mike Pavolonis</cp:lastModifiedBy>
  <cp:revision>374</cp:revision>
  <dcterms:created xsi:type="dcterms:W3CDTF">2017-03-02T03:24:18Z</dcterms:created>
  <dcterms:modified xsi:type="dcterms:W3CDTF">2017-05-16T14:57:14Z</dcterms:modified>
</cp:coreProperties>
</file>