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sldIdLst>
    <p:sldId id="340" r:id="rId2"/>
    <p:sldId id="400" r:id="rId3"/>
    <p:sldId id="346" r:id="rId4"/>
    <p:sldId id="343" r:id="rId5"/>
    <p:sldId id="382" r:id="rId6"/>
    <p:sldId id="381" r:id="rId7"/>
    <p:sldId id="390" r:id="rId8"/>
    <p:sldId id="321" r:id="rId9"/>
    <p:sldId id="385" r:id="rId10"/>
    <p:sldId id="395" r:id="rId11"/>
    <p:sldId id="402" r:id="rId12"/>
    <p:sldId id="384" r:id="rId13"/>
    <p:sldId id="375" r:id="rId14"/>
    <p:sldId id="389" r:id="rId15"/>
    <p:sldId id="350" r:id="rId16"/>
    <p:sldId id="387" r:id="rId17"/>
    <p:sldId id="351" r:id="rId18"/>
    <p:sldId id="391" r:id="rId19"/>
    <p:sldId id="353" r:id="rId20"/>
    <p:sldId id="355" r:id="rId21"/>
    <p:sldId id="356" r:id="rId22"/>
    <p:sldId id="358" r:id="rId23"/>
    <p:sldId id="370" r:id="rId24"/>
    <p:sldId id="359" r:id="rId25"/>
    <p:sldId id="392" r:id="rId26"/>
    <p:sldId id="393" r:id="rId27"/>
    <p:sldId id="399" r:id="rId28"/>
    <p:sldId id="398" r:id="rId29"/>
    <p:sldId id="396" r:id="rId30"/>
    <p:sldId id="40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28"/>
    <p:restoredTop sz="75520" autoAdjust="0"/>
  </p:normalViewPr>
  <p:slideViewPr>
    <p:cSldViewPr snapToGrid="0" snapToObjects="1">
      <p:cViewPr>
        <p:scale>
          <a:sx n="90" d="100"/>
          <a:sy n="90" d="100"/>
        </p:scale>
        <p:origin x="-1792" y="-80"/>
      </p:cViewPr>
      <p:guideLst>
        <p:guide orient="horz" pos="2160"/>
        <p:guide pos="3840"/>
      </p:guideLst>
    </p:cSldViewPr>
  </p:slideViewPr>
  <p:notesTextViewPr>
    <p:cViewPr>
      <p:scale>
        <a:sx n="185" d="100"/>
        <a:sy n="18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B32023-5EF4-CD49-9BAD-E44562D18E1B}" type="datetimeFigureOut">
              <a:rPr lang="en-US" smtClean="0"/>
              <a:t>5/30/18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671612-6FDD-EA44-8573-863037D7647D}" type="slidenum">
              <a:rPr lang="en-US" smtClean="0"/>
              <a:t>‹#›</a:t>
            </a:fld>
            <a:endParaRPr lang="en-US"/>
          </a:p>
        </p:txBody>
      </p:sp>
    </p:spTree>
    <p:extLst>
      <p:ext uri="{BB962C8B-B14F-4D97-AF65-F5344CB8AC3E}">
        <p14:creationId xmlns:p14="http://schemas.microsoft.com/office/powerpoint/2010/main" val="793221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8F79C-55E4-6F43-8166-621969A04906}" type="slidenum">
              <a:rPr lang="en-US" smtClean="0"/>
              <a:t>1</a:t>
            </a:fld>
            <a:endParaRPr lang="en-US"/>
          </a:p>
        </p:txBody>
      </p:sp>
    </p:spTree>
    <p:extLst>
      <p:ext uri="{BB962C8B-B14F-4D97-AF65-F5344CB8AC3E}">
        <p14:creationId xmlns:p14="http://schemas.microsoft.com/office/powerpoint/2010/main" val="19099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71612-6FDD-EA44-8573-863037D7647D}" type="slidenum">
              <a:rPr lang="en-US" smtClean="0"/>
              <a:t>10</a:t>
            </a:fld>
            <a:endParaRPr lang="en-US"/>
          </a:p>
        </p:txBody>
      </p:sp>
    </p:spTree>
    <p:extLst>
      <p:ext uri="{BB962C8B-B14F-4D97-AF65-F5344CB8AC3E}">
        <p14:creationId xmlns:p14="http://schemas.microsoft.com/office/powerpoint/2010/main" val="761091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7EDCED-5DFA-B843-A065-6356281140F4}" type="slidenum">
              <a:rPr lang="en-US" sz="1200"/>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59FA42-186F-564F-B72A-918B3086E767}" type="slidenum">
              <a:rPr lang="en-US" smtClean="0"/>
              <a:pPr>
                <a:defRPr/>
              </a:pPr>
              <a:t>12</a:t>
            </a:fld>
            <a:endParaRPr lang="en-US"/>
          </a:p>
        </p:txBody>
      </p:sp>
    </p:spTree>
    <p:extLst>
      <p:ext uri="{BB962C8B-B14F-4D97-AF65-F5344CB8AC3E}">
        <p14:creationId xmlns:p14="http://schemas.microsoft.com/office/powerpoint/2010/main" val="1356171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71612-6FDD-EA44-8573-863037D7647D}" type="slidenum">
              <a:rPr lang="en-US" smtClean="0"/>
              <a:t>13</a:t>
            </a:fld>
            <a:endParaRPr lang="en-US"/>
          </a:p>
        </p:txBody>
      </p:sp>
    </p:spTree>
    <p:extLst>
      <p:ext uri="{BB962C8B-B14F-4D97-AF65-F5344CB8AC3E}">
        <p14:creationId xmlns:p14="http://schemas.microsoft.com/office/powerpoint/2010/main" val="994930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14</a:t>
            </a:fld>
            <a:endParaRPr lang="en-US"/>
          </a:p>
        </p:txBody>
      </p:sp>
    </p:spTree>
    <p:extLst>
      <p:ext uri="{BB962C8B-B14F-4D97-AF65-F5344CB8AC3E}">
        <p14:creationId xmlns:p14="http://schemas.microsoft.com/office/powerpoint/2010/main" val="1426310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71612-6FDD-EA44-8573-863037D7647D}" type="slidenum">
              <a:rPr lang="en-US" smtClean="0"/>
              <a:t>15</a:t>
            </a:fld>
            <a:endParaRPr lang="en-US"/>
          </a:p>
        </p:txBody>
      </p:sp>
    </p:spTree>
    <p:extLst>
      <p:ext uri="{BB962C8B-B14F-4D97-AF65-F5344CB8AC3E}">
        <p14:creationId xmlns:p14="http://schemas.microsoft.com/office/powerpoint/2010/main" val="935118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BF7AEC-060D-8D43-8D00-18CA6B5DA99D}" type="slidenum">
              <a:rPr lang="en-US" smtClean="0"/>
              <a:pPr/>
              <a:t>16</a:t>
            </a:fld>
            <a:endParaRPr lang="en-US"/>
          </a:p>
        </p:txBody>
      </p:sp>
    </p:spTree>
    <p:extLst>
      <p:ext uri="{BB962C8B-B14F-4D97-AF65-F5344CB8AC3E}">
        <p14:creationId xmlns:p14="http://schemas.microsoft.com/office/powerpoint/2010/main" val="1063117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8F79C-55E4-6F43-8166-621969A04906}" type="slidenum">
              <a:rPr lang="en-US" smtClean="0"/>
              <a:t>17</a:t>
            </a:fld>
            <a:endParaRPr lang="en-US"/>
          </a:p>
        </p:txBody>
      </p:sp>
    </p:spTree>
    <p:extLst>
      <p:ext uri="{BB962C8B-B14F-4D97-AF65-F5344CB8AC3E}">
        <p14:creationId xmlns:p14="http://schemas.microsoft.com/office/powerpoint/2010/main" val="1404089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18</a:t>
            </a:fld>
            <a:endParaRPr lang="en-US"/>
          </a:p>
        </p:txBody>
      </p:sp>
    </p:spTree>
    <p:extLst>
      <p:ext uri="{BB962C8B-B14F-4D97-AF65-F5344CB8AC3E}">
        <p14:creationId xmlns:p14="http://schemas.microsoft.com/office/powerpoint/2010/main" val="799344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8F79C-55E4-6F43-8166-621969A04906}" type="slidenum">
              <a:rPr lang="en-US" smtClean="0"/>
              <a:t>19</a:t>
            </a:fld>
            <a:endParaRPr lang="en-US"/>
          </a:p>
        </p:txBody>
      </p:sp>
    </p:spTree>
    <p:extLst>
      <p:ext uri="{BB962C8B-B14F-4D97-AF65-F5344CB8AC3E}">
        <p14:creationId xmlns:p14="http://schemas.microsoft.com/office/powerpoint/2010/main" val="50568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71612-6FDD-EA44-8573-863037D7647D}" type="slidenum">
              <a:rPr lang="en-US" smtClean="0"/>
              <a:t>2</a:t>
            </a:fld>
            <a:endParaRPr lang="en-US"/>
          </a:p>
        </p:txBody>
      </p:sp>
    </p:spTree>
    <p:extLst>
      <p:ext uri="{BB962C8B-B14F-4D97-AF65-F5344CB8AC3E}">
        <p14:creationId xmlns:p14="http://schemas.microsoft.com/office/powerpoint/2010/main" val="601970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8F79C-55E4-6F43-8166-621969A04906}" type="slidenum">
              <a:rPr lang="en-US" smtClean="0"/>
              <a:t>20</a:t>
            </a:fld>
            <a:endParaRPr lang="en-US"/>
          </a:p>
        </p:txBody>
      </p:sp>
    </p:spTree>
    <p:extLst>
      <p:ext uri="{BB962C8B-B14F-4D97-AF65-F5344CB8AC3E}">
        <p14:creationId xmlns:p14="http://schemas.microsoft.com/office/powerpoint/2010/main" val="1348660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21</a:t>
            </a:fld>
            <a:endParaRPr lang="en-US"/>
          </a:p>
        </p:txBody>
      </p:sp>
    </p:spTree>
    <p:extLst>
      <p:ext uri="{BB962C8B-B14F-4D97-AF65-F5344CB8AC3E}">
        <p14:creationId xmlns:p14="http://schemas.microsoft.com/office/powerpoint/2010/main" val="1062103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22</a:t>
            </a:fld>
            <a:endParaRPr lang="en-US"/>
          </a:p>
        </p:txBody>
      </p:sp>
    </p:spTree>
    <p:extLst>
      <p:ext uri="{BB962C8B-B14F-4D97-AF65-F5344CB8AC3E}">
        <p14:creationId xmlns:p14="http://schemas.microsoft.com/office/powerpoint/2010/main" val="2589273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23</a:t>
            </a:fld>
            <a:endParaRPr lang="en-US"/>
          </a:p>
        </p:txBody>
      </p:sp>
    </p:spTree>
    <p:extLst>
      <p:ext uri="{BB962C8B-B14F-4D97-AF65-F5344CB8AC3E}">
        <p14:creationId xmlns:p14="http://schemas.microsoft.com/office/powerpoint/2010/main" val="1475180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24</a:t>
            </a:fld>
            <a:endParaRPr lang="en-US"/>
          </a:p>
        </p:txBody>
      </p:sp>
    </p:spTree>
    <p:extLst>
      <p:ext uri="{BB962C8B-B14F-4D97-AF65-F5344CB8AC3E}">
        <p14:creationId xmlns:p14="http://schemas.microsoft.com/office/powerpoint/2010/main" val="3992449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25</a:t>
            </a:fld>
            <a:endParaRPr lang="en-US"/>
          </a:p>
        </p:txBody>
      </p:sp>
    </p:spTree>
    <p:extLst>
      <p:ext uri="{BB962C8B-B14F-4D97-AF65-F5344CB8AC3E}">
        <p14:creationId xmlns:p14="http://schemas.microsoft.com/office/powerpoint/2010/main" val="1877381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71612-6FDD-EA44-8573-863037D7647D}" type="slidenum">
              <a:rPr lang="en-US" smtClean="0"/>
              <a:t>26</a:t>
            </a:fld>
            <a:endParaRPr lang="en-US"/>
          </a:p>
        </p:txBody>
      </p:sp>
    </p:spTree>
    <p:extLst>
      <p:ext uri="{BB962C8B-B14F-4D97-AF65-F5344CB8AC3E}">
        <p14:creationId xmlns:p14="http://schemas.microsoft.com/office/powerpoint/2010/main" val="1216058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27</a:t>
            </a:fld>
            <a:endParaRPr lang="en-US"/>
          </a:p>
        </p:txBody>
      </p:sp>
    </p:spTree>
    <p:extLst>
      <p:ext uri="{BB962C8B-B14F-4D97-AF65-F5344CB8AC3E}">
        <p14:creationId xmlns:p14="http://schemas.microsoft.com/office/powerpoint/2010/main" val="1806070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BF7AEC-060D-8D43-8D00-18CA6B5DA99D}" type="slidenum">
              <a:rPr lang="en-US" smtClean="0"/>
              <a:pPr/>
              <a:t>28</a:t>
            </a:fld>
            <a:endParaRPr lang="en-US"/>
          </a:p>
        </p:txBody>
      </p:sp>
    </p:spTree>
    <p:extLst>
      <p:ext uri="{BB962C8B-B14F-4D97-AF65-F5344CB8AC3E}">
        <p14:creationId xmlns:p14="http://schemas.microsoft.com/office/powerpoint/2010/main" val="1099034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71612-6FDD-EA44-8573-863037D7647D}" type="slidenum">
              <a:rPr lang="en-US" smtClean="0"/>
              <a:t>29</a:t>
            </a:fld>
            <a:endParaRPr lang="en-US"/>
          </a:p>
        </p:txBody>
      </p:sp>
    </p:spTree>
    <p:extLst>
      <p:ext uri="{BB962C8B-B14F-4D97-AF65-F5344CB8AC3E}">
        <p14:creationId xmlns:p14="http://schemas.microsoft.com/office/powerpoint/2010/main" val="1359266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58F79C-55E4-6F43-8166-621969A04906}" type="slidenum">
              <a:rPr lang="en-US" smtClean="0"/>
              <a:t>3</a:t>
            </a:fld>
            <a:endParaRPr lang="en-US"/>
          </a:p>
        </p:txBody>
      </p:sp>
    </p:spTree>
    <p:extLst>
      <p:ext uri="{BB962C8B-B14F-4D97-AF65-F5344CB8AC3E}">
        <p14:creationId xmlns:p14="http://schemas.microsoft.com/office/powerpoint/2010/main" val="141965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30</a:t>
            </a:fld>
            <a:endParaRPr lang="en-US"/>
          </a:p>
        </p:txBody>
      </p:sp>
    </p:spTree>
    <p:extLst>
      <p:ext uri="{BB962C8B-B14F-4D97-AF65-F5344CB8AC3E}">
        <p14:creationId xmlns:p14="http://schemas.microsoft.com/office/powerpoint/2010/main" val="141257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71612-6FDD-EA44-8573-863037D7647D}" type="slidenum">
              <a:rPr lang="en-US" smtClean="0"/>
              <a:t>4</a:t>
            </a:fld>
            <a:endParaRPr lang="en-US"/>
          </a:p>
        </p:txBody>
      </p:sp>
    </p:spTree>
    <p:extLst>
      <p:ext uri="{BB962C8B-B14F-4D97-AF65-F5344CB8AC3E}">
        <p14:creationId xmlns:p14="http://schemas.microsoft.com/office/powerpoint/2010/main" val="393688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5</a:t>
            </a:fld>
            <a:endParaRPr lang="en-US"/>
          </a:p>
        </p:txBody>
      </p:sp>
    </p:spTree>
    <p:extLst>
      <p:ext uri="{BB962C8B-B14F-4D97-AF65-F5344CB8AC3E}">
        <p14:creationId xmlns:p14="http://schemas.microsoft.com/office/powerpoint/2010/main" val="360213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6</a:t>
            </a:fld>
            <a:endParaRPr lang="en-US"/>
          </a:p>
        </p:txBody>
      </p:sp>
    </p:spTree>
    <p:extLst>
      <p:ext uri="{BB962C8B-B14F-4D97-AF65-F5344CB8AC3E}">
        <p14:creationId xmlns:p14="http://schemas.microsoft.com/office/powerpoint/2010/main" val="996340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71612-6FDD-EA44-8573-863037D7647D}" type="slidenum">
              <a:rPr lang="en-US" smtClean="0"/>
              <a:t>7</a:t>
            </a:fld>
            <a:endParaRPr lang="en-US"/>
          </a:p>
        </p:txBody>
      </p:sp>
    </p:spTree>
    <p:extLst>
      <p:ext uri="{BB962C8B-B14F-4D97-AF65-F5344CB8AC3E}">
        <p14:creationId xmlns:p14="http://schemas.microsoft.com/office/powerpoint/2010/main" val="495750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CASA operated as NSF engineering research center with an $40 million grant, plus other contributions from the participating Universities: CSU, OU, UPRM, UVA, UDEL, UCCS.   Our research was conducted through </a:t>
            </a:r>
            <a:r>
              <a:rPr lang="en-US" baseline="0" dirty="0" err="1" smtClean="0"/>
              <a:t>rearach</a:t>
            </a:r>
            <a:r>
              <a:rPr lang="en-US" baseline="0" dirty="0" smtClean="0"/>
              <a:t> </a:t>
            </a:r>
            <a:r>
              <a:rPr lang="en-US" baseline="0" dirty="0" err="1" smtClean="0"/>
              <a:t>andimplementation</a:t>
            </a:r>
            <a:r>
              <a:rPr lang="en-US" baseline="0" dirty="0" smtClean="0"/>
              <a:t> of test beds and with user input from the </a:t>
            </a:r>
            <a:r>
              <a:rPr lang="en-US" baseline="0" dirty="0" err="1" smtClean="0"/>
              <a:t>befginneing</a:t>
            </a:r>
            <a:r>
              <a:rPr lang="en-US" baseline="0" dirty="0" smtClean="0"/>
              <a:t>   Test bed in </a:t>
            </a:r>
            <a:r>
              <a:rPr lang="en-US" baseline="0" dirty="0" err="1" smtClean="0"/>
              <a:t>Ok;ahoma</a:t>
            </a:r>
            <a:r>
              <a:rPr lang="en-US" baseline="0" dirty="0" smtClean="0"/>
              <a:t>, operated in the Hazardous weather test bed for many years forecasters looked at live data as it came in to talk about how it could impact warning decisions.  We also worked </a:t>
            </a:r>
            <a:r>
              <a:rPr lang="en-US" baseline="0" dirty="0" err="1" smtClean="0"/>
              <a:t>closelu</a:t>
            </a:r>
            <a:r>
              <a:rPr lang="en-US" baseline="0" dirty="0" smtClean="0"/>
              <a:t> with EM within the test bed region who also received data in real time.  A key moment was the </a:t>
            </a:r>
            <a:r>
              <a:rPr lang="en-US" baseline="0" dirty="0" err="1" smtClean="0"/>
              <a:t>chickasha</a:t>
            </a:r>
            <a:r>
              <a:rPr lang="en-US" baseline="0" dirty="0" smtClean="0"/>
              <a:t> EF4 tornado.     </a:t>
            </a:r>
            <a:endParaRPr lang="en-US" baseline="0" dirty="0" smtClean="0"/>
          </a:p>
        </p:txBody>
      </p:sp>
      <p:sp>
        <p:nvSpPr>
          <p:cNvPr id="4" name="Slide Number Placeholder 3"/>
          <p:cNvSpPr>
            <a:spLocks noGrp="1"/>
          </p:cNvSpPr>
          <p:nvPr>
            <p:ph type="sldNum" sz="quarter" idx="10"/>
          </p:nvPr>
        </p:nvSpPr>
        <p:spPr/>
        <p:txBody>
          <a:bodyPr/>
          <a:lstStyle/>
          <a:p>
            <a:fld id="{D74F7401-C615-9A46-B632-D4F3AF45CC24}" type="slidenum">
              <a:rPr lang="en-US" smtClean="0"/>
              <a:t>8</a:t>
            </a:fld>
            <a:endParaRPr lang="en-US"/>
          </a:p>
        </p:txBody>
      </p:sp>
    </p:spTree>
    <p:extLst>
      <p:ext uri="{BB962C8B-B14F-4D97-AF65-F5344CB8AC3E}">
        <p14:creationId xmlns:p14="http://schemas.microsoft.com/office/powerpoint/2010/main" val="1825368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Next</a:t>
            </a:r>
            <a:r>
              <a:rPr lang="en-US" baseline="0" dirty="0" smtClean="0"/>
              <a:t> move for the project. </a:t>
            </a:r>
            <a:r>
              <a:rPr lang="en-US" baseline="0" dirty="0" err="1" smtClean="0"/>
              <a:t>Emphazsis</a:t>
            </a:r>
            <a:r>
              <a:rPr lang="en-US" baseline="0" dirty="0" smtClean="0"/>
              <a:t> on co-creation. </a:t>
            </a:r>
            <a:endParaRPr lang="en-US" dirty="0"/>
          </a:p>
        </p:txBody>
      </p:sp>
      <p:sp>
        <p:nvSpPr>
          <p:cNvPr id="4" name="Slide Number Placeholder 3"/>
          <p:cNvSpPr>
            <a:spLocks noGrp="1"/>
          </p:cNvSpPr>
          <p:nvPr>
            <p:ph type="sldNum" sz="quarter" idx="10"/>
          </p:nvPr>
        </p:nvSpPr>
        <p:spPr/>
        <p:txBody>
          <a:bodyPr/>
          <a:lstStyle/>
          <a:p>
            <a:fld id="{CBC108B4-961E-F844-8906-DC6B3FA1F515}" type="slidenum">
              <a:rPr lang="en-US" smtClean="0"/>
              <a:pPr/>
              <a:t>9</a:t>
            </a:fld>
            <a:endParaRPr lang="en-US"/>
          </a:p>
        </p:txBody>
      </p:sp>
    </p:spTree>
    <p:extLst>
      <p:ext uri="{BB962C8B-B14F-4D97-AF65-F5344CB8AC3E}">
        <p14:creationId xmlns:p14="http://schemas.microsoft.com/office/powerpoint/2010/main" val="1258276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hyperlink" Target="http://www.nsf.gov/start.ht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NSF Home Page">
            <a:hlinkClick r:id="rId2"/>
          </p:cNvPr>
          <p:cNvPicPr>
            <a:picLocks noChangeAspect="1" noChangeArrowheads="1"/>
          </p:cNvPicPr>
          <p:nvPr/>
        </p:nvPicPr>
        <p:blipFill>
          <a:blip r:embed="rId3"/>
          <a:srcRect/>
          <a:stretch>
            <a:fillRect/>
          </a:stretch>
        </p:blipFill>
        <p:spPr bwMode="auto">
          <a:xfrm>
            <a:off x="10668000" y="5969000"/>
            <a:ext cx="965200" cy="723900"/>
          </a:xfrm>
          <a:prstGeom prst="rect">
            <a:avLst/>
          </a:prstGeom>
          <a:noFill/>
          <a:ln w="9525">
            <a:noFill/>
            <a:miter lim="800000"/>
            <a:headEnd/>
            <a:tailEnd/>
          </a:ln>
        </p:spPr>
      </p:pic>
      <p:pic>
        <p:nvPicPr>
          <p:cNvPr id="5" name="Picture 8" descr="pptemplate0405"/>
          <p:cNvPicPr>
            <a:picLocks noChangeAspect="1" noChangeArrowheads="1"/>
          </p:cNvPicPr>
          <p:nvPr/>
        </p:nvPicPr>
        <p:blipFill>
          <a:blip r:embed="rId4"/>
          <a:srcRect/>
          <a:stretch>
            <a:fillRect/>
          </a:stretch>
        </p:blipFill>
        <p:spPr bwMode="auto">
          <a:xfrm>
            <a:off x="0" y="0"/>
            <a:ext cx="12192000" cy="6858000"/>
          </a:xfrm>
          <a:prstGeom prst="rect">
            <a:avLst/>
          </a:prstGeom>
          <a:noFill/>
          <a:ln w="9525">
            <a:noFill/>
            <a:miter lim="800000"/>
            <a:headEnd/>
            <a:tailEnd/>
          </a:ln>
        </p:spPr>
      </p:pic>
      <p:pic>
        <p:nvPicPr>
          <p:cNvPr id="6" name="Picture 9" descr="NSF Home Page">
            <a:hlinkClick r:id="rId2"/>
          </p:cNvPr>
          <p:cNvPicPr>
            <a:picLocks noChangeAspect="1" noChangeArrowheads="1"/>
          </p:cNvPicPr>
          <p:nvPr/>
        </p:nvPicPr>
        <p:blipFill>
          <a:blip r:embed="rId3"/>
          <a:srcRect/>
          <a:stretch>
            <a:fillRect/>
          </a:stretch>
        </p:blipFill>
        <p:spPr bwMode="auto">
          <a:xfrm>
            <a:off x="10826751" y="5986463"/>
            <a:ext cx="965200" cy="723900"/>
          </a:xfrm>
          <a:prstGeom prst="rect">
            <a:avLst/>
          </a:prstGeom>
          <a:noFill/>
          <a:ln w="9525">
            <a:noFill/>
            <a:miter lim="800000"/>
            <a:headEnd/>
            <a:tailEnd/>
          </a:ln>
        </p:spPr>
      </p:pic>
      <p:sp>
        <p:nvSpPr>
          <p:cNvPr id="14338" name="Rectangle 2"/>
          <p:cNvSpPr>
            <a:spLocks noGrp="1" noChangeArrowheads="1"/>
          </p:cNvSpPr>
          <p:nvPr>
            <p:ph type="ctrTitle"/>
          </p:nvPr>
        </p:nvSpPr>
        <p:spPr>
          <a:xfrm>
            <a:off x="914400" y="2130430"/>
            <a:ext cx="10363200" cy="1470025"/>
          </a:xfrm>
        </p:spPr>
        <p:txBody>
          <a:bodyPr/>
          <a:lstStyle>
            <a:lvl1pPr>
              <a:defRPr/>
            </a:lvl1pPr>
          </a:lstStyle>
          <a:p>
            <a:r>
              <a:rPr lang="en-US"/>
              <a:t>Click to edit Master title style</a:t>
            </a:r>
          </a:p>
        </p:txBody>
      </p:sp>
      <p:sp>
        <p:nvSpPr>
          <p:cNvPr id="14339" name="Rectangle 3"/>
          <p:cNvSpPr>
            <a:spLocks noGrp="1" noChangeArrowheads="1"/>
          </p:cNvSpPr>
          <p:nvPr>
            <p:ph type="subTitle" idx="1"/>
          </p:nvPr>
        </p:nvSpPr>
        <p:spPr>
          <a:xfrm>
            <a:off x="1828800" y="3886200"/>
            <a:ext cx="8534400" cy="1752600"/>
          </a:xfrm>
        </p:spPr>
        <p:txBody>
          <a:bodyPr/>
          <a:lstStyle>
            <a:lvl1pPr marL="0" indent="0" algn="ctr">
              <a:buFont typeface="Wingdings" pitchFamily="-65" charset="2"/>
              <a:buNone/>
              <a:defRPr/>
            </a:lvl1pPr>
          </a:lstStyle>
          <a:p>
            <a:r>
              <a:rPr lang="en-US"/>
              <a:t>Click to edit Master subtitle style</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A2264EC-2FC2-384B-9FC0-B4612CFF288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9A2B-3F63-7545-931A-12B206F745D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083C8D-DEDE-E347-B5C3-924096E69EA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6D7215-331E-D54F-9083-ED31AB361FC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9276109-F874-7B48-8369-6C3793021C9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76F058-D0C4-214F-BF64-5EBA5230887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83CDB-A7F2-7E4D-9046-426B0D10DD3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40CDF9-15F5-5947-8670-32851E98ED1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8484D6-C29C-0F40-B5AC-FED23156128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DAC3C2-8BCA-B74A-BACF-8699861A44D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C1CE96-D97D-A947-A52C-C47EA6656CA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BCFA7-E9AA-7544-99F5-F4C2CD3FF89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2056B3-CB83-644F-8526-2B10A7CEFE7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07" charset="0"/>
                <a:ea typeface="Arial" pitchFamily="-107" charset="0"/>
                <a:cs typeface="Arial" pitchFamily="-107" charset="0"/>
              </a:defRPr>
            </a:lvl1pPr>
          </a:lstStyle>
          <a:p>
            <a:pPr>
              <a:defRPr/>
            </a:pPr>
            <a:endParaRPr lang="en-US" dirty="0"/>
          </a:p>
        </p:txBody>
      </p:sp>
      <p:sp>
        <p:nvSpPr>
          <p:cNvPr id="1331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07" charset="0"/>
                <a:ea typeface="Arial" pitchFamily="-107" charset="0"/>
                <a:cs typeface="Arial" pitchFamily="-107" charset="0"/>
              </a:defRPr>
            </a:lvl1pPr>
          </a:lstStyle>
          <a:p>
            <a:pPr>
              <a:defRPr/>
            </a:pPr>
            <a:endParaRPr lang="en-US"/>
          </a:p>
        </p:txBody>
      </p:sp>
      <p:sp>
        <p:nvSpPr>
          <p:cNvPr id="1331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atin typeface="Arial" pitchFamily="-107" charset="0"/>
                <a:ea typeface="Arial" pitchFamily="-107" charset="0"/>
                <a:cs typeface="Arial" pitchFamily="-107" charset="0"/>
              </a:defRPr>
            </a:lvl1pPr>
          </a:lstStyle>
          <a:p>
            <a:pPr>
              <a:defRPr/>
            </a:pPr>
            <a:fld id="{16E9BDDF-4D9D-784C-BD3A-DDA6ED1E1D55}" type="slidenum">
              <a:rPr lang="en-US"/>
              <a:pPr>
                <a:defRPr/>
              </a:pPr>
              <a:t>‹#›</a:t>
            </a:fld>
            <a:endParaRPr lang="en-US"/>
          </a:p>
        </p:txBody>
      </p:sp>
      <p:pic>
        <p:nvPicPr>
          <p:cNvPr id="1031" name="Picture 7" descr="CASAFI~1"/>
          <p:cNvPicPr>
            <a:picLocks noChangeAspect="1" noChangeArrowheads="1"/>
          </p:cNvPicPr>
          <p:nvPr/>
        </p:nvPicPr>
        <p:blipFill>
          <a:blip r:embed="rId15"/>
          <a:srcRect/>
          <a:stretch>
            <a:fillRect/>
          </a:stretch>
        </p:blipFill>
        <p:spPr bwMode="auto">
          <a:xfrm>
            <a:off x="10668000" y="5638800"/>
            <a:ext cx="1236133" cy="1030288"/>
          </a:xfrm>
          <a:prstGeom prst="rect">
            <a:avLst/>
          </a:prstGeom>
          <a:noFill/>
          <a:ln w="9525">
            <a:noFill/>
            <a:miter lim="800000"/>
            <a:headEnd/>
            <a:tailEnd/>
          </a:ln>
        </p:spPr>
      </p:pic>
    </p:spTree>
    <p:extLst>
      <p:ext uri="{BB962C8B-B14F-4D97-AF65-F5344CB8AC3E}">
        <p14:creationId xmlns:p14="http://schemas.microsoft.com/office/powerpoint/2010/main" val="8134886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i="1">
          <a:solidFill>
            <a:srgbClr val="990000"/>
          </a:solidFill>
          <a:latin typeface="+mj-lt"/>
          <a:ea typeface="+mj-ea"/>
          <a:cs typeface="+mj-cs"/>
        </a:defRPr>
      </a:lvl1pPr>
      <a:lvl2pPr algn="l" rtl="0" eaLnBrk="0" fontAlgn="base" hangingPunct="0">
        <a:spcBef>
          <a:spcPct val="0"/>
        </a:spcBef>
        <a:spcAft>
          <a:spcPct val="0"/>
        </a:spcAft>
        <a:defRPr sz="3200" b="1" i="1">
          <a:solidFill>
            <a:srgbClr val="990000"/>
          </a:solidFill>
          <a:latin typeface="Arial" pitchFamily="-65" charset="0"/>
          <a:ea typeface="Arial" pitchFamily="-65" charset="0"/>
          <a:cs typeface="Arial" pitchFamily="-65" charset="0"/>
        </a:defRPr>
      </a:lvl2pPr>
      <a:lvl3pPr algn="l" rtl="0" eaLnBrk="0" fontAlgn="base" hangingPunct="0">
        <a:spcBef>
          <a:spcPct val="0"/>
        </a:spcBef>
        <a:spcAft>
          <a:spcPct val="0"/>
        </a:spcAft>
        <a:defRPr sz="3200" b="1" i="1">
          <a:solidFill>
            <a:srgbClr val="990000"/>
          </a:solidFill>
          <a:latin typeface="Arial" pitchFamily="-65" charset="0"/>
          <a:ea typeface="Arial" pitchFamily="-65" charset="0"/>
          <a:cs typeface="Arial" pitchFamily="-65" charset="0"/>
        </a:defRPr>
      </a:lvl3pPr>
      <a:lvl4pPr algn="l" rtl="0" eaLnBrk="0" fontAlgn="base" hangingPunct="0">
        <a:spcBef>
          <a:spcPct val="0"/>
        </a:spcBef>
        <a:spcAft>
          <a:spcPct val="0"/>
        </a:spcAft>
        <a:defRPr sz="3200" b="1" i="1">
          <a:solidFill>
            <a:srgbClr val="990000"/>
          </a:solidFill>
          <a:latin typeface="Arial" pitchFamily="-65" charset="0"/>
          <a:ea typeface="Arial" pitchFamily="-65" charset="0"/>
          <a:cs typeface="Arial" pitchFamily="-65" charset="0"/>
        </a:defRPr>
      </a:lvl4pPr>
      <a:lvl5pPr algn="l" rtl="0" eaLnBrk="0" fontAlgn="base" hangingPunct="0">
        <a:spcBef>
          <a:spcPct val="0"/>
        </a:spcBef>
        <a:spcAft>
          <a:spcPct val="0"/>
        </a:spcAft>
        <a:defRPr sz="3200" b="1" i="1">
          <a:solidFill>
            <a:srgbClr val="990000"/>
          </a:solidFill>
          <a:latin typeface="Arial" pitchFamily="-65" charset="0"/>
          <a:ea typeface="Arial" pitchFamily="-65" charset="0"/>
          <a:cs typeface="Arial" pitchFamily="-65" charset="0"/>
        </a:defRPr>
      </a:lvl5pPr>
      <a:lvl6pPr marL="457200" algn="l" rtl="0" fontAlgn="base">
        <a:spcBef>
          <a:spcPct val="0"/>
        </a:spcBef>
        <a:spcAft>
          <a:spcPct val="0"/>
        </a:spcAft>
        <a:defRPr sz="3200" b="1" i="1">
          <a:solidFill>
            <a:srgbClr val="990000"/>
          </a:solidFill>
          <a:latin typeface="Arial" pitchFamily="-65" charset="0"/>
          <a:ea typeface="Arial" pitchFamily="-65" charset="0"/>
          <a:cs typeface="Arial" pitchFamily="-65" charset="0"/>
        </a:defRPr>
      </a:lvl6pPr>
      <a:lvl7pPr marL="914400" algn="l" rtl="0" fontAlgn="base">
        <a:spcBef>
          <a:spcPct val="0"/>
        </a:spcBef>
        <a:spcAft>
          <a:spcPct val="0"/>
        </a:spcAft>
        <a:defRPr sz="3200" b="1" i="1">
          <a:solidFill>
            <a:srgbClr val="990000"/>
          </a:solidFill>
          <a:latin typeface="Arial" pitchFamily="-65" charset="0"/>
          <a:ea typeface="Arial" pitchFamily="-65" charset="0"/>
          <a:cs typeface="Arial" pitchFamily="-65" charset="0"/>
        </a:defRPr>
      </a:lvl7pPr>
      <a:lvl8pPr marL="1371600" algn="l" rtl="0" fontAlgn="base">
        <a:spcBef>
          <a:spcPct val="0"/>
        </a:spcBef>
        <a:spcAft>
          <a:spcPct val="0"/>
        </a:spcAft>
        <a:defRPr sz="3200" b="1" i="1">
          <a:solidFill>
            <a:srgbClr val="990000"/>
          </a:solidFill>
          <a:latin typeface="Arial" pitchFamily="-65" charset="0"/>
          <a:ea typeface="Arial" pitchFamily="-65" charset="0"/>
          <a:cs typeface="Arial" pitchFamily="-65" charset="0"/>
        </a:defRPr>
      </a:lvl8pPr>
      <a:lvl9pPr marL="1828800" algn="l" rtl="0" fontAlgn="base">
        <a:spcBef>
          <a:spcPct val="0"/>
        </a:spcBef>
        <a:spcAft>
          <a:spcPct val="0"/>
        </a:spcAft>
        <a:defRPr sz="3200" b="1" i="1">
          <a:solidFill>
            <a:srgbClr val="990000"/>
          </a:solidFill>
          <a:latin typeface="Arial" pitchFamily="-65" charset="0"/>
          <a:ea typeface="Arial" pitchFamily="-65" charset="0"/>
          <a:cs typeface="Arial" pitchFamily="-65" charset="0"/>
        </a:defRPr>
      </a:lvl9pPr>
    </p:titleStyle>
    <p:bodyStyle>
      <a:lvl1pPr marL="342900" indent="-342900" algn="l" rtl="0" eaLnBrk="0" fontAlgn="base" hangingPunct="0">
        <a:spcBef>
          <a:spcPct val="20000"/>
        </a:spcBef>
        <a:spcAft>
          <a:spcPct val="0"/>
        </a:spcAft>
        <a:buClr>
          <a:srgbClr val="990000"/>
        </a:buClr>
        <a:buSzPct val="85000"/>
        <a:buFont typeface="Wingdings" pitchFamily="-108" charset="2"/>
        <a:buChar char="q"/>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990000"/>
        </a:buClr>
        <a:buSzPct val="85000"/>
        <a:buFont typeface="Wingdings" pitchFamily="-108" charset="2"/>
        <a:buChar char="v"/>
        <a:defRPr sz="2400">
          <a:solidFill>
            <a:schemeClr val="tx1"/>
          </a:solidFill>
          <a:latin typeface="+mn-lt"/>
          <a:ea typeface="+mn-ea"/>
          <a:cs typeface="+mn-cs"/>
        </a:defRPr>
      </a:lvl2pPr>
      <a:lvl3pPr marL="1143000" indent="-228600" algn="l" rtl="0" eaLnBrk="0" fontAlgn="base" hangingPunct="0">
        <a:spcBef>
          <a:spcPct val="20000"/>
        </a:spcBef>
        <a:spcAft>
          <a:spcPct val="0"/>
        </a:spcAft>
        <a:buClr>
          <a:srgbClr val="003366"/>
        </a:buClr>
        <a:buFont typeface="Wingdings" pitchFamily="-108"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400">
          <a:solidFill>
            <a:schemeClr val="tx1"/>
          </a:solidFill>
          <a:latin typeface="+mn-lt"/>
          <a:ea typeface="+mn-ea"/>
          <a:cs typeface="+mn-cs"/>
        </a:defRPr>
      </a:lvl5pPr>
      <a:lvl6pPr marL="2514600" indent="-228600" algn="l" rtl="0" fontAlgn="base">
        <a:spcBef>
          <a:spcPct val="20000"/>
        </a:spcBef>
        <a:spcAft>
          <a:spcPct val="0"/>
        </a:spcAft>
        <a:buChar char="»"/>
        <a:defRPr sz="2400">
          <a:solidFill>
            <a:schemeClr val="tx1"/>
          </a:solidFill>
          <a:latin typeface="+mn-lt"/>
          <a:ea typeface="+mn-ea"/>
          <a:cs typeface="+mn-cs"/>
        </a:defRPr>
      </a:lvl6pPr>
      <a:lvl7pPr marL="2971800" indent="-228600" algn="l" rtl="0" fontAlgn="base">
        <a:spcBef>
          <a:spcPct val="20000"/>
        </a:spcBef>
        <a:spcAft>
          <a:spcPct val="0"/>
        </a:spcAft>
        <a:buChar char="»"/>
        <a:defRPr sz="2400">
          <a:solidFill>
            <a:schemeClr val="tx1"/>
          </a:solidFill>
          <a:latin typeface="+mn-lt"/>
          <a:ea typeface="+mn-ea"/>
          <a:cs typeface="+mn-cs"/>
        </a:defRPr>
      </a:lvl7pPr>
      <a:lvl8pPr marL="3429000" indent="-228600" algn="l" rtl="0" fontAlgn="base">
        <a:spcBef>
          <a:spcPct val="20000"/>
        </a:spcBef>
        <a:spcAft>
          <a:spcPct val="0"/>
        </a:spcAft>
        <a:buChar char="»"/>
        <a:defRPr sz="2400">
          <a:solidFill>
            <a:schemeClr val="tx1"/>
          </a:solidFill>
          <a:latin typeface="+mn-lt"/>
          <a:ea typeface="+mn-ea"/>
          <a:cs typeface="+mn-cs"/>
        </a:defRPr>
      </a:lvl8pPr>
      <a:lvl9pPr marL="3886200" indent="-228600" algn="l" rtl="0" fontAlgn="base">
        <a:spcBef>
          <a:spcPct val="20000"/>
        </a:spcBef>
        <a:spcAft>
          <a:spcPct val="0"/>
        </a:spcAft>
        <a:buChar char="»"/>
        <a:defRPr sz="24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11.png"/><Relationship Id="rId5" Type="http://schemas.openxmlformats.org/officeDocument/2006/relationships/image" Target="../media/image38.png"/><Relationship Id="rId6" Type="http://schemas.openxmlformats.org/officeDocument/2006/relationships/image" Target="../media/image39.jpe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11.png"/><Relationship Id="rId6" Type="http://schemas.openxmlformats.org/officeDocument/2006/relationships/image" Target="../media/image38.png"/><Relationship Id="rId7" Type="http://schemas.openxmlformats.org/officeDocument/2006/relationships/image" Target="../media/image47.jpeg"/><Relationship Id="rId8" Type="http://schemas.openxmlformats.org/officeDocument/2006/relationships/image" Target="../media/image40.png"/><Relationship Id="rId9" Type="http://schemas.openxmlformats.org/officeDocument/2006/relationships/image" Target="../media/image48.png"/><Relationship Id="rId10"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2.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8.tiff"/><Relationship Id="rId4" Type="http://schemas.openxmlformats.org/officeDocument/2006/relationships/image" Target="../media/image56.png"/><Relationship Id="rId5" Type="http://schemas.openxmlformats.org/officeDocument/2006/relationships/image" Target="../media/image11.png"/><Relationship Id="rId6" Type="http://schemas.openxmlformats.org/officeDocument/2006/relationships/image" Target="../media/image38.png"/><Relationship Id="rId7"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56.png"/><Relationship Id="rId10"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mailto:bphilips@ecs.umass.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4613" y="1471500"/>
            <a:ext cx="7772400" cy="1470025"/>
          </a:xfrm>
        </p:spPr>
        <p:txBody>
          <a:bodyPr>
            <a:normAutofit fontScale="90000"/>
          </a:bodyPr>
          <a:lstStyle/>
          <a:p>
            <a:pPr algn="ctr"/>
            <a:r>
              <a:rPr lang="en-US" dirty="0" smtClean="0"/>
              <a:t>Context Aware Weather Warning Systems</a:t>
            </a:r>
            <a:r>
              <a:rPr lang="en-US" dirty="0"/>
              <a:t/>
            </a:r>
            <a:br>
              <a:rPr lang="en-US" dirty="0"/>
            </a:br>
            <a:endParaRPr lang="en-US" dirty="0"/>
          </a:p>
        </p:txBody>
      </p:sp>
      <p:sp>
        <p:nvSpPr>
          <p:cNvPr id="3" name="Subtitle 2"/>
          <p:cNvSpPr>
            <a:spLocks noGrp="1"/>
          </p:cNvSpPr>
          <p:nvPr>
            <p:ph type="subTitle" idx="1"/>
          </p:nvPr>
        </p:nvSpPr>
        <p:spPr>
          <a:xfrm>
            <a:off x="3045501" y="2597046"/>
            <a:ext cx="6400800" cy="1082856"/>
          </a:xfrm>
        </p:spPr>
        <p:txBody>
          <a:bodyPr/>
          <a:lstStyle/>
          <a:p>
            <a:r>
              <a:rPr lang="en-US" sz="2000" dirty="0"/>
              <a:t>Brenda J. </a:t>
            </a:r>
            <a:r>
              <a:rPr lang="en-US" sz="2000" dirty="0" smtClean="0"/>
              <a:t>Philips</a:t>
            </a:r>
            <a:endParaRPr lang="en-US" sz="2000" dirty="0"/>
          </a:p>
          <a:p>
            <a:r>
              <a:rPr lang="en-US" sz="2000" dirty="0" smtClean="0"/>
              <a:t>CASA Co-Director </a:t>
            </a:r>
          </a:p>
          <a:p>
            <a:r>
              <a:rPr lang="en-US" sz="2000" dirty="0" smtClean="0"/>
              <a:t>Univ</a:t>
            </a:r>
            <a:r>
              <a:rPr lang="en-US" sz="2000" dirty="0"/>
              <a:t>. of Massachusetts, </a:t>
            </a:r>
            <a:r>
              <a:rPr lang="en-US" sz="2000" dirty="0" smtClean="0"/>
              <a:t>Amherst</a:t>
            </a:r>
            <a:endParaRPr lang="en-US" sz="2000" dirty="0" smtClean="0"/>
          </a:p>
          <a:p>
            <a:endParaRPr lang="en-US" sz="2000" dirty="0"/>
          </a:p>
          <a:p>
            <a:r>
              <a:rPr lang="en-US" sz="2000" dirty="0" smtClean="0"/>
              <a:t>VLAB Forum</a:t>
            </a:r>
            <a:endParaRPr lang="en-US" sz="2000" b="1" dirty="0"/>
          </a:p>
          <a:p>
            <a:r>
              <a:rPr lang="en-US" sz="2000" b="1" dirty="0" smtClean="0"/>
              <a:t>May 30, 2018</a:t>
            </a:r>
            <a:endParaRPr lang="en-US" sz="2000" dirty="0"/>
          </a:p>
          <a:p>
            <a:endParaRPr lang="en-US" dirty="0"/>
          </a:p>
          <a:p>
            <a:r>
              <a:rPr lang="en-US" dirty="0"/>
              <a:t/>
            </a:r>
            <a:br>
              <a:rPr lang="en-US" dirty="0"/>
            </a:br>
            <a:endParaRPr lang="en-US" dirty="0"/>
          </a:p>
        </p:txBody>
      </p:sp>
      <p:sp>
        <p:nvSpPr>
          <p:cNvPr id="4" name="Rectangle 3"/>
          <p:cNvSpPr/>
          <p:nvPr/>
        </p:nvSpPr>
        <p:spPr>
          <a:xfrm>
            <a:off x="282222" y="5999356"/>
            <a:ext cx="10564130" cy="8586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9568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CASA DFW Living Lab: </a:t>
            </a:r>
            <a:r>
              <a:rPr lang="en-US" dirty="0" smtClean="0"/>
              <a:t>Concept of Operations</a:t>
            </a:r>
            <a:endParaRPr lang="en-US" dirty="0"/>
          </a:p>
        </p:txBody>
      </p:sp>
      <p:sp>
        <p:nvSpPr>
          <p:cNvPr id="5" name="Content Placeholder 4"/>
          <p:cNvSpPr>
            <a:spLocks noGrp="1"/>
          </p:cNvSpPr>
          <p:nvPr>
            <p:ph idx="1"/>
          </p:nvPr>
        </p:nvSpPr>
        <p:spPr>
          <a:xfrm>
            <a:off x="609601" y="1417638"/>
            <a:ext cx="4305300" cy="5257797"/>
          </a:xfrm>
        </p:spPr>
        <p:txBody>
          <a:bodyPr>
            <a:normAutofit fontScale="70000" lnSpcReduction="20000"/>
          </a:bodyPr>
          <a:lstStyle/>
          <a:p>
            <a:pPr>
              <a:buFont typeface="Wingdings" charset="0"/>
              <a:buChar char="q"/>
              <a:defRPr/>
            </a:pPr>
            <a:r>
              <a:rPr lang="en-US" dirty="0"/>
              <a:t>7 node </a:t>
            </a:r>
            <a:r>
              <a:rPr lang="en-US" dirty="0" smtClean="0"/>
              <a:t>network, </a:t>
            </a:r>
            <a:r>
              <a:rPr lang="en-US" dirty="0" err="1" smtClean="0"/>
              <a:t>doppler</a:t>
            </a:r>
            <a:r>
              <a:rPr lang="en-US" dirty="0" smtClean="0"/>
              <a:t>, dual polarization radar + other sensors </a:t>
            </a:r>
            <a:endParaRPr lang="en-US" dirty="0"/>
          </a:p>
          <a:p>
            <a:pPr>
              <a:buFont typeface="Wingdings" charset="0"/>
              <a:buChar char="q"/>
              <a:defRPr/>
            </a:pPr>
            <a:endParaRPr lang="en-US" sz="1800" dirty="0"/>
          </a:p>
          <a:p>
            <a:pPr>
              <a:buFont typeface="Wingdings" charset="0"/>
              <a:buChar char="q"/>
              <a:defRPr/>
            </a:pPr>
            <a:r>
              <a:rPr lang="en-US" dirty="0"/>
              <a:t>Operates year round when there is precipitation</a:t>
            </a:r>
          </a:p>
          <a:p>
            <a:pPr>
              <a:buFont typeface="Wingdings" charset="0"/>
              <a:buChar char="q"/>
              <a:defRPr/>
            </a:pPr>
            <a:endParaRPr lang="en-US" sz="1800" dirty="0"/>
          </a:p>
          <a:p>
            <a:pPr>
              <a:buFont typeface="Wingdings" charset="0"/>
              <a:buChar char="q"/>
              <a:defRPr/>
            </a:pPr>
            <a:r>
              <a:rPr lang="en-US" dirty="0"/>
              <a:t>Real-time single &amp; merged radar data, + derived products (QPE, hail, winds, </a:t>
            </a:r>
            <a:r>
              <a:rPr lang="en-US" dirty="0" err="1"/>
              <a:t>nowcasts</a:t>
            </a:r>
            <a:r>
              <a:rPr lang="en-US" dirty="0"/>
              <a:t>, forecasts)</a:t>
            </a:r>
          </a:p>
          <a:p>
            <a:pPr>
              <a:buFont typeface="Wingdings" charset="0"/>
              <a:buChar char="q"/>
              <a:defRPr/>
            </a:pPr>
            <a:endParaRPr lang="en-US" sz="1600" dirty="0"/>
          </a:p>
          <a:p>
            <a:pPr>
              <a:buFont typeface="Wingdings" charset="0"/>
              <a:buChar char="q"/>
              <a:defRPr/>
            </a:pPr>
            <a:r>
              <a:rPr lang="en-US" dirty="0"/>
              <a:t>CASA radar data available on AWIPS2 to NWS-FWD, SRH</a:t>
            </a:r>
          </a:p>
          <a:p>
            <a:pPr>
              <a:buFont typeface="Wingdings" charset="0"/>
              <a:buChar char="q"/>
              <a:defRPr/>
            </a:pPr>
            <a:endParaRPr lang="en-US" sz="1600" dirty="0"/>
          </a:p>
          <a:p>
            <a:pPr>
              <a:buFont typeface="Wingdings" charset="0"/>
              <a:buChar char="q"/>
              <a:defRPr/>
            </a:pPr>
            <a:r>
              <a:rPr lang="en-US" dirty="0"/>
              <a:t>CASA products available on CASA WX website for real-time operational use with low latency</a:t>
            </a:r>
          </a:p>
          <a:p>
            <a:pPr>
              <a:buFont typeface="Wingdings" charset="0"/>
              <a:buChar char="q"/>
              <a:defRPr/>
            </a:pPr>
            <a:endParaRPr lang="en-US" sz="1600" dirty="0"/>
          </a:p>
          <a:p>
            <a:pPr>
              <a:buFont typeface="Wingdings" charset="0"/>
              <a:buChar char="q"/>
              <a:defRPr/>
            </a:pPr>
            <a:r>
              <a:rPr lang="en-US" dirty="0" smtClean="0"/>
              <a:t>1500+ </a:t>
            </a:r>
            <a:r>
              <a:rPr lang="en-US" dirty="0"/>
              <a:t>users: ~750 local public safety users from 50 NTX cities and </a:t>
            </a:r>
            <a:r>
              <a:rPr lang="en-US" dirty="0" smtClean="0"/>
              <a:t>counties, ~600 App holders</a:t>
            </a:r>
            <a:endParaRPr lang="en-US" dirty="0"/>
          </a:p>
          <a:p>
            <a:endParaRPr lang="en-US" dirty="0"/>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49609" y="1600205"/>
            <a:ext cx="5551755" cy="4190253"/>
          </a:xfrm>
          <a:prstGeom prst="rect">
            <a:avLst/>
          </a:prstGeom>
          <a:noFill/>
          <a:ln w="9525">
            <a:noFill/>
            <a:miter lim="800000"/>
            <a:headEnd/>
            <a:tailEnd/>
          </a:ln>
        </p:spPr>
      </p:pic>
      <p:sp>
        <p:nvSpPr>
          <p:cNvPr id="3" name="Rectangle 2"/>
          <p:cNvSpPr/>
          <p:nvPr/>
        </p:nvSpPr>
        <p:spPr>
          <a:xfrm>
            <a:off x="5349609" y="5808570"/>
            <a:ext cx="5551755" cy="923330"/>
          </a:xfrm>
          <a:prstGeom prst="rect">
            <a:avLst/>
          </a:prstGeom>
        </p:spPr>
        <p:txBody>
          <a:bodyPr wrap="square">
            <a:spAutoFit/>
          </a:bodyPr>
          <a:lstStyle/>
          <a:p>
            <a:r>
              <a:rPr lang="en-US" altLang="x-none" dirty="0"/>
              <a:t>CASA network covers approximately 32,000 sq. km. radar range is 40 – 60km. Overlapping coverage helps to address X-band attenuation</a:t>
            </a:r>
            <a:endParaRPr lang="en-US" altLang="x-none" dirty="0"/>
          </a:p>
        </p:txBody>
      </p:sp>
    </p:spTree>
    <p:extLst>
      <p:ext uri="{BB962C8B-B14F-4D97-AF65-F5344CB8AC3E}">
        <p14:creationId xmlns:p14="http://schemas.microsoft.com/office/powerpoint/2010/main" val="2122660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3" descr="Johnson_County_Install.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438400" y="1143000"/>
            <a:ext cx="15240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0" name="TextBox 4"/>
          <p:cNvSpPr txBox="1">
            <a:spLocks noChangeArrowheads="1"/>
          </p:cNvSpPr>
          <p:nvPr/>
        </p:nvSpPr>
        <p:spPr bwMode="auto">
          <a:xfrm>
            <a:off x="2641600" y="2743201"/>
            <a:ext cx="152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Johnson County</a:t>
            </a:r>
          </a:p>
        </p:txBody>
      </p:sp>
      <p:pic>
        <p:nvPicPr>
          <p:cNvPr id="22531" name="Picture 6" descr="529151_558749757479796_1197348272_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143000"/>
            <a:ext cx="1524000" cy="152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2" name="TextBox 4"/>
          <p:cNvSpPr txBox="1">
            <a:spLocks noChangeArrowheads="1"/>
          </p:cNvSpPr>
          <p:nvPr/>
        </p:nvSpPr>
        <p:spPr bwMode="auto">
          <a:xfrm>
            <a:off x="711200" y="2743201"/>
            <a:ext cx="162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University of North Texas</a:t>
            </a:r>
          </a:p>
        </p:txBody>
      </p:sp>
      <p:pic>
        <p:nvPicPr>
          <p:cNvPr id="22533" name="Picture 27" descr="Addison install - Jason -low 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1143000"/>
            <a:ext cx="15240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4" name="TextBox 4"/>
          <p:cNvSpPr txBox="1">
            <a:spLocks noChangeArrowheads="1"/>
          </p:cNvSpPr>
          <p:nvPr/>
        </p:nvSpPr>
        <p:spPr bwMode="auto">
          <a:xfrm>
            <a:off x="4470400" y="2752726"/>
            <a:ext cx="152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City of Addison</a:t>
            </a:r>
          </a:p>
        </p:txBody>
      </p:sp>
      <p:sp>
        <p:nvSpPr>
          <p:cNvPr id="30" name="Rectangle 29"/>
          <p:cNvSpPr/>
          <p:nvPr/>
        </p:nvSpPr>
        <p:spPr>
          <a:xfrm>
            <a:off x="609600" y="1066800"/>
            <a:ext cx="5181600" cy="1676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Unicode MS" charset="0"/>
              <a:ea typeface="ＭＳ Ｐゴシック" charset="0"/>
              <a:cs typeface="ＭＳ Ｐゴシック" charset="0"/>
            </a:endParaRPr>
          </a:p>
        </p:txBody>
      </p:sp>
      <p:sp>
        <p:nvSpPr>
          <p:cNvPr id="22536" name="Title 1"/>
          <p:cNvSpPr>
            <a:spLocks noGrp="1"/>
          </p:cNvSpPr>
          <p:nvPr>
            <p:ph type="title"/>
          </p:nvPr>
        </p:nvSpPr>
        <p:spPr>
          <a:xfrm>
            <a:off x="304800" y="228600"/>
            <a:ext cx="11480800" cy="457200"/>
          </a:xfrm>
        </p:spPr>
        <p:txBody>
          <a:bodyPr/>
          <a:lstStyle/>
          <a:p>
            <a:pPr eaLnBrk="1" hangingPunct="1"/>
            <a:r>
              <a:rPr lang="en-US" sz="2400">
                <a:latin typeface="Arial" charset="0"/>
              </a:rPr>
              <a:t>North Central Texas community contributes resources for installation and operation of radar network</a:t>
            </a:r>
          </a:p>
        </p:txBody>
      </p:sp>
      <p:grpSp>
        <p:nvGrpSpPr>
          <p:cNvPr id="22537" name="Group 1"/>
          <p:cNvGrpSpPr>
            <a:grpSpLocks/>
          </p:cNvGrpSpPr>
          <p:nvPr/>
        </p:nvGrpSpPr>
        <p:grpSpPr bwMode="auto">
          <a:xfrm>
            <a:off x="5994400" y="1066800"/>
            <a:ext cx="5435600" cy="4495800"/>
            <a:chOff x="4495800" y="998538"/>
            <a:chExt cx="4800600" cy="5182971"/>
          </a:xfrm>
        </p:grpSpPr>
        <p:pic>
          <p:nvPicPr>
            <p:cNvPr id="22540" name="Picture 5" descr="UNT_Install.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75400" y="3170238"/>
              <a:ext cx="1530350" cy="2105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41" name="Picture 6" descr="Midlothian_team.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998538"/>
              <a:ext cx="3168650" cy="2178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42" name="Picture 7" descr="Tom-mark-Dj-Francesc.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00825" y="4347946"/>
              <a:ext cx="2695575" cy="1833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43" name="Picture 8" descr="Juan-Ortiz.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64450" y="998538"/>
              <a:ext cx="1631950" cy="3298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44"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3168650"/>
              <a:ext cx="2185988" cy="3003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2538" name="TextBox 4"/>
          <p:cNvSpPr txBox="1">
            <a:spLocks noChangeArrowheads="1"/>
          </p:cNvSpPr>
          <p:nvPr/>
        </p:nvSpPr>
        <p:spPr bwMode="auto">
          <a:xfrm>
            <a:off x="5994400" y="5535614"/>
            <a:ext cx="5892800" cy="1169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Community sponsored installations</a:t>
            </a:r>
          </a:p>
          <a:p>
            <a:r>
              <a:rPr lang="en-US" sz="1400"/>
              <a:t>UT Arlington, UNT, Cities of Addison and Midlothian</a:t>
            </a:r>
          </a:p>
          <a:p>
            <a:endParaRPr lang="en-US" sz="1400"/>
          </a:p>
          <a:p>
            <a:endParaRPr lang="en-US" sz="1400"/>
          </a:p>
          <a:p>
            <a:endParaRPr lang="en-US" sz="1400"/>
          </a:p>
        </p:txBody>
      </p:sp>
      <p:sp>
        <p:nvSpPr>
          <p:cNvPr id="19" name="Content Placeholder 2"/>
          <p:cNvSpPr>
            <a:spLocks noGrp="1"/>
          </p:cNvSpPr>
          <p:nvPr>
            <p:ph idx="1"/>
          </p:nvPr>
        </p:nvSpPr>
        <p:spPr>
          <a:xfrm>
            <a:off x="304800" y="3352801"/>
            <a:ext cx="5384800" cy="3306763"/>
          </a:xfrm>
        </p:spPr>
        <p:txBody>
          <a:bodyPr>
            <a:normAutofit/>
          </a:bodyPr>
          <a:lstStyle/>
          <a:p>
            <a:pPr>
              <a:defRPr/>
            </a:pPr>
            <a:r>
              <a:rPr lang="en-US" sz="2000" dirty="0" smtClean="0"/>
              <a:t>North Central Texas Council of Governments coordinates local efforts through 5-year agreement with CASA. In second renewal period. </a:t>
            </a:r>
          </a:p>
          <a:p>
            <a:pPr>
              <a:defRPr/>
            </a:pPr>
            <a:r>
              <a:rPr lang="en-US" sz="2000" dirty="0" smtClean="0"/>
              <a:t>Local Exec Committee of EMs, media, NWS sets local policy</a:t>
            </a:r>
          </a:p>
          <a:p>
            <a:pPr>
              <a:defRPr/>
            </a:pPr>
            <a:r>
              <a:rPr lang="en-US" sz="2000" dirty="0" smtClean="0"/>
              <a:t>A membership fee to local towns and cities supports radar operations.  ~$1 million in fees to date. </a:t>
            </a:r>
          </a:p>
          <a:p>
            <a:pPr marL="0" indent="0">
              <a:buFont typeface="Wingdings" charset="0"/>
              <a:buNone/>
              <a:defRPr/>
            </a:pPr>
            <a:endParaRPr lang="en-US" sz="2000" dirty="0" smtClean="0"/>
          </a:p>
        </p:txBody>
      </p:sp>
    </p:spTree>
    <p:extLst>
      <p:ext uri="{BB962C8B-B14F-4D97-AF65-F5344CB8AC3E}">
        <p14:creationId xmlns:p14="http://schemas.microsoft.com/office/powerpoint/2010/main" val="25992209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1-20 at 11.03.2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82393" y="20421600"/>
            <a:ext cx="5943600" cy="6375400"/>
          </a:xfrm>
          <a:prstGeom prst="rect">
            <a:avLst/>
          </a:prstGeom>
          <a:ln>
            <a:solidFill>
              <a:schemeClr val="tx1"/>
            </a:solidFill>
          </a:ln>
        </p:spPr>
      </p:pic>
      <p:grpSp>
        <p:nvGrpSpPr>
          <p:cNvPr id="4" name="Group 3"/>
          <p:cNvGrpSpPr/>
          <p:nvPr/>
        </p:nvGrpSpPr>
        <p:grpSpPr>
          <a:xfrm>
            <a:off x="39349993" y="23744149"/>
            <a:ext cx="4724400" cy="3002053"/>
            <a:chOff x="34975800" y="23744147"/>
            <a:chExt cx="4724400" cy="3002053"/>
          </a:xfrm>
        </p:grpSpPr>
        <p:pic>
          <p:nvPicPr>
            <p:cNvPr id="5" name="Picture 4" descr="Screen Shot 2017-01-20 at 11.11.45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75800" y="23744147"/>
              <a:ext cx="4724400" cy="3002053"/>
            </a:xfrm>
            <a:prstGeom prst="rect">
              <a:avLst/>
            </a:prstGeom>
          </p:spPr>
        </p:pic>
        <p:sp>
          <p:nvSpPr>
            <p:cNvPr id="6" name="Oval 5"/>
            <p:cNvSpPr/>
            <p:nvPr/>
          </p:nvSpPr>
          <p:spPr>
            <a:xfrm>
              <a:off x="36804600" y="25374600"/>
              <a:ext cx="457200" cy="457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39426194" y="20543747"/>
            <a:ext cx="4667500" cy="2971800"/>
            <a:chOff x="35052000" y="20543747"/>
            <a:chExt cx="4667500" cy="2971800"/>
          </a:xfrm>
        </p:grpSpPr>
        <p:pic>
          <p:nvPicPr>
            <p:cNvPr id="8" name="Picture 7" descr="Screen Shot 2017-01-20 at 11.10.19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52000" y="20543747"/>
              <a:ext cx="4667500" cy="2971800"/>
            </a:xfrm>
            <a:prstGeom prst="rect">
              <a:avLst/>
            </a:prstGeom>
          </p:spPr>
        </p:pic>
        <p:sp>
          <p:nvSpPr>
            <p:cNvPr id="9" name="Oval 8"/>
            <p:cNvSpPr/>
            <p:nvPr/>
          </p:nvSpPr>
          <p:spPr>
            <a:xfrm>
              <a:off x="36804600" y="22174200"/>
              <a:ext cx="457200" cy="457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descr="Screen Shot 2017-01-20 at 11.03.2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137" y="1143001"/>
            <a:ext cx="5052216" cy="5419257"/>
          </a:xfrm>
          <a:prstGeom prst="rect">
            <a:avLst/>
          </a:prstGeom>
          <a:ln>
            <a:solidFill>
              <a:schemeClr val="tx1"/>
            </a:solidFill>
          </a:ln>
        </p:spPr>
      </p:pic>
      <p:pic>
        <p:nvPicPr>
          <p:cNvPr id="11" name="Picture 10" descr="Screen Shot 2017-01-20 at 11.10.19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2202" y="1244509"/>
            <a:ext cx="4108993" cy="2616199"/>
          </a:xfrm>
          <a:prstGeom prst="rect">
            <a:avLst/>
          </a:prstGeom>
        </p:spPr>
      </p:pic>
      <p:pic>
        <p:nvPicPr>
          <p:cNvPr id="12" name="Picture 11" descr="Screen Shot 2017-01-20 at 11.11.45 A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5800" y="3388968"/>
            <a:ext cx="4140200" cy="2630832"/>
          </a:xfrm>
          <a:prstGeom prst="rect">
            <a:avLst/>
          </a:prstGeom>
        </p:spPr>
      </p:pic>
      <p:sp>
        <p:nvSpPr>
          <p:cNvPr id="13" name="Rectangle 2"/>
          <p:cNvSpPr>
            <a:spLocks noGrp="1" noChangeArrowheads="1"/>
          </p:cNvSpPr>
          <p:nvPr>
            <p:ph type="title"/>
          </p:nvPr>
        </p:nvSpPr>
        <p:spPr>
          <a:xfrm>
            <a:off x="214314" y="198438"/>
            <a:ext cx="11444287" cy="639762"/>
          </a:xfrm>
        </p:spPr>
        <p:txBody>
          <a:bodyPr/>
          <a:lstStyle/>
          <a:p>
            <a:pPr algn="l" eaLnBrk="1" hangingPunct="1">
              <a:defRPr/>
            </a:pPr>
            <a:r>
              <a:rPr lang="en-US" sz="2800" dirty="0"/>
              <a:t>KFWD issues tornado </a:t>
            </a:r>
            <a:r>
              <a:rPr lang="en-US" sz="2800" dirty="0" smtClean="0"/>
              <a:t>warning </a:t>
            </a:r>
            <a:r>
              <a:rPr lang="en-US" sz="2800" dirty="0"/>
              <a:t>based on CASA data </a:t>
            </a:r>
            <a:r>
              <a:rPr lang="en-US" sz="2800" dirty="0" smtClean="0"/>
              <a:t>on 01/15/17</a:t>
            </a:r>
            <a:endParaRPr lang="en-US" sz="2800" dirty="0"/>
          </a:p>
        </p:txBody>
      </p:sp>
      <p:sp>
        <p:nvSpPr>
          <p:cNvPr id="14" name="Oval 13"/>
          <p:cNvSpPr/>
          <p:nvPr/>
        </p:nvSpPr>
        <p:spPr>
          <a:xfrm>
            <a:off x="1119187" y="5257800"/>
            <a:ext cx="685800" cy="304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696200" y="2667000"/>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467600" y="4876800"/>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234237" y="6124285"/>
            <a:ext cx="3810000" cy="646331"/>
          </a:xfrm>
          <a:prstGeom prst="rect">
            <a:avLst/>
          </a:prstGeom>
          <a:noFill/>
        </p:spPr>
        <p:txBody>
          <a:bodyPr wrap="square" rtlCol="0">
            <a:spAutoFit/>
          </a:bodyPr>
          <a:lstStyle/>
          <a:p>
            <a:r>
              <a:rPr lang="en-US" dirty="0"/>
              <a:t>EF0 tornado near Mansfield, TX captured by </a:t>
            </a:r>
            <a:r>
              <a:rPr lang="en-US"/>
              <a:t>CASA </a:t>
            </a:r>
            <a:r>
              <a:rPr lang="en-US" smtClean="0"/>
              <a:t>radar</a:t>
            </a:r>
            <a:endParaRPr lang="en-US" dirty="0"/>
          </a:p>
        </p:txBody>
      </p:sp>
    </p:spTree>
    <p:extLst>
      <p:ext uri="{BB962C8B-B14F-4D97-AF65-F5344CB8AC3E}">
        <p14:creationId xmlns:p14="http://schemas.microsoft.com/office/powerpoint/2010/main" val="9035647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Pilot: NBCDFW Using CASA Radar Data 5/3/18</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8052"/>
          <a:stretch/>
        </p:blipFill>
        <p:spPr>
          <a:xfrm>
            <a:off x="8572501" y="1275317"/>
            <a:ext cx="3500916" cy="5454097"/>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846264"/>
            <a:ext cx="7630853" cy="4340225"/>
          </a:xfrm>
          <a:prstGeom prst="rect">
            <a:avLst/>
          </a:prstGeom>
        </p:spPr>
      </p:pic>
    </p:spTree>
    <p:extLst>
      <p:ext uri="{BB962C8B-B14F-4D97-AF65-F5344CB8AC3E}">
        <p14:creationId xmlns:p14="http://schemas.microsoft.com/office/powerpoint/2010/main" val="36290740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2946400"/>
            <a:ext cx="10972800" cy="1143000"/>
          </a:xfrm>
        </p:spPr>
        <p:txBody>
          <a:bodyPr/>
          <a:lstStyle/>
          <a:p>
            <a:r>
              <a:rPr lang="en-US" dirty="0" smtClean="0"/>
              <a:t>Context Aware Warning Systems</a:t>
            </a:r>
            <a:endParaRPr lang="en-US" dirty="0"/>
          </a:p>
        </p:txBody>
      </p:sp>
    </p:spTree>
    <p:extLst>
      <p:ext uri="{BB962C8B-B14F-4D97-AF65-F5344CB8AC3E}">
        <p14:creationId xmlns:p14="http://schemas.microsoft.com/office/powerpoint/2010/main" val="14658668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170482" y="303830"/>
            <a:ext cx="11627487" cy="857250"/>
          </a:xfrm>
        </p:spPr>
        <p:txBody>
          <a:bodyPr>
            <a:normAutofit fontScale="90000"/>
          </a:bodyPr>
          <a:lstStyle/>
          <a:p>
            <a:r>
              <a:rPr lang="en-US" dirty="0" smtClean="0"/>
              <a:t>CASA Alerts App Enables Research on User Perception &amp; Response to Weather </a:t>
            </a:r>
            <a:r>
              <a:rPr lang="en-US" dirty="0" err="1" smtClean="0"/>
              <a:t>Infomration</a:t>
            </a:r>
            <a:endParaRPr lang="en-US" dirty="0"/>
          </a:p>
        </p:txBody>
      </p:sp>
      <p:sp>
        <p:nvSpPr>
          <p:cNvPr id="15" name="Content Placeholder 14"/>
          <p:cNvSpPr>
            <a:spLocks noGrp="1"/>
          </p:cNvSpPr>
          <p:nvPr>
            <p:ph sz="half" idx="1"/>
          </p:nvPr>
        </p:nvSpPr>
        <p:spPr>
          <a:xfrm>
            <a:off x="831599" y="4757368"/>
            <a:ext cx="4500911" cy="2100633"/>
          </a:xfrm>
          <a:solidFill>
            <a:schemeClr val="bg1"/>
          </a:solidFill>
        </p:spPr>
        <p:txBody>
          <a:bodyPr>
            <a:normAutofit/>
          </a:bodyPr>
          <a:lstStyle/>
          <a:p>
            <a:r>
              <a:rPr lang="en-US" sz="2600" dirty="0" smtClean="0"/>
              <a:t>600+ app users</a:t>
            </a:r>
          </a:p>
          <a:p>
            <a:r>
              <a:rPr lang="en-US" sz="2600" dirty="0" smtClean="0"/>
              <a:t>Random sample</a:t>
            </a:r>
          </a:p>
          <a:p>
            <a:r>
              <a:rPr lang="en-US" sz="2600" dirty="0" smtClean="0"/>
              <a:t>Convenience sample</a:t>
            </a:r>
          </a:p>
          <a:p>
            <a:r>
              <a:rPr lang="en-US" sz="2600" dirty="0" smtClean="0"/>
              <a:t>Location tracking</a:t>
            </a:r>
          </a:p>
          <a:p>
            <a:endParaRPr lang="en-US" sz="1050" dirty="0"/>
          </a:p>
        </p:txBody>
      </p:sp>
      <p:grpSp>
        <p:nvGrpSpPr>
          <p:cNvPr id="4" name="Group 3"/>
          <p:cNvGrpSpPr/>
          <p:nvPr/>
        </p:nvGrpSpPr>
        <p:grpSpPr>
          <a:xfrm>
            <a:off x="1252330" y="1100233"/>
            <a:ext cx="9441183" cy="3490885"/>
            <a:chOff x="1331842" y="1638356"/>
            <a:chExt cx="9441182" cy="3490885"/>
          </a:xfrm>
        </p:grpSpPr>
        <p:sp>
          <p:nvSpPr>
            <p:cNvPr id="20" name="TextBox 19"/>
            <p:cNvSpPr txBox="1"/>
            <p:nvPr/>
          </p:nvSpPr>
          <p:spPr>
            <a:xfrm>
              <a:off x="6558644" y="1708275"/>
              <a:ext cx="1291539" cy="507831"/>
            </a:xfrm>
            <a:prstGeom prst="rect">
              <a:avLst/>
            </a:prstGeom>
            <a:noFill/>
          </p:spPr>
          <p:txBody>
            <a:bodyPr wrap="square" rtlCol="0">
              <a:spAutoFit/>
            </a:bodyPr>
            <a:lstStyle/>
            <a:p>
              <a:pPr algn="ctr"/>
              <a:r>
                <a:rPr lang="en-US" sz="1350" b="1"/>
                <a:t>Text  &amp; Visual WX Info</a:t>
              </a:r>
              <a:endParaRPr lang="en-US" sz="1350" b="1" dirty="0"/>
            </a:p>
          </p:txBody>
        </p:sp>
        <p:grpSp>
          <p:nvGrpSpPr>
            <p:cNvPr id="8" name="Group 14"/>
            <p:cNvGrpSpPr/>
            <p:nvPr/>
          </p:nvGrpSpPr>
          <p:grpSpPr>
            <a:xfrm>
              <a:off x="8909245" y="2128341"/>
              <a:ext cx="1863779" cy="2948287"/>
              <a:chOff x="6355078" y="823830"/>
              <a:chExt cx="2387600" cy="5003800"/>
            </a:xfrm>
          </p:grpSpPr>
          <p:pic>
            <p:nvPicPr>
              <p:cNvPr id="16" name="Picture 15"/>
              <p:cNvPicPr>
                <a:picLocks noChangeAspect="1"/>
              </p:cNvPicPr>
              <p:nvPr/>
            </p:nvPicPr>
            <p:blipFill>
              <a:blip r:embed="rId3"/>
              <a:stretch>
                <a:fillRect/>
              </a:stretch>
            </p:blipFill>
            <p:spPr>
              <a:xfrm>
                <a:off x="6355078" y="823830"/>
                <a:ext cx="2387600" cy="5003800"/>
              </a:xfrm>
              <a:prstGeom prst="rect">
                <a:avLst/>
              </a:prstGeom>
            </p:spPr>
          </p:pic>
          <p:pic>
            <p:nvPicPr>
              <p:cNvPr id="17" name="Picture 16" descr="IMG_2649.PNG"/>
              <p:cNvPicPr>
                <a:picLocks noChangeAspect="1"/>
              </p:cNvPicPr>
              <p:nvPr/>
            </p:nvPicPr>
            <p:blipFill>
              <a:blip r:embed="rId4"/>
              <a:stretch>
                <a:fillRect/>
              </a:stretch>
            </p:blipFill>
            <p:spPr>
              <a:xfrm>
                <a:off x="6603998" y="1559595"/>
                <a:ext cx="1985909" cy="3532270"/>
              </a:xfrm>
              <a:prstGeom prst="rect">
                <a:avLst/>
              </a:prstGeom>
            </p:spPr>
          </p:pic>
        </p:grpSp>
        <p:sp>
          <p:nvSpPr>
            <p:cNvPr id="18" name="TextBox 17"/>
            <p:cNvSpPr txBox="1"/>
            <p:nvPr/>
          </p:nvSpPr>
          <p:spPr>
            <a:xfrm>
              <a:off x="8945677" y="1638356"/>
              <a:ext cx="1813829" cy="507831"/>
            </a:xfrm>
            <a:prstGeom prst="rect">
              <a:avLst/>
            </a:prstGeom>
            <a:noFill/>
          </p:spPr>
          <p:txBody>
            <a:bodyPr wrap="square" rtlCol="0">
              <a:spAutoFit/>
            </a:bodyPr>
            <a:lstStyle/>
            <a:p>
              <a:pPr algn="ctr"/>
              <a:r>
                <a:rPr lang="en-US" sz="1350" b="1" dirty="0"/>
                <a:t>Surveys</a:t>
              </a:r>
            </a:p>
            <a:p>
              <a:pPr algn="ctr"/>
              <a:r>
                <a:rPr lang="en-US" sz="1350" b="1" dirty="0"/>
                <a:t>/Report</a:t>
              </a:r>
              <a:r>
                <a:rPr lang="en-US" sz="1350" dirty="0"/>
                <a:t>s</a:t>
              </a:r>
            </a:p>
          </p:txBody>
        </p:sp>
        <p:pic>
          <p:nvPicPr>
            <p:cNvPr id="23" name="Picture 22" descr="report.PNG"/>
            <p:cNvPicPr>
              <a:picLocks noChangeAspect="1"/>
            </p:cNvPicPr>
            <p:nvPr/>
          </p:nvPicPr>
          <p:blipFill>
            <a:blip r:embed="rId5"/>
            <a:stretch>
              <a:fillRect/>
            </a:stretch>
          </p:blipFill>
          <p:spPr>
            <a:xfrm>
              <a:off x="9077485" y="2587824"/>
              <a:ext cx="1550216" cy="2074409"/>
            </a:xfrm>
            <a:prstGeom prst="rect">
              <a:avLst/>
            </a:prstGeom>
          </p:spPr>
        </p:pic>
        <p:grpSp>
          <p:nvGrpSpPr>
            <p:cNvPr id="5" name="Group 7"/>
            <p:cNvGrpSpPr/>
            <p:nvPr/>
          </p:nvGrpSpPr>
          <p:grpSpPr>
            <a:xfrm>
              <a:off x="3980380" y="2216107"/>
              <a:ext cx="1937217" cy="2895900"/>
              <a:chOff x="6355078" y="823830"/>
              <a:chExt cx="2387600" cy="5003800"/>
            </a:xfrm>
          </p:grpSpPr>
          <p:pic>
            <p:nvPicPr>
              <p:cNvPr id="9" name="Picture 8"/>
              <p:cNvPicPr>
                <a:picLocks noChangeAspect="1"/>
              </p:cNvPicPr>
              <p:nvPr/>
            </p:nvPicPr>
            <p:blipFill>
              <a:blip r:embed="rId3"/>
              <a:stretch>
                <a:fillRect/>
              </a:stretch>
            </p:blipFill>
            <p:spPr>
              <a:xfrm>
                <a:off x="6355078" y="823830"/>
                <a:ext cx="2387600" cy="5003800"/>
              </a:xfrm>
              <a:prstGeom prst="rect">
                <a:avLst/>
              </a:prstGeom>
            </p:spPr>
          </p:pic>
          <p:pic>
            <p:nvPicPr>
              <p:cNvPr id="10" name="Picture 9" descr="IMG_2649.PNG"/>
              <p:cNvPicPr>
                <a:picLocks noChangeAspect="1"/>
              </p:cNvPicPr>
              <p:nvPr/>
            </p:nvPicPr>
            <p:blipFill>
              <a:blip r:embed="rId4"/>
              <a:stretch>
                <a:fillRect/>
              </a:stretch>
            </p:blipFill>
            <p:spPr>
              <a:xfrm>
                <a:off x="6603998" y="1559595"/>
                <a:ext cx="1985909" cy="3532270"/>
              </a:xfrm>
              <a:prstGeom prst="rect">
                <a:avLst/>
              </a:prstGeom>
            </p:spPr>
          </p:pic>
        </p:grpSp>
        <p:grpSp>
          <p:nvGrpSpPr>
            <p:cNvPr id="7" name="Group 10"/>
            <p:cNvGrpSpPr/>
            <p:nvPr/>
          </p:nvGrpSpPr>
          <p:grpSpPr>
            <a:xfrm>
              <a:off x="1331842" y="2232106"/>
              <a:ext cx="1829724" cy="2820268"/>
              <a:chOff x="6355078" y="912494"/>
              <a:chExt cx="2387600" cy="5003800"/>
            </a:xfrm>
          </p:grpSpPr>
          <p:pic>
            <p:nvPicPr>
              <p:cNvPr id="12" name="Picture 11"/>
              <p:cNvPicPr>
                <a:picLocks noChangeAspect="1"/>
              </p:cNvPicPr>
              <p:nvPr/>
            </p:nvPicPr>
            <p:blipFill>
              <a:blip r:embed="rId3"/>
              <a:stretch>
                <a:fillRect/>
              </a:stretch>
            </p:blipFill>
            <p:spPr>
              <a:xfrm>
                <a:off x="6355078" y="912494"/>
                <a:ext cx="2387600" cy="5003800"/>
              </a:xfrm>
              <a:prstGeom prst="rect">
                <a:avLst/>
              </a:prstGeom>
            </p:spPr>
          </p:pic>
          <p:pic>
            <p:nvPicPr>
              <p:cNvPr id="13" name="Picture 12" descr="IMG_2649.PNG"/>
              <p:cNvPicPr>
                <a:picLocks noChangeAspect="1"/>
              </p:cNvPicPr>
              <p:nvPr/>
            </p:nvPicPr>
            <p:blipFill>
              <a:blip r:embed="rId4"/>
              <a:stretch>
                <a:fillRect/>
              </a:stretch>
            </p:blipFill>
            <p:spPr>
              <a:xfrm>
                <a:off x="6603998" y="1559595"/>
                <a:ext cx="1985909" cy="3532270"/>
              </a:xfrm>
              <a:prstGeom prst="rect">
                <a:avLst/>
              </a:prstGeom>
            </p:spPr>
          </p:pic>
        </p:grpSp>
        <p:sp>
          <p:nvSpPr>
            <p:cNvPr id="21" name="TextBox 20"/>
            <p:cNvSpPr txBox="1"/>
            <p:nvPr/>
          </p:nvSpPr>
          <p:spPr>
            <a:xfrm>
              <a:off x="4160444" y="1838779"/>
              <a:ext cx="1577087" cy="300082"/>
            </a:xfrm>
            <a:prstGeom prst="rect">
              <a:avLst/>
            </a:prstGeom>
            <a:noFill/>
          </p:spPr>
          <p:txBody>
            <a:bodyPr wrap="square" rtlCol="0">
              <a:spAutoFit/>
            </a:bodyPr>
            <a:lstStyle/>
            <a:p>
              <a:pPr algn="ctr"/>
              <a:r>
                <a:rPr lang="en-US" sz="1350" b="1"/>
                <a:t>Locations</a:t>
              </a:r>
              <a:endParaRPr lang="en-US" sz="1350" b="1" dirty="0"/>
            </a:p>
          </p:txBody>
        </p:sp>
        <p:sp>
          <p:nvSpPr>
            <p:cNvPr id="22" name="TextBox 21"/>
            <p:cNvSpPr txBox="1"/>
            <p:nvPr/>
          </p:nvSpPr>
          <p:spPr>
            <a:xfrm>
              <a:off x="1487109" y="1758874"/>
              <a:ext cx="1577087" cy="507831"/>
            </a:xfrm>
            <a:prstGeom prst="rect">
              <a:avLst/>
            </a:prstGeom>
            <a:noFill/>
          </p:spPr>
          <p:txBody>
            <a:bodyPr wrap="square" rtlCol="0">
              <a:spAutoFit/>
            </a:bodyPr>
            <a:lstStyle/>
            <a:p>
              <a:pPr algn="ctr"/>
              <a:r>
                <a:rPr lang="en-US" sz="1350" b="1" dirty="0"/>
                <a:t>Alerting/</a:t>
              </a:r>
            </a:p>
            <a:p>
              <a:pPr algn="ctr"/>
              <a:r>
                <a:rPr lang="en-US" sz="1350" b="1" dirty="0"/>
                <a:t>Preferences</a:t>
              </a:r>
            </a:p>
          </p:txBody>
        </p:sp>
        <p:pic>
          <p:nvPicPr>
            <p:cNvPr id="24" name="Picture 23" descr="tor.PNG"/>
            <p:cNvPicPr>
              <a:picLocks noChangeAspect="1"/>
            </p:cNvPicPr>
            <p:nvPr/>
          </p:nvPicPr>
          <p:blipFill>
            <a:blip r:embed="rId6"/>
            <a:stretch>
              <a:fillRect/>
            </a:stretch>
          </p:blipFill>
          <p:spPr>
            <a:xfrm>
              <a:off x="1496531" y="2572636"/>
              <a:ext cx="1508849" cy="2039260"/>
            </a:xfrm>
            <a:prstGeom prst="rect">
              <a:avLst/>
            </a:prstGeom>
          </p:spPr>
        </p:pic>
        <p:pic>
          <p:nvPicPr>
            <p:cNvPr id="25" name="Picture 24" descr="locations.PNG"/>
            <p:cNvPicPr>
              <a:picLocks noChangeAspect="1"/>
            </p:cNvPicPr>
            <p:nvPr/>
          </p:nvPicPr>
          <p:blipFill>
            <a:blip r:embed="rId7"/>
            <a:stretch>
              <a:fillRect/>
            </a:stretch>
          </p:blipFill>
          <p:spPr>
            <a:xfrm>
              <a:off x="4182345" y="2696458"/>
              <a:ext cx="1611299" cy="1913228"/>
            </a:xfrm>
            <a:prstGeom prst="rect">
              <a:avLst/>
            </a:prstGeom>
          </p:spPr>
        </p:pic>
        <p:grpSp>
          <p:nvGrpSpPr>
            <p:cNvPr id="29" name="Group 28"/>
            <p:cNvGrpSpPr/>
            <p:nvPr/>
          </p:nvGrpSpPr>
          <p:grpSpPr>
            <a:xfrm>
              <a:off x="6303362" y="2180954"/>
              <a:ext cx="1932584" cy="2948287"/>
              <a:chOff x="3378200" y="1856149"/>
              <a:chExt cx="2433474" cy="4163651"/>
            </a:xfrm>
          </p:grpSpPr>
          <p:pic>
            <p:nvPicPr>
              <p:cNvPr id="30" name="Picture 29"/>
              <p:cNvPicPr>
                <a:picLocks noChangeAspect="1"/>
              </p:cNvPicPr>
              <p:nvPr/>
            </p:nvPicPr>
            <p:blipFill>
              <a:blip r:embed="rId3"/>
              <a:stretch>
                <a:fillRect/>
              </a:stretch>
            </p:blipFill>
            <p:spPr>
              <a:xfrm>
                <a:off x="3378200" y="1856149"/>
                <a:ext cx="2433474" cy="4163651"/>
              </a:xfrm>
              <a:prstGeom prst="rect">
                <a:avLst/>
              </a:prstGeom>
            </p:spPr>
          </p:pic>
          <p:pic>
            <p:nvPicPr>
              <p:cNvPr id="31" name="Picture 30" descr="hail.PNG"/>
              <p:cNvPicPr>
                <a:picLocks noChangeAspect="1"/>
              </p:cNvPicPr>
              <p:nvPr/>
            </p:nvPicPr>
            <p:blipFill>
              <a:blip r:embed="rId8"/>
              <a:stretch>
                <a:fillRect/>
              </a:stretch>
            </p:blipFill>
            <p:spPr>
              <a:xfrm>
                <a:off x="3606800" y="2462658"/>
                <a:ext cx="1993900" cy="2944913"/>
              </a:xfrm>
              <a:prstGeom prst="rect">
                <a:avLst/>
              </a:prstGeom>
            </p:spPr>
          </p:pic>
        </p:grpSp>
      </p:grpSp>
      <p:sp>
        <p:nvSpPr>
          <p:cNvPr id="27" name="Content Placeholder 14"/>
          <p:cNvSpPr>
            <a:spLocks noGrp="1"/>
          </p:cNvSpPr>
          <p:nvPr>
            <p:ph sz="half" idx="1"/>
          </p:nvPr>
        </p:nvSpPr>
        <p:spPr>
          <a:xfrm>
            <a:off x="5619394" y="4720535"/>
            <a:ext cx="6420679" cy="2121896"/>
          </a:xfrm>
          <a:solidFill>
            <a:schemeClr val="bg1"/>
          </a:solidFill>
        </p:spPr>
        <p:txBody>
          <a:bodyPr>
            <a:noAutofit/>
          </a:bodyPr>
          <a:lstStyle/>
          <a:p>
            <a:r>
              <a:rPr lang="en-US" sz="2400" dirty="0" smtClean="0"/>
              <a:t>Pre-experiment surveys</a:t>
            </a:r>
            <a:endParaRPr lang="en-US" sz="2400" dirty="0"/>
          </a:p>
          <a:p>
            <a:r>
              <a:rPr lang="en-US" sz="2400" dirty="0" smtClean="0"/>
              <a:t>Event-based mobile </a:t>
            </a:r>
            <a:r>
              <a:rPr lang="en-US" sz="2400" dirty="0"/>
              <a:t>phone </a:t>
            </a:r>
            <a:r>
              <a:rPr lang="en-US" sz="2400" dirty="0" smtClean="0"/>
              <a:t>surveys </a:t>
            </a:r>
            <a:endParaRPr lang="en-US" sz="2400" dirty="0"/>
          </a:p>
          <a:p>
            <a:r>
              <a:rPr lang="en-US" sz="2400" dirty="0"/>
              <a:t>L</a:t>
            </a:r>
            <a:r>
              <a:rPr lang="en-US" sz="2400" dirty="0" smtClean="0"/>
              <a:t>ink location, surveys responses, weather, environment via archive data base</a:t>
            </a:r>
          </a:p>
        </p:txBody>
      </p:sp>
    </p:spTree>
    <p:extLst>
      <p:ext uri="{BB962C8B-B14F-4D97-AF65-F5344CB8AC3E}">
        <p14:creationId xmlns:p14="http://schemas.microsoft.com/office/powerpoint/2010/main" val="8537081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1405"/>
          <a:stretch/>
        </p:blipFill>
        <p:spPr>
          <a:xfrm>
            <a:off x="578949" y="4074486"/>
            <a:ext cx="2854035" cy="2538900"/>
          </a:xfrm>
        </p:spPr>
      </p:pic>
      <p:grpSp>
        <p:nvGrpSpPr>
          <p:cNvPr id="11" name="Group 10"/>
          <p:cNvGrpSpPr/>
          <p:nvPr/>
        </p:nvGrpSpPr>
        <p:grpSpPr>
          <a:xfrm>
            <a:off x="9198739" y="1418695"/>
            <a:ext cx="1247227" cy="1932706"/>
            <a:chOff x="6483980" y="508583"/>
            <a:chExt cx="1143000" cy="1943100"/>
          </a:xfrm>
        </p:grpSpPr>
        <p:grpSp>
          <p:nvGrpSpPr>
            <p:cNvPr id="7" name="Group 6"/>
            <p:cNvGrpSpPr>
              <a:grpSpLocks/>
            </p:cNvGrpSpPr>
            <p:nvPr/>
          </p:nvGrpSpPr>
          <p:grpSpPr bwMode="auto">
            <a:xfrm>
              <a:off x="6483980" y="508583"/>
              <a:ext cx="1143000" cy="1943100"/>
              <a:chOff x="6464300" y="1888530"/>
              <a:chExt cx="2433474" cy="4163651"/>
            </a:xfrm>
          </p:grpSpPr>
          <p:pic>
            <p:nvPicPr>
              <p:cNvPr id="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1888530"/>
                <a:ext cx="2433474" cy="416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List.PNG"/>
              <p:cNvPicPr>
                <a:picLocks noChangeAspect="1"/>
              </p:cNvPicPr>
              <p:nvPr/>
            </p:nvPicPr>
            <p:blipFill>
              <a:blip r:embed="rId5">
                <a:lum bright="-2000" contrast="8000"/>
                <a:extLst>
                  <a:ext uri="{28A0092B-C50C-407E-A947-70E740481C1C}">
                    <a14:useLocalDpi xmlns:a14="http://schemas.microsoft.com/office/drawing/2010/main" val="0"/>
                  </a:ext>
                </a:extLst>
              </a:blip>
              <a:srcRect/>
              <a:stretch>
                <a:fillRect/>
              </a:stretch>
            </p:blipFill>
            <p:spPr bwMode="auto">
              <a:xfrm>
                <a:off x="6657312" y="2530510"/>
                <a:ext cx="1996965" cy="290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4638" y="808183"/>
              <a:ext cx="937972" cy="1377412"/>
            </a:xfrm>
            <a:prstGeom prst="rect">
              <a:avLst/>
            </a:prstGeom>
          </p:spPr>
        </p:pic>
      </p:grpSp>
      <p:pic>
        <p:nvPicPr>
          <p:cNvPr id="13" name="Picture 17" descr="Screen Shot 2017-08-25 at 4.37.01 PM.png"/>
          <p:cNvPicPr>
            <a:picLocks noChangeAspect="1"/>
          </p:cNvPicPr>
          <p:nvPr/>
        </p:nvPicPr>
        <p:blipFill rotWithShape="1">
          <a:blip r:embed="rId7">
            <a:extLst>
              <a:ext uri="{28A0092B-C50C-407E-A947-70E740481C1C}">
                <a14:useLocalDpi xmlns:a14="http://schemas.microsoft.com/office/drawing/2010/main" val="0"/>
              </a:ext>
            </a:extLst>
          </a:blip>
          <a:srcRect r="17882"/>
          <a:stretch/>
        </p:blipFill>
        <p:spPr bwMode="auto">
          <a:xfrm>
            <a:off x="3664632" y="4159558"/>
            <a:ext cx="2551341" cy="22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7590" r="17784" b="22509"/>
          <a:stretch/>
        </p:blipFill>
        <p:spPr>
          <a:xfrm>
            <a:off x="589556" y="1340933"/>
            <a:ext cx="2785943" cy="2175023"/>
          </a:xfrm>
          <a:prstGeom prst="rect">
            <a:avLst/>
          </a:prstGeom>
        </p:spPr>
      </p:pic>
      <p:sp>
        <p:nvSpPr>
          <p:cNvPr id="15" name="TextBox 14"/>
          <p:cNvSpPr txBox="1"/>
          <p:nvPr/>
        </p:nvSpPr>
        <p:spPr>
          <a:xfrm>
            <a:off x="589555" y="5536168"/>
            <a:ext cx="2039751" cy="1077218"/>
          </a:xfrm>
          <a:prstGeom prst="rect">
            <a:avLst/>
          </a:prstGeom>
          <a:solidFill>
            <a:schemeClr val="accent1">
              <a:lumMod val="50000"/>
            </a:schemeClr>
          </a:solidFill>
        </p:spPr>
        <p:txBody>
          <a:bodyPr wrap="square" rtlCol="0">
            <a:spAutoFit/>
          </a:bodyPr>
          <a:lstStyle/>
          <a:p>
            <a:r>
              <a:rPr lang="en-US" sz="1600" dirty="0"/>
              <a:t>Alert </a:t>
            </a:r>
            <a:r>
              <a:rPr lang="en-US" sz="1600" dirty="0" smtClean="0"/>
              <a:t>when15 min. Rain </a:t>
            </a:r>
            <a:r>
              <a:rPr lang="en-US" sz="1600" dirty="0"/>
              <a:t>Accumulation exceeds .5</a:t>
            </a:r>
            <a:r>
              <a:rPr lang="en-US" sz="1600" dirty="0" smtClean="0"/>
              <a:t>” within 5 miles radius</a:t>
            </a:r>
            <a:endParaRPr lang="en-US" sz="1600" dirty="0"/>
          </a:p>
        </p:txBody>
      </p:sp>
      <p:sp>
        <p:nvSpPr>
          <p:cNvPr id="20" name="TextBox 13"/>
          <p:cNvSpPr txBox="1">
            <a:spLocks noChangeArrowheads="1"/>
          </p:cNvSpPr>
          <p:nvPr/>
        </p:nvSpPr>
        <p:spPr bwMode="auto">
          <a:xfrm>
            <a:off x="777017" y="950544"/>
            <a:ext cx="2579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a:t>Environmental Risk</a:t>
            </a:r>
          </a:p>
        </p:txBody>
      </p:sp>
      <p:sp>
        <p:nvSpPr>
          <p:cNvPr id="21" name="TextBox 13"/>
          <p:cNvSpPr txBox="1">
            <a:spLocks noChangeArrowheads="1"/>
          </p:cNvSpPr>
          <p:nvPr/>
        </p:nvSpPr>
        <p:spPr bwMode="auto">
          <a:xfrm>
            <a:off x="3555484" y="950544"/>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a:t>Infrastructure Risk</a:t>
            </a:r>
          </a:p>
        </p:txBody>
      </p:sp>
      <p:sp>
        <p:nvSpPr>
          <p:cNvPr id="25" name="TextBox 13"/>
          <p:cNvSpPr txBox="1">
            <a:spLocks noChangeArrowheads="1"/>
          </p:cNvSpPr>
          <p:nvPr/>
        </p:nvSpPr>
        <p:spPr bwMode="auto">
          <a:xfrm>
            <a:off x="3538133" y="3758756"/>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a:t>People</a:t>
            </a:r>
            <a:endParaRPr lang="en-US" altLang="x-none" sz="1800" b="1" dirty="0"/>
          </a:p>
        </p:txBody>
      </p:sp>
      <p:sp>
        <p:nvSpPr>
          <p:cNvPr id="27" name="TextBox 13"/>
          <p:cNvSpPr txBox="1">
            <a:spLocks noChangeArrowheads="1"/>
          </p:cNvSpPr>
          <p:nvPr/>
        </p:nvSpPr>
        <p:spPr bwMode="auto">
          <a:xfrm>
            <a:off x="8491760" y="1049363"/>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a:t>Mobile App</a:t>
            </a:r>
          </a:p>
        </p:txBody>
      </p:sp>
      <p:sp>
        <p:nvSpPr>
          <p:cNvPr id="28" name="Title 27"/>
          <p:cNvSpPr>
            <a:spLocks noGrp="1"/>
          </p:cNvSpPr>
          <p:nvPr>
            <p:ph type="title"/>
          </p:nvPr>
        </p:nvSpPr>
        <p:spPr>
          <a:xfrm>
            <a:off x="428625" y="-31901"/>
            <a:ext cx="11117995" cy="1143000"/>
          </a:xfrm>
        </p:spPr>
        <p:txBody>
          <a:bodyPr/>
          <a:lstStyle/>
          <a:p>
            <a:r>
              <a:rPr lang="en-US" sz="2800" dirty="0" smtClean="0"/>
              <a:t>Context-Aware Warning System: Links Hazards </a:t>
            </a:r>
            <a:r>
              <a:rPr lang="en-US" sz="2800" dirty="0" smtClean="0"/>
              <a:t>Infrastructure</a:t>
            </a:r>
            <a:r>
              <a:rPr lang="en-US" sz="2800" dirty="0" smtClean="0"/>
              <a:t>, </a:t>
            </a:r>
            <a:r>
              <a:rPr lang="en-US" sz="2800" dirty="0" smtClean="0"/>
              <a:t>Policy, People Contexts Dynamically in Time &amp; Space</a:t>
            </a:r>
            <a:endParaRPr lang="en-US" sz="2800" dirty="0"/>
          </a:p>
        </p:txBody>
      </p:sp>
      <p:sp>
        <p:nvSpPr>
          <p:cNvPr id="35" name="TextBox 13"/>
          <p:cNvSpPr txBox="1">
            <a:spLocks noChangeArrowheads="1"/>
          </p:cNvSpPr>
          <p:nvPr/>
        </p:nvSpPr>
        <p:spPr bwMode="auto">
          <a:xfrm>
            <a:off x="644544" y="3721516"/>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smtClean="0"/>
              <a:t>Management Policy</a:t>
            </a:r>
            <a:endParaRPr lang="en-US" altLang="x-none" sz="1800" b="1" dirty="0"/>
          </a:p>
        </p:txBody>
      </p:sp>
      <p:grpSp>
        <p:nvGrpSpPr>
          <p:cNvPr id="12" name="Group 11"/>
          <p:cNvGrpSpPr/>
          <p:nvPr/>
        </p:nvGrpSpPr>
        <p:grpSpPr>
          <a:xfrm>
            <a:off x="6215973" y="2504305"/>
            <a:ext cx="2661187" cy="646331"/>
            <a:chOff x="6236582" y="3370972"/>
            <a:chExt cx="2661187" cy="646331"/>
          </a:xfrm>
        </p:grpSpPr>
        <p:cxnSp>
          <p:nvCxnSpPr>
            <p:cNvPr id="31" name="Straight Arrow Connector 30"/>
            <p:cNvCxnSpPr/>
            <p:nvPr/>
          </p:nvCxnSpPr>
          <p:spPr>
            <a:xfrm>
              <a:off x="6666148" y="3694138"/>
              <a:ext cx="2017492" cy="0"/>
            </a:xfrm>
            <a:prstGeom prst="straightConnector1">
              <a:avLst/>
            </a:prstGeom>
            <a:ln w="730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13"/>
            <p:cNvSpPr txBox="1">
              <a:spLocks noChangeArrowheads="1"/>
            </p:cNvSpPr>
            <p:nvPr/>
          </p:nvSpPr>
          <p:spPr bwMode="auto">
            <a:xfrm>
              <a:off x="6236582" y="3370972"/>
              <a:ext cx="2661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smtClean="0"/>
                <a:t>Surveys</a:t>
              </a:r>
              <a:endParaRPr lang="en-US" altLang="x-none" sz="1800" b="1" dirty="0"/>
            </a:p>
            <a:p>
              <a:pPr algn="ctr" eaLnBrk="1" hangingPunct="1"/>
              <a:endParaRPr lang="en-US" altLang="x-none" sz="1800" b="1" dirty="0"/>
            </a:p>
          </p:txBody>
        </p:sp>
      </p:grpSp>
      <p:grpSp>
        <p:nvGrpSpPr>
          <p:cNvPr id="29" name="Group 28"/>
          <p:cNvGrpSpPr/>
          <p:nvPr/>
        </p:nvGrpSpPr>
        <p:grpSpPr>
          <a:xfrm>
            <a:off x="5722561" y="5751257"/>
            <a:ext cx="551907" cy="798701"/>
            <a:chOff x="6483980" y="508583"/>
            <a:chExt cx="1143000" cy="1943100"/>
          </a:xfrm>
        </p:grpSpPr>
        <p:grpSp>
          <p:nvGrpSpPr>
            <p:cNvPr id="30" name="Group 29"/>
            <p:cNvGrpSpPr>
              <a:grpSpLocks/>
            </p:cNvGrpSpPr>
            <p:nvPr/>
          </p:nvGrpSpPr>
          <p:grpSpPr bwMode="auto">
            <a:xfrm>
              <a:off x="6483980" y="508583"/>
              <a:ext cx="1143000" cy="1943100"/>
              <a:chOff x="6464300" y="1888530"/>
              <a:chExt cx="2433474" cy="4163651"/>
            </a:xfrm>
          </p:grpSpPr>
          <p:pic>
            <p:nvPicPr>
              <p:cNvPr id="3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1888530"/>
                <a:ext cx="2433474" cy="416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descr="List.PNG"/>
              <p:cNvPicPr>
                <a:picLocks noChangeAspect="1"/>
              </p:cNvPicPr>
              <p:nvPr/>
            </p:nvPicPr>
            <p:blipFill>
              <a:blip r:embed="rId5">
                <a:lum bright="-2000" contrast="8000"/>
                <a:extLst>
                  <a:ext uri="{28A0092B-C50C-407E-A947-70E740481C1C}">
                    <a14:useLocalDpi xmlns:a14="http://schemas.microsoft.com/office/drawing/2010/main" val="0"/>
                  </a:ext>
                </a:extLst>
              </a:blip>
              <a:srcRect/>
              <a:stretch>
                <a:fillRect/>
              </a:stretch>
            </p:blipFill>
            <p:spPr bwMode="auto">
              <a:xfrm>
                <a:off x="6657312" y="2530510"/>
                <a:ext cx="1996965" cy="290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4638" y="808183"/>
              <a:ext cx="937972" cy="1377412"/>
            </a:xfrm>
            <a:prstGeom prst="rect">
              <a:avLst/>
            </a:prstGeom>
          </p:spPr>
        </p:pic>
      </p:grpSp>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735" t="10863" r="33796" b="21561"/>
          <a:stretch/>
        </p:blipFill>
        <p:spPr>
          <a:xfrm>
            <a:off x="3689938" y="1321142"/>
            <a:ext cx="2468884" cy="2228141"/>
          </a:xfrm>
          <a:prstGeom prst="rect">
            <a:avLst/>
          </a:prstGeom>
        </p:spPr>
      </p:pic>
      <p:grpSp>
        <p:nvGrpSpPr>
          <p:cNvPr id="40" name="Group 39"/>
          <p:cNvGrpSpPr/>
          <p:nvPr/>
        </p:nvGrpSpPr>
        <p:grpSpPr>
          <a:xfrm>
            <a:off x="6329207" y="1688609"/>
            <a:ext cx="2661187" cy="923330"/>
            <a:chOff x="6378630" y="3008054"/>
            <a:chExt cx="2661187" cy="923330"/>
          </a:xfrm>
        </p:grpSpPr>
        <p:cxnSp>
          <p:nvCxnSpPr>
            <p:cNvPr id="41" name="Straight Arrow Connector 40"/>
            <p:cNvCxnSpPr/>
            <p:nvPr/>
          </p:nvCxnSpPr>
          <p:spPr>
            <a:xfrm>
              <a:off x="6666148" y="3694138"/>
              <a:ext cx="2017492" cy="0"/>
            </a:xfrm>
            <a:prstGeom prst="straightConnector1">
              <a:avLst/>
            </a:prstGeom>
            <a:ln w="730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13"/>
            <p:cNvSpPr txBox="1">
              <a:spLocks noChangeArrowheads="1"/>
            </p:cNvSpPr>
            <p:nvPr/>
          </p:nvSpPr>
          <p:spPr bwMode="auto">
            <a:xfrm>
              <a:off x="6378630" y="3008054"/>
              <a:ext cx="26611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dirty="0"/>
                <a:t>Alerts</a:t>
              </a:r>
            </a:p>
            <a:p>
              <a:pPr algn="ctr" eaLnBrk="1" hangingPunct="1"/>
              <a:r>
                <a:rPr lang="en-US" altLang="x-none" sz="1800" b="1" dirty="0"/>
                <a:t>(Automated, Manual)</a:t>
              </a:r>
            </a:p>
            <a:p>
              <a:pPr algn="ctr" eaLnBrk="1" hangingPunct="1"/>
              <a:endParaRPr lang="en-US" altLang="x-none" sz="1800" b="1" dirty="0"/>
            </a:p>
          </p:txBody>
        </p:sp>
      </p:grpSp>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13526" y="4128088"/>
            <a:ext cx="2037173" cy="1804124"/>
          </a:xfrm>
          <a:prstGeom prst="rect">
            <a:avLst/>
          </a:prstGeom>
        </p:spPr>
      </p:pic>
      <p:sp>
        <p:nvSpPr>
          <p:cNvPr id="45" name="TextBox 13"/>
          <p:cNvSpPr txBox="1">
            <a:spLocks noChangeArrowheads="1"/>
          </p:cNvSpPr>
          <p:nvPr/>
        </p:nvSpPr>
        <p:spPr bwMode="auto">
          <a:xfrm>
            <a:off x="8644160" y="3728299"/>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smtClean="0"/>
              <a:t>Data Archive</a:t>
            </a:r>
            <a:endParaRPr lang="en-US" altLang="x-none" sz="1800" b="1" dirty="0"/>
          </a:p>
        </p:txBody>
      </p:sp>
      <p:sp>
        <p:nvSpPr>
          <p:cNvPr id="47" name="TextBox 46"/>
          <p:cNvSpPr txBox="1"/>
          <p:nvPr/>
        </p:nvSpPr>
        <p:spPr>
          <a:xfrm>
            <a:off x="3631279" y="5748947"/>
            <a:ext cx="2089292" cy="830997"/>
          </a:xfrm>
          <a:prstGeom prst="rect">
            <a:avLst/>
          </a:prstGeom>
          <a:solidFill>
            <a:schemeClr val="accent1">
              <a:lumMod val="50000"/>
            </a:schemeClr>
          </a:solidFill>
        </p:spPr>
        <p:txBody>
          <a:bodyPr wrap="square" rtlCol="0">
            <a:spAutoFit/>
          </a:bodyPr>
          <a:lstStyle/>
          <a:p>
            <a:r>
              <a:rPr lang="en-US" sz="1600" dirty="0" smtClean="0"/>
              <a:t>Preferences, Surveys, Location, Demographics</a:t>
            </a:r>
            <a:endParaRPr lang="en-US" sz="1600" dirty="0"/>
          </a:p>
        </p:txBody>
      </p:sp>
      <p:sp>
        <p:nvSpPr>
          <p:cNvPr id="48" name="TextBox 47"/>
          <p:cNvSpPr txBox="1"/>
          <p:nvPr/>
        </p:nvSpPr>
        <p:spPr>
          <a:xfrm>
            <a:off x="3704225" y="3189503"/>
            <a:ext cx="2452939" cy="338554"/>
          </a:xfrm>
          <a:prstGeom prst="rect">
            <a:avLst/>
          </a:prstGeom>
          <a:solidFill>
            <a:schemeClr val="accent1">
              <a:lumMod val="50000"/>
            </a:schemeClr>
          </a:solidFill>
        </p:spPr>
        <p:txBody>
          <a:bodyPr wrap="square" rtlCol="0">
            <a:spAutoFit/>
          </a:bodyPr>
          <a:lstStyle/>
          <a:p>
            <a:r>
              <a:rPr lang="en-US" sz="1600" dirty="0" smtClean="0"/>
              <a:t>Thresholds for </a:t>
            </a:r>
            <a:r>
              <a:rPr lang="en-US" sz="1600" smtClean="0"/>
              <a:t>flood risk</a:t>
            </a:r>
            <a:endParaRPr lang="en-US" sz="1600" dirty="0" smtClean="0"/>
          </a:p>
        </p:txBody>
      </p:sp>
      <p:sp>
        <p:nvSpPr>
          <p:cNvPr id="49" name="TextBox 48"/>
          <p:cNvSpPr txBox="1"/>
          <p:nvPr/>
        </p:nvSpPr>
        <p:spPr>
          <a:xfrm>
            <a:off x="608121" y="3175214"/>
            <a:ext cx="2697609" cy="338554"/>
          </a:xfrm>
          <a:prstGeom prst="rect">
            <a:avLst/>
          </a:prstGeom>
          <a:solidFill>
            <a:schemeClr val="accent1">
              <a:lumMod val="50000"/>
            </a:schemeClr>
          </a:solidFill>
        </p:spPr>
        <p:txBody>
          <a:bodyPr wrap="square" rtlCol="0">
            <a:spAutoFit/>
          </a:bodyPr>
          <a:lstStyle/>
          <a:p>
            <a:r>
              <a:rPr lang="en-US" sz="1600" dirty="0" smtClean="0"/>
              <a:t>Rainfall rate</a:t>
            </a:r>
            <a:endParaRPr lang="en-US" sz="1600" dirty="0"/>
          </a:p>
        </p:txBody>
      </p:sp>
      <p:grpSp>
        <p:nvGrpSpPr>
          <p:cNvPr id="50" name="Group 49"/>
          <p:cNvGrpSpPr/>
          <p:nvPr/>
        </p:nvGrpSpPr>
        <p:grpSpPr>
          <a:xfrm>
            <a:off x="6199321" y="4641832"/>
            <a:ext cx="2661187" cy="651790"/>
            <a:chOff x="6236582" y="3042348"/>
            <a:chExt cx="2661187" cy="651790"/>
          </a:xfrm>
        </p:grpSpPr>
        <p:cxnSp>
          <p:nvCxnSpPr>
            <p:cNvPr id="51" name="Straight Arrow Connector 50"/>
            <p:cNvCxnSpPr/>
            <p:nvPr/>
          </p:nvCxnSpPr>
          <p:spPr>
            <a:xfrm>
              <a:off x="6666148" y="3694138"/>
              <a:ext cx="2017492" cy="0"/>
            </a:xfrm>
            <a:prstGeom prst="straightConnector1">
              <a:avLst/>
            </a:prstGeom>
            <a:ln w="730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13"/>
            <p:cNvSpPr txBox="1">
              <a:spLocks noChangeArrowheads="1"/>
            </p:cNvSpPr>
            <p:nvPr/>
          </p:nvSpPr>
          <p:spPr bwMode="auto">
            <a:xfrm>
              <a:off x="6236582" y="3042348"/>
              <a:ext cx="2661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err="1" smtClean="0"/>
                <a:t>Spatio</a:t>
              </a:r>
              <a:r>
                <a:rPr lang="en-US" altLang="x-none" sz="1800" b="1" dirty="0" smtClean="0"/>
                <a:t>-Temporal Data</a:t>
              </a:r>
            </a:p>
            <a:p>
              <a:pPr algn="ctr" eaLnBrk="1" hangingPunct="1"/>
              <a:r>
                <a:rPr lang="en-US" altLang="x-none" sz="1800" b="1" dirty="0" smtClean="0"/>
                <a:t>Survey Results</a:t>
              </a:r>
              <a:endParaRPr lang="en-US" altLang="x-none" sz="1800" b="1" dirty="0"/>
            </a:p>
          </p:txBody>
        </p:sp>
      </p:grpSp>
      <p:pic>
        <p:nvPicPr>
          <p:cNvPr id="53" name="Picture 5" descr="Screen Shot 2014-12-28 at 11.51.17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43201" y="2780722"/>
            <a:ext cx="625159" cy="73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descr="Ted.JPG"/>
          <p:cNvPicPr>
            <a:picLocks noChangeAspect="1"/>
          </p:cNvPicPr>
          <p:nvPr/>
        </p:nvPicPr>
        <p:blipFill>
          <a:blip r:embed="rId12"/>
          <a:stretch>
            <a:fillRect/>
          </a:stretch>
        </p:blipFill>
        <p:spPr>
          <a:xfrm>
            <a:off x="2559332" y="5814977"/>
            <a:ext cx="884259" cy="764966"/>
          </a:xfrm>
          <a:prstGeom prst="rect">
            <a:avLst/>
          </a:prstGeom>
        </p:spPr>
      </p:pic>
    </p:spTree>
    <p:extLst>
      <p:ext uri="{BB962C8B-B14F-4D97-AF65-F5344CB8AC3E}">
        <p14:creationId xmlns:p14="http://schemas.microsoft.com/office/powerpoint/2010/main" val="4048486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1699845" y="762000"/>
            <a:ext cx="6224955" cy="5474732"/>
          </a:xfrm>
          <a:prstGeom prst="rect">
            <a:avLst/>
          </a:prstGeom>
          <a:solidFill>
            <a:schemeClr val="accent1">
              <a:lumMod val="50000"/>
              <a:alpha val="33000"/>
            </a:schemeClr>
          </a:solidFill>
          <a:ln w="22225">
            <a:solidFill>
              <a:schemeClr val="tx1"/>
            </a:solidFill>
            <a:prstDash val="solid"/>
            <a:miter lim="800000"/>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solidFill>
                <a:srgbClr val="FFFFFF"/>
              </a:solidFill>
              <a:latin typeface="Arial Narrow"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2055"/>
          <a:stretch/>
        </p:blipFill>
        <p:spPr>
          <a:xfrm>
            <a:off x="4427600" y="1047234"/>
            <a:ext cx="3243200" cy="1993170"/>
          </a:xfrm>
          <a:prstGeom prst="rect">
            <a:avLst/>
          </a:prstGeom>
        </p:spPr>
      </p:pic>
      <p:pic>
        <p:nvPicPr>
          <p:cNvPr id="15362" name="Picture 5" descr="casaft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2798" y="1041187"/>
            <a:ext cx="2389543" cy="199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3" name="Group 17"/>
          <p:cNvGrpSpPr>
            <a:grpSpLocks/>
          </p:cNvGrpSpPr>
          <p:nvPr/>
        </p:nvGrpSpPr>
        <p:grpSpPr bwMode="auto">
          <a:xfrm>
            <a:off x="8645307" y="1263628"/>
            <a:ext cx="1524000" cy="2590800"/>
            <a:chOff x="3505200" y="2389549"/>
            <a:chExt cx="1981200" cy="3325451"/>
          </a:xfrm>
        </p:grpSpPr>
        <p:grpSp>
          <p:nvGrpSpPr>
            <p:cNvPr id="15372" name="Group 6"/>
            <p:cNvGrpSpPr>
              <a:grpSpLocks/>
            </p:cNvGrpSpPr>
            <p:nvPr/>
          </p:nvGrpSpPr>
          <p:grpSpPr bwMode="auto">
            <a:xfrm>
              <a:off x="3505200" y="2389549"/>
              <a:ext cx="1981200" cy="3325451"/>
              <a:chOff x="6464300" y="1888530"/>
              <a:chExt cx="2433474" cy="4163651"/>
            </a:xfrm>
          </p:grpSpPr>
          <p:pic>
            <p:nvPicPr>
              <p:cNvPr id="1537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4300" y="1888530"/>
                <a:ext cx="2433474" cy="416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8" descr="List.PNG"/>
              <p:cNvPicPr>
                <a:picLocks noChangeAspect="1"/>
              </p:cNvPicPr>
              <p:nvPr/>
            </p:nvPicPr>
            <p:blipFill>
              <a:blip r:embed="rId6">
                <a:lum bright="-2000" contrast="8000"/>
                <a:extLst>
                  <a:ext uri="{28A0092B-C50C-407E-A947-70E740481C1C}">
                    <a14:useLocalDpi xmlns:a14="http://schemas.microsoft.com/office/drawing/2010/main" val="0"/>
                  </a:ext>
                </a:extLst>
              </a:blip>
              <a:srcRect/>
              <a:stretch>
                <a:fillRect/>
              </a:stretch>
            </p:blipFill>
            <p:spPr bwMode="auto">
              <a:xfrm>
                <a:off x="6657312" y="2530510"/>
                <a:ext cx="1996965" cy="290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73" name="Picture 9" descr="IMG_371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2922949"/>
              <a:ext cx="1676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4" name="TextBox 13"/>
          <p:cNvSpPr txBox="1">
            <a:spLocks noChangeArrowheads="1"/>
          </p:cNvSpPr>
          <p:nvPr/>
        </p:nvSpPr>
        <p:spPr bwMode="auto">
          <a:xfrm>
            <a:off x="2008554" y="707691"/>
            <a:ext cx="23601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a:t>Environmental Risk</a:t>
            </a:r>
          </a:p>
        </p:txBody>
      </p:sp>
      <p:sp>
        <p:nvSpPr>
          <p:cNvPr id="15366" name="TextBox 16"/>
          <p:cNvSpPr txBox="1">
            <a:spLocks noChangeArrowheads="1"/>
          </p:cNvSpPr>
          <p:nvPr/>
        </p:nvSpPr>
        <p:spPr bwMode="auto">
          <a:xfrm>
            <a:off x="5318243" y="3484541"/>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dirty="0"/>
              <a:t>Infrastructure</a:t>
            </a:r>
          </a:p>
        </p:txBody>
      </p:sp>
      <p:pic>
        <p:nvPicPr>
          <p:cNvPr id="15367" name="Picture 17" descr="Screen Shot 2017-08-25 at 4.37.01 PM.png"/>
          <p:cNvPicPr>
            <a:picLocks noChangeAspect="1"/>
          </p:cNvPicPr>
          <p:nvPr/>
        </p:nvPicPr>
        <p:blipFill rotWithShape="1">
          <a:blip r:embed="rId8">
            <a:extLst>
              <a:ext uri="{28A0092B-C50C-407E-A947-70E740481C1C}">
                <a14:useLocalDpi xmlns:a14="http://schemas.microsoft.com/office/drawing/2010/main" val="0"/>
              </a:ext>
            </a:extLst>
          </a:blip>
          <a:srcRect r="17882"/>
          <a:stretch/>
        </p:blipFill>
        <p:spPr bwMode="auto">
          <a:xfrm>
            <a:off x="5009613" y="3505203"/>
            <a:ext cx="2661187" cy="231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18"/>
          <p:cNvSpPr txBox="1">
            <a:spLocks noChangeArrowheads="1"/>
          </p:cNvSpPr>
          <p:nvPr/>
        </p:nvSpPr>
        <p:spPr bwMode="auto">
          <a:xfrm>
            <a:off x="5014770" y="3164091"/>
            <a:ext cx="266634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smtClean="0"/>
              <a:t>People </a:t>
            </a:r>
            <a:endParaRPr lang="en-US" altLang="x-none" sz="1800" b="1" dirty="0"/>
          </a:p>
        </p:txBody>
      </p:sp>
      <p:sp>
        <p:nvSpPr>
          <p:cNvPr id="15369" name="TextBox 19"/>
          <p:cNvSpPr txBox="1">
            <a:spLocks noChangeArrowheads="1"/>
          </p:cNvSpPr>
          <p:nvPr/>
        </p:nvSpPr>
        <p:spPr bwMode="auto">
          <a:xfrm>
            <a:off x="2084869" y="3164092"/>
            <a:ext cx="2378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b="1" dirty="0"/>
              <a:t>Management/Policy</a:t>
            </a:r>
          </a:p>
        </p:txBody>
      </p:sp>
      <p:sp>
        <p:nvSpPr>
          <p:cNvPr id="4" name="AutoShape 19" descr="creen+Shot+2013-05-20+at+7.43.43+PM.png"/>
          <p:cNvSpPr>
            <a:spLocks noChangeAspect="1" noChangeArrowheads="1"/>
          </p:cNvSpPr>
          <p:nvPr/>
        </p:nvSpPr>
        <p:spPr bwMode="auto">
          <a:xfrm>
            <a:off x="1524000" y="0"/>
            <a:ext cx="1143000" cy="1143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p:cNvPicPr>
            <a:picLocks noChangeAspect="1"/>
          </p:cNvPicPr>
          <p:nvPr/>
        </p:nvPicPr>
        <p:blipFill rotWithShape="1">
          <a:blip r:embed="rId9"/>
          <a:srcRect t="19936" b="9927"/>
          <a:stretch/>
        </p:blipFill>
        <p:spPr>
          <a:xfrm>
            <a:off x="2002795" y="3505203"/>
            <a:ext cx="2389544" cy="2319883"/>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8720" y="4447476"/>
            <a:ext cx="2037173" cy="1804124"/>
          </a:xfrm>
          <a:prstGeom prst="rect">
            <a:avLst/>
          </a:prstGeom>
        </p:spPr>
      </p:pic>
      <p:sp>
        <p:nvSpPr>
          <p:cNvPr id="11" name="TextBox 10"/>
          <p:cNvSpPr txBox="1"/>
          <p:nvPr/>
        </p:nvSpPr>
        <p:spPr>
          <a:xfrm>
            <a:off x="8564071" y="6236733"/>
            <a:ext cx="1943100" cy="923330"/>
          </a:xfrm>
          <a:prstGeom prst="rect">
            <a:avLst/>
          </a:prstGeom>
          <a:solidFill>
            <a:schemeClr val="bg1"/>
          </a:solidFill>
        </p:spPr>
        <p:txBody>
          <a:bodyPr wrap="square" rtlCol="0">
            <a:spAutoFit/>
          </a:bodyPr>
          <a:lstStyle/>
          <a:p>
            <a:pPr algn="ctr"/>
            <a:r>
              <a:rPr lang="en-US" dirty="0"/>
              <a:t>Data Archive</a:t>
            </a:r>
          </a:p>
          <a:p>
            <a:endParaRPr lang="en-US" dirty="0"/>
          </a:p>
          <a:p>
            <a:endParaRPr lang="en-US" dirty="0"/>
          </a:p>
        </p:txBody>
      </p:sp>
      <p:sp>
        <p:nvSpPr>
          <p:cNvPr id="27" name="TextBox 13"/>
          <p:cNvSpPr txBox="1">
            <a:spLocks noChangeArrowheads="1"/>
          </p:cNvSpPr>
          <p:nvPr/>
        </p:nvSpPr>
        <p:spPr bwMode="auto">
          <a:xfrm>
            <a:off x="5014769" y="724342"/>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smtClean="0"/>
              <a:t>Infrastructure Risk</a:t>
            </a:r>
            <a:endParaRPr lang="en-US" altLang="x-none" sz="1800" b="1" dirty="0"/>
          </a:p>
        </p:txBody>
      </p:sp>
      <p:sp>
        <p:nvSpPr>
          <p:cNvPr id="23" name="TextBox 13"/>
          <p:cNvSpPr txBox="1">
            <a:spLocks noChangeArrowheads="1"/>
          </p:cNvSpPr>
          <p:nvPr/>
        </p:nvSpPr>
        <p:spPr bwMode="auto">
          <a:xfrm>
            <a:off x="8059949" y="880484"/>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smtClean="0"/>
              <a:t>Mobile App</a:t>
            </a:r>
            <a:endParaRPr lang="en-US" altLang="x-none" sz="1800" b="1" dirty="0"/>
          </a:p>
        </p:txBody>
      </p:sp>
    </p:spTree>
    <p:extLst>
      <p:ext uri="{BB962C8B-B14F-4D97-AF65-F5344CB8AC3E}">
        <p14:creationId xmlns:p14="http://schemas.microsoft.com/office/powerpoint/2010/main" val="12571159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88" y="2832100"/>
            <a:ext cx="10972800" cy="1143000"/>
          </a:xfrm>
        </p:spPr>
        <p:txBody>
          <a:bodyPr/>
          <a:lstStyle/>
          <a:p>
            <a:r>
              <a:rPr lang="en-US" dirty="0" smtClean="0"/>
              <a:t>Research Projects</a:t>
            </a:r>
            <a:endParaRPr lang="en-US" dirty="0"/>
          </a:p>
        </p:txBody>
      </p:sp>
    </p:spTree>
    <p:extLst>
      <p:ext uri="{BB962C8B-B14F-4D97-AF65-F5344CB8AC3E}">
        <p14:creationId xmlns:p14="http://schemas.microsoft.com/office/powerpoint/2010/main" val="20695930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27" y="115542"/>
            <a:ext cx="10972800" cy="1143000"/>
          </a:xfrm>
        </p:spPr>
        <p:txBody>
          <a:bodyPr>
            <a:normAutofit/>
          </a:bodyPr>
          <a:lstStyle/>
          <a:p>
            <a:pPr algn="l"/>
            <a:r>
              <a:rPr lang="en-US" dirty="0"/>
              <a:t>L</a:t>
            </a:r>
            <a:r>
              <a:rPr lang="en-US" dirty="0" smtClean="0"/>
              <a:t>inking </a:t>
            </a:r>
            <a:r>
              <a:rPr lang="en-US" dirty="0"/>
              <a:t>the publics</a:t>
            </a:r>
            <a:r>
              <a:rPr lang="en-US" dirty="0" smtClean="0"/>
              <a:t>’ perception of rain intensity </a:t>
            </a:r>
            <a:r>
              <a:rPr lang="en-US" dirty="0"/>
              <a:t>&amp; radar  </a:t>
            </a:r>
            <a:r>
              <a:rPr lang="en-US" dirty="0" smtClean="0"/>
              <a:t>data pilot study</a:t>
            </a:r>
            <a:endParaRPr lang="en-US" dirty="0"/>
          </a:p>
        </p:txBody>
      </p:sp>
      <p:sp>
        <p:nvSpPr>
          <p:cNvPr id="3" name="Content Placeholder 2"/>
          <p:cNvSpPr>
            <a:spLocks noGrp="1"/>
          </p:cNvSpPr>
          <p:nvPr>
            <p:ph idx="1"/>
          </p:nvPr>
        </p:nvSpPr>
        <p:spPr>
          <a:xfrm>
            <a:off x="3752145" y="1517869"/>
            <a:ext cx="4181707" cy="4525963"/>
          </a:xfrm>
        </p:spPr>
        <p:txBody>
          <a:bodyPr>
            <a:normAutofit fontScale="92500"/>
          </a:bodyPr>
          <a:lstStyle/>
          <a:p>
            <a:pPr>
              <a:spcBef>
                <a:spcPts val="0"/>
              </a:spcBef>
            </a:pPr>
            <a:r>
              <a:rPr lang="en-US" sz="3200" dirty="0"/>
              <a:t>Pilot </a:t>
            </a:r>
            <a:r>
              <a:rPr lang="en-US" sz="3200" dirty="0" smtClean="0"/>
              <a:t>study </a:t>
            </a:r>
            <a:endParaRPr lang="en-US" sz="3200" dirty="0"/>
          </a:p>
          <a:p>
            <a:pPr>
              <a:spcBef>
                <a:spcPts val="0"/>
              </a:spcBef>
            </a:pPr>
            <a:r>
              <a:rPr lang="en-US" sz="3200" dirty="0"/>
              <a:t>Survey </a:t>
            </a:r>
            <a:r>
              <a:rPr lang="en-US" sz="3200" dirty="0" smtClean="0"/>
              <a:t>automatically sent </a:t>
            </a:r>
            <a:r>
              <a:rPr lang="en-US" sz="3200" dirty="0"/>
              <a:t>to all app users when more than 8 </a:t>
            </a:r>
            <a:r>
              <a:rPr lang="en-US" sz="3200" dirty="0" smtClean="0"/>
              <a:t>people are </a:t>
            </a:r>
            <a:r>
              <a:rPr lang="en-US" sz="3200" dirty="0"/>
              <a:t>in heavy </a:t>
            </a:r>
            <a:r>
              <a:rPr lang="en-US" sz="3200" dirty="0" smtClean="0"/>
              <a:t>rain (.75” rain in 15 mins)</a:t>
            </a:r>
          </a:p>
          <a:p>
            <a:pPr>
              <a:spcBef>
                <a:spcPts val="0"/>
              </a:spcBef>
            </a:pPr>
            <a:r>
              <a:rPr lang="en-US" sz="3200" dirty="0" smtClean="0"/>
              <a:t>Convenience sample</a:t>
            </a:r>
            <a:endParaRPr lang="en-US" sz="3200" dirty="0"/>
          </a:p>
          <a:p>
            <a:pPr>
              <a:spcBef>
                <a:spcPts val="0"/>
              </a:spcBef>
            </a:pPr>
            <a:r>
              <a:rPr lang="en-US" sz="3200" dirty="0"/>
              <a:t>437 </a:t>
            </a:r>
            <a:r>
              <a:rPr lang="en-US" sz="3200" dirty="0" smtClean="0"/>
              <a:t>responses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722" y="1154160"/>
            <a:ext cx="2387773" cy="45693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2111" y="2298088"/>
            <a:ext cx="2382975" cy="433952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8470" r="10661"/>
          <a:stretch/>
        </p:blipFill>
        <p:spPr>
          <a:xfrm>
            <a:off x="805913" y="1476779"/>
            <a:ext cx="2712204" cy="4028503"/>
          </a:xfrm>
          <a:prstGeom prst="rect">
            <a:avLst/>
          </a:prstGeom>
        </p:spPr>
      </p:pic>
    </p:spTree>
    <p:extLst>
      <p:ext uri="{BB962C8B-B14F-4D97-AF65-F5344CB8AC3E}">
        <p14:creationId xmlns:p14="http://schemas.microsoft.com/office/powerpoint/2010/main" val="1761015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75" y="26677"/>
            <a:ext cx="8229600" cy="1143000"/>
          </a:xfrm>
        </p:spPr>
        <p:txBody>
          <a:bodyPr/>
          <a:lstStyle/>
          <a:p>
            <a:r>
              <a:rPr lang="en-US" dirty="0" smtClean="0"/>
              <a:t>Collaborators &amp; Funding </a:t>
            </a:r>
            <a:r>
              <a:rPr lang="en-US" dirty="0"/>
              <a:t>S</a:t>
            </a:r>
            <a:r>
              <a:rPr lang="en-US" dirty="0" smtClean="0"/>
              <a:t>ources</a:t>
            </a:r>
            <a:endParaRPr lang="en-US" dirty="0"/>
          </a:p>
        </p:txBody>
      </p:sp>
      <p:sp>
        <p:nvSpPr>
          <p:cNvPr id="4" name="Text Placeholder 3"/>
          <p:cNvSpPr>
            <a:spLocks noGrp="1"/>
          </p:cNvSpPr>
          <p:nvPr>
            <p:ph type="body" sz="half" idx="1"/>
          </p:nvPr>
        </p:nvSpPr>
        <p:spPr>
          <a:xfrm>
            <a:off x="7426936" y="1387102"/>
            <a:ext cx="4602480" cy="5124842"/>
          </a:xfrm>
        </p:spPr>
        <p:txBody>
          <a:bodyPr>
            <a:normAutofit/>
          </a:bodyPr>
          <a:lstStyle/>
          <a:p>
            <a:r>
              <a:rPr lang="en-US" sz="2000" dirty="0"/>
              <a:t>NSF: “Hazards SEES Type 2: Next Generation, Resilient Warning Systems for Tornados and Flash Floods” NSF-AGS</a:t>
            </a:r>
          </a:p>
          <a:p>
            <a:r>
              <a:rPr lang="en-US" sz="2000" dirty="0" smtClean="0"/>
              <a:t>NSF</a:t>
            </a:r>
            <a:r>
              <a:rPr lang="en-US" sz="2000" dirty="0"/>
              <a:t>: “PFI:BIC: </a:t>
            </a:r>
            <a:r>
              <a:rPr lang="en-US" sz="2000" dirty="0" err="1" smtClean="0"/>
              <a:t>CityWarn</a:t>
            </a:r>
            <a:r>
              <a:rPr lang="en-US" sz="2000" dirty="0" smtClean="0"/>
              <a:t> A </a:t>
            </a:r>
            <a:r>
              <a:rPr lang="en-US" sz="2000" dirty="0"/>
              <a:t>Smart, Hyperlocal, Context-Aware Hazard Notification Service System” </a:t>
            </a:r>
            <a:r>
              <a:rPr lang="en-US" sz="2000" dirty="0" smtClean="0"/>
              <a:t>NSF-PFI</a:t>
            </a:r>
          </a:p>
          <a:p>
            <a:r>
              <a:rPr lang="en-US" sz="2000" dirty="0" smtClean="0"/>
              <a:t>North Central Texas Council of Governments</a:t>
            </a:r>
          </a:p>
          <a:p>
            <a:r>
              <a:rPr lang="en-US" sz="2000" dirty="0" smtClean="0"/>
              <a:t>National Weather Service</a:t>
            </a:r>
          </a:p>
        </p:txBody>
      </p:sp>
      <p:sp>
        <p:nvSpPr>
          <p:cNvPr id="5" name="Content Placeholder 4"/>
          <p:cNvSpPr>
            <a:spLocks noGrp="1"/>
          </p:cNvSpPr>
          <p:nvPr>
            <p:ph sz="half" idx="2"/>
          </p:nvPr>
        </p:nvSpPr>
        <p:spPr>
          <a:xfrm>
            <a:off x="575604" y="1521773"/>
            <a:ext cx="3196296" cy="4864740"/>
          </a:xfrm>
        </p:spPr>
        <p:txBody>
          <a:bodyPr>
            <a:normAutofit fontScale="70000" lnSpcReduction="20000"/>
          </a:bodyPr>
          <a:lstStyle/>
          <a:p>
            <a:r>
              <a:rPr lang="en-US" dirty="0"/>
              <a:t>V. </a:t>
            </a:r>
            <a:r>
              <a:rPr lang="en-US" dirty="0" err="1"/>
              <a:t>Chandrasekar</a:t>
            </a:r>
            <a:r>
              <a:rPr lang="en-US" dirty="0"/>
              <a:t>, CSU, Radar Engineering</a:t>
            </a:r>
          </a:p>
          <a:p>
            <a:r>
              <a:rPr lang="en-US" dirty="0" smtClean="0"/>
              <a:t>J. Trainor, UDEL, Sociology</a:t>
            </a:r>
          </a:p>
          <a:p>
            <a:r>
              <a:rPr lang="en-US" dirty="0"/>
              <a:t>Q. Yu, UMass, Geosciences</a:t>
            </a:r>
          </a:p>
          <a:p>
            <a:r>
              <a:rPr lang="en-US" dirty="0" smtClean="0"/>
              <a:t>D. Westbrook, UMass, CS</a:t>
            </a:r>
          </a:p>
          <a:p>
            <a:r>
              <a:rPr lang="en-US" dirty="0" smtClean="0"/>
              <a:t>A. Bajaj, UMass, ECE</a:t>
            </a:r>
          </a:p>
          <a:p>
            <a:r>
              <a:rPr lang="en-US" dirty="0" smtClean="0"/>
              <a:t>C</a:t>
            </a:r>
            <a:r>
              <a:rPr lang="en-US" dirty="0"/>
              <a:t>. League, W &amp; S </a:t>
            </a:r>
            <a:r>
              <a:rPr lang="en-US" dirty="0" smtClean="0"/>
              <a:t>Consulting, sociology, geography</a:t>
            </a:r>
            <a:endParaRPr lang="en-US" dirty="0"/>
          </a:p>
          <a:p>
            <a:r>
              <a:rPr lang="en-US" dirty="0" smtClean="0"/>
              <a:t>E. Lyons, UMass, Systems Engineering</a:t>
            </a:r>
          </a:p>
          <a:p>
            <a:r>
              <a:rPr lang="en-US" dirty="0" smtClean="0"/>
              <a:t>M.  Zink, UMass, Computer Networking</a:t>
            </a:r>
          </a:p>
          <a:p>
            <a:endParaRPr lang="en-US" dirty="0" smtClean="0"/>
          </a:p>
          <a:p>
            <a:endParaRPr lang="en-US" dirty="0"/>
          </a:p>
        </p:txBody>
      </p:sp>
      <p:sp>
        <p:nvSpPr>
          <p:cNvPr id="6" name="Rectangle 3"/>
          <p:cNvSpPr txBox="1">
            <a:spLocks noChangeArrowheads="1"/>
          </p:cNvSpPr>
          <p:nvPr/>
        </p:nvSpPr>
        <p:spPr bwMode="auto">
          <a:xfrm>
            <a:off x="3873453" y="1214437"/>
            <a:ext cx="29337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lgn="l" rtl="0" fontAlgn="base">
              <a:spcBef>
                <a:spcPct val="20000"/>
              </a:spcBef>
              <a:spcAft>
                <a:spcPct val="0"/>
              </a:spcAft>
              <a:buChar char="•"/>
              <a:defRPr sz="3600">
                <a:solidFill>
                  <a:schemeClr val="tx1"/>
                </a:solidFill>
                <a:latin typeface="+mn-lt"/>
                <a:ea typeface="+mn-ea"/>
                <a:cs typeface="+mn-cs"/>
              </a:defRPr>
            </a:lvl1pPr>
            <a:lvl2pPr marL="742950" indent="-285750" algn="l" rtl="0" fontAlgn="base">
              <a:spcBef>
                <a:spcPct val="20000"/>
              </a:spcBef>
              <a:spcAft>
                <a:spcPct val="0"/>
              </a:spcAft>
              <a:buChar char="–"/>
              <a:defRPr sz="3200">
                <a:solidFill>
                  <a:schemeClr val="tx1"/>
                </a:solidFill>
                <a:latin typeface="+mn-lt"/>
                <a:ea typeface="Arial" charset="0"/>
                <a:cs typeface="+mn-cs"/>
              </a:defRPr>
            </a:lvl2pPr>
            <a:lvl3pPr marL="1143000" indent="-228600" algn="l" rtl="0" fontAlgn="base">
              <a:spcBef>
                <a:spcPct val="20000"/>
              </a:spcBef>
              <a:spcAft>
                <a:spcPct val="0"/>
              </a:spcAft>
              <a:buChar char="•"/>
              <a:defRPr sz="2800">
                <a:solidFill>
                  <a:schemeClr val="tx1"/>
                </a:solidFill>
                <a:latin typeface="+mn-lt"/>
                <a:ea typeface="Arial" charset="0"/>
                <a:cs typeface="+mn-cs"/>
              </a:defRPr>
            </a:lvl3pPr>
            <a:lvl4pPr marL="1600200" indent="-228600" algn="l" rtl="0" fontAlgn="base">
              <a:spcBef>
                <a:spcPct val="20000"/>
              </a:spcBef>
              <a:spcAft>
                <a:spcPct val="0"/>
              </a:spcAft>
              <a:buChar char="–"/>
              <a:defRPr sz="2400">
                <a:solidFill>
                  <a:schemeClr val="tx1"/>
                </a:solidFill>
                <a:latin typeface="+mn-lt"/>
                <a:ea typeface="Arial" charset="0"/>
                <a:cs typeface="+mn-cs"/>
              </a:defRPr>
            </a:lvl4pPr>
            <a:lvl5pPr marL="2057400" indent="-228600" algn="l" rtl="0" fontAlgn="base">
              <a:spcBef>
                <a:spcPct val="20000"/>
              </a:spcBef>
              <a:spcAft>
                <a:spcPct val="0"/>
              </a:spcAft>
              <a:buChar char="»"/>
              <a:defRPr sz="2400">
                <a:solidFill>
                  <a:schemeClr val="tx1"/>
                </a:solidFill>
                <a:latin typeface="+mn-lt"/>
                <a:ea typeface="Arial"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a:lstStyle>
          <a:p>
            <a:pPr marL="0" indent="0">
              <a:buFontTx/>
              <a:buNone/>
              <a:defRPr/>
            </a:pPr>
            <a:r>
              <a:rPr lang="en-US" sz="1600" b="1" dirty="0" smtClean="0"/>
              <a:t>PRACITIONERS</a:t>
            </a:r>
          </a:p>
          <a:p>
            <a:pPr>
              <a:defRPr/>
            </a:pPr>
            <a:endParaRPr lang="en-US" sz="1600" dirty="0" smtClean="0"/>
          </a:p>
          <a:p>
            <a:pPr>
              <a:defRPr/>
            </a:pPr>
            <a:endParaRPr lang="en-US" sz="1600" dirty="0" smtClean="0"/>
          </a:p>
          <a:p>
            <a:pPr>
              <a:defRPr/>
            </a:pPr>
            <a:endParaRPr lang="en-US" sz="1600" dirty="0" smtClean="0"/>
          </a:p>
        </p:txBody>
      </p:sp>
      <p:sp>
        <p:nvSpPr>
          <p:cNvPr id="7" name="Content Placeholder 4"/>
          <p:cNvSpPr txBox="1">
            <a:spLocks/>
          </p:cNvSpPr>
          <p:nvPr/>
        </p:nvSpPr>
        <p:spPr bwMode="auto">
          <a:xfrm>
            <a:off x="3873453" y="1517153"/>
            <a:ext cx="3279596" cy="4864740"/>
          </a:xfrm>
          <a:prstGeom prst="rect">
            <a:avLst/>
          </a:prstGeom>
          <a:noFill/>
          <a:ln w="9525">
            <a:noFill/>
            <a:miter lim="800000"/>
            <a:headEnd/>
            <a:tailEnd/>
          </a:ln>
        </p:spPr>
        <p:txBody>
          <a:bodyPr vert="horz" wrap="square" lIns="91425" tIns="45713" rIns="91425" bIns="45713"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Clr>
                <a:srgbClr val="990000"/>
              </a:buClr>
              <a:buSzPct val="85000"/>
              <a:buFont typeface="Wingdings" pitchFamily="-108" charset="2"/>
              <a:buChar char="q"/>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990000"/>
              </a:buClr>
              <a:buSzPct val="85000"/>
              <a:buFont typeface="Wingdings" pitchFamily="-108" charset="2"/>
              <a:buChar char="v"/>
              <a:defRPr sz="2400">
                <a:solidFill>
                  <a:schemeClr val="tx1"/>
                </a:solidFill>
                <a:latin typeface="+mn-lt"/>
                <a:ea typeface="+mn-ea"/>
                <a:cs typeface="+mn-cs"/>
              </a:defRPr>
            </a:lvl2pPr>
            <a:lvl3pPr marL="1143000" indent="-228600" algn="l" rtl="0" eaLnBrk="0" fontAlgn="base" hangingPunct="0">
              <a:spcBef>
                <a:spcPct val="20000"/>
              </a:spcBef>
              <a:spcAft>
                <a:spcPct val="0"/>
              </a:spcAft>
              <a:buClr>
                <a:srgbClr val="003366"/>
              </a:buClr>
              <a:buFont typeface="Wingdings" pitchFamily="-108"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400">
                <a:solidFill>
                  <a:schemeClr val="tx1"/>
                </a:solidFill>
                <a:latin typeface="+mn-lt"/>
                <a:ea typeface="+mn-ea"/>
                <a:cs typeface="+mn-cs"/>
              </a:defRPr>
            </a:lvl5pPr>
            <a:lvl6pPr marL="2514600" indent="-228600" algn="l" rtl="0" fontAlgn="base">
              <a:spcBef>
                <a:spcPct val="20000"/>
              </a:spcBef>
              <a:spcAft>
                <a:spcPct val="0"/>
              </a:spcAft>
              <a:buChar char="»"/>
              <a:defRPr sz="2400">
                <a:solidFill>
                  <a:schemeClr val="tx1"/>
                </a:solidFill>
                <a:latin typeface="+mn-lt"/>
                <a:ea typeface="+mn-ea"/>
                <a:cs typeface="+mn-cs"/>
              </a:defRPr>
            </a:lvl6pPr>
            <a:lvl7pPr marL="2971800" indent="-228600" algn="l" rtl="0" fontAlgn="base">
              <a:spcBef>
                <a:spcPct val="20000"/>
              </a:spcBef>
              <a:spcAft>
                <a:spcPct val="0"/>
              </a:spcAft>
              <a:buChar char="»"/>
              <a:defRPr sz="2400">
                <a:solidFill>
                  <a:schemeClr val="tx1"/>
                </a:solidFill>
                <a:latin typeface="+mn-lt"/>
                <a:ea typeface="+mn-ea"/>
                <a:cs typeface="+mn-cs"/>
              </a:defRPr>
            </a:lvl7pPr>
            <a:lvl8pPr marL="3429000" indent="-228600" algn="l" rtl="0" fontAlgn="base">
              <a:spcBef>
                <a:spcPct val="20000"/>
              </a:spcBef>
              <a:spcAft>
                <a:spcPct val="0"/>
              </a:spcAft>
              <a:buChar char="»"/>
              <a:defRPr sz="2400">
                <a:solidFill>
                  <a:schemeClr val="tx1"/>
                </a:solidFill>
                <a:latin typeface="+mn-lt"/>
                <a:ea typeface="+mn-ea"/>
                <a:cs typeface="+mn-cs"/>
              </a:defRPr>
            </a:lvl8pPr>
            <a:lvl9pPr marL="3886200" indent="-228600" algn="l" rtl="0" fontAlgn="base">
              <a:spcBef>
                <a:spcPct val="20000"/>
              </a:spcBef>
              <a:spcAft>
                <a:spcPct val="0"/>
              </a:spcAft>
              <a:buChar char="»"/>
              <a:defRPr sz="2400">
                <a:solidFill>
                  <a:schemeClr val="tx1"/>
                </a:solidFill>
                <a:latin typeface="+mn-lt"/>
                <a:ea typeface="+mn-ea"/>
                <a:cs typeface="+mn-cs"/>
              </a:defRPr>
            </a:lvl9pPr>
          </a:lstStyle>
          <a:p>
            <a:pPr>
              <a:defRPr/>
            </a:pPr>
            <a:r>
              <a:rPr lang="en-US" dirty="0"/>
              <a:t>Mo</a:t>
            </a:r>
            <a:r>
              <a:rPr lang="en-US" sz="2600" dirty="0"/>
              <a:t>lly </a:t>
            </a:r>
            <a:r>
              <a:rPr lang="en-US" sz="2600" dirty="0" err="1"/>
              <a:t>Thoerner</a:t>
            </a:r>
            <a:r>
              <a:rPr lang="en-US" sz="2600" dirty="0"/>
              <a:t> (North Central Texas Council of Governments)</a:t>
            </a:r>
          </a:p>
          <a:p>
            <a:pPr>
              <a:defRPr/>
            </a:pPr>
            <a:r>
              <a:rPr lang="en-US" sz="2600" dirty="0"/>
              <a:t>Amanda </a:t>
            </a:r>
            <a:r>
              <a:rPr lang="en-US" sz="2600" dirty="0" err="1"/>
              <a:t>Everly</a:t>
            </a:r>
            <a:r>
              <a:rPr lang="en-US" sz="2600" dirty="0"/>
              <a:t> (City of Fort Worth Emergency Management)</a:t>
            </a:r>
          </a:p>
          <a:p>
            <a:pPr>
              <a:defRPr/>
            </a:pPr>
            <a:r>
              <a:rPr lang="en-US" sz="2600" dirty="0"/>
              <a:t>Joe </a:t>
            </a:r>
            <a:r>
              <a:rPr lang="en-US" sz="2600" dirty="0" err="1"/>
              <a:t>Frizzell</a:t>
            </a:r>
            <a:r>
              <a:rPr lang="en-US" sz="2600" dirty="0"/>
              <a:t> (Mayor Pro Tem, City of Midlothian</a:t>
            </a:r>
            <a:r>
              <a:rPr lang="en-US" sz="2600" dirty="0" smtClean="0"/>
              <a:t>)</a:t>
            </a:r>
          </a:p>
          <a:p>
            <a:pPr>
              <a:defRPr/>
            </a:pPr>
            <a:r>
              <a:rPr lang="en-US" sz="2600" dirty="0" err="1" smtClean="0"/>
              <a:t>Ranjan</a:t>
            </a:r>
            <a:r>
              <a:rPr lang="en-US" sz="2600" dirty="0" smtClean="0"/>
              <a:t> </a:t>
            </a:r>
            <a:r>
              <a:rPr lang="en-US" sz="2600" dirty="0" err="1" smtClean="0"/>
              <a:t>Mutttiah</a:t>
            </a:r>
            <a:r>
              <a:rPr lang="en-US" sz="2600" dirty="0" smtClean="0"/>
              <a:t>, Ft. Worth Storm Water</a:t>
            </a:r>
            <a:endParaRPr lang="en-US" sz="2600" dirty="0"/>
          </a:p>
          <a:p>
            <a:pPr>
              <a:defRPr/>
            </a:pPr>
            <a:r>
              <a:rPr lang="en-US" sz="2600" dirty="0"/>
              <a:t>National Weather Service Weather Forecast Office (KFWD</a:t>
            </a:r>
            <a:r>
              <a:rPr lang="en-US" sz="2600" dirty="0" smtClean="0"/>
              <a:t>)</a:t>
            </a:r>
          </a:p>
          <a:p>
            <a:pPr lvl="1">
              <a:defRPr/>
            </a:pPr>
            <a:r>
              <a:rPr lang="en-US" sz="2200" dirty="0" smtClean="0"/>
              <a:t>T. Bradshaw</a:t>
            </a:r>
          </a:p>
          <a:p>
            <a:pPr lvl="1">
              <a:defRPr/>
            </a:pPr>
            <a:r>
              <a:rPr lang="en-US" sz="2200" dirty="0" smtClean="0"/>
              <a:t>T. Ryan</a:t>
            </a:r>
          </a:p>
          <a:p>
            <a:pPr lvl="1">
              <a:defRPr/>
            </a:pPr>
            <a:r>
              <a:rPr lang="en-US" sz="2200" dirty="0"/>
              <a:t> </a:t>
            </a:r>
            <a:r>
              <a:rPr lang="en-US" sz="2200" dirty="0" smtClean="0"/>
              <a:t>M. Fox</a:t>
            </a:r>
            <a:endParaRPr lang="en-US" sz="2200" dirty="0"/>
          </a:p>
          <a:p>
            <a:pPr defTabSz="914400"/>
            <a:endParaRPr lang="en-US" kern="0" dirty="0" smtClean="0"/>
          </a:p>
          <a:p>
            <a:pPr defTabSz="914400"/>
            <a:endParaRPr lang="en-US" kern="0" dirty="0"/>
          </a:p>
        </p:txBody>
      </p:sp>
      <p:sp>
        <p:nvSpPr>
          <p:cNvPr id="8" name="Rectangle 3"/>
          <p:cNvSpPr txBox="1">
            <a:spLocks noChangeArrowheads="1"/>
          </p:cNvSpPr>
          <p:nvPr/>
        </p:nvSpPr>
        <p:spPr bwMode="auto">
          <a:xfrm>
            <a:off x="564313" y="1205519"/>
            <a:ext cx="29337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lgn="l" rtl="0" fontAlgn="base">
              <a:spcBef>
                <a:spcPct val="20000"/>
              </a:spcBef>
              <a:spcAft>
                <a:spcPct val="0"/>
              </a:spcAft>
              <a:buChar char="•"/>
              <a:defRPr sz="3600">
                <a:solidFill>
                  <a:schemeClr val="tx1"/>
                </a:solidFill>
                <a:latin typeface="+mn-lt"/>
                <a:ea typeface="+mn-ea"/>
                <a:cs typeface="+mn-cs"/>
              </a:defRPr>
            </a:lvl1pPr>
            <a:lvl2pPr marL="742950" indent="-285750" algn="l" rtl="0" fontAlgn="base">
              <a:spcBef>
                <a:spcPct val="20000"/>
              </a:spcBef>
              <a:spcAft>
                <a:spcPct val="0"/>
              </a:spcAft>
              <a:buChar char="–"/>
              <a:defRPr sz="3200">
                <a:solidFill>
                  <a:schemeClr val="tx1"/>
                </a:solidFill>
                <a:latin typeface="+mn-lt"/>
                <a:ea typeface="Arial" charset="0"/>
                <a:cs typeface="+mn-cs"/>
              </a:defRPr>
            </a:lvl2pPr>
            <a:lvl3pPr marL="1143000" indent="-228600" algn="l" rtl="0" fontAlgn="base">
              <a:spcBef>
                <a:spcPct val="20000"/>
              </a:spcBef>
              <a:spcAft>
                <a:spcPct val="0"/>
              </a:spcAft>
              <a:buChar char="•"/>
              <a:defRPr sz="2800">
                <a:solidFill>
                  <a:schemeClr val="tx1"/>
                </a:solidFill>
                <a:latin typeface="+mn-lt"/>
                <a:ea typeface="Arial" charset="0"/>
                <a:cs typeface="+mn-cs"/>
              </a:defRPr>
            </a:lvl3pPr>
            <a:lvl4pPr marL="1600200" indent="-228600" algn="l" rtl="0" fontAlgn="base">
              <a:spcBef>
                <a:spcPct val="20000"/>
              </a:spcBef>
              <a:spcAft>
                <a:spcPct val="0"/>
              </a:spcAft>
              <a:buChar char="–"/>
              <a:defRPr sz="2400">
                <a:solidFill>
                  <a:schemeClr val="tx1"/>
                </a:solidFill>
                <a:latin typeface="+mn-lt"/>
                <a:ea typeface="Arial" charset="0"/>
                <a:cs typeface="+mn-cs"/>
              </a:defRPr>
            </a:lvl4pPr>
            <a:lvl5pPr marL="2057400" indent="-228600" algn="l" rtl="0" fontAlgn="base">
              <a:spcBef>
                <a:spcPct val="20000"/>
              </a:spcBef>
              <a:spcAft>
                <a:spcPct val="0"/>
              </a:spcAft>
              <a:buChar char="»"/>
              <a:defRPr sz="2400">
                <a:solidFill>
                  <a:schemeClr val="tx1"/>
                </a:solidFill>
                <a:latin typeface="+mn-lt"/>
                <a:ea typeface="Arial"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a:lstStyle>
          <a:p>
            <a:pPr marL="0" indent="0">
              <a:buFontTx/>
              <a:buNone/>
              <a:defRPr/>
            </a:pPr>
            <a:r>
              <a:rPr lang="en-US" sz="1600" b="1" dirty="0" smtClean="0"/>
              <a:t>ACADEMIC</a:t>
            </a:r>
          </a:p>
          <a:p>
            <a:pPr>
              <a:defRPr/>
            </a:pPr>
            <a:endParaRPr lang="en-US" sz="1600" dirty="0" smtClean="0"/>
          </a:p>
          <a:p>
            <a:pPr>
              <a:defRPr/>
            </a:pPr>
            <a:endParaRPr lang="en-US" sz="1600" dirty="0" smtClean="0"/>
          </a:p>
          <a:p>
            <a:pPr>
              <a:defRPr/>
            </a:pPr>
            <a:endParaRPr lang="en-US" sz="1600" dirty="0" smtClean="0"/>
          </a:p>
        </p:txBody>
      </p:sp>
      <p:sp>
        <p:nvSpPr>
          <p:cNvPr id="9" name="Rectangle 3"/>
          <p:cNvSpPr txBox="1">
            <a:spLocks noChangeArrowheads="1"/>
          </p:cNvSpPr>
          <p:nvPr/>
        </p:nvSpPr>
        <p:spPr bwMode="auto">
          <a:xfrm>
            <a:off x="7417063" y="1168030"/>
            <a:ext cx="29337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lgn="l" rtl="0" fontAlgn="base">
              <a:spcBef>
                <a:spcPct val="20000"/>
              </a:spcBef>
              <a:spcAft>
                <a:spcPct val="0"/>
              </a:spcAft>
              <a:buChar char="•"/>
              <a:defRPr sz="3600">
                <a:solidFill>
                  <a:schemeClr val="tx1"/>
                </a:solidFill>
                <a:latin typeface="+mn-lt"/>
                <a:ea typeface="+mn-ea"/>
                <a:cs typeface="+mn-cs"/>
              </a:defRPr>
            </a:lvl1pPr>
            <a:lvl2pPr marL="742950" indent="-285750" algn="l" rtl="0" fontAlgn="base">
              <a:spcBef>
                <a:spcPct val="20000"/>
              </a:spcBef>
              <a:spcAft>
                <a:spcPct val="0"/>
              </a:spcAft>
              <a:buChar char="–"/>
              <a:defRPr sz="3200">
                <a:solidFill>
                  <a:schemeClr val="tx1"/>
                </a:solidFill>
                <a:latin typeface="+mn-lt"/>
                <a:ea typeface="Arial" charset="0"/>
                <a:cs typeface="+mn-cs"/>
              </a:defRPr>
            </a:lvl2pPr>
            <a:lvl3pPr marL="1143000" indent="-228600" algn="l" rtl="0" fontAlgn="base">
              <a:spcBef>
                <a:spcPct val="20000"/>
              </a:spcBef>
              <a:spcAft>
                <a:spcPct val="0"/>
              </a:spcAft>
              <a:buChar char="•"/>
              <a:defRPr sz="2800">
                <a:solidFill>
                  <a:schemeClr val="tx1"/>
                </a:solidFill>
                <a:latin typeface="+mn-lt"/>
                <a:ea typeface="Arial" charset="0"/>
                <a:cs typeface="+mn-cs"/>
              </a:defRPr>
            </a:lvl3pPr>
            <a:lvl4pPr marL="1600200" indent="-228600" algn="l" rtl="0" fontAlgn="base">
              <a:spcBef>
                <a:spcPct val="20000"/>
              </a:spcBef>
              <a:spcAft>
                <a:spcPct val="0"/>
              </a:spcAft>
              <a:buChar char="–"/>
              <a:defRPr sz="2400">
                <a:solidFill>
                  <a:schemeClr val="tx1"/>
                </a:solidFill>
                <a:latin typeface="+mn-lt"/>
                <a:ea typeface="Arial" charset="0"/>
                <a:cs typeface="+mn-cs"/>
              </a:defRPr>
            </a:lvl4pPr>
            <a:lvl5pPr marL="2057400" indent="-228600" algn="l" rtl="0" fontAlgn="base">
              <a:spcBef>
                <a:spcPct val="20000"/>
              </a:spcBef>
              <a:spcAft>
                <a:spcPct val="0"/>
              </a:spcAft>
              <a:buChar char="»"/>
              <a:defRPr sz="2400">
                <a:solidFill>
                  <a:schemeClr val="tx1"/>
                </a:solidFill>
                <a:latin typeface="+mn-lt"/>
                <a:ea typeface="Arial"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a:lstStyle>
          <a:p>
            <a:pPr marL="0" indent="0">
              <a:buFontTx/>
              <a:buNone/>
              <a:defRPr/>
            </a:pPr>
            <a:r>
              <a:rPr lang="en-US" sz="1600" b="1" dirty="0" smtClean="0"/>
              <a:t>FUNDING</a:t>
            </a:r>
          </a:p>
          <a:p>
            <a:pPr>
              <a:defRPr/>
            </a:pPr>
            <a:endParaRPr lang="en-US" sz="1600" dirty="0" smtClean="0"/>
          </a:p>
          <a:p>
            <a:pPr>
              <a:defRPr/>
            </a:pPr>
            <a:endParaRPr lang="en-US" sz="1600" dirty="0" smtClean="0"/>
          </a:p>
          <a:p>
            <a:pPr>
              <a:defRPr/>
            </a:pPr>
            <a:endParaRPr lang="en-US" sz="1600" dirty="0" smtClean="0"/>
          </a:p>
        </p:txBody>
      </p:sp>
    </p:spTree>
    <p:extLst>
      <p:ext uri="{BB962C8B-B14F-4D97-AF65-F5344CB8AC3E}">
        <p14:creationId xmlns:p14="http://schemas.microsoft.com/office/powerpoint/2010/main" val="14012204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3351" y="0"/>
            <a:ext cx="8229600" cy="6775704"/>
          </a:xfrm>
        </p:spPr>
      </p:pic>
    </p:spTree>
    <p:extLst>
      <p:ext uri="{BB962C8B-B14F-4D97-AF65-F5344CB8AC3E}">
        <p14:creationId xmlns:p14="http://schemas.microsoft.com/office/powerpoint/2010/main" val="4831905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Human Mobility Research: Individual Foot Prints</a:t>
            </a:r>
            <a:endParaRPr lang="en-US" dirty="0"/>
          </a:p>
        </p:txBody>
      </p:sp>
      <p:sp>
        <p:nvSpPr>
          <p:cNvPr id="3" name="Content Placeholder 2"/>
          <p:cNvSpPr>
            <a:spLocks noGrp="1"/>
          </p:cNvSpPr>
          <p:nvPr>
            <p:ph idx="1"/>
          </p:nvPr>
        </p:nvSpPr>
        <p:spPr>
          <a:xfrm>
            <a:off x="609602" y="1444984"/>
            <a:ext cx="4752621" cy="4876797"/>
          </a:xfrm>
        </p:spPr>
        <p:txBody>
          <a:bodyPr>
            <a:noAutofit/>
          </a:bodyPr>
          <a:lstStyle/>
          <a:p>
            <a:r>
              <a:rPr lang="en-US" sz="2400" dirty="0" smtClean="0"/>
              <a:t>Individual mobility patterns are largely predictable in time and in space</a:t>
            </a:r>
          </a:p>
          <a:p>
            <a:r>
              <a:rPr lang="en-US" sz="2400" dirty="0" smtClean="0"/>
              <a:t>240 app holders’ location sampled every 5 mins for 6 months</a:t>
            </a:r>
          </a:p>
          <a:p>
            <a:r>
              <a:rPr lang="en-US" sz="2400" dirty="0" smtClean="0"/>
              <a:t>Convenience Sample</a:t>
            </a:r>
          </a:p>
          <a:p>
            <a:r>
              <a:rPr lang="en-US" sz="2400" dirty="0" err="1" smtClean="0"/>
              <a:t>Kernal</a:t>
            </a:r>
            <a:r>
              <a:rPr lang="en-US" sz="2400" dirty="0" smtClean="0"/>
              <a:t> Density Function used to determine time-weighted location density &amp; activity weighted locations</a:t>
            </a:r>
          </a:p>
          <a:p>
            <a:r>
              <a:rPr lang="en-US" sz="2400" dirty="0"/>
              <a:t> </a:t>
            </a:r>
            <a:r>
              <a:rPr lang="en-US" sz="2400" dirty="0" smtClean="0"/>
              <a:t>“Hot Spots” represent home, work, places of daily activity</a:t>
            </a:r>
          </a:p>
        </p:txBody>
      </p:sp>
      <p:pic>
        <p:nvPicPr>
          <p:cNvPr id="20" name="Picture 19" descr="path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017" y="1953583"/>
            <a:ext cx="5716196" cy="3634419"/>
          </a:xfrm>
          <a:prstGeom prst="rect">
            <a:avLst/>
          </a:prstGeom>
        </p:spPr>
      </p:pic>
      <p:sp>
        <p:nvSpPr>
          <p:cNvPr id="21" name="TextBox 20"/>
          <p:cNvSpPr txBox="1"/>
          <p:nvPr/>
        </p:nvSpPr>
        <p:spPr>
          <a:xfrm>
            <a:off x="5736168" y="4709307"/>
            <a:ext cx="860777" cy="261610"/>
          </a:xfrm>
          <a:prstGeom prst="rect">
            <a:avLst/>
          </a:prstGeom>
          <a:noFill/>
        </p:spPr>
        <p:txBody>
          <a:bodyPr wrap="square" rtlCol="0">
            <a:spAutoFit/>
          </a:bodyPr>
          <a:lstStyle/>
          <a:p>
            <a:r>
              <a:rPr lang="en-US" sz="1100" dirty="0" smtClean="0"/>
              <a:t>Monday</a:t>
            </a:r>
            <a:endParaRPr lang="en-US" sz="1100" dirty="0"/>
          </a:p>
        </p:txBody>
      </p:sp>
      <p:sp>
        <p:nvSpPr>
          <p:cNvPr id="22" name="TextBox 21"/>
          <p:cNvSpPr txBox="1"/>
          <p:nvPr/>
        </p:nvSpPr>
        <p:spPr>
          <a:xfrm>
            <a:off x="5736168" y="2646264"/>
            <a:ext cx="860777" cy="261610"/>
          </a:xfrm>
          <a:prstGeom prst="rect">
            <a:avLst/>
          </a:prstGeom>
          <a:noFill/>
        </p:spPr>
        <p:txBody>
          <a:bodyPr wrap="square" rtlCol="0">
            <a:spAutoFit/>
          </a:bodyPr>
          <a:lstStyle/>
          <a:p>
            <a:r>
              <a:rPr lang="en-US" sz="1100" dirty="0" smtClean="0"/>
              <a:t>Sunday</a:t>
            </a:r>
            <a:endParaRPr lang="en-US" sz="1100" dirty="0"/>
          </a:p>
        </p:txBody>
      </p:sp>
      <p:sp>
        <p:nvSpPr>
          <p:cNvPr id="23" name="TextBox 22"/>
          <p:cNvSpPr txBox="1"/>
          <p:nvPr/>
        </p:nvSpPr>
        <p:spPr>
          <a:xfrm>
            <a:off x="6829779" y="5418669"/>
            <a:ext cx="4332111" cy="646331"/>
          </a:xfrm>
          <a:prstGeom prst="rect">
            <a:avLst/>
          </a:prstGeom>
          <a:noFill/>
        </p:spPr>
        <p:txBody>
          <a:bodyPr wrap="square" rtlCol="0">
            <a:spAutoFit/>
          </a:bodyPr>
          <a:lstStyle/>
          <a:p>
            <a:r>
              <a:rPr lang="en-US" dirty="0" smtClean="0"/>
              <a:t>Individual Time Space Path over 2 weeks</a:t>
            </a:r>
            <a:endParaRPr lang="en-US" dirty="0"/>
          </a:p>
        </p:txBody>
      </p:sp>
    </p:spTree>
    <p:extLst>
      <p:ext uri="{BB962C8B-B14F-4D97-AF65-F5344CB8AC3E}">
        <p14:creationId xmlns:p14="http://schemas.microsoft.com/office/powerpoint/2010/main" val="2531463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Footprint: Time-Weighted Density</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92" r="65258" b="7382"/>
          <a:stretch/>
        </p:blipFill>
        <p:spPr>
          <a:xfrm>
            <a:off x="755185" y="1667646"/>
            <a:ext cx="3716683" cy="390231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7530" t="5254" r="23040" b="7382"/>
          <a:stretch/>
        </p:blipFill>
        <p:spPr>
          <a:xfrm>
            <a:off x="4881393" y="1667645"/>
            <a:ext cx="3878687" cy="4183297"/>
          </a:xfrm>
          <a:prstGeom prst="rect">
            <a:avLst/>
          </a:prstGeom>
        </p:spPr>
      </p:pic>
      <p:sp>
        <p:nvSpPr>
          <p:cNvPr id="4" name="Trapezoid 3"/>
          <p:cNvSpPr/>
          <p:nvPr/>
        </p:nvSpPr>
        <p:spPr>
          <a:xfrm rot="20068598">
            <a:off x="5193106" y="2380449"/>
            <a:ext cx="1286700" cy="1046587"/>
          </a:xfrm>
          <a:prstGeom prst="trapezoid">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p:cNvSpPr/>
          <p:nvPr/>
        </p:nvSpPr>
        <p:spPr>
          <a:xfrm rot="20068598">
            <a:off x="655795" y="2246438"/>
            <a:ext cx="1286700" cy="1046587"/>
          </a:xfrm>
          <a:prstGeom prst="trapezoid">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rapezoid 8"/>
          <p:cNvSpPr/>
          <p:nvPr/>
        </p:nvSpPr>
        <p:spPr>
          <a:xfrm rot="9571257">
            <a:off x="2289173" y="4633816"/>
            <a:ext cx="1027641" cy="789922"/>
          </a:xfrm>
          <a:prstGeom prst="trapezoid">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apezoid 9"/>
          <p:cNvSpPr/>
          <p:nvPr/>
        </p:nvSpPr>
        <p:spPr>
          <a:xfrm rot="9571257">
            <a:off x="6567459" y="4794737"/>
            <a:ext cx="1027641" cy="789922"/>
          </a:xfrm>
          <a:prstGeom prst="trapezoid">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apezoid 10"/>
          <p:cNvSpPr/>
          <p:nvPr/>
        </p:nvSpPr>
        <p:spPr>
          <a:xfrm rot="9571257">
            <a:off x="7746113" y="2149573"/>
            <a:ext cx="640887" cy="374741"/>
          </a:xfrm>
          <a:prstGeom prst="trapezoid">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apezoid 11"/>
          <p:cNvSpPr/>
          <p:nvPr/>
        </p:nvSpPr>
        <p:spPr>
          <a:xfrm rot="9571257">
            <a:off x="3467826" y="2061241"/>
            <a:ext cx="640887" cy="374741"/>
          </a:xfrm>
          <a:prstGeom prst="trapezoid">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641743" y="5907756"/>
            <a:ext cx="4118336" cy="369332"/>
          </a:xfrm>
          <a:prstGeom prst="rect">
            <a:avLst/>
          </a:prstGeom>
          <a:noFill/>
        </p:spPr>
        <p:txBody>
          <a:bodyPr wrap="square" rtlCol="0">
            <a:spAutoFit/>
          </a:bodyPr>
          <a:lstStyle/>
          <a:p>
            <a:r>
              <a:rPr lang="en-US" dirty="0" smtClean="0"/>
              <a:t>Footprint During Commute Time</a:t>
            </a:r>
            <a:endParaRPr lang="en-US" dirty="0"/>
          </a:p>
        </p:txBody>
      </p:sp>
      <p:sp>
        <p:nvSpPr>
          <p:cNvPr id="14" name="TextBox 13"/>
          <p:cNvSpPr txBox="1"/>
          <p:nvPr/>
        </p:nvSpPr>
        <p:spPr>
          <a:xfrm>
            <a:off x="907586" y="5843549"/>
            <a:ext cx="3223647" cy="369332"/>
          </a:xfrm>
          <a:prstGeom prst="rect">
            <a:avLst/>
          </a:prstGeom>
          <a:noFill/>
        </p:spPr>
        <p:txBody>
          <a:bodyPr wrap="square" rtlCol="0">
            <a:spAutoFit/>
          </a:bodyPr>
          <a:lstStyle/>
          <a:p>
            <a:r>
              <a:rPr lang="en-US" dirty="0" smtClean="0"/>
              <a:t>Footprint at all times</a:t>
            </a:r>
            <a:endParaRPr lang="en-US" dirty="0"/>
          </a:p>
        </p:txBody>
      </p:sp>
      <p:pic>
        <p:nvPicPr>
          <p:cNvPr id="15" name="Picture 14"/>
          <p:cNvPicPr/>
          <p:nvPr/>
        </p:nvPicPr>
        <p:blipFill rotWithShape="1">
          <a:blip r:embed="rId4">
            <a:extLst>
              <a:ext uri="{28A0092B-C50C-407E-A947-70E740481C1C}">
                <a14:useLocalDpi xmlns:a14="http://schemas.microsoft.com/office/drawing/2010/main" val="0"/>
              </a:ext>
            </a:extLst>
          </a:blip>
          <a:srcRect l="81277"/>
          <a:stretch/>
        </p:blipFill>
        <p:spPr>
          <a:xfrm>
            <a:off x="9150695" y="887373"/>
            <a:ext cx="2892108" cy="5110031"/>
          </a:xfrm>
          <a:prstGeom prst="rect">
            <a:avLst/>
          </a:prstGeom>
        </p:spPr>
      </p:pic>
    </p:spTree>
    <p:extLst>
      <p:ext uri="{BB962C8B-B14F-4D97-AF65-F5344CB8AC3E}">
        <p14:creationId xmlns:p14="http://schemas.microsoft.com/office/powerpoint/2010/main" val="3026233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762" y="174277"/>
            <a:ext cx="11634439" cy="1143000"/>
          </a:xfrm>
        </p:spPr>
        <p:txBody>
          <a:bodyPr/>
          <a:lstStyle/>
          <a:p>
            <a:r>
              <a:rPr lang="en-US" dirty="0" smtClean="0"/>
              <a:t>People </a:t>
            </a:r>
            <a:r>
              <a:rPr lang="en-US" dirty="0" smtClean="0"/>
              <a:t>spent 80% of their time in 23% of their footprint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24994224"/>
              </p:ext>
            </p:extLst>
          </p:nvPr>
        </p:nvGraphicFramePr>
        <p:xfrm>
          <a:off x="921833" y="1211695"/>
          <a:ext cx="8422892" cy="5196408"/>
        </p:xfrm>
        <a:graphic>
          <a:graphicData uri="http://schemas.openxmlformats.org/drawingml/2006/table">
            <a:tbl>
              <a:tblPr firstRow="1" bandRow="1">
                <a:tableStyleId>{5C22544A-7EE6-4342-B048-85BDC9FD1C3A}</a:tableStyleId>
              </a:tblPr>
              <a:tblGrid>
                <a:gridCol w="2105723"/>
                <a:gridCol w="2105723"/>
                <a:gridCol w="2105723"/>
                <a:gridCol w="2105723"/>
              </a:tblGrid>
              <a:tr h="664007">
                <a:tc>
                  <a:txBody>
                    <a:bodyPr/>
                    <a:lstStyle/>
                    <a:p>
                      <a:pPr algn="ctr"/>
                      <a:r>
                        <a:rPr lang="en-US" sz="2400" dirty="0" smtClean="0">
                          <a:solidFill>
                            <a:schemeClr val="tx1"/>
                          </a:solidFill>
                        </a:rPr>
                        <a:t>% Density</a:t>
                      </a:r>
                      <a:endParaRPr lang="en-US" sz="2400" dirty="0">
                        <a:solidFill>
                          <a:schemeClr val="tx1"/>
                        </a:solidFill>
                      </a:endParaRPr>
                    </a:p>
                  </a:txBody>
                  <a:tcPr/>
                </a:tc>
                <a:tc>
                  <a:txBody>
                    <a:bodyPr/>
                    <a:lstStyle/>
                    <a:p>
                      <a:pPr algn="ctr"/>
                      <a:r>
                        <a:rPr lang="en-US" sz="2400" dirty="0" smtClean="0">
                          <a:solidFill>
                            <a:schemeClr val="tx1"/>
                          </a:solidFill>
                        </a:rPr>
                        <a:t>Median % of Area</a:t>
                      </a:r>
                      <a:endParaRPr lang="en-US" sz="2400" dirty="0">
                        <a:solidFill>
                          <a:schemeClr val="tx1"/>
                        </a:solidFill>
                      </a:endParaRPr>
                    </a:p>
                  </a:txBody>
                  <a:tcPr/>
                </a:tc>
                <a:tc>
                  <a:txBody>
                    <a:bodyPr/>
                    <a:lstStyle/>
                    <a:p>
                      <a:pPr algn="ctr"/>
                      <a:r>
                        <a:rPr lang="en-US" sz="2400" dirty="0" smtClean="0">
                          <a:solidFill>
                            <a:schemeClr val="tx1"/>
                          </a:solidFill>
                        </a:rPr>
                        <a:t>Median # of Nodes</a:t>
                      </a:r>
                      <a:endParaRPr lang="en-US" sz="2400" dirty="0">
                        <a:solidFill>
                          <a:schemeClr val="tx1"/>
                        </a:solidFill>
                      </a:endParaRPr>
                    </a:p>
                  </a:txBody>
                  <a:tcPr/>
                </a:tc>
                <a:tc>
                  <a:txBody>
                    <a:bodyPr/>
                    <a:lstStyle/>
                    <a:p>
                      <a:pPr algn="ctr"/>
                      <a:r>
                        <a:rPr lang="en-US" sz="2400" dirty="0" smtClean="0">
                          <a:solidFill>
                            <a:schemeClr val="tx1"/>
                          </a:solidFill>
                        </a:rPr>
                        <a:t>Median</a:t>
                      </a:r>
                      <a:r>
                        <a:rPr lang="en-US" sz="2400" baseline="0" dirty="0" smtClean="0">
                          <a:solidFill>
                            <a:schemeClr val="tx1"/>
                          </a:solidFill>
                        </a:rPr>
                        <a:t> Sq. Miles</a:t>
                      </a:r>
                      <a:endParaRPr lang="en-US" sz="2400" dirty="0">
                        <a:solidFill>
                          <a:schemeClr val="tx1"/>
                        </a:solidFill>
                      </a:endParaRPr>
                    </a:p>
                  </a:txBody>
                  <a:tcPr/>
                </a:tc>
              </a:tr>
              <a:tr h="474291">
                <a:tc>
                  <a:txBody>
                    <a:bodyPr/>
                    <a:lstStyle/>
                    <a:p>
                      <a:pPr algn="ctr"/>
                      <a:r>
                        <a:rPr lang="en-US" sz="2400" dirty="0" smtClean="0">
                          <a:solidFill>
                            <a:schemeClr val="tx1"/>
                          </a:solidFill>
                        </a:rPr>
                        <a:t>100</a:t>
                      </a:r>
                      <a:endParaRPr lang="en-US" sz="2400" dirty="0">
                        <a:solidFill>
                          <a:schemeClr val="tx1"/>
                        </a:solidFill>
                      </a:endParaRPr>
                    </a:p>
                  </a:txBody>
                  <a:tcPr/>
                </a:tc>
                <a:tc>
                  <a:txBody>
                    <a:bodyPr/>
                    <a:lstStyle/>
                    <a:p>
                      <a:pPr algn="ctr"/>
                      <a:r>
                        <a:rPr lang="en-US" sz="2400" dirty="0" smtClean="0">
                          <a:solidFill>
                            <a:schemeClr val="tx1"/>
                          </a:solidFill>
                        </a:rPr>
                        <a:t>100</a:t>
                      </a:r>
                      <a:endParaRPr lang="en-US" sz="2400" dirty="0">
                        <a:solidFill>
                          <a:schemeClr val="tx1"/>
                        </a:solidFill>
                      </a:endParaRPr>
                    </a:p>
                  </a:txBody>
                  <a:tcPr/>
                </a:tc>
                <a:tc>
                  <a:txBody>
                    <a:bodyPr/>
                    <a:lstStyle/>
                    <a:p>
                      <a:pPr algn="ctr"/>
                      <a:r>
                        <a:rPr lang="en-US" sz="2400" dirty="0" smtClean="0">
                          <a:solidFill>
                            <a:schemeClr val="tx1"/>
                          </a:solidFill>
                        </a:rPr>
                        <a:t>3</a:t>
                      </a:r>
                      <a:endParaRPr lang="en-US" sz="2400" dirty="0">
                        <a:solidFill>
                          <a:schemeClr val="tx1"/>
                        </a:solidFill>
                      </a:endParaRPr>
                    </a:p>
                  </a:txBody>
                  <a:tcPr/>
                </a:tc>
                <a:tc>
                  <a:txBody>
                    <a:bodyPr/>
                    <a:lstStyle/>
                    <a:p>
                      <a:pPr algn="ctr"/>
                      <a:r>
                        <a:rPr lang="en-US" sz="2400" dirty="0" smtClean="0">
                          <a:solidFill>
                            <a:schemeClr val="tx1"/>
                          </a:solidFill>
                        </a:rPr>
                        <a:t>221</a:t>
                      </a:r>
                      <a:endParaRPr lang="en-US" sz="2400" dirty="0">
                        <a:solidFill>
                          <a:schemeClr val="tx1"/>
                        </a:solidFill>
                      </a:endParaRPr>
                    </a:p>
                  </a:txBody>
                  <a:tcPr/>
                </a:tc>
              </a:tr>
              <a:tr h="474291">
                <a:tc>
                  <a:txBody>
                    <a:bodyPr/>
                    <a:lstStyle/>
                    <a:p>
                      <a:pPr algn="ctr"/>
                      <a:r>
                        <a:rPr lang="en-US" sz="2400" dirty="0" smtClean="0">
                          <a:solidFill>
                            <a:schemeClr val="tx1"/>
                          </a:solidFill>
                        </a:rPr>
                        <a:t>90</a:t>
                      </a:r>
                      <a:endParaRPr lang="en-US" sz="2400" dirty="0">
                        <a:solidFill>
                          <a:schemeClr val="tx1"/>
                        </a:solidFill>
                      </a:endParaRPr>
                    </a:p>
                  </a:txBody>
                  <a:tcPr/>
                </a:tc>
                <a:tc>
                  <a:txBody>
                    <a:bodyPr/>
                    <a:lstStyle/>
                    <a:p>
                      <a:pPr algn="ctr"/>
                      <a:r>
                        <a:rPr lang="en-US" sz="2400" dirty="0" smtClean="0">
                          <a:solidFill>
                            <a:schemeClr val="tx1"/>
                          </a:solidFill>
                        </a:rPr>
                        <a:t>36</a:t>
                      </a:r>
                      <a:endParaRPr lang="en-US" sz="2400" dirty="0">
                        <a:solidFill>
                          <a:schemeClr val="tx1"/>
                        </a:solidFill>
                      </a:endParaRPr>
                    </a:p>
                  </a:txBody>
                  <a:tcPr/>
                </a:tc>
                <a:tc>
                  <a:txBody>
                    <a:bodyPr/>
                    <a:lstStyle/>
                    <a:p>
                      <a:pPr algn="ctr"/>
                      <a:r>
                        <a:rPr lang="en-US" sz="2400" dirty="0" smtClean="0">
                          <a:solidFill>
                            <a:schemeClr val="tx1"/>
                          </a:solidFill>
                        </a:rPr>
                        <a:t>3</a:t>
                      </a:r>
                      <a:endParaRPr lang="en-US" sz="2400" dirty="0">
                        <a:solidFill>
                          <a:schemeClr val="tx1"/>
                        </a:solidFill>
                      </a:endParaRPr>
                    </a:p>
                  </a:txBody>
                  <a:tcPr/>
                </a:tc>
                <a:tc>
                  <a:txBody>
                    <a:bodyPr/>
                    <a:lstStyle/>
                    <a:p>
                      <a:pPr algn="ctr"/>
                      <a:r>
                        <a:rPr lang="en-US" sz="2400" dirty="0" smtClean="0">
                          <a:solidFill>
                            <a:schemeClr val="tx1"/>
                          </a:solidFill>
                        </a:rPr>
                        <a:t>71</a:t>
                      </a:r>
                      <a:endParaRPr lang="en-US" sz="2400" dirty="0">
                        <a:solidFill>
                          <a:schemeClr val="tx1"/>
                        </a:solidFill>
                      </a:endParaRPr>
                    </a:p>
                  </a:txBody>
                  <a:tcPr/>
                </a:tc>
              </a:tr>
              <a:tr h="474291">
                <a:tc>
                  <a:txBody>
                    <a:bodyPr/>
                    <a:lstStyle/>
                    <a:p>
                      <a:pPr algn="ctr"/>
                      <a:r>
                        <a:rPr lang="en-US" sz="3200" b="1" dirty="0" smtClean="0">
                          <a:solidFill>
                            <a:srgbClr val="C00000"/>
                          </a:solidFill>
                        </a:rPr>
                        <a:t>80</a:t>
                      </a:r>
                      <a:endParaRPr lang="en-US" sz="3200" b="1" dirty="0">
                        <a:solidFill>
                          <a:srgbClr val="C00000"/>
                        </a:solidFill>
                      </a:endParaRPr>
                    </a:p>
                  </a:txBody>
                  <a:tcPr/>
                </a:tc>
                <a:tc>
                  <a:txBody>
                    <a:bodyPr/>
                    <a:lstStyle/>
                    <a:p>
                      <a:pPr algn="ctr"/>
                      <a:r>
                        <a:rPr lang="en-US" sz="3200" b="1" dirty="0" smtClean="0">
                          <a:solidFill>
                            <a:srgbClr val="C00000"/>
                          </a:solidFill>
                        </a:rPr>
                        <a:t>23</a:t>
                      </a:r>
                      <a:endParaRPr lang="en-US" sz="3200" b="1" dirty="0">
                        <a:solidFill>
                          <a:srgbClr val="C00000"/>
                        </a:solidFill>
                      </a:endParaRPr>
                    </a:p>
                  </a:txBody>
                  <a:tcPr/>
                </a:tc>
                <a:tc>
                  <a:txBody>
                    <a:bodyPr/>
                    <a:lstStyle/>
                    <a:p>
                      <a:pPr algn="ctr"/>
                      <a:r>
                        <a:rPr lang="en-US" sz="3200" b="1" dirty="0" smtClean="0">
                          <a:solidFill>
                            <a:srgbClr val="C00000"/>
                          </a:solidFill>
                        </a:rPr>
                        <a:t>2</a:t>
                      </a:r>
                      <a:endParaRPr lang="en-US" sz="3200" b="1" dirty="0">
                        <a:solidFill>
                          <a:srgbClr val="C00000"/>
                        </a:solidFill>
                      </a:endParaRPr>
                    </a:p>
                  </a:txBody>
                  <a:tcPr/>
                </a:tc>
                <a:tc>
                  <a:txBody>
                    <a:bodyPr/>
                    <a:lstStyle/>
                    <a:p>
                      <a:pPr algn="ctr"/>
                      <a:r>
                        <a:rPr lang="en-US" sz="3200" b="1" dirty="0" smtClean="0">
                          <a:solidFill>
                            <a:srgbClr val="C00000"/>
                          </a:solidFill>
                        </a:rPr>
                        <a:t>45</a:t>
                      </a:r>
                      <a:endParaRPr lang="en-US" sz="3200" b="1" dirty="0">
                        <a:solidFill>
                          <a:srgbClr val="C00000"/>
                        </a:solidFill>
                      </a:endParaRPr>
                    </a:p>
                  </a:txBody>
                  <a:tcPr/>
                </a:tc>
              </a:tr>
              <a:tr h="474291">
                <a:tc>
                  <a:txBody>
                    <a:bodyPr/>
                    <a:lstStyle/>
                    <a:p>
                      <a:pPr algn="ctr"/>
                      <a:r>
                        <a:rPr lang="en-US" sz="2400" dirty="0" smtClean="0">
                          <a:solidFill>
                            <a:schemeClr val="tx1"/>
                          </a:solidFill>
                        </a:rPr>
                        <a:t>70</a:t>
                      </a:r>
                      <a:endParaRPr lang="en-US" sz="2400" dirty="0">
                        <a:solidFill>
                          <a:schemeClr val="tx1"/>
                        </a:solidFill>
                      </a:endParaRPr>
                    </a:p>
                  </a:txBody>
                  <a:tcPr/>
                </a:tc>
                <a:tc>
                  <a:txBody>
                    <a:bodyPr/>
                    <a:lstStyle/>
                    <a:p>
                      <a:pPr algn="ctr"/>
                      <a:r>
                        <a:rPr lang="en-US" sz="2400" dirty="0" smtClean="0">
                          <a:solidFill>
                            <a:schemeClr val="tx1"/>
                          </a:solidFill>
                        </a:rPr>
                        <a:t>16</a:t>
                      </a:r>
                      <a:endParaRPr lang="en-US" sz="2400" dirty="0">
                        <a:solidFill>
                          <a:schemeClr val="tx1"/>
                        </a:solidFill>
                      </a:endParaRPr>
                    </a:p>
                  </a:txBody>
                  <a:tcPr/>
                </a:tc>
                <a:tc>
                  <a:txBody>
                    <a:bodyPr/>
                    <a:lstStyle/>
                    <a:p>
                      <a:pPr algn="ctr"/>
                      <a:r>
                        <a:rPr lang="en-US" sz="2400" dirty="0" smtClean="0">
                          <a:solidFill>
                            <a:schemeClr val="tx1"/>
                          </a:solidFill>
                        </a:rPr>
                        <a:t>2</a:t>
                      </a:r>
                      <a:endParaRPr lang="en-US" sz="2400" dirty="0">
                        <a:solidFill>
                          <a:schemeClr val="tx1"/>
                        </a:solidFill>
                      </a:endParaRPr>
                    </a:p>
                  </a:txBody>
                  <a:tcPr/>
                </a:tc>
                <a:tc>
                  <a:txBody>
                    <a:bodyPr/>
                    <a:lstStyle/>
                    <a:p>
                      <a:pPr algn="ctr"/>
                      <a:r>
                        <a:rPr lang="en-US" sz="2400" dirty="0" smtClean="0">
                          <a:solidFill>
                            <a:schemeClr val="tx1"/>
                          </a:solidFill>
                        </a:rPr>
                        <a:t>28</a:t>
                      </a:r>
                      <a:endParaRPr lang="en-US" sz="2400" dirty="0">
                        <a:solidFill>
                          <a:schemeClr val="tx1"/>
                        </a:solidFill>
                      </a:endParaRPr>
                    </a:p>
                  </a:txBody>
                  <a:tcPr/>
                </a:tc>
              </a:tr>
              <a:tr h="474291">
                <a:tc>
                  <a:txBody>
                    <a:bodyPr/>
                    <a:lstStyle/>
                    <a:p>
                      <a:pPr algn="ctr"/>
                      <a:r>
                        <a:rPr lang="en-US" sz="2400" dirty="0" smtClean="0">
                          <a:solidFill>
                            <a:schemeClr val="tx1"/>
                          </a:solidFill>
                        </a:rPr>
                        <a:t>60</a:t>
                      </a:r>
                      <a:endParaRPr lang="en-US" sz="2400" dirty="0">
                        <a:solidFill>
                          <a:schemeClr val="tx1"/>
                        </a:solidFill>
                      </a:endParaRPr>
                    </a:p>
                  </a:txBody>
                  <a:tcPr/>
                </a:tc>
                <a:tc>
                  <a:txBody>
                    <a:bodyPr/>
                    <a:lstStyle/>
                    <a:p>
                      <a:pPr algn="ctr"/>
                      <a:r>
                        <a:rPr lang="en-US" sz="2400" dirty="0" smtClean="0">
                          <a:solidFill>
                            <a:schemeClr val="tx1"/>
                          </a:solidFill>
                        </a:rPr>
                        <a:t>11</a:t>
                      </a:r>
                      <a:endParaRPr lang="en-US" sz="2400" dirty="0">
                        <a:solidFill>
                          <a:schemeClr val="tx1"/>
                        </a:solidFill>
                      </a:endParaRPr>
                    </a:p>
                  </a:txBody>
                  <a:tcPr/>
                </a:tc>
                <a:tc>
                  <a:txBody>
                    <a:bodyPr/>
                    <a:lstStyle/>
                    <a:p>
                      <a:pPr algn="ctr"/>
                      <a:r>
                        <a:rPr lang="en-US" sz="2400" dirty="0" smtClean="0">
                          <a:solidFill>
                            <a:schemeClr val="tx1"/>
                          </a:solidFill>
                        </a:rPr>
                        <a:t>2</a:t>
                      </a:r>
                      <a:endParaRPr lang="en-US" sz="2400" dirty="0">
                        <a:solidFill>
                          <a:schemeClr val="tx1"/>
                        </a:solidFill>
                      </a:endParaRPr>
                    </a:p>
                  </a:txBody>
                  <a:tcPr/>
                </a:tc>
                <a:tc>
                  <a:txBody>
                    <a:bodyPr/>
                    <a:lstStyle/>
                    <a:p>
                      <a:pPr algn="ctr"/>
                      <a:r>
                        <a:rPr lang="en-US" sz="2400" dirty="0" smtClean="0">
                          <a:solidFill>
                            <a:schemeClr val="tx1"/>
                          </a:solidFill>
                        </a:rPr>
                        <a:t>19</a:t>
                      </a:r>
                      <a:endParaRPr lang="en-US" sz="2400" dirty="0">
                        <a:solidFill>
                          <a:schemeClr val="tx1"/>
                        </a:solidFill>
                      </a:endParaRPr>
                    </a:p>
                  </a:txBody>
                  <a:tcPr/>
                </a:tc>
              </a:tr>
              <a:tr h="474291">
                <a:tc>
                  <a:txBody>
                    <a:bodyPr/>
                    <a:lstStyle/>
                    <a:p>
                      <a:pPr algn="ctr"/>
                      <a:r>
                        <a:rPr lang="en-US" sz="2400" dirty="0" smtClean="0">
                          <a:solidFill>
                            <a:schemeClr val="tx1"/>
                          </a:solidFill>
                        </a:rPr>
                        <a:t>50</a:t>
                      </a:r>
                      <a:endParaRPr lang="en-US" sz="2400" dirty="0">
                        <a:solidFill>
                          <a:schemeClr val="tx1"/>
                        </a:solidFill>
                      </a:endParaRPr>
                    </a:p>
                  </a:txBody>
                  <a:tcPr/>
                </a:tc>
                <a:tc>
                  <a:txBody>
                    <a:bodyPr/>
                    <a:lstStyle/>
                    <a:p>
                      <a:pPr algn="ctr"/>
                      <a:r>
                        <a:rPr lang="en-US" sz="2400" dirty="0" smtClean="0">
                          <a:solidFill>
                            <a:schemeClr val="tx1"/>
                          </a:solidFill>
                        </a:rPr>
                        <a:t>8</a:t>
                      </a:r>
                      <a:endParaRPr lang="en-US" sz="2400" dirty="0">
                        <a:solidFill>
                          <a:schemeClr val="tx1"/>
                        </a:solidFill>
                      </a:endParaRPr>
                    </a:p>
                  </a:txBody>
                  <a:tcPr/>
                </a:tc>
                <a:tc>
                  <a:txBody>
                    <a:bodyPr/>
                    <a:lstStyle/>
                    <a:p>
                      <a:pPr algn="ctr"/>
                      <a:r>
                        <a:rPr lang="en-US" sz="2400" dirty="0" smtClean="0">
                          <a:solidFill>
                            <a:schemeClr val="tx1"/>
                          </a:solidFill>
                        </a:rPr>
                        <a:t>2</a:t>
                      </a:r>
                      <a:endParaRPr lang="en-US" sz="2400" dirty="0">
                        <a:solidFill>
                          <a:schemeClr val="tx1"/>
                        </a:solidFill>
                      </a:endParaRPr>
                    </a:p>
                  </a:txBody>
                  <a:tcPr/>
                </a:tc>
                <a:tc>
                  <a:txBody>
                    <a:bodyPr/>
                    <a:lstStyle/>
                    <a:p>
                      <a:pPr algn="ctr"/>
                      <a:r>
                        <a:rPr lang="en-US" sz="2400" dirty="0" smtClean="0">
                          <a:solidFill>
                            <a:schemeClr val="tx1"/>
                          </a:solidFill>
                        </a:rPr>
                        <a:t>13</a:t>
                      </a:r>
                      <a:endParaRPr lang="en-US" sz="2400" dirty="0">
                        <a:solidFill>
                          <a:schemeClr val="tx1"/>
                        </a:solidFill>
                      </a:endParaRPr>
                    </a:p>
                  </a:txBody>
                  <a:tcPr/>
                </a:tc>
              </a:tr>
              <a:tr h="474291">
                <a:tc>
                  <a:txBody>
                    <a:bodyPr/>
                    <a:lstStyle/>
                    <a:p>
                      <a:pPr algn="ctr"/>
                      <a:r>
                        <a:rPr lang="en-US" sz="2400" dirty="0" smtClean="0">
                          <a:solidFill>
                            <a:schemeClr val="tx1"/>
                          </a:solidFill>
                        </a:rPr>
                        <a:t>30</a:t>
                      </a:r>
                      <a:endParaRPr lang="en-US" sz="2400" dirty="0">
                        <a:solidFill>
                          <a:schemeClr val="tx1"/>
                        </a:solidFill>
                      </a:endParaRPr>
                    </a:p>
                  </a:txBody>
                  <a:tcPr/>
                </a:tc>
                <a:tc>
                  <a:txBody>
                    <a:bodyPr/>
                    <a:lstStyle/>
                    <a:p>
                      <a:pPr algn="ctr"/>
                      <a:r>
                        <a:rPr lang="en-US" sz="2400" dirty="0" smtClean="0">
                          <a:solidFill>
                            <a:schemeClr val="tx1"/>
                          </a:solidFill>
                        </a:rPr>
                        <a:t>5</a:t>
                      </a:r>
                      <a:endParaRPr lang="en-US" sz="2400" dirty="0">
                        <a:solidFill>
                          <a:schemeClr val="tx1"/>
                        </a:solidFill>
                      </a:endParaRPr>
                    </a:p>
                  </a:txBody>
                  <a:tcPr/>
                </a:tc>
                <a:tc>
                  <a:txBody>
                    <a:bodyPr/>
                    <a:lstStyle/>
                    <a:p>
                      <a:pPr algn="ctr"/>
                      <a:r>
                        <a:rPr lang="en-US" sz="2400" dirty="0" smtClean="0">
                          <a:solidFill>
                            <a:schemeClr val="tx1"/>
                          </a:solidFill>
                        </a:rPr>
                        <a:t>2</a:t>
                      </a:r>
                      <a:endParaRPr lang="en-US" sz="2400" dirty="0">
                        <a:solidFill>
                          <a:schemeClr val="tx1"/>
                        </a:solidFill>
                      </a:endParaRPr>
                    </a:p>
                  </a:txBody>
                  <a:tcPr/>
                </a:tc>
                <a:tc>
                  <a:txBody>
                    <a:bodyPr/>
                    <a:lstStyle/>
                    <a:p>
                      <a:pPr algn="ctr"/>
                      <a:r>
                        <a:rPr lang="en-US" sz="2400" dirty="0" smtClean="0">
                          <a:solidFill>
                            <a:schemeClr val="tx1"/>
                          </a:solidFill>
                        </a:rPr>
                        <a:t>10</a:t>
                      </a:r>
                      <a:endParaRPr lang="en-US" sz="2400" dirty="0">
                        <a:solidFill>
                          <a:schemeClr val="tx1"/>
                        </a:solidFill>
                      </a:endParaRPr>
                    </a:p>
                  </a:txBody>
                  <a:tcPr/>
                </a:tc>
              </a:tr>
              <a:tr h="474291">
                <a:tc>
                  <a:txBody>
                    <a:bodyPr/>
                    <a:lstStyle/>
                    <a:p>
                      <a:pPr algn="ctr"/>
                      <a:r>
                        <a:rPr lang="en-US" sz="2400" dirty="0" smtClean="0">
                          <a:solidFill>
                            <a:schemeClr val="tx1"/>
                          </a:solidFill>
                        </a:rPr>
                        <a:t>20</a:t>
                      </a:r>
                      <a:endParaRPr lang="en-US" sz="2400" dirty="0">
                        <a:solidFill>
                          <a:schemeClr val="tx1"/>
                        </a:solidFill>
                      </a:endParaRPr>
                    </a:p>
                  </a:txBody>
                  <a:tcPr/>
                </a:tc>
                <a:tc>
                  <a:txBody>
                    <a:bodyPr/>
                    <a:lstStyle/>
                    <a:p>
                      <a:pPr algn="ctr"/>
                      <a:r>
                        <a:rPr lang="en-US" sz="2400" dirty="0" smtClean="0">
                          <a:solidFill>
                            <a:schemeClr val="tx1"/>
                          </a:solidFill>
                        </a:rPr>
                        <a:t>3</a:t>
                      </a:r>
                      <a:endParaRPr lang="en-US" sz="2400" dirty="0">
                        <a:solidFill>
                          <a:schemeClr val="tx1"/>
                        </a:solidFill>
                      </a:endParaRPr>
                    </a:p>
                  </a:txBody>
                  <a:tcPr/>
                </a:tc>
                <a:tc>
                  <a:txBody>
                    <a:bodyPr/>
                    <a:lstStyle/>
                    <a:p>
                      <a:pPr algn="ctr"/>
                      <a:r>
                        <a:rPr lang="en-US" sz="2400" dirty="0" smtClean="0">
                          <a:solidFill>
                            <a:schemeClr val="tx1"/>
                          </a:solidFill>
                        </a:rPr>
                        <a:t>1</a:t>
                      </a:r>
                      <a:endParaRPr lang="en-US" sz="2400" dirty="0">
                        <a:solidFill>
                          <a:schemeClr val="tx1"/>
                        </a:solidFill>
                      </a:endParaRPr>
                    </a:p>
                  </a:txBody>
                  <a:tcPr/>
                </a:tc>
                <a:tc>
                  <a:txBody>
                    <a:bodyPr/>
                    <a:lstStyle/>
                    <a:p>
                      <a:pPr algn="ctr"/>
                      <a:r>
                        <a:rPr lang="en-US" sz="2400" dirty="0" smtClean="0">
                          <a:solidFill>
                            <a:schemeClr val="tx1"/>
                          </a:solidFill>
                        </a:rPr>
                        <a:t>9</a:t>
                      </a:r>
                      <a:endParaRPr lang="en-US" sz="2400" dirty="0">
                        <a:solidFill>
                          <a:schemeClr val="tx1"/>
                        </a:solidFill>
                      </a:endParaRPr>
                    </a:p>
                  </a:txBody>
                  <a:tcPr/>
                </a:tc>
              </a:tr>
              <a:tr h="474291">
                <a:tc>
                  <a:txBody>
                    <a:bodyPr/>
                    <a:lstStyle/>
                    <a:p>
                      <a:pPr algn="ctr"/>
                      <a:r>
                        <a:rPr lang="en-US" sz="2400" dirty="0" smtClean="0">
                          <a:solidFill>
                            <a:schemeClr val="tx1"/>
                          </a:solidFill>
                        </a:rPr>
                        <a:t>10</a:t>
                      </a:r>
                      <a:endParaRPr lang="en-US" sz="2400" dirty="0">
                        <a:solidFill>
                          <a:schemeClr val="tx1"/>
                        </a:solidFill>
                      </a:endParaRPr>
                    </a:p>
                  </a:txBody>
                  <a:tcPr/>
                </a:tc>
                <a:tc>
                  <a:txBody>
                    <a:bodyPr/>
                    <a:lstStyle/>
                    <a:p>
                      <a:pPr algn="ctr"/>
                      <a:r>
                        <a:rPr lang="en-US" sz="2400" dirty="0" smtClean="0">
                          <a:solidFill>
                            <a:schemeClr val="tx1"/>
                          </a:solidFill>
                        </a:rPr>
                        <a:t>2</a:t>
                      </a:r>
                      <a:endParaRPr lang="en-US" sz="2400" dirty="0">
                        <a:solidFill>
                          <a:schemeClr val="tx1"/>
                        </a:solidFill>
                      </a:endParaRPr>
                    </a:p>
                  </a:txBody>
                  <a:tcPr/>
                </a:tc>
                <a:tc>
                  <a:txBody>
                    <a:bodyPr/>
                    <a:lstStyle/>
                    <a:p>
                      <a:pPr algn="ctr"/>
                      <a:r>
                        <a:rPr lang="en-US" sz="2400" dirty="0" smtClean="0">
                          <a:solidFill>
                            <a:schemeClr val="tx1"/>
                          </a:solidFill>
                        </a:rPr>
                        <a:t>1</a:t>
                      </a:r>
                      <a:endParaRPr lang="en-US" sz="2400" dirty="0">
                        <a:solidFill>
                          <a:schemeClr val="tx1"/>
                        </a:solidFill>
                      </a:endParaRPr>
                    </a:p>
                  </a:txBody>
                  <a:tcPr/>
                </a:tc>
                <a:tc>
                  <a:txBody>
                    <a:bodyPr/>
                    <a:lstStyle/>
                    <a:p>
                      <a:pPr algn="ctr"/>
                      <a:r>
                        <a:rPr lang="en-US" sz="2400" dirty="0" smtClean="0">
                          <a:solidFill>
                            <a:schemeClr val="tx1"/>
                          </a:solidFill>
                        </a:rPr>
                        <a:t>6</a:t>
                      </a:r>
                      <a:endParaRPr lang="en-US" sz="2400" dirty="0">
                        <a:solidFill>
                          <a:schemeClr val="tx1"/>
                        </a:solidFill>
                      </a:endParaRPr>
                    </a:p>
                  </a:txBody>
                  <a:tcPr/>
                </a:tc>
              </a:tr>
            </a:tbl>
          </a:graphicData>
        </a:graphic>
      </p:graphicFrame>
    </p:spTree>
    <p:extLst>
      <p:ext uri="{BB962C8B-B14F-4D97-AF65-F5344CB8AC3E}">
        <p14:creationId xmlns:p14="http://schemas.microsoft.com/office/powerpoint/2010/main" val="4856882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are individual footprints important?</a:t>
            </a:r>
            <a:endParaRPr lang="en-US" dirty="0"/>
          </a:p>
        </p:txBody>
      </p:sp>
      <p:sp>
        <p:nvSpPr>
          <p:cNvPr id="9" name="Content Placeholder 8"/>
          <p:cNvSpPr>
            <a:spLocks noGrp="1"/>
          </p:cNvSpPr>
          <p:nvPr>
            <p:ph idx="1"/>
          </p:nvPr>
        </p:nvSpPr>
        <p:spPr>
          <a:xfrm>
            <a:off x="609601" y="1600205"/>
            <a:ext cx="6132163" cy="4525963"/>
          </a:xfrm>
        </p:spPr>
        <p:txBody>
          <a:bodyPr/>
          <a:lstStyle/>
          <a:p>
            <a:r>
              <a:rPr lang="en-US" dirty="0" smtClean="0"/>
              <a:t>Personalization is crucial in the warning perception and response process</a:t>
            </a:r>
          </a:p>
          <a:p>
            <a:r>
              <a:rPr lang="en-US" dirty="0" smtClean="0"/>
              <a:t>Footprints contain the important locations that help with personalization: home, work, school, commuting</a:t>
            </a:r>
          </a:p>
          <a:p>
            <a:r>
              <a:rPr lang="en-US" dirty="0" smtClean="0"/>
              <a:t>Footprints are </a:t>
            </a:r>
            <a:r>
              <a:rPr lang="en-US" dirty="0" err="1" smtClean="0"/>
              <a:t>spatio</a:t>
            </a:r>
            <a:r>
              <a:rPr lang="en-US" dirty="0" smtClean="0"/>
              <a:t>-temporal artifacts that can represent people in warning system technology.   </a:t>
            </a:r>
            <a:endParaRPr lang="en-US" dirty="0"/>
          </a:p>
        </p:txBody>
      </p:sp>
      <p:sp>
        <p:nvSpPr>
          <p:cNvPr id="10" name="TextBox 9"/>
          <p:cNvSpPr txBox="1"/>
          <p:nvPr/>
        </p:nvSpPr>
        <p:spPr>
          <a:xfrm>
            <a:off x="7981628" y="1231694"/>
            <a:ext cx="4014061" cy="2308324"/>
          </a:xfrm>
          <a:prstGeom prst="rect">
            <a:avLst/>
          </a:prstGeom>
          <a:noFill/>
        </p:spPr>
        <p:txBody>
          <a:bodyPr wrap="square" rtlCol="0">
            <a:spAutoFit/>
          </a:bodyPr>
          <a:lstStyle/>
          <a:p>
            <a:endParaRPr lang="en-US" sz="2400" dirty="0" smtClean="0"/>
          </a:p>
          <a:p>
            <a:endParaRPr lang="en-US" sz="2400" dirty="0"/>
          </a:p>
          <a:p>
            <a:endParaRPr lang="en-US" sz="2400" dirty="0"/>
          </a:p>
          <a:p>
            <a:endParaRPr lang="en-US" sz="2400" dirty="0" smtClean="0"/>
          </a:p>
          <a:p>
            <a:endParaRPr lang="en-US" sz="2400" dirty="0"/>
          </a:p>
          <a:p>
            <a:endParaRPr lang="en-US" sz="2400" dirty="0"/>
          </a:p>
        </p:txBody>
      </p:sp>
      <p:sp>
        <p:nvSpPr>
          <p:cNvPr id="11" name="TextBox 10"/>
          <p:cNvSpPr txBox="1"/>
          <p:nvPr/>
        </p:nvSpPr>
        <p:spPr>
          <a:xfrm>
            <a:off x="7058026" y="1985748"/>
            <a:ext cx="3961269" cy="3108544"/>
          </a:xfrm>
          <a:prstGeom prst="rect">
            <a:avLst/>
          </a:prstGeom>
          <a:solidFill>
            <a:srgbClr val="00B0F0"/>
          </a:solidFill>
        </p:spPr>
        <p:txBody>
          <a:bodyPr wrap="square" rtlCol="0">
            <a:spAutoFit/>
          </a:bodyPr>
          <a:lstStyle/>
          <a:p>
            <a:endParaRPr lang="en-US" dirty="0" smtClean="0"/>
          </a:p>
          <a:p>
            <a:r>
              <a:rPr lang="en-US" sz="2000" dirty="0" smtClean="0"/>
              <a:t>Personalization:  “People’s </a:t>
            </a:r>
            <a:r>
              <a:rPr lang="en-US" sz="2000" dirty="0"/>
              <a:t>expectations of the personal impacts from an extreme environmental event” including “death, injury, property damage, and disruption to daily activities such as work.”  (Lindell and Perry 2012)</a:t>
            </a:r>
          </a:p>
          <a:p>
            <a:endParaRPr lang="en-US" dirty="0"/>
          </a:p>
        </p:txBody>
      </p:sp>
    </p:spTree>
    <p:extLst>
      <p:ext uri="{BB962C8B-B14F-4D97-AF65-F5344CB8AC3E}">
        <p14:creationId xmlns:p14="http://schemas.microsoft.com/office/powerpoint/2010/main" val="9485270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t="14075" r="38735" b="10863"/>
          <a:stretch/>
        </p:blipFill>
        <p:spPr>
          <a:xfrm>
            <a:off x="5600700" y="1700463"/>
            <a:ext cx="4800600" cy="383540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596900" y="1700463"/>
            <a:ext cx="5003800" cy="3835400"/>
          </a:xfrm>
          <a:prstGeom prst="rect">
            <a:avLst/>
          </a:prstGeom>
        </p:spPr>
      </p:pic>
      <p:sp>
        <p:nvSpPr>
          <p:cNvPr id="6" name="TextBox 5"/>
          <p:cNvSpPr txBox="1"/>
          <p:nvPr/>
        </p:nvSpPr>
        <p:spPr>
          <a:xfrm>
            <a:off x="224591" y="5609545"/>
            <a:ext cx="10635915" cy="369332"/>
          </a:xfrm>
          <a:prstGeom prst="rect">
            <a:avLst/>
          </a:prstGeom>
          <a:noFill/>
        </p:spPr>
        <p:txBody>
          <a:bodyPr wrap="square" rtlCol="0">
            <a:spAutoFit/>
          </a:bodyPr>
          <a:lstStyle/>
          <a:p>
            <a:r>
              <a:rPr lang="en-US" b="1" i="1" dirty="0" smtClean="0"/>
              <a:t> </a:t>
            </a:r>
            <a:endParaRPr lang="en-US" dirty="0"/>
          </a:p>
        </p:txBody>
      </p:sp>
      <p:sp>
        <p:nvSpPr>
          <p:cNvPr id="7" name="Title 6"/>
          <p:cNvSpPr>
            <a:spLocks noGrp="1"/>
          </p:cNvSpPr>
          <p:nvPr>
            <p:ph type="title"/>
          </p:nvPr>
        </p:nvSpPr>
        <p:spPr>
          <a:xfrm>
            <a:off x="224593" y="300959"/>
            <a:ext cx="11534273" cy="1325563"/>
          </a:xfrm>
        </p:spPr>
        <p:txBody>
          <a:bodyPr>
            <a:normAutofit/>
          </a:bodyPr>
          <a:lstStyle/>
          <a:p>
            <a:r>
              <a:rPr lang="en-US" dirty="0" smtClean="0"/>
              <a:t>7/9/17 Flash Flood Case Study</a:t>
            </a:r>
            <a:endParaRPr lang="en-US" dirty="0"/>
          </a:p>
        </p:txBody>
      </p:sp>
      <p:sp>
        <p:nvSpPr>
          <p:cNvPr id="9" name="TextBox 8"/>
          <p:cNvSpPr txBox="1"/>
          <p:nvPr/>
        </p:nvSpPr>
        <p:spPr>
          <a:xfrm>
            <a:off x="6043614" y="5609546"/>
            <a:ext cx="4357687" cy="646331"/>
          </a:xfrm>
          <a:prstGeom prst="rect">
            <a:avLst/>
          </a:prstGeom>
          <a:solidFill>
            <a:schemeClr val="bg1"/>
          </a:solidFill>
        </p:spPr>
        <p:txBody>
          <a:bodyPr wrap="square" rtlCol="0">
            <a:spAutoFit/>
          </a:bodyPr>
          <a:lstStyle/>
          <a:p>
            <a:pPr algn="ctr"/>
            <a:r>
              <a:rPr lang="en-US" dirty="0" smtClean="0"/>
              <a:t>Policy and Rules: NWS Flash Flood Advisory &amp; </a:t>
            </a:r>
            <a:r>
              <a:rPr lang="en-US" smtClean="0"/>
              <a:t>CASA Targeted </a:t>
            </a:r>
            <a:r>
              <a:rPr lang="en-US" dirty="0" smtClean="0"/>
              <a:t>Alerts</a:t>
            </a:r>
            <a:endParaRPr lang="en-US" dirty="0"/>
          </a:p>
        </p:txBody>
      </p:sp>
      <p:sp>
        <p:nvSpPr>
          <p:cNvPr id="10" name="TextBox 9"/>
          <p:cNvSpPr txBox="1"/>
          <p:nvPr/>
        </p:nvSpPr>
        <p:spPr>
          <a:xfrm>
            <a:off x="716883" y="5689828"/>
            <a:ext cx="4140868" cy="369332"/>
          </a:xfrm>
          <a:prstGeom prst="rect">
            <a:avLst/>
          </a:prstGeom>
          <a:solidFill>
            <a:schemeClr val="bg1"/>
          </a:solidFill>
        </p:spPr>
        <p:txBody>
          <a:bodyPr wrap="square" rtlCol="0">
            <a:spAutoFit/>
          </a:bodyPr>
          <a:lstStyle/>
          <a:p>
            <a:pPr algn="ctr"/>
            <a:r>
              <a:rPr lang="en-US" dirty="0" smtClean="0"/>
              <a:t>Environment and Infrastructure Risk</a:t>
            </a:r>
            <a:endParaRPr lang="en-US" dirty="0"/>
          </a:p>
        </p:txBody>
      </p:sp>
      <p:sp>
        <p:nvSpPr>
          <p:cNvPr id="11" name="TextBox 10"/>
          <p:cNvSpPr txBox="1"/>
          <p:nvPr/>
        </p:nvSpPr>
        <p:spPr>
          <a:xfrm>
            <a:off x="9318457" y="1949687"/>
            <a:ext cx="1957807" cy="646331"/>
          </a:xfrm>
          <a:prstGeom prst="rect">
            <a:avLst/>
          </a:prstGeom>
          <a:solidFill>
            <a:schemeClr val="bg1"/>
          </a:solidFill>
        </p:spPr>
        <p:txBody>
          <a:bodyPr wrap="square" rtlCol="0">
            <a:spAutoFit/>
          </a:bodyPr>
          <a:lstStyle/>
          <a:p>
            <a:pPr algn="ctr"/>
            <a:r>
              <a:rPr lang="en-US" dirty="0" smtClean="0"/>
              <a:t>Flooded </a:t>
            </a:r>
            <a:r>
              <a:rPr lang="en-US" smtClean="0"/>
              <a:t>Car Rescues</a:t>
            </a:r>
            <a:endParaRPr lang="en-US" dirty="0"/>
          </a:p>
        </p:txBody>
      </p:sp>
      <p:cxnSp>
        <p:nvCxnSpPr>
          <p:cNvPr id="3" name="Straight Arrow Connector 2"/>
          <p:cNvCxnSpPr/>
          <p:nvPr/>
        </p:nvCxnSpPr>
        <p:spPr>
          <a:xfrm flipH="1">
            <a:off x="8413417" y="2272850"/>
            <a:ext cx="905040" cy="2611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969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1411705" y="3127353"/>
            <a:ext cx="9223667" cy="2919663"/>
          </a:xfrm>
          <a:prstGeom prst="rect">
            <a:avLst/>
          </a:prstGeom>
        </p:spPr>
      </p:pic>
      <p:pic>
        <p:nvPicPr>
          <p:cNvPr id="3" name="Picture 2"/>
          <p:cNvPicPr/>
          <p:nvPr/>
        </p:nvPicPr>
        <p:blipFill rotWithShape="1">
          <a:blip r:embed="rId4" cstate="print">
            <a:extLst>
              <a:ext uri="{28A0092B-C50C-407E-A947-70E740481C1C}">
                <a14:useLocalDpi xmlns:a14="http://schemas.microsoft.com/office/drawing/2010/main" val="0"/>
              </a:ext>
            </a:extLst>
          </a:blip>
          <a:srcRect l="15587" t="13404" r="38735" b="29746"/>
          <a:stretch/>
        </p:blipFill>
        <p:spPr>
          <a:xfrm>
            <a:off x="302170" y="369434"/>
            <a:ext cx="2736439" cy="2389809"/>
          </a:xfrm>
          <a:prstGeom prst="rect">
            <a:avLst/>
          </a:prstGeom>
          <a:ln>
            <a:solidFill>
              <a:schemeClr val="tx1">
                <a:lumMod val="75000"/>
                <a:lumOff val="25000"/>
              </a:schemeClr>
            </a:solidFill>
          </a:ln>
        </p:spPr>
      </p:pic>
      <p:cxnSp>
        <p:nvCxnSpPr>
          <p:cNvPr id="13" name="Straight Arrow Connector 12"/>
          <p:cNvCxnSpPr>
            <a:stCxn id="3" idx="3"/>
            <a:endCxn id="10" idx="1"/>
          </p:cNvCxnSpPr>
          <p:nvPr/>
        </p:nvCxnSpPr>
        <p:spPr>
          <a:xfrm flipV="1">
            <a:off x="3038608" y="1557330"/>
            <a:ext cx="1348333" cy="7009"/>
          </a:xfrm>
          <a:prstGeom prst="straightConnector1">
            <a:avLst/>
          </a:prstGeom>
          <a:ln w="444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0" idx="2"/>
          </p:cNvCxnSpPr>
          <p:nvPr/>
        </p:nvCxnSpPr>
        <p:spPr>
          <a:xfrm>
            <a:off x="6105565" y="2053924"/>
            <a:ext cx="3134689" cy="1177138"/>
          </a:xfrm>
          <a:prstGeom prst="straightConnector1">
            <a:avLst/>
          </a:prstGeom>
          <a:ln w="444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5" idx="2"/>
          </p:cNvCxnSpPr>
          <p:nvPr/>
        </p:nvCxnSpPr>
        <p:spPr>
          <a:xfrm>
            <a:off x="5372133" y="2040180"/>
            <a:ext cx="681084" cy="1178687"/>
          </a:xfrm>
          <a:prstGeom prst="straightConnector1">
            <a:avLst/>
          </a:prstGeom>
          <a:ln w="444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 idx="2"/>
          </p:cNvCxnSpPr>
          <p:nvPr/>
        </p:nvCxnSpPr>
        <p:spPr>
          <a:xfrm flipH="1">
            <a:off x="2867546" y="2036754"/>
            <a:ext cx="1823503" cy="1168405"/>
          </a:xfrm>
          <a:prstGeom prst="straightConnector1">
            <a:avLst/>
          </a:prstGeom>
          <a:ln w="412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itle 34"/>
          <p:cNvSpPr>
            <a:spLocks noGrp="1"/>
          </p:cNvSpPr>
          <p:nvPr>
            <p:ph type="title"/>
          </p:nvPr>
        </p:nvSpPr>
        <p:spPr>
          <a:xfrm rot="10800000" flipV="1">
            <a:off x="6820126" y="1129219"/>
            <a:ext cx="5159311" cy="684907"/>
          </a:xfrm>
        </p:spPr>
        <p:txBody>
          <a:bodyPr>
            <a:noAutofit/>
          </a:bodyPr>
          <a:lstStyle/>
          <a:p>
            <a:pPr algn="r"/>
            <a:r>
              <a:rPr lang="en-US" sz="3200" b="1" dirty="0" smtClean="0"/>
              <a:t>Individual footprints can represent people’s spatial, temporal and perceptual contexts</a:t>
            </a:r>
            <a:endParaRPr lang="en-US" sz="3200" b="1" dirty="0"/>
          </a:p>
        </p:txBody>
      </p:sp>
      <p:sp>
        <p:nvSpPr>
          <p:cNvPr id="38" name="TextBox 37"/>
          <p:cNvSpPr txBox="1"/>
          <p:nvPr/>
        </p:nvSpPr>
        <p:spPr>
          <a:xfrm>
            <a:off x="4569618" y="5984238"/>
            <a:ext cx="3081499" cy="646331"/>
          </a:xfrm>
          <a:prstGeom prst="rect">
            <a:avLst/>
          </a:prstGeom>
          <a:noFill/>
        </p:spPr>
        <p:txBody>
          <a:bodyPr wrap="square" rtlCol="0">
            <a:spAutoFit/>
          </a:bodyPr>
          <a:lstStyle/>
          <a:p>
            <a:r>
              <a:rPr lang="en-US" dirty="0" smtClean="0"/>
              <a:t>Person #2: High potential </a:t>
            </a:r>
          </a:p>
          <a:p>
            <a:r>
              <a:rPr lang="en-US" dirty="0" smtClean="0"/>
              <a:t>risk of floods</a:t>
            </a:r>
            <a:endParaRPr lang="en-US" dirty="0"/>
          </a:p>
        </p:txBody>
      </p:sp>
      <p:sp>
        <p:nvSpPr>
          <p:cNvPr id="39" name="TextBox 38"/>
          <p:cNvSpPr txBox="1"/>
          <p:nvPr/>
        </p:nvSpPr>
        <p:spPr>
          <a:xfrm>
            <a:off x="7635330" y="5984237"/>
            <a:ext cx="2894559" cy="646331"/>
          </a:xfrm>
          <a:prstGeom prst="rect">
            <a:avLst/>
          </a:prstGeom>
          <a:noFill/>
        </p:spPr>
        <p:txBody>
          <a:bodyPr wrap="square" rtlCol="0">
            <a:spAutoFit/>
          </a:bodyPr>
          <a:lstStyle/>
          <a:p>
            <a:r>
              <a:rPr lang="en-US" dirty="0" smtClean="0"/>
              <a:t>Person </a:t>
            </a:r>
            <a:r>
              <a:rPr lang="en-US" smtClean="0"/>
              <a:t>#3:</a:t>
            </a:r>
            <a:r>
              <a:rPr lang="en-US" dirty="0"/>
              <a:t> </a:t>
            </a:r>
            <a:r>
              <a:rPr lang="en-US" smtClean="0"/>
              <a:t>Low </a:t>
            </a:r>
            <a:r>
              <a:rPr lang="en-US" dirty="0" smtClean="0"/>
              <a:t>potential risk of floods</a:t>
            </a:r>
            <a:endParaRPr lang="en-US" dirty="0"/>
          </a:p>
        </p:txBody>
      </p:sp>
      <p:sp>
        <p:nvSpPr>
          <p:cNvPr id="40" name="TextBox 39"/>
          <p:cNvSpPr txBox="1"/>
          <p:nvPr/>
        </p:nvSpPr>
        <p:spPr>
          <a:xfrm>
            <a:off x="1527509" y="5984239"/>
            <a:ext cx="2842079" cy="646331"/>
          </a:xfrm>
          <a:prstGeom prst="rect">
            <a:avLst/>
          </a:prstGeom>
          <a:noFill/>
        </p:spPr>
        <p:txBody>
          <a:bodyPr wrap="square" rtlCol="0">
            <a:spAutoFit/>
          </a:bodyPr>
          <a:lstStyle/>
          <a:p>
            <a:r>
              <a:rPr lang="en-US" dirty="0" smtClean="0"/>
              <a:t>Person </a:t>
            </a:r>
            <a:r>
              <a:rPr lang="en-US" smtClean="0"/>
              <a:t>#1 Potential </a:t>
            </a:r>
            <a:r>
              <a:rPr lang="en-US" dirty="0" smtClean="0"/>
              <a:t>Risk dependent on time of day</a:t>
            </a:r>
            <a:endParaRPr lang="en-US" dirty="0"/>
          </a:p>
        </p:txBody>
      </p:sp>
      <p:grpSp>
        <p:nvGrpSpPr>
          <p:cNvPr id="52" name="Group 51"/>
          <p:cNvGrpSpPr/>
          <p:nvPr/>
        </p:nvGrpSpPr>
        <p:grpSpPr>
          <a:xfrm>
            <a:off x="4386941" y="1077904"/>
            <a:ext cx="2022728" cy="976020"/>
            <a:chOff x="4258605" y="1194333"/>
            <a:chExt cx="2022728" cy="976020"/>
          </a:xfrm>
        </p:grpSpPr>
        <p:grpSp>
          <p:nvGrpSpPr>
            <p:cNvPr id="7" name="Group 17"/>
            <p:cNvGrpSpPr>
              <a:grpSpLocks/>
            </p:cNvGrpSpPr>
            <p:nvPr/>
          </p:nvGrpSpPr>
          <p:grpSpPr bwMode="auto">
            <a:xfrm>
              <a:off x="4258605" y="1194333"/>
              <a:ext cx="608211" cy="958848"/>
              <a:chOff x="3505200" y="2389549"/>
              <a:chExt cx="1981200" cy="3325451"/>
            </a:xfrm>
          </p:grpSpPr>
          <p:grpSp>
            <p:nvGrpSpPr>
              <p:cNvPr id="8" name="Group 6"/>
              <p:cNvGrpSpPr>
                <a:grpSpLocks/>
              </p:cNvGrpSpPr>
              <p:nvPr/>
            </p:nvGrpSpPr>
            <p:grpSpPr bwMode="auto">
              <a:xfrm>
                <a:off x="3505200" y="2389549"/>
                <a:ext cx="1981200" cy="3325451"/>
                <a:chOff x="6464300" y="1888530"/>
                <a:chExt cx="2433474" cy="4163651"/>
              </a:xfrm>
            </p:grpSpPr>
            <p:pic>
              <p:nvPicPr>
                <p:cNvPr id="1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4300" y="1888530"/>
                  <a:ext cx="2433474" cy="416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List.PNG"/>
                <p:cNvPicPr>
                  <a:picLocks noChangeAspect="1"/>
                </p:cNvPicPr>
                <p:nvPr/>
              </p:nvPicPr>
              <p:blipFill>
                <a:blip r:embed="rId6">
                  <a:lum bright="-2000" contrast="8000"/>
                  <a:extLst>
                    <a:ext uri="{28A0092B-C50C-407E-A947-70E740481C1C}">
                      <a14:useLocalDpi xmlns:a14="http://schemas.microsoft.com/office/drawing/2010/main" val="0"/>
                    </a:ext>
                  </a:extLst>
                </a:blip>
                <a:srcRect/>
                <a:stretch>
                  <a:fillRect/>
                </a:stretch>
              </p:blipFill>
              <p:spPr bwMode="auto">
                <a:xfrm>
                  <a:off x="6657312" y="2530510"/>
                  <a:ext cx="1996965" cy="290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9" descr="IMG_371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2922949"/>
                <a:ext cx="1676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17"/>
            <p:cNvGrpSpPr>
              <a:grpSpLocks/>
            </p:cNvGrpSpPr>
            <p:nvPr/>
          </p:nvGrpSpPr>
          <p:grpSpPr bwMode="auto">
            <a:xfrm>
              <a:off x="4939690" y="1197759"/>
              <a:ext cx="608211" cy="958848"/>
              <a:chOff x="3505200" y="2389549"/>
              <a:chExt cx="1981200" cy="3325451"/>
            </a:xfrm>
          </p:grpSpPr>
          <p:grpSp>
            <p:nvGrpSpPr>
              <p:cNvPr id="43" name="Group 6"/>
              <p:cNvGrpSpPr>
                <a:grpSpLocks/>
              </p:cNvGrpSpPr>
              <p:nvPr/>
            </p:nvGrpSpPr>
            <p:grpSpPr bwMode="auto">
              <a:xfrm>
                <a:off x="3505200" y="2389549"/>
                <a:ext cx="1981200" cy="3325451"/>
                <a:chOff x="6464300" y="1888530"/>
                <a:chExt cx="2433474" cy="4163651"/>
              </a:xfrm>
            </p:grpSpPr>
            <p:pic>
              <p:nvPicPr>
                <p:cNvPr id="4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4300" y="1888530"/>
                  <a:ext cx="2433474" cy="416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8" descr="List.PNG"/>
                <p:cNvPicPr>
                  <a:picLocks noChangeAspect="1"/>
                </p:cNvPicPr>
                <p:nvPr/>
              </p:nvPicPr>
              <p:blipFill>
                <a:blip r:embed="rId6">
                  <a:lum bright="-2000" contrast="8000"/>
                  <a:extLst>
                    <a:ext uri="{28A0092B-C50C-407E-A947-70E740481C1C}">
                      <a14:useLocalDpi xmlns:a14="http://schemas.microsoft.com/office/drawing/2010/main" val="0"/>
                    </a:ext>
                  </a:extLst>
                </a:blip>
                <a:srcRect/>
                <a:stretch>
                  <a:fillRect/>
                </a:stretch>
              </p:blipFill>
              <p:spPr bwMode="auto">
                <a:xfrm>
                  <a:off x="6657312" y="2530510"/>
                  <a:ext cx="1996965" cy="290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 name="Picture 9" descr="IMG_371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2922949"/>
                <a:ext cx="1676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17"/>
            <p:cNvGrpSpPr>
              <a:grpSpLocks/>
            </p:cNvGrpSpPr>
            <p:nvPr/>
          </p:nvGrpSpPr>
          <p:grpSpPr bwMode="auto">
            <a:xfrm>
              <a:off x="5673122" y="1211505"/>
              <a:ext cx="608211" cy="958848"/>
              <a:chOff x="3505200" y="2389549"/>
              <a:chExt cx="1981200" cy="3325451"/>
            </a:xfrm>
          </p:grpSpPr>
          <p:grpSp>
            <p:nvGrpSpPr>
              <p:cNvPr id="48" name="Group 6"/>
              <p:cNvGrpSpPr>
                <a:grpSpLocks/>
              </p:cNvGrpSpPr>
              <p:nvPr/>
            </p:nvGrpSpPr>
            <p:grpSpPr bwMode="auto">
              <a:xfrm>
                <a:off x="3505200" y="2389549"/>
                <a:ext cx="1981200" cy="3325451"/>
                <a:chOff x="6464300" y="1888530"/>
                <a:chExt cx="2433474" cy="4163651"/>
              </a:xfrm>
            </p:grpSpPr>
            <p:pic>
              <p:nvPicPr>
                <p:cNvPr id="5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4300" y="1888530"/>
                  <a:ext cx="2433474" cy="416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List.PNG"/>
                <p:cNvPicPr>
                  <a:picLocks noChangeAspect="1"/>
                </p:cNvPicPr>
                <p:nvPr/>
              </p:nvPicPr>
              <p:blipFill>
                <a:blip r:embed="rId6">
                  <a:lum bright="-2000" contrast="8000"/>
                  <a:extLst>
                    <a:ext uri="{28A0092B-C50C-407E-A947-70E740481C1C}">
                      <a14:useLocalDpi xmlns:a14="http://schemas.microsoft.com/office/drawing/2010/main" val="0"/>
                    </a:ext>
                  </a:extLst>
                </a:blip>
                <a:srcRect/>
                <a:stretch>
                  <a:fillRect/>
                </a:stretch>
              </p:blipFill>
              <p:spPr bwMode="auto">
                <a:xfrm>
                  <a:off x="6657312" y="2530510"/>
                  <a:ext cx="1996965" cy="290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9" descr="IMG_371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2922949"/>
                <a:ext cx="1676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2839920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2603501"/>
            <a:ext cx="10972800" cy="1143000"/>
          </a:xfrm>
        </p:spPr>
        <p:txBody>
          <a:bodyPr/>
          <a:lstStyle/>
          <a:p>
            <a:r>
              <a:rPr lang="en-US" dirty="0" smtClean="0"/>
              <a:t>Broader Implications and Next Steps</a:t>
            </a:r>
            <a:endParaRPr lang="en-US" dirty="0"/>
          </a:p>
        </p:txBody>
      </p:sp>
    </p:spTree>
    <p:extLst>
      <p:ext uri="{BB962C8B-B14F-4D97-AF65-F5344CB8AC3E}">
        <p14:creationId xmlns:p14="http://schemas.microsoft.com/office/powerpoint/2010/main" val="15711407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198739" y="1418695"/>
            <a:ext cx="1247227" cy="1932706"/>
            <a:chOff x="6483980" y="508583"/>
            <a:chExt cx="1143000" cy="1943100"/>
          </a:xfrm>
        </p:grpSpPr>
        <p:grpSp>
          <p:nvGrpSpPr>
            <p:cNvPr id="7" name="Group 6"/>
            <p:cNvGrpSpPr>
              <a:grpSpLocks/>
            </p:cNvGrpSpPr>
            <p:nvPr/>
          </p:nvGrpSpPr>
          <p:grpSpPr bwMode="auto">
            <a:xfrm>
              <a:off x="6483980" y="508583"/>
              <a:ext cx="1143000" cy="1943100"/>
              <a:chOff x="6464300" y="1888530"/>
              <a:chExt cx="2433474" cy="4163651"/>
            </a:xfrm>
          </p:grpSpPr>
          <p:pic>
            <p:nvPicPr>
              <p:cNvPr id="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4300" y="1888530"/>
                <a:ext cx="2433474" cy="416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List.PNG"/>
              <p:cNvPicPr>
                <a:picLocks noChangeAspect="1"/>
              </p:cNvPicPr>
              <p:nvPr/>
            </p:nvPicPr>
            <p:blipFill>
              <a:blip r:embed="rId4">
                <a:lum bright="-2000" contrast="8000"/>
                <a:extLst>
                  <a:ext uri="{28A0092B-C50C-407E-A947-70E740481C1C}">
                    <a14:useLocalDpi xmlns:a14="http://schemas.microsoft.com/office/drawing/2010/main" val="0"/>
                  </a:ext>
                </a:extLst>
              </a:blip>
              <a:srcRect/>
              <a:stretch>
                <a:fillRect/>
              </a:stretch>
            </p:blipFill>
            <p:spPr bwMode="auto">
              <a:xfrm>
                <a:off x="6657312" y="2530510"/>
                <a:ext cx="1996965" cy="290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638" y="808183"/>
              <a:ext cx="937972" cy="1377412"/>
            </a:xfrm>
            <a:prstGeom prst="rect">
              <a:avLst/>
            </a:prstGeom>
          </p:spPr>
        </p:pic>
      </p:gr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7590" r="17784" b="22509"/>
          <a:stretch/>
        </p:blipFill>
        <p:spPr>
          <a:xfrm>
            <a:off x="664945" y="1762428"/>
            <a:ext cx="2318012" cy="1809703"/>
          </a:xfrm>
          <a:prstGeom prst="rect">
            <a:avLst/>
          </a:prstGeom>
        </p:spPr>
      </p:pic>
      <p:sp>
        <p:nvSpPr>
          <p:cNvPr id="20" name="TextBox 13"/>
          <p:cNvSpPr txBox="1">
            <a:spLocks noChangeArrowheads="1"/>
          </p:cNvSpPr>
          <p:nvPr/>
        </p:nvSpPr>
        <p:spPr bwMode="auto">
          <a:xfrm>
            <a:off x="589556" y="1423053"/>
            <a:ext cx="2579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a:t>Environmental Risk</a:t>
            </a:r>
          </a:p>
        </p:txBody>
      </p:sp>
      <p:sp>
        <p:nvSpPr>
          <p:cNvPr id="21" name="TextBox 13"/>
          <p:cNvSpPr txBox="1">
            <a:spLocks noChangeArrowheads="1"/>
          </p:cNvSpPr>
          <p:nvPr/>
        </p:nvSpPr>
        <p:spPr bwMode="auto">
          <a:xfrm>
            <a:off x="3554787" y="1451797"/>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a:t>Infrastructure Risk</a:t>
            </a:r>
          </a:p>
        </p:txBody>
      </p:sp>
      <p:sp>
        <p:nvSpPr>
          <p:cNvPr id="25" name="TextBox 13"/>
          <p:cNvSpPr txBox="1">
            <a:spLocks noChangeArrowheads="1"/>
          </p:cNvSpPr>
          <p:nvPr/>
        </p:nvSpPr>
        <p:spPr bwMode="auto">
          <a:xfrm>
            <a:off x="3577197" y="3758756"/>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a:t>People</a:t>
            </a:r>
            <a:endParaRPr lang="en-US" altLang="x-none" sz="1800" b="1" dirty="0"/>
          </a:p>
        </p:txBody>
      </p:sp>
      <p:sp>
        <p:nvSpPr>
          <p:cNvPr id="27" name="TextBox 13"/>
          <p:cNvSpPr txBox="1">
            <a:spLocks noChangeArrowheads="1"/>
          </p:cNvSpPr>
          <p:nvPr/>
        </p:nvSpPr>
        <p:spPr bwMode="auto">
          <a:xfrm>
            <a:off x="8491760" y="1049363"/>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a:t>Mobile App</a:t>
            </a:r>
          </a:p>
        </p:txBody>
      </p:sp>
      <p:sp>
        <p:nvSpPr>
          <p:cNvPr id="28" name="Title 27"/>
          <p:cNvSpPr>
            <a:spLocks noGrp="1"/>
          </p:cNvSpPr>
          <p:nvPr>
            <p:ph type="title"/>
          </p:nvPr>
        </p:nvSpPr>
        <p:spPr>
          <a:xfrm>
            <a:off x="428625" y="-31901"/>
            <a:ext cx="11117995" cy="1143000"/>
          </a:xfrm>
        </p:spPr>
        <p:txBody>
          <a:bodyPr/>
          <a:lstStyle/>
          <a:p>
            <a:r>
              <a:rPr lang="en-US" sz="2800" dirty="0"/>
              <a:t>Footprints Can Be a Spatial/Temporal Representation of People in Time and in </a:t>
            </a:r>
            <a:r>
              <a:rPr lang="en-US" sz="2800" dirty="0" smtClean="0"/>
              <a:t>Space in Operational Warning Systems</a:t>
            </a:r>
            <a:endParaRPr lang="en-US" sz="2800" dirty="0"/>
          </a:p>
        </p:txBody>
      </p:sp>
      <p:sp>
        <p:nvSpPr>
          <p:cNvPr id="35" name="TextBox 13"/>
          <p:cNvSpPr txBox="1">
            <a:spLocks noChangeArrowheads="1"/>
          </p:cNvSpPr>
          <p:nvPr/>
        </p:nvSpPr>
        <p:spPr bwMode="auto">
          <a:xfrm>
            <a:off x="530241" y="3692939"/>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smtClean="0"/>
              <a:t>Warning Policy</a:t>
            </a:r>
            <a:endParaRPr lang="en-US" altLang="x-none" sz="1800" b="1" dirty="0"/>
          </a:p>
        </p:txBody>
      </p:sp>
      <p:grpSp>
        <p:nvGrpSpPr>
          <p:cNvPr id="12" name="Group 11"/>
          <p:cNvGrpSpPr/>
          <p:nvPr/>
        </p:nvGrpSpPr>
        <p:grpSpPr>
          <a:xfrm>
            <a:off x="6215973" y="2504305"/>
            <a:ext cx="2661187" cy="646331"/>
            <a:chOff x="6236582" y="3370972"/>
            <a:chExt cx="2661187" cy="646331"/>
          </a:xfrm>
        </p:grpSpPr>
        <p:cxnSp>
          <p:nvCxnSpPr>
            <p:cNvPr id="31" name="Straight Arrow Connector 30"/>
            <p:cNvCxnSpPr/>
            <p:nvPr/>
          </p:nvCxnSpPr>
          <p:spPr>
            <a:xfrm>
              <a:off x="6666148" y="3694138"/>
              <a:ext cx="2017492" cy="0"/>
            </a:xfrm>
            <a:prstGeom prst="straightConnector1">
              <a:avLst/>
            </a:prstGeom>
            <a:ln w="730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13"/>
            <p:cNvSpPr txBox="1">
              <a:spLocks noChangeArrowheads="1"/>
            </p:cNvSpPr>
            <p:nvPr/>
          </p:nvSpPr>
          <p:spPr bwMode="auto">
            <a:xfrm>
              <a:off x="6236582" y="3370972"/>
              <a:ext cx="2661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smtClean="0"/>
                <a:t>Surveys</a:t>
              </a:r>
              <a:endParaRPr lang="en-US" altLang="x-none" sz="1800" b="1" dirty="0"/>
            </a:p>
            <a:p>
              <a:pPr algn="ctr" eaLnBrk="1" hangingPunct="1"/>
              <a:endParaRPr lang="en-US" altLang="x-none" sz="1800" b="1" dirty="0"/>
            </a:p>
          </p:txBody>
        </p:sp>
      </p:gr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735" t="10863" r="33796" b="21561"/>
          <a:stretch/>
        </p:blipFill>
        <p:spPr>
          <a:xfrm>
            <a:off x="3863351" y="1792384"/>
            <a:ext cx="2132363" cy="1924434"/>
          </a:xfrm>
          <a:prstGeom prst="rect">
            <a:avLst/>
          </a:prstGeom>
        </p:spPr>
      </p:pic>
      <p:grpSp>
        <p:nvGrpSpPr>
          <p:cNvPr id="40" name="Group 39"/>
          <p:cNvGrpSpPr/>
          <p:nvPr/>
        </p:nvGrpSpPr>
        <p:grpSpPr>
          <a:xfrm>
            <a:off x="6329207" y="1688609"/>
            <a:ext cx="2661187" cy="923330"/>
            <a:chOff x="6378630" y="3008054"/>
            <a:chExt cx="2661187" cy="923330"/>
          </a:xfrm>
        </p:grpSpPr>
        <p:cxnSp>
          <p:nvCxnSpPr>
            <p:cNvPr id="41" name="Straight Arrow Connector 40"/>
            <p:cNvCxnSpPr/>
            <p:nvPr/>
          </p:nvCxnSpPr>
          <p:spPr>
            <a:xfrm>
              <a:off x="6666148" y="3694138"/>
              <a:ext cx="2017492" cy="0"/>
            </a:xfrm>
            <a:prstGeom prst="straightConnector1">
              <a:avLst/>
            </a:prstGeom>
            <a:ln w="730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13"/>
            <p:cNvSpPr txBox="1">
              <a:spLocks noChangeArrowheads="1"/>
            </p:cNvSpPr>
            <p:nvPr/>
          </p:nvSpPr>
          <p:spPr bwMode="auto">
            <a:xfrm>
              <a:off x="6378630" y="3008054"/>
              <a:ext cx="26611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dirty="0"/>
                <a:t>Alerts</a:t>
              </a:r>
            </a:p>
            <a:p>
              <a:pPr algn="ctr" eaLnBrk="1" hangingPunct="1"/>
              <a:r>
                <a:rPr lang="en-US" altLang="x-none" sz="1800" b="1" dirty="0"/>
                <a:t>(Automated, Manual)</a:t>
              </a:r>
            </a:p>
            <a:p>
              <a:pPr algn="ctr" eaLnBrk="1" hangingPunct="1"/>
              <a:endParaRPr lang="en-US" altLang="x-none" sz="1800" b="1" dirty="0"/>
            </a:p>
          </p:txBody>
        </p:sp>
      </p:grpSp>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3526" y="4128088"/>
            <a:ext cx="2037173" cy="1804124"/>
          </a:xfrm>
          <a:prstGeom prst="rect">
            <a:avLst/>
          </a:prstGeom>
        </p:spPr>
      </p:pic>
      <p:sp>
        <p:nvSpPr>
          <p:cNvPr id="45" name="TextBox 13"/>
          <p:cNvSpPr txBox="1">
            <a:spLocks noChangeArrowheads="1"/>
          </p:cNvSpPr>
          <p:nvPr/>
        </p:nvSpPr>
        <p:spPr bwMode="auto">
          <a:xfrm>
            <a:off x="8644160" y="3728299"/>
            <a:ext cx="2661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smtClean="0"/>
              <a:t>Data Archive</a:t>
            </a:r>
            <a:endParaRPr lang="en-US" altLang="x-none" sz="1800" b="1" dirty="0"/>
          </a:p>
        </p:txBody>
      </p:sp>
      <p:grpSp>
        <p:nvGrpSpPr>
          <p:cNvPr id="50" name="Group 49"/>
          <p:cNvGrpSpPr/>
          <p:nvPr/>
        </p:nvGrpSpPr>
        <p:grpSpPr>
          <a:xfrm>
            <a:off x="6199321" y="4641832"/>
            <a:ext cx="2661187" cy="651790"/>
            <a:chOff x="6236582" y="3042348"/>
            <a:chExt cx="2661187" cy="651790"/>
          </a:xfrm>
        </p:grpSpPr>
        <p:cxnSp>
          <p:nvCxnSpPr>
            <p:cNvPr id="51" name="Straight Arrow Connector 50"/>
            <p:cNvCxnSpPr/>
            <p:nvPr/>
          </p:nvCxnSpPr>
          <p:spPr>
            <a:xfrm>
              <a:off x="6666148" y="3694138"/>
              <a:ext cx="2017492" cy="0"/>
            </a:xfrm>
            <a:prstGeom prst="straightConnector1">
              <a:avLst/>
            </a:prstGeom>
            <a:ln w="730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13"/>
            <p:cNvSpPr txBox="1">
              <a:spLocks noChangeArrowheads="1"/>
            </p:cNvSpPr>
            <p:nvPr/>
          </p:nvSpPr>
          <p:spPr bwMode="auto">
            <a:xfrm>
              <a:off x="6236582" y="3042348"/>
              <a:ext cx="2661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b="1" dirty="0" err="1" smtClean="0"/>
                <a:t>Spatio</a:t>
              </a:r>
              <a:r>
                <a:rPr lang="en-US" altLang="x-none" sz="1800" b="1" dirty="0" smtClean="0"/>
                <a:t>-Temporal Data</a:t>
              </a:r>
            </a:p>
            <a:p>
              <a:pPr algn="ctr" eaLnBrk="1" hangingPunct="1"/>
              <a:r>
                <a:rPr lang="en-US" altLang="x-none" sz="1800" b="1" dirty="0" smtClean="0"/>
                <a:t>Survey Results</a:t>
              </a:r>
              <a:endParaRPr lang="en-US" altLang="x-none" sz="1800" b="1" dirty="0"/>
            </a:p>
          </p:txBody>
        </p:sp>
      </p:grpSp>
      <p:pic>
        <p:nvPicPr>
          <p:cNvPr id="44" name="Picture 43"/>
          <p:cNvPicPr/>
          <p:nvPr/>
        </p:nvPicPr>
        <p:blipFill rotWithShape="1">
          <a:blip r:embed="rId9" cstate="print">
            <a:extLst>
              <a:ext uri="{28A0092B-C50C-407E-A947-70E740481C1C}">
                <a14:useLocalDpi xmlns:a14="http://schemas.microsoft.com/office/drawing/2010/main" val="0"/>
              </a:ext>
            </a:extLst>
          </a:blip>
          <a:srcRect t="14075" r="38735" b="10863"/>
          <a:stretch/>
        </p:blipFill>
        <p:spPr>
          <a:xfrm>
            <a:off x="589555" y="4008284"/>
            <a:ext cx="2351583" cy="1727890"/>
          </a:xfrm>
          <a:prstGeom prst="rect">
            <a:avLst/>
          </a:prstGeom>
        </p:spPr>
      </p:pic>
      <p:pic>
        <p:nvPicPr>
          <p:cNvPr id="46" name="Picture 45"/>
          <p:cNvPicPr>
            <a:picLocks noChangeAspect="1"/>
          </p:cNvPicPr>
          <p:nvPr/>
        </p:nvPicPr>
        <p:blipFill rotWithShape="1">
          <a:blip r:embed="rId10">
            <a:extLst>
              <a:ext uri="{28A0092B-C50C-407E-A947-70E740481C1C}">
                <a14:useLocalDpi xmlns:a14="http://schemas.microsoft.com/office/drawing/2010/main" val="0"/>
              </a:ext>
            </a:extLst>
          </a:blip>
          <a:srcRect l="2692" r="65258" b="7382"/>
          <a:stretch/>
        </p:blipFill>
        <p:spPr>
          <a:xfrm>
            <a:off x="4014788" y="4069519"/>
            <a:ext cx="1691595" cy="1616949"/>
          </a:xfrm>
          <a:prstGeom prst="rect">
            <a:avLst/>
          </a:prstGeom>
        </p:spPr>
      </p:pic>
      <p:sp>
        <p:nvSpPr>
          <p:cNvPr id="56" name="Title 27"/>
          <p:cNvSpPr txBox="1">
            <a:spLocks/>
          </p:cNvSpPr>
          <p:nvPr/>
        </p:nvSpPr>
        <p:spPr bwMode="auto">
          <a:xfrm>
            <a:off x="377383" y="5736174"/>
            <a:ext cx="11117995"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lvl1pPr algn="l" rtl="0" eaLnBrk="0" fontAlgn="base" hangingPunct="0">
              <a:spcBef>
                <a:spcPct val="0"/>
              </a:spcBef>
              <a:spcAft>
                <a:spcPct val="0"/>
              </a:spcAft>
              <a:defRPr sz="3200" b="1" i="1">
                <a:solidFill>
                  <a:srgbClr val="990000"/>
                </a:solidFill>
                <a:latin typeface="+mj-lt"/>
                <a:ea typeface="+mj-ea"/>
                <a:cs typeface="+mj-cs"/>
              </a:defRPr>
            </a:lvl1pPr>
            <a:lvl2pPr algn="l" rtl="0" eaLnBrk="0" fontAlgn="base" hangingPunct="0">
              <a:spcBef>
                <a:spcPct val="0"/>
              </a:spcBef>
              <a:spcAft>
                <a:spcPct val="0"/>
              </a:spcAft>
              <a:defRPr sz="3200" b="1" i="1">
                <a:solidFill>
                  <a:srgbClr val="990000"/>
                </a:solidFill>
                <a:latin typeface="Arial" pitchFamily="-65" charset="0"/>
                <a:ea typeface="Arial" pitchFamily="-65" charset="0"/>
                <a:cs typeface="Arial" pitchFamily="-65" charset="0"/>
              </a:defRPr>
            </a:lvl2pPr>
            <a:lvl3pPr algn="l" rtl="0" eaLnBrk="0" fontAlgn="base" hangingPunct="0">
              <a:spcBef>
                <a:spcPct val="0"/>
              </a:spcBef>
              <a:spcAft>
                <a:spcPct val="0"/>
              </a:spcAft>
              <a:defRPr sz="3200" b="1" i="1">
                <a:solidFill>
                  <a:srgbClr val="990000"/>
                </a:solidFill>
                <a:latin typeface="Arial" pitchFamily="-65" charset="0"/>
                <a:ea typeface="Arial" pitchFamily="-65" charset="0"/>
                <a:cs typeface="Arial" pitchFamily="-65" charset="0"/>
              </a:defRPr>
            </a:lvl3pPr>
            <a:lvl4pPr algn="l" rtl="0" eaLnBrk="0" fontAlgn="base" hangingPunct="0">
              <a:spcBef>
                <a:spcPct val="0"/>
              </a:spcBef>
              <a:spcAft>
                <a:spcPct val="0"/>
              </a:spcAft>
              <a:defRPr sz="3200" b="1" i="1">
                <a:solidFill>
                  <a:srgbClr val="990000"/>
                </a:solidFill>
                <a:latin typeface="Arial" pitchFamily="-65" charset="0"/>
                <a:ea typeface="Arial" pitchFamily="-65" charset="0"/>
                <a:cs typeface="Arial" pitchFamily="-65" charset="0"/>
              </a:defRPr>
            </a:lvl4pPr>
            <a:lvl5pPr algn="l" rtl="0" eaLnBrk="0" fontAlgn="base" hangingPunct="0">
              <a:spcBef>
                <a:spcPct val="0"/>
              </a:spcBef>
              <a:spcAft>
                <a:spcPct val="0"/>
              </a:spcAft>
              <a:defRPr sz="3200" b="1" i="1">
                <a:solidFill>
                  <a:srgbClr val="990000"/>
                </a:solidFill>
                <a:latin typeface="Arial" pitchFamily="-65" charset="0"/>
                <a:ea typeface="Arial" pitchFamily="-65" charset="0"/>
                <a:cs typeface="Arial" pitchFamily="-65" charset="0"/>
              </a:defRPr>
            </a:lvl5pPr>
            <a:lvl6pPr marL="457200" algn="l" rtl="0" fontAlgn="base">
              <a:spcBef>
                <a:spcPct val="0"/>
              </a:spcBef>
              <a:spcAft>
                <a:spcPct val="0"/>
              </a:spcAft>
              <a:defRPr sz="3200" b="1" i="1">
                <a:solidFill>
                  <a:srgbClr val="990000"/>
                </a:solidFill>
                <a:latin typeface="Arial" pitchFamily="-65" charset="0"/>
                <a:ea typeface="Arial" pitchFamily="-65" charset="0"/>
                <a:cs typeface="Arial" pitchFamily="-65" charset="0"/>
              </a:defRPr>
            </a:lvl6pPr>
            <a:lvl7pPr marL="914400" algn="l" rtl="0" fontAlgn="base">
              <a:spcBef>
                <a:spcPct val="0"/>
              </a:spcBef>
              <a:spcAft>
                <a:spcPct val="0"/>
              </a:spcAft>
              <a:defRPr sz="3200" b="1" i="1">
                <a:solidFill>
                  <a:srgbClr val="990000"/>
                </a:solidFill>
                <a:latin typeface="Arial" pitchFamily="-65" charset="0"/>
                <a:ea typeface="Arial" pitchFamily="-65" charset="0"/>
                <a:cs typeface="Arial" pitchFamily="-65" charset="0"/>
              </a:defRPr>
            </a:lvl7pPr>
            <a:lvl8pPr marL="1371600" algn="l" rtl="0" fontAlgn="base">
              <a:spcBef>
                <a:spcPct val="0"/>
              </a:spcBef>
              <a:spcAft>
                <a:spcPct val="0"/>
              </a:spcAft>
              <a:defRPr sz="3200" b="1" i="1">
                <a:solidFill>
                  <a:srgbClr val="990000"/>
                </a:solidFill>
                <a:latin typeface="Arial" pitchFamily="-65" charset="0"/>
                <a:ea typeface="Arial" pitchFamily="-65" charset="0"/>
                <a:cs typeface="Arial" pitchFamily="-65" charset="0"/>
              </a:defRPr>
            </a:lvl8pPr>
            <a:lvl9pPr marL="1828800" algn="l" rtl="0" fontAlgn="base">
              <a:spcBef>
                <a:spcPct val="0"/>
              </a:spcBef>
              <a:spcAft>
                <a:spcPct val="0"/>
              </a:spcAft>
              <a:defRPr sz="3200" b="1" i="1">
                <a:solidFill>
                  <a:srgbClr val="990000"/>
                </a:solidFill>
                <a:latin typeface="Arial" pitchFamily="-65" charset="0"/>
                <a:ea typeface="Arial" pitchFamily="-65" charset="0"/>
                <a:cs typeface="Arial" pitchFamily="-65" charset="0"/>
              </a:defRPr>
            </a:lvl9pPr>
          </a:lstStyle>
          <a:p>
            <a:pPr defTabSz="914400"/>
            <a:r>
              <a:rPr lang="en-US" sz="2800" kern="0" dirty="0" smtClean="0"/>
              <a:t>Context-Aware Systems can incorporate and operationalize individual perception and preferences</a:t>
            </a:r>
            <a:endParaRPr lang="en-US" sz="2800" kern="0" dirty="0"/>
          </a:p>
        </p:txBody>
      </p:sp>
    </p:spTree>
    <p:extLst>
      <p:ext uri="{BB962C8B-B14F-4D97-AF65-F5344CB8AC3E}">
        <p14:creationId xmlns:p14="http://schemas.microsoft.com/office/powerpoint/2010/main" val="18215996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609600" y="1430873"/>
            <a:ext cx="10972800" cy="4525963"/>
          </a:xfrm>
        </p:spPr>
        <p:txBody>
          <a:bodyPr/>
          <a:lstStyle/>
          <a:p>
            <a:r>
              <a:rPr lang="en-US" dirty="0" smtClean="0"/>
              <a:t>If we can link user perception (about rain) and radar data, can we create better warning communications?</a:t>
            </a:r>
            <a:endParaRPr lang="en-US" dirty="0" smtClean="0"/>
          </a:p>
          <a:p>
            <a:r>
              <a:rPr lang="en-US" dirty="0" smtClean="0"/>
              <a:t>Do </a:t>
            </a:r>
            <a:r>
              <a:rPr lang="en-US" dirty="0" smtClean="0"/>
              <a:t>footprints make a difference?  Communicate hazards and warnings to people based on their footprints, anticipated locations, preferences</a:t>
            </a:r>
          </a:p>
          <a:p>
            <a:r>
              <a:rPr lang="en-US" dirty="0" smtClean="0"/>
              <a:t>Use data analytics (survey responses, app preferences, </a:t>
            </a:r>
            <a:r>
              <a:rPr lang="en-US" dirty="0" smtClean="0"/>
              <a:t>location </a:t>
            </a:r>
            <a:r>
              <a:rPr lang="en-US" dirty="0" smtClean="0"/>
              <a:t>data) to refine personalized alerting approaches</a:t>
            </a:r>
          </a:p>
          <a:p>
            <a:r>
              <a:rPr lang="en-US" dirty="0" smtClean="0"/>
              <a:t>Evaluate how current warning policy and individualized warnings can complement one another</a:t>
            </a:r>
          </a:p>
          <a:p>
            <a:r>
              <a:rPr lang="en-US" dirty="0"/>
              <a:t> </a:t>
            </a:r>
            <a:r>
              <a:rPr lang="en-US" dirty="0" smtClean="0"/>
              <a:t>Address issues of convenience sampling, </a:t>
            </a:r>
            <a:r>
              <a:rPr lang="en-US" dirty="0" err="1" smtClean="0"/>
              <a:t>generalizeability</a:t>
            </a:r>
            <a:r>
              <a:rPr lang="en-US" dirty="0" smtClean="0"/>
              <a:t>, confounding variables in field experimentation</a:t>
            </a:r>
          </a:p>
          <a:p>
            <a:endParaRPr lang="en-US" dirty="0" smtClean="0"/>
          </a:p>
          <a:p>
            <a:endParaRPr lang="en-US" dirty="0"/>
          </a:p>
        </p:txBody>
      </p:sp>
    </p:spTree>
    <p:extLst>
      <p:ext uri="{BB962C8B-B14F-4D97-AF65-F5344CB8AC3E}">
        <p14:creationId xmlns:p14="http://schemas.microsoft.com/office/powerpoint/2010/main" val="12800998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71650" y="5757335"/>
            <a:ext cx="6020351" cy="109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6469"/>
            <a:ext cx="11430717" cy="5713565"/>
          </a:xfrm>
          <a:prstGeom prst="rect">
            <a:avLst/>
          </a:prstGeom>
        </p:spPr>
      </p:pic>
      <p:sp>
        <p:nvSpPr>
          <p:cNvPr id="2" name="Title 1"/>
          <p:cNvSpPr>
            <a:spLocks noGrp="1"/>
          </p:cNvSpPr>
          <p:nvPr>
            <p:ph type="title"/>
          </p:nvPr>
        </p:nvSpPr>
        <p:spPr/>
        <p:txBody>
          <a:bodyPr/>
          <a:lstStyle/>
          <a:p>
            <a:r>
              <a:rPr lang="en-US" dirty="0" smtClean="0"/>
              <a:t>Severe Weather Warning Systems Are </a:t>
            </a:r>
            <a:r>
              <a:rPr lang="en-US" dirty="0" smtClean="0"/>
              <a:t>Complex</a:t>
            </a:r>
            <a:endParaRPr lang="en-US" dirty="0"/>
          </a:p>
        </p:txBody>
      </p:sp>
      <p:sp>
        <p:nvSpPr>
          <p:cNvPr id="3" name="TextBox 2"/>
          <p:cNvSpPr txBox="1"/>
          <p:nvPr/>
        </p:nvSpPr>
        <p:spPr>
          <a:xfrm>
            <a:off x="3153906" y="6425367"/>
            <a:ext cx="5884191" cy="369332"/>
          </a:xfrm>
          <a:prstGeom prst="rect">
            <a:avLst/>
          </a:prstGeom>
          <a:noFill/>
        </p:spPr>
        <p:txBody>
          <a:bodyPr wrap="square" rtlCol="0">
            <a:spAutoFit/>
          </a:bodyPr>
          <a:lstStyle/>
          <a:p>
            <a:r>
              <a:rPr lang="en-US" dirty="0" smtClean="0"/>
              <a:t>Modified from </a:t>
            </a:r>
            <a:r>
              <a:rPr lang="en-US" dirty="0" err="1" smtClean="0"/>
              <a:t>Mileti</a:t>
            </a:r>
            <a:r>
              <a:rPr lang="en-US" dirty="0"/>
              <a:t>, D. S., &amp; Sorensen, J. H. (1990). </a:t>
            </a:r>
          </a:p>
        </p:txBody>
      </p:sp>
    </p:spTree>
    <p:extLst>
      <p:ext uri="{BB962C8B-B14F-4D97-AF65-F5344CB8AC3E}">
        <p14:creationId xmlns:p14="http://schemas.microsoft.com/office/powerpoint/2010/main" val="1546139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Questions and comments: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Brenda Philips: </a:t>
            </a:r>
            <a:r>
              <a:rPr lang="en-US" dirty="0" smtClean="0">
                <a:hlinkClick r:id="rId3"/>
              </a:rPr>
              <a:t>bphilips@</a:t>
            </a:r>
            <a:r>
              <a:rPr lang="en-US" dirty="0" smtClean="0">
                <a:hlinkClick r:id="rId3"/>
              </a:rPr>
              <a:t>ecs.umass.edu</a:t>
            </a: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Look for upcoming papers on this topic</a:t>
            </a:r>
            <a:endParaRPr lang="en-US" dirty="0"/>
          </a:p>
        </p:txBody>
      </p:sp>
    </p:spTree>
    <p:extLst>
      <p:ext uri="{BB962C8B-B14F-4D97-AF65-F5344CB8AC3E}">
        <p14:creationId xmlns:p14="http://schemas.microsoft.com/office/powerpoint/2010/main" val="2631968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20273" y="1481187"/>
            <a:ext cx="6518723" cy="4554126"/>
          </a:xfrm>
        </p:spPr>
        <p:txBody>
          <a:bodyPr>
            <a:normAutofit/>
          </a:bodyPr>
          <a:lstStyle/>
          <a:p>
            <a:r>
              <a:rPr lang="en-US" sz="3000" dirty="0"/>
              <a:t>Mobile phone penetration &amp; usage</a:t>
            </a:r>
          </a:p>
          <a:p>
            <a:r>
              <a:rPr lang="en-US" sz="3000" dirty="0"/>
              <a:t>Attitudes towards privacy &amp; </a:t>
            </a:r>
            <a:r>
              <a:rPr lang="en-US" sz="3000" dirty="0" smtClean="0"/>
              <a:t>sharing</a:t>
            </a:r>
          </a:p>
          <a:p>
            <a:r>
              <a:rPr lang="en-US" sz="3000" dirty="0" smtClean="0"/>
              <a:t>Social media</a:t>
            </a:r>
            <a:endParaRPr lang="en-US" sz="3000" dirty="0"/>
          </a:p>
          <a:p>
            <a:r>
              <a:rPr lang="en-US" sz="3000" dirty="0" smtClean="0"/>
              <a:t>Internet of Things (</a:t>
            </a:r>
            <a:r>
              <a:rPr lang="en-US" sz="3000" dirty="0" err="1" smtClean="0"/>
              <a:t>IoT</a:t>
            </a:r>
            <a:r>
              <a:rPr lang="en-US" sz="3000" dirty="0" smtClean="0"/>
              <a:t>)</a:t>
            </a:r>
            <a:r>
              <a:rPr lang="en-US" sz="3000" dirty="0" smtClean="0"/>
              <a:t>/Cloud </a:t>
            </a:r>
            <a:r>
              <a:rPr lang="en-US" sz="3000" dirty="0" smtClean="0"/>
              <a:t>Computing</a:t>
            </a:r>
          </a:p>
          <a:p>
            <a:r>
              <a:rPr lang="en-US" sz="3000" dirty="0" smtClean="0"/>
              <a:t>Mobility-optimized Information &amp; Communications </a:t>
            </a:r>
            <a:r>
              <a:rPr lang="en-US" sz="3000" dirty="0"/>
              <a:t>T</a:t>
            </a:r>
            <a:r>
              <a:rPr lang="en-US" sz="3000" dirty="0" smtClean="0"/>
              <a:t>echnology (ICT)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42" t="4411" r="1567"/>
          <a:stretch/>
        </p:blipFill>
        <p:spPr>
          <a:xfrm>
            <a:off x="7600035" y="1143000"/>
            <a:ext cx="2570767" cy="2461836"/>
          </a:xfrm>
          <a:prstGeom prst="rect">
            <a:avLst/>
          </a:prstGeom>
          <a:ln w="34925">
            <a:solidFill>
              <a:schemeClr val="tx1"/>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3910"/>
          <a:stretch/>
        </p:blipFill>
        <p:spPr>
          <a:xfrm>
            <a:off x="7600033" y="4014925"/>
            <a:ext cx="2677883" cy="2561086"/>
          </a:xfrm>
          <a:prstGeom prst="rect">
            <a:avLst/>
          </a:prstGeom>
        </p:spPr>
      </p:pic>
      <p:sp>
        <p:nvSpPr>
          <p:cNvPr id="13" name="Title 12"/>
          <p:cNvSpPr>
            <a:spLocks noGrp="1"/>
          </p:cNvSpPr>
          <p:nvPr>
            <p:ph type="title"/>
          </p:nvPr>
        </p:nvSpPr>
        <p:spPr>
          <a:xfrm>
            <a:off x="609600" y="121648"/>
            <a:ext cx="10972800" cy="1143000"/>
          </a:xfrm>
        </p:spPr>
        <p:txBody>
          <a:bodyPr/>
          <a:lstStyle/>
          <a:p>
            <a:r>
              <a:rPr lang="en-US" dirty="0" smtClean="0"/>
              <a:t>Technology Trends &amp; Severe Weather Warning</a:t>
            </a:r>
            <a:endParaRPr lang="en-US" dirty="0"/>
          </a:p>
        </p:txBody>
      </p:sp>
    </p:spTree>
    <p:extLst>
      <p:ext uri="{BB962C8B-B14F-4D97-AF65-F5344CB8AC3E}">
        <p14:creationId xmlns:p14="http://schemas.microsoft.com/office/powerpoint/2010/main" val="7242644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are the opportunities </a:t>
            </a:r>
            <a:r>
              <a:rPr lang="en-US" dirty="0" smtClean="0"/>
              <a:t>for Severe </a:t>
            </a:r>
            <a:r>
              <a:rPr lang="en-US" dirty="0"/>
              <a:t>Weather Warning Systems?  </a:t>
            </a:r>
            <a:br>
              <a:rPr lang="en-US" dirty="0"/>
            </a:br>
            <a:endParaRPr lang="en-US" dirty="0"/>
          </a:p>
        </p:txBody>
      </p:sp>
      <p:sp>
        <p:nvSpPr>
          <p:cNvPr id="8" name="Content Placeholder 7"/>
          <p:cNvSpPr>
            <a:spLocks noGrp="1"/>
          </p:cNvSpPr>
          <p:nvPr>
            <p:ph idx="1"/>
          </p:nvPr>
        </p:nvSpPr>
        <p:spPr>
          <a:xfrm>
            <a:off x="609600" y="1252332"/>
            <a:ext cx="10972800" cy="5227983"/>
          </a:xfrm>
        </p:spPr>
        <p:txBody>
          <a:bodyPr/>
          <a:lstStyle/>
          <a:p>
            <a:r>
              <a:rPr lang="en-US" dirty="0" smtClean="0"/>
              <a:t>How should we integrate the current broadcast paradigm and the potential for dynamic, personalized warnings?</a:t>
            </a:r>
            <a:endParaRPr lang="en-US" dirty="0"/>
          </a:p>
          <a:p>
            <a:r>
              <a:rPr lang="en-US" dirty="0" smtClean="0"/>
              <a:t>Can </a:t>
            </a:r>
            <a:r>
              <a:rPr lang="en-US" dirty="0" err="1" smtClean="0"/>
              <a:t>IoT</a:t>
            </a:r>
            <a:r>
              <a:rPr lang="en-US" dirty="0" smtClean="0"/>
              <a:t> help us better understand the linkages among warning system components?</a:t>
            </a:r>
          </a:p>
          <a:p>
            <a:pPr lvl="1"/>
            <a:r>
              <a:rPr lang="en-US" dirty="0"/>
              <a:t>H</a:t>
            </a:r>
            <a:r>
              <a:rPr lang="en-US" dirty="0" smtClean="0"/>
              <a:t>uman interpretation, perception and response</a:t>
            </a:r>
          </a:p>
          <a:p>
            <a:pPr lvl="1"/>
            <a:r>
              <a:rPr lang="en-US" dirty="0" smtClean="0"/>
              <a:t>New types of weather information: high resolution radar data, ensemble forecasts, etc.</a:t>
            </a:r>
          </a:p>
          <a:p>
            <a:pPr lvl="1"/>
            <a:r>
              <a:rPr lang="en-US" dirty="0"/>
              <a:t> </a:t>
            </a:r>
            <a:r>
              <a:rPr lang="en-US" dirty="0" smtClean="0"/>
              <a:t>New warning policies</a:t>
            </a:r>
          </a:p>
          <a:p>
            <a:r>
              <a:rPr lang="en-US" dirty="0" smtClean="0"/>
              <a:t>What are innovative ways to research these types of questions given the complexity of warning systems?</a:t>
            </a:r>
          </a:p>
        </p:txBody>
      </p:sp>
    </p:spTree>
    <p:extLst>
      <p:ext uri="{BB962C8B-B14F-4D97-AF65-F5344CB8AC3E}">
        <p14:creationId xmlns:p14="http://schemas.microsoft.com/office/powerpoint/2010/main" val="13512310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Talk</a:t>
            </a:r>
            <a:br>
              <a:rPr lang="en-US" dirty="0"/>
            </a:b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Background: CASA and the CASA DFW Living Lab </a:t>
            </a:r>
          </a:p>
          <a:p>
            <a:pPr marL="514350" indent="-514350">
              <a:buFont typeface="+mj-lt"/>
              <a:buAutoNum type="arabicPeriod"/>
            </a:pPr>
            <a:r>
              <a:rPr lang="en-US" dirty="0" smtClean="0"/>
              <a:t>Context-aware </a:t>
            </a:r>
            <a:r>
              <a:rPr lang="en-US" dirty="0"/>
              <a:t>w</a:t>
            </a:r>
            <a:r>
              <a:rPr lang="en-US" dirty="0" smtClean="0"/>
              <a:t>arning </a:t>
            </a:r>
            <a:r>
              <a:rPr lang="en-US" dirty="0"/>
              <a:t>s</a:t>
            </a:r>
            <a:r>
              <a:rPr lang="en-US" dirty="0" smtClean="0"/>
              <a:t>ystems</a:t>
            </a:r>
          </a:p>
          <a:p>
            <a:pPr marL="514350" indent="-514350">
              <a:buFont typeface="+mj-lt"/>
              <a:buAutoNum type="arabicPeriod"/>
            </a:pPr>
            <a:r>
              <a:rPr lang="en-US" dirty="0" smtClean="0"/>
              <a:t>Current Research Projects (Three of many!)</a:t>
            </a:r>
          </a:p>
          <a:p>
            <a:pPr marL="914400" lvl="1" indent="-514350"/>
            <a:r>
              <a:rPr lang="en-US" dirty="0"/>
              <a:t>P</a:t>
            </a:r>
            <a:r>
              <a:rPr lang="en-US" dirty="0" smtClean="0"/>
              <a:t>ublics’ perception of rain intensity &amp; radar data</a:t>
            </a:r>
          </a:p>
          <a:p>
            <a:pPr marL="914400" lvl="1" indent="-514350"/>
            <a:r>
              <a:rPr lang="en-US" dirty="0"/>
              <a:t>M</a:t>
            </a:r>
            <a:r>
              <a:rPr lang="en-US" dirty="0" smtClean="0"/>
              <a:t>obility patterns &amp; warning</a:t>
            </a:r>
          </a:p>
          <a:p>
            <a:pPr marL="914400" lvl="1" indent="-514350"/>
            <a:r>
              <a:rPr lang="en-US" dirty="0" smtClean="0"/>
              <a:t>Flash flood case study</a:t>
            </a:r>
          </a:p>
          <a:p>
            <a:pPr marL="514350" indent="-514350">
              <a:buFont typeface="+mj-lt"/>
              <a:buAutoNum type="arabicPeriod"/>
            </a:pPr>
            <a:r>
              <a:rPr lang="en-US" dirty="0" smtClean="0"/>
              <a:t>Broader implications and next steps</a:t>
            </a:r>
            <a:endParaRPr lang="en-US" dirty="0"/>
          </a:p>
        </p:txBody>
      </p:sp>
    </p:spTree>
    <p:extLst>
      <p:ext uri="{BB962C8B-B14F-4D97-AF65-F5344CB8AC3E}">
        <p14:creationId xmlns:p14="http://schemas.microsoft.com/office/powerpoint/2010/main" val="1412414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2817813"/>
            <a:ext cx="10972800" cy="1143000"/>
          </a:xfrm>
        </p:spPr>
        <p:txBody>
          <a:bodyPr/>
          <a:lstStyle/>
          <a:p>
            <a:r>
              <a:rPr lang="en-US" dirty="0" smtClean="0"/>
              <a:t>Background</a:t>
            </a:r>
            <a:endParaRPr lang="en-US" dirty="0"/>
          </a:p>
        </p:txBody>
      </p:sp>
    </p:spTree>
    <p:extLst>
      <p:ext uri="{BB962C8B-B14F-4D97-AF65-F5344CB8AC3E}">
        <p14:creationId xmlns:p14="http://schemas.microsoft.com/office/powerpoint/2010/main" val="8773669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412" y="77106"/>
            <a:ext cx="10515600" cy="1325563"/>
          </a:xfrm>
        </p:spPr>
        <p:txBody>
          <a:bodyPr/>
          <a:lstStyle/>
          <a:p>
            <a:r>
              <a:rPr lang="en-US" i="1" dirty="0" smtClean="0"/>
              <a:t>My Background</a:t>
            </a:r>
            <a:br>
              <a:rPr lang="en-US" i="1" dirty="0" smtClean="0"/>
            </a:br>
            <a:endParaRPr lang="en-US" dirty="0"/>
          </a:p>
        </p:txBody>
      </p:sp>
      <p:sp>
        <p:nvSpPr>
          <p:cNvPr id="3" name="Content Placeholder 2"/>
          <p:cNvSpPr>
            <a:spLocks noGrp="1"/>
          </p:cNvSpPr>
          <p:nvPr>
            <p:ph idx="1"/>
          </p:nvPr>
        </p:nvSpPr>
        <p:spPr>
          <a:xfrm>
            <a:off x="509253" y="1069144"/>
            <a:ext cx="5175827" cy="5458270"/>
          </a:xfrm>
        </p:spPr>
        <p:txBody>
          <a:bodyPr>
            <a:normAutofit lnSpcReduction="10000"/>
          </a:bodyPr>
          <a:lstStyle/>
          <a:p>
            <a:pPr fontAlgn="base"/>
            <a:r>
              <a:rPr lang="en-US" dirty="0" smtClean="0"/>
              <a:t>Co-director, CASA: severe weather </a:t>
            </a:r>
            <a:r>
              <a:rPr lang="en-US" dirty="0"/>
              <a:t>w</a:t>
            </a:r>
            <a:r>
              <a:rPr lang="en-US" dirty="0" smtClean="0"/>
              <a:t>arning system innovations</a:t>
            </a:r>
          </a:p>
          <a:p>
            <a:pPr fontAlgn="base"/>
            <a:endParaRPr lang="en-US" sz="1300" dirty="0" smtClean="0"/>
          </a:p>
          <a:p>
            <a:pPr fontAlgn="base"/>
            <a:r>
              <a:rPr lang="en-US" dirty="0" smtClean="0"/>
              <a:t>Sociotechnical </a:t>
            </a:r>
            <a:r>
              <a:rPr lang="en-US" dirty="0"/>
              <a:t>s</a:t>
            </a:r>
            <a:r>
              <a:rPr lang="en-US" dirty="0" smtClean="0"/>
              <a:t>ystems research: integrating natural/technical/behavioral parts of warning systems</a:t>
            </a:r>
          </a:p>
          <a:p>
            <a:pPr fontAlgn="base"/>
            <a:endParaRPr lang="en-US" sz="1300" dirty="0" smtClean="0"/>
          </a:p>
          <a:p>
            <a:pPr fontAlgn="base"/>
            <a:r>
              <a:rPr lang="en-US" dirty="0" smtClean="0"/>
              <a:t>Research in real-world contexts: living </a:t>
            </a:r>
            <a:r>
              <a:rPr lang="en-US" dirty="0"/>
              <a:t>l</a:t>
            </a:r>
            <a:r>
              <a:rPr lang="en-US" dirty="0" smtClean="0"/>
              <a:t>abs, test beds</a:t>
            </a:r>
          </a:p>
          <a:p>
            <a:pPr fontAlgn="base"/>
            <a:r>
              <a:rPr lang="en-US" dirty="0" smtClean="0"/>
              <a:t>Multidisciplinary research, “spanner” </a:t>
            </a:r>
          </a:p>
          <a:p>
            <a:pPr fontAlgn="base"/>
            <a:endParaRPr lang="en-US" sz="1300" dirty="0" smtClean="0"/>
          </a:p>
          <a:p>
            <a:pPr marL="0" indent="0" fontAlgn="base">
              <a:buNone/>
            </a:pPr>
            <a:endParaRPr lang="en-US" sz="1300" dirty="0" smtClean="0"/>
          </a:p>
          <a:p>
            <a:endParaRPr lang="en-US" dirty="0" smtClean="0"/>
          </a:p>
          <a:p>
            <a:endParaRPr lang="en-US" sz="1300" dirty="0" smtClean="0"/>
          </a:p>
        </p:txBody>
      </p:sp>
      <p:pic>
        <p:nvPicPr>
          <p:cNvPr id="5" name="Content Placeholder 3" descr="28109_812933457767_1680188_n.jpg"/>
          <p:cNvPicPr>
            <a:picLocks noChangeAspect="1"/>
          </p:cNvPicPr>
          <p:nvPr/>
        </p:nvPicPr>
        <p:blipFill>
          <a:blip r:embed="rId3"/>
          <a:stretch>
            <a:fillRect/>
          </a:stretch>
        </p:blipFill>
        <p:spPr bwMode="auto">
          <a:xfrm>
            <a:off x="5934641" y="493278"/>
            <a:ext cx="2932579" cy="2199434"/>
          </a:xfrm>
          <a:prstGeom prst="rect">
            <a:avLst/>
          </a:prstGeom>
          <a:noFill/>
          <a:ln w="9525">
            <a:noFill/>
            <a:miter lim="800000"/>
            <a:headEnd/>
            <a:tailEnd/>
          </a:ln>
        </p:spPr>
      </p:pic>
      <p:pic>
        <p:nvPicPr>
          <p:cNvPr id="6" name="Content Placeholder 3" descr="OEMA.JPG"/>
          <p:cNvPicPr>
            <a:picLocks noChangeAspect="1"/>
          </p:cNvPicPr>
          <p:nvPr/>
        </p:nvPicPr>
        <p:blipFill>
          <a:blip r:embed="rId4" cstate="print"/>
          <a:stretch>
            <a:fillRect/>
          </a:stretch>
        </p:blipFill>
        <p:spPr>
          <a:xfrm>
            <a:off x="9136903" y="1938149"/>
            <a:ext cx="2763592" cy="2072694"/>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100000"/>
                    </a14:imgEffect>
                    <a14:imgEffect>
                      <a14:colorTemperature colorTemp="5278"/>
                    </a14:imgEffect>
                    <a14:imgEffect>
                      <a14:saturation sat="271000"/>
                    </a14:imgEffect>
                    <a14:imgEffect>
                      <a14:brightnessContrast bright="-10000" contrast="42000"/>
                    </a14:imgEffect>
                  </a14:imgLayer>
                </a14:imgProps>
              </a:ext>
              <a:ext uri="{28A0092B-C50C-407E-A947-70E740481C1C}">
                <a14:useLocalDpi xmlns:a14="http://schemas.microsoft.com/office/drawing/2010/main" val="0"/>
              </a:ext>
            </a:extLst>
          </a:blip>
          <a:stretch>
            <a:fillRect/>
          </a:stretch>
        </p:blipFill>
        <p:spPr>
          <a:xfrm>
            <a:off x="5934641" y="3583839"/>
            <a:ext cx="3506796" cy="2806224"/>
          </a:xfrm>
          <a:prstGeom prst="rect">
            <a:avLst/>
          </a:prstGeom>
          <a:ln>
            <a:solidFill>
              <a:schemeClr val="tx1"/>
            </a:solidFill>
          </a:ln>
        </p:spPr>
      </p:pic>
    </p:spTree>
    <p:extLst>
      <p:ext uri="{BB962C8B-B14F-4D97-AF65-F5344CB8AC3E}">
        <p14:creationId xmlns:p14="http://schemas.microsoft.com/office/powerpoint/2010/main" val="11135240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073" y="169278"/>
            <a:ext cx="10916555" cy="907500"/>
          </a:xfrm>
        </p:spPr>
        <p:txBody>
          <a:bodyPr>
            <a:normAutofit fontScale="90000"/>
          </a:bodyPr>
          <a:lstStyle/>
          <a:p>
            <a:r>
              <a:rPr lang="en-US" dirty="0"/>
              <a:t>CASA DFW Living Lab: </a:t>
            </a:r>
            <a:r>
              <a:rPr lang="en-US" dirty="0" smtClean="0"/>
              <a:t>Technology</a:t>
            </a:r>
            <a:r>
              <a:rPr lang="en-US" dirty="0"/>
              <a:t>, </a:t>
            </a:r>
            <a:r>
              <a:rPr lang="en-US" dirty="0" smtClean="0"/>
              <a:t>People</a:t>
            </a:r>
            <a:r>
              <a:rPr lang="en-US" dirty="0"/>
              <a:t>, </a:t>
            </a:r>
            <a:r>
              <a:rPr lang="en-US" dirty="0" smtClean="0"/>
              <a:t>Real-world, Real-time </a:t>
            </a:r>
            <a:r>
              <a:rPr lang="en-US" dirty="0"/>
              <a:t>C</a:t>
            </a:r>
            <a:r>
              <a:rPr lang="en-US" dirty="0" smtClean="0"/>
              <a:t>ontexts &amp; Urban </a:t>
            </a:r>
            <a:r>
              <a:rPr lang="en-US" dirty="0" smtClean="0"/>
              <a:t>Scales (since 2011)</a:t>
            </a:r>
            <a:endParaRPr lang="en-US" dirty="0"/>
          </a:p>
        </p:txBody>
      </p:sp>
      <p:pic>
        <p:nvPicPr>
          <p:cNvPr id="7" name="Picture 5" descr="Screen Shot 2014-12-28 at 11.51.1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374" y="1289005"/>
            <a:ext cx="1143247" cy="133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694413" y="3317366"/>
            <a:ext cx="1026752" cy="1566869"/>
            <a:chOff x="6355078" y="823830"/>
            <a:chExt cx="2387600" cy="5003800"/>
          </a:xfrm>
        </p:grpSpPr>
        <p:pic>
          <p:nvPicPr>
            <p:cNvPr id="11" name="Picture 10"/>
            <p:cNvPicPr>
              <a:picLocks noChangeAspect="1"/>
            </p:cNvPicPr>
            <p:nvPr/>
          </p:nvPicPr>
          <p:blipFill>
            <a:blip r:embed="rId4"/>
            <a:stretch>
              <a:fillRect/>
            </a:stretch>
          </p:blipFill>
          <p:spPr>
            <a:xfrm>
              <a:off x="6355078" y="823830"/>
              <a:ext cx="2387600" cy="5003800"/>
            </a:xfrm>
            <a:prstGeom prst="rect">
              <a:avLst/>
            </a:prstGeom>
          </p:spPr>
        </p:pic>
        <p:pic>
          <p:nvPicPr>
            <p:cNvPr id="12" name="Picture 11" descr="IMG_2649.PNG"/>
            <p:cNvPicPr>
              <a:picLocks noChangeAspect="1"/>
            </p:cNvPicPr>
            <p:nvPr/>
          </p:nvPicPr>
          <p:blipFill>
            <a:blip r:embed="rId5"/>
            <a:stretch>
              <a:fillRect/>
            </a:stretch>
          </p:blipFill>
          <p:spPr>
            <a:xfrm>
              <a:off x="6603998" y="1559595"/>
              <a:ext cx="1985909" cy="3532270"/>
            </a:xfrm>
            <a:prstGeom prst="rect">
              <a:avLst/>
            </a:prstGeom>
          </p:spPr>
        </p:pic>
      </p:grpSp>
      <p:pic>
        <p:nvPicPr>
          <p:cNvPr id="1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1886" y="5601412"/>
            <a:ext cx="1352020" cy="85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7">
            <a:extLst>
              <a:ext uri="{28A0092B-C50C-407E-A947-70E740481C1C}">
                <a14:useLocalDpi xmlns:a14="http://schemas.microsoft.com/office/drawing/2010/main" val="0"/>
              </a:ext>
            </a:extLst>
          </a:blip>
          <a:srcRect r="23077" b="17093"/>
          <a:stretch>
            <a:fillRect/>
          </a:stretch>
        </p:blipFill>
        <p:spPr bwMode="auto">
          <a:xfrm>
            <a:off x="2219422" y="3231164"/>
            <a:ext cx="1386671" cy="84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p:cNvPicPr>
            <a:picLocks noChangeAspect="1"/>
          </p:cNvPicPr>
          <p:nvPr/>
        </p:nvPicPr>
        <p:blipFill>
          <a:blip r:embed="rId8">
            <a:extLst>
              <a:ext uri="{28A0092B-C50C-407E-A947-70E740481C1C}">
                <a14:useLocalDpi xmlns:a14="http://schemas.microsoft.com/office/drawing/2010/main" val="0"/>
              </a:ext>
            </a:extLst>
          </a:blip>
          <a:srcRect t="22765"/>
          <a:stretch>
            <a:fillRect/>
          </a:stretch>
        </p:blipFill>
        <p:spPr bwMode="auto">
          <a:xfrm>
            <a:off x="2219422" y="4181003"/>
            <a:ext cx="1386671" cy="76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19422" y="2640143"/>
            <a:ext cx="1450567" cy="369332"/>
          </a:xfrm>
          <a:prstGeom prst="rect">
            <a:avLst/>
          </a:prstGeom>
          <a:noFill/>
        </p:spPr>
        <p:txBody>
          <a:bodyPr wrap="square" rtlCol="0">
            <a:spAutoFit/>
          </a:bodyPr>
          <a:lstStyle/>
          <a:p>
            <a:pPr algn="ctr"/>
            <a:r>
              <a:rPr lang="en-US" dirty="0" smtClean="0"/>
              <a:t>WX Info</a:t>
            </a:r>
            <a:endParaRPr lang="en-US" dirty="0"/>
          </a:p>
        </p:txBody>
      </p:sp>
      <p:sp>
        <p:nvSpPr>
          <p:cNvPr id="16" name="TextBox 15"/>
          <p:cNvSpPr txBox="1"/>
          <p:nvPr/>
        </p:nvSpPr>
        <p:spPr>
          <a:xfrm>
            <a:off x="436072" y="2586795"/>
            <a:ext cx="1774339" cy="646331"/>
          </a:xfrm>
          <a:prstGeom prst="rect">
            <a:avLst/>
          </a:prstGeom>
          <a:noFill/>
        </p:spPr>
        <p:txBody>
          <a:bodyPr wrap="square" rtlCol="0">
            <a:spAutoFit/>
          </a:bodyPr>
          <a:lstStyle/>
          <a:p>
            <a:pPr algn="ctr"/>
            <a:r>
              <a:rPr lang="en-US" dirty="0"/>
              <a:t>Sensors &amp; Software</a:t>
            </a:r>
          </a:p>
        </p:txBody>
      </p:sp>
      <p:sp>
        <p:nvSpPr>
          <p:cNvPr id="17" name="TextBox 16"/>
          <p:cNvSpPr txBox="1"/>
          <p:nvPr/>
        </p:nvSpPr>
        <p:spPr>
          <a:xfrm>
            <a:off x="504484" y="4828336"/>
            <a:ext cx="1410136" cy="646331"/>
          </a:xfrm>
          <a:prstGeom prst="rect">
            <a:avLst/>
          </a:prstGeom>
          <a:noFill/>
        </p:spPr>
        <p:txBody>
          <a:bodyPr wrap="square" rtlCol="0">
            <a:spAutoFit/>
          </a:bodyPr>
          <a:lstStyle/>
          <a:p>
            <a:pPr algn="ctr"/>
            <a:r>
              <a:rPr lang="en-US" dirty="0" smtClean="0"/>
              <a:t>CASA </a:t>
            </a:r>
            <a:r>
              <a:rPr lang="en-US" smtClean="0"/>
              <a:t>Alerts App</a:t>
            </a:r>
            <a:endParaRPr lang="en-US" dirty="0"/>
          </a:p>
        </p:txBody>
      </p:sp>
      <p:sp>
        <p:nvSpPr>
          <p:cNvPr id="18" name="TextBox 17"/>
          <p:cNvSpPr txBox="1"/>
          <p:nvPr/>
        </p:nvSpPr>
        <p:spPr>
          <a:xfrm>
            <a:off x="1468623" y="6417603"/>
            <a:ext cx="1405659" cy="369332"/>
          </a:xfrm>
          <a:prstGeom prst="rect">
            <a:avLst/>
          </a:prstGeom>
          <a:noFill/>
        </p:spPr>
        <p:txBody>
          <a:bodyPr wrap="square" rtlCol="0">
            <a:spAutoFit/>
          </a:bodyPr>
          <a:lstStyle/>
          <a:p>
            <a:pPr algn="ctr"/>
            <a:r>
              <a:rPr lang="en-US" dirty="0"/>
              <a:t>Publics </a:t>
            </a:r>
          </a:p>
        </p:txBody>
      </p:sp>
      <p:sp>
        <p:nvSpPr>
          <p:cNvPr id="19" name="TextBox 18"/>
          <p:cNvSpPr txBox="1"/>
          <p:nvPr/>
        </p:nvSpPr>
        <p:spPr>
          <a:xfrm>
            <a:off x="2143107" y="4938460"/>
            <a:ext cx="1667500" cy="369332"/>
          </a:xfrm>
          <a:prstGeom prst="rect">
            <a:avLst/>
          </a:prstGeom>
          <a:noFill/>
        </p:spPr>
        <p:txBody>
          <a:bodyPr wrap="square" rtlCol="0">
            <a:spAutoFit/>
          </a:bodyPr>
          <a:lstStyle/>
          <a:p>
            <a:r>
              <a:rPr lang="en-US" dirty="0"/>
              <a:t>Stakeholders</a:t>
            </a:r>
          </a:p>
        </p:txBody>
      </p:sp>
      <p:pic>
        <p:nvPicPr>
          <p:cNvPr id="20" name="Picture 19" descr="ftwvelcasa.png"/>
          <p:cNvPicPr>
            <a:picLocks noChangeAspect="1"/>
          </p:cNvPicPr>
          <p:nvPr/>
        </p:nvPicPr>
        <p:blipFill rotWithShape="1">
          <a:blip r:embed="rId9"/>
          <a:srcRect r="23402" b="19022"/>
          <a:stretch/>
        </p:blipFill>
        <p:spPr>
          <a:xfrm>
            <a:off x="2372738" y="1277752"/>
            <a:ext cx="1141009" cy="1351138"/>
          </a:xfrm>
          <a:prstGeom prst="rect">
            <a:avLst/>
          </a:prstGeom>
        </p:spPr>
      </p:pic>
      <p:sp>
        <p:nvSpPr>
          <p:cNvPr id="5" name="Content Placeholder 4"/>
          <p:cNvSpPr>
            <a:spLocks noGrp="1"/>
          </p:cNvSpPr>
          <p:nvPr>
            <p:ph idx="1"/>
          </p:nvPr>
        </p:nvSpPr>
        <p:spPr>
          <a:xfrm>
            <a:off x="4574693" y="1752750"/>
            <a:ext cx="7468471" cy="4938632"/>
          </a:xfrm>
          <a:solidFill>
            <a:schemeClr val="bg1"/>
          </a:solidFill>
        </p:spPr>
        <p:txBody>
          <a:bodyPr>
            <a:normAutofit/>
          </a:bodyPr>
          <a:lstStyle/>
          <a:p>
            <a:pPr>
              <a:lnSpc>
                <a:spcPct val="80000"/>
              </a:lnSpc>
            </a:pPr>
            <a:r>
              <a:rPr lang="en-US" sz="2600" dirty="0" smtClean="0"/>
              <a:t>Sensors-to-People </a:t>
            </a:r>
            <a:r>
              <a:rPr lang="en-US" sz="2600" dirty="0"/>
              <a:t>Severe Weather Warning System centered around X-band CASA radars &amp; other sensors</a:t>
            </a:r>
          </a:p>
          <a:p>
            <a:pPr>
              <a:lnSpc>
                <a:spcPct val="80000"/>
              </a:lnSpc>
            </a:pPr>
            <a:r>
              <a:rPr lang="en-US" altLang="x-none" sz="2600" dirty="0" smtClean="0">
                <a:ea typeface="ＭＳ Ｐゴシック" charset="-128"/>
              </a:rPr>
              <a:t>Demonstrates </a:t>
            </a:r>
            <a:r>
              <a:rPr lang="en-US" altLang="x-none" sz="2600" dirty="0">
                <a:ea typeface="ＭＳ Ｐゴシック" charset="-128"/>
              </a:rPr>
              <a:t>benefits of high resolution, lower atmosphere sensing: Urban, gaps, users</a:t>
            </a:r>
          </a:p>
          <a:p>
            <a:pPr>
              <a:lnSpc>
                <a:spcPct val="80000"/>
              </a:lnSpc>
            </a:pPr>
            <a:r>
              <a:rPr lang="en-US" altLang="x-none" sz="2600" dirty="0" smtClean="0">
                <a:ea typeface="ＭＳ Ｐゴシック" charset="-128"/>
              </a:rPr>
              <a:t>Multidisciplinary </a:t>
            </a:r>
            <a:r>
              <a:rPr lang="en-US" altLang="x-none" sz="2600" dirty="0">
                <a:ea typeface="ＭＳ Ｐゴシック" charset="-128"/>
              </a:rPr>
              <a:t>research in live environment (physical, technical, social sciences)</a:t>
            </a:r>
          </a:p>
          <a:p>
            <a:pPr>
              <a:lnSpc>
                <a:spcPct val="80000"/>
              </a:lnSpc>
            </a:pPr>
            <a:r>
              <a:rPr lang="en-US" altLang="x-none" sz="2600" dirty="0" smtClean="0">
                <a:ea typeface="ＭＳ Ｐゴシック" charset="-128"/>
              </a:rPr>
              <a:t>Flexible </a:t>
            </a:r>
            <a:r>
              <a:rPr lang="en-US" altLang="x-none" sz="2600" dirty="0">
                <a:ea typeface="ＭＳ Ｐゴシック" charset="-128"/>
              </a:rPr>
              <a:t>infrastructure for technology development &amp; </a:t>
            </a:r>
            <a:r>
              <a:rPr lang="en-US" altLang="x-none" sz="2600" dirty="0" smtClean="0">
                <a:ea typeface="ＭＳ Ｐゴシック" charset="-128"/>
              </a:rPr>
              <a:t>R2O</a:t>
            </a:r>
            <a:endParaRPr lang="en-US" altLang="x-none" sz="2600" dirty="0">
              <a:ea typeface="ＭＳ Ｐゴシック" charset="-128"/>
            </a:endParaRPr>
          </a:p>
          <a:p>
            <a:pPr>
              <a:lnSpc>
                <a:spcPct val="80000"/>
              </a:lnSpc>
            </a:pPr>
            <a:r>
              <a:rPr lang="en-US" sz="2600" dirty="0" smtClean="0"/>
              <a:t>Co-Creation with users through a public private partnership </a:t>
            </a:r>
            <a:endParaRPr lang="en-US" sz="2600" dirty="0"/>
          </a:p>
        </p:txBody>
      </p:sp>
    </p:spTree>
    <p:extLst>
      <p:ext uri="{BB962C8B-B14F-4D97-AF65-F5344CB8AC3E}">
        <p14:creationId xmlns:p14="http://schemas.microsoft.com/office/powerpoint/2010/main" val="19179501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resentation_Template_all_logos">
  <a:themeElements>
    <a:clrScheme name="Presentation_Template_all_log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_Template_all_logos">
      <a:majorFont>
        <a:latin typeface="Arial"/>
        <a:ea typeface="Arial"/>
        <a:cs typeface="Arial"/>
      </a:majorFont>
      <a:minorFont>
        <a:latin typeface="Arial Unicode M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esentation_Template_all_log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_Template_all_logo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_Template_all_logo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_Template_all_logo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_Template_all_logo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_Template_all_logo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_Template_all_logo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_Template_all_logo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_Template_all_logo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_Template_all_logo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_Template_all_logo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_Template_all_logo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34351</TotalTime>
  <Words>1615</Words>
  <Application>Microsoft Macintosh PowerPoint</Application>
  <PresentationFormat>Custom</PresentationFormat>
  <Paragraphs>281</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Presentation_Template_all_logos</vt:lpstr>
      <vt:lpstr>Context Aware Weather Warning Systems </vt:lpstr>
      <vt:lpstr>Collaborators &amp; Funding Sources</vt:lpstr>
      <vt:lpstr>Severe Weather Warning Systems Are Complex</vt:lpstr>
      <vt:lpstr>Technology Trends &amp; Severe Weather Warning</vt:lpstr>
      <vt:lpstr>What are the opportunities for Severe Weather Warning Systems?   </vt:lpstr>
      <vt:lpstr>Today’s Talk </vt:lpstr>
      <vt:lpstr>Background</vt:lpstr>
      <vt:lpstr>My Background </vt:lpstr>
      <vt:lpstr>CASA DFW Living Lab: Technology, People, Real-world, Real-time Contexts &amp; Urban Scales (since 2011)</vt:lpstr>
      <vt:lpstr>CASA DFW Living Lab: Concept of Operations</vt:lpstr>
      <vt:lpstr>North Central Texas community contributes resources for installation and operation of radar network</vt:lpstr>
      <vt:lpstr>KFWD issues tornado warning based on CASA data on 01/15/17</vt:lpstr>
      <vt:lpstr>Media Pilot: NBCDFW Using CASA Radar Data 5/3/18</vt:lpstr>
      <vt:lpstr>Context Aware Warning Systems</vt:lpstr>
      <vt:lpstr>CASA Alerts App Enables Research on User Perception &amp; Response to Weather Infomration</vt:lpstr>
      <vt:lpstr>Context-Aware Warning System: Links Hazards Infrastructure, Policy, People Contexts Dynamically in Time &amp; Space</vt:lpstr>
      <vt:lpstr>PowerPoint Presentation</vt:lpstr>
      <vt:lpstr>Research Projects</vt:lpstr>
      <vt:lpstr>Linking the publics’ perception of rain intensity &amp; radar  data pilot study</vt:lpstr>
      <vt:lpstr>PowerPoint Presentation</vt:lpstr>
      <vt:lpstr>Human Mobility Research: Individual Foot Prints</vt:lpstr>
      <vt:lpstr>Individual Footprint: Time-Weighted Density</vt:lpstr>
      <vt:lpstr>People spent 80% of their time in 23% of their footprint </vt:lpstr>
      <vt:lpstr>Why are individual footprints important?</vt:lpstr>
      <vt:lpstr>7/9/17 Flash Flood Case Study</vt:lpstr>
      <vt:lpstr>Individual footprints can represent people’s spatial, temporal and perceptual contexts</vt:lpstr>
      <vt:lpstr>Broader Implications and Next Steps</vt:lpstr>
      <vt:lpstr>Footprints Can Be a Spatial/Temporal Representation of People in Time and in Space in Operational Warning Systems</vt:lpstr>
      <vt:lpstr>Next Steps</vt:lpstr>
      <vt:lpstr>Thank you</vt:lpstr>
    </vt:vector>
  </TitlesOfParts>
  <Company>Umass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SOCIAL AND BEHAVIORAL SCIENCE (SBS) RESEARCH AND APPLICATION WITHIN THE WEATHER ENTERPRISE: through multidisciplinary Living Lab Test Beds</dc:title>
  <dc:creator>Brenda Philips</dc:creator>
  <cp:lastModifiedBy>Brenda Philips</cp:lastModifiedBy>
  <cp:revision>202</cp:revision>
  <cp:lastPrinted>2018-05-30T18:37:41Z</cp:lastPrinted>
  <dcterms:created xsi:type="dcterms:W3CDTF">2016-11-29T16:31:35Z</dcterms:created>
  <dcterms:modified xsi:type="dcterms:W3CDTF">2018-05-30T21:34:46Z</dcterms:modified>
</cp:coreProperties>
</file>