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9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0" r:id="rId18"/>
    <p:sldId id="271" r:id="rId19"/>
    <p:sldId id="272" r:id="rId20"/>
    <p:sldId id="289" r:id="rId21"/>
    <p:sldId id="282" r:id="rId22"/>
    <p:sldId id="283" r:id="rId23"/>
    <p:sldId id="284" r:id="rId24"/>
    <p:sldId id="285" r:id="rId25"/>
    <p:sldId id="286" r:id="rId26"/>
    <p:sldId id="287" r:id="rId27"/>
    <p:sldId id="279" r:id="rId28"/>
    <p:sldId id="280" r:id="rId29"/>
    <p:sldId id="281" r:id="rId30"/>
    <p:sldId id="278" r:id="rId31"/>
    <p:sldId id="288" r:id="rId32"/>
    <p:sldId id="291" r:id="rId33"/>
    <p:sldId id="293" r:id="rId34"/>
    <p:sldId id="292" r:id="rId35"/>
    <p:sldId id="276" r:id="rId36"/>
    <p:sldId id="275" r:id="rId37"/>
    <p:sldId id="29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00"/>
    <a:srgbClr val="4EF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94626" autoAdjust="0"/>
  </p:normalViewPr>
  <p:slideViewPr>
    <p:cSldViewPr>
      <p:cViewPr varScale="1">
        <p:scale>
          <a:sx n="67" d="100"/>
          <a:sy n="67" d="100"/>
        </p:scale>
        <p:origin x="-139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207698-DC11-4A8C-A2DC-9991287E6C07}" type="doc">
      <dgm:prSet loTypeId="urn:microsoft.com/office/officeart/2005/8/layout/hierarchy3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4D84D2-68C1-47C1-B8A8-D43E4BEBF71B}">
      <dgm:prSet phldrT="[Text]"/>
      <dgm:spPr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smtClean="0"/>
            <a:t>Disorganized</a:t>
          </a:r>
          <a:endParaRPr lang="en-US" dirty="0"/>
        </a:p>
      </dgm:t>
    </dgm:pt>
    <dgm:pt modelId="{C04FD528-A551-486F-88D3-AE6DBEC29A9D}" type="parTrans" cxnId="{4C853EF3-991F-4CCB-8615-0311107A9FBC}">
      <dgm:prSet/>
      <dgm:spPr/>
      <dgm:t>
        <a:bodyPr/>
        <a:lstStyle/>
        <a:p>
          <a:endParaRPr lang="en-US"/>
        </a:p>
      </dgm:t>
    </dgm:pt>
    <dgm:pt modelId="{18EE3422-9B6D-401C-B86F-320F1A1353F4}" type="sibTrans" cxnId="{4C853EF3-991F-4CCB-8615-0311107A9FBC}">
      <dgm:prSet/>
      <dgm:spPr/>
      <dgm:t>
        <a:bodyPr/>
        <a:lstStyle/>
        <a:p>
          <a:endParaRPr lang="en-US"/>
        </a:p>
      </dgm:t>
    </dgm:pt>
    <dgm:pt modelId="{D9404A24-0151-4A57-9080-276C02C46ED0}">
      <dgm:prSet phldrT="[Text]"/>
      <dgm:spPr>
        <a:ln w="127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Bow Echo</a:t>
          </a:r>
          <a:endParaRPr lang="en-US" dirty="0"/>
        </a:p>
      </dgm:t>
    </dgm:pt>
    <dgm:pt modelId="{D1453BE7-6547-4CD9-8B67-B1C166E448FE}" type="parTrans" cxnId="{68578712-5212-4865-AADE-7F9FC5D460EA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 w="222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9B20348B-B32E-4DB9-AE45-42EA3F92B9E4}" type="sibTrans" cxnId="{68578712-5212-4865-AADE-7F9FC5D460EA}">
      <dgm:prSet/>
      <dgm:spPr/>
      <dgm:t>
        <a:bodyPr/>
        <a:lstStyle/>
        <a:p>
          <a:endParaRPr lang="en-US"/>
        </a:p>
      </dgm:t>
    </dgm:pt>
    <dgm:pt modelId="{992DAC63-722F-4AF2-936A-2E9E1BE5B101}">
      <dgm:prSet phldrT="[Text]"/>
      <dgm:spPr>
        <a:ln w="127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Discrete</a:t>
          </a:r>
          <a:endParaRPr lang="en-US" dirty="0"/>
        </a:p>
      </dgm:t>
    </dgm:pt>
    <dgm:pt modelId="{CDE71AC7-72A7-4EEB-B990-930447F90AE6}" type="parTrans" cxnId="{2283E512-B8FF-4BE6-A456-0949F585767B}">
      <dgm:prSet/>
      <dgm:spPr/>
      <dgm:t>
        <a:bodyPr/>
        <a:lstStyle/>
        <a:p>
          <a:endParaRPr lang="en-US"/>
        </a:p>
      </dgm:t>
    </dgm:pt>
    <dgm:pt modelId="{AF0E1FA5-86FB-4278-910F-0EF48EDA3297}" type="sibTrans" cxnId="{2283E512-B8FF-4BE6-A456-0949F585767B}">
      <dgm:prSet/>
      <dgm:spPr/>
      <dgm:t>
        <a:bodyPr/>
        <a:lstStyle/>
        <a:p>
          <a:endParaRPr lang="en-US"/>
        </a:p>
      </dgm:t>
    </dgm:pt>
    <dgm:pt modelId="{733F5289-ED52-4880-8434-35A949A578DA}">
      <dgm:prSet phldrT="[Text]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err="1" smtClean="0"/>
            <a:t>Supercell</a:t>
          </a:r>
          <a:r>
            <a:rPr lang="en-US" dirty="0" smtClean="0"/>
            <a:t> Right Mover</a:t>
          </a:r>
        </a:p>
      </dgm:t>
    </dgm:pt>
    <dgm:pt modelId="{CFFC57D4-2A57-4CC1-92CC-81B95CCF9F7D}" type="parTrans" cxnId="{6F621E3B-D604-43BB-809D-B4FCCE41340D}">
      <dgm:prSet/>
      <dgm:spPr/>
      <dgm:t>
        <a:bodyPr/>
        <a:lstStyle/>
        <a:p>
          <a:endParaRPr lang="en-US"/>
        </a:p>
      </dgm:t>
    </dgm:pt>
    <dgm:pt modelId="{1CEF546F-2724-47D5-80E5-EE0BBA78A04F}" type="sibTrans" cxnId="{6F621E3B-D604-43BB-809D-B4FCCE41340D}">
      <dgm:prSet/>
      <dgm:spPr/>
      <dgm:t>
        <a:bodyPr/>
        <a:lstStyle/>
        <a:p>
          <a:endParaRPr lang="en-US"/>
        </a:p>
      </dgm:t>
    </dgm:pt>
    <dgm:pt modelId="{4F119F76-A6DE-4F9E-8327-BDBA28205C88}">
      <dgm:prSet phldrT="[Text]"/>
      <dgm:spPr>
        <a:ln w="127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Discrete</a:t>
          </a:r>
          <a:endParaRPr lang="en-US" dirty="0"/>
        </a:p>
      </dgm:t>
    </dgm:pt>
    <dgm:pt modelId="{7FC2893D-9941-4111-8F98-3F0D042CBA39}" type="parTrans" cxnId="{C63C308A-8D2C-4545-9A94-2B18B9DEE04A}">
      <dgm:prSet/>
      <dgm:spPr/>
      <dgm:t>
        <a:bodyPr/>
        <a:lstStyle/>
        <a:p>
          <a:endParaRPr lang="en-US"/>
        </a:p>
      </dgm:t>
    </dgm:pt>
    <dgm:pt modelId="{99487AE0-EC86-435A-AA39-8706B5FE3BC9}" type="sibTrans" cxnId="{C63C308A-8D2C-4545-9A94-2B18B9DEE04A}">
      <dgm:prSet/>
      <dgm:spPr/>
      <dgm:t>
        <a:bodyPr/>
        <a:lstStyle/>
        <a:p>
          <a:endParaRPr lang="en-US"/>
        </a:p>
      </dgm:t>
    </dgm:pt>
    <dgm:pt modelId="{FDA7C9E1-A2E7-4620-A64A-6F58E8034ABD}">
      <dgm:prSet phldrT="[Text]"/>
      <dgm:spPr>
        <a:ln w="127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In Line</a:t>
          </a:r>
          <a:endParaRPr lang="en-US" dirty="0"/>
        </a:p>
      </dgm:t>
    </dgm:pt>
    <dgm:pt modelId="{02F075AF-B401-4361-B320-E1AFF1BE2E15}" type="parTrans" cxnId="{24F2186D-D0D4-443F-B2DA-682B7D83F63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 w="222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CBEABE0-7554-463A-8AE7-5E6910CDC108}" type="sibTrans" cxnId="{24F2186D-D0D4-443F-B2DA-682B7D83F632}">
      <dgm:prSet/>
      <dgm:spPr/>
      <dgm:t>
        <a:bodyPr/>
        <a:lstStyle/>
        <a:p>
          <a:endParaRPr lang="en-US"/>
        </a:p>
      </dgm:t>
    </dgm:pt>
    <dgm:pt modelId="{FB92F22A-CE6B-4983-989D-2C5A964C1E47}">
      <dgm:prSet phldrT="[Text]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</a:gradFill>
      </dgm:spPr>
      <dgm:t>
        <a:bodyPr/>
        <a:lstStyle/>
        <a:p>
          <a:r>
            <a:rPr lang="en-US" smtClean="0"/>
            <a:t>QLCS</a:t>
          </a:r>
          <a:endParaRPr lang="en-US" dirty="0"/>
        </a:p>
      </dgm:t>
    </dgm:pt>
    <dgm:pt modelId="{855CB3BB-A137-4F57-B75A-46AF1C4CEF6A}" type="parTrans" cxnId="{362CD4C0-2A34-4DEF-91F2-133602F8452A}">
      <dgm:prSet/>
      <dgm:spPr/>
      <dgm:t>
        <a:bodyPr/>
        <a:lstStyle/>
        <a:p>
          <a:endParaRPr lang="en-US"/>
        </a:p>
      </dgm:t>
    </dgm:pt>
    <dgm:pt modelId="{6ACC8DD2-FA73-46E3-A61C-C937E69FF2F6}" type="sibTrans" cxnId="{362CD4C0-2A34-4DEF-91F2-133602F8452A}">
      <dgm:prSet/>
      <dgm:spPr/>
      <dgm:t>
        <a:bodyPr/>
        <a:lstStyle/>
        <a:p>
          <a:endParaRPr lang="en-US"/>
        </a:p>
      </dgm:t>
    </dgm:pt>
    <dgm:pt modelId="{76788AC6-BE5D-44F3-BD78-3D18F1D9E621}">
      <dgm:prSet phldrT="[Text]"/>
      <dgm:spPr>
        <a:ln w="127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In Cluster</a:t>
          </a:r>
          <a:endParaRPr lang="en-US" dirty="0"/>
        </a:p>
      </dgm:t>
    </dgm:pt>
    <dgm:pt modelId="{62AACFEB-9FD2-4D24-9356-F447D0D4F9CD}" type="parTrans" cxnId="{CBB17C99-5AAB-4B3A-8AF1-FE418C4E88C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25E2CE7-8F5C-494F-91C8-6E821C27B18D}" type="sibTrans" cxnId="{CBB17C99-5AAB-4B3A-8AF1-FE418C4E88C9}">
      <dgm:prSet/>
      <dgm:spPr/>
      <dgm:t>
        <a:bodyPr/>
        <a:lstStyle/>
        <a:p>
          <a:endParaRPr lang="en-US"/>
        </a:p>
      </dgm:t>
    </dgm:pt>
    <dgm:pt modelId="{6626006C-52CE-4688-9BD6-9A49CCD64D6A}">
      <dgm:prSet phldrT="[Text]"/>
      <dgm:spPr>
        <a:ln w="127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In Line</a:t>
          </a:r>
          <a:endParaRPr lang="en-US" dirty="0"/>
        </a:p>
      </dgm:t>
    </dgm:pt>
    <dgm:pt modelId="{084A83FD-221C-446B-A651-4D6DA43ACB2D}" type="parTrans" cxnId="{973E080F-8957-4419-80DE-2729D37A31AF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 w="222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D23964D-A586-42D5-B52D-BB004672C145}" type="sibTrans" cxnId="{973E080F-8957-4419-80DE-2729D37A31AF}">
      <dgm:prSet/>
      <dgm:spPr/>
      <dgm:t>
        <a:bodyPr/>
        <a:lstStyle/>
        <a:p>
          <a:endParaRPr lang="en-US"/>
        </a:p>
      </dgm:t>
    </dgm:pt>
    <dgm:pt modelId="{1BDFC12B-1FB7-43DD-A18D-6BBD66262F00}">
      <dgm:prSet phldrT="[Text]"/>
      <dgm:spPr>
        <a:ln w="127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In Cluster</a:t>
          </a:r>
          <a:endParaRPr lang="en-US" dirty="0"/>
        </a:p>
      </dgm:t>
    </dgm:pt>
    <dgm:pt modelId="{ED8E6519-781C-4760-9FD9-593D6327BEA1}" type="parTrans" cxnId="{0B1B701B-3F62-43F6-94D3-DAF2D194BB4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E5B8025-C846-4F96-B76B-8F1EF4232C88}" type="sibTrans" cxnId="{0B1B701B-3F62-43F6-94D3-DAF2D194BB4D}">
      <dgm:prSet/>
      <dgm:spPr/>
      <dgm:t>
        <a:bodyPr/>
        <a:lstStyle/>
        <a:p>
          <a:endParaRPr lang="en-US"/>
        </a:p>
      </dgm:t>
    </dgm:pt>
    <dgm:pt modelId="{59CAF001-B18B-4A35-8FF7-6F4DB7424C51}">
      <dgm:prSet phldrT="[Text]"/>
      <dgm:spPr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</a:gradFill>
      </dgm:spPr>
      <dgm:t>
        <a:bodyPr/>
        <a:lstStyle/>
        <a:p>
          <a:r>
            <a:rPr lang="en-US" dirty="0" err="1" smtClean="0"/>
            <a:t>Supercell</a:t>
          </a:r>
          <a:r>
            <a:rPr lang="en-US" dirty="0" smtClean="0"/>
            <a:t> Left Mover</a:t>
          </a:r>
          <a:endParaRPr lang="en-US" dirty="0"/>
        </a:p>
      </dgm:t>
    </dgm:pt>
    <dgm:pt modelId="{3197E189-6A86-461B-8E3F-13B814C9837C}" type="parTrans" cxnId="{D0A469C8-3C8B-4CD1-AD02-AA90B606C8FA}">
      <dgm:prSet/>
      <dgm:spPr/>
      <dgm:t>
        <a:bodyPr/>
        <a:lstStyle/>
        <a:p>
          <a:endParaRPr lang="en-US"/>
        </a:p>
      </dgm:t>
    </dgm:pt>
    <dgm:pt modelId="{F4E629E0-1F3A-46B7-BF9E-FAE12742C786}" type="sibTrans" cxnId="{D0A469C8-3C8B-4CD1-AD02-AA90B606C8FA}">
      <dgm:prSet/>
      <dgm:spPr/>
      <dgm:t>
        <a:bodyPr/>
        <a:lstStyle/>
        <a:p>
          <a:endParaRPr lang="en-US"/>
        </a:p>
      </dgm:t>
    </dgm:pt>
    <dgm:pt modelId="{B80E4F12-8B86-4E4B-872A-C5AB253FD778}">
      <dgm:prSet phldrT="[Text]"/>
      <dgm:spPr>
        <a:ln w="127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Discrete</a:t>
          </a:r>
          <a:endParaRPr lang="en-US" dirty="0"/>
        </a:p>
      </dgm:t>
    </dgm:pt>
    <dgm:pt modelId="{362DB236-06F9-4B37-AB98-6E949FAFDE38}" type="parTrans" cxnId="{14F0D108-1BA6-4EF8-88AC-9956078F69A3}">
      <dgm:prSet/>
      <dgm:spPr/>
      <dgm:t>
        <a:bodyPr/>
        <a:lstStyle/>
        <a:p>
          <a:endParaRPr lang="en-US"/>
        </a:p>
      </dgm:t>
    </dgm:pt>
    <dgm:pt modelId="{719B4EF9-DE83-46B7-86AE-077DE1E443C0}" type="sibTrans" cxnId="{14F0D108-1BA6-4EF8-88AC-9956078F69A3}">
      <dgm:prSet/>
      <dgm:spPr/>
      <dgm:t>
        <a:bodyPr/>
        <a:lstStyle/>
        <a:p>
          <a:endParaRPr lang="en-US"/>
        </a:p>
      </dgm:t>
    </dgm:pt>
    <dgm:pt modelId="{1510D14F-D5F8-4A55-ACBB-29F723D87D1C}">
      <dgm:prSet phldrT="[Text]"/>
      <dgm:spPr>
        <a:ln w="127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In Cluster</a:t>
          </a:r>
          <a:endParaRPr lang="en-US" dirty="0"/>
        </a:p>
      </dgm:t>
    </dgm:pt>
    <dgm:pt modelId="{E0E16DB4-6303-4248-9310-7F1E76AAB06A}" type="parTrans" cxnId="{EA6BA2C9-7F85-43CA-83C2-400DBF3FF64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DF07164-E44F-4502-BE35-52FE925E2636}" type="sibTrans" cxnId="{EA6BA2C9-7F85-43CA-83C2-400DBF3FF645}">
      <dgm:prSet/>
      <dgm:spPr/>
      <dgm:t>
        <a:bodyPr/>
        <a:lstStyle/>
        <a:p>
          <a:endParaRPr lang="en-US"/>
        </a:p>
      </dgm:t>
    </dgm:pt>
    <dgm:pt modelId="{2357944B-470E-4F3D-A024-96D00A658F61}">
      <dgm:prSet phldrT="[Text]"/>
      <dgm:spPr>
        <a:ln w="1270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In Line</a:t>
          </a:r>
          <a:endParaRPr lang="en-US" dirty="0"/>
        </a:p>
      </dgm:t>
    </dgm:pt>
    <dgm:pt modelId="{443B2BCF-B3FC-48FB-9D17-460CB1FC165F}" type="parTrans" cxnId="{CF073AAA-7C2E-4B7F-B6B9-0CBA3031C0B6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>
        <a:ln w="22225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F123351-7C84-4320-8755-83549BF278DD}" type="sibTrans" cxnId="{CF073AAA-7C2E-4B7F-B6B9-0CBA3031C0B6}">
      <dgm:prSet/>
      <dgm:spPr/>
      <dgm:t>
        <a:bodyPr/>
        <a:lstStyle/>
        <a:p>
          <a:endParaRPr lang="en-US"/>
        </a:p>
      </dgm:t>
    </dgm:pt>
    <dgm:pt modelId="{72630C8F-451D-480C-B6E2-E44608ACDE4D}" type="pres">
      <dgm:prSet presAssocID="{15207698-DC11-4A8C-A2DC-9991287E6C0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37894CC-67F1-44B5-AF8B-657C3602FD0B}" type="pres">
      <dgm:prSet presAssocID="{154D84D2-68C1-47C1-B8A8-D43E4BEBF71B}" presName="root" presStyleCnt="0"/>
      <dgm:spPr/>
    </dgm:pt>
    <dgm:pt modelId="{3F039427-FA7D-4D64-BCB2-E167596A4007}" type="pres">
      <dgm:prSet presAssocID="{154D84D2-68C1-47C1-B8A8-D43E4BEBF71B}" presName="rootComposite" presStyleCnt="0"/>
      <dgm:spPr/>
    </dgm:pt>
    <dgm:pt modelId="{12E3BA43-D51E-4517-AE92-7FD37E6054D3}" type="pres">
      <dgm:prSet presAssocID="{154D84D2-68C1-47C1-B8A8-D43E4BEBF71B}" presName="rootText" presStyleLbl="node1" presStyleIdx="0" presStyleCnt="4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21CCAFD-B6A8-47E5-AC7B-8F526D739727}" type="pres">
      <dgm:prSet presAssocID="{154D84D2-68C1-47C1-B8A8-D43E4BEBF71B}" presName="rootConnector" presStyleLbl="node1" presStyleIdx="0" presStyleCnt="4"/>
      <dgm:spPr/>
      <dgm:t>
        <a:bodyPr/>
        <a:lstStyle/>
        <a:p>
          <a:endParaRPr lang="en-US"/>
        </a:p>
      </dgm:t>
    </dgm:pt>
    <dgm:pt modelId="{F16EB266-E02D-4736-94C3-623426F2F11C}" type="pres">
      <dgm:prSet presAssocID="{154D84D2-68C1-47C1-B8A8-D43E4BEBF71B}" presName="childShape" presStyleCnt="0"/>
      <dgm:spPr/>
    </dgm:pt>
    <dgm:pt modelId="{8D751615-158F-45D2-B827-A288CD578C38}" type="pres">
      <dgm:prSet presAssocID="{CDE71AC7-72A7-4EEB-B990-930447F90AE6}" presName="Name13" presStyleLbl="parChTrans1D2" presStyleIdx="0" presStyleCnt="10"/>
      <dgm:spPr/>
      <dgm:t>
        <a:bodyPr/>
        <a:lstStyle/>
        <a:p>
          <a:endParaRPr lang="en-US"/>
        </a:p>
      </dgm:t>
    </dgm:pt>
    <dgm:pt modelId="{E298F08E-F8A6-4777-B562-33715426E8D7}" type="pres">
      <dgm:prSet presAssocID="{992DAC63-722F-4AF2-936A-2E9E1BE5B101}" presName="childText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F342B-A87F-48BE-8EE3-92EBD3A978AE}" type="pres">
      <dgm:prSet presAssocID="{62AACFEB-9FD2-4D24-9356-F447D0D4F9CD}" presName="Name13" presStyleLbl="parChTrans1D2" presStyleIdx="1" presStyleCnt="10"/>
      <dgm:spPr/>
      <dgm:t>
        <a:bodyPr/>
        <a:lstStyle/>
        <a:p>
          <a:endParaRPr lang="en-US"/>
        </a:p>
      </dgm:t>
    </dgm:pt>
    <dgm:pt modelId="{E20D3C5E-8CCC-403C-BB1D-5981F2E35A42}" type="pres">
      <dgm:prSet presAssocID="{76788AC6-BE5D-44F3-BD78-3D18F1D9E621}" presName="childText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B75390-071B-42A8-8C82-43BE2FC0654C}" type="pres">
      <dgm:prSet presAssocID="{084A83FD-221C-446B-A651-4D6DA43ACB2D}" presName="Name13" presStyleLbl="parChTrans1D2" presStyleIdx="2" presStyleCnt="10"/>
      <dgm:spPr/>
      <dgm:t>
        <a:bodyPr/>
        <a:lstStyle/>
        <a:p>
          <a:endParaRPr lang="en-US"/>
        </a:p>
      </dgm:t>
    </dgm:pt>
    <dgm:pt modelId="{CC781EE5-4C17-4EF1-9753-7BAE49D6184F}" type="pres">
      <dgm:prSet presAssocID="{6626006C-52CE-4688-9BD6-9A49CCD64D6A}" presName="childText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49AFE-DB51-429F-9DB3-267484A33B75}" type="pres">
      <dgm:prSet presAssocID="{FB92F22A-CE6B-4983-989D-2C5A964C1E47}" presName="root" presStyleCnt="0"/>
      <dgm:spPr/>
    </dgm:pt>
    <dgm:pt modelId="{3BFA87DE-B393-4626-B094-882E69508D38}" type="pres">
      <dgm:prSet presAssocID="{FB92F22A-CE6B-4983-989D-2C5A964C1E47}" presName="rootComposite" presStyleCnt="0"/>
      <dgm:spPr/>
    </dgm:pt>
    <dgm:pt modelId="{672039DD-9CA5-46BD-9713-8B6C9C1BD414}" type="pres">
      <dgm:prSet presAssocID="{FB92F22A-CE6B-4983-989D-2C5A964C1E47}" presName="rootText" presStyleLbl="node1" presStyleIdx="1" presStyleCnt="4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831BEB40-CAF9-4400-9D25-AF7402484F2A}" type="pres">
      <dgm:prSet presAssocID="{FB92F22A-CE6B-4983-989D-2C5A964C1E47}" presName="rootConnector" presStyleLbl="node1" presStyleIdx="1" presStyleCnt="4"/>
      <dgm:spPr/>
      <dgm:t>
        <a:bodyPr/>
        <a:lstStyle/>
        <a:p>
          <a:endParaRPr lang="en-US"/>
        </a:p>
      </dgm:t>
    </dgm:pt>
    <dgm:pt modelId="{B7993DD8-56CF-4943-8797-DCE5CFCBAABB}" type="pres">
      <dgm:prSet presAssocID="{FB92F22A-CE6B-4983-989D-2C5A964C1E47}" presName="childShape" presStyleCnt="0"/>
      <dgm:spPr/>
    </dgm:pt>
    <dgm:pt modelId="{B6FCA58A-B92A-4C84-965D-61BF527FF9F8}" type="pres">
      <dgm:prSet presAssocID="{D1453BE7-6547-4CD9-8B67-B1C166E448FE}" presName="Name13" presStyleLbl="parChTrans1D2" presStyleIdx="3" presStyleCnt="10"/>
      <dgm:spPr/>
      <dgm:t>
        <a:bodyPr/>
        <a:lstStyle/>
        <a:p>
          <a:endParaRPr lang="en-US"/>
        </a:p>
      </dgm:t>
    </dgm:pt>
    <dgm:pt modelId="{3A430263-A9CF-40D3-BBE0-96A76EE3F521}" type="pres">
      <dgm:prSet presAssocID="{D9404A24-0151-4A57-9080-276C02C46ED0}" presName="childText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F025CC-B8FB-43E5-B750-3C00008CB63D}" type="pres">
      <dgm:prSet presAssocID="{733F5289-ED52-4880-8434-35A949A578DA}" presName="root" presStyleCnt="0"/>
      <dgm:spPr/>
    </dgm:pt>
    <dgm:pt modelId="{6B2545D5-B8F8-4107-A6A4-FBACD6967235}" type="pres">
      <dgm:prSet presAssocID="{733F5289-ED52-4880-8434-35A949A578DA}" presName="rootComposite" presStyleCnt="0"/>
      <dgm:spPr/>
    </dgm:pt>
    <dgm:pt modelId="{303DF48C-E010-4AF8-8BF5-4E9814200F0C}" type="pres">
      <dgm:prSet presAssocID="{733F5289-ED52-4880-8434-35A949A578DA}" presName="rootText" presStyleLbl="node1" presStyleIdx="2" presStyleCnt="4" custLinFactNeighborY="-10954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D65C9D-CB1F-4C6B-9617-E2BEC2E244AB}" type="pres">
      <dgm:prSet presAssocID="{733F5289-ED52-4880-8434-35A949A578DA}" presName="rootConnector" presStyleLbl="node1" presStyleIdx="2" presStyleCnt="4"/>
      <dgm:spPr/>
      <dgm:t>
        <a:bodyPr/>
        <a:lstStyle/>
        <a:p>
          <a:endParaRPr lang="en-US"/>
        </a:p>
      </dgm:t>
    </dgm:pt>
    <dgm:pt modelId="{A6FAEAA2-AFAD-42B9-8DB6-37B598100F17}" type="pres">
      <dgm:prSet presAssocID="{733F5289-ED52-4880-8434-35A949A578DA}" presName="childShape" presStyleCnt="0"/>
      <dgm:spPr/>
    </dgm:pt>
    <dgm:pt modelId="{91ED0397-54CD-4902-A395-9DB3800E2ACC}" type="pres">
      <dgm:prSet presAssocID="{7FC2893D-9941-4111-8F98-3F0D042CBA39}" presName="Name13" presStyleLbl="parChTrans1D2" presStyleIdx="4" presStyleCnt="10"/>
      <dgm:spPr/>
      <dgm:t>
        <a:bodyPr/>
        <a:lstStyle/>
        <a:p>
          <a:endParaRPr lang="en-US"/>
        </a:p>
      </dgm:t>
    </dgm:pt>
    <dgm:pt modelId="{B748B261-B971-40D2-A5D2-43EE6EB3D6B2}" type="pres">
      <dgm:prSet presAssocID="{4F119F76-A6DE-4F9E-8327-BDBA28205C88}" presName="childText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CED0E-E356-457A-9A60-944A0E552D49}" type="pres">
      <dgm:prSet presAssocID="{ED8E6519-781C-4760-9FD9-593D6327BEA1}" presName="Name13" presStyleLbl="parChTrans1D2" presStyleIdx="5" presStyleCnt="10"/>
      <dgm:spPr/>
      <dgm:t>
        <a:bodyPr/>
        <a:lstStyle/>
        <a:p>
          <a:endParaRPr lang="en-US"/>
        </a:p>
      </dgm:t>
    </dgm:pt>
    <dgm:pt modelId="{9C3B1BCF-88C6-4B84-AE1A-D6782B8E8791}" type="pres">
      <dgm:prSet presAssocID="{1BDFC12B-1FB7-43DD-A18D-6BBD66262F00}" presName="childText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68EE1A-99B2-4A35-86E6-543022C6291A}" type="pres">
      <dgm:prSet presAssocID="{02F075AF-B401-4361-B320-E1AFF1BE2E15}" presName="Name13" presStyleLbl="parChTrans1D2" presStyleIdx="6" presStyleCnt="10"/>
      <dgm:spPr/>
      <dgm:t>
        <a:bodyPr/>
        <a:lstStyle/>
        <a:p>
          <a:endParaRPr lang="en-US"/>
        </a:p>
      </dgm:t>
    </dgm:pt>
    <dgm:pt modelId="{DC21F73F-7C48-4FDD-9329-DCA5B13819CE}" type="pres">
      <dgm:prSet presAssocID="{FDA7C9E1-A2E7-4620-A64A-6F58E8034ABD}" presName="childText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F4F02C-62DD-4652-B55B-C5BAAFF76C14}" type="pres">
      <dgm:prSet presAssocID="{59CAF001-B18B-4A35-8FF7-6F4DB7424C51}" presName="root" presStyleCnt="0"/>
      <dgm:spPr/>
    </dgm:pt>
    <dgm:pt modelId="{0E577D66-5983-47F9-B31D-BF1CE5C5800C}" type="pres">
      <dgm:prSet presAssocID="{59CAF001-B18B-4A35-8FF7-6F4DB7424C51}" presName="rootComposite" presStyleCnt="0"/>
      <dgm:spPr/>
    </dgm:pt>
    <dgm:pt modelId="{8C1E97E9-00F1-4130-85D2-886E09AA104A}" type="pres">
      <dgm:prSet presAssocID="{59CAF001-B18B-4A35-8FF7-6F4DB7424C51}" presName="rootText" presStyleLbl="node1" presStyleIdx="3" presStyleCnt="4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B340E0C-E21C-44A5-A65A-3B66AAF020A3}" type="pres">
      <dgm:prSet presAssocID="{59CAF001-B18B-4A35-8FF7-6F4DB7424C51}" presName="rootConnector" presStyleLbl="node1" presStyleIdx="3" presStyleCnt="4"/>
      <dgm:spPr/>
      <dgm:t>
        <a:bodyPr/>
        <a:lstStyle/>
        <a:p>
          <a:endParaRPr lang="en-US"/>
        </a:p>
      </dgm:t>
    </dgm:pt>
    <dgm:pt modelId="{12439DBE-5321-482F-B6B9-420562C93E61}" type="pres">
      <dgm:prSet presAssocID="{59CAF001-B18B-4A35-8FF7-6F4DB7424C51}" presName="childShape" presStyleCnt="0"/>
      <dgm:spPr/>
    </dgm:pt>
    <dgm:pt modelId="{74B45020-FEDD-4494-BE99-280673F860B5}" type="pres">
      <dgm:prSet presAssocID="{362DB236-06F9-4B37-AB98-6E949FAFDE38}" presName="Name13" presStyleLbl="parChTrans1D2" presStyleIdx="7" presStyleCnt="10"/>
      <dgm:spPr/>
      <dgm:t>
        <a:bodyPr/>
        <a:lstStyle/>
        <a:p>
          <a:endParaRPr lang="en-US"/>
        </a:p>
      </dgm:t>
    </dgm:pt>
    <dgm:pt modelId="{E0427EFB-22F4-4C0A-8101-7F0B093EEC49}" type="pres">
      <dgm:prSet presAssocID="{B80E4F12-8B86-4E4B-872A-C5AB253FD778}" presName="childText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14C98D-A64C-4214-AB67-A97ABB4DBDDD}" type="pres">
      <dgm:prSet presAssocID="{E0E16DB4-6303-4248-9310-7F1E76AAB06A}" presName="Name13" presStyleLbl="parChTrans1D2" presStyleIdx="8" presStyleCnt="10"/>
      <dgm:spPr/>
      <dgm:t>
        <a:bodyPr/>
        <a:lstStyle/>
        <a:p>
          <a:endParaRPr lang="en-US"/>
        </a:p>
      </dgm:t>
    </dgm:pt>
    <dgm:pt modelId="{1C170226-92CF-4EFA-8FCD-B6E58E1C2531}" type="pres">
      <dgm:prSet presAssocID="{1510D14F-D5F8-4A55-ACBB-29F723D87D1C}" presName="childText" presStyleLbl="bg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BE972-2463-42CA-A49F-07C81E057DBE}" type="pres">
      <dgm:prSet presAssocID="{443B2BCF-B3FC-48FB-9D17-460CB1FC165F}" presName="Name13" presStyleLbl="parChTrans1D2" presStyleIdx="9" presStyleCnt="10"/>
      <dgm:spPr/>
      <dgm:t>
        <a:bodyPr/>
        <a:lstStyle/>
        <a:p>
          <a:endParaRPr lang="en-US"/>
        </a:p>
      </dgm:t>
    </dgm:pt>
    <dgm:pt modelId="{D8D4DA59-4E46-4A93-8F60-8ECCB4016E6D}" type="pres">
      <dgm:prSet presAssocID="{2357944B-470E-4F3D-A024-96D00A658F61}" presName="childText" presStyleLbl="bg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57808B-1F83-0442-B5C1-86F502972986}" type="presOf" srcId="{154D84D2-68C1-47C1-B8A8-D43E4BEBF71B}" destId="{D21CCAFD-B6A8-47E5-AC7B-8F526D739727}" srcOrd="1" destOrd="0" presId="urn:microsoft.com/office/officeart/2005/8/layout/hierarchy3"/>
    <dgm:cxn modelId="{46D229D6-891E-264A-AF44-DF4E9487423C}" type="presOf" srcId="{76788AC6-BE5D-44F3-BD78-3D18F1D9E621}" destId="{E20D3C5E-8CCC-403C-BB1D-5981F2E35A42}" srcOrd="0" destOrd="0" presId="urn:microsoft.com/office/officeart/2005/8/layout/hierarchy3"/>
    <dgm:cxn modelId="{362CD4C0-2A34-4DEF-91F2-133602F8452A}" srcId="{15207698-DC11-4A8C-A2DC-9991287E6C07}" destId="{FB92F22A-CE6B-4983-989D-2C5A964C1E47}" srcOrd="1" destOrd="0" parTransId="{855CB3BB-A137-4F57-B75A-46AF1C4CEF6A}" sibTransId="{6ACC8DD2-FA73-46E3-A61C-C937E69FF2F6}"/>
    <dgm:cxn modelId="{36AA3D91-5B95-514F-B3B8-9E3987E0F486}" type="presOf" srcId="{FB92F22A-CE6B-4983-989D-2C5A964C1E47}" destId="{672039DD-9CA5-46BD-9713-8B6C9C1BD414}" srcOrd="0" destOrd="0" presId="urn:microsoft.com/office/officeart/2005/8/layout/hierarchy3"/>
    <dgm:cxn modelId="{65BBD7DB-D192-0D48-9D8E-ED9999F74977}" type="presOf" srcId="{6626006C-52CE-4688-9BD6-9A49CCD64D6A}" destId="{CC781EE5-4C17-4EF1-9753-7BAE49D6184F}" srcOrd="0" destOrd="0" presId="urn:microsoft.com/office/officeart/2005/8/layout/hierarchy3"/>
    <dgm:cxn modelId="{EBF81331-FCB7-D340-AD39-084AEB473B8F}" type="presOf" srcId="{59CAF001-B18B-4A35-8FF7-6F4DB7424C51}" destId="{8C1E97E9-00F1-4130-85D2-886E09AA104A}" srcOrd="0" destOrd="0" presId="urn:microsoft.com/office/officeart/2005/8/layout/hierarchy3"/>
    <dgm:cxn modelId="{6F621E3B-D604-43BB-809D-B4FCCE41340D}" srcId="{15207698-DC11-4A8C-A2DC-9991287E6C07}" destId="{733F5289-ED52-4880-8434-35A949A578DA}" srcOrd="2" destOrd="0" parTransId="{CFFC57D4-2A57-4CC1-92CC-81B95CCF9F7D}" sibTransId="{1CEF546F-2724-47D5-80E5-EE0BBA78A04F}"/>
    <dgm:cxn modelId="{4929039A-6F54-F845-81C0-A69940868D88}" type="presOf" srcId="{B80E4F12-8B86-4E4B-872A-C5AB253FD778}" destId="{E0427EFB-22F4-4C0A-8101-7F0B093EEC49}" srcOrd="0" destOrd="0" presId="urn:microsoft.com/office/officeart/2005/8/layout/hierarchy3"/>
    <dgm:cxn modelId="{68D3400C-7D68-9C47-8479-C2A3CA4A1E8E}" type="presOf" srcId="{D9404A24-0151-4A57-9080-276C02C46ED0}" destId="{3A430263-A9CF-40D3-BBE0-96A76EE3F521}" srcOrd="0" destOrd="0" presId="urn:microsoft.com/office/officeart/2005/8/layout/hierarchy3"/>
    <dgm:cxn modelId="{4C853EF3-991F-4CCB-8615-0311107A9FBC}" srcId="{15207698-DC11-4A8C-A2DC-9991287E6C07}" destId="{154D84D2-68C1-47C1-B8A8-D43E4BEBF71B}" srcOrd="0" destOrd="0" parTransId="{C04FD528-A551-486F-88D3-AE6DBEC29A9D}" sibTransId="{18EE3422-9B6D-401C-B86F-320F1A1353F4}"/>
    <dgm:cxn modelId="{FCAA778C-1498-4C48-9FC3-F3D28F9B0CCA}" type="presOf" srcId="{084A83FD-221C-446B-A651-4D6DA43ACB2D}" destId="{EAB75390-071B-42A8-8C82-43BE2FC0654C}" srcOrd="0" destOrd="0" presId="urn:microsoft.com/office/officeart/2005/8/layout/hierarchy3"/>
    <dgm:cxn modelId="{2283E512-B8FF-4BE6-A456-0949F585767B}" srcId="{154D84D2-68C1-47C1-B8A8-D43E4BEBF71B}" destId="{992DAC63-722F-4AF2-936A-2E9E1BE5B101}" srcOrd="0" destOrd="0" parTransId="{CDE71AC7-72A7-4EEB-B990-930447F90AE6}" sibTransId="{AF0E1FA5-86FB-4278-910F-0EF48EDA3297}"/>
    <dgm:cxn modelId="{126B4CE4-9F28-7741-AE41-29CD8E35EB95}" type="presOf" srcId="{7FC2893D-9941-4111-8F98-3F0D042CBA39}" destId="{91ED0397-54CD-4902-A395-9DB3800E2ACC}" srcOrd="0" destOrd="0" presId="urn:microsoft.com/office/officeart/2005/8/layout/hierarchy3"/>
    <dgm:cxn modelId="{3766A770-CF3C-B843-B28E-325528FB6633}" type="presOf" srcId="{E0E16DB4-6303-4248-9310-7F1E76AAB06A}" destId="{8514C98D-A64C-4214-AB67-A97ABB4DBDDD}" srcOrd="0" destOrd="0" presId="urn:microsoft.com/office/officeart/2005/8/layout/hierarchy3"/>
    <dgm:cxn modelId="{0B1B701B-3F62-43F6-94D3-DAF2D194BB4D}" srcId="{733F5289-ED52-4880-8434-35A949A578DA}" destId="{1BDFC12B-1FB7-43DD-A18D-6BBD66262F00}" srcOrd="1" destOrd="0" parTransId="{ED8E6519-781C-4760-9FD9-593D6327BEA1}" sibTransId="{5E5B8025-C846-4F96-B76B-8F1EF4232C88}"/>
    <dgm:cxn modelId="{09B8A5B7-B680-4C4B-82DB-63EF8282E675}" type="presOf" srcId="{992DAC63-722F-4AF2-936A-2E9E1BE5B101}" destId="{E298F08E-F8A6-4777-B562-33715426E8D7}" srcOrd="0" destOrd="0" presId="urn:microsoft.com/office/officeart/2005/8/layout/hierarchy3"/>
    <dgm:cxn modelId="{E6EC63C0-E571-124D-97B8-A1DF58601EC0}" type="presOf" srcId="{443B2BCF-B3FC-48FB-9D17-460CB1FC165F}" destId="{946BE972-2463-42CA-A49F-07C81E057DBE}" srcOrd="0" destOrd="0" presId="urn:microsoft.com/office/officeart/2005/8/layout/hierarchy3"/>
    <dgm:cxn modelId="{CBB17C99-5AAB-4B3A-8AF1-FE418C4E88C9}" srcId="{154D84D2-68C1-47C1-B8A8-D43E4BEBF71B}" destId="{76788AC6-BE5D-44F3-BD78-3D18F1D9E621}" srcOrd="1" destOrd="0" parTransId="{62AACFEB-9FD2-4D24-9356-F447D0D4F9CD}" sibTransId="{625E2CE7-8F5C-494F-91C8-6E821C27B18D}"/>
    <dgm:cxn modelId="{90BACEFF-8755-9242-8681-122DFF657BDA}" type="presOf" srcId="{733F5289-ED52-4880-8434-35A949A578DA}" destId="{303DF48C-E010-4AF8-8BF5-4E9814200F0C}" srcOrd="0" destOrd="0" presId="urn:microsoft.com/office/officeart/2005/8/layout/hierarchy3"/>
    <dgm:cxn modelId="{68578712-5212-4865-AADE-7F9FC5D460EA}" srcId="{FB92F22A-CE6B-4983-989D-2C5A964C1E47}" destId="{D9404A24-0151-4A57-9080-276C02C46ED0}" srcOrd="0" destOrd="0" parTransId="{D1453BE7-6547-4CD9-8B67-B1C166E448FE}" sibTransId="{9B20348B-B32E-4DB9-AE45-42EA3F92B9E4}"/>
    <dgm:cxn modelId="{EA6BA2C9-7F85-43CA-83C2-400DBF3FF645}" srcId="{59CAF001-B18B-4A35-8FF7-6F4DB7424C51}" destId="{1510D14F-D5F8-4A55-ACBB-29F723D87D1C}" srcOrd="1" destOrd="0" parTransId="{E0E16DB4-6303-4248-9310-7F1E76AAB06A}" sibTransId="{3DF07164-E44F-4502-BE35-52FE925E2636}"/>
    <dgm:cxn modelId="{24F2186D-D0D4-443F-B2DA-682B7D83F632}" srcId="{733F5289-ED52-4880-8434-35A949A578DA}" destId="{FDA7C9E1-A2E7-4620-A64A-6F58E8034ABD}" srcOrd="2" destOrd="0" parTransId="{02F075AF-B401-4361-B320-E1AFF1BE2E15}" sibTransId="{CCBEABE0-7554-463A-8AE7-5E6910CDC108}"/>
    <dgm:cxn modelId="{D6C56ABB-D3CF-E444-958E-7102DC09D10E}" type="presOf" srcId="{2357944B-470E-4F3D-A024-96D00A658F61}" destId="{D8D4DA59-4E46-4A93-8F60-8ECCB4016E6D}" srcOrd="0" destOrd="0" presId="urn:microsoft.com/office/officeart/2005/8/layout/hierarchy3"/>
    <dgm:cxn modelId="{A00FEDED-2575-DE44-8DB5-8F035E8DB115}" type="presOf" srcId="{FDA7C9E1-A2E7-4620-A64A-6F58E8034ABD}" destId="{DC21F73F-7C48-4FDD-9329-DCA5B13819CE}" srcOrd="0" destOrd="0" presId="urn:microsoft.com/office/officeart/2005/8/layout/hierarchy3"/>
    <dgm:cxn modelId="{C63C308A-8D2C-4545-9A94-2B18B9DEE04A}" srcId="{733F5289-ED52-4880-8434-35A949A578DA}" destId="{4F119F76-A6DE-4F9E-8327-BDBA28205C88}" srcOrd="0" destOrd="0" parTransId="{7FC2893D-9941-4111-8F98-3F0D042CBA39}" sibTransId="{99487AE0-EC86-435A-AA39-8706B5FE3BC9}"/>
    <dgm:cxn modelId="{4A4C0938-C2FE-D24D-A2E5-4ACA214007D1}" type="presOf" srcId="{ED8E6519-781C-4760-9FD9-593D6327BEA1}" destId="{697CED0E-E356-457A-9A60-944A0E552D49}" srcOrd="0" destOrd="0" presId="urn:microsoft.com/office/officeart/2005/8/layout/hierarchy3"/>
    <dgm:cxn modelId="{DFE1DE36-6E81-144A-8107-196F9F85810C}" type="presOf" srcId="{D1453BE7-6547-4CD9-8B67-B1C166E448FE}" destId="{B6FCA58A-B92A-4C84-965D-61BF527FF9F8}" srcOrd="0" destOrd="0" presId="urn:microsoft.com/office/officeart/2005/8/layout/hierarchy3"/>
    <dgm:cxn modelId="{16048723-4758-9B4C-9A62-B3DAAC53419D}" type="presOf" srcId="{4F119F76-A6DE-4F9E-8327-BDBA28205C88}" destId="{B748B261-B971-40D2-A5D2-43EE6EB3D6B2}" srcOrd="0" destOrd="0" presId="urn:microsoft.com/office/officeart/2005/8/layout/hierarchy3"/>
    <dgm:cxn modelId="{5E089B45-347C-5242-967A-957686BE6D1A}" type="presOf" srcId="{15207698-DC11-4A8C-A2DC-9991287E6C07}" destId="{72630C8F-451D-480C-B6E2-E44608ACDE4D}" srcOrd="0" destOrd="0" presId="urn:microsoft.com/office/officeart/2005/8/layout/hierarchy3"/>
    <dgm:cxn modelId="{49111BB8-52A2-2241-B54A-D3DC2D3CB0B1}" type="presOf" srcId="{362DB236-06F9-4B37-AB98-6E949FAFDE38}" destId="{74B45020-FEDD-4494-BE99-280673F860B5}" srcOrd="0" destOrd="0" presId="urn:microsoft.com/office/officeart/2005/8/layout/hierarchy3"/>
    <dgm:cxn modelId="{10C3CA6B-C39F-1B4E-987C-520617719FD6}" type="presOf" srcId="{154D84D2-68C1-47C1-B8A8-D43E4BEBF71B}" destId="{12E3BA43-D51E-4517-AE92-7FD37E6054D3}" srcOrd="0" destOrd="0" presId="urn:microsoft.com/office/officeart/2005/8/layout/hierarchy3"/>
    <dgm:cxn modelId="{973E080F-8957-4419-80DE-2729D37A31AF}" srcId="{154D84D2-68C1-47C1-B8A8-D43E4BEBF71B}" destId="{6626006C-52CE-4688-9BD6-9A49CCD64D6A}" srcOrd="2" destOrd="0" parTransId="{084A83FD-221C-446B-A651-4D6DA43ACB2D}" sibTransId="{DD23964D-A586-42D5-B52D-BB004672C145}"/>
    <dgm:cxn modelId="{6DB30C49-4CB5-6941-B040-1237C38D8D1E}" type="presOf" srcId="{1510D14F-D5F8-4A55-ACBB-29F723D87D1C}" destId="{1C170226-92CF-4EFA-8FCD-B6E58E1C2531}" srcOrd="0" destOrd="0" presId="urn:microsoft.com/office/officeart/2005/8/layout/hierarchy3"/>
    <dgm:cxn modelId="{FF311C62-84EC-8141-A3A4-17AAC1E9BEF1}" type="presOf" srcId="{62AACFEB-9FD2-4D24-9356-F447D0D4F9CD}" destId="{FDDF342B-A87F-48BE-8EE3-92EBD3A978AE}" srcOrd="0" destOrd="0" presId="urn:microsoft.com/office/officeart/2005/8/layout/hierarchy3"/>
    <dgm:cxn modelId="{B1716966-65D7-6845-859E-03C1432336F4}" type="presOf" srcId="{02F075AF-B401-4361-B320-E1AFF1BE2E15}" destId="{2E68EE1A-99B2-4A35-86E6-543022C6291A}" srcOrd="0" destOrd="0" presId="urn:microsoft.com/office/officeart/2005/8/layout/hierarchy3"/>
    <dgm:cxn modelId="{14F0D108-1BA6-4EF8-88AC-9956078F69A3}" srcId="{59CAF001-B18B-4A35-8FF7-6F4DB7424C51}" destId="{B80E4F12-8B86-4E4B-872A-C5AB253FD778}" srcOrd="0" destOrd="0" parTransId="{362DB236-06F9-4B37-AB98-6E949FAFDE38}" sibTransId="{719B4EF9-DE83-46B7-86AE-077DE1E443C0}"/>
    <dgm:cxn modelId="{CF073AAA-7C2E-4B7F-B6B9-0CBA3031C0B6}" srcId="{59CAF001-B18B-4A35-8FF7-6F4DB7424C51}" destId="{2357944B-470E-4F3D-A024-96D00A658F61}" srcOrd="2" destOrd="0" parTransId="{443B2BCF-B3FC-48FB-9D17-460CB1FC165F}" sibTransId="{0F123351-7C84-4320-8755-83549BF278DD}"/>
    <dgm:cxn modelId="{C680C83F-1816-0C4B-9877-2F231F79C9D4}" type="presOf" srcId="{59CAF001-B18B-4A35-8FF7-6F4DB7424C51}" destId="{DB340E0C-E21C-44A5-A65A-3B66AAF020A3}" srcOrd="1" destOrd="0" presId="urn:microsoft.com/office/officeart/2005/8/layout/hierarchy3"/>
    <dgm:cxn modelId="{F65BDD4D-4C1E-8D4E-A3BF-485924C43DFB}" type="presOf" srcId="{733F5289-ED52-4880-8434-35A949A578DA}" destId="{17D65C9D-CB1F-4C6B-9617-E2BEC2E244AB}" srcOrd="1" destOrd="0" presId="urn:microsoft.com/office/officeart/2005/8/layout/hierarchy3"/>
    <dgm:cxn modelId="{9BC2A37E-96F2-6F4E-988E-83A4130838C0}" type="presOf" srcId="{CDE71AC7-72A7-4EEB-B990-930447F90AE6}" destId="{8D751615-158F-45D2-B827-A288CD578C38}" srcOrd="0" destOrd="0" presId="urn:microsoft.com/office/officeart/2005/8/layout/hierarchy3"/>
    <dgm:cxn modelId="{7093B6C9-C2EE-C64D-8257-506DD5549809}" type="presOf" srcId="{FB92F22A-CE6B-4983-989D-2C5A964C1E47}" destId="{831BEB40-CAF9-4400-9D25-AF7402484F2A}" srcOrd="1" destOrd="0" presId="urn:microsoft.com/office/officeart/2005/8/layout/hierarchy3"/>
    <dgm:cxn modelId="{D0A469C8-3C8B-4CD1-AD02-AA90B606C8FA}" srcId="{15207698-DC11-4A8C-A2DC-9991287E6C07}" destId="{59CAF001-B18B-4A35-8FF7-6F4DB7424C51}" srcOrd="3" destOrd="0" parTransId="{3197E189-6A86-461B-8E3F-13B814C9837C}" sibTransId="{F4E629E0-1F3A-46B7-BF9E-FAE12742C786}"/>
    <dgm:cxn modelId="{2689BD01-5E89-B74B-95B9-ED55789EE05B}" type="presOf" srcId="{1BDFC12B-1FB7-43DD-A18D-6BBD66262F00}" destId="{9C3B1BCF-88C6-4B84-AE1A-D6782B8E8791}" srcOrd="0" destOrd="0" presId="urn:microsoft.com/office/officeart/2005/8/layout/hierarchy3"/>
    <dgm:cxn modelId="{B1F6385B-7476-9947-B475-1D5823E69973}" type="presParOf" srcId="{72630C8F-451D-480C-B6E2-E44608ACDE4D}" destId="{237894CC-67F1-44B5-AF8B-657C3602FD0B}" srcOrd="0" destOrd="0" presId="urn:microsoft.com/office/officeart/2005/8/layout/hierarchy3"/>
    <dgm:cxn modelId="{E32D8D0E-A78E-0649-B1F8-D6F107F44416}" type="presParOf" srcId="{237894CC-67F1-44B5-AF8B-657C3602FD0B}" destId="{3F039427-FA7D-4D64-BCB2-E167596A4007}" srcOrd="0" destOrd="0" presId="urn:microsoft.com/office/officeart/2005/8/layout/hierarchy3"/>
    <dgm:cxn modelId="{03DA53F1-DCFF-DB48-B09D-AADFD317D682}" type="presParOf" srcId="{3F039427-FA7D-4D64-BCB2-E167596A4007}" destId="{12E3BA43-D51E-4517-AE92-7FD37E6054D3}" srcOrd="0" destOrd="0" presId="urn:microsoft.com/office/officeart/2005/8/layout/hierarchy3"/>
    <dgm:cxn modelId="{CD4F1E54-40E6-9F42-86F2-82B7F4C4F292}" type="presParOf" srcId="{3F039427-FA7D-4D64-BCB2-E167596A4007}" destId="{D21CCAFD-B6A8-47E5-AC7B-8F526D739727}" srcOrd="1" destOrd="0" presId="urn:microsoft.com/office/officeart/2005/8/layout/hierarchy3"/>
    <dgm:cxn modelId="{FB0FDD83-CCB4-944E-B20A-617781EDF62D}" type="presParOf" srcId="{237894CC-67F1-44B5-AF8B-657C3602FD0B}" destId="{F16EB266-E02D-4736-94C3-623426F2F11C}" srcOrd="1" destOrd="0" presId="urn:microsoft.com/office/officeart/2005/8/layout/hierarchy3"/>
    <dgm:cxn modelId="{1BB27946-0E37-B74F-89F6-F71CCB174EC9}" type="presParOf" srcId="{F16EB266-E02D-4736-94C3-623426F2F11C}" destId="{8D751615-158F-45D2-B827-A288CD578C38}" srcOrd="0" destOrd="0" presId="urn:microsoft.com/office/officeart/2005/8/layout/hierarchy3"/>
    <dgm:cxn modelId="{B3E6E83E-F4B3-2E43-BCBB-97ACB60D7041}" type="presParOf" srcId="{F16EB266-E02D-4736-94C3-623426F2F11C}" destId="{E298F08E-F8A6-4777-B562-33715426E8D7}" srcOrd="1" destOrd="0" presId="urn:microsoft.com/office/officeart/2005/8/layout/hierarchy3"/>
    <dgm:cxn modelId="{63996F4A-2C94-E446-8142-8564C025EFC3}" type="presParOf" srcId="{F16EB266-E02D-4736-94C3-623426F2F11C}" destId="{FDDF342B-A87F-48BE-8EE3-92EBD3A978AE}" srcOrd="2" destOrd="0" presId="urn:microsoft.com/office/officeart/2005/8/layout/hierarchy3"/>
    <dgm:cxn modelId="{5F67796D-CD78-B040-80A0-3C67F03F7B05}" type="presParOf" srcId="{F16EB266-E02D-4736-94C3-623426F2F11C}" destId="{E20D3C5E-8CCC-403C-BB1D-5981F2E35A42}" srcOrd="3" destOrd="0" presId="urn:microsoft.com/office/officeart/2005/8/layout/hierarchy3"/>
    <dgm:cxn modelId="{5F15C1E6-5D65-004E-9D02-43E58732479F}" type="presParOf" srcId="{F16EB266-E02D-4736-94C3-623426F2F11C}" destId="{EAB75390-071B-42A8-8C82-43BE2FC0654C}" srcOrd="4" destOrd="0" presId="urn:microsoft.com/office/officeart/2005/8/layout/hierarchy3"/>
    <dgm:cxn modelId="{1084AB10-1CDF-7E43-91FD-43633BFF09DB}" type="presParOf" srcId="{F16EB266-E02D-4736-94C3-623426F2F11C}" destId="{CC781EE5-4C17-4EF1-9753-7BAE49D6184F}" srcOrd="5" destOrd="0" presId="urn:microsoft.com/office/officeart/2005/8/layout/hierarchy3"/>
    <dgm:cxn modelId="{69BD43CB-D842-9947-8C43-A0179057EFDF}" type="presParOf" srcId="{72630C8F-451D-480C-B6E2-E44608ACDE4D}" destId="{00A49AFE-DB51-429F-9DB3-267484A33B75}" srcOrd="1" destOrd="0" presId="urn:microsoft.com/office/officeart/2005/8/layout/hierarchy3"/>
    <dgm:cxn modelId="{4AC55321-531F-C744-84C6-CC251994D139}" type="presParOf" srcId="{00A49AFE-DB51-429F-9DB3-267484A33B75}" destId="{3BFA87DE-B393-4626-B094-882E69508D38}" srcOrd="0" destOrd="0" presId="urn:microsoft.com/office/officeart/2005/8/layout/hierarchy3"/>
    <dgm:cxn modelId="{76DA0CF2-9522-A040-A8C0-3A1587A9FFD4}" type="presParOf" srcId="{3BFA87DE-B393-4626-B094-882E69508D38}" destId="{672039DD-9CA5-46BD-9713-8B6C9C1BD414}" srcOrd="0" destOrd="0" presId="urn:microsoft.com/office/officeart/2005/8/layout/hierarchy3"/>
    <dgm:cxn modelId="{E63069A3-6617-164F-854A-D5BAB6A0DF2B}" type="presParOf" srcId="{3BFA87DE-B393-4626-B094-882E69508D38}" destId="{831BEB40-CAF9-4400-9D25-AF7402484F2A}" srcOrd="1" destOrd="0" presId="urn:microsoft.com/office/officeart/2005/8/layout/hierarchy3"/>
    <dgm:cxn modelId="{9B765F2E-D9A2-4F4F-87A8-C5F5316CEE15}" type="presParOf" srcId="{00A49AFE-DB51-429F-9DB3-267484A33B75}" destId="{B7993DD8-56CF-4943-8797-DCE5CFCBAABB}" srcOrd="1" destOrd="0" presId="urn:microsoft.com/office/officeart/2005/8/layout/hierarchy3"/>
    <dgm:cxn modelId="{4AFF7E73-8A2F-8841-A075-77F31D153260}" type="presParOf" srcId="{B7993DD8-56CF-4943-8797-DCE5CFCBAABB}" destId="{B6FCA58A-B92A-4C84-965D-61BF527FF9F8}" srcOrd="0" destOrd="0" presId="urn:microsoft.com/office/officeart/2005/8/layout/hierarchy3"/>
    <dgm:cxn modelId="{59C8FBF6-4B87-6849-B4B1-D1857309E35A}" type="presParOf" srcId="{B7993DD8-56CF-4943-8797-DCE5CFCBAABB}" destId="{3A430263-A9CF-40D3-BBE0-96A76EE3F521}" srcOrd="1" destOrd="0" presId="urn:microsoft.com/office/officeart/2005/8/layout/hierarchy3"/>
    <dgm:cxn modelId="{DED70E37-58B6-8E47-A544-750019A2D37A}" type="presParOf" srcId="{72630C8F-451D-480C-B6E2-E44608ACDE4D}" destId="{5DF025CC-B8FB-43E5-B750-3C00008CB63D}" srcOrd="2" destOrd="0" presId="urn:microsoft.com/office/officeart/2005/8/layout/hierarchy3"/>
    <dgm:cxn modelId="{716CE17D-7E7C-144B-BD63-9F8F3B00AB13}" type="presParOf" srcId="{5DF025CC-B8FB-43E5-B750-3C00008CB63D}" destId="{6B2545D5-B8F8-4107-A6A4-FBACD6967235}" srcOrd="0" destOrd="0" presId="urn:microsoft.com/office/officeart/2005/8/layout/hierarchy3"/>
    <dgm:cxn modelId="{76819982-2B13-A149-812E-81B00C1047F7}" type="presParOf" srcId="{6B2545D5-B8F8-4107-A6A4-FBACD6967235}" destId="{303DF48C-E010-4AF8-8BF5-4E9814200F0C}" srcOrd="0" destOrd="0" presId="urn:microsoft.com/office/officeart/2005/8/layout/hierarchy3"/>
    <dgm:cxn modelId="{51020DE7-EC3A-024F-8C1A-DF01265BCBB4}" type="presParOf" srcId="{6B2545D5-B8F8-4107-A6A4-FBACD6967235}" destId="{17D65C9D-CB1F-4C6B-9617-E2BEC2E244AB}" srcOrd="1" destOrd="0" presId="urn:microsoft.com/office/officeart/2005/8/layout/hierarchy3"/>
    <dgm:cxn modelId="{0A0AEFFD-3AB4-EA4E-A0B9-85B6E29DB2E5}" type="presParOf" srcId="{5DF025CC-B8FB-43E5-B750-3C00008CB63D}" destId="{A6FAEAA2-AFAD-42B9-8DB6-37B598100F17}" srcOrd="1" destOrd="0" presId="urn:microsoft.com/office/officeart/2005/8/layout/hierarchy3"/>
    <dgm:cxn modelId="{56A415F7-0CC3-A149-A9AE-3A4A0FF087E2}" type="presParOf" srcId="{A6FAEAA2-AFAD-42B9-8DB6-37B598100F17}" destId="{91ED0397-54CD-4902-A395-9DB3800E2ACC}" srcOrd="0" destOrd="0" presId="urn:microsoft.com/office/officeart/2005/8/layout/hierarchy3"/>
    <dgm:cxn modelId="{DEAFE0B8-D3AC-A846-9647-CACFF843D7E0}" type="presParOf" srcId="{A6FAEAA2-AFAD-42B9-8DB6-37B598100F17}" destId="{B748B261-B971-40D2-A5D2-43EE6EB3D6B2}" srcOrd="1" destOrd="0" presId="urn:microsoft.com/office/officeart/2005/8/layout/hierarchy3"/>
    <dgm:cxn modelId="{78110B76-1B3D-3045-9D0C-09C22F7ABA58}" type="presParOf" srcId="{A6FAEAA2-AFAD-42B9-8DB6-37B598100F17}" destId="{697CED0E-E356-457A-9A60-944A0E552D49}" srcOrd="2" destOrd="0" presId="urn:microsoft.com/office/officeart/2005/8/layout/hierarchy3"/>
    <dgm:cxn modelId="{F78B38F8-BAA7-324D-A795-71B90D4F156E}" type="presParOf" srcId="{A6FAEAA2-AFAD-42B9-8DB6-37B598100F17}" destId="{9C3B1BCF-88C6-4B84-AE1A-D6782B8E8791}" srcOrd="3" destOrd="0" presId="urn:microsoft.com/office/officeart/2005/8/layout/hierarchy3"/>
    <dgm:cxn modelId="{65D6B92C-2307-5944-BF13-087FEE516E8A}" type="presParOf" srcId="{A6FAEAA2-AFAD-42B9-8DB6-37B598100F17}" destId="{2E68EE1A-99B2-4A35-86E6-543022C6291A}" srcOrd="4" destOrd="0" presId="urn:microsoft.com/office/officeart/2005/8/layout/hierarchy3"/>
    <dgm:cxn modelId="{C06BA6FD-470F-824A-BC5D-1C12E936FE25}" type="presParOf" srcId="{A6FAEAA2-AFAD-42B9-8DB6-37B598100F17}" destId="{DC21F73F-7C48-4FDD-9329-DCA5B13819CE}" srcOrd="5" destOrd="0" presId="urn:microsoft.com/office/officeart/2005/8/layout/hierarchy3"/>
    <dgm:cxn modelId="{AE4F6552-BC4F-E84E-9350-B3A6203B5075}" type="presParOf" srcId="{72630C8F-451D-480C-B6E2-E44608ACDE4D}" destId="{73F4F02C-62DD-4652-B55B-C5BAAFF76C14}" srcOrd="3" destOrd="0" presId="urn:microsoft.com/office/officeart/2005/8/layout/hierarchy3"/>
    <dgm:cxn modelId="{7FF310E6-36EF-AD4D-A0BA-E9009A7A5F8C}" type="presParOf" srcId="{73F4F02C-62DD-4652-B55B-C5BAAFF76C14}" destId="{0E577D66-5983-47F9-B31D-BF1CE5C5800C}" srcOrd="0" destOrd="0" presId="urn:microsoft.com/office/officeart/2005/8/layout/hierarchy3"/>
    <dgm:cxn modelId="{89976581-8232-C24A-8078-65E5BB6FC8A4}" type="presParOf" srcId="{0E577D66-5983-47F9-B31D-BF1CE5C5800C}" destId="{8C1E97E9-00F1-4130-85D2-886E09AA104A}" srcOrd="0" destOrd="0" presId="urn:microsoft.com/office/officeart/2005/8/layout/hierarchy3"/>
    <dgm:cxn modelId="{C7E00CD4-694C-144C-A5D3-A41924154DD1}" type="presParOf" srcId="{0E577D66-5983-47F9-B31D-BF1CE5C5800C}" destId="{DB340E0C-E21C-44A5-A65A-3B66AAF020A3}" srcOrd="1" destOrd="0" presId="urn:microsoft.com/office/officeart/2005/8/layout/hierarchy3"/>
    <dgm:cxn modelId="{A1F670F5-ECE2-5841-8D50-A7E85C09C730}" type="presParOf" srcId="{73F4F02C-62DD-4652-B55B-C5BAAFF76C14}" destId="{12439DBE-5321-482F-B6B9-420562C93E61}" srcOrd="1" destOrd="0" presId="urn:microsoft.com/office/officeart/2005/8/layout/hierarchy3"/>
    <dgm:cxn modelId="{15C59A24-4A59-9142-9B29-61366FAD074F}" type="presParOf" srcId="{12439DBE-5321-482F-B6B9-420562C93E61}" destId="{74B45020-FEDD-4494-BE99-280673F860B5}" srcOrd="0" destOrd="0" presId="urn:microsoft.com/office/officeart/2005/8/layout/hierarchy3"/>
    <dgm:cxn modelId="{53E42C9E-CE71-8541-BEB8-35CEB7E528C7}" type="presParOf" srcId="{12439DBE-5321-482F-B6B9-420562C93E61}" destId="{E0427EFB-22F4-4C0A-8101-7F0B093EEC49}" srcOrd="1" destOrd="0" presId="urn:microsoft.com/office/officeart/2005/8/layout/hierarchy3"/>
    <dgm:cxn modelId="{D4D44CC8-28D3-BD41-8473-09CAAFBF42B0}" type="presParOf" srcId="{12439DBE-5321-482F-B6B9-420562C93E61}" destId="{8514C98D-A64C-4214-AB67-A97ABB4DBDDD}" srcOrd="2" destOrd="0" presId="urn:microsoft.com/office/officeart/2005/8/layout/hierarchy3"/>
    <dgm:cxn modelId="{5840FEF8-75D1-FF43-8441-926EBB587CBD}" type="presParOf" srcId="{12439DBE-5321-482F-B6B9-420562C93E61}" destId="{1C170226-92CF-4EFA-8FCD-B6E58E1C2531}" srcOrd="3" destOrd="0" presId="urn:microsoft.com/office/officeart/2005/8/layout/hierarchy3"/>
    <dgm:cxn modelId="{5A1FE8F3-F85C-8E42-A34E-C888AB116F37}" type="presParOf" srcId="{12439DBE-5321-482F-B6B9-420562C93E61}" destId="{946BE972-2463-42CA-A49F-07C81E057DBE}" srcOrd="4" destOrd="0" presId="urn:microsoft.com/office/officeart/2005/8/layout/hierarchy3"/>
    <dgm:cxn modelId="{5A9D073B-B60D-CC41-BACD-79DBAC635959}" type="presParOf" srcId="{12439DBE-5321-482F-B6B9-420562C93E61}" destId="{D8D4DA59-4E46-4A93-8F60-8ECCB4016E6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3BA43-D51E-4517-AE92-7FD37E6054D3}">
      <dsp:nvSpPr>
        <dsp:cNvPr id="0" name=""/>
        <dsp:cNvSpPr/>
      </dsp:nvSpPr>
      <dsp:spPr>
        <a:xfrm>
          <a:off x="275171" y="755"/>
          <a:ext cx="1793873" cy="896936"/>
        </a:xfrm>
        <a:prstGeom prst="rect">
          <a:avLst/>
        </a:prstGeom>
        <a:gradFill rotWithShape="0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Disorganized</a:t>
          </a:r>
          <a:endParaRPr lang="en-US" sz="2300" kern="1200" dirty="0"/>
        </a:p>
      </dsp:txBody>
      <dsp:txXfrm>
        <a:off x="275171" y="755"/>
        <a:ext cx="1793873" cy="896936"/>
      </dsp:txXfrm>
    </dsp:sp>
    <dsp:sp modelId="{8D751615-158F-45D2-B827-A288CD578C38}">
      <dsp:nvSpPr>
        <dsp:cNvPr id="0" name=""/>
        <dsp:cNvSpPr/>
      </dsp:nvSpPr>
      <dsp:spPr>
        <a:xfrm>
          <a:off x="454558" y="897692"/>
          <a:ext cx="179387" cy="672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702"/>
              </a:lnTo>
              <a:lnTo>
                <a:pt x="179387" y="6727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8F08E-F8A6-4777-B562-33715426E8D7}">
      <dsp:nvSpPr>
        <dsp:cNvPr id="0" name=""/>
        <dsp:cNvSpPr/>
      </dsp:nvSpPr>
      <dsp:spPr>
        <a:xfrm>
          <a:off x="633946" y="1121926"/>
          <a:ext cx="1435098" cy="896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Discrete</a:t>
          </a:r>
          <a:endParaRPr lang="en-US" sz="2700" kern="1200" dirty="0"/>
        </a:p>
      </dsp:txBody>
      <dsp:txXfrm>
        <a:off x="660216" y="1148196"/>
        <a:ext cx="1382558" cy="844396"/>
      </dsp:txXfrm>
    </dsp:sp>
    <dsp:sp modelId="{FDDF342B-A87F-48BE-8EE3-92EBD3A978AE}">
      <dsp:nvSpPr>
        <dsp:cNvPr id="0" name=""/>
        <dsp:cNvSpPr/>
      </dsp:nvSpPr>
      <dsp:spPr>
        <a:xfrm>
          <a:off x="454558" y="897692"/>
          <a:ext cx="179387" cy="1793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3873"/>
              </a:lnTo>
              <a:lnTo>
                <a:pt x="179387" y="179387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E20D3C5E-8CCC-403C-BB1D-5981F2E35A42}">
      <dsp:nvSpPr>
        <dsp:cNvPr id="0" name=""/>
        <dsp:cNvSpPr/>
      </dsp:nvSpPr>
      <dsp:spPr>
        <a:xfrm>
          <a:off x="633946" y="2243097"/>
          <a:ext cx="1435098" cy="896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Cluster</a:t>
          </a:r>
          <a:endParaRPr lang="en-US" sz="2700" kern="1200" dirty="0"/>
        </a:p>
      </dsp:txBody>
      <dsp:txXfrm>
        <a:off x="660216" y="2269367"/>
        <a:ext cx="1382558" cy="844396"/>
      </dsp:txXfrm>
    </dsp:sp>
    <dsp:sp modelId="{EAB75390-071B-42A8-8C82-43BE2FC0654C}">
      <dsp:nvSpPr>
        <dsp:cNvPr id="0" name=""/>
        <dsp:cNvSpPr/>
      </dsp:nvSpPr>
      <dsp:spPr>
        <a:xfrm>
          <a:off x="454558" y="897692"/>
          <a:ext cx="179387" cy="2915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5044"/>
              </a:lnTo>
              <a:lnTo>
                <a:pt x="179387" y="2915044"/>
              </a:lnTo>
            </a:path>
          </a:pathLst>
        </a:custGeom>
        <a:noFill/>
        <a:ln w="222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CC781EE5-4C17-4EF1-9753-7BAE49D6184F}">
      <dsp:nvSpPr>
        <dsp:cNvPr id="0" name=""/>
        <dsp:cNvSpPr/>
      </dsp:nvSpPr>
      <dsp:spPr>
        <a:xfrm>
          <a:off x="633946" y="3364268"/>
          <a:ext cx="1435098" cy="896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Line</a:t>
          </a:r>
          <a:endParaRPr lang="en-US" sz="2700" kern="1200" dirty="0"/>
        </a:p>
      </dsp:txBody>
      <dsp:txXfrm>
        <a:off x="660216" y="3390538"/>
        <a:ext cx="1382558" cy="844396"/>
      </dsp:txXfrm>
    </dsp:sp>
    <dsp:sp modelId="{672039DD-9CA5-46BD-9713-8B6C9C1BD414}">
      <dsp:nvSpPr>
        <dsp:cNvPr id="0" name=""/>
        <dsp:cNvSpPr/>
      </dsp:nvSpPr>
      <dsp:spPr>
        <a:xfrm>
          <a:off x="2517513" y="755"/>
          <a:ext cx="1793873" cy="896936"/>
        </a:xfrm>
        <a:prstGeom prst="rect">
          <a:avLst/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QLCS</a:t>
          </a:r>
          <a:endParaRPr lang="en-US" sz="2300" kern="1200" dirty="0"/>
        </a:p>
      </dsp:txBody>
      <dsp:txXfrm>
        <a:off x="2517513" y="755"/>
        <a:ext cx="1793873" cy="896936"/>
      </dsp:txXfrm>
    </dsp:sp>
    <dsp:sp modelId="{B6FCA58A-B92A-4C84-965D-61BF527FF9F8}">
      <dsp:nvSpPr>
        <dsp:cNvPr id="0" name=""/>
        <dsp:cNvSpPr/>
      </dsp:nvSpPr>
      <dsp:spPr>
        <a:xfrm>
          <a:off x="2696900" y="897692"/>
          <a:ext cx="179387" cy="672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702"/>
              </a:lnTo>
              <a:lnTo>
                <a:pt x="179387" y="672702"/>
              </a:lnTo>
            </a:path>
          </a:pathLst>
        </a:custGeom>
        <a:noFill/>
        <a:ln w="222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3A430263-A9CF-40D3-BBE0-96A76EE3F521}">
      <dsp:nvSpPr>
        <dsp:cNvPr id="0" name=""/>
        <dsp:cNvSpPr/>
      </dsp:nvSpPr>
      <dsp:spPr>
        <a:xfrm>
          <a:off x="2876288" y="1121926"/>
          <a:ext cx="1435098" cy="896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Bow Echo</a:t>
          </a:r>
          <a:endParaRPr lang="en-US" sz="2700" kern="1200" dirty="0"/>
        </a:p>
      </dsp:txBody>
      <dsp:txXfrm>
        <a:off x="2902558" y="1148196"/>
        <a:ext cx="1382558" cy="844396"/>
      </dsp:txXfrm>
    </dsp:sp>
    <dsp:sp modelId="{303DF48C-E010-4AF8-8BF5-4E9814200F0C}">
      <dsp:nvSpPr>
        <dsp:cNvPr id="0" name=""/>
        <dsp:cNvSpPr/>
      </dsp:nvSpPr>
      <dsp:spPr>
        <a:xfrm>
          <a:off x="4759855" y="0"/>
          <a:ext cx="1793873" cy="896936"/>
        </a:xfrm>
        <a:prstGeom prst="rect">
          <a:avLst/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Supercell</a:t>
          </a:r>
          <a:r>
            <a:rPr lang="en-US" sz="2300" kern="1200" dirty="0" smtClean="0"/>
            <a:t> Right Mover</a:t>
          </a:r>
        </a:p>
      </dsp:txBody>
      <dsp:txXfrm>
        <a:off x="4759855" y="0"/>
        <a:ext cx="1793873" cy="896936"/>
      </dsp:txXfrm>
    </dsp:sp>
    <dsp:sp modelId="{91ED0397-54CD-4902-A395-9DB3800E2ACC}">
      <dsp:nvSpPr>
        <dsp:cNvPr id="0" name=""/>
        <dsp:cNvSpPr/>
      </dsp:nvSpPr>
      <dsp:spPr>
        <a:xfrm>
          <a:off x="4939243" y="896936"/>
          <a:ext cx="179387" cy="673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3458"/>
              </a:lnTo>
              <a:lnTo>
                <a:pt x="179387" y="6734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8B261-B971-40D2-A5D2-43EE6EB3D6B2}">
      <dsp:nvSpPr>
        <dsp:cNvPr id="0" name=""/>
        <dsp:cNvSpPr/>
      </dsp:nvSpPr>
      <dsp:spPr>
        <a:xfrm>
          <a:off x="5118630" y="1121926"/>
          <a:ext cx="1435098" cy="896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Discrete</a:t>
          </a:r>
          <a:endParaRPr lang="en-US" sz="2700" kern="1200" dirty="0"/>
        </a:p>
      </dsp:txBody>
      <dsp:txXfrm>
        <a:off x="5144900" y="1148196"/>
        <a:ext cx="1382558" cy="844396"/>
      </dsp:txXfrm>
    </dsp:sp>
    <dsp:sp modelId="{697CED0E-E356-457A-9A60-944A0E552D49}">
      <dsp:nvSpPr>
        <dsp:cNvPr id="0" name=""/>
        <dsp:cNvSpPr/>
      </dsp:nvSpPr>
      <dsp:spPr>
        <a:xfrm>
          <a:off x="4939243" y="896936"/>
          <a:ext cx="179387" cy="1794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4629"/>
              </a:lnTo>
              <a:lnTo>
                <a:pt x="179387" y="179462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3B1BCF-88C6-4B84-AE1A-D6782B8E8791}">
      <dsp:nvSpPr>
        <dsp:cNvPr id="0" name=""/>
        <dsp:cNvSpPr/>
      </dsp:nvSpPr>
      <dsp:spPr>
        <a:xfrm>
          <a:off x="5118630" y="2243097"/>
          <a:ext cx="1435098" cy="896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Cluster</a:t>
          </a:r>
          <a:endParaRPr lang="en-US" sz="2700" kern="1200" dirty="0"/>
        </a:p>
      </dsp:txBody>
      <dsp:txXfrm>
        <a:off x="5144900" y="2269367"/>
        <a:ext cx="1382558" cy="844396"/>
      </dsp:txXfrm>
    </dsp:sp>
    <dsp:sp modelId="{2E68EE1A-99B2-4A35-86E6-543022C6291A}">
      <dsp:nvSpPr>
        <dsp:cNvPr id="0" name=""/>
        <dsp:cNvSpPr/>
      </dsp:nvSpPr>
      <dsp:spPr>
        <a:xfrm>
          <a:off x="4939243" y="896936"/>
          <a:ext cx="179387" cy="2915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5800"/>
              </a:lnTo>
              <a:lnTo>
                <a:pt x="179387" y="2915800"/>
              </a:lnTo>
            </a:path>
          </a:pathLst>
        </a:custGeom>
        <a:noFill/>
        <a:ln w="222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C21F73F-7C48-4FDD-9329-DCA5B13819CE}">
      <dsp:nvSpPr>
        <dsp:cNvPr id="0" name=""/>
        <dsp:cNvSpPr/>
      </dsp:nvSpPr>
      <dsp:spPr>
        <a:xfrm>
          <a:off x="5118630" y="3364268"/>
          <a:ext cx="1435098" cy="896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Line</a:t>
          </a:r>
          <a:endParaRPr lang="en-US" sz="2700" kern="1200" dirty="0"/>
        </a:p>
      </dsp:txBody>
      <dsp:txXfrm>
        <a:off x="5144900" y="3390538"/>
        <a:ext cx="1382558" cy="844396"/>
      </dsp:txXfrm>
    </dsp:sp>
    <dsp:sp modelId="{8C1E97E9-00F1-4130-85D2-886E09AA104A}">
      <dsp:nvSpPr>
        <dsp:cNvPr id="0" name=""/>
        <dsp:cNvSpPr/>
      </dsp:nvSpPr>
      <dsp:spPr>
        <a:xfrm>
          <a:off x="7002197" y="755"/>
          <a:ext cx="1793873" cy="896936"/>
        </a:xfrm>
        <a:prstGeom prst="rect">
          <a:avLst/>
        </a:prstGeom>
        <a:gradFill rotWithShape="0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Supercell</a:t>
          </a:r>
          <a:r>
            <a:rPr lang="en-US" sz="2300" kern="1200" dirty="0" smtClean="0"/>
            <a:t> Left Mover</a:t>
          </a:r>
          <a:endParaRPr lang="en-US" sz="2300" kern="1200" dirty="0"/>
        </a:p>
      </dsp:txBody>
      <dsp:txXfrm>
        <a:off x="7002197" y="755"/>
        <a:ext cx="1793873" cy="896936"/>
      </dsp:txXfrm>
    </dsp:sp>
    <dsp:sp modelId="{74B45020-FEDD-4494-BE99-280673F860B5}">
      <dsp:nvSpPr>
        <dsp:cNvPr id="0" name=""/>
        <dsp:cNvSpPr/>
      </dsp:nvSpPr>
      <dsp:spPr>
        <a:xfrm>
          <a:off x="7181585" y="897692"/>
          <a:ext cx="179387" cy="672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702"/>
              </a:lnTo>
              <a:lnTo>
                <a:pt x="179387" y="6727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27EFB-22F4-4C0A-8101-7F0B093EEC49}">
      <dsp:nvSpPr>
        <dsp:cNvPr id="0" name=""/>
        <dsp:cNvSpPr/>
      </dsp:nvSpPr>
      <dsp:spPr>
        <a:xfrm>
          <a:off x="7360972" y="1121926"/>
          <a:ext cx="1435098" cy="896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Discrete</a:t>
          </a:r>
          <a:endParaRPr lang="en-US" sz="2700" kern="1200" dirty="0"/>
        </a:p>
      </dsp:txBody>
      <dsp:txXfrm>
        <a:off x="7387242" y="1148196"/>
        <a:ext cx="1382558" cy="844396"/>
      </dsp:txXfrm>
    </dsp:sp>
    <dsp:sp modelId="{8514C98D-A64C-4214-AB67-A97ABB4DBDDD}">
      <dsp:nvSpPr>
        <dsp:cNvPr id="0" name=""/>
        <dsp:cNvSpPr/>
      </dsp:nvSpPr>
      <dsp:spPr>
        <a:xfrm>
          <a:off x="7181585" y="897692"/>
          <a:ext cx="179387" cy="17938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3873"/>
              </a:lnTo>
              <a:lnTo>
                <a:pt x="179387" y="179387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170226-92CF-4EFA-8FCD-B6E58E1C2531}">
      <dsp:nvSpPr>
        <dsp:cNvPr id="0" name=""/>
        <dsp:cNvSpPr/>
      </dsp:nvSpPr>
      <dsp:spPr>
        <a:xfrm>
          <a:off x="7360972" y="2243097"/>
          <a:ext cx="1435098" cy="896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Cluster</a:t>
          </a:r>
          <a:endParaRPr lang="en-US" sz="2700" kern="1200" dirty="0"/>
        </a:p>
      </dsp:txBody>
      <dsp:txXfrm>
        <a:off x="7387242" y="2269367"/>
        <a:ext cx="1382558" cy="844396"/>
      </dsp:txXfrm>
    </dsp:sp>
    <dsp:sp modelId="{946BE972-2463-42CA-A49F-07C81E057DBE}">
      <dsp:nvSpPr>
        <dsp:cNvPr id="0" name=""/>
        <dsp:cNvSpPr/>
      </dsp:nvSpPr>
      <dsp:spPr>
        <a:xfrm>
          <a:off x="7181585" y="897692"/>
          <a:ext cx="179387" cy="2915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5044"/>
              </a:lnTo>
              <a:lnTo>
                <a:pt x="179387" y="2915044"/>
              </a:lnTo>
            </a:path>
          </a:pathLst>
        </a:custGeom>
        <a:noFill/>
        <a:ln w="22225" cap="flat" cmpd="sng" algn="ctr">
          <a:solidFill>
            <a:schemeClr val="tx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</dsp:sp>
    <dsp:sp modelId="{D8D4DA59-4E46-4A93-8F60-8ECCB4016E6D}">
      <dsp:nvSpPr>
        <dsp:cNvPr id="0" name=""/>
        <dsp:cNvSpPr/>
      </dsp:nvSpPr>
      <dsp:spPr>
        <a:xfrm>
          <a:off x="7360972" y="3364268"/>
          <a:ext cx="1435098" cy="896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Line</a:t>
          </a:r>
          <a:endParaRPr lang="en-US" sz="2700" kern="1200" dirty="0"/>
        </a:p>
      </dsp:txBody>
      <dsp:txXfrm>
        <a:off x="7387242" y="3390538"/>
        <a:ext cx="1382558" cy="844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35524-195E-45E0-AE41-D9CEDE9AE504}" type="datetimeFigureOut">
              <a:rPr lang="en-US" smtClean="0"/>
              <a:t>10/15/2014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BBD56-4ADB-478D-88A2-373B30512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79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shows key QPE products in the MRMS system,</a:t>
            </a:r>
            <a:r>
              <a:rPr lang="en-US" baseline="0" dirty="0" smtClean="0"/>
              <a:t> which include: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15198-A89F-1D46-A794-564AE653ECC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131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Dept of Commerce 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570538"/>
            <a:ext cx="92392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5562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 descr="NSS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5673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9511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5105400"/>
            <a:ext cx="7315200" cy="1752600"/>
          </a:xfrm>
        </p:spPr>
        <p:txBody>
          <a:bodyPr lIns="182880"/>
          <a:lstStyle>
            <a:lvl1pPr>
              <a:spcBef>
                <a:spcPct val="20000"/>
              </a:spcBef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8951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590800" y="3200400"/>
            <a:ext cx="6553200" cy="1676400"/>
          </a:xfrm>
        </p:spPr>
        <p:txBody>
          <a:bodyPr rIns="182880"/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10" descr="OU interlocking logo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5486400"/>
            <a:ext cx="923924" cy="1182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590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tabLst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C2BEC-C513-42C4-AD68-D71518B142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vLAB Forum: MYRORSS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40" y="6619875"/>
            <a:ext cx="695325" cy="185420"/>
          </a:xfrm>
          <a:prstGeom prst="rect">
            <a:avLst/>
          </a:prstGeom>
        </p:spPr>
      </p:pic>
      <p:pic>
        <p:nvPicPr>
          <p:cNvPr id="9" name="Picture 10" descr="OU interlocking 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6553200"/>
            <a:ext cx="238124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9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951AA-2A6B-4EEC-8CB3-2A83993D420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vLAB Forum: MYRORSS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40" y="6619875"/>
            <a:ext cx="695325" cy="185420"/>
          </a:xfrm>
          <a:prstGeom prst="rect">
            <a:avLst/>
          </a:prstGeom>
        </p:spPr>
      </p:pic>
      <p:pic>
        <p:nvPicPr>
          <p:cNvPr id="8" name="Picture 10" descr="OU interlocking 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6553200"/>
            <a:ext cx="238124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23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4770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951AA-2A6B-4EEC-8CB3-2A83993D42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vLAB Forum: MYRORSS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40" y="6619875"/>
            <a:ext cx="695325" cy="185420"/>
          </a:xfrm>
          <a:prstGeom prst="rect">
            <a:avLst/>
          </a:prstGeom>
        </p:spPr>
      </p:pic>
      <p:pic>
        <p:nvPicPr>
          <p:cNvPr id="10" name="Picture 10" descr="OU interlocking 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6553200"/>
            <a:ext cx="238124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2363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4770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 anchor="b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951AA-2A6B-4EEC-8CB3-2A83993D42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vLAB Forum: MYRORSS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40" y="6619875"/>
            <a:ext cx="695325" cy="185420"/>
          </a:xfrm>
          <a:prstGeom prst="rect">
            <a:avLst/>
          </a:prstGeom>
        </p:spPr>
      </p:pic>
      <p:pic>
        <p:nvPicPr>
          <p:cNvPr id="10" name="Picture 10" descr="OU interlocking 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6553200"/>
            <a:ext cx="238124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074572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477000" cy="1447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 anchor="b"/>
          <a:lstStyle>
            <a:lvl1pPr marL="0" indent="0">
              <a:buNone/>
              <a:defRPr sz="2800" b="0">
                <a:solidFill>
                  <a:srgbClr val="0070C0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8229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951AA-2A6B-4EEC-8CB3-2A83993D420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vLAB Forum: MYRORSS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40" y="6619875"/>
            <a:ext cx="695325" cy="185420"/>
          </a:xfrm>
          <a:prstGeom prst="rect">
            <a:avLst/>
          </a:prstGeom>
        </p:spPr>
      </p:pic>
      <p:pic>
        <p:nvPicPr>
          <p:cNvPr id="8" name="Picture 10" descr="OU interlocking 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6553200"/>
            <a:ext cx="238124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0921024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951AA-2A6B-4EEC-8CB3-2A83993D420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vLAB Forum: MYRORSS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40" y="6619875"/>
            <a:ext cx="695325" cy="185420"/>
          </a:xfrm>
          <a:prstGeom prst="rect">
            <a:avLst/>
          </a:prstGeom>
        </p:spPr>
      </p:pic>
      <p:pic>
        <p:nvPicPr>
          <p:cNvPr id="6" name="Picture 10" descr="OU interlocking 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6553200"/>
            <a:ext cx="238124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734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951AA-2A6B-4EEC-8CB3-2A83993D420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vLAB Forum: MYRORSS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40" y="6619875"/>
            <a:ext cx="695325" cy="185420"/>
          </a:xfrm>
          <a:prstGeom prst="rect">
            <a:avLst/>
          </a:prstGeom>
        </p:spPr>
      </p:pic>
      <p:pic>
        <p:nvPicPr>
          <p:cNvPr id="5" name="Picture 10" descr="OU interlocking 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6553200"/>
            <a:ext cx="238124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658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18" Type="http://schemas.openxmlformats.org/officeDocument/2006/relationships/image" Target="../media/image9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1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gif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4" descr="lindleysuperce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6" b="14723"/>
          <a:stretch>
            <a:fillRect/>
          </a:stretch>
        </p:blipFill>
        <p:spPr bwMode="auto">
          <a:xfrm>
            <a:off x="0" y="-3175"/>
            <a:ext cx="3124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88482" name="Rectangle 2"/>
          <p:cNvSpPr>
            <a:spLocks noChangeArrowheads="1"/>
          </p:cNvSpPr>
          <p:nvPr/>
        </p:nvSpPr>
        <p:spPr bwMode="auto">
          <a:xfrm>
            <a:off x="0" y="6481763"/>
            <a:ext cx="9144000" cy="376237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884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3200"/>
            <a:ext cx="53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TradeGothic" charset="0"/>
              </a:defRPr>
            </a:lvl1pPr>
          </a:lstStyle>
          <a:p>
            <a:fld id="{676951AA-2A6B-4EEC-8CB3-2A83993D420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30" name="Picture 8" descr="Dept of Commerce Seal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562725"/>
            <a:ext cx="29051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9" descr="NOAA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6562725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49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r>
              <a:rPr lang="en-US" smtClean="0"/>
              <a:t>vLAB Forum: MYRORSS</a:t>
            </a:r>
            <a:endParaRPr lang="en-US" dirty="0"/>
          </a:p>
        </p:txBody>
      </p:sp>
      <p:pic>
        <p:nvPicPr>
          <p:cNvPr id="1033" name="Picture 25" descr="NSSL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38" y="6562725"/>
            <a:ext cx="284162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36" descr="shape_whitebluegre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667000" y="152400"/>
            <a:ext cx="624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40" y="6619875"/>
            <a:ext cx="695325" cy="185420"/>
          </a:xfrm>
          <a:prstGeom prst="rect">
            <a:avLst/>
          </a:prstGeom>
        </p:spPr>
      </p:pic>
      <p:pic>
        <p:nvPicPr>
          <p:cNvPr id="13" name="Picture 10" descr="OU interlocking 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77000" y="6553200"/>
            <a:ext cx="238124" cy="3048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hf hdr="0"/>
  <p:txStyles>
    <p:titleStyle>
      <a:lvl1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TradeGothicBold" pitchFamily="2" charset="0"/>
          <a:ea typeface="ＭＳ Ｐゴシック" charset="0"/>
          <a:cs typeface="ＭＳ Ｐゴシック" charset="0"/>
        </a:defRPr>
      </a:lvl1pPr>
      <a:lvl2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TradeGothicBold" pitchFamily="2" charset="0"/>
          <a:ea typeface="ＭＳ Ｐゴシック" charset="0"/>
          <a:cs typeface="ＭＳ Ｐゴシック" charset="0"/>
        </a:defRPr>
      </a:lvl2pPr>
      <a:lvl3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TradeGothicBold" pitchFamily="2" charset="0"/>
          <a:ea typeface="ＭＳ Ｐゴシック" charset="0"/>
          <a:cs typeface="ＭＳ Ｐゴシック" charset="0"/>
        </a:defRPr>
      </a:lvl3pPr>
      <a:lvl4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TradeGothicBold" pitchFamily="2" charset="0"/>
          <a:ea typeface="ＭＳ Ｐゴシック" charset="0"/>
          <a:cs typeface="ＭＳ Ｐゴシック" charset="0"/>
        </a:defRPr>
      </a:lvl4pPr>
      <a:lvl5pPr algn="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TradeGothicBold" pitchFamily="2" charset="0"/>
          <a:ea typeface="ＭＳ Ｐゴシック" charset="0"/>
          <a:cs typeface="ＭＳ Ｐゴシック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radeGothicBoldTwo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radeGothicBoldTwo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radeGothicBoldTwo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TradeGothicBoldTwo" pitchFamily="2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03275" indent="-3460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Mostly" charset="0"/>
        <a:buBlip>
          <a:blip r:embed="rId17"/>
        </a:buBlip>
        <a:tabLst>
          <a:tab pos="1482725" algn="l"/>
        </a:tabLst>
        <a:defRPr sz="2600">
          <a:solidFill>
            <a:schemeClr val="tx1"/>
          </a:solidFill>
          <a:latin typeface="TradeGothic" pitchFamily="2" charset="0"/>
          <a:ea typeface="ＭＳ Ｐゴシック" charset="-128"/>
          <a:cs typeface="ＭＳ Ｐゴシック" charset="-128"/>
        </a:defRPr>
      </a:lvl2pPr>
      <a:lvl3pPr marL="1538288" indent="-388938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SzPct val="85000"/>
        <a:buFont typeface="Mostly" charset="0"/>
        <a:buBlip>
          <a:blip r:embed="rId18"/>
        </a:buBlip>
        <a:tabLst>
          <a:tab pos="1482725" algn="l"/>
        </a:tabLst>
        <a:defRPr sz="2400">
          <a:solidFill>
            <a:schemeClr val="tx1"/>
          </a:solidFill>
          <a:latin typeface="TradeGothic" pitchFamily="2" charset="0"/>
          <a:ea typeface="ＭＳ Ｐゴシック" charset="-128"/>
        </a:defRPr>
      </a:lvl3pPr>
      <a:lvl4pPr marL="2063750" indent="-290513" algn="l" rtl="0" eaLnBrk="1" fontAlgn="base" hangingPunct="1">
        <a:spcBef>
          <a:spcPct val="20000"/>
        </a:spcBef>
        <a:spcAft>
          <a:spcPct val="0"/>
        </a:spcAft>
        <a:buChar char="–"/>
        <a:tabLst>
          <a:tab pos="1482725" algn="l"/>
        </a:tabLst>
        <a:defRPr sz="2200">
          <a:solidFill>
            <a:schemeClr val="tx1"/>
          </a:solidFill>
          <a:latin typeface="TradeGothic" pitchFamily="2" charset="0"/>
          <a:ea typeface="ＭＳ Ｐゴシック" charset="-128"/>
        </a:defRPr>
      </a:lvl4pPr>
      <a:lvl5pPr marL="2520950" indent="-1793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482725" algn="l"/>
        </a:tabLst>
        <a:defRPr sz="2000">
          <a:solidFill>
            <a:schemeClr val="tx1"/>
          </a:solidFill>
          <a:latin typeface="TradeGothic" pitchFamily="2" charset="0"/>
          <a:ea typeface="ＭＳ Ｐゴシック" charset="-128"/>
        </a:defRPr>
      </a:lvl5pPr>
      <a:lvl6pPr marL="2978150" indent="-1793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482725" algn="l"/>
        </a:tabLst>
        <a:defRPr sz="2000">
          <a:solidFill>
            <a:schemeClr val="tx1"/>
          </a:solidFill>
          <a:latin typeface="TradeGothicCondEighteen" pitchFamily="2" charset="0"/>
        </a:defRPr>
      </a:lvl6pPr>
      <a:lvl7pPr marL="3435350" indent="-1793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482725" algn="l"/>
        </a:tabLst>
        <a:defRPr sz="2000">
          <a:solidFill>
            <a:schemeClr val="tx1"/>
          </a:solidFill>
          <a:latin typeface="TradeGothicCondEighteen" pitchFamily="2" charset="0"/>
        </a:defRPr>
      </a:lvl7pPr>
      <a:lvl8pPr marL="3892550" indent="-1793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482725" algn="l"/>
        </a:tabLst>
        <a:defRPr sz="2000">
          <a:solidFill>
            <a:schemeClr val="tx1"/>
          </a:solidFill>
          <a:latin typeface="TradeGothicCondEighteen" pitchFamily="2" charset="0"/>
        </a:defRPr>
      </a:lvl8pPr>
      <a:lvl9pPr marL="4349750" indent="-179388" algn="l" rtl="0" eaLnBrk="1" fontAlgn="base" hangingPunct="1">
        <a:spcBef>
          <a:spcPct val="20000"/>
        </a:spcBef>
        <a:spcAft>
          <a:spcPct val="0"/>
        </a:spcAft>
        <a:buChar char="»"/>
        <a:tabLst>
          <a:tab pos="1482725" algn="l"/>
        </a:tabLst>
        <a:defRPr sz="2000">
          <a:solidFill>
            <a:schemeClr val="tx1"/>
          </a:solidFill>
          <a:latin typeface="TradeGothicCondEighteen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Travis.Smith@noaa.gov" TargetMode="External"/><Relationship Id="rId2" Type="http://schemas.openxmlformats.org/officeDocument/2006/relationships/hyperlink" Target="mailto:Kiel.Ortega@noaa.g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71600" y="3886200"/>
            <a:ext cx="6400800" cy="1524000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Kiel Ortega and Travis Smith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U. of Oklahoma/CIMMS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&amp;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NOAA/OAR/NSSL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1"/>
            <a:ext cx="7772400" cy="1771650"/>
          </a:xfrm>
          <a:solidFill>
            <a:schemeClr val="bg1"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The Multi-Year Reanalysis of Remotely Sensed Storms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(MYRORSS)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2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MYRORSS QC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15 Oct 2014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MYRORSS QC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667223" cy="460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MYRORSS QC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15 Oct 2014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0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MYRORSS QC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15 Oct 2014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45997"/>
            <a:ext cx="7315200" cy="505480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2061029" y="1596571"/>
            <a:ext cx="3991428" cy="4601029"/>
          </a:xfrm>
          <a:custGeom>
            <a:avLst/>
            <a:gdLst>
              <a:gd name="connsiteX0" fmla="*/ 3759200 w 3991428"/>
              <a:gd name="connsiteY0" fmla="*/ 3991429 h 4601029"/>
              <a:gd name="connsiteX1" fmla="*/ 3991428 w 3991428"/>
              <a:gd name="connsiteY1" fmla="*/ 4310743 h 4601029"/>
              <a:gd name="connsiteX2" fmla="*/ 3280228 w 3991428"/>
              <a:gd name="connsiteY2" fmla="*/ 4572000 h 4601029"/>
              <a:gd name="connsiteX3" fmla="*/ 2423885 w 3991428"/>
              <a:gd name="connsiteY3" fmla="*/ 4601029 h 4601029"/>
              <a:gd name="connsiteX4" fmla="*/ 2061028 w 3991428"/>
              <a:gd name="connsiteY4" fmla="*/ 4513943 h 4601029"/>
              <a:gd name="connsiteX5" fmla="*/ 972457 w 3991428"/>
              <a:gd name="connsiteY5" fmla="*/ 4049486 h 4601029"/>
              <a:gd name="connsiteX6" fmla="*/ 319314 w 3991428"/>
              <a:gd name="connsiteY6" fmla="*/ 3454400 h 4601029"/>
              <a:gd name="connsiteX7" fmla="*/ 159657 w 3991428"/>
              <a:gd name="connsiteY7" fmla="*/ 2772229 h 4601029"/>
              <a:gd name="connsiteX8" fmla="*/ 0 w 3991428"/>
              <a:gd name="connsiteY8" fmla="*/ 2119086 h 4601029"/>
              <a:gd name="connsiteX9" fmla="*/ 711200 w 3991428"/>
              <a:gd name="connsiteY9" fmla="*/ 159658 h 4601029"/>
              <a:gd name="connsiteX10" fmla="*/ 1074057 w 3991428"/>
              <a:gd name="connsiteY10" fmla="*/ 0 h 4601029"/>
              <a:gd name="connsiteX11" fmla="*/ 1320800 w 3991428"/>
              <a:gd name="connsiteY11" fmla="*/ 174172 h 4601029"/>
              <a:gd name="connsiteX12" fmla="*/ 870857 w 3991428"/>
              <a:gd name="connsiteY12" fmla="*/ 609600 h 4601029"/>
              <a:gd name="connsiteX13" fmla="*/ 348342 w 3991428"/>
              <a:gd name="connsiteY13" fmla="*/ 2191658 h 4601029"/>
              <a:gd name="connsiteX14" fmla="*/ 464457 w 3991428"/>
              <a:gd name="connsiteY14" fmla="*/ 2685143 h 4601029"/>
              <a:gd name="connsiteX15" fmla="*/ 1059542 w 3991428"/>
              <a:gd name="connsiteY15" fmla="*/ 3599543 h 4601029"/>
              <a:gd name="connsiteX16" fmla="*/ 1509485 w 3991428"/>
              <a:gd name="connsiteY16" fmla="*/ 3962400 h 4601029"/>
              <a:gd name="connsiteX17" fmla="*/ 2598057 w 3991428"/>
              <a:gd name="connsiteY17" fmla="*/ 4325258 h 4601029"/>
              <a:gd name="connsiteX18" fmla="*/ 3512457 w 3991428"/>
              <a:gd name="connsiteY18" fmla="*/ 4180115 h 4601029"/>
              <a:gd name="connsiteX19" fmla="*/ 3759200 w 3991428"/>
              <a:gd name="connsiteY19" fmla="*/ 3991429 h 460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91428" h="4601029">
                <a:moveTo>
                  <a:pt x="3759200" y="3991429"/>
                </a:moveTo>
                <a:lnTo>
                  <a:pt x="3991428" y="4310743"/>
                </a:lnTo>
                <a:lnTo>
                  <a:pt x="3280228" y="4572000"/>
                </a:lnTo>
                <a:lnTo>
                  <a:pt x="2423885" y="4601029"/>
                </a:lnTo>
                <a:lnTo>
                  <a:pt x="2061028" y="4513943"/>
                </a:lnTo>
                <a:lnTo>
                  <a:pt x="972457" y="4049486"/>
                </a:lnTo>
                <a:lnTo>
                  <a:pt x="319314" y="3454400"/>
                </a:lnTo>
                <a:lnTo>
                  <a:pt x="159657" y="2772229"/>
                </a:lnTo>
                <a:lnTo>
                  <a:pt x="0" y="2119086"/>
                </a:lnTo>
                <a:lnTo>
                  <a:pt x="711200" y="159658"/>
                </a:lnTo>
                <a:lnTo>
                  <a:pt x="1074057" y="0"/>
                </a:lnTo>
                <a:lnTo>
                  <a:pt x="1320800" y="174172"/>
                </a:lnTo>
                <a:lnTo>
                  <a:pt x="870857" y="609600"/>
                </a:lnTo>
                <a:lnTo>
                  <a:pt x="348342" y="2191658"/>
                </a:lnTo>
                <a:lnTo>
                  <a:pt x="464457" y="2685143"/>
                </a:lnTo>
                <a:lnTo>
                  <a:pt x="1059542" y="3599543"/>
                </a:lnTo>
                <a:lnTo>
                  <a:pt x="1509485" y="3962400"/>
                </a:lnTo>
                <a:lnTo>
                  <a:pt x="2598057" y="4325258"/>
                </a:lnTo>
                <a:lnTo>
                  <a:pt x="3512457" y="4180115"/>
                </a:lnTo>
                <a:lnTo>
                  <a:pt x="3759200" y="3991429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MYRORSS QC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15 Oct 2014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3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MYRORSS QC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15 Oct 2014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239000" cy="50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5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MYRORSS QC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15 Oct 2014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3508555" cy="532493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181600" y="2741474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Erroneous MESH detections—large areas and large values—due to radar ducting and coastline interactions.  The most common QC problem.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78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the Data: Radar-based </a:t>
            </a:r>
            <a:r>
              <a:rPr lang="en-US" dirty="0" err="1" smtClean="0"/>
              <a:t>Climatologies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15 Oct 2014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98" y="3810000"/>
            <a:ext cx="3502702" cy="2435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33487"/>
            <a:ext cx="3502702" cy="2435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98" y="1533487"/>
            <a:ext cx="3502702" cy="24355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4038600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Individual </a:t>
            </a:r>
            <a:r>
              <a:rPr lang="en-US" dirty="0" err="1" smtClean="0"/>
              <a:t>timesteps</a:t>
            </a:r>
            <a:r>
              <a:rPr lang="en-US" dirty="0" smtClean="0"/>
              <a:t> are cleaned up using a threshold, minimum size of clusters and temporally using a multiple-hypothesis tracking method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4038600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MHT accumulations are then run through a series of smoothers to </a:t>
            </a:r>
            <a:r>
              <a:rPr lang="en-US" dirty="0" err="1" smtClean="0"/>
              <a:t>futher</a:t>
            </a:r>
            <a:r>
              <a:rPr lang="en-US" dirty="0" smtClean="0"/>
              <a:t> clean up the field and make the size of the fields appropriate for climatology generation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3440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Raw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1898" y="570059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MHT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5098" y="3440668"/>
            <a:ext cx="136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Smoothed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the Data: Radar-based </a:t>
            </a:r>
            <a:r>
              <a:rPr lang="en-US" dirty="0" err="1" smtClean="0"/>
              <a:t>Climatologies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15 Oct 2014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4267200" cy="2967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6000"/>
            <a:ext cx="4267200" cy="29670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525308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Yearly Accumulation (MHT)—2000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24400" y="5273776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Yearly Accumulation (MHT &amp; Smoothed)—2000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Fixes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timing of products smooth (right now ~5 minutes, need exactly 5 minutes)</a:t>
            </a:r>
          </a:p>
          <a:p>
            <a:r>
              <a:rPr lang="en-US" dirty="0" smtClean="0"/>
              <a:t>Fix LLSD corrected shear calculations</a:t>
            </a:r>
          </a:p>
          <a:p>
            <a:r>
              <a:rPr lang="en-US" dirty="0" smtClean="0"/>
              <a:t>Produce un-</a:t>
            </a:r>
            <a:r>
              <a:rPr lang="en-US" dirty="0" err="1" smtClean="0"/>
              <a:t>QC’d</a:t>
            </a:r>
            <a:r>
              <a:rPr lang="en-US" dirty="0" smtClean="0"/>
              <a:t> composite</a:t>
            </a:r>
          </a:p>
          <a:p>
            <a:r>
              <a:rPr lang="en-US" dirty="0" smtClean="0"/>
              <a:t>Identify and correct reflectivity issues affecting QPE estimates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15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33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114800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/>
              <a:t>Sam </a:t>
            </a:r>
            <a:r>
              <a:rPr lang="en-US" dirty="0" err="1" smtClean="0"/>
              <a:t>Degelia</a:t>
            </a:r>
            <a:endParaRPr lang="en-US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Rachel </a:t>
            </a:r>
            <a:r>
              <a:rPr lang="en-US" dirty="0" err="1" smtClean="0"/>
              <a:t>Gaal</a:t>
            </a:r>
            <a:endParaRPr lang="en-US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Paul </a:t>
            </a:r>
            <a:r>
              <a:rPr lang="en-US" dirty="0" err="1" smtClean="0"/>
              <a:t>Goree</a:t>
            </a:r>
            <a:endParaRPr lang="en-US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Wolfgang </a:t>
            </a:r>
            <a:r>
              <a:rPr lang="en-US" dirty="0" err="1" smtClean="0"/>
              <a:t>Hanft</a:t>
            </a:r>
            <a:endParaRPr lang="en-US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Corey Howard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Ken Howard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Dave King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/>
              <a:t>Carrie Langston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1600200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Garrett Layne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Brian Nelson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Brittany Newman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Youcun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Qi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Scott Stevens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Jennifer Tate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Skylar Williams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Jian Zhang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3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90800"/>
            <a:ext cx="6248400" cy="1295400"/>
          </a:xfrm>
        </p:spPr>
        <p:txBody>
          <a:bodyPr/>
          <a:lstStyle/>
          <a:p>
            <a:pPr algn="ctr"/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3451616" y="1374952"/>
            <a:ext cx="2318248" cy="2317148"/>
            <a:chOff x="2458837" y="2793713"/>
            <a:chExt cx="3860940" cy="3859108"/>
          </a:xfrm>
        </p:grpSpPr>
        <p:sp>
          <p:nvSpPr>
            <p:cNvPr id="37" name="Oval 36"/>
            <p:cNvSpPr/>
            <p:nvPr/>
          </p:nvSpPr>
          <p:spPr bwMode="auto">
            <a:xfrm flipV="1">
              <a:off x="2458837" y="2793713"/>
              <a:ext cx="3860940" cy="385910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softEdge rad="190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38" name="Picture 3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4663" y="3057525"/>
              <a:ext cx="3308338" cy="330833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0584" y="3804666"/>
            <a:ext cx="8939465" cy="2897886"/>
            <a:chOff x="100584" y="3804666"/>
            <a:chExt cx="8939465" cy="2897886"/>
          </a:xfrm>
        </p:grpSpPr>
        <p:sp>
          <p:nvSpPr>
            <p:cNvPr id="18" name="Rounded Rectangle 17"/>
            <p:cNvSpPr/>
            <p:nvPr/>
          </p:nvSpPr>
          <p:spPr>
            <a:xfrm>
              <a:off x="100584" y="3804666"/>
              <a:ext cx="1261876" cy="289788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117345" y="5284851"/>
              <a:ext cx="1261876" cy="85991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Grid-Based Probabilistic Threats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38440" y="3804666"/>
              <a:ext cx="1186163" cy="1403394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ounded Rectangle 40"/>
            <p:cNvSpPr/>
            <p:nvPr/>
          </p:nvSpPr>
          <p:spPr>
            <a:xfrm>
              <a:off x="1379221" y="3804666"/>
              <a:ext cx="1261876" cy="289788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4"/>
            <p:cNvSpPr/>
            <p:nvPr/>
          </p:nvSpPr>
          <p:spPr>
            <a:xfrm>
              <a:off x="1395982" y="5284851"/>
              <a:ext cx="1261876" cy="63131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Observations &amp; Guidance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114300" lvl="0" indent="-11430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endParaRPr lang="en-US" sz="1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2657858" y="3804666"/>
              <a:ext cx="1261876" cy="289788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4"/>
            <p:cNvSpPr/>
            <p:nvPr/>
          </p:nvSpPr>
          <p:spPr>
            <a:xfrm>
              <a:off x="2674619" y="5284851"/>
              <a:ext cx="1261876" cy="704469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Forecaster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6495" y="3804666"/>
              <a:ext cx="1261876" cy="289788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Rounded Rectangle 4"/>
            <p:cNvSpPr/>
            <p:nvPr/>
          </p:nvSpPr>
          <p:spPr>
            <a:xfrm>
              <a:off x="3953256" y="5284851"/>
              <a:ext cx="1261876" cy="603885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Threat Grid Tools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114300" lvl="0" indent="-114300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endParaRPr lang="en-US" sz="1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5204138" y="3804666"/>
              <a:ext cx="1261876" cy="289788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Rounded Rectangle 4"/>
            <p:cNvSpPr/>
            <p:nvPr/>
          </p:nvSpPr>
          <p:spPr>
            <a:xfrm>
              <a:off x="5220899" y="5284851"/>
              <a:ext cx="1261876" cy="640461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Useful Output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3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6482775" y="3804666"/>
              <a:ext cx="1261876" cy="289788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Rounded Rectangle 4"/>
            <p:cNvSpPr/>
            <p:nvPr/>
          </p:nvSpPr>
          <p:spPr>
            <a:xfrm>
              <a:off x="6444919" y="5284851"/>
              <a:ext cx="1371110" cy="613029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Effective Response</a:t>
              </a: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7761412" y="3804666"/>
              <a:ext cx="1261876" cy="2897886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Rounded Rectangle 4"/>
            <p:cNvSpPr/>
            <p:nvPr/>
          </p:nvSpPr>
          <p:spPr>
            <a:xfrm>
              <a:off x="7778173" y="5284851"/>
              <a:ext cx="1261876" cy="558165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Verification Methods</a:t>
              </a:r>
            </a:p>
          </p:txBody>
        </p:sp>
        <p:sp>
          <p:nvSpPr>
            <p:cNvPr id="64" name="Oval 63"/>
            <p:cNvSpPr/>
            <p:nvPr/>
          </p:nvSpPr>
          <p:spPr>
            <a:xfrm>
              <a:off x="1433838" y="3804666"/>
              <a:ext cx="1186163" cy="140339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483"/>
                <a:lumOff val="2011"/>
                <a:alphaOff val="-6667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Oval 64"/>
            <p:cNvSpPr/>
            <p:nvPr/>
          </p:nvSpPr>
          <p:spPr>
            <a:xfrm>
              <a:off x="2695714" y="3804666"/>
              <a:ext cx="1186163" cy="1403394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965"/>
                <a:lumOff val="4023"/>
                <a:alphaOff val="-13333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Oval 65"/>
            <p:cNvSpPr/>
            <p:nvPr/>
          </p:nvSpPr>
          <p:spPr>
            <a:xfrm>
              <a:off x="3991112" y="3804666"/>
              <a:ext cx="1186163" cy="1403394"/>
            </a:xfrm>
            <a:prstGeom prst="ellipse">
              <a:avLst/>
            </a:prstGeom>
            <a:blipFill rotWithShape="1">
              <a:blip r:embed="rId6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1448"/>
                <a:lumOff val="6034"/>
                <a:alphaOff val="-2000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Oval 66"/>
            <p:cNvSpPr/>
            <p:nvPr/>
          </p:nvSpPr>
          <p:spPr>
            <a:xfrm>
              <a:off x="5258755" y="3804666"/>
              <a:ext cx="1186163" cy="1403394"/>
            </a:xfrm>
            <a:prstGeom prst="ellipse">
              <a:avLst/>
            </a:prstGeom>
            <a:blipFill rotWithShape="1">
              <a:blip r:embed="rId7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1930"/>
                <a:lumOff val="8046"/>
                <a:alphaOff val="-26667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Oval 67"/>
            <p:cNvSpPr/>
            <p:nvPr/>
          </p:nvSpPr>
          <p:spPr>
            <a:xfrm>
              <a:off x="6520631" y="3804666"/>
              <a:ext cx="1186163" cy="1403394"/>
            </a:xfrm>
            <a:prstGeom prst="ellipse">
              <a:avLst/>
            </a:prstGeom>
            <a:blipFill rotWithShape="1">
              <a:blip r:embed="rId8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2413"/>
                <a:lumOff val="10057"/>
                <a:alphaOff val="-33333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Oval 68"/>
            <p:cNvSpPr/>
            <p:nvPr/>
          </p:nvSpPr>
          <p:spPr>
            <a:xfrm>
              <a:off x="7816029" y="3804666"/>
              <a:ext cx="1186163" cy="1403394"/>
            </a:xfrm>
            <a:prstGeom prst="ellipse">
              <a:avLst/>
            </a:prstGeom>
            <a:blipFill rotWithShape="1">
              <a:blip r:embed="rId9"/>
              <a:stretch>
                <a:fillRect/>
              </a:stretch>
            </a:blip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tint val="50000"/>
                <a:alpha val="90000"/>
                <a:hueOff val="0"/>
                <a:satOff val="-2895"/>
                <a:lumOff val="12069"/>
                <a:alphaOff val="-4000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647700" y="17640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orecasting 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 C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ontinuum of 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nvironmental 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</a:t>
            </a:r>
            <a:r>
              <a:rPr lang="en-US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hreat</a:t>
            </a: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</a:t>
            </a:r>
            <a:endParaRPr lang="en-US" sz="4800" kern="0" dirty="0"/>
          </a:p>
        </p:txBody>
      </p:sp>
      <p:sp>
        <p:nvSpPr>
          <p:cNvPr id="32" name="Right Arrow 31"/>
          <p:cNvSpPr/>
          <p:nvPr/>
        </p:nvSpPr>
        <p:spPr bwMode="auto">
          <a:xfrm>
            <a:off x="965451" y="5806440"/>
            <a:ext cx="7269480" cy="925830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Follows the flow of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“The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Warning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Process”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43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4F814F6-1290-FA46-AD25-DA0369122C8E}" type="slidenum">
              <a:rPr lang="en-US">
                <a:solidFill>
                  <a:srgbClr val="898989"/>
                </a:solidFill>
              </a:rPr>
              <a:pPr/>
              <a:t>22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229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7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838200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Multi-scale storm “cluster”  identification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A01D63C-118B-6A48-9BCC-B4B4033FACAC}" type="slidenum">
              <a:rPr lang="en-US">
                <a:solidFill>
                  <a:srgbClr val="898989"/>
                </a:solidFill>
              </a:rPr>
              <a:pPr/>
              <a:t>23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33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7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34670"/>
            <a:ext cx="27900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200 </a:t>
            </a:r>
            <a:r>
              <a:rPr lang="en-US" sz="5400" b="1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km</a:t>
            </a:r>
            <a:r>
              <a:rPr lang="en-US" sz="5400" b="1" baseline="30000" dirty="0">
                <a:ln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2</a:t>
            </a:r>
            <a:endParaRPr lang="en-US" sz="5400" b="1" dirty="0">
              <a:ln>
                <a:solidFill>
                  <a:schemeClr val="accent5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838200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Multi-scale storm “cluster”  identification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4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42AEEB3-BB5D-BF47-8B04-657EF3F85987}" type="slidenum">
              <a:rPr lang="en-US">
                <a:solidFill>
                  <a:srgbClr val="898989"/>
                </a:solidFill>
              </a:rPr>
              <a:pPr/>
              <a:t>24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7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34670"/>
            <a:ext cx="31752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</a:rPr>
              <a:t>2000 </a:t>
            </a:r>
            <a:r>
              <a:rPr lang="en-US" sz="5400" b="1" dirty="0">
                <a:ln w="10160"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km</a:t>
            </a:r>
            <a:r>
              <a:rPr lang="en-US" sz="5400" b="1" baseline="30000" dirty="0">
                <a:ln w="10160">
                  <a:solidFill>
                    <a:schemeClr val="accent5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2</a:t>
            </a:r>
            <a:endParaRPr lang="en-US" sz="5400" b="1" dirty="0">
              <a:ln w="10160">
                <a:solidFill>
                  <a:schemeClr val="accent5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838200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Multi-scale storm “cluster”  identification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3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D78D563-4D56-D245-B317-200FE272584A}" type="slidenum">
              <a:rPr lang="en-US">
                <a:solidFill>
                  <a:srgbClr val="898989"/>
                </a:solidFill>
              </a:rPr>
              <a:pPr/>
              <a:t>25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07963"/>
            <a:ext cx="918091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838200"/>
            <a:ext cx="3276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Multi-scale storm “cluster”  identification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 classification inputs from MYRORSS / MRMS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Storm Attribute</a:t>
            </a:r>
          </a:p>
          <a:p>
            <a:r>
              <a:rPr lang="en-US" dirty="0"/>
              <a:t>-20 C Merged Reflectivity</a:t>
            </a:r>
          </a:p>
          <a:p>
            <a:r>
              <a:rPr lang="en-US" dirty="0"/>
              <a:t>0 C Merged Reflectivity</a:t>
            </a:r>
          </a:p>
          <a:p>
            <a:r>
              <a:rPr lang="en-US" dirty="0"/>
              <a:t>Aspect Ratio</a:t>
            </a:r>
          </a:p>
          <a:p>
            <a:r>
              <a:rPr lang="en-US" dirty="0"/>
              <a:t>0-2 km Merged Azimuthal Shear</a:t>
            </a:r>
          </a:p>
          <a:p>
            <a:r>
              <a:rPr lang="en-US" dirty="0"/>
              <a:t>3-6 km Merged Azimuthal Shear</a:t>
            </a:r>
          </a:p>
          <a:p>
            <a:r>
              <a:rPr lang="en-US" dirty="0"/>
              <a:t>0-6 km Shear Magnitude</a:t>
            </a:r>
          </a:p>
          <a:p>
            <a:r>
              <a:rPr lang="en-US" dirty="0"/>
              <a:t>0-1 km Storm Relative Helicity</a:t>
            </a:r>
          </a:p>
          <a:p>
            <a:r>
              <a:rPr lang="en-US" dirty="0"/>
              <a:t>0-3 km Storm Relative Helicity</a:t>
            </a:r>
          </a:p>
          <a:p>
            <a:r>
              <a:rPr lang="en-US" dirty="0"/>
              <a:t>Longevity</a:t>
            </a:r>
          </a:p>
          <a:p>
            <a:r>
              <a:rPr lang="en-US" dirty="0"/>
              <a:t>Maximum Expected Size of Hail (MESH)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Max 30 Minute MESH</a:t>
            </a:r>
          </a:p>
          <a:p>
            <a:r>
              <a:rPr lang="en-US" dirty="0"/>
              <a:t>Most Unstable CAPE</a:t>
            </a:r>
          </a:p>
          <a:p>
            <a:r>
              <a:rPr lang="en-US" dirty="0"/>
              <a:t>Most Unstable LCL Height</a:t>
            </a:r>
          </a:p>
          <a:p>
            <a:r>
              <a:rPr lang="en-US" dirty="0" smtClean="0"/>
              <a:t>Probability </a:t>
            </a:r>
            <a:r>
              <a:rPr lang="en-US" dirty="0"/>
              <a:t>of Severe Hail (POSH)</a:t>
            </a:r>
          </a:p>
          <a:p>
            <a:r>
              <a:rPr lang="en-US" dirty="0"/>
              <a:t>Quality </a:t>
            </a:r>
            <a:r>
              <a:rPr lang="en-US" dirty="0" err="1"/>
              <a:t>Controled</a:t>
            </a:r>
            <a:r>
              <a:rPr lang="en-US" dirty="0"/>
              <a:t> Merged Reflectivity Composite</a:t>
            </a:r>
          </a:p>
          <a:p>
            <a:r>
              <a:rPr lang="en-US" dirty="0"/>
              <a:t>Severe Hail Index (SHI)</a:t>
            </a:r>
          </a:p>
          <a:p>
            <a:r>
              <a:rPr lang="en-US" dirty="0"/>
              <a:t>Storm Size</a:t>
            </a:r>
          </a:p>
          <a:p>
            <a:r>
              <a:rPr lang="en-US" dirty="0"/>
              <a:t>Surface CAPE</a:t>
            </a:r>
          </a:p>
          <a:p>
            <a:r>
              <a:rPr lang="en-US" dirty="0"/>
              <a:t>Surface </a:t>
            </a:r>
            <a:r>
              <a:rPr lang="en-US" dirty="0" err="1"/>
              <a:t>Dewpoint</a:t>
            </a:r>
            <a:endParaRPr lang="en-US" dirty="0"/>
          </a:p>
          <a:p>
            <a:r>
              <a:rPr lang="en-US" dirty="0"/>
              <a:t>Surface Temperature</a:t>
            </a:r>
          </a:p>
          <a:p>
            <a:r>
              <a:rPr lang="en-US" dirty="0"/>
              <a:t>Vertically Integrated Liquid (VIL)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951AA-2A6B-4EEC-8CB3-2A83993D420D}" type="slidenum">
              <a:rPr lang="en-US" smtClean="0"/>
              <a:t>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35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52400"/>
            <a:ext cx="6248400" cy="914400"/>
          </a:xfrm>
        </p:spPr>
        <p:txBody>
          <a:bodyPr/>
          <a:lstStyle/>
          <a:p>
            <a:r>
              <a:rPr lang="en-US" dirty="0" smtClean="0"/>
              <a:t>Storm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486400"/>
            <a:ext cx="8382000" cy="8382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Based on: </a:t>
            </a:r>
          </a:p>
          <a:p>
            <a:r>
              <a:rPr lang="en-US" dirty="0" smtClean="0"/>
              <a:t>Smith</a:t>
            </a:r>
            <a:r>
              <a:rPr lang="en-US" dirty="0"/>
              <a:t>, B. T., R. L. Thompson, J. S. Grams, C. Broyles, and H. E. Brooks, 2012: Convective modes for significant severe thunderstorms in the contiguous United States. Part I: Storm classification and climatology. </a:t>
            </a:r>
            <a:r>
              <a:rPr lang="en-US" i="1" dirty="0" err="1"/>
              <a:t>Wea</a:t>
            </a:r>
            <a:r>
              <a:rPr lang="en-US" i="1" dirty="0"/>
              <a:t>. Forecasting</a:t>
            </a:r>
            <a:r>
              <a:rPr lang="en-US" dirty="0"/>
              <a:t>, </a:t>
            </a:r>
            <a:r>
              <a:rPr lang="en-US" b="1" dirty="0"/>
              <a:t>27</a:t>
            </a:r>
            <a:r>
              <a:rPr lang="en-US" dirty="0"/>
              <a:t>, 1114–1135.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graphicFrame>
        <p:nvGraphicFramePr>
          <p:cNvPr id="10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019222"/>
              </p:ext>
            </p:extLst>
          </p:nvPr>
        </p:nvGraphicFramePr>
        <p:xfrm>
          <a:off x="72757" y="1219200"/>
          <a:ext cx="9071243" cy="4261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38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 classification:</a:t>
            </a:r>
            <a:br>
              <a:rPr lang="en-US" dirty="0" smtClean="0"/>
            </a:br>
            <a:r>
              <a:rPr lang="en-US" dirty="0" smtClean="0"/>
              <a:t>Example Decision Tree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6273" r="627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0" y="1905000"/>
            <a:ext cx="3276600" cy="32766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algn="ctr" eaLnBrk="1" hangingPunct="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437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215" t="3978" r="32674" b="42255"/>
          <a:stretch/>
        </p:blipFill>
        <p:spPr>
          <a:xfrm>
            <a:off x="103302" y="-1"/>
            <a:ext cx="9040698" cy="68377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5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MYRORSS?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Provide a consistent radar data set across the CONUS</a:t>
            </a:r>
          </a:p>
          <a:p>
            <a:pPr algn="just"/>
            <a:r>
              <a:rPr lang="en-US" dirty="0" smtClean="0"/>
              <a:t>Support research in the development of probabilistic information for warnings</a:t>
            </a:r>
          </a:p>
          <a:p>
            <a:pPr algn="just"/>
            <a:r>
              <a:rPr lang="en-US" dirty="0" smtClean="0"/>
              <a:t>Support implementation of MRMS to operations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mining &amp; Nowcasting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sz="3600" dirty="0" smtClean="0"/>
              <a:t>Generate </a:t>
            </a:r>
            <a:r>
              <a:rPr lang="en-US" sz="3600" dirty="0"/>
              <a:t>probability (P) </a:t>
            </a:r>
            <a:r>
              <a:rPr lang="en-US" sz="3600" dirty="0" smtClean="0"/>
              <a:t>of: </a:t>
            </a:r>
          </a:p>
          <a:p>
            <a:pPr>
              <a:lnSpc>
                <a:spcPct val="70000"/>
              </a:lnSpc>
            </a:pPr>
            <a:r>
              <a:rPr lang="en-US" sz="3600" i="1" dirty="0" smtClean="0"/>
              <a:t>[</a:t>
            </a:r>
            <a:r>
              <a:rPr lang="en-US" sz="3600" i="1" dirty="0"/>
              <a:t>tornado/wind/hail/heavy </a:t>
            </a:r>
            <a:r>
              <a:rPr lang="en-US" sz="3600" i="1" dirty="0" err="1"/>
              <a:t>precip</a:t>
            </a:r>
            <a:r>
              <a:rPr lang="en-US" sz="3600" i="1" dirty="0"/>
              <a:t>/lightning/mesocyclone/</a:t>
            </a:r>
            <a:r>
              <a:rPr lang="en-US" sz="3600" i="1" dirty="0" smtClean="0"/>
              <a:t>etc.]</a:t>
            </a:r>
          </a:p>
          <a:p>
            <a:pPr>
              <a:lnSpc>
                <a:spcPct val="70000"/>
              </a:lnSpc>
            </a:pPr>
            <a:r>
              <a:rPr lang="en-US" sz="3600" dirty="0"/>
              <a:t>F</a:t>
            </a:r>
            <a:r>
              <a:rPr lang="en-US" sz="3600" dirty="0" smtClean="0"/>
              <a:t>or </a:t>
            </a:r>
            <a:r>
              <a:rPr lang="en-US" sz="3600" dirty="0"/>
              <a:t>each storm cluster.  </a:t>
            </a:r>
            <a:endParaRPr lang="en-US" sz="3600" dirty="0" smtClean="0"/>
          </a:p>
          <a:p>
            <a:pPr marL="571500" indent="-571500">
              <a:lnSpc>
                <a:spcPct val="70000"/>
              </a:lnSpc>
              <a:buFont typeface="Arial"/>
              <a:buChar char="•"/>
            </a:pPr>
            <a:r>
              <a:rPr lang="en-US" sz="3600" dirty="0" smtClean="0"/>
              <a:t>P</a:t>
            </a:r>
            <a:r>
              <a:rPr lang="en-US" sz="3600" dirty="0"/>
              <a:t>(event is ongoing</a:t>
            </a:r>
            <a:r>
              <a:rPr lang="en-US" sz="3600" dirty="0" smtClean="0"/>
              <a:t>)</a:t>
            </a:r>
          </a:p>
          <a:p>
            <a:pPr marL="571500" indent="-571500">
              <a:lnSpc>
                <a:spcPct val="70000"/>
              </a:lnSpc>
              <a:buFont typeface="Arial"/>
              <a:buChar char="•"/>
            </a:pPr>
            <a:r>
              <a:rPr lang="en-US" sz="3600" dirty="0" smtClean="0"/>
              <a:t>P</a:t>
            </a:r>
            <a:r>
              <a:rPr lang="en-US" sz="3600" dirty="0"/>
              <a:t>(event will occur in X minutes</a:t>
            </a:r>
            <a:r>
              <a:rPr lang="en-US" sz="3600" dirty="0" smtClean="0"/>
              <a:t>)</a:t>
            </a:r>
          </a:p>
          <a:p>
            <a:pPr>
              <a:lnSpc>
                <a:spcPct val="70000"/>
              </a:lnSpc>
            </a:pPr>
            <a:endParaRPr lang="en-US" sz="3600" dirty="0" smtClean="0"/>
          </a:p>
          <a:p>
            <a:pPr>
              <a:lnSpc>
                <a:spcPct val="70000"/>
              </a:lnSpc>
            </a:pPr>
            <a:r>
              <a:rPr lang="en-US" sz="3600" dirty="0" smtClean="0"/>
              <a:t>Probabilistic 0-60 minute </a:t>
            </a:r>
            <a:r>
              <a:rPr lang="en-US" sz="3600" dirty="0" err="1" smtClean="0"/>
              <a:t>Nowcast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vLAB</a:t>
            </a:r>
            <a:r>
              <a:rPr lang="en-US" dirty="0" smtClean="0"/>
              <a:t> Forum: MYRORSS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Informed Probabilistic Hazard Information (PHI)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r="9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MYRORSS and NWP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267200"/>
            <a:ext cx="8991600" cy="1143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Blending with 0-2 hour storm-scale ensembles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Validation of storm mode in convection-allow models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Baseline for evaluation of Warn-on-Forecast: beating climatology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204001"/>
            <a:ext cx="5029200" cy="313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8" t="-3078" r="-1064" b="-4487"/>
          <a:stretch/>
        </p:blipFill>
        <p:spPr bwMode="auto">
          <a:xfrm>
            <a:off x="5317188" y="1356402"/>
            <a:ext cx="2188511" cy="2272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1204001"/>
            <a:ext cx="3914655" cy="286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resolution verification &amp; Synthetic verification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e.g. Severe </a:t>
            </a:r>
            <a:r>
              <a:rPr lang="en-US" dirty="0"/>
              <a:t>Hazards Analysis and Verification </a:t>
            </a:r>
            <a:r>
              <a:rPr lang="en-US" dirty="0" smtClean="0"/>
              <a:t>Experiment; </a:t>
            </a:r>
            <a:r>
              <a:rPr lang="en-US" dirty="0" err="1" smtClean="0"/>
              <a:t>mPING</a:t>
            </a:r>
            <a:r>
              <a:rPr lang="en-US" dirty="0" smtClean="0"/>
              <a:t>; radar proxies for severe </a:t>
            </a:r>
            <a:r>
              <a:rPr lang="en-US" dirty="0" err="1" smtClean="0"/>
              <a:t>wx</a:t>
            </a:r>
            <a:r>
              <a:rPr lang="en-US" dirty="0" smtClean="0"/>
              <a:t>…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387" y="2695698"/>
            <a:ext cx="5514891" cy="34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992274" y="2538948"/>
            <a:ext cx="31517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22222"/>
                </a:solidFill>
              </a:rPr>
              <a:t>Days of operation:      554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Total data points:      63353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Hail data points:       45406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Wind data points:       6456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Flood data points:      9313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Winter data points:     2178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Questionable time:      33371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'No wind' reports:      4117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'No flood' reports:     6821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'No hail' reports:      20226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Non-</a:t>
            </a:r>
            <a:r>
              <a:rPr lang="en-US" sz="1600" dirty="0" err="1">
                <a:solidFill>
                  <a:srgbClr val="222222"/>
                </a:solidFill>
              </a:rPr>
              <a:t>svr</a:t>
            </a:r>
            <a:r>
              <a:rPr lang="en-US" sz="1600" dirty="0">
                <a:solidFill>
                  <a:srgbClr val="222222"/>
                </a:solidFill>
              </a:rPr>
              <a:t> hail reports:   15196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err="1">
                <a:solidFill>
                  <a:srgbClr val="222222"/>
                </a:solidFill>
              </a:rPr>
              <a:t>Svr</a:t>
            </a:r>
            <a:r>
              <a:rPr lang="en-US" sz="1600" dirty="0">
                <a:solidFill>
                  <a:srgbClr val="222222"/>
                </a:solidFill>
              </a:rPr>
              <a:t> hail reports:       8848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Sig hail reports:       1021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Measured hail reports:  380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solidFill>
                  <a:srgbClr val="222222"/>
                </a:solidFill>
              </a:rPr>
              <a:t>Measure </a:t>
            </a:r>
            <a:r>
              <a:rPr lang="en-US" sz="1600" dirty="0" err="1">
                <a:solidFill>
                  <a:srgbClr val="222222"/>
                </a:solidFill>
              </a:rPr>
              <a:t>avg</a:t>
            </a:r>
            <a:r>
              <a:rPr lang="en-US" sz="1600" dirty="0">
                <a:solidFill>
                  <a:srgbClr val="222222"/>
                </a:solidFill>
              </a:rPr>
              <a:t> reports:    89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589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Relational database: storm type / severity by environment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9363" b="936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7212" y="1057870"/>
            <a:ext cx="3867165" cy="92333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Supplement to Smith et al. 2012,</a:t>
            </a:r>
          </a:p>
          <a:p>
            <a:r>
              <a:rPr lang="en-US" dirty="0" smtClean="0"/>
              <a:t> including weak severe, non-severe,</a:t>
            </a:r>
          </a:p>
          <a:p>
            <a:r>
              <a:rPr lang="en-US" dirty="0"/>
              <a:t>a</a:t>
            </a:r>
            <a:r>
              <a:rPr lang="en-US" dirty="0" smtClean="0"/>
              <a:t>nd synthetic verification measures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59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3356"/>
            <a:ext cx="5791200" cy="1348243"/>
          </a:xfrm>
        </p:spPr>
        <p:txBody>
          <a:bodyPr>
            <a:normAutofit/>
          </a:bodyPr>
          <a:lstStyle/>
          <a:p>
            <a:r>
              <a:rPr lang="en-US" dirty="0" smtClean="0"/>
              <a:t>Quantitative Precipitation Estimation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02797" y="6554911"/>
            <a:ext cx="941203" cy="301752"/>
          </a:xfrm>
          <a:prstGeom prst="rect">
            <a:avLst/>
          </a:prstGeom>
        </p:spPr>
        <p:txBody>
          <a:bodyPr/>
          <a:lstStyle/>
          <a:p>
            <a:fld id="{20BA7EF2-34AE-A541-8DFE-5C0D90CB85B9}" type="slidenum">
              <a:rPr lang="en-US" smtClean="0"/>
              <a:t>35</a:t>
            </a:fld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48332" y="1254370"/>
            <a:ext cx="5188131" cy="5356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Key MRMS </a:t>
            </a:r>
            <a:r>
              <a:rPr lang="en-US" sz="2400" i="1" u="sng" dirty="0" smtClean="0"/>
              <a:t>QPE</a:t>
            </a:r>
            <a:r>
              <a:rPr lang="en-US" sz="2400" dirty="0" smtClean="0"/>
              <a:t> Products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9839" y="1433896"/>
            <a:ext cx="6600819" cy="1371600"/>
            <a:chOff x="669839" y="1433896"/>
            <a:chExt cx="6600819" cy="1371600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727" y="1433896"/>
              <a:ext cx="1735931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69839" y="1852322"/>
              <a:ext cx="24565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charset="2"/>
                <a:buChar char="§"/>
              </a:pPr>
              <a:r>
                <a:rPr lang="en-US" sz="1600" dirty="0" smtClean="0"/>
                <a:t>Surface Precip Type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9115" y="1432721"/>
            <a:ext cx="8335502" cy="1371600"/>
            <a:chOff x="669115" y="1432721"/>
            <a:chExt cx="8335502" cy="1371600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8686" y="1432721"/>
              <a:ext cx="1735931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69115" y="2202243"/>
              <a:ext cx="2300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2"/>
                <a:buChar char="§"/>
              </a:pPr>
              <a:r>
                <a:rPr lang="en-US" sz="1600" dirty="0" smtClean="0"/>
                <a:t>Surface Precip Rate </a:t>
              </a:r>
              <a:endParaRPr lang="en-US" sz="16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71305" y="2268957"/>
            <a:ext cx="8472695" cy="932010"/>
            <a:chOff x="671305" y="2268957"/>
            <a:chExt cx="8472695" cy="932010"/>
          </a:xfrm>
        </p:grpSpPr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902" y="2276181"/>
              <a:ext cx="1170432" cy="92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5610" y="2268957"/>
              <a:ext cx="1170432" cy="92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3568" y="2271567"/>
              <a:ext cx="1170432" cy="92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71305" y="2583581"/>
              <a:ext cx="42370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2"/>
                <a:buChar char="§"/>
              </a:pPr>
              <a:r>
                <a:rPr lang="en-US" sz="1600" dirty="0" smtClean="0"/>
                <a:t>Radar QPE (1, 6, 24, 48, 72h, 10day </a:t>
              </a:r>
              <a:r>
                <a:rPr lang="en-US" sz="1600" dirty="0" err="1" smtClean="0"/>
                <a:t>acc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73729" y="4130565"/>
            <a:ext cx="8470271" cy="2727435"/>
            <a:chOff x="673729" y="4130565"/>
            <a:chExt cx="8470271" cy="272743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9797" y="5184320"/>
              <a:ext cx="2118581" cy="167368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25419" y="5184320"/>
              <a:ext cx="2118581" cy="167368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5520626" y="5281189"/>
              <a:ext cx="13466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FF"/>
                  </a:solidFill>
                </a:rPr>
                <a:t>RQI   18Z 1/13/2013</a:t>
              </a:r>
              <a:endParaRPr 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87674" y="5288173"/>
              <a:ext cx="13110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FF"/>
                  </a:solidFill>
                </a:rPr>
                <a:t>RQI  18Z 6/13/2013</a:t>
              </a:r>
              <a:endParaRPr 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39850" y="6094204"/>
              <a:ext cx="14041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The radar QPE quality is better in warm season than in cool season, and is better in the east than in the west.</a:t>
              </a:r>
              <a:endParaRPr lang="en-US" sz="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3729" y="4130565"/>
              <a:ext cx="3313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2"/>
                <a:buChar char="§"/>
              </a:pPr>
              <a:r>
                <a:rPr lang="en-US" sz="1600" dirty="0" smtClean="0"/>
                <a:t>Radar QPE Quality Index (RQI)</a:t>
              </a:r>
              <a:endParaRPr lang="en-US" sz="16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82366" y="4534578"/>
            <a:ext cx="3361289" cy="2152468"/>
            <a:chOff x="682366" y="4534578"/>
            <a:chExt cx="3361289" cy="2152468"/>
          </a:xfrm>
        </p:grpSpPr>
        <p:pic>
          <p:nvPicPr>
            <p:cNvPr id="28" name="Picture 27" descr="Screenshot-3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11159" r="49334" b="46734"/>
            <a:stretch/>
          </p:blipFill>
          <p:spPr>
            <a:xfrm>
              <a:off x="1147052" y="5017778"/>
              <a:ext cx="2896603" cy="166926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53087" y="5057813"/>
              <a:ext cx="15961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FFFF"/>
                  </a:solidFill>
                </a:rPr>
                <a:t>GII   06Z 5/31/2012 Iowa</a:t>
              </a:r>
              <a:endParaRPr 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82366" y="4534578"/>
              <a:ext cx="29931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2"/>
                <a:buChar char="§"/>
              </a:pPr>
              <a:r>
                <a:rPr lang="en-US" sz="1600" dirty="0" smtClean="0"/>
                <a:t>Gauge Influence Index (GII)</a:t>
              </a:r>
              <a:endParaRPr lang="en-US" sz="16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60367" y="2778997"/>
            <a:ext cx="8483633" cy="933730"/>
            <a:chOff x="660367" y="2778997"/>
            <a:chExt cx="8483633" cy="9337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91035" y="2778997"/>
              <a:ext cx="1170432" cy="92464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83958" y="2782172"/>
              <a:ext cx="1170432" cy="92464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73568" y="2788086"/>
              <a:ext cx="1170432" cy="924641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60367" y="2949707"/>
              <a:ext cx="4816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charset="2"/>
                <a:buChar char="§"/>
              </a:pPr>
              <a:r>
                <a:rPr lang="en-US" sz="1600" dirty="0"/>
                <a:t>G</a:t>
              </a:r>
              <a:r>
                <a:rPr lang="en-US" sz="1600" dirty="0" smtClean="0"/>
                <a:t>auge QPE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75692" y="3336483"/>
            <a:ext cx="8468308" cy="980144"/>
            <a:chOff x="675692" y="3336483"/>
            <a:chExt cx="8468308" cy="980144"/>
          </a:xfrm>
        </p:grpSpPr>
        <p:sp>
          <p:nvSpPr>
            <p:cNvPr id="30" name="TextBox 29"/>
            <p:cNvSpPr txBox="1"/>
            <p:nvPr/>
          </p:nvSpPr>
          <p:spPr>
            <a:xfrm>
              <a:off x="675692" y="3336483"/>
              <a:ext cx="4816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charset="2"/>
                <a:buChar char="§"/>
              </a:pPr>
              <a:r>
                <a:rPr lang="en-US" sz="1600" dirty="0" smtClean="0"/>
                <a:t>Local gauge bias corrected radar QPE</a:t>
              </a:r>
              <a:endParaRPr lang="en-US" sz="1600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86418" y="3391985"/>
              <a:ext cx="1170432" cy="92464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73568" y="3391985"/>
              <a:ext cx="1170432" cy="92464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85690" y="3391986"/>
              <a:ext cx="1170432" cy="924641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72348" y="3704554"/>
            <a:ext cx="8471652" cy="1186016"/>
            <a:chOff x="672348" y="3704554"/>
            <a:chExt cx="8471652" cy="1186016"/>
          </a:xfrm>
        </p:grpSpPr>
        <p:sp>
          <p:nvSpPr>
            <p:cNvPr id="47" name="TextBox 46"/>
            <p:cNvSpPr txBox="1"/>
            <p:nvPr/>
          </p:nvSpPr>
          <p:spPr>
            <a:xfrm>
              <a:off x="672348" y="3704554"/>
              <a:ext cx="4816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charset="2"/>
                <a:buChar char="§"/>
              </a:pPr>
              <a:r>
                <a:rPr lang="en-US" sz="1600" dirty="0" smtClean="0"/>
                <a:t>Gauge + orographic pcp climatology QPE</a:t>
              </a:r>
              <a:endParaRPr lang="en-US" sz="1600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595796" y="3965929"/>
              <a:ext cx="1170432" cy="92464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781850" y="3965929"/>
              <a:ext cx="1170432" cy="92464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73568" y="3953948"/>
              <a:ext cx="1170432" cy="924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87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Opportunities &amp;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Fix issues, re-run! (and again, and again…)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Near real</a:t>
            </a:r>
            <a:r>
              <a:rPr lang="en-US" dirty="0"/>
              <a:t> </a:t>
            </a:r>
            <a:r>
              <a:rPr lang="en-US" dirty="0" smtClean="0"/>
              <a:t>time addition of new data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Web front end for data mining / case studies by collaborators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Aviation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Insurance / Reinsurance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Climate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Agriculture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And more!</a:t>
            </a:r>
            <a:endParaRPr lang="en-US" dirty="0"/>
          </a:p>
          <a:p>
            <a:pPr marL="457200" indent="-457200">
              <a:buFont typeface="Arial"/>
              <a:buChar char="•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15 Oct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7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MYRORSS processing is ongoing</a:t>
            </a:r>
          </a:p>
          <a:p>
            <a:r>
              <a:rPr lang="en-US" dirty="0" smtClean="0"/>
              <a:t>Many QC issues identified</a:t>
            </a:r>
          </a:p>
          <a:p>
            <a:r>
              <a:rPr lang="en-US" dirty="0" smtClean="0"/>
              <a:t>Next: post processing</a:t>
            </a:r>
          </a:p>
          <a:p>
            <a:r>
              <a:rPr lang="en-US" dirty="0" smtClean="0"/>
              <a:t>QPE radar retrospective is another talk</a:t>
            </a:r>
          </a:p>
          <a:p>
            <a:r>
              <a:rPr lang="en-US" dirty="0"/>
              <a:t>M</a:t>
            </a:r>
            <a:r>
              <a:rPr lang="en-US" dirty="0" smtClean="0"/>
              <a:t>any science opportunities at many time/space scales</a:t>
            </a:r>
          </a:p>
          <a:p>
            <a:endParaRPr lang="en-US" dirty="0" smtClean="0"/>
          </a:p>
          <a:p>
            <a:r>
              <a:rPr lang="en-US" dirty="0" smtClean="0">
                <a:hlinkClick r:id="rId2"/>
              </a:rPr>
              <a:t>Kiel.Ortega@noaa.gov</a:t>
            </a:r>
            <a:r>
              <a:rPr lang="en-US" dirty="0" smtClean="0"/>
              <a:t>; </a:t>
            </a:r>
            <a:r>
              <a:rPr lang="en-US" dirty="0" smtClean="0">
                <a:hlinkClick r:id="rId3"/>
              </a:rPr>
              <a:t>Travis.Smith@noaa.gov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vLAB</a:t>
            </a:r>
            <a:r>
              <a:rPr lang="en-US" dirty="0" smtClean="0"/>
              <a:t> Forum: MYRORSS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8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Multi-Radar Multi-Sensor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64478"/>
            <a:ext cx="3778024" cy="2626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164478"/>
            <a:ext cx="3778024" cy="2626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86200"/>
            <a:ext cx="3778024" cy="2626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342209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KBOX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338983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KOKX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286" y="614382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MRMS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7024" y="1706940"/>
            <a:ext cx="1936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+</a:t>
            </a:r>
          </a:p>
          <a:p>
            <a:pPr algn="ctr"/>
            <a:r>
              <a:rPr lang="en-US" sz="2400" dirty="0" smtClean="0"/>
              <a:t>other neighboring radars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12" y="3868124"/>
            <a:ext cx="3778024" cy="26269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93"/>
          <a:stretch/>
        </p:blipFill>
        <p:spPr bwMode="auto">
          <a:xfrm>
            <a:off x="3390899" y="4114800"/>
            <a:ext cx="254000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58000" y="411182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MRMS Maximum Hail Size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0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MYRORSS Domain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90600" y="1295400"/>
            <a:ext cx="7239000" cy="4826000"/>
            <a:chOff x="23164800" y="12319000"/>
            <a:chExt cx="7239000" cy="4826000"/>
          </a:xfrm>
        </p:grpSpPr>
        <p:pic>
          <p:nvPicPr>
            <p:cNvPr id="8" name="Picture 7" descr="reanalysisdomain.png"/>
            <p:cNvPicPr>
              <a:picLocks noChangeAspect="1"/>
            </p:cNvPicPr>
            <p:nvPr/>
          </p:nvPicPr>
          <p:blipFill>
            <a:blip r:embed="rId2" cstate="print"/>
            <a:srcRect l="6269" r="5959"/>
            <a:stretch>
              <a:fillRect/>
            </a:stretch>
          </p:blipFill>
          <p:spPr>
            <a:xfrm>
              <a:off x="23164800" y="12319000"/>
              <a:ext cx="7239000" cy="4826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164800" y="13868400"/>
              <a:ext cx="7239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</a:rPr>
                <a:t>5-minute, 0.01x0.01 degree resolution, 35 vertical levels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0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MYRORSS Data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pic>
        <p:nvPicPr>
          <p:cNvPr id="7" name="Picture 6" descr="vcpperyea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1447800"/>
            <a:ext cx="8915399" cy="32692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5600" y="1828800"/>
            <a:ext cx="3048000" cy="2888266"/>
          </a:xfrm>
          <a:prstGeom prst="rect">
            <a:avLst/>
          </a:prstGeom>
          <a:solidFill>
            <a:srgbClr val="00B050">
              <a:alpha val="35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43600" y="1828800"/>
            <a:ext cx="457200" cy="2888266"/>
          </a:xfrm>
          <a:prstGeom prst="rect">
            <a:avLst/>
          </a:prstGeom>
          <a:solidFill>
            <a:srgbClr val="FFFF00">
              <a:alpha val="3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81800" y="1828800"/>
            <a:ext cx="457200" cy="2888266"/>
          </a:xfrm>
          <a:prstGeom prst="rect">
            <a:avLst/>
          </a:prstGeom>
          <a:solidFill>
            <a:srgbClr val="FFFF00">
              <a:alpha val="3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20000" y="1828800"/>
            <a:ext cx="457200" cy="2888266"/>
          </a:xfrm>
          <a:prstGeom prst="rect">
            <a:avLst/>
          </a:prstGeom>
          <a:solidFill>
            <a:srgbClr val="FFFF00">
              <a:alpha val="3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90800" y="5033534"/>
            <a:ext cx="457200" cy="297466"/>
          </a:xfrm>
          <a:prstGeom prst="rect">
            <a:avLst/>
          </a:prstGeom>
          <a:solidFill>
            <a:srgbClr val="00B050">
              <a:alpha val="35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91543" y="499760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complete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553857" y="5033534"/>
            <a:ext cx="457200" cy="297466"/>
          </a:xfrm>
          <a:prstGeom prst="rect">
            <a:avLst/>
          </a:prstGeom>
          <a:solidFill>
            <a:srgbClr val="FFFF00">
              <a:alpha val="35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54600" y="49976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needs QC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00800" y="1828800"/>
            <a:ext cx="381000" cy="2888266"/>
          </a:xfrm>
          <a:prstGeom prst="rect">
            <a:avLst/>
          </a:prstGeom>
          <a:solidFill>
            <a:srgbClr val="00B050">
              <a:alpha val="35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39000" y="1828800"/>
            <a:ext cx="381000" cy="2888266"/>
          </a:xfrm>
          <a:prstGeom prst="rect">
            <a:avLst/>
          </a:prstGeom>
          <a:solidFill>
            <a:srgbClr val="00B050">
              <a:alpha val="35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43200" y="55742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 ~ 105 million volume scans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16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MYRORSS Processing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pic>
        <p:nvPicPr>
          <p:cNvPr id="7" name="Picture 6" descr="myrorssfl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0157"/>
            <a:ext cx="9144000" cy="33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3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7010400" cy="1295400"/>
          </a:xfrm>
        </p:spPr>
        <p:txBody>
          <a:bodyPr/>
          <a:lstStyle/>
          <a:p>
            <a:r>
              <a:rPr lang="en-US" dirty="0" smtClean="0"/>
              <a:t>MYRORSS </a:t>
            </a:r>
            <a:r>
              <a:rPr lang="en-US" dirty="0"/>
              <a:t>p</a:t>
            </a:r>
            <a:r>
              <a:rPr lang="en-US" dirty="0" smtClean="0"/>
              <a:t>ost processing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2608929"/>
            <a:ext cx="2819400" cy="2554545"/>
          </a:xfrm>
          <a:prstGeom prst="rect">
            <a:avLst/>
          </a:prstGeom>
          <a:solidFill>
            <a:srgbClr val="00B500"/>
          </a:solidFill>
          <a:ln>
            <a:solidFill>
              <a:schemeClr val="tx1"/>
            </a:solidFill>
          </a:ln>
        </p:spPr>
        <p:txBody>
          <a:bodyPr rtlCol="0" anchor="ctr">
            <a:spAutoFit/>
          </a:bodyPr>
          <a:lstStyle/>
          <a:p>
            <a:pPr algn="ctr" eaLnBrk="1" hangingPunct="1"/>
            <a:endParaRPr lang="en-US" sz="4000" dirty="0" smtClean="0"/>
          </a:p>
          <a:p>
            <a:pPr algn="ctr" eaLnBrk="1" hangingPunct="1"/>
            <a:r>
              <a:rPr lang="en-US" sz="4000" dirty="0" smtClean="0">
                <a:solidFill>
                  <a:schemeClr val="bg1"/>
                </a:solidFill>
              </a:rPr>
              <a:t>Merged </a:t>
            </a:r>
            <a:r>
              <a:rPr lang="en-US" sz="4000" baseline="0" dirty="0" smtClean="0">
                <a:solidFill>
                  <a:schemeClr val="bg1"/>
                </a:solidFill>
              </a:rPr>
              <a:t>3D</a:t>
            </a:r>
            <a:r>
              <a:rPr lang="en-US" sz="4000" dirty="0" smtClean="0">
                <a:solidFill>
                  <a:schemeClr val="bg1"/>
                </a:solidFill>
              </a:rPr>
              <a:t> reflectivity</a:t>
            </a:r>
          </a:p>
          <a:p>
            <a:pPr algn="ctr" eaLnBrk="1" hangingPunct="1"/>
            <a:endParaRPr lang="en-US" sz="4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57200" y="2590800"/>
            <a:ext cx="2743200" cy="1905000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 eaLnBrk="1" hangingPunct="1"/>
            <a:endParaRPr lang="en-US" baseline="0" dirty="0" smtClean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810000" y="2514600"/>
            <a:ext cx="838200" cy="68580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733800" y="4572000"/>
            <a:ext cx="1371600" cy="45720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4876800" y="1447800"/>
            <a:ext cx="1905000" cy="15696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rtlCol="0" anchor="ctr">
            <a:spAutoFit/>
          </a:bodyPr>
          <a:lstStyle/>
          <a:p>
            <a:pPr algn="ctr" eaLnBrk="1" hangingPunct="1"/>
            <a:endParaRPr lang="en-US" sz="2400" dirty="0" smtClean="0"/>
          </a:p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</a:rPr>
              <a:t>Severe </a:t>
            </a:r>
            <a:r>
              <a:rPr lang="en-US" sz="2400" dirty="0" err="1" smtClean="0">
                <a:solidFill>
                  <a:schemeClr val="bg1"/>
                </a:solidFill>
              </a:rPr>
              <a:t>Wx</a:t>
            </a:r>
            <a:r>
              <a:rPr lang="en-US" sz="2400" dirty="0" smtClean="0">
                <a:solidFill>
                  <a:schemeClr val="bg1"/>
                </a:solidFill>
              </a:rPr>
              <a:t> Products</a:t>
            </a:r>
          </a:p>
          <a:p>
            <a:pPr algn="ctr" eaLnBrk="1" hangingPunct="1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4800600"/>
            <a:ext cx="1905000" cy="156966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rtlCol="0" anchor="ctr">
            <a:spAutoFit/>
          </a:bodyPr>
          <a:lstStyle/>
          <a:p>
            <a:pPr algn="ctr" eaLnBrk="1" hangingPunct="1"/>
            <a:endParaRPr lang="en-US" sz="2400" dirty="0" smtClean="0"/>
          </a:p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</a:rPr>
              <a:t>Hydro Products</a:t>
            </a:r>
          </a:p>
          <a:p>
            <a:pPr algn="ctr" eaLnBrk="1" hangingPunct="1"/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34200" y="3124200"/>
            <a:ext cx="1905000" cy="1569660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rtlCol="0" anchor="ctr">
            <a:spAutoFit/>
          </a:bodyPr>
          <a:lstStyle/>
          <a:p>
            <a:pPr algn="ctr" eaLnBrk="1" hangingPunct="1"/>
            <a:endParaRPr lang="en-US" sz="2400" dirty="0" smtClean="0"/>
          </a:p>
          <a:p>
            <a:pPr algn="ctr" eaLnBrk="1" hangingPunct="1"/>
            <a:r>
              <a:rPr lang="en-US" sz="2400" dirty="0" smtClean="0">
                <a:solidFill>
                  <a:schemeClr val="bg1"/>
                </a:solidFill>
              </a:rPr>
              <a:t>Aviation Products</a:t>
            </a:r>
          </a:p>
          <a:p>
            <a:pPr algn="ctr" eaLnBrk="1" hangingPunct="1"/>
            <a:endParaRPr lang="en-US" sz="2400" dirty="0" smtClean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3733800" y="3733800"/>
            <a:ext cx="2514600" cy="7620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>
          <a:xfrm>
            <a:off x="4114800" y="1143000"/>
            <a:ext cx="3276600" cy="2133600"/>
          </a:xfrm>
          <a:prstGeom prst="ellipse">
            <a:avLst/>
          </a:prstGeom>
          <a:ln w="38100" cmpd="sng">
            <a:solidFill>
              <a:schemeClr val="tx1"/>
            </a:solidFill>
            <a:prstDash val="dash"/>
          </a:ln>
        </p:spPr>
        <p:txBody>
          <a:bodyPr rtlCol="0" anchor="ctr">
            <a:spAutoFit/>
          </a:bodyPr>
          <a:lstStyle/>
          <a:p>
            <a:pPr algn="ctr" eaLnBrk="1" hangingPunct="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928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MYRORSS Processing</a:t>
            </a:r>
            <a:br>
              <a:rPr lang="en-US" dirty="0" smtClean="0"/>
            </a:br>
            <a:r>
              <a:rPr lang="en-US" dirty="0" smtClean="0"/>
              <a:t>(single radar)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7545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Conversion into </a:t>
            </a:r>
            <a:r>
              <a:rPr lang="en-US" dirty="0" err="1" smtClean="0"/>
              <a:t>netCDF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Radar QC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QCNN – </a:t>
            </a:r>
            <a:r>
              <a:rPr lang="en-US" dirty="0" err="1" smtClean="0"/>
              <a:t>Lakshmanan</a:t>
            </a:r>
            <a:r>
              <a:rPr lang="en-US" dirty="0" smtClean="0"/>
              <a:t> et al. 2007 &amp; 2010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Further bloom QC for biological </a:t>
            </a:r>
            <a:r>
              <a:rPr lang="en-US" dirty="0" err="1" smtClean="0"/>
              <a:t>scatterers</a:t>
            </a:r>
            <a:r>
              <a:rPr lang="en-US" dirty="0" smtClean="0"/>
              <a:t>—Tang et al. 2011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Dealiasing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2D </a:t>
            </a:r>
            <a:r>
              <a:rPr lang="en-US" dirty="0" err="1" smtClean="0"/>
              <a:t>dealiasing</a:t>
            </a:r>
            <a:r>
              <a:rPr lang="en-US" dirty="0" smtClean="0"/>
              <a:t>—Jing &amp; Weiner 1993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Azimuthal Shear Calculations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LLSD—Smith and Elmore 2004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Range correction—Newman et al. 2013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Composite layers (0-3 km AGL and 3-6 km AGL)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C2BEC-C513-42C4-AD68-D71518B1422B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Forum: MYRORSS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SL_cloud_theme">
  <a:themeElements>
    <a:clrScheme name="EarthObs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CC"/>
      </a:hlink>
      <a:folHlink>
        <a:srgbClr val="99CC00"/>
      </a:folHlink>
    </a:clrScheme>
    <a:fontScheme name="EarthObs">
      <a:majorFont>
        <a:latin typeface="TradeGothicBoldTwo"/>
        <a:ea typeface=""/>
        <a:cs typeface=""/>
      </a:majorFont>
      <a:minorFont>
        <a:latin typeface="Trade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eaLnBrk="1" hangingPunct="1">
          <a:defRPr baseline="0" dirty="0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radeGothic" pitchFamily="2" charset="0"/>
            <a:cs typeface="Times New Roman" pitchFamily="18" charset="0"/>
          </a:defRPr>
        </a:defPPr>
      </a:lstStyle>
    </a:lnDef>
  </a:objectDefaults>
  <a:extraClrSchemeLst>
    <a:extraClrScheme>
      <a:clrScheme name="EarthOb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Ob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Ob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Ob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Ob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rthOb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arthObs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NSSL_cloud_theme.thmx</Template>
  <TotalTime>791</TotalTime>
  <Words>1049</Words>
  <Application>Microsoft Office PowerPoint</Application>
  <PresentationFormat>On-screen Show (4:3)</PresentationFormat>
  <Paragraphs>265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NSSL_cloud_theme</vt:lpstr>
      <vt:lpstr>The Multi-Year Reanalysis of Remotely Sensed Storms (MYRORSS)</vt:lpstr>
      <vt:lpstr>Important People</vt:lpstr>
      <vt:lpstr>Why MYRORSS?</vt:lpstr>
      <vt:lpstr>Multi-Radar Multi-Sensor System</vt:lpstr>
      <vt:lpstr>MYRORSS Domain</vt:lpstr>
      <vt:lpstr>MYRORSS Data</vt:lpstr>
      <vt:lpstr>MYRORSS Processing</vt:lpstr>
      <vt:lpstr>MYRORSS post processing</vt:lpstr>
      <vt:lpstr>MYRORSS Processing (single radar)</vt:lpstr>
      <vt:lpstr>MYRORSS QC</vt:lpstr>
      <vt:lpstr>MYRORSS QC</vt:lpstr>
      <vt:lpstr>MYRORSS QC</vt:lpstr>
      <vt:lpstr>MYRORSS QC</vt:lpstr>
      <vt:lpstr>MYRORSS QC</vt:lpstr>
      <vt:lpstr>MYRORSS QC</vt:lpstr>
      <vt:lpstr>MYRORSS QC</vt:lpstr>
      <vt:lpstr>Using the Data: Radar-based Climatologies</vt:lpstr>
      <vt:lpstr>Using the Data: Radar-based Climatologies</vt:lpstr>
      <vt:lpstr>Future Fixes</vt:lpstr>
      <vt:lpstr>What’s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 classification inputs from MYRORSS / MRMS</vt:lpstr>
      <vt:lpstr>Storm classification</vt:lpstr>
      <vt:lpstr>Storm classification: Example Decision Tree</vt:lpstr>
      <vt:lpstr>PowerPoint Presentation</vt:lpstr>
      <vt:lpstr>Data mining &amp; Nowcasting</vt:lpstr>
      <vt:lpstr>Informed Probabilistic Hazard Information (PHI)</vt:lpstr>
      <vt:lpstr>MYRORSS and NWP</vt:lpstr>
      <vt:lpstr>High resolution verification &amp; Synthetic verification</vt:lpstr>
      <vt:lpstr>Relational database: storm type / severity by environment</vt:lpstr>
      <vt:lpstr>Quantitative Precipitation Estimation</vt:lpstr>
      <vt:lpstr>Other Opportunities &amp; Plans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Multi-Year Reanalysis of Remotely Sensed Storms (MYRORSS)</dc:title>
  <dc:creator>Kiel Ortega</dc:creator>
  <cp:lastModifiedBy>Kiel Ortega</cp:lastModifiedBy>
  <cp:revision>34</cp:revision>
  <dcterms:created xsi:type="dcterms:W3CDTF">2014-10-14T14:08:33Z</dcterms:created>
  <dcterms:modified xsi:type="dcterms:W3CDTF">2014-10-15T12:41:37Z</dcterms:modified>
</cp:coreProperties>
</file>