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Robot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2933152-CA98-4C3E-B301-0FEE0F5D872A}">
  <a:tblStyle styleId="{E2933152-CA98-4C3E-B301-0FEE0F5D87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01E7ED1E-176D-4440-88ED-0D86CFB050A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E9EFF7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E9EFF7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oboto-italic.fntdata"/><Relationship Id="rId10" Type="http://schemas.openxmlformats.org/officeDocument/2006/relationships/slide" Target="slides/slide4.xml"/><Relationship Id="rId32" Type="http://schemas.openxmlformats.org/officeDocument/2006/relationships/font" Target="fonts/Roboto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b1de43aab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fb1de43aab_0_3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b1de43aab_0_9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fb1de43aab_0_9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fb631be43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fb631be43e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b631be43e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fb631be43e_0_2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b631be43e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fb631be43e_0_2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b631be43e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fb631be43e_0_2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fb631be43e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fb631be43e_0_2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b631be43e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fb631be43e_0_3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b631be43e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fb631be43e_0_3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b631be43e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fb631be43e_0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1de43aa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1de43aa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fb631be43e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fb631be43e_0_3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b631be43e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fb631be43e_0_3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fb631be43e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fb631be43e_0_3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fb631be43e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fb631be43e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fb631be43e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fb631be43e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b1de43aa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b1de43aa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b1de43aab_0_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b1de43aab_0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b1de43aab_0_6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b1de43aab_0_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b1de43aab_0_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fb1de43aab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b1de43aab_0_8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fb1de43aab_0_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fb1de43aab_0_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fb1de43aab_0_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b631be43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fb631be43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39.gif"/><Relationship Id="rId5" Type="http://schemas.openxmlformats.org/officeDocument/2006/relationships/image" Target="../media/image32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35.gif"/><Relationship Id="rId5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nomads.ncep.noaa.gov/pub/data/nccf/com/spc_post/prod/" TargetMode="External"/><Relationship Id="rId4" Type="http://schemas.openxmlformats.org/officeDocument/2006/relationships/hyperlink" Target="https://www.spc.noaa.gov/exper/href/" TargetMode="External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hyperlink" Target="https://www.spc.noaa.gov/exper/href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Storm Prediction Center Post-Processing: HREF Calibrated Thunder and Severe Guidance</a:t>
            </a:r>
            <a:endParaRPr sz="3600"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19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Israel Jirak, David Harrison, Matt Elliott, and Chris Karstens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NOAA/NWS/NCEP/Storm Prediction Center</a:t>
            </a:r>
            <a:endParaRPr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VLab Forum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October 2021</a:t>
            </a:r>
            <a:endParaRPr sz="2400"/>
          </a:p>
        </p:txBody>
      </p:sp>
      <p:pic>
        <p:nvPicPr>
          <p:cNvPr descr="spclogo"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clogo"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0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86" y="1727250"/>
            <a:ext cx="4114800" cy="318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6561" y="1727250"/>
            <a:ext cx="4114800" cy="318897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/>
        </p:nvSpPr>
        <p:spPr>
          <a:xfrm>
            <a:off x="2981400" y="2056456"/>
            <a:ext cx="2652600" cy="30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None/>
            </a:pPr>
            <a:r>
              <a:rPr b="1" i="0" lang="en" sz="20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24-h Tornado Guidance</a:t>
            </a:r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1339925" y="4378781"/>
            <a:ext cx="1709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None/>
            </a:pPr>
            <a:r>
              <a:rPr b="1" i="0" lang="en" sz="20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Good Forecast</a:t>
            </a:r>
            <a:endParaRPr/>
          </a:p>
        </p:txBody>
      </p:sp>
      <p:sp>
        <p:nvSpPr>
          <p:cNvPr id="214" name="Google Shape;214;p23"/>
          <p:cNvSpPr txBox="1"/>
          <p:nvPr/>
        </p:nvSpPr>
        <p:spPr>
          <a:xfrm>
            <a:off x="5395250" y="4378775"/>
            <a:ext cx="22419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Poor Forecast</a:t>
            </a:r>
            <a:endParaRPr/>
          </a:p>
        </p:txBody>
      </p:sp>
      <p:sp>
        <p:nvSpPr>
          <p:cNvPr id="215" name="Google Shape;215;p23"/>
          <p:cNvSpPr txBox="1"/>
          <p:nvPr>
            <p:ph idx="4294967295" type="body"/>
          </p:nvPr>
        </p:nvSpPr>
        <p:spPr>
          <a:xfrm>
            <a:off x="311700" y="1017725"/>
            <a:ext cx="8649000" cy="7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Recent forecast examples (both good and bad) can provide additional insight to the performance of the calibrated probabilistic guidance</a:t>
            </a:r>
            <a:r>
              <a:rPr lang="en" sz="2000"/>
              <a:t> </a:t>
            </a:r>
            <a:endParaRPr sz="2000"/>
          </a:p>
        </p:txBody>
      </p:sp>
      <p:sp>
        <p:nvSpPr>
          <p:cNvPr id="216" name="Google Shape;216;p23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HREF/SREF Calibrated Severe</a:t>
            </a:r>
            <a:endParaRPr/>
          </a:p>
        </p:txBody>
      </p:sp>
      <p:pic>
        <p:nvPicPr>
          <p:cNvPr descr="spclogo" id="217" name="Google Shape;21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283775" y="2043200"/>
            <a:ext cx="119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October 10</a:t>
            </a:r>
            <a:endParaRPr b="1"/>
          </a:p>
        </p:txBody>
      </p:sp>
      <p:sp>
        <p:nvSpPr>
          <p:cNvPr id="219" name="Google Shape;219;p23"/>
          <p:cNvSpPr txBox="1"/>
          <p:nvPr/>
        </p:nvSpPr>
        <p:spPr>
          <a:xfrm>
            <a:off x="7370375" y="2043200"/>
            <a:ext cx="119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October 24</a:t>
            </a:r>
            <a:endParaRPr b="1"/>
          </a:p>
        </p:txBody>
      </p:sp>
      <p:sp>
        <p:nvSpPr>
          <p:cNvPr id="220" name="Google Shape;22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561" y="1727250"/>
            <a:ext cx="4114800" cy="318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386" y="1727250"/>
            <a:ext cx="4114800" cy="318897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4"/>
          <p:cNvSpPr txBox="1"/>
          <p:nvPr/>
        </p:nvSpPr>
        <p:spPr>
          <a:xfrm>
            <a:off x="2981400" y="2056456"/>
            <a:ext cx="2652600" cy="30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None/>
            </a:pPr>
            <a:r>
              <a:rPr b="1" i="0" lang="en" sz="2000" u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24-h </a:t>
            </a:r>
            <a:r>
              <a:rPr b="1" lang="en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Hail</a:t>
            </a:r>
            <a:r>
              <a:rPr b="1" i="0" lang="en" sz="2000" u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Guidance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28" name="Google Shape;228;p24"/>
          <p:cNvSpPr txBox="1"/>
          <p:nvPr/>
        </p:nvSpPr>
        <p:spPr>
          <a:xfrm>
            <a:off x="1339925" y="4378781"/>
            <a:ext cx="1709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None/>
            </a:pPr>
            <a:r>
              <a:rPr b="1" i="0" lang="en" sz="2000" u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Good Forecast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5395250" y="4378775"/>
            <a:ext cx="22419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Poor Forecast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30" name="Google Shape;230;p24"/>
          <p:cNvSpPr txBox="1"/>
          <p:nvPr>
            <p:ph idx="4294967295" type="body"/>
          </p:nvPr>
        </p:nvSpPr>
        <p:spPr>
          <a:xfrm>
            <a:off x="311700" y="1017725"/>
            <a:ext cx="8649000" cy="7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Recent forecast examples (both good and bad) can provide additional insight to the performance of the calibrated probabilistic guidance</a:t>
            </a:r>
            <a:endParaRPr sz="2000"/>
          </a:p>
        </p:txBody>
      </p:sp>
      <p:sp>
        <p:nvSpPr>
          <p:cNvPr id="231" name="Google Shape;231;p24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HREF/SREF Calibrated Severe</a:t>
            </a:r>
            <a:endParaRPr/>
          </a:p>
        </p:txBody>
      </p:sp>
      <p:pic>
        <p:nvPicPr>
          <p:cNvPr descr="spclogo" id="232" name="Google Shape;23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/>
        </p:nvSpPr>
        <p:spPr>
          <a:xfrm>
            <a:off x="283775" y="2043200"/>
            <a:ext cx="119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October 10</a:t>
            </a:r>
            <a:endParaRPr b="1"/>
          </a:p>
        </p:txBody>
      </p:sp>
      <p:sp>
        <p:nvSpPr>
          <p:cNvPr id="234" name="Google Shape;234;p24"/>
          <p:cNvSpPr txBox="1"/>
          <p:nvPr/>
        </p:nvSpPr>
        <p:spPr>
          <a:xfrm>
            <a:off x="7233225" y="2043200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September 7</a:t>
            </a:r>
            <a:endParaRPr b="1"/>
          </a:p>
        </p:txBody>
      </p:sp>
      <p:sp>
        <p:nvSpPr>
          <p:cNvPr id="235" name="Google Shape;23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0311" y="1727250"/>
            <a:ext cx="4114800" cy="318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386" y="1727250"/>
            <a:ext cx="4114800" cy="318897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2981400" y="2056456"/>
            <a:ext cx="2652600" cy="30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None/>
            </a:pPr>
            <a:r>
              <a:rPr b="1" i="0" lang="en" sz="200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24-h </a:t>
            </a:r>
            <a:r>
              <a:rPr b="1" lang="en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Wind</a:t>
            </a:r>
            <a:r>
              <a:rPr b="1" i="0" lang="en" sz="200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Guidance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243" name="Google Shape;243;p25"/>
          <p:cNvSpPr txBox="1"/>
          <p:nvPr/>
        </p:nvSpPr>
        <p:spPr>
          <a:xfrm>
            <a:off x="1339925" y="4378781"/>
            <a:ext cx="1709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None/>
            </a:pPr>
            <a:r>
              <a:rPr b="1" i="0" lang="en" sz="200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Good Forecast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5395250" y="4378775"/>
            <a:ext cx="22419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Poor Forecast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245" name="Google Shape;245;p25"/>
          <p:cNvSpPr txBox="1"/>
          <p:nvPr>
            <p:ph idx="4294967295" type="body"/>
          </p:nvPr>
        </p:nvSpPr>
        <p:spPr>
          <a:xfrm>
            <a:off x="311700" y="1017725"/>
            <a:ext cx="8649000" cy="7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Recent forecast examples (both good and bad) can provide additional insight to the performance of the calibrated probabilistic guidance</a:t>
            </a:r>
            <a:endParaRPr sz="2000"/>
          </a:p>
        </p:txBody>
      </p:sp>
      <p:sp>
        <p:nvSpPr>
          <p:cNvPr id="246" name="Google Shape;246;p25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HREF/SREF Calibrated Severe</a:t>
            </a:r>
            <a:endParaRPr/>
          </a:p>
        </p:txBody>
      </p:sp>
      <p:pic>
        <p:nvPicPr>
          <p:cNvPr descr="spclogo" id="247" name="Google Shape;24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 txBox="1"/>
          <p:nvPr/>
        </p:nvSpPr>
        <p:spPr>
          <a:xfrm>
            <a:off x="283775" y="2043200"/>
            <a:ext cx="119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October 12</a:t>
            </a:r>
            <a:endParaRPr b="1"/>
          </a:p>
        </p:txBody>
      </p:sp>
      <p:sp>
        <p:nvSpPr>
          <p:cNvPr id="249" name="Google Shape;249;p25"/>
          <p:cNvSpPr txBox="1"/>
          <p:nvPr/>
        </p:nvSpPr>
        <p:spPr>
          <a:xfrm>
            <a:off x="7233225" y="2043200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October 11</a:t>
            </a:r>
            <a:endParaRPr b="1"/>
          </a:p>
        </p:txBody>
      </p:sp>
      <p:sp>
        <p:nvSpPr>
          <p:cNvPr id="250" name="Google Shape;25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 txBox="1"/>
          <p:nvPr>
            <p:ph idx="4294967295" type="body"/>
          </p:nvPr>
        </p:nvSpPr>
        <p:spPr>
          <a:xfrm>
            <a:off x="311700" y="1017725"/>
            <a:ext cx="8709600" cy="18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SPC has been generating 4-h probabilistic thunderstorm outlooks (≥1 CG flash within 12.5 miles of a point) on Day 1 (12-16Z, 16-20Z, 20-00Z, 00-04Z, and 04-12Z) for over a decade.</a:t>
            </a:r>
            <a:endParaRPr sz="2000"/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SREF calibrated thunderstorm guidance has been essential for these outlooks; however, the convection-allowing nature of HREF was expected to result in improved thunderstorm guidance  </a:t>
            </a:r>
            <a:endParaRPr sz="2000"/>
          </a:p>
        </p:txBody>
      </p:sp>
      <p:sp>
        <p:nvSpPr>
          <p:cNvPr id="256" name="Google Shape;256;p26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Calibrated Thunder</a:t>
            </a:r>
            <a:endParaRPr/>
          </a:p>
        </p:txBody>
      </p:sp>
      <p:pic>
        <p:nvPicPr>
          <p:cNvPr descr="spclogo" id="257" name="Google Shape;25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9" name="Google Shape;2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30625"/>
            <a:ext cx="2743200" cy="187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7699" y="2829788"/>
            <a:ext cx="2743200" cy="187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2991" y="2834350"/>
            <a:ext cx="2743200" cy="186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"/>
          <p:cNvSpPr txBox="1"/>
          <p:nvPr>
            <p:ph idx="4294967295" type="body"/>
          </p:nvPr>
        </p:nvSpPr>
        <p:spPr>
          <a:xfrm>
            <a:off x="311700" y="1017725"/>
            <a:ext cx="8709600" cy="39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Fields from the HREF, including simulated reflectivity and environmental parameters, were utilized to develop, test, and implement a skillful and reliable probabilistic lightning prediction model</a:t>
            </a:r>
            <a:endParaRPr sz="20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The HREF data were extrapolated from the 3-km grid to a 40-km grid using the nearest neighbor maximum/minimum approach</a:t>
            </a:r>
            <a:endParaRPr sz="20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The probability that at least 1 CG flash within 20 km (~12.5 mi) is defined by:</a:t>
            </a:r>
            <a:endParaRPr sz="20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		</a:t>
            </a: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P(CG≥1) = [w</a:t>
            </a:r>
            <a:r>
              <a:rPr b="1" baseline="-25000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P(X≥t</a:t>
            </a:r>
            <a:r>
              <a:rPr b="1" baseline="-25000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 + w</a:t>
            </a:r>
            <a:r>
              <a:rPr b="1" baseline="-25000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P(Y≥t</a:t>
            </a:r>
            <a:r>
              <a:rPr b="1" baseline="-25000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 + w</a:t>
            </a:r>
            <a:r>
              <a:rPr b="1" baseline="-25000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P(Z≥t</a:t>
            </a:r>
            <a:r>
              <a:rPr b="1" baseline="-25000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)]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where w</a:t>
            </a:r>
            <a:r>
              <a:rPr baseline="-25000" lang="en" sz="2000"/>
              <a:t>1</a:t>
            </a:r>
            <a:r>
              <a:rPr lang="en" sz="2000"/>
              <a:t>,w</a:t>
            </a:r>
            <a:r>
              <a:rPr baseline="-25000" lang="en" sz="2000"/>
              <a:t>2</a:t>
            </a:r>
            <a:r>
              <a:rPr lang="en" sz="2000"/>
              <a:t>,w</a:t>
            </a:r>
            <a:r>
              <a:rPr baseline="-25000" lang="en" sz="2000"/>
              <a:t>3</a:t>
            </a:r>
            <a:r>
              <a:rPr lang="en" sz="2000"/>
              <a:t> are weights summing to one</a:t>
            </a:r>
            <a:endParaRPr sz="2000"/>
          </a:p>
          <a:p>
            <a:pPr indent="0" lvl="0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X,Y,Z are simulated reflectivity at -10C, accumulated precipitation, and most-unstable lifted index, respectively</a:t>
            </a:r>
            <a:endParaRPr sz="2000"/>
          </a:p>
          <a:p>
            <a:pPr indent="0" lvl="0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P() is the ensemble probability defined by the fraction of members exceeding a given threshold (t</a:t>
            </a:r>
            <a:r>
              <a:rPr baseline="-25000" lang="en" sz="2000"/>
              <a:t>1</a:t>
            </a:r>
            <a:r>
              <a:rPr lang="en" sz="2000"/>
              <a:t>,t</a:t>
            </a:r>
            <a:r>
              <a:rPr baseline="-25000" lang="en" sz="2000"/>
              <a:t>2</a:t>
            </a:r>
            <a:r>
              <a:rPr lang="en" sz="2000"/>
              <a:t>,t</a:t>
            </a:r>
            <a:r>
              <a:rPr baseline="-25000" lang="en" sz="2000"/>
              <a:t>3</a:t>
            </a:r>
            <a:r>
              <a:rPr lang="en" sz="2000"/>
              <a:t>)</a:t>
            </a:r>
            <a:endParaRPr sz="2000"/>
          </a:p>
          <a:p>
            <a:pPr indent="0" lvl="0" marL="9144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For example, if 5 of 10 members have Z</a:t>
            </a:r>
            <a:r>
              <a:rPr baseline="-25000" lang="en" sz="2000"/>
              <a:t>-10C</a:t>
            </a:r>
            <a:r>
              <a:rPr lang="en" sz="2000"/>
              <a:t> ≥40 dBZ, then P(Z</a:t>
            </a:r>
            <a:r>
              <a:rPr baseline="-25000" lang="en" sz="2000"/>
              <a:t>-10C</a:t>
            </a:r>
            <a:r>
              <a:rPr lang="en" sz="2000"/>
              <a:t>)=5/10=50%</a:t>
            </a:r>
            <a:endParaRPr sz="2000"/>
          </a:p>
        </p:txBody>
      </p:sp>
      <p:sp>
        <p:nvSpPr>
          <p:cNvPr id="267" name="Google Shape;267;p27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Calibrated Thunder</a:t>
            </a:r>
            <a:endParaRPr/>
          </a:p>
        </p:txBody>
      </p:sp>
      <p:pic>
        <p:nvPicPr>
          <p:cNvPr descr="spclogo" id="268" name="Google Shape;26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/>
          <p:nvPr>
            <p:ph idx="4294967295" type="body"/>
          </p:nvPr>
        </p:nvSpPr>
        <p:spPr>
          <a:xfrm>
            <a:off x="311700" y="1017725"/>
            <a:ext cx="8709600" cy="10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 comprehensive grid search was used to tune the weights and thresholds for each variable and forecast interval.</a:t>
            </a:r>
            <a:endParaRPr sz="2000"/>
          </a:p>
        </p:txBody>
      </p:sp>
      <p:sp>
        <p:nvSpPr>
          <p:cNvPr id="275" name="Google Shape;275;p28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Calibrated Thunder</a:t>
            </a:r>
            <a:endParaRPr/>
          </a:p>
        </p:txBody>
      </p:sp>
      <p:pic>
        <p:nvPicPr>
          <p:cNvPr descr="spclogo" id="276" name="Google Shape;27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78" name="Google Shape;278;p28"/>
          <p:cNvGraphicFramePr/>
          <p:nvPr/>
        </p:nvGraphicFramePr>
        <p:xfrm>
          <a:off x="603050" y="211753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{01E7ED1E-176D-4440-88ED-0D86CFB050AF}</a:tableStyleId>
              </a:tblPr>
              <a:tblGrid>
                <a:gridCol w="1802600"/>
                <a:gridCol w="2032925"/>
                <a:gridCol w="2036525"/>
                <a:gridCol w="1906850"/>
              </a:tblGrid>
              <a:tr h="52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X: Refl @ -10C</a:t>
                      </a:r>
                      <a:endParaRPr sz="1400"/>
                    </a:p>
                  </a:txBody>
                  <a:tcPr marT="34300" marB="34300" marR="68600" marL="6860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Y: Tot Precip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Z: MU Lifted</a:t>
                      </a:r>
                      <a:r>
                        <a:rPr lang="en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Index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</a:tr>
              <a:tr h="52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1-hour forecast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 anchor="ctr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</a:t>
                      </a:r>
                      <a:r>
                        <a:rPr baseline="-25000" lang="en" sz="1400" u="none" cap="none" strike="noStrike"/>
                        <a:t>1</a:t>
                      </a:r>
                      <a:r>
                        <a:rPr lang="en" sz="1400" u="none" cap="none" strike="noStrike"/>
                        <a:t> </a:t>
                      </a:r>
                      <a:r>
                        <a:rPr lang="en"/>
                        <a:t>= </a:t>
                      </a:r>
                      <a:r>
                        <a:rPr lang="en" sz="1400" u="none" cap="none" strike="noStrike"/>
                        <a:t>40 dBZ; w</a:t>
                      </a:r>
                      <a:r>
                        <a:rPr baseline="-25000" lang="en" sz="1400" u="none" cap="none" strike="noStrike"/>
                        <a:t>1</a:t>
                      </a:r>
                      <a:r>
                        <a:rPr lang="en" sz="1400" u="none" cap="none" strike="noStrike"/>
                        <a:t> = 0.6</a:t>
                      </a:r>
                      <a:endParaRPr sz="1400" u="none" cap="none" strike="noStrike"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</a:t>
                      </a:r>
                      <a:r>
                        <a:rPr baseline="-25000" lang="en" sz="1400" u="none" cap="none" strike="noStrike"/>
                        <a:t>2</a:t>
                      </a:r>
                      <a:r>
                        <a:rPr lang="en" sz="1400" u="none" cap="none" strike="noStrike"/>
                        <a:t> </a:t>
                      </a:r>
                      <a:r>
                        <a:rPr lang="en"/>
                        <a:t>=</a:t>
                      </a:r>
                      <a:r>
                        <a:rPr lang="en" sz="1400" u="none" cap="none" strike="noStrike"/>
                        <a:t> 1 mm; w</a:t>
                      </a:r>
                      <a:r>
                        <a:rPr baseline="-25000" lang="en" sz="1400" u="none" cap="none" strike="noStrike"/>
                        <a:t>2</a:t>
                      </a:r>
                      <a:r>
                        <a:rPr lang="en" sz="1400" u="none" cap="none" strike="noStrike"/>
                        <a:t> = 0.3</a:t>
                      </a:r>
                      <a:endParaRPr sz="1400" u="none" cap="none" strike="noStrike"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</a:t>
                      </a:r>
                      <a:r>
                        <a:rPr baseline="-25000" lang="en" sz="1400" u="none" cap="none" strike="noStrike"/>
                        <a:t>3</a:t>
                      </a:r>
                      <a:r>
                        <a:rPr lang="en" sz="1400" u="none" cap="none" strike="noStrike"/>
                        <a:t> </a:t>
                      </a:r>
                      <a:r>
                        <a:rPr lang="en"/>
                        <a:t>=</a:t>
                      </a:r>
                      <a:r>
                        <a:rPr lang="en" sz="1400" u="none" cap="none" strike="noStrike"/>
                        <a:t> -1;  w</a:t>
                      </a:r>
                      <a:r>
                        <a:rPr baseline="-25000" lang="en" sz="1400" u="none" cap="none" strike="noStrike"/>
                        <a:t>3</a:t>
                      </a:r>
                      <a:r>
                        <a:rPr lang="en" sz="1400" u="none" cap="none" strike="noStrike"/>
                        <a:t> = 0.1</a:t>
                      </a:r>
                      <a:endParaRPr sz="1400" u="none" cap="none" strike="noStrike"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4-hour forecast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 anchor="ctr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</a:t>
                      </a:r>
                      <a:r>
                        <a:rPr baseline="-25000" lang="en" sz="1400" u="none" cap="none" strike="noStrike"/>
                        <a:t>1</a:t>
                      </a:r>
                      <a:r>
                        <a:rPr lang="en" sz="1400" u="none" cap="none" strike="noStrike"/>
                        <a:t> </a:t>
                      </a:r>
                      <a:r>
                        <a:rPr lang="en"/>
                        <a:t>= </a:t>
                      </a:r>
                      <a:r>
                        <a:rPr lang="en" sz="1400" u="none" cap="none" strike="noStrike"/>
                        <a:t>40 dBZ; w</a:t>
                      </a:r>
                      <a:r>
                        <a:rPr baseline="-25000" lang="en" sz="1400" u="none" cap="none" strike="noStrike"/>
                        <a:t>1</a:t>
                      </a:r>
                      <a:r>
                        <a:rPr lang="en" sz="1400" u="none" cap="none" strike="noStrike"/>
                        <a:t> = 0.6</a:t>
                      </a:r>
                      <a:endParaRPr sz="1400" u="none" cap="none" strike="noStrike"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</a:t>
                      </a:r>
                      <a:r>
                        <a:rPr baseline="-25000" lang="en" sz="1400" u="none" cap="none" strike="noStrike"/>
                        <a:t>2</a:t>
                      </a:r>
                      <a:r>
                        <a:rPr lang="en" sz="1400" u="none" cap="none" strike="noStrike"/>
                        <a:t> </a:t>
                      </a:r>
                      <a:r>
                        <a:rPr lang="en"/>
                        <a:t>=</a:t>
                      </a:r>
                      <a:r>
                        <a:rPr lang="en" sz="1400" u="none" cap="none" strike="noStrike"/>
                        <a:t> 2 mm; w</a:t>
                      </a:r>
                      <a:r>
                        <a:rPr baseline="-25000" lang="en" sz="1400" u="none" cap="none" strike="noStrike"/>
                        <a:t>2</a:t>
                      </a:r>
                      <a:r>
                        <a:rPr lang="en" sz="1400" u="none" cap="none" strike="noStrike"/>
                        <a:t> = 0.3</a:t>
                      </a:r>
                      <a:endParaRPr sz="1400" u="none" cap="none" strike="noStrike"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</a:t>
                      </a:r>
                      <a:r>
                        <a:rPr baseline="-25000" lang="en" sz="1400" u="none" cap="none" strike="noStrike"/>
                        <a:t>3</a:t>
                      </a:r>
                      <a:r>
                        <a:rPr lang="en" sz="1400" u="none" cap="none" strike="noStrike"/>
                        <a:t> </a:t>
                      </a:r>
                      <a:r>
                        <a:rPr lang="en"/>
                        <a:t>=</a:t>
                      </a:r>
                      <a:r>
                        <a:rPr lang="en" sz="1400" u="none" cap="none" strike="noStrike"/>
                        <a:t> -1;  w</a:t>
                      </a:r>
                      <a:r>
                        <a:rPr baseline="-25000" lang="en" sz="1400" u="none" cap="none" strike="noStrike"/>
                        <a:t>3</a:t>
                      </a:r>
                      <a:r>
                        <a:rPr lang="en" sz="1400" u="none" cap="none" strike="noStrike"/>
                        <a:t> = 0.1</a:t>
                      </a:r>
                      <a:endParaRPr sz="1400" u="none" cap="none" strike="noStrike"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24-hour forecast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 anchor="ctr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</a:t>
                      </a:r>
                      <a:r>
                        <a:rPr baseline="-25000" lang="en"/>
                        <a:t>1</a:t>
                      </a:r>
                      <a:r>
                        <a:rPr lang="en"/>
                        <a:t>=</a:t>
                      </a:r>
                      <a:r>
                        <a:rPr lang="en" sz="1400" u="none" cap="none" strike="noStrike"/>
                        <a:t> 40 dBZ; w</a:t>
                      </a:r>
                      <a:r>
                        <a:rPr baseline="-25000" lang="en" sz="1400" u="none" cap="none" strike="noStrike"/>
                        <a:t>1</a:t>
                      </a:r>
                      <a:r>
                        <a:rPr lang="en" sz="1400" u="none" cap="none" strike="noStrike"/>
                        <a:t> = 0.6</a:t>
                      </a:r>
                      <a:endParaRPr sz="1400" u="none" cap="none" strike="noStrike"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</a:t>
                      </a:r>
                      <a:r>
                        <a:rPr baseline="-25000" lang="en" sz="1400" u="none" cap="none" strike="noStrike"/>
                        <a:t>2</a:t>
                      </a:r>
                      <a:r>
                        <a:rPr lang="en" sz="1400" u="none" cap="none" strike="noStrike"/>
                        <a:t> </a:t>
                      </a:r>
                      <a:r>
                        <a:rPr lang="en"/>
                        <a:t>=</a:t>
                      </a:r>
                      <a:r>
                        <a:rPr lang="en" sz="1400" u="none" cap="none" strike="noStrike"/>
                        <a:t> 1 mm; w</a:t>
                      </a:r>
                      <a:r>
                        <a:rPr baseline="-25000" lang="en" sz="1400" u="none" cap="none" strike="noStrike"/>
                        <a:t>2</a:t>
                      </a:r>
                      <a:r>
                        <a:rPr lang="en" sz="1400" u="none" cap="none" strike="noStrike"/>
                        <a:t> = 0.4</a:t>
                      </a:r>
                      <a:endParaRPr sz="1400" u="none" cap="none" strike="noStrike"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"/>
          <p:cNvSpPr txBox="1"/>
          <p:nvPr>
            <p:ph idx="4294967295" type="body"/>
          </p:nvPr>
        </p:nvSpPr>
        <p:spPr>
          <a:xfrm>
            <a:off x="311700" y="1017725"/>
            <a:ext cx="8709600" cy="14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After some initial forecaster feedback about probabilities being too high in stable, precipitating environments an instability mask was implemented to filter out these scenarios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HREF members with </a:t>
            </a:r>
            <a:r>
              <a:rPr lang="en" sz="2000">
                <a:solidFill>
                  <a:srgbClr val="FF0000"/>
                </a:solidFill>
              </a:rPr>
              <a:t>MULI ≥0</a:t>
            </a:r>
            <a:r>
              <a:rPr lang="en" sz="2000"/>
              <a:t> and </a:t>
            </a:r>
            <a:r>
              <a:rPr lang="en" sz="2000">
                <a:solidFill>
                  <a:srgbClr val="FF0000"/>
                </a:solidFill>
              </a:rPr>
              <a:t>Z</a:t>
            </a:r>
            <a:r>
              <a:rPr baseline="-25000" lang="en" sz="2000">
                <a:solidFill>
                  <a:srgbClr val="FF0000"/>
                </a:solidFill>
              </a:rPr>
              <a:t>-10C</a:t>
            </a:r>
            <a:r>
              <a:rPr lang="en" sz="2000">
                <a:solidFill>
                  <a:srgbClr val="FF0000"/>
                </a:solidFill>
              </a:rPr>
              <a:t> &lt;35 dBZ</a:t>
            </a:r>
            <a:r>
              <a:rPr lang="en" sz="2000"/>
              <a:t> are set to 0%</a:t>
            </a:r>
            <a:endParaRPr sz="2000"/>
          </a:p>
        </p:txBody>
      </p:sp>
      <p:sp>
        <p:nvSpPr>
          <p:cNvPr id="284" name="Google Shape;284;p29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Calibrated Thunder</a:t>
            </a:r>
            <a:endParaRPr/>
          </a:p>
        </p:txBody>
      </p:sp>
      <p:pic>
        <p:nvPicPr>
          <p:cNvPr descr="spclogo" id="285" name="Google Shape;28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7" name="Google Shape;287;p29"/>
          <p:cNvGrpSpPr/>
          <p:nvPr/>
        </p:nvGrpSpPr>
        <p:grpSpPr>
          <a:xfrm>
            <a:off x="-5889" y="2505443"/>
            <a:ext cx="9155822" cy="2477506"/>
            <a:chOff x="-89053" y="2934191"/>
            <a:chExt cx="12207763" cy="3303342"/>
          </a:xfrm>
        </p:grpSpPr>
        <p:pic>
          <p:nvPicPr>
            <p:cNvPr id="288" name="Google Shape;288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062208" y="2952187"/>
              <a:ext cx="4056842" cy="3268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90719" y="2934191"/>
              <a:ext cx="4058734" cy="33033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29"/>
            <p:cNvSpPr txBox="1"/>
            <p:nvPr/>
          </p:nvSpPr>
          <p:spPr>
            <a:xfrm>
              <a:off x="-89053" y="3811319"/>
              <a:ext cx="2431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Without Instability Mask</a:t>
              </a:r>
              <a:endParaRPr sz="1100"/>
            </a:p>
          </p:txBody>
        </p:sp>
        <p:sp>
          <p:nvSpPr>
            <p:cNvPr id="291" name="Google Shape;291;p29"/>
            <p:cNvSpPr txBox="1"/>
            <p:nvPr/>
          </p:nvSpPr>
          <p:spPr>
            <a:xfrm>
              <a:off x="9825510" y="3817191"/>
              <a:ext cx="22932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With Instability Mask</a:t>
              </a:r>
              <a:endParaRPr sz="1100"/>
            </a:p>
          </p:txBody>
        </p:sp>
        <p:grpSp>
          <p:nvGrpSpPr>
            <p:cNvPr id="292" name="Google Shape;292;p29"/>
            <p:cNvGrpSpPr/>
            <p:nvPr/>
          </p:nvGrpSpPr>
          <p:grpSpPr>
            <a:xfrm>
              <a:off x="4459136" y="3518049"/>
              <a:ext cx="5249143" cy="653004"/>
              <a:chOff x="3592866" y="1828800"/>
              <a:chExt cx="7962900" cy="990600"/>
            </a:xfrm>
          </p:grpSpPr>
          <p:sp>
            <p:nvSpPr>
              <p:cNvPr id="293" name="Google Shape;293;p29"/>
              <p:cNvSpPr/>
              <p:nvPr/>
            </p:nvSpPr>
            <p:spPr>
              <a:xfrm>
                <a:off x="3592866" y="1828800"/>
                <a:ext cx="1943100" cy="990600"/>
              </a:xfrm>
              <a:prstGeom prst="ellipse">
                <a:avLst/>
              </a:prstGeom>
              <a:noFill/>
              <a:ln cap="flat" cmpd="sng" w="38100">
                <a:solidFill>
                  <a:srgbClr val="FF0000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29"/>
              <p:cNvSpPr/>
              <p:nvPr/>
            </p:nvSpPr>
            <p:spPr>
              <a:xfrm>
                <a:off x="9612666" y="1828800"/>
                <a:ext cx="1943100" cy="990600"/>
              </a:xfrm>
              <a:prstGeom prst="ellipse">
                <a:avLst/>
              </a:prstGeom>
              <a:noFill/>
              <a:ln cap="flat" cmpd="sng" w="38100">
                <a:solidFill>
                  <a:srgbClr val="FF0000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 txBox="1"/>
          <p:nvPr>
            <p:ph idx="4294967295" type="body"/>
          </p:nvPr>
        </p:nvSpPr>
        <p:spPr>
          <a:xfrm>
            <a:off x="311700" y="1017725"/>
            <a:ext cx="4525200" cy="38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Data from 20190613– 20200613 were used to calibrate the 1-, 4-, &amp; 24-h thunder probabilities</a:t>
            </a:r>
            <a:endParaRPr sz="20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A Gaussian filter (𝜎=2) used to spatially smooth forecasts prior to calibration</a:t>
            </a:r>
            <a:endParaRPr sz="20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Calibration performed by:</a:t>
            </a:r>
            <a:endParaRPr sz="20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Calculate mean reliability error at each grid point for each 10% bin at each hour of the day</a:t>
            </a:r>
            <a:endParaRPr sz="20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Add error back to the forecast probabilities</a:t>
            </a:r>
            <a:endParaRPr sz="20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Gaussian filter (𝜎=2) applied to smooth calibrations spatially and temporally</a:t>
            </a:r>
            <a:endParaRPr sz="2000"/>
          </a:p>
        </p:txBody>
      </p:sp>
      <p:sp>
        <p:nvSpPr>
          <p:cNvPr id="300" name="Google Shape;300;p3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Calibrated Thunder:  </a:t>
            </a:r>
            <a:r>
              <a:rPr i="1" lang="en"/>
              <a:t>Calibration</a:t>
            </a:r>
            <a:endParaRPr i="1"/>
          </a:p>
        </p:txBody>
      </p:sp>
      <p:pic>
        <p:nvPicPr>
          <p:cNvPr descr="spclogo" id="301" name="Google Shape;30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iagram&#10;&#10;Description automatically generated" id="303" name="Google Shape;303;p30"/>
          <p:cNvPicPr preferRelativeResize="0"/>
          <p:nvPr/>
        </p:nvPicPr>
        <p:blipFill rotWithShape="1">
          <a:blip r:embed="rId4">
            <a:alphaModFix/>
          </a:blip>
          <a:srcRect b="0" l="5481" r="4944" t="0"/>
          <a:stretch/>
        </p:blipFill>
        <p:spPr>
          <a:xfrm>
            <a:off x="4791325" y="1070201"/>
            <a:ext cx="4274924" cy="354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Calibrated Thunder:  </a:t>
            </a:r>
            <a:r>
              <a:rPr i="1" lang="en"/>
              <a:t>Example Forecasts</a:t>
            </a:r>
            <a:endParaRPr i="1"/>
          </a:p>
        </p:txBody>
      </p:sp>
      <p:pic>
        <p:nvPicPr>
          <p:cNvPr descr="spclogo" id="309" name="Google Shape;30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1" name="Google Shape;31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4850" y="954328"/>
            <a:ext cx="4629150" cy="371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45" y="930588"/>
            <a:ext cx="4615433" cy="3732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1"/>
          <p:cNvSpPr txBox="1"/>
          <p:nvPr/>
        </p:nvSpPr>
        <p:spPr>
          <a:xfrm>
            <a:off x="920809" y="4700423"/>
            <a:ext cx="27876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Probability of at least 1 CG flash within 12 miles (20 km) of a point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1"/>
          <p:cNvSpPr txBox="1"/>
          <p:nvPr/>
        </p:nvSpPr>
        <p:spPr>
          <a:xfrm>
            <a:off x="5435660" y="4700423"/>
            <a:ext cx="27876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Probability of at least 1 CG flash within 12 miles (20 km) of a point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Calibrated Thunder: </a:t>
            </a:r>
            <a:r>
              <a:rPr i="1" lang="en"/>
              <a:t> Verification</a:t>
            </a:r>
            <a:endParaRPr i="1"/>
          </a:p>
        </p:txBody>
      </p:sp>
      <p:pic>
        <p:nvPicPr>
          <p:cNvPr descr="spclogo" id="320" name="Google Shape;32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Description automatically generated" id="321" name="Google Shape;32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48319"/>
            <a:ext cx="9143998" cy="389344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Post-Processing at the Storm Prediction Center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017725"/>
            <a:ext cx="8649000" cy="39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The Storm Prediction Center (SPC) has been involved with ensemble post-processing since the initial implementation of the Short-Range Ensemble Forecast system (SREF) and experimentally with convection-allowing models (CAMs) for over a decade</a:t>
            </a:r>
            <a:endParaRPr sz="20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In fact, the first operational CAM ensemble, the High-Resolution Ensemble Forecast system (HREF) originated from the SPC Storm-Scale Ensemble of Opportunity, which was developed and tested beginning in 2011</a:t>
            </a:r>
            <a:endParaRPr sz="20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On May 11, 2021, the initial version of </a:t>
            </a:r>
            <a:r>
              <a:rPr b="1" lang="en" sz="2000"/>
              <a:t>SPCPOST</a:t>
            </a:r>
            <a:r>
              <a:rPr lang="en" sz="2000"/>
              <a:t> was implemented on WCOSS.</a:t>
            </a:r>
            <a:endParaRPr sz="20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SPCPOSTv1.0.6 includes two calibrated, probabilistic guidance datasets:</a:t>
            </a:r>
            <a:endParaRPr sz="20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1" lang="en" sz="2000"/>
              <a:t>HREF/SREF calibrated tornado, hail, and wind</a:t>
            </a:r>
            <a:r>
              <a:rPr lang="en" sz="2000"/>
              <a:t> (4-h &amp; 24-h Day 1)</a:t>
            </a:r>
            <a:endParaRPr sz="20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1" lang="en" sz="2000"/>
              <a:t>HREF calibrated thunder</a:t>
            </a:r>
            <a:r>
              <a:rPr lang="en" sz="2000"/>
              <a:t> (1-h, 4-h, full period through f48)</a:t>
            </a:r>
            <a:endParaRPr sz="20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Not only can this guidance be used directly for high-impact weather forecasting, but it also serves as input to the NBM and SPC Severe Timing Guidance</a:t>
            </a:r>
            <a:endParaRPr sz="2000"/>
          </a:p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spclogo" id="71" name="Google Shape;7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&#10;&#10;Description automatically generated" id="327" name="Google Shape;32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39251"/>
            <a:ext cx="9144001" cy="405660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3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Calibrated Thunder:  </a:t>
            </a:r>
            <a:r>
              <a:rPr i="1" lang="en"/>
              <a:t>SREF Comparison</a:t>
            </a:r>
            <a:endParaRPr i="1"/>
          </a:p>
        </p:txBody>
      </p:sp>
      <p:pic>
        <p:nvPicPr>
          <p:cNvPr descr="spclogo" id="329" name="Google Shape;32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rt, line chart&#10;&#10;Description automatically generated" id="335" name="Google Shape;33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4280"/>
            <a:ext cx="9144001" cy="387406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4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Calibrated Thunder:  </a:t>
            </a:r>
            <a:r>
              <a:rPr i="1" lang="en"/>
              <a:t>SREF Comparison</a:t>
            </a:r>
            <a:endParaRPr i="1"/>
          </a:p>
        </p:txBody>
      </p:sp>
      <p:pic>
        <p:nvPicPr>
          <p:cNvPr descr="spclogo" id="337" name="Google Shape;33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Calibrated Thunder:  </a:t>
            </a:r>
            <a:r>
              <a:rPr i="1" lang="en"/>
              <a:t>SREF Comparison</a:t>
            </a:r>
            <a:endParaRPr i="1"/>
          </a:p>
        </p:txBody>
      </p:sp>
      <p:pic>
        <p:nvPicPr>
          <p:cNvPr descr="spclogo" id="344" name="Google Shape;34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Chart, line chart&#10;&#10;Description automatically generated" id="346" name="Google Shape;346;p35"/>
          <p:cNvPicPr preferRelativeResize="0"/>
          <p:nvPr/>
        </p:nvPicPr>
        <p:blipFill rotWithShape="1">
          <a:blip r:embed="rId4">
            <a:alphaModFix/>
          </a:blip>
          <a:srcRect b="3309" l="0" r="0" t="5005"/>
          <a:stretch/>
        </p:blipFill>
        <p:spPr>
          <a:xfrm>
            <a:off x="471475" y="1142475"/>
            <a:ext cx="8201026" cy="37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352" name="Google Shape;352;p36"/>
          <p:cNvSpPr txBox="1"/>
          <p:nvPr>
            <p:ph idx="1" type="body"/>
          </p:nvPr>
        </p:nvSpPr>
        <p:spPr>
          <a:xfrm>
            <a:off x="311700" y="1017725"/>
            <a:ext cx="8649000" cy="39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SPCPOST was implemented on WCOSS in May with two calibrated, probabilistic datasets updated at 0000 and 1200 UTC:</a:t>
            </a:r>
            <a:endParaRPr sz="20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1" lang="en" sz="2000"/>
              <a:t>HREF/SREF calibrated tornado, hail, and wind</a:t>
            </a:r>
            <a:r>
              <a:rPr lang="en" sz="2000"/>
              <a:t> (4-h &amp; 24-h Day 1)</a:t>
            </a:r>
            <a:endParaRPr sz="20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1" lang="en" sz="2000"/>
              <a:t>HREF calibrated thunder</a:t>
            </a:r>
            <a:r>
              <a:rPr lang="en" sz="2000"/>
              <a:t> (1-h, 4-h, full period through f48)</a:t>
            </a:r>
            <a:endParaRPr sz="2000"/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The HREF/SREF calibrated severe guidance is strongly dependent on the high neighborhood probabilities of UH, so performs well for higher-end supercell events, but commonly an underforecast for other severe events</a:t>
            </a:r>
            <a:endParaRPr sz="2000"/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The HREF calibrated thunder guidances produces very skillful and reliable CG lightning forecasts, far exceeding the skill of the SREF</a:t>
            </a:r>
            <a:endParaRPr sz="2000"/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These products are publicly available:</a:t>
            </a:r>
            <a:endParaRPr sz="20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NCEP NOMADS: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https://nomads.ncep.noaa.gov/pub/data/nccf/com/spc_post/prod/</a:t>
            </a:r>
            <a:endParaRPr sz="20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SPC HREF Web Viewer:                  </a:t>
            </a:r>
            <a:r>
              <a:rPr lang="en" sz="2000" u="sng">
                <a:solidFill>
                  <a:schemeClr val="hlink"/>
                </a:solidFill>
                <a:hlinkClick r:id="rId4"/>
              </a:rPr>
              <a:t>https://www.spc.noaa.gov/exper/href/</a:t>
            </a:r>
            <a:endParaRPr sz="2000"/>
          </a:p>
        </p:txBody>
      </p:sp>
      <p:sp>
        <p:nvSpPr>
          <p:cNvPr id="353" name="Google Shape;35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spclogo" id="354" name="Google Shape;35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360" name="Google Shape;36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spclogo" id="361" name="Google Shape;36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7"/>
          <p:cNvPicPr preferRelativeResize="0"/>
          <p:nvPr/>
        </p:nvPicPr>
        <p:blipFill rotWithShape="1">
          <a:blip r:embed="rId4">
            <a:alphaModFix/>
          </a:blip>
          <a:srcRect b="22188" l="10854" r="10830" t="7837"/>
          <a:stretch/>
        </p:blipFill>
        <p:spPr>
          <a:xfrm>
            <a:off x="4622125" y="1468925"/>
            <a:ext cx="4351302" cy="30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7"/>
          <p:cNvPicPr preferRelativeResize="0"/>
          <p:nvPr/>
        </p:nvPicPr>
        <p:blipFill rotWithShape="1">
          <a:blip r:embed="rId5">
            <a:alphaModFix/>
          </a:blip>
          <a:srcRect b="22187" l="10633" r="10892" t="7975"/>
          <a:stretch/>
        </p:blipFill>
        <p:spPr>
          <a:xfrm>
            <a:off x="132000" y="1474913"/>
            <a:ext cx="4352545" cy="303752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7"/>
          <p:cNvSpPr txBox="1"/>
          <p:nvPr/>
        </p:nvSpPr>
        <p:spPr>
          <a:xfrm>
            <a:off x="1606175" y="920825"/>
            <a:ext cx="581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https://www.spc.noaa.gov/exper/href/</a:t>
            </a:r>
            <a:endParaRPr sz="1800"/>
          </a:p>
        </p:txBody>
      </p:sp>
      <p:sp>
        <p:nvSpPr>
          <p:cNvPr id="365" name="Google Shape;365;p37"/>
          <p:cNvSpPr txBox="1"/>
          <p:nvPr/>
        </p:nvSpPr>
        <p:spPr>
          <a:xfrm>
            <a:off x="1852650" y="1280150"/>
            <a:ext cx="458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7"/>
          <p:cNvSpPr/>
          <p:nvPr/>
        </p:nvSpPr>
        <p:spPr>
          <a:xfrm>
            <a:off x="75675" y="1750275"/>
            <a:ext cx="718800" cy="400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7"/>
          <p:cNvSpPr/>
          <p:nvPr/>
        </p:nvSpPr>
        <p:spPr>
          <a:xfrm>
            <a:off x="4572000" y="2243200"/>
            <a:ext cx="978300" cy="290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8" name="Google Shape;368;p37"/>
          <p:cNvCxnSpPr/>
          <p:nvPr/>
        </p:nvCxnSpPr>
        <p:spPr>
          <a:xfrm>
            <a:off x="214400" y="1390250"/>
            <a:ext cx="0" cy="290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9" name="Google Shape;369;p37"/>
          <p:cNvCxnSpPr/>
          <p:nvPr/>
        </p:nvCxnSpPr>
        <p:spPr>
          <a:xfrm>
            <a:off x="4710200" y="1390250"/>
            <a:ext cx="0" cy="290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0" name="Google Shape;370;p37"/>
          <p:cNvSpPr txBox="1"/>
          <p:nvPr/>
        </p:nvSpPr>
        <p:spPr>
          <a:xfrm>
            <a:off x="7851225" y="3935075"/>
            <a:ext cx="1261200" cy="400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 Roberts</a:t>
            </a:r>
            <a:endParaRPr/>
          </a:p>
        </p:txBody>
      </p:sp>
      <p:sp>
        <p:nvSpPr>
          <p:cNvPr id="371" name="Google Shape;371;p37"/>
          <p:cNvSpPr txBox="1"/>
          <p:nvPr/>
        </p:nvSpPr>
        <p:spPr>
          <a:xfrm>
            <a:off x="1563075" y="4518425"/>
            <a:ext cx="581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Comments/Questions: Israel.Jirak@noaa.gov</a:t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HREF/SREF Calibrated Severe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017725"/>
            <a:ext cx="8649000" cy="24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SPC has been generating probabilistic forecasts of severe weather hazards (i.e., tornado, wind, and hail) on Day 1 for over two decades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While raw neighborhood probabilities from CAM ensembles are useful in forecasting severe weather, calibrated probabilistic hazard guidance can be more directly used and applied by a forecaster</a:t>
            </a:r>
            <a:r>
              <a:rPr lang="en" sz="2000"/>
              <a:t>	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CAM ensembles provide the necessary information on convective mode and storm intensity to generate calibrated hazard guidance</a:t>
            </a:r>
            <a:endParaRPr sz="2000"/>
          </a:p>
        </p:txBody>
      </p:sp>
      <p:pic>
        <p:nvPicPr>
          <p:cNvPr descr="spclogo" id="78" name="Google Shape;7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0" name="Google Shape;80;p16"/>
          <p:cNvGrpSpPr/>
          <p:nvPr/>
        </p:nvGrpSpPr>
        <p:grpSpPr>
          <a:xfrm>
            <a:off x="1446212" y="3332559"/>
            <a:ext cx="5978525" cy="1714500"/>
            <a:chOff x="1377950" y="4572000"/>
            <a:chExt cx="5978525" cy="2286000"/>
          </a:xfrm>
        </p:grpSpPr>
        <p:pic>
          <p:nvPicPr>
            <p:cNvPr descr="http://www.spc.noaa.gov/products/outlook/archive/2014/day1probotlk_20140428_1200_torn_prt.gif" id="81" name="Google Shape;81;p16"/>
            <p:cNvPicPr preferRelativeResize="0"/>
            <p:nvPr/>
          </p:nvPicPr>
          <p:blipFill rotWithShape="1">
            <a:blip r:embed="rId4">
              <a:alphaModFix/>
            </a:blip>
            <a:srcRect b="0" l="52963" r="0" t="27927"/>
            <a:stretch/>
          </p:blipFill>
          <p:spPr>
            <a:xfrm>
              <a:off x="1377950" y="4876800"/>
              <a:ext cx="1898650" cy="1981200"/>
            </a:xfrm>
            <a:prstGeom prst="rect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pic>
          <p:nvPicPr>
            <p:cNvPr descr="http://www.spc.noaa.gov/products/outlook/archive/2014/day1probotlk_20140428_1200_wind.gif" id="82" name="Google Shape;82;p16"/>
            <p:cNvPicPr preferRelativeResize="0"/>
            <p:nvPr/>
          </p:nvPicPr>
          <p:blipFill rotWithShape="1">
            <a:blip r:embed="rId5">
              <a:alphaModFix/>
            </a:blip>
            <a:srcRect b="0" l="53635" r="0" t="27927"/>
            <a:stretch/>
          </p:blipFill>
          <p:spPr>
            <a:xfrm>
              <a:off x="3462338" y="4876800"/>
              <a:ext cx="1871662" cy="1981200"/>
            </a:xfrm>
            <a:prstGeom prst="rect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83" name="Google Shape;83;p16"/>
            <p:cNvSpPr txBox="1"/>
            <p:nvPr/>
          </p:nvSpPr>
          <p:spPr>
            <a:xfrm>
              <a:off x="1377951" y="4572000"/>
              <a:ext cx="5978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77500" lnSpcReduction="20000"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alibri"/>
                <a:buNone/>
              </a:pPr>
              <a:r>
                <a:rPr b="1" i="1" lang="en" sz="18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0600Z Day 1 Convective Outlook (4/28/2014)</a:t>
              </a:r>
              <a:endParaRPr/>
            </a:p>
          </p:txBody>
        </p:sp>
        <p:pic>
          <p:nvPicPr>
            <p:cNvPr descr="http://www.spc.noaa.gov/products/outlook/archive/2014/day1probotlk_20140428_1200_hail.gif" id="84" name="Google Shape;84;p16"/>
            <p:cNvPicPr preferRelativeResize="0"/>
            <p:nvPr/>
          </p:nvPicPr>
          <p:blipFill rotWithShape="1">
            <a:blip r:embed="rId6">
              <a:alphaModFix/>
            </a:blip>
            <a:srcRect b="0" l="53671" r="0" t="27927"/>
            <a:stretch/>
          </p:blipFill>
          <p:spPr>
            <a:xfrm>
              <a:off x="5486400" y="4876800"/>
              <a:ext cx="1870075" cy="1981200"/>
            </a:xfrm>
            <a:prstGeom prst="rect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85" name="Google Shape;85;p16"/>
            <p:cNvSpPr txBox="1"/>
            <p:nvPr/>
          </p:nvSpPr>
          <p:spPr>
            <a:xfrm>
              <a:off x="1752600" y="6324600"/>
              <a:ext cx="9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77500" lnSpcReduction="200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alibri"/>
                <a:buNone/>
              </a:pPr>
              <a:r>
                <a:rPr b="0" i="0" lang="en" sz="18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Tornado</a:t>
              </a:r>
              <a:endParaRPr/>
            </a:p>
          </p:txBody>
        </p:sp>
        <p:sp>
          <p:nvSpPr>
            <p:cNvPr id="86" name="Google Shape;86;p16"/>
            <p:cNvSpPr txBox="1"/>
            <p:nvPr/>
          </p:nvSpPr>
          <p:spPr>
            <a:xfrm>
              <a:off x="4038600" y="6324600"/>
              <a:ext cx="9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77500" lnSpcReduction="200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alibri"/>
                <a:buNone/>
              </a:pPr>
              <a:r>
                <a:rPr b="0" i="0" lang="en" sz="18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Wind</a:t>
              </a:r>
              <a:endParaRPr/>
            </a:p>
          </p:txBody>
        </p:sp>
        <p:sp>
          <p:nvSpPr>
            <p:cNvPr id="87" name="Google Shape;87;p16"/>
            <p:cNvSpPr txBox="1"/>
            <p:nvPr/>
          </p:nvSpPr>
          <p:spPr>
            <a:xfrm>
              <a:off x="6172200" y="6324600"/>
              <a:ext cx="9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77500" lnSpcReduction="200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alibri"/>
                <a:buNone/>
              </a:pPr>
              <a:r>
                <a:rPr b="0" i="0" lang="en" sz="18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Hail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7"/>
          <p:cNvGrpSpPr/>
          <p:nvPr/>
        </p:nvGrpSpPr>
        <p:grpSpPr>
          <a:xfrm>
            <a:off x="2318898" y="3307957"/>
            <a:ext cx="4348182" cy="1749203"/>
            <a:chOff x="1031805" y="4648200"/>
            <a:chExt cx="3429707" cy="2057401"/>
          </a:xfrm>
        </p:grpSpPr>
        <p:pic>
          <p:nvPicPr>
            <p:cNvPr id="93" name="Google Shape;93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1805" y="4648200"/>
              <a:ext cx="3429707" cy="2057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7"/>
            <p:cNvSpPr txBox="1"/>
            <p:nvPr/>
          </p:nvSpPr>
          <p:spPr>
            <a:xfrm>
              <a:off x="1066800" y="4648200"/>
              <a:ext cx="12954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0" i="0" lang="en" sz="160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4/28/14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0" i="0" lang="en" sz="160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Radar @ 21Z</a:t>
              </a:r>
              <a:endParaRPr/>
            </a:p>
          </p:txBody>
        </p:sp>
        <p:sp>
          <p:nvSpPr>
            <p:cNvPr id="95" name="Google Shape;95;p17"/>
            <p:cNvSpPr txBox="1"/>
            <p:nvPr/>
          </p:nvSpPr>
          <p:spPr>
            <a:xfrm>
              <a:off x="3124200" y="5867400"/>
              <a:ext cx="12954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0" i="0" lang="en" sz="160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STP of 4 from RAP-based sfcOA</a:t>
              </a:r>
              <a:endParaRPr/>
            </a:p>
          </p:txBody>
        </p:sp>
        <p:cxnSp>
          <p:nvCxnSpPr>
            <p:cNvPr id="96" name="Google Shape;96;p17"/>
            <p:cNvCxnSpPr/>
            <p:nvPr/>
          </p:nvCxnSpPr>
          <p:spPr>
            <a:xfrm rot="10800000">
              <a:off x="2819353" y="5486400"/>
              <a:ext cx="457200" cy="4572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</p:grpSp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HREF/SREF Calibrated Severe</a:t>
            </a:r>
            <a:endParaRPr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1017725"/>
            <a:ext cx="8649000" cy="24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 sz="2000"/>
              <a:t>Methodology</a:t>
            </a:r>
            <a:r>
              <a:rPr lang="en" sz="2000"/>
              <a:t>:  Use probabilistic forecasts of the </a:t>
            </a:r>
            <a:r>
              <a:rPr i="1" lang="en" sz="2000"/>
              <a:t>environment from the SREF</a:t>
            </a:r>
            <a:r>
              <a:rPr lang="en" sz="2000"/>
              <a:t> and simulated </a:t>
            </a:r>
            <a:r>
              <a:rPr i="1" lang="en" sz="2000"/>
              <a:t>storm attributes from the HREF</a:t>
            </a:r>
            <a:r>
              <a:rPr lang="en" sz="2000"/>
              <a:t> to create calibrated probabilities for severe weather hazards:</a:t>
            </a:r>
            <a:endParaRPr sz="20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SREF – 26 members @ 16 km, multi-model, multi-initial cond., multi-physics</a:t>
            </a:r>
            <a:endParaRPr sz="20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HREF – 10 members @ ~3 km, multi-model, multi-initial cond., multi-physics</a:t>
            </a:r>
            <a:endParaRPr sz="20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Combining information in this way is similar to forecaster thinking:  Given a storm of certain mode/intensity in this environment, what is the likelihood of severe weather, and what are the possible hazards?</a:t>
            </a:r>
            <a:endParaRPr sz="2000"/>
          </a:p>
        </p:txBody>
      </p:sp>
      <p:pic>
        <p:nvPicPr>
          <p:cNvPr descr="spclogo" id="99" name="Google Shape;9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HREF/SREF Calibrated Severe</a:t>
            </a:r>
            <a:endParaRPr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311700" y="1017725"/>
            <a:ext cx="8649000" cy="9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A frequency-adjustment approach is applied to probabilistic information from the SREF and HREF based on historical storm reports to arrive at calibrated probabilities for each hazard:</a:t>
            </a:r>
            <a:endParaRPr sz="2000"/>
          </a:p>
        </p:txBody>
      </p:sp>
      <p:pic>
        <p:nvPicPr>
          <p:cNvPr descr="spclogo" id="107" name="Google Shape;10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09" name="Google Shape;109;p18"/>
          <p:cNvGraphicFramePr/>
          <p:nvPr/>
        </p:nvGraphicFramePr>
        <p:xfrm>
          <a:off x="854913" y="1869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{E2933152-CA98-4C3E-B301-0FEE0F5D872A}</a:tableStyleId>
              </a:tblPr>
              <a:tblGrid>
                <a:gridCol w="990275"/>
                <a:gridCol w="2090625"/>
                <a:gridCol w="4529275"/>
              </a:tblGrid>
              <a:tr h="289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Hazard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HREF Variable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SREF Variables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289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Tornado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NProb UH ≥75 m</a:t>
                      </a:r>
                      <a:r>
                        <a:rPr baseline="30000" lang="en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r>
                        <a:rPr baseline="30000" lang="en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-2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Prob </a:t>
                      </a:r>
                      <a:r>
                        <a:rPr lang="en">
                          <a:solidFill>
                            <a:srgbClr val="FF0000"/>
                          </a:solidFill>
                        </a:rPr>
                        <a:t>STP ≥1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0B050"/>
                          </a:solidFill>
                        </a:rPr>
                        <a:t>Hail</a:t>
                      </a:r>
                      <a:endParaRPr b="1">
                        <a:solidFill>
                          <a:srgbClr val="00B050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B050"/>
                          </a:solidFill>
                        </a:rPr>
                        <a:t>Prob MUCAPE &gt;1000 J/kg x Prob Eff Shear &gt;20 kts</a:t>
                      </a:r>
                      <a:endParaRPr>
                        <a:solidFill>
                          <a:srgbClr val="00B050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070C0"/>
                          </a:solidFill>
                        </a:rPr>
                        <a:t>Wind</a:t>
                      </a:r>
                      <a:endParaRPr b="1">
                        <a:solidFill>
                          <a:srgbClr val="0070C0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70C0"/>
                          </a:solidFill>
                        </a:rPr>
                        <a:t>Prob MUCAPE &gt;250 J/kg x Prob Eff Shear &gt;20 kts</a:t>
                      </a:r>
                      <a:endParaRPr>
                        <a:solidFill>
                          <a:srgbClr val="0070C0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grpSp>
        <p:nvGrpSpPr>
          <p:cNvPr id="110" name="Google Shape;110;p18"/>
          <p:cNvGrpSpPr/>
          <p:nvPr/>
        </p:nvGrpSpPr>
        <p:grpSpPr>
          <a:xfrm>
            <a:off x="541421" y="3276586"/>
            <a:ext cx="4032380" cy="1847842"/>
            <a:chOff x="2598229" y="4393882"/>
            <a:chExt cx="4031171" cy="2464117"/>
          </a:xfrm>
        </p:grpSpPr>
        <p:grpSp>
          <p:nvGrpSpPr>
            <p:cNvPr id="111" name="Google Shape;111;p18"/>
            <p:cNvGrpSpPr/>
            <p:nvPr/>
          </p:nvGrpSpPr>
          <p:grpSpPr>
            <a:xfrm>
              <a:off x="2598229" y="4393882"/>
              <a:ext cx="3954971" cy="2464117"/>
              <a:chOff x="2598229" y="4393882"/>
              <a:chExt cx="3954971" cy="2464117"/>
            </a:xfrm>
          </p:grpSpPr>
          <p:grpSp>
            <p:nvGrpSpPr>
              <p:cNvPr id="112" name="Google Shape;112;p18"/>
              <p:cNvGrpSpPr/>
              <p:nvPr/>
            </p:nvGrpSpPr>
            <p:grpSpPr>
              <a:xfrm>
                <a:off x="2598229" y="4393882"/>
                <a:ext cx="3954971" cy="2464117"/>
                <a:chOff x="2598229" y="4393882"/>
                <a:chExt cx="3954971" cy="2464117"/>
              </a:xfrm>
            </p:grpSpPr>
            <p:grpSp>
              <p:nvGrpSpPr>
                <p:cNvPr id="113" name="Google Shape;113;p18"/>
                <p:cNvGrpSpPr/>
                <p:nvPr/>
              </p:nvGrpSpPr>
              <p:grpSpPr>
                <a:xfrm>
                  <a:off x="2598229" y="4393882"/>
                  <a:ext cx="3954971" cy="2464117"/>
                  <a:chOff x="2438400" y="4393882"/>
                  <a:chExt cx="3954971" cy="2464117"/>
                </a:xfrm>
              </p:grpSpPr>
              <p:pic>
                <p:nvPicPr>
                  <p:cNvPr id="114" name="Google Shape;114;p18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2438400" y="4393882"/>
                    <a:ext cx="3954971" cy="24641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15" name="Google Shape;115;p18"/>
                  <p:cNvSpPr txBox="1"/>
                  <p:nvPr/>
                </p:nvSpPr>
                <p:spPr>
                  <a:xfrm>
                    <a:off x="2438400" y="4419600"/>
                    <a:ext cx="2362200" cy="7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400"/>
                      <a:buFont typeface="Calibri"/>
                      <a:buNone/>
                    </a:pPr>
                    <a:r>
                      <a:rPr lang="en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HREF</a:t>
                    </a:r>
                    <a:r>
                      <a:rPr b="0" i="0" lang="en" sz="1400" u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NProb UH ≥</a:t>
                    </a:r>
                    <a:r>
                      <a:rPr lang="en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7</a:t>
                    </a:r>
                    <a:r>
                      <a:rPr b="0" i="0" lang="en" sz="1400" u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 m</a:t>
                    </a:r>
                    <a:r>
                      <a:rPr b="0" baseline="30000" i="0" lang="en" sz="1400" u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</a:t>
                    </a:r>
                    <a:r>
                      <a:rPr b="0" i="0" lang="en" sz="1400" u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/s</a:t>
                    </a:r>
                    <a:r>
                      <a:rPr b="0" baseline="30000" i="0" lang="en" sz="1400" u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</a:t>
                    </a:r>
                    <a:endParaRPr/>
                  </a:p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400"/>
                      <a:buFont typeface="Calibri"/>
                      <a:buNone/>
                    </a:pPr>
                    <a:r>
                      <a:rPr b="0" i="0" lang="en" sz="1400" u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SREF Prob STP ≥1</a:t>
                    </a:r>
                    <a:endParaRPr/>
                  </a:p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400"/>
                      <a:buFont typeface="Calibri"/>
                      <a:buNone/>
                    </a:pPr>
                    <a:r>
                      <a:rPr b="0" i="0" lang="en" sz="1400" u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Valid 21Z 4/28</a:t>
                    </a:r>
                    <a:endParaRPr/>
                  </a:p>
                </p:txBody>
              </p:sp>
            </p:grpSp>
            <p:sp>
              <p:nvSpPr>
                <p:cNvPr id="116" name="Google Shape;116;p18"/>
                <p:cNvSpPr/>
                <p:nvPr/>
              </p:nvSpPr>
              <p:spPr>
                <a:xfrm>
                  <a:off x="3785361" y="4404996"/>
                  <a:ext cx="751924" cy="2350235"/>
                </a:xfrm>
                <a:custGeom>
                  <a:rect b="b" l="l" r="r" t="t"/>
                  <a:pathLst>
                    <a:path extrusionOk="0" h="2350235" w="751924">
                      <a:moveTo>
                        <a:pt x="751924" y="0"/>
                      </a:moveTo>
                      <a:cubicBezTo>
                        <a:pt x="667852" y="121857"/>
                        <a:pt x="583780" y="243715"/>
                        <a:pt x="544106" y="355181"/>
                      </a:cubicBezTo>
                      <a:cubicBezTo>
                        <a:pt x="504432" y="466647"/>
                        <a:pt x="535289" y="595746"/>
                        <a:pt x="513878" y="668797"/>
                      </a:cubicBezTo>
                      <a:cubicBezTo>
                        <a:pt x="492467" y="741848"/>
                        <a:pt x="435789" y="747516"/>
                        <a:pt x="415637" y="793488"/>
                      </a:cubicBezTo>
                      <a:cubicBezTo>
                        <a:pt x="395485" y="839460"/>
                        <a:pt x="408080" y="901176"/>
                        <a:pt x="392966" y="944629"/>
                      </a:cubicBezTo>
                      <a:cubicBezTo>
                        <a:pt x="377852" y="988082"/>
                        <a:pt x="340696" y="1001306"/>
                        <a:pt x="324952" y="1054205"/>
                      </a:cubicBezTo>
                      <a:cubicBezTo>
                        <a:pt x="309208" y="1107104"/>
                        <a:pt x="318655" y="1205976"/>
                        <a:pt x="298503" y="1262024"/>
                      </a:cubicBezTo>
                      <a:cubicBezTo>
                        <a:pt x="278351" y="1318072"/>
                        <a:pt x="222933" y="1340113"/>
                        <a:pt x="204040" y="1390493"/>
                      </a:cubicBezTo>
                      <a:cubicBezTo>
                        <a:pt x="185147" y="1440873"/>
                        <a:pt x="203411" y="1510146"/>
                        <a:pt x="185148" y="1564305"/>
                      </a:cubicBezTo>
                      <a:cubicBezTo>
                        <a:pt x="166885" y="1618464"/>
                        <a:pt x="105169" y="1650581"/>
                        <a:pt x="94463" y="1715445"/>
                      </a:cubicBezTo>
                      <a:cubicBezTo>
                        <a:pt x="83757" y="1780309"/>
                        <a:pt x="129100" y="1875402"/>
                        <a:pt x="120913" y="1953491"/>
                      </a:cubicBezTo>
                      <a:cubicBezTo>
                        <a:pt x="112726" y="2031580"/>
                        <a:pt x="65495" y="2117857"/>
                        <a:pt x="45343" y="2183981"/>
                      </a:cubicBezTo>
                      <a:cubicBezTo>
                        <a:pt x="25191" y="2250105"/>
                        <a:pt x="12595" y="2300170"/>
                        <a:pt x="0" y="2350235"/>
                      </a:cubicBezTo>
                    </a:path>
                  </a:pathLst>
                </a:custGeom>
                <a:noFill/>
                <a:ln cap="flat" cmpd="sng" w="15875">
                  <a:solidFill>
                    <a:srgbClr val="FF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p18"/>
                <p:cNvSpPr/>
                <p:nvPr/>
              </p:nvSpPr>
              <p:spPr>
                <a:xfrm>
                  <a:off x="4477326" y="4401821"/>
                  <a:ext cx="751859" cy="2361570"/>
                </a:xfrm>
                <a:custGeom>
                  <a:rect b="b" l="l" r="r" t="t"/>
                  <a:pathLst>
                    <a:path extrusionOk="0" h="2361570" w="751859">
                      <a:moveTo>
                        <a:pt x="22245" y="2361570"/>
                      </a:moveTo>
                      <a:cubicBezTo>
                        <a:pt x="7761" y="2280017"/>
                        <a:pt x="-6723" y="2198464"/>
                        <a:pt x="3353" y="2146195"/>
                      </a:cubicBezTo>
                      <a:cubicBezTo>
                        <a:pt x="13429" y="2093926"/>
                        <a:pt x="73885" y="2090147"/>
                        <a:pt x="82701" y="2047954"/>
                      </a:cubicBezTo>
                      <a:cubicBezTo>
                        <a:pt x="91517" y="2005761"/>
                        <a:pt x="52473" y="1933339"/>
                        <a:pt x="56252" y="1893035"/>
                      </a:cubicBezTo>
                      <a:cubicBezTo>
                        <a:pt x="60031" y="1852731"/>
                        <a:pt x="73886" y="1833208"/>
                        <a:pt x="105373" y="1806129"/>
                      </a:cubicBezTo>
                      <a:cubicBezTo>
                        <a:pt x="136861" y="1779050"/>
                        <a:pt x="214319" y="1762676"/>
                        <a:pt x="245177" y="1730559"/>
                      </a:cubicBezTo>
                      <a:cubicBezTo>
                        <a:pt x="276035" y="1698442"/>
                        <a:pt x="299336" y="1647432"/>
                        <a:pt x="290520" y="1613425"/>
                      </a:cubicBezTo>
                      <a:cubicBezTo>
                        <a:pt x="281704" y="1579418"/>
                        <a:pt x="209281" y="1564304"/>
                        <a:pt x="192278" y="1526519"/>
                      </a:cubicBezTo>
                      <a:cubicBezTo>
                        <a:pt x="175275" y="1488734"/>
                        <a:pt x="165829" y="1418202"/>
                        <a:pt x="188500" y="1386714"/>
                      </a:cubicBezTo>
                      <a:cubicBezTo>
                        <a:pt x="211171" y="1355226"/>
                        <a:pt x="291150" y="1381046"/>
                        <a:pt x="328305" y="1337593"/>
                      </a:cubicBezTo>
                      <a:cubicBezTo>
                        <a:pt x="365460" y="1294140"/>
                        <a:pt x="391910" y="1187083"/>
                        <a:pt x="411432" y="1125997"/>
                      </a:cubicBezTo>
                      <a:cubicBezTo>
                        <a:pt x="430954" y="1064911"/>
                        <a:pt x="429066" y="1013901"/>
                        <a:pt x="445439" y="971078"/>
                      </a:cubicBezTo>
                      <a:cubicBezTo>
                        <a:pt x="461812" y="928255"/>
                        <a:pt x="489521" y="930144"/>
                        <a:pt x="509673" y="869058"/>
                      </a:cubicBezTo>
                      <a:cubicBezTo>
                        <a:pt x="529825" y="807972"/>
                        <a:pt x="545569" y="663759"/>
                        <a:pt x="566351" y="604562"/>
                      </a:cubicBezTo>
                      <a:cubicBezTo>
                        <a:pt x="587133" y="545365"/>
                        <a:pt x="615472" y="559220"/>
                        <a:pt x="634364" y="513878"/>
                      </a:cubicBezTo>
                      <a:cubicBezTo>
                        <a:pt x="653256" y="468536"/>
                        <a:pt x="660184" y="387298"/>
                        <a:pt x="679706" y="332509"/>
                      </a:cubicBezTo>
                      <a:cubicBezTo>
                        <a:pt x="699228" y="277720"/>
                        <a:pt x="747720" y="240565"/>
                        <a:pt x="751498" y="185147"/>
                      </a:cubicBezTo>
                      <a:cubicBezTo>
                        <a:pt x="755276" y="129729"/>
                        <a:pt x="728826" y="64864"/>
                        <a:pt x="702377" y="0"/>
                      </a:cubicBezTo>
                    </a:path>
                  </a:pathLst>
                </a:custGeom>
                <a:noFill/>
                <a:ln cap="flat" cmpd="sng" w="15875">
                  <a:solidFill>
                    <a:srgbClr val="FF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8" name="Google Shape;118;p18"/>
              <p:cNvSpPr/>
              <p:nvPr/>
            </p:nvSpPr>
            <p:spPr>
              <a:xfrm rot="3060670">
                <a:off x="4327228" y="5352146"/>
                <a:ext cx="293721" cy="609415"/>
              </a:xfrm>
              <a:prstGeom prst="ellipse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9" name="Google Shape;119;p18"/>
            <p:cNvSpPr txBox="1"/>
            <p:nvPr/>
          </p:nvSpPr>
          <p:spPr>
            <a:xfrm>
              <a:off x="4914900" y="6388399"/>
              <a:ext cx="1562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400"/>
                <a:buFont typeface="Calibri"/>
                <a:buNone/>
              </a:pPr>
              <a:r>
                <a:rPr b="0" i="0" lang="en" sz="1400" u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90% Prob STP ≥1</a:t>
              </a:r>
              <a:endParaRPr/>
            </a:p>
          </p:txBody>
        </p:sp>
        <p:cxnSp>
          <p:nvCxnSpPr>
            <p:cNvPr id="120" name="Google Shape;120;p18"/>
            <p:cNvCxnSpPr/>
            <p:nvPr/>
          </p:nvCxnSpPr>
          <p:spPr>
            <a:xfrm rot="10800000">
              <a:off x="4537697" y="6542047"/>
              <a:ext cx="4221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  <p:sp>
          <p:nvSpPr>
            <p:cNvPr id="121" name="Google Shape;121;p18"/>
            <p:cNvSpPr txBox="1"/>
            <p:nvPr/>
          </p:nvSpPr>
          <p:spPr>
            <a:xfrm>
              <a:off x="5067300" y="5562600"/>
              <a:ext cx="1562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0" i="0" lang="en" sz="140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50% Prob UH ≥</a:t>
              </a:r>
              <a:r>
                <a:rPr lang="en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r>
                <a:rPr b="0" i="0" lang="en" sz="140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cxnSp>
          <p:nvCxnSpPr>
            <p:cNvPr id="122" name="Google Shape;122;p18"/>
            <p:cNvCxnSpPr/>
            <p:nvPr/>
          </p:nvCxnSpPr>
          <p:spPr>
            <a:xfrm rot="10800000">
              <a:off x="4617108" y="5714940"/>
              <a:ext cx="488700" cy="1500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</p:grpSp>
      <p:grpSp>
        <p:nvGrpSpPr>
          <p:cNvPr id="123" name="Google Shape;123;p18"/>
          <p:cNvGrpSpPr/>
          <p:nvPr/>
        </p:nvGrpSpPr>
        <p:grpSpPr>
          <a:xfrm>
            <a:off x="4549850" y="3282397"/>
            <a:ext cx="3954575" cy="1868113"/>
            <a:chOff x="2598229" y="4393882"/>
            <a:chExt cx="3954971" cy="2490818"/>
          </a:xfrm>
        </p:grpSpPr>
        <p:grpSp>
          <p:nvGrpSpPr>
            <p:cNvPr id="124" name="Google Shape;124;p18"/>
            <p:cNvGrpSpPr/>
            <p:nvPr/>
          </p:nvGrpSpPr>
          <p:grpSpPr>
            <a:xfrm>
              <a:off x="2598229" y="4393882"/>
              <a:ext cx="3954971" cy="2464117"/>
              <a:chOff x="2598229" y="4393882"/>
              <a:chExt cx="3954971" cy="2464117"/>
            </a:xfrm>
          </p:grpSpPr>
          <p:grpSp>
            <p:nvGrpSpPr>
              <p:cNvPr id="125" name="Google Shape;125;p18"/>
              <p:cNvGrpSpPr/>
              <p:nvPr/>
            </p:nvGrpSpPr>
            <p:grpSpPr>
              <a:xfrm>
                <a:off x="2598229" y="4393882"/>
                <a:ext cx="3954971" cy="2464117"/>
                <a:chOff x="2598229" y="4393882"/>
                <a:chExt cx="3954971" cy="2464117"/>
              </a:xfrm>
            </p:grpSpPr>
            <p:pic>
              <p:nvPicPr>
                <p:cNvPr id="126" name="Google Shape;126;p1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2598229" y="4393882"/>
                  <a:ext cx="3954971" cy="24641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7" name="Google Shape;127;p18"/>
                <p:cNvSpPr txBox="1"/>
                <p:nvPr/>
              </p:nvSpPr>
              <p:spPr>
                <a:xfrm>
                  <a:off x="2667000" y="4419600"/>
                  <a:ext cx="1371600" cy="7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Calibri"/>
                    <a:buNone/>
                  </a:pPr>
                  <a:r>
                    <a:rPr b="0" i="0" lang="en" sz="1400" u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Calibrated </a:t>
                  </a:r>
                  <a:endParaRPr/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Calibri"/>
                    <a:buNone/>
                  </a:pPr>
                  <a:r>
                    <a:rPr b="0" i="0" lang="en" sz="1400" u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Prob of Tornado</a:t>
                  </a:r>
                  <a:endParaRPr/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Calibri"/>
                    <a:buNone/>
                  </a:pPr>
                  <a:r>
                    <a:rPr b="0" i="0" lang="en" sz="1400" u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Valid 21Z 4/28</a:t>
                  </a:r>
                  <a:endParaRPr/>
                </a:p>
              </p:txBody>
            </p:sp>
          </p:grpSp>
          <p:sp>
            <p:nvSpPr>
              <p:cNvPr id="128" name="Google Shape;128;p18"/>
              <p:cNvSpPr/>
              <p:nvPr/>
            </p:nvSpPr>
            <p:spPr>
              <a:xfrm rot="3061316">
                <a:off x="4330440" y="5338414"/>
                <a:ext cx="295220" cy="593815"/>
              </a:xfrm>
              <a:prstGeom prst="ellipse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" name="Google Shape;129;p18"/>
            <p:cNvSpPr txBox="1"/>
            <p:nvPr/>
          </p:nvSpPr>
          <p:spPr>
            <a:xfrm>
              <a:off x="4617531" y="5715000"/>
              <a:ext cx="19356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0" i="0" lang="en" sz="140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&gt;90% Prob STP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0" i="0" lang="en" sz="140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50-60% NProb UH →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0" i="0" lang="en" sz="140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~20% Occurrence of Tornado w/in 25 mi. during 18-21Z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HREF/SREF Calibrated Severe</a:t>
            </a:r>
            <a:endParaRPr/>
          </a:p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311700" y="1017725"/>
            <a:ext cx="8649000" cy="15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There are a number of challenges in developing this type of calibrated probabilistic guidance:</a:t>
            </a:r>
            <a:endParaRPr sz="20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Imperfect, underdispersive, and changing ensemble systems</a:t>
            </a:r>
            <a:endParaRPr sz="20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Limited calibration sample for rare events (reforecasts are needed)</a:t>
            </a:r>
            <a:endParaRPr sz="20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Issues with the calibration dataset (i.e., observed storm reports)</a:t>
            </a:r>
            <a:endParaRPr sz="2000"/>
          </a:p>
        </p:txBody>
      </p:sp>
      <p:pic>
        <p:nvPicPr>
          <p:cNvPr descr="spclogo" id="136" name="Google Shape;13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 b="22133" l="13267" r="31702" t="17899"/>
          <a:stretch/>
        </p:blipFill>
        <p:spPr>
          <a:xfrm>
            <a:off x="1124625" y="2557200"/>
            <a:ext cx="3123952" cy="253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5">
            <a:alphaModFix/>
          </a:blip>
          <a:srcRect b="22936" l="12887" r="31492" t="18159"/>
          <a:stretch/>
        </p:blipFill>
        <p:spPr>
          <a:xfrm>
            <a:off x="4425250" y="2546525"/>
            <a:ext cx="3200402" cy="25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/>
          <p:nvPr/>
        </p:nvSpPr>
        <p:spPr>
          <a:xfrm>
            <a:off x="3312000" y="4532125"/>
            <a:ext cx="1255500" cy="150600"/>
          </a:xfrm>
          <a:prstGeom prst="rightArrow">
            <a:avLst>
              <a:gd fmla="val 17396" name="adj1"/>
              <a:gd fmla="val 50000" name="adj2"/>
            </a:avLst>
          </a:prstGeom>
          <a:solidFill>
            <a:schemeClr val="dk1"/>
          </a:solidFill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1336474" y="4412450"/>
            <a:ext cx="2300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Raw UH NProb</a:t>
            </a: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4492625" y="4382725"/>
            <a:ext cx="3200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Calibrated Tornado Prob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HREF/SREF Calibrated Severe</a:t>
            </a:r>
            <a:endParaRPr/>
          </a:p>
        </p:txBody>
      </p:sp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311700" y="1017725"/>
            <a:ext cx="8649000" cy="7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Despite these obstacles, reasonably skillful and reliable probabilistic guidance can be generated for severe weather hazards</a:t>
            </a:r>
            <a:endParaRPr sz="2000"/>
          </a:p>
        </p:txBody>
      </p:sp>
      <p:pic>
        <p:nvPicPr>
          <p:cNvPr descr="spclogo" id="149" name="Google Shape;1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p20"/>
          <p:cNvSpPr txBox="1"/>
          <p:nvPr>
            <p:ph idx="10" type="dt"/>
          </p:nvPr>
        </p:nvSpPr>
        <p:spPr>
          <a:xfrm>
            <a:off x="471488" y="3575447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10/30/2018</a:t>
            </a:r>
            <a:endParaRPr/>
          </a:p>
        </p:txBody>
      </p:sp>
      <p:sp>
        <p:nvSpPr>
          <p:cNvPr id="152" name="Google Shape;152;p20"/>
          <p:cNvSpPr txBox="1"/>
          <p:nvPr>
            <p:ph idx="11" type="ftr"/>
          </p:nvPr>
        </p:nvSpPr>
        <p:spPr>
          <a:xfrm>
            <a:off x="2271713" y="3575447"/>
            <a:ext cx="2314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Fall SPC Forecaster Training</a:t>
            </a:r>
            <a:endParaRPr/>
          </a:p>
        </p:txBody>
      </p:sp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4843463" y="3575447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4" name="Google Shape;154;p20"/>
          <p:cNvPicPr preferRelativeResize="0"/>
          <p:nvPr/>
        </p:nvPicPr>
        <p:blipFill rotWithShape="1">
          <a:blip r:embed="rId4">
            <a:alphaModFix/>
          </a:blip>
          <a:srcRect b="310" l="7332" r="8386" t="-310"/>
          <a:stretch/>
        </p:blipFill>
        <p:spPr>
          <a:xfrm>
            <a:off x="7608872" y="1989814"/>
            <a:ext cx="1445078" cy="1975104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5">
            <a:alphaModFix/>
          </a:blip>
          <a:srcRect b="0" l="5056" r="8513" t="0"/>
          <a:stretch/>
        </p:blipFill>
        <p:spPr>
          <a:xfrm>
            <a:off x="6098954" y="1989814"/>
            <a:ext cx="1481819" cy="1975104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6">
            <a:alphaModFix/>
          </a:blip>
          <a:srcRect b="0" l="7582" r="9098" t="0"/>
          <a:stretch/>
        </p:blipFill>
        <p:spPr>
          <a:xfrm>
            <a:off x="4609980" y="1989814"/>
            <a:ext cx="1428472" cy="1975104"/>
          </a:xfrm>
          <a:prstGeom prst="rect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7">
            <a:alphaModFix/>
          </a:blip>
          <a:srcRect b="0" l="4608" r="8608" t="0"/>
          <a:stretch/>
        </p:blipFill>
        <p:spPr>
          <a:xfrm>
            <a:off x="3089740" y="1989814"/>
            <a:ext cx="1487942" cy="1975104"/>
          </a:xfrm>
          <a:prstGeom prst="rect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8">
            <a:alphaModFix/>
          </a:blip>
          <a:srcRect b="0" l="7593" r="8591" t="0"/>
          <a:stretch/>
        </p:blipFill>
        <p:spPr>
          <a:xfrm>
            <a:off x="1585972" y="1989814"/>
            <a:ext cx="1437062" cy="197510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9">
            <a:alphaModFix/>
          </a:blip>
          <a:srcRect b="0" l="4471" r="8032" t="0"/>
          <a:stretch/>
        </p:blipFill>
        <p:spPr>
          <a:xfrm>
            <a:off x="53439" y="1989814"/>
            <a:ext cx="1500189" cy="197510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0" name="Google Shape;160;p20"/>
          <p:cNvSpPr txBox="1"/>
          <p:nvPr/>
        </p:nvSpPr>
        <p:spPr>
          <a:xfrm>
            <a:off x="287199" y="3933043"/>
            <a:ext cx="8856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Verification of 24-h calibrated probabilistic forecasts for periods valid 12-12 UTC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825934" y="4193111"/>
            <a:ext cx="7330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Verification period from 20170403 to 20171103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" name="Google Shape;162;p20"/>
          <p:cNvGrpSpPr/>
          <p:nvPr/>
        </p:nvGrpSpPr>
        <p:grpSpPr>
          <a:xfrm>
            <a:off x="160735" y="2171815"/>
            <a:ext cx="2892408" cy="1732875"/>
            <a:chOff x="284505" y="3293670"/>
            <a:chExt cx="3719661" cy="1567787"/>
          </a:xfrm>
        </p:grpSpPr>
        <p:sp>
          <p:nvSpPr>
            <p:cNvPr id="163" name="Google Shape;163;p20"/>
            <p:cNvSpPr txBox="1"/>
            <p:nvPr/>
          </p:nvSpPr>
          <p:spPr>
            <a:xfrm>
              <a:off x="284505" y="3293671"/>
              <a:ext cx="129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Reliability</a:t>
              </a:r>
              <a:endParaRPr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" name="Google Shape;164;p20"/>
            <p:cNvGrpSpPr/>
            <p:nvPr/>
          </p:nvGrpSpPr>
          <p:grpSpPr>
            <a:xfrm>
              <a:off x="2272542" y="3293670"/>
              <a:ext cx="1731624" cy="1349606"/>
              <a:chOff x="2272542" y="3293670"/>
              <a:chExt cx="1731624" cy="1349606"/>
            </a:xfrm>
          </p:grpSpPr>
          <p:sp>
            <p:nvSpPr>
              <p:cNvPr id="165" name="Google Shape;165;p20"/>
              <p:cNvSpPr txBox="1"/>
              <p:nvPr/>
            </p:nvSpPr>
            <p:spPr>
              <a:xfrm>
                <a:off x="2272542" y="3293670"/>
                <a:ext cx="1295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ROC </a:t>
                </a:r>
                <a:endParaRPr sz="1100"/>
              </a:p>
            </p:txBody>
          </p:sp>
          <p:sp>
            <p:nvSpPr>
              <p:cNvPr id="166" name="Google Shape;166;p20"/>
              <p:cNvSpPr txBox="1"/>
              <p:nvPr/>
            </p:nvSpPr>
            <p:spPr>
              <a:xfrm>
                <a:off x="2556366" y="4392776"/>
                <a:ext cx="1447800" cy="25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AUC=0.742 </a:t>
                </a:r>
                <a:endParaRPr sz="1100"/>
              </a:p>
            </p:txBody>
          </p:sp>
        </p:grpSp>
        <p:sp>
          <p:nvSpPr>
            <p:cNvPr id="167" name="Google Shape;167;p20"/>
            <p:cNvSpPr txBox="1"/>
            <p:nvPr/>
          </p:nvSpPr>
          <p:spPr>
            <a:xfrm>
              <a:off x="1547894" y="4610957"/>
              <a:ext cx="1032000" cy="2505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Tornado</a:t>
              </a:r>
              <a:endParaRPr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20"/>
          <p:cNvGrpSpPr/>
          <p:nvPr/>
        </p:nvGrpSpPr>
        <p:grpSpPr>
          <a:xfrm>
            <a:off x="3176097" y="2171885"/>
            <a:ext cx="2861850" cy="1717898"/>
            <a:chOff x="4736977" y="3279468"/>
            <a:chExt cx="3876795" cy="1557760"/>
          </a:xfrm>
        </p:grpSpPr>
        <p:sp>
          <p:nvSpPr>
            <p:cNvPr id="169" name="Google Shape;169;p20"/>
            <p:cNvSpPr txBox="1"/>
            <p:nvPr/>
          </p:nvSpPr>
          <p:spPr>
            <a:xfrm>
              <a:off x="4736977" y="3279468"/>
              <a:ext cx="129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Reliability</a:t>
              </a:r>
              <a:endParaRPr sz="1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0"/>
            <p:cNvSpPr txBox="1"/>
            <p:nvPr/>
          </p:nvSpPr>
          <p:spPr>
            <a:xfrm>
              <a:off x="6776181" y="3280615"/>
              <a:ext cx="129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ROC</a:t>
              </a:r>
              <a:r>
                <a:rPr lang="en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sp>
          <p:nvSpPr>
            <p:cNvPr id="171" name="Google Shape;171;p20"/>
            <p:cNvSpPr txBox="1"/>
            <p:nvPr/>
          </p:nvSpPr>
          <p:spPr>
            <a:xfrm>
              <a:off x="7165972" y="4368270"/>
              <a:ext cx="14478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AUC=0.842</a:t>
              </a:r>
              <a:r>
                <a:rPr lang="en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sp>
          <p:nvSpPr>
            <p:cNvPr id="172" name="Google Shape;172;p20"/>
            <p:cNvSpPr txBox="1"/>
            <p:nvPr/>
          </p:nvSpPr>
          <p:spPr>
            <a:xfrm>
              <a:off x="6328746" y="4586128"/>
              <a:ext cx="683700" cy="2511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Hail</a:t>
              </a:r>
              <a:endParaRPr sz="1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20"/>
          <p:cNvGrpSpPr/>
          <p:nvPr/>
        </p:nvGrpSpPr>
        <p:grpSpPr>
          <a:xfrm>
            <a:off x="6182970" y="2171831"/>
            <a:ext cx="2834350" cy="1763562"/>
            <a:chOff x="2588493" y="5132049"/>
            <a:chExt cx="3740728" cy="1710038"/>
          </a:xfrm>
        </p:grpSpPr>
        <p:sp>
          <p:nvSpPr>
            <p:cNvPr id="174" name="Google Shape;174;p20"/>
            <p:cNvSpPr txBox="1"/>
            <p:nvPr/>
          </p:nvSpPr>
          <p:spPr>
            <a:xfrm>
              <a:off x="2588493" y="5132049"/>
              <a:ext cx="129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Reliability</a:t>
              </a:r>
              <a:endParaRPr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0"/>
            <p:cNvSpPr txBox="1"/>
            <p:nvPr/>
          </p:nvSpPr>
          <p:spPr>
            <a:xfrm>
              <a:off x="4536496" y="5144849"/>
              <a:ext cx="129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ROC</a:t>
              </a:r>
              <a:r>
                <a:rPr lang="en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sp>
          <p:nvSpPr>
            <p:cNvPr id="176" name="Google Shape;176;p20"/>
            <p:cNvSpPr txBox="1"/>
            <p:nvPr/>
          </p:nvSpPr>
          <p:spPr>
            <a:xfrm>
              <a:off x="4881421" y="6296323"/>
              <a:ext cx="1447800" cy="2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AUC=0.836</a:t>
              </a:r>
              <a:r>
                <a:rPr lang="en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sp>
          <p:nvSpPr>
            <p:cNvPr id="177" name="Google Shape;177;p20"/>
            <p:cNvSpPr txBox="1"/>
            <p:nvPr/>
          </p:nvSpPr>
          <p:spPr>
            <a:xfrm>
              <a:off x="4075921" y="6573587"/>
              <a:ext cx="806700" cy="2685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Wind</a:t>
              </a:r>
              <a:endParaRPr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HREF/SREF Calibrated Severe</a:t>
            </a:r>
            <a:endParaRPr/>
          </a:p>
        </p:txBody>
      </p:sp>
      <p:sp>
        <p:nvSpPr>
          <p:cNvPr id="183" name="Google Shape;183;p21"/>
          <p:cNvSpPr txBox="1"/>
          <p:nvPr>
            <p:ph idx="1" type="body"/>
          </p:nvPr>
        </p:nvSpPr>
        <p:spPr>
          <a:xfrm>
            <a:off x="311700" y="1017725"/>
            <a:ext cx="8649000" cy="9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When compared to other calibrated hazard guidance in the HWT Spring Forecasting Experiments, the HREF/SREF guidance is typically the most conservative (magnitude and coverage) and often an underforecast  </a:t>
            </a:r>
            <a:endParaRPr sz="2000"/>
          </a:p>
        </p:txBody>
      </p:sp>
      <p:pic>
        <p:nvPicPr>
          <p:cNvPr descr="spclogo" id="184" name="Google Shape;1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6" name="Google Shape;186;p21"/>
          <p:cNvPicPr preferRelativeResize="0"/>
          <p:nvPr/>
        </p:nvPicPr>
        <p:blipFill rotWithShape="1">
          <a:blip r:embed="rId4">
            <a:alphaModFix/>
          </a:blip>
          <a:srcRect b="0" l="0" r="52301" t="0"/>
          <a:stretch/>
        </p:blipFill>
        <p:spPr>
          <a:xfrm>
            <a:off x="94400" y="2164075"/>
            <a:ext cx="3376250" cy="29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 rotWithShape="1">
          <a:blip r:embed="rId5">
            <a:alphaModFix/>
          </a:blip>
          <a:srcRect b="0" l="0" r="34785" t="0"/>
          <a:stretch/>
        </p:blipFill>
        <p:spPr>
          <a:xfrm>
            <a:off x="6281525" y="2184051"/>
            <a:ext cx="2463493" cy="288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 txBox="1"/>
          <p:nvPr/>
        </p:nvSpPr>
        <p:spPr>
          <a:xfrm>
            <a:off x="7871208" y="2796990"/>
            <a:ext cx="90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00"/>
              <a:t>HREF/SREF</a:t>
            </a:r>
            <a:endParaRPr b="1" i="1" sz="1000"/>
          </a:p>
        </p:txBody>
      </p:sp>
      <p:pic>
        <p:nvPicPr>
          <p:cNvPr id="189" name="Google Shape;189;p21"/>
          <p:cNvPicPr preferRelativeResize="0"/>
          <p:nvPr/>
        </p:nvPicPr>
        <p:blipFill rotWithShape="1">
          <a:blip r:embed="rId6">
            <a:alphaModFix/>
          </a:blip>
          <a:srcRect b="0" l="0" r="38834" t="0"/>
          <a:stretch/>
        </p:blipFill>
        <p:spPr>
          <a:xfrm>
            <a:off x="3628400" y="2096600"/>
            <a:ext cx="2450888" cy="2973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>
            <a:off x="5180501" y="2420225"/>
            <a:ext cx="97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00"/>
              <a:t>HREF/SREF</a:t>
            </a:r>
            <a:endParaRPr b="1" i="1" sz="1000"/>
          </a:p>
        </p:txBody>
      </p:sp>
      <p:sp>
        <p:nvSpPr>
          <p:cNvPr id="191" name="Google Shape;191;p21"/>
          <p:cNvSpPr/>
          <p:nvPr/>
        </p:nvSpPr>
        <p:spPr>
          <a:xfrm>
            <a:off x="620050" y="2420225"/>
            <a:ext cx="485100" cy="1938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1"/>
          <p:cNvSpPr/>
          <p:nvPr/>
        </p:nvSpPr>
        <p:spPr>
          <a:xfrm rot="5400000">
            <a:off x="4254424" y="1868575"/>
            <a:ext cx="485100" cy="1788000"/>
          </a:xfrm>
          <a:prstGeom prst="ellipse">
            <a:avLst/>
          </a:prstGeom>
          <a:noFill/>
          <a:ln cap="flat" cmpd="sng" w="1905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1"/>
          <p:cNvSpPr/>
          <p:nvPr/>
        </p:nvSpPr>
        <p:spPr>
          <a:xfrm rot="5400000">
            <a:off x="6714575" y="2359175"/>
            <a:ext cx="921900" cy="1788000"/>
          </a:xfrm>
          <a:prstGeom prst="ellipse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HREF/SREF Calibrated Severe</a:t>
            </a:r>
            <a:endParaRPr/>
          </a:p>
        </p:txBody>
      </p:sp>
      <p:sp>
        <p:nvSpPr>
          <p:cNvPr id="199" name="Google Shape;199;p22"/>
          <p:cNvSpPr txBox="1"/>
          <p:nvPr>
            <p:ph idx="1" type="body"/>
          </p:nvPr>
        </p:nvSpPr>
        <p:spPr>
          <a:xfrm>
            <a:off x="311700" y="1017725"/>
            <a:ext cx="8649000" cy="7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Perhaps one of the most useful aspects of incorporating HREF data into the calibrated severe guidance is the accurate timing information </a:t>
            </a:r>
            <a:endParaRPr sz="2000"/>
          </a:p>
        </p:txBody>
      </p:sp>
      <p:pic>
        <p:nvPicPr>
          <p:cNvPr descr="spclogo" id="200" name="Google Shape;20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400" y="164025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" name="Google Shape;20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940" y="1972124"/>
            <a:ext cx="3608803" cy="279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5385" y="1980749"/>
            <a:ext cx="3600450" cy="2784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 txBox="1"/>
          <p:nvPr/>
        </p:nvSpPr>
        <p:spPr>
          <a:xfrm>
            <a:off x="896892" y="4054287"/>
            <a:ext cx="2333100" cy="4848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24-h Calibrated Tornado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Valid 1 May 2018</a:t>
            </a:r>
            <a:endParaRPr sz="1100"/>
          </a:p>
        </p:txBody>
      </p:sp>
      <p:sp>
        <p:nvSpPr>
          <p:cNvPr id="205" name="Google Shape;205;p22"/>
          <p:cNvSpPr txBox="1"/>
          <p:nvPr/>
        </p:nvSpPr>
        <p:spPr>
          <a:xfrm>
            <a:off x="4752476" y="4037975"/>
            <a:ext cx="2531400" cy="4848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Hourly 4-h Calibrated Tornado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Valid 1 May 2018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