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oboto"/>
      <p:regular r:id="rId23"/>
      <p:bold r:id="rId24"/>
      <p:italic r:id="rId25"/>
      <p:boldItalic r:id="rId26"/>
    </p:embeddedFont>
    <p:embeddedFont>
      <p:font typeface="Arial Narrow"/>
      <p:regular r:id="rId27"/>
      <p:bold r:id="rId28"/>
      <p:italic r:id="rId29"/>
      <p:boldItalic r:id="rId30"/>
    </p:embeddedFont>
    <p:embeddedFont>
      <p:font typeface="Inter"/>
      <p:regular r:id="rId31"/>
      <p:bold r:id="rId32"/>
      <p:italic r:id="rId33"/>
      <p:boldItalic r:id="rId34"/>
    </p:embeddedFont>
    <p:embeddedFont>
      <p:font typeface="Fira Sans Extra Condensed Medium"/>
      <p:regular r:id="rId35"/>
      <p:bold r:id="rId36"/>
      <p:italic r:id="rId37"/>
      <p:boldItalic r:id="rId38"/>
    </p:embeddedFont>
    <p:embeddedFont>
      <p:font typeface="Fira Sans Extra Condensed"/>
      <p:regular r:id="rId39"/>
      <p:bold r:id="rId40"/>
      <p:italic r:id="rId41"/>
      <p:boldItalic r:id="rId42"/>
    </p:embeddedFont>
    <p:embeddedFont>
      <p:font typeface="Questrial"/>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ExtraCondensed-bold.fntdata"/><Relationship Id="rId20" Type="http://schemas.openxmlformats.org/officeDocument/2006/relationships/slide" Target="slides/slide14.xml"/><Relationship Id="rId42" Type="http://schemas.openxmlformats.org/officeDocument/2006/relationships/font" Target="fonts/FiraSansExtraCondensed-boldItalic.fntdata"/><Relationship Id="rId41" Type="http://schemas.openxmlformats.org/officeDocument/2006/relationships/font" Target="fonts/FiraSansExtraCondensed-italic.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Questrial-regular.fntdata"/><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ArialNarrow-bold.fntdata"/><Relationship Id="rId27" Type="http://schemas.openxmlformats.org/officeDocument/2006/relationships/font" Target="fonts/ArialNarrow-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ArialNarrow-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regular.fntdata"/><Relationship Id="rId30" Type="http://schemas.openxmlformats.org/officeDocument/2006/relationships/font" Target="fonts/ArialNarrow-boldItalic.fntdata"/><Relationship Id="rId11" Type="http://schemas.openxmlformats.org/officeDocument/2006/relationships/slide" Target="slides/slide5.xml"/><Relationship Id="rId33" Type="http://schemas.openxmlformats.org/officeDocument/2006/relationships/font" Target="fonts/Inter-italic.fntdata"/><Relationship Id="rId10" Type="http://schemas.openxmlformats.org/officeDocument/2006/relationships/slide" Target="slides/slide4.xml"/><Relationship Id="rId32" Type="http://schemas.openxmlformats.org/officeDocument/2006/relationships/font" Target="fonts/Inter-bold.fntdata"/><Relationship Id="rId13" Type="http://schemas.openxmlformats.org/officeDocument/2006/relationships/slide" Target="slides/slide7.xml"/><Relationship Id="rId35" Type="http://schemas.openxmlformats.org/officeDocument/2006/relationships/font" Target="fonts/FiraSansExtraCondensedMedium-regular.fntdata"/><Relationship Id="rId12" Type="http://schemas.openxmlformats.org/officeDocument/2006/relationships/slide" Target="slides/slide6.xml"/><Relationship Id="rId34" Type="http://schemas.openxmlformats.org/officeDocument/2006/relationships/font" Target="fonts/Inter-boldItalic.fntdata"/><Relationship Id="rId15" Type="http://schemas.openxmlformats.org/officeDocument/2006/relationships/slide" Target="slides/slide9.xml"/><Relationship Id="rId37" Type="http://schemas.openxmlformats.org/officeDocument/2006/relationships/font" Target="fonts/FiraSansExtraCondensedMedium-italic.fntdata"/><Relationship Id="rId14" Type="http://schemas.openxmlformats.org/officeDocument/2006/relationships/slide" Target="slides/slide8.xml"/><Relationship Id="rId36" Type="http://schemas.openxmlformats.org/officeDocument/2006/relationships/font" Target="fonts/FiraSansExtraCondensedMedium-bold.fntdata"/><Relationship Id="rId17" Type="http://schemas.openxmlformats.org/officeDocument/2006/relationships/slide" Target="slides/slide11.xml"/><Relationship Id="rId39" Type="http://schemas.openxmlformats.org/officeDocument/2006/relationships/font" Target="fonts/FiraSansExtraCondensed-regular.fntdata"/><Relationship Id="rId16" Type="http://schemas.openxmlformats.org/officeDocument/2006/relationships/slide" Target="slides/slide10.xml"/><Relationship Id="rId38" Type="http://schemas.openxmlformats.org/officeDocument/2006/relationships/font" Target="fonts/FiraSansExtraCondensedMedium-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abb828755f_0_0:notes"/>
          <p:cNvSpPr txBox="1"/>
          <p:nvPr>
            <p:ph idx="1" type="body"/>
          </p:nvPr>
        </p:nvSpPr>
        <p:spPr>
          <a:xfrm>
            <a:off x="685800" y="4343400"/>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rPr lang="en-US"/>
              <a:t>Give you a brief overview of the project, </a:t>
            </a:r>
            <a:br>
              <a:rPr lang="en-US"/>
            </a:br>
            <a:br>
              <a:rPr lang="en-US"/>
            </a:br>
            <a:r>
              <a:rPr lang="en-US"/>
              <a:t>What the features are that we’re including in our first release,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Some info on next steps for offices / rollout.</a:t>
            </a:r>
            <a:endParaRPr/>
          </a:p>
        </p:txBody>
      </p:sp>
      <p:sp>
        <p:nvSpPr>
          <p:cNvPr id="134" name="Google Shape;134;g2abb828755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efd9d31013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efd9d31013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IDSS Engine is a toolkit developed by GSL to analyze partner thresholds and create forecaster guidance on the probability of, timeline of, and scale of their </a:t>
            </a:r>
            <a:r>
              <a:rPr lang="en-US"/>
              <a:t>occurrence</a:t>
            </a:r>
            <a:r>
              <a:rPr lang="en-US"/>
              <a:t>.  </a:t>
            </a:r>
            <a:br>
              <a:rPr lang="en-US"/>
            </a:br>
            <a:br>
              <a:rPr lang="en-US"/>
            </a:br>
            <a:r>
              <a:rPr lang="en-US"/>
              <a:t>This </a:t>
            </a:r>
            <a:r>
              <a:rPr lang="en-US"/>
              <a:t>toolkit is designed to work hand in hand with NWS Conn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833dfef896_0_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833dfef89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Speak to what IOC is - Initial Operating Capability - Fancy term for our first release.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This is just the first step in the marathon.  We just went through a 6 month Field Test and Evaluation to test out and get an initial round of feedback on the application itself.  The feedback we got indicated there we needed to simplify and focus on just a few core features instead of trying to do too much off the bat.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So we pulled things back to the skids a bit, and focused on providing an initial set of MVPs.  I’ll get into what those focus areas are for IOC.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833dfef89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833dfef89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IDSS Engine is a toolkit developed by GSL to analyze partner thresholds and create forecaster guidance on the probability of, timeline of, and scale of their occurrence.  </a:t>
            </a:r>
            <a:br>
              <a:rPr lang="en-US"/>
            </a:br>
            <a:br>
              <a:rPr lang="en-US"/>
            </a:br>
            <a:r>
              <a:rPr lang="en-US"/>
              <a:t>This toolkit is designed to work hand in hand with NWS Conn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f0009c02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f0009c02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efd9d31013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efd9d31013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33dfef89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833dfef89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e4d2403386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e4d24033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Formerly known as the IDSS Management System (IMS)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NWS Connect is a system designed to provide an evolving set of tools that can be utilized by NWS field offices, regional centers, and national centers in order to foster internal coordination and communication that supports the provision of IDSS to our partners.</a:t>
            </a:r>
            <a:br>
              <a:rPr lang="en-US"/>
            </a:br>
            <a:br>
              <a:rPr lang="en-US"/>
            </a:br>
            <a:r>
              <a:rPr lang="en-US"/>
              <a:t>So what does that mean? </a:t>
            </a:r>
            <a:br>
              <a:rPr lang="en-US"/>
            </a:br>
            <a:br>
              <a:rPr lang="en-US"/>
            </a:br>
            <a:r>
              <a:rPr lang="en-US"/>
              <a:t>Think of tools such as Google Workspace (Sheets, Slides, Docs, etc) -&gt; this is a suite of tools that work together, and look and feel the same, and are loosely connected to allow you to do your job easier.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NWS Connect is designed to be that common, nationally supported, suite of tools for IDSS delivery.</a:t>
            </a:r>
            <a:br>
              <a:rPr lang="en-US"/>
            </a:br>
            <a:br>
              <a:rPr lang="en-US"/>
            </a:br>
            <a:r>
              <a:rPr lang="en-US"/>
              <a:t>Leverage field innovation and ideas</a:t>
            </a:r>
            <a:br>
              <a:rPr lang="en-US"/>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b252b62e1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b252b62e1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f350088182_0_101:notes"/>
          <p:cNvSpPr/>
          <p:nvPr>
            <p:ph idx="2" type="sldImg"/>
          </p:nvPr>
        </p:nvSpPr>
        <p:spPr>
          <a:xfrm>
            <a:off x="38122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f35008818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IDSS is such a core part of what we do, but there are very few national tools available to forecasters to aid them in providing IDSS more effectively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IDSS Cycle is </a:t>
            </a:r>
            <a:r>
              <a:rPr lang="en-US"/>
              <a:t>primarily</a:t>
            </a:r>
            <a:r>
              <a:rPr lang="en-US"/>
              <a:t> composed of 4 parts, and NWS Connect goal is to connect these four parts together for an office.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RELATIONSHIPS: This is where WCMs are on the front lines.  They’re focused on building relationships withing their community and continuous engagement with with Core Partners.  </a:t>
            </a:r>
            <a:endParaRPr/>
          </a:p>
          <a:p>
            <a:pPr indent="-298450" lvl="0" marL="457200" rtl="0" algn="l">
              <a:spcBef>
                <a:spcPts val="0"/>
              </a:spcBef>
              <a:spcAft>
                <a:spcPts val="0"/>
              </a:spcAft>
              <a:buSzPts val="1100"/>
              <a:buChar char="-"/>
            </a:pPr>
            <a:r>
              <a:rPr lang="en-US"/>
              <a:t>Includes documenting needs of the core partner</a:t>
            </a:r>
            <a:endParaRPr/>
          </a:p>
          <a:p>
            <a:pPr indent="-298450" lvl="0" marL="457200" rtl="0" algn="l">
              <a:spcBef>
                <a:spcPts val="0"/>
              </a:spcBef>
              <a:spcAft>
                <a:spcPts val="0"/>
              </a:spcAft>
              <a:buSzPts val="1100"/>
              <a:buChar char="-"/>
            </a:pPr>
            <a:r>
              <a:rPr lang="en-US"/>
              <a:t>Document things like partner thresholds</a:t>
            </a:r>
            <a:endParaRPr/>
          </a:p>
          <a:p>
            <a:pPr indent="-298450" lvl="0" marL="457200" rtl="0" algn="l">
              <a:spcBef>
                <a:spcPts val="0"/>
              </a:spcBef>
              <a:spcAft>
                <a:spcPts val="0"/>
              </a:spcAft>
              <a:buSzPts val="1100"/>
              <a:buChar char="-"/>
            </a:pPr>
            <a:r>
              <a:rPr lang="en-US"/>
              <a:t>Engage in their preparedness exercises, have partners engaged in ours.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READINESS: Internal activities to NWS offices to prepare and ensure office readiness to effectively respond to the unique needs of their Core Partners.</a:t>
            </a:r>
            <a:endParaRPr/>
          </a:p>
          <a:p>
            <a:pPr indent="-298450" lvl="0" marL="457200" rtl="0" algn="l">
              <a:spcBef>
                <a:spcPts val="0"/>
              </a:spcBef>
              <a:spcAft>
                <a:spcPts val="0"/>
              </a:spcAft>
              <a:buSzPts val="1100"/>
              <a:buChar char="-"/>
            </a:pPr>
            <a:r>
              <a:rPr lang="en-US"/>
              <a:t>Includes evaluating what those internal needs </a:t>
            </a:r>
            <a:endParaRPr/>
          </a:p>
          <a:p>
            <a:pPr indent="-298450" lvl="0" marL="457200" rtl="0" algn="l">
              <a:spcBef>
                <a:spcPts val="0"/>
              </a:spcBef>
              <a:spcAft>
                <a:spcPts val="0"/>
              </a:spcAft>
              <a:buSzPts val="1100"/>
              <a:buChar char="-"/>
            </a:pPr>
            <a:r>
              <a:rPr lang="en-US"/>
              <a:t>Resources assessments</a:t>
            </a:r>
            <a:endParaRPr/>
          </a:p>
          <a:p>
            <a:pPr indent="-298450" lvl="0" marL="457200" rtl="0" algn="l">
              <a:spcBef>
                <a:spcPts val="0"/>
              </a:spcBef>
              <a:spcAft>
                <a:spcPts val="0"/>
              </a:spcAft>
              <a:buSzPts val="1100"/>
              <a:buChar char="-"/>
            </a:pPr>
            <a:r>
              <a:rPr lang="en-US"/>
              <a:t>Creation of IDSS Planning Guides</a:t>
            </a:r>
            <a:endParaRPr/>
          </a:p>
          <a:p>
            <a:pPr indent="-298450" lvl="0" marL="457200" rtl="0" algn="l">
              <a:spcBef>
                <a:spcPts val="0"/>
              </a:spcBef>
              <a:spcAft>
                <a:spcPts val="0"/>
              </a:spcAft>
              <a:buSzPts val="1100"/>
              <a:buChar char="-"/>
            </a:pPr>
            <a:r>
              <a:rPr lang="en-US"/>
              <a:t>Office IDSS training activities. </a:t>
            </a:r>
            <a:endParaRPr/>
          </a:p>
          <a:p>
            <a:pPr indent="0" lvl="0" marL="0" rtl="0" algn="l">
              <a:spcBef>
                <a:spcPts val="0"/>
              </a:spcBef>
              <a:spcAft>
                <a:spcPts val="0"/>
              </a:spcAft>
              <a:buNone/>
            </a:pPr>
            <a:br>
              <a:rPr lang="en-US"/>
            </a:br>
            <a:endParaRPr/>
          </a:p>
          <a:p>
            <a:pPr indent="0" lvl="0" marL="0" rtl="0" algn="l">
              <a:spcBef>
                <a:spcPts val="0"/>
              </a:spcBef>
              <a:spcAft>
                <a:spcPts val="0"/>
              </a:spcAft>
              <a:buNone/>
            </a:pPr>
            <a:r>
              <a:rPr lang="en-US"/>
              <a:t>DELIVERY: The actual service of IDSS products and services to Core Partners. </a:t>
            </a:r>
            <a:endParaRPr/>
          </a:p>
          <a:p>
            <a:pPr indent="-298450" lvl="0" marL="457200" rtl="0" algn="l">
              <a:spcBef>
                <a:spcPts val="0"/>
              </a:spcBef>
              <a:spcAft>
                <a:spcPts val="0"/>
              </a:spcAft>
              <a:buSzPts val="1100"/>
              <a:buChar char="-"/>
            </a:pPr>
            <a:r>
              <a:rPr lang="en-US"/>
              <a:t>Includes support for a specific weather, water or climate event, </a:t>
            </a:r>
            <a:endParaRPr/>
          </a:p>
          <a:p>
            <a:pPr indent="-298450" lvl="0" marL="457200" rtl="0" algn="l">
              <a:spcBef>
                <a:spcPts val="0"/>
              </a:spcBef>
              <a:spcAft>
                <a:spcPts val="0"/>
              </a:spcAft>
              <a:buSzPts val="1100"/>
              <a:buChar char="-"/>
            </a:pPr>
            <a:r>
              <a:rPr lang="en-US"/>
              <a:t>Routine high value IDSS, </a:t>
            </a:r>
            <a:endParaRPr/>
          </a:p>
          <a:p>
            <a:pPr indent="-298450" lvl="0" marL="457200" rtl="0" algn="l">
              <a:spcBef>
                <a:spcPts val="0"/>
              </a:spcBef>
              <a:spcAft>
                <a:spcPts val="0"/>
              </a:spcAft>
              <a:buSzPts val="1100"/>
              <a:buChar char="-"/>
            </a:pPr>
            <a:r>
              <a:rPr lang="en-US"/>
              <a:t>Supporting an emergency or incident driven event</a:t>
            </a:r>
            <a:endParaRPr/>
          </a:p>
          <a:p>
            <a:pPr indent="-298450" lvl="0" marL="457200" rtl="0" algn="l">
              <a:spcBef>
                <a:spcPts val="0"/>
              </a:spcBef>
              <a:spcAft>
                <a:spcPts val="0"/>
              </a:spcAft>
              <a:buSzPts val="1100"/>
              <a:buChar char="-"/>
            </a:pPr>
            <a:r>
              <a:rPr lang="en-US"/>
              <a:t>Supporting a scheduled special event.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EVALUATION:  Post event - NWS needs to gather feedback, and refine our services.</a:t>
            </a:r>
            <a:endParaRPr/>
          </a:p>
          <a:p>
            <a:pPr indent="-298450" lvl="0" marL="457200" rtl="0" algn="l">
              <a:spcBef>
                <a:spcPts val="0"/>
              </a:spcBef>
              <a:spcAft>
                <a:spcPts val="0"/>
              </a:spcAft>
              <a:buSzPts val="1100"/>
              <a:buChar char="-"/>
            </a:pPr>
            <a:r>
              <a:rPr lang="en-US"/>
              <a:t>Includes post-event performance reviews </a:t>
            </a:r>
            <a:endParaRPr/>
          </a:p>
          <a:p>
            <a:pPr indent="-298450" lvl="0" marL="457200" rtl="0" algn="l">
              <a:spcBef>
                <a:spcPts val="0"/>
              </a:spcBef>
              <a:spcAft>
                <a:spcPts val="0"/>
              </a:spcAft>
              <a:buSzPts val="1100"/>
              <a:buChar char="-"/>
            </a:pPr>
            <a:r>
              <a:rPr lang="en-US"/>
              <a:t>Core Partner surveys.</a:t>
            </a:r>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0acbab7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f0acbab7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fd9d31013_1_19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efd9d31013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c751fd397b_0_3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c751fd397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Speak to what IOC is - Initial Operating Capability - Fancy term for our first release.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This is just the first step in the marathon.  We just went through a 6 month Field Test and Evaluation to test out and get an initial round of feedback on the application itself.  The feedback we got indicated there we needed to simplify and focus on just a few core features instead of trying to do too much off the bat.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So we pulled things back to the skids a bit, and focused on providing an initial set of MVPs.  I’ll get into what those focus areas are for IOC.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fd9d31013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efd9d31013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f053e3d49d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f053e3d4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3" name="Shape 13"/>
        <p:cNvGrpSpPr/>
        <p:nvPr/>
      </p:nvGrpSpPr>
      <p:grpSpPr>
        <a:xfrm>
          <a:off x="0" y="0"/>
          <a:ext cx="0" cy="0"/>
          <a:chOff x="0" y="0"/>
          <a:chExt cx="0" cy="0"/>
        </a:xfrm>
      </p:grpSpPr>
      <p:sp>
        <p:nvSpPr>
          <p:cNvPr id="14" name="Google Shape;14;p2"/>
          <p:cNvSpPr/>
          <p:nvPr/>
        </p:nvSpPr>
        <p:spPr>
          <a:xfrm>
            <a:off x="0" y="0"/>
            <a:ext cx="91440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 name="Google Shape;15;p2"/>
          <p:cNvSpPr/>
          <p:nvPr>
            <p:ph idx="2" type="pic"/>
          </p:nvPr>
        </p:nvSpPr>
        <p:spPr>
          <a:xfrm>
            <a:off x="0" y="3200400"/>
            <a:ext cx="9144000" cy="1943100"/>
          </a:xfrm>
          <a:prstGeom prst="rect">
            <a:avLst/>
          </a:prstGeom>
          <a:solidFill>
            <a:srgbClr val="F2F2F2"/>
          </a:solidFill>
          <a:ln>
            <a:noFill/>
          </a:ln>
        </p:spPr>
      </p:sp>
      <p:sp>
        <p:nvSpPr>
          <p:cNvPr id="16" name="Google Shape;16;p2"/>
          <p:cNvSpPr txBox="1"/>
          <p:nvPr>
            <p:ph idx="1" type="body"/>
          </p:nvPr>
        </p:nvSpPr>
        <p:spPr>
          <a:xfrm>
            <a:off x="2249134" y="457209"/>
            <a:ext cx="6437666" cy="1019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2"/>
          <p:cNvSpPr txBox="1"/>
          <p:nvPr>
            <p:ph idx="3" type="body"/>
          </p:nvPr>
        </p:nvSpPr>
        <p:spPr>
          <a:xfrm>
            <a:off x="2249146" y="1628103"/>
            <a:ext cx="6433864" cy="703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8" name="Google Shape;18;p2"/>
          <p:cNvCxnSpPr/>
          <p:nvPr/>
        </p:nvCxnSpPr>
        <p:spPr>
          <a:xfrm>
            <a:off x="1908402"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19" name="Google Shape;19;p2"/>
          <p:cNvPicPr preferRelativeResize="0"/>
          <p:nvPr/>
        </p:nvPicPr>
        <p:blipFill rotWithShape="1">
          <a:blip r:embed="rId2">
            <a:alphaModFix/>
          </a:blip>
          <a:srcRect b="0" l="0" r="0" t="0"/>
          <a:stretch/>
        </p:blipFill>
        <p:spPr>
          <a:xfrm>
            <a:off x="458621" y="573025"/>
            <a:ext cx="1109048" cy="1109048"/>
          </a:xfrm>
          <a:prstGeom prst="rect">
            <a:avLst/>
          </a:prstGeom>
          <a:noFill/>
          <a:ln>
            <a:noFill/>
          </a:ln>
        </p:spPr>
      </p:pic>
      <p:sp>
        <p:nvSpPr>
          <p:cNvPr id="20" name="Google Shape;20;p2"/>
          <p:cNvSpPr txBox="1"/>
          <p:nvPr/>
        </p:nvSpPr>
        <p:spPr>
          <a:xfrm>
            <a:off x="425363" y="1682075"/>
            <a:ext cx="1175566" cy="546038"/>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US"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US"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11"/>
          <p:cNvSpPr txBox="1"/>
          <p:nvPr>
            <p:ph type="title"/>
          </p:nvPr>
        </p:nvSpPr>
        <p:spPr>
          <a:xfrm>
            <a:off x="490250" y="450150"/>
            <a:ext cx="6367800" cy="4090800"/>
          </a:xfrm>
          <a:prstGeom prst="rect">
            <a:avLst/>
          </a:prstGeom>
        </p:spPr>
        <p:txBody>
          <a:bodyPr anchorCtr="0" anchor="ctr" bIns="45700" lIns="0" spcFirstLastPara="1" rIns="0" wrap="square" tIns="4570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sp>
        <p:nvSpPr>
          <p:cNvPr id="49" name="Google Shape;49;p12"/>
          <p:cNvSpPr txBox="1"/>
          <p:nvPr>
            <p:ph type="title"/>
          </p:nvPr>
        </p:nvSpPr>
        <p:spPr>
          <a:xfrm>
            <a:off x="311700" y="445025"/>
            <a:ext cx="8520600" cy="572700"/>
          </a:xfrm>
          <a:prstGeom prst="rect">
            <a:avLst/>
          </a:prstGeom>
        </p:spPr>
        <p:txBody>
          <a:bodyPr anchorCtr="0" anchor="t" bIns="45700" lIns="0" spcFirstLastPara="1" rIns="0" wrap="square" tIns="45700">
            <a:norm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 name="Google Shape;50;p12"/>
          <p:cNvSpPr txBox="1"/>
          <p:nvPr>
            <p:ph idx="1" type="body"/>
          </p:nvPr>
        </p:nvSpPr>
        <p:spPr>
          <a:xfrm>
            <a:off x="311700" y="1152475"/>
            <a:ext cx="3999900" cy="3416400"/>
          </a:xfrm>
          <a:prstGeom prst="rect">
            <a:avLst/>
          </a:prstGeom>
        </p:spPr>
        <p:txBody>
          <a:bodyPr anchorCtr="0" anchor="t" bIns="45700" lIns="0" spcFirstLastPara="1" rIns="0" wrap="square" tIns="0">
            <a:normAutofit/>
          </a:bodyPr>
          <a:lstStyle>
            <a:lvl1pPr indent="-228600" lvl="0" marL="457200" rtl="0">
              <a:spcBef>
                <a:spcPts val="1000"/>
              </a:spcBef>
              <a:spcAft>
                <a:spcPts val="0"/>
              </a:spcAft>
              <a:buSzPts val="1400"/>
              <a:buNone/>
              <a:defRPr sz="1400"/>
            </a:lvl1pPr>
            <a:lvl2pPr indent="-228600" lvl="1" marL="914400" rtl="0">
              <a:spcBef>
                <a:spcPts val="600"/>
              </a:spcBef>
              <a:spcAft>
                <a:spcPts val="0"/>
              </a:spcAft>
              <a:buSzPts val="1200"/>
              <a:buNone/>
              <a:defRPr sz="1200"/>
            </a:lvl2pPr>
            <a:lvl3pPr indent="-304800" lvl="2" marL="1371600" rtl="0">
              <a:spcBef>
                <a:spcPts val="600"/>
              </a:spcBef>
              <a:spcAft>
                <a:spcPts val="0"/>
              </a:spcAft>
              <a:buSzPts val="1200"/>
              <a:buChar char="•"/>
              <a:defRPr sz="1200"/>
            </a:lvl3pPr>
            <a:lvl4pPr indent="-304800" lvl="3" marL="1828800" rtl="0">
              <a:spcBef>
                <a:spcPts val="600"/>
              </a:spcBef>
              <a:spcAft>
                <a:spcPts val="0"/>
              </a:spcAft>
              <a:buSzPts val="1200"/>
              <a:buChar char="–"/>
              <a:defRPr sz="1200"/>
            </a:lvl4pPr>
            <a:lvl5pPr indent="-304800" lvl="4" marL="2286000" rtl="0">
              <a:spcBef>
                <a:spcPts val="600"/>
              </a:spcBef>
              <a:spcAft>
                <a:spcPts val="0"/>
              </a:spcAft>
              <a:buSzPts val="1200"/>
              <a:buChar char="•"/>
              <a:defRPr sz="1200"/>
            </a:lvl5pPr>
            <a:lvl6pPr indent="-304800" lvl="5" marL="2743200" rtl="0">
              <a:spcBef>
                <a:spcPts val="500"/>
              </a:spcBef>
              <a:spcAft>
                <a:spcPts val="0"/>
              </a:spcAft>
              <a:buSzPts val="1200"/>
              <a:buChar char="•"/>
              <a:defRPr sz="1200"/>
            </a:lvl6pPr>
            <a:lvl7pPr indent="-304800" lvl="6" marL="3200400" rtl="0">
              <a:spcBef>
                <a:spcPts val="500"/>
              </a:spcBef>
              <a:spcAft>
                <a:spcPts val="0"/>
              </a:spcAft>
              <a:buSzPts val="1200"/>
              <a:buChar char="•"/>
              <a:defRPr sz="1200"/>
            </a:lvl7pPr>
            <a:lvl8pPr indent="-304800" lvl="7" marL="3657600" rtl="0">
              <a:spcBef>
                <a:spcPts val="500"/>
              </a:spcBef>
              <a:spcAft>
                <a:spcPts val="0"/>
              </a:spcAft>
              <a:buSzPts val="1200"/>
              <a:buChar char="•"/>
              <a:defRPr sz="1200"/>
            </a:lvl8pPr>
            <a:lvl9pPr indent="-304800" lvl="8" marL="4114800" rtl="0">
              <a:spcBef>
                <a:spcPts val="500"/>
              </a:spcBef>
              <a:spcAft>
                <a:spcPts val="0"/>
              </a:spcAft>
              <a:buSzPts val="1200"/>
              <a:buChar char="•"/>
              <a:defRPr sz="1200"/>
            </a:lvl9pPr>
          </a:lstStyle>
          <a:p/>
        </p:txBody>
      </p:sp>
      <p:sp>
        <p:nvSpPr>
          <p:cNvPr id="51" name="Google Shape;51;p12"/>
          <p:cNvSpPr txBox="1"/>
          <p:nvPr>
            <p:ph idx="2" type="body"/>
          </p:nvPr>
        </p:nvSpPr>
        <p:spPr>
          <a:xfrm>
            <a:off x="4832400" y="1152475"/>
            <a:ext cx="3999900" cy="3416400"/>
          </a:xfrm>
          <a:prstGeom prst="rect">
            <a:avLst/>
          </a:prstGeom>
        </p:spPr>
        <p:txBody>
          <a:bodyPr anchorCtr="0" anchor="t" bIns="45700" lIns="0" spcFirstLastPara="1" rIns="0" wrap="square" tIns="0">
            <a:normAutofit/>
          </a:bodyPr>
          <a:lstStyle>
            <a:lvl1pPr indent="-228600" lvl="0" marL="457200" rtl="0">
              <a:spcBef>
                <a:spcPts val="1000"/>
              </a:spcBef>
              <a:spcAft>
                <a:spcPts val="0"/>
              </a:spcAft>
              <a:buSzPts val="1400"/>
              <a:buNone/>
              <a:defRPr sz="1400"/>
            </a:lvl1pPr>
            <a:lvl2pPr indent="-228600" lvl="1" marL="914400" rtl="0">
              <a:spcBef>
                <a:spcPts val="600"/>
              </a:spcBef>
              <a:spcAft>
                <a:spcPts val="0"/>
              </a:spcAft>
              <a:buSzPts val="1200"/>
              <a:buNone/>
              <a:defRPr sz="1200"/>
            </a:lvl2pPr>
            <a:lvl3pPr indent="-304800" lvl="2" marL="1371600" rtl="0">
              <a:spcBef>
                <a:spcPts val="600"/>
              </a:spcBef>
              <a:spcAft>
                <a:spcPts val="0"/>
              </a:spcAft>
              <a:buSzPts val="1200"/>
              <a:buChar char="•"/>
              <a:defRPr sz="1200"/>
            </a:lvl3pPr>
            <a:lvl4pPr indent="-304800" lvl="3" marL="1828800" rtl="0">
              <a:spcBef>
                <a:spcPts val="600"/>
              </a:spcBef>
              <a:spcAft>
                <a:spcPts val="0"/>
              </a:spcAft>
              <a:buSzPts val="1200"/>
              <a:buChar char="–"/>
              <a:defRPr sz="1200"/>
            </a:lvl4pPr>
            <a:lvl5pPr indent="-304800" lvl="4" marL="2286000" rtl="0">
              <a:spcBef>
                <a:spcPts val="600"/>
              </a:spcBef>
              <a:spcAft>
                <a:spcPts val="0"/>
              </a:spcAft>
              <a:buSzPts val="1200"/>
              <a:buChar char="•"/>
              <a:defRPr sz="1200"/>
            </a:lvl5pPr>
            <a:lvl6pPr indent="-304800" lvl="5" marL="2743200" rtl="0">
              <a:spcBef>
                <a:spcPts val="500"/>
              </a:spcBef>
              <a:spcAft>
                <a:spcPts val="0"/>
              </a:spcAft>
              <a:buSzPts val="1200"/>
              <a:buChar char="•"/>
              <a:defRPr sz="1200"/>
            </a:lvl6pPr>
            <a:lvl7pPr indent="-304800" lvl="6" marL="3200400" rtl="0">
              <a:spcBef>
                <a:spcPts val="500"/>
              </a:spcBef>
              <a:spcAft>
                <a:spcPts val="0"/>
              </a:spcAft>
              <a:buSzPts val="1200"/>
              <a:buChar char="•"/>
              <a:defRPr sz="1200"/>
            </a:lvl7pPr>
            <a:lvl8pPr indent="-304800" lvl="7" marL="3657600" rtl="0">
              <a:spcBef>
                <a:spcPts val="500"/>
              </a:spcBef>
              <a:spcAft>
                <a:spcPts val="0"/>
              </a:spcAft>
              <a:buSzPts val="1200"/>
              <a:buChar char="•"/>
              <a:defRPr sz="1200"/>
            </a:lvl8pPr>
            <a:lvl9pPr indent="-304800" lvl="8" marL="4114800" rtl="0">
              <a:spcBef>
                <a:spcPts val="500"/>
              </a:spcBef>
              <a:spcAft>
                <a:spcPts val="0"/>
              </a:spcAft>
              <a:buSzPts val="1200"/>
              <a:buChar char="•"/>
              <a:defRPr sz="1200"/>
            </a:lvl9pPr>
          </a:lstStyle>
          <a:p/>
        </p:txBody>
      </p:sp>
      <p:sp>
        <p:nvSpPr>
          <p:cNvPr id="52" name="Google Shape;5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45700" lIns="0" spcFirstLastPara="1" rIns="0" wrap="square" tIns="45700">
            <a:norm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5" name="Google Shape;55;p13"/>
          <p:cNvSpPr txBox="1"/>
          <p:nvPr>
            <p:ph idx="1" type="body"/>
          </p:nvPr>
        </p:nvSpPr>
        <p:spPr>
          <a:xfrm>
            <a:off x="311700" y="1152475"/>
            <a:ext cx="8520600" cy="3416400"/>
          </a:xfrm>
          <a:prstGeom prst="rect">
            <a:avLst/>
          </a:prstGeom>
        </p:spPr>
        <p:txBody>
          <a:bodyPr anchorCtr="0" anchor="t" bIns="45700" lIns="0" spcFirstLastPara="1" rIns="0" wrap="square" tIns="0">
            <a:normAutofit/>
          </a:bodyPr>
          <a:lstStyle>
            <a:lvl1pPr indent="-228600" lvl="0" marL="457200" rtl="0">
              <a:spcBef>
                <a:spcPts val="1000"/>
              </a:spcBef>
              <a:spcAft>
                <a:spcPts val="0"/>
              </a:spcAft>
              <a:buSzPts val="2000"/>
              <a:buNone/>
              <a:defRPr/>
            </a:lvl1pPr>
            <a:lvl2pPr indent="-228600" lvl="1" marL="914400" rtl="0">
              <a:spcBef>
                <a:spcPts val="600"/>
              </a:spcBef>
              <a:spcAft>
                <a:spcPts val="0"/>
              </a:spcAft>
              <a:buSzPts val="1800"/>
              <a:buNone/>
              <a:defRPr/>
            </a:lvl2pPr>
            <a:lvl3pPr indent="-342900" lvl="2" marL="1371600" rtl="0">
              <a:spcBef>
                <a:spcPts val="600"/>
              </a:spcBef>
              <a:spcAft>
                <a:spcPts val="0"/>
              </a:spcAft>
              <a:buSzPts val="1800"/>
              <a:buChar char="•"/>
              <a:defRPr/>
            </a:lvl3pPr>
            <a:lvl4pPr indent="-342900" lvl="3" marL="1828800" rtl="0">
              <a:spcBef>
                <a:spcPts val="600"/>
              </a:spcBef>
              <a:spcAft>
                <a:spcPts val="0"/>
              </a:spcAft>
              <a:buSzPts val="1800"/>
              <a:buChar char="–"/>
              <a:defRPr/>
            </a:lvl4pPr>
            <a:lvl5pPr indent="-342900" lvl="4" marL="2286000" rtl="0">
              <a:spcBef>
                <a:spcPts val="6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56" name="Google Shape;5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3" name="Google Shape;63;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1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 name="Shape 74"/>
        <p:cNvGrpSpPr/>
        <p:nvPr/>
      </p:nvGrpSpPr>
      <p:grpSpPr>
        <a:xfrm>
          <a:off x="0" y="0"/>
          <a:ext cx="0" cy="0"/>
          <a:chOff x="0" y="0"/>
          <a:chExt cx="0" cy="0"/>
        </a:xfrm>
      </p:grpSpPr>
      <p:sp>
        <p:nvSpPr>
          <p:cNvPr id="75" name="Google Shape;75;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7" name="Google Shape;77;p1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 name="Shape 82"/>
        <p:cNvGrpSpPr/>
        <p:nvPr/>
      </p:nvGrpSpPr>
      <p:grpSpPr>
        <a:xfrm>
          <a:off x="0" y="0"/>
          <a:ext cx="0" cy="0"/>
          <a:chOff x="0" y="0"/>
          <a:chExt cx="0" cy="0"/>
        </a:xfrm>
      </p:grpSpPr>
      <p:sp>
        <p:nvSpPr>
          <p:cNvPr id="83" name="Google Shape;83;p2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4" name="Google Shape;84;p2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21" name="Shape 21"/>
        <p:cNvGrpSpPr/>
        <p:nvPr/>
      </p:nvGrpSpPr>
      <p:grpSpPr>
        <a:xfrm>
          <a:off x="0" y="0"/>
          <a:ext cx="0" cy="0"/>
          <a:chOff x="0" y="0"/>
          <a:chExt cx="0" cy="0"/>
        </a:xfrm>
      </p:grpSpPr>
      <p:sp>
        <p:nvSpPr>
          <p:cNvPr id="22" name="Google Shape;22;p3"/>
          <p:cNvSpPr/>
          <p:nvPr/>
        </p:nvSpPr>
        <p:spPr>
          <a:xfrm>
            <a:off x="0" y="0"/>
            <a:ext cx="9144000" cy="4800600"/>
          </a:xfrm>
          <a:prstGeom prst="rect">
            <a:avLst/>
          </a:prstGeom>
          <a:solidFill>
            <a:srgbClr val="0017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3"/>
          <p:cNvSpPr txBox="1"/>
          <p:nvPr>
            <p:ph type="title"/>
          </p:nvPr>
        </p:nvSpPr>
        <p:spPr>
          <a:xfrm>
            <a:off x="457200" y="274638"/>
            <a:ext cx="8229600" cy="594360"/>
          </a:xfrm>
          <a:prstGeom prst="rect">
            <a:avLst/>
          </a:prstGeom>
          <a:noFill/>
          <a:ln>
            <a:noFill/>
          </a:ln>
        </p:spPr>
        <p:txBody>
          <a:bodyPr anchorCtr="0" anchor="t" bIns="45700" lIns="0" spcFirstLastPara="1" rIns="0" wrap="square" tIns="45700">
            <a:normAutofit/>
          </a:bodyPr>
          <a:lstStyle>
            <a:lvl1pPr lvl="0" algn="ctr">
              <a:lnSpc>
                <a:spcPct val="90000"/>
              </a:lnSpc>
              <a:spcBef>
                <a:spcPts val="0"/>
              </a:spcBef>
              <a:spcAft>
                <a:spcPts val="0"/>
              </a:spcAft>
              <a:buClr>
                <a:schemeClr val="lt1"/>
              </a:buClr>
              <a:buSzPts val="3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457200" y="1162050"/>
            <a:ext cx="8229600" cy="3332163"/>
          </a:xfrm>
          <a:prstGeom prst="rect">
            <a:avLst/>
          </a:prstGeom>
          <a:noFill/>
          <a:ln>
            <a:noFill/>
          </a:ln>
        </p:spPr>
        <p:txBody>
          <a:bodyPr anchorCtr="0" anchor="t" bIns="45700" lIns="0" spcFirstLastPara="1" rIns="0" wrap="square" tIns="0">
            <a:normAutofit/>
          </a:bodyPr>
          <a:lstStyle>
            <a:lvl1pPr indent="-393700" lvl="0" marL="45720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algn="l">
              <a:lnSpc>
                <a:spcPct val="110000"/>
              </a:lnSpc>
              <a:spcBef>
                <a:spcPts val="600"/>
              </a:spcBef>
              <a:spcAft>
                <a:spcPts val="0"/>
              </a:spcAft>
              <a:buClr>
                <a:schemeClr val="dk2"/>
              </a:buClr>
              <a:buSzPts val="1800"/>
              <a:buNone/>
              <a:defRPr/>
            </a:lvl2pPr>
            <a:lvl3pPr indent="-342900" lvl="2" marL="1371600" algn="l">
              <a:lnSpc>
                <a:spcPct val="110000"/>
              </a:lnSpc>
              <a:spcBef>
                <a:spcPts val="600"/>
              </a:spcBef>
              <a:spcAft>
                <a:spcPts val="0"/>
              </a:spcAft>
              <a:buClr>
                <a:schemeClr val="dk2"/>
              </a:buClr>
              <a:buSzPts val="1800"/>
              <a:buChar char="•"/>
              <a:defRPr/>
            </a:lvl3pPr>
            <a:lvl4pPr indent="-342900" lvl="3" marL="1828800" algn="l">
              <a:lnSpc>
                <a:spcPct val="110000"/>
              </a:lnSpc>
              <a:spcBef>
                <a:spcPts val="600"/>
              </a:spcBef>
              <a:spcAft>
                <a:spcPts val="0"/>
              </a:spcAft>
              <a:buClr>
                <a:schemeClr val="dk2"/>
              </a:buClr>
              <a:buSzPts val="1800"/>
              <a:buChar char="–"/>
              <a:defRPr/>
            </a:lvl4pPr>
            <a:lvl5pPr indent="-342900" lvl="4" marL="2286000" algn="l">
              <a:lnSpc>
                <a:spcPct val="110000"/>
              </a:lnSpc>
              <a:spcBef>
                <a:spcPts val="6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6" name="Shape 86"/>
        <p:cNvGrpSpPr/>
        <p:nvPr/>
      </p:nvGrpSpPr>
      <p:grpSpPr>
        <a:xfrm>
          <a:off x="0" y="0"/>
          <a:ext cx="0" cy="0"/>
          <a:chOff x="0" y="0"/>
          <a:chExt cx="0" cy="0"/>
        </a:xfrm>
      </p:grpSpPr>
      <p:sp>
        <p:nvSpPr>
          <p:cNvPr id="87" name="Google Shape;87;p2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2" name="Google Shape;92;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3" name="Google Shape;93;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2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7" name="Google Shape;9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 name="Shape 98"/>
        <p:cNvGrpSpPr/>
        <p:nvPr/>
      </p:nvGrpSpPr>
      <p:grpSpPr>
        <a:xfrm>
          <a:off x="0" y="0"/>
          <a:ext cx="0" cy="0"/>
          <a:chOff x="0" y="0"/>
          <a:chExt cx="0" cy="0"/>
        </a:xfrm>
      </p:grpSpPr>
      <p:sp>
        <p:nvSpPr>
          <p:cNvPr id="99" name="Google Shape;99;p2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0" name="Google Shape;100;p2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1" name="Google Shape;10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104" name="Shape 104"/>
        <p:cNvGrpSpPr/>
        <p:nvPr/>
      </p:nvGrpSpPr>
      <p:grpSpPr>
        <a:xfrm>
          <a:off x="0" y="0"/>
          <a:ext cx="0" cy="0"/>
          <a:chOff x="0" y="0"/>
          <a:chExt cx="0" cy="0"/>
        </a:xfrm>
      </p:grpSpPr>
      <p:sp>
        <p:nvSpPr>
          <p:cNvPr id="105" name="Google Shape;105;p27"/>
          <p:cNvSpPr txBox="1"/>
          <p:nvPr>
            <p:ph type="title"/>
          </p:nvPr>
        </p:nvSpPr>
        <p:spPr>
          <a:xfrm>
            <a:off x="467960" y="23218"/>
            <a:ext cx="7400400" cy="594300"/>
          </a:xfrm>
          <a:prstGeom prst="rect">
            <a:avLst/>
          </a:prstGeom>
          <a:noFill/>
          <a:ln>
            <a:noFill/>
          </a:ln>
        </p:spPr>
        <p:txBody>
          <a:bodyPr anchorCtr="0" anchor="ctr" bIns="0" lIns="0" spcFirstLastPara="1" rIns="0" wrap="square" tIns="0">
            <a:norm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 name="Google Shape;106;p27"/>
          <p:cNvSpPr txBox="1"/>
          <p:nvPr>
            <p:ph idx="1" type="body"/>
          </p:nvPr>
        </p:nvSpPr>
        <p:spPr>
          <a:xfrm>
            <a:off x="752888" y="914400"/>
            <a:ext cx="7933800" cy="3714900"/>
          </a:xfrm>
          <a:prstGeom prst="rect">
            <a:avLst/>
          </a:prstGeom>
          <a:noFill/>
          <a:ln>
            <a:noFill/>
          </a:ln>
        </p:spPr>
        <p:txBody>
          <a:bodyPr anchorCtr="0" anchor="t" bIns="0" lIns="0" spcFirstLastPara="1" rIns="0" wrap="square" tIns="0">
            <a:norm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1200"/>
              </a:spcBef>
              <a:spcAft>
                <a:spcPts val="0"/>
              </a:spcAft>
              <a:buClr>
                <a:srgbClr val="07336F"/>
              </a:buClr>
              <a:buSzPts val="2400"/>
              <a:buChar char="○"/>
              <a:defRPr sz="2400">
                <a:solidFill>
                  <a:srgbClr val="07336F"/>
                </a:solidFill>
              </a:defRPr>
            </a:lvl2pPr>
            <a:lvl3pPr indent="-355600" lvl="2" marL="1371600" rtl="0" algn="l">
              <a:spcBef>
                <a:spcPts val="1200"/>
              </a:spcBef>
              <a:spcAft>
                <a:spcPts val="0"/>
              </a:spcAft>
              <a:buClr>
                <a:srgbClr val="07336F"/>
              </a:buClr>
              <a:buSzPts val="2000"/>
              <a:buChar char="■"/>
              <a:defRPr sz="2000">
                <a:solidFill>
                  <a:srgbClr val="07336F"/>
                </a:solidFill>
              </a:defRPr>
            </a:lvl3pPr>
            <a:lvl4pPr indent="-342900" lvl="3" marL="1828800" rtl="0" algn="l">
              <a:spcBef>
                <a:spcPts val="1200"/>
              </a:spcBef>
              <a:spcAft>
                <a:spcPts val="0"/>
              </a:spcAft>
              <a:buClr>
                <a:srgbClr val="07336F"/>
              </a:buClr>
              <a:buSzPts val="1800"/>
              <a:buChar char="●"/>
              <a:defRPr sz="1800">
                <a:solidFill>
                  <a:srgbClr val="07336F"/>
                </a:solidFill>
              </a:defRPr>
            </a:lvl4pPr>
            <a:lvl5pPr indent="-330200" lvl="4" marL="2286000" rtl="0" algn="l">
              <a:spcBef>
                <a:spcPts val="1200"/>
              </a:spcBef>
              <a:spcAft>
                <a:spcPts val="0"/>
              </a:spcAft>
              <a:buClr>
                <a:srgbClr val="07336F"/>
              </a:buClr>
              <a:buSzPts val="1600"/>
              <a:buChar char="○"/>
              <a:defRPr sz="1600">
                <a:solidFill>
                  <a:srgbClr val="07336F"/>
                </a:solidFill>
              </a:defRPr>
            </a:lvl5pPr>
            <a:lvl6pPr indent="-342900" lvl="5" marL="2743200" rtl="0" algn="l">
              <a:spcBef>
                <a:spcPts val="1200"/>
              </a:spcBef>
              <a:spcAft>
                <a:spcPts val="0"/>
              </a:spcAft>
              <a:buClr>
                <a:srgbClr val="07336F"/>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1">
  <p:cSld name="TITLE_AND_BODY_11">
    <p:spTree>
      <p:nvGrpSpPr>
        <p:cNvPr id="107" name="Shape 107"/>
        <p:cNvGrpSpPr/>
        <p:nvPr/>
      </p:nvGrpSpPr>
      <p:grpSpPr>
        <a:xfrm>
          <a:off x="0" y="0"/>
          <a:ext cx="0" cy="0"/>
          <a:chOff x="0" y="0"/>
          <a:chExt cx="0" cy="0"/>
        </a:xfrm>
      </p:grpSpPr>
      <p:sp>
        <p:nvSpPr>
          <p:cNvPr id="108" name="Google Shape;108;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 name="Google Shape;109;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0" name="Google Shape;11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15">
    <p:spTree>
      <p:nvGrpSpPr>
        <p:cNvPr id="111" name="Shape 111"/>
        <p:cNvGrpSpPr/>
        <p:nvPr/>
      </p:nvGrpSpPr>
      <p:grpSpPr>
        <a:xfrm>
          <a:off x="0" y="0"/>
          <a:ext cx="0" cy="0"/>
          <a:chOff x="0" y="0"/>
          <a:chExt cx="0" cy="0"/>
        </a:xfrm>
      </p:grpSpPr>
      <p:sp>
        <p:nvSpPr>
          <p:cNvPr id="112" name="Google Shape;112;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3" name="Google Shape;113;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4">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8" name="Google Shape;11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3">
    <p:spTree>
      <p:nvGrpSpPr>
        <p:cNvPr id="119" name="Shape 119"/>
        <p:cNvGrpSpPr/>
        <p:nvPr/>
      </p:nvGrpSpPr>
      <p:grpSpPr>
        <a:xfrm>
          <a:off x="0" y="0"/>
          <a:ext cx="0" cy="0"/>
          <a:chOff x="0" y="0"/>
          <a:chExt cx="0" cy="0"/>
        </a:xfrm>
      </p:grpSpPr>
      <p:sp>
        <p:nvSpPr>
          <p:cNvPr id="120" name="Google Shape;120;p3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73763"/>
              </a:buClr>
              <a:buSzPts val="2800"/>
              <a:buFont typeface="Questrial"/>
              <a:buNone/>
              <a:defRPr b="0" i="0" sz="3200" u="none" cap="none" strike="noStrike">
                <a:solidFill>
                  <a:srgbClr val="073763"/>
                </a:solidFill>
                <a:latin typeface="Questrial"/>
                <a:ea typeface="Questrial"/>
                <a:cs typeface="Questrial"/>
                <a:sym typeface="Questrial"/>
              </a:defRPr>
            </a:lvl1pPr>
            <a:lvl2pPr indent="0" lvl="1" marL="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2pPr>
            <a:lvl3pPr indent="0" lvl="2" marL="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3pPr>
            <a:lvl4pPr indent="0" lvl="3" marL="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4pPr>
            <a:lvl5pPr indent="0" lvl="4" marL="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5pPr>
            <a:lvl6pPr indent="0" lvl="5" marL="35560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6pPr>
            <a:lvl7pPr indent="0" lvl="6" marL="72390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7pPr>
            <a:lvl8pPr indent="0" lvl="7" marL="107950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8pPr>
            <a:lvl9pPr indent="0" lvl="8" marL="1447800" marR="0" rtl="0" algn="l">
              <a:spcBef>
                <a:spcPts val="0"/>
              </a:spcBef>
              <a:spcAft>
                <a:spcPts val="0"/>
              </a:spcAft>
              <a:buClr>
                <a:srgbClr val="073763"/>
              </a:buClr>
              <a:buSzPts val="2800"/>
              <a:buNone/>
              <a:defRPr b="0" i="0" sz="3200" u="none" cap="none" strike="noStrike">
                <a:solidFill>
                  <a:srgbClr val="073763"/>
                </a:solidFill>
                <a:latin typeface="Questrial"/>
                <a:ea typeface="Questrial"/>
                <a:cs typeface="Questrial"/>
                <a:sym typeface="Questrial"/>
              </a:defRPr>
            </a:lvl9pPr>
          </a:lstStyle>
          <a:p/>
        </p:txBody>
      </p:sp>
      <p:sp>
        <p:nvSpPr>
          <p:cNvPr id="121" name="Google Shape;121;p31"/>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rmAutofit/>
          </a:bodyPr>
          <a:lstStyle>
            <a:lvl1pPr indent="-368300" lvl="0" marL="457200" marR="0" rtl="0" algn="l">
              <a:lnSpc>
                <a:spcPct val="100000"/>
              </a:lnSpc>
              <a:spcBef>
                <a:spcPts val="0"/>
              </a:spcBef>
              <a:spcAft>
                <a:spcPts val="0"/>
              </a:spcAft>
              <a:buClr>
                <a:srgbClr val="073763"/>
              </a:buClr>
              <a:buSzPts val="2200"/>
              <a:buFont typeface="Arial"/>
              <a:buChar char="•"/>
              <a:defRPr b="0" i="0" sz="2200" u="none" cap="none" strike="noStrike">
                <a:solidFill>
                  <a:srgbClr val="073763"/>
                </a:solidFill>
                <a:latin typeface="Questrial"/>
                <a:ea typeface="Questrial"/>
                <a:cs typeface="Questrial"/>
                <a:sym typeface="Questrial"/>
              </a:defRPr>
            </a:lvl1pPr>
            <a:lvl2pPr indent="-330200" lvl="1" marL="914400" marR="0" rtl="0" algn="l">
              <a:lnSpc>
                <a:spcPct val="100000"/>
              </a:lnSpc>
              <a:spcBef>
                <a:spcPts val="0"/>
              </a:spcBef>
              <a:spcAft>
                <a:spcPts val="0"/>
              </a:spcAft>
              <a:buClr>
                <a:srgbClr val="073763"/>
              </a:buClr>
              <a:buSzPts val="1600"/>
              <a:buFont typeface="Arial"/>
              <a:buChar char="–"/>
              <a:defRPr b="0" i="0" sz="1600" u="none" cap="none" strike="noStrike">
                <a:solidFill>
                  <a:srgbClr val="073763"/>
                </a:solidFill>
                <a:latin typeface="Questrial"/>
                <a:ea typeface="Questrial"/>
                <a:cs typeface="Questrial"/>
                <a:sym typeface="Questrial"/>
              </a:defRPr>
            </a:lvl2pPr>
            <a:lvl3pPr indent="-317500" lvl="2" marL="1371600" marR="0" rtl="0" algn="l">
              <a:lnSpc>
                <a:spcPct val="100000"/>
              </a:lnSpc>
              <a:spcBef>
                <a:spcPts val="0"/>
              </a:spcBef>
              <a:spcAft>
                <a:spcPts val="0"/>
              </a:spcAft>
              <a:buClr>
                <a:srgbClr val="073763"/>
              </a:buClr>
              <a:buSzPts val="1400"/>
              <a:buFont typeface="Arial"/>
              <a:buChar char="•"/>
              <a:defRPr b="0" i="0" sz="1400" u="none" cap="none" strike="noStrike">
                <a:solidFill>
                  <a:srgbClr val="073763"/>
                </a:solidFill>
                <a:latin typeface="Questrial"/>
                <a:ea typeface="Questrial"/>
                <a:cs typeface="Questrial"/>
                <a:sym typeface="Questrial"/>
              </a:defRPr>
            </a:lvl3pPr>
            <a:lvl4pPr indent="-311150" lvl="3" marL="1828800" marR="0" rtl="0" algn="l">
              <a:lnSpc>
                <a:spcPct val="100000"/>
              </a:lnSpc>
              <a:spcBef>
                <a:spcPts val="0"/>
              </a:spcBef>
              <a:spcAft>
                <a:spcPts val="0"/>
              </a:spcAft>
              <a:buClr>
                <a:srgbClr val="073763"/>
              </a:buClr>
              <a:buSzPts val="1300"/>
              <a:buFont typeface="Arial"/>
              <a:buChar char="–"/>
              <a:defRPr b="0" i="0" sz="1300" u="none" cap="none" strike="noStrike">
                <a:solidFill>
                  <a:srgbClr val="073763"/>
                </a:solidFill>
                <a:latin typeface="Questrial"/>
                <a:ea typeface="Questrial"/>
                <a:cs typeface="Questrial"/>
                <a:sym typeface="Questrial"/>
              </a:defRPr>
            </a:lvl4pPr>
            <a:lvl5pPr indent="-311150" lvl="4" marL="2286000" marR="0" rtl="0" algn="l">
              <a:lnSpc>
                <a:spcPct val="100000"/>
              </a:lnSpc>
              <a:spcBef>
                <a:spcPts val="0"/>
              </a:spcBef>
              <a:spcAft>
                <a:spcPts val="0"/>
              </a:spcAft>
              <a:buClr>
                <a:srgbClr val="073763"/>
              </a:buClr>
              <a:buSzPts val="1300"/>
              <a:buFont typeface="Arial"/>
              <a:buChar char="»"/>
              <a:defRPr b="0" i="0" sz="1300" u="none" cap="none" strike="noStrike">
                <a:solidFill>
                  <a:srgbClr val="073763"/>
                </a:solidFill>
                <a:latin typeface="Questrial"/>
                <a:ea typeface="Questrial"/>
                <a:cs typeface="Questrial"/>
                <a:sym typeface="Questrial"/>
              </a:defRPr>
            </a:lvl5pPr>
            <a:lvl6pPr indent="-330200" lvl="5" marL="2743200" marR="0" rtl="0" algn="l">
              <a:lnSpc>
                <a:spcPct val="100000"/>
              </a:lnSpc>
              <a:spcBef>
                <a:spcPts val="0"/>
              </a:spcBef>
              <a:spcAft>
                <a:spcPts val="0"/>
              </a:spcAft>
              <a:buClr>
                <a:srgbClr val="073763"/>
              </a:buClr>
              <a:buSzPts val="1600"/>
              <a:buFont typeface="Arial"/>
              <a:buChar char="•"/>
              <a:defRPr b="0" i="0" sz="1600" u="none" cap="none" strike="noStrike">
                <a:solidFill>
                  <a:srgbClr val="073763"/>
                </a:solidFill>
                <a:latin typeface="Questrial"/>
                <a:ea typeface="Questrial"/>
                <a:cs typeface="Questrial"/>
                <a:sym typeface="Questrial"/>
              </a:defRPr>
            </a:lvl6pPr>
            <a:lvl7pPr indent="-330200" lvl="6" marL="3200400" marR="0" rtl="0" algn="l">
              <a:lnSpc>
                <a:spcPct val="100000"/>
              </a:lnSpc>
              <a:spcBef>
                <a:spcPts val="0"/>
              </a:spcBef>
              <a:spcAft>
                <a:spcPts val="0"/>
              </a:spcAft>
              <a:buClr>
                <a:srgbClr val="073763"/>
              </a:buClr>
              <a:buSzPts val="1600"/>
              <a:buFont typeface="Arial"/>
              <a:buChar char="•"/>
              <a:defRPr b="0" i="0" sz="1600" u="none" cap="none" strike="noStrike">
                <a:solidFill>
                  <a:srgbClr val="073763"/>
                </a:solidFill>
                <a:latin typeface="Questrial"/>
                <a:ea typeface="Questrial"/>
                <a:cs typeface="Questrial"/>
                <a:sym typeface="Questrial"/>
              </a:defRPr>
            </a:lvl7pPr>
            <a:lvl8pPr indent="-330200" lvl="7" marL="3657600" marR="0" rtl="0" algn="l">
              <a:lnSpc>
                <a:spcPct val="100000"/>
              </a:lnSpc>
              <a:spcBef>
                <a:spcPts val="0"/>
              </a:spcBef>
              <a:spcAft>
                <a:spcPts val="0"/>
              </a:spcAft>
              <a:buClr>
                <a:srgbClr val="073763"/>
              </a:buClr>
              <a:buSzPts val="1600"/>
              <a:buFont typeface="Arial"/>
              <a:buChar char="•"/>
              <a:defRPr b="0" i="0" sz="1600" u="none" cap="none" strike="noStrike">
                <a:solidFill>
                  <a:srgbClr val="073763"/>
                </a:solidFill>
                <a:latin typeface="Questrial"/>
                <a:ea typeface="Questrial"/>
                <a:cs typeface="Questrial"/>
                <a:sym typeface="Questrial"/>
              </a:defRPr>
            </a:lvl8pPr>
            <a:lvl9pPr indent="-330200" lvl="8" marL="4114800" marR="0" rtl="0" algn="l">
              <a:lnSpc>
                <a:spcPct val="100000"/>
              </a:lnSpc>
              <a:spcBef>
                <a:spcPts val="0"/>
              </a:spcBef>
              <a:spcAft>
                <a:spcPts val="0"/>
              </a:spcAft>
              <a:buClr>
                <a:srgbClr val="073763"/>
              </a:buClr>
              <a:buSzPts val="1600"/>
              <a:buFont typeface="Arial"/>
              <a:buChar char="•"/>
              <a:defRPr b="0" i="0" sz="1600" u="none" cap="none" strike="noStrike">
                <a:solidFill>
                  <a:srgbClr val="073763"/>
                </a:solidFill>
                <a:latin typeface="Questrial"/>
                <a:ea typeface="Questrial"/>
                <a:cs typeface="Questrial"/>
                <a:sym typeface="Questrial"/>
              </a:defRPr>
            </a:lvl9pPr>
          </a:lstStyle>
          <a:p/>
        </p:txBody>
      </p:sp>
      <p:pic>
        <p:nvPicPr>
          <p:cNvPr id="122" name="Google Shape;122;p31"/>
          <p:cNvPicPr preferRelativeResize="0"/>
          <p:nvPr/>
        </p:nvPicPr>
        <p:blipFill>
          <a:blip r:embed="rId2">
            <a:alphaModFix/>
          </a:blip>
          <a:stretch>
            <a:fillRect/>
          </a:stretch>
        </p:blipFill>
        <p:spPr>
          <a:xfrm>
            <a:off x="398846" y="4824314"/>
            <a:ext cx="302102" cy="3021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25" name="Shape 25"/>
        <p:cNvGrpSpPr/>
        <p:nvPr/>
      </p:nvGrpSpPr>
      <p:grpSpPr>
        <a:xfrm>
          <a:off x="0" y="0"/>
          <a:ext cx="0" cy="0"/>
          <a:chOff x="0" y="0"/>
          <a:chExt cx="0" cy="0"/>
        </a:xfrm>
      </p:grpSpPr>
      <p:sp>
        <p:nvSpPr>
          <p:cNvPr id="26" name="Google Shape;26;p4"/>
          <p:cNvSpPr/>
          <p:nvPr/>
        </p:nvSpPr>
        <p:spPr>
          <a:xfrm>
            <a:off x="0" y="0"/>
            <a:ext cx="9144000" cy="4800600"/>
          </a:xfrm>
          <a:prstGeom prst="rect">
            <a:avLst/>
          </a:prstGeom>
          <a:solidFill>
            <a:srgbClr val="0017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4"/>
          <p:cNvSpPr txBox="1"/>
          <p:nvPr>
            <p:ph type="title"/>
          </p:nvPr>
        </p:nvSpPr>
        <p:spPr>
          <a:xfrm>
            <a:off x="457200" y="1932750"/>
            <a:ext cx="8229600" cy="9717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spTree>
      <p:nvGrpSpPr>
        <p:cNvPr id="123" name="Shape 123"/>
        <p:cNvGrpSpPr/>
        <p:nvPr/>
      </p:nvGrpSpPr>
      <p:grpSpPr>
        <a:xfrm>
          <a:off x="0" y="0"/>
          <a:ext cx="0" cy="0"/>
          <a:chOff x="0" y="0"/>
          <a:chExt cx="0" cy="0"/>
        </a:xfrm>
      </p:grpSpPr>
      <p:sp>
        <p:nvSpPr>
          <p:cNvPr id="124" name="Google Shape;124;p32"/>
          <p:cNvSpPr txBox="1"/>
          <p:nvPr>
            <p:ph idx="12" type="sldNum"/>
          </p:nvPr>
        </p:nvSpPr>
        <p:spPr>
          <a:xfrm>
            <a:off x="8556791" y="4749850"/>
            <a:ext cx="548700" cy="393600"/>
          </a:xfrm>
          <a:prstGeom prst="rect">
            <a:avLst/>
          </a:prstGeom>
          <a:noFill/>
          <a:ln>
            <a:noFill/>
          </a:ln>
        </p:spPr>
        <p:txBody>
          <a:bodyPr anchorCtr="0" anchor="ctr" bIns="36125" lIns="72275" spcFirstLastPara="1" rIns="72275" wrap="square" tIns="36125">
            <a:normAutofit/>
          </a:bodyPr>
          <a:lstStyle>
            <a:lvl1pPr indent="0" lvl="0"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5" name="Google Shape;125;p32"/>
          <p:cNvPicPr preferRelativeResize="0"/>
          <p:nvPr/>
        </p:nvPicPr>
        <p:blipFill>
          <a:blip r:embed="rId2">
            <a:alphaModFix/>
          </a:blip>
          <a:stretch>
            <a:fillRect/>
          </a:stretch>
        </p:blipFill>
        <p:spPr>
          <a:xfrm>
            <a:off x="398846" y="4824314"/>
            <a:ext cx="271892" cy="27189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5">
    <p:spTree>
      <p:nvGrpSpPr>
        <p:cNvPr id="126" name="Shape 126"/>
        <p:cNvGrpSpPr/>
        <p:nvPr/>
      </p:nvGrpSpPr>
      <p:grpSpPr>
        <a:xfrm>
          <a:off x="0" y="0"/>
          <a:ext cx="0" cy="0"/>
          <a:chOff x="0" y="0"/>
          <a:chExt cx="0" cy="0"/>
        </a:xfrm>
      </p:grpSpPr>
      <p:sp>
        <p:nvSpPr>
          <p:cNvPr id="127" name="Google Shape;127;p33"/>
          <p:cNvSpPr txBox="1"/>
          <p:nvPr>
            <p:ph idx="12" type="sldNum"/>
          </p:nvPr>
        </p:nvSpPr>
        <p:spPr>
          <a:xfrm>
            <a:off x="8556791" y="4749850"/>
            <a:ext cx="548700" cy="393600"/>
          </a:xfrm>
          <a:prstGeom prst="rect">
            <a:avLst/>
          </a:prstGeom>
          <a:noFill/>
          <a:ln>
            <a:noFill/>
          </a:ln>
        </p:spPr>
        <p:txBody>
          <a:bodyPr anchorCtr="0" anchor="ctr" bIns="36125" lIns="72275" spcFirstLastPara="1" rIns="72275" wrap="square" tIns="36125">
            <a:normAutofit/>
          </a:bodyPr>
          <a:lstStyle>
            <a:lvl1pPr indent="0" lvl="0"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8" name="Google Shape;128;p33"/>
          <p:cNvPicPr preferRelativeResize="0"/>
          <p:nvPr/>
        </p:nvPicPr>
        <p:blipFill>
          <a:blip r:embed="rId2">
            <a:alphaModFix/>
          </a:blip>
          <a:stretch>
            <a:fillRect/>
          </a:stretch>
        </p:blipFill>
        <p:spPr>
          <a:xfrm>
            <a:off x="398846" y="4824314"/>
            <a:ext cx="271892" cy="27189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_AND_BODY_6">
    <p:spTree>
      <p:nvGrpSpPr>
        <p:cNvPr id="129" name="Shape 129"/>
        <p:cNvGrpSpPr/>
        <p:nvPr/>
      </p:nvGrpSpPr>
      <p:grpSpPr>
        <a:xfrm>
          <a:off x="0" y="0"/>
          <a:ext cx="0" cy="0"/>
          <a:chOff x="0" y="0"/>
          <a:chExt cx="0" cy="0"/>
        </a:xfrm>
      </p:grpSpPr>
      <p:sp>
        <p:nvSpPr>
          <p:cNvPr id="130" name="Google Shape;130;p34"/>
          <p:cNvSpPr txBox="1"/>
          <p:nvPr>
            <p:ph idx="12" type="sldNum"/>
          </p:nvPr>
        </p:nvSpPr>
        <p:spPr>
          <a:xfrm>
            <a:off x="8556791" y="4749850"/>
            <a:ext cx="548700" cy="393600"/>
          </a:xfrm>
          <a:prstGeom prst="rect">
            <a:avLst/>
          </a:prstGeom>
          <a:noFill/>
          <a:ln>
            <a:noFill/>
          </a:ln>
        </p:spPr>
        <p:txBody>
          <a:bodyPr anchorCtr="0" anchor="ctr" bIns="36125" lIns="72275" spcFirstLastPara="1" rIns="72275" wrap="square" tIns="36125">
            <a:normAutofit/>
          </a:bodyPr>
          <a:lstStyle>
            <a:lvl1pPr indent="0" lvl="0"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31" name="Google Shape;131;p34"/>
          <p:cNvPicPr preferRelativeResize="0"/>
          <p:nvPr/>
        </p:nvPicPr>
        <p:blipFill>
          <a:blip r:embed="rId2">
            <a:alphaModFix/>
          </a:blip>
          <a:stretch>
            <a:fillRect/>
          </a:stretch>
        </p:blipFill>
        <p:spPr>
          <a:xfrm>
            <a:off x="398846" y="4824314"/>
            <a:ext cx="271892" cy="27189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5"/>
          <p:cNvSpPr txBox="1"/>
          <p:nvPr>
            <p:ph type="title"/>
          </p:nvPr>
        </p:nvSpPr>
        <p:spPr>
          <a:xfrm>
            <a:off x="457200" y="274638"/>
            <a:ext cx="8229600" cy="594360"/>
          </a:xfrm>
          <a:prstGeom prst="rect">
            <a:avLst/>
          </a:prstGeom>
          <a:noFill/>
          <a:ln>
            <a:noFill/>
          </a:ln>
        </p:spPr>
        <p:txBody>
          <a:bodyPr anchorCtr="0" anchor="t" bIns="45700" lIns="0" spcFirstLastPara="1" rIns="0" wrap="square" tIns="45700">
            <a:normAutofit/>
          </a:bodyPr>
          <a:lstStyle>
            <a:lvl1pPr lvl="0" algn="ctr">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body"/>
          </p:nvPr>
        </p:nvSpPr>
        <p:spPr>
          <a:xfrm>
            <a:off x="457200" y="1280160"/>
            <a:ext cx="8229600" cy="3314700"/>
          </a:xfrm>
          <a:prstGeom prst="rect">
            <a:avLst/>
          </a:prstGeom>
          <a:noFill/>
          <a:ln>
            <a:noFill/>
          </a:ln>
        </p:spPr>
        <p:txBody>
          <a:bodyPr anchorCtr="0" anchor="t" bIns="45700" lIns="0" spcFirstLastPara="1" rIns="0" wrap="square" tIns="0">
            <a:normAutofit/>
          </a:bodyPr>
          <a:lstStyle>
            <a:lvl1pPr indent="-228600" lvl="0" marL="457200" algn="l">
              <a:lnSpc>
                <a:spcPct val="90000"/>
              </a:lnSpc>
              <a:spcBef>
                <a:spcPts val="1000"/>
              </a:spcBef>
              <a:spcAft>
                <a:spcPts val="0"/>
              </a:spcAft>
              <a:buClr>
                <a:schemeClr val="accent2"/>
              </a:buClr>
              <a:buSzPts val="1800"/>
              <a:buNone/>
              <a:defRPr/>
            </a:lvl1pPr>
            <a:lvl2pPr indent="-228600" lvl="1" marL="914400" algn="l">
              <a:lnSpc>
                <a:spcPct val="110000"/>
              </a:lnSpc>
              <a:spcBef>
                <a:spcPts val="600"/>
              </a:spcBef>
              <a:spcAft>
                <a:spcPts val="0"/>
              </a:spcAft>
              <a:buClr>
                <a:schemeClr val="dk2"/>
              </a:buClr>
              <a:buSzPts val="1800"/>
              <a:buNone/>
              <a:defRPr/>
            </a:lvl2pPr>
            <a:lvl3pPr indent="-342900" lvl="2" marL="1371600" algn="l">
              <a:lnSpc>
                <a:spcPct val="110000"/>
              </a:lnSpc>
              <a:spcBef>
                <a:spcPts val="600"/>
              </a:spcBef>
              <a:spcAft>
                <a:spcPts val="0"/>
              </a:spcAft>
              <a:buClr>
                <a:schemeClr val="dk2"/>
              </a:buClr>
              <a:buSzPts val="1800"/>
              <a:buChar char="•"/>
              <a:defRPr/>
            </a:lvl3pPr>
            <a:lvl4pPr indent="-342900" lvl="3" marL="1828800" algn="l">
              <a:lnSpc>
                <a:spcPct val="110000"/>
              </a:lnSpc>
              <a:spcBef>
                <a:spcPts val="600"/>
              </a:spcBef>
              <a:spcAft>
                <a:spcPts val="0"/>
              </a:spcAft>
              <a:buClr>
                <a:schemeClr val="dk2"/>
              </a:buClr>
              <a:buSzPts val="1800"/>
              <a:buChar char="–"/>
              <a:defRPr/>
            </a:lvl4pPr>
            <a:lvl5pPr indent="-342900" lvl="4" marL="2286000" algn="l">
              <a:lnSpc>
                <a:spcPct val="110000"/>
              </a:lnSpc>
              <a:spcBef>
                <a:spcPts val="6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1" name="Shape 31"/>
        <p:cNvGrpSpPr/>
        <p:nvPr/>
      </p:nvGrpSpPr>
      <p:grpSpPr>
        <a:xfrm>
          <a:off x="0" y="0"/>
          <a:ext cx="0" cy="0"/>
          <a:chOff x="0" y="0"/>
          <a:chExt cx="0" cy="0"/>
        </a:xfrm>
      </p:grpSpPr>
      <p:sp>
        <p:nvSpPr>
          <p:cNvPr id="32" name="Google Shape;32;p6"/>
          <p:cNvSpPr txBox="1"/>
          <p:nvPr>
            <p:ph type="title"/>
          </p:nvPr>
        </p:nvSpPr>
        <p:spPr>
          <a:xfrm>
            <a:off x="457200" y="274638"/>
            <a:ext cx="8229600" cy="594360"/>
          </a:xfrm>
          <a:prstGeom prst="rect">
            <a:avLst/>
          </a:prstGeom>
          <a:noFill/>
          <a:ln>
            <a:noFill/>
          </a:ln>
        </p:spPr>
        <p:txBody>
          <a:bodyPr anchorCtr="0" anchor="t" bIns="45700" lIns="0" spcFirstLastPara="1" rIns="0" wrap="square" tIns="45700">
            <a:normAutofit/>
          </a:bodyPr>
          <a:lstStyle>
            <a:lvl1pPr lvl="0" algn="ctr">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 type="body"/>
          </p:nvPr>
        </p:nvSpPr>
        <p:spPr>
          <a:xfrm>
            <a:off x="457200" y="1280160"/>
            <a:ext cx="3931920" cy="3314700"/>
          </a:xfrm>
          <a:prstGeom prst="rect">
            <a:avLst/>
          </a:prstGeom>
          <a:noFill/>
          <a:ln>
            <a:noFill/>
          </a:ln>
        </p:spPr>
        <p:txBody>
          <a:bodyPr anchorCtr="0" anchor="t" bIns="45700" lIns="0" spcFirstLastPara="1" rIns="0" wrap="square" tIns="0">
            <a:normAutofit/>
          </a:bodyPr>
          <a:lstStyle>
            <a:lvl1pPr indent="-228600" lvl="0" marL="457200" algn="l">
              <a:lnSpc>
                <a:spcPct val="90000"/>
              </a:lnSpc>
              <a:spcBef>
                <a:spcPts val="1000"/>
              </a:spcBef>
              <a:spcAft>
                <a:spcPts val="0"/>
              </a:spcAft>
              <a:buClr>
                <a:schemeClr val="accent2"/>
              </a:buClr>
              <a:buSzPts val="1800"/>
              <a:buNone/>
              <a:defRPr/>
            </a:lvl1pPr>
            <a:lvl2pPr indent="-228600" lvl="1" marL="914400" algn="l">
              <a:lnSpc>
                <a:spcPct val="110000"/>
              </a:lnSpc>
              <a:spcBef>
                <a:spcPts val="600"/>
              </a:spcBef>
              <a:spcAft>
                <a:spcPts val="0"/>
              </a:spcAft>
              <a:buClr>
                <a:schemeClr val="dk2"/>
              </a:buClr>
              <a:buSzPts val="1800"/>
              <a:buNone/>
              <a:defRPr/>
            </a:lvl2pPr>
            <a:lvl3pPr indent="-342900" lvl="2" marL="1371600" algn="l">
              <a:lnSpc>
                <a:spcPct val="110000"/>
              </a:lnSpc>
              <a:spcBef>
                <a:spcPts val="600"/>
              </a:spcBef>
              <a:spcAft>
                <a:spcPts val="0"/>
              </a:spcAft>
              <a:buClr>
                <a:schemeClr val="dk2"/>
              </a:buClr>
              <a:buSzPts val="1800"/>
              <a:buChar char="•"/>
              <a:defRPr/>
            </a:lvl3pPr>
            <a:lvl4pPr indent="-342900" lvl="3" marL="1828800" algn="l">
              <a:lnSpc>
                <a:spcPct val="110000"/>
              </a:lnSpc>
              <a:spcBef>
                <a:spcPts val="600"/>
              </a:spcBef>
              <a:spcAft>
                <a:spcPts val="0"/>
              </a:spcAft>
              <a:buClr>
                <a:schemeClr val="dk2"/>
              </a:buClr>
              <a:buSzPts val="1800"/>
              <a:buChar char="–"/>
              <a:defRPr/>
            </a:lvl4pPr>
            <a:lvl5pPr indent="-342900" lvl="4" marL="2286000" algn="l">
              <a:lnSpc>
                <a:spcPct val="110000"/>
              </a:lnSpc>
              <a:spcBef>
                <a:spcPts val="6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6"/>
          <p:cNvSpPr txBox="1"/>
          <p:nvPr>
            <p:ph idx="2" type="body"/>
          </p:nvPr>
        </p:nvSpPr>
        <p:spPr>
          <a:xfrm>
            <a:off x="4754880" y="1280160"/>
            <a:ext cx="3931920" cy="3314700"/>
          </a:xfrm>
          <a:prstGeom prst="rect">
            <a:avLst/>
          </a:prstGeom>
          <a:noFill/>
          <a:ln>
            <a:noFill/>
          </a:ln>
        </p:spPr>
        <p:txBody>
          <a:bodyPr anchorCtr="0" anchor="t" bIns="45700" lIns="0" spcFirstLastPara="1" rIns="0" wrap="square" tIns="0">
            <a:normAutofit/>
          </a:bodyPr>
          <a:lstStyle>
            <a:lvl1pPr indent="-228600" lvl="0" marL="457200" algn="l">
              <a:lnSpc>
                <a:spcPct val="90000"/>
              </a:lnSpc>
              <a:spcBef>
                <a:spcPts val="1000"/>
              </a:spcBef>
              <a:spcAft>
                <a:spcPts val="0"/>
              </a:spcAft>
              <a:buClr>
                <a:schemeClr val="accent2"/>
              </a:buClr>
              <a:buSzPts val="1800"/>
              <a:buNone/>
              <a:defRPr/>
            </a:lvl1pPr>
            <a:lvl2pPr indent="-228600" lvl="1" marL="914400" algn="l">
              <a:lnSpc>
                <a:spcPct val="110000"/>
              </a:lnSpc>
              <a:spcBef>
                <a:spcPts val="600"/>
              </a:spcBef>
              <a:spcAft>
                <a:spcPts val="0"/>
              </a:spcAft>
              <a:buClr>
                <a:schemeClr val="dk2"/>
              </a:buClr>
              <a:buSzPts val="1800"/>
              <a:buNone/>
              <a:defRPr/>
            </a:lvl2pPr>
            <a:lvl3pPr indent="-342900" lvl="2" marL="1371600" algn="l">
              <a:lnSpc>
                <a:spcPct val="110000"/>
              </a:lnSpc>
              <a:spcBef>
                <a:spcPts val="600"/>
              </a:spcBef>
              <a:spcAft>
                <a:spcPts val="0"/>
              </a:spcAft>
              <a:buClr>
                <a:schemeClr val="dk2"/>
              </a:buClr>
              <a:buSzPts val="1800"/>
              <a:buChar char="•"/>
              <a:defRPr/>
            </a:lvl3pPr>
            <a:lvl4pPr indent="-342900" lvl="3" marL="1828800" algn="l">
              <a:lnSpc>
                <a:spcPct val="110000"/>
              </a:lnSpc>
              <a:spcBef>
                <a:spcPts val="600"/>
              </a:spcBef>
              <a:spcAft>
                <a:spcPts val="0"/>
              </a:spcAft>
              <a:buClr>
                <a:schemeClr val="dk2"/>
              </a:buClr>
              <a:buSzPts val="1800"/>
              <a:buChar char="–"/>
              <a:defRPr/>
            </a:lvl4pPr>
            <a:lvl5pPr indent="-342900" lvl="4" marL="2286000" algn="l">
              <a:lnSpc>
                <a:spcPct val="110000"/>
              </a:lnSpc>
              <a:spcBef>
                <a:spcPts val="6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7"/>
          <p:cNvSpPr txBox="1"/>
          <p:nvPr>
            <p:ph type="title"/>
          </p:nvPr>
        </p:nvSpPr>
        <p:spPr>
          <a:xfrm>
            <a:off x="457200" y="274638"/>
            <a:ext cx="8229600" cy="594360"/>
          </a:xfrm>
          <a:prstGeom prst="rect">
            <a:avLst/>
          </a:prstGeom>
          <a:noFill/>
          <a:ln>
            <a:noFill/>
          </a:ln>
        </p:spPr>
        <p:txBody>
          <a:bodyPr anchorCtr="0" anchor="t" bIns="45700" lIns="0" spcFirstLastPara="1" rIns="0" wrap="square" tIns="45700">
            <a:normAutofit/>
          </a:bodyPr>
          <a:lstStyle>
            <a:lvl1pPr lvl="0" algn="ctr">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7" name="Shape 37"/>
        <p:cNvGrpSpPr/>
        <p:nvPr/>
      </p:nvGrpSpPr>
      <p:grpSpPr>
        <a:xfrm>
          <a:off x="0" y="0"/>
          <a:ext cx="0" cy="0"/>
          <a:chOff x="0" y="0"/>
          <a:chExt cx="0" cy="0"/>
        </a:xfrm>
      </p:grpSpPr>
      <p:sp>
        <p:nvSpPr>
          <p:cNvPr id="38" name="Google Shape;38;p8"/>
          <p:cNvSpPr txBox="1"/>
          <p:nvPr>
            <p:ph type="title"/>
          </p:nvPr>
        </p:nvSpPr>
        <p:spPr>
          <a:xfrm>
            <a:off x="457200" y="274638"/>
            <a:ext cx="8229600" cy="594360"/>
          </a:xfrm>
          <a:prstGeom prst="rect">
            <a:avLst/>
          </a:prstGeom>
          <a:noFill/>
          <a:ln>
            <a:noFill/>
          </a:ln>
        </p:spPr>
        <p:txBody>
          <a:bodyPr anchorCtr="0" anchor="t" bIns="45700" lIns="0" spcFirstLastPara="1" rIns="0" wrap="square" tIns="45700">
            <a:normAutofit/>
          </a:bodyPr>
          <a:lstStyle>
            <a:lvl1pPr lvl="0" algn="ctr">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
          <p:cNvSpPr txBox="1"/>
          <p:nvPr>
            <p:ph idx="1" type="body"/>
          </p:nvPr>
        </p:nvSpPr>
        <p:spPr>
          <a:xfrm>
            <a:off x="457200" y="1280160"/>
            <a:ext cx="2468880" cy="3314700"/>
          </a:xfrm>
          <a:prstGeom prst="rect">
            <a:avLst/>
          </a:prstGeom>
          <a:noFill/>
          <a:ln>
            <a:noFill/>
          </a:ln>
        </p:spPr>
        <p:txBody>
          <a:bodyPr anchorCtr="0" anchor="t" bIns="45700" lIns="0" spcFirstLastPara="1" rIns="0" wrap="square" tIns="0">
            <a:normAutofit/>
          </a:bodyPr>
          <a:lstStyle>
            <a:lvl1pPr indent="-228600" lvl="0" marL="457200" algn="l">
              <a:lnSpc>
                <a:spcPct val="90000"/>
              </a:lnSpc>
              <a:spcBef>
                <a:spcPts val="1000"/>
              </a:spcBef>
              <a:spcAft>
                <a:spcPts val="0"/>
              </a:spcAft>
              <a:buClr>
                <a:schemeClr val="accent2"/>
              </a:buClr>
              <a:buSzPts val="1800"/>
              <a:buNone/>
              <a:defRPr/>
            </a:lvl1pPr>
            <a:lvl2pPr indent="-228600" lvl="1" marL="914400" algn="l">
              <a:lnSpc>
                <a:spcPct val="110000"/>
              </a:lnSpc>
              <a:spcBef>
                <a:spcPts val="600"/>
              </a:spcBef>
              <a:spcAft>
                <a:spcPts val="0"/>
              </a:spcAft>
              <a:buClr>
                <a:schemeClr val="dk2"/>
              </a:buClr>
              <a:buSzPts val="1800"/>
              <a:buNone/>
              <a:defRPr/>
            </a:lvl2pPr>
            <a:lvl3pPr indent="-342900" lvl="2" marL="1371600" algn="l">
              <a:lnSpc>
                <a:spcPct val="110000"/>
              </a:lnSpc>
              <a:spcBef>
                <a:spcPts val="600"/>
              </a:spcBef>
              <a:spcAft>
                <a:spcPts val="0"/>
              </a:spcAft>
              <a:buClr>
                <a:schemeClr val="dk2"/>
              </a:buClr>
              <a:buSzPts val="1800"/>
              <a:buChar char="•"/>
              <a:defRPr/>
            </a:lvl3pPr>
            <a:lvl4pPr indent="-342900" lvl="3" marL="1828800" algn="l">
              <a:lnSpc>
                <a:spcPct val="110000"/>
              </a:lnSpc>
              <a:spcBef>
                <a:spcPts val="600"/>
              </a:spcBef>
              <a:spcAft>
                <a:spcPts val="0"/>
              </a:spcAft>
              <a:buClr>
                <a:schemeClr val="dk2"/>
              </a:buClr>
              <a:buSzPts val="1800"/>
              <a:buChar char="–"/>
              <a:defRPr/>
            </a:lvl4pPr>
            <a:lvl5pPr indent="-342900" lvl="4" marL="2286000" algn="l">
              <a:lnSpc>
                <a:spcPct val="110000"/>
              </a:lnSpc>
              <a:spcBef>
                <a:spcPts val="6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
          <p:cNvSpPr txBox="1"/>
          <p:nvPr>
            <p:ph idx="2" type="body"/>
          </p:nvPr>
        </p:nvSpPr>
        <p:spPr>
          <a:xfrm>
            <a:off x="3337560" y="1280160"/>
            <a:ext cx="2468880" cy="3314700"/>
          </a:xfrm>
          <a:prstGeom prst="rect">
            <a:avLst/>
          </a:prstGeom>
          <a:noFill/>
          <a:ln>
            <a:noFill/>
          </a:ln>
        </p:spPr>
        <p:txBody>
          <a:bodyPr anchorCtr="0" anchor="t" bIns="45700" lIns="0" spcFirstLastPara="1" rIns="0" wrap="square" tIns="0">
            <a:normAutofit/>
          </a:bodyPr>
          <a:lstStyle>
            <a:lvl1pPr indent="-228600" lvl="0" marL="457200" algn="l">
              <a:lnSpc>
                <a:spcPct val="90000"/>
              </a:lnSpc>
              <a:spcBef>
                <a:spcPts val="1000"/>
              </a:spcBef>
              <a:spcAft>
                <a:spcPts val="0"/>
              </a:spcAft>
              <a:buClr>
                <a:schemeClr val="accent2"/>
              </a:buClr>
              <a:buSzPts val="1800"/>
              <a:buNone/>
              <a:defRPr/>
            </a:lvl1pPr>
            <a:lvl2pPr indent="-228600" lvl="1" marL="914400" algn="l">
              <a:lnSpc>
                <a:spcPct val="110000"/>
              </a:lnSpc>
              <a:spcBef>
                <a:spcPts val="600"/>
              </a:spcBef>
              <a:spcAft>
                <a:spcPts val="0"/>
              </a:spcAft>
              <a:buClr>
                <a:schemeClr val="dk2"/>
              </a:buClr>
              <a:buSzPts val="1800"/>
              <a:buNone/>
              <a:defRPr/>
            </a:lvl2pPr>
            <a:lvl3pPr indent="-342900" lvl="2" marL="1371600" algn="l">
              <a:lnSpc>
                <a:spcPct val="110000"/>
              </a:lnSpc>
              <a:spcBef>
                <a:spcPts val="600"/>
              </a:spcBef>
              <a:spcAft>
                <a:spcPts val="0"/>
              </a:spcAft>
              <a:buClr>
                <a:schemeClr val="dk2"/>
              </a:buClr>
              <a:buSzPts val="1800"/>
              <a:buChar char="•"/>
              <a:defRPr/>
            </a:lvl3pPr>
            <a:lvl4pPr indent="-342900" lvl="3" marL="1828800" algn="l">
              <a:lnSpc>
                <a:spcPct val="110000"/>
              </a:lnSpc>
              <a:spcBef>
                <a:spcPts val="600"/>
              </a:spcBef>
              <a:spcAft>
                <a:spcPts val="0"/>
              </a:spcAft>
              <a:buClr>
                <a:schemeClr val="dk2"/>
              </a:buClr>
              <a:buSzPts val="1800"/>
              <a:buChar char="–"/>
              <a:defRPr/>
            </a:lvl4pPr>
            <a:lvl5pPr indent="-342900" lvl="4" marL="2286000" algn="l">
              <a:lnSpc>
                <a:spcPct val="110000"/>
              </a:lnSpc>
              <a:spcBef>
                <a:spcPts val="6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
          <p:cNvSpPr txBox="1"/>
          <p:nvPr>
            <p:ph idx="3" type="body"/>
          </p:nvPr>
        </p:nvSpPr>
        <p:spPr>
          <a:xfrm>
            <a:off x="6217920" y="1280160"/>
            <a:ext cx="2468880" cy="3314700"/>
          </a:xfrm>
          <a:prstGeom prst="rect">
            <a:avLst/>
          </a:prstGeom>
          <a:noFill/>
          <a:ln>
            <a:noFill/>
          </a:ln>
        </p:spPr>
        <p:txBody>
          <a:bodyPr anchorCtr="0" anchor="t" bIns="45700" lIns="0" spcFirstLastPara="1" rIns="0" wrap="square" tIns="0">
            <a:normAutofit/>
          </a:bodyPr>
          <a:lstStyle>
            <a:lvl1pPr indent="-228600" lvl="0" marL="457200" algn="l">
              <a:lnSpc>
                <a:spcPct val="90000"/>
              </a:lnSpc>
              <a:spcBef>
                <a:spcPts val="1000"/>
              </a:spcBef>
              <a:spcAft>
                <a:spcPts val="0"/>
              </a:spcAft>
              <a:buClr>
                <a:schemeClr val="accent2"/>
              </a:buClr>
              <a:buSzPts val="1800"/>
              <a:buNone/>
              <a:defRPr/>
            </a:lvl1pPr>
            <a:lvl2pPr indent="-228600" lvl="1" marL="914400" algn="l">
              <a:lnSpc>
                <a:spcPct val="110000"/>
              </a:lnSpc>
              <a:spcBef>
                <a:spcPts val="600"/>
              </a:spcBef>
              <a:spcAft>
                <a:spcPts val="0"/>
              </a:spcAft>
              <a:buClr>
                <a:schemeClr val="dk2"/>
              </a:buClr>
              <a:buSzPts val="1800"/>
              <a:buNone/>
              <a:defRPr/>
            </a:lvl2pPr>
            <a:lvl3pPr indent="-342900" lvl="2" marL="1371600" algn="l">
              <a:lnSpc>
                <a:spcPct val="110000"/>
              </a:lnSpc>
              <a:spcBef>
                <a:spcPts val="600"/>
              </a:spcBef>
              <a:spcAft>
                <a:spcPts val="0"/>
              </a:spcAft>
              <a:buClr>
                <a:schemeClr val="dk2"/>
              </a:buClr>
              <a:buSzPts val="1800"/>
              <a:buChar char="•"/>
              <a:defRPr/>
            </a:lvl3pPr>
            <a:lvl4pPr indent="-342900" lvl="3" marL="1828800" algn="l">
              <a:lnSpc>
                <a:spcPct val="110000"/>
              </a:lnSpc>
              <a:spcBef>
                <a:spcPts val="600"/>
              </a:spcBef>
              <a:spcAft>
                <a:spcPts val="0"/>
              </a:spcAft>
              <a:buClr>
                <a:schemeClr val="dk2"/>
              </a:buClr>
              <a:buSzPts val="1800"/>
              <a:buChar char="–"/>
              <a:defRPr/>
            </a:lvl4pPr>
            <a:lvl5pPr indent="-342900" lvl="4" marL="2286000" algn="l">
              <a:lnSpc>
                <a:spcPct val="110000"/>
              </a:lnSpc>
              <a:spcBef>
                <a:spcPts val="6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42" name="Shape 42"/>
        <p:cNvGrpSpPr/>
        <p:nvPr/>
      </p:nvGrpSpPr>
      <p:grpSpPr>
        <a:xfrm>
          <a:off x="0" y="0"/>
          <a:ext cx="0" cy="0"/>
          <a:chOff x="0" y="0"/>
          <a:chExt cx="0" cy="0"/>
        </a:xfrm>
      </p:grpSpPr>
      <p:sp>
        <p:nvSpPr>
          <p:cNvPr id="43" name="Google Shape;43;p9"/>
          <p:cNvSpPr/>
          <p:nvPr/>
        </p:nvSpPr>
        <p:spPr>
          <a:xfrm>
            <a:off x="0" y="0"/>
            <a:ext cx="9144000" cy="4800600"/>
          </a:xfrm>
          <a:prstGeom prst="rect">
            <a:avLst/>
          </a:prstGeom>
          <a:solidFill>
            <a:srgbClr val="0017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4" name="Shape 4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hyperlink" Target="https://www.commerce.gov/" TargetMode="Externa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6" Type="http://schemas.openxmlformats.org/officeDocument/2006/relationships/theme" Target="../theme/theme3.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21" Type="http://schemas.openxmlformats.org/officeDocument/2006/relationships/theme" Target="../theme/theme1.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slideLayout" Target="../slideLayouts/slideLayout31.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594360"/>
          </a:xfrm>
          <a:prstGeom prst="rect">
            <a:avLst/>
          </a:prstGeom>
          <a:noFill/>
          <a:ln>
            <a:noFill/>
          </a:ln>
        </p:spPr>
        <p:txBody>
          <a:bodyPr anchorCtr="0" anchor="t" bIns="45700" lIns="0" spcFirstLastPara="1" rIns="0" wrap="square" tIns="45700">
            <a:normAutofit/>
          </a:bodyPr>
          <a:lstStyle>
            <a:lvl1pPr lvl="0" marR="0" rtl="0" algn="ctr">
              <a:lnSpc>
                <a:spcPct val="90000"/>
              </a:lnSpc>
              <a:spcBef>
                <a:spcPts val="0"/>
              </a:spcBef>
              <a:spcAft>
                <a:spcPts val="0"/>
              </a:spcAft>
              <a:buClr>
                <a:srgbClr val="003087"/>
              </a:buClr>
              <a:buSzPts val="3200"/>
              <a:buFont typeface="Arial"/>
              <a:buNone/>
              <a:defRPr b="1" i="0" sz="3200" u="none" cap="none" strike="noStrike">
                <a:solidFill>
                  <a:srgbClr val="003087"/>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162051"/>
            <a:ext cx="8229600" cy="3314700"/>
          </a:xfrm>
          <a:prstGeom prst="rect">
            <a:avLst/>
          </a:prstGeom>
          <a:noFill/>
          <a:ln>
            <a:noFill/>
          </a:ln>
        </p:spPr>
        <p:txBody>
          <a:bodyPr anchorCtr="0" anchor="t" bIns="45700" lIns="0" spcFirstLastPara="1" rIns="0" wrap="square" tIns="0">
            <a:normAutofit/>
          </a:bodyPr>
          <a:lstStyle>
            <a:lvl1pPr indent="-228600" lvl="0" marL="457200" marR="0" rtl="0" algn="l">
              <a:lnSpc>
                <a:spcPct val="90000"/>
              </a:lnSpc>
              <a:spcBef>
                <a:spcPts val="1000"/>
              </a:spcBef>
              <a:spcAft>
                <a:spcPts val="0"/>
              </a:spcAft>
              <a:buClr>
                <a:srgbClr val="003087"/>
              </a:buClr>
              <a:buSzPts val="2000"/>
              <a:buFont typeface="Arial"/>
              <a:buNone/>
              <a:defRPr b="1" i="0" sz="2000" u="none" cap="none" strike="noStrike">
                <a:solidFill>
                  <a:srgbClr val="003087"/>
                </a:solidFill>
                <a:latin typeface="Arial"/>
                <a:ea typeface="Arial"/>
                <a:cs typeface="Arial"/>
                <a:sym typeface="Arial"/>
              </a:defRPr>
            </a:lvl1pPr>
            <a:lvl2pPr indent="-228600" lvl="1" marL="914400" marR="0" rtl="0" algn="l">
              <a:lnSpc>
                <a:spcPct val="110000"/>
              </a:lnSpc>
              <a:spcBef>
                <a:spcPts val="60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2pPr>
            <a:lvl3pPr indent="-342900" lvl="2" marL="13716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3pPr>
            <a:lvl4pPr indent="-342900" lvl="3" marL="18288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4pPr>
            <a:lvl5pPr indent="-342900" lvl="4" marL="22860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rgbClr val="003087"/>
              </a:buClr>
              <a:buSzPts val="1800"/>
              <a:buFont typeface="Arial"/>
              <a:buChar char="•"/>
              <a:defRPr b="0" i="0" sz="1800" u="none" cap="none" strike="noStrike">
                <a:solidFill>
                  <a:srgbClr val="003087"/>
                </a:solidFill>
                <a:latin typeface="Arial"/>
                <a:ea typeface="Arial"/>
                <a:cs typeface="Arial"/>
                <a:sym typeface="Arial"/>
              </a:defRPr>
            </a:lvl6pPr>
            <a:lvl7pPr indent="-342900" lvl="6" marL="3200400" marR="0" rtl="0" algn="l">
              <a:lnSpc>
                <a:spcPct val="90000"/>
              </a:lnSpc>
              <a:spcBef>
                <a:spcPts val="500"/>
              </a:spcBef>
              <a:spcAft>
                <a:spcPts val="0"/>
              </a:spcAft>
              <a:buClr>
                <a:srgbClr val="003087"/>
              </a:buClr>
              <a:buSzPts val="1800"/>
              <a:buFont typeface="Arial"/>
              <a:buChar char="•"/>
              <a:defRPr b="0" i="0" sz="1800" u="none" cap="none" strike="noStrike">
                <a:solidFill>
                  <a:srgbClr val="003087"/>
                </a:solidFill>
                <a:latin typeface="Arial"/>
                <a:ea typeface="Arial"/>
                <a:cs typeface="Arial"/>
                <a:sym typeface="Arial"/>
              </a:defRPr>
            </a:lvl7pPr>
            <a:lvl8pPr indent="-342900" lvl="7" marL="3657600" marR="0" rtl="0" algn="l">
              <a:lnSpc>
                <a:spcPct val="90000"/>
              </a:lnSpc>
              <a:spcBef>
                <a:spcPts val="500"/>
              </a:spcBef>
              <a:spcAft>
                <a:spcPts val="0"/>
              </a:spcAft>
              <a:buClr>
                <a:srgbClr val="003087"/>
              </a:buClr>
              <a:buSzPts val="1800"/>
              <a:buFont typeface="Arial"/>
              <a:buChar char="•"/>
              <a:defRPr b="0" i="0" sz="1800" u="none" cap="none" strike="noStrike">
                <a:solidFill>
                  <a:srgbClr val="003087"/>
                </a:solidFill>
                <a:latin typeface="Arial"/>
                <a:ea typeface="Arial"/>
                <a:cs typeface="Arial"/>
                <a:sym typeface="Arial"/>
              </a:defRPr>
            </a:lvl8pPr>
            <a:lvl9pPr indent="-342900" lvl="8" marL="4114800" marR="0" rtl="0" algn="l">
              <a:lnSpc>
                <a:spcPct val="90000"/>
              </a:lnSpc>
              <a:spcBef>
                <a:spcPts val="500"/>
              </a:spcBef>
              <a:spcAft>
                <a:spcPts val="0"/>
              </a:spcAft>
              <a:buClr>
                <a:srgbClr val="003087"/>
              </a:buClr>
              <a:buSzPts val="1800"/>
              <a:buFont typeface="Arial"/>
              <a:buChar char="•"/>
              <a:defRPr b="0" i="0" sz="1800" u="none" cap="none" strike="noStrike">
                <a:solidFill>
                  <a:srgbClr val="003087"/>
                </a:solidFill>
                <a:latin typeface="Arial"/>
                <a:ea typeface="Arial"/>
                <a:cs typeface="Arial"/>
                <a:sym typeface="Arial"/>
              </a:defRPr>
            </a:lvl9pPr>
          </a:lstStyle>
          <a:p/>
        </p:txBody>
      </p:sp>
      <p:sp>
        <p:nvSpPr>
          <p:cNvPr id="8" name="Google Shape;8;p1"/>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9" name="Google Shape;9;p1">
            <a:hlinkClick r:id="rId1"/>
          </p:cNvPr>
          <p:cNvPicPr preferRelativeResize="0"/>
          <p:nvPr/>
        </p:nvPicPr>
        <p:blipFill rotWithShape="1">
          <a:blip r:embed="rId2">
            <a:alphaModFix/>
          </a:blip>
          <a:srcRect b="0" l="0" r="0" t="0"/>
          <a:stretch/>
        </p:blipFill>
        <p:spPr>
          <a:xfrm>
            <a:off x="454928" y="4832593"/>
            <a:ext cx="278916" cy="278916"/>
          </a:xfrm>
          <a:prstGeom prst="rect">
            <a:avLst/>
          </a:prstGeom>
          <a:noFill/>
          <a:ln>
            <a:noFill/>
          </a:ln>
        </p:spPr>
      </p:pic>
      <p:sp>
        <p:nvSpPr>
          <p:cNvPr id="10" name="Google Shape;10;p1"/>
          <p:cNvSpPr txBox="1"/>
          <p:nvPr/>
        </p:nvSpPr>
        <p:spPr>
          <a:xfrm>
            <a:off x="1078312" y="4772975"/>
            <a:ext cx="36417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A4595"/>
                </a:solidFill>
                <a:latin typeface="Arial"/>
                <a:ea typeface="Arial"/>
                <a:cs typeface="Arial"/>
                <a:sym typeface="Arial"/>
              </a:rPr>
              <a:t>NATIONAL WEATHER SERVICE</a:t>
            </a:r>
            <a:endParaRPr b="1" i="0" sz="1400" u="none" cap="none" strike="noStrike">
              <a:solidFill>
                <a:srgbClr val="0A459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1"/>
          <p:cNvPicPr preferRelativeResize="0"/>
          <p:nvPr/>
        </p:nvPicPr>
        <p:blipFill rotWithShape="1">
          <a:blip r:embed="rId3">
            <a:alphaModFix/>
          </a:blip>
          <a:srcRect b="0" l="0" r="0" t="0"/>
          <a:stretch/>
        </p:blipFill>
        <p:spPr>
          <a:xfrm>
            <a:off x="808496" y="4830313"/>
            <a:ext cx="283465" cy="283465"/>
          </a:xfrm>
          <a:prstGeom prst="rect">
            <a:avLst/>
          </a:prstGeom>
          <a:noFill/>
          <a:ln>
            <a:noFill/>
          </a:ln>
        </p:spPr>
      </p:pic>
      <p:sp>
        <p:nvSpPr>
          <p:cNvPr id="12" name="Google Shape;12;p1"/>
          <p:cNvSpPr txBox="1"/>
          <p:nvPr/>
        </p:nvSpPr>
        <p:spPr>
          <a:xfrm>
            <a:off x="1461448"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288">
          <p15:clr>
            <a:srgbClr val="F26B43"/>
          </p15:clr>
        </p15:guide>
        <p15:guide id="7"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9" name="Google Shape;59;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0" name="Google Shape;6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9.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1.jpg"/><Relationship Id="rId4" Type="http://schemas.openxmlformats.org/officeDocument/2006/relationships/image" Target="../media/image17.jpg"/><Relationship Id="rId5" Type="http://schemas.openxmlformats.org/officeDocument/2006/relationships/image" Target="../media/image11.jpg"/><Relationship Id="rId6" Type="http://schemas.openxmlformats.org/officeDocument/2006/relationships/image" Target="../media/image24.jpg"/><Relationship Id="rId7" Type="http://schemas.openxmlformats.org/officeDocument/2006/relationships/image" Target="../media/image39.jpg"/><Relationship Id="rId8"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23.png"/><Relationship Id="rId13" Type="http://schemas.openxmlformats.org/officeDocument/2006/relationships/image" Target="../media/image20.png"/><Relationship Id="rId12" Type="http://schemas.openxmlformats.org/officeDocument/2006/relationships/image" Target="../media/image19.png"/><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14.png"/><Relationship Id="rId15" Type="http://schemas.openxmlformats.org/officeDocument/2006/relationships/image" Target="../media/image25.png"/><Relationship Id="rId14" Type="http://schemas.openxmlformats.org/officeDocument/2006/relationships/image" Target="../media/image18.png"/><Relationship Id="rId17" Type="http://schemas.openxmlformats.org/officeDocument/2006/relationships/image" Target="../media/image33.png"/><Relationship Id="rId16"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21.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5"/>
          <p:cNvSpPr txBox="1"/>
          <p:nvPr>
            <p:ph type="title"/>
          </p:nvPr>
        </p:nvSpPr>
        <p:spPr>
          <a:xfrm>
            <a:off x="981950" y="1942100"/>
            <a:ext cx="5826300" cy="971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400"/>
              <a:buNone/>
            </a:pPr>
            <a:r>
              <a:rPr lang="en-US"/>
              <a:t>NWS </a:t>
            </a:r>
            <a:r>
              <a:rPr lang="en-US"/>
              <a:t>Connect:</a:t>
            </a:r>
            <a:endParaRPr/>
          </a:p>
          <a:p>
            <a:pPr indent="0" lvl="0" marL="1828800" rtl="0" algn="l">
              <a:lnSpc>
                <a:spcPct val="100000"/>
              </a:lnSpc>
              <a:spcBef>
                <a:spcPts val="0"/>
              </a:spcBef>
              <a:spcAft>
                <a:spcPts val="0"/>
              </a:spcAft>
              <a:buSzPts val="4400"/>
              <a:buNone/>
            </a:pPr>
            <a:r>
              <a:t/>
            </a:r>
            <a:endParaRPr i="1" sz="2500"/>
          </a:p>
          <a:p>
            <a:pPr indent="0" lvl="0" marL="0" rtl="0" algn="l">
              <a:lnSpc>
                <a:spcPct val="100000"/>
              </a:lnSpc>
              <a:spcBef>
                <a:spcPts val="0"/>
              </a:spcBef>
              <a:spcAft>
                <a:spcPts val="0"/>
              </a:spcAft>
              <a:buSzPts val="4400"/>
              <a:buNone/>
            </a:pPr>
            <a:r>
              <a:rPr i="1" lang="en-US" sz="2500"/>
              <a:t>NWS Connect - Moving beyond Initial Operating Capabilities (IOC)</a:t>
            </a:r>
            <a:endParaRPr/>
          </a:p>
          <a:p>
            <a:pPr indent="0" lvl="0" marL="0" rtl="0" algn="l">
              <a:lnSpc>
                <a:spcPct val="100000"/>
              </a:lnSpc>
              <a:spcBef>
                <a:spcPts val="0"/>
              </a:spcBef>
              <a:spcAft>
                <a:spcPts val="0"/>
              </a:spcAft>
              <a:buSzPts val="4400"/>
              <a:buNone/>
            </a:pPr>
            <a:r>
              <a:t/>
            </a:r>
            <a:endParaRPr/>
          </a:p>
          <a:p>
            <a:pPr indent="0" lvl="0" marL="0" rtl="0" algn="l">
              <a:lnSpc>
                <a:spcPct val="100000"/>
              </a:lnSpc>
              <a:spcBef>
                <a:spcPts val="0"/>
              </a:spcBef>
              <a:spcAft>
                <a:spcPts val="0"/>
              </a:spcAft>
              <a:buSzPts val="4400"/>
              <a:buNone/>
            </a:pPr>
            <a:r>
              <a:t/>
            </a:r>
            <a:endParaRPr/>
          </a:p>
        </p:txBody>
      </p:sp>
      <p:sp>
        <p:nvSpPr>
          <p:cNvPr id="137" name="Google Shape;137;p35"/>
          <p:cNvSpPr txBox="1"/>
          <p:nvPr/>
        </p:nvSpPr>
        <p:spPr>
          <a:xfrm>
            <a:off x="1075475" y="3581750"/>
            <a:ext cx="7704900" cy="6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C4EDFF"/>
                </a:solidFill>
              </a:rPr>
              <a:t>VLab Forum</a:t>
            </a:r>
            <a:endParaRPr sz="2000">
              <a:solidFill>
                <a:srgbClr val="C4EDFF"/>
              </a:solidFill>
            </a:endParaRPr>
          </a:p>
          <a:p>
            <a:pPr indent="0" lvl="0" marL="0" rtl="0" algn="l">
              <a:spcBef>
                <a:spcPts val="0"/>
              </a:spcBef>
              <a:spcAft>
                <a:spcPts val="0"/>
              </a:spcAft>
              <a:buNone/>
            </a:pPr>
            <a:r>
              <a:rPr lang="en-US" sz="2000">
                <a:solidFill>
                  <a:srgbClr val="C4EDFF"/>
                </a:solidFill>
              </a:rPr>
              <a:t>August 2024</a:t>
            </a:r>
            <a:endParaRPr sz="2000">
              <a:solidFill>
                <a:srgbClr val="C4ED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4"/>
          <p:cNvSpPr txBox="1"/>
          <p:nvPr>
            <p:ph type="title"/>
          </p:nvPr>
        </p:nvSpPr>
        <p:spPr>
          <a:xfrm>
            <a:off x="311700" y="75725"/>
            <a:ext cx="8520600" cy="707400"/>
          </a:xfrm>
          <a:prstGeom prst="rect">
            <a:avLst/>
          </a:prstGeom>
        </p:spPr>
        <p:txBody>
          <a:bodyPr anchorCtr="0" anchor="t" bIns="45700" lIns="0" spcFirstLastPara="1" rIns="0" wrap="square" tIns="45700">
            <a:normAutofit/>
          </a:bodyPr>
          <a:lstStyle/>
          <a:p>
            <a:pPr indent="0" lvl="0" marL="0" rtl="0" algn="ctr">
              <a:spcBef>
                <a:spcPts val="0"/>
              </a:spcBef>
              <a:spcAft>
                <a:spcPts val="0"/>
              </a:spcAft>
              <a:buNone/>
            </a:pPr>
            <a:r>
              <a:rPr lang="en-US">
                <a:solidFill>
                  <a:srgbClr val="0B4596"/>
                </a:solidFill>
                <a:latin typeface="Calibri"/>
                <a:ea typeface="Calibri"/>
                <a:cs typeface="Calibri"/>
                <a:sym typeface="Calibri"/>
              </a:rPr>
              <a:t>React Refactor (Project Milestone)</a:t>
            </a:r>
            <a:endParaRPr b="1">
              <a:solidFill>
                <a:srgbClr val="0B4596"/>
              </a:solidFill>
              <a:latin typeface="Calibri"/>
              <a:ea typeface="Calibri"/>
              <a:cs typeface="Calibri"/>
              <a:sym typeface="Calibri"/>
            </a:endParaRPr>
          </a:p>
        </p:txBody>
      </p:sp>
      <p:sp>
        <p:nvSpPr>
          <p:cNvPr id="329" name="Google Shape;329;p44"/>
          <p:cNvSpPr txBox="1"/>
          <p:nvPr/>
        </p:nvSpPr>
        <p:spPr>
          <a:xfrm>
            <a:off x="5447525" y="1083675"/>
            <a:ext cx="3149100" cy="2624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latin typeface="Calibri"/>
              <a:ea typeface="Calibri"/>
              <a:cs typeface="Calibri"/>
              <a:sym typeface="Calibri"/>
            </a:endParaRPr>
          </a:p>
        </p:txBody>
      </p:sp>
      <p:sp>
        <p:nvSpPr>
          <p:cNvPr id="330" name="Google Shape;330;p44"/>
          <p:cNvSpPr txBox="1"/>
          <p:nvPr>
            <p:ph type="title"/>
          </p:nvPr>
        </p:nvSpPr>
        <p:spPr>
          <a:xfrm>
            <a:off x="1214500" y="2179750"/>
            <a:ext cx="7250700" cy="2331000"/>
          </a:xfrm>
          <a:prstGeom prst="rect">
            <a:avLst/>
          </a:prstGeom>
        </p:spPr>
        <p:txBody>
          <a:bodyPr anchorCtr="0" anchor="t" bIns="45700" lIns="0" spcFirstLastPara="1" rIns="0" wrap="square" tIns="45700">
            <a:noAutofit/>
          </a:bodyPr>
          <a:lstStyle/>
          <a:p>
            <a:pPr indent="-273685" lvl="0" marL="182880" rtl="0" algn="l">
              <a:spcBef>
                <a:spcPts val="0"/>
              </a:spcBef>
              <a:spcAft>
                <a:spcPts val="0"/>
              </a:spcAft>
              <a:buClr>
                <a:srgbClr val="0B4596"/>
              </a:buClr>
              <a:buSzPts val="2150"/>
              <a:buFont typeface="Calibri"/>
              <a:buChar char="-"/>
            </a:pPr>
            <a:r>
              <a:rPr b="0" lang="en-US" sz="2150">
                <a:solidFill>
                  <a:srgbClr val="0B4596"/>
                </a:solidFill>
                <a:latin typeface="Calibri"/>
                <a:ea typeface="Calibri"/>
                <a:cs typeface="Calibri"/>
                <a:sym typeface="Calibri"/>
              </a:rPr>
              <a:t>In order to unlock the capability of having DESI/WSUP, IDSS Engine, and NWS Connect be </a:t>
            </a:r>
            <a:r>
              <a:rPr b="0" lang="en-US" sz="2150">
                <a:solidFill>
                  <a:srgbClr val="0B4596"/>
                </a:solidFill>
                <a:latin typeface="Calibri"/>
                <a:ea typeface="Calibri"/>
                <a:cs typeface="Calibri"/>
                <a:sym typeface="Calibri"/>
              </a:rPr>
              <a:t>interoperability</a:t>
            </a:r>
            <a:r>
              <a:rPr b="0" lang="en-US" sz="2150">
                <a:solidFill>
                  <a:srgbClr val="0B4596"/>
                </a:solidFill>
                <a:latin typeface="Calibri"/>
                <a:ea typeface="Calibri"/>
                <a:cs typeface="Calibri"/>
                <a:sym typeface="Calibri"/>
              </a:rPr>
              <a:t>, NWS Connect must be refactored into React. All new development going forward will be built with this frontend.</a:t>
            </a:r>
            <a:endParaRPr b="0" sz="2150">
              <a:solidFill>
                <a:srgbClr val="0B4596"/>
              </a:solidFill>
              <a:latin typeface="Calibri"/>
              <a:ea typeface="Calibri"/>
              <a:cs typeface="Calibri"/>
              <a:sym typeface="Calibri"/>
            </a:endParaRPr>
          </a:p>
        </p:txBody>
      </p:sp>
      <p:pic>
        <p:nvPicPr>
          <p:cNvPr id="331" name="Google Shape;331;p44"/>
          <p:cNvPicPr preferRelativeResize="0"/>
          <p:nvPr/>
        </p:nvPicPr>
        <p:blipFill>
          <a:blip r:embed="rId3">
            <a:alphaModFix/>
          </a:blip>
          <a:stretch>
            <a:fillRect/>
          </a:stretch>
        </p:blipFill>
        <p:spPr>
          <a:xfrm>
            <a:off x="5596575" y="609088"/>
            <a:ext cx="1305225" cy="1360625"/>
          </a:xfrm>
          <a:prstGeom prst="rect">
            <a:avLst/>
          </a:prstGeom>
          <a:noFill/>
          <a:ln>
            <a:noFill/>
          </a:ln>
        </p:spPr>
      </p:pic>
      <p:pic>
        <p:nvPicPr>
          <p:cNvPr id="332" name="Google Shape;332;p44"/>
          <p:cNvPicPr preferRelativeResize="0"/>
          <p:nvPr/>
        </p:nvPicPr>
        <p:blipFill>
          <a:blip r:embed="rId4">
            <a:alphaModFix/>
          </a:blip>
          <a:stretch>
            <a:fillRect/>
          </a:stretch>
        </p:blipFill>
        <p:spPr>
          <a:xfrm>
            <a:off x="2224425" y="1003650"/>
            <a:ext cx="1543050" cy="571500"/>
          </a:xfrm>
          <a:prstGeom prst="rect">
            <a:avLst/>
          </a:prstGeom>
          <a:noFill/>
          <a:ln>
            <a:noFill/>
          </a:ln>
        </p:spPr>
      </p:pic>
      <p:cxnSp>
        <p:nvCxnSpPr>
          <p:cNvPr id="333" name="Google Shape;333;p44"/>
          <p:cNvCxnSpPr>
            <a:stCxn id="332" idx="3"/>
            <a:endCxn id="331" idx="1"/>
          </p:cNvCxnSpPr>
          <p:nvPr/>
        </p:nvCxnSpPr>
        <p:spPr>
          <a:xfrm>
            <a:off x="3767475" y="1289400"/>
            <a:ext cx="1829100" cy="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5"/>
          <p:cNvSpPr txBox="1"/>
          <p:nvPr>
            <p:ph type="title"/>
          </p:nvPr>
        </p:nvSpPr>
        <p:spPr>
          <a:xfrm>
            <a:off x="457200" y="1932750"/>
            <a:ext cx="8229600" cy="97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Connect Milestones for FY2026</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6"/>
          <p:cNvSpPr txBox="1"/>
          <p:nvPr>
            <p:ph type="title"/>
          </p:nvPr>
        </p:nvSpPr>
        <p:spPr>
          <a:xfrm>
            <a:off x="311700" y="75725"/>
            <a:ext cx="8520600" cy="707400"/>
          </a:xfrm>
          <a:prstGeom prst="rect">
            <a:avLst/>
          </a:prstGeom>
        </p:spPr>
        <p:txBody>
          <a:bodyPr anchorCtr="0" anchor="t" bIns="45700" lIns="0" spcFirstLastPara="1" rIns="0" wrap="square" tIns="45700">
            <a:normAutofit/>
          </a:bodyPr>
          <a:lstStyle/>
          <a:p>
            <a:pPr indent="0" lvl="0" marL="0" rtl="0" algn="ctr">
              <a:spcBef>
                <a:spcPts val="0"/>
              </a:spcBef>
              <a:spcAft>
                <a:spcPts val="0"/>
              </a:spcAft>
              <a:buNone/>
            </a:pPr>
            <a:r>
              <a:rPr lang="en-US">
                <a:solidFill>
                  <a:srgbClr val="0B4596"/>
                </a:solidFill>
                <a:latin typeface="Calibri"/>
                <a:ea typeface="Calibri"/>
                <a:cs typeface="Calibri"/>
                <a:sym typeface="Calibri"/>
              </a:rPr>
              <a:t>IDSS Engine Integration</a:t>
            </a:r>
            <a:endParaRPr b="1">
              <a:solidFill>
                <a:srgbClr val="0B4596"/>
              </a:solidFill>
              <a:latin typeface="Calibri"/>
              <a:ea typeface="Calibri"/>
              <a:cs typeface="Calibri"/>
              <a:sym typeface="Calibri"/>
            </a:endParaRPr>
          </a:p>
        </p:txBody>
      </p:sp>
      <p:sp>
        <p:nvSpPr>
          <p:cNvPr id="344" name="Google Shape;344;p46"/>
          <p:cNvSpPr txBox="1"/>
          <p:nvPr/>
        </p:nvSpPr>
        <p:spPr>
          <a:xfrm>
            <a:off x="5447525" y="1083675"/>
            <a:ext cx="3149100" cy="2624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latin typeface="Calibri"/>
              <a:ea typeface="Calibri"/>
              <a:cs typeface="Calibri"/>
              <a:sym typeface="Calibri"/>
            </a:endParaRPr>
          </a:p>
        </p:txBody>
      </p:sp>
      <p:sp>
        <p:nvSpPr>
          <p:cNvPr id="345" name="Google Shape;345;p46"/>
          <p:cNvSpPr/>
          <p:nvPr/>
        </p:nvSpPr>
        <p:spPr>
          <a:xfrm rot="727517">
            <a:off x="579503" y="1012992"/>
            <a:ext cx="1926683" cy="499559"/>
          </a:xfrm>
          <a:prstGeom prst="rightArrow">
            <a:avLst>
              <a:gd fmla="val 50000" name="adj1"/>
              <a:gd fmla="val 50000" name="adj2"/>
            </a:avLst>
          </a:prstGeom>
          <a:solidFill>
            <a:schemeClr val="accent1"/>
          </a:solidFill>
          <a:ln cap="flat" cmpd="sng" w="19050">
            <a:solidFill>
              <a:srgbClr val="2582FA"/>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i="1" lang="en-US" sz="1200">
                <a:solidFill>
                  <a:schemeClr val="lt1"/>
                </a:solidFill>
              </a:rPr>
              <a:t>App Interoperability</a:t>
            </a:r>
            <a:endParaRPr b="1" i="1" sz="1200">
              <a:solidFill>
                <a:schemeClr val="lt1"/>
              </a:solidFill>
            </a:endParaRPr>
          </a:p>
        </p:txBody>
      </p:sp>
      <p:sp>
        <p:nvSpPr>
          <p:cNvPr id="346" name="Google Shape;346;p46"/>
          <p:cNvSpPr txBox="1"/>
          <p:nvPr>
            <p:ph type="title"/>
          </p:nvPr>
        </p:nvSpPr>
        <p:spPr>
          <a:xfrm>
            <a:off x="91900" y="1795675"/>
            <a:ext cx="2610600" cy="3221400"/>
          </a:xfrm>
          <a:prstGeom prst="rect">
            <a:avLst/>
          </a:prstGeom>
        </p:spPr>
        <p:txBody>
          <a:bodyPr anchorCtr="0" anchor="t" bIns="45700" lIns="0" spcFirstLastPara="1" rIns="0" wrap="square" tIns="45700">
            <a:noAutofit/>
          </a:bodyPr>
          <a:lstStyle/>
          <a:p>
            <a:pPr indent="-273685" lvl="0" marL="182880" rtl="0" algn="l">
              <a:spcBef>
                <a:spcPts val="0"/>
              </a:spcBef>
              <a:spcAft>
                <a:spcPts val="0"/>
              </a:spcAft>
              <a:buClr>
                <a:srgbClr val="0B4596"/>
              </a:buClr>
              <a:buSzPts val="2150"/>
              <a:buFont typeface="Calibri"/>
              <a:buChar char="-"/>
            </a:pPr>
            <a:r>
              <a:rPr b="0" lang="en-US" sz="2150">
                <a:solidFill>
                  <a:srgbClr val="0B4596"/>
                </a:solidFill>
                <a:latin typeface="Calibri"/>
                <a:ea typeface="Calibri"/>
                <a:cs typeface="Calibri"/>
                <a:sym typeface="Calibri"/>
              </a:rPr>
              <a:t>Probabilistic impact analysis based on partner thresholds</a:t>
            </a:r>
            <a:br>
              <a:rPr b="0" lang="en-US" sz="2150">
                <a:solidFill>
                  <a:srgbClr val="0B4596"/>
                </a:solidFill>
                <a:latin typeface="Calibri"/>
                <a:ea typeface="Calibri"/>
                <a:cs typeface="Calibri"/>
                <a:sym typeface="Calibri"/>
              </a:rPr>
            </a:br>
            <a:endParaRPr b="0" sz="2150">
              <a:solidFill>
                <a:srgbClr val="0B4596"/>
              </a:solidFill>
              <a:latin typeface="Calibri"/>
              <a:ea typeface="Calibri"/>
              <a:cs typeface="Calibri"/>
              <a:sym typeface="Calibri"/>
            </a:endParaRPr>
          </a:p>
          <a:p>
            <a:pPr indent="-273685" lvl="0" marL="182880" rtl="0" algn="l">
              <a:spcBef>
                <a:spcPts val="0"/>
              </a:spcBef>
              <a:spcAft>
                <a:spcPts val="0"/>
              </a:spcAft>
              <a:buClr>
                <a:srgbClr val="0B4596"/>
              </a:buClr>
              <a:buSzPts val="2150"/>
              <a:buFont typeface="Calibri"/>
              <a:buChar char="-"/>
            </a:pPr>
            <a:r>
              <a:rPr b="0" lang="en-US" sz="2150">
                <a:solidFill>
                  <a:srgbClr val="0B4596"/>
                </a:solidFill>
                <a:latin typeface="Calibri"/>
                <a:ea typeface="Calibri"/>
                <a:cs typeface="Calibri"/>
                <a:sym typeface="Calibri"/>
              </a:rPr>
              <a:t>Guidance &amp; SA tools for forecast staff to monitor and adapt to constantly evolving partner needs </a:t>
            </a:r>
            <a:endParaRPr b="0" sz="2150">
              <a:solidFill>
                <a:srgbClr val="0B4596"/>
              </a:solidFill>
              <a:latin typeface="Calibri"/>
              <a:ea typeface="Calibri"/>
              <a:cs typeface="Calibri"/>
              <a:sym typeface="Calibri"/>
            </a:endParaRPr>
          </a:p>
        </p:txBody>
      </p:sp>
      <p:pic>
        <p:nvPicPr>
          <p:cNvPr id="347" name="Google Shape;347;p46"/>
          <p:cNvPicPr preferRelativeResize="0"/>
          <p:nvPr/>
        </p:nvPicPr>
        <p:blipFill>
          <a:blip r:embed="rId3">
            <a:alphaModFix/>
          </a:blip>
          <a:stretch>
            <a:fillRect/>
          </a:stretch>
        </p:blipFill>
        <p:spPr>
          <a:xfrm>
            <a:off x="2702500" y="1083684"/>
            <a:ext cx="6376601" cy="339984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7"/>
          <p:cNvSpPr txBox="1"/>
          <p:nvPr>
            <p:ph type="title"/>
          </p:nvPr>
        </p:nvSpPr>
        <p:spPr>
          <a:xfrm>
            <a:off x="311700" y="75725"/>
            <a:ext cx="8520600" cy="707400"/>
          </a:xfrm>
          <a:prstGeom prst="rect">
            <a:avLst/>
          </a:prstGeom>
        </p:spPr>
        <p:txBody>
          <a:bodyPr anchorCtr="0" anchor="t" bIns="45700" lIns="0" spcFirstLastPara="1" rIns="0" wrap="square" tIns="45700">
            <a:normAutofit/>
          </a:bodyPr>
          <a:lstStyle/>
          <a:p>
            <a:pPr indent="0" lvl="0" marL="0" rtl="0" algn="ctr">
              <a:spcBef>
                <a:spcPts val="0"/>
              </a:spcBef>
              <a:spcAft>
                <a:spcPts val="0"/>
              </a:spcAft>
              <a:buNone/>
            </a:pPr>
            <a:r>
              <a:rPr lang="en-US">
                <a:solidFill>
                  <a:srgbClr val="0B4596"/>
                </a:solidFill>
                <a:latin typeface="Calibri"/>
                <a:ea typeface="Calibri"/>
                <a:cs typeface="Calibri"/>
                <a:sym typeface="Calibri"/>
              </a:rPr>
              <a:t>Combined WSUP/DESI Integration</a:t>
            </a:r>
            <a:endParaRPr b="1">
              <a:solidFill>
                <a:srgbClr val="0B4596"/>
              </a:solidFill>
              <a:latin typeface="Calibri"/>
              <a:ea typeface="Calibri"/>
              <a:cs typeface="Calibri"/>
              <a:sym typeface="Calibri"/>
            </a:endParaRPr>
          </a:p>
        </p:txBody>
      </p:sp>
      <p:pic>
        <p:nvPicPr>
          <p:cNvPr id="353" name="Google Shape;353;p47"/>
          <p:cNvPicPr preferRelativeResize="0"/>
          <p:nvPr/>
        </p:nvPicPr>
        <p:blipFill>
          <a:blip r:embed="rId3">
            <a:alphaModFix/>
          </a:blip>
          <a:stretch>
            <a:fillRect/>
          </a:stretch>
        </p:blipFill>
        <p:spPr>
          <a:xfrm>
            <a:off x="206905" y="783125"/>
            <a:ext cx="3382200" cy="2268895"/>
          </a:xfrm>
          <a:prstGeom prst="rect">
            <a:avLst/>
          </a:prstGeom>
          <a:noFill/>
          <a:ln>
            <a:noFill/>
          </a:ln>
          <a:effectLst>
            <a:outerShdw blurRad="57150" rotWithShape="0" algn="bl" dir="5400000" dist="19050">
              <a:srgbClr val="000000">
                <a:alpha val="50000"/>
              </a:srgbClr>
            </a:outerShdw>
          </a:effectLst>
        </p:spPr>
      </p:pic>
      <p:sp>
        <p:nvSpPr>
          <p:cNvPr id="354" name="Google Shape;354;p47"/>
          <p:cNvSpPr txBox="1"/>
          <p:nvPr>
            <p:ph type="title"/>
          </p:nvPr>
        </p:nvSpPr>
        <p:spPr>
          <a:xfrm>
            <a:off x="5761775" y="667250"/>
            <a:ext cx="3382200" cy="4126500"/>
          </a:xfrm>
          <a:prstGeom prst="rect">
            <a:avLst/>
          </a:prstGeom>
        </p:spPr>
        <p:txBody>
          <a:bodyPr anchorCtr="0" anchor="ctr" bIns="45700" lIns="0" spcFirstLastPara="1" rIns="0" wrap="square" tIns="45700">
            <a:noAutofit/>
          </a:bodyPr>
          <a:lstStyle/>
          <a:p>
            <a:pPr indent="-267335" lvl="0" marL="365760" rtl="0" algn="l">
              <a:spcBef>
                <a:spcPts val="0"/>
              </a:spcBef>
              <a:spcAft>
                <a:spcPts val="0"/>
              </a:spcAft>
              <a:buClr>
                <a:srgbClr val="0B4596"/>
              </a:buClr>
              <a:buSzPts val="2050"/>
              <a:buFont typeface="Calibri"/>
              <a:buChar char="-"/>
            </a:pPr>
            <a:r>
              <a:rPr b="0" lang="en-US" sz="2050">
                <a:solidFill>
                  <a:srgbClr val="0B4596"/>
                </a:solidFill>
                <a:latin typeface="Calibri"/>
                <a:ea typeface="Calibri"/>
                <a:cs typeface="Calibri"/>
                <a:sym typeface="Calibri"/>
              </a:rPr>
              <a:t>Impact identification and forecasting</a:t>
            </a:r>
            <a:br>
              <a:rPr b="0" lang="en-US" sz="2050">
                <a:solidFill>
                  <a:srgbClr val="0B4596"/>
                </a:solidFill>
                <a:latin typeface="Calibri"/>
                <a:ea typeface="Calibri"/>
                <a:cs typeface="Calibri"/>
                <a:sym typeface="Calibri"/>
              </a:rPr>
            </a:br>
            <a:endParaRPr b="0" sz="2050">
              <a:solidFill>
                <a:srgbClr val="0B4596"/>
              </a:solidFill>
              <a:latin typeface="Calibri"/>
              <a:ea typeface="Calibri"/>
              <a:cs typeface="Calibri"/>
              <a:sym typeface="Calibri"/>
            </a:endParaRPr>
          </a:p>
          <a:p>
            <a:pPr indent="-267335" lvl="0" marL="365760" rtl="0" algn="l">
              <a:spcBef>
                <a:spcPts val="0"/>
              </a:spcBef>
              <a:spcAft>
                <a:spcPts val="0"/>
              </a:spcAft>
              <a:buClr>
                <a:srgbClr val="0B4596"/>
              </a:buClr>
              <a:buSzPts val="2050"/>
              <a:buFont typeface="Calibri"/>
              <a:buChar char="-"/>
            </a:pPr>
            <a:r>
              <a:rPr b="0" lang="en-US" sz="2050">
                <a:solidFill>
                  <a:srgbClr val="0B4596"/>
                </a:solidFill>
                <a:latin typeface="Calibri"/>
                <a:ea typeface="Calibri"/>
                <a:cs typeface="Calibri"/>
                <a:sym typeface="Calibri"/>
              </a:rPr>
              <a:t>Probabilistic messaging content - maps and infographics</a:t>
            </a:r>
            <a:br>
              <a:rPr b="0" lang="en-US" sz="2050">
                <a:solidFill>
                  <a:srgbClr val="0B4596"/>
                </a:solidFill>
                <a:latin typeface="Calibri"/>
                <a:ea typeface="Calibri"/>
                <a:cs typeface="Calibri"/>
                <a:sym typeface="Calibri"/>
              </a:rPr>
            </a:br>
            <a:endParaRPr b="0" sz="2050">
              <a:solidFill>
                <a:srgbClr val="0B4596"/>
              </a:solidFill>
              <a:latin typeface="Calibri"/>
              <a:ea typeface="Calibri"/>
              <a:cs typeface="Calibri"/>
              <a:sym typeface="Calibri"/>
            </a:endParaRPr>
          </a:p>
          <a:p>
            <a:pPr indent="-267335" lvl="0" marL="365760" rtl="0" algn="l">
              <a:spcBef>
                <a:spcPts val="0"/>
              </a:spcBef>
              <a:spcAft>
                <a:spcPts val="0"/>
              </a:spcAft>
              <a:buClr>
                <a:srgbClr val="0B4596"/>
              </a:buClr>
              <a:buSzPts val="2050"/>
              <a:buFont typeface="Calibri"/>
              <a:buChar char="-"/>
            </a:pPr>
            <a:r>
              <a:rPr b="0" lang="en-US" sz="2050">
                <a:solidFill>
                  <a:srgbClr val="0B4596"/>
                </a:solidFill>
                <a:latin typeface="Calibri"/>
                <a:ea typeface="Calibri"/>
                <a:cs typeface="Calibri"/>
                <a:sym typeface="Calibri"/>
              </a:rPr>
              <a:t>Allows forecasters to hone focus &amp; aid highly sensitive support</a:t>
            </a:r>
            <a:br>
              <a:rPr b="0" lang="en-US" sz="2050">
                <a:solidFill>
                  <a:srgbClr val="0B4596"/>
                </a:solidFill>
                <a:latin typeface="Calibri"/>
                <a:ea typeface="Calibri"/>
                <a:cs typeface="Calibri"/>
                <a:sym typeface="Calibri"/>
              </a:rPr>
            </a:br>
            <a:endParaRPr b="0" sz="2050">
              <a:solidFill>
                <a:srgbClr val="0B4596"/>
              </a:solidFill>
              <a:latin typeface="Calibri"/>
              <a:ea typeface="Calibri"/>
              <a:cs typeface="Calibri"/>
              <a:sym typeface="Calibri"/>
            </a:endParaRPr>
          </a:p>
          <a:p>
            <a:pPr indent="-267335" lvl="0" marL="365760" rtl="0" algn="l">
              <a:spcBef>
                <a:spcPts val="0"/>
              </a:spcBef>
              <a:spcAft>
                <a:spcPts val="0"/>
              </a:spcAft>
              <a:buClr>
                <a:srgbClr val="0B4596"/>
              </a:buClr>
              <a:buSzPts val="2050"/>
              <a:buFont typeface="Calibri"/>
              <a:buChar char="-"/>
            </a:pPr>
            <a:r>
              <a:rPr b="0" lang="en-US" sz="2050">
                <a:solidFill>
                  <a:srgbClr val="0B4596"/>
                </a:solidFill>
                <a:latin typeface="Calibri"/>
                <a:ea typeface="Calibri"/>
                <a:cs typeface="Calibri"/>
                <a:sym typeface="Calibri"/>
              </a:rPr>
              <a:t>Forecasters using the same tool when eye to eye with partners</a:t>
            </a:r>
            <a:endParaRPr b="0" sz="2050">
              <a:solidFill>
                <a:srgbClr val="0B4596"/>
              </a:solidFill>
              <a:latin typeface="Calibri"/>
              <a:ea typeface="Calibri"/>
              <a:cs typeface="Calibri"/>
              <a:sym typeface="Calibri"/>
            </a:endParaRPr>
          </a:p>
        </p:txBody>
      </p:sp>
      <p:pic>
        <p:nvPicPr>
          <p:cNvPr id="355" name="Google Shape;355;p47"/>
          <p:cNvPicPr preferRelativeResize="0"/>
          <p:nvPr/>
        </p:nvPicPr>
        <p:blipFill>
          <a:blip r:embed="rId4">
            <a:alphaModFix/>
          </a:blip>
          <a:stretch>
            <a:fillRect/>
          </a:stretch>
        </p:blipFill>
        <p:spPr>
          <a:xfrm>
            <a:off x="1715825" y="2479345"/>
            <a:ext cx="3908494" cy="17866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8"/>
          <p:cNvSpPr txBox="1"/>
          <p:nvPr>
            <p:ph idx="4294967295" type="ctrTitle"/>
          </p:nvPr>
        </p:nvSpPr>
        <p:spPr>
          <a:xfrm>
            <a:off x="0" y="1111825"/>
            <a:ext cx="9143900" cy="7164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99D8"/>
              </a:buClr>
              <a:buSzPts val="1100"/>
              <a:buFont typeface="Arial"/>
              <a:buNone/>
            </a:pPr>
            <a:r>
              <a:rPr b="1" i="0" lang="en-US" sz="4800" u="none" cap="none" strike="noStrike">
                <a:solidFill>
                  <a:srgbClr val="FFFFFF"/>
                </a:solidFill>
                <a:latin typeface="Arial"/>
                <a:ea typeface="Arial"/>
                <a:cs typeface="Arial"/>
                <a:sym typeface="Arial"/>
              </a:rPr>
              <a:t>Thank you!</a:t>
            </a:r>
            <a:endParaRPr b="1" i="0" sz="4800" u="none" cap="none" strike="noStrike">
              <a:solidFill>
                <a:srgbClr val="FFFFFF"/>
              </a:solidFill>
              <a:latin typeface="Arial"/>
              <a:ea typeface="Arial"/>
              <a:cs typeface="Arial"/>
              <a:sym typeface="Arial"/>
            </a:endParaRPr>
          </a:p>
        </p:txBody>
      </p:sp>
      <p:pic>
        <p:nvPicPr>
          <p:cNvPr id="361" name="Google Shape;361;p48"/>
          <p:cNvPicPr preferRelativeResize="0"/>
          <p:nvPr/>
        </p:nvPicPr>
        <p:blipFill rotWithShape="1">
          <a:blip r:embed="rId3">
            <a:alphaModFix/>
          </a:blip>
          <a:srcRect b="0" l="0" r="0" t="0"/>
          <a:stretch/>
        </p:blipFill>
        <p:spPr>
          <a:xfrm>
            <a:off x="-2076" y="2346141"/>
            <a:ext cx="9144003" cy="22547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5" name="Shape 365"/>
        <p:cNvGrpSpPr/>
        <p:nvPr/>
      </p:nvGrpSpPr>
      <p:grpSpPr>
        <a:xfrm>
          <a:off x="0" y="0"/>
          <a:ext cx="0" cy="0"/>
          <a:chOff x="0" y="0"/>
          <a:chExt cx="0" cy="0"/>
        </a:xfrm>
      </p:grpSpPr>
      <p:sp>
        <p:nvSpPr>
          <p:cNvPr id="366" name="Google Shape;366;p49"/>
          <p:cNvSpPr/>
          <p:nvPr/>
        </p:nvSpPr>
        <p:spPr>
          <a:xfrm>
            <a:off x="4653533" y="436550"/>
            <a:ext cx="900900" cy="4512300"/>
          </a:xfrm>
          <a:prstGeom prst="rect">
            <a:avLst/>
          </a:prstGeom>
          <a:solidFill>
            <a:schemeClr val="lt1"/>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NWS </a:t>
            </a:r>
            <a:br>
              <a:rPr lang="en-US"/>
            </a:br>
            <a:r>
              <a:rPr lang="en-US"/>
              <a:t>Connect DB</a:t>
            </a:r>
            <a:endParaRPr/>
          </a:p>
        </p:txBody>
      </p:sp>
      <p:sp>
        <p:nvSpPr>
          <p:cNvPr id="367" name="Google Shape;367;p49"/>
          <p:cNvSpPr/>
          <p:nvPr/>
        </p:nvSpPr>
        <p:spPr>
          <a:xfrm>
            <a:off x="2342383" y="462800"/>
            <a:ext cx="1628100" cy="3991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a:t>Partner Portal</a:t>
            </a:r>
            <a:endParaRPr/>
          </a:p>
        </p:txBody>
      </p:sp>
      <p:sp>
        <p:nvSpPr>
          <p:cNvPr id="368" name="Google Shape;368;p49"/>
          <p:cNvSpPr/>
          <p:nvPr/>
        </p:nvSpPr>
        <p:spPr>
          <a:xfrm>
            <a:off x="2471833" y="1235925"/>
            <a:ext cx="1462200" cy="1509300"/>
          </a:xfrm>
          <a:prstGeom prst="rect">
            <a:avLst/>
          </a:prstGeom>
          <a:solidFill>
            <a:srgbClr val="B6D7A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Partner Service Subscriptions</a:t>
            </a:r>
            <a:br>
              <a:rPr lang="en-US" sz="1000"/>
            </a:br>
            <a:r>
              <a:rPr lang="en-US" sz="1000"/>
              <a:t>(Core Partner)</a:t>
            </a:r>
            <a:endParaRPr sz="1000"/>
          </a:p>
        </p:txBody>
      </p:sp>
      <p:pic>
        <p:nvPicPr>
          <p:cNvPr id="369" name="Google Shape;369;p49"/>
          <p:cNvPicPr preferRelativeResize="0"/>
          <p:nvPr/>
        </p:nvPicPr>
        <p:blipFill>
          <a:blip r:embed="rId3">
            <a:alphaModFix/>
          </a:blip>
          <a:stretch>
            <a:fillRect/>
          </a:stretch>
        </p:blipFill>
        <p:spPr>
          <a:xfrm>
            <a:off x="349422" y="652663"/>
            <a:ext cx="645625" cy="668025"/>
          </a:xfrm>
          <a:prstGeom prst="rect">
            <a:avLst/>
          </a:prstGeom>
          <a:noFill/>
          <a:ln>
            <a:noFill/>
          </a:ln>
        </p:spPr>
      </p:pic>
      <p:sp>
        <p:nvSpPr>
          <p:cNvPr id="370" name="Google Shape;370;p49"/>
          <p:cNvSpPr/>
          <p:nvPr/>
        </p:nvSpPr>
        <p:spPr>
          <a:xfrm>
            <a:off x="2703133" y="3502500"/>
            <a:ext cx="972900" cy="899400"/>
          </a:xfrm>
          <a:prstGeom prst="rect">
            <a:avLst/>
          </a:prstGeom>
          <a:solidFill>
            <a:srgbClr val="B6D7A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Partner Self Information</a:t>
            </a:r>
            <a:br>
              <a:rPr lang="en-US" sz="1000"/>
            </a:br>
            <a:r>
              <a:rPr lang="en-US" sz="1000"/>
              <a:t>Management</a:t>
            </a:r>
            <a:br>
              <a:rPr lang="en-US" sz="1000"/>
            </a:br>
            <a:r>
              <a:rPr lang="en-US" sz="1000"/>
              <a:t>(C + Gen)</a:t>
            </a:r>
            <a:endParaRPr sz="1000"/>
          </a:p>
        </p:txBody>
      </p:sp>
      <p:sp>
        <p:nvSpPr>
          <p:cNvPr id="371" name="Google Shape;371;p49"/>
          <p:cNvSpPr/>
          <p:nvPr/>
        </p:nvSpPr>
        <p:spPr>
          <a:xfrm>
            <a:off x="2703133" y="2813675"/>
            <a:ext cx="972900" cy="620400"/>
          </a:xfrm>
          <a:prstGeom prst="rect">
            <a:avLst/>
          </a:prstGeom>
          <a:solidFill>
            <a:srgbClr val="B6D7A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Partner IDSS Requests (Core)</a:t>
            </a:r>
            <a:endParaRPr sz="1000"/>
          </a:p>
        </p:txBody>
      </p:sp>
      <p:sp>
        <p:nvSpPr>
          <p:cNvPr id="372" name="Google Shape;372;p49"/>
          <p:cNvSpPr/>
          <p:nvPr/>
        </p:nvSpPr>
        <p:spPr>
          <a:xfrm>
            <a:off x="2529658" y="1867025"/>
            <a:ext cx="1332600" cy="310200"/>
          </a:xfrm>
          <a:prstGeom prst="rect">
            <a:avLst/>
          </a:prstGeom>
          <a:solidFill>
            <a:srgbClr val="93C47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Alert Management</a:t>
            </a:r>
            <a:endParaRPr sz="1000"/>
          </a:p>
        </p:txBody>
      </p:sp>
      <p:sp>
        <p:nvSpPr>
          <p:cNvPr id="373" name="Google Shape;373;p49"/>
          <p:cNvSpPr/>
          <p:nvPr/>
        </p:nvSpPr>
        <p:spPr>
          <a:xfrm>
            <a:off x="6237333" y="462800"/>
            <a:ext cx="1746000" cy="45123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a:t>NWS Connect </a:t>
            </a:r>
            <a:br>
              <a:rPr lang="en-US"/>
            </a:br>
            <a:r>
              <a:rPr lang="en-US"/>
              <a:t>Core UI</a:t>
            </a:r>
            <a:endParaRPr/>
          </a:p>
        </p:txBody>
      </p:sp>
      <p:sp>
        <p:nvSpPr>
          <p:cNvPr id="374" name="Google Shape;374;p49"/>
          <p:cNvSpPr/>
          <p:nvPr/>
        </p:nvSpPr>
        <p:spPr>
          <a:xfrm>
            <a:off x="2529683" y="2261550"/>
            <a:ext cx="1332600" cy="310200"/>
          </a:xfrm>
          <a:prstGeom prst="rect">
            <a:avLst/>
          </a:prstGeom>
          <a:solidFill>
            <a:srgbClr val="93C47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Chat Access</a:t>
            </a:r>
            <a:endParaRPr sz="1000"/>
          </a:p>
        </p:txBody>
      </p:sp>
      <p:cxnSp>
        <p:nvCxnSpPr>
          <p:cNvPr id="375" name="Google Shape;375;p49"/>
          <p:cNvCxnSpPr/>
          <p:nvPr/>
        </p:nvCxnSpPr>
        <p:spPr>
          <a:xfrm>
            <a:off x="3934033" y="1351875"/>
            <a:ext cx="2382300" cy="0"/>
          </a:xfrm>
          <a:prstGeom prst="straightConnector1">
            <a:avLst/>
          </a:prstGeom>
          <a:noFill/>
          <a:ln cap="flat" cmpd="sng" w="9525">
            <a:solidFill>
              <a:schemeClr val="dk2"/>
            </a:solidFill>
            <a:prstDash val="solid"/>
            <a:round/>
            <a:headEnd len="med" w="med" type="none"/>
            <a:tailEnd len="med" w="med" type="triangle"/>
          </a:ln>
        </p:spPr>
      </p:cxnSp>
      <p:cxnSp>
        <p:nvCxnSpPr>
          <p:cNvPr id="376" name="Google Shape;376;p49"/>
          <p:cNvCxnSpPr/>
          <p:nvPr/>
        </p:nvCxnSpPr>
        <p:spPr>
          <a:xfrm>
            <a:off x="3928633" y="1472575"/>
            <a:ext cx="2387700" cy="10500"/>
          </a:xfrm>
          <a:prstGeom prst="straightConnector1">
            <a:avLst/>
          </a:prstGeom>
          <a:noFill/>
          <a:ln cap="flat" cmpd="sng" w="9525">
            <a:solidFill>
              <a:schemeClr val="dk2"/>
            </a:solidFill>
            <a:prstDash val="solid"/>
            <a:round/>
            <a:headEnd len="med" w="med" type="triangle"/>
            <a:tailEnd len="med" w="med" type="none"/>
          </a:ln>
        </p:spPr>
      </p:cxnSp>
      <p:sp>
        <p:nvSpPr>
          <p:cNvPr id="377" name="Google Shape;377;p49"/>
          <p:cNvSpPr txBox="1"/>
          <p:nvPr/>
        </p:nvSpPr>
        <p:spPr>
          <a:xfrm>
            <a:off x="4160033" y="1055775"/>
            <a:ext cx="18879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700">
                <a:solidFill>
                  <a:schemeClr val="dk2"/>
                </a:solidFill>
              </a:rPr>
              <a:t>Service Permission &amp; Approval Control</a:t>
            </a:r>
            <a:endParaRPr sz="700">
              <a:solidFill>
                <a:schemeClr val="dk2"/>
              </a:solidFill>
            </a:endParaRPr>
          </a:p>
        </p:txBody>
      </p:sp>
      <p:cxnSp>
        <p:nvCxnSpPr>
          <p:cNvPr id="378" name="Google Shape;378;p49"/>
          <p:cNvCxnSpPr/>
          <p:nvPr/>
        </p:nvCxnSpPr>
        <p:spPr>
          <a:xfrm flipH="1" rot="10800000">
            <a:off x="3697183" y="3118775"/>
            <a:ext cx="2719200" cy="2400"/>
          </a:xfrm>
          <a:prstGeom prst="straightConnector1">
            <a:avLst/>
          </a:prstGeom>
          <a:noFill/>
          <a:ln cap="flat" cmpd="sng" w="9525">
            <a:solidFill>
              <a:schemeClr val="dk2"/>
            </a:solidFill>
            <a:prstDash val="solid"/>
            <a:round/>
            <a:headEnd len="med" w="med" type="triangle"/>
            <a:tailEnd len="med" w="med" type="triangle"/>
          </a:ln>
        </p:spPr>
      </p:cxnSp>
      <p:sp>
        <p:nvSpPr>
          <p:cNvPr id="379" name="Google Shape;379;p49"/>
          <p:cNvSpPr/>
          <p:nvPr/>
        </p:nvSpPr>
        <p:spPr>
          <a:xfrm>
            <a:off x="6500158" y="2865575"/>
            <a:ext cx="1278300" cy="503400"/>
          </a:xfrm>
          <a:prstGeom prst="rect">
            <a:avLst/>
          </a:prstGeom>
          <a:solidFill>
            <a:srgbClr val="B6D7A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Office Approval of Support Request</a:t>
            </a:r>
            <a:endParaRPr sz="1000"/>
          </a:p>
        </p:txBody>
      </p:sp>
      <p:sp>
        <p:nvSpPr>
          <p:cNvPr id="380" name="Google Shape;380;p49"/>
          <p:cNvSpPr/>
          <p:nvPr/>
        </p:nvSpPr>
        <p:spPr>
          <a:xfrm>
            <a:off x="6316333" y="1161475"/>
            <a:ext cx="1499100" cy="595200"/>
          </a:xfrm>
          <a:prstGeom prst="rect">
            <a:avLst/>
          </a:prstGeom>
          <a:solidFill>
            <a:srgbClr val="B6D7A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Partner Service Permission Management</a:t>
            </a:r>
            <a:endParaRPr sz="1000"/>
          </a:p>
        </p:txBody>
      </p:sp>
      <p:cxnSp>
        <p:nvCxnSpPr>
          <p:cNvPr id="381" name="Google Shape;381;p49"/>
          <p:cNvCxnSpPr/>
          <p:nvPr/>
        </p:nvCxnSpPr>
        <p:spPr>
          <a:xfrm>
            <a:off x="3733983" y="3936300"/>
            <a:ext cx="2666400" cy="3000"/>
          </a:xfrm>
          <a:prstGeom prst="straightConnector1">
            <a:avLst/>
          </a:prstGeom>
          <a:noFill/>
          <a:ln cap="flat" cmpd="sng" w="9525">
            <a:solidFill>
              <a:schemeClr val="dk2"/>
            </a:solidFill>
            <a:prstDash val="solid"/>
            <a:round/>
            <a:headEnd len="med" w="med" type="triangle"/>
            <a:tailEnd len="med" w="med" type="triangle"/>
          </a:ln>
        </p:spPr>
      </p:cxnSp>
      <p:sp>
        <p:nvSpPr>
          <p:cNvPr id="382" name="Google Shape;382;p49"/>
          <p:cNvSpPr/>
          <p:nvPr/>
        </p:nvSpPr>
        <p:spPr>
          <a:xfrm>
            <a:off x="6537133" y="3686100"/>
            <a:ext cx="1278300" cy="595200"/>
          </a:xfrm>
          <a:prstGeom prst="rect">
            <a:avLst/>
          </a:prstGeom>
          <a:solidFill>
            <a:srgbClr val="B6D7A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Office Management of Partner Info</a:t>
            </a:r>
            <a:endParaRPr sz="1000"/>
          </a:p>
        </p:txBody>
      </p:sp>
      <p:sp>
        <p:nvSpPr>
          <p:cNvPr id="383" name="Google Shape;383;p49"/>
          <p:cNvSpPr/>
          <p:nvPr/>
        </p:nvSpPr>
        <p:spPr>
          <a:xfrm>
            <a:off x="6509983" y="4477875"/>
            <a:ext cx="1332600" cy="442800"/>
          </a:xfrm>
          <a:prstGeom prst="rect">
            <a:avLst/>
          </a:prstGeom>
          <a:solidFill>
            <a:srgbClr val="B6D7A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Office Management of Partner Access</a:t>
            </a:r>
            <a:endParaRPr sz="1000"/>
          </a:p>
        </p:txBody>
      </p:sp>
      <p:sp>
        <p:nvSpPr>
          <p:cNvPr id="384" name="Google Shape;384;p49"/>
          <p:cNvSpPr/>
          <p:nvPr/>
        </p:nvSpPr>
        <p:spPr>
          <a:xfrm>
            <a:off x="1392775" y="2237300"/>
            <a:ext cx="738000" cy="442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000"/>
              <a:t>Access Validation</a:t>
            </a:r>
            <a:endParaRPr sz="1000"/>
          </a:p>
        </p:txBody>
      </p:sp>
      <p:cxnSp>
        <p:nvCxnSpPr>
          <p:cNvPr id="385" name="Google Shape;385;p49"/>
          <p:cNvCxnSpPr>
            <a:stCxn id="369" idx="2"/>
            <a:endCxn id="386" idx="0"/>
          </p:cNvCxnSpPr>
          <p:nvPr/>
        </p:nvCxnSpPr>
        <p:spPr>
          <a:xfrm flipH="1">
            <a:off x="657534" y="1320687"/>
            <a:ext cx="14700" cy="997800"/>
          </a:xfrm>
          <a:prstGeom prst="straightConnector1">
            <a:avLst/>
          </a:prstGeom>
          <a:noFill/>
          <a:ln cap="flat" cmpd="sng" w="9525">
            <a:solidFill>
              <a:schemeClr val="dk2"/>
            </a:solidFill>
            <a:prstDash val="solid"/>
            <a:round/>
            <a:headEnd len="med" w="med" type="none"/>
            <a:tailEnd len="med" w="med" type="triangle"/>
          </a:ln>
        </p:spPr>
      </p:cxnSp>
      <p:cxnSp>
        <p:nvCxnSpPr>
          <p:cNvPr id="387" name="Google Shape;387;p49"/>
          <p:cNvCxnSpPr>
            <a:stCxn id="386" idx="3"/>
            <a:endCxn id="384" idx="1"/>
          </p:cNvCxnSpPr>
          <p:nvPr/>
        </p:nvCxnSpPr>
        <p:spPr>
          <a:xfrm>
            <a:off x="1241209" y="2458700"/>
            <a:ext cx="151500" cy="0"/>
          </a:xfrm>
          <a:prstGeom prst="straightConnector1">
            <a:avLst/>
          </a:prstGeom>
          <a:noFill/>
          <a:ln cap="flat" cmpd="sng" w="9525">
            <a:solidFill>
              <a:schemeClr val="dk2"/>
            </a:solidFill>
            <a:prstDash val="solid"/>
            <a:round/>
            <a:headEnd len="med" w="med" type="none"/>
            <a:tailEnd len="med" w="med" type="triangle"/>
          </a:ln>
        </p:spPr>
      </p:cxnSp>
      <p:cxnSp>
        <p:nvCxnSpPr>
          <p:cNvPr id="388" name="Google Shape;388;p49"/>
          <p:cNvCxnSpPr>
            <a:stCxn id="384" idx="3"/>
            <a:endCxn id="367" idx="1"/>
          </p:cNvCxnSpPr>
          <p:nvPr/>
        </p:nvCxnSpPr>
        <p:spPr>
          <a:xfrm>
            <a:off x="2130775" y="2458700"/>
            <a:ext cx="211500" cy="0"/>
          </a:xfrm>
          <a:prstGeom prst="straightConnector1">
            <a:avLst/>
          </a:prstGeom>
          <a:noFill/>
          <a:ln cap="flat" cmpd="sng" w="9525">
            <a:solidFill>
              <a:schemeClr val="dk2"/>
            </a:solidFill>
            <a:prstDash val="solid"/>
            <a:round/>
            <a:headEnd len="med" w="med" type="none"/>
            <a:tailEnd len="med" w="med" type="triangle"/>
          </a:ln>
        </p:spPr>
      </p:cxnSp>
      <p:sp>
        <p:nvSpPr>
          <p:cNvPr id="389" name="Google Shape;389;p49"/>
          <p:cNvSpPr txBox="1"/>
          <p:nvPr/>
        </p:nvSpPr>
        <p:spPr>
          <a:xfrm>
            <a:off x="295663" y="462800"/>
            <a:ext cx="7047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00">
                <a:solidFill>
                  <a:schemeClr val="dk2"/>
                </a:solidFill>
              </a:rPr>
              <a:t>Partner</a:t>
            </a:r>
            <a:endParaRPr sz="800">
              <a:solidFill>
                <a:schemeClr val="dk2"/>
              </a:solidFill>
            </a:endParaRPr>
          </a:p>
        </p:txBody>
      </p:sp>
      <p:pic>
        <p:nvPicPr>
          <p:cNvPr id="390" name="Google Shape;390;p49"/>
          <p:cNvPicPr preferRelativeResize="0"/>
          <p:nvPr/>
        </p:nvPicPr>
        <p:blipFill>
          <a:blip r:embed="rId3">
            <a:alphaModFix/>
          </a:blip>
          <a:stretch>
            <a:fillRect/>
          </a:stretch>
        </p:blipFill>
        <p:spPr>
          <a:xfrm>
            <a:off x="8347771" y="815063"/>
            <a:ext cx="645625" cy="668025"/>
          </a:xfrm>
          <a:prstGeom prst="rect">
            <a:avLst/>
          </a:prstGeom>
          <a:noFill/>
          <a:ln>
            <a:noFill/>
          </a:ln>
        </p:spPr>
      </p:pic>
      <p:sp>
        <p:nvSpPr>
          <p:cNvPr id="391" name="Google Shape;391;p49"/>
          <p:cNvSpPr txBox="1"/>
          <p:nvPr/>
        </p:nvSpPr>
        <p:spPr>
          <a:xfrm>
            <a:off x="8328850" y="544000"/>
            <a:ext cx="7047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00">
                <a:solidFill>
                  <a:schemeClr val="dk2"/>
                </a:solidFill>
              </a:rPr>
              <a:t>Forecaster</a:t>
            </a:r>
            <a:endParaRPr sz="800">
              <a:solidFill>
                <a:schemeClr val="dk2"/>
              </a:solidFill>
            </a:endParaRPr>
          </a:p>
        </p:txBody>
      </p:sp>
      <p:cxnSp>
        <p:nvCxnSpPr>
          <p:cNvPr id="392" name="Google Shape;392;p49"/>
          <p:cNvCxnSpPr>
            <a:stCxn id="384" idx="2"/>
            <a:endCxn id="383" idx="1"/>
          </p:cNvCxnSpPr>
          <p:nvPr/>
        </p:nvCxnSpPr>
        <p:spPr>
          <a:xfrm flipH="1" rot="-5400000">
            <a:off x="3126175" y="1315700"/>
            <a:ext cx="2019300" cy="4748100"/>
          </a:xfrm>
          <a:prstGeom prst="bentConnector2">
            <a:avLst/>
          </a:prstGeom>
          <a:noFill/>
          <a:ln cap="flat" cmpd="sng" w="9525">
            <a:solidFill>
              <a:schemeClr val="dk2"/>
            </a:solidFill>
            <a:prstDash val="solid"/>
            <a:round/>
            <a:headEnd len="med" w="med" type="triangle"/>
            <a:tailEnd len="med" w="med" type="triangle"/>
          </a:ln>
        </p:spPr>
      </p:cxnSp>
      <p:sp>
        <p:nvSpPr>
          <p:cNvPr id="393" name="Google Shape;393;p49"/>
          <p:cNvSpPr/>
          <p:nvPr/>
        </p:nvSpPr>
        <p:spPr>
          <a:xfrm>
            <a:off x="8266038" y="2311550"/>
            <a:ext cx="809100" cy="8148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NOAA </a:t>
            </a:r>
            <a:br>
              <a:rPr lang="en-US" sz="1000"/>
            </a:br>
            <a:r>
              <a:rPr lang="en-US" sz="1000"/>
              <a:t>SSO</a:t>
            </a:r>
            <a:br>
              <a:rPr lang="en-US" sz="1000"/>
            </a:br>
            <a:r>
              <a:rPr lang="en-US" sz="1000"/>
              <a:t>Access Validation</a:t>
            </a:r>
            <a:endParaRPr sz="1000"/>
          </a:p>
        </p:txBody>
      </p:sp>
      <p:cxnSp>
        <p:nvCxnSpPr>
          <p:cNvPr id="394" name="Google Shape;394;p49"/>
          <p:cNvCxnSpPr>
            <a:stCxn id="390" idx="2"/>
            <a:endCxn id="393" idx="0"/>
          </p:cNvCxnSpPr>
          <p:nvPr/>
        </p:nvCxnSpPr>
        <p:spPr>
          <a:xfrm>
            <a:off x="8670583" y="1483087"/>
            <a:ext cx="0" cy="828600"/>
          </a:xfrm>
          <a:prstGeom prst="straightConnector1">
            <a:avLst/>
          </a:prstGeom>
          <a:noFill/>
          <a:ln cap="flat" cmpd="sng" w="9525">
            <a:solidFill>
              <a:schemeClr val="dk2"/>
            </a:solidFill>
            <a:prstDash val="solid"/>
            <a:round/>
            <a:headEnd len="med" w="med" type="none"/>
            <a:tailEnd len="med" w="med" type="triangle"/>
          </a:ln>
        </p:spPr>
      </p:cxnSp>
      <p:cxnSp>
        <p:nvCxnSpPr>
          <p:cNvPr id="395" name="Google Shape;395;p49"/>
          <p:cNvCxnSpPr>
            <a:stCxn id="393" idx="1"/>
            <a:endCxn id="373" idx="3"/>
          </p:cNvCxnSpPr>
          <p:nvPr/>
        </p:nvCxnSpPr>
        <p:spPr>
          <a:xfrm rot="10800000">
            <a:off x="7983438" y="2718950"/>
            <a:ext cx="282600" cy="0"/>
          </a:xfrm>
          <a:prstGeom prst="straightConnector1">
            <a:avLst/>
          </a:prstGeom>
          <a:noFill/>
          <a:ln cap="flat" cmpd="sng" w="9525">
            <a:solidFill>
              <a:schemeClr val="dk2"/>
            </a:solidFill>
            <a:prstDash val="solid"/>
            <a:round/>
            <a:headEnd len="med" w="med" type="none"/>
            <a:tailEnd len="med" w="med" type="triangle"/>
          </a:ln>
        </p:spPr>
      </p:cxnSp>
      <p:grpSp>
        <p:nvGrpSpPr>
          <p:cNvPr id="396" name="Google Shape;396;p49"/>
          <p:cNvGrpSpPr/>
          <p:nvPr/>
        </p:nvGrpSpPr>
        <p:grpSpPr>
          <a:xfrm>
            <a:off x="30025" y="2302425"/>
            <a:ext cx="1236000" cy="1097700"/>
            <a:chOff x="30025" y="2302425"/>
            <a:chExt cx="1236000" cy="1097700"/>
          </a:xfrm>
        </p:grpSpPr>
        <p:sp>
          <p:nvSpPr>
            <p:cNvPr id="397" name="Google Shape;397;p49"/>
            <p:cNvSpPr/>
            <p:nvPr/>
          </p:nvSpPr>
          <p:spPr>
            <a:xfrm>
              <a:off x="30025" y="2302425"/>
              <a:ext cx="1236000" cy="10977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pic>
          <p:nvPicPr>
            <p:cNvPr id="386" name="Google Shape;386;p49"/>
            <p:cNvPicPr preferRelativeResize="0"/>
            <p:nvPr/>
          </p:nvPicPr>
          <p:blipFill>
            <a:blip r:embed="rId4">
              <a:alphaModFix/>
            </a:blip>
            <a:stretch>
              <a:fillRect/>
            </a:stretch>
          </p:blipFill>
          <p:spPr>
            <a:xfrm>
              <a:off x="73609" y="2318588"/>
              <a:ext cx="1167600" cy="280225"/>
            </a:xfrm>
            <a:prstGeom prst="rect">
              <a:avLst/>
            </a:prstGeom>
            <a:noFill/>
            <a:ln>
              <a:noFill/>
            </a:ln>
          </p:spPr>
        </p:pic>
        <p:pic>
          <p:nvPicPr>
            <p:cNvPr id="398" name="Google Shape;398;p49"/>
            <p:cNvPicPr preferRelativeResize="0"/>
            <p:nvPr/>
          </p:nvPicPr>
          <p:blipFill>
            <a:blip r:embed="rId5">
              <a:alphaModFix/>
            </a:blip>
            <a:stretch>
              <a:fillRect/>
            </a:stretch>
          </p:blipFill>
          <p:spPr>
            <a:xfrm>
              <a:off x="62950" y="2632872"/>
              <a:ext cx="1167600" cy="736094"/>
            </a:xfrm>
            <a:prstGeom prst="rect">
              <a:avLst/>
            </a:prstGeom>
            <a:noFill/>
            <a:ln>
              <a:noFill/>
            </a:ln>
          </p:spPr>
        </p:pic>
      </p:grpSp>
      <p:sp>
        <p:nvSpPr>
          <p:cNvPr id="399" name="Google Shape;399;p49"/>
          <p:cNvSpPr/>
          <p:nvPr/>
        </p:nvSpPr>
        <p:spPr>
          <a:xfrm>
            <a:off x="2483375" y="831575"/>
            <a:ext cx="1378800" cy="310200"/>
          </a:xfrm>
          <a:prstGeom prst="rect">
            <a:avLst/>
          </a:prstGeom>
          <a:solidFill>
            <a:srgbClr val="FFD966"/>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100"/>
              <a:t>Initial Registration</a:t>
            </a:r>
            <a:endParaRPr sz="1100"/>
          </a:p>
        </p:txBody>
      </p:sp>
      <p:cxnSp>
        <p:nvCxnSpPr>
          <p:cNvPr id="400" name="Google Shape;400;p49"/>
          <p:cNvCxnSpPr>
            <a:stCxn id="369" idx="3"/>
            <a:endCxn id="399" idx="1"/>
          </p:cNvCxnSpPr>
          <p:nvPr/>
        </p:nvCxnSpPr>
        <p:spPr>
          <a:xfrm>
            <a:off x="995047" y="986675"/>
            <a:ext cx="1488300" cy="0"/>
          </a:xfrm>
          <a:prstGeom prst="straightConnector1">
            <a:avLst/>
          </a:prstGeom>
          <a:noFill/>
          <a:ln cap="flat" cmpd="sng" w="9525">
            <a:solidFill>
              <a:schemeClr val="dk2"/>
            </a:solidFill>
            <a:prstDash val="solid"/>
            <a:round/>
            <a:headEnd len="med" w="med" type="none"/>
            <a:tailEnd len="med" w="med" type="triangle"/>
          </a:ln>
        </p:spPr>
      </p:cxnSp>
      <p:sp>
        <p:nvSpPr>
          <p:cNvPr id="401" name="Google Shape;401;p49"/>
          <p:cNvSpPr txBox="1"/>
          <p:nvPr/>
        </p:nvSpPr>
        <p:spPr>
          <a:xfrm>
            <a:off x="2254200" y="-42150"/>
            <a:ext cx="46356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2"/>
                </a:solidFill>
              </a:rPr>
              <a:t>Partner Portal including Modernized iNWS</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5" name="Shape 405"/>
        <p:cNvGrpSpPr/>
        <p:nvPr/>
      </p:nvGrpSpPr>
      <p:grpSpPr>
        <a:xfrm>
          <a:off x="0" y="0"/>
          <a:ext cx="0" cy="0"/>
          <a:chOff x="0" y="0"/>
          <a:chExt cx="0" cy="0"/>
        </a:xfrm>
      </p:grpSpPr>
      <p:sp>
        <p:nvSpPr>
          <p:cNvPr id="406" name="Google Shape;406;p50"/>
          <p:cNvSpPr txBox="1"/>
          <p:nvPr>
            <p:ph type="title"/>
          </p:nvPr>
        </p:nvSpPr>
        <p:spPr>
          <a:xfrm>
            <a:off x="311700" y="75725"/>
            <a:ext cx="8520600" cy="707400"/>
          </a:xfrm>
          <a:prstGeom prst="rect">
            <a:avLst/>
          </a:prstGeom>
        </p:spPr>
        <p:txBody>
          <a:bodyPr anchorCtr="0" anchor="t" bIns="45700" lIns="0" spcFirstLastPara="1" rIns="0" wrap="square" tIns="45700">
            <a:normAutofit/>
          </a:bodyPr>
          <a:lstStyle/>
          <a:p>
            <a:pPr indent="0" lvl="0" marL="0" rtl="0" algn="ctr">
              <a:spcBef>
                <a:spcPts val="0"/>
              </a:spcBef>
              <a:spcAft>
                <a:spcPts val="0"/>
              </a:spcAft>
              <a:buNone/>
            </a:pPr>
            <a:r>
              <a:rPr lang="en-US">
                <a:solidFill>
                  <a:srgbClr val="0B4596"/>
                </a:solidFill>
                <a:latin typeface="Calibri"/>
                <a:ea typeface="Calibri"/>
                <a:cs typeface="Calibri"/>
                <a:sym typeface="Calibri"/>
              </a:rPr>
              <a:t>Collaborative Co-development</a:t>
            </a:r>
            <a:endParaRPr b="1">
              <a:solidFill>
                <a:srgbClr val="0B4596"/>
              </a:solidFill>
              <a:latin typeface="Calibri"/>
              <a:ea typeface="Calibri"/>
              <a:cs typeface="Calibri"/>
              <a:sym typeface="Calibri"/>
            </a:endParaRPr>
          </a:p>
        </p:txBody>
      </p:sp>
      <p:sp>
        <p:nvSpPr>
          <p:cNvPr id="407" name="Google Shape;407;p50"/>
          <p:cNvSpPr txBox="1"/>
          <p:nvPr/>
        </p:nvSpPr>
        <p:spPr>
          <a:xfrm>
            <a:off x="1429750" y="797575"/>
            <a:ext cx="6514500" cy="35913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003087"/>
              </a:buClr>
              <a:buSzPts val="2000"/>
              <a:buChar char="●"/>
            </a:pPr>
            <a:r>
              <a:rPr lang="en-US" sz="2000">
                <a:solidFill>
                  <a:srgbClr val="003087"/>
                </a:solidFill>
              </a:rPr>
              <a:t>Before anything else, we need to all be on a level playing field of knowledge across the applications. We need a series of demonstrations for all applications.</a:t>
            </a:r>
            <a:endParaRPr sz="2000">
              <a:solidFill>
                <a:srgbClr val="003087"/>
              </a:solidFill>
            </a:endParaRPr>
          </a:p>
          <a:p>
            <a:pPr indent="-355600" lvl="0" marL="457200" rtl="0" algn="l">
              <a:spcBef>
                <a:spcPts val="0"/>
              </a:spcBef>
              <a:spcAft>
                <a:spcPts val="0"/>
              </a:spcAft>
              <a:buClr>
                <a:srgbClr val="003087"/>
              </a:buClr>
              <a:buSzPts val="2000"/>
              <a:buChar char="●"/>
            </a:pPr>
            <a:r>
              <a:rPr lang="en-US" sz="2000">
                <a:solidFill>
                  <a:srgbClr val="003087"/>
                </a:solidFill>
              </a:rPr>
              <a:t>We will need to organize ourselves, including Project Management, technologies, and team structure and roles.</a:t>
            </a:r>
            <a:endParaRPr sz="2000">
              <a:solidFill>
                <a:srgbClr val="003087"/>
              </a:solidFill>
            </a:endParaRPr>
          </a:p>
          <a:p>
            <a:pPr indent="-355600" lvl="0" marL="457200" rtl="0" algn="l">
              <a:spcBef>
                <a:spcPts val="0"/>
              </a:spcBef>
              <a:spcAft>
                <a:spcPts val="0"/>
              </a:spcAft>
              <a:buClr>
                <a:srgbClr val="003087"/>
              </a:buClr>
              <a:buSzPts val="2000"/>
              <a:buChar char="●"/>
            </a:pPr>
            <a:r>
              <a:rPr lang="en-US" sz="2000">
                <a:solidFill>
                  <a:srgbClr val="003087"/>
                </a:solidFill>
              </a:rPr>
              <a:t>It will at times be hard to break down the barriers to effective co-development. We take pride in our work, and it shows. I will be leading the effort to build a cohesive MDL/GSL team.</a:t>
            </a:r>
            <a:endParaRPr sz="2000">
              <a:solidFill>
                <a:srgbClr val="003087"/>
              </a:solidFill>
            </a:endParaRPr>
          </a:p>
          <a:p>
            <a:pPr indent="0" lvl="0" marL="0" rtl="0" algn="l">
              <a:spcBef>
                <a:spcPts val="0"/>
              </a:spcBef>
              <a:spcAft>
                <a:spcPts val="0"/>
              </a:spcAft>
              <a:buNone/>
            </a:pPr>
            <a:r>
              <a:t/>
            </a:r>
            <a:endParaRPr sz="2000">
              <a:solidFill>
                <a:srgbClr val="003087"/>
              </a:solidFill>
            </a:endParaRPr>
          </a:p>
          <a:p>
            <a:pPr indent="0" lvl="0" marL="0" rtl="0" algn="l">
              <a:spcBef>
                <a:spcPts val="0"/>
              </a:spcBef>
              <a:spcAft>
                <a:spcPts val="0"/>
              </a:spcAft>
              <a:buNone/>
            </a:pPr>
            <a:r>
              <a:t/>
            </a:r>
            <a:endParaRPr sz="2000">
              <a:solidFill>
                <a:srgbClr val="00308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6"/>
          <p:cNvSpPr txBox="1"/>
          <p:nvPr>
            <p:ph type="title"/>
          </p:nvPr>
        </p:nvSpPr>
        <p:spPr>
          <a:xfrm>
            <a:off x="457200" y="913825"/>
            <a:ext cx="8229600" cy="97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NWS Connect?</a:t>
            </a:r>
            <a:endParaRPr/>
          </a:p>
        </p:txBody>
      </p:sp>
      <p:sp>
        <p:nvSpPr>
          <p:cNvPr id="143" name="Google Shape;143;p36"/>
          <p:cNvSpPr txBox="1"/>
          <p:nvPr>
            <p:ph type="title"/>
          </p:nvPr>
        </p:nvSpPr>
        <p:spPr>
          <a:xfrm>
            <a:off x="457200" y="2237550"/>
            <a:ext cx="8229600" cy="12381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None/>
            </a:pPr>
            <a:r>
              <a:rPr lang="en-US" sz="1900"/>
              <a:t>NWS Connect is a system to provide an evolving set of tools that can be utilized by NWS field offices, regional centers, and national centers in order to foster internal coordination and communication that supports the provision of IDSS to Partners and Community Engagement.</a:t>
            </a:r>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7"/>
          <p:cNvSpPr txBox="1"/>
          <p:nvPr>
            <p:ph type="title"/>
          </p:nvPr>
        </p:nvSpPr>
        <p:spPr>
          <a:xfrm>
            <a:off x="457200" y="274638"/>
            <a:ext cx="8229600" cy="594300"/>
          </a:xfrm>
          <a:prstGeom prst="rect">
            <a:avLst/>
          </a:prstGeom>
        </p:spPr>
        <p:txBody>
          <a:bodyPr anchorCtr="0" anchor="ctr" bIns="45700" lIns="0" spcFirstLastPara="1" rIns="0" wrap="square" tIns="45700">
            <a:normAutofit/>
          </a:bodyPr>
          <a:lstStyle/>
          <a:p>
            <a:pPr indent="0" lvl="0" marL="0" rtl="0" algn="ctr">
              <a:spcBef>
                <a:spcPts val="0"/>
              </a:spcBef>
              <a:spcAft>
                <a:spcPts val="0"/>
              </a:spcAft>
              <a:buNone/>
            </a:pPr>
            <a:r>
              <a:rPr lang="en-US">
                <a:solidFill>
                  <a:srgbClr val="01579B"/>
                </a:solidFill>
              </a:rPr>
              <a:t>NWS Connect’s First Release</a:t>
            </a:r>
            <a:endParaRPr>
              <a:solidFill>
                <a:srgbClr val="01579B"/>
              </a:solidFill>
            </a:endParaRPr>
          </a:p>
        </p:txBody>
      </p:sp>
      <p:sp>
        <p:nvSpPr>
          <p:cNvPr id="149" name="Google Shape;149;p37"/>
          <p:cNvSpPr/>
          <p:nvPr/>
        </p:nvSpPr>
        <p:spPr>
          <a:xfrm>
            <a:off x="2995500" y="1149450"/>
            <a:ext cx="3153000" cy="481200"/>
          </a:xfrm>
          <a:prstGeom prst="roundRect">
            <a:avLst>
              <a:gd fmla="val 50000" name="adj"/>
            </a:avLst>
          </a:prstGeom>
          <a:solidFill>
            <a:schemeClr val="accent3"/>
          </a:solidFill>
          <a:ln>
            <a:noFill/>
          </a:ln>
        </p:spPr>
        <p:txBody>
          <a:bodyPr anchorCtr="0" anchor="ctr" bIns="91425" lIns="182875" spcFirstLastPara="1" rIns="91425" wrap="square" tIns="91425">
            <a:noAutofit/>
          </a:bodyPr>
          <a:lstStyle/>
          <a:p>
            <a:pPr indent="0" lvl="0" marL="0" rtl="0" algn="ctr">
              <a:spcBef>
                <a:spcPts val="0"/>
              </a:spcBef>
              <a:spcAft>
                <a:spcPts val="0"/>
              </a:spcAft>
              <a:buNone/>
            </a:pPr>
            <a:r>
              <a:rPr b="1" lang="en-US" sz="2000">
                <a:solidFill>
                  <a:schemeClr val="lt1"/>
                </a:solidFill>
                <a:latin typeface="Fira Sans Extra Condensed"/>
                <a:ea typeface="Fira Sans Extra Condensed"/>
                <a:cs typeface="Fira Sans Extra Condensed"/>
                <a:sym typeface="Fira Sans Extra Condensed"/>
              </a:rPr>
              <a:t>Initial Operating Capability</a:t>
            </a:r>
            <a:endParaRPr b="1" sz="2000">
              <a:solidFill>
                <a:schemeClr val="lt1"/>
              </a:solidFill>
              <a:latin typeface="Fira Sans Extra Condensed"/>
              <a:ea typeface="Fira Sans Extra Condensed"/>
              <a:cs typeface="Fira Sans Extra Condensed"/>
              <a:sym typeface="Fira Sans Extra Condensed"/>
            </a:endParaRPr>
          </a:p>
        </p:txBody>
      </p:sp>
      <p:grpSp>
        <p:nvGrpSpPr>
          <p:cNvPr id="150" name="Google Shape;150;p37"/>
          <p:cNvGrpSpPr/>
          <p:nvPr/>
        </p:nvGrpSpPr>
        <p:grpSpPr>
          <a:xfrm>
            <a:off x="457225" y="3096425"/>
            <a:ext cx="2395200" cy="1344902"/>
            <a:chOff x="457250" y="3391700"/>
            <a:chExt cx="2395200" cy="1344902"/>
          </a:xfrm>
        </p:grpSpPr>
        <p:sp>
          <p:nvSpPr>
            <p:cNvPr id="151" name="Google Shape;151;p37"/>
            <p:cNvSpPr txBox="1"/>
            <p:nvPr/>
          </p:nvSpPr>
          <p:spPr>
            <a:xfrm>
              <a:off x="457250" y="3888802"/>
              <a:ext cx="2395200" cy="8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chemeClr val="dk2"/>
                  </a:solidFill>
                  <a:latin typeface="Roboto"/>
                  <a:ea typeface="Roboto"/>
                  <a:cs typeface="Roboto"/>
                  <a:sym typeface="Roboto"/>
                </a:rPr>
                <a:t>A universal database which allows for the NWS to store, display, filter and organize partner contact and role information. </a:t>
              </a:r>
              <a:endParaRPr sz="1200">
                <a:solidFill>
                  <a:schemeClr val="dk2"/>
                </a:solidFill>
                <a:latin typeface="Roboto"/>
                <a:ea typeface="Roboto"/>
                <a:cs typeface="Roboto"/>
                <a:sym typeface="Roboto"/>
              </a:endParaRPr>
            </a:p>
          </p:txBody>
        </p:sp>
        <p:sp>
          <p:nvSpPr>
            <p:cNvPr id="152" name="Google Shape;152;p37"/>
            <p:cNvSpPr/>
            <p:nvPr/>
          </p:nvSpPr>
          <p:spPr>
            <a:xfrm>
              <a:off x="457250" y="3391700"/>
              <a:ext cx="2395200" cy="3468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chemeClr val="lt1"/>
                  </a:solidFill>
                  <a:latin typeface="Fira Sans Extra Condensed Medium"/>
                  <a:ea typeface="Fira Sans Extra Condensed Medium"/>
                  <a:cs typeface="Fira Sans Extra Condensed Medium"/>
                  <a:sym typeface="Fira Sans Extra Condensed Medium"/>
                </a:rPr>
                <a:t>Store Partner Information</a:t>
              </a:r>
              <a:endParaRPr sz="1500">
                <a:solidFill>
                  <a:schemeClr val="lt1"/>
                </a:solidFill>
                <a:latin typeface="Fira Sans Extra Condensed Medium"/>
                <a:ea typeface="Fira Sans Extra Condensed Medium"/>
                <a:cs typeface="Fira Sans Extra Condensed Medium"/>
                <a:sym typeface="Fira Sans Extra Condensed Medium"/>
              </a:endParaRPr>
            </a:p>
          </p:txBody>
        </p:sp>
      </p:grpSp>
      <p:grpSp>
        <p:nvGrpSpPr>
          <p:cNvPr id="153" name="Google Shape;153;p37"/>
          <p:cNvGrpSpPr/>
          <p:nvPr/>
        </p:nvGrpSpPr>
        <p:grpSpPr>
          <a:xfrm>
            <a:off x="6291575" y="3096425"/>
            <a:ext cx="2395200" cy="1344902"/>
            <a:chOff x="6291600" y="3391700"/>
            <a:chExt cx="2395200" cy="1344902"/>
          </a:xfrm>
        </p:grpSpPr>
        <p:sp>
          <p:nvSpPr>
            <p:cNvPr id="154" name="Google Shape;154;p37"/>
            <p:cNvSpPr txBox="1"/>
            <p:nvPr/>
          </p:nvSpPr>
          <p:spPr>
            <a:xfrm>
              <a:off x="6291600" y="3888802"/>
              <a:ext cx="2395200" cy="84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chemeClr val="dk2"/>
                  </a:solidFill>
                  <a:latin typeface="Roboto"/>
                  <a:ea typeface="Roboto"/>
                  <a:cs typeface="Roboto"/>
                  <a:sym typeface="Roboto"/>
                </a:rPr>
                <a:t>NWS Connect implements a way to </a:t>
              </a:r>
              <a:r>
                <a:rPr lang="en-US" sz="1200">
                  <a:solidFill>
                    <a:schemeClr val="dk2"/>
                  </a:solidFill>
                  <a:latin typeface="Roboto"/>
                  <a:ea typeface="Roboto"/>
                  <a:cs typeface="Roboto"/>
                  <a:sym typeface="Roboto"/>
                </a:rPr>
                <a:t>send email messages to individuals and groups of </a:t>
              </a:r>
              <a:r>
                <a:rPr lang="en-US" sz="1200">
                  <a:solidFill>
                    <a:schemeClr val="dk2"/>
                  </a:solidFill>
                  <a:highlight>
                    <a:schemeClr val="lt1"/>
                  </a:highlight>
                  <a:latin typeface="Roboto"/>
                  <a:ea typeface="Roboto"/>
                  <a:cs typeface="Roboto"/>
                  <a:sym typeface="Roboto"/>
                </a:rPr>
                <a:t>core and general partners, while avoiding Gmail limitations.</a:t>
              </a:r>
              <a:endParaRPr sz="1200">
                <a:solidFill>
                  <a:schemeClr val="dk2"/>
                </a:solidFill>
                <a:highlight>
                  <a:schemeClr val="lt1"/>
                </a:highlight>
                <a:latin typeface="Roboto"/>
                <a:ea typeface="Roboto"/>
                <a:cs typeface="Roboto"/>
                <a:sym typeface="Roboto"/>
              </a:endParaRPr>
            </a:p>
          </p:txBody>
        </p:sp>
        <p:sp>
          <p:nvSpPr>
            <p:cNvPr id="155" name="Google Shape;155;p37"/>
            <p:cNvSpPr/>
            <p:nvPr/>
          </p:nvSpPr>
          <p:spPr>
            <a:xfrm>
              <a:off x="6291600" y="3391700"/>
              <a:ext cx="2395200" cy="3468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chemeClr val="lt1"/>
                  </a:solidFill>
                  <a:latin typeface="Fira Sans Extra Condensed Medium"/>
                  <a:ea typeface="Fira Sans Extra Condensed Medium"/>
                  <a:cs typeface="Fira Sans Extra Condensed Medium"/>
                  <a:sym typeface="Fira Sans Extra Condensed Medium"/>
                </a:rPr>
                <a:t>Communications</a:t>
              </a:r>
              <a:endParaRPr sz="1500">
                <a:solidFill>
                  <a:schemeClr val="lt1"/>
                </a:solidFill>
                <a:latin typeface="Fira Sans Extra Condensed Medium"/>
                <a:ea typeface="Fira Sans Extra Condensed Medium"/>
                <a:cs typeface="Fira Sans Extra Condensed Medium"/>
                <a:sym typeface="Fira Sans Extra Condensed Medium"/>
              </a:endParaRPr>
            </a:p>
          </p:txBody>
        </p:sp>
      </p:grpSp>
      <p:grpSp>
        <p:nvGrpSpPr>
          <p:cNvPr id="156" name="Google Shape;156;p37"/>
          <p:cNvGrpSpPr/>
          <p:nvPr/>
        </p:nvGrpSpPr>
        <p:grpSpPr>
          <a:xfrm>
            <a:off x="3177425" y="3096425"/>
            <a:ext cx="2917200" cy="1498225"/>
            <a:chOff x="3177450" y="3391700"/>
            <a:chExt cx="2917200" cy="1498225"/>
          </a:xfrm>
        </p:grpSpPr>
        <p:sp>
          <p:nvSpPr>
            <p:cNvPr id="157" name="Google Shape;157;p37"/>
            <p:cNvSpPr txBox="1"/>
            <p:nvPr/>
          </p:nvSpPr>
          <p:spPr>
            <a:xfrm>
              <a:off x="3177450" y="3839925"/>
              <a:ext cx="2917200" cy="105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chemeClr val="dk2"/>
                  </a:solidFill>
                  <a:latin typeface="Roboto"/>
                  <a:ea typeface="Roboto"/>
                  <a:cs typeface="Roboto"/>
                  <a:sym typeface="Roboto"/>
                </a:rPr>
                <a:t>NWS Connect </a:t>
              </a:r>
              <a:r>
                <a:rPr lang="en-US" sz="1200">
                  <a:solidFill>
                    <a:schemeClr val="dk2"/>
                  </a:solidFill>
                  <a:latin typeface="Roboto"/>
                  <a:ea typeface="Roboto"/>
                  <a:cs typeface="Roboto"/>
                  <a:sym typeface="Roboto"/>
                </a:rPr>
                <a:t>IOC will contains </a:t>
              </a:r>
              <a:r>
                <a:rPr lang="en-US" sz="1200">
                  <a:solidFill>
                    <a:schemeClr val="dk2"/>
                  </a:solidFill>
                  <a:latin typeface="Roboto"/>
                  <a:ea typeface="Roboto"/>
                  <a:cs typeface="Roboto"/>
                  <a:sym typeface="Roboto"/>
                </a:rPr>
                <a:t>the first operational capability</a:t>
              </a:r>
              <a:r>
                <a:rPr lang="en-US" sz="1200">
                  <a:solidFill>
                    <a:schemeClr val="dk2"/>
                  </a:solidFill>
                  <a:latin typeface="Roboto"/>
                  <a:ea typeface="Roboto"/>
                  <a:cs typeface="Roboto"/>
                  <a:sym typeface="Roboto"/>
                </a:rPr>
                <a:t> for IDSS Support Profiles focused on Event Support. This will allow us to identify partner IDSS concerns and environmental thresholds</a:t>
              </a:r>
              <a:r>
                <a:rPr lang="en-US" sz="1200">
                  <a:solidFill>
                    <a:schemeClr val="dk1"/>
                  </a:solidFill>
                  <a:latin typeface="Roboto"/>
                  <a:ea typeface="Roboto"/>
                  <a:cs typeface="Roboto"/>
                  <a:sym typeface="Roboto"/>
                </a:rPr>
                <a:t>. </a:t>
              </a:r>
              <a:endParaRPr i="1" sz="1200">
                <a:solidFill>
                  <a:schemeClr val="dk1"/>
                </a:solidFill>
                <a:latin typeface="Roboto"/>
                <a:ea typeface="Roboto"/>
                <a:cs typeface="Roboto"/>
                <a:sym typeface="Roboto"/>
              </a:endParaRPr>
            </a:p>
          </p:txBody>
        </p:sp>
        <p:sp>
          <p:nvSpPr>
            <p:cNvPr id="158" name="Google Shape;158;p37"/>
            <p:cNvSpPr/>
            <p:nvPr/>
          </p:nvSpPr>
          <p:spPr>
            <a:xfrm>
              <a:off x="3374425" y="3391700"/>
              <a:ext cx="2395200" cy="3468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chemeClr val="lt1"/>
                  </a:solidFill>
                  <a:latin typeface="Fira Sans Extra Condensed Medium"/>
                  <a:ea typeface="Fira Sans Extra Condensed Medium"/>
                  <a:cs typeface="Fira Sans Extra Condensed Medium"/>
                  <a:sym typeface="Fira Sans Extra Condensed Medium"/>
                </a:rPr>
                <a:t>Support Profiles</a:t>
              </a:r>
              <a:endParaRPr sz="1500">
                <a:solidFill>
                  <a:schemeClr val="lt1"/>
                </a:solidFill>
                <a:latin typeface="Fira Sans Extra Condensed Medium"/>
                <a:ea typeface="Fira Sans Extra Condensed Medium"/>
                <a:cs typeface="Fira Sans Extra Condensed Medium"/>
                <a:sym typeface="Fira Sans Extra Condensed Medium"/>
              </a:endParaRPr>
            </a:p>
          </p:txBody>
        </p:sp>
      </p:grpSp>
      <p:sp>
        <p:nvSpPr>
          <p:cNvPr id="159" name="Google Shape;159;p37"/>
          <p:cNvSpPr/>
          <p:nvPr/>
        </p:nvSpPr>
        <p:spPr>
          <a:xfrm rot="10800000">
            <a:off x="1187125" y="1911138"/>
            <a:ext cx="935400" cy="9354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7"/>
          <p:cNvSpPr/>
          <p:nvPr/>
        </p:nvSpPr>
        <p:spPr>
          <a:xfrm rot="10800000">
            <a:off x="7021475" y="1911138"/>
            <a:ext cx="935400" cy="935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7"/>
          <p:cNvSpPr/>
          <p:nvPr/>
        </p:nvSpPr>
        <p:spPr>
          <a:xfrm rot="10800000">
            <a:off x="4104300" y="1911138"/>
            <a:ext cx="935400" cy="935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2" name="Google Shape;162;p37"/>
          <p:cNvCxnSpPr>
            <a:stCxn id="149" idx="2"/>
            <a:endCxn id="159" idx="4"/>
          </p:cNvCxnSpPr>
          <p:nvPr/>
        </p:nvCxnSpPr>
        <p:spPr>
          <a:xfrm rot="5400000">
            <a:off x="2973150" y="312300"/>
            <a:ext cx="280500" cy="2917200"/>
          </a:xfrm>
          <a:prstGeom prst="curvedConnector3">
            <a:avLst>
              <a:gd fmla="val 49998" name="adj1"/>
            </a:avLst>
          </a:prstGeom>
          <a:noFill/>
          <a:ln cap="flat" cmpd="sng" w="19050">
            <a:solidFill>
              <a:schemeClr val="accent3"/>
            </a:solidFill>
            <a:prstDash val="solid"/>
            <a:round/>
            <a:headEnd len="med" w="med" type="none"/>
            <a:tailEnd len="med" w="med" type="none"/>
          </a:ln>
        </p:spPr>
      </p:cxnSp>
      <p:cxnSp>
        <p:nvCxnSpPr>
          <p:cNvPr id="163" name="Google Shape;163;p37"/>
          <p:cNvCxnSpPr>
            <a:stCxn id="149" idx="2"/>
            <a:endCxn id="160" idx="4"/>
          </p:cNvCxnSpPr>
          <p:nvPr/>
        </p:nvCxnSpPr>
        <p:spPr>
          <a:xfrm flipH="1" rot="-5400000">
            <a:off x="5890350" y="312300"/>
            <a:ext cx="280500" cy="2917200"/>
          </a:xfrm>
          <a:prstGeom prst="curvedConnector3">
            <a:avLst>
              <a:gd fmla="val 49998" name="adj1"/>
            </a:avLst>
          </a:prstGeom>
          <a:noFill/>
          <a:ln cap="flat" cmpd="sng" w="19050">
            <a:solidFill>
              <a:schemeClr val="accent3"/>
            </a:solidFill>
            <a:prstDash val="solid"/>
            <a:round/>
            <a:headEnd len="med" w="med" type="none"/>
            <a:tailEnd len="med" w="med" type="none"/>
          </a:ln>
        </p:spPr>
      </p:cxnSp>
      <p:cxnSp>
        <p:nvCxnSpPr>
          <p:cNvPr id="164" name="Google Shape;164;p37"/>
          <p:cNvCxnSpPr>
            <a:stCxn id="149" idx="2"/>
            <a:endCxn id="161" idx="4"/>
          </p:cNvCxnSpPr>
          <p:nvPr/>
        </p:nvCxnSpPr>
        <p:spPr>
          <a:xfrm>
            <a:off x="4572000" y="1630650"/>
            <a:ext cx="0" cy="280500"/>
          </a:xfrm>
          <a:prstGeom prst="straightConnector1">
            <a:avLst/>
          </a:prstGeom>
          <a:noFill/>
          <a:ln cap="flat" cmpd="sng" w="19050">
            <a:solidFill>
              <a:schemeClr val="accent3"/>
            </a:solidFill>
            <a:prstDash val="solid"/>
            <a:round/>
            <a:headEnd len="med" w="med" type="none"/>
            <a:tailEnd len="med" w="med" type="none"/>
          </a:ln>
        </p:spPr>
      </p:cxnSp>
      <p:cxnSp>
        <p:nvCxnSpPr>
          <p:cNvPr id="165" name="Google Shape;165;p37"/>
          <p:cNvCxnSpPr>
            <a:stCxn id="159" idx="0"/>
            <a:endCxn id="152" idx="0"/>
          </p:cNvCxnSpPr>
          <p:nvPr/>
        </p:nvCxnSpPr>
        <p:spPr>
          <a:xfrm>
            <a:off x="1654825" y="2846538"/>
            <a:ext cx="0" cy="249900"/>
          </a:xfrm>
          <a:prstGeom prst="straightConnector1">
            <a:avLst/>
          </a:prstGeom>
          <a:noFill/>
          <a:ln cap="flat" cmpd="sng" w="19050">
            <a:solidFill>
              <a:schemeClr val="accent3"/>
            </a:solidFill>
            <a:prstDash val="solid"/>
            <a:round/>
            <a:headEnd len="med" w="med" type="none"/>
            <a:tailEnd len="med" w="med" type="none"/>
          </a:ln>
        </p:spPr>
      </p:cxnSp>
      <p:cxnSp>
        <p:nvCxnSpPr>
          <p:cNvPr id="166" name="Google Shape;166;p37"/>
          <p:cNvCxnSpPr>
            <a:stCxn id="161" idx="0"/>
            <a:endCxn id="158" idx="0"/>
          </p:cNvCxnSpPr>
          <p:nvPr/>
        </p:nvCxnSpPr>
        <p:spPr>
          <a:xfrm>
            <a:off x="4572000" y="2846538"/>
            <a:ext cx="0" cy="249900"/>
          </a:xfrm>
          <a:prstGeom prst="straightConnector1">
            <a:avLst/>
          </a:prstGeom>
          <a:noFill/>
          <a:ln cap="flat" cmpd="sng" w="19050">
            <a:solidFill>
              <a:schemeClr val="accent3"/>
            </a:solidFill>
            <a:prstDash val="solid"/>
            <a:round/>
            <a:headEnd len="med" w="med" type="none"/>
            <a:tailEnd len="med" w="med" type="none"/>
          </a:ln>
        </p:spPr>
      </p:cxnSp>
      <p:cxnSp>
        <p:nvCxnSpPr>
          <p:cNvPr id="167" name="Google Shape;167;p37"/>
          <p:cNvCxnSpPr>
            <a:stCxn id="160" idx="0"/>
            <a:endCxn id="155" idx="0"/>
          </p:cNvCxnSpPr>
          <p:nvPr/>
        </p:nvCxnSpPr>
        <p:spPr>
          <a:xfrm>
            <a:off x="7489175" y="2846538"/>
            <a:ext cx="0" cy="249900"/>
          </a:xfrm>
          <a:prstGeom prst="straightConnector1">
            <a:avLst/>
          </a:prstGeom>
          <a:noFill/>
          <a:ln cap="flat" cmpd="sng" w="19050">
            <a:solidFill>
              <a:schemeClr val="accent3"/>
            </a:solidFill>
            <a:prstDash val="solid"/>
            <a:round/>
            <a:headEnd len="med" w="med" type="none"/>
            <a:tailEnd len="med" w="med" type="none"/>
          </a:ln>
        </p:spPr>
      </p:cxnSp>
      <p:grpSp>
        <p:nvGrpSpPr>
          <p:cNvPr id="168" name="Google Shape;168;p37"/>
          <p:cNvGrpSpPr/>
          <p:nvPr/>
        </p:nvGrpSpPr>
        <p:grpSpPr>
          <a:xfrm>
            <a:off x="4251968" y="2165481"/>
            <a:ext cx="640063" cy="426712"/>
            <a:chOff x="4366258" y="2526449"/>
            <a:chExt cx="411484" cy="277735"/>
          </a:xfrm>
        </p:grpSpPr>
        <p:sp>
          <p:nvSpPr>
            <p:cNvPr id="169" name="Google Shape;169;p37"/>
            <p:cNvSpPr/>
            <p:nvPr/>
          </p:nvSpPr>
          <p:spPr>
            <a:xfrm>
              <a:off x="4670515" y="2595492"/>
              <a:ext cx="98828" cy="105871"/>
            </a:xfrm>
            <a:custGeom>
              <a:rect b="b" l="l" r="r" t="t"/>
              <a:pathLst>
                <a:path extrusionOk="0" h="5692" w="5366">
                  <a:moveTo>
                    <a:pt x="455" y="1"/>
                  </a:moveTo>
                  <a:cubicBezTo>
                    <a:pt x="195" y="1"/>
                    <a:pt x="0" y="196"/>
                    <a:pt x="0" y="424"/>
                  </a:cubicBezTo>
                  <a:lnTo>
                    <a:pt x="0" y="3545"/>
                  </a:lnTo>
                  <a:cubicBezTo>
                    <a:pt x="0" y="4163"/>
                    <a:pt x="293" y="4781"/>
                    <a:pt x="780" y="5171"/>
                  </a:cubicBezTo>
                  <a:lnTo>
                    <a:pt x="813" y="5236"/>
                  </a:lnTo>
                  <a:lnTo>
                    <a:pt x="813" y="5692"/>
                  </a:lnTo>
                  <a:lnTo>
                    <a:pt x="4520" y="5692"/>
                  </a:lnTo>
                  <a:lnTo>
                    <a:pt x="4520" y="5236"/>
                  </a:lnTo>
                  <a:lnTo>
                    <a:pt x="4585" y="5171"/>
                  </a:lnTo>
                  <a:cubicBezTo>
                    <a:pt x="5073" y="4781"/>
                    <a:pt x="5366" y="4163"/>
                    <a:pt x="5366" y="3545"/>
                  </a:cubicBezTo>
                  <a:lnTo>
                    <a:pt x="5366" y="2180"/>
                  </a:lnTo>
                  <a:cubicBezTo>
                    <a:pt x="5366" y="1919"/>
                    <a:pt x="5171" y="1724"/>
                    <a:pt x="4910" y="1724"/>
                  </a:cubicBezTo>
                  <a:cubicBezTo>
                    <a:pt x="4683" y="1724"/>
                    <a:pt x="4488" y="1919"/>
                    <a:pt x="4488" y="2180"/>
                  </a:cubicBezTo>
                  <a:lnTo>
                    <a:pt x="4488" y="2960"/>
                  </a:lnTo>
                  <a:cubicBezTo>
                    <a:pt x="4488" y="3025"/>
                    <a:pt x="4423" y="3090"/>
                    <a:pt x="4358" y="3090"/>
                  </a:cubicBezTo>
                  <a:cubicBezTo>
                    <a:pt x="4293" y="3090"/>
                    <a:pt x="4260" y="3025"/>
                    <a:pt x="4260" y="2960"/>
                  </a:cubicBezTo>
                  <a:lnTo>
                    <a:pt x="4260" y="456"/>
                  </a:lnTo>
                  <a:cubicBezTo>
                    <a:pt x="4260" y="326"/>
                    <a:pt x="4195" y="196"/>
                    <a:pt x="4097" y="131"/>
                  </a:cubicBezTo>
                  <a:cubicBezTo>
                    <a:pt x="4032" y="33"/>
                    <a:pt x="3902" y="1"/>
                    <a:pt x="3805" y="1"/>
                  </a:cubicBezTo>
                  <a:cubicBezTo>
                    <a:pt x="3545" y="1"/>
                    <a:pt x="3350" y="196"/>
                    <a:pt x="3350" y="424"/>
                  </a:cubicBezTo>
                  <a:lnTo>
                    <a:pt x="3350" y="2277"/>
                  </a:lnTo>
                  <a:cubicBezTo>
                    <a:pt x="3350" y="2342"/>
                    <a:pt x="3317" y="2375"/>
                    <a:pt x="3252" y="2375"/>
                  </a:cubicBezTo>
                  <a:cubicBezTo>
                    <a:pt x="3187" y="2375"/>
                    <a:pt x="3122" y="2342"/>
                    <a:pt x="3122" y="2277"/>
                  </a:cubicBezTo>
                  <a:lnTo>
                    <a:pt x="3122" y="424"/>
                  </a:lnTo>
                  <a:cubicBezTo>
                    <a:pt x="3122" y="196"/>
                    <a:pt x="2927" y="1"/>
                    <a:pt x="2699" y="1"/>
                  </a:cubicBezTo>
                  <a:cubicBezTo>
                    <a:pt x="2439" y="1"/>
                    <a:pt x="2244" y="196"/>
                    <a:pt x="2244" y="424"/>
                  </a:cubicBezTo>
                  <a:lnTo>
                    <a:pt x="2244" y="2277"/>
                  </a:lnTo>
                  <a:cubicBezTo>
                    <a:pt x="2244" y="2342"/>
                    <a:pt x="2179" y="2375"/>
                    <a:pt x="2114" y="2375"/>
                  </a:cubicBezTo>
                  <a:cubicBezTo>
                    <a:pt x="2081" y="2375"/>
                    <a:pt x="2016" y="2342"/>
                    <a:pt x="2016" y="2277"/>
                  </a:cubicBezTo>
                  <a:lnTo>
                    <a:pt x="2016" y="424"/>
                  </a:lnTo>
                  <a:cubicBezTo>
                    <a:pt x="2016" y="196"/>
                    <a:pt x="1821" y="1"/>
                    <a:pt x="1561" y="1"/>
                  </a:cubicBezTo>
                  <a:cubicBezTo>
                    <a:pt x="1333" y="1"/>
                    <a:pt x="1138" y="196"/>
                    <a:pt x="1138" y="424"/>
                  </a:cubicBezTo>
                  <a:lnTo>
                    <a:pt x="1138" y="2277"/>
                  </a:lnTo>
                  <a:cubicBezTo>
                    <a:pt x="1138" y="2342"/>
                    <a:pt x="1073" y="2375"/>
                    <a:pt x="1008" y="2375"/>
                  </a:cubicBezTo>
                  <a:cubicBezTo>
                    <a:pt x="943" y="2375"/>
                    <a:pt x="911" y="2342"/>
                    <a:pt x="911" y="2277"/>
                  </a:cubicBezTo>
                  <a:lnTo>
                    <a:pt x="911" y="424"/>
                  </a:lnTo>
                  <a:cubicBezTo>
                    <a:pt x="911" y="196"/>
                    <a:pt x="715" y="1"/>
                    <a:pt x="455" y="1"/>
                  </a:cubicBezTo>
                  <a:close/>
                </a:path>
              </a:pathLst>
            </a:custGeom>
            <a:solidFill>
              <a:srgbClr val="A075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7"/>
            <p:cNvSpPr/>
            <p:nvPr/>
          </p:nvSpPr>
          <p:spPr>
            <a:xfrm>
              <a:off x="4670515" y="2595250"/>
              <a:ext cx="12579" cy="42613"/>
            </a:xfrm>
            <a:custGeom>
              <a:rect b="b" l="l" r="r" t="t"/>
              <a:pathLst>
                <a:path extrusionOk="0" h="2291" w="683">
                  <a:moveTo>
                    <a:pt x="476" y="0"/>
                  </a:moveTo>
                  <a:cubicBezTo>
                    <a:pt x="447" y="0"/>
                    <a:pt x="419" y="4"/>
                    <a:pt x="390" y="14"/>
                  </a:cubicBezTo>
                  <a:cubicBezTo>
                    <a:pt x="163" y="46"/>
                    <a:pt x="0" y="241"/>
                    <a:pt x="0" y="469"/>
                  </a:cubicBezTo>
                  <a:lnTo>
                    <a:pt x="0" y="2290"/>
                  </a:lnTo>
                  <a:lnTo>
                    <a:pt x="65" y="2290"/>
                  </a:lnTo>
                  <a:cubicBezTo>
                    <a:pt x="293" y="2290"/>
                    <a:pt x="455" y="2128"/>
                    <a:pt x="455" y="1900"/>
                  </a:cubicBezTo>
                  <a:lnTo>
                    <a:pt x="455" y="437"/>
                  </a:lnTo>
                  <a:cubicBezTo>
                    <a:pt x="455" y="274"/>
                    <a:pt x="553" y="144"/>
                    <a:pt x="683" y="46"/>
                  </a:cubicBezTo>
                  <a:cubicBezTo>
                    <a:pt x="614" y="23"/>
                    <a:pt x="545" y="0"/>
                    <a:pt x="476"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7"/>
            <p:cNvSpPr/>
            <p:nvPr/>
          </p:nvSpPr>
          <p:spPr>
            <a:xfrm>
              <a:off x="4691474" y="2595250"/>
              <a:ext cx="10793" cy="42613"/>
            </a:xfrm>
            <a:custGeom>
              <a:rect b="b" l="l" r="r" t="t"/>
              <a:pathLst>
                <a:path extrusionOk="0" h="2291" w="586">
                  <a:moveTo>
                    <a:pt x="410" y="0"/>
                  </a:moveTo>
                  <a:cubicBezTo>
                    <a:pt x="383" y="0"/>
                    <a:pt x="354" y="4"/>
                    <a:pt x="325" y="14"/>
                  </a:cubicBezTo>
                  <a:cubicBezTo>
                    <a:pt x="130" y="79"/>
                    <a:pt x="0" y="241"/>
                    <a:pt x="0" y="469"/>
                  </a:cubicBezTo>
                  <a:lnTo>
                    <a:pt x="0" y="2290"/>
                  </a:lnTo>
                  <a:cubicBezTo>
                    <a:pt x="228" y="2290"/>
                    <a:pt x="390" y="2128"/>
                    <a:pt x="390" y="1900"/>
                  </a:cubicBezTo>
                  <a:lnTo>
                    <a:pt x="390" y="404"/>
                  </a:lnTo>
                  <a:cubicBezTo>
                    <a:pt x="390" y="241"/>
                    <a:pt x="455" y="111"/>
                    <a:pt x="586" y="46"/>
                  </a:cubicBezTo>
                  <a:cubicBezTo>
                    <a:pt x="540" y="23"/>
                    <a:pt x="477" y="0"/>
                    <a:pt x="410"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7"/>
            <p:cNvSpPr/>
            <p:nvPr/>
          </p:nvSpPr>
          <p:spPr>
            <a:xfrm>
              <a:off x="4711826" y="2595232"/>
              <a:ext cx="10811" cy="42631"/>
            </a:xfrm>
            <a:custGeom>
              <a:rect b="b" l="l" r="r" t="t"/>
              <a:pathLst>
                <a:path extrusionOk="0" h="2292" w="587">
                  <a:moveTo>
                    <a:pt x="447" y="0"/>
                  </a:moveTo>
                  <a:cubicBezTo>
                    <a:pt x="420" y="0"/>
                    <a:pt x="391" y="4"/>
                    <a:pt x="359" y="15"/>
                  </a:cubicBezTo>
                  <a:cubicBezTo>
                    <a:pt x="131" y="47"/>
                    <a:pt x="1" y="242"/>
                    <a:pt x="1" y="470"/>
                  </a:cubicBezTo>
                  <a:lnTo>
                    <a:pt x="1" y="2291"/>
                  </a:lnTo>
                  <a:cubicBezTo>
                    <a:pt x="196" y="2291"/>
                    <a:pt x="359" y="2129"/>
                    <a:pt x="359" y="1901"/>
                  </a:cubicBezTo>
                  <a:lnTo>
                    <a:pt x="359" y="405"/>
                  </a:lnTo>
                  <a:cubicBezTo>
                    <a:pt x="359" y="242"/>
                    <a:pt x="456" y="112"/>
                    <a:pt x="586" y="15"/>
                  </a:cubicBezTo>
                  <a:cubicBezTo>
                    <a:pt x="543" y="15"/>
                    <a:pt x="499" y="0"/>
                    <a:pt x="447"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7"/>
            <p:cNvSpPr/>
            <p:nvPr/>
          </p:nvSpPr>
          <p:spPr>
            <a:xfrm>
              <a:off x="4732195" y="2595492"/>
              <a:ext cx="11400" cy="42371"/>
            </a:xfrm>
            <a:custGeom>
              <a:rect b="b" l="l" r="r" t="t"/>
              <a:pathLst>
                <a:path extrusionOk="0" h="2278" w="619">
                  <a:moveTo>
                    <a:pt x="456" y="1"/>
                  </a:moveTo>
                  <a:cubicBezTo>
                    <a:pt x="196" y="1"/>
                    <a:pt x="1" y="196"/>
                    <a:pt x="1" y="424"/>
                  </a:cubicBezTo>
                  <a:lnTo>
                    <a:pt x="1" y="2277"/>
                  </a:lnTo>
                  <a:lnTo>
                    <a:pt x="33" y="2277"/>
                  </a:lnTo>
                  <a:cubicBezTo>
                    <a:pt x="228" y="2277"/>
                    <a:pt x="391" y="2115"/>
                    <a:pt x="391" y="1887"/>
                  </a:cubicBezTo>
                  <a:lnTo>
                    <a:pt x="391" y="391"/>
                  </a:lnTo>
                  <a:cubicBezTo>
                    <a:pt x="391" y="228"/>
                    <a:pt x="488" y="98"/>
                    <a:pt x="618" y="33"/>
                  </a:cubicBezTo>
                  <a:cubicBezTo>
                    <a:pt x="553" y="1"/>
                    <a:pt x="521" y="1"/>
                    <a:pt x="456"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7"/>
            <p:cNvSpPr/>
            <p:nvPr/>
          </p:nvSpPr>
          <p:spPr>
            <a:xfrm>
              <a:off x="4753155" y="2627298"/>
              <a:ext cx="11400" cy="23864"/>
            </a:xfrm>
            <a:custGeom>
              <a:rect b="b" l="l" r="r" t="t"/>
              <a:pathLst>
                <a:path extrusionOk="0" h="1283" w="619">
                  <a:moveTo>
                    <a:pt x="443" y="1"/>
                  </a:moveTo>
                  <a:cubicBezTo>
                    <a:pt x="416" y="1"/>
                    <a:pt x="387" y="5"/>
                    <a:pt x="358" y="14"/>
                  </a:cubicBezTo>
                  <a:cubicBezTo>
                    <a:pt x="131" y="47"/>
                    <a:pt x="1" y="242"/>
                    <a:pt x="1" y="470"/>
                  </a:cubicBezTo>
                  <a:lnTo>
                    <a:pt x="1" y="1250"/>
                  </a:lnTo>
                  <a:lnTo>
                    <a:pt x="33" y="1250"/>
                  </a:lnTo>
                  <a:lnTo>
                    <a:pt x="33" y="1283"/>
                  </a:lnTo>
                  <a:cubicBezTo>
                    <a:pt x="261" y="1283"/>
                    <a:pt x="423" y="1120"/>
                    <a:pt x="423" y="892"/>
                  </a:cubicBezTo>
                  <a:lnTo>
                    <a:pt x="423" y="437"/>
                  </a:lnTo>
                  <a:cubicBezTo>
                    <a:pt x="423" y="274"/>
                    <a:pt x="489" y="144"/>
                    <a:pt x="619" y="47"/>
                  </a:cubicBezTo>
                  <a:cubicBezTo>
                    <a:pt x="573" y="24"/>
                    <a:pt x="510" y="1"/>
                    <a:pt x="443"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7"/>
            <p:cNvSpPr/>
            <p:nvPr/>
          </p:nvSpPr>
          <p:spPr>
            <a:xfrm>
              <a:off x="4374638" y="2595492"/>
              <a:ext cx="98847" cy="107080"/>
            </a:xfrm>
            <a:custGeom>
              <a:rect b="b" l="l" r="r" t="t"/>
              <a:pathLst>
                <a:path extrusionOk="0" h="5757" w="5367">
                  <a:moveTo>
                    <a:pt x="456" y="1"/>
                  </a:moveTo>
                  <a:cubicBezTo>
                    <a:pt x="195" y="1"/>
                    <a:pt x="0" y="196"/>
                    <a:pt x="0" y="424"/>
                  </a:cubicBezTo>
                  <a:lnTo>
                    <a:pt x="0" y="3545"/>
                  </a:lnTo>
                  <a:cubicBezTo>
                    <a:pt x="0" y="4163"/>
                    <a:pt x="260" y="4781"/>
                    <a:pt x="748" y="5171"/>
                  </a:cubicBezTo>
                  <a:lnTo>
                    <a:pt x="813" y="5236"/>
                  </a:lnTo>
                  <a:lnTo>
                    <a:pt x="813" y="5757"/>
                  </a:lnTo>
                  <a:lnTo>
                    <a:pt x="4488" y="5757"/>
                  </a:lnTo>
                  <a:lnTo>
                    <a:pt x="4521" y="5236"/>
                  </a:lnTo>
                  <a:lnTo>
                    <a:pt x="4586" y="5171"/>
                  </a:lnTo>
                  <a:cubicBezTo>
                    <a:pt x="5073" y="4781"/>
                    <a:pt x="5366" y="4163"/>
                    <a:pt x="5366" y="3545"/>
                  </a:cubicBezTo>
                  <a:lnTo>
                    <a:pt x="5366" y="2180"/>
                  </a:lnTo>
                  <a:cubicBezTo>
                    <a:pt x="5366" y="1919"/>
                    <a:pt x="5171" y="1724"/>
                    <a:pt x="4911" y="1724"/>
                  </a:cubicBezTo>
                  <a:cubicBezTo>
                    <a:pt x="4651" y="1724"/>
                    <a:pt x="4456" y="1919"/>
                    <a:pt x="4456" y="2180"/>
                  </a:cubicBezTo>
                  <a:lnTo>
                    <a:pt x="4456" y="2960"/>
                  </a:lnTo>
                  <a:cubicBezTo>
                    <a:pt x="4456" y="3025"/>
                    <a:pt x="4423" y="3090"/>
                    <a:pt x="4358" y="3090"/>
                  </a:cubicBezTo>
                  <a:cubicBezTo>
                    <a:pt x="4293" y="3090"/>
                    <a:pt x="4228" y="3025"/>
                    <a:pt x="4228" y="2960"/>
                  </a:cubicBezTo>
                  <a:lnTo>
                    <a:pt x="4228" y="456"/>
                  </a:lnTo>
                  <a:cubicBezTo>
                    <a:pt x="4228" y="326"/>
                    <a:pt x="4195" y="196"/>
                    <a:pt x="4098" y="131"/>
                  </a:cubicBezTo>
                  <a:cubicBezTo>
                    <a:pt x="4000" y="33"/>
                    <a:pt x="3903" y="1"/>
                    <a:pt x="3805" y="1"/>
                  </a:cubicBezTo>
                  <a:lnTo>
                    <a:pt x="3773" y="1"/>
                  </a:lnTo>
                  <a:cubicBezTo>
                    <a:pt x="3545" y="1"/>
                    <a:pt x="3350" y="196"/>
                    <a:pt x="3350" y="424"/>
                  </a:cubicBezTo>
                  <a:lnTo>
                    <a:pt x="3350" y="2277"/>
                  </a:lnTo>
                  <a:cubicBezTo>
                    <a:pt x="3350" y="2342"/>
                    <a:pt x="3285" y="2375"/>
                    <a:pt x="3220" y="2375"/>
                  </a:cubicBezTo>
                  <a:cubicBezTo>
                    <a:pt x="3155" y="2375"/>
                    <a:pt x="3122" y="2342"/>
                    <a:pt x="3122" y="2277"/>
                  </a:cubicBezTo>
                  <a:lnTo>
                    <a:pt x="3122" y="424"/>
                  </a:lnTo>
                  <a:cubicBezTo>
                    <a:pt x="3122" y="196"/>
                    <a:pt x="2927" y="1"/>
                    <a:pt x="2667" y="1"/>
                  </a:cubicBezTo>
                  <a:cubicBezTo>
                    <a:pt x="2439" y="1"/>
                    <a:pt x="2212" y="196"/>
                    <a:pt x="2212" y="424"/>
                  </a:cubicBezTo>
                  <a:lnTo>
                    <a:pt x="2212" y="2277"/>
                  </a:lnTo>
                  <a:cubicBezTo>
                    <a:pt x="2212" y="2342"/>
                    <a:pt x="2179" y="2375"/>
                    <a:pt x="2114" y="2375"/>
                  </a:cubicBezTo>
                  <a:cubicBezTo>
                    <a:pt x="2049" y="2375"/>
                    <a:pt x="2017" y="2342"/>
                    <a:pt x="2017" y="2277"/>
                  </a:cubicBezTo>
                  <a:lnTo>
                    <a:pt x="2017" y="424"/>
                  </a:lnTo>
                  <a:cubicBezTo>
                    <a:pt x="2017" y="196"/>
                    <a:pt x="1789" y="1"/>
                    <a:pt x="1561" y="1"/>
                  </a:cubicBezTo>
                  <a:cubicBezTo>
                    <a:pt x="1301" y="1"/>
                    <a:pt x="1106" y="196"/>
                    <a:pt x="1106" y="424"/>
                  </a:cubicBezTo>
                  <a:lnTo>
                    <a:pt x="1106" y="2277"/>
                  </a:lnTo>
                  <a:cubicBezTo>
                    <a:pt x="1106" y="2342"/>
                    <a:pt x="1073" y="2375"/>
                    <a:pt x="1008" y="2375"/>
                  </a:cubicBezTo>
                  <a:cubicBezTo>
                    <a:pt x="943" y="2375"/>
                    <a:pt x="878" y="2342"/>
                    <a:pt x="878" y="2277"/>
                  </a:cubicBezTo>
                  <a:lnTo>
                    <a:pt x="878" y="424"/>
                  </a:lnTo>
                  <a:cubicBezTo>
                    <a:pt x="878" y="196"/>
                    <a:pt x="683" y="1"/>
                    <a:pt x="456" y="1"/>
                  </a:cubicBezTo>
                  <a:close/>
                </a:path>
              </a:pathLst>
            </a:custGeom>
            <a:solidFill>
              <a:srgbClr val="FA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7"/>
            <p:cNvSpPr/>
            <p:nvPr/>
          </p:nvSpPr>
          <p:spPr>
            <a:xfrm>
              <a:off x="4374638" y="2595343"/>
              <a:ext cx="13187" cy="42520"/>
            </a:xfrm>
            <a:custGeom>
              <a:rect b="b" l="l" r="r" t="t"/>
              <a:pathLst>
                <a:path extrusionOk="0" h="2286" w="716">
                  <a:moveTo>
                    <a:pt x="491" y="0"/>
                  </a:moveTo>
                  <a:cubicBezTo>
                    <a:pt x="470" y="0"/>
                    <a:pt x="447" y="3"/>
                    <a:pt x="423" y="9"/>
                  </a:cubicBezTo>
                  <a:cubicBezTo>
                    <a:pt x="195" y="9"/>
                    <a:pt x="0" y="236"/>
                    <a:pt x="0" y="464"/>
                  </a:cubicBezTo>
                  <a:lnTo>
                    <a:pt x="0" y="2285"/>
                  </a:lnTo>
                  <a:lnTo>
                    <a:pt x="98" y="2285"/>
                  </a:lnTo>
                  <a:cubicBezTo>
                    <a:pt x="358" y="2285"/>
                    <a:pt x="553" y="2057"/>
                    <a:pt x="553" y="1797"/>
                  </a:cubicBezTo>
                  <a:lnTo>
                    <a:pt x="553" y="464"/>
                  </a:lnTo>
                  <a:cubicBezTo>
                    <a:pt x="553" y="301"/>
                    <a:pt x="618" y="171"/>
                    <a:pt x="716" y="106"/>
                  </a:cubicBezTo>
                  <a:cubicBezTo>
                    <a:pt x="663" y="53"/>
                    <a:pt x="588" y="0"/>
                    <a:pt x="491"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7"/>
            <p:cNvSpPr/>
            <p:nvPr/>
          </p:nvSpPr>
          <p:spPr>
            <a:xfrm>
              <a:off x="4394989" y="2595492"/>
              <a:ext cx="11400" cy="42371"/>
            </a:xfrm>
            <a:custGeom>
              <a:rect b="b" l="l" r="r" t="t"/>
              <a:pathLst>
                <a:path extrusionOk="0" h="2278" w="619">
                  <a:moveTo>
                    <a:pt x="424" y="1"/>
                  </a:moveTo>
                  <a:cubicBezTo>
                    <a:pt x="196" y="1"/>
                    <a:pt x="1" y="228"/>
                    <a:pt x="1" y="456"/>
                  </a:cubicBezTo>
                  <a:lnTo>
                    <a:pt x="1" y="2277"/>
                  </a:lnTo>
                  <a:cubicBezTo>
                    <a:pt x="261" y="2277"/>
                    <a:pt x="489" y="2049"/>
                    <a:pt x="489" y="1789"/>
                  </a:cubicBezTo>
                  <a:lnTo>
                    <a:pt x="489" y="358"/>
                  </a:lnTo>
                  <a:cubicBezTo>
                    <a:pt x="489" y="228"/>
                    <a:pt x="554" y="98"/>
                    <a:pt x="619" y="33"/>
                  </a:cubicBezTo>
                  <a:cubicBezTo>
                    <a:pt x="554" y="1"/>
                    <a:pt x="489" y="1"/>
                    <a:pt x="424"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7"/>
            <p:cNvSpPr/>
            <p:nvPr/>
          </p:nvSpPr>
          <p:spPr>
            <a:xfrm>
              <a:off x="4415359" y="2595250"/>
              <a:ext cx="12008" cy="42613"/>
            </a:xfrm>
            <a:custGeom>
              <a:rect b="b" l="l" r="r" t="t"/>
              <a:pathLst>
                <a:path extrusionOk="0" h="2291" w="652">
                  <a:moveTo>
                    <a:pt x="470" y="0"/>
                  </a:moveTo>
                  <a:cubicBezTo>
                    <a:pt x="445" y="0"/>
                    <a:pt x="419" y="4"/>
                    <a:pt x="391" y="14"/>
                  </a:cubicBezTo>
                  <a:cubicBezTo>
                    <a:pt x="163" y="46"/>
                    <a:pt x="1" y="241"/>
                    <a:pt x="1" y="469"/>
                  </a:cubicBezTo>
                  <a:lnTo>
                    <a:pt x="1" y="2290"/>
                  </a:lnTo>
                  <a:cubicBezTo>
                    <a:pt x="293" y="2290"/>
                    <a:pt x="488" y="2062"/>
                    <a:pt x="488" y="1802"/>
                  </a:cubicBezTo>
                  <a:lnTo>
                    <a:pt x="488" y="371"/>
                  </a:lnTo>
                  <a:cubicBezTo>
                    <a:pt x="488" y="241"/>
                    <a:pt x="553" y="111"/>
                    <a:pt x="651" y="46"/>
                  </a:cubicBezTo>
                  <a:cubicBezTo>
                    <a:pt x="582" y="23"/>
                    <a:pt x="529" y="0"/>
                    <a:pt x="470"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7"/>
            <p:cNvSpPr/>
            <p:nvPr/>
          </p:nvSpPr>
          <p:spPr>
            <a:xfrm>
              <a:off x="4436318" y="2595492"/>
              <a:ext cx="11400" cy="42371"/>
            </a:xfrm>
            <a:custGeom>
              <a:rect b="b" l="l" r="r" t="t"/>
              <a:pathLst>
                <a:path extrusionOk="0" h="2278" w="619">
                  <a:moveTo>
                    <a:pt x="424" y="1"/>
                  </a:moveTo>
                  <a:cubicBezTo>
                    <a:pt x="196" y="1"/>
                    <a:pt x="1" y="196"/>
                    <a:pt x="1" y="424"/>
                  </a:cubicBezTo>
                  <a:lnTo>
                    <a:pt x="1" y="2277"/>
                  </a:lnTo>
                  <a:lnTo>
                    <a:pt x="33" y="2277"/>
                  </a:lnTo>
                  <a:cubicBezTo>
                    <a:pt x="294" y="2277"/>
                    <a:pt x="489" y="2049"/>
                    <a:pt x="489" y="1789"/>
                  </a:cubicBezTo>
                  <a:lnTo>
                    <a:pt x="489" y="358"/>
                  </a:lnTo>
                  <a:cubicBezTo>
                    <a:pt x="489" y="228"/>
                    <a:pt x="554" y="98"/>
                    <a:pt x="619" y="33"/>
                  </a:cubicBezTo>
                  <a:cubicBezTo>
                    <a:pt x="586" y="1"/>
                    <a:pt x="521" y="1"/>
                    <a:pt x="456"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7"/>
            <p:cNvSpPr/>
            <p:nvPr/>
          </p:nvSpPr>
          <p:spPr>
            <a:xfrm>
              <a:off x="4456688" y="2627559"/>
              <a:ext cx="12598" cy="23603"/>
            </a:xfrm>
            <a:custGeom>
              <a:rect b="b" l="l" r="r" t="t"/>
              <a:pathLst>
                <a:path extrusionOk="0" h="1269" w="684">
                  <a:moveTo>
                    <a:pt x="391" y="0"/>
                  </a:moveTo>
                  <a:cubicBezTo>
                    <a:pt x="163" y="33"/>
                    <a:pt x="1" y="228"/>
                    <a:pt x="1" y="456"/>
                  </a:cubicBezTo>
                  <a:lnTo>
                    <a:pt x="1" y="1236"/>
                  </a:lnTo>
                  <a:lnTo>
                    <a:pt x="1" y="1269"/>
                  </a:lnTo>
                  <a:lnTo>
                    <a:pt x="66" y="1269"/>
                  </a:lnTo>
                  <a:cubicBezTo>
                    <a:pt x="326" y="1269"/>
                    <a:pt x="521" y="1041"/>
                    <a:pt x="521" y="781"/>
                  </a:cubicBezTo>
                  <a:lnTo>
                    <a:pt x="521" y="391"/>
                  </a:lnTo>
                  <a:cubicBezTo>
                    <a:pt x="521" y="260"/>
                    <a:pt x="586" y="163"/>
                    <a:pt x="683" y="65"/>
                  </a:cubicBezTo>
                  <a:cubicBezTo>
                    <a:pt x="618" y="0"/>
                    <a:pt x="521" y="0"/>
                    <a:pt x="391"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7"/>
            <p:cNvSpPr/>
            <p:nvPr/>
          </p:nvSpPr>
          <p:spPr>
            <a:xfrm>
              <a:off x="4508202" y="2534410"/>
              <a:ext cx="129383" cy="137324"/>
            </a:xfrm>
            <a:custGeom>
              <a:rect b="b" l="l" r="r" t="t"/>
              <a:pathLst>
                <a:path extrusionOk="0" h="7383" w="7025">
                  <a:moveTo>
                    <a:pt x="618" y="0"/>
                  </a:moveTo>
                  <a:cubicBezTo>
                    <a:pt x="260" y="0"/>
                    <a:pt x="0" y="293"/>
                    <a:pt x="0" y="618"/>
                  </a:cubicBezTo>
                  <a:lnTo>
                    <a:pt x="0" y="4651"/>
                  </a:lnTo>
                  <a:cubicBezTo>
                    <a:pt x="0" y="5496"/>
                    <a:pt x="390" y="6277"/>
                    <a:pt x="1008" y="6797"/>
                  </a:cubicBezTo>
                  <a:lnTo>
                    <a:pt x="1073" y="6862"/>
                  </a:lnTo>
                  <a:lnTo>
                    <a:pt x="1073" y="7382"/>
                  </a:lnTo>
                  <a:lnTo>
                    <a:pt x="5886" y="7382"/>
                  </a:lnTo>
                  <a:lnTo>
                    <a:pt x="5886" y="6862"/>
                  </a:lnTo>
                  <a:lnTo>
                    <a:pt x="5951" y="6797"/>
                  </a:lnTo>
                  <a:cubicBezTo>
                    <a:pt x="6602" y="6277"/>
                    <a:pt x="7024" y="5464"/>
                    <a:pt x="7024" y="4618"/>
                  </a:cubicBezTo>
                  <a:lnTo>
                    <a:pt x="7024" y="2862"/>
                  </a:lnTo>
                  <a:cubicBezTo>
                    <a:pt x="7024" y="2537"/>
                    <a:pt x="6732" y="2244"/>
                    <a:pt x="6407" y="2244"/>
                  </a:cubicBezTo>
                  <a:cubicBezTo>
                    <a:pt x="6049" y="2244"/>
                    <a:pt x="5789" y="2537"/>
                    <a:pt x="5789" y="2862"/>
                  </a:cubicBezTo>
                  <a:lnTo>
                    <a:pt x="5789" y="3903"/>
                  </a:lnTo>
                  <a:cubicBezTo>
                    <a:pt x="5789" y="3968"/>
                    <a:pt x="5724" y="4033"/>
                    <a:pt x="5659" y="4033"/>
                  </a:cubicBezTo>
                  <a:cubicBezTo>
                    <a:pt x="5626" y="4033"/>
                    <a:pt x="5561" y="3968"/>
                    <a:pt x="5561" y="3903"/>
                  </a:cubicBezTo>
                  <a:lnTo>
                    <a:pt x="5561" y="651"/>
                  </a:lnTo>
                  <a:cubicBezTo>
                    <a:pt x="5561" y="456"/>
                    <a:pt x="5496" y="293"/>
                    <a:pt x="5366" y="163"/>
                  </a:cubicBezTo>
                  <a:cubicBezTo>
                    <a:pt x="5268" y="65"/>
                    <a:pt x="5106" y="0"/>
                    <a:pt x="4943" y="0"/>
                  </a:cubicBezTo>
                  <a:cubicBezTo>
                    <a:pt x="4618" y="0"/>
                    <a:pt x="4325" y="293"/>
                    <a:pt x="4325" y="618"/>
                  </a:cubicBezTo>
                  <a:lnTo>
                    <a:pt x="4325" y="2992"/>
                  </a:lnTo>
                  <a:cubicBezTo>
                    <a:pt x="4325" y="3057"/>
                    <a:pt x="4293" y="3122"/>
                    <a:pt x="4228" y="3122"/>
                  </a:cubicBezTo>
                  <a:cubicBezTo>
                    <a:pt x="4163" y="3122"/>
                    <a:pt x="4098" y="3057"/>
                    <a:pt x="4098" y="2992"/>
                  </a:cubicBezTo>
                  <a:lnTo>
                    <a:pt x="4098" y="618"/>
                  </a:lnTo>
                  <a:cubicBezTo>
                    <a:pt x="4098" y="293"/>
                    <a:pt x="3838" y="0"/>
                    <a:pt x="3512" y="0"/>
                  </a:cubicBezTo>
                  <a:cubicBezTo>
                    <a:pt x="3155" y="0"/>
                    <a:pt x="2894" y="293"/>
                    <a:pt x="2894" y="618"/>
                  </a:cubicBezTo>
                  <a:lnTo>
                    <a:pt x="2894" y="2992"/>
                  </a:lnTo>
                  <a:cubicBezTo>
                    <a:pt x="2894" y="3057"/>
                    <a:pt x="2829" y="3122"/>
                    <a:pt x="2764" y="3122"/>
                  </a:cubicBezTo>
                  <a:cubicBezTo>
                    <a:pt x="2732" y="3122"/>
                    <a:pt x="2667" y="3057"/>
                    <a:pt x="2667" y="2992"/>
                  </a:cubicBezTo>
                  <a:lnTo>
                    <a:pt x="2667" y="618"/>
                  </a:lnTo>
                  <a:cubicBezTo>
                    <a:pt x="2667" y="293"/>
                    <a:pt x="2374" y="0"/>
                    <a:pt x="2049" y="0"/>
                  </a:cubicBezTo>
                  <a:cubicBezTo>
                    <a:pt x="1724" y="0"/>
                    <a:pt x="1431" y="293"/>
                    <a:pt x="1431" y="618"/>
                  </a:cubicBezTo>
                  <a:lnTo>
                    <a:pt x="1431" y="2992"/>
                  </a:lnTo>
                  <a:cubicBezTo>
                    <a:pt x="1431" y="3057"/>
                    <a:pt x="1399" y="3122"/>
                    <a:pt x="1333" y="3122"/>
                  </a:cubicBezTo>
                  <a:cubicBezTo>
                    <a:pt x="1268" y="3122"/>
                    <a:pt x="1203" y="3057"/>
                    <a:pt x="1203" y="2992"/>
                  </a:cubicBezTo>
                  <a:lnTo>
                    <a:pt x="1203" y="618"/>
                  </a:lnTo>
                  <a:cubicBezTo>
                    <a:pt x="1203" y="293"/>
                    <a:pt x="943" y="0"/>
                    <a:pt x="618" y="0"/>
                  </a:cubicBezTo>
                  <a:close/>
                </a:path>
              </a:pathLst>
            </a:custGeom>
            <a:solidFill>
              <a:srgbClr val="FA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7"/>
            <p:cNvSpPr/>
            <p:nvPr/>
          </p:nvSpPr>
          <p:spPr>
            <a:xfrm>
              <a:off x="4508202" y="2534410"/>
              <a:ext cx="129383" cy="137324"/>
            </a:xfrm>
            <a:custGeom>
              <a:rect b="b" l="l" r="r" t="t"/>
              <a:pathLst>
                <a:path extrusionOk="0" h="7383" w="7025">
                  <a:moveTo>
                    <a:pt x="618" y="0"/>
                  </a:moveTo>
                  <a:cubicBezTo>
                    <a:pt x="260" y="0"/>
                    <a:pt x="0" y="293"/>
                    <a:pt x="0" y="618"/>
                  </a:cubicBezTo>
                  <a:lnTo>
                    <a:pt x="0" y="4651"/>
                  </a:lnTo>
                  <a:cubicBezTo>
                    <a:pt x="0" y="5496"/>
                    <a:pt x="390" y="6277"/>
                    <a:pt x="1008" y="6797"/>
                  </a:cubicBezTo>
                  <a:lnTo>
                    <a:pt x="1073" y="6862"/>
                  </a:lnTo>
                  <a:lnTo>
                    <a:pt x="1073" y="7382"/>
                  </a:lnTo>
                  <a:lnTo>
                    <a:pt x="5886" y="7382"/>
                  </a:lnTo>
                  <a:lnTo>
                    <a:pt x="5886" y="6862"/>
                  </a:lnTo>
                  <a:lnTo>
                    <a:pt x="5951" y="6797"/>
                  </a:lnTo>
                  <a:cubicBezTo>
                    <a:pt x="6602" y="6277"/>
                    <a:pt x="7024" y="5464"/>
                    <a:pt x="7024" y="4618"/>
                  </a:cubicBezTo>
                  <a:lnTo>
                    <a:pt x="7024" y="2862"/>
                  </a:lnTo>
                  <a:cubicBezTo>
                    <a:pt x="7024" y="2537"/>
                    <a:pt x="6732" y="2244"/>
                    <a:pt x="6407" y="2244"/>
                  </a:cubicBezTo>
                  <a:cubicBezTo>
                    <a:pt x="6049" y="2244"/>
                    <a:pt x="5789" y="2537"/>
                    <a:pt x="5789" y="2862"/>
                  </a:cubicBezTo>
                  <a:lnTo>
                    <a:pt x="5789" y="3903"/>
                  </a:lnTo>
                  <a:cubicBezTo>
                    <a:pt x="5789" y="3968"/>
                    <a:pt x="5724" y="4033"/>
                    <a:pt x="5659" y="4033"/>
                  </a:cubicBezTo>
                  <a:cubicBezTo>
                    <a:pt x="5626" y="4033"/>
                    <a:pt x="5561" y="3968"/>
                    <a:pt x="5561" y="3903"/>
                  </a:cubicBezTo>
                  <a:lnTo>
                    <a:pt x="5561" y="651"/>
                  </a:lnTo>
                  <a:cubicBezTo>
                    <a:pt x="5561" y="456"/>
                    <a:pt x="5496" y="293"/>
                    <a:pt x="5366" y="163"/>
                  </a:cubicBezTo>
                  <a:cubicBezTo>
                    <a:pt x="5268" y="65"/>
                    <a:pt x="5106" y="0"/>
                    <a:pt x="4943" y="0"/>
                  </a:cubicBezTo>
                  <a:cubicBezTo>
                    <a:pt x="4618" y="0"/>
                    <a:pt x="4325" y="293"/>
                    <a:pt x="4325" y="618"/>
                  </a:cubicBezTo>
                  <a:lnTo>
                    <a:pt x="4325" y="2992"/>
                  </a:lnTo>
                  <a:cubicBezTo>
                    <a:pt x="4325" y="3057"/>
                    <a:pt x="4293" y="3122"/>
                    <a:pt x="4228" y="3122"/>
                  </a:cubicBezTo>
                  <a:cubicBezTo>
                    <a:pt x="4163" y="3122"/>
                    <a:pt x="4098" y="3057"/>
                    <a:pt x="4098" y="2992"/>
                  </a:cubicBezTo>
                  <a:lnTo>
                    <a:pt x="4098" y="618"/>
                  </a:lnTo>
                  <a:cubicBezTo>
                    <a:pt x="4098" y="293"/>
                    <a:pt x="3838" y="0"/>
                    <a:pt x="3512" y="0"/>
                  </a:cubicBezTo>
                  <a:cubicBezTo>
                    <a:pt x="3155" y="0"/>
                    <a:pt x="2894" y="293"/>
                    <a:pt x="2894" y="618"/>
                  </a:cubicBezTo>
                  <a:lnTo>
                    <a:pt x="2894" y="2992"/>
                  </a:lnTo>
                  <a:cubicBezTo>
                    <a:pt x="2894" y="3057"/>
                    <a:pt x="2829" y="3122"/>
                    <a:pt x="2764" y="3122"/>
                  </a:cubicBezTo>
                  <a:cubicBezTo>
                    <a:pt x="2732" y="3122"/>
                    <a:pt x="2667" y="3057"/>
                    <a:pt x="2667" y="2992"/>
                  </a:cubicBezTo>
                  <a:lnTo>
                    <a:pt x="2667" y="618"/>
                  </a:lnTo>
                  <a:cubicBezTo>
                    <a:pt x="2667" y="293"/>
                    <a:pt x="2374" y="0"/>
                    <a:pt x="2049" y="0"/>
                  </a:cubicBezTo>
                  <a:cubicBezTo>
                    <a:pt x="1724" y="0"/>
                    <a:pt x="1431" y="293"/>
                    <a:pt x="1431" y="618"/>
                  </a:cubicBezTo>
                  <a:lnTo>
                    <a:pt x="1431" y="2992"/>
                  </a:lnTo>
                  <a:cubicBezTo>
                    <a:pt x="1431" y="3057"/>
                    <a:pt x="1399" y="3122"/>
                    <a:pt x="1333" y="3122"/>
                  </a:cubicBezTo>
                  <a:cubicBezTo>
                    <a:pt x="1268" y="3122"/>
                    <a:pt x="1203" y="3057"/>
                    <a:pt x="1203" y="2992"/>
                  </a:cubicBezTo>
                  <a:lnTo>
                    <a:pt x="1203" y="618"/>
                  </a:lnTo>
                  <a:cubicBezTo>
                    <a:pt x="1203" y="293"/>
                    <a:pt x="943" y="0"/>
                    <a:pt x="618" y="0"/>
                  </a:cubicBezTo>
                  <a:close/>
                </a:path>
              </a:pathLst>
            </a:custGeom>
            <a:solidFill>
              <a:srgbClr val="FA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7"/>
            <p:cNvSpPr/>
            <p:nvPr/>
          </p:nvSpPr>
          <p:spPr>
            <a:xfrm>
              <a:off x="4508202" y="2534410"/>
              <a:ext cx="16778" cy="54461"/>
            </a:xfrm>
            <a:custGeom>
              <a:rect b="b" l="l" r="r" t="t"/>
              <a:pathLst>
                <a:path extrusionOk="0" h="2928" w="911">
                  <a:moveTo>
                    <a:pt x="553" y="0"/>
                  </a:moveTo>
                  <a:cubicBezTo>
                    <a:pt x="228" y="33"/>
                    <a:pt x="0" y="325"/>
                    <a:pt x="0" y="651"/>
                  </a:cubicBezTo>
                  <a:lnTo>
                    <a:pt x="0" y="2927"/>
                  </a:lnTo>
                  <a:lnTo>
                    <a:pt x="33" y="2927"/>
                  </a:lnTo>
                  <a:cubicBezTo>
                    <a:pt x="358" y="2927"/>
                    <a:pt x="586" y="2667"/>
                    <a:pt x="586" y="2374"/>
                  </a:cubicBezTo>
                  <a:lnTo>
                    <a:pt x="586" y="618"/>
                  </a:lnTo>
                  <a:cubicBezTo>
                    <a:pt x="586" y="391"/>
                    <a:pt x="716" y="195"/>
                    <a:pt x="911" y="98"/>
                  </a:cubicBezTo>
                  <a:cubicBezTo>
                    <a:pt x="813" y="33"/>
                    <a:pt x="683" y="0"/>
                    <a:pt x="553"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7"/>
            <p:cNvSpPr/>
            <p:nvPr/>
          </p:nvSpPr>
          <p:spPr>
            <a:xfrm>
              <a:off x="4534557" y="2534410"/>
              <a:ext cx="16189" cy="54461"/>
            </a:xfrm>
            <a:custGeom>
              <a:rect b="b" l="l" r="r" t="t"/>
              <a:pathLst>
                <a:path extrusionOk="0" h="2928" w="879">
                  <a:moveTo>
                    <a:pt x="553" y="0"/>
                  </a:moveTo>
                  <a:cubicBezTo>
                    <a:pt x="228" y="65"/>
                    <a:pt x="0" y="325"/>
                    <a:pt x="0" y="618"/>
                  </a:cubicBezTo>
                  <a:lnTo>
                    <a:pt x="0" y="2927"/>
                  </a:lnTo>
                  <a:lnTo>
                    <a:pt x="33" y="2927"/>
                  </a:lnTo>
                  <a:cubicBezTo>
                    <a:pt x="325" y="2927"/>
                    <a:pt x="585" y="2667"/>
                    <a:pt x="585" y="2342"/>
                  </a:cubicBezTo>
                  <a:lnTo>
                    <a:pt x="585" y="586"/>
                  </a:lnTo>
                  <a:cubicBezTo>
                    <a:pt x="585" y="358"/>
                    <a:pt x="683" y="163"/>
                    <a:pt x="878" y="65"/>
                  </a:cubicBezTo>
                  <a:cubicBezTo>
                    <a:pt x="781" y="0"/>
                    <a:pt x="650" y="0"/>
                    <a:pt x="553"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7"/>
            <p:cNvSpPr/>
            <p:nvPr/>
          </p:nvSpPr>
          <p:spPr>
            <a:xfrm>
              <a:off x="4561502" y="2534410"/>
              <a:ext cx="15581" cy="54461"/>
            </a:xfrm>
            <a:custGeom>
              <a:rect b="b" l="l" r="r" t="t"/>
              <a:pathLst>
                <a:path extrusionOk="0" h="2928" w="846">
                  <a:moveTo>
                    <a:pt x="553" y="0"/>
                  </a:moveTo>
                  <a:cubicBezTo>
                    <a:pt x="228" y="33"/>
                    <a:pt x="0" y="325"/>
                    <a:pt x="0" y="618"/>
                  </a:cubicBezTo>
                  <a:lnTo>
                    <a:pt x="0" y="2927"/>
                  </a:lnTo>
                  <a:cubicBezTo>
                    <a:pt x="293" y="2927"/>
                    <a:pt x="553" y="2667"/>
                    <a:pt x="553" y="2342"/>
                  </a:cubicBezTo>
                  <a:lnTo>
                    <a:pt x="553" y="586"/>
                  </a:lnTo>
                  <a:cubicBezTo>
                    <a:pt x="553" y="358"/>
                    <a:pt x="683" y="163"/>
                    <a:pt x="846" y="65"/>
                  </a:cubicBezTo>
                  <a:cubicBezTo>
                    <a:pt x="748" y="0"/>
                    <a:pt x="651" y="0"/>
                    <a:pt x="553"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7"/>
            <p:cNvSpPr/>
            <p:nvPr/>
          </p:nvSpPr>
          <p:spPr>
            <a:xfrm>
              <a:off x="4587857" y="2534410"/>
              <a:ext cx="16189" cy="54461"/>
            </a:xfrm>
            <a:custGeom>
              <a:rect b="b" l="l" r="r" t="t"/>
              <a:pathLst>
                <a:path extrusionOk="0" h="2928" w="879">
                  <a:moveTo>
                    <a:pt x="618" y="0"/>
                  </a:moveTo>
                  <a:cubicBezTo>
                    <a:pt x="293" y="0"/>
                    <a:pt x="0" y="293"/>
                    <a:pt x="0" y="618"/>
                  </a:cubicBezTo>
                  <a:lnTo>
                    <a:pt x="0" y="2927"/>
                  </a:lnTo>
                  <a:lnTo>
                    <a:pt x="33" y="2927"/>
                  </a:lnTo>
                  <a:cubicBezTo>
                    <a:pt x="325" y="2927"/>
                    <a:pt x="586" y="2667"/>
                    <a:pt x="586" y="2374"/>
                  </a:cubicBezTo>
                  <a:lnTo>
                    <a:pt x="586" y="586"/>
                  </a:lnTo>
                  <a:cubicBezTo>
                    <a:pt x="586" y="358"/>
                    <a:pt x="683" y="163"/>
                    <a:pt x="878" y="65"/>
                  </a:cubicBezTo>
                  <a:cubicBezTo>
                    <a:pt x="781" y="33"/>
                    <a:pt x="716" y="0"/>
                    <a:pt x="618"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7"/>
            <p:cNvSpPr/>
            <p:nvPr/>
          </p:nvSpPr>
          <p:spPr>
            <a:xfrm>
              <a:off x="4614802" y="2576148"/>
              <a:ext cx="16189" cy="30857"/>
            </a:xfrm>
            <a:custGeom>
              <a:rect b="b" l="l" r="r" t="t"/>
              <a:pathLst>
                <a:path extrusionOk="0" h="1659" w="879">
                  <a:moveTo>
                    <a:pt x="521" y="0"/>
                  </a:moveTo>
                  <a:cubicBezTo>
                    <a:pt x="228" y="33"/>
                    <a:pt x="1" y="325"/>
                    <a:pt x="1" y="651"/>
                  </a:cubicBezTo>
                  <a:lnTo>
                    <a:pt x="1" y="1659"/>
                  </a:lnTo>
                  <a:cubicBezTo>
                    <a:pt x="326" y="1659"/>
                    <a:pt x="554" y="1431"/>
                    <a:pt x="554" y="1106"/>
                  </a:cubicBezTo>
                  <a:lnTo>
                    <a:pt x="554" y="585"/>
                  </a:lnTo>
                  <a:cubicBezTo>
                    <a:pt x="554" y="358"/>
                    <a:pt x="684" y="163"/>
                    <a:pt x="879" y="65"/>
                  </a:cubicBezTo>
                  <a:cubicBezTo>
                    <a:pt x="781" y="33"/>
                    <a:pt x="651" y="0"/>
                    <a:pt x="521"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7"/>
            <p:cNvSpPr/>
            <p:nvPr/>
          </p:nvSpPr>
          <p:spPr>
            <a:xfrm>
              <a:off x="4526767" y="2677760"/>
              <a:ext cx="91056" cy="120379"/>
            </a:xfrm>
            <a:custGeom>
              <a:rect b="b" l="l" r="r" t="t"/>
              <a:pathLst>
                <a:path extrusionOk="0" h="6472" w="4944">
                  <a:moveTo>
                    <a:pt x="0" y="0"/>
                  </a:moveTo>
                  <a:lnTo>
                    <a:pt x="0" y="6472"/>
                  </a:lnTo>
                  <a:lnTo>
                    <a:pt x="4943" y="6472"/>
                  </a:lnTo>
                  <a:lnTo>
                    <a:pt x="49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7"/>
            <p:cNvSpPr/>
            <p:nvPr/>
          </p:nvSpPr>
          <p:spPr>
            <a:xfrm>
              <a:off x="4526767" y="2678355"/>
              <a:ext cx="90448" cy="120398"/>
            </a:xfrm>
            <a:custGeom>
              <a:rect b="b" l="l" r="r" t="t"/>
              <a:pathLst>
                <a:path extrusionOk="0" h="6473" w="4911">
                  <a:moveTo>
                    <a:pt x="0" y="1"/>
                  </a:moveTo>
                  <a:lnTo>
                    <a:pt x="0" y="6472"/>
                  </a:lnTo>
                  <a:lnTo>
                    <a:pt x="2147" y="6472"/>
                  </a:lnTo>
                  <a:lnTo>
                    <a:pt x="2147" y="3188"/>
                  </a:lnTo>
                  <a:cubicBezTo>
                    <a:pt x="2147" y="2472"/>
                    <a:pt x="2732" y="1920"/>
                    <a:pt x="3415" y="1920"/>
                  </a:cubicBezTo>
                  <a:lnTo>
                    <a:pt x="4911" y="1920"/>
                  </a:lnTo>
                  <a:lnTo>
                    <a:pt x="4911" y="1"/>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7"/>
            <p:cNvSpPr/>
            <p:nvPr/>
          </p:nvSpPr>
          <p:spPr>
            <a:xfrm>
              <a:off x="4515974" y="2663847"/>
              <a:ext cx="112623" cy="24812"/>
            </a:xfrm>
            <a:custGeom>
              <a:rect b="b" l="l" r="r" t="t"/>
              <a:pathLst>
                <a:path extrusionOk="0" h="1334" w="6115">
                  <a:moveTo>
                    <a:pt x="651" y="0"/>
                  </a:moveTo>
                  <a:cubicBezTo>
                    <a:pt x="294" y="0"/>
                    <a:pt x="1" y="293"/>
                    <a:pt x="1" y="683"/>
                  </a:cubicBezTo>
                  <a:cubicBezTo>
                    <a:pt x="1" y="1041"/>
                    <a:pt x="294" y="1334"/>
                    <a:pt x="651" y="1334"/>
                  </a:cubicBezTo>
                  <a:lnTo>
                    <a:pt x="5464" y="1334"/>
                  </a:lnTo>
                  <a:cubicBezTo>
                    <a:pt x="5822" y="1334"/>
                    <a:pt x="6115" y="1041"/>
                    <a:pt x="6115" y="683"/>
                  </a:cubicBezTo>
                  <a:cubicBezTo>
                    <a:pt x="6115" y="293"/>
                    <a:pt x="5822" y="0"/>
                    <a:pt x="54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7"/>
            <p:cNvSpPr/>
            <p:nvPr/>
          </p:nvSpPr>
          <p:spPr>
            <a:xfrm>
              <a:off x="4515974" y="2663847"/>
              <a:ext cx="59912" cy="24812"/>
            </a:xfrm>
            <a:custGeom>
              <a:rect b="b" l="l" r="r" t="t"/>
              <a:pathLst>
                <a:path extrusionOk="0" h="1334" w="3253">
                  <a:moveTo>
                    <a:pt x="651" y="0"/>
                  </a:moveTo>
                  <a:cubicBezTo>
                    <a:pt x="294" y="0"/>
                    <a:pt x="1" y="293"/>
                    <a:pt x="1" y="683"/>
                  </a:cubicBezTo>
                  <a:cubicBezTo>
                    <a:pt x="1" y="1041"/>
                    <a:pt x="294" y="1334"/>
                    <a:pt x="651" y="1334"/>
                  </a:cubicBezTo>
                  <a:lnTo>
                    <a:pt x="3253" y="1334"/>
                  </a:lnTo>
                  <a:cubicBezTo>
                    <a:pt x="2863" y="1334"/>
                    <a:pt x="2570" y="1041"/>
                    <a:pt x="2570" y="683"/>
                  </a:cubicBezTo>
                  <a:cubicBezTo>
                    <a:pt x="2570" y="293"/>
                    <a:pt x="2863" y="0"/>
                    <a:pt x="3253"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7"/>
            <p:cNvSpPr/>
            <p:nvPr/>
          </p:nvSpPr>
          <p:spPr>
            <a:xfrm>
              <a:off x="4388414" y="2704377"/>
              <a:ext cx="70097" cy="93763"/>
            </a:xfrm>
            <a:custGeom>
              <a:rect b="b" l="l" r="r" t="t"/>
              <a:pathLst>
                <a:path extrusionOk="0" h="5041" w="3806">
                  <a:moveTo>
                    <a:pt x="0" y="0"/>
                  </a:moveTo>
                  <a:lnTo>
                    <a:pt x="0" y="5041"/>
                  </a:lnTo>
                  <a:lnTo>
                    <a:pt x="3805" y="5041"/>
                  </a:lnTo>
                  <a:lnTo>
                    <a:pt x="380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7"/>
            <p:cNvSpPr/>
            <p:nvPr/>
          </p:nvSpPr>
          <p:spPr>
            <a:xfrm>
              <a:off x="4388414" y="2704377"/>
              <a:ext cx="70097" cy="93763"/>
            </a:xfrm>
            <a:custGeom>
              <a:rect b="b" l="l" r="r" t="t"/>
              <a:pathLst>
                <a:path extrusionOk="0" h="5041" w="3806">
                  <a:moveTo>
                    <a:pt x="0" y="0"/>
                  </a:moveTo>
                  <a:lnTo>
                    <a:pt x="0" y="5041"/>
                  </a:lnTo>
                  <a:lnTo>
                    <a:pt x="1919" y="5041"/>
                  </a:lnTo>
                  <a:lnTo>
                    <a:pt x="1919" y="2082"/>
                  </a:lnTo>
                  <a:cubicBezTo>
                    <a:pt x="1919" y="1561"/>
                    <a:pt x="2342" y="1138"/>
                    <a:pt x="2862" y="1138"/>
                  </a:cubicBezTo>
                  <a:lnTo>
                    <a:pt x="3805" y="1138"/>
                  </a:lnTo>
                  <a:lnTo>
                    <a:pt x="3805" y="98"/>
                  </a:lnTo>
                  <a:lnTo>
                    <a:pt x="1919" y="98"/>
                  </a:lnTo>
                  <a:lnTo>
                    <a:pt x="1919" y="0"/>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7"/>
            <p:cNvSpPr/>
            <p:nvPr/>
          </p:nvSpPr>
          <p:spPr>
            <a:xfrm>
              <a:off x="4380016" y="2694686"/>
              <a:ext cx="86875" cy="19381"/>
            </a:xfrm>
            <a:custGeom>
              <a:rect b="b" l="l" r="r" t="t"/>
              <a:pathLst>
                <a:path extrusionOk="0" h="1042" w="4717">
                  <a:moveTo>
                    <a:pt x="521" y="1"/>
                  </a:moveTo>
                  <a:cubicBezTo>
                    <a:pt x="229" y="1"/>
                    <a:pt x="1" y="229"/>
                    <a:pt x="1" y="521"/>
                  </a:cubicBezTo>
                  <a:cubicBezTo>
                    <a:pt x="1" y="814"/>
                    <a:pt x="229" y="1042"/>
                    <a:pt x="521" y="1042"/>
                  </a:cubicBezTo>
                  <a:lnTo>
                    <a:pt x="4196" y="1042"/>
                  </a:lnTo>
                  <a:cubicBezTo>
                    <a:pt x="4489" y="1042"/>
                    <a:pt x="4716" y="814"/>
                    <a:pt x="4716" y="521"/>
                  </a:cubicBezTo>
                  <a:cubicBezTo>
                    <a:pt x="4716" y="229"/>
                    <a:pt x="4489" y="1"/>
                    <a:pt x="41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7"/>
            <p:cNvSpPr/>
            <p:nvPr/>
          </p:nvSpPr>
          <p:spPr>
            <a:xfrm>
              <a:off x="4380016" y="2694686"/>
              <a:ext cx="44939" cy="19381"/>
            </a:xfrm>
            <a:custGeom>
              <a:rect b="b" l="l" r="r" t="t"/>
              <a:pathLst>
                <a:path extrusionOk="0" h="1042" w="2440">
                  <a:moveTo>
                    <a:pt x="521" y="1"/>
                  </a:moveTo>
                  <a:cubicBezTo>
                    <a:pt x="229" y="1"/>
                    <a:pt x="1" y="229"/>
                    <a:pt x="1" y="521"/>
                  </a:cubicBezTo>
                  <a:cubicBezTo>
                    <a:pt x="1" y="814"/>
                    <a:pt x="229" y="1042"/>
                    <a:pt x="521" y="1042"/>
                  </a:cubicBezTo>
                  <a:lnTo>
                    <a:pt x="2440" y="1042"/>
                  </a:lnTo>
                  <a:cubicBezTo>
                    <a:pt x="2147" y="1042"/>
                    <a:pt x="1887" y="814"/>
                    <a:pt x="1887" y="521"/>
                  </a:cubicBezTo>
                  <a:cubicBezTo>
                    <a:pt x="1887" y="229"/>
                    <a:pt x="2147" y="1"/>
                    <a:pt x="2407"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7"/>
            <p:cNvSpPr/>
            <p:nvPr/>
          </p:nvSpPr>
          <p:spPr>
            <a:xfrm>
              <a:off x="4684273" y="2704377"/>
              <a:ext cx="70705" cy="93763"/>
            </a:xfrm>
            <a:custGeom>
              <a:rect b="b" l="l" r="r" t="t"/>
              <a:pathLst>
                <a:path extrusionOk="0" h="5041" w="3839">
                  <a:moveTo>
                    <a:pt x="1" y="0"/>
                  </a:moveTo>
                  <a:lnTo>
                    <a:pt x="1" y="5041"/>
                  </a:lnTo>
                  <a:lnTo>
                    <a:pt x="3838" y="5041"/>
                  </a:lnTo>
                  <a:lnTo>
                    <a:pt x="383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7"/>
            <p:cNvSpPr/>
            <p:nvPr/>
          </p:nvSpPr>
          <p:spPr>
            <a:xfrm>
              <a:off x="4684881" y="2704377"/>
              <a:ext cx="70097" cy="94376"/>
            </a:xfrm>
            <a:custGeom>
              <a:rect b="b" l="l" r="r" t="t"/>
              <a:pathLst>
                <a:path extrusionOk="0" h="5074" w="3806">
                  <a:moveTo>
                    <a:pt x="0" y="0"/>
                  </a:moveTo>
                  <a:lnTo>
                    <a:pt x="0" y="5073"/>
                  </a:lnTo>
                  <a:lnTo>
                    <a:pt x="1919" y="5073"/>
                  </a:lnTo>
                  <a:lnTo>
                    <a:pt x="1919" y="2667"/>
                  </a:lnTo>
                  <a:cubicBezTo>
                    <a:pt x="1919" y="2082"/>
                    <a:pt x="2407" y="1594"/>
                    <a:pt x="2992" y="1594"/>
                  </a:cubicBezTo>
                  <a:lnTo>
                    <a:pt x="3805" y="1594"/>
                  </a:lnTo>
                  <a:lnTo>
                    <a:pt x="3805" y="0"/>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7"/>
            <p:cNvSpPr/>
            <p:nvPr/>
          </p:nvSpPr>
          <p:spPr>
            <a:xfrm>
              <a:off x="4675893" y="2694686"/>
              <a:ext cx="87465" cy="19381"/>
            </a:xfrm>
            <a:custGeom>
              <a:rect b="b" l="l" r="r" t="t"/>
              <a:pathLst>
                <a:path extrusionOk="0" h="1042" w="4749">
                  <a:moveTo>
                    <a:pt x="521" y="1"/>
                  </a:moveTo>
                  <a:cubicBezTo>
                    <a:pt x="261" y="1"/>
                    <a:pt x="1" y="229"/>
                    <a:pt x="1" y="521"/>
                  </a:cubicBezTo>
                  <a:cubicBezTo>
                    <a:pt x="1" y="814"/>
                    <a:pt x="261" y="1042"/>
                    <a:pt x="521" y="1042"/>
                  </a:cubicBezTo>
                  <a:lnTo>
                    <a:pt x="4228" y="1042"/>
                  </a:lnTo>
                  <a:cubicBezTo>
                    <a:pt x="4521" y="1042"/>
                    <a:pt x="4749" y="814"/>
                    <a:pt x="4749" y="521"/>
                  </a:cubicBezTo>
                  <a:cubicBezTo>
                    <a:pt x="4749" y="229"/>
                    <a:pt x="4521" y="1"/>
                    <a:pt x="42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7"/>
            <p:cNvSpPr/>
            <p:nvPr/>
          </p:nvSpPr>
          <p:spPr>
            <a:xfrm>
              <a:off x="4675893" y="2694686"/>
              <a:ext cx="47941" cy="19381"/>
            </a:xfrm>
            <a:custGeom>
              <a:rect b="b" l="l" r="r" t="t"/>
              <a:pathLst>
                <a:path extrusionOk="0" h="1042" w="2603">
                  <a:moveTo>
                    <a:pt x="521" y="1"/>
                  </a:moveTo>
                  <a:cubicBezTo>
                    <a:pt x="228" y="1"/>
                    <a:pt x="1" y="229"/>
                    <a:pt x="1" y="521"/>
                  </a:cubicBezTo>
                  <a:cubicBezTo>
                    <a:pt x="1" y="814"/>
                    <a:pt x="261" y="1042"/>
                    <a:pt x="521" y="1042"/>
                  </a:cubicBezTo>
                  <a:lnTo>
                    <a:pt x="2602" y="1042"/>
                  </a:lnTo>
                  <a:cubicBezTo>
                    <a:pt x="2310" y="1042"/>
                    <a:pt x="2049" y="814"/>
                    <a:pt x="2049" y="521"/>
                  </a:cubicBezTo>
                  <a:cubicBezTo>
                    <a:pt x="2049" y="229"/>
                    <a:pt x="2310" y="1"/>
                    <a:pt x="2602"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7"/>
            <p:cNvSpPr/>
            <p:nvPr/>
          </p:nvSpPr>
          <p:spPr>
            <a:xfrm>
              <a:off x="4366847" y="2792076"/>
              <a:ext cx="410894" cy="12109"/>
            </a:xfrm>
            <a:custGeom>
              <a:rect b="b" l="l" r="r" t="t"/>
              <a:pathLst>
                <a:path extrusionOk="0" h="651" w="22310">
                  <a:moveTo>
                    <a:pt x="326" y="1"/>
                  </a:moveTo>
                  <a:cubicBezTo>
                    <a:pt x="131" y="1"/>
                    <a:pt x="1" y="131"/>
                    <a:pt x="1" y="326"/>
                  </a:cubicBezTo>
                  <a:cubicBezTo>
                    <a:pt x="1" y="488"/>
                    <a:pt x="131" y="651"/>
                    <a:pt x="326" y="651"/>
                  </a:cubicBezTo>
                  <a:lnTo>
                    <a:pt x="21984" y="651"/>
                  </a:lnTo>
                  <a:cubicBezTo>
                    <a:pt x="22146" y="651"/>
                    <a:pt x="22309" y="488"/>
                    <a:pt x="22309" y="326"/>
                  </a:cubicBezTo>
                  <a:cubicBezTo>
                    <a:pt x="22309" y="131"/>
                    <a:pt x="22146" y="1"/>
                    <a:pt x="21984" y="1"/>
                  </a:cubicBezTo>
                  <a:close/>
                </a:path>
              </a:pathLst>
            </a:custGeom>
            <a:solidFill>
              <a:srgbClr val="B4CA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7"/>
            <p:cNvSpPr/>
            <p:nvPr/>
          </p:nvSpPr>
          <p:spPr>
            <a:xfrm>
              <a:off x="4366258" y="2526449"/>
              <a:ext cx="411484" cy="277735"/>
            </a:xfrm>
            <a:custGeom>
              <a:rect b="b" l="l" r="r" t="t"/>
              <a:pathLst>
                <a:path extrusionOk="0" h="14932" w="22342">
                  <a:moveTo>
                    <a:pt x="12650" y="656"/>
                  </a:moveTo>
                  <a:cubicBezTo>
                    <a:pt x="12748" y="656"/>
                    <a:pt x="12845" y="688"/>
                    <a:pt x="12910" y="753"/>
                  </a:cubicBezTo>
                  <a:cubicBezTo>
                    <a:pt x="13008" y="851"/>
                    <a:pt x="13040" y="949"/>
                    <a:pt x="13040" y="1079"/>
                  </a:cubicBezTo>
                  <a:lnTo>
                    <a:pt x="13040" y="4331"/>
                  </a:lnTo>
                  <a:cubicBezTo>
                    <a:pt x="13040" y="4526"/>
                    <a:pt x="13203" y="4656"/>
                    <a:pt x="13366" y="4656"/>
                  </a:cubicBezTo>
                  <a:cubicBezTo>
                    <a:pt x="13561" y="4656"/>
                    <a:pt x="13691" y="4526"/>
                    <a:pt x="13691" y="4331"/>
                  </a:cubicBezTo>
                  <a:lnTo>
                    <a:pt x="13691" y="3290"/>
                  </a:lnTo>
                  <a:cubicBezTo>
                    <a:pt x="13691" y="3062"/>
                    <a:pt x="13886" y="2900"/>
                    <a:pt x="14114" y="2900"/>
                  </a:cubicBezTo>
                  <a:cubicBezTo>
                    <a:pt x="14309" y="2900"/>
                    <a:pt x="14504" y="3062"/>
                    <a:pt x="14504" y="3290"/>
                  </a:cubicBezTo>
                  <a:lnTo>
                    <a:pt x="14504" y="5046"/>
                  </a:lnTo>
                  <a:cubicBezTo>
                    <a:pt x="14504" y="5859"/>
                    <a:pt x="14146" y="6607"/>
                    <a:pt x="13528" y="7062"/>
                  </a:cubicBezTo>
                  <a:lnTo>
                    <a:pt x="8845" y="7062"/>
                  </a:lnTo>
                  <a:cubicBezTo>
                    <a:pt x="8260" y="6607"/>
                    <a:pt x="7902" y="5859"/>
                    <a:pt x="7902" y="5079"/>
                  </a:cubicBezTo>
                  <a:lnTo>
                    <a:pt x="7902" y="1046"/>
                  </a:lnTo>
                  <a:cubicBezTo>
                    <a:pt x="7902" y="819"/>
                    <a:pt x="8097" y="656"/>
                    <a:pt x="8325" y="656"/>
                  </a:cubicBezTo>
                  <a:cubicBezTo>
                    <a:pt x="8520" y="656"/>
                    <a:pt x="8715" y="819"/>
                    <a:pt x="8715" y="1046"/>
                  </a:cubicBezTo>
                  <a:lnTo>
                    <a:pt x="8715" y="3420"/>
                  </a:lnTo>
                  <a:cubicBezTo>
                    <a:pt x="8715" y="3615"/>
                    <a:pt x="8845" y="3745"/>
                    <a:pt x="9040" y="3745"/>
                  </a:cubicBezTo>
                  <a:cubicBezTo>
                    <a:pt x="9203" y="3745"/>
                    <a:pt x="9366" y="3615"/>
                    <a:pt x="9366" y="3420"/>
                  </a:cubicBezTo>
                  <a:lnTo>
                    <a:pt x="9366" y="1046"/>
                  </a:lnTo>
                  <a:cubicBezTo>
                    <a:pt x="9366" y="819"/>
                    <a:pt x="9528" y="656"/>
                    <a:pt x="9756" y="656"/>
                  </a:cubicBezTo>
                  <a:cubicBezTo>
                    <a:pt x="9984" y="656"/>
                    <a:pt x="10146" y="819"/>
                    <a:pt x="10146" y="1046"/>
                  </a:cubicBezTo>
                  <a:lnTo>
                    <a:pt x="10146" y="3420"/>
                  </a:lnTo>
                  <a:cubicBezTo>
                    <a:pt x="10146" y="3615"/>
                    <a:pt x="10309" y="3745"/>
                    <a:pt x="10471" y="3745"/>
                  </a:cubicBezTo>
                  <a:cubicBezTo>
                    <a:pt x="10666" y="3745"/>
                    <a:pt x="10797" y="3615"/>
                    <a:pt x="10797" y="3420"/>
                  </a:cubicBezTo>
                  <a:lnTo>
                    <a:pt x="10797" y="1046"/>
                  </a:lnTo>
                  <a:cubicBezTo>
                    <a:pt x="10797" y="819"/>
                    <a:pt x="10992" y="656"/>
                    <a:pt x="11219" y="656"/>
                  </a:cubicBezTo>
                  <a:cubicBezTo>
                    <a:pt x="11414" y="656"/>
                    <a:pt x="11610" y="819"/>
                    <a:pt x="11610" y="1046"/>
                  </a:cubicBezTo>
                  <a:lnTo>
                    <a:pt x="11610" y="3420"/>
                  </a:lnTo>
                  <a:cubicBezTo>
                    <a:pt x="11610" y="3615"/>
                    <a:pt x="11740" y="3745"/>
                    <a:pt x="11935" y="3745"/>
                  </a:cubicBezTo>
                  <a:cubicBezTo>
                    <a:pt x="12097" y="3745"/>
                    <a:pt x="12260" y="3615"/>
                    <a:pt x="12260" y="3420"/>
                  </a:cubicBezTo>
                  <a:lnTo>
                    <a:pt x="12260" y="1046"/>
                  </a:lnTo>
                  <a:cubicBezTo>
                    <a:pt x="12260" y="819"/>
                    <a:pt x="12423" y="656"/>
                    <a:pt x="12650" y="656"/>
                  </a:cubicBezTo>
                  <a:close/>
                  <a:moveTo>
                    <a:pt x="13593" y="7745"/>
                  </a:moveTo>
                  <a:cubicBezTo>
                    <a:pt x="13756" y="7745"/>
                    <a:pt x="13918" y="7875"/>
                    <a:pt x="13918" y="8070"/>
                  </a:cubicBezTo>
                  <a:cubicBezTo>
                    <a:pt x="13918" y="8233"/>
                    <a:pt x="13756" y="8396"/>
                    <a:pt x="13593" y="8396"/>
                  </a:cubicBezTo>
                  <a:lnTo>
                    <a:pt x="8780" y="8396"/>
                  </a:lnTo>
                  <a:cubicBezTo>
                    <a:pt x="8618" y="8396"/>
                    <a:pt x="8455" y="8233"/>
                    <a:pt x="8455" y="8070"/>
                  </a:cubicBezTo>
                  <a:cubicBezTo>
                    <a:pt x="8455" y="7875"/>
                    <a:pt x="8618" y="7745"/>
                    <a:pt x="8780" y="7745"/>
                  </a:cubicBezTo>
                  <a:close/>
                  <a:moveTo>
                    <a:pt x="4228" y="3908"/>
                  </a:moveTo>
                  <a:cubicBezTo>
                    <a:pt x="4325" y="3908"/>
                    <a:pt x="4358" y="3973"/>
                    <a:pt x="4390" y="3973"/>
                  </a:cubicBezTo>
                  <a:cubicBezTo>
                    <a:pt x="4455" y="4038"/>
                    <a:pt x="4488" y="4103"/>
                    <a:pt x="4488" y="4168"/>
                  </a:cubicBezTo>
                  <a:lnTo>
                    <a:pt x="4488" y="6672"/>
                  </a:lnTo>
                  <a:cubicBezTo>
                    <a:pt x="4488" y="6867"/>
                    <a:pt x="4618" y="6997"/>
                    <a:pt x="4813" y="6997"/>
                  </a:cubicBezTo>
                  <a:cubicBezTo>
                    <a:pt x="4976" y="6997"/>
                    <a:pt x="5138" y="6867"/>
                    <a:pt x="5138" y="6672"/>
                  </a:cubicBezTo>
                  <a:lnTo>
                    <a:pt x="5138" y="5892"/>
                  </a:lnTo>
                  <a:cubicBezTo>
                    <a:pt x="5138" y="5761"/>
                    <a:pt x="5236" y="5631"/>
                    <a:pt x="5366" y="5631"/>
                  </a:cubicBezTo>
                  <a:cubicBezTo>
                    <a:pt x="5496" y="5631"/>
                    <a:pt x="5593" y="5761"/>
                    <a:pt x="5593" y="5892"/>
                  </a:cubicBezTo>
                  <a:lnTo>
                    <a:pt x="5593" y="7225"/>
                  </a:lnTo>
                  <a:cubicBezTo>
                    <a:pt x="5593" y="7810"/>
                    <a:pt x="5333" y="8363"/>
                    <a:pt x="4878" y="8721"/>
                  </a:cubicBezTo>
                  <a:lnTo>
                    <a:pt x="1333" y="8721"/>
                  </a:lnTo>
                  <a:cubicBezTo>
                    <a:pt x="911" y="8363"/>
                    <a:pt x="683" y="7843"/>
                    <a:pt x="683" y="7257"/>
                  </a:cubicBezTo>
                  <a:lnTo>
                    <a:pt x="683" y="4136"/>
                  </a:lnTo>
                  <a:cubicBezTo>
                    <a:pt x="683" y="4038"/>
                    <a:pt x="781" y="3908"/>
                    <a:pt x="911" y="3908"/>
                  </a:cubicBezTo>
                  <a:cubicBezTo>
                    <a:pt x="1041" y="3908"/>
                    <a:pt x="1138" y="4005"/>
                    <a:pt x="1138" y="4136"/>
                  </a:cubicBezTo>
                  <a:lnTo>
                    <a:pt x="1138" y="5989"/>
                  </a:lnTo>
                  <a:cubicBezTo>
                    <a:pt x="1138" y="6152"/>
                    <a:pt x="1268" y="6314"/>
                    <a:pt x="1463" y="6314"/>
                  </a:cubicBezTo>
                  <a:cubicBezTo>
                    <a:pt x="1626" y="6314"/>
                    <a:pt x="1789" y="6152"/>
                    <a:pt x="1789" y="5989"/>
                  </a:cubicBezTo>
                  <a:lnTo>
                    <a:pt x="1789" y="4136"/>
                  </a:lnTo>
                  <a:cubicBezTo>
                    <a:pt x="1789" y="4038"/>
                    <a:pt x="1886" y="3908"/>
                    <a:pt x="2016" y="3908"/>
                  </a:cubicBezTo>
                  <a:cubicBezTo>
                    <a:pt x="2146" y="3908"/>
                    <a:pt x="2244" y="4005"/>
                    <a:pt x="2244" y="4136"/>
                  </a:cubicBezTo>
                  <a:lnTo>
                    <a:pt x="2244" y="5989"/>
                  </a:lnTo>
                  <a:cubicBezTo>
                    <a:pt x="2244" y="6152"/>
                    <a:pt x="2406" y="6314"/>
                    <a:pt x="2569" y="6314"/>
                  </a:cubicBezTo>
                  <a:cubicBezTo>
                    <a:pt x="2764" y="6314"/>
                    <a:pt x="2894" y="6152"/>
                    <a:pt x="2894" y="5989"/>
                  </a:cubicBezTo>
                  <a:lnTo>
                    <a:pt x="2894" y="4136"/>
                  </a:lnTo>
                  <a:cubicBezTo>
                    <a:pt x="2894" y="4038"/>
                    <a:pt x="2992" y="3908"/>
                    <a:pt x="3122" y="3908"/>
                  </a:cubicBezTo>
                  <a:cubicBezTo>
                    <a:pt x="3252" y="3908"/>
                    <a:pt x="3350" y="4005"/>
                    <a:pt x="3350" y="4136"/>
                  </a:cubicBezTo>
                  <a:lnTo>
                    <a:pt x="3350" y="5989"/>
                  </a:lnTo>
                  <a:cubicBezTo>
                    <a:pt x="3350" y="6152"/>
                    <a:pt x="3512" y="6314"/>
                    <a:pt x="3675" y="6314"/>
                  </a:cubicBezTo>
                  <a:cubicBezTo>
                    <a:pt x="3870" y="6314"/>
                    <a:pt x="4000" y="6152"/>
                    <a:pt x="4000" y="5989"/>
                  </a:cubicBezTo>
                  <a:lnTo>
                    <a:pt x="4000" y="4136"/>
                  </a:lnTo>
                  <a:cubicBezTo>
                    <a:pt x="4000" y="4038"/>
                    <a:pt x="4098" y="3908"/>
                    <a:pt x="4228" y="3908"/>
                  </a:cubicBezTo>
                  <a:close/>
                  <a:moveTo>
                    <a:pt x="20325" y="3908"/>
                  </a:moveTo>
                  <a:cubicBezTo>
                    <a:pt x="20390" y="3908"/>
                    <a:pt x="20455" y="3973"/>
                    <a:pt x="20487" y="3973"/>
                  </a:cubicBezTo>
                  <a:cubicBezTo>
                    <a:pt x="20520" y="4038"/>
                    <a:pt x="20552" y="4103"/>
                    <a:pt x="20552" y="4168"/>
                  </a:cubicBezTo>
                  <a:lnTo>
                    <a:pt x="20552" y="6672"/>
                  </a:lnTo>
                  <a:cubicBezTo>
                    <a:pt x="20552" y="6867"/>
                    <a:pt x="20683" y="6997"/>
                    <a:pt x="20878" y="6997"/>
                  </a:cubicBezTo>
                  <a:cubicBezTo>
                    <a:pt x="21040" y="6997"/>
                    <a:pt x="21203" y="6867"/>
                    <a:pt x="21203" y="6672"/>
                  </a:cubicBezTo>
                  <a:lnTo>
                    <a:pt x="21203" y="5892"/>
                  </a:lnTo>
                  <a:cubicBezTo>
                    <a:pt x="21203" y="5761"/>
                    <a:pt x="21300" y="5631"/>
                    <a:pt x="21430" y="5631"/>
                  </a:cubicBezTo>
                  <a:cubicBezTo>
                    <a:pt x="21561" y="5631"/>
                    <a:pt x="21658" y="5761"/>
                    <a:pt x="21658" y="5892"/>
                  </a:cubicBezTo>
                  <a:lnTo>
                    <a:pt x="21658" y="7225"/>
                  </a:lnTo>
                  <a:cubicBezTo>
                    <a:pt x="21658" y="7810"/>
                    <a:pt x="21398" y="8363"/>
                    <a:pt x="20943" y="8721"/>
                  </a:cubicBezTo>
                  <a:lnTo>
                    <a:pt x="17431" y="8721"/>
                  </a:lnTo>
                  <a:cubicBezTo>
                    <a:pt x="17008" y="8363"/>
                    <a:pt x="16748" y="7843"/>
                    <a:pt x="16748" y="7257"/>
                  </a:cubicBezTo>
                  <a:lnTo>
                    <a:pt x="16748" y="4136"/>
                  </a:lnTo>
                  <a:cubicBezTo>
                    <a:pt x="16748" y="4038"/>
                    <a:pt x="16845" y="3908"/>
                    <a:pt x="16975" y="3908"/>
                  </a:cubicBezTo>
                  <a:cubicBezTo>
                    <a:pt x="17105" y="3908"/>
                    <a:pt x="17203" y="4005"/>
                    <a:pt x="17203" y="4136"/>
                  </a:cubicBezTo>
                  <a:lnTo>
                    <a:pt x="17203" y="5989"/>
                  </a:lnTo>
                  <a:cubicBezTo>
                    <a:pt x="17203" y="6152"/>
                    <a:pt x="17366" y="6314"/>
                    <a:pt x="17528" y="6314"/>
                  </a:cubicBezTo>
                  <a:cubicBezTo>
                    <a:pt x="17723" y="6314"/>
                    <a:pt x="17853" y="6152"/>
                    <a:pt x="17853" y="5989"/>
                  </a:cubicBezTo>
                  <a:lnTo>
                    <a:pt x="17853" y="4136"/>
                  </a:lnTo>
                  <a:cubicBezTo>
                    <a:pt x="17853" y="4038"/>
                    <a:pt x="17951" y="3908"/>
                    <a:pt x="18081" y="3908"/>
                  </a:cubicBezTo>
                  <a:cubicBezTo>
                    <a:pt x="18211" y="3908"/>
                    <a:pt x="18309" y="4005"/>
                    <a:pt x="18309" y="4136"/>
                  </a:cubicBezTo>
                  <a:lnTo>
                    <a:pt x="18309" y="5989"/>
                  </a:lnTo>
                  <a:cubicBezTo>
                    <a:pt x="18309" y="6152"/>
                    <a:pt x="18471" y="6314"/>
                    <a:pt x="18634" y="6314"/>
                  </a:cubicBezTo>
                  <a:cubicBezTo>
                    <a:pt x="18829" y="6314"/>
                    <a:pt x="18959" y="6152"/>
                    <a:pt x="18959" y="5989"/>
                  </a:cubicBezTo>
                  <a:lnTo>
                    <a:pt x="18959" y="4136"/>
                  </a:lnTo>
                  <a:cubicBezTo>
                    <a:pt x="18959" y="4038"/>
                    <a:pt x="19089" y="3908"/>
                    <a:pt x="19219" y="3908"/>
                  </a:cubicBezTo>
                  <a:cubicBezTo>
                    <a:pt x="19317" y="3908"/>
                    <a:pt x="19447" y="4005"/>
                    <a:pt x="19447" y="4136"/>
                  </a:cubicBezTo>
                  <a:lnTo>
                    <a:pt x="19447" y="5989"/>
                  </a:lnTo>
                  <a:cubicBezTo>
                    <a:pt x="19447" y="6152"/>
                    <a:pt x="19577" y="6314"/>
                    <a:pt x="19772" y="6314"/>
                  </a:cubicBezTo>
                  <a:cubicBezTo>
                    <a:pt x="19935" y="6314"/>
                    <a:pt x="20097" y="6152"/>
                    <a:pt x="20097" y="5989"/>
                  </a:cubicBezTo>
                  <a:lnTo>
                    <a:pt x="20097" y="4136"/>
                  </a:lnTo>
                  <a:cubicBezTo>
                    <a:pt x="20097" y="4038"/>
                    <a:pt x="20195" y="3908"/>
                    <a:pt x="20325" y="3908"/>
                  </a:cubicBezTo>
                  <a:close/>
                  <a:moveTo>
                    <a:pt x="4943" y="9371"/>
                  </a:moveTo>
                  <a:cubicBezTo>
                    <a:pt x="5041" y="9371"/>
                    <a:pt x="5138" y="9469"/>
                    <a:pt x="5138" y="9566"/>
                  </a:cubicBezTo>
                  <a:cubicBezTo>
                    <a:pt x="5138" y="9664"/>
                    <a:pt x="5041" y="9729"/>
                    <a:pt x="4943" y="9729"/>
                  </a:cubicBezTo>
                  <a:lnTo>
                    <a:pt x="1268" y="9729"/>
                  </a:lnTo>
                  <a:cubicBezTo>
                    <a:pt x="1171" y="9729"/>
                    <a:pt x="1106" y="9664"/>
                    <a:pt x="1106" y="9566"/>
                  </a:cubicBezTo>
                  <a:cubicBezTo>
                    <a:pt x="1106" y="9469"/>
                    <a:pt x="1171" y="9371"/>
                    <a:pt x="1268" y="9371"/>
                  </a:cubicBezTo>
                  <a:close/>
                  <a:moveTo>
                    <a:pt x="21040" y="9371"/>
                  </a:moveTo>
                  <a:cubicBezTo>
                    <a:pt x="21138" y="9371"/>
                    <a:pt x="21203" y="9469"/>
                    <a:pt x="21203" y="9566"/>
                  </a:cubicBezTo>
                  <a:cubicBezTo>
                    <a:pt x="21203" y="9664"/>
                    <a:pt x="21138" y="9729"/>
                    <a:pt x="21040" y="9729"/>
                  </a:cubicBezTo>
                  <a:lnTo>
                    <a:pt x="17366" y="9729"/>
                  </a:lnTo>
                  <a:cubicBezTo>
                    <a:pt x="17268" y="9729"/>
                    <a:pt x="17170" y="9664"/>
                    <a:pt x="17170" y="9566"/>
                  </a:cubicBezTo>
                  <a:cubicBezTo>
                    <a:pt x="17170" y="9469"/>
                    <a:pt x="17268" y="9371"/>
                    <a:pt x="17366" y="9371"/>
                  </a:cubicBezTo>
                  <a:close/>
                  <a:moveTo>
                    <a:pt x="4683" y="10379"/>
                  </a:moveTo>
                  <a:lnTo>
                    <a:pt x="4683" y="14282"/>
                  </a:lnTo>
                  <a:lnTo>
                    <a:pt x="1561" y="14282"/>
                  </a:lnTo>
                  <a:lnTo>
                    <a:pt x="1561" y="10379"/>
                  </a:lnTo>
                  <a:close/>
                  <a:moveTo>
                    <a:pt x="20748" y="10379"/>
                  </a:moveTo>
                  <a:lnTo>
                    <a:pt x="20748" y="14282"/>
                  </a:lnTo>
                  <a:lnTo>
                    <a:pt x="17626" y="14282"/>
                  </a:lnTo>
                  <a:lnTo>
                    <a:pt x="17626" y="10379"/>
                  </a:lnTo>
                  <a:close/>
                  <a:moveTo>
                    <a:pt x="8352" y="1"/>
                  </a:moveTo>
                  <a:cubicBezTo>
                    <a:pt x="8321" y="1"/>
                    <a:pt x="8291" y="2"/>
                    <a:pt x="8260" y="6"/>
                  </a:cubicBezTo>
                  <a:cubicBezTo>
                    <a:pt x="7707" y="6"/>
                    <a:pt x="7252" y="493"/>
                    <a:pt x="7252" y="1079"/>
                  </a:cubicBezTo>
                  <a:lnTo>
                    <a:pt x="7252" y="5079"/>
                  </a:lnTo>
                  <a:cubicBezTo>
                    <a:pt x="7252" y="5924"/>
                    <a:pt x="7577" y="6705"/>
                    <a:pt x="8162" y="7322"/>
                  </a:cubicBezTo>
                  <a:cubicBezTo>
                    <a:pt x="7935" y="7485"/>
                    <a:pt x="7805" y="7745"/>
                    <a:pt x="7805" y="8038"/>
                  </a:cubicBezTo>
                  <a:cubicBezTo>
                    <a:pt x="7805" y="8461"/>
                    <a:pt x="8065" y="8818"/>
                    <a:pt x="8423" y="8948"/>
                  </a:cubicBezTo>
                  <a:lnTo>
                    <a:pt x="8423" y="10997"/>
                  </a:lnTo>
                  <a:cubicBezTo>
                    <a:pt x="8423" y="11192"/>
                    <a:pt x="8553" y="11322"/>
                    <a:pt x="8748" y="11322"/>
                  </a:cubicBezTo>
                  <a:cubicBezTo>
                    <a:pt x="8910" y="11322"/>
                    <a:pt x="9073" y="11192"/>
                    <a:pt x="9073" y="10997"/>
                  </a:cubicBezTo>
                  <a:lnTo>
                    <a:pt x="9073" y="9013"/>
                  </a:lnTo>
                  <a:lnTo>
                    <a:pt x="13301" y="9013"/>
                  </a:lnTo>
                  <a:lnTo>
                    <a:pt x="13301" y="14282"/>
                  </a:lnTo>
                  <a:lnTo>
                    <a:pt x="9073" y="14282"/>
                  </a:lnTo>
                  <a:lnTo>
                    <a:pt x="9073" y="13143"/>
                  </a:lnTo>
                  <a:cubicBezTo>
                    <a:pt x="9073" y="12981"/>
                    <a:pt x="8910" y="12818"/>
                    <a:pt x="8748" y="12818"/>
                  </a:cubicBezTo>
                  <a:cubicBezTo>
                    <a:pt x="8553" y="12818"/>
                    <a:pt x="8423" y="12981"/>
                    <a:pt x="8423" y="13143"/>
                  </a:cubicBezTo>
                  <a:lnTo>
                    <a:pt x="8423" y="14282"/>
                  </a:lnTo>
                  <a:lnTo>
                    <a:pt x="5333" y="14282"/>
                  </a:lnTo>
                  <a:lnTo>
                    <a:pt x="5333" y="10314"/>
                  </a:lnTo>
                  <a:cubicBezTo>
                    <a:pt x="5593" y="10152"/>
                    <a:pt x="5789" y="9891"/>
                    <a:pt x="5789" y="9566"/>
                  </a:cubicBezTo>
                  <a:cubicBezTo>
                    <a:pt x="5789" y="9339"/>
                    <a:pt x="5691" y="9144"/>
                    <a:pt x="5561" y="8981"/>
                  </a:cubicBezTo>
                  <a:cubicBezTo>
                    <a:pt x="5984" y="8526"/>
                    <a:pt x="6244" y="7908"/>
                    <a:pt x="6244" y="7257"/>
                  </a:cubicBezTo>
                  <a:lnTo>
                    <a:pt x="6244" y="5892"/>
                  </a:lnTo>
                  <a:cubicBezTo>
                    <a:pt x="6244" y="5404"/>
                    <a:pt x="5854" y="4981"/>
                    <a:pt x="5366" y="4981"/>
                  </a:cubicBezTo>
                  <a:cubicBezTo>
                    <a:pt x="5268" y="4981"/>
                    <a:pt x="5203" y="5014"/>
                    <a:pt x="5138" y="5014"/>
                  </a:cubicBezTo>
                  <a:lnTo>
                    <a:pt x="5138" y="4168"/>
                  </a:lnTo>
                  <a:cubicBezTo>
                    <a:pt x="5138" y="3940"/>
                    <a:pt x="5041" y="3680"/>
                    <a:pt x="4845" y="3518"/>
                  </a:cubicBezTo>
                  <a:cubicBezTo>
                    <a:pt x="4683" y="3355"/>
                    <a:pt x="4455" y="3257"/>
                    <a:pt x="4228" y="3257"/>
                  </a:cubicBezTo>
                  <a:cubicBezTo>
                    <a:pt x="4032" y="3257"/>
                    <a:pt x="3837" y="3355"/>
                    <a:pt x="3675" y="3453"/>
                  </a:cubicBezTo>
                  <a:cubicBezTo>
                    <a:pt x="3545" y="3355"/>
                    <a:pt x="3350" y="3257"/>
                    <a:pt x="3122" y="3257"/>
                  </a:cubicBezTo>
                  <a:cubicBezTo>
                    <a:pt x="2927" y="3257"/>
                    <a:pt x="2732" y="3355"/>
                    <a:pt x="2569" y="3453"/>
                  </a:cubicBezTo>
                  <a:cubicBezTo>
                    <a:pt x="2406" y="3355"/>
                    <a:pt x="2211" y="3257"/>
                    <a:pt x="2016" y="3257"/>
                  </a:cubicBezTo>
                  <a:cubicBezTo>
                    <a:pt x="1789" y="3257"/>
                    <a:pt x="1593" y="3355"/>
                    <a:pt x="1463" y="3453"/>
                  </a:cubicBezTo>
                  <a:cubicBezTo>
                    <a:pt x="1301" y="3355"/>
                    <a:pt x="1106" y="3257"/>
                    <a:pt x="878" y="3257"/>
                  </a:cubicBezTo>
                  <a:cubicBezTo>
                    <a:pt x="390" y="3290"/>
                    <a:pt x="0" y="3680"/>
                    <a:pt x="0" y="4168"/>
                  </a:cubicBezTo>
                  <a:lnTo>
                    <a:pt x="0" y="7257"/>
                  </a:lnTo>
                  <a:cubicBezTo>
                    <a:pt x="0" y="7908"/>
                    <a:pt x="260" y="8526"/>
                    <a:pt x="683" y="8981"/>
                  </a:cubicBezTo>
                  <a:cubicBezTo>
                    <a:pt x="520" y="9144"/>
                    <a:pt x="423" y="9339"/>
                    <a:pt x="423" y="9566"/>
                  </a:cubicBezTo>
                  <a:cubicBezTo>
                    <a:pt x="423" y="9891"/>
                    <a:pt x="618" y="10152"/>
                    <a:pt x="911" y="10314"/>
                  </a:cubicBezTo>
                  <a:lnTo>
                    <a:pt x="911" y="14282"/>
                  </a:lnTo>
                  <a:lnTo>
                    <a:pt x="358" y="14282"/>
                  </a:lnTo>
                  <a:cubicBezTo>
                    <a:pt x="195" y="14282"/>
                    <a:pt x="33" y="14412"/>
                    <a:pt x="33" y="14574"/>
                  </a:cubicBezTo>
                  <a:cubicBezTo>
                    <a:pt x="0" y="14769"/>
                    <a:pt x="163" y="14932"/>
                    <a:pt x="358" y="14932"/>
                  </a:cubicBezTo>
                  <a:lnTo>
                    <a:pt x="22016" y="14932"/>
                  </a:lnTo>
                  <a:cubicBezTo>
                    <a:pt x="22178" y="14932"/>
                    <a:pt x="22341" y="14769"/>
                    <a:pt x="22341" y="14574"/>
                  </a:cubicBezTo>
                  <a:cubicBezTo>
                    <a:pt x="22309" y="14412"/>
                    <a:pt x="22178" y="14282"/>
                    <a:pt x="21983" y="14282"/>
                  </a:cubicBezTo>
                  <a:lnTo>
                    <a:pt x="21398" y="14282"/>
                  </a:lnTo>
                  <a:lnTo>
                    <a:pt x="21398" y="10314"/>
                  </a:lnTo>
                  <a:cubicBezTo>
                    <a:pt x="21691" y="10152"/>
                    <a:pt x="21853" y="9891"/>
                    <a:pt x="21853" y="9566"/>
                  </a:cubicBezTo>
                  <a:cubicBezTo>
                    <a:pt x="21853" y="9339"/>
                    <a:pt x="21788" y="9144"/>
                    <a:pt x="21626" y="8981"/>
                  </a:cubicBezTo>
                  <a:cubicBezTo>
                    <a:pt x="22081" y="8526"/>
                    <a:pt x="22309" y="7908"/>
                    <a:pt x="22309" y="7257"/>
                  </a:cubicBezTo>
                  <a:lnTo>
                    <a:pt x="22309" y="5892"/>
                  </a:lnTo>
                  <a:cubicBezTo>
                    <a:pt x="22309" y="5436"/>
                    <a:pt x="21951" y="5014"/>
                    <a:pt x="21463" y="4981"/>
                  </a:cubicBezTo>
                  <a:cubicBezTo>
                    <a:pt x="21365" y="4981"/>
                    <a:pt x="21300" y="5014"/>
                    <a:pt x="21203" y="5014"/>
                  </a:cubicBezTo>
                  <a:lnTo>
                    <a:pt x="21203" y="4168"/>
                  </a:lnTo>
                  <a:cubicBezTo>
                    <a:pt x="21203" y="3908"/>
                    <a:pt x="21105" y="3680"/>
                    <a:pt x="20943" y="3518"/>
                  </a:cubicBezTo>
                  <a:cubicBezTo>
                    <a:pt x="20780" y="3355"/>
                    <a:pt x="20552" y="3257"/>
                    <a:pt x="20292" y="3257"/>
                  </a:cubicBezTo>
                  <a:cubicBezTo>
                    <a:pt x="20097" y="3257"/>
                    <a:pt x="19902" y="3355"/>
                    <a:pt x="19772" y="3453"/>
                  </a:cubicBezTo>
                  <a:cubicBezTo>
                    <a:pt x="19609" y="3323"/>
                    <a:pt x="19414" y="3257"/>
                    <a:pt x="19219" y="3257"/>
                  </a:cubicBezTo>
                  <a:cubicBezTo>
                    <a:pt x="18992" y="3257"/>
                    <a:pt x="18796" y="3323"/>
                    <a:pt x="18634" y="3453"/>
                  </a:cubicBezTo>
                  <a:cubicBezTo>
                    <a:pt x="18504" y="3323"/>
                    <a:pt x="18309" y="3257"/>
                    <a:pt x="18081" y="3257"/>
                  </a:cubicBezTo>
                  <a:cubicBezTo>
                    <a:pt x="17886" y="3257"/>
                    <a:pt x="17691" y="3323"/>
                    <a:pt x="17528" y="3453"/>
                  </a:cubicBezTo>
                  <a:cubicBezTo>
                    <a:pt x="17366" y="3323"/>
                    <a:pt x="17170" y="3257"/>
                    <a:pt x="16943" y="3257"/>
                  </a:cubicBezTo>
                  <a:cubicBezTo>
                    <a:pt x="16487" y="3257"/>
                    <a:pt x="16097" y="3680"/>
                    <a:pt x="16097" y="4168"/>
                  </a:cubicBezTo>
                  <a:lnTo>
                    <a:pt x="16097" y="7257"/>
                  </a:lnTo>
                  <a:cubicBezTo>
                    <a:pt x="16097" y="7908"/>
                    <a:pt x="16325" y="8526"/>
                    <a:pt x="16748" y="8981"/>
                  </a:cubicBezTo>
                  <a:cubicBezTo>
                    <a:pt x="16618" y="9144"/>
                    <a:pt x="16520" y="9339"/>
                    <a:pt x="16520" y="9566"/>
                  </a:cubicBezTo>
                  <a:cubicBezTo>
                    <a:pt x="16520" y="9891"/>
                    <a:pt x="16715" y="10152"/>
                    <a:pt x="16975" y="10282"/>
                  </a:cubicBezTo>
                  <a:lnTo>
                    <a:pt x="16975" y="14282"/>
                  </a:lnTo>
                  <a:lnTo>
                    <a:pt x="13951" y="14282"/>
                  </a:lnTo>
                  <a:lnTo>
                    <a:pt x="13951" y="8948"/>
                  </a:lnTo>
                  <a:cubicBezTo>
                    <a:pt x="14309" y="8818"/>
                    <a:pt x="14569" y="8461"/>
                    <a:pt x="14569" y="8070"/>
                  </a:cubicBezTo>
                  <a:cubicBezTo>
                    <a:pt x="14569" y="7778"/>
                    <a:pt x="14439" y="7518"/>
                    <a:pt x="14211" y="7322"/>
                  </a:cubicBezTo>
                  <a:cubicBezTo>
                    <a:pt x="14796" y="6737"/>
                    <a:pt x="15154" y="5924"/>
                    <a:pt x="15154" y="5046"/>
                  </a:cubicBezTo>
                  <a:lnTo>
                    <a:pt x="15154" y="3323"/>
                  </a:lnTo>
                  <a:cubicBezTo>
                    <a:pt x="15154" y="2737"/>
                    <a:pt x="14699" y="2249"/>
                    <a:pt x="14146" y="2249"/>
                  </a:cubicBezTo>
                  <a:cubicBezTo>
                    <a:pt x="13983" y="2249"/>
                    <a:pt x="13853" y="2249"/>
                    <a:pt x="13691" y="2314"/>
                  </a:cubicBezTo>
                  <a:lnTo>
                    <a:pt x="13691" y="1079"/>
                  </a:lnTo>
                  <a:cubicBezTo>
                    <a:pt x="13691" y="786"/>
                    <a:pt x="13593" y="493"/>
                    <a:pt x="13366" y="298"/>
                  </a:cubicBezTo>
                  <a:cubicBezTo>
                    <a:pt x="13170" y="103"/>
                    <a:pt x="12910" y="6"/>
                    <a:pt x="12618" y="6"/>
                  </a:cubicBezTo>
                  <a:cubicBezTo>
                    <a:pt x="12357" y="6"/>
                    <a:pt x="12097" y="103"/>
                    <a:pt x="11935" y="298"/>
                  </a:cubicBezTo>
                  <a:cubicBezTo>
                    <a:pt x="11740" y="103"/>
                    <a:pt x="11479" y="6"/>
                    <a:pt x="11219" y="6"/>
                  </a:cubicBezTo>
                  <a:cubicBezTo>
                    <a:pt x="10927" y="6"/>
                    <a:pt x="10666" y="103"/>
                    <a:pt x="10471" y="266"/>
                  </a:cubicBezTo>
                  <a:cubicBezTo>
                    <a:pt x="10309" y="103"/>
                    <a:pt x="10049" y="6"/>
                    <a:pt x="9756" y="6"/>
                  </a:cubicBezTo>
                  <a:cubicBezTo>
                    <a:pt x="9463" y="6"/>
                    <a:pt x="9236" y="103"/>
                    <a:pt x="9040" y="266"/>
                  </a:cubicBezTo>
                  <a:cubicBezTo>
                    <a:pt x="8866" y="120"/>
                    <a:pt x="8613" y="1"/>
                    <a:pt x="83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 name="Google Shape;202;p37"/>
          <p:cNvGrpSpPr/>
          <p:nvPr/>
        </p:nvGrpSpPr>
        <p:grpSpPr>
          <a:xfrm>
            <a:off x="7296711" y="2138247"/>
            <a:ext cx="384932" cy="481196"/>
            <a:chOff x="3853115" y="2459572"/>
            <a:chExt cx="329171" cy="411490"/>
          </a:xfrm>
        </p:grpSpPr>
        <p:sp>
          <p:nvSpPr>
            <p:cNvPr id="203" name="Google Shape;203;p37"/>
            <p:cNvSpPr/>
            <p:nvPr/>
          </p:nvSpPr>
          <p:spPr>
            <a:xfrm>
              <a:off x="3879259" y="2754083"/>
              <a:ext cx="275110" cy="111574"/>
            </a:xfrm>
            <a:custGeom>
              <a:rect b="b" l="l" r="r" t="t"/>
              <a:pathLst>
                <a:path extrusionOk="0" h="6049" w="15058">
                  <a:moveTo>
                    <a:pt x="2049" y="0"/>
                  </a:moveTo>
                  <a:cubicBezTo>
                    <a:pt x="1854" y="0"/>
                    <a:pt x="1692" y="130"/>
                    <a:pt x="1627" y="326"/>
                  </a:cubicBezTo>
                  <a:lnTo>
                    <a:pt x="66" y="5334"/>
                  </a:lnTo>
                  <a:cubicBezTo>
                    <a:pt x="1" y="5496"/>
                    <a:pt x="33" y="5659"/>
                    <a:pt x="131" y="5821"/>
                  </a:cubicBezTo>
                  <a:cubicBezTo>
                    <a:pt x="261" y="5951"/>
                    <a:pt x="423" y="6049"/>
                    <a:pt x="619" y="6049"/>
                  </a:cubicBezTo>
                  <a:lnTo>
                    <a:pt x="14472" y="6049"/>
                  </a:lnTo>
                  <a:cubicBezTo>
                    <a:pt x="14634" y="6049"/>
                    <a:pt x="14830" y="5951"/>
                    <a:pt x="14927" y="5821"/>
                  </a:cubicBezTo>
                  <a:cubicBezTo>
                    <a:pt x="15025" y="5659"/>
                    <a:pt x="15057" y="5496"/>
                    <a:pt x="15025" y="5334"/>
                  </a:cubicBezTo>
                  <a:lnTo>
                    <a:pt x="13464" y="326"/>
                  </a:lnTo>
                  <a:cubicBezTo>
                    <a:pt x="13399" y="130"/>
                    <a:pt x="13236" y="0"/>
                    <a:pt x="13041" y="0"/>
                  </a:cubicBezTo>
                  <a:close/>
                </a:path>
              </a:pathLst>
            </a:custGeom>
            <a:solidFill>
              <a:srgbClr val="FFC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7"/>
            <p:cNvSpPr/>
            <p:nvPr/>
          </p:nvSpPr>
          <p:spPr>
            <a:xfrm>
              <a:off x="3879259" y="2791877"/>
              <a:ext cx="275694" cy="73780"/>
            </a:xfrm>
            <a:custGeom>
              <a:rect b="b" l="l" r="r" t="t"/>
              <a:pathLst>
                <a:path extrusionOk="0" h="4000" w="15090">
                  <a:moveTo>
                    <a:pt x="6179" y="0"/>
                  </a:moveTo>
                  <a:lnTo>
                    <a:pt x="261" y="2602"/>
                  </a:lnTo>
                  <a:lnTo>
                    <a:pt x="66" y="3285"/>
                  </a:lnTo>
                  <a:cubicBezTo>
                    <a:pt x="1" y="3447"/>
                    <a:pt x="33" y="3610"/>
                    <a:pt x="163" y="3772"/>
                  </a:cubicBezTo>
                  <a:cubicBezTo>
                    <a:pt x="261" y="3902"/>
                    <a:pt x="423" y="4000"/>
                    <a:pt x="586" y="4000"/>
                  </a:cubicBezTo>
                  <a:lnTo>
                    <a:pt x="14504" y="4000"/>
                  </a:lnTo>
                  <a:cubicBezTo>
                    <a:pt x="14667" y="4000"/>
                    <a:pt x="14830" y="3902"/>
                    <a:pt x="14927" y="3772"/>
                  </a:cubicBezTo>
                  <a:cubicBezTo>
                    <a:pt x="15057" y="3610"/>
                    <a:pt x="15090" y="3447"/>
                    <a:pt x="15025" y="3252"/>
                  </a:cubicBezTo>
                  <a:lnTo>
                    <a:pt x="14797" y="2569"/>
                  </a:lnTo>
                  <a:lnTo>
                    <a:pt x="8976" y="0"/>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7"/>
            <p:cNvSpPr/>
            <p:nvPr/>
          </p:nvSpPr>
          <p:spPr>
            <a:xfrm>
              <a:off x="3985024" y="2791877"/>
              <a:ext cx="65370" cy="22798"/>
            </a:xfrm>
            <a:custGeom>
              <a:rect b="b" l="l" r="r" t="t"/>
              <a:pathLst>
                <a:path extrusionOk="0" h="1236" w="3578">
                  <a:moveTo>
                    <a:pt x="390" y="0"/>
                  </a:moveTo>
                  <a:lnTo>
                    <a:pt x="0" y="195"/>
                  </a:lnTo>
                  <a:lnTo>
                    <a:pt x="1789" y="1236"/>
                  </a:lnTo>
                  <a:lnTo>
                    <a:pt x="3577" y="163"/>
                  </a:lnTo>
                  <a:lnTo>
                    <a:pt x="3187" y="0"/>
                  </a:lnTo>
                  <a:close/>
                </a:path>
              </a:pathLst>
            </a:custGeom>
            <a:solidFill>
              <a:srgbClr val="E29A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7"/>
            <p:cNvSpPr/>
            <p:nvPr/>
          </p:nvSpPr>
          <p:spPr>
            <a:xfrm>
              <a:off x="3916091" y="2754083"/>
              <a:ext cx="202030" cy="60592"/>
            </a:xfrm>
            <a:custGeom>
              <a:rect b="b" l="l" r="r" t="t"/>
              <a:pathLst>
                <a:path extrusionOk="0" h="3285" w="11058">
                  <a:moveTo>
                    <a:pt x="1" y="0"/>
                  </a:moveTo>
                  <a:lnTo>
                    <a:pt x="5562" y="3285"/>
                  </a:lnTo>
                  <a:lnTo>
                    <a:pt x="11058" y="0"/>
                  </a:lnTo>
                  <a:close/>
                </a:path>
              </a:pathLst>
            </a:custGeom>
            <a:solidFill>
              <a:srgbClr val="FFC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7"/>
            <p:cNvSpPr/>
            <p:nvPr/>
          </p:nvSpPr>
          <p:spPr>
            <a:xfrm>
              <a:off x="3916091" y="2754083"/>
              <a:ext cx="202030" cy="52199"/>
            </a:xfrm>
            <a:custGeom>
              <a:rect b="b" l="l" r="r" t="t"/>
              <a:pathLst>
                <a:path extrusionOk="0" h="2830" w="11058">
                  <a:moveTo>
                    <a:pt x="1" y="0"/>
                  </a:moveTo>
                  <a:lnTo>
                    <a:pt x="5562" y="2830"/>
                  </a:lnTo>
                  <a:lnTo>
                    <a:pt x="11058" y="0"/>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7"/>
            <p:cNvSpPr/>
            <p:nvPr/>
          </p:nvSpPr>
          <p:spPr>
            <a:xfrm>
              <a:off x="3859052" y="2529755"/>
              <a:ext cx="317880" cy="235284"/>
            </a:xfrm>
            <a:custGeom>
              <a:rect b="b" l="l" r="r" t="t"/>
              <a:pathLst>
                <a:path extrusionOk="0" h="12756" w="17399">
                  <a:moveTo>
                    <a:pt x="3123" y="0"/>
                  </a:moveTo>
                  <a:lnTo>
                    <a:pt x="2928" y="33"/>
                  </a:lnTo>
                  <a:cubicBezTo>
                    <a:pt x="2115" y="130"/>
                    <a:pt x="1367" y="520"/>
                    <a:pt x="847" y="1138"/>
                  </a:cubicBezTo>
                  <a:cubicBezTo>
                    <a:pt x="294" y="1756"/>
                    <a:pt x="1" y="2569"/>
                    <a:pt x="1" y="3382"/>
                  </a:cubicBezTo>
                  <a:lnTo>
                    <a:pt x="1" y="3772"/>
                  </a:lnTo>
                  <a:cubicBezTo>
                    <a:pt x="1" y="5658"/>
                    <a:pt x="1529" y="7187"/>
                    <a:pt x="3383" y="7187"/>
                  </a:cubicBezTo>
                  <a:lnTo>
                    <a:pt x="11448" y="7187"/>
                  </a:lnTo>
                  <a:lnTo>
                    <a:pt x="12521" y="12585"/>
                  </a:lnTo>
                  <a:cubicBezTo>
                    <a:pt x="12537" y="12699"/>
                    <a:pt x="12627" y="12756"/>
                    <a:pt x="12716" y="12756"/>
                  </a:cubicBezTo>
                  <a:cubicBezTo>
                    <a:pt x="12806" y="12756"/>
                    <a:pt x="12895" y="12699"/>
                    <a:pt x="12911" y="12585"/>
                  </a:cubicBezTo>
                  <a:lnTo>
                    <a:pt x="14017" y="7187"/>
                  </a:lnTo>
                  <a:cubicBezTo>
                    <a:pt x="15871" y="7154"/>
                    <a:pt x="17399" y="5658"/>
                    <a:pt x="17399" y="3772"/>
                  </a:cubicBezTo>
                  <a:lnTo>
                    <a:pt x="17399" y="3382"/>
                  </a:lnTo>
                  <a:cubicBezTo>
                    <a:pt x="17399" y="1496"/>
                    <a:pt x="15871" y="0"/>
                    <a:pt x="13984" y="0"/>
                  </a:cubicBezTo>
                  <a:close/>
                </a:path>
              </a:pathLst>
            </a:custGeom>
            <a:solidFill>
              <a:srgbClr val="FB4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7"/>
            <p:cNvSpPr/>
            <p:nvPr/>
          </p:nvSpPr>
          <p:spPr>
            <a:xfrm>
              <a:off x="3859052" y="2529755"/>
              <a:ext cx="206195" cy="132564"/>
            </a:xfrm>
            <a:custGeom>
              <a:rect b="b" l="l" r="r" t="t"/>
              <a:pathLst>
                <a:path extrusionOk="0" h="7187" w="11286">
                  <a:moveTo>
                    <a:pt x="3123" y="0"/>
                  </a:moveTo>
                  <a:lnTo>
                    <a:pt x="2928" y="33"/>
                  </a:lnTo>
                  <a:lnTo>
                    <a:pt x="2798" y="33"/>
                  </a:lnTo>
                  <a:cubicBezTo>
                    <a:pt x="2765" y="33"/>
                    <a:pt x="2733" y="33"/>
                    <a:pt x="2733" y="65"/>
                  </a:cubicBezTo>
                  <a:lnTo>
                    <a:pt x="2668" y="65"/>
                  </a:lnTo>
                  <a:cubicBezTo>
                    <a:pt x="2635" y="65"/>
                    <a:pt x="2603" y="65"/>
                    <a:pt x="2570" y="98"/>
                  </a:cubicBezTo>
                  <a:lnTo>
                    <a:pt x="2538" y="98"/>
                  </a:lnTo>
                  <a:cubicBezTo>
                    <a:pt x="2505" y="98"/>
                    <a:pt x="2472" y="98"/>
                    <a:pt x="2440" y="130"/>
                  </a:cubicBezTo>
                  <a:cubicBezTo>
                    <a:pt x="1822" y="293"/>
                    <a:pt x="1269" y="650"/>
                    <a:pt x="814" y="1138"/>
                  </a:cubicBezTo>
                  <a:cubicBezTo>
                    <a:pt x="294" y="1756"/>
                    <a:pt x="1" y="2537"/>
                    <a:pt x="1" y="3382"/>
                  </a:cubicBezTo>
                  <a:lnTo>
                    <a:pt x="1" y="3772"/>
                  </a:lnTo>
                  <a:cubicBezTo>
                    <a:pt x="1" y="5658"/>
                    <a:pt x="1497" y="7187"/>
                    <a:pt x="3383" y="7187"/>
                  </a:cubicBezTo>
                  <a:lnTo>
                    <a:pt x="7546" y="7187"/>
                  </a:lnTo>
                  <a:cubicBezTo>
                    <a:pt x="5692" y="7187"/>
                    <a:pt x="4164" y="5658"/>
                    <a:pt x="4164" y="3772"/>
                  </a:cubicBezTo>
                  <a:lnTo>
                    <a:pt x="4164" y="3382"/>
                  </a:lnTo>
                  <a:lnTo>
                    <a:pt x="4164" y="3350"/>
                  </a:lnTo>
                  <a:cubicBezTo>
                    <a:pt x="4164" y="2374"/>
                    <a:pt x="5009" y="1561"/>
                    <a:pt x="5985" y="1561"/>
                  </a:cubicBezTo>
                  <a:lnTo>
                    <a:pt x="7058" y="1561"/>
                  </a:lnTo>
                  <a:cubicBezTo>
                    <a:pt x="7025" y="1821"/>
                    <a:pt x="7090" y="2049"/>
                    <a:pt x="7253" y="2244"/>
                  </a:cubicBezTo>
                  <a:cubicBezTo>
                    <a:pt x="7415" y="2439"/>
                    <a:pt x="7643" y="2569"/>
                    <a:pt x="7903" y="2569"/>
                  </a:cubicBezTo>
                  <a:cubicBezTo>
                    <a:pt x="8098" y="2569"/>
                    <a:pt x="8294" y="2504"/>
                    <a:pt x="8456" y="2374"/>
                  </a:cubicBezTo>
                  <a:lnTo>
                    <a:pt x="8749" y="2179"/>
                  </a:lnTo>
                  <a:cubicBezTo>
                    <a:pt x="9009" y="1951"/>
                    <a:pt x="9237" y="1756"/>
                    <a:pt x="9432" y="1528"/>
                  </a:cubicBezTo>
                  <a:cubicBezTo>
                    <a:pt x="10277" y="1398"/>
                    <a:pt x="10993" y="780"/>
                    <a:pt x="11285"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7"/>
            <p:cNvSpPr/>
            <p:nvPr/>
          </p:nvSpPr>
          <p:spPr>
            <a:xfrm>
              <a:off x="3912529" y="2464958"/>
              <a:ext cx="143200" cy="100212"/>
            </a:xfrm>
            <a:custGeom>
              <a:rect b="b" l="l" r="r" t="t"/>
              <a:pathLst>
                <a:path extrusionOk="0" h="5433" w="7838">
                  <a:moveTo>
                    <a:pt x="1659" y="1"/>
                  </a:moveTo>
                  <a:cubicBezTo>
                    <a:pt x="749" y="1"/>
                    <a:pt x="1" y="749"/>
                    <a:pt x="1" y="1692"/>
                  </a:cubicBezTo>
                  <a:lnTo>
                    <a:pt x="1" y="2733"/>
                  </a:lnTo>
                  <a:cubicBezTo>
                    <a:pt x="1" y="3676"/>
                    <a:pt x="749" y="4424"/>
                    <a:pt x="1659" y="4424"/>
                  </a:cubicBezTo>
                  <a:lnTo>
                    <a:pt x="4911" y="4424"/>
                  </a:lnTo>
                  <a:cubicBezTo>
                    <a:pt x="4911" y="4554"/>
                    <a:pt x="4879" y="4684"/>
                    <a:pt x="4846" y="4814"/>
                  </a:cubicBezTo>
                  <a:lnTo>
                    <a:pt x="4781" y="5172"/>
                  </a:lnTo>
                  <a:cubicBezTo>
                    <a:pt x="4756" y="5321"/>
                    <a:pt x="4884" y="5432"/>
                    <a:pt x="5018" y="5432"/>
                  </a:cubicBezTo>
                  <a:cubicBezTo>
                    <a:pt x="5059" y="5432"/>
                    <a:pt x="5101" y="5422"/>
                    <a:pt x="5139" y="5399"/>
                  </a:cubicBezTo>
                  <a:lnTo>
                    <a:pt x="5432" y="5172"/>
                  </a:lnTo>
                  <a:cubicBezTo>
                    <a:pt x="5757" y="4911"/>
                    <a:pt x="5984" y="4651"/>
                    <a:pt x="6179" y="4424"/>
                  </a:cubicBezTo>
                  <a:cubicBezTo>
                    <a:pt x="7090" y="4391"/>
                    <a:pt x="7838" y="3643"/>
                    <a:pt x="7838" y="2733"/>
                  </a:cubicBezTo>
                  <a:lnTo>
                    <a:pt x="7838" y="1692"/>
                  </a:lnTo>
                  <a:cubicBezTo>
                    <a:pt x="7838" y="749"/>
                    <a:pt x="7090" y="1"/>
                    <a:pt x="6147" y="1"/>
                  </a:cubicBezTo>
                  <a:close/>
                </a:path>
              </a:pathLst>
            </a:custGeom>
            <a:solidFill>
              <a:srgbClr val="FFC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7"/>
            <p:cNvSpPr/>
            <p:nvPr/>
          </p:nvSpPr>
          <p:spPr>
            <a:xfrm>
              <a:off x="3912529" y="2464958"/>
              <a:ext cx="136075" cy="81601"/>
            </a:xfrm>
            <a:custGeom>
              <a:rect b="b" l="l" r="r" t="t"/>
              <a:pathLst>
                <a:path extrusionOk="0" h="4424" w="7448">
                  <a:moveTo>
                    <a:pt x="1659" y="1"/>
                  </a:moveTo>
                  <a:cubicBezTo>
                    <a:pt x="749" y="1"/>
                    <a:pt x="1" y="749"/>
                    <a:pt x="1" y="1692"/>
                  </a:cubicBezTo>
                  <a:lnTo>
                    <a:pt x="1" y="2733"/>
                  </a:lnTo>
                  <a:cubicBezTo>
                    <a:pt x="1" y="3676"/>
                    <a:pt x="749" y="4424"/>
                    <a:pt x="1659" y="4424"/>
                  </a:cubicBezTo>
                  <a:lnTo>
                    <a:pt x="2537" y="4424"/>
                  </a:lnTo>
                  <a:cubicBezTo>
                    <a:pt x="2310" y="4131"/>
                    <a:pt x="2147" y="3741"/>
                    <a:pt x="2147" y="3350"/>
                  </a:cubicBezTo>
                  <a:lnTo>
                    <a:pt x="2147" y="2277"/>
                  </a:lnTo>
                  <a:cubicBezTo>
                    <a:pt x="2147" y="1367"/>
                    <a:pt x="2928" y="619"/>
                    <a:pt x="3838" y="619"/>
                  </a:cubicBezTo>
                  <a:lnTo>
                    <a:pt x="7448" y="619"/>
                  </a:lnTo>
                  <a:cubicBezTo>
                    <a:pt x="7155" y="229"/>
                    <a:pt x="6667" y="1"/>
                    <a:pt x="6147"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7"/>
            <p:cNvSpPr/>
            <p:nvPr/>
          </p:nvSpPr>
          <p:spPr>
            <a:xfrm>
              <a:off x="3999421" y="2557330"/>
              <a:ext cx="15329" cy="7839"/>
            </a:xfrm>
            <a:custGeom>
              <a:rect b="b" l="l" r="r" t="t"/>
              <a:pathLst>
                <a:path extrusionOk="0" h="425" w="839">
                  <a:moveTo>
                    <a:pt x="58" y="1"/>
                  </a:moveTo>
                  <a:lnTo>
                    <a:pt x="25" y="164"/>
                  </a:lnTo>
                  <a:cubicBezTo>
                    <a:pt x="0" y="313"/>
                    <a:pt x="128" y="424"/>
                    <a:pt x="262" y="424"/>
                  </a:cubicBezTo>
                  <a:cubicBezTo>
                    <a:pt x="303" y="424"/>
                    <a:pt x="345" y="414"/>
                    <a:pt x="383" y="391"/>
                  </a:cubicBezTo>
                  <a:lnTo>
                    <a:pt x="676" y="164"/>
                  </a:lnTo>
                  <a:cubicBezTo>
                    <a:pt x="708" y="98"/>
                    <a:pt x="773" y="66"/>
                    <a:pt x="838" y="1"/>
                  </a:cubicBezTo>
                  <a:close/>
                </a:path>
              </a:pathLst>
            </a:custGeom>
            <a:solidFill>
              <a:srgbClr val="FFB5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7"/>
            <p:cNvSpPr/>
            <p:nvPr/>
          </p:nvSpPr>
          <p:spPr>
            <a:xfrm>
              <a:off x="3853115" y="2459572"/>
              <a:ext cx="329171" cy="411490"/>
            </a:xfrm>
            <a:custGeom>
              <a:rect b="b" l="l" r="r" t="t"/>
              <a:pathLst>
                <a:path extrusionOk="0" h="22309" w="18017">
                  <a:moveTo>
                    <a:pt x="9399" y="651"/>
                  </a:moveTo>
                  <a:cubicBezTo>
                    <a:pt x="10147" y="651"/>
                    <a:pt x="10732" y="1236"/>
                    <a:pt x="10732" y="1984"/>
                  </a:cubicBezTo>
                  <a:lnTo>
                    <a:pt x="10732" y="3025"/>
                  </a:lnTo>
                  <a:cubicBezTo>
                    <a:pt x="10732" y="3773"/>
                    <a:pt x="10147" y="4358"/>
                    <a:pt x="9399" y="4358"/>
                  </a:cubicBezTo>
                  <a:cubicBezTo>
                    <a:pt x="9301" y="4358"/>
                    <a:pt x="9204" y="4390"/>
                    <a:pt x="9139" y="4488"/>
                  </a:cubicBezTo>
                  <a:cubicBezTo>
                    <a:pt x="8976" y="4748"/>
                    <a:pt x="8716" y="4976"/>
                    <a:pt x="8456" y="5171"/>
                  </a:cubicBezTo>
                  <a:cubicBezTo>
                    <a:pt x="8488" y="5008"/>
                    <a:pt x="8488" y="4878"/>
                    <a:pt x="8488" y="4683"/>
                  </a:cubicBezTo>
                  <a:cubicBezTo>
                    <a:pt x="8488" y="4651"/>
                    <a:pt x="8488" y="4585"/>
                    <a:pt x="8456" y="4553"/>
                  </a:cubicBezTo>
                  <a:cubicBezTo>
                    <a:pt x="8423" y="4423"/>
                    <a:pt x="8293" y="4358"/>
                    <a:pt x="8163" y="4358"/>
                  </a:cubicBezTo>
                  <a:lnTo>
                    <a:pt x="6407" y="4358"/>
                  </a:lnTo>
                  <a:cubicBezTo>
                    <a:pt x="6245" y="4358"/>
                    <a:pt x="6082" y="4488"/>
                    <a:pt x="6082" y="4683"/>
                  </a:cubicBezTo>
                  <a:cubicBezTo>
                    <a:pt x="6082" y="4846"/>
                    <a:pt x="6245" y="5008"/>
                    <a:pt x="6407" y="5008"/>
                  </a:cubicBezTo>
                  <a:lnTo>
                    <a:pt x="7806" y="5008"/>
                  </a:lnTo>
                  <a:cubicBezTo>
                    <a:pt x="7740" y="5333"/>
                    <a:pt x="7610" y="5626"/>
                    <a:pt x="7415" y="5854"/>
                  </a:cubicBezTo>
                  <a:cubicBezTo>
                    <a:pt x="7318" y="5951"/>
                    <a:pt x="7318" y="6081"/>
                    <a:pt x="7350" y="6211"/>
                  </a:cubicBezTo>
                  <a:cubicBezTo>
                    <a:pt x="7415" y="6342"/>
                    <a:pt x="7545" y="6407"/>
                    <a:pt x="7643" y="6407"/>
                  </a:cubicBezTo>
                  <a:cubicBezTo>
                    <a:pt x="7708" y="6407"/>
                    <a:pt x="7773" y="6407"/>
                    <a:pt x="7806" y="6374"/>
                  </a:cubicBezTo>
                  <a:cubicBezTo>
                    <a:pt x="7871" y="6342"/>
                    <a:pt x="8944" y="5756"/>
                    <a:pt x="9562" y="5008"/>
                  </a:cubicBezTo>
                  <a:cubicBezTo>
                    <a:pt x="10179" y="4943"/>
                    <a:pt x="10700" y="4618"/>
                    <a:pt x="11025" y="4130"/>
                  </a:cubicBezTo>
                  <a:lnTo>
                    <a:pt x="14309" y="4130"/>
                  </a:lnTo>
                  <a:cubicBezTo>
                    <a:pt x="16000" y="4130"/>
                    <a:pt x="17366" y="5496"/>
                    <a:pt x="17366" y="7187"/>
                  </a:cubicBezTo>
                  <a:lnTo>
                    <a:pt x="17366" y="7577"/>
                  </a:lnTo>
                  <a:cubicBezTo>
                    <a:pt x="17366" y="9268"/>
                    <a:pt x="16000" y="10634"/>
                    <a:pt x="14309" y="10634"/>
                  </a:cubicBezTo>
                  <a:cubicBezTo>
                    <a:pt x="14147" y="10634"/>
                    <a:pt x="14017" y="10732"/>
                    <a:pt x="13984" y="10894"/>
                  </a:cubicBezTo>
                  <a:lnTo>
                    <a:pt x="13074" y="15740"/>
                  </a:lnTo>
                  <a:lnTo>
                    <a:pt x="12098" y="10894"/>
                  </a:lnTo>
                  <a:cubicBezTo>
                    <a:pt x="12066" y="10732"/>
                    <a:pt x="11936" y="10634"/>
                    <a:pt x="11773" y="10634"/>
                  </a:cubicBezTo>
                  <a:lnTo>
                    <a:pt x="3708" y="10634"/>
                  </a:lnTo>
                  <a:cubicBezTo>
                    <a:pt x="2017" y="10634"/>
                    <a:pt x="651" y="9268"/>
                    <a:pt x="651" y="7577"/>
                  </a:cubicBezTo>
                  <a:lnTo>
                    <a:pt x="651" y="7187"/>
                  </a:lnTo>
                  <a:cubicBezTo>
                    <a:pt x="651" y="5659"/>
                    <a:pt x="1789" y="4358"/>
                    <a:pt x="3285" y="4163"/>
                  </a:cubicBezTo>
                  <a:cubicBezTo>
                    <a:pt x="3513" y="4488"/>
                    <a:pt x="3806" y="4716"/>
                    <a:pt x="4163" y="4878"/>
                  </a:cubicBezTo>
                  <a:cubicBezTo>
                    <a:pt x="4198" y="4888"/>
                    <a:pt x="4232" y="4893"/>
                    <a:pt x="4266" y="4893"/>
                  </a:cubicBezTo>
                  <a:cubicBezTo>
                    <a:pt x="4455" y="4893"/>
                    <a:pt x="4619" y="4746"/>
                    <a:pt x="4619" y="4553"/>
                  </a:cubicBezTo>
                  <a:cubicBezTo>
                    <a:pt x="4619" y="4423"/>
                    <a:pt x="4554" y="4293"/>
                    <a:pt x="4423" y="4260"/>
                  </a:cubicBezTo>
                  <a:cubicBezTo>
                    <a:pt x="3936" y="4065"/>
                    <a:pt x="3578" y="3577"/>
                    <a:pt x="3578" y="3025"/>
                  </a:cubicBezTo>
                  <a:lnTo>
                    <a:pt x="3578" y="1984"/>
                  </a:lnTo>
                  <a:cubicBezTo>
                    <a:pt x="3578" y="1236"/>
                    <a:pt x="4163" y="651"/>
                    <a:pt x="4911" y="651"/>
                  </a:cubicBezTo>
                  <a:close/>
                  <a:moveTo>
                    <a:pt x="12521" y="16325"/>
                  </a:moveTo>
                  <a:lnTo>
                    <a:pt x="12553" y="16585"/>
                  </a:lnTo>
                  <a:lnTo>
                    <a:pt x="9009" y="18406"/>
                  </a:lnTo>
                  <a:lnTo>
                    <a:pt x="4911" y="16325"/>
                  </a:lnTo>
                  <a:close/>
                  <a:moveTo>
                    <a:pt x="14537" y="16325"/>
                  </a:moveTo>
                  <a:lnTo>
                    <a:pt x="15675" y="20000"/>
                  </a:lnTo>
                  <a:lnTo>
                    <a:pt x="15675" y="20000"/>
                  </a:lnTo>
                  <a:lnTo>
                    <a:pt x="11188" y="18016"/>
                  </a:lnTo>
                  <a:lnTo>
                    <a:pt x="12683" y="17236"/>
                  </a:lnTo>
                  <a:lnTo>
                    <a:pt x="12748" y="17496"/>
                  </a:lnTo>
                  <a:cubicBezTo>
                    <a:pt x="12781" y="17658"/>
                    <a:pt x="12911" y="17788"/>
                    <a:pt x="13074" y="17788"/>
                  </a:cubicBezTo>
                  <a:cubicBezTo>
                    <a:pt x="13236" y="17788"/>
                    <a:pt x="13366" y="17658"/>
                    <a:pt x="13399" y="17496"/>
                  </a:cubicBezTo>
                  <a:lnTo>
                    <a:pt x="13627" y="16325"/>
                  </a:lnTo>
                  <a:close/>
                  <a:moveTo>
                    <a:pt x="3448" y="16325"/>
                  </a:moveTo>
                  <a:lnTo>
                    <a:pt x="6862" y="18049"/>
                  </a:lnTo>
                  <a:lnTo>
                    <a:pt x="2245" y="20065"/>
                  </a:lnTo>
                  <a:lnTo>
                    <a:pt x="3415" y="16325"/>
                  </a:lnTo>
                  <a:close/>
                  <a:moveTo>
                    <a:pt x="10407" y="18406"/>
                  </a:moveTo>
                  <a:lnTo>
                    <a:pt x="15935" y="20813"/>
                  </a:lnTo>
                  <a:lnTo>
                    <a:pt x="16131" y="21398"/>
                  </a:lnTo>
                  <a:cubicBezTo>
                    <a:pt x="16131" y="21463"/>
                    <a:pt x="16131" y="21528"/>
                    <a:pt x="16098" y="21561"/>
                  </a:cubicBezTo>
                  <a:cubicBezTo>
                    <a:pt x="16033" y="21626"/>
                    <a:pt x="15968" y="21658"/>
                    <a:pt x="15903" y="21658"/>
                  </a:cubicBezTo>
                  <a:lnTo>
                    <a:pt x="2017" y="21658"/>
                  </a:lnTo>
                  <a:cubicBezTo>
                    <a:pt x="1952" y="21658"/>
                    <a:pt x="1887" y="21626"/>
                    <a:pt x="1854" y="21561"/>
                  </a:cubicBezTo>
                  <a:cubicBezTo>
                    <a:pt x="1822" y="21528"/>
                    <a:pt x="1822" y="21463"/>
                    <a:pt x="1822" y="21398"/>
                  </a:cubicBezTo>
                  <a:lnTo>
                    <a:pt x="1984" y="20878"/>
                  </a:lnTo>
                  <a:lnTo>
                    <a:pt x="7610" y="18406"/>
                  </a:lnTo>
                  <a:lnTo>
                    <a:pt x="8879" y="19057"/>
                  </a:lnTo>
                  <a:cubicBezTo>
                    <a:pt x="8911" y="19089"/>
                    <a:pt x="8976" y="19089"/>
                    <a:pt x="9009" y="19089"/>
                  </a:cubicBezTo>
                  <a:cubicBezTo>
                    <a:pt x="9074" y="19089"/>
                    <a:pt x="9106" y="19089"/>
                    <a:pt x="9171" y="19057"/>
                  </a:cubicBezTo>
                  <a:lnTo>
                    <a:pt x="10407" y="18406"/>
                  </a:lnTo>
                  <a:close/>
                  <a:moveTo>
                    <a:pt x="4911" y="0"/>
                  </a:moveTo>
                  <a:cubicBezTo>
                    <a:pt x="3838" y="0"/>
                    <a:pt x="2928" y="878"/>
                    <a:pt x="2928" y="1984"/>
                  </a:cubicBezTo>
                  <a:lnTo>
                    <a:pt x="2928" y="3025"/>
                  </a:lnTo>
                  <a:cubicBezTo>
                    <a:pt x="2928" y="3220"/>
                    <a:pt x="2960" y="3382"/>
                    <a:pt x="2993" y="3545"/>
                  </a:cubicBezTo>
                  <a:cubicBezTo>
                    <a:pt x="2245" y="3707"/>
                    <a:pt x="1529" y="4098"/>
                    <a:pt x="976" y="4683"/>
                  </a:cubicBezTo>
                  <a:cubicBezTo>
                    <a:pt x="359" y="5366"/>
                    <a:pt x="1" y="6244"/>
                    <a:pt x="1" y="7187"/>
                  </a:cubicBezTo>
                  <a:lnTo>
                    <a:pt x="1" y="7577"/>
                  </a:lnTo>
                  <a:cubicBezTo>
                    <a:pt x="1" y="9626"/>
                    <a:pt x="1659" y="11285"/>
                    <a:pt x="3708" y="11285"/>
                  </a:cubicBezTo>
                  <a:lnTo>
                    <a:pt x="11513" y="11285"/>
                  </a:lnTo>
                  <a:lnTo>
                    <a:pt x="12391" y="15675"/>
                  </a:lnTo>
                  <a:lnTo>
                    <a:pt x="3155" y="15675"/>
                  </a:lnTo>
                  <a:cubicBezTo>
                    <a:pt x="3025" y="15675"/>
                    <a:pt x="2895" y="15772"/>
                    <a:pt x="2863" y="15902"/>
                  </a:cubicBezTo>
                  <a:lnTo>
                    <a:pt x="1204" y="21203"/>
                  </a:lnTo>
                  <a:cubicBezTo>
                    <a:pt x="1106" y="21463"/>
                    <a:pt x="1172" y="21723"/>
                    <a:pt x="1334" y="21951"/>
                  </a:cubicBezTo>
                  <a:cubicBezTo>
                    <a:pt x="1497" y="22179"/>
                    <a:pt x="1757" y="22309"/>
                    <a:pt x="2017" y="22309"/>
                  </a:cubicBezTo>
                  <a:lnTo>
                    <a:pt x="15903" y="22309"/>
                  </a:lnTo>
                  <a:cubicBezTo>
                    <a:pt x="16196" y="22309"/>
                    <a:pt x="16456" y="22179"/>
                    <a:pt x="16618" y="21951"/>
                  </a:cubicBezTo>
                  <a:cubicBezTo>
                    <a:pt x="16781" y="21723"/>
                    <a:pt x="16813" y="21463"/>
                    <a:pt x="16748" y="21203"/>
                  </a:cubicBezTo>
                  <a:lnTo>
                    <a:pt x="15090" y="15902"/>
                  </a:lnTo>
                  <a:cubicBezTo>
                    <a:pt x="15057" y="15740"/>
                    <a:pt x="14927" y="15675"/>
                    <a:pt x="14765" y="15675"/>
                  </a:cubicBezTo>
                  <a:lnTo>
                    <a:pt x="13757" y="15675"/>
                  </a:lnTo>
                  <a:lnTo>
                    <a:pt x="14602" y="11285"/>
                  </a:lnTo>
                  <a:cubicBezTo>
                    <a:pt x="16488" y="11122"/>
                    <a:pt x="18017" y="9528"/>
                    <a:pt x="18017" y="7577"/>
                  </a:cubicBezTo>
                  <a:lnTo>
                    <a:pt x="18017" y="7187"/>
                  </a:lnTo>
                  <a:cubicBezTo>
                    <a:pt x="18017" y="5138"/>
                    <a:pt x="16358" y="3480"/>
                    <a:pt x="14309" y="3480"/>
                  </a:cubicBezTo>
                  <a:lnTo>
                    <a:pt x="11350" y="3480"/>
                  </a:lnTo>
                  <a:cubicBezTo>
                    <a:pt x="11383" y="3350"/>
                    <a:pt x="11383" y="3187"/>
                    <a:pt x="11383" y="3025"/>
                  </a:cubicBezTo>
                  <a:lnTo>
                    <a:pt x="11383" y="1984"/>
                  </a:lnTo>
                  <a:cubicBezTo>
                    <a:pt x="11383" y="878"/>
                    <a:pt x="10505" y="0"/>
                    <a:pt x="939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37"/>
          <p:cNvGrpSpPr/>
          <p:nvPr/>
        </p:nvGrpSpPr>
        <p:grpSpPr>
          <a:xfrm>
            <a:off x="1402228" y="2138255"/>
            <a:ext cx="505208" cy="481190"/>
            <a:chOff x="-2618000" y="2421475"/>
            <a:chExt cx="558550" cy="532525"/>
          </a:xfrm>
        </p:grpSpPr>
        <p:sp>
          <p:nvSpPr>
            <p:cNvPr id="215" name="Google Shape;215;p37"/>
            <p:cNvSpPr/>
            <p:nvPr/>
          </p:nvSpPr>
          <p:spPr>
            <a:xfrm>
              <a:off x="-2383850" y="2428800"/>
              <a:ext cx="139050" cy="131750"/>
            </a:xfrm>
            <a:custGeom>
              <a:rect b="b" l="l" r="r" t="t"/>
              <a:pathLst>
                <a:path extrusionOk="0" h="5270" w="5562">
                  <a:moveTo>
                    <a:pt x="911" y="0"/>
                  </a:moveTo>
                  <a:cubicBezTo>
                    <a:pt x="391" y="0"/>
                    <a:pt x="1" y="423"/>
                    <a:pt x="1" y="943"/>
                  </a:cubicBezTo>
                  <a:lnTo>
                    <a:pt x="1" y="2829"/>
                  </a:lnTo>
                  <a:cubicBezTo>
                    <a:pt x="1" y="3350"/>
                    <a:pt x="391" y="3772"/>
                    <a:pt x="911" y="3772"/>
                  </a:cubicBezTo>
                  <a:lnTo>
                    <a:pt x="1236" y="3772"/>
                  </a:lnTo>
                  <a:lnTo>
                    <a:pt x="1236" y="5171"/>
                  </a:lnTo>
                  <a:cubicBezTo>
                    <a:pt x="1236" y="5234"/>
                    <a:pt x="1291" y="5269"/>
                    <a:pt x="1338" y="5269"/>
                  </a:cubicBezTo>
                  <a:cubicBezTo>
                    <a:pt x="1364" y="5269"/>
                    <a:pt x="1387" y="5259"/>
                    <a:pt x="1399" y="5236"/>
                  </a:cubicBezTo>
                  <a:lnTo>
                    <a:pt x="1887" y="4293"/>
                  </a:lnTo>
                  <a:lnTo>
                    <a:pt x="2147" y="3772"/>
                  </a:lnTo>
                  <a:lnTo>
                    <a:pt x="3545" y="3772"/>
                  </a:lnTo>
                  <a:lnTo>
                    <a:pt x="3805" y="4260"/>
                  </a:lnTo>
                  <a:lnTo>
                    <a:pt x="4293" y="5138"/>
                  </a:lnTo>
                  <a:cubicBezTo>
                    <a:pt x="4307" y="5179"/>
                    <a:pt x="4338" y="5197"/>
                    <a:pt x="4369" y="5197"/>
                  </a:cubicBezTo>
                  <a:cubicBezTo>
                    <a:pt x="4412" y="5197"/>
                    <a:pt x="4456" y="5162"/>
                    <a:pt x="4456" y="5106"/>
                  </a:cubicBezTo>
                  <a:lnTo>
                    <a:pt x="4456" y="3772"/>
                  </a:lnTo>
                  <a:lnTo>
                    <a:pt x="4618" y="3772"/>
                  </a:lnTo>
                  <a:cubicBezTo>
                    <a:pt x="5139" y="3772"/>
                    <a:pt x="5561" y="3350"/>
                    <a:pt x="5561" y="2862"/>
                  </a:cubicBezTo>
                  <a:lnTo>
                    <a:pt x="5561" y="943"/>
                  </a:lnTo>
                  <a:cubicBezTo>
                    <a:pt x="5561" y="423"/>
                    <a:pt x="5139" y="0"/>
                    <a:pt x="4618" y="0"/>
                  </a:cubicBezTo>
                  <a:close/>
                </a:path>
              </a:pathLst>
            </a:custGeom>
            <a:solidFill>
              <a:srgbClr val="008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7"/>
            <p:cNvSpPr/>
            <p:nvPr/>
          </p:nvSpPr>
          <p:spPr>
            <a:xfrm>
              <a:off x="-2384650" y="2428800"/>
              <a:ext cx="139850" cy="132325"/>
            </a:xfrm>
            <a:custGeom>
              <a:rect b="b" l="l" r="r" t="t"/>
              <a:pathLst>
                <a:path extrusionOk="0" h="5293" w="5594">
                  <a:moveTo>
                    <a:pt x="943" y="0"/>
                  </a:moveTo>
                  <a:cubicBezTo>
                    <a:pt x="423" y="0"/>
                    <a:pt x="0" y="423"/>
                    <a:pt x="0" y="943"/>
                  </a:cubicBezTo>
                  <a:lnTo>
                    <a:pt x="0" y="2862"/>
                  </a:lnTo>
                  <a:cubicBezTo>
                    <a:pt x="0" y="3350"/>
                    <a:pt x="423" y="3772"/>
                    <a:pt x="943" y="3772"/>
                  </a:cubicBezTo>
                  <a:lnTo>
                    <a:pt x="1268" y="3772"/>
                  </a:lnTo>
                  <a:lnTo>
                    <a:pt x="1268" y="5171"/>
                  </a:lnTo>
                  <a:cubicBezTo>
                    <a:pt x="1268" y="5249"/>
                    <a:pt x="1316" y="5292"/>
                    <a:pt x="1361" y="5292"/>
                  </a:cubicBezTo>
                  <a:cubicBezTo>
                    <a:pt x="1390" y="5292"/>
                    <a:pt x="1418" y="5274"/>
                    <a:pt x="1431" y="5236"/>
                  </a:cubicBezTo>
                  <a:lnTo>
                    <a:pt x="1854" y="4423"/>
                  </a:lnTo>
                  <a:cubicBezTo>
                    <a:pt x="1626" y="4260"/>
                    <a:pt x="1463" y="3967"/>
                    <a:pt x="1463" y="3675"/>
                  </a:cubicBezTo>
                  <a:lnTo>
                    <a:pt x="1463" y="1756"/>
                  </a:lnTo>
                  <a:cubicBezTo>
                    <a:pt x="1463" y="1236"/>
                    <a:pt x="1886" y="813"/>
                    <a:pt x="2407" y="813"/>
                  </a:cubicBezTo>
                  <a:lnTo>
                    <a:pt x="5593" y="813"/>
                  </a:lnTo>
                  <a:cubicBezTo>
                    <a:pt x="5528" y="358"/>
                    <a:pt x="5138" y="0"/>
                    <a:pt x="4650"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7"/>
            <p:cNvSpPr/>
            <p:nvPr/>
          </p:nvSpPr>
          <p:spPr>
            <a:xfrm>
              <a:off x="-2291175" y="2571050"/>
              <a:ext cx="213025" cy="275650"/>
            </a:xfrm>
            <a:custGeom>
              <a:rect b="b" l="l" r="r" t="t"/>
              <a:pathLst>
                <a:path extrusionOk="0" h="11026" w="8521">
                  <a:moveTo>
                    <a:pt x="4261" y="1"/>
                  </a:moveTo>
                  <a:cubicBezTo>
                    <a:pt x="1887" y="1"/>
                    <a:pt x="1" y="1920"/>
                    <a:pt x="1" y="4294"/>
                  </a:cubicBezTo>
                  <a:lnTo>
                    <a:pt x="1" y="6050"/>
                  </a:lnTo>
                  <a:lnTo>
                    <a:pt x="1" y="7838"/>
                  </a:lnTo>
                  <a:lnTo>
                    <a:pt x="1" y="10245"/>
                  </a:lnTo>
                  <a:cubicBezTo>
                    <a:pt x="1" y="10667"/>
                    <a:pt x="326" y="11025"/>
                    <a:pt x="781" y="11025"/>
                  </a:cubicBezTo>
                  <a:lnTo>
                    <a:pt x="7643" y="11025"/>
                  </a:lnTo>
                  <a:cubicBezTo>
                    <a:pt x="8066" y="11025"/>
                    <a:pt x="8423" y="10667"/>
                    <a:pt x="8423" y="10245"/>
                  </a:cubicBezTo>
                  <a:lnTo>
                    <a:pt x="8423" y="7903"/>
                  </a:lnTo>
                  <a:lnTo>
                    <a:pt x="8521" y="6017"/>
                  </a:lnTo>
                  <a:lnTo>
                    <a:pt x="8521" y="4098"/>
                  </a:lnTo>
                  <a:lnTo>
                    <a:pt x="8521" y="4066"/>
                  </a:lnTo>
                  <a:cubicBezTo>
                    <a:pt x="8456" y="2993"/>
                    <a:pt x="8033" y="2017"/>
                    <a:pt x="7285" y="1269"/>
                  </a:cubicBezTo>
                  <a:cubicBezTo>
                    <a:pt x="6472" y="456"/>
                    <a:pt x="5399" y="1"/>
                    <a:pt x="4261" y="1"/>
                  </a:cubicBezTo>
                  <a:close/>
                </a:path>
              </a:pathLst>
            </a:custGeom>
            <a:solidFill>
              <a:srgbClr val="0F29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7"/>
            <p:cNvSpPr/>
            <p:nvPr/>
          </p:nvSpPr>
          <p:spPr>
            <a:xfrm>
              <a:off x="-2291175" y="2571050"/>
              <a:ext cx="139875" cy="275650"/>
            </a:xfrm>
            <a:custGeom>
              <a:rect b="b" l="l" r="r" t="t"/>
              <a:pathLst>
                <a:path extrusionOk="0" h="11026" w="5595">
                  <a:moveTo>
                    <a:pt x="4261" y="1"/>
                  </a:moveTo>
                  <a:cubicBezTo>
                    <a:pt x="1919" y="1"/>
                    <a:pt x="1" y="1920"/>
                    <a:pt x="1" y="4261"/>
                  </a:cubicBezTo>
                  <a:lnTo>
                    <a:pt x="1" y="6050"/>
                  </a:lnTo>
                  <a:lnTo>
                    <a:pt x="1" y="7838"/>
                  </a:lnTo>
                  <a:lnTo>
                    <a:pt x="1" y="10245"/>
                  </a:lnTo>
                  <a:cubicBezTo>
                    <a:pt x="1" y="10667"/>
                    <a:pt x="359" y="11025"/>
                    <a:pt x="781" y="11025"/>
                  </a:cubicBezTo>
                  <a:lnTo>
                    <a:pt x="5594" y="11025"/>
                  </a:lnTo>
                  <a:lnTo>
                    <a:pt x="5594" y="4814"/>
                  </a:lnTo>
                  <a:cubicBezTo>
                    <a:pt x="4391" y="4261"/>
                    <a:pt x="3643" y="3383"/>
                    <a:pt x="3643" y="2440"/>
                  </a:cubicBezTo>
                  <a:cubicBezTo>
                    <a:pt x="3643" y="1529"/>
                    <a:pt x="4293" y="716"/>
                    <a:pt x="5399" y="164"/>
                  </a:cubicBezTo>
                  <a:cubicBezTo>
                    <a:pt x="5009" y="66"/>
                    <a:pt x="4651" y="1"/>
                    <a:pt x="4261"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7"/>
            <p:cNvSpPr/>
            <p:nvPr/>
          </p:nvSpPr>
          <p:spPr>
            <a:xfrm>
              <a:off x="-2301725" y="2717400"/>
              <a:ext cx="34975" cy="54500"/>
            </a:xfrm>
            <a:custGeom>
              <a:rect b="b" l="l" r="r" t="t"/>
              <a:pathLst>
                <a:path extrusionOk="0" h="2180" w="1399">
                  <a:moveTo>
                    <a:pt x="1398" y="0"/>
                  </a:moveTo>
                  <a:lnTo>
                    <a:pt x="1008" y="33"/>
                  </a:lnTo>
                  <a:cubicBezTo>
                    <a:pt x="455" y="65"/>
                    <a:pt x="0" y="521"/>
                    <a:pt x="0" y="1074"/>
                  </a:cubicBezTo>
                  <a:cubicBezTo>
                    <a:pt x="0" y="1659"/>
                    <a:pt x="455" y="2114"/>
                    <a:pt x="1008" y="2147"/>
                  </a:cubicBezTo>
                  <a:lnTo>
                    <a:pt x="1398" y="2179"/>
                  </a:lnTo>
                  <a:lnTo>
                    <a:pt x="1398" y="0"/>
                  </a:lnTo>
                  <a:close/>
                </a:path>
              </a:pathLst>
            </a:custGeom>
            <a:solidFill>
              <a:srgbClr val="DBAE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7"/>
            <p:cNvSpPr/>
            <p:nvPr/>
          </p:nvSpPr>
          <p:spPr>
            <a:xfrm>
              <a:off x="-2100925" y="2717400"/>
              <a:ext cx="33350" cy="54500"/>
            </a:xfrm>
            <a:custGeom>
              <a:rect b="b" l="l" r="r" t="t"/>
              <a:pathLst>
                <a:path extrusionOk="0" h="2180" w="1334">
                  <a:moveTo>
                    <a:pt x="0" y="0"/>
                  </a:moveTo>
                  <a:lnTo>
                    <a:pt x="0" y="2179"/>
                  </a:lnTo>
                  <a:lnTo>
                    <a:pt x="358" y="2147"/>
                  </a:lnTo>
                  <a:cubicBezTo>
                    <a:pt x="911" y="2114"/>
                    <a:pt x="1334" y="1659"/>
                    <a:pt x="1334" y="1106"/>
                  </a:cubicBezTo>
                  <a:cubicBezTo>
                    <a:pt x="1334" y="521"/>
                    <a:pt x="911" y="65"/>
                    <a:pt x="358" y="33"/>
                  </a:cubicBezTo>
                  <a:lnTo>
                    <a:pt x="0" y="0"/>
                  </a:lnTo>
                  <a:close/>
                </a:path>
              </a:pathLst>
            </a:custGeom>
            <a:solidFill>
              <a:srgbClr val="DBAE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7"/>
            <p:cNvSpPr/>
            <p:nvPr/>
          </p:nvSpPr>
          <p:spPr>
            <a:xfrm>
              <a:off x="-2263525" y="2880000"/>
              <a:ext cx="158550" cy="65875"/>
            </a:xfrm>
            <a:custGeom>
              <a:rect b="b" l="l" r="r" t="t"/>
              <a:pathLst>
                <a:path extrusionOk="0" h="2635" w="6342">
                  <a:moveTo>
                    <a:pt x="1659" y="0"/>
                  </a:moveTo>
                  <a:cubicBezTo>
                    <a:pt x="748" y="0"/>
                    <a:pt x="1" y="748"/>
                    <a:pt x="1" y="1626"/>
                  </a:cubicBezTo>
                  <a:lnTo>
                    <a:pt x="1" y="2277"/>
                  </a:lnTo>
                  <a:cubicBezTo>
                    <a:pt x="1" y="2472"/>
                    <a:pt x="196" y="2634"/>
                    <a:pt x="391" y="2634"/>
                  </a:cubicBezTo>
                  <a:lnTo>
                    <a:pt x="5952" y="2634"/>
                  </a:lnTo>
                  <a:cubicBezTo>
                    <a:pt x="6147" y="2634"/>
                    <a:pt x="6342" y="2472"/>
                    <a:pt x="6342" y="2277"/>
                  </a:cubicBezTo>
                  <a:lnTo>
                    <a:pt x="6342" y="1626"/>
                  </a:lnTo>
                  <a:cubicBezTo>
                    <a:pt x="6342" y="748"/>
                    <a:pt x="5594" y="0"/>
                    <a:pt x="4683" y="0"/>
                  </a:cubicBezTo>
                  <a:close/>
                </a:path>
              </a:pathLst>
            </a:custGeom>
            <a:solidFill>
              <a:srgbClr val="FB4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7"/>
            <p:cNvSpPr/>
            <p:nvPr/>
          </p:nvSpPr>
          <p:spPr>
            <a:xfrm>
              <a:off x="-2263525" y="2880000"/>
              <a:ext cx="113025" cy="65875"/>
            </a:xfrm>
            <a:custGeom>
              <a:rect b="b" l="l" r="r" t="t"/>
              <a:pathLst>
                <a:path extrusionOk="0" h="2635" w="4521">
                  <a:moveTo>
                    <a:pt x="1659" y="0"/>
                  </a:moveTo>
                  <a:cubicBezTo>
                    <a:pt x="748" y="0"/>
                    <a:pt x="1" y="748"/>
                    <a:pt x="1" y="1626"/>
                  </a:cubicBezTo>
                  <a:lnTo>
                    <a:pt x="1" y="2277"/>
                  </a:lnTo>
                  <a:cubicBezTo>
                    <a:pt x="1" y="2472"/>
                    <a:pt x="196" y="2634"/>
                    <a:pt x="391" y="2634"/>
                  </a:cubicBezTo>
                  <a:lnTo>
                    <a:pt x="2277" y="2634"/>
                  </a:lnTo>
                  <a:cubicBezTo>
                    <a:pt x="2082" y="2634"/>
                    <a:pt x="1887" y="2472"/>
                    <a:pt x="1887" y="2277"/>
                  </a:cubicBezTo>
                  <a:lnTo>
                    <a:pt x="1887" y="1626"/>
                  </a:lnTo>
                  <a:cubicBezTo>
                    <a:pt x="1887" y="1381"/>
                    <a:pt x="2090" y="1210"/>
                    <a:pt x="2315" y="1210"/>
                  </a:cubicBezTo>
                  <a:cubicBezTo>
                    <a:pt x="2389" y="1210"/>
                    <a:pt x="2465" y="1229"/>
                    <a:pt x="2537" y="1269"/>
                  </a:cubicBezTo>
                  <a:cubicBezTo>
                    <a:pt x="2732" y="1366"/>
                    <a:pt x="2927" y="1399"/>
                    <a:pt x="3155" y="1431"/>
                  </a:cubicBezTo>
                  <a:cubicBezTo>
                    <a:pt x="3903" y="1431"/>
                    <a:pt x="4521" y="813"/>
                    <a:pt x="4521" y="65"/>
                  </a:cubicBezTo>
                  <a:lnTo>
                    <a:pt x="4521" y="0"/>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7"/>
            <p:cNvSpPr/>
            <p:nvPr/>
          </p:nvSpPr>
          <p:spPr>
            <a:xfrm>
              <a:off x="-2207425" y="2827150"/>
              <a:ext cx="45550" cy="64250"/>
            </a:xfrm>
            <a:custGeom>
              <a:rect b="b" l="l" r="r" t="t"/>
              <a:pathLst>
                <a:path extrusionOk="0" h="2570" w="1822">
                  <a:moveTo>
                    <a:pt x="0" y="1"/>
                  </a:moveTo>
                  <a:lnTo>
                    <a:pt x="0" y="1659"/>
                  </a:lnTo>
                  <a:cubicBezTo>
                    <a:pt x="0" y="2179"/>
                    <a:pt x="391" y="2570"/>
                    <a:pt x="911" y="2570"/>
                  </a:cubicBezTo>
                  <a:cubicBezTo>
                    <a:pt x="1399" y="2570"/>
                    <a:pt x="1821" y="2179"/>
                    <a:pt x="1821" y="1659"/>
                  </a:cubicBezTo>
                  <a:lnTo>
                    <a:pt x="1821" y="1"/>
                  </a:lnTo>
                  <a:lnTo>
                    <a:pt x="1431" y="33"/>
                  </a:lnTo>
                  <a:cubicBezTo>
                    <a:pt x="1236" y="66"/>
                    <a:pt x="1074" y="98"/>
                    <a:pt x="911" y="98"/>
                  </a:cubicBezTo>
                  <a:cubicBezTo>
                    <a:pt x="748" y="98"/>
                    <a:pt x="553" y="66"/>
                    <a:pt x="391" y="33"/>
                  </a:cubicBezTo>
                  <a:lnTo>
                    <a:pt x="0" y="1"/>
                  </a:lnTo>
                  <a:close/>
                </a:path>
              </a:pathLst>
            </a:custGeom>
            <a:solidFill>
              <a:srgbClr val="FA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7"/>
            <p:cNvSpPr/>
            <p:nvPr/>
          </p:nvSpPr>
          <p:spPr>
            <a:xfrm>
              <a:off x="-2207425" y="2827150"/>
              <a:ext cx="35800" cy="64250"/>
            </a:xfrm>
            <a:custGeom>
              <a:rect b="b" l="l" r="r" t="t"/>
              <a:pathLst>
                <a:path extrusionOk="0" h="2570" w="1432">
                  <a:moveTo>
                    <a:pt x="0" y="1"/>
                  </a:moveTo>
                  <a:lnTo>
                    <a:pt x="0" y="1659"/>
                  </a:lnTo>
                  <a:cubicBezTo>
                    <a:pt x="0" y="2179"/>
                    <a:pt x="423" y="2570"/>
                    <a:pt x="943" y="2570"/>
                  </a:cubicBezTo>
                  <a:cubicBezTo>
                    <a:pt x="1106" y="2570"/>
                    <a:pt x="1301" y="2537"/>
                    <a:pt x="1431" y="2407"/>
                  </a:cubicBezTo>
                  <a:cubicBezTo>
                    <a:pt x="1204" y="2244"/>
                    <a:pt x="1041" y="1984"/>
                    <a:pt x="1041" y="1659"/>
                  </a:cubicBezTo>
                  <a:lnTo>
                    <a:pt x="1041" y="98"/>
                  </a:lnTo>
                  <a:lnTo>
                    <a:pt x="943" y="98"/>
                  </a:lnTo>
                  <a:cubicBezTo>
                    <a:pt x="748" y="98"/>
                    <a:pt x="586" y="66"/>
                    <a:pt x="423" y="66"/>
                  </a:cubicBezTo>
                  <a:lnTo>
                    <a:pt x="0" y="1"/>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7"/>
            <p:cNvSpPr/>
            <p:nvPr/>
          </p:nvSpPr>
          <p:spPr>
            <a:xfrm>
              <a:off x="-2268400" y="2655600"/>
              <a:ext cx="168300" cy="193525"/>
            </a:xfrm>
            <a:custGeom>
              <a:rect b="b" l="l" r="r" t="t"/>
              <a:pathLst>
                <a:path extrusionOk="0" h="7741" w="6732">
                  <a:moveTo>
                    <a:pt x="5561" y="1"/>
                  </a:moveTo>
                  <a:lnTo>
                    <a:pt x="5431" y="261"/>
                  </a:lnTo>
                  <a:cubicBezTo>
                    <a:pt x="5041" y="1042"/>
                    <a:pt x="4000" y="1529"/>
                    <a:pt x="2830" y="1529"/>
                  </a:cubicBezTo>
                  <a:cubicBezTo>
                    <a:pt x="2082" y="1529"/>
                    <a:pt x="1366" y="1334"/>
                    <a:pt x="846" y="977"/>
                  </a:cubicBezTo>
                  <a:cubicBezTo>
                    <a:pt x="748" y="912"/>
                    <a:pt x="683" y="846"/>
                    <a:pt x="586" y="781"/>
                  </a:cubicBezTo>
                  <a:lnTo>
                    <a:pt x="0" y="261"/>
                  </a:lnTo>
                  <a:lnTo>
                    <a:pt x="0" y="4391"/>
                  </a:lnTo>
                  <a:cubicBezTo>
                    <a:pt x="0" y="6245"/>
                    <a:pt x="1529" y="7741"/>
                    <a:pt x="3382" y="7741"/>
                  </a:cubicBezTo>
                  <a:cubicBezTo>
                    <a:pt x="3578" y="7741"/>
                    <a:pt x="3805" y="7741"/>
                    <a:pt x="4033" y="7676"/>
                  </a:cubicBezTo>
                  <a:lnTo>
                    <a:pt x="4228" y="7643"/>
                  </a:lnTo>
                  <a:cubicBezTo>
                    <a:pt x="5626" y="7285"/>
                    <a:pt x="6634" y="6050"/>
                    <a:pt x="6732" y="4586"/>
                  </a:cubicBezTo>
                  <a:lnTo>
                    <a:pt x="6732" y="4554"/>
                  </a:lnTo>
                  <a:lnTo>
                    <a:pt x="6732" y="2537"/>
                  </a:lnTo>
                  <a:lnTo>
                    <a:pt x="6732" y="2505"/>
                  </a:lnTo>
                  <a:lnTo>
                    <a:pt x="6732" y="131"/>
                  </a:lnTo>
                  <a:lnTo>
                    <a:pt x="6342" y="164"/>
                  </a:lnTo>
                  <a:lnTo>
                    <a:pt x="6244" y="164"/>
                  </a:lnTo>
                  <a:cubicBezTo>
                    <a:pt x="6114" y="164"/>
                    <a:pt x="5984" y="131"/>
                    <a:pt x="5854" y="99"/>
                  </a:cubicBezTo>
                  <a:lnTo>
                    <a:pt x="5561" y="1"/>
                  </a:lnTo>
                  <a:close/>
                </a:path>
              </a:pathLst>
            </a:custGeom>
            <a:solidFill>
              <a:srgbClr val="FA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7"/>
            <p:cNvSpPr/>
            <p:nvPr/>
          </p:nvSpPr>
          <p:spPr>
            <a:xfrm>
              <a:off x="-2268400" y="2655600"/>
              <a:ext cx="168300" cy="193525"/>
            </a:xfrm>
            <a:custGeom>
              <a:rect b="b" l="l" r="r" t="t"/>
              <a:pathLst>
                <a:path extrusionOk="0" h="7741" w="6732">
                  <a:moveTo>
                    <a:pt x="5561" y="1"/>
                  </a:moveTo>
                  <a:lnTo>
                    <a:pt x="5431" y="261"/>
                  </a:lnTo>
                  <a:cubicBezTo>
                    <a:pt x="5041" y="1042"/>
                    <a:pt x="4000" y="1529"/>
                    <a:pt x="2830" y="1529"/>
                  </a:cubicBezTo>
                  <a:cubicBezTo>
                    <a:pt x="2082" y="1529"/>
                    <a:pt x="1366" y="1334"/>
                    <a:pt x="846" y="977"/>
                  </a:cubicBezTo>
                  <a:cubicBezTo>
                    <a:pt x="748" y="912"/>
                    <a:pt x="683" y="846"/>
                    <a:pt x="586" y="781"/>
                  </a:cubicBezTo>
                  <a:lnTo>
                    <a:pt x="0" y="229"/>
                  </a:lnTo>
                  <a:lnTo>
                    <a:pt x="0" y="4391"/>
                  </a:lnTo>
                  <a:cubicBezTo>
                    <a:pt x="0" y="6245"/>
                    <a:pt x="1529" y="7741"/>
                    <a:pt x="3382" y="7741"/>
                  </a:cubicBezTo>
                  <a:cubicBezTo>
                    <a:pt x="3610" y="7741"/>
                    <a:pt x="3805" y="7708"/>
                    <a:pt x="4033" y="7676"/>
                  </a:cubicBezTo>
                  <a:lnTo>
                    <a:pt x="4228" y="7611"/>
                  </a:lnTo>
                  <a:cubicBezTo>
                    <a:pt x="4260" y="7611"/>
                    <a:pt x="4325" y="7611"/>
                    <a:pt x="4358" y="7578"/>
                  </a:cubicBezTo>
                  <a:cubicBezTo>
                    <a:pt x="3155" y="7025"/>
                    <a:pt x="2309" y="5822"/>
                    <a:pt x="2309" y="4391"/>
                  </a:cubicBezTo>
                  <a:lnTo>
                    <a:pt x="2309" y="3090"/>
                  </a:lnTo>
                  <a:cubicBezTo>
                    <a:pt x="2309" y="2895"/>
                    <a:pt x="2504" y="2733"/>
                    <a:pt x="2700" y="2733"/>
                  </a:cubicBezTo>
                  <a:lnTo>
                    <a:pt x="2797" y="2733"/>
                  </a:lnTo>
                  <a:cubicBezTo>
                    <a:pt x="4033" y="2733"/>
                    <a:pt x="5138" y="2212"/>
                    <a:pt x="5529" y="1399"/>
                  </a:cubicBezTo>
                  <a:cubicBezTo>
                    <a:pt x="5605" y="1298"/>
                    <a:pt x="5721" y="1216"/>
                    <a:pt x="5861" y="1216"/>
                  </a:cubicBezTo>
                  <a:cubicBezTo>
                    <a:pt x="5900" y="1216"/>
                    <a:pt x="5941" y="1222"/>
                    <a:pt x="5984" y="1237"/>
                  </a:cubicBezTo>
                  <a:cubicBezTo>
                    <a:pt x="6114" y="1269"/>
                    <a:pt x="6244" y="1302"/>
                    <a:pt x="6374" y="1302"/>
                  </a:cubicBezTo>
                  <a:lnTo>
                    <a:pt x="6504" y="1302"/>
                  </a:lnTo>
                  <a:lnTo>
                    <a:pt x="6732" y="1269"/>
                  </a:lnTo>
                  <a:lnTo>
                    <a:pt x="6732" y="99"/>
                  </a:lnTo>
                  <a:lnTo>
                    <a:pt x="6342" y="131"/>
                  </a:lnTo>
                  <a:cubicBezTo>
                    <a:pt x="6309" y="164"/>
                    <a:pt x="6277" y="164"/>
                    <a:pt x="6244" y="164"/>
                  </a:cubicBezTo>
                  <a:cubicBezTo>
                    <a:pt x="6114" y="164"/>
                    <a:pt x="5984" y="131"/>
                    <a:pt x="5854" y="99"/>
                  </a:cubicBezTo>
                  <a:lnTo>
                    <a:pt x="5561" y="1"/>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7"/>
            <p:cNvSpPr/>
            <p:nvPr/>
          </p:nvSpPr>
          <p:spPr>
            <a:xfrm>
              <a:off x="-2558650" y="2868625"/>
              <a:ext cx="146375" cy="77250"/>
            </a:xfrm>
            <a:custGeom>
              <a:rect b="b" l="l" r="r" t="t"/>
              <a:pathLst>
                <a:path extrusionOk="0" h="3090" w="5855">
                  <a:moveTo>
                    <a:pt x="1594" y="0"/>
                  </a:moveTo>
                  <a:cubicBezTo>
                    <a:pt x="716" y="0"/>
                    <a:pt x="1" y="683"/>
                    <a:pt x="1" y="1561"/>
                  </a:cubicBezTo>
                  <a:lnTo>
                    <a:pt x="1" y="2764"/>
                  </a:lnTo>
                  <a:cubicBezTo>
                    <a:pt x="1" y="2959"/>
                    <a:pt x="163" y="3089"/>
                    <a:pt x="359" y="3089"/>
                  </a:cubicBezTo>
                  <a:lnTo>
                    <a:pt x="5497" y="3089"/>
                  </a:lnTo>
                  <a:cubicBezTo>
                    <a:pt x="5692" y="3089"/>
                    <a:pt x="5854" y="2959"/>
                    <a:pt x="5854" y="2764"/>
                  </a:cubicBezTo>
                  <a:lnTo>
                    <a:pt x="5854" y="1561"/>
                  </a:lnTo>
                  <a:cubicBezTo>
                    <a:pt x="5854" y="683"/>
                    <a:pt x="5139" y="0"/>
                    <a:pt x="4293" y="0"/>
                  </a:cubicBezTo>
                  <a:close/>
                </a:path>
              </a:pathLst>
            </a:custGeom>
            <a:solidFill>
              <a:srgbClr val="2582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7"/>
            <p:cNvSpPr/>
            <p:nvPr/>
          </p:nvSpPr>
          <p:spPr>
            <a:xfrm>
              <a:off x="-2558650" y="2868625"/>
              <a:ext cx="100025" cy="77250"/>
            </a:xfrm>
            <a:custGeom>
              <a:rect b="b" l="l" r="r" t="t"/>
              <a:pathLst>
                <a:path extrusionOk="0" h="3090" w="4001">
                  <a:moveTo>
                    <a:pt x="1594" y="0"/>
                  </a:moveTo>
                  <a:cubicBezTo>
                    <a:pt x="716" y="0"/>
                    <a:pt x="1" y="683"/>
                    <a:pt x="1" y="1561"/>
                  </a:cubicBezTo>
                  <a:lnTo>
                    <a:pt x="1" y="2764"/>
                  </a:lnTo>
                  <a:cubicBezTo>
                    <a:pt x="1" y="2959"/>
                    <a:pt x="163" y="3089"/>
                    <a:pt x="359" y="3089"/>
                  </a:cubicBezTo>
                  <a:lnTo>
                    <a:pt x="2115" y="3089"/>
                  </a:lnTo>
                  <a:cubicBezTo>
                    <a:pt x="1952" y="3089"/>
                    <a:pt x="1789" y="2959"/>
                    <a:pt x="1789" y="2764"/>
                  </a:cubicBezTo>
                  <a:lnTo>
                    <a:pt x="1789" y="1561"/>
                  </a:lnTo>
                  <a:lnTo>
                    <a:pt x="1789" y="1529"/>
                  </a:lnTo>
                  <a:cubicBezTo>
                    <a:pt x="1789" y="1240"/>
                    <a:pt x="2043" y="1036"/>
                    <a:pt x="2312" y="1036"/>
                  </a:cubicBezTo>
                  <a:cubicBezTo>
                    <a:pt x="2376" y="1036"/>
                    <a:pt x="2442" y="1048"/>
                    <a:pt x="2505" y="1073"/>
                  </a:cubicBezTo>
                  <a:cubicBezTo>
                    <a:pt x="2635" y="1138"/>
                    <a:pt x="2798" y="1171"/>
                    <a:pt x="2960" y="1171"/>
                  </a:cubicBezTo>
                  <a:cubicBezTo>
                    <a:pt x="3546" y="1171"/>
                    <a:pt x="4001" y="650"/>
                    <a:pt x="4001" y="65"/>
                  </a:cubicBezTo>
                  <a:lnTo>
                    <a:pt x="4001" y="0"/>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7"/>
            <p:cNvSpPr/>
            <p:nvPr/>
          </p:nvSpPr>
          <p:spPr>
            <a:xfrm>
              <a:off x="-2504975" y="2816575"/>
              <a:ext cx="39050" cy="60200"/>
            </a:xfrm>
            <a:custGeom>
              <a:rect b="b" l="l" r="r" t="t"/>
              <a:pathLst>
                <a:path extrusionOk="0" h="2408" w="1562">
                  <a:moveTo>
                    <a:pt x="0" y="1"/>
                  </a:moveTo>
                  <a:lnTo>
                    <a:pt x="0" y="1627"/>
                  </a:lnTo>
                  <a:cubicBezTo>
                    <a:pt x="0" y="2050"/>
                    <a:pt x="358" y="2407"/>
                    <a:pt x="781" y="2407"/>
                  </a:cubicBezTo>
                  <a:cubicBezTo>
                    <a:pt x="1203" y="2407"/>
                    <a:pt x="1561" y="2050"/>
                    <a:pt x="1561" y="1627"/>
                  </a:cubicBezTo>
                  <a:lnTo>
                    <a:pt x="1561" y="33"/>
                  </a:lnTo>
                  <a:lnTo>
                    <a:pt x="1171" y="66"/>
                  </a:lnTo>
                  <a:cubicBezTo>
                    <a:pt x="1041" y="66"/>
                    <a:pt x="943" y="98"/>
                    <a:pt x="813" y="98"/>
                  </a:cubicBezTo>
                  <a:cubicBezTo>
                    <a:pt x="683" y="98"/>
                    <a:pt x="520" y="66"/>
                    <a:pt x="390" y="66"/>
                  </a:cubicBezTo>
                  <a:lnTo>
                    <a:pt x="0" y="1"/>
                  </a:lnTo>
                  <a:close/>
                </a:path>
              </a:pathLst>
            </a:custGeom>
            <a:solidFill>
              <a:srgbClr val="FA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7"/>
            <p:cNvSpPr/>
            <p:nvPr/>
          </p:nvSpPr>
          <p:spPr>
            <a:xfrm>
              <a:off x="-2504975" y="2816575"/>
              <a:ext cx="36600" cy="60200"/>
            </a:xfrm>
            <a:custGeom>
              <a:rect b="b" l="l" r="r" t="t"/>
              <a:pathLst>
                <a:path extrusionOk="0" h="2408" w="1464">
                  <a:moveTo>
                    <a:pt x="0" y="1"/>
                  </a:moveTo>
                  <a:lnTo>
                    <a:pt x="0" y="1627"/>
                  </a:lnTo>
                  <a:cubicBezTo>
                    <a:pt x="0" y="2050"/>
                    <a:pt x="358" y="2407"/>
                    <a:pt x="781" y="2407"/>
                  </a:cubicBezTo>
                  <a:cubicBezTo>
                    <a:pt x="1073" y="2407"/>
                    <a:pt x="1333" y="2245"/>
                    <a:pt x="1464" y="1985"/>
                  </a:cubicBezTo>
                  <a:cubicBezTo>
                    <a:pt x="1106" y="1919"/>
                    <a:pt x="813" y="1627"/>
                    <a:pt x="813" y="1237"/>
                  </a:cubicBezTo>
                  <a:lnTo>
                    <a:pt x="813" y="98"/>
                  </a:lnTo>
                  <a:cubicBezTo>
                    <a:pt x="683" y="98"/>
                    <a:pt x="553" y="98"/>
                    <a:pt x="390" y="66"/>
                  </a:cubicBezTo>
                  <a:lnTo>
                    <a:pt x="0" y="1"/>
                  </a:ln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7"/>
            <p:cNvSpPr/>
            <p:nvPr/>
          </p:nvSpPr>
          <p:spPr>
            <a:xfrm>
              <a:off x="-2592775" y="2557250"/>
              <a:ext cx="216275" cy="138225"/>
            </a:xfrm>
            <a:custGeom>
              <a:rect b="b" l="l" r="r" t="t"/>
              <a:pathLst>
                <a:path extrusionOk="0" h="5529" w="8651">
                  <a:moveTo>
                    <a:pt x="4325" y="0"/>
                  </a:moveTo>
                  <a:cubicBezTo>
                    <a:pt x="3382" y="0"/>
                    <a:pt x="2504" y="195"/>
                    <a:pt x="1821" y="553"/>
                  </a:cubicBezTo>
                  <a:cubicBezTo>
                    <a:pt x="1171" y="911"/>
                    <a:pt x="781" y="1431"/>
                    <a:pt x="781" y="1951"/>
                  </a:cubicBezTo>
                  <a:lnTo>
                    <a:pt x="650" y="2049"/>
                  </a:lnTo>
                  <a:cubicBezTo>
                    <a:pt x="228" y="2472"/>
                    <a:pt x="0" y="3024"/>
                    <a:pt x="0" y="3642"/>
                  </a:cubicBezTo>
                  <a:lnTo>
                    <a:pt x="0" y="5528"/>
                  </a:lnTo>
                  <a:lnTo>
                    <a:pt x="8650" y="5528"/>
                  </a:lnTo>
                  <a:lnTo>
                    <a:pt x="8650" y="3642"/>
                  </a:lnTo>
                  <a:cubicBezTo>
                    <a:pt x="8650" y="3024"/>
                    <a:pt x="8423" y="2472"/>
                    <a:pt x="8000" y="2049"/>
                  </a:cubicBezTo>
                  <a:lnTo>
                    <a:pt x="7902" y="1951"/>
                  </a:lnTo>
                  <a:cubicBezTo>
                    <a:pt x="7902" y="1431"/>
                    <a:pt x="7512" y="911"/>
                    <a:pt x="6829" y="553"/>
                  </a:cubicBezTo>
                  <a:cubicBezTo>
                    <a:pt x="6179" y="195"/>
                    <a:pt x="5268" y="0"/>
                    <a:pt x="4325" y="0"/>
                  </a:cubicBezTo>
                  <a:close/>
                </a:path>
              </a:pathLst>
            </a:custGeom>
            <a:solidFill>
              <a:srgbClr val="0F29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7"/>
            <p:cNvSpPr/>
            <p:nvPr/>
          </p:nvSpPr>
          <p:spPr>
            <a:xfrm>
              <a:off x="-2609850" y="2693825"/>
              <a:ext cx="40675" cy="43100"/>
            </a:xfrm>
            <a:custGeom>
              <a:rect b="b" l="l" r="r" t="t"/>
              <a:pathLst>
                <a:path extrusionOk="0" h="1724" w="1627">
                  <a:moveTo>
                    <a:pt x="878" y="0"/>
                  </a:moveTo>
                  <a:cubicBezTo>
                    <a:pt x="390" y="0"/>
                    <a:pt x="0" y="391"/>
                    <a:pt x="0" y="878"/>
                  </a:cubicBezTo>
                  <a:cubicBezTo>
                    <a:pt x="0" y="1334"/>
                    <a:pt x="390" y="1724"/>
                    <a:pt x="878" y="1724"/>
                  </a:cubicBezTo>
                  <a:lnTo>
                    <a:pt x="1626" y="1724"/>
                  </a:lnTo>
                  <a:lnTo>
                    <a:pt x="1626" y="0"/>
                  </a:lnTo>
                  <a:close/>
                </a:path>
              </a:pathLst>
            </a:custGeom>
            <a:solidFill>
              <a:srgbClr val="DBAE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7"/>
            <p:cNvSpPr/>
            <p:nvPr/>
          </p:nvSpPr>
          <p:spPr>
            <a:xfrm>
              <a:off x="-2400100" y="2693825"/>
              <a:ext cx="40675" cy="43100"/>
            </a:xfrm>
            <a:custGeom>
              <a:rect b="b" l="l" r="r" t="t"/>
              <a:pathLst>
                <a:path extrusionOk="0" h="1724" w="1627">
                  <a:moveTo>
                    <a:pt x="0" y="0"/>
                  </a:moveTo>
                  <a:lnTo>
                    <a:pt x="0" y="1724"/>
                  </a:lnTo>
                  <a:lnTo>
                    <a:pt x="781" y="1724"/>
                  </a:lnTo>
                  <a:cubicBezTo>
                    <a:pt x="1236" y="1724"/>
                    <a:pt x="1626" y="1334"/>
                    <a:pt x="1626" y="878"/>
                  </a:cubicBezTo>
                  <a:cubicBezTo>
                    <a:pt x="1626" y="391"/>
                    <a:pt x="1236" y="0"/>
                    <a:pt x="781" y="0"/>
                  </a:cubicBezTo>
                  <a:close/>
                </a:path>
              </a:pathLst>
            </a:custGeom>
            <a:solidFill>
              <a:srgbClr val="DBAE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7"/>
            <p:cNvSpPr/>
            <p:nvPr/>
          </p:nvSpPr>
          <p:spPr>
            <a:xfrm>
              <a:off x="-2592775" y="2557250"/>
              <a:ext cx="143925" cy="138225"/>
            </a:xfrm>
            <a:custGeom>
              <a:rect b="b" l="l" r="r" t="t"/>
              <a:pathLst>
                <a:path extrusionOk="0" h="5529" w="5757">
                  <a:moveTo>
                    <a:pt x="4325" y="0"/>
                  </a:moveTo>
                  <a:cubicBezTo>
                    <a:pt x="3382" y="0"/>
                    <a:pt x="2504" y="195"/>
                    <a:pt x="1821" y="553"/>
                  </a:cubicBezTo>
                  <a:cubicBezTo>
                    <a:pt x="1171" y="911"/>
                    <a:pt x="781" y="1431"/>
                    <a:pt x="781" y="1951"/>
                  </a:cubicBezTo>
                  <a:lnTo>
                    <a:pt x="650" y="2049"/>
                  </a:lnTo>
                  <a:cubicBezTo>
                    <a:pt x="228" y="2472"/>
                    <a:pt x="0" y="3024"/>
                    <a:pt x="0" y="3642"/>
                  </a:cubicBezTo>
                  <a:lnTo>
                    <a:pt x="0" y="5528"/>
                  </a:lnTo>
                  <a:lnTo>
                    <a:pt x="5756" y="5528"/>
                  </a:lnTo>
                  <a:lnTo>
                    <a:pt x="5756" y="3707"/>
                  </a:lnTo>
                  <a:cubicBezTo>
                    <a:pt x="4585" y="3350"/>
                    <a:pt x="3805" y="2667"/>
                    <a:pt x="3805" y="1886"/>
                  </a:cubicBezTo>
                  <a:cubicBezTo>
                    <a:pt x="3805" y="1138"/>
                    <a:pt x="4520" y="488"/>
                    <a:pt x="5593" y="130"/>
                  </a:cubicBezTo>
                  <a:cubicBezTo>
                    <a:pt x="5203" y="33"/>
                    <a:pt x="4780" y="0"/>
                    <a:pt x="4325" y="0"/>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7"/>
            <p:cNvSpPr/>
            <p:nvPr/>
          </p:nvSpPr>
          <p:spPr>
            <a:xfrm>
              <a:off x="-2570025" y="2632450"/>
              <a:ext cx="171575" cy="200425"/>
            </a:xfrm>
            <a:custGeom>
              <a:rect b="b" l="l" r="r" t="t"/>
              <a:pathLst>
                <a:path extrusionOk="0" h="8017" w="6863">
                  <a:moveTo>
                    <a:pt x="365" y="1"/>
                  </a:moveTo>
                  <a:cubicBezTo>
                    <a:pt x="217" y="1"/>
                    <a:pt x="76" y="94"/>
                    <a:pt x="33" y="244"/>
                  </a:cubicBezTo>
                  <a:cubicBezTo>
                    <a:pt x="1" y="374"/>
                    <a:pt x="1" y="504"/>
                    <a:pt x="1" y="634"/>
                  </a:cubicBezTo>
                  <a:lnTo>
                    <a:pt x="1" y="4537"/>
                  </a:lnTo>
                  <a:cubicBezTo>
                    <a:pt x="1" y="6423"/>
                    <a:pt x="1497" y="7984"/>
                    <a:pt x="3383" y="8016"/>
                  </a:cubicBezTo>
                  <a:cubicBezTo>
                    <a:pt x="5301" y="8016"/>
                    <a:pt x="6862" y="6488"/>
                    <a:pt x="6862" y="4569"/>
                  </a:cubicBezTo>
                  <a:lnTo>
                    <a:pt x="6862" y="634"/>
                  </a:lnTo>
                  <a:cubicBezTo>
                    <a:pt x="6862" y="504"/>
                    <a:pt x="6830" y="374"/>
                    <a:pt x="6797" y="244"/>
                  </a:cubicBezTo>
                  <a:cubicBezTo>
                    <a:pt x="6754" y="94"/>
                    <a:pt x="6613" y="1"/>
                    <a:pt x="6466" y="1"/>
                  </a:cubicBezTo>
                  <a:cubicBezTo>
                    <a:pt x="6389" y="1"/>
                    <a:pt x="6311" y="26"/>
                    <a:pt x="6244" y="81"/>
                  </a:cubicBezTo>
                  <a:cubicBezTo>
                    <a:pt x="5594" y="569"/>
                    <a:pt x="4521" y="862"/>
                    <a:pt x="3415" y="862"/>
                  </a:cubicBezTo>
                  <a:cubicBezTo>
                    <a:pt x="2277" y="862"/>
                    <a:pt x="1269" y="569"/>
                    <a:pt x="586" y="81"/>
                  </a:cubicBezTo>
                  <a:cubicBezTo>
                    <a:pt x="519" y="26"/>
                    <a:pt x="441" y="1"/>
                    <a:pt x="365" y="1"/>
                  </a:cubicBezTo>
                  <a:close/>
                </a:path>
              </a:pathLst>
            </a:custGeom>
            <a:solidFill>
              <a:srgbClr val="FAD3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7"/>
            <p:cNvSpPr/>
            <p:nvPr/>
          </p:nvSpPr>
          <p:spPr>
            <a:xfrm>
              <a:off x="-2570025" y="2631850"/>
              <a:ext cx="171575" cy="201025"/>
            </a:xfrm>
            <a:custGeom>
              <a:rect b="b" l="l" r="r" t="t"/>
              <a:pathLst>
                <a:path extrusionOk="0" h="8041" w="6863">
                  <a:moveTo>
                    <a:pt x="345" y="1"/>
                  </a:moveTo>
                  <a:cubicBezTo>
                    <a:pt x="205" y="1"/>
                    <a:pt x="74" y="93"/>
                    <a:pt x="33" y="236"/>
                  </a:cubicBezTo>
                  <a:lnTo>
                    <a:pt x="33" y="268"/>
                  </a:lnTo>
                  <a:cubicBezTo>
                    <a:pt x="1" y="398"/>
                    <a:pt x="1" y="528"/>
                    <a:pt x="1" y="626"/>
                  </a:cubicBezTo>
                  <a:lnTo>
                    <a:pt x="1" y="4561"/>
                  </a:lnTo>
                  <a:cubicBezTo>
                    <a:pt x="1" y="6414"/>
                    <a:pt x="1464" y="7975"/>
                    <a:pt x="3318" y="8040"/>
                  </a:cubicBezTo>
                  <a:cubicBezTo>
                    <a:pt x="3773" y="8040"/>
                    <a:pt x="4196" y="7975"/>
                    <a:pt x="4586" y="7813"/>
                  </a:cubicBezTo>
                  <a:cubicBezTo>
                    <a:pt x="3383" y="7227"/>
                    <a:pt x="2570" y="5991"/>
                    <a:pt x="2570" y="4593"/>
                  </a:cubicBezTo>
                  <a:lnTo>
                    <a:pt x="2570" y="3195"/>
                  </a:lnTo>
                  <a:cubicBezTo>
                    <a:pt x="2570" y="2512"/>
                    <a:pt x="3090" y="1927"/>
                    <a:pt x="3805" y="1862"/>
                  </a:cubicBezTo>
                  <a:cubicBezTo>
                    <a:pt x="4944" y="1764"/>
                    <a:pt x="6017" y="1341"/>
                    <a:pt x="6667" y="788"/>
                  </a:cubicBezTo>
                  <a:cubicBezTo>
                    <a:pt x="6700" y="723"/>
                    <a:pt x="6765" y="691"/>
                    <a:pt x="6830" y="691"/>
                  </a:cubicBezTo>
                  <a:lnTo>
                    <a:pt x="6830" y="658"/>
                  </a:lnTo>
                  <a:cubicBezTo>
                    <a:pt x="6862" y="496"/>
                    <a:pt x="6830" y="366"/>
                    <a:pt x="6765" y="236"/>
                  </a:cubicBezTo>
                  <a:cubicBezTo>
                    <a:pt x="6722" y="86"/>
                    <a:pt x="6595" y="7"/>
                    <a:pt x="6467" y="7"/>
                  </a:cubicBezTo>
                  <a:cubicBezTo>
                    <a:pt x="6400" y="7"/>
                    <a:pt x="6333" y="28"/>
                    <a:pt x="6277" y="73"/>
                  </a:cubicBezTo>
                  <a:cubicBezTo>
                    <a:pt x="5627" y="561"/>
                    <a:pt x="4553" y="853"/>
                    <a:pt x="3415" y="853"/>
                  </a:cubicBezTo>
                  <a:cubicBezTo>
                    <a:pt x="2277" y="853"/>
                    <a:pt x="1236" y="593"/>
                    <a:pt x="586" y="105"/>
                  </a:cubicBezTo>
                  <a:cubicBezTo>
                    <a:pt x="513" y="33"/>
                    <a:pt x="427" y="1"/>
                    <a:pt x="345" y="1"/>
                  </a:cubicBezTo>
                  <a:close/>
                </a:path>
              </a:pathLst>
            </a:custGeom>
            <a:solidFill>
              <a:srgbClr val="000000">
                <a:alpha val="12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7"/>
            <p:cNvSpPr/>
            <p:nvPr/>
          </p:nvSpPr>
          <p:spPr>
            <a:xfrm>
              <a:off x="-2618000" y="2549100"/>
              <a:ext cx="266700" cy="404900"/>
            </a:xfrm>
            <a:custGeom>
              <a:rect b="b" l="l" r="r" t="t"/>
              <a:pathLst>
                <a:path extrusionOk="0" h="16196" w="10668">
                  <a:moveTo>
                    <a:pt x="5334" y="684"/>
                  </a:moveTo>
                  <a:cubicBezTo>
                    <a:pt x="7253" y="684"/>
                    <a:pt x="8554" y="1497"/>
                    <a:pt x="8554" y="2277"/>
                  </a:cubicBezTo>
                  <a:cubicBezTo>
                    <a:pt x="8554" y="2342"/>
                    <a:pt x="8586" y="2440"/>
                    <a:pt x="8651" y="2472"/>
                  </a:cubicBezTo>
                  <a:lnTo>
                    <a:pt x="8749" y="2602"/>
                  </a:lnTo>
                  <a:cubicBezTo>
                    <a:pt x="8749" y="2635"/>
                    <a:pt x="8749" y="2635"/>
                    <a:pt x="8781" y="2635"/>
                  </a:cubicBezTo>
                  <a:cubicBezTo>
                    <a:pt x="9139" y="2993"/>
                    <a:pt x="9334" y="3448"/>
                    <a:pt x="9334" y="3968"/>
                  </a:cubicBezTo>
                  <a:lnTo>
                    <a:pt x="9334" y="5497"/>
                  </a:lnTo>
                  <a:lnTo>
                    <a:pt x="9074" y="5497"/>
                  </a:lnTo>
                  <a:lnTo>
                    <a:pt x="9074" y="3968"/>
                  </a:lnTo>
                  <a:cubicBezTo>
                    <a:pt x="9074" y="3676"/>
                    <a:pt x="9009" y="3383"/>
                    <a:pt x="8846" y="3155"/>
                  </a:cubicBezTo>
                  <a:cubicBezTo>
                    <a:pt x="8814" y="3058"/>
                    <a:pt x="8684" y="2993"/>
                    <a:pt x="8586" y="2993"/>
                  </a:cubicBezTo>
                  <a:lnTo>
                    <a:pt x="8326" y="2993"/>
                  </a:lnTo>
                  <a:cubicBezTo>
                    <a:pt x="8261" y="2993"/>
                    <a:pt x="8163" y="2993"/>
                    <a:pt x="8131" y="3058"/>
                  </a:cubicBezTo>
                  <a:cubicBezTo>
                    <a:pt x="7513" y="3546"/>
                    <a:pt x="6472" y="3871"/>
                    <a:pt x="5334" y="3871"/>
                  </a:cubicBezTo>
                  <a:cubicBezTo>
                    <a:pt x="4163" y="3871"/>
                    <a:pt x="3090" y="3546"/>
                    <a:pt x="2505" y="2993"/>
                  </a:cubicBezTo>
                  <a:cubicBezTo>
                    <a:pt x="2440" y="2960"/>
                    <a:pt x="2375" y="2928"/>
                    <a:pt x="2277" y="2928"/>
                  </a:cubicBezTo>
                  <a:lnTo>
                    <a:pt x="2147" y="2928"/>
                  </a:lnTo>
                  <a:cubicBezTo>
                    <a:pt x="2017" y="2928"/>
                    <a:pt x="1920" y="2993"/>
                    <a:pt x="1855" y="3058"/>
                  </a:cubicBezTo>
                  <a:cubicBezTo>
                    <a:pt x="1692" y="3350"/>
                    <a:pt x="1594" y="3643"/>
                    <a:pt x="1594" y="3968"/>
                  </a:cubicBezTo>
                  <a:lnTo>
                    <a:pt x="1594" y="5497"/>
                  </a:lnTo>
                  <a:lnTo>
                    <a:pt x="1367" y="5497"/>
                  </a:lnTo>
                  <a:lnTo>
                    <a:pt x="1367" y="3968"/>
                  </a:lnTo>
                  <a:cubicBezTo>
                    <a:pt x="1367" y="3448"/>
                    <a:pt x="1562" y="2993"/>
                    <a:pt x="1920" y="2635"/>
                  </a:cubicBezTo>
                  <a:cubicBezTo>
                    <a:pt x="1920" y="2635"/>
                    <a:pt x="1920" y="2635"/>
                    <a:pt x="1920" y="2602"/>
                  </a:cubicBezTo>
                  <a:lnTo>
                    <a:pt x="2050" y="2472"/>
                  </a:lnTo>
                  <a:cubicBezTo>
                    <a:pt x="2082" y="2440"/>
                    <a:pt x="2115" y="2342"/>
                    <a:pt x="2115" y="2277"/>
                  </a:cubicBezTo>
                  <a:cubicBezTo>
                    <a:pt x="2115" y="1497"/>
                    <a:pt x="3416" y="684"/>
                    <a:pt x="5334" y="684"/>
                  </a:cubicBezTo>
                  <a:close/>
                  <a:moveTo>
                    <a:pt x="1594" y="6147"/>
                  </a:moveTo>
                  <a:lnTo>
                    <a:pt x="1594" y="7188"/>
                  </a:lnTo>
                  <a:lnTo>
                    <a:pt x="1204" y="7188"/>
                  </a:lnTo>
                  <a:cubicBezTo>
                    <a:pt x="911" y="7188"/>
                    <a:pt x="684" y="6928"/>
                    <a:pt x="684" y="6667"/>
                  </a:cubicBezTo>
                  <a:cubicBezTo>
                    <a:pt x="684" y="6375"/>
                    <a:pt x="911" y="6147"/>
                    <a:pt x="1204" y="6147"/>
                  </a:cubicBezTo>
                  <a:close/>
                  <a:moveTo>
                    <a:pt x="9497" y="6147"/>
                  </a:moveTo>
                  <a:cubicBezTo>
                    <a:pt x="9757" y="6147"/>
                    <a:pt x="9984" y="6375"/>
                    <a:pt x="9984" y="6667"/>
                  </a:cubicBezTo>
                  <a:cubicBezTo>
                    <a:pt x="9984" y="6928"/>
                    <a:pt x="9757" y="7188"/>
                    <a:pt x="9497" y="7188"/>
                  </a:cubicBezTo>
                  <a:lnTo>
                    <a:pt x="9074" y="7188"/>
                  </a:lnTo>
                  <a:lnTo>
                    <a:pt x="9074" y="6147"/>
                  </a:lnTo>
                  <a:close/>
                  <a:moveTo>
                    <a:pt x="8358" y="3676"/>
                  </a:moveTo>
                  <a:cubicBezTo>
                    <a:pt x="8391" y="3773"/>
                    <a:pt x="8424" y="3871"/>
                    <a:pt x="8424" y="3936"/>
                  </a:cubicBezTo>
                  <a:lnTo>
                    <a:pt x="8424" y="7903"/>
                  </a:lnTo>
                  <a:cubicBezTo>
                    <a:pt x="8424" y="9627"/>
                    <a:pt x="7025" y="10993"/>
                    <a:pt x="5334" y="10993"/>
                  </a:cubicBezTo>
                  <a:cubicBezTo>
                    <a:pt x="3643" y="10993"/>
                    <a:pt x="2245" y="9627"/>
                    <a:pt x="2245" y="7903"/>
                  </a:cubicBezTo>
                  <a:lnTo>
                    <a:pt x="2245" y="3936"/>
                  </a:lnTo>
                  <a:cubicBezTo>
                    <a:pt x="2245" y="3871"/>
                    <a:pt x="2277" y="3773"/>
                    <a:pt x="2277" y="3676"/>
                  </a:cubicBezTo>
                  <a:cubicBezTo>
                    <a:pt x="3025" y="4196"/>
                    <a:pt x="4131" y="4521"/>
                    <a:pt x="5334" y="4521"/>
                  </a:cubicBezTo>
                  <a:cubicBezTo>
                    <a:pt x="6537" y="4521"/>
                    <a:pt x="7643" y="4196"/>
                    <a:pt x="8358" y="3676"/>
                  </a:cubicBezTo>
                  <a:close/>
                  <a:moveTo>
                    <a:pt x="5724" y="11610"/>
                  </a:moveTo>
                  <a:lnTo>
                    <a:pt x="5724" y="12391"/>
                  </a:lnTo>
                  <a:cubicBezTo>
                    <a:pt x="5724" y="12618"/>
                    <a:pt x="5529" y="12814"/>
                    <a:pt x="5302" y="12814"/>
                  </a:cubicBezTo>
                  <a:cubicBezTo>
                    <a:pt x="5074" y="12814"/>
                    <a:pt x="4879" y="12618"/>
                    <a:pt x="4879" y="12391"/>
                  </a:cubicBezTo>
                  <a:lnTo>
                    <a:pt x="4879" y="11610"/>
                  </a:lnTo>
                  <a:cubicBezTo>
                    <a:pt x="5009" y="11643"/>
                    <a:pt x="5172" y="11643"/>
                    <a:pt x="5334" y="11643"/>
                  </a:cubicBezTo>
                  <a:cubicBezTo>
                    <a:pt x="5464" y="11643"/>
                    <a:pt x="5594" y="11643"/>
                    <a:pt x="5724" y="11610"/>
                  </a:cubicBezTo>
                  <a:close/>
                  <a:moveTo>
                    <a:pt x="5334" y="1"/>
                  </a:moveTo>
                  <a:cubicBezTo>
                    <a:pt x="3253" y="1"/>
                    <a:pt x="1594" y="944"/>
                    <a:pt x="1464" y="2147"/>
                  </a:cubicBezTo>
                  <a:lnTo>
                    <a:pt x="1432" y="2180"/>
                  </a:lnTo>
                  <a:cubicBezTo>
                    <a:pt x="977" y="2668"/>
                    <a:pt x="716" y="3285"/>
                    <a:pt x="716" y="3968"/>
                  </a:cubicBezTo>
                  <a:lnTo>
                    <a:pt x="716" y="5594"/>
                  </a:lnTo>
                  <a:cubicBezTo>
                    <a:pt x="294" y="5789"/>
                    <a:pt x="1" y="6180"/>
                    <a:pt x="33" y="6667"/>
                  </a:cubicBezTo>
                  <a:cubicBezTo>
                    <a:pt x="33" y="7318"/>
                    <a:pt x="586" y="7838"/>
                    <a:pt x="1204" y="7838"/>
                  </a:cubicBezTo>
                  <a:lnTo>
                    <a:pt x="1594" y="7838"/>
                  </a:lnTo>
                  <a:lnTo>
                    <a:pt x="1594" y="7903"/>
                  </a:lnTo>
                  <a:cubicBezTo>
                    <a:pt x="1594" y="9594"/>
                    <a:pt x="2700" y="10993"/>
                    <a:pt x="4228" y="11480"/>
                  </a:cubicBezTo>
                  <a:lnTo>
                    <a:pt x="4228" y="12391"/>
                  </a:lnTo>
                  <a:cubicBezTo>
                    <a:pt x="4228" y="12423"/>
                    <a:pt x="4228" y="12423"/>
                    <a:pt x="4228" y="12456"/>
                  </a:cubicBezTo>
                  <a:lnTo>
                    <a:pt x="3968" y="12456"/>
                  </a:lnTo>
                  <a:cubicBezTo>
                    <a:pt x="2928" y="12456"/>
                    <a:pt x="2082" y="13301"/>
                    <a:pt x="2082" y="14342"/>
                  </a:cubicBezTo>
                  <a:lnTo>
                    <a:pt x="2082" y="15545"/>
                  </a:lnTo>
                  <a:cubicBezTo>
                    <a:pt x="2082" y="15903"/>
                    <a:pt x="2375" y="16196"/>
                    <a:pt x="2733" y="16196"/>
                  </a:cubicBezTo>
                  <a:lnTo>
                    <a:pt x="3708" y="16196"/>
                  </a:lnTo>
                  <a:cubicBezTo>
                    <a:pt x="3903" y="16196"/>
                    <a:pt x="4033" y="16033"/>
                    <a:pt x="4033" y="15870"/>
                  </a:cubicBezTo>
                  <a:cubicBezTo>
                    <a:pt x="4033" y="15675"/>
                    <a:pt x="3903" y="15545"/>
                    <a:pt x="3708" y="15545"/>
                  </a:cubicBezTo>
                  <a:lnTo>
                    <a:pt x="2733" y="15545"/>
                  </a:lnTo>
                  <a:lnTo>
                    <a:pt x="2733" y="14342"/>
                  </a:lnTo>
                  <a:cubicBezTo>
                    <a:pt x="2733" y="13659"/>
                    <a:pt x="3285" y="13139"/>
                    <a:pt x="3936" y="13139"/>
                  </a:cubicBezTo>
                  <a:lnTo>
                    <a:pt x="4521" y="13139"/>
                  </a:lnTo>
                  <a:cubicBezTo>
                    <a:pt x="4716" y="13334"/>
                    <a:pt x="4976" y="13464"/>
                    <a:pt x="5302" y="13464"/>
                  </a:cubicBezTo>
                  <a:cubicBezTo>
                    <a:pt x="5627" y="13464"/>
                    <a:pt x="5887" y="13334"/>
                    <a:pt x="6082" y="13139"/>
                  </a:cubicBezTo>
                  <a:lnTo>
                    <a:pt x="6635" y="13139"/>
                  </a:lnTo>
                  <a:cubicBezTo>
                    <a:pt x="7318" y="13139"/>
                    <a:pt x="7871" y="13659"/>
                    <a:pt x="7871" y="14342"/>
                  </a:cubicBezTo>
                  <a:lnTo>
                    <a:pt x="7871" y="15545"/>
                  </a:lnTo>
                  <a:lnTo>
                    <a:pt x="5854" y="15545"/>
                  </a:lnTo>
                  <a:cubicBezTo>
                    <a:pt x="5659" y="15545"/>
                    <a:pt x="5529" y="15675"/>
                    <a:pt x="5529" y="15870"/>
                  </a:cubicBezTo>
                  <a:cubicBezTo>
                    <a:pt x="5529" y="16033"/>
                    <a:pt x="5659" y="16196"/>
                    <a:pt x="5854" y="16196"/>
                  </a:cubicBezTo>
                  <a:lnTo>
                    <a:pt x="7871" y="16196"/>
                  </a:lnTo>
                  <a:cubicBezTo>
                    <a:pt x="8228" y="16196"/>
                    <a:pt x="8521" y="15903"/>
                    <a:pt x="8521" y="15545"/>
                  </a:cubicBezTo>
                  <a:lnTo>
                    <a:pt x="8521" y="14342"/>
                  </a:lnTo>
                  <a:cubicBezTo>
                    <a:pt x="8521" y="13301"/>
                    <a:pt x="7676" y="12456"/>
                    <a:pt x="6635" y="12456"/>
                  </a:cubicBezTo>
                  <a:lnTo>
                    <a:pt x="6375" y="12456"/>
                  </a:lnTo>
                  <a:cubicBezTo>
                    <a:pt x="6375" y="12456"/>
                    <a:pt x="6375" y="12423"/>
                    <a:pt x="6375" y="12391"/>
                  </a:cubicBezTo>
                  <a:lnTo>
                    <a:pt x="6375" y="11480"/>
                  </a:lnTo>
                  <a:cubicBezTo>
                    <a:pt x="7936" y="11025"/>
                    <a:pt x="9074" y="9594"/>
                    <a:pt x="9074" y="7903"/>
                  </a:cubicBezTo>
                  <a:lnTo>
                    <a:pt x="9074" y="7838"/>
                  </a:lnTo>
                  <a:lnTo>
                    <a:pt x="9464" y="7838"/>
                  </a:lnTo>
                  <a:cubicBezTo>
                    <a:pt x="10115" y="7838"/>
                    <a:pt x="10635" y="7318"/>
                    <a:pt x="10635" y="6667"/>
                  </a:cubicBezTo>
                  <a:cubicBezTo>
                    <a:pt x="10667" y="6180"/>
                    <a:pt x="10375" y="5789"/>
                    <a:pt x="9952" y="5594"/>
                  </a:cubicBezTo>
                  <a:lnTo>
                    <a:pt x="9952" y="3968"/>
                  </a:lnTo>
                  <a:cubicBezTo>
                    <a:pt x="9952" y="3285"/>
                    <a:pt x="9692" y="2668"/>
                    <a:pt x="9237" y="2180"/>
                  </a:cubicBezTo>
                  <a:lnTo>
                    <a:pt x="9204" y="2147"/>
                  </a:lnTo>
                  <a:cubicBezTo>
                    <a:pt x="9074" y="944"/>
                    <a:pt x="7448" y="1"/>
                    <a:pt x="533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7"/>
            <p:cNvSpPr/>
            <p:nvPr/>
          </p:nvSpPr>
          <p:spPr>
            <a:xfrm>
              <a:off x="-2391975" y="2421475"/>
              <a:ext cx="154500" cy="151450"/>
            </a:xfrm>
            <a:custGeom>
              <a:rect b="b" l="l" r="r" t="t"/>
              <a:pathLst>
                <a:path extrusionOk="0" h="6058" w="6180">
                  <a:moveTo>
                    <a:pt x="4943" y="651"/>
                  </a:moveTo>
                  <a:cubicBezTo>
                    <a:pt x="5269" y="651"/>
                    <a:pt x="5529" y="911"/>
                    <a:pt x="5529" y="1236"/>
                  </a:cubicBezTo>
                  <a:lnTo>
                    <a:pt x="5529" y="3155"/>
                  </a:lnTo>
                  <a:cubicBezTo>
                    <a:pt x="5529" y="3447"/>
                    <a:pt x="5269" y="3708"/>
                    <a:pt x="4943" y="3708"/>
                  </a:cubicBezTo>
                  <a:lnTo>
                    <a:pt x="4781" y="3708"/>
                  </a:lnTo>
                  <a:cubicBezTo>
                    <a:pt x="4586" y="3708"/>
                    <a:pt x="4456" y="3870"/>
                    <a:pt x="4456" y="4033"/>
                  </a:cubicBezTo>
                  <a:lnTo>
                    <a:pt x="4456" y="4390"/>
                  </a:lnTo>
                  <a:lnTo>
                    <a:pt x="4163" y="3903"/>
                  </a:lnTo>
                  <a:cubicBezTo>
                    <a:pt x="4130" y="3773"/>
                    <a:pt x="4000" y="3708"/>
                    <a:pt x="3870" y="3708"/>
                  </a:cubicBezTo>
                  <a:lnTo>
                    <a:pt x="2472" y="3708"/>
                  </a:lnTo>
                  <a:cubicBezTo>
                    <a:pt x="2342" y="3708"/>
                    <a:pt x="2212" y="3805"/>
                    <a:pt x="2179" y="3903"/>
                  </a:cubicBezTo>
                  <a:lnTo>
                    <a:pt x="1887" y="4423"/>
                  </a:lnTo>
                  <a:lnTo>
                    <a:pt x="1887" y="4065"/>
                  </a:lnTo>
                  <a:cubicBezTo>
                    <a:pt x="1887" y="3870"/>
                    <a:pt x="1756" y="3740"/>
                    <a:pt x="1561" y="3740"/>
                  </a:cubicBezTo>
                  <a:lnTo>
                    <a:pt x="1236" y="3740"/>
                  </a:lnTo>
                  <a:cubicBezTo>
                    <a:pt x="911" y="3740"/>
                    <a:pt x="651" y="3480"/>
                    <a:pt x="651" y="3155"/>
                  </a:cubicBezTo>
                  <a:lnTo>
                    <a:pt x="651" y="1236"/>
                  </a:lnTo>
                  <a:cubicBezTo>
                    <a:pt x="651" y="911"/>
                    <a:pt x="911" y="651"/>
                    <a:pt x="1236" y="651"/>
                  </a:cubicBezTo>
                  <a:close/>
                  <a:moveTo>
                    <a:pt x="1236" y="0"/>
                  </a:moveTo>
                  <a:cubicBezTo>
                    <a:pt x="553" y="0"/>
                    <a:pt x="0" y="553"/>
                    <a:pt x="0" y="1236"/>
                  </a:cubicBezTo>
                  <a:lnTo>
                    <a:pt x="0" y="3155"/>
                  </a:lnTo>
                  <a:cubicBezTo>
                    <a:pt x="0" y="3838"/>
                    <a:pt x="553" y="4390"/>
                    <a:pt x="1236" y="4390"/>
                  </a:cubicBezTo>
                  <a:lnTo>
                    <a:pt x="1236" y="5724"/>
                  </a:lnTo>
                  <a:cubicBezTo>
                    <a:pt x="1236" y="5886"/>
                    <a:pt x="1334" y="6016"/>
                    <a:pt x="1496" y="6049"/>
                  </a:cubicBezTo>
                  <a:cubicBezTo>
                    <a:pt x="1519" y="6055"/>
                    <a:pt x="1542" y="6057"/>
                    <a:pt x="1565" y="6057"/>
                  </a:cubicBezTo>
                  <a:cubicBezTo>
                    <a:pt x="1679" y="6057"/>
                    <a:pt x="1800" y="5994"/>
                    <a:pt x="1854" y="5886"/>
                  </a:cubicBezTo>
                  <a:lnTo>
                    <a:pt x="2634" y="4390"/>
                  </a:lnTo>
                  <a:lnTo>
                    <a:pt x="3675" y="4390"/>
                  </a:lnTo>
                  <a:lnTo>
                    <a:pt x="4488" y="5886"/>
                  </a:lnTo>
                  <a:cubicBezTo>
                    <a:pt x="4521" y="5984"/>
                    <a:pt x="4651" y="6049"/>
                    <a:pt x="4781" y="6049"/>
                  </a:cubicBezTo>
                  <a:lnTo>
                    <a:pt x="4846" y="6049"/>
                  </a:lnTo>
                  <a:cubicBezTo>
                    <a:pt x="4976" y="6016"/>
                    <a:pt x="5106" y="5886"/>
                    <a:pt x="5106" y="5724"/>
                  </a:cubicBezTo>
                  <a:lnTo>
                    <a:pt x="5106" y="4358"/>
                  </a:lnTo>
                  <a:cubicBezTo>
                    <a:pt x="5691" y="4293"/>
                    <a:pt x="6179" y="3773"/>
                    <a:pt x="6179" y="3155"/>
                  </a:cubicBezTo>
                  <a:lnTo>
                    <a:pt x="6179" y="1236"/>
                  </a:lnTo>
                  <a:cubicBezTo>
                    <a:pt x="6179" y="553"/>
                    <a:pt x="5626" y="0"/>
                    <a:pt x="494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7"/>
            <p:cNvSpPr/>
            <p:nvPr/>
          </p:nvSpPr>
          <p:spPr>
            <a:xfrm>
              <a:off x="-2309050" y="2563700"/>
              <a:ext cx="249600" cy="390300"/>
            </a:xfrm>
            <a:custGeom>
              <a:rect b="b" l="l" r="r" t="t"/>
              <a:pathLst>
                <a:path extrusionOk="0" h="15612" w="9984">
                  <a:moveTo>
                    <a:pt x="4976" y="653"/>
                  </a:moveTo>
                  <a:cubicBezTo>
                    <a:pt x="6017" y="653"/>
                    <a:pt x="6992" y="1075"/>
                    <a:pt x="7740" y="1791"/>
                  </a:cubicBezTo>
                  <a:cubicBezTo>
                    <a:pt x="8423" y="2506"/>
                    <a:pt x="8846" y="3417"/>
                    <a:pt x="8878" y="4360"/>
                  </a:cubicBezTo>
                  <a:lnTo>
                    <a:pt x="8878" y="4392"/>
                  </a:lnTo>
                  <a:lnTo>
                    <a:pt x="8878" y="5888"/>
                  </a:lnTo>
                  <a:cubicBezTo>
                    <a:pt x="8813" y="5888"/>
                    <a:pt x="8748" y="5856"/>
                    <a:pt x="8651" y="5856"/>
                  </a:cubicBezTo>
                  <a:lnTo>
                    <a:pt x="8651" y="3807"/>
                  </a:lnTo>
                  <a:lnTo>
                    <a:pt x="8651" y="3775"/>
                  </a:lnTo>
                  <a:cubicBezTo>
                    <a:pt x="8651" y="3742"/>
                    <a:pt x="8651" y="3709"/>
                    <a:pt x="8618" y="3644"/>
                  </a:cubicBezTo>
                  <a:cubicBezTo>
                    <a:pt x="8594" y="3524"/>
                    <a:pt x="8480" y="3457"/>
                    <a:pt x="8357" y="3457"/>
                  </a:cubicBezTo>
                  <a:cubicBezTo>
                    <a:pt x="8314" y="3457"/>
                    <a:pt x="8270" y="3465"/>
                    <a:pt x="8228" y="3482"/>
                  </a:cubicBezTo>
                  <a:cubicBezTo>
                    <a:pt x="8098" y="3514"/>
                    <a:pt x="8000" y="3547"/>
                    <a:pt x="7870" y="3547"/>
                  </a:cubicBezTo>
                  <a:cubicBezTo>
                    <a:pt x="7740" y="3547"/>
                    <a:pt x="7577" y="3514"/>
                    <a:pt x="7480" y="3449"/>
                  </a:cubicBezTo>
                  <a:cubicBezTo>
                    <a:pt x="7415" y="3384"/>
                    <a:pt x="7350" y="3319"/>
                    <a:pt x="7285" y="3319"/>
                  </a:cubicBezTo>
                  <a:cubicBezTo>
                    <a:pt x="7260" y="3315"/>
                    <a:pt x="7235" y="3313"/>
                    <a:pt x="7211" y="3313"/>
                  </a:cubicBezTo>
                  <a:cubicBezTo>
                    <a:pt x="7050" y="3313"/>
                    <a:pt x="6923" y="3405"/>
                    <a:pt x="6895" y="3547"/>
                  </a:cubicBezTo>
                  <a:lnTo>
                    <a:pt x="6862" y="3612"/>
                  </a:lnTo>
                  <a:cubicBezTo>
                    <a:pt x="6667" y="4360"/>
                    <a:pt x="5626" y="4913"/>
                    <a:pt x="4456" y="4913"/>
                  </a:cubicBezTo>
                  <a:cubicBezTo>
                    <a:pt x="3122" y="4913"/>
                    <a:pt x="1984" y="4197"/>
                    <a:pt x="1984" y="3352"/>
                  </a:cubicBezTo>
                  <a:cubicBezTo>
                    <a:pt x="1984" y="3157"/>
                    <a:pt x="1822" y="3027"/>
                    <a:pt x="1659" y="3027"/>
                  </a:cubicBezTo>
                  <a:cubicBezTo>
                    <a:pt x="1464" y="3027"/>
                    <a:pt x="1334" y="3157"/>
                    <a:pt x="1334" y="3352"/>
                  </a:cubicBezTo>
                  <a:lnTo>
                    <a:pt x="1334" y="4132"/>
                  </a:lnTo>
                  <a:lnTo>
                    <a:pt x="1334" y="5856"/>
                  </a:lnTo>
                  <a:cubicBezTo>
                    <a:pt x="1236" y="5888"/>
                    <a:pt x="1139" y="5888"/>
                    <a:pt x="1041" y="5921"/>
                  </a:cubicBezTo>
                  <a:lnTo>
                    <a:pt x="1041" y="4555"/>
                  </a:lnTo>
                  <a:cubicBezTo>
                    <a:pt x="1041" y="2409"/>
                    <a:pt x="2797" y="653"/>
                    <a:pt x="4976" y="653"/>
                  </a:cubicBezTo>
                  <a:close/>
                  <a:moveTo>
                    <a:pt x="1334" y="6539"/>
                  </a:moveTo>
                  <a:lnTo>
                    <a:pt x="1334" y="7937"/>
                  </a:lnTo>
                  <a:cubicBezTo>
                    <a:pt x="943" y="7937"/>
                    <a:pt x="651" y="7612"/>
                    <a:pt x="651" y="7222"/>
                  </a:cubicBezTo>
                  <a:cubicBezTo>
                    <a:pt x="651" y="6864"/>
                    <a:pt x="943" y="6539"/>
                    <a:pt x="1334" y="6539"/>
                  </a:cubicBezTo>
                  <a:close/>
                  <a:moveTo>
                    <a:pt x="8651" y="6539"/>
                  </a:moveTo>
                  <a:cubicBezTo>
                    <a:pt x="9041" y="6539"/>
                    <a:pt x="9334" y="6864"/>
                    <a:pt x="9334" y="7222"/>
                  </a:cubicBezTo>
                  <a:cubicBezTo>
                    <a:pt x="9334" y="7612"/>
                    <a:pt x="9041" y="7937"/>
                    <a:pt x="8651" y="7937"/>
                  </a:cubicBezTo>
                  <a:lnTo>
                    <a:pt x="8651" y="6539"/>
                  </a:lnTo>
                  <a:close/>
                  <a:moveTo>
                    <a:pt x="1041" y="8555"/>
                  </a:moveTo>
                  <a:cubicBezTo>
                    <a:pt x="1171" y="8587"/>
                    <a:pt x="1269" y="8587"/>
                    <a:pt x="1366" y="8587"/>
                  </a:cubicBezTo>
                  <a:cubicBezTo>
                    <a:pt x="1496" y="9563"/>
                    <a:pt x="2017" y="10409"/>
                    <a:pt x="2765" y="10961"/>
                  </a:cubicBezTo>
                  <a:lnTo>
                    <a:pt x="1496" y="10961"/>
                  </a:lnTo>
                  <a:cubicBezTo>
                    <a:pt x="1269" y="10961"/>
                    <a:pt x="1041" y="10766"/>
                    <a:pt x="1041" y="10539"/>
                  </a:cubicBezTo>
                  <a:lnTo>
                    <a:pt x="1041" y="8555"/>
                  </a:lnTo>
                  <a:close/>
                  <a:moveTo>
                    <a:pt x="8781" y="8587"/>
                  </a:moveTo>
                  <a:lnTo>
                    <a:pt x="8781" y="10539"/>
                  </a:lnTo>
                  <a:lnTo>
                    <a:pt x="8813" y="10539"/>
                  </a:lnTo>
                  <a:cubicBezTo>
                    <a:pt x="8813" y="10766"/>
                    <a:pt x="8586" y="10994"/>
                    <a:pt x="8358" y="10994"/>
                  </a:cubicBezTo>
                  <a:lnTo>
                    <a:pt x="7220" y="10994"/>
                  </a:lnTo>
                  <a:cubicBezTo>
                    <a:pt x="7935" y="10409"/>
                    <a:pt x="8456" y="9563"/>
                    <a:pt x="8618" y="8620"/>
                  </a:cubicBezTo>
                  <a:cubicBezTo>
                    <a:pt x="8683" y="8620"/>
                    <a:pt x="8748" y="8587"/>
                    <a:pt x="8781" y="8587"/>
                  </a:cubicBezTo>
                  <a:close/>
                  <a:moveTo>
                    <a:pt x="7382" y="4100"/>
                  </a:moveTo>
                  <a:cubicBezTo>
                    <a:pt x="7545" y="4165"/>
                    <a:pt x="7708" y="4197"/>
                    <a:pt x="7870" y="4197"/>
                  </a:cubicBezTo>
                  <a:cubicBezTo>
                    <a:pt x="7903" y="4197"/>
                    <a:pt x="7968" y="4165"/>
                    <a:pt x="8000" y="4165"/>
                  </a:cubicBezTo>
                  <a:lnTo>
                    <a:pt x="8000" y="6148"/>
                  </a:lnTo>
                  <a:cubicBezTo>
                    <a:pt x="8000" y="6148"/>
                    <a:pt x="8000" y="6181"/>
                    <a:pt x="8000" y="6213"/>
                  </a:cubicBezTo>
                  <a:lnTo>
                    <a:pt x="8000" y="8230"/>
                  </a:lnTo>
                  <a:cubicBezTo>
                    <a:pt x="7935" y="9563"/>
                    <a:pt x="6992" y="10636"/>
                    <a:pt x="5756" y="10961"/>
                  </a:cubicBezTo>
                  <a:cubicBezTo>
                    <a:pt x="5691" y="10961"/>
                    <a:pt x="5659" y="10994"/>
                    <a:pt x="5594" y="11026"/>
                  </a:cubicBezTo>
                  <a:cubicBezTo>
                    <a:pt x="5399" y="11059"/>
                    <a:pt x="5204" y="11059"/>
                    <a:pt x="5008" y="11059"/>
                  </a:cubicBezTo>
                  <a:cubicBezTo>
                    <a:pt x="3317" y="11059"/>
                    <a:pt x="1984" y="9726"/>
                    <a:pt x="1984" y="8067"/>
                  </a:cubicBezTo>
                  <a:lnTo>
                    <a:pt x="1984" y="4718"/>
                  </a:lnTo>
                  <a:cubicBezTo>
                    <a:pt x="2082" y="4815"/>
                    <a:pt x="2179" y="4880"/>
                    <a:pt x="2277" y="4945"/>
                  </a:cubicBezTo>
                  <a:cubicBezTo>
                    <a:pt x="2862" y="5335"/>
                    <a:pt x="3643" y="5563"/>
                    <a:pt x="4456" y="5563"/>
                  </a:cubicBezTo>
                  <a:cubicBezTo>
                    <a:pt x="5789" y="5563"/>
                    <a:pt x="6927" y="4978"/>
                    <a:pt x="7382" y="4100"/>
                  </a:cubicBezTo>
                  <a:close/>
                  <a:moveTo>
                    <a:pt x="5561" y="11677"/>
                  </a:moveTo>
                  <a:lnTo>
                    <a:pt x="5561" y="12295"/>
                  </a:lnTo>
                  <a:cubicBezTo>
                    <a:pt x="5561" y="12620"/>
                    <a:pt x="5301" y="12880"/>
                    <a:pt x="5008" y="12880"/>
                  </a:cubicBezTo>
                  <a:cubicBezTo>
                    <a:pt x="4683" y="12880"/>
                    <a:pt x="4423" y="12620"/>
                    <a:pt x="4423" y="12295"/>
                  </a:cubicBezTo>
                  <a:lnTo>
                    <a:pt x="4423" y="11677"/>
                  </a:lnTo>
                  <a:cubicBezTo>
                    <a:pt x="4618" y="11709"/>
                    <a:pt x="4813" y="11742"/>
                    <a:pt x="5008" y="11742"/>
                  </a:cubicBezTo>
                  <a:cubicBezTo>
                    <a:pt x="5171" y="11742"/>
                    <a:pt x="5366" y="11709"/>
                    <a:pt x="5561" y="11677"/>
                  </a:cubicBezTo>
                  <a:close/>
                  <a:moveTo>
                    <a:pt x="4987" y="1"/>
                  </a:moveTo>
                  <a:cubicBezTo>
                    <a:pt x="2440" y="1"/>
                    <a:pt x="391" y="2057"/>
                    <a:pt x="391" y="4555"/>
                  </a:cubicBezTo>
                  <a:lnTo>
                    <a:pt x="391" y="6181"/>
                  </a:lnTo>
                  <a:cubicBezTo>
                    <a:pt x="391" y="6213"/>
                    <a:pt x="423" y="6246"/>
                    <a:pt x="423" y="6246"/>
                  </a:cubicBezTo>
                  <a:cubicBezTo>
                    <a:pt x="163" y="6506"/>
                    <a:pt x="0" y="6864"/>
                    <a:pt x="0" y="7222"/>
                  </a:cubicBezTo>
                  <a:cubicBezTo>
                    <a:pt x="0" y="7612"/>
                    <a:pt x="163" y="7970"/>
                    <a:pt x="423" y="8197"/>
                  </a:cubicBezTo>
                  <a:cubicBezTo>
                    <a:pt x="391" y="8230"/>
                    <a:pt x="391" y="8262"/>
                    <a:pt x="391" y="8295"/>
                  </a:cubicBezTo>
                  <a:lnTo>
                    <a:pt x="391" y="10539"/>
                  </a:lnTo>
                  <a:cubicBezTo>
                    <a:pt x="391" y="11124"/>
                    <a:pt x="878" y="11612"/>
                    <a:pt x="1496" y="11612"/>
                  </a:cubicBezTo>
                  <a:lnTo>
                    <a:pt x="3773" y="11612"/>
                  </a:lnTo>
                  <a:lnTo>
                    <a:pt x="3773" y="12295"/>
                  </a:lnTo>
                  <a:lnTo>
                    <a:pt x="3773" y="12360"/>
                  </a:lnTo>
                  <a:lnTo>
                    <a:pt x="3480" y="12360"/>
                  </a:lnTo>
                  <a:cubicBezTo>
                    <a:pt x="2407" y="12360"/>
                    <a:pt x="1529" y="13205"/>
                    <a:pt x="1529" y="14278"/>
                  </a:cubicBezTo>
                  <a:lnTo>
                    <a:pt x="1529" y="14896"/>
                  </a:lnTo>
                  <a:cubicBezTo>
                    <a:pt x="1529" y="15286"/>
                    <a:pt x="1822" y="15612"/>
                    <a:pt x="2212" y="15612"/>
                  </a:cubicBezTo>
                  <a:lnTo>
                    <a:pt x="3122" y="15612"/>
                  </a:lnTo>
                  <a:cubicBezTo>
                    <a:pt x="3285" y="15612"/>
                    <a:pt x="3447" y="15449"/>
                    <a:pt x="3447" y="15286"/>
                  </a:cubicBezTo>
                  <a:cubicBezTo>
                    <a:pt x="3447" y="15091"/>
                    <a:pt x="3285" y="14961"/>
                    <a:pt x="3122" y="14961"/>
                  </a:cubicBezTo>
                  <a:lnTo>
                    <a:pt x="2212" y="14961"/>
                  </a:lnTo>
                  <a:cubicBezTo>
                    <a:pt x="2179" y="14961"/>
                    <a:pt x="2179" y="14929"/>
                    <a:pt x="2179" y="14896"/>
                  </a:cubicBezTo>
                  <a:lnTo>
                    <a:pt x="2179" y="14278"/>
                  </a:lnTo>
                  <a:cubicBezTo>
                    <a:pt x="2179" y="13563"/>
                    <a:pt x="2765" y="13010"/>
                    <a:pt x="3480" y="13010"/>
                  </a:cubicBezTo>
                  <a:lnTo>
                    <a:pt x="3968" y="13010"/>
                  </a:lnTo>
                  <a:cubicBezTo>
                    <a:pt x="4195" y="13303"/>
                    <a:pt x="4553" y="13530"/>
                    <a:pt x="4976" y="13530"/>
                  </a:cubicBezTo>
                  <a:cubicBezTo>
                    <a:pt x="5399" y="13530"/>
                    <a:pt x="5756" y="13303"/>
                    <a:pt x="5984" y="13010"/>
                  </a:cubicBezTo>
                  <a:lnTo>
                    <a:pt x="6504" y="13010"/>
                  </a:lnTo>
                  <a:cubicBezTo>
                    <a:pt x="7220" y="13010"/>
                    <a:pt x="7773" y="13595"/>
                    <a:pt x="7773" y="14278"/>
                  </a:cubicBezTo>
                  <a:lnTo>
                    <a:pt x="7773" y="14896"/>
                  </a:lnTo>
                  <a:cubicBezTo>
                    <a:pt x="7773" y="14929"/>
                    <a:pt x="7773" y="14961"/>
                    <a:pt x="7740" y="14961"/>
                  </a:cubicBezTo>
                  <a:lnTo>
                    <a:pt x="5236" y="14961"/>
                  </a:lnTo>
                  <a:cubicBezTo>
                    <a:pt x="5041" y="14961"/>
                    <a:pt x="4911" y="15091"/>
                    <a:pt x="4911" y="15286"/>
                  </a:cubicBezTo>
                  <a:cubicBezTo>
                    <a:pt x="4911" y="15449"/>
                    <a:pt x="5041" y="15612"/>
                    <a:pt x="5236" y="15612"/>
                  </a:cubicBezTo>
                  <a:lnTo>
                    <a:pt x="7740" y="15612"/>
                  </a:lnTo>
                  <a:cubicBezTo>
                    <a:pt x="8130" y="15612"/>
                    <a:pt x="8456" y="15286"/>
                    <a:pt x="8456" y="14896"/>
                  </a:cubicBezTo>
                  <a:lnTo>
                    <a:pt x="8456" y="14278"/>
                  </a:lnTo>
                  <a:cubicBezTo>
                    <a:pt x="8456" y="13205"/>
                    <a:pt x="7577" y="12360"/>
                    <a:pt x="6504" y="12360"/>
                  </a:cubicBezTo>
                  <a:lnTo>
                    <a:pt x="6212" y="12360"/>
                  </a:lnTo>
                  <a:lnTo>
                    <a:pt x="6212" y="12295"/>
                  </a:lnTo>
                  <a:lnTo>
                    <a:pt x="6212" y="11612"/>
                  </a:lnTo>
                  <a:lnTo>
                    <a:pt x="8358" y="11612"/>
                  </a:lnTo>
                  <a:cubicBezTo>
                    <a:pt x="8943" y="11612"/>
                    <a:pt x="9431" y="11124"/>
                    <a:pt x="9431" y="10539"/>
                  </a:cubicBezTo>
                  <a:lnTo>
                    <a:pt x="9431" y="8327"/>
                  </a:lnTo>
                  <a:cubicBezTo>
                    <a:pt x="9756" y="8067"/>
                    <a:pt x="9951" y="7677"/>
                    <a:pt x="9951" y="7222"/>
                  </a:cubicBezTo>
                  <a:cubicBezTo>
                    <a:pt x="9984" y="6831"/>
                    <a:pt x="9821" y="6474"/>
                    <a:pt x="9529" y="6213"/>
                  </a:cubicBezTo>
                  <a:cubicBezTo>
                    <a:pt x="9529" y="6213"/>
                    <a:pt x="9529" y="6181"/>
                    <a:pt x="9529" y="6181"/>
                  </a:cubicBezTo>
                  <a:lnTo>
                    <a:pt x="9529" y="4588"/>
                  </a:lnTo>
                  <a:cubicBezTo>
                    <a:pt x="9529" y="3319"/>
                    <a:pt x="9041" y="2149"/>
                    <a:pt x="8098" y="1271"/>
                  </a:cubicBezTo>
                  <a:cubicBezTo>
                    <a:pt x="7285" y="490"/>
                    <a:pt x="6212" y="35"/>
                    <a:pt x="5106" y="2"/>
                  </a:cubicBezTo>
                  <a:cubicBezTo>
                    <a:pt x="5066" y="1"/>
                    <a:pt x="5027" y="1"/>
                    <a:pt x="498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cxnSp>
        <p:nvCxnSpPr>
          <p:cNvPr id="244" name="Google Shape;244;p38"/>
          <p:cNvCxnSpPr/>
          <p:nvPr/>
        </p:nvCxnSpPr>
        <p:spPr>
          <a:xfrm flipH="1" rot="10800000">
            <a:off x="132851" y="473175"/>
            <a:ext cx="8880300" cy="12000"/>
          </a:xfrm>
          <a:prstGeom prst="straightConnector1">
            <a:avLst/>
          </a:prstGeom>
          <a:noFill/>
          <a:ln cap="flat" cmpd="sng" w="9525">
            <a:solidFill>
              <a:srgbClr val="0B4596"/>
            </a:solidFill>
            <a:prstDash val="solid"/>
            <a:round/>
            <a:headEnd len="med" w="med" type="none"/>
            <a:tailEnd len="med" w="med" type="none"/>
          </a:ln>
        </p:spPr>
      </p:cxnSp>
      <p:sp>
        <p:nvSpPr>
          <p:cNvPr id="245" name="Google Shape;245;p38"/>
          <p:cNvSpPr txBox="1"/>
          <p:nvPr/>
        </p:nvSpPr>
        <p:spPr>
          <a:xfrm>
            <a:off x="5322156" y="3243175"/>
            <a:ext cx="1829100" cy="1304700"/>
          </a:xfrm>
          <a:prstGeom prst="rect">
            <a:avLst/>
          </a:prstGeom>
          <a:noFill/>
          <a:ln>
            <a:noFill/>
          </a:ln>
        </p:spPr>
        <p:txBody>
          <a:bodyPr anchorCtr="0" anchor="t" bIns="91425" lIns="91425" spcFirstLastPara="1" rIns="91425" wrap="square" tIns="91425">
            <a:noAutofit/>
          </a:bodyPr>
          <a:lstStyle/>
          <a:p>
            <a:pPr indent="-133350" lvl="0" marL="228600" rtl="0" algn="l">
              <a:spcBef>
                <a:spcPts val="0"/>
              </a:spcBef>
              <a:spcAft>
                <a:spcPts val="0"/>
              </a:spcAft>
              <a:buClr>
                <a:srgbClr val="0A4595"/>
              </a:buClr>
              <a:buSzPts val="1200"/>
              <a:buFont typeface="Calibri"/>
              <a:buChar char="●"/>
            </a:pPr>
            <a:r>
              <a:rPr lang="en-US" sz="1200">
                <a:solidFill>
                  <a:srgbClr val="0A4595"/>
                </a:solidFill>
                <a:latin typeface="Roboto"/>
                <a:ea typeface="Roboto"/>
                <a:cs typeface="Roboto"/>
                <a:sym typeface="Roboto"/>
              </a:rPr>
              <a:t>IDSS Action Plan based tactical IDSS</a:t>
            </a:r>
            <a:endParaRPr sz="1200">
              <a:solidFill>
                <a:srgbClr val="0A4595"/>
              </a:solidFill>
              <a:latin typeface="Roboto"/>
              <a:ea typeface="Roboto"/>
              <a:cs typeface="Roboto"/>
              <a:sym typeface="Roboto"/>
            </a:endParaRPr>
          </a:p>
          <a:p>
            <a:pPr indent="-133350" lvl="0" marL="22860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Emergency incident-driven event Operations</a:t>
            </a:r>
            <a:endParaRPr sz="1200">
              <a:solidFill>
                <a:srgbClr val="0A4595"/>
              </a:solidFill>
              <a:latin typeface="Roboto"/>
              <a:ea typeface="Roboto"/>
              <a:cs typeface="Roboto"/>
              <a:sym typeface="Roboto"/>
            </a:endParaRPr>
          </a:p>
          <a:p>
            <a:pPr indent="-133350" lvl="0" marL="22860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Scheduled special event Operations</a:t>
            </a:r>
            <a:endParaRPr sz="1200">
              <a:solidFill>
                <a:srgbClr val="0A4595"/>
              </a:solidFill>
              <a:latin typeface="Roboto"/>
              <a:ea typeface="Roboto"/>
              <a:cs typeface="Roboto"/>
              <a:sym typeface="Roboto"/>
            </a:endParaRPr>
          </a:p>
          <a:p>
            <a:pPr indent="-133350" lvl="0" marL="22860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Alerting for hazards and Partner impacts</a:t>
            </a:r>
            <a:endParaRPr sz="1200">
              <a:solidFill>
                <a:srgbClr val="0A4595"/>
              </a:solidFill>
              <a:latin typeface="Roboto"/>
              <a:ea typeface="Roboto"/>
              <a:cs typeface="Roboto"/>
              <a:sym typeface="Roboto"/>
            </a:endParaRPr>
          </a:p>
        </p:txBody>
      </p:sp>
      <p:sp>
        <p:nvSpPr>
          <p:cNvPr id="246" name="Google Shape;246;p38"/>
          <p:cNvSpPr txBox="1"/>
          <p:nvPr/>
        </p:nvSpPr>
        <p:spPr>
          <a:xfrm>
            <a:off x="7448400" y="3243175"/>
            <a:ext cx="1675800" cy="1837800"/>
          </a:xfrm>
          <a:prstGeom prst="rect">
            <a:avLst/>
          </a:prstGeom>
          <a:noFill/>
          <a:ln>
            <a:noFill/>
          </a:ln>
        </p:spPr>
        <p:txBody>
          <a:bodyPr anchorCtr="0" anchor="t" bIns="91425" lIns="91425" spcFirstLastPara="1" rIns="91425" wrap="square" tIns="91425">
            <a:noAutofit/>
          </a:bodyPr>
          <a:lstStyle/>
          <a:p>
            <a:pPr indent="-190500" lvl="0" marL="1714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Includes post-event performance reviews</a:t>
            </a:r>
            <a:endParaRPr sz="1200">
              <a:solidFill>
                <a:srgbClr val="0A4595"/>
              </a:solidFill>
              <a:latin typeface="Roboto"/>
              <a:ea typeface="Roboto"/>
              <a:cs typeface="Roboto"/>
              <a:sym typeface="Roboto"/>
            </a:endParaRPr>
          </a:p>
          <a:p>
            <a:pPr indent="-190500" lvl="0" marL="1714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Local, regional or national service assessments</a:t>
            </a:r>
            <a:endParaRPr sz="1200">
              <a:solidFill>
                <a:srgbClr val="0A4595"/>
              </a:solidFill>
              <a:latin typeface="Roboto"/>
              <a:ea typeface="Roboto"/>
              <a:cs typeface="Roboto"/>
              <a:sym typeface="Roboto"/>
            </a:endParaRPr>
          </a:p>
          <a:p>
            <a:pPr indent="-190500" lvl="0" marL="1714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Core Partner surveys.</a:t>
            </a:r>
            <a:endParaRPr sz="1200">
              <a:solidFill>
                <a:srgbClr val="0A4595"/>
              </a:solidFill>
              <a:latin typeface="Roboto"/>
              <a:ea typeface="Roboto"/>
              <a:cs typeface="Roboto"/>
              <a:sym typeface="Roboto"/>
            </a:endParaRPr>
          </a:p>
        </p:txBody>
      </p:sp>
      <p:sp>
        <p:nvSpPr>
          <p:cNvPr id="247" name="Google Shape;247;p38"/>
          <p:cNvSpPr txBox="1"/>
          <p:nvPr/>
        </p:nvSpPr>
        <p:spPr>
          <a:xfrm>
            <a:off x="2118650" y="3243175"/>
            <a:ext cx="2352300" cy="1837800"/>
          </a:xfrm>
          <a:prstGeom prst="rect">
            <a:avLst/>
          </a:prstGeom>
          <a:noFill/>
          <a:ln>
            <a:noFill/>
          </a:ln>
        </p:spPr>
        <p:txBody>
          <a:bodyPr anchorCtr="0" anchor="t" bIns="91425" lIns="91425" spcFirstLastPara="1" rIns="91425" wrap="square" tIns="91425">
            <a:noAutofit/>
          </a:bodyPr>
          <a:lstStyle/>
          <a:p>
            <a:pPr indent="-133350" lvl="0" marL="22860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Seasonal preparation and planning</a:t>
            </a:r>
            <a:endParaRPr sz="1200">
              <a:solidFill>
                <a:srgbClr val="0A4595"/>
              </a:solidFill>
              <a:latin typeface="Roboto"/>
              <a:ea typeface="Roboto"/>
              <a:cs typeface="Roboto"/>
              <a:sym typeface="Roboto"/>
            </a:endParaRPr>
          </a:p>
          <a:p>
            <a:pPr indent="-133350" lvl="0" marL="22860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Partner and NWS needs &amp; resources assessments</a:t>
            </a:r>
            <a:endParaRPr sz="1200">
              <a:solidFill>
                <a:srgbClr val="0A4595"/>
              </a:solidFill>
              <a:latin typeface="Roboto"/>
              <a:ea typeface="Roboto"/>
              <a:cs typeface="Roboto"/>
              <a:sym typeface="Roboto"/>
            </a:endParaRPr>
          </a:p>
          <a:p>
            <a:pPr indent="-133350" lvl="0" marL="228600" rtl="0" algn="l">
              <a:spcBef>
                <a:spcPts val="0"/>
              </a:spcBef>
              <a:spcAft>
                <a:spcPts val="0"/>
              </a:spcAft>
              <a:buClr>
                <a:srgbClr val="0A4595"/>
              </a:buClr>
              <a:buSzPts val="1200"/>
              <a:buFont typeface="Calibri"/>
              <a:buChar char="●"/>
            </a:pPr>
            <a:r>
              <a:rPr lang="en-US" sz="1200">
                <a:solidFill>
                  <a:srgbClr val="0A4595"/>
                </a:solidFill>
                <a:latin typeface="Roboto"/>
                <a:ea typeface="Roboto"/>
                <a:cs typeface="Roboto"/>
                <a:sym typeface="Roboto"/>
              </a:rPr>
              <a:t>IDSS Planning Guide development</a:t>
            </a:r>
            <a:endParaRPr sz="1200">
              <a:solidFill>
                <a:srgbClr val="0A4595"/>
              </a:solidFill>
              <a:latin typeface="Roboto"/>
              <a:ea typeface="Roboto"/>
              <a:cs typeface="Roboto"/>
              <a:sym typeface="Roboto"/>
            </a:endParaRPr>
          </a:p>
          <a:p>
            <a:pPr indent="-133350" lvl="0" marL="22860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NWS IDSS training activities. </a:t>
            </a:r>
            <a:endParaRPr i="1" sz="1200">
              <a:solidFill>
                <a:srgbClr val="0A4595"/>
              </a:solidFill>
              <a:latin typeface="Roboto"/>
              <a:ea typeface="Roboto"/>
              <a:cs typeface="Roboto"/>
              <a:sym typeface="Roboto"/>
            </a:endParaRPr>
          </a:p>
        </p:txBody>
      </p:sp>
      <p:sp>
        <p:nvSpPr>
          <p:cNvPr id="248" name="Google Shape;248;p38"/>
          <p:cNvSpPr txBox="1"/>
          <p:nvPr/>
        </p:nvSpPr>
        <p:spPr>
          <a:xfrm>
            <a:off x="68450" y="3243175"/>
            <a:ext cx="1949700" cy="2012100"/>
          </a:xfrm>
          <a:prstGeom prst="rect">
            <a:avLst/>
          </a:prstGeom>
          <a:noFill/>
          <a:ln>
            <a:noFill/>
          </a:ln>
        </p:spPr>
        <p:txBody>
          <a:bodyPr anchorCtr="0" anchor="t" bIns="91425" lIns="91425" spcFirstLastPara="1" rIns="91425" wrap="square" tIns="91425">
            <a:noAutofit/>
          </a:bodyPr>
          <a:lstStyle/>
          <a:p>
            <a:pPr indent="-190500" lvl="0" marL="2857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First meet and greet</a:t>
            </a:r>
            <a:endParaRPr sz="1200">
              <a:solidFill>
                <a:srgbClr val="0A4595"/>
              </a:solidFill>
              <a:latin typeface="Roboto"/>
              <a:ea typeface="Roboto"/>
              <a:cs typeface="Roboto"/>
              <a:sym typeface="Roboto"/>
            </a:endParaRPr>
          </a:p>
          <a:p>
            <a:pPr indent="-190500" lvl="0" marL="2857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Build out partner profile</a:t>
            </a:r>
            <a:endParaRPr sz="1200">
              <a:solidFill>
                <a:srgbClr val="0A4595"/>
              </a:solidFill>
              <a:latin typeface="Roboto"/>
              <a:ea typeface="Roboto"/>
              <a:cs typeface="Roboto"/>
              <a:sym typeface="Roboto"/>
            </a:endParaRPr>
          </a:p>
          <a:p>
            <a:pPr indent="-190500" lvl="0" marL="2857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Document thresholds</a:t>
            </a:r>
            <a:endParaRPr sz="1200">
              <a:solidFill>
                <a:srgbClr val="0A4595"/>
              </a:solidFill>
              <a:latin typeface="Roboto"/>
              <a:ea typeface="Roboto"/>
              <a:cs typeface="Roboto"/>
              <a:sym typeface="Roboto"/>
            </a:endParaRPr>
          </a:p>
          <a:p>
            <a:pPr indent="-190500" lvl="0" marL="2857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Table top exercises, </a:t>
            </a:r>
            <a:endParaRPr sz="1200">
              <a:solidFill>
                <a:srgbClr val="0A4595"/>
              </a:solidFill>
              <a:latin typeface="Roboto"/>
              <a:ea typeface="Roboto"/>
              <a:cs typeface="Roboto"/>
              <a:sym typeface="Roboto"/>
            </a:endParaRPr>
          </a:p>
          <a:p>
            <a:pPr indent="-190500" lvl="0" marL="285750" rtl="0" algn="l">
              <a:spcBef>
                <a:spcPts val="0"/>
              </a:spcBef>
              <a:spcAft>
                <a:spcPts val="0"/>
              </a:spcAft>
              <a:buClr>
                <a:srgbClr val="0A4595"/>
              </a:buClr>
              <a:buSzPts val="1200"/>
              <a:buFont typeface="Roboto"/>
              <a:buChar char="●"/>
            </a:pPr>
            <a:r>
              <a:rPr lang="en-US" sz="1200">
                <a:solidFill>
                  <a:srgbClr val="0A4595"/>
                </a:solidFill>
                <a:latin typeface="Roboto"/>
                <a:ea typeface="Roboto"/>
                <a:cs typeface="Roboto"/>
                <a:sym typeface="Roboto"/>
              </a:rPr>
              <a:t>Preparedness engagement. </a:t>
            </a:r>
            <a:endParaRPr i="1" sz="1200">
              <a:solidFill>
                <a:srgbClr val="0A4595"/>
              </a:solidFill>
              <a:latin typeface="Roboto"/>
              <a:ea typeface="Roboto"/>
              <a:cs typeface="Roboto"/>
              <a:sym typeface="Roboto"/>
            </a:endParaRPr>
          </a:p>
        </p:txBody>
      </p:sp>
      <p:pic>
        <p:nvPicPr>
          <p:cNvPr id="249" name="Google Shape;249;p38"/>
          <p:cNvPicPr preferRelativeResize="0"/>
          <p:nvPr/>
        </p:nvPicPr>
        <p:blipFill>
          <a:blip r:embed="rId3">
            <a:alphaModFix/>
          </a:blip>
          <a:stretch>
            <a:fillRect/>
          </a:stretch>
        </p:blipFill>
        <p:spPr>
          <a:xfrm>
            <a:off x="296500" y="2108359"/>
            <a:ext cx="1493593" cy="1029385"/>
          </a:xfrm>
          <a:prstGeom prst="rect">
            <a:avLst/>
          </a:prstGeom>
          <a:noFill/>
          <a:ln cap="flat" cmpd="sng" w="9525">
            <a:solidFill>
              <a:schemeClr val="dk1"/>
            </a:solidFill>
            <a:prstDash val="solid"/>
            <a:round/>
            <a:headEnd len="sm" w="sm" type="none"/>
            <a:tailEnd len="sm" w="sm" type="none"/>
          </a:ln>
        </p:spPr>
      </p:pic>
      <p:pic>
        <p:nvPicPr>
          <p:cNvPr id="250" name="Google Shape;250;p38"/>
          <p:cNvPicPr preferRelativeResize="0"/>
          <p:nvPr/>
        </p:nvPicPr>
        <p:blipFill rotWithShape="1">
          <a:blip r:embed="rId4">
            <a:alphaModFix/>
          </a:blip>
          <a:srcRect b="0" l="6852" r="11180" t="0"/>
          <a:stretch/>
        </p:blipFill>
        <p:spPr>
          <a:xfrm>
            <a:off x="2197322" y="2108360"/>
            <a:ext cx="1721549" cy="1029385"/>
          </a:xfrm>
          <a:prstGeom prst="rect">
            <a:avLst/>
          </a:prstGeom>
          <a:noFill/>
          <a:ln cap="flat" cmpd="sng" w="9525">
            <a:solidFill>
              <a:schemeClr val="dk1"/>
            </a:solidFill>
            <a:prstDash val="solid"/>
            <a:round/>
            <a:headEnd len="sm" w="sm" type="none"/>
            <a:tailEnd len="sm" w="sm" type="none"/>
          </a:ln>
        </p:spPr>
      </p:pic>
      <p:pic>
        <p:nvPicPr>
          <p:cNvPr id="251" name="Google Shape;251;p38"/>
          <p:cNvPicPr preferRelativeResize="0"/>
          <p:nvPr/>
        </p:nvPicPr>
        <p:blipFill>
          <a:blip r:embed="rId5">
            <a:alphaModFix/>
          </a:blip>
          <a:stretch>
            <a:fillRect/>
          </a:stretch>
        </p:blipFill>
        <p:spPr>
          <a:xfrm>
            <a:off x="5489903" y="2103577"/>
            <a:ext cx="1493600" cy="1038950"/>
          </a:xfrm>
          <a:prstGeom prst="rect">
            <a:avLst/>
          </a:prstGeom>
          <a:noFill/>
          <a:ln cap="flat" cmpd="sng" w="9525">
            <a:solidFill>
              <a:schemeClr val="dk1"/>
            </a:solidFill>
            <a:prstDash val="solid"/>
            <a:round/>
            <a:headEnd len="sm" w="sm" type="none"/>
            <a:tailEnd len="sm" w="sm" type="none"/>
          </a:ln>
        </p:spPr>
      </p:pic>
      <p:pic>
        <p:nvPicPr>
          <p:cNvPr id="252" name="Google Shape;252;p38"/>
          <p:cNvPicPr preferRelativeResize="0"/>
          <p:nvPr/>
        </p:nvPicPr>
        <p:blipFill>
          <a:blip r:embed="rId6">
            <a:alphaModFix/>
          </a:blip>
          <a:stretch>
            <a:fillRect/>
          </a:stretch>
        </p:blipFill>
        <p:spPr>
          <a:xfrm>
            <a:off x="7553177" y="2103575"/>
            <a:ext cx="1459975" cy="1038950"/>
          </a:xfrm>
          <a:prstGeom prst="rect">
            <a:avLst/>
          </a:prstGeom>
          <a:noFill/>
          <a:ln cap="flat" cmpd="sng" w="9525">
            <a:solidFill>
              <a:schemeClr val="dk1"/>
            </a:solidFill>
            <a:prstDash val="solid"/>
            <a:round/>
            <a:headEnd len="sm" w="sm" type="none"/>
            <a:tailEnd len="sm" w="sm" type="none"/>
          </a:ln>
        </p:spPr>
      </p:pic>
      <p:grpSp>
        <p:nvGrpSpPr>
          <p:cNvPr id="253" name="Google Shape;253;p38"/>
          <p:cNvGrpSpPr/>
          <p:nvPr/>
        </p:nvGrpSpPr>
        <p:grpSpPr>
          <a:xfrm>
            <a:off x="69775" y="627240"/>
            <a:ext cx="8996991" cy="1606616"/>
            <a:chOff x="0" y="1403256"/>
            <a:chExt cx="9169375" cy="1440265"/>
          </a:xfrm>
        </p:grpSpPr>
        <p:sp>
          <p:nvSpPr>
            <p:cNvPr id="254" name="Google Shape;254;p38"/>
            <p:cNvSpPr/>
            <p:nvPr/>
          </p:nvSpPr>
          <p:spPr>
            <a:xfrm>
              <a:off x="0" y="1633321"/>
              <a:ext cx="4698900" cy="1210200"/>
            </a:xfrm>
            <a:prstGeom prst="curvedRightArrow">
              <a:avLst>
                <a:gd fmla="val 15897" name="adj1"/>
                <a:gd fmla="val 50000" name="adj2"/>
                <a:gd fmla="val 25000" name="adj3"/>
              </a:avLst>
            </a:prstGeom>
            <a:solidFill>
              <a:srgbClr val="EEEEEE">
                <a:alpha val="50000"/>
              </a:srgbClr>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8"/>
            <p:cNvSpPr/>
            <p:nvPr/>
          </p:nvSpPr>
          <p:spPr>
            <a:xfrm rot="10800000">
              <a:off x="4710775" y="1403256"/>
              <a:ext cx="4458600" cy="1211700"/>
            </a:xfrm>
            <a:prstGeom prst="curvedRightArrow">
              <a:avLst>
                <a:gd fmla="val 15897" name="adj1"/>
                <a:gd fmla="val 50000" name="adj2"/>
                <a:gd fmla="val 25000" name="adj3"/>
              </a:avLst>
            </a:prstGeom>
            <a:solidFill>
              <a:srgbClr val="EEEEEE">
                <a:alpha val="50000"/>
              </a:srgbClr>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p38"/>
          <p:cNvSpPr/>
          <p:nvPr/>
        </p:nvSpPr>
        <p:spPr>
          <a:xfrm>
            <a:off x="237325" y="1196100"/>
            <a:ext cx="1511400" cy="465600"/>
          </a:xfrm>
          <a:prstGeom prst="roundRect">
            <a:avLst>
              <a:gd fmla="val 50000" name="adj"/>
            </a:avLst>
          </a:prstGeom>
          <a:solidFill>
            <a:srgbClr val="0157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Fira Sans Extra Condensed Medium"/>
                <a:ea typeface="Fira Sans Extra Condensed Medium"/>
                <a:cs typeface="Fira Sans Extra Condensed Medium"/>
                <a:sym typeface="Fira Sans Extra Condensed Medium"/>
              </a:rPr>
              <a:t>Relationships</a:t>
            </a:r>
            <a:endParaRPr sz="1800">
              <a:solidFill>
                <a:srgbClr val="FFFFFF"/>
              </a:solidFill>
              <a:latin typeface="Fira Sans Extra Condensed Medium"/>
              <a:ea typeface="Fira Sans Extra Condensed Medium"/>
              <a:cs typeface="Fira Sans Extra Condensed Medium"/>
              <a:sym typeface="Fira Sans Extra Condensed Medium"/>
            </a:endParaRPr>
          </a:p>
        </p:txBody>
      </p:sp>
      <p:sp>
        <p:nvSpPr>
          <p:cNvPr id="257" name="Google Shape;257;p38"/>
          <p:cNvSpPr/>
          <p:nvPr/>
        </p:nvSpPr>
        <p:spPr>
          <a:xfrm>
            <a:off x="2151256" y="1196100"/>
            <a:ext cx="1511400" cy="465600"/>
          </a:xfrm>
          <a:prstGeom prst="roundRect">
            <a:avLst>
              <a:gd fmla="val 50000" name="adj"/>
            </a:avLst>
          </a:prstGeom>
          <a:solidFill>
            <a:srgbClr val="0157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Fira Sans Extra Condensed Medium"/>
                <a:ea typeface="Fira Sans Extra Condensed Medium"/>
                <a:cs typeface="Fira Sans Extra Condensed Medium"/>
                <a:sym typeface="Fira Sans Extra Condensed Medium"/>
              </a:rPr>
              <a:t>Readiness</a:t>
            </a:r>
            <a:endParaRPr sz="1800">
              <a:solidFill>
                <a:srgbClr val="FFFFFF"/>
              </a:solidFill>
              <a:latin typeface="Fira Sans Extra Condensed Medium"/>
              <a:ea typeface="Fira Sans Extra Condensed Medium"/>
              <a:cs typeface="Fira Sans Extra Condensed Medium"/>
              <a:sym typeface="Fira Sans Extra Condensed Medium"/>
            </a:endParaRPr>
          </a:p>
        </p:txBody>
      </p:sp>
      <p:sp>
        <p:nvSpPr>
          <p:cNvPr id="258" name="Google Shape;258;p38"/>
          <p:cNvSpPr/>
          <p:nvPr/>
        </p:nvSpPr>
        <p:spPr>
          <a:xfrm>
            <a:off x="5512953" y="1196100"/>
            <a:ext cx="1511400" cy="465600"/>
          </a:xfrm>
          <a:prstGeom prst="roundRect">
            <a:avLst>
              <a:gd fmla="val 50000" name="adj"/>
            </a:avLst>
          </a:prstGeom>
          <a:solidFill>
            <a:srgbClr val="0157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Fira Sans Extra Condensed Medium"/>
                <a:ea typeface="Fira Sans Extra Condensed Medium"/>
                <a:cs typeface="Fira Sans Extra Condensed Medium"/>
                <a:sym typeface="Fira Sans Extra Condensed Medium"/>
              </a:rPr>
              <a:t>Delivery</a:t>
            </a:r>
            <a:endParaRPr sz="1800">
              <a:solidFill>
                <a:srgbClr val="FFFFFF"/>
              </a:solidFill>
              <a:latin typeface="Fira Sans Extra Condensed Medium"/>
              <a:ea typeface="Fira Sans Extra Condensed Medium"/>
              <a:cs typeface="Fira Sans Extra Condensed Medium"/>
              <a:sym typeface="Fira Sans Extra Condensed Medium"/>
            </a:endParaRPr>
          </a:p>
        </p:txBody>
      </p:sp>
      <p:sp>
        <p:nvSpPr>
          <p:cNvPr id="259" name="Google Shape;259;p38"/>
          <p:cNvSpPr/>
          <p:nvPr/>
        </p:nvSpPr>
        <p:spPr>
          <a:xfrm>
            <a:off x="7413661" y="1196100"/>
            <a:ext cx="1511400" cy="465600"/>
          </a:xfrm>
          <a:prstGeom prst="roundRect">
            <a:avLst>
              <a:gd fmla="val 50000" name="adj"/>
            </a:avLst>
          </a:prstGeom>
          <a:solidFill>
            <a:srgbClr val="01579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Fira Sans Extra Condensed Medium"/>
                <a:ea typeface="Fira Sans Extra Condensed Medium"/>
                <a:cs typeface="Fira Sans Extra Condensed Medium"/>
                <a:sym typeface="Fira Sans Extra Condensed Medium"/>
              </a:rPr>
              <a:t>Evaluation</a:t>
            </a:r>
            <a:endParaRPr sz="1800">
              <a:solidFill>
                <a:srgbClr val="FFFFFF"/>
              </a:solidFill>
              <a:latin typeface="Fira Sans Extra Condensed Medium"/>
              <a:ea typeface="Fira Sans Extra Condensed Medium"/>
              <a:cs typeface="Fira Sans Extra Condensed Medium"/>
              <a:sym typeface="Fira Sans Extra Condensed Medium"/>
            </a:endParaRPr>
          </a:p>
        </p:txBody>
      </p:sp>
      <p:sp>
        <p:nvSpPr>
          <p:cNvPr id="260" name="Google Shape;260;p38"/>
          <p:cNvSpPr txBox="1"/>
          <p:nvPr/>
        </p:nvSpPr>
        <p:spPr>
          <a:xfrm>
            <a:off x="3712754" y="1130446"/>
            <a:ext cx="1721700" cy="53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00">
                <a:solidFill>
                  <a:srgbClr val="999999"/>
                </a:solidFill>
                <a:latin typeface="Calibri"/>
                <a:ea typeface="Calibri"/>
                <a:cs typeface="Calibri"/>
                <a:sym typeface="Calibri"/>
              </a:rPr>
              <a:t>Continuous Engagement</a:t>
            </a:r>
            <a:endParaRPr b="1" sz="1200">
              <a:solidFill>
                <a:srgbClr val="999999"/>
              </a:solidFill>
              <a:latin typeface="Calibri"/>
              <a:ea typeface="Calibri"/>
              <a:cs typeface="Calibri"/>
              <a:sym typeface="Calibri"/>
            </a:endParaRPr>
          </a:p>
          <a:p>
            <a:pPr indent="0" lvl="0" marL="0" rtl="0" algn="ctr">
              <a:spcBef>
                <a:spcPts val="0"/>
              </a:spcBef>
              <a:spcAft>
                <a:spcPts val="0"/>
              </a:spcAft>
              <a:buNone/>
            </a:pPr>
            <a:r>
              <a:rPr b="1" lang="en-US" sz="1200">
                <a:solidFill>
                  <a:srgbClr val="999999"/>
                </a:solidFill>
                <a:latin typeface="Calibri"/>
                <a:ea typeface="Calibri"/>
                <a:cs typeface="Calibri"/>
                <a:sym typeface="Calibri"/>
              </a:rPr>
              <a:t>w/ Core Partners</a:t>
            </a:r>
            <a:endParaRPr b="1" sz="1200">
              <a:solidFill>
                <a:srgbClr val="999999"/>
              </a:solidFill>
              <a:latin typeface="Calibri"/>
              <a:ea typeface="Calibri"/>
              <a:cs typeface="Calibri"/>
              <a:sym typeface="Calibri"/>
            </a:endParaRPr>
          </a:p>
        </p:txBody>
      </p:sp>
      <p:sp>
        <p:nvSpPr>
          <p:cNvPr id="261" name="Google Shape;261;p38"/>
          <p:cNvSpPr txBox="1"/>
          <p:nvPr>
            <p:ph type="title"/>
          </p:nvPr>
        </p:nvSpPr>
        <p:spPr>
          <a:xfrm>
            <a:off x="69425" y="0"/>
            <a:ext cx="8975100" cy="506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600"/>
              <a:buNone/>
            </a:pPr>
            <a:r>
              <a:rPr b="1" lang="en-US" sz="2600">
                <a:solidFill>
                  <a:srgbClr val="0944A1"/>
                </a:solidFill>
                <a:latin typeface="Roboto"/>
                <a:ea typeface="Roboto"/>
                <a:cs typeface="Roboto"/>
                <a:sym typeface="Roboto"/>
              </a:rPr>
              <a:t>IDSS</a:t>
            </a:r>
            <a:r>
              <a:rPr lang="en-US" sz="2600">
                <a:solidFill>
                  <a:srgbClr val="0099D8"/>
                </a:solidFill>
                <a:latin typeface="Roboto"/>
                <a:ea typeface="Roboto"/>
                <a:cs typeface="Roboto"/>
                <a:sym typeface="Roboto"/>
              </a:rPr>
              <a:t> </a:t>
            </a:r>
            <a:r>
              <a:rPr b="1" lang="en-US" sz="2600">
                <a:solidFill>
                  <a:srgbClr val="0944A1"/>
                </a:solidFill>
                <a:latin typeface="Roboto"/>
                <a:ea typeface="Roboto"/>
                <a:cs typeface="Roboto"/>
                <a:sym typeface="Roboto"/>
              </a:rPr>
              <a:t>Cycle</a:t>
            </a:r>
            <a:r>
              <a:rPr lang="en-US" sz="2600">
                <a:solidFill>
                  <a:srgbClr val="0099D8"/>
                </a:solidFill>
                <a:latin typeface="Roboto"/>
                <a:ea typeface="Roboto"/>
                <a:cs typeface="Roboto"/>
                <a:sym typeface="Roboto"/>
              </a:rPr>
              <a:t> and NWS Connect</a:t>
            </a:r>
            <a:endParaRPr sz="2600">
              <a:solidFill>
                <a:srgbClr val="0099D8"/>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311700" y="445025"/>
            <a:ext cx="8520600" cy="572700"/>
          </a:xfrm>
          <a:prstGeom prst="rect">
            <a:avLst/>
          </a:prstGeom>
        </p:spPr>
        <p:txBody>
          <a:bodyPr anchorCtr="0" anchor="t" bIns="45700" lIns="0" spcFirstLastPara="1" rIns="0" wrap="square" tIns="45700">
            <a:normAutofit/>
          </a:bodyPr>
          <a:lstStyle/>
          <a:p>
            <a:pPr indent="0" lvl="0" marL="0" rtl="0" algn="ctr">
              <a:spcBef>
                <a:spcPts val="0"/>
              </a:spcBef>
              <a:spcAft>
                <a:spcPts val="0"/>
              </a:spcAft>
              <a:buNone/>
            </a:pPr>
            <a:r>
              <a:rPr lang="en-US"/>
              <a:t>Project Staffing</a:t>
            </a:r>
            <a:endParaRPr/>
          </a:p>
        </p:txBody>
      </p:sp>
      <p:sp>
        <p:nvSpPr>
          <p:cNvPr id="267" name="Google Shape;267;p39"/>
          <p:cNvSpPr txBox="1"/>
          <p:nvPr>
            <p:ph idx="1" type="body"/>
          </p:nvPr>
        </p:nvSpPr>
        <p:spPr>
          <a:xfrm>
            <a:off x="311700" y="1152475"/>
            <a:ext cx="8520600" cy="3643500"/>
          </a:xfrm>
          <a:prstGeom prst="rect">
            <a:avLst/>
          </a:prstGeom>
        </p:spPr>
        <p:txBody>
          <a:bodyPr anchorCtr="0" anchor="t" bIns="45700" lIns="0" spcFirstLastPara="1" rIns="0" wrap="square" tIns="0">
            <a:normAutofit/>
          </a:bodyPr>
          <a:lstStyle/>
          <a:p>
            <a:pPr indent="0" lvl="0" marL="0" rtl="0" algn="l">
              <a:spcBef>
                <a:spcPts val="1000"/>
              </a:spcBef>
              <a:spcAft>
                <a:spcPts val="0"/>
              </a:spcAft>
              <a:buNone/>
            </a:pPr>
            <a:r>
              <a:rPr lang="en-US" sz="1800"/>
              <a:t>Federal Employees (8)</a:t>
            </a:r>
            <a:r>
              <a:rPr lang="en-US" sz="1400"/>
              <a:t>, </a:t>
            </a:r>
            <a:r>
              <a:rPr lang="en-US" sz="1800"/>
              <a:t>Guidehouse Contractors (3), CIRA Associates (8), GSL/WIDS (8) - A true collaboration across MDL divisions and between MDL and GSL!</a:t>
            </a:r>
            <a:endParaRPr sz="1400"/>
          </a:p>
        </p:txBody>
      </p:sp>
      <p:pic>
        <p:nvPicPr>
          <p:cNvPr id="268" name="Google Shape;268;p39"/>
          <p:cNvPicPr preferRelativeResize="0"/>
          <p:nvPr/>
        </p:nvPicPr>
        <p:blipFill>
          <a:blip r:embed="rId3">
            <a:alphaModFix/>
          </a:blip>
          <a:stretch>
            <a:fillRect/>
          </a:stretch>
        </p:blipFill>
        <p:spPr>
          <a:xfrm>
            <a:off x="371216" y="1901350"/>
            <a:ext cx="3229335" cy="2422001"/>
          </a:xfrm>
          <a:prstGeom prst="rect">
            <a:avLst/>
          </a:prstGeom>
          <a:noFill/>
          <a:ln>
            <a:noFill/>
          </a:ln>
        </p:spPr>
      </p:pic>
      <p:pic>
        <p:nvPicPr>
          <p:cNvPr id="269" name="Google Shape;269;p39"/>
          <p:cNvPicPr preferRelativeResize="0"/>
          <p:nvPr/>
        </p:nvPicPr>
        <p:blipFill>
          <a:blip r:embed="rId4">
            <a:alphaModFix/>
          </a:blip>
          <a:stretch>
            <a:fillRect/>
          </a:stretch>
        </p:blipFill>
        <p:spPr>
          <a:xfrm>
            <a:off x="2090559" y="3185950"/>
            <a:ext cx="2481429" cy="1654849"/>
          </a:xfrm>
          <a:prstGeom prst="rect">
            <a:avLst/>
          </a:prstGeom>
          <a:noFill/>
          <a:ln>
            <a:noFill/>
          </a:ln>
        </p:spPr>
      </p:pic>
      <p:pic>
        <p:nvPicPr>
          <p:cNvPr id="270" name="Google Shape;270;p39"/>
          <p:cNvPicPr preferRelativeResize="0"/>
          <p:nvPr/>
        </p:nvPicPr>
        <p:blipFill>
          <a:blip r:embed="rId5">
            <a:alphaModFix/>
          </a:blip>
          <a:stretch>
            <a:fillRect/>
          </a:stretch>
        </p:blipFill>
        <p:spPr>
          <a:xfrm>
            <a:off x="371225" y="3300200"/>
            <a:ext cx="1069775" cy="1426350"/>
          </a:xfrm>
          <a:prstGeom prst="rect">
            <a:avLst/>
          </a:prstGeom>
          <a:noFill/>
          <a:ln>
            <a:noFill/>
          </a:ln>
        </p:spPr>
      </p:pic>
      <p:pic>
        <p:nvPicPr>
          <p:cNvPr id="271" name="Google Shape;271;p39"/>
          <p:cNvPicPr preferRelativeResize="0"/>
          <p:nvPr/>
        </p:nvPicPr>
        <p:blipFill>
          <a:blip r:embed="rId6">
            <a:alphaModFix/>
          </a:blip>
          <a:stretch>
            <a:fillRect/>
          </a:stretch>
        </p:blipFill>
        <p:spPr>
          <a:xfrm>
            <a:off x="3658049" y="2001450"/>
            <a:ext cx="2206477" cy="1654850"/>
          </a:xfrm>
          <a:prstGeom prst="rect">
            <a:avLst/>
          </a:prstGeom>
          <a:noFill/>
          <a:ln>
            <a:noFill/>
          </a:ln>
        </p:spPr>
      </p:pic>
      <p:pic>
        <p:nvPicPr>
          <p:cNvPr id="272" name="Google Shape;272;p39"/>
          <p:cNvPicPr preferRelativeResize="0"/>
          <p:nvPr/>
        </p:nvPicPr>
        <p:blipFill>
          <a:blip r:embed="rId7">
            <a:alphaModFix/>
          </a:blip>
          <a:stretch>
            <a:fillRect/>
          </a:stretch>
        </p:blipFill>
        <p:spPr>
          <a:xfrm>
            <a:off x="5995898" y="1901350"/>
            <a:ext cx="2661775" cy="1775377"/>
          </a:xfrm>
          <a:prstGeom prst="rect">
            <a:avLst/>
          </a:prstGeom>
          <a:noFill/>
          <a:ln>
            <a:noFill/>
          </a:ln>
        </p:spPr>
      </p:pic>
      <p:pic>
        <p:nvPicPr>
          <p:cNvPr id="273" name="Google Shape;273;p39"/>
          <p:cNvPicPr preferRelativeResize="0"/>
          <p:nvPr/>
        </p:nvPicPr>
        <p:blipFill>
          <a:blip r:embed="rId8">
            <a:alphaModFix/>
          </a:blip>
          <a:stretch>
            <a:fillRect/>
          </a:stretch>
        </p:blipFill>
        <p:spPr>
          <a:xfrm>
            <a:off x="5313350" y="3105525"/>
            <a:ext cx="2313702" cy="17352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0"/>
          <p:cNvSpPr txBox="1"/>
          <p:nvPr>
            <p:ph type="title"/>
          </p:nvPr>
        </p:nvSpPr>
        <p:spPr>
          <a:xfrm>
            <a:off x="457200" y="174088"/>
            <a:ext cx="8229600" cy="594300"/>
          </a:xfrm>
          <a:prstGeom prst="rect">
            <a:avLst/>
          </a:prstGeom>
        </p:spPr>
        <p:txBody>
          <a:bodyPr anchorCtr="0" anchor="t" bIns="45700" lIns="0" spcFirstLastPara="1" rIns="0" wrap="square" tIns="45700">
            <a:normAutofit/>
          </a:bodyPr>
          <a:lstStyle/>
          <a:p>
            <a:pPr indent="0" lvl="0" marL="0" rtl="0" algn="ctr">
              <a:spcBef>
                <a:spcPts val="0"/>
              </a:spcBef>
              <a:spcAft>
                <a:spcPts val="0"/>
              </a:spcAft>
              <a:buNone/>
            </a:pPr>
            <a:r>
              <a:rPr lang="en-US"/>
              <a:t>NWS Connect Background </a:t>
            </a:r>
            <a:endParaRPr/>
          </a:p>
        </p:txBody>
      </p:sp>
      <p:sp>
        <p:nvSpPr>
          <p:cNvPr id="279" name="Google Shape;279;p40"/>
          <p:cNvSpPr txBox="1"/>
          <p:nvPr>
            <p:ph idx="1" type="body"/>
          </p:nvPr>
        </p:nvSpPr>
        <p:spPr>
          <a:xfrm>
            <a:off x="457200" y="978150"/>
            <a:ext cx="8229600" cy="3749700"/>
          </a:xfrm>
          <a:prstGeom prst="rect">
            <a:avLst/>
          </a:prstGeom>
        </p:spPr>
        <p:txBody>
          <a:bodyPr anchorCtr="0" anchor="t" bIns="45700" lIns="0" spcFirstLastPara="1" rIns="0" wrap="square" tIns="0">
            <a:normAutofit fontScale="62500" lnSpcReduction="10000"/>
          </a:bodyPr>
          <a:lstStyle/>
          <a:p>
            <a:pPr indent="-303609" lvl="0" marL="457200" rtl="0" algn="l">
              <a:lnSpc>
                <a:spcPct val="80000"/>
              </a:lnSpc>
              <a:spcBef>
                <a:spcPts val="1000"/>
              </a:spcBef>
              <a:spcAft>
                <a:spcPts val="0"/>
              </a:spcAft>
              <a:buSzPct val="100000"/>
              <a:buAutoNum type="arabicPeriod"/>
            </a:pPr>
            <a:r>
              <a:rPr lang="en-US" sz="1890"/>
              <a:t>Funded by BIL Provision 3 and STI</a:t>
            </a:r>
            <a:endParaRPr sz="1890"/>
          </a:p>
          <a:p>
            <a:pPr indent="0" lvl="0" marL="457200" rtl="0" algn="l">
              <a:lnSpc>
                <a:spcPct val="80000"/>
              </a:lnSpc>
              <a:spcBef>
                <a:spcPts val="1000"/>
              </a:spcBef>
              <a:spcAft>
                <a:spcPts val="0"/>
              </a:spcAft>
              <a:buNone/>
            </a:pPr>
            <a:r>
              <a:t/>
            </a:r>
            <a:endParaRPr sz="1890"/>
          </a:p>
          <a:p>
            <a:pPr indent="-303609" lvl="0" marL="457200" rtl="0" algn="l">
              <a:lnSpc>
                <a:spcPct val="80000"/>
              </a:lnSpc>
              <a:spcBef>
                <a:spcPts val="1000"/>
              </a:spcBef>
              <a:spcAft>
                <a:spcPts val="0"/>
              </a:spcAft>
              <a:buSzPct val="100000"/>
              <a:buAutoNum type="arabicPeriod"/>
            </a:pPr>
            <a:r>
              <a:rPr lang="en-US" sz="1890"/>
              <a:t>A Ken’s 10 </a:t>
            </a:r>
            <a:r>
              <a:rPr lang="en-US" sz="1890"/>
              <a:t>Initiative</a:t>
            </a:r>
            <a:r>
              <a:rPr lang="en-US" sz="1890"/>
              <a:t> supporting Probabilistic IDSS</a:t>
            </a:r>
            <a:endParaRPr sz="1890"/>
          </a:p>
          <a:p>
            <a:pPr indent="0" lvl="0" marL="457200" rtl="0" algn="l">
              <a:lnSpc>
                <a:spcPct val="80000"/>
              </a:lnSpc>
              <a:spcBef>
                <a:spcPts val="1000"/>
              </a:spcBef>
              <a:spcAft>
                <a:spcPts val="0"/>
              </a:spcAft>
              <a:buNone/>
            </a:pPr>
            <a:r>
              <a:t/>
            </a:r>
            <a:endParaRPr sz="1890"/>
          </a:p>
          <a:p>
            <a:pPr indent="-303609" lvl="0" marL="457200" rtl="0" algn="l">
              <a:lnSpc>
                <a:spcPct val="80000"/>
              </a:lnSpc>
              <a:spcBef>
                <a:spcPts val="1000"/>
              </a:spcBef>
              <a:spcAft>
                <a:spcPts val="0"/>
              </a:spcAft>
              <a:buSzPct val="100000"/>
              <a:buAutoNum type="arabicPeriod"/>
            </a:pPr>
            <a:r>
              <a:rPr lang="en-US" sz="1890"/>
              <a:t>Enables mutual aid and service backup</a:t>
            </a:r>
            <a:endParaRPr sz="1890"/>
          </a:p>
          <a:p>
            <a:pPr indent="0" lvl="0" marL="457200" rtl="0" algn="l">
              <a:lnSpc>
                <a:spcPct val="80000"/>
              </a:lnSpc>
              <a:spcBef>
                <a:spcPts val="1000"/>
              </a:spcBef>
              <a:spcAft>
                <a:spcPts val="0"/>
              </a:spcAft>
              <a:buNone/>
            </a:pPr>
            <a:r>
              <a:t/>
            </a:r>
            <a:endParaRPr sz="1890"/>
          </a:p>
          <a:p>
            <a:pPr indent="-303609" lvl="0" marL="457200" rtl="0" algn="l">
              <a:lnSpc>
                <a:spcPct val="80000"/>
              </a:lnSpc>
              <a:spcBef>
                <a:spcPts val="1000"/>
              </a:spcBef>
              <a:spcAft>
                <a:spcPts val="0"/>
              </a:spcAft>
              <a:buSzPct val="100000"/>
              <a:buAutoNum type="arabicPeriod"/>
            </a:pPr>
            <a:r>
              <a:rPr lang="en-US" sz="1890"/>
              <a:t>Will host an increasing number of Prob IDSS and community engagement tools</a:t>
            </a:r>
            <a:endParaRPr sz="1890"/>
          </a:p>
          <a:p>
            <a:pPr indent="0" lvl="0" marL="457200" rtl="0" algn="l">
              <a:lnSpc>
                <a:spcPct val="80000"/>
              </a:lnSpc>
              <a:spcBef>
                <a:spcPts val="1000"/>
              </a:spcBef>
              <a:spcAft>
                <a:spcPts val="0"/>
              </a:spcAft>
              <a:buNone/>
            </a:pPr>
            <a:r>
              <a:t/>
            </a:r>
            <a:endParaRPr sz="1890"/>
          </a:p>
          <a:p>
            <a:pPr indent="-303609" lvl="0" marL="457200" rtl="0" algn="l">
              <a:lnSpc>
                <a:spcPct val="80000"/>
              </a:lnSpc>
              <a:spcBef>
                <a:spcPts val="1000"/>
              </a:spcBef>
              <a:spcAft>
                <a:spcPts val="0"/>
              </a:spcAft>
              <a:buSzPct val="100000"/>
              <a:buAutoNum type="arabicPeriod"/>
            </a:pPr>
            <a:r>
              <a:rPr lang="en-US" sz="1890"/>
              <a:t>Will enable field innovation</a:t>
            </a:r>
            <a:endParaRPr sz="1890"/>
          </a:p>
          <a:p>
            <a:pPr indent="0" lvl="0" marL="457200" rtl="0" algn="l">
              <a:lnSpc>
                <a:spcPct val="80000"/>
              </a:lnSpc>
              <a:spcBef>
                <a:spcPts val="1000"/>
              </a:spcBef>
              <a:spcAft>
                <a:spcPts val="0"/>
              </a:spcAft>
              <a:buNone/>
            </a:pPr>
            <a:r>
              <a:t/>
            </a:r>
            <a:endParaRPr sz="1890"/>
          </a:p>
          <a:p>
            <a:pPr indent="-303609" lvl="0" marL="457200" rtl="0" algn="l">
              <a:lnSpc>
                <a:spcPct val="80000"/>
              </a:lnSpc>
              <a:spcBef>
                <a:spcPts val="1000"/>
              </a:spcBef>
              <a:spcAft>
                <a:spcPts val="0"/>
              </a:spcAft>
              <a:buSzPct val="100000"/>
              <a:buAutoNum type="arabicPeriod"/>
            </a:pPr>
            <a:r>
              <a:rPr lang="en-US" sz="1890"/>
              <a:t>Will permit termination of 2 legacy systems: iNWS and IRIS. Will also play a role in future of NOEES.</a:t>
            </a:r>
            <a:endParaRPr sz="1890"/>
          </a:p>
          <a:p>
            <a:pPr indent="0" lvl="0" marL="457200" rtl="0" algn="l">
              <a:lnSpc>
                <a:spcPct val="80000"/>
              </a:lnSpc>
              <a:spcBef>
                <a:spcPts val="1000"/>
              </a:spcBef>
              <a:spcAft>
                <a:spcPts val="0"/>
              </a:spcAft>
              <a:buNone/>
            </a:pPr>
            <a:r>
              <a:t/>
            </a:r>
            <a:endParaRPr sz="1890"/>
          </a:p>
          <a:p>
            <a:pPr indent="-303609" lvl="0" marL="457200" rtl="0" algn="l">
              <a:lnSpc>
                <a:spcPct val="80000"/>
              </a:lnSpc>
              <a:spcBef>
                <a:spcPts val="1000"/>
              </a:spcBef>
              <a:spcAft>
                <a:spcPts val="0"/>
              </a:spcAft>
              <a:buSzPct val="100000"/>
              <a:buAutoNum type="arabicPeriod"/>
            </a:pPr>
            <a:r>
              <a:rPr lang="en-US" sz="1890"/>
              <a:t>Being built in an iterative fashion as field feedback flows in</a:t>
            </a:r>
            <a:endParaRPr sz="1890"/>
          </a:p>
          <a:p>
            <a:pPr indent="0" lvl="0" marL="457200" rtl="0" algn="l">
              <a:lnSpc>
                <a:spcPct val="80000"/>
              </a:lnSpc>
              <a:spcBef>
                <a:spcPts val="1000"/>
              </a:spcBef>
              <a:spcAft>
                <a:spcPts val="0"/>
              </a:spcAft>
              <a:buNone/>
            </a:pPr>
            <a:r>
              <a:t/>
            </a:r>
            <a:endParaRPr sz="1890"/>
          </a:p>
          <a:p>
            <a:pPr indent="0" lvl="0" marL="0" rtl="0" algn="l">
              <a:lnSpc>
                <a:spcPct val="80000"/>
              </a:lnSpc>
              <a:spcBef>
                <a:spcPts val="1000"/>
              </a:spcBef>
              <a:spcAft>
                <a:spcPts val="0"/>
              </a:spcAft>
              <a:buNone/>
            </a:pPr>
            <a:r>
              <a:t/>
            </a:r>
            <a:endParaRPr sz="189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xEl>
                                              <p:pRg end="14" st="1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1"/>
          <p:cNvSpPr txBox="1"/>
          <p:nvPr>
            <p:ph type="title"/>
          </p:nvPr>
        </p:nvSpPr>
        <p:spPr>
          <a:xfrm>
            <a:off x="457200" y="1932750"/>
            <a:ext cx="8229600" cy="97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NWS Connect Milestones for FY2025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311700" y="75725"/>
            <a:ext cx="8520600" cy="707400"/>
          </a:xfrm>
          <a:prstGeom prst="rect">
            <a:avLst/>
          </a:prstGeom>
        </p:spPr>
        <p:txBody>
          <a:bodyPr anchorCtr="0" anchor="t" bIns="45700" lIns="0" spcFirstLastPara="1" rIns="0" wrap="square" tIns="45700">
            <a:normAutofit fontScale="90000"/>
          </a:bodyPr>
          <a:lstStyle/>
          <a:p>
            <a:pPr indent="0" lvl="0" marL="0" rtl="0" algn="ctr">
              <a:spcBef>
                <a:spcPts val="0"/>
              </a:spcBef>
              <a:spcAft>
                <a:spcPts val="0"/>
              </a:spcAft>
              <a:buNone/>
            </a:pPr>
            <a:r>
              <a:rPr lang="en-US">
                <a:solidFill>
                  <a:srgbClr val="0B4596"/>
                </a:solidFill>
                <a:latin typeface="Calibri"/>
                <a:ea typeface="Calibri"/>
                <a:cs typeface="Calibri"/>
                <a:sym typeface="Calibri"/>
              </a:rPr>
              <a:t>DSS Builder Integration - A BIL Provision 3 Milestone</a:t>
            </a:r>
            <a:endParaRPr b="1">
              <a:solidFill>
                <a:srgbClr val="0B4596"/>
              </a:solidFill>
              <a:latin typeface="Calibri"/>
              <a:ea typeface="Calibri"/>
              <a:cs typeface="Calibri"/>
              <a:sym typeface="Calibri"/>
            </a:endParaRPr>
          </a:p>
        </p:txBody>
      </p:sp>
      <p:sp>
        <p:nvSpPr>
          <p:cNvPr id="290" name="Google Shape;290;p42"/>
          <p:cNvSpPr txBox="1"/>
          <p:nvPr/>
        </p:nvSpPr>
        <p:spPr>
          <a:xfrm>
            <a:off x="5447525" y="1083675"/>
            <a:ext cx="3149100" cy="2624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latin typeface="Calibri"/>
              <a:ea typeface="Calibri"/>
              <a:cs typeface="Calibri"/>
              <a:sym typeface="Calibri"/>
            </a:endParaRPr>
          </a:p>
        </p:txBody>
      </p:sp>
      <p:sp>
        <p:nvSpPr>
          <p:cNvPr id="291" name="Google Shape;291;p42"/>
          <p:cNvSpPr txBox="1"/>
          <p:nvPr>
            <p:ph type="title"/>
          </p:nvPr>
        </p:nvSpPr>
        <p:spPr>
          <a:xfrm>
            <a:off x="311700" y="4358275"/>
            <a:ext cx="8520600" cy="435600"/>
          </a:xfrm>
          <a:prstGeom prst="rect">
            <a:avLst/>
          </a:prstGeom>
        </p:spPr>
        <p:txBody>
          <a:bodyPr anchorCtr="0" anchor="ctr" bIns="45700" lIns="0" spcFirstLastPara="1" rIns="0" wrap="square" tIns="45700">
            <a:noAutofit/>
          </a:bodyPr>
          <a:lstStyle/>
          <a:p>
            <a:pPr indent="0" lvl="0" marL="0" rtl="0" algn="ctr">
              <a:spcBef>
                <a:spcPts val="0"/>
              </a:spcBef>
              <a:spcAft>
                <a:spcPts val="0"/>
              </a:spcAft>
              <a:buSzPts val="990"/>
              <a:buNone/>
            </a:pPr>
            <a:r>
              <a:rPr b="0" lang="en-US" sz="1850">
                <a:solidFill>
                  <a:srgbClr val="0B4596"/>
                </a:solidFill>
                <a:latin typeface="Calibri"/>
                <a:ea typeface="Calibri"/>
                <a:cs typeface="Calibri"/>
                <a:sym typeface="Calibri"/>
              </a:rPr>
              <a:t>Consistent Templates &amp; Content</a:t>
            </a:r>
            <a:endParaRPr b="0" sz="1850">
              <a:solidFill>
                <a:srgbClr val="0B4596"/>
              </a:solidFill>
              <a:latin typeface="Calibri"/>
              <a:ea typeface="Calibri"/>
              <a:cs typeface="Calibri"/>
              <a:sym typeface="Calibri"/>
            </a:endParaRPr>
          </a:p>
        </p:txBody>
      </p:sp>
      <p:pic>
        <p:nvPicPr>
          <p:cNvPr id="292" name="Google Shape;292;p42"/>
          <p:cNvPicPr preferRelativeResize="0"/>
          <p:nvPr/>
        </p:nvPicPr>
        <p:blipFill>
          <a:blip r:embed="rId3">
            <a:alphaModFix/>
          </a:blip>
          <a:stretch>
            <a:fillRect/>
          </a:stretch>
        </p:blipFill>
        <p:spPr>
          <a:xfrm>
            <a:off x="311700" y="601325"/>
            <a:ext cx="8419962" cy="3693625"/>
          </a:xfrm>
          <a:prstGeom prst="rect">
            <a:avLst/>
          </a:prstGeom>
          <a:noFill/>
          <a:ln cap="flat" cmpd="sng" w="9525">
            <a:solidFill>
              <a:srgbClr val="858585"/>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3"/>
          <p:cNvPicPr preferRelativeResize="0"/>
          <p:nvPr/>
        </p:nvPicPr>
        <p:blipFill>
          <a:blip r:embed="rId3">
            <a:alphaModFix/>
          </a:blip>
          <a:stretch>
            <a:fillRect/>
          </a:stretch>
        </p:blipFill>
        <p:spPr>
          <a:xfrm>
            <a:off x="2446349" y="1604063"/>
            <a:ext cx="539675" cy="474143"/>
          </a:xfrm>
          <a:prstGeom prst="rect">
            <a:avLst/>
          </a:prstGeom>
          <a:noFill/>
          <a:ln>
            <a:noFill/>
          </a:ln>
        </p:spPr>
      </p:pic>
      <p:pic>
        <p:nvPicPr>
          <p:cNvPr id="298" name="Google Shape;298;p43"/>
          <p:cNvPicPr preferRelativeResize="0"/>
          <p:nvPr/>
        </p:nvPicPr>
        <p:blipFill>
          <a:blip r:embed="rId4">
            <a:alphaModFix/>
          </a:blip>
          <a:stretch>
            <a:fillRect/>
          </a:stretch>
        </p:blipFill>
        <p:spPr>
          <a:xfrm>
            <a:off x="2083604" y="2924371"/>
            <a:ext cx="465025" cy="440638"/>
          </a:xfrm>
          <a:prstGeom prst="rect">
            <a:avLst/>
          </a:prstGeom>
          <a:noFill/>
          <a:ln>
            <a:noFill/>
          </a:ln>
        </p:spPr>
      </p:pic>
      <p:pic>
        <p:nvPicPr>
          <p:cNvPr id="299" name="Google Shape;299;p43"/>
          <p:cNvPicPr preferRelativeResize="0"/>
          <p:nvPr/>
        </p:nvPicPr>
        <p:blipFill>
          <a:blip r:embed="rId5">
            <a:alphaModFix/>
          </a:blip>
          <a:stretch>
            <a:fillRect/>
          </a:stretch>
        </p:blipFill>
        <p:spPr>
          <a:xfrm>
            <a:off x="1351178" y="2936087"/>
            <a:ext cx="465025" cy="443009"/>
          </a:xfrm>
          <a:prstGeom prst="rect">
            <a:avLst/>
          </a:prstGeom>
          <a:noFill/>
          <a:ln>
            <a:noFill/>
          </a:ln>
        </p:spPr>
      </p:pic>
      <p:sp>
        <p:nvSpPr>
          <p:cNvPr id="300" name="Google Shape;300;p43"/>
          <p:cNvSpPr txBox="1"/>
          <p:nvPr>
            <p:ph type="title"/>
          </p:nvPr>
        </p:nvSpPr>
        <p:spPr>
          <a:xfrm>
            <a:off x="759450" y="212850"/>
            <a:ext cx="7625100" cy="67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US" sz="3320">
                <a:solidFill>
                  <a:srgbClr val="0B4596"/>
                </a:solidFill>
                <a:latin typeface="Calibri"/>
                <a:ea typeface="Calibri"/>
                <a:cs typeface="Calibri"/>
                <a:sym typeface="Calibri"/>
              </a:rPr>
              <a:t>NWS Connect Partner Portal </a:t>
            </a:r>
            <a:endParaRPr b="1" sz="3320">
              <a:solidFill>
                <a:srgbClr val="0B4596"/>
              </a:solidFill>
              <a:latin typeface="Calibri"/>
              <a:ea typeface="Calibri"/>
              <a:cs typeface="Calibri"/>
              <a:sym typeface="Calibri"/>
            </a:endParaRPr>
          </a:p>
          <a:p>
            <a:pPr indent="0" lvl="0" marL="0" rtl="0" algn="ctr">
              <a:spcBef>
                <a:spcPts val="0"/>
              </a:spcBef>
              <a:spcAft>
                <a:spcPts val="0"/>
              </a:spcAft>
              <a:buSzPts val="990"/>
              <a:buNone/>
            </a:pPr>
            <a:r>
              <a:rPr b="1" lang="en-US" sz="3320">
                <a:solidFill>
                  <a:srgbClr val="0B4596"/>
                </a:solidFill>
                <a:latin typeface="Calibri"/>
                <a:ea typeface="Calibri"/>
                <a:cs typeface="Calibri"/>
                <a:sym typeface="Calibri"/>
              </a:rPr>
              <a:t>STI milestone</a:t>
            </a:r>
            <a:endParaRPr b="1" sz="3320">
              <a:solidFill>
                <a:srgbClr val="0B4596"/>
              </a:solidFill>
              <a:latin typeface="Calibri"/>
              <a:ea typeface="Calibri"/>
              <a:cs typeface="Calibri"/>
              <a:sym typeface="Calibri"/>
            </a:endParaRPr>
          </a:p>
        </p:txBody>
      </p:sp>
      <p:pic>
        <p:nvPicPr>
          <p:cNvPr id="301" name="Google Shape;301;p43"/>
          <p:cNvPicPr preferRelativeResize="0"/>
          <p:nvPr/>
        </p:nvPicPr>
        <p:blipFill>
          <a:blip r:embed="rId6">
            <a:alphaModFix/>
          </a:blip>
          <a:stretch>
            <a:fillRect/>
          </a:stretch>
        </p:blipFill>
        <p:spPr>
          <a:xfrm>
            <a:off x="1215426" y="939261"/>
            <a:ext cx="539675" cy="380279"/>
          </a:xfrm>
          <a:prstGeom prst="rect">
            <a:avLst/>
          </a:prstGeom>
          <a:noFill/>
          <a:ln>
            <a:noFill/>
          </a:ln>
        </p:spPr>
      </p:pic>
      <p:pic>
        <p:nvPicPr>
          <p:cNvPr id="302" name="Google Shape;302;p43"/>
          <p:cNvPicPr preferRelativeResize="0"/>
          <p:nvPr/>
        </p:nvPicPr>
        <p:blipFill>
          <a:blip r:embed="rId7">
            <a:alphaModFix/>
          </a:blip>
          <a:stretch>
            <a:fillRect/>
          </a:stretch>
        </p:blipFill>
        <p:spPr>
          <a:xfrm>
            <a:off x="1531332" y="1448611"/>
            <a:ext cx="812333" cy="1398151"/>
          </a:xfrm>
          <a:prstGeom prst="rect">
            <a:avLst/>
          </a:prstGeom>
          <a:noFill/>
          <a:ln>
            <a:noFill/>
          </a:ln>
        </p:spPr>
      </p:pic>
      <p:pic>
        <p:nvPicPr>
          <p:cNvPr id="303" name="Google Shape;303;p43"/>
          <p:cNvPicPr preferRelativeResize="0"/>
          <p:nvPr/>
        </p:nvPicPr>
        <p:blipFill>
          <a:blip r:embed="rId8">
            <a:alphaModFix/>
          </a:blip>
          <a:stretch>
            <a:fillRect/>
          </a:stretch>
        </p:blipFill>
        <p:spPr>
          <a:xfrm>
            <a:off x="1642403" y="1701933"/>
            <a:ext cx="590191" cy="590187"/>
          </a:xfrm>
          <a:prstGeom prst="rect">
            <a:avLst/>
          </a:prstGeom>
          <a:noFill/>
          <a:ln>
            <a:noFill/>
          </a:ln>
        </p:spPr>
      </p:pic>
      <p:pic>
        <p:nvPicPr>
          <p:cNvPr descr="Icon&#10;&#10;Description automatically generated" id="304" name="Google Shape;304;p43"/>
          <p:cNvPicPr preferRelativeResize="0"/>
          <p:nvPr/>
        </p:nvPicPr>
        <p:blipFill rotWithShape="1">
          <a:blip r:embed="rId9">
            <a:alphaModFix/>
          </a:blip>
          <a:srcRect b="0" l="0" r="0" t="0"/>
          <a:stretch/>
        </p:blipFill>
        <p:spPr>
          <a:xfrm>
            <a:off x="6205775" y="817488"/>
            <a:ext cx="2711575" cy="2660375"/>
          </a:xfrm>
          <a:prstGeom prst="rect">
            <a:avLst/>
          </a:prstGeom>
          <a:noFill/>
          <a:ln>
            <a:noFill/>
          </a:ln>
          <a:effectLst>
            <a:outerShdw blurRad="114300" rotWithShape="0" algn="bl" dir="2820000" dist="47625">
              <a:srgbClr val="000000">
                <a:alpha val="50000"/>
              </a:srgbClr>
            </a:outerShdw>
          </a:effectLst>
        </p:spPr>
      </p:pic>
      <p:pic>
        <p:nvPicPr>
          <p:cNvPr id="305" name="Google Shape;305;p43"/>
          <p:cNvPicPr preferRelativeResize="0"/>
          <p:nvPr/>
        </p:nvPicPr>
        <p:blipFill>
          <a:blip r:embed="rId10">
            <a:alphaModFix/>
          </a:blip>
          <a:stretch>
            <a:fillRect/>
          </a:stretch>
        </p:blipFill>
        <p:spPr>
          <a:xfrm>
            <a:off x="2465978" y="2381535"/>
            <a:ext cx="510060" cy="380432"/>
          </a:xfrm>
          <a:prstGeom prst="rect">
            <a:avLst/>
          </a:prstGeom>
          <a:noFill/>
          <a:ln>
            <a:noFill/>
          </a:ln>
        </p:spPr>
      </p:pic>
      <p:pic>
        <p:nvPicPr>
          <p:cNvPr id="306" name="Google Shape;306;p43"/>
          <p:cNvPicPr preferRelativeResize="0"/>
          <p:nvPr/>
        </p:nvPicPr>
        <p:blipFill>
          <a:blip r:embed="rId11">
            <a:alphaModFix/>
          </a:blip>
          <a:stretch>
            <a:fillRect/>
          </a:stretch>
        </p:blipFill>
        <p:spPr>
          <a:xfrm>
            <a:off x="868108" y="1611350"/>
            <a:ext cx="510050" cy="504072"/>
          </a:xfrm>
          <a:prstGeom prst="rect">
            <a:avLst/>
          </a:prstGeom>
          <a:noFill/>
          <a:ln>
            <a:noFill/>
          </a:ln>
        </p:spPr>
      </p:pic>
      <p:pic>
        <p:nvPicPr>
          <p:cNvPr id="307" name="Google Shape;307;p43"/>
          <p:cNvPicPr preferRelativeResize="0"/>
          <p:nvPr/>
        </p:nvPicPr>
        <p:blipFill>
          <a:blip r:embed="rId12">
            <a:alphaModFix/>
          </a:blip>
          <a:stretch>
            <a:fillRect/>
          </a:stretch>
        </p:blipFill>
        <p:spPr>
          <a:xfrm>
            <a:off x="909589" y="2309639"/>
            <a:ext cx="415691" cy="459575"/>
          </a:xfrm>
          <a:prstGeom prst="rect">
            <a:avLst/>
          </a:prstGeom>
          <a:noFill/>
          <a:ln>
            <a:noFill/>
          </a:ln>
        </p:spPr>
      </p:pic>
      <p:sp>
        <p:nvSpPr>
          <p:cNvPr id="308" name="Google Shape;308;p43"/>
          <p:cNvSpPr txBox="1"/>
          <p:nvPr>
            <p:ph type="title"/>
          </p:nvPr>
        </p:nvSpPr>
        <p:spPr>
          <a:xfrm>
            <a:off x="98600" y="3757200"/>
            <a:ext cx="3535800" cy="1411200"/>
          </a:xfrm>
          <a:prstGeom prst="rect">
            <a:avLst/>
          </a:prstGeom>
        </p:spPr>
        <p:txBody>
          <a:bodyPr anchorCtr="0" anchor="ctr" bIns="0" lIns="0" spcFirstLastPara="1" rIns="0" wrap="square" tIns="0">
            <a:noAutofit/>
          </a:bodyPr>
          <a:lstStyle/>
          <a:p>
            <a:pPr indent="0" lvl="0" marL="0" rtl="0" algn="ctr">
              <a:spcBef>
                <a:spcPts val="0"/>
              </a:spcBef>
              <a:spcAft>
                <a:spcPts val="0"/>
              </a:spcAft>
              <a:buSzPts val="990"/>
              <a:buNone/>
            </a:pPr>
            <a:r>
              <a:rPr b="1" lang="en-US" sz="2000">
                <a:solidFill>
                  <a:srgbClr val="0B4596"/>
                </a:solidFill>
                <a:latin typeface="Calibri"/>
                <a:ea typeface="Calibri"/>
                <a:cs typeface="Calibri"/>
                <a:sym typeface="Calibri"/>
              </a:rPr>
              <a:t>NWS Partners</a:t>
            </a:r>
            <a:endParaRPr b="1" sz="2000">
              <a:solidFill>
                <a:srgbClr val="0B4596"/>
              </a:solidFill>
              <a:latin typeface="Calibri"/>
              <a:ea typeface="Calibri"/>
              <a:cs typeface="Calibri"/>
              <a:sym typeface="Calibri"/>
            </a:endParaRPr>
          </a:p>
          <a:p>
            <a:pPr indent="0" lvl="0" marL="0" rtl="0" algn="ctr">
              <a:spcBef>
                <a:spcPts val="0"/>
              </a:spcBef>
              <a:spcAft>
                <a:spcPts val="0"/>
              </a:spcAft>
              <a:buSzPts val="990"/>
              <a:buNone/>
            </a:pPr>
            <a:r>
              <a:rPr b="1" lang="en-US" sz="1420">
                <a:solidFill>
                  <a:srgbClr val="0B4596"/>
                </a:solidFill>
                <a:latin typeface="Calibri"/>
                <a:ea typeface="Calibri"/>
                <a:cs typeface="Calibri"/>
                <a:sym typeface="Calibri"/>
              </a:rPr>
              <a:t>-</a:t>
            </a:r>
            <a:r>
              <a:rPr b="1" lang="en-US" sz="1420">
                <a:solidFill>
                  <a:srgbClr val="0B4596"/>
                </a:solidFill>
                <a:latin typeface="Calibri"/>
                <a:ea typeface="Calibri"/>
                <a:cs typeface="Calibri"/>
                <a:sym typeface="Calibri"/>
              </a:rPr>
              <a:t>  Self Manage Their Information  -</a:t>
            </a:r>
            <a:br>
              <a:rPr b="1" lang="en-US" sz="1420">
                <a:solidFill>
                  <a:srgbClr val="0B4596"/>
                </a:solidFill>
                <a:latin typeface="Calibri"/>
                <a:ea typeface="Calibri"/>
                <a:cs typeface="Calibri"/>
                <a:sym typeface="Calibri"/>
              </a:rPr>
            </a:br>
            <a:r>
              <a:rPr b="1" lang="en-US" sz="1420">
                <a:solidFill>
                  <a:srgbClr val="0B4596"/>
                </a:solidFill>
                <a:latin typeface="Calibri"/>
                <a:ea typeface="Calibri"/>
                <a:cs typeface="Calibri"/>
                <a:sym typeface="Calibri"/>
              </a:rPr>
              <a:t> -  Subscriptions To Product Alerts </a:t>
            </a:r>
            <a:r>
              <a:rPr b="1" lang="en-US" sz="1420">
                <a:solidFill>
                  <a:srgbClr val="0B4596"/>
                </a:solidFill>
                <a:latin typeface="Calibri"/>
                <a:ea typeface="Calibri"/>
                <a:cs typeface="Calibri"/>
                <a:sym typeface="Calibri"/>
              </a:rPr>
              <a:t>-</a:t>
            </a:r>
            <a:r>
              <a:rPr b="1" lang="en-US" sz="1420">
                <a:solidFill>
                  <a:srgbClr val="0B4596"/>
                </a:solidFill>
                <a:latin typeface="Calibri"/>
                <a:ea typeface="Calibri"/>
                <a:cs typeface="Calibri"/>
                <a:sym typeface="Calibri"/>
              </a:rPr>
              <a:t>  </a:t>
            </a:r>
            <a:endParaRPr b="1" sz="1420">
              <a:solidFill>
                <a:srgbClr val="0B4596"/>
              </a:solidFill>
              <a:latin typeface="Calibri"/>
              <a:ea typeface="Calibri"/>
              <a:cs typeface="Calibri"/>
              <a:sym typeface="Calibri"/>
            </a:endParaRPr>
          </a:p>
          <a:p>
            <a:pPr indent="0" lvl="0" marL="0" rtl="0" algn="ctr">
              <a:spcBef>
                <a:spcPts val="0"/>
              </a:spcBef>
              <a:spcAft>
                <a:spcPts val="0"/>
              </a:spcAft>
              <a:buSzPts val="990"/>
              <a:buNone/>
            </a:pPr>
            <a:r>
              <a:rPr b="1" lang="en-US" sz="1420">
                <a:solidFill>
                  <a:srgbClr val="0B4596"/>
                </a:solidFill>
                <a:latin typeface="Calibri"/>
                <a:ea typeface="Calibri"/>
                <a:cs typeface="Calibri"/>
                <a:sym typeface="Calibri"/>
              </a:rPr>
              <a:t>-  Request Support For Event  </a:t>
            </a:r>
            <a:r>
              <a:rPr b="1" lang="en-US" sz="1420">
                <a:solidFill>
                  <a:srgbClr val="0B4596"/>
                </a:solidFill>
                <a:latin typeface="Calibri"/>
                <a:ea typeface="Calibri"/>
                <a:cs typeface="Calibri"/>
                <a:sym typeface="Calibri"/>
              </a:rPr>
              <a:t>-</a:t>
            </a:r>
            <a:br>
              <a:rPr b="1" lang="en-US" sz="1420">
                <a:solidFill>
                  <a:srgbClr val="0B4596"/>
                </a:solidFill>
                <a:latin typeface="Calibri"/>
                <a:ea typeface="Calibri"/>
                <a:cs typeface="Calibri"/>
                <a:sym typeface="Calibri"/>
              </a:rPr>
            </a:br>
            <a:r>
              <a:rPr b="1" lang="en-US" sz="1420">
                <a:solidFill>
                  <a:srgbClr val="0B4596"/>
                </a:solidFill>
                <a:latin typeface="Calibri"/>
                <a:ea typeface="Calibri"/>
                <a:cs typeface="Calibri"/>
                <a:sym typeface="Calibri"/>
              </a:rPr>
              <a:t>-</a:t>
            </a:r>
            <a:r>
              <a:rPr b="1" lang="en-US" sz="1420">
                <a:solidFill>
                  <a:srgbClr val="0B4596"/>
                </a:solidFill>
                <a:latin typeface="Calibri"/>
                <a:ea typeface="Calibri"/>
                <a:cs typeface="Calibri"/>
                <a:sym typeface="Calibri"/>
              </a:rPr>
              <a:t>  View Latest </a:t>
            </a:r>
            <a:r>
              <a:rPr b="1" lang="en-US" sz="1420">
                <a:solidFill>
                  <a:srgbClr val="0B4596"/>
                </a:solidFill>
                <a:latin typeface="Calibri"/>
                <a:ea typeface="Calibri"/>
                <a:cs typeface="Calibri"/>
                <a:sym typeface="Calibri"/>
              </a:rPr>
              <a:t>Briefings  </a:t>
            </a:r>
            <a:r>
              <a:rPr b="1" lang="en-US" sz="1420">
                <a:solidFill>
                  <a:srgbClr val="0B4596"/>
                </a:solidFill>
                <a:latin typeface="Calibri"/>
                <a:ea typeface="Calibri"/>
                <a:cs typeface="Calibri"/>
                <a:sym typeface="Calibri"/>
              </a:rPr>
              <a:t>-</a:t>
            </a:r>
            <a:br>
              <a:rPr b="1" lang="en-US" sz="1420">
                <a:solidFill>
                  <a:srgbClr val="0B4596"/>
                </a:solidFill>
                <a:latin typeface="Calibri"/>
                <a:ea typeface="Calibri"/>
                <a:cs typeface="Calibri"/>
                <a:sym typeface="Calibri"/>
              </a:rPr>
            </a:br>
            <a:r>
              <a:rPr b="1" lang="en-US" sz="1420">
                <a:solidFill>
                  <a:srgbClr val="0B4596"/>
                </a:solidFill>
                <a:latin typeface="Calibri"/>
                <a:ea typeface="Calibri"/>
                <a:cs typeface="Calibri"/>
                <a:sym typeface="Calibri"/>
              </a:rPr>
              <a:t>-  Set Communication Preferences  - </a:t>
            </a:r>
            <a:endParaRPr b="1" sz="1420">
              <a:solidFill>
                <a:srgbClr val="0B4596"/>
              </a:solidFill>
              <a:latin typeface="Calibri"/>
              <a:ea typeface="Calibri"/>
              <a:cs typeface="Calibri"/>
              <a:sym typeface="Calibri"/>
            </a:endParaRPr>
          </a:p>
          <a:p>
            <a:pPr indent="0" lvl="0" marL="457200" rtl="0" algn="ctr">
              <a:spcBef>
                <a:spcPts val="0"/>
              </a:spcBef>
              <a:spcAft>
                <a:spcPts val="0"/>
              </a:spcAft>
              <a:buSzPts val="990"/>
              <a:buNone/>
            </a:pPr>
            <a:r>
              <a:t/>
            </a:r>
            <a:endParaRPr b="1" sz="1620">
              <a:solidFill>
                <a:srgbClr val="0B4596"/>
              </a:solidFill>
              <a:latin typeface="Calibri"/>
              <a:ea typeface="Calibri"/>
              <a:cs typeface="Calibri"/>
              <a:sym typeface="Calibri"/>
            </a:endParaRPr>
          </a:p>
        </p:txBody>
      </p:sp>
      <p:sp>
        <p:nvSpPr>
          <p:cNvPr id="309" name="Google Shape;309;p43"/>
          <p:cNvSpPr txBox="1"/>
          <p:nvPr>
            <p:ph type="title"/>
          </p:nvPr>
        </p:nvSpPr>
        <p:spPr>
          <a:xfrm>
            <a:off x="5738425" y="3757200"/>
            <a:ext cx="3535800" cy="1411200"/>
          </a:xfrm>
          <a:prstGeom prst="rect">
            <a:avLst/>
          </a:prstGeom>
        </p:spPr>
        <p:txBody>
          <a:bodyPr anchorCtr="0" anchor="ctr" bIns="0" lIns="0" spcFirstLastPara="1" rIns="0" wrap="square" tIns="0">
            <a:noAutofit/>
          </a:bodyPr>
          <a:lstStyle/>
          <a:p>
            <a:pPr indent="0" lvl="0" marL="0" rtl="0" algn="ctr">
              <a:spcBef>
                <a:spcPts val="0"/>
              </a:spcBef>
              <a:spcAft>
                <a:spcPts val="0"/>
              </a:spcAft>
              <a:buClr>
                <a:schemeClr val="dk1"/>
              </a:buClr>
              <a:buSzPts val="990"/>
              <a:buFont typeface="Arial"/>
              <a:buNone/>
            </a:pPr>
            <a:r>
              <a:rPr b="1" lang="en-US" sz="2000">
                <a:solidFill>
                  <a:srgbClr val="0B4596"/>
                </a:solidFill>
                <a:latin typeface="Calibri"/>
                <a:ea typeface="Calibri"/>
                <a:cs typeface="Calibri"/>
                <a:sym typeface="Calibri"/>
              </a:rPr>
              <a:t>NWS Personnel</a:t>
            </a:r>
            <a:endParaRPr b="1" sz="2000">
              <a:solidFill>
                <a:srgbClr val="0B4596"/>
              </a:solidFill>
              <a:latin typeface="Calibri"/>
              <a:ea typeface="Calibri"/>
              <a:cs typeface="Calibri"/>
              <a:sym typeface="Calibri"/>
            </a:endParaRPr>
          </a:p>
          <a:p>
            <a:pPr indent="0" lvl="0" marL="0" rtl="0" algn="ctr">
              <a:spcBef>
                <a:spcPts val="0"/>
              </a:spcBef>
              <a:spcAft>
                <a:spcPts val="0"/>
              </a:spcAft>
              <a:buClr>
                <a:schemeClr val="dk1"/>
              </a:buClr>
              <a:buSzPts val="990"/>
              <a:buFont typeface="Arial"/>
              <a:buNone/>
            </a:pPr>
            <a:r>
              <a:rPr b="1" lang="en-US" sz="1420">
                <a:solidFill>
                  <a:srgbClr val="0B4596"/>
                </a:solidFill>
                <a:latin typeface="Calibri"/>
                <a:ea typeface="Calibri"/>
                <a:cs typeface="Calibri"/>
                <a:sym typeface="Calibri"/>
              </a:rPr>
              <a:t>-  Create &amp; Deliver IDSS  -</a:t>
            </a:r>
            <a:endParaRPr b="1" sz="1420">
              <a:solidFill>
                <a:srgbClr val="0B4596"/>
              </a:solidFill>
              <a:latin typeface="Calibri"/>
              <a:ea typeface="Calibri"/>
              <a:cs typeface="Calibri"/>
              <a:sym typeface="Calibri"/>
            </a:endParaRPr>
          </a:p>
          <a:p>
            <a:pPr indent="0" lvl="0" marL="0" rtl="0" algn="ctr">
              <a:spcBef>
                <a:spcPts val="0"/>
              </a:spcBef>
              <a:spcAft>
                <a:spcPts val="0"/>
              </a:spcAft>
              <a:buSzPts val="990"/>
              <a:buNone/>
            </a:pPr>
            <a:r>
              <a:rPr b="1" lang="en-US" sz="1420">
                <a:solidFill>
                  <a:srgbClr val="0B4596"/>
                </a:solidFill>
                <a:latin typeface="Calibri"/>
                <a:ea typeface="Calibri"/>
                <a:cs typeface="Calibri"/>
                <a:sym typeface="Calibri"/>
              </a:rPr>
              <a:t>- </a:t>
            </a:r>
            <a:r>
              <a:rPr b="1" lang="en-US" sz="1420">
                <a:solidFill>
                  <a:srgbClr val="0B4596"/>
                </a:solidFill>
                <a:latin typeface="Calibri"/>
                <a:ea typeface="Calibri"/>
                <a:cs typeface="Calibri"/>
                <a:sym typeface="Calibri"/>
              </a:rPr>
              <a:t> Partner Info Management  -</a:t>
            </a:r>
            <a:r>
              <a:rPr b="1" lang="en-US" sz="1420">
                <a:solidFill>
                  <a:srgbClr val="0B4596"/>
                </a:solidFill>
                <a:latin typeface="Calibri"/>
                <a:ea typeface="Calibri"/>
                <a:cs typeface="Calibri"/>
                <a:sym typeface="Calibri"/>
              </a:rPr>
              <a:t> </a:t>
            </a:r>
            <a:br>
              <a:rPr b="1" lang="en-US" sz="1420">
                <a:solidFill>
                  <a:srgbClr val="0B4596"/>
                </a:solidFill>
                <a:latin typeface="Calibri"/>
                <a:ea typeface="Calibri"/>
                <a:cs typeface="Calibri"/>
                <a:sym typeface="Calibri"/>
              </a:rPr>
            </a:br>
            <a:r>
              <a:rPr b="1" lang="en-US" sz="1420">
                <a:solidFill>
                  <a:srgbClr val="0B4596"/>
                </a:solidFill>
                <a:latin typeface="Calibri"/>
                <a:ea typeface="Calibri"/>
                <a:cs typeface="Calibri"/>
                <a:sym typeface="Calibri"/>
              </a:rPr>
              <a:t> -  Manage Partner Support Levels  -  </a:t>
            </a:r>
            <a:endParaRPr b="1" sz="1420">
              <a:solidFill>
                <a:srgbClr val="0B4596"/>
              </a:solidFill>
              <a:latin typeface="Calibri"/>
              <a:ea typeface="Calibri"/>
              <a:cs typeface="Calibri"/>
              <a:sym typeface="Calibri"/>
            </a:endParaRPr>
          </a:p>
          <a:p>
            <a:pPr indent="0" lvl="0" marL="0" rtl="0" algn="ctr">
              <a:spcBef>
                <a:spcPts val="0"/>
              </a:spcBef>
              <a:spcAft>
                <a:spcPts val="0"/>
              </a:spcAft>
              <a:buSzPts val="990"/>
              <a:buNone/>
            </a:pPr>
            <a:r>
              <a:rPr b="1" lang="en-US" sz="1420">
                <a:solidFill>
                  <a:srgbClr val="0B4596"/>
                </a:solidFill>
                <a:latin typeface="Calibri"/>
                <a:ea typeface="Calibri"/>
                <a:cs typeface="Calibri"/>
                <a:sym typeface="Calibri"/>
              </a:rPr>
              <a:t>-  Consistent Customer Service  -</a:t>
            </a:r>
            <a:br>
              <a:rPr b="1" lang="en-US" sz="1420">
                <a:solidFill>
                  <a:srgbClr val="0B4596"/>
                </a:solidFill>
                <a:latin typeface="Calibri"/>
                <a:ea typeface="Calibri"/>
                <a:cs typeface="Calibri"/>
                <a:sym typeface="Calibri"/>
              </a:rPr>
            </a:br>
            <a:r>
              <a:rPr b="1" lang="en-US" sz="1420">
                <a:solidFill>
                  <a:srgbClr val="0B4596"/>
                </a:solidFill>
                <a:latin typeface="Calibri"/>
                <a:ea typeface="Calibri"/>
                <a:cs typeface="Calibri"/>
                <a:sym typeface="Calibri"/>
              </a:rPr>
              <a:t>-  Visualize Partner Insights -</a:t>
            </a:r>
            <a:r>
              <a:rPr b="1" lang="en-US" sz="1420">
                <a:solidFill>
                  <a:srgbClr val="0B4596"/>
                </a:solidFill>
                <a:latin typeface="Calibri"/>
                <a:ea typeface="Calibri"/>
                <a:cs typeface="Calibri"/>
                <a:sym typeface="Calibri"/>
              </a:rPr>
              <a:t> </a:t>
            </a:r>
            <a:endParaRPr b="1" sz="1420">
              <a:solidFill>
                <a:srgbClr val="0B4596"/>
              </a:solidFill>
              <a:latin typeface="Calibri"/>
              <a:ea typeface="Calibri"/>
              <a:cs typeface="Calibri"/>
              <a:sym typeface="Calibri"/>
            </a:endParaRPr>
          </a:p>
          <a:p>
            <a:pPr indent="0" lvl="0" marL="457200" rtl="0" algn="ctr">
              <a:spcBef>
                <a:spcPts val="0"/>
              </a:spcBef>
              <a:spcAft>
                <a:spcPts val="0"/>
              </a:spcAft>
              <a:buSzPts val="990"/>
              <a:buNone/>
            </a:pPr>
            <a:r>
              <a:t/>
            </a:r>
            <a:endParaRPr b="1" sz="1620">
              <a:solidFill>
                <a:srgbClr val="0B4596"/>
              </a:solidFill>
              <a:latin typeface="Calibri"/>
              <a:ea typeface="Calibri"/>
              <a:cs typeface="Calibri"/>
              <a:sym typeface="Calibri"/>
            </a:endParaRPr>
          </a:p>
        </p:txBody>
      </p:sp>
      <p:pic>
        <p:nvPicPr>
          <p:cNvPr id="310" name="Google Shape;310;p43"/>
          <p:cNvPicPr preferRelativeResize="0"/>
          <p:nvPr/>
        </p:nvPicPr>
        <p:blipFill>
          <a:blip r:embed="rId13">
            <a:alphaModFix/>
          </a:blip>
          <a:stretch>
            <a:fillRect/>
          </a:stretch>
        </p:blipFill>
        <p:spPr>
          <a:xfrm>
            <a:off x="9491750" y="647450"/>
            <a:ext cx="1799225" cy="404413"/>
          </a:xfrm>
          <a:prstGeom prst="rect">
            <a:avLst/>
          </a:prstGeom>
          <a:noFill/>
          <a:ln>
            <a:noFill/>
          </a:ln>
        </p:spPr>
      </p:pic>
      <p:pic>
        <p:nvPicPr>
          <p:cNvPr id="311" name="Google Shape;311;p43"/>
          <p:cNvPicPr preferRelativeResize="0"/>
          <p:nvPr/>
        </p:nvPicPr>
        <p:blipFill rotWithShape="1">
          <a:blip r:embed="rId14">
            <a:alphaModFix/>
          </a:blip>
          <a:srcRect b="19010" l="7147" r="6421" t="20273"/>
          <a:stretch/>
        </p:blipFill>
        <p:spPr>
          <a:xfrm>
            <a:off x="1682463" y="2419344"/>
            <a:ext cx="510075" cy="142775"/>
          </a:xfrm>
          <a:prstGeom prst="rect">
            <a:avLst/>
          </a:prstGeom>
          <a:noFill/>
          <a:ln>
            <a:noFill/>
          </a:ln>
        </p:spPr>
      </p:pic>
      <p:pic>
        <p:nvPicPr>
          <p:cNvPr id="312" name="Google Shape;312;p43"/>
          <p:cNvPicPr preferRelativeResize="0"/>
          <p:nvPr/>
        </p:nvPicPr>
        <p:blipFill>
          <a:blip r:embed="rId14">
            <a:alphaModFix/>
          </a:blip>
          <a:stretch>
            <a:fillRect/>
          </a:stretch>
        </p:blipFill>
        <p:spPr>
          <a:xfrm>
            <a:off x="9872500" y="1201550"/>
            <a:ext cx="1219200" cy="485775"/>
          </a:xfrm>
          <a:prstGeom prst="rect">
            <a:avLst/>
          </a:prstGeom>
          <a:noFill/>
          <a:ln>
            <a:noFill/>
          </a:ln>
        </p:spPr>
      </p:pic>
      <p:grpSp>
        <p:nvGrpSpPr>
          <p:cNvPr id="313" name="Google Shape;313;p43"/>
          <p:cNvGrpSpPr/>
          <p:nvPr/>
        </p:nvGrpSpPr>
        <p:grpSpPr>
          <a:xfrm>
            <a:off x="3223087" y="2191865"/>
            <a:ext cx="2651029" cy="1536362"/>
            <a:chOff x="3127512" y="1970640"/>
            <a:chExt cx="2651029" cy="1536362"/>
          </a:xfrm>
        </p:grpSpPr>
        <p:sp>
          <p:nvSpPr>
            <p:cNvPr id="314" name="Google Shape;314;p43"/>
            <p:cNvSpPr/>
            <p:nvPr/>
          </p:nvSpPr>
          <p:spPr>
            <a:xfrm rot="-9704133">
              <a:off x="3512736" y="2097468"/>
              <a:ext cx="1880581" cy="1282704"/>
            </a:xfrm>
            <a:prstGeom prst="blockArc">
              <a:avLst>
                <a:gd fmla="val 12196571" name="adj1"/>
                <a:gd fmla="val 19902139" name="adj2"/>
                <a:gd fmla="val 9115" name="adj3"/>
              </a:avLst>
            </a:prstGeom>
            <a:solidFill>
              <a:srgbClr val="0942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3"/>
            <p:cNvSpPr/>
            <p:nvPr/>
          </p:nvSpPr>
          <p:spPr>
            <a:xfrm rot="-1796577">
              <a:off x="3346296" y="2600033"/>
              <a:ext cx="355213" cy="278635"/>
            </a:xfrm>
            <a:prstGeom prst="triangle">
              <a:avLst>
                <a:gd fmla="val 45601" name="adj"/>
              </a:avLst>
            </a:prstGeom>
            <a:solidFill>
              <a:srgbClr val="0942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16" name="Google Shape;316;p43"/>
          <p:cNvGrpSpPr/>
          <p:nvPr/>
        </p:nvGrpSpPr>
        <p:grpSpPr>
          <a:xfrm rot="10800000">
            <a:off x="3488881" y="1611349"/>
            <a:ext cx="2651100" cy="1536600"/>
            <a:chOff x="3127449" y="1970401"/>
            <a:chExt cx="2651100" cy="1536600"/>
          </a:xfrm>
        </p:grpSpPr>
        <p:sp>
          <p:nvSpPr>
            <p:cNvPr id="317" name="Google Shape;317;p43"/>
            <p:cNvSpPr/>
            <p:nvPr/>
          </p:nvSpPr>
          <p:spPr>
            <a:xfrm rot="-9703961">
              <a:off x="3512660" y="2097303"/>
              <a:ext cx="1880678" cy="1282798"/>
            </a:xfrm>
            <a:prstGeom prst="blockArc">
              <a:avLst>
                <a:gd fmla="val 12196571" name="adj1"/>
                <a:gd fmla="val 19902139" name="adj2"/>
                <a:gd fmla="val 9115" name="adj3"/>
              </a:avLst>
            </a:prstGeom>
            <a:solidFill>
              <a:srgbClr val="0942A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3"/>
            <p:cNvSpPr/>
            <p:nvPr/>
          </p:nvSpPr>
          <p:spPr>
            <a:xfrm rot="-1796577">
              <a:off x="3346296" y="2600033"/>
              <a:ext cx="355213" cy="278635"/>
            </a:xfrm>
            <a:prstGeom prst="triangle">
              <a:avLst>
                <a:gd fmla="val 45601" name="adj"/>
              </a:avLst>
            </a:prstGeom>
            <a:solidFill>
              <a:srgbClr val="0942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19" name="Google Shape;319;p43"/>
          <p:cNvGrpSpPr/>
          <p:nvPr/>
        </p:nvGrpSpPr>
        <p:grpSpPr>
          <a:xfrm>
            <a:off x="3926200" y="2300439"/>
            <a:ext cx="1558775" cy="675600"/>
            <a:chOff x="4100475" y="2375150"/>
            <a:chExt cx="1558775" cy="675600"/>
          </a:xfrm>
        </p:grpSpPr>
        <p:pic>
          <p:nvPicPr>
            <p:cNvPr id="320" name="Google Shape;320;p43"/>
            <p:cNvPicPr preferRelativeResize="0"/>
            <p:nvPr/>
          </p:nvPicPr>
          <p:blipFill rotWithShape="1">
            <a:blip r:embed="rId15">
              <a:alphaModFix/>
            </a:blip>
            <a:srcRect b="0" l="29408" r="53997" t="0"/>
            <a:stretch/>
          </p:blipFill>
          <p:spPr>
            <a:xfrm>
              <a:off x="4100475" y="2433350"/>
              <a:ext cx="348500" cy="559200"/>
            </a:xfrm>
            <a:prstGeom prst="rect">
              <a:avLst/>
            </a:prstGeom>
            <a:noFill/>
            <a:ln>
              <a:noFill/>
            </a:ln>
          </p:spPr>
        </p:pic>
        <p:sp>
          <p:nvSpPr>
            <p:cNvPr id="321" name="Google Shape;321;p43"/>
            <p:cNvSpPr txBox="1"/>
            <p:nvPr/>
          </p:nvSpPr>
          <p:spPr>
            <a:xfrm>
              <a:off x="4440050" y="2375150"/>
              <a:ext cx="1219200" cy="6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01579B"/>
                  </a:solidFill>
                  <a:latin typeface="Inter"/>
                  <a:ea typeface="Inter"/>
                  <a:cs typeface="Inter"/>
                  <a:sym typeface="Inter"/>
                </a:rPr>
                <a:t>NWS Connect</a:t>
              </a:r>
              <a:endParaRPr b="1" sz="1800">
                <a:solidFill>
                  <a:srgbClr val="01579B"/>
                </a:solidFill>
                <a:latin typeface="Inter"/>
                <a:ea typeface="Inter"/>
                <a:cs typeface="Inter"/>
                <a:sym typeface="Inter"/>
              </a:endParaRPr>
            </a:p>
          </p:txBody>
        </p:sp>
      </p:grpSp>
      <p:pic>
        <p:nvPicPr>
          <p:cNvPr id="322" name="Google Shape;322;p43"/>
          <p:cNvPicPr preferRelativeResize="0"/>
          <p:nvPr/>
        </p:nvPicPr>
        <p:blipFill>
          <a:blip r:embed="rId16">
            <a:alphaModFix/>
          </a:blip>
          <a:stretch>
            <a:fillRect/>
          </a:stretch>
        </p:blipFill>
        <p:spPr>
          <a:xfrm>
            <a:off x="2145861" y="888440"/>
            <a:ext cx="465025" cy="569487"/>
          </a:xfrm>
          <a:prstGeom prst="rect">
            <a:avLst/>
          </a:prstGeom>
          <a:noFill/>
          <a:ln>
            <a:noFill/>
          </a:ln>
        </p:spPr>
      </p:pic>
      <p:pic>
        <p:nvPicPr>
          <p:cNvPr id="323" name="Google Shape;323;p43"/>
          <p:cNvPicPr preferRelativeResize="0"/>
          <p:nvPr/>
        </p:nvPicPr>
        <p:blipFill>
          <a:blip r:embed="rId17">
            <a:alphaModFix/>
          </a:blip>
          <a:stretch>
            <a:fillRect/>
          </a:stretch>
        </p:blipFill>
        <p:spPr>
          <a:xfrm>
            <a:off x="9979221" y="3677150"/>
            <a:ext cx="1112475" cy="1056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