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 id="2147483673" r:id="rId3"/>
    <p:sldMasterId id="2147483685" r:id="rId4"/>
    <p:sldMasterId id="2147483697" r:id="rId5"/>
  </p:sldMasterIdLst>
  <p:notesMasterIdLst>
    <p:notesMasterId r:id="rId32"/>
  </p:notesMasterIdLst>
  <p:sldIdLst>
    <p:sldId id="256" r:id="rId6"/>
    <p:sldId id="265" r:id="rId7"/>
    <p:sldId id="266" r:id="rId8"/>
    <p:sldId id="267" r:id="rId9"/>
    <p:sldId id="268" r:id="rId10"/>
    <p:sldId id="257" r:id="rId11"/>
    <p:sldId id="269" r:id="rId12"/>
    <p:sldId id="264" r:id="rId13"/>
    <p:sldId id="261" r:id="rId14"/>
    <p:sldId id="281" r:id="rId15"/>
    <p:sldId id="280" r:id="rId16"/>
    <p:sldId id="284" r:id="rId17"/>
    <p:sldId id="270" r:id="rId18"/>
    <p:sldId id="271" r:id="rId19"/>
    <p:sldId id="272" r:id="rId20"/>
    <p:sldId id="262" r:id="rId21"/>
    <p:sldId id="273" r:id="rId22"/>
    <p:sldId id="282" r:id="rId23"/>
    <p:sldId id="263" r:id="rId24"/>
    <p:sldId id="274" r:id="rId25"/>
    <p:sldId id="275" r:id="rId26"/>
    <p:sldId id="276" r:id="rId27"/>
    <p:sldId id="277" r:id="rId28"/>
    <p:sldId id="259" r:id="rId29"/>
    <p:sldId id="279" r:id="rId30"/>
    <p:sldId id="283" r:id="rId31"/>
  </p:sldIdLst>
  <p:sldSz cx="9144000" cy="5143500" type="screen16x9"/>
  <p:notesSz cx="6858000" cy="9144000"/>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90" y="-4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8098442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21606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8273DD-0981-442B-94F0-B9F344F85D50}" type="slidenum">
              <a:rPr lang="en-US" smtClean="0"/>
              <a:t>15</a:t>
            </a:fld>
            <a:endParaRPr lang="en-US"/>
          </a:p>
        </p:txBody>
      </p:sp>
    </p:spTree>
    <p:extLst>
      <p:ext uri="{BB962C8B-B14F-4D97-AF65-F5344CB8AC3E}">
        <p14:creationId xmlns:p14="http://schemas.microsoft.com/office/powerpoint/2010/main" val="26011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2584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3636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200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8273DD-0981-442B-94F0-B9F344F85D50}" type="slidenum">
              <a:rPr lang="en-US" smtClean="0"/>
              <a:t>22</a:t>
            </a:fld>
            <a:endParaRPr lang="en-US"/>
          </a:p>
        </p:txBody>
      </p:sp>
    </p:spTree>
    <p:extLst>
      <p:ext uri="{BB962C8B-B14F-4D97-AF65-F5344CB8AC3E}">
        <p14:creationId xmlns:p14="http://schemas.microsoft.com/office/powerpoint/2010/main" val="2964215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8044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blue http text does</a:t>
            </a:r>
            <a:r>
              <a:rPr lang="en-US" baseline="0" dirty="0" smtClean="0"/>
              <a:t> not show up well with the dark background. Recommend changing to white text. </a:t>
            </a:r>
          </a:p>
          <a:p>
            <a:endParaRPr lang="en-US" baseline="0" dirty="0" smtClean="0"/>
          </a:p>
          <a:p>
            <a:r>
              <a:rPr lang="en-US" baseline="0" dirty="0" smtClean="0"/>
              <a:t>Be prepared for these questions: </a:t>
            </a:r>
          </a:p>
          <a:p>
            <a:pPr marL="228600" indent="-228600">
              <a:buAutoNum type="arabicPeriod"/>
            </a:pPr>
            <a:r>
              <a:rPr lang="en-US" baseline="0" dirty="0" smtClean="0"/>
              <a:t>I’m in Western Region, and our bread and butter is fire weather as opposed to severe convection. There is a corresponding need for rapidly updating weather information that is geared specifically for fire weather forecasters (e.g. wind speeds, gusts, </a:t>
            </a:r>
            <a:r>
              <a:rPr lang="en-US" baseline="0" dirty="0" err="1" smtClean="0"/>
              <a:t>prob</a:t>
            </a:r>
            <a:r>
              <a:rPr lang="en-US" baseline="0" dirty="0" smtClean="0"/>
              <a:t> of dry lightning, RH, </a:t>
            </a:r>
            <a:r>
              <a:rPr lang="en-US" baseline="0" dirty="0" err="1" smtClean="0"/>
              <a:t>etc</a:t>
            </a:r>
            <a:r>
              <a:rPr lang="en-US" baseline="0" dirty="0" smtClean="0"/>
              <a:t>). Could this application be easily modified to support an entirely different forecast problem?</a:t>
            </a:r>
          </a:p>
          <a:p>
            <a:pPr marL="228600" indent="-228600">
              <a:buAutoNum type="arabicPeriod"/>
            </a:pPr>
            <a:r>
              <a:rPr lang="en-US" baseline="0" dirty="0" smtClean="0"/>
              <a:t>Do you envision using or expanding the use of ensemble data (e.g. means or spread or ‘worst case’) in this program? In other words, would it be better to at least utilize a time-lagged-ensemble technique, say from hourly HRRR runs, to provide environmental SA information to the forecaster that would also give a sense of model trends and uncertainty information?</a:t>
            </a:r>
          </a:p>
          <a:p>
            <a:endParaRPr lang="en-US"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8273DD-0981-442B-94F0-B9F344F85D50}"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128374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06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2104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7426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1884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6005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6005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9957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18273DD-0981-442B-94F0-B9F344F85D50}" type="slidenum">
              <a:rPr lang="en-US" smtClean="0"/>
              <a:t>14</a:t>
            </a:fld>
            <a:endParaRPr lang="en-US"/>
          </a:p>
        </p:txBody>
      </p:sp>
    </p:spTree>
    <p:extLst>
      <p:ext uri="{BB962C8B-B14F-4D97-AF65-F5344CB8AC3E}">
        <p14:creationId xmlns:p14="http://schemas.microsoft.com/office/powerpoint/2010/main" val="3842555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9D0D943-67CA-4D2F-BDF8-67DFBE5426AB}" type="datetimeFigureOut">
              <a:rPr lang="en-US" smtClean="0"/>
              <a:t>4/7/2017</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B32A960-F94B-409F-A18B-2B9A79BB60AC}" type="slidenum">
              <a:rPr lang="en-US" smtClean="0"/>
              <a:t>‹#›</a:t>
            </a:fld>
            <a:endParaRPr lang="en-US"/>
          </a:p>
        </p:txBody>
      </p:sp>
    </p:spTree>
    <p:extLst>
      <p:ext uri="{BB962C8B-B14F-4D97-AF65-F5344CB8AC3E}">
        <p14:creationId xmlns:p14="http://schemas.microsoft.com/office/powerpoint/2010/main" val="10991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6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78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17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65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269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264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059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67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451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41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868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060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905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213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317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191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38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66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61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1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105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450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073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614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328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148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75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965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569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093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068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699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915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78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648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406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63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0081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366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390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6573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7044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8904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0D943-67CA-4D2F-BDF8-67DFBE5426AB}" type="datetimeFigureOut">
              <a:rPr lang="en-US" smtClean="0">
                <a:solidFill>
                  <a:prstClr val="black">
                    <a:tint val="75000"/>
                  </a:prstClr>
                </a:solidFill>
              </a:rPr>
              <a:pPr/>
              <a:t>4/7/2017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32A960-F94B-409F-A18B-2B9A79BB60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089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D0D943-67CA-4D2F-BDF8-67DFBE5426AB}" type="datetimeFigureOut">
              <a:rPr lang="en-US" kern="1200" smtClean="0">
                <a:solidFill>
                  <a:prstClr val="black">
                    <a:tint val="75000"/>
                  </a:prstClr>
                </a:solidFill>
                <a:latin typeface="Calibri"/>
                <a:ea typeface="+mn-ea"/>
                <a:cs typeface="+mn-cs"/>
              </a:rPr>
              <a:pPr/>
              <a:t>4/7/2017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32A960-F94B-409F-A18B-2B9A79BB60AC}"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905672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D0D943-67CA-4D2F-BDF8-67DFBE5426AB}" type="datetimeFigureOut">
              <a:rPr lang="en-US" kern="1200" smtClean="0">
                <a:solidFill>
                  <a:prstClr val="black">
                    <a:tint val="75000"/>
                  </a:prstClr>
                </a:solidFill>
                <a:latin typeface="Calibri"/>
                <a:ea typeface="+mn-ea"/>
                <a:cs typeface="+mn-cs"/>
              </a:rPr>
              <a:pPr/>
              <a:t>4/7/2017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32A960-F94B-409F-A18B-2B9A79BB60AC}"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11509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D0D943-67CA-4D2F-BDF8-67DFBE5426AB}" type="datetimeFigureOut">
              <a:rPr lang="en-US" kern="1200" smtClean="0">
                <a:solidFill>
                  <a:prstClr val="black">
                    <a:tint val="75000"/>
                  </a:prstClr>
                </a:solidFill>
                <a:latin typeface="Calibri"/>
                <a:ea typeface="+mn-ea"/>
                <a:cs typeface="+mn-cs"/>
              </a:rPr>
              <a:pPr/>
              <a:t>4/7/2017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32A960-F94B-409F-A18B-2B9A79BB60AC}"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13755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D0D943-67CA-4D2F-BDF8-67DFBE5426AB}" type="datetimeFigureOut">
              <a:rPr lang="en-US" kern="1200" smtClean="0">
                <a:solidFill>
                  <a:prstClr val="black">
                    <a:tint val="75000"/>
                  </a:prstClr>
                </a:solidFill>
                <a:latin typeface="Calibri"/>
                <a:ea typeface="+mn-ea"/>
                <a:cs typeface="+mn-cs"/>
              </a:rPr>
              <a:pPr/>
              <a:t>4/7/2017</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B32A960-F94B-409F-A18B-2B9A79BB60AC}"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5131538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0.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6.xml"/><Relationship Id="rId6" Type="http://schemas.openxmlformats.org/officeDocument/2006/relationships/hyperlink" Target="http://sharppy.github.io/SHARPpy/contributors.html" TargetMode="External"/><Relationship Id="rId5" Type="http://schemas.openxmlformats.org/officeDocument/2006/relationships/image" Target="../media/image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7.xml"/><Relationship Id="rId1" Type="http://schemas.openxmlformats.org/officeDocument/2006/relationships/tags" Target="../tags/tag27.xml"/><Relationship Id="rId5" Type="http://schemas.openxmlformats.org/officeDocument/2006/relationships/hyperlink" Target="https://vlab.ncep.noaa.gov/redmine/projects/nsea-project" TargetMode="External"/><Relationship Id="rId4" Type="http://schemas.openxmlformats.org/officeDocument/2006/relationships/hyperlink" Target="https://vlab.ncep.noaa.gov/group/near-storm-environment-awareness-project/home"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hyperlink" Target="https://vlab.ncep.noaa.gov/redmine/projects/nsea-project" TargetMode="External"/><Relationship Id="rId4" Type="http://schemas.openxmlformats.org/officeDocument/2006/relationships/hyperlink" Target="https://vlab.ncep.noaa.gov/group/near-storm-environment-awareness-project/hom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63275" y="860800"/>
            <a:ext cx="8520600" cy="1138500"/>
          </a:xfrm>
          <a:prstGeom prst="rect">
            <a:avLst/>
          </a:prstGeom>
        </p:spPr>
        <p:txBody>
          <a:bodyPr lIns="91425" tIns="91425" rIns="91425" bIns="91425" anchor="b" anchorCtr="0">
            <a:noAutofit/>
          </a:bodyPr>
          <a:lstStyle/>
          <a:p>
            <a:pPr lvl="0">
              <a:spcBef>
                <a:spcPts val="0"/>
              </a:spcBef>
              <a:buNone/>
            </a:pPr>
            <a:r>
              <a:rPr lang="en" sz="3600" dirty="0" smtClean="0"/>
              <a:t>Near Storm Environmental Awareness (NSEA) Project</a:t>
            </a:r>
            <a:endParaRPr lang="en" sz="3600" dirty="0"/>
          </a:p>
        </p:txBody>
      </p:sp>
      <p:sp>
        <p:nvSpPr>
          <p:cNvPr id="55" name="Shape 55"/>
          <p:cNvSpPr txBox="1">
            <a:spLocks noGrp="1"/>
          </p:cNvSpPr>
          <p:nvPr>
            <p:ph type="subTitle" idx="1"/>
          </p:nvPr>
        </p:nvSpPr>
        <p:spPr>
          <a:xfrm>
            <a:off x="311700" y="2343150"/>
            <a:ext cx="8520600" cy="2667000"/>
          </a:xfrm>
          <a:prstGeom prst="rect">
            <a:avLst/>
          </a:prstGeom>
        </p:spPr>
        <p:txBody>
          <a:bodyPr lIns="91425" tIns="91425" rIns="91425" bIns="91425" anchor="t" anchorCtr="0">
            <a:noAutofit/>
          </a:bodyPr>
          <a:lstStyle/>
          <a:p>
            <a:pPr lvl="0">
              <a:spcBef>
                <a:spcPts val="0"/>
              </a:spcBef>
              <a:buNone/>
            </a:pPr>
            <a:r>
              <a:rPr lang="en" dirty="0" smtClean="0"/>
              <a:t>David Hotz – Lead</a:t>
            </a:r>
          </a:p>
          <a:p>
            <a:pPr lvl="0">
              <a:spcBef>
                <a:spcPts val="0"/>
              </a:spcBef>
              <a:buNone/>
            </a:pPr>
            <a:endParaRPr dirty="0" smtClean="0"/>
          </a:p>
          <a:p>
            <a:pPr lvl="0"/>
            <a:r>
              <a:rPr lang="en-US" sz="1800" dirty="0"/>
              <a:t>Aaron </a:t>
            </a:r>
            <a:r>
              <a:rPr lang="en-US" sz="1800" dirty="0" smtClean="0"/>
              <a:t>Anderson (SR), Joseph </a:t>
            </a:r>
            <a:r>
              <a:rPr lang="en-US" sz="1800" dirty="0" err="1" smtClean="0"/>
              <a:t>DelliCarpini</a:t>
            </a:r>
            <a:r>
              <a:rPr lang="en-US" sz="1800" dirty="0" smtClean="0"/>
              <a:t> (ER), Chad </a:t>
            </a:r>
            <a:r>
              <a:rPr lang="en-US" sz="1800" dirty="0" err="1" smtClean="0"/>
              <a:t>Entremont</a:t>
            </a:r>
            <a:r>
              <a:rPr lang="en-US" sz="1800" dirty="0" smtClean="0"/>
              <a:t> (SR),</a:t>
            </a:r>
          </a:p>
          <a:p>
            <a:pPr lvl="0"/>
            <a:r>
              <a:rPr lang="en-US" sz="1800" dirty="0" smtClean="0"/>
              <a:t>Stephen </a:t>
            </a:r>
            <a:r>
              <a:rPr lang="en-US" sz="1800" dirty="0" err="1" smtClean="0"/>
              <a:t>Keighton</a:t>
            </a:r>
            <a:r>
              <a:rPr lang="en-US" sz="1800" dirty="0" smtClean="0"/>
              <a:t> (ER), Patrick Marsh (SPC), Jason </a:t>
            </a:r>
            <a:r>
              <a:rPr lang="en-US" sz="1800" dirty="0" err="1" smtClean="0"/>
              <a:t>Schaumann</a:t>
            </a:r>
            <a:r>
              <a:rPr lang="en-US" sz="1800" dirty="0" smtClean="0"/>
              <a:t> (CR),</a:t>
            </a:r>
          </a:p>
          <a:p>
            <a:pPr lvl="0"/>
            <a:r>
              <a:rPr lang="en-US" sz="1800" dirty="0" smtClean="0"/>
              <a:t>Mike Sutton (CR), Thomas </a:t>
            </a:r>
            <a:r>
              <a:rPr lang="en-US" sz="1800" dirty="0" err="1" smtClean="0"/>
              <a:t>Turnage</a:t>
            </a:r>
            <a:r>
              <a:rPr lang="en-US" sz="1800" dirty="0" smtClean="0"/>
              <a:t> (CR) and Jerry </a:t>
            </a:r>
            <a:r>
              <a:rPr lang="en-US" sz="1800" dirty="0" err="1" smtClean="0"/>
              <a:t>Wiedenfeld</a:t>
            </a:r>
            <a:r>
              <a:rPr lang="en-US" sz="1800" dirty="0" smtClean="0"/>
              <a:t> (CR)</a:t>
            </a:r>
            <a:endParaRPr lang="en-US" sz="18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smtClean="0"/>
              <a:t>NSEA Application During A Large Hail/Wind Event</a:t>
            </a:r>
            <a:br>
              <a:rPr lang="en" dirty="0" smtClean="0"/>
            </a:br>
            <a:endParaRPr lang="en" sz="1400" dirty="0"/>
          </a:p>
        </p:txBody>
      </p:sp>
      <p:pic>
        <p:nvPicPr>
          <p:cNvPr id="2" name="Picture 1"/>
          <p:cNvPicPr>
            <a:picLocks noChangeAspect="1"/>
          </p:cNvPicPr>
          <p:nvPr/>
        </p:nvPicPr>
        <p:blipFill>
          <a:blip r:embed="rId4"/>
          <a:stretch>
            <a:fillRect/>
          </a:stretch>
        </p:blipFill>
        <p:spPr>
          <a:xfrm>
            <a:off x="238558" y="666749"/>
            <a:ext cx="2504641" cy="4114801"/>
          </a:xfrm>
          <a:prstGeom prst="rect">
            <a:avLst/>
          </a:prstGeom>
        </p:spPr>
      </p:pic>
      <p:pic>
        <p:nvPicPr>
          <p:cNvPr id="5" name="Picture 4"/>
          <p:cNvPicPr>
            <a:picLocks noChangeAspect="1"/>
          </p:cNvPicPr>
          <p:nvPr/>
        </p:nvPicPr>
        <p:blipFill>
          <a:blip r:embed="rId5"/>
          <a:stretch>
            <a:fillRect/>
          </a:stretch>
        </p:blipFill>
        <p:spPr>
          <a:xfrm>
            <a:off x="2760785" y="666750"/>
            <a:ext cx="3086100" cy="4114800"/>
          </a:xfrm>
          <a:prstGeom prst="rect">
            <a:avLst/>
          </a:prstGeom>
        </p:spPr>
      </p:pic>
      <p:pic>
        <p:nvPicPr>
          <p:cNvPr id="6" name="Picture 5"/>
          <p:cNvPicPr>
            <a:picLocks noChangeAspect="1"/>
          </p:cNvPicPr>
          <p:nvPr/>
        </p:nvPicPr>
        <p:blipFill>
          <a:blip r:embed="rId6"/>
          <a:stretch>
            <a:fillRect/>
          </a:stretch>
        </p:blipFill>
        <p:spPr>
          <a:xfrm>
            <a:off x="5867400" y="666750"/>
            <a:ext cx="3086100" cy="4114800"/>
          </a:xfrm>
          <a:prstGeom prst="rect">
            <a:avLst/>
          </a:prstGeom>
        </p:spPr>
      </p:pic>
      <p:pic>
        <p:nvPicPr>
          <p:cNvPr id="7" name="Picture 6"/>
          <p:cNvPicPr>
            <a:picLocks noChangeAspect="1"/>
          </p:cNvPicPr>
          <p:nvPr/>
        </p:nvPicPr>
        <p:blipFill>
          <a:blip r:embed="rId7"/>
          <a:stretch>
            <a:fillRect/>
          </a:stretch>
        </p:blipFill>
        <p:spPr>
          <a:xfrm>
            <a:off x="7467600" y="666749"/>
            <a:ext cx="1485901" cy="1981201"/>
          </a:xfrm>
          <a:prstGeom prst="rect">
            <a:avLst/>
          </a:prstGeom>
        </p:spPr>
      </p:pic>
    </p:spTree>
    <p:custDataLst>
      <p:tags r:id="rId1"/>
    </p:custDataLst>
    <p:extLst>
      <p:ext uri="{BB962C8B-B14F-4D97-AF65-F5344CB8AC3E}">
        <p14:creationId xmlns:p14="http://schemas.microsoft.com/office/powerpoint/2010/main" val="601667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smtClean="0"/>
              <a:t>NSEA Application During A Large Hail/Wind Event</a:t>
            </a:r>
            <a:br>
              <a:rPr lang="en" dirty="0" smtClean="0"/>
            </a:br>
            <a:endParaRPr lang="en" sz="1400" dirty="0"/>
          </a:p>
        </p:txBody>
      </p:sp>
      <p:sp>
        <p:nvSpPr>
          <p:cNvPr id="13" name="TextBox 12"/>
          <p:cNvSpPr txBox="1"/>
          <p:nvPr/>
        </p:nvSpPr>
        <p:spPr>
          <a:xfrm>
            <a:off x="6629400" y="2392799"/>
            <a:ext cx="2458192" cy="1169551"/>
          </a:xfrm>
          <a:prstGeom prst="rect">
            <a:avLst/>
          </a:prstGeom>
          <a:solidFill>
            <a:srgbClr val="FFFF00"/>
          </a:solidFill>
        </p:spPr>
        <p:txBody>
          <a:bodyPr wrap="square" rtlCol="0">
            <a:spAutoFit/>
          </a:bodyPr>
          <a:lstStyle/>
          <a:p>
            <a:r>
              <a:rPr lang="en-US" b="1" i="1" dirty="0" smtClean="0">
                <a:solidFill>
                  <a:schemeClr val="tx1"/>
                </a:solidFill>
              </a:rPr>
              <a:t>The high HAIL CAPE, ML/MU CAPES, 0-6km Shear, and SHIP Comp parameters suggested an environment for large hail. </a:t>
            </a:r>
            <a:endParaRPr lang="en-US" b="1" i="1" dirty="0" smtClean="0">
              <a:solidFill>
                <a:srgbClr val="FFFF00"/>
              </a:solidFill>
            </a:endParaRPr>
          </a:p>
        </p:txBody>
      </p:sp>
      <p:sp>
        <p:nvSpPr>
          <p:cNvPr id="11" name="TextBox 10"/>
          <p:cNvSpPr txBox="1"/>
          <p:nvPr/>
        </p:nvSpPr>
        <p:spPr>
          <a:xfrm>
            <a:off x="6629400" y="923863"/>
            <a:ext cx="2458192" cy="1384995"/>
          </a:xfrm>
          <a:prstGeom prst="rect">
            <a:avLst/>
          </a:prstGeom>
          <a:solidFill>
            <a:srgbClr val="FF5050"/>
          </a:solidFill>
        </p:spPr>
        <p:txBody>
          <a:bodyPr wrap="square" rtlCol="0">
            <a:spAutoFit/>
          </a:bodyPr>
          <a:lstStyle/>
          <a:p>
            <a:r>
              <a:rPr lang="en-US" b="1" i="1" dirty="0" smtClean="0">
                <a:solidFill>
                  <a:schemeClr val="tx1">
                    <a:lumMod val="95000"/>
                    <a:lumOff val="5000"/>
                  </a:schemeClr>
                </a:solidFill>
              </a:rPr>
              <a:t>The high ML/MU CAPES, Downdraft CAPE, Derecho Composite Parameter (DCP) also noted the environment conducive to damaging winds.</a:t>
            </a:r>
          </a:p>
        </p:txBody>
      </p:sp>
      <p:pic>
        <p:nvPicPr>
          <p:cNvPr id="4" name="Picture 3"/>
          <p:cNvPicPr>
            <a:picLocks noChangeAspect="1"/>
          </p:cNvPicPr>
          <p:nvPr/>
        </p:nvPicPr>
        <p:blipFill>
          <a:blip r:embed="rId4"/>
          <a:stretch>
            <a:fillRect/>
          </a:stretch>
        </p:blipFill>
        <p:spPr>
          <a:xfrm>
            <a:off x="76199" y="738188"/>
            <a:ext cx="6524253" cy="4195762"/>
          </a:xfrm>
          <a:prstGeom prst="rect">
            <a:avLst/>
          </a:prstGeom>
        </p:spPr>
      </p:pic>
      <p:sp>
        <p:nvSpPr>
          <p:cNvPr id="12" name="TextBox 11"/>
          <p:cNvSpPr txBox="1"/>
          <p:nvPr/>
        </p:nvSpPr>
        <p:spPr>
          <a:xfrm>
            <a:off x="6629400" y="3638550"/>
            <a:ext cx="2458192" cy="738664"/>
          </a:xfrm>
          <a:prstGeom prst="rect">
            <a:avLst/>
          </a:prstGeom>
          <a:solidFill>
            <a:srgbClr val="92D050"/>
          </a:solidFill>
        </p:spPr>
        <p:txBody>
          <a:bodyPr wrap="square" rtlCol="0">
            <a:spAutoFit/>
          </a:bodyPr>
          <a:lstStyle/>
          <a:p>
            <a:r>
              <a:rPr lang="en-US" b="1" i="1" dirty="0" smtClean="0">
                <a:solidFill>
                  <a:schemeClr val="tx1">
                    <a:lumMod val="95000"/>
                    <a:lumOff val="5000"/>
                  </a:schemeClr>
                </a:solidFill>
              </a:rPr>
              <a:t>The color code thresholds help </a:t>
            </a:r>
            <a:r>
              <a:rPr lang="en-US" b="1" dirty="0" smtClean="0"/>
              <a:t>differentiate the areas and magnitude.</a:t>
            </a:r>
          </a:p>
        </p:txBody>
      </p:sp>
    </p:spTree>
    <p:custDataLst>
      <p:tags r:id="rId1"/>
    </p:custDataLst>
    <p:extLst>
      <p:ext uri="{BB962C8B-B14F-4D97-AF65-F5344CB8AC3E}">
        <p14:creationId xmlns:p14="http://schemas.microsoft.com/office/powerpoint/2010/main" val="340521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smtClean="0"/>
              <a:t>NSEA Application During A Potential Tornado Event</a:t>
            </a:r>
            <a:br>
              <a:rPr lang="en" dirty="0" smtClean="0"/>
            </a:br>
            <a:endParaRPr lang="en" sz="1400" dirty="0"/>
          </a:p>
        </p:txBody>
      </p:sp>
      <p:sp>
        <p:nvSpPr>
          <p:cNvPr id="13" name="TextBox 12"/>
          <p:cNvSpPr txBox="1"/>
          <p:nvPr/>
        </p:nvSpPr>
        <p:spPr>
          <a:xfrm>
            <a:off x="6477000" y="2214086"/>
            <a:ext cx="2610592" cy="738664"/>
          </a:xfrm>
          <a:prstGeom prst="rect">
            <a:avLst/>
          </a:prstGeom>
          <a:solidFill>
            <a:srgbClr val="FFFF00"/>
          </a:solidFill>
        </p:spPr>
        <p:txBody>
          <a:bodyPr wrap="square" rtlCol="0">
            <a:spAutoFit/>
          </a:bodyPr>
          <a:lstStyle/>
          <a:p>
            <a:r>
              <a:rPr lang="en-US" b="1" i="1" dirty="0" smtClean="0">
                <a:solidFill>
                  <a:schemeClr val="tx1"/>
                </a:solidFill>
              </a:rPr>
              <a:t>A tornado was reported across southern middle Tennessee.</a:t>
            </a:r>
          </a:p>
        </p:txBody>
      </p:sp>
      <p:sp>
        <p:nvSpPr>
          <p:cNvPr id="11" name="TextBox 10"/>
          <p:cNvSpPr txBox="1"/>
          <p:nvPr/>
        </p:nvSpPr>
        <p:spPr>
          <a:xfrm>
            <a:off x="6477000" y="923863"/>
            <a:ext cx="2610592" cy="1169551"/>
          </a:xfrm>
          <a:prstGeom prst="rect">
            <a:avLst/>
          </a:prstGeom>
          <a:solidFill>
            <a:srgbClr val="FF5050"/>
          </a:solidFill>
        </p:spPr>
        <p:txBody>
          <a:bodyPr wrap="square" rtlCol="0">
            <a:spAutoFit/>
          </a:bodyPr>
          <a:lstStyle/>
          <a:p>
            <a:r>
              <a:rPr lang="en-US" b="1" i="1" dirty="0" smtClean="0">
                <a:solidFill>
                  <a:schemeClr val="tx1">
                    <a:lumMod val="95000"/>
                    <a:lumOff val="5000"/>
                  </a:schemeClr>
                </a:solidFill>
              </a:rPr>
              <a:t>The Significant Tornado Parameter (STP) showed relatively high values across southern middle Tennessee into southeast Tennessee.</a:t>
            </a:r>
          </a:p>
        </p:txBody>
      </p:sp>
      <p:sp>
        <p:nvSpPr>
          <p:cNvPr id="12" name="TextBox 11"/>
          <p:cNvSpPr txBox="1"/>
          <p:nvPr/>
        </p:nvSpPr>
        <p:spPr>
          <a:xfrm>
            <a:off x="6477000" y="3091755"/>
            <a:ext cx="2610592" cy="1384995"/>
          </a:xfrm>
          <a:prstGeom prst="rect">
            <a:avLst/>
          </a:prstGeom>
          <a:solidFill>
            <a:srgbClr val="92D050"/>
          </a:solidFill>
        </p:spPr>
        <p:txBody>
          <a:bodyPr wrap="square" rtlCol="0">
            <a:spAutoFit/>
          </a:bodyPr>
          <a:lstStyle/>
          <a:p>
            <a:r>
              <a:rPr lang="en-US" b="1" i="1" dirty="0" smtClean="0">
                <a:solidFill>
                  <a:schemeClr val="tx1">
                    <a:lumMod val="95000"/>
                    <a:lumOff val="5000"/>
                  </a:schemeClr>
                </a:solidFill>
              </a:rPr>
              <a:t>The color code thresholds help </a:t>
            </a:r>
            <a:r>
              <a:rPr lang="en-US" b="1" dirty="0" smtClean="0"/>
              <a:t>differentiate the areas and magnitude.  The display of multiple parameters allows the forecaster to quickly monitor the NSE.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666750"/>
            <a:ext cx="5943600" cy="44063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58" y="812546"/>
            <a:ext cx="5550284" cy="4114800"/>
          </a:xfrm>
          <a:prstGeom prst="rect">
            <a:avLst/>
          </a:prstGeom>
        </p:spPr>
      </p:pic>
      <p:sp>
        <p:nvSpPr>
          <p:cNvPr id="5" name="Flowchart: Merge 4"/>
          <p:cNvSpPr/>
          <p:nvPr/>
        </p:nvSpPr>
        <p:spPr>
          <a:xfrm>
            <a:off x="2772156" y="3209544"/>
            <a:ext cx="228600" cy="342900"/>
          </a:xfrm>
          <a:prstGeom prst="flowChartMerg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3144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10" name="Picture 9"/>
          <p:cNvPicPr>
            <a:picLocks noChangeAspect="1"/>
          </p:cNvPicPr>
          <p:nvPr/>
        </p:nvPicPr>
        <p:blipFill>
          <a:blip r:embed="rId4"/>
          <a:stretch>
            <a:fillRect/>
          </a:stretch>
        </p:blipFill>
        <p:spPr>
          <a:xfrm>
            <a:off x="762000" y="895349"/>
            <a:ext cx="5943600" cy="4050691"/>
          </a:xfrm>
          <a:prstGeom prst="rect">
            <a:avLst/>
          </a:prstGeom>
        </p:spPr>
      </p:pic>
      <p:pic>
        <p:nvPicPr>
          <p:cNvPr id="8" name="Picture 7"/>
          <p:cNvPicPr>
            <a:picLocks noChangeAspect="1"/>
          </p:cNvPicPr>
          <p:nvPr/>
        </p:nvPicPr>
        <p:blipFill>
          <a:blip r:embed="rId5"/>
          <a:stretch>
            <a:fillRect/>
          </a:stretch>
        </p:blipFill>
        <p:spPr>
          <a:xfrm>
            <a:off x="1588914" y="971550"/>
            <a:ext cx="6335886" cy="3872696"/>
          </a:xfrm>
          <a:prstGeom prst="rect">
            <a:avLst/>
          </a:prstGeom>
        </p:spPr>
      </p:pic>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a:t>Project </a:t>
            </a:r>
            <a:r>
              <a:rPr lang="en" dirty="0" smtClean="0"/>
              <a:t>Accomplishments </a:t>
            </a:r>
            <a:r>
              <a:rPr lang="en" sz="2400" dirty="0" smtClean="0"/>
              <a:t>(NSEA Application Time Series)</a:t>
            </a:r>
            <a:r>
              <a:rPr lang="en" dirty="0" smtClean="0"/>
              <a:t/>
            </a:r>
            <a:br>
              <a:rPr lang="en" dirty="0" smtClean="0"/>
            </a:br>
            <a:r>
              <a:rPr lang="en" sz="1400" dirty="0" smtClean="0"/>
              <a:t>Developed by Aaron Anderson</a:t>
            </a:r>
            <a:endParaRPr lang="en" sz="1400" dirty="0"/>
          </a:p>
        </p:txBody>
      </p:sp>
    </p:spTree>
    <p:custDataLst>
      <p:tags r:id="rId1"/>
    </p:custDataLst>
    <p:extLst>
      <p:ext uri="{BB962C8B-B14F-4D97-AF65-F5344CB8AC3E}">
        <p14:creationId xmlns:p14="http://schemas.microsoft.com/office/powerpoint/2010/main" val="41996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123"/>
            <a:ext cx="6858000" cy="549377"/>
          </a:xfrm>
        </p:spPr>
        <p:txBody>
          <a:bodyPr>
            <a:normAutofit fontScale="90000"/>
          </a:bodyPr>
          <a:lstStyle/>
          <a:p>
            <a:r>
              <a:rPr lang="en-US" sz="2700" b="1" dirty="0">
                <a:solidFill>
                  <a:schemeClr val="tx1"/>
                </a:solidFill>
              </a:rPr>
              <a:t>NSEA Time </a:t>
            </a:r>
            <a:r>
              <a:rPr lang="en-US" sz="2700" b="1" dirty="0" smtClean="0">
                <a:solidFill>
                  <a:schemeClr val="tx1"/>
                </a:solidFill>
              </a:rPr>
              <a:t>Series – Closer Look</a:t>
            </a:r>
            <a:endParaRPr lang="en-US" sz="2700" b="1" dirty="0">
              <a:solidFill>
                <a:schemeClr val="tx1"/>
              </a:solidFill>
            </a:endParaRPr>
          </a:p>
        </p:txBody>
      </p:sp>
      <p:sp>
        <p:nvSpPr>
          <p:cNvPr id="9" name="TextBox 8"/>
          <p:cNvSpPr txBox="1"/>
          <p:nvPr/>
        </p:nvSpPr>
        <p:spPr>
          <a:xfrm>
            <a:off x="1312333" y="4267453"/>
            <a:ext cx="6460067" cy="784830"/>
          </a:xfrm>
          <a:prstGeom prst="rect">
            <a:avLst/>
          </a:prstGeom>
          <a:noFill/>
        </p:spPr>
        <p:txBody>
          <a:bodyPr wrap="square" rtlCol="0">
            <a:spAutoFit/>
          </a:bodyPr>
          <a:lstStyle/>
          <a:p>
            <a:r>
              <a:rPr lang="en-US" sz="1500" b="1" i="1" dirty="0">
                <a:solidFill>
                  <a:srgbClr val="002060"/>
                </a:solidFill>
              </a:rPr>
              <a:t>The time series graphs go back </a:t>
            </a:r>
            <a:r>
              <a:rPr lang="en-US" sz="1500" b="1" i="1" dirty="0" smtClean="0">
                <a:solidFill>
                  <a:srgbClr val="002060"/>
                </a:solidFill>
              </a:rPr>
              <a:t>1 hour </a:t>
            </a:r>
            <a:r>
              <a:rPr lang="en-US" sz="1500" b="1" i="1" dirty="0">
                <a:solidFill>
                  <a:srgbClr val="002060"/>
                </a:solidFill>
              </a:rPr>
              <a:t>and ahead 2 hours based off the RAP13 model for each parameter.  The lines are color-coded based off the thresholds set for each parameter.   </a:t>
            </a:r>
          </a:p>
        </p:txBody>
      </p:sp>
      <p:pic>
        <p:nvPicPr>
          <p:cNvPr id="11" name="Picture 10"/>
          <p:cNvPicPr>
            <a:picLocks noChangeAspect="1"/>
          </p:cNvPicPr>
          <p:nvPr/>
        </p:nvPicPr>
        <p:blipFill rotWithShape="1">
          <a:blip r:embed="rId4"/>
          <a:srcRect l="26637" t="11806" r="2405" b="5555"/>
          <a:stretch/>
        </p:blipFill>
        <p:spPr>
          <a:xfrm>
            <a:off x="685800" y="819150"/>
            <a:ext cx="4495800" cy="3200400"/>
          </a:xfrm>
          <a:prstGeom prst="rect">
            <a:avLst/>
          </a:prstGeom>
        </p:spPr>
      </p:pic>
      <p:pic>
        <p:nvPicPr>
          <p:cNvPr id="12" name="Picture 11"/>
          <p:cNvPicPr>
            <a:picLocks noChangeAspect="1"/>
          </p:cNvPicPr>
          <p:nvPr/>
        </p:nvPicPr>
        <p:blipFill rotWithShape="1">
          <a:blip r:embed="rId4"/>
          <a:srcRect l="26637" t="11799" r="50512" b="74427"/>
          <a:stretch/>
        </p:blipFill>
        <p:spPr>
          <a:xfrm>
            <a:off x="2514600" y="1200150"/>
            <a:ext cx="6204857"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9454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62000" y="895350"/>
            <a:ext cx="4800600" cy="3271712"/>
          </a:xfrm>
          <a:prstGeom prst="rect">
            <a:avLst/>
          </a:prstGeom>
        </p:spPr>
      </p:pic>
      <p:sp>
        <p:nvSpPr>
          <p:cNvPr id="2" name="Title 1"/>
          <p:cNvSpPr>
            <a:spLocks noGrp="1"/>
          </p:cNvSpPr>
          <p:nvPr>
            <p:ph type="title"/>
          </p:nvPr>
        </p:nvSpPr>
        <p:spPr>
          <a:xfrm>
            <a:off x="1143000" y="22123"/>
            <a:ext cx="6858000" cy="549377"/>
          </a:xfrm>
        </p:spPr>
        <p:txBody>
          <a:bodyPr>
            <a:normAutofit fontScale="90000"/>
          </a:bodyPr>
          <a:lstStyle/>
          <a:p>
            <a:r>
              <a:rPr lang="en-US" sz="2700" b="1" dirty="0">
                <a:solidFill>
                  <a:schemeClr val="tx1"/>
                </a:solidFill>
              </a:rPr>
              <a:t>NSEA </a:t>
            </a:r>
            <a:r>
              <a:rPr lang="en-US" sz="2700" b="1" dirty="0" err="1" smtClean="0">
                <a:solidFill>
                  <a:schemeClr val="tx1"/>
                </a:solidFill>
              </a:rPr>
              <a:t>SkewT</a:t>
            </a:r>
            <a:r>
              <a:rPr lang="en-US" sz="2700" b="1" dirty="0" smtClean="0">
                <a:solidFill>
                  <a:schemeClr val="tx1"/>
                </a:solidFill>
              </a:rPr>
              <a:t>/Hodograph utilizes </a:t>
            </a:r>
            <a:r>
              <a:rPr lang="en-US" sz="2700" b="1" dirty="0" err="1" smtClean="0">
                <a:solidFill>
                  <a:schemeClr val="tx1"/>
                </a:solidFill>
              </a:rPr>
              <a:t>SHARPpy</a:t>
            </a:r>
            <a:endParaRPr lang="en-US" sz="2700" b="1" dirty="0">
              <a:solidFill>
                <a:schemeClr val="tx1"/>
              </a:solidFill>
            </a:endParaRPr>
          </a:p>
        </p:txBody>
      </p:sp>
      <p:pic>
        <p:nvPicPr>
          <p:cNvPr id="7" name="Picture 6"/>
          <p:cNvPicPr>
            <a:picLocks noChangeAspect="1"/>
          </p:cNvPicPr>
          <p:nvPr/>
        </p:nvPicPr>
        <p:blipFill>
          <a:blip r:embed="rId5"/>
          <a:stretch>
            <a:fillRect/>
          </a:stretch>
        </p:blipFill>
        <p:spPr>
          <a:xfrm>
            <a:off x="1278835" y="690282"/>
            <a:ext cx="6705600" cy="3735603"/>
          </a:xfrm>
          <a:prstGeom prst="rect">
            <a:avLst/>
          </a:prstGeom>
        </p:spPr>
      </p:pic>
      <p:sp>
        <p:nvSpPr>
          <p:cNvPr id="4" name="TextBox 3"/>
          <p:cNvSpPr txBox="1"/>
          <p:nvPr/>
        </p:nvSpPr>
        <p:spPr>
          <a:xfrm>
            <a:off x="990600" y="4476750"/>
            <a:ext cx="6460067" cy="553998"/>
          </a:xfrm>
          <a:prstGeom prst="rect">
            <a:avLst/>
          </a:prstGeom>
          <a:noFill/>
        </p:spPr>
        <p:txBody>
          <a:bodyPr wrap="square" rtlCol="0">
            <a:spAutoFit/>
          </a:bodyPr>
          <a:lstStyle/>
          <a:p>
            <a:r>
              <a:rPr lang="en-US" sz="1500" b="1" i="1" dirty="0" smtClean="0">
                <a:solidFill>
                  <a:srgbClr val="002060"/>
                </a:solidFill>
              </a:rPr>
              <a:t>Credits of the developers of </a:t>
            </a:r>
            <a:r>
              <a:rPr lang="en-US" sz="1500" b="1" i="1" dirty="0" err="1" smtClean="0">
                <a:solidFill>
                  <a:srgbClr val="002060"/>
                </a:solidFill>
              </a:rPr>
              <a:t>SHARRPpy</a:t>
            </a:r>
            <a:r>
              <a:rPr lang="en-US" sz="1500" b="1" i="1" dirty="0">
                <a:solidFill>
                  <a:srgbClr val="002060"/>
                </a:solidFill>
              </a:rPr>
              <a:t>: </a:t>
            </a:r>
            <a:r>
              <a:rPr lang="en-US" sz="1500" b="1" i="1" dirty="0">
                <a:solidFill>
                  <a:srgbClr val="002060"/>
                </a:solidFill>
                <a:hlinkClick r:id="rId6"/>
              </a:rPr>
              <a:t>http://</a:t>
            </a:r>
            <a:r>
              <a:rPr lang="en-US" sz="1500" b="1" i="1" dirty="0" smtClean="0">
                <a:solidFill>
                  <a:srgbClr val="002060"/>
                </a:solidFill>
                <a:hlinkClick r:id="rId6"/>
              </a:rPr>
              <a:t>sharppy.github.io/SHARPpy/contributors.html</a:t>
            </a:r>
            <a:endParaRPr lang="en-US" sz="1500" b="1" i="1" dirty="0" smtClean="0">
              <a:solidFill>
                <a:srgbClr val="002060"/>
              </a:solidFill>
            </a:endParaRPr>
          </a:p>
        </p:txBody>
      </p:sp>
    </p:spTree>
    <p:custDataLst>
      <p:tags r:id="rId1"/>
    </p:custDataLst>
    <p:extLst>
      <p:ext uri="{BB962C8B-B14F-4D97-AF65-F5344CB8AC3E}">
        <p14:creationId xmlns:p14="http://schemas.microsoft.com/office/powerpoint/2010/main" val="40395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488348085"/>
              </p:ext>
            </p:extLst>
          </p:nvPr>
        </p:nvGraphicFramePr>
        <p:xfrm>
          <a:off x="1447800" y="971550"/>
          <a:ext cx="6313714" cy="3627120"/>
        </p:xfrm>
        <a:graphic>
          <a:graphicData uri="http://schemas.openxmlformats.org/drawingml/2006/table">
            <a:tbl>
              <a:tblPr firstRow="1" bandRow="1">
                <a:tableStyleId>{5C22544A-7EE6-4342-B048-85BDC9FD1C3A}</a:tableStyleId>
              </a:tblPr>
              <a:tblGrid>
                <a:gridCol w="6313714"/>
              </a:tblGrid>
              <a:tr h="435429">
                <a:tc>
                  <a:txBody>
                    <a:bodyPr/>
                    <a:lstStyle/>
                    <a:p>
                      <a:pPr algn="ctr"/>
                      <a:r>
                        <a:rPr lang="en-US" sz="2800" dirty="0" smtClean="0"/>
                        <a:t>Pre-Defined Parameter Bundles</a:t>
                      </a:r>
                      <a:endParaRPr lang="en-US" sz="2800" dirty="0"/>
                    </a:p>
                  </a:txBody>
                  <a:tcPr>
                    <a:solidFill>
                      <a:srgbClr val="00B0F0"/>
                    </a:solidFill>
                  </a:tcPr>
                </a:tc>
              </a:tr>
              <a:tr h="435429">
                <a:tc>
                  <a:txBody>
                    <a:bodyPr/>
                    <a:lstStyle/>
                    <a:p>
                      <a:pPr algn="ctr"/>
                      <a:r>
                        <a:rPr lang="en-US" sz="2800" b="1" i="1" dirty="0" smtClean="0"/>
                        <a:t>Elevated CAPE</a:t>
                      </a:r>
                      <a:endParaRPr lang="en-US" sz="2800" b="1" i="1" dirty="0"/>
                    </a:p>
                  </a:txBody>
                  <a:tcPr>
                    <a:solidFill>
                      <a:srgbClr val="00B0F0"/>
                    </a:solidFill>
                  </a:tcPr>
                </a:tc>
              </a:tr>
              <a:tr h="435429">
                <a:tc>
                  <a:txBody>
                    <a:bodyPr/>
                    <a:lstStyle/>
                    <a:p>
                      <a:pPr algn="ctr"/>
                      <a:r>
                        <a:rPr lang="en-US" sz="2800" b="1" i="1" dirty="0" smtClean="0"/>
                        <a:t>Pulse</a:t>
                      </a:r>
                      <a:r>
                        <a:rPr lang="en-US" sz="2800" b="1" i="1" baseline="0" dirty="0" smtClean="0"/>
                        <a:t> Severe</a:t>
                      </a:r>
                      <a:endParaRPr lang="en-US" sz="2800" b="1" i="1" dirty="0"/>
                    </a:p>
                  </a:txBody>
                  <a:tcPr>
                    <a:solidFill>
                      <a:srgbClr val="00B0F0"/>
                    </a:solidFill>
                  </a:tcPr>
                </a:tc>
              </a:tr>
              <a:tr h="435429">
                <a:tc>
                  <a:txBody>
                    <a:bodyPr/>
                    <a:lstStyle/>
                    <a:p>
                      <a:pPr algn="ctr"/>
                      <a:r>
                        <a:rPr lang="en-US" sz="2800" b="1" i="1" dirty="0" smtClean="0"/>
                        <a:t>Hail</a:t>
                      </a:r>
                      <a:endParaRPr lang="en-US" sz="2800" b="1" i="1" dirty="0"/>
                    </a:p>
                  </a:txBody>
                  <a:tcPr>
                    <a:solidFill>
                      <a:srgbClr val="00B0F0"/>
                    </a:solidFill>
                  </a:tcPr>
                </a:tc>
              </a:tr>
              <a:tr h="435429">
                <a:tc>
                  <a:txBody>
                    <a:bodyPr/>
                    <a:lstStyle/>
                    <a:p>
                      <a:pPr algn="ctr"/>
                      <a:r>
                        <a:rPr lang="en-US" sz="2800" b="1" i="1" dirty="0" smtClean="0"/>
                        <a:t>Supercell</a:t>
                      </a:r>
                      <a:endParaRPr lang="en-US" sz="2800" b="1" i="1" dirty="0"/>
                    </a:p>
                  </a:txBody>
                  <a:tcPr>
                    <a:solidFill>
                      <a:srgbClr val="00B0F0"/>
                    </a:solidFill>
                  </a:tcPr>
                </a:tc>
              </a:tr>
              <a:tr h="435429">
                <a:tc>
                  <a:txBody>
                    <a:bodyPr/>
                    <a:lstStyle/>
                    <a:p>
                      <a:pPr algn="ctr"/>
                      <a:r>
                        <a:rPr lang="en-US" sz="2800" b="1" i="1" dirty="0" smtClean="0"/>
                        <a:t>Heavy Rain/Flooding</a:t>
                      </a:r>
                      <a:endParaRPr lang="en-US" sz="2800" b="1" i="1" dirty="0"/>
                    </a:p>
                  </a:txBody>
                  <a:tcPr>
                    <a:solidFill>
                      <a:srgbClr val="00B0F0"/>
                    </a:solidFill>
                  </a:tcPr>
                </a:tc>
              </a:tr>
              <a:tr h="435429">
                <a:tc>
                  <a:txBody>
                    <a:bodyPr/>
                    <a:lstStyle/>
                    <a:p>
                      <a:pPr algn="ctr"/>
                      <a:r>
                        <a:rPr lang="en-US" sz="2800" b="1" i="1" dirty="0" smtClean="0"/>
                        <a:t>QLCS</a:t>
                      </a:r>
                      <a:endParaRPr lang="en-US" sz="2800" b="1" i="1" dirty="0"/>
                    </a:p>
                  </a:txBody>
                  <a:tcPr>
                    <a:solidFill>
                      <a:srgbClr val="00B0F0"/>
                    </a:solidFill>
                  </a:tcPr>
                </a:tc>
              </a:tr>
            </a:tbl>
          </a:graphicData>
        </a:graphic>
      </p:graphicFrame>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a:t>Project </a:t>
            </a:r>
            <a:r>
              <a:rPr lang="en" dirty="0" smtClean="0"/>
              <a:t>Accomplishments </a:t>
            </a:r>
            <a:r>
              <a:rPr lang="en" sz="2400" dirty="0" smtClean="0"/>
              <a:t>(NSEA Digital Cursor Readout)</a:t>
            </a:r>
            <a:br>
              <a:rPr lang="en" sz="2400" dirty="0" smtClean="0"/>
            </a:br>
            <a:r>
              <a:rPr lang="en" sz="1400" dirty="0" smtClean="0"/>
              <a:t>Developed by Jason Schaumman, Mike Sutton and Aaron Anderson</a:t>
            </a:r>
            <a:endParaRPr lang="en" sz="1400" dirty="0"/>
          </a:p>
        </p:txBody>
      </p:sp>
      <p:sp>
        <p:nvSpPr>
          <p:cNvPr id="6" name="TextBox 5"/>
          <p:cNvSpPr txBox="1"/>
          <p:nvPr/>
        </p:nvSpPr>
        <p:spPr>
          <a:xfrm>
            <a:off x="228600" y="4781550"/>
            <a:ext cx="8610600" cy="307777"/>
          </a:xfrm>
          <a:prstGeom prst="rect">
            <a:avLst/>
          </a:prstGeom>
          <a:noFill/>
        </p:spPr>
        <p:txBody>
          <a:bodyPr wrap="square" rtlCol="0">
            <a:spAutoFit/>
          </a:bodyPr>
          <a:lstStyle/>
          <a:p>
            <a:r>
              <a:rPr lang="en-US" b="1" i="1" dirty="0" smtClean="0">
                <a:solidFill>
                  <a:srgbClr val="002060"/>
                </a:solidFill>
              </a:rPr>
              <a:t>RAP, LAPS, and HRRR-based “families” for different scenarios (convection and heavy rain)</a:t>
            </a:r>
            <a:endParaRPr lang="en-US" b="1" i="1" dirty="0">
              <a:solidFill>
                <a:srgbClr val="002060"/>
              </a:solidFill>
            </a:endParaRPr>
          </a:p>
        </p:txBody>
      </p:sp>
    </p:spTree>
    <p:custDataLst>
      <p:tags r:id="rId1"/>
    </p:custDataLst>
    <p:extLst>
      <p:ext uri="{BB962C8B-B14F-4D97-AF65-F5344CB8AC3E}">
        <p14:creationId xmlns:p14="http://schemas.microsoft.com/office/powerpoint/2010/main" val="1460564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a:t>Project </a:t>
            </a:r>
            <a:r>
              <a:rPr lang="en" dirty="0" smtClean="0"/>
              <a:t>Accomplishments </a:t>
            </a:r>
            <a:r>
              <a:rPr lang="en" sz="2400" dirty="0" smtClean="0"/>
              <a:t>(NSEA Digital Cursor Readout)</a:t>
            </a:r>
            <a:br>
              <a:rPr lang="en" sz="2400" dirty="0" smtClean="0"/>
            </a:br>
            <a:r>
              <a:rPr lang="en" sz="2400" dirty="0" smtClean="0"/>
              <a:t>Hail Bundle</a:t>
            </a:r>
            <a:endParaRPr lang="en" sz="1400" dirty="0"/>
          </a:p>
        </p:txBody>
      </p:sp>
      <p:pic>
        <p:nvPicPr>
          <p:cNvPr id="11" name="Shape 93"/>
          <p:cNvPicPr preferRelativeResize="0"/>
          <p:nvPr/>
        </p:nvPicPr>
        <p:blipFill rotWithShape="1">
          <a:blip r:embed="rId4">
            <a:alphaModFix/>
          </a:blip>
          <a:srcRect l="17975" t="11589" b="7610"/>
          <a:stretch/>
        </p:blipFill>
        <p:spPr>
          <a:xfrm>
            <a:off x="457200" y="1087144"/>
            <a:ext cx="5029200" cy="3846806"/>
          </a:xfrm>
          <a:prstGeom prst="rect">
            <a:avLst/>
          </a:prstGeom>
          <a:noFill/>
          <a:ln w="25400">
            <a:solidFill>
              <a:schemeClr val="tx1"/>
            </a:solidFill>
          </a:ln>
        </p:spPr>
      </p:pic>
      <p:pic>
        <p:nvPicPr>
          <p:cNvPr id="12" name="Shape 93"/>
          <p:cNvPicPr preferRelativeResize="0"/>
          <p:nvPr/>
        </p:nvPicPr>
        <p:blipFill rotWithShape="1">
          <a:blip r:embed="rId4">
            <a:alphaModFix/>
          </a:blip>
          <a:srcRect l="48536" t="39056" r="14636" b="34277"/>
          <a:stretch/>
        </p:blipFill>
        <p:spPr>
          <a:xfrm>
            <a:off x="2476500" y="1428750"/>
            <a:ext cx="60198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0189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378528"/>
            <a:ext cx="6172200" cy="628650"/>
          </a:xfrm>
        </p:spPr>
        <p:txBody>
          <a:bodyPr>
            <a:normAutofit/>
          </a:bodyPr>
          <a:lstStyle/>
          <a:p>
            <a:r>
              <a:rPr lang="en-US" sz="2700" b="1" dirty="0">
                <a:solidFill>
                  <a:srgbClr val="002060"/>
                </a:solidFill>
              </a:rPr>
              <a:t>“QLCS Environment” NSEA Bundle</a:t>
            </a:r>
          </a:p>
        </p:txBody>
      </p:sp>
      <p:sp>
        <p:nvSpPr>
          <p:cNvPr id="3" name="AutoShape 2" descr="Displaying 1.png"/>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kern="1200">
              <a:solidFill>
                <a:prstClr val="black"/>
              </a:solidFill>
              <a:latin typeface="Calibri"/>
              <a:ea typeface="+mn-ea"/>
              <a:cs typeface="+mn-cs"/>
            </a:endParaRPr>
          </a:p>
        </p:txBody>
      </p:sp>
      <p:sp>
        <p:nvSpPr>
          <p:cNvPr id="5" name="AutoShape 2" descr="Displaying 2.png"/>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kern="1200">
              <a:solidFill>
                <a:prstClr val="black"/>
              </a:solidFill>
              <a:latin typeface="Calibri"/>
              <a:ea typeface="+mn-ea"/>
              <a:cs typeface="+mn-cs"/>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5" t="17197" r="23062" b="8467"/>
          <a:stretch/>
        </p:blipFill>
        <p:spPr bwMode="auto">
          <a:xfrm>
            <a:off x="457200" y="1066538"/>
            <a:ext cx="4893572" cy="383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15" t="44448" r="42503" b="30162"/>
          <a:stretch/>
        </p:blipFill>
        <p:spPr bwMode="auto">
          <a:xfrm>
            <a:off x="3048000" y="1404756"/>
            <a:ext cx="5235478" cy="30065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9" name="Shape 66"/>
          <p:cNvSpPr txBox="1">
            <a:spLocks/>
          </p:cNvSpPr>
          <p:nvPr/>
        </p:nvSpPr>
        <p:spPr>
          <a:xfrm>
            <a:off x="0" y="-19050"/>
            <a:ext cx="9144000" cy="64085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Tx/>
              <a:buNone/>
              <a:tabLst/>
              <a:defRPr/>
            </a:pPr>
            <a:r>
              <a:rPr kumimoji="0" lang="en" sz="2800" b="0" i="0" u="none" strike="noStrike" kern="0" cap="none" spc="0" normalizeH="0" baseline="0" noProof="0" dirty="0" smtClean="0">
                <a:ln>
                  <a:noFill/>
                </a:ln>
                <a:solidFill>
                  <a:srgbClr val="000000"/>
                </a:solidFill>
                <a:effectLst/>
                <a:uLnTx/>
                <a:uFillTx/>
                <a:latin typeface="Arial"/>
                <a:cs typeface="Arial"/>
                <a:sym typeface="Arial"/>
              </a:rPr>
              <a:t>Project Accomplishments</a:t>
            </a:r>
            <a:endParaRPr kumimoji="0" lang="en" sz="28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17413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a:t>Project Accomplishments</a:t>
            </a:r>
          </a:p>
        </p:txBody>
      </p:sp>
      <p:sp>
        <p:nvSpPr>
          <p:cNvPr id="10" name="Title 1"/>
          <p:cNvSpPr txBox="1">
            <a:spLocks/>
          </p:cNvSpPr>
          <p:nvPr/>
        </p:nvSpPr>
        <p:spPr>
          <a:xfrm>
            <a:off x="422703" y="285750"/>
            <a:ext cx="8229600" cy="1143000"/>
          </a:xfrm>
          <a:prstGeom prst="rect">
            <a:avLst/>
          </a:prstGeom>
          <a:noFill/>
          <a:ln>
            <a:noFill/>
          </a:ln>
        </p:spPr>
        <p:txBody>
          <a:bodyPr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3600" b="1" dirty="0" smtClean="0">
                <a:solidFill>
                  <a:schemeClr val="tx1"/>
                </a:solidFill>
              </a:rPr>
              <a:t> </a:t>
            </a:r>
            <a:r>
              <a:rPr lang="en-US" sz="1800" b="1" dirty="0" smtClean="0">
                <a:solidFill>
                  <a:srgbClr val="FF0000"/>
                </a:solidFill>
              </a:rPr>
              <a:t>Supercell Tornado Environment Bundle</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97" t="14732" b="6919"/>
          <a:stretch/>
        </p:blipFill>
        <p:spPr bwMode="auto">
          <a:xfrm>
            <a:off x="228600" y="1172573"/>
            <a:ext cx="5715000" cy="3685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285" t="23213" r="37678" b="26563"/>
          <a:stretch/>
        </p:blipFill>
        <p:spPr bwMode="auto">
          <a:xfrm>
            <a:off x="3657599" y="965842"/>
            <a:ext cx="5338485" cy="40443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2080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
            <a:ext cx="6858000" cy="571500"/>
          </a:xfrm>
        </p:spPr>
        <p:txBody>
          <a:bodyPr>
            <a:normAutofit fontScale="90000"/>
          </a:bodyPr>
          <a:lstStyle/>
          <a:p>
            <a:r>
              <a:rPr lang="en-US" sz="2700" b="1" dirty="0">
                <a:solidFill>
                  <a:srgbClr val="002060"/>
                </a:solidFill>
              </a:rPr>
              <a:t>NSEA (SOO-DOH) Project Team</a:t>
            </a:r>
          </a:p>
        </p:txBody>
      </p:sp>
      <p:sp>
        <p:nvSpPr>
          <p:cNvPr id="3" name="Content Placeholder 2"/>
          <p:cNvSpPr>
            <a:spLocks noGrp="1"/>
          </p:cNvSpPr>
          <p:nvPr>
            <p:ph idx="1"/>
          </p:nvPr>
        </p:nvSpPr>
        <p:spPr>
          <a:xfrm>
            <a:off x="1257300" y="800100"/>
            <a:ext cx="6629400" cy="4057650"/>
          </a:xfrm>
          <a:noFill/>
          <a:ln>
            <a:noFill/>
          </a:ln>
        </p:spPr>
        <p:txBody>
          <a:bodyPr>
            <a:normAutofit fontScale="40000" lnSpcReduction="20000"/>
          </a:bodyPr>
          <a:lstStyle/>
          <a:p>
            <a:pPr lvl="1">
              <a:buFont typeface="Arial" panose="020B0604020202020204" pitchFamily="34" charset="0"/>
              <a:buChar char="•"/>
            </a:pPr>
            <a:r>
              <a:rPr lang="en-US" sz="4200" dirty="0" smtClean="0">
                <a:solidFill>
                  <a:schemeClr val="tx1"/>
                </a:solidFill>
              </a:rPr>
              <a:t>Aaron </a:t>
            </a:r>
            <a:r>
              <a:rPr lang="en-US" sz="4200" dirty="0">
                <a:solidFill>
                  <a:schemeClr val="tx1"/>
                </a:solidFill>
              </a:rPr>
              <a:t>Anderson, </a:t>
            </a:r>
            <a:r>
              <a:rPr lang="en-US" sz="4200" dirty="0" smtClean="0">
                <a:solidFill>
                  <a:schemeClr val="tx1"/>
                </a:solidFill>
              </a:rPr>
              <a:t>ITO, WFO OUN</a:t>
            </a:r>
          </a:p>
          <a:p>
            <a:pPr lvl="1">
              <a:buFont typeface="Arial" panose="020B0604020202020204" pitchFamily="34" charset="0"/>
              <a:buChar char="•"/>
            </a:pPr>
            <a:r>
              <a:rPr lang="en-US" sz="4200" dirty="0" smtClean="0">
                <a:solidFill>
                  <a:schemeClr val="tx1"/>
                </a:solidFill>
              </a:rPr>
              <a:t>Joseph </a:t>
            </a:r>
            <a:r>
              <a:rPr lang="en-US" sz="4200" dirty="0" err="1">
                <a:solidFill>
                  <a:schemeClr val="tx1"/>
                </a:solidFill>
              </a:rPr>
              <a:t>DelliCarpini</a:t>
            </a:r>
            <a:r>
              <a:rPr lang="en-US" sz="4200" dirty="0">
                <a:solidFill>
                  <a:schemeClr val="tx1"/>
                </a:solidFill>
              </a:rPr>
              <a:t>, </a:t>
            </a:r>
            <a:r>
              <a:rPr lang="en-US" sz="4200" dirty="0" smtClean="0">
                <a:solidFill>
                  <a:schemeClr val="tx1"/>
                </a:solidFill>
              </a:rPr>
              <a:t>SOO, WFO BOX</a:t>
            </a:r>
          </a:p>
          <a:p>
            <a:pPr lvl="1">
              <a:buFont typeface="Arial" panose="020B0604020202020204" pitchFamily="34" charset="0"/>
              <a:buChar char="•"/>
            </a:pPr>
            <a:r>
              <a:rPr lang="en-US" sz="4200" dirty="0">
                <a:solidFill>
                  <a:schemeClr val="tx1"/>
                </a:solidFill>
              </a:rPr>
              <a:t>Chad </a:t>
            </a:r>
            <a:r>
              <a:rPr lang="en-US" sz="4200" dirty="0" err="1">
                <a:solidFill>
                  <a:schemeClr val="tx1"/>
                </a:solidFill>
              </a:rPr>
              <a:t>Entremont</a:t>
            </a:r>
            <a:r>
              <a:rPr lang="en-US" sz="4200" dirty="0">
                <a:solidFill>
                  <a:schemeClr val="tx1"/>
                </a:solidFill>
              </a:rPr>
              <a:t>, SOO, WFO </a:t>
            </a:r>
            <a:r>
              <a:rPr lang="en-US" sz="4200" dirty="0" smtClean="0">
                <a:solidFill>
                  <a:schemeClr val="tx1"/>
                </a:solidFill>
              </a:rPr>
              <a:t>JAN</a:t>
            </a:r>
          </a:p>
          <a:p>
            <a:pPr lvl="1">
              <a:buFont typeface="Arial" panose="020B0604020202020204" pitchFamily="34" charset="0"/>
              <a:buChar char="•"/>
            </a:pPr>
            <a:r>
              <a:rPr lang="en-US" sz="4200" dirty="0" smtClean="0">
                <a:solidFill>
                  <a:schemeClr val="tx1"/>
                </a:solidFill>
              </a:rPr>
              <a:t>Stephen </a:t>
            </a:r>
            <a:r>
              <a:rPr lang="en-US" sz="4200" dirty="0" err="1">
                <a:solidFill>
                  <a:schemeClr val="tx1"/>
                </a:solidFill>
              </a:rPr>
              <a:t>Keighton</a:t>
            </a:r>
            <a:r>
              <a:rPr lang="en-US" sz="4200" dirty="0">
                <a:solidFill>
                  <a:schemeClr val="tx1"/>
                </a:solidFill>
              </a:rPr>
              <a:t>, SOO, WFO </a:t>
            </a:r>
            <a:r>
              <a:rPr lang="en-US" sz="4200" dirty="0" smtClean="0">
                <a:solidFill>
                  <a:schemeClr val="tx1"/>
                </a:solidFill>
              </a:rPr>
              <a:t>RNK</a:t>
            </a:r>
          </a:p>
          <a:p>
            <a:pPr lvl="1">
              <a:buFont typeface="Arial" panose="020B0604020202020204" pitchFamily="34" charset="0"/>
              <a:buChar char="•"/>
            </a:pPr>
            <a:r>
              <a:rPr lang="en-US" sz="4200" dirty="0" smtClean="0">
                <a:solidFill>
                  <a:schemeClr val="tx1"/>
                </a:solidFill>
              </a:rPr>
              <a:t>Patrick Marsh, WCM, SPC</a:t>
            </a:r>
            <a:endParaRPr lang="en-US" sz="4200" dirty="0">
              <a:solidFill>
                <a:schemeClr val="tx1"/>
              </a:solidFill>
            </a:endParaRPr>
          </a:p>
          <a:p>
            <a:pPr lvl="1">
              <a:buFont typeface="Arial" panose="020B0604020202020204" pitchFamily="34" charset="0"/>
              <a:buChar char="•"/>
            </a:pPr>
            <a:r>
              <a:rPr lang="en-US" sz="4200" dirty="0">
                <a:solidFill>
                  <a:schemeClr val="tx1"/>
                </a:solidFill>
              </a:rPr>
              <a:t>Jason </a:t>
            </a:r>
            <a:r>
              <a:rPr lang="en-US" sz="4200" dirty="0" err="1">
                <a:solidFill>
                  <a:schemeClr val="tx1"/>
                </a:solidFill>
              </a:rPr>
              <a:t>Schaumann</a:t>
            </a:r>
            <a:r>
              <a:rPr lang="en-US" sz="4200" dirty="0">
                <a:solidFill>
                  <a:schemeClr val="tx1"/>
                </a:solidFill>
              </a:rPr>
              <a:t>, </a:t>
            </a:r>
            <a:r>
              <a:rPr lang="en-US" sz="4200" dirty="0" smtClean="0">
                <a:solidFill>
                  <a:schemeClr val="tx1"/>
                </a:solidFill>
              </a:rPr>
              <a:t>Senior Forecaster, WFO SGF</a:t>
            </a:r>
            <a:endParaRPr lang="en-US" sz="4200" dirty="0">
              <a:solidFill>
                <a:schemeClr val="tx1"/>
              </a:solidFill>
            </a:endParaRPr>
          </a:p>
          <a:p>
            <a:pPr lvl="1">
              <a:buFont typeface="Arial" panose="020B0604020202020204" pitchFamily="34" charset="0"/>
              <a:buChar char="•"/>
            </a:pPr>
            <a:r>
              <a:rPr lang="en-US" sz="4200" dirty="0">
                <a:solidFill>
                  <a:schemeClr val="tx1"/>
                </a:solidFill>
              </a:rPr>
              <a:t>Mike Sutton, </a:t>
            </a:r>
            <a:r>
              <a:rPr lang="en-US" sz="4200" dirty="0" smtClean="0">
                <a:solidFill>
                  <a:schemeClr val="tx1"/>
                </a:solidFill>
              </a:rPr>
              <a:t>ITO, WFO GRR</a:t>
            </a:r>
            <a:endParaRPr lang="en-US" sz="4200" dirty="0">
              <a:solidFill>
                <a:schemeClr val="tx1"/>
              </a:solidFill>
            </a:endParaRPr>
          </a:p>
          <a:p>
            <a:pPr lvl="1">
              <a:buFont typeface="Arial" panose="020B0604020202020204" pitchFamily="34" charset="0"/>
              <a:buChar char="•"/>
            </a:pPr>
            <a:r>
              <a:rPr lang="en-US" sz="4200" dirty="0">
                <a:solidFill>
                  <a:schemeClr val="tx1"/>
                </a:solidFill>
              </a:rPr>
              <a:t>Thomas </a:t>
            </a:r>
            <a:r>
              <a:rPr lang="en-US" sz="4200" dirty="0" err="1">
                <a:solidFill>
                  <a:schemeClr val="tx1"/>
                </a:solidFill>
              </a:rPr>
              <a:t>Turnage</a:t>
            </a:r>
            <a:r>
              <a:rPr lang="en-US" sz="4200" dirty="0">
                <a:solidFill>
                  <a:schemeClr val="tx1"/>
                </a:solidFill>
              </a:rPr>
              <a:t>, </a:t>
            </a:r>
            <a:r>
              <a:rPr lang="en-US" sz="4200" dirty="0" smtClean="0">
                <a:solidFill>
                  <a:schemeClr val="tx1"/>
                </a:solidFill>
              </a:rPr>
              <a:t>SOO, WFO GRR</a:t>
            </a:r>
            <a:endParaRPr lang="en-US" sz="4200" dirty="0">
              <a:solidFill>
                <a:schemeClr val="tx1"/>
              </a:solidFill>
            </a:endParaRPr>
          </a:p>
          <a:p>
            <a:pPr lvl="1">
              <a:buFont typeface="Arial" panose="020B0604020202020204" pitchFamily="34" charset="0"/>
              <a:buChar char="•"/>
            </a:pPr>
            <a:r>
              <a:rPr lang="en-US" sz="4200" dirty="0" smtClean="0">
                <a:solidFill>
                  <a:schemeClr val="tx1"/>
                </a:solidFill>
              </a:rPr>
              <a:t>Jerry </a:t>
            </a:r>
            <a:r>
              <a:rPr lang="en-US" sz="4200" dirty="0" err="1">
                <a:solidFill>
                  <a:schemeClr val="tx1"/>
                </a:solidFill>
              </a:rPr>
              <a:t>Wiedenfeld</a:t>
            </a:r>
            <a:r>
              <a:rPr lang="en-US" sz="4200" dirty="0">
                <a:solidFill>
                  <a:schemeClr val="tx1"/>
                </a:solidFill>
              </a:rPr>
              <a:t>, ITO, WFO </a:t>
            </a:r>
            <a:r>
              <a:rPr lang="en-US" sz="4200" dirty="0" smtClean="0">
                <a:solidFill>
                  <a:schemeClr val="tx1"/>
                </a:solidFill>
              </a:rPr>
              <a:t>MKX</a:t>
            </a:r>
            <a:endParaRPr lang="en-US" dirty="0"/>
          </a:p>
        </p:txBody>
      </p:sp>
    </p:spTree>
    <p:custDataLst>
      <p:tags r:id="rId1"/>
    </p:custDataLst>
    <p:extLst>
      <p:ext uri="{BB962C8B-B14F-4D97-AF65-F5344CB8AC3E}">
        <p14:creationId xmlns:p14="http://schemas.microsoft.com/office/powerpoint/2010/main" val="3228308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628650"/>
          </a:xfrm>
        </p:spPr>
        <p:txBody>
          <a:bodyPr>
            <a:normAutofit/>
          </a:bodyPr>
          <a:lstStyle/>
          <a:p>
            <a:r>
              <a:rPr lang="en-US" sz="2700" b="1" dirty="0">
                <a:solidFill>
                  <a:srgbClr val="002060"/>
                </a:solidFill>
              </a:rPr>
              <a:t>“Supercell Tornadic Environment” NSEA Bundle</a:t>
            </a:r>
          </a:p>
        </p:txBody>
      </p:sp>
      <p:sp>
        <p:nvSpPr>
          <p:cNvPr id="3" name="AutoShape 2" descr="Displaying 1.png"/>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AutoShape 2" descr="Displaying 2.png"/>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8" name="AutoShape 2" descr="Displaying JAN_02072016_2332_polygon.png"/>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1" t="15323" r="1344" b="7258"/>
          <a:stretch/>
        </p:blipFill>
        <p:spPr bwMode="auto">
          <a:xfrm>
            <a:off x="1359694" y="857250"/>
            <a:ext cx="6382941"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477" y="1314450"/>
            <a:ext cx="41433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6000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
            <a:ext cx="6800850" cy="628650"/>
          </a:xfrm>
        </p:spPr>
        <p:txBody>
          <a:bodyPr>
            <a:noAutofit/>
          </a:bodyPr>
          <a:lstStyle/>
          <a:p>
            <a:r>
              <a:rPr lang="en-US" sz="2000" b="1" dirty="0">
                <a:solidFill>
                  <a:srgbClr val="002060"/>
                </a:solidFill>
              </a:rPr>
              <a:t>“Supercell Tornadic Environment” NSEA Bundle</a:t>
            </a:r>
            <a:br>
              <a:rPr lang="en-US" sz="2000" b="1" dirty="0">
                <a:solidFill>
                  <a:srgbClr val="002060"/>
                </a:solidFill>
              </a:rPr>
            </a:br>
            <a:r>
              <a:rPr lang="en-US" sz="2000" b="1" dirty="0">
                <a:solidFill>
                  <a:srgbClr val="002060"/>
                </a:solidFill>
              </a:rPr>
              <a:t>Utilized During the New Orleans Tornado Outbreak</a:t>
            </a:r>
          </a:p>
        </p:txBody>
      </p:sp>
      <p:sp>
        <p:nvSpPr>
          <p:cNvPr id="3" name="AutoShape 2" descr="Displaying 1.png"/>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5" name="AutoShape 2" descr="Displaying 2.png"/>
          <p:cNvSpPr>
            <a:spLocks noChangeAspect="1" noChangeArrowheads="1"/>
          </p:cNvSpPr>
          <p:nvPr/>
        </p:nvSpPr>
        <p:spPr bwMode="auto">
          <a:xfrm>
            <a:off x="1373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
        <p:nvSpPr>
          <p:cNvPr id="6" name="Rectangle 5"/>
          <p:cNvSpPr/>
          <p:nvPr/>
        </p:nvSpPr>
        <p:spPr>
          <a:xfrm>
            <a:off x="1066800" y="1352550"/>
            <a:ext cx="6705600" cy="1708160"/>
          </a:xfrm>
          <a:prstGeom prst="rect">
            <a:avLst/>
          </a:prstGeom>
        </p:spPr>
        <p:txBody>
          <a:bodyPr wrap="square">
            <a:spAutoFit/>
          </a:bodyPr>
          <a:lstStyle/>
          <a:p>
            <a:r>
              <a:rPr lang="en-US" sz="2100" dirty="0">
                <a:solidFill>
                  <a:schemeClr val="tx1"/>
                </a:solidFill>
              </a:rPr>
              <a:t>I did manage to get a sneak peak at a tornado super cell with the "NSEA Cursor Readout". It was an eye opener to see "Supercell Tornadic Environment" indices in real time next to the threatening storm! It is an awesome application.   (SOO LIX)</a:t>
            </a:r>
          </a:p>
        </p:txBody>
      </p:sp>
      <p:sp>
        <p:nvSpPr>
          <p:cNvPr id="8" name="AutoShape 2" descr="Displaying JAN_02072016_2332_polygon.png"/>
          <p:cNvSpPr>
            <a:spLocks noChangeAspect="1" noChangeArrowheads="1"/>
          </p:cNvSpPr>
          <p:nvPr/>
        </p:nvSpPr>
        <p:spPr bwMode="auto">
          <a:xfrm>
            <a:off x="1488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spTree>
    <p:custDataLst>
      <p:tags r:id="rId1"/>
    </p:custDataLst>
    <p:extLst>
      <p:ext uri="{BB962C8B-B14F-4D97-AF65-F5344CB8AC3E}">
        <p14:creationId xmlns:p14="http://schemas.microsoft.com/office/powerpoint/2010/main" val="1893250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858000" cy="571500"/>
          </a:xfrm>
        </p:spPr>
        <p:txBody>
          <a:bodyPr>
            <a:normAutofit fontScale="90000"/>
          </a:bodyPr>
          <a:lstStyle/>
          <a:p>
            <a:r>
              <a:rPr lang="en-US" sz="2700" b="1" dirty="0">
                <a:solidFill>
                  <a:schemeClr val="tx1"/>
                </a:solidFill>
              </a:rPr>
              <a:t>WFO Scenario – Using NSEA Applications </a:t>
            </a:r>
          </a:p>
        </p:txBody>
      </p:sp>
      <p:sp>
        <p:nvSpPr>
          <p:cNvPr id="17" name="Content Placeholder 2"/>
          <p:cNvSpPr txBox="1">
            <a:spLocks/>
          </p:cNvSpPr>
          <p:nvPr/>
        </p:nvSpPr>
        <p:spPr>
          <a:xfrm>
            <a:off x="1507067" y="1270926"/>
            <a:ext cx="3200400" cy="1290771"/>
          </a:xfrm>
          <a:prstGeom prst="rect">
            <a:avLst/>
          </a:prstGeom>
        </p:spPr>
        <p:txBody>
          <a:bodyPr vert="horz" lIns="68580" tIns="34290" rIns="68580" bIns="3429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r>
              <a:rPr lang="en-US" sz="2400" b="1" dirty="0"/>
              <a:t>He/she needs to be able to display thermodynamic, wind shear, composite, etc. fields on-top of radar.</a:t>
            </a:r>
          </a:p>
          <a:p>
            <a:pPr algn="r"/>
            <a:r>
              <a:rPr lang="en-US" sz="2400" b="1" dirty="0"/>
              <a:t>This allow the radar operator have a better situational awareness of the severity potential and severity type. </a:t>
            </a:r>
          </a:p>
        </p:txBody>
      </p:sp>
      <p:sp>
        <p:nvSpPr>
          <p:cNvPr id="20" name="Oval 19"/>
          <p:cNvSpPr/>
          <p:nvPr/>
        </p:nvSpPr>
        <p:spPr>
          <a:xfrm>
            <a:off x="2957789" y="1585913"/>
            <a:ext cx="2971800" cy="3028950"/>
          </a:xfrm>
          <a:prstGeom prst="ellipse">
            <a:avLst/>
          </a:prstGeom>
          <a:noFill/>
          <a:ln w="1016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b="1">
              <a:solidFill>
                <a:schemeClr val="tx1"/>
              </a:solidFill>
            </a:endParaRPr>
          </a:p>
        </p:txBody>
      </p:sp>
      <p:pic>
        <p:nvPicPr>
          <p:cNvPr id="4" name="Picture 2" descr="P:\Pictures\Forestercalendar\office_01.jpg"/>
          <p:cNvPicPr>
            <a:picLocks noChangeAspect="1" noChangeArrowheads="1"/>
          </p:cNvPicPr>
          <p:nvPr/>
        </p:nvPicPr>
        <p:blipFill>
          <a:blip r:embed="rId4"/>
          <a:srcRect/>
          <a:stretch>
            <a:fillRect/>
          </a:stretch>
        </p:blipFill>
        <p:spPr bwMode="auto">
          <a:xfrm>
            <a:off x="1272133" y="850107"/>
            <a:ext cx="3343512" cy="22359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H="1" flipV="1">
            <a:off x="2079372" y="2943225"/>
            <a:ext cx="119592" cy="515013"/>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000500" y="1085850"/>
            <a:ext cx="914400" cy="714375"/>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 name="Content Placeholder 2"/>
          <p:cNvSpPr txBox="1">
            <a:spLocks/>
          </p:cNvSpPr>
          <p:nvPr/>
        </p:nvSpPr>
        <p:spPr>
          <a:xfrm>
            <a:off x="4857750" y="725752"/>
            <a:ext cx="3028950" cy="2217473"/>
          </a:xfrm>
          <a:prstGeom prst="rect">
            <a:avLst/>
          </a:prstGeom>
          <a:solidFill>
            <a:schemeClr val="bg1">
              <a:lumMod val="95000"/>
            </a:schemeClr>
          </a:solidFill>
        </p:spPr>
        <p:txBody>
          <a:bodyPr vert="horz" lIns="68580" tIns="34290" rIns="68580" bIns="3429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50" b="1" i="1" dirty="0"/>
              <a:t>Short-Term Forecaster/ </a:t>
            </a:r>
            <a:r>
              <a:rPr lang="en-US" sz="2250" b="1" i="1" dirty="0" err="1"/>
              <a:t>mesoanalyst</a:t>
            </a:r>
            <a:r>
              <a:rPr lang="en-US" sz="2250" b="1" i="1" dirty="0"/>
              <a:t> (multiple duties) (NSE Application)</a:t>
            </a:r>
          </a:p>
          <a:p>
            <a:r>
              <a:rPr lang="en-US" sz="2250" b="1" dirty="0">
                <a:solidFill>
                  <a:srgbClr val="0070C0"/>
                </a:solidFill>
              </a:rPr>
              <a:t>NSE Tool will highlight areas in/near the CWA that are most prone to severe weather.</a:t>
            </a:r>
          </a:p>
          <a:p>
            <a:r>
              <a:rPr lang="en-US" sz="2250" b="1" dirty="0">
                <a:solidFill>
                  <a:srgbClr val="0070C0"/>
                </a:solidFill>
              </a:rPr>
              <a:t>Able to monitor numerous parameters.</a:t>
            </a:r>
          </a:p>
          <a:p>
            <a:r>
              <a:rPr lang="en-US" sz="2250" b="1" dirty="0">
                <a:solidFill>
                  <a:srgbClr val="0070C0"/>
                </a:solidFill>
              </a:rPr>
              <a:t>Tool will help forecasters quickly diagnose the environments potential severity and severity type.</a:t>
            </a:r>
          </a:p>
          <a:p>
            <a:pPr marL="0" indent="0">
              <a:buNone/>
            </a:pPr>
            <a:endParaRPr lang="en-US" sz="2400" b="1" dirty="0"/>
          </a:p>
        </p:txBody>
      </p:sp>
      <p:sp>
        <p:nvSpPr>
          <p:cNvPr id="19" name="Oval 18"/>
          <p:cNvSpPr/>
          <p:nvPr/>
        </p:nvSpPr>
        <p:spPr>
          <a:xfrm>
            <a:off x="5108323" y="3150394"/>
            <a:ext cx="2549777" cy="1912277"/>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lumMod val="95000"/>
                  </a:schemeClr>
                </a:solidFill>
              </a:rPr>
              <a:t>Best Practice:</a:t>
            </a:r>
          </a:p>
          <a:p>
            <a:pPr algn="ctr">
              <a:defRPr/>
            </a:pPr>
            <a:r>
              <a:rPr lang="en-US" sz="1800" b="1" dirty="0">
                <a:solidFill>
                  <a:srgbClr val="FFFF00"/>
                </a:solidFill>
              </a:rPr>
              <a:t>Increased Situational Awareness</a:t>
            </a:r>
          </a:p>
        </p:txBody>
      </p:sp>
      <p:sp>
        <p:nvSpPr>
          <p:cNvPr id="5" name="Content Placeholder 2"/>
          <p:cNvSpPr txBox="1">
            <a:spLocks/>
          </p:cNvSpPr>
          <p:nvPr/>
        </p:nvSpPr>
        <p:spPr>
          <a:xfrm>
            <a:off x="1332695" y="3458238"/>
            <a:ext cx="3622422" cy="1600200"/>
          </a:xfrm>
          <a:prstGeom prst="rect">
            <a:avLst/>
          </a:prstGeom>
          <a:solidFill>
            <a:schemeClr val="bg1">
              <a:lumMod val="95000"/>
            </a:schemeClr>
          </a:solidFill>
        </p:spPr>
        <p:txBody>
          <a:bodyPr vert="horz" lIns="68580" tIns="34290" rIns="68580" bIns="3429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i="1" dirty="0"/>
              <a:t>Radar Operator (NSE Cursor Readout Bundles)</a:t>
            </a:r>
          </a:p>
          <a:p>
            <a:r>
              <a:rPr lang="en-US" sz="1800" b="1" dirty="0">
                <a:solidFill>
                  <a:srgbClr val="0070C0"/>
                </a:solidFill>
              </a:rPr>
              <a:t>Radar operator will able to display thermodynamic, wind shear, composite, etc. fields on-top of radar data.</a:t>
            </a:r>
          </a:p>
          <a:p>
            <a:r>
              <a:rPr lang="en-US" sz="1800" b="1" dirty="0">
                <a:solidFill>
                  <a:srgbClr val="0070C0"/>
                </a:solidFill>
              </a:rPr>
              <a:t>Allows the radar operator to have better situational awareness of the severity potential and severity type.</a:t>
            </a:r>
            <a:endParaRPr lang="en-US" sz="1800" b="1" dirty="0"/>
          </a:p>
          <a:p>
            <a:pPr marL="0" indent="0">
              <a:buNone/>
            </a:pPr>
            <a:endParaRPr lang="en-US" sz="1800" b="1" dirty="0"/>
          </a:p>
        </p:txBody>
      </p:sp>
    </p:spTree>
    <p:custDataLst>
      <p:tags r:id="rId1"/>
    </p:custDataLst>
    <p:extLst>
      <p:ext uri="{BB962C8B-B14F-4D97-AF65-F5344CB8AC3E}">
        <p14:creationId xmlns:p14="http://schemas.microsoft.com/office/powerpoint/2010/main" val="38153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0"/>
            <a:ext cx="6172200" cy="857250"/>
          </a:xfrm>
        </p:spPr>
        <p:txBody>
          <a:bodyPr>
            <a:normAutofit/>
          </a:bodyPr>
          <a:lstStyle/>
          <a:p>
            <a:r>
              <a:rPr lang="en-US" sz="2700" b="1" dirty="0">
                <a:solidFill>
                  <a:schemeClr val="tx1"/>
                </a:solidFill>
              </a:rPr>
              <a:t>What’s Happening Now</a:t>
            </a:r>
          </a:p>
        </p:txBody>
      </p:sp>
      <p:sp>
        <p:nvSpPr>
          <p:cNvPr id="3" name="Content Placeholder 2"/>
          <p:cNvSpPr>
            <a:spLocks noGrp="1"/>
          </p:cNvSpPr>
          <p:nvPr>
            <p:ph idx="1"/>
          </p:nvPr>
        </p:nvSpPr>
        <p:spPr>
          <a:xfrm>
            <a:off x="1314450" y="914400"/>
            <a:ext cx="6515100" cy="3943350"/>
          </a:xfrm>
        </p:spPr>
        <p:txBody>
          <a:bodyPr>
            <a:normAutofit/>
          </a:bodyPr>
          <a:lstStyle/>
          <a:p>
            <a:r>
              <a:rPr lang="en-US" b="1" dirty="0" smtClean="0">
                <a:solidFill>
                  <a:schemeClr val="tx1"/>
                </a:solidFill>
              </a:rPr>
              <a:t>Bi-weekly coordination calls with OPG until evaluation.</a:t>
            </a:r>
          </a:p>
          <a:p>
            <a:r>
              <a:rPr lang="en-US" b="1" dirty="0" smtClean="0">
                <a:solidFill>
                  <a:schemeClr val="tx1"/>
                </a:solidFill>
              </a:rPr>
              <a:t>3 members from the NSEA Project team traveled to the OPG during the last week of March.  The purpose is to work with OPG to make sure the NSEA/OPG Evaluation is ready.</a:t>
            </a:r>
          </a:p>
          <a:p>
            <a:r>
              <a:rPr lang="en-US" b="1" dirty="0" smtClean="0">
                <a:solidFill>
                  <a:schemeClr val="tx1"/>
                </a:solidFill>
              </a:rPr>
              <a:t>A Subject Matter Expert (SME) from the NSEA project team will be available during the OPG evaluations.</a:t>
            </a:r>
          </a:p>
          <a:p>
            <a:endParaRPr lang="en-US" b="1" dirty="0" smtClean="0"/>
          </a:p>
          <a:p>
            <a:endParaRPr lang="en-US" b="1" dirty="0" smtClean="0"/>
          </a:p>
        </p:txBody>
      </p:sp>
    </p:spTree>
    <p:custDataLst>
      <p:tags r:id="rId1"/>
    </p:custDataLst>
    <p:extLst>
      <p:ext uri="{BB962C8B-B14F-4D97-AF65-F5344CB8AC3E}">
        <p14:creationId xmlns:p14="http://schemas.microsoft.com/office/powerpoint/2010/main" val="3465986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Future Plans</a:t>
            </a:r>
          </a:p>
        </p:txBody>
      </p:sp>
      <p:sp>
        <p:nvSpPr>
          <p:cNvPr id="73" name="Shape 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a:r>
              <a:rPr lang="en-US" dirty="0"/>
              <a:t>Evaluation of NSEA Applications at OPG May-June, 2017 (4 weeks</a:t>
            </a:r>
            <a:r>
              <a:rPr lang="en-US" dirty="0" smtClean="0"/>
              <a:t>)</a:t>
            </a:r>
            <a:endParaRPr lang="en-US" dirty="0"/>
          </a:p>
          <a:p>
            <a:pPr marL="457200" lvl="0" indent="-228600"/>
            <a:r>
              <a:rPr lang="en-US" dirty="0"/>
              <a:t>Purpose is to demonstrate, evaluate, and gather feedback from incoming forecasters on the two NSE applications.  Use of the applications at different office positions/functions and with other NSE Applications, such as </a:t>
            </a:r>
            <a:r>
              <a:rPr lang="en-US" dirty="0" err="1"/>
              <a:t>ProbSevere</a:t>
            </a:r>
            <a:r>
              <a:rPr lang="en-US" dirty="0"/>
              <a:t>.</a:t>
            </a:r>
          </a:p>
          <a:p>
            <a:pPr marL="457200" lvl="0" indent="-228600"/>
            <a:r>
              <a:rPr lang="en-US" dirty="0" smtClean="0"/>
              <a:t>Final </a:t>
            </a:r>
            <a:r>
              <a:rPr lang="en-US" dirty="0"/>
              <a:t>goal is to gain approval to have the </a:t>
            </a:r>
            <a:r>
              <a:rPr lang="en-US" dirty="0" smtClean="0"/>
              <a:t>NSEA Digital Cursor Readout </a:t>
            </a:r>
            <a:r>
              <a:rPr lang="en-US" dirty="0"/>
              <a:t>baselined.  The </a:t>
            </a:r>
            <a:r>
              <a:rPr lang="en-US" dirty="0" smtClean="0"/>
              <a:t>NSEA </a:t>
            </a:r>
            <a:r>
              <a:rPr lang="en-US" dirty="0"/>
              <a:t>Application will remain a VLAB local application </a:t>
            </a:r>
            <a:r>
              <a:rPr lang="en-US" dirty="0" smtClean="0"/>
              <a:t>project for continued development after OPG.</a:t>
            </a:r>
            <a:endParaRPr lang="en-US"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
            <a:ext cx="6858000" cy="1131570"/>
          </a:xfrm>
        </p:spPr>
        <p:txBody>
          <a:bodyPr>
            <a:normAutofit/>
          </a:bodyPr>
          <a:lstStyle/>
          <a:p>
            <a:r>
              <a:rPr lang="en-US" sz="2700" b="1" dirty="0">
                <a:solidFill>
                  <a:srgbClr val="002060"/>
                </a:solidFill>
              </a:rPr>
              <a:t>Higher Temporal Resolution </a:t>
            </a:r>
            <a:br>
              <a:rPr lang="en-US" sz="2700" b="1" dirty="0">
                <a:solidFill>
                  <a:srgbClr val="002060"/>
                </a:solidFill>
              </a:rPr>
            </a:br>
            <a:r>
              <a:rPr lang="en-US" sz="2700" b="1" dirty="0">
                <a:solidFill>
                  <a:srgbClr val="002060"/>
                </a:solidFill>
              </a:rPr>
              <a:t>is Critical for Improved NSE Analysis</a:t>
            </a:r>
          </a:p>
        </p:txBody>
      </p:sp>
      <p:sp>
        <p:nvSpPr>
          <p:cNvPr id="3" name="Content Placeholder 2"/>
          <p:cNvSpPr>
            <a:spLocks noGrp="1"/>
          </p:cNvSpPr>
          <p:nvPr>
            <p:ph idx="1"/>
          </p:nvPr>
        </p:nvSpPr>
        <p:spPr>
          <a:xfrm>
            <a:off x="1314450" y="1314450"/>
            <a:ext cx="6515100" cy="3600450"/>
          </a:xfrm>
        </p:spPr>
        <p:txBody>
          <a:bodyPr>
            <a:normAutofit/>
          </a:bodyPr>
          <a:lstStyle/>
          <a:p>
            <a:r>
              <a:rPr lang="en-US" b="1" dirty="0" smtClean="0">
                <a:solidFill>
                  <a:schemeClr val="tx1"/>
                </a:solidFill>
              </a:rPr>
              <a:t>Possible ways to improve temporal resolution:</a:t>
            </a:r>
          </a:p>
          <a:p>
            <a:pPr>
              <a:buFont typeface="Wingdings" panose="05000000000000000000" pitchFamily="2" charset="2"/>
              <a:buChar char="§"/>
            </a:pPr>
            <a:r>
              <a:rPr lang="en-US" b="1" dirty="0" smtClean="0">
                <a:solidFill>
                  <a:schemeClr val="tx1"/>
                </a:solidFill>
              </a:rPr>
              <a:t>Higher temporal model resolution (Example: RUA)</a:t>
            </a:r>
          </a:p>
          <a:p>
            <a:pPr>
              <a:buFont typeface="Wingdings" panose="05000000000000000000" pitchFamily="2" charset="2"/>
              <a:buChar char="§"/>
            </a:pPr>
            <a:r>
              <a:rPr lang="en-US" b="1" dirty="0" smtClean="0">
                <a:solidFill>
                  <a:schemeClr val="tx1"/>
                </a:solidFill>
              </a:rPr>
              <a:t>Utilizing higher resolution observation platforms, such as 5-mintue METARs, GOES-R wind information, aircraft observations, etc.</a:t>
            </a:r>
          </a:p>
          <a:p>
            <a:endParaRPr lang="en-US" b="1" dirty="0">
              <a:solidFill>
                <a:schemeClr val="tx1"/>
              </a:solidFill>
            </a:endParaRPr>
          </a:p>
          <a:p>
            <a:r>
              <a:rPr lang="en-US" b="1" dirty="0" smtClean="0">
                <a:solidFill>
                  <a:schemeClr val="tx1"/>
                </a:solidFill>
              </a:rPr>
              <a:t>Recommend further research/projects focusing on the best ways to combine these platforms.</a:t>
            </a:r>
          </a:p>
        </p:txBody>
      </p:sp>
    </p:spTree>
    <p:custDataLst>
      <p:tags r:id="rId1"/>
    </p:custDataLst>
    <p:extLst>
      <p:ext uri="{BB962C8B-B14F-4D97-AF65-F5344CB8AC3E}">
        <p14:creationId xmlns:p14="http://schemas.microsoft.com/office/powerpoint/2010/main" val="106601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533"/>
          <p:cNvSpPr txBox="1"/>
          <p:nvPr/>
        </p:nvSpPr>
        <p:spPr>
          <a:xfrm>
            <a:off x="1143000" y="114300"/>
            <a:ext cx="6800850" cy="571500"/>
          </a:xfrm>
          <a:prstGeom prst="rect">
            <a:avLst/>
          </a:prstGeom>
          <a:noFill/>
          <a:ln>
            <a:noFill/>
          </a:ln>
        </p:spPr>
        <p:txBody>
          <a:bodyPr lIns="68569" tIns="34275" rIns="68569" bIns="34275" anchor="t" anchorCtr="0">
            <a:noAutofit/>
          </a:bodyPr>
          <a:lstStyle/>
          <a:p>
            <a:pPr algn="ctr">
              <a:buClr>
                <a:srgbClr val="F3FDFF"/>
              </a:buClr>
              <a:buSzPct val="25000"/>
              <a:buFont typeface="Calibri"/>
              <a:buNone/>
            </a:pPr>
            <a:r>
              <a:rPr lang="en-US" sz="4000" b="1" kern="1200" dirty="0">
                <a:solidFill>
                  <a:srgbClr val="002060"/>
                </a:solidFill>
                <a:latin typeface="Calibri"/>
                <a:ea typeface="Calibri"/>
                <a:cs typeface="Calibri"/>
                <a:sym typeface="Calibri"/>
              </a:rPr>
              <a:t>NSEA </a:t>
            </a:r>
            <a:r>
              <a:rPr lang="en-US" sz="4000" b="1" kern="1200" dirty="0" err="1" smtClean="0">
                <a:solidFill>
                  <a:srgbClr val="002060"/>
                </a:solidFill>
                <a:latin typeface="Calibri"/>
                <a:ea typeface="Calibri"/>
                <a:cs typeface="Calibri"/>
                <a:sym typeface="Calibri"/>
              </a:rPr>
              <a:t>Project..Questions</a:t>
            </a:r>
            <a:endParaRPr lang="en-US" sz="4000" b="1" kern="1200" dirty="0">
              <a:solidFill>
                <a:srgbClr val="002060"/>
              </a:solidFill>
              <a:latin typeface="Calibri"/>
              <a:ea typeface="Calibri"/>
              <a:cs typeface="Calibri"/>
              <a:sym typeface="Calibri"/>
            </a:endParaRPr>
          </a:p>
        </p:txBody>
      </p:sp>
      <p:sp>
        <p:nvSpPr>
          <p:cNvPr id="7" name="Shape 534"/>
          <p:cNvSpPr txBox="1">
            <a:spLocks/>
          </p:cNvSpPr>
          <p:nvPr/>
        </p:nvSpPr>
        <p:spPr>
          <a:xfrm>
            <a:off x="1200151" y="1037167"/>
            <a:ext cx="6665516" cy="2963333"/>
          </a:xfrm>
          <a:prstGeom prst="rect">
            <a:avLst/>
          </a:prstGeom>
          <a:solidFill>
            <a:schemeClr val="bg1">
              <a:lumMod val="85000"/>
            </a:schemeClr>
          </a:solidFill>
          <a:ln>
            <a:noFill/>
          </a:ln>
        </p:spPr>
        <p:txBody>
          <a:bodyPr vert="horz" lIns="68569" tIns="34275" rIns="68569" bIns="3427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52388" algn="ctr">
              <a:spcBef>
                <a:spcPts val="0"/>
              </a:spcBef>
              <a:buClr>
                <a:prstClr val="black"/>
              </a:buClr>
              <a:buSzPct val="34375"/>
              <a:buNone/>
            </a:pPr>
            <a:r>
              <a:rPr lang="en-US" sz="2400" dirty="0">
                <a:solidFill>
                  <a:prstClr val="black">
                    <a:lumMod val="65000"/>
                    <a:lumOff val="35000"/>
                  </a:prstClr>
                </a:solidFill>
                <a:latin typeface="Arial"/>
                <a:ea typeface="Arial"/>
                <a:cs typeface="Arial"/>
              </a:rPr>
              <a:t>Thanks for your interest in the NSEA Project</a:t>
            </a:r>
          </a:p>
          <a:p>
            <a:pPr marL="0" indent="-52388" algn="ctr">
              <a:spcBef>
                <a:spcPts val="0"/>
              </a:spcBef>
              <a:buClr>
                <a:prstClr val="black"/>
              </a:buClr>
              <a:buSzPct val="34375"/>
              <a:buNone/>
            </a:pPr>
            <a:endParaRPr lang="en-US" sz="2400" dirty="0">
              <a:solidFill>
                <a:prstClr val="black">
                  <a:lumMod val="65000"/>
                  <a:lumOff val="35000"/>
                </a:prstClr>
              </a:solidFill>
              <a:latin typeface="Arial"/>
              <a:ea typeface="Arial"/>
              <a:cs typeface="Arial"/>
            </a:endParaRPr>
          </a:p>
          <a:p>
            <a:pPr marL="0" indent="-52388" algn="ctr">
              <a:spcBef>
                <a:spcPts val="0"/>
              </a:spcBef>
              <a:buClr>
                <a:prstClr val="black"/>
              </a:buClr>
              <a:buSzPct val="34375"/>
              <a:buNone/>
            </a:pPr>
            <a:r>
              <a:rPr lang="en-US" sz="2400" dirty="0">
                <a:solidFill>
                  <a:prstClr val="black">
                    <a:lumMod val="65000"/>
                    <a:lumOff val="35000"/>
                  </a:prstClr>
                </a:solidFill>
                <a:latin typeface="Arial"/>
                <a:ea typeface="Arial"/>
                <a:cs typeface="Arial"/>
              </a:rPr>
              <a:t>The </a:t>
            </a:r>
            <a:r>
              <a:rPr lang="en-US" sz="2400" dirty="0" err="1">
                <a:solidFill>
                  <a:prstClr val="black">
                    <a:lumMod val="65000"/>
                    <a:lumOff val="35000"/>
                  </a:prstClr>
                </a:solidFill>
                <a:latin typeface="Arial"/>
                <a:ea typeface="Arial"/>
                <a:cs typeface="Arial"/>
              </a:rPr>
              <a:t>Vlab</a:t>
            </a:r>
            <a:r>
              <a:rPr lang="en-US" sz="2400" dirty="0">
                <a:solidFill>
                  <a:prstClr val="black">
                    <a:lumMod val="65000"/>
                    <a:lumOff val="35000"/>
                  </a:prstClr>
                </a:solidFill>
                <a:latin typeface="Arial"/>
                <a:ea typeface="Arial"/>
                <a:cs typeface="Arial"/>
              </a:rPr>
              <a:t> page for the NSEA Project:</a:t>
            </a:r>
          </a:p>
          <a:p>
            <a:pPr marL="0" indent="-52388" algn="ctr">
              <a:spcBef>
                <a:spcPts val="0"/>
              </a:spcBef>
              <a:buClr>
                <a:prstClr val="black"/>
              </a:buClr>
              <a:buSzPct val="34375"/>
              <a:buNone/>
            </a:pPr>
            <a:r>
              <a:rPr lang="en-US" sz="1800" dirty="0">
                <a:solidFill>
                  <a:prstClr val="white"/>
                </a:solidFill>
                <a:latin typeface="Arial"/>
                <a:ea typeface="Arial"/>
                <a:cs typeface="Arial"/>
                <a:hlinkClick r:id="rId4"/>
              </a:rPr>
              <a:t>https://vlab.ncep.noaa.gov/group/near-storm-environment-awareness-project/home</a:t>
            </a:r>
            <a:endParaRPr lang="en-US" sz="1800" dirty="0">
              <a:solidFill>
                <a:prstClr val="white"/>
              </a:solidFill>
              <a:latin typeface="Arial"/>
              <a:ea typeface="Arial"/>
              <a:cs typeface="Arial"/>
            </a:endParaRPr>
          </a:p>
          <a:p>
            <a:pPr marL="0" indent="-52388" algn="ctr">
              <a:spcBef>
                <a:spcPts val="0"/>
              </a:spcBef>
              <a:buClr>
                <a:prstClr val="black"/>
              </a:buClr>
              <a:buSzPct val="34375"/>
              <a:buNone/>
            </a:pPr>
            <a:endParaRPr lang="en-US" sz="1800" dirty="0">
              <a:solidFill>
                <a:prstClr val="black"/>
              </a:solidFill>
              <a:latin typeface="Arial"/>
              <a:ea typeface="Arial"/>
              <a:cs typeface="Arial"/>
            </a:endParaRPr>
          </a:p>
          <a:p>
            <a:pPr marL="0" indent="-52388" algn="ctr">
              <a:spcBef>
                <a:spcPts val="0"/>
              </a:spcBef>
              <a:buClr>
                <a:prstClr val="black"/>
              </a:buClr>
              <a:buSzPct val="34375"/>
              <a:buNone/>
            </a:pPr>
            <a:r>
              <a:rPr lang="en-US" sz="2400" dirty="0">
                <a:solidFill>
                  <a:prstClr val="black">
                    <a:lumMod val="65000"/>
                    <a:lumOff val="35000"/>
                  </a:prstClr>
                </a:solidFill>
                <a:latin typeface="Arial"/>
                <a:ea typeface="Arial"/>
                <a:cs typeface="Arial"/>
              </a:rPr>
              <a:t>The </a:t>
            </a:r>
            <a:r>
              <a:rPr lang="en-US" sz="2400" dirty="0" err="1">
                <a:solidFill>
                  <a:prstClr val="black">
                    <a:lumMod val="65000"/>
                    <a:lumOff val="35000"/>
                  </a:prstClr>
                </a:solidFill>
                <a:latin typeface="Arial"/>
                <a:ea typeface="Arial"/>
                <a:cs typeface="Arial"/>
              </a:rPr>
              <a:t>Vlab</a:t>
            </a:r>
            <a:r>
              <a:rPr lang="en-US" sz="2400" dirty="0">
                <a:solidFill>
                  <a:prstClr val="black">
                    <a:lumMod val="65000"/>
                    <a:lumOff val="35000"/>
                  </a:prstClr>
                </a:solidFill>
                <a:latin typeface="Arial"/>
                <a:ea typeface="Arial"/>
                <a:cs typeface="Arial"/>
              </a:rPr>
              <a:t> </a:t>
            </a:r>
            <a:r>
              <a:rPr lang="en-US" sz="2400" dirty="0" err="1">
                <a:solidFill>
                  <a:prstClr val="black">
                    <a:lumMod val="65000"/>
                    <a:lumOff val="35000"/>
                  </a:prstClr>
                </a:solidFill>
                <a:latin typeface="Arial"/>
                <a:ea typeface="Arial"/>
                <a:cs typeface="Arial"/>
              </a:rPr>
              <a:t>Redmine</a:t>
            </a:r>
            <a:r>
              <a:rPr lang="en-US" sz="2400" dirty="0">
                <a:solidFill>
                  <a:prstClr val="black">
                    <a:lumMod val="65000"/>
                    <a:lumOff val="35000"/>
                  </a:prstClr>
                </a:solidFill>
                <a:latin typeface="Arial"/>
                <a:ea typeface="Arial"/>
                <a:cs typeface="Arial"/>
              </a:rPr>
              <a:t> page for the NSEA Project:</a:t>
            </a:r>
          </a:p>
          <a:p>
            <a:pPr marL="0" indent="-52388" algn="ctr">
              <a:spcBef>
                <a:spcPts val="0"/>
              </a:spcBef>
              <a:buClr>
                <a:prstClr val="black"/>
              </a:buClr>
              <a:buSzPct val="34375"/>
              <a:buNone/>
            </a:pPr>
            <a:r>
              <a:rPr lang="en-US" sz="1800" dirty="0">
                <a:solidFill>
                  <a:srgbClr val="FFFF00"/>
                </a:solidFill>
                <a:latin typeface="Arial"/>
                <a:ea typeface="Arial"/>
                <a:cs typeface="Arial"/>
                <a:hlinkClick r:id="rId5"/>
              </a:rPr>
              <a:t>https://vlab.ncep.noaa.gov/redmine/projects/nsea-project</a:t>
            </a:r>
            <a:endParaRPr lang="en-US" sz="1800" dirty="0">
              <a:solidFill>
                <a:srgbClr val="FFFF00"/>
              </a:solidFill>
              <a:latin typeface="Arial"/>
              <a:ea typeface="Arial"/>
              <a:cs typeface="Arial"/>
            </a:endParaRPr>
          </a:p>
          <a:p>
            <a:pPr marL="0" indent="-52388" algn="ctr">
              <a:spcBef>
                <a:spcPts val="0"/>
              </a:spcBef>
              <a:buClr>
                <a:prstClr val="black"/>
              </a:buClr>
              <a:buSzPct val="34375"/>
              <a:buNone/>
            </a:pPr>
            <a:endParaRPr lang="en-US" sz="2400" dirty="0">
              <a:solidFill>
                <a:srgbClr val="FFFF00"/>
              </a:solidFill>
              <a:latin typeface="Arial"/>
              <a:ea typeface="Arial"/>
              <a:cs typeface="Arial"/>
            </a:endParaRPr>
          </a:p>
          <a:p>
            <a:pPr marL="0" indent="-52388" algn="ctr">
              <a:spcBef>
                <a:spcPts val="0"/>
              </a:spcBef>
              <a:buClr>
                <a:prstClr val="black"/>
              </a:buClr>
              <a:buSzPct val="34375"/>
              <a:buNone/>
            </a:pPr>
            <a:endParaRPr lang="en-US" sz="2400" dirty="0">
              <a:solidFill>
                <a:srgbClr val="FFFF00"/>
              </a:solidFill>
              <a:latin typeface="Arial"/>
              <a:ea typeface="Arial"/>
              <a:cs typeface="Arial"/>
            </a:endParaRPr>
          </a:p>
          <a:p>
            <a:pPr marL="0" indent="-52388" algn="ctr">
              <a:spcBef>
                <a:spcPts val="0"/>
              </a:spcBef>
              <a:buClr>
                <a:prstClr val="black"/>
              </a:buClr>
              <a:buSzPct val="34375"/>
              <a:buNone/>
            </a:pPr>
            <a:endParaRPr lang="en-US" sz="2400" dirty="0">
              <a:solidFill>
                <a:srgbClr val="FFFF00"/>
              </a:solidFill>
              <a:latin typeface="Arial"/>
              <a:ea typeface="Arial"/>
              <a:cs typeface="Arial"/>
            </a:endParaRPr>
          </a:p>
        </p:txBody>
      </p:sp>
    </p:spTree>
    <p:custDataLst>
      <p:tags r:id="rId1"/>
    </p:custDataLst>
    <p:extLst>
      <p:ext uri="{BB962C8B-B14F-4D97-AF65-F5344CB8AC3E}">
        <p14:creationId xmlns:p14="http://schemas.microsoft.com/office/powerpoint/2010/main" val="1683150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Presentation Objectives</a:t>
            </a:r>
            <a:endParaRPr lang="en-US" b="1" dirty="0"/>
          </a:p>
        </p:txBody>
      </p:sp>
      <p:sp>
        <p:nvSpPr>
          <p:cNvPr id="3" name="Content Placeholder 2"/>
          <p:cNvSpPr>
            <a:spLocks noGrp="1"/>
          </p:cNvSpPr>
          <p:nvPr>
            <p:ph idx="1"/>
          </p:nvPr>
        </p:nvSpPr>
        <p:spPr>
          <a:xfrm>
            <a:off x="1257300" y="1200151"/>
            <a:ext cx="6629400" cy="3394472"/>
          </a:xfrm>
        </p:spPr>
        <p:txBody>
          <a:bodyPr>
            <a:normAutofit/>
          </a:bodyPr>
          <a:lstStyle/>
          <a:p>
            <a:r>
              <a:rPr lang="en-US" b="1" i="1" dirty="0" smtClean="0"/>
              <a:t>Overview of the Near-Storm Environmental Awareness (NSEA) Project</a:t>
            </a:r>
          </a:p>
          <a:p>
            <a:r>
              <a:rPr lang="en-US" b="1" i="1" dirty="0" smtClean="0"/>
              <a:t>Background and History of the NSEA Project</a:t>
            </a:r>
          </a:p>
          <a:p>
            <a:r>
              <a:rPr lang="en-US" b="1" i="1" dirty="0" smtClean="0"/>
              <a:t>NSEA Applications</a:t>
            </a:r>
          </a:p>
          <a:p>
            <a:r>
              <a:rPr lang="en-US" b="1" i="1" dirty="0" smtClean="0"/>
              <a:t>NSEA/OPG Demonstration</a:t>
            </a:r>
          </a:p>
          <a:p>
            <a:r>
              <a:rPr lang="en-US" b="1" i="1" dirty="0" smtClean="0"/>
              <a:t>Temporal Resolution - Future</a:t>
            </a:r>
          </a:p>
        </p:txBody>
      </p:sp>
    </p:spTree>
    <p:custDataLst>
      <p:tags r:id="rId1"/>
    </p:custDataLst>
    <p:extLst>
      <p:ext uri="{BB962C8B-B14F-4D97-AF65-F5344CB8AC3E}">
        <p14:creationId xmlns:p14="http://schemas.microsoft.com/office/powerpoint/2010/main" val="1518518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114301"/>
            <a:ext cx="5829300" cy="514350"/>
          </a:xfrm>
        </p:spPr>
        <p:txBody>
          <a:bodyPr>
            <a:normAutofit/>
          </a:bodyPr>
          <a:lstStyle/>
          <a:p>
            <a:r>
              <a:rPr lang="en-US" sz="2700" b="1" dirty="0"/>
              <a:t>Background and History of NSEA</a:t>
            </a:r>
          </a:p>
        </p:txBody>
      </p:sp>
      <p:sp>
        <p:nvSpPr>
          <p:cNvPr id="5" name="Subtitle 4"/>
          <p:cNvSpPr>
            <a:spLocks noGrp="1"/>
          </p:cNvSpPr>
          <p:nvPr>
            <p:ph type="subTitle" idx="1"/>
          </p:nvPr>
        </p:nvSpPr>
        <p:spPr>
          <a:xfrm>
            <a:off x="1371600" y="800100"/>
            <a:ext cx="6400800" cy="800100"/>
          </a:xfrm>
        </p:spPr>
        <p:txBody>
          <a:bodyPr>
            <a:noAutofit/>
          </a:bodyPr>
          <a:lstStyle/>
          <a:p>
            <a:pPr algn="l"/>
            <a:r>
              <a:rPr lang="en-US" sz="2100" b="1" i="1" dirty="0">
                <a:solidFill>
                  <a:schemeClr val="tx1"/>
                </a:solidFill>
              </a:rPr>
              <a:t>2010-2015:</a:t>
            </a:r>
          </a:p>
          <a:p>
            <a:pPr algn="l"/>
            <a:r>
              <a:rPr lang="en-US" sz="2100" dirty="0">
                <a:solidFill>
                  <a:schemeClr val="tx1"/>
                </a:solidFill>
              </a:rPr>
              <a:t>Began as an AWIPS I Application called the</a:t>
            </a:r>
          </a:p>
          <a:p>
            <a:pPr algn="l"/>
            <a:r>
              <a:rPr lang="en-US" sz="2100" b="1" dirty="0">
                <a:solidFill>
                  <a:schemeClr val="tx1"/>
                </a:solidFill>
              </a:rPr>
              <a:t>Storm Monitor and Analysis Program</a:t>
            </a:r>
          </a:p>
        </p:txBody>
      </p:sp>
      <p:pic>
        <p:nvPicPr>
          <p:cNvPr id="6" name="Picture 5" descr="StormMonitor-22z-042711.gif"/>
          <p:cNvPicPr/>
          <p:nvPr/>
        </p:nvPicPr>
        <p:blipFill>
          <a:blip r:embed="rId3" cstate="print">
            <a:extLst>
              <a:ext uri="{28A0092B-C50C-407E-A947-70E740481C1C}">
                <a14:useLocalDpi xmlns:a14="http://schemas.microsoft.com/office/drawing/2010/main" val="0"/>
              </a:ext>
            </a:extLst>
          </a:blip>
          <a:stretch>
            <a:fillRect/>
          </a:stretch>
        </p:blipFill>
        <p:spPr>
          <a:xfrm>
            <a:off x="1359694" y="2057400"/>
            <a:ext cx="3955256" cy="2514600"/>
          </a:xfrm>
          <a:prstGeom prst="rect">
            <a:avLst/>
          </a:prstGeom>
        </p:spPr>
      </p:pic>
      <p:pic>
        <p:nvPicPr>
          <p:cNvPr id="7" name="Picture 6" descr="CHA-Hodo-00z-042811.gif"/>
          <p:cNvPicPr/>
          <p:nvPr/>
        </p:nvPicPr>
        <p:blipFill>
          <a:blip r:embed="rId4" cstate="print">
            <a:extLst>
              <a:ext uri="{28A0092B-C50C-407E-A947-70E740481C1C}">
                <a14:useLocalDpi xmlns:a14="http://schemas.microsoft.com/office/drawing/2010/main" val="0"/>
              </a:ext>
            </a:extLst>
          </a:blip>
          <a:stretch>
            <a:fillRect/>
          </a:stretch>
        </p:blipFill>
        <p:spPr>
          <a:xfrm>
            <a:off x="4000500" y="2571750"/>
            <a:ext cx="3657600" cy="2240280"/>
          </a:xfrm>
          <a:prstGeom prst="rect">
            <a:avLst/>
          </a:prstGeom>
        </p:spPr>
      </p:pic>
      <p:sp>
        <p:nvSpPr>
          <p:cNvPr id="2" name="Rectangle 1"/>
          <p:cNvSpPr/>
          <p:nvPr/>
        </p:nvSpPr>
        <p:spPr>
          <a:xfrm>
            <a:off x="1150175" y="4880538"/>
            <a:ext cx="6850825" cy="276999"/>
          </a:xfrm>
          <a:prstGeom prst="rect">
            <a:avLst/>
          </a:prstGeom>
        </p:spPr>
        <p:txBody>
          <a:bodyPr wrap="square">
            <a:spAutoFit/>
          </a:bodyPr>
          <a:lstStyle/>
          <a:p>
            <a:pPr lvl="1">
              <a:spcBef>
                <a:spcPct val="20000"/>
              </a:spcBef>
            </a:pPr>
            <a:r>
              <a:rPr lang="en-US" sz="1200" dirty="0">
                <a:solidFill>
                  <a:schemeClr val="tx1"/>
                </a:solidFill>
              </a:rPr>
              <a:t>Jason </a:t>
            </a:r>
            <a:r>
              <a:rPr lang="en-US" sz="1200" dirty="0" err="1">
                <a:solidFill>
                  <a:schemeClr val="tx1"/>
                </a:solidFill>
              </a:rPr>
              <a:t>Schaumann</a:t>
            </a:r>
            <a:r>
              <a:rPr lang="en-US" sz="1200" dirty="0">
                <a:solidFill>
                  <a:schemeClr val="tx1"/>
                </a:solidFill>
              </a:rPr>
              <a:t>, Senior Forecaster, WFO SGF and David Hotz, WFO MRX</a:t>
            </a:r>
          </a:p>
        </p:txBody>
      </p:sp>
    </p:spTree>
    <p:custDataLst>
      <p:tags r:id="rId1"/>
    </p:custDataLst>
    <p:extLst>
      <p:ext uri="{BB962C8B-B14F-4D97-AF65-F5344CB8AC3E}">
        <p14:creationId xmlns:p14="http://schemas.microsoft.com/office/powerpoint/2010/main" val="2172284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171450"/>
            <a:ext cx="5829300" cy="628651"/>
          </a:xfrm>
        </p:spPr>
        <p:txBody>
          <a:bodyPr>
            <a:normAutofit/>
          </a:bodyPr>
          <a:lstStyle/>
          <a:p>
            <a:r>
              <a:rPr lang="en-US" sz="2700" b="1" dirty="0"/>
              <a:t>Background and History of NSEA</a:t>
            </a:r>
          </a:p>
        </p:txBody>
      </p:sp>
      <p:sp>
        <p:nvSpPr>
          <p:cNvPr id="5" name="Subtitle 4"/>
          <p:cNvSpPr>
            <a:spLocks noGrp="1"/>
          </p:cNvSpPr>
          <p:nvPr>
            <p:ph type="subTitle" idx="1"/>
          </p:nvPr>
        </p:nvSpPr>
        <p:spPr>
          <a:xfrm>
            <a:off x="1314450" y="1028700"/>
            <a:ext cx="6629400" cy="3771900"/>
          </a:xfrm>
        </p:spPr>
        <p:txBody>
          <a:bodyPr>
            <a:normAutofit/>
          </a:bodyPr>
          <a:lstStyle/>
          <a:p>
            <a:pPr algn="l"/>
            <a:r>
              <a:rPr lang="en-US" b="1" i="1" dirty="0" smtClean="0">
                <a:solidFill>
                  <a:srgbClr val="002060"/>
                </a:solidFill>
              </a:rPr>
              <a:t>2015:</a:t>
            </a:r>
            <a:r>
              <a:rPr lang="en-US" dirty="0" smtClean="0">
                <a:solidFill>
                  <a:srgbClr val="002060"/>
                </a:solidFill>
              </a:rPr>
              <a:t>  </a:t>
            </a:r>
            <a:r>
              <a:rPr lang="en-US" dirty="0" smtClean="0">
                <a:solidFill>
                  <a:schemeClr val="tx1"/>
                </a:solidFill>
              </a:rPr>
              <a:t>NSEA Project began by forming a multi-regional team to develop, test, and provide training for WFO applications to improve monitoring of the Near Storm Environment.</a:t>
            </a:r>
          </a:p>
          <a:p>
            <a:pPr algn="l"/>
            <a:endParaRPr lang="en-US" dirty="0" smtClean="0">
              <a:solidFill>
                <a:schemeClr val="tx1"/>
              </a:solidFill>
            </a:endParaRPr>
          </a:p>
          <a:p>
            <a:pPr algn="l"/>
            <a:r>
              <a:rPr lang="en-US" b="1" i="1" dirty="0" smtClean="0">
                <a:solidFill>
                  <a:srgbClr val="002060"/>
                </a:solidFill>
              </a:rPr>
              <a:t>2016:</a:t>
            </a:r>
            <a:r>
              <a:rPr lang="en-US" dirty="0" smtClean="0">
                <a:solidFill>
                  <a:srgbClr val="002060"/>
                </a:solidFill>
              </a:rPr>
              <a:t>  </a:t>
            </a:r>
            <a:r>
              <a:rPr lang="en-US" dirty="0" smtClean="0">
                <a:solidFill>
                  <a:schemeClr val="tx1"/>
                </a:solidFill>
              </a:rPr>
              <a:t>NSEA Project selected as a national STI Project.  </a:t>
            </a:r>
          </a:p>
        </p:txBody>
      </p:sp>
    </p:spTree>
    <p:custDataLst>
      <p:tags r:id="rId1"/>
    </p:custDataLst>
    <p:extLst>
      <p:ext uri="{BB962C8B-B14F-4D97-AF65-F5344CB8AC3E}">
        <p14:creationId xmlns:p14="http://schemas.microsoft.com/office/powerpoint/2010/main" val="312721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04800" y="57150"/>
            <a:ext cx="8520600" cy="572700"/>
          </a:xfrm>
          <a:prstGeom prst="rect">
            <a:avLst/>
          </a:prstGeom>
        </p:spPr>
        <p:txBody>
          <a:bodyPr lIns="91425" tIns="91425" rIns="91425" bIns="91425" anchor="t" anchorCtr="0">
            <a:noAutofit/>
          </a:bodyPr>
          <a:lstStyle/>
          <a:p>
            <a:pPr lvl="0">
              <a:spcBef>
                <a:spcPts val="0"/>
              </a:spcBef>
              <a:buNone/>
            </a:pPr>
            <a:r>
              <a:rPr lang="en" dirty="0"/>
              <a:t>Project Goal</a:t>
            </a:r>
          </a:p>
        </p:txBody>
      </p:sp>
      <p:sp>
        <p:nvSpPr>
          <p:cNvPr id="61" name="Shape 61"/>
          <p:cNvSpPr txBox="1">
            <a:spLocks noGrp="1"/>
          </p:cNvSpPr>
          <p:nvPr>
            <p:ph type="body" idx="1"/>
          </p:nvPr>
        </p:nvSpPr>
        <p:spPr>
          <a:xfrm>
            <a:off x="311700" y="590550"/>
            <a:ext cx="8520600" cy="3416400"/>
          </a:xfrm>
          <a:prstGeom prst="rect">
            <a:avLst/>
          </a:prstGeom>
        </p:spPr>
        <p:txBody>
          <a:bodyPr lIns="91425" tIns="91425" rIns="91425" bIns="91425" anchor="t" anchorCtr="0">
            <a:noAutofit/>
          </a:bodyPr>
          <a:lstStyle/>
          <a:p>
            <a:pPr lvl="1"/>
            <a:r>
              <a:rPr lang="en-US" sz="1800" dirty="0" smtClean="0">
                <a:solidFill>
                  <a:schemeClr val="tx1"/>
                </a:solidFill>
              </a:rPr>
              <a:t>Two </a:t>
            </a:r>
            <a:r>
              <a:rPr lang="en-US" sz="1800" dirty="0">
                <a:solidFill>
                  <a:schemeClr val="tx1"/>
                </a:solidFill>
              </a:rPr>
              <a:t>AWIPS applications </a:t>
            </a:r>
          </a:p>
          <a:p>
            <a:pPr marL="1371600" lvl="2" indent="-514350">
              <a:buFont typeface="+mj-lt"/>
              <a:buAutoNum type="arabicPeriod"/>
            </a:pPr>
            <a:r>
              <a:rPr lang="en-US" sz="1800" dirty="0" smtClean="0">
                <a:solidFill>
                  <a:schemeClr val="tx1"/>
                </a:solidFill>
              </a:rPr>
              <a:t>NSEA </a:t>
            </a:r>
            <a:r>
              <a:rPr lang="en-US" sz="1800" dirty="0">
                <a:solidFill>
                  <a:schemeClr val="tx1"/>
                </a:solidFill>
              </a:rPr>
              <a:t>Application</a:t>
            </a:r>
          </a:p>
          <a:p>
            <a:pPr marL="1371600" lvl="2" indent="-514350">
              <a:buFont typeface="+mj-lt"/>
              <a:buAutoNum type="arabicPeriod"/>
            </a:pPr>
            <a:r>
              <a:rPr lang="en-US" sz="1800" dirty="0" smtClean="0">
                <a:solidFill>
                  <a:schemeClr val="tx1"/>
                </a:solidFill>
              </a:rPr>
              <a:t>NSEA Digital Cursor Readout</a:t>
            </a:r>
            <a:endParaRPr lang="en-US" sz="1800" dirty="0">
              <a:solidFill>
                <a:schemeClr val="tx1"/>
              </a:solidFill>
            </a:endParaRPr>
          </a:p>
          <a:p>
            <a:pPr lvl="1"/>
            <a:r>
              <a:rPr lang="en-US" sz="1800" b="1" dirty="0">
                <a:solidFill>
                  <a:schemeClr val="tx1"/>
                </a:solidFill>
              </a:rPr>
              <a:t>Purpose:</a:t>
            </a:r>
            <a:r>
              <a:rPr lang="en-US" sz="1800" dirty="0">
                <a:solidFill>
                  <a:schemeClr val="tx1"/>
                </a:solidFill>
              </a:rPr>
              <a:t> Increase situational awareness of environment to improve warning performance and IDSS support to our customers.</a:t>
            </a:r>
          </a:p>
          <a:p>
            <a:pPr lvl="1"/>
            <a:r>
              <a:rPr lang="en-US" sz="1800" b="1" dirty="0">
                <a:solidFill>
                  <a:schemeClr val="tx1"/>
                </a:solidFill>
              </a:rPr>
              <a:t>Intended Users: </a:t>
            </a:r>
            <a:r>
              <a:rPr lang="en-US" sz="1800" dirty="0">
                <a:solidFill>
                  <a:schemeClr val="tx1"/>
                </a:solidFill>
              </a:rPr>
              <a:t>Warning Team, </a:t>
            </a:r>
            <a:r>
              <a:rPr lang="en-US" sz="1800" dirty="0" err="1">
                <a:solidFill>
                  <a:schemeClr val="tx1"/>
                </a:solidFill>
              </a:rPr>
              <a:t>Mesoanalyst</a:t>
            </a:r>
            <a:r>
              <a:rPr lang="en-US" sz="1800" dirty="0">
                <a:solidFill>
                  <a:schemeClr val="tx1"/>
                </a:solidFill>
              </a:rPr>
              <a:t>, (Enhanced) Short Term </a:t>
            </a:r>
            <a:r>
              <a:rPr lang="en-US" sz="1800" dirty="0" smtClean="0">
                <a:solidFill>
                  <a:schemeClr val="tx1"/>
                </a:solidFill>
              </a:rPr>
              <a:t>Forecaster</a:t>
            </a:r>
            <a:endParaRPr lang="en-US" sz="1800" dirty="0">
              <a:solidFill>
                <a:schemeClr val="tx1"/>
              </a:solidFill>
            </a:endParaRPr>
          </a:p>
        </p:txBody>
      </p:sp>
      <p:sp>
        <p:nvSpPr>
          <p:cNvPr id="4" name="Oval 3"/>
          <p:cNvSpPr/>
          <p:nvPr/>
        </p:nvSpPr>
        <p:spPr>
          <a:xfrm>
            <a:off x="5943600" y="133350"/>
            <a:ext cx="2590800" cy="18288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smtClean="0">
                <a:solidFill>
                  <a:schemeClr val="bg1">
                    <a:lumMod val="95000"/>
                  </a:schemeClr>
                </a:solidFill>
              </a:rPr>
              <a:t>Best Practice:</a:t>
            </a:r>
          </a:p>
          <a:p>
            <a:pPr algn="ctr" fontAlgn="auto">
              <a:spcBef>
                <a:spcPts val="0"/>
              </a:spcBef>
              <a:spcAft>
                <a:spcPts val="0"/>
              </a:spcAft>
              <a:defRPr/>
            </a:pPr>
            <a:r>
              <a:rPr lang="en-US" sz="1600" b="1" dirty="0" smtClean="0">
                <a:solidFill>
                  <a:srgbClr val="FFFF00"/>
                </a:solidFill>
              </a:rPr>
              <a:t>Situational Awareness of the Near Storm Environment</a:t>
            </a:r>
            <a:endParaRPr lang="en-US" sz="1600" b="1" dirty="0">
              <a:solidFill>
                <a:srgbClr val="FFFF00"/>
              </a:solidFill>
            </a:endParaRPr>
          </a:p>
        </p:txBody>
      </p:sp>
      <p:sp>
        <p:nvSpPr>
          <p:cNvPr id="2" name="Rectangle 1"/>
          <p:cNvSpPr/>
          <p:nvPr/>
        </p:nvSpPr>
        <p:spPr>
          <a:xfrm>
            <a:off x="381000" y="3790950"/>
            <a:ext cx="8763000" cy="1169551"/>
          </a:xfrm>
          <a:prstGeom prst="rect">
            <a:avLst/>
          </a:prstGeom>
        </p:spPr>
        <p:txBody>
          <a:bodyPr wrap="square">
            <a:spAutoFit/>
          </a:bodyPr>
          <a:lstStyle/>
          <a:p>
            <a:pPr indent="-69850">
              <a:buClr>
                <a:schemeClr val="dk1"/>
              </a:buClr>
              <a:buSzPct val="34375"/>
            </a:pPr>
            <a:r>
              <a:rPr lang="en-US" dirty="0">
                <a:solidFill>
                  <a:schemeClr val="tx1">
                    <a:lumMod val="65000"/>
                    <a:lumOff val="35000"/>
                  </a:schemeClr>
                </a:solidFill>
              </a:rPr>
              <a:t>The </a:t>
            </a:r>
            <a:r>
              <a:rPr lang="en-US" dirty="0" err="1">
                <a:solidFill>
                  <a:schemeClr val="tx1">
                    <a:lumMod val="65000"/>
                    <a:lumOff val="35000"/>
                  </a:schemeClr>
                </a:solidFill>
              </a:rPr>
              <a:t>Vlab</a:t>
            </a:r>
            <a:r>
              <a:rPr lang="en-US" dirty="0">
                <a:solidFill>
                  <a:schemeClr val="tx1">
                    <a:lumMod val="65000"/>
                    <a:lumOff val="35000"/>
                  </a:schemeClr>
                </a:solidFill>
              </a:rPr>
              <a:t> page for the NSEA Project:</a:t>
            </a:r>
          </a:p>
          <a:p>
            <a:pPr indent="-69850">
              <a:buClr>
                <a:schemeClr val="dk1"/>
              </a:buClr>
              <a:buSzPct val="34375"/>
            </a:pPr>
            <a:r>
              <a:rPr lang="en-US" dirty="0">
                <a:solidFill>
                  <a:schemeClr val="bg1"/>
                </a:solidFill>
                <a:hlinkClick r:id="rId4"/>
              </a:rPr>
              <a:t>https://vlab.ncep.noaa.gov/group/near-storm-environment-awareness-project/home</a:t>
            </a:r>
            <a:endParaRPr lang="en-US" dirty="0">
              <a:solidFill>
                <a:schemeClr val="bg1"/>
              </a:solidFill>
            </a:endParaRPr>
          </a:p>
          <a:p>
            <a:pPr indent="-69850">
              <a:buClr>
                <a:schemeClr val="dk1"/>
              </a:buClr>
              <a:buSzPct val="34375"/>
            </a:pPr>
            <a:endParaRPr lang="en-US" dirty="0"/>
          </a:p>
          <a:p>
            <a:pPr indent="-69850">
              <a:buClr>
                <a:schemeClr val="dk1"/>
              </a:buClr>
              <a:buSzPct val="34375"/>
            </a:pPr>
            <a:r>
              <a:rPr lang="en-US" dirty="0">
                <a:solidFill>
                  <a:schemeClr val="tx1">
                    <a:lumMod val="65000"/>
                    <a:lumOff val="35000"/>
                  </a:schemeClr>
                </a:solidFill>
              </a:rPr>
              <a:t>The </a:t>
            </a:r>
            <a:r>
              <a:rPr lang="en-US" dirty="0" err="1">
                <a:solidFill>
                  <a:schemeClr val="tx1">
                    <a:lumMod val="65000"/>
                    <a:lumOff val="35000"/>
                  </a:schemeClr>
                </a:solidFill>
              </a:rPr>
              <a:t>Vlab</a:t>
            </a:r>
            <a:r>
              <a:rPr lang="en-US" dirty="0">
                <a:solidFill>
                  <a:schemeClr val="tx1">
                    <a:lumMod val="65000"/>
                    <a:lumOff val="35000"/>
                  </a:schemeClr>
                </a:solidFill>
              </a:rPr>
              <a:t> </a:t>
            </a:r>
            <a:r>
              <a:rPr lang="en-US" dirty="0" err="1">
                <a:solidFill>
                  <a:schemeClr val="tx1">
                    <a:lumMod val="65000"/>
                    <a:lumOff val="35000"/>
                  </a:schemeClr>
                </a:solidFill>
              </a:rPr>
              <a:t>Redmine</a:t>
            </a:r>
            <a:r>
              <a:rPr lang="en-US" dirty="0">
                <a:solidFill>
                  <a:schemeClr val="tx1">
                    <a:lumMod val="65000"/>
                    <a:lumOff val="35000"/>
                  </a:schemeClr>
                </a:solidFill>
              </a:rPr>
              <a:t> page for the NSEA Project:</a:t>
            </a:r>
          </a:p>
          <a:p>
            <a:pPr indent="-69850">
              <a:buClr>
                <a:schemeClr val="dk1"/>
              </a:buClr>
              <a:buSzPct val="34375"/>
            </a:pPr>
            <a:r>
              <a:rPr lang="en-US" dirty="0">
                <a:solidFill>
                  <a:srgbClr val="FFFF00"/>
                </a:solidFill>
                <a:hlinkClick r:id="rId5"/>
              </a:rPr>
              <a:t>https://vlab.ncep.noaa.gov/redmine/projects/nsea-project</a:t>
            </a:r>
            <a:endParaRPr lang="en-US" dirty="0">
              <a:solidFill>
                <a:srgbClr val="FFFF00"/>
              </a:solidFill>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7150"/>
            <a:ext cx="6172200" cy="681191"/>
          </a:xfrm>
        </p:spPr>
        <p:txBody>
          <a:bodyPr>
            <a:normAutofit/>
          </a:bodyPr>
          <a:lstStyle/>
          <a:p>
            <a:r>
              <a:rPr lang="en-US" sz="2700" b="1" dirty="0" smtClean="0">
                <a:solidFill>
                  <a:srgbClr val="002060"/>
                </a:solidFill>
              </a:rPr>
              <a:t>NSEA </a:t>
            </a:r>
            <a:r>
              <a:rPr lang="en-US" sz="2700" b="1" dirty="0">
                <a:solidFill>
                  <a:srgbClr val="002060"/>
                </a:solidFill>
              </a:rPr>
              <a:t>Application</a:t>
            </a:r>
          </a:p>
        </p:txBody>
      </p:sp>
      <p:sp>
        <p:nvSpPr>
          <p:cNvPr id="5" name="Rectangle 4"/>
          <p:cNvSpPr/>
          <p:nvPr/>
        </p:nvSpPr>
        <p:spPr>
          <a:xfrm>
            <a:off x="4482913" y="2433251"/>
            <a:ext cx="221536" cy="253916"/>
          </a:xfrm>
          <a:prstGeom prst="rect">
            <a:avLst/>
          </a:prstGeom>
        </p:spPr>
        <p:txBody>
          <a:bodyPr wrap="none">
            <a:spAutoFit/>
          </a:bodyPr>
          <a:lstStyle/>
          <a:p>
            <a:r>
              <a:rPr lang="en-US" sz="1050" dirty="0"/>
              <a:t> </a:t>
            </a:r>
          </a:p>
        </p:txBody>
      </p:sp>
      <p:sp>
        <p:nvSpPr>
          <p:cNvPr id="3" name="TextBox 2"/>
          <p:cNvSpPr txBox="1"/>
          <p:nvPr/>
        </p:nvSpPr>
        <p:spPr>
          <a:xfrm>
            <a:off x="1457326" y="4686300"/>
            <a:ext cx="6229349" cy="323165"/>
          </a:xfrm>
          <a:prstGeom prst="rect">
            <a:avLst/>
          </a:prstGeom>
          <a:noFill/>
        </p:spPr>
        <p:txBody>
          <a:bodyPr wrap="square" rtlCol="0">
            <a:spAutoFit/>
          </a:bodyPr>
          <a:lstStyle/>
          <a:p>
            <a:r>
              <a:rPr lang="en-US" sz="1500" b="1" i="1" dirty="0">
                <a:solidFill>
                  <a:schemeClr val="tx1"/>
                </a:solidFill>
              </a:rPr>
              <a:t>Near Storm Environment (NSE) Application within the Tools Menu</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48650" b="73477"/>
          <a:stretch/>
        </p:blipFill>
        <p:spPr>
          <a:xfrm>
            <a:off x="1543050" y="800100"/>
            <a:ext cx="6038244" cy="2430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1362"/>
          <a:stretch/>
        </p:blipFill>
        <p:spPr>
          <a:xfrm>
            <a:off x="4482913" y="1425063"/>
            <a:ext cx="2457450" cy="3187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ounded Rectangle 10"/>
          <p:cNvSpPr/>
          <p:nvPr/>
        </p:nvSpPr>
        <p:spPr>
          <a:xfrm>
            <a:off x="3257550" y="971550"/>
            <a:ext cx="400050" cy="342900"/>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ounded Rectangle 11"/>
          <p:cNvSpPr/>
          <p:nvPr/>
        </p:nvSpPr>
        <p:spPr>
          <a:xfrm>
            <a:off x="4514851" y="3018749"/>
            <a:ext cx="2317937" cy="212167"/>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custDataLst>
      <p:tags r:id="rId1"/>
    </p:custDataLst>
    <p:extLst>
      <p:ext uri="{BB962C8B-B14F-4D97-AF65-F5344CB8AC3E}">
        <p14:creationId xmlns:p14="http://schemas.microsoft.com/office/powerpoint/2010/main" val="94626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3" name="Rectangle 2"/>
          <p:cNvSpPr/>
          <p:nvPr/>
        </p:nvSpPr>
        <p:spPr>
          <a:xfrm>
            <a:off x="152399" y="1047750"/>
            <a:ext cx="8839201" cy="403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Shape 66"/>
          <p:cNvSpPr txBox="1">
            <a:spLocks noGrp="1"/>
          </p:cNvSpPr>
          <p:nvPr>
            <p:ph type="title"/>
          </p:nvPr>
        </p:nvSpPr>
        <p:spPr>
          <a:xfrm>
            <a:off x="311700" y="57150"/>
            <a:ext cx="8520600" cy="572700"/>
          </a:xfrm>
          <a:prstGeom prst="rect">
            <a:avLst/>
          </a:prstGeom>
        </p:spPr>
        <p:txBody>
          <a:bodyPr lIns="91425" tIns="91425" rIns="91425" bIns="91425" anchor="t" anchorCtr="0">
            <a:noAutofit/>
          </a:bodyPr>
          <a:lstStyle/>
          <a:p>
            <a:pPr lvl="0">
              <a:spcBef>
                <a:spcPts val="0"/>
              </a:spcBef>
              <a:buNone/>
            </a:pPr>
            <a:r>
              <a:rPr lang="en" dirty="0"/>
              <a:t>Project </a:t>
            </a:r>
            <a:r>
              <a:rPr lang="en" dirty="0" smtClean="0"/>
              <a:t>Accomplishments (NSEA Application)</a:t>
            </a:r>
            <a:endParaRPr lang="en" dirty="0"/>
          </a:p>
        </p:txBody>
      </p:sp>
      <p:sp>
        <p:nvSpPr>
          <p:cNvPr id="6" name="Rectangle 5"/>
          <p:cNvSpPr/>
          <p:nvPr/>
        </p:nvSpPr>
        <p:spPr>
          <a:xfrm>
            <a:off x="4407792" y="3963710"/>
            <a:ext cx="3593208" cy="1046440"/>
          </a:xfrm>
          <a:prstGeom prst="rect">
            <a:avLst/>
          </a:prstGeom>
          <a:solidFill>
            <a:schemeClr val="bg1">
              <a:lumMod val="95000"/>
              <a:alpha val="79000"/>
            </a:schemeClr>
          </a:solidFill>
        </p:spPr>
        <p:txBody>
          <a:bodyPr wrap="square">
            <a:spAutoFit/>
          </a:bodyPr>
          <a:lstStyle/>
          <a:p>
            <a:pPr marR="0" lvl="0">
              <a:spcBef>
                <a:spcPts val="0"/>
              </a:spcBef>
              <a:spcAft>
                <a:spcPts val="0"/>
              </a:spcAft>
            </a:pPr>
            <a:r>
              <a:rPr lang="en-US" sz="1200" b="1" i="1" dirty="0" smtClean="0">
                <a:latin typeface="Times New Roman"/>
                <a:ea typeface="Times New Roman"/>
              </a:rPr>
              <a:t>Map </a:t>
            </a:r>
            <a:r>
              <a:rPr lang="en-US" sz="1200" b="1" i="1" dirty="0">
                <a:latin typeface="Times New Roman"/>
                <a:ea typeface="Times New Roman"/>
              </a:rPr>
              <a:t>of parameter selected </a:t>
            </a:r>
            <a:r>
              <a:rPr lang="en-US" sz="1200" b="1" i="1" dirty="0" smtClean="0">
                <a:latin typeface="Times New Roman"/>
                <a:ea typeface="Times New Roman"/>
              </a:rPr>
              <a:t>by dashboard</a:t>
            </a:r>
          </a:p>
          <a:p>
            <a:pPr marR="0" lvl="0">
              <a:spcBef>
                <a:spcPts val="0"/>
              </a:spcBef>
              <a:spcAft>
                <a:spcPts val="0"/>
              </a:spcAft>
            </a:pPr>
            <a:endParaRPr lang="en-US" sz="1200" b="1" i="1" dirty="0">
              <a:latin typeface="Times New Roman"/>
              <a:ea typeface="Times New Roman"/>
            </a:endParaRPr>
          </a:p>
          <a:p>
            <a:pPr marR="0" lvl="0">
              <a:spcBef>
                <a:spcPts val="0"/>
              </a:spcBef>
              <a:spcAft>
                <a:spcPts val="0"/>
              </a:spcAft>
            </a:pPr>
            <a:r>
              <a:rPr lang="en-US" sz="1200" b="1" i="1" dirty="0" smtClean="0">
                <a:latin typeface="Times New Roman"/>
                <a:ea typeface="Times New Roman"/>
              </a:rPr>
              <a:t>Time </a:t>
            </a:r>
            <a:r>
              <a:rPr lang="en-US" sz="1200" b="1" i="1" dirty="0">
                <a:latin typeface="Times New Roman"/>
                <a:ea typeface="Times New Roman"/>
              </a:rPr>
              <a:t>series of all </a:t>
            </a:r>
            <a:r>
              <a:rPr lang="en-US" sz="1200" b="1" i="1" dirty="0" smtClean="0">
                <a:latin typeface="Times New Roman"/>
                <a:ea typeface="Times New Roman"/>
              </a:rPr>
              <a:t>values</a:t>
            </a:r>
          </a:p>
          <a:p>
            <a:pPr marR="0" lvl="0">
              <a:spcBef>
                <a:spcPts val="0"/>
              </a:spcBef>
              <a:spcAft>
                <a:spcPts val="0"/>
              </a:spcAft>
            </a:pPr>
            <a:endParaRPr lang="en-US" sz="1200" b="1" i="1" dirty="0">
              <a:latin typeface="Times New Roman"/>
              <a:ea typeface="Times New Roman"/>
            </a:endParaRPr>
          </a:p>
          <a:p>
            <a:pPr marR="0" lvl="0">
              <a:spcBef>
                <a:spcPts val="0"/>
              </a:spcBef>
              <a:spcAft>
                <a:spcPts val="0"/>
              </a:spcAft>
            </a:pPr>
            <a:r>
              <a:rPr lang="en-US" sz="1200" b="1" i="1" dirty="0" err="1" smtClean="0">
                <a:latin typeface="Times New Roman"/>
                <a:ea typeface="Times New Roman"/>
              </a:rPr>
              <a:t>SHARPpy</a:t>
            </a:r>
            <a:r>
              <a:rPr lang="en-US" sz="1200" b="1" i="1" dirty="0" smtClean="0">
                <a:latin typeface="Times New Roman"/>
                <a:ea typeface="Times New Roman"/>
              </a:rPr>
              <a:t> (</a:t>
            </a:r>
            <a:r>
              <a:rPr lang="en-US" sz="1200" b="1" i="1" dirty="0" err="1" smtClean="0">
                <a:latin typeface="Times New Roman"/>
                <a:ea typeface="Times New Roman"/>
              </a:rPr>
              <a:t>SkewT</a:t>
            </a:r>
            <a:r>
              <a:rPr lang="en-US" sz="1200" b="1" i="1" dirty="0" smtClean="0">
                <a:latin typeface="Times New Roman"/>
                <a:ea typeface="Times New Roman"/>
              </a:rPr>
              <a:t>/Hodograph) editable</a:t>
            </a:r>
            <a:endParaRPr lang="en-US" b="1" i="1" dirty="0">
              <a:effectLst/>
              <a:latin typeface="Times New Roman"/>
              <a:ea typeface="Times New Roman"/>
            </a:endParaRPr>
          </a:p>
        </p:txBody>
      </p:sp>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3963710"/>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731" y="1108710"/>
            <a:ext cx="3145669" cy="1920240"/>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458" y="1078230"/>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4322898"/>
            <a:ext cx="272899"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4711126"/>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81000" y="663773"/>
            <a:ext cx="7431640" cy="307777"/>
          </a:xfrm>
          <a:prstGeom prst="rect">
            <a:avLst/>
          </a:prstGeom>
        </p:spPr>
        <p:txBody>
          <a:bodyPr wrap="square">
            <a:spAutoFit/>
          </a:bodyPr>
          <a:lstStyle/>
          <a:p>
            <a:pPr marR="0" lvl="0" algn="ctr">
              <a:spcBef>
                <a:spcPts val="0"/>
              </a:spcBef>
              <a:spcAft>
                <a:spcPts val="0"/>
              </a:spcAft>
            </a:pPr>
            <a:r>
              <a:rPr lang="en-US" sz="1400" dirty="0" smtClean="0">
                <a:solidFill>
                  <a:srgbClr val="0070C0"/>
                </a:solidFill>
                <a:latin typeface="Times New Roman"/>
                <a:ea typeface="Times New Roman"/>
              </a:rPr>
              <a:t>Utilizes </a:t>
            </a:r>
            <a:r>
              <a:rPr lang="en-US" sz="1400" dirty="0" err="1" smtClean="0">
                <a:solidFill>
                  <a:srgbClr val="0070C0"/>
                </a:solidFill>
                <a:latin typeface="Times New Roman"/>
                <a:ea typeface="Times New Roman"/>
              </a:rPr>
              <a:t>SHARPpy</a:t>
            </a:r>
            <a:r>
              <a:rPr lang="en-US" sz="1400" dirty="0" smtClean="0">
                <a:solidFill>
                  <a:srgbClr val="0070C0"/>
                </a:solidFill>
                <a:latin typeface="Times New Roman"/>
                <a:ea typeface="Times New Roman"/>
              </a:rPr>
              <a:t> code for the SKEWT and SOUNDING Interface</a:t>
            </a:r>
            <a:endParaRPr lang="en-US" sz="1400" dirty="0">
              <a:solidFill>
                <a:srgbClr val="0070C0"/>
              </a:solidFill>
              <a:effectLst/>
              <a:latin typeface="Times New Roman"/>
              <a:ea typeface="Times New Roman"/>
            </a:endParaRPr>
          </a:p>
        </p:txBody>
      </p:sp>
      <p:pic>
        <p:nvPicPr>
          <p:cNvPr id="4" name="Picture 3"/>
          <p:cNvPicPr>
            <a:picLocks noChangeAspect="1"/>
          </p:cNvPicPr>
          <p:nvPr/>
        </p:nvPicPr>
        <p:blipFill>
          <a:blip r:embed="rId8"/>
          <a:stretch>
            <a:fillRect/>
          </a:stretch>
        </p:blipFill>
        <p:spPr>
          <a:xfrm>
            <a:off x="3834799" y="1135329"/>
            <a:ext cx="4852001" cy="2702987"/>
          </a:xfrm>
          <a:prstGeom prst="rect">
            <a:avLst/>
          </a:prstGeom>
        </p:spPr>
      </p:pic>
      <p:pic>
        <p:nvPicPr>
          <p:cNvPr id="10" name="Picture 9"/>
          <p:cNvPicPr>
            <a:picLocks noChangeAspect="1"/>
          </p:cNvPicPr>
          <p:nvPr/>
        </p:nvPicPr>
        <p:blipFill>
          <a:blip r:embed="rId9"/>
          <a:stretch>
            <a:fillRect/>
          </a:stretch>
        </p:blipFill>
        <p:spPr>
          <a:xfrm>
            <a:off x="435731" y="3088636"/>
            <a:ext cx="3143674" cy="1921514"/>
          </a:xfrm>
          <a:prstGeom prst="rect">
            <a:avLst/>
          </a:prstGeom>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879" y="3014993"/>
            <a:ext cx="272899"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8080" y="1078230"/>
            <a:ext cx="27432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77033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57150"/>
            <a:ext cx="9144000" cy="572700"/>
          </a:xfrm>
          <a:prstGeom prst="rect">
            <a:avLst/>
          </a:prstGeom>
        </p:spPr>
        <p:txBody>
          <a:bodyPr lIns="91425" tIns="91425" rIns="91425" bIns="91425" anchor="t" anchorCtr="0">
            <a:noAutofit/>
          </a:bodyPr>
          <a:lstStyle/>
          <a:p>
            <a:pPr lvl="0">
              <a:spcBef>
                <a:spcPts val="0"/>
              </a:spcBef>
              <a:buNone/>
            </a:pPr>
            <a:r>
              <a:rPr lang="en" dirty="0"/>
              <a:t>Project </a:t>
            </a:r>
            <a:r>
              <a:rPr lang="en" dirty="0" smtClean="0"/>
              <a:t>Accomplishments </a:t>
            </a:r>
            <a:r>
              <a:rPr lang="en" sz="2400" dirty="0" smtClean="0"/>
              <a:t>(NSEA Application Dashboard)</a:t>
            </a:r>
            <a:r>
              <a:rPr lang="en" dirty="0" smtClean="0"/>
              <a:t/>
            </a:r>
            <a:br>
              <a:rPr lang="en" dirty="0" smtClean="0"/>
            </a:br>
            <a:r>
              <a:rPr lang="en" sz="1400" dirty="0" smtClean="0"/>
              <a:t>Developed by Aaron Anderson</a:t>
            </a:r>
            <a:endParaRPr lang="en" sz="1400" dirty="0"/>
          </a:p>
        </p:txBody>
      </p:sp>
      <p:sp>
        <p:nvSpPr>
          <p:cNvPr id="13" name="TextBox 12"/>
          <p:cNvSpPr txBox="1"/>
          <p:nvPr/>
        </p:nvSpPr>
        <p:spPr>
          <a:xfrm>
            <a:off x="5181600" y="1034355"/>
            <a:ext cx="3886200" cy="1384995"/>
          </a:xfrm>
          <a:prstGeom prst="rect">
            <a:avLst/>
          </a:prstGeom>
          <a:solidFill>
            <a:srgbClr val="FFFF00"/>
          </a:solidFill>
        </p:spPr>
        <p:txBody>
          <a:bodyPr wrap="square" rtlCol="0">
            <a:spAutoFit/>
          </a:bodyPr>
          <a:lstStyle/>
          <a:p>
            <a:r>
              <a:rPr lang="en-US" b="1" i="1" dirty="0" smtClean="0">
                <a:solidFill>
                  <a:schemeClr val="tx1"/>
                </a:solidFill>
              </a:rPr>
              <a:t>The parameters are color-coded based on thresholds set by the office.  The color coded thresholds allow the forecaster to maintain awareness of the environment in/near the CWA.  The color displayed is the “highest” value found in all stations.</a:t>
            </a:r>
            <a:endParaRPr lang="en-US" b="1" i="1" dirty="0" smtClean="0">
              <a:solidFill>
                <a:srgbClr val="FFFF00"/>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123950"/>
            <a:ext cx="4876800" cy="3545002"/>
          </a:xfrm>
          <a:prstGeom prst="rect">
            <a:avLst/>
          </a:prstGeom>
        </p:spPr>
      </p:pic>
      <p:sp>
        <p:nvSpPr>
          <p:cNvPr id="11" name="TextBox 10"/>
          <p:cNvSpPr txBox="1"/>
          <p:nvPr/>
        </p:nvSpPr>
        <p:spPr>
          <a:xfrm>
            <a:off x="5181600" y="2647950"/>
            <a:ext cx="3886200" cy="2246769"/>
          </a:xfrm>
          <a:prstGeom prst="rect">
            <a:avLst/>
          </a:prstGeom>
          <a:solidFill>
            <a:srgbClr val="FF5050"/>
          </a:solidFill>
        </p:spPr>
        <p:txBody>
          <a:bodyPr wrap="square" rtlCol="0">
            <a:spAutoFit/>
          </a:bodyPr>
          <a:lstStyle/>
          <a:p>
            <a:r>
              <a:rPr lang="en-US" b="1" i="1" dirty="0" smtClean="0">
                <a:solidFill>
                  <a:schemeClr val="tx1">
                    <a:lumMod val="95000"/>
                    <a:lumOff val="5000"/>
                  </a:schemeClr>
                </a:solidFill>
              </a:rPr>
              <a:t>Hovering over the parameter in the table triggers that parameter to be displayed in the map.  Each parameter within the table will also display within the County Warning Area (CWA) map.  Each station will be plotted by the color-coded thresholds.</a:t>
            </a:r>
          </a:p>
          <a:p>
            <a:endParaRPr lang="en-US" b="1" i="1" dirty="0">
              <a:solidFill>
                <a:schemeClr val="tx1">
                  <a:lumMod val="95000"/>
                  <a:lumOff val="5000"/>
                </a:schemeClr>
              </a:solidFill>
            </a:endParaRPr>
          </a:p>
          <a:p>
            <a:r>
              <a:rPr lang="en-US" b="1" i="1" dirty="0" smtClean="0">
                <a:solidFill>
                  <a:schemeClr val="tx1">
                    <a:lumMod val="95000"/>
                    <a:lumOff val="5000"/>
                  </a:schemeClr>
                </a:solidFill>
              </a:rPr>
              <a:t>Forecasters will be able to zoom in/out of the map.  Stations just outside of the CWA can also be plotted.</a:t>
            </a:r>
          </a:p>
        </p:txBody>
      </p:sp>
      <p:sp>
        <p:nvSpPr>
          <p:cNvPr id="14" name="Shape 348"/>
          <p:cNvSpPr/>
          <p:nvPr/>
        </p:nvSpPr>
        <p:spPr>
          <a:xfrm rot="5400000">
            <a:off x="-675850" y="2124500"/>
            <a:ext cx="3332899" cy="1676400"/>
          </a:xfrm>
          <a:prstGeom prst="rect">
            <a:avLst/>
          </a:prstGeom>
          <a:noFill/>
          <a:ln w="38100" cap="flat" cmpd="sng">
            <a:solidFill>
              <a:srgbClr val="FFFF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 name="Shape 348"/>
          <p:cNvSpPr/>
          <p:nvPr/>
        </p:nvSpPr>
        <p:spPr>
          <a:xfrm rot="5400000">
            <a:off x="1762549" y="1362501"/>
            <a:ext cx="3332902" cy="3200400"/>
          </a:xfrm>
          <a:prstGeom prst="rect">
            <a:avLst/>
          </a:prstGeom>
          <a:noFill/>
          <a:ln w="3810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887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2360</TotalTime>
  <Words>1337</Words>
  <Application>Microsoft Office PowerPoint</Application>
  <PresentationFormat>On-screen Show (16:9)</PresentationFormat>
  <Paragraphs>134</Paragraphs>
  <Slides>26</Slides>
  <Notes>16</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simple-light-2</vt:lpstr>
      <vt:lpstr>Office Theme</vt:lpstr>
      <vt:lpstr>1_Office Theme</vt:lpstr>
      <vt:lpstr>2_Office Theme</vt:lpstr>
      <vt:lpstr>3_Office Theme</vt:lpstr>
      <vt:lpstr>Near Storm Environmental Awareness (NSEA) Project</vt:lpstr>
      <vt:lpstr>NSEA (SOO-DOH) Project Team</vt:lpstr>
      <vt:lpstr>Presentation Objectives</vt:lpstr>
      <vt:lpstr>Background and History of NSEA</vt:lpstr>
      <vt:lpstr>Background and History of NSEA</vt:lpstr>
      <vt:lpstr>Project Goal</vt:lpstr>
      <vt:lpstr>NSEA Application</vt:lpstr>
      <vt:lpstr>Project Accomplishments (NSEA Application)</vt:lpstr>
      <vt:lpstr>Project Accomplishments (NSEA Application Dashboard) Developed by Aaron Anderson</vt:lpstr>
      <vt:lpstr>NSEA Application During A Large Hail/Wind Event </vt:lpstr>
      <vt:lpstr>NSEA Application During A Large Hail/Wind Event </vt:lpstr>
      <vt:lpstr>NSEA Application During A Potential Tornado Event </vt:lpstr>
      <vt:lpstr>Project Accomplishments (NSEA Application Time Series) Developed by Aaron Anderson</vt:lpstr>
      <vt:lpstr>NSEA Time Series – Closer Look</vt:lpstr>
      <vt:lpstr>NSEA SkewT/Hodograph utilizes SHARPpy</vt:lpstr>
      <vt:lpstr>Project Accomplishments (NSEA Digital Cursor Readout) Developed by Jason Schaumman, Mike Sutton and Aaron Anderson</vt:lpstr>
      <vt:lpstr>Project Accomplishments (NSEA Digital Cursor Readout) Hail Bundle</vt:lpstr>
      <vt:lpstr>“QLCS Environment” NSEA Bundle</vt:lpstr>
      <vt:lpstr>Project Accomplishments</vt:lpstr>
      <vt:lpstr>“Supercell Tornadic Environment” NSEA Bundle</vt:lpstr>
      <vt:lpstr>“Supercell Tornadic Environment” NSEA Bundle Utilized During the New Orleans Tornado Outbreak</vt:lpstr>
      <vt:lpstr>WFO Scenario – Using NSEA Applications </vt:lpstr>
      <vt:lpstr>What’s Happening Now</vt:lpstr>
      <vt:lpstr>Future Plans</vt:lpstr>
      <vt:lpstr>Higher Temporal Resolution  is Critical for Improved NSE Analysis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SOO-DOH Project Name</dc:title>
  <dc:creator>David Hotz</dc:creator>
  <cp:lastModifiedBy>John Schattel</cp:lastModifiedBy>
  <cp:revision>49</cp:revision>
  <dcterms:modified xsi:type="dcterms:W3CDTF">2017-04-07T12:42:35Z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EA58AA06-610E-474A-8C52-222D2F7F7893</vt:lpwstr>
  </property>
  <property fmtid="{D5CDD505-2E9C-101B-9397-08002B2CF9AE}" pid="3" name="ArticulatePath">
    <vt:lpwstr>SOO-DOH_Presentation_Hotz</vt:lpwstr>
  </property>
</Properties>
</file>