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67" r:id="rId3"/>
    <p:sldMasterId id="2147483671" r:id="rId4"/>
    <p:sldMasterId id="2147483683" r:id="rId5"/>
    <p:sldMasterId id="2147483689" r:id="rId6"/>
    <p:sldMasterId id="2147484123" r:id="rId7"/>
    <p:sldMasterId id="2147484272" r:id="rId8"/>
    <p:sldMasterId id="2147484274" r:id="rId9"/>
  </p:sldMasterIdLst>
  <p:notesMasterIdLst>
    <p:notesMasterId r:id="rId60"/>
  </p:notesMasterIdLst>
  <p:handoutMasterIdLst>
    <p:handoutMasterId r:id="rId61"/>
  </p:handoutMasterIdLst>
  <p:sldIdLst>
    <p:sldId id="363" r:id="rId10"/>
    <p:sldId id="444" r:id="rId11"/>
    <p:sldId id="430" r:id="rId12"/>
    <p:sldId id="431" r:id="rId13"/>
    <p:sldId id="445" r:id="rId14"/>
    <p:sldId id="446" r:id="rId15"/>
    <p:sldId id="400" r:id="rId16"/>
    <p:sldId id="395" r:id="rId17"/>
    <p:sldId id="370" r:id="rId18"/>
    <p:sldId id="279" r:id="rId19"/>
    <p:sldId id="441" r:id="rId20"/>
    <p:sldId id="432" r:id="rId21"/>
    <p:sldId id="393" r:id="rId22"/>
    <p:sldId id="372" r:id="rId23"/>
    <p:sldId id="406" r:id="rId24"/>
    <p:sldId id="407" r:id="rId25"/>
    <p:sldId id="429" r:id="rId26"/>
    <p:sldId id="399" r:id="rId27"/>
    <p:sldId id="398" r:id="rId28"/>
    <p:sldId id="448" r:id="rId29"/>
    <p:sldId id="362" r:id="rId30"/>
    <p:sldId id="329" r:id="rId31"/>
    <p:sldId id="427" r:id="rId32"/>
    <p:sldId id="428" r:id="rId33"/>
    <p:sldId id="367" r:id="rId34"/>
    <p:sldId id="344" r:id="rId35"/>
    <p:sldId id="396" r:id="rId36"/>
    <p:sldId id="374" r:id="rId37"/>
    <p:sldId id="442" r:id="rId38"/>
    <p:sldId id="352" r:id="rId39"/>
    <p:sldId id="453" r:id="rId40"/>
    <p:sldId id="440" r:id="rId41"/>
    <p:sldId id="380" r:id="rId42"/>
    <p:sldId id="383" r:id="rId43"/>
    <p:sldId id="388" r:id="rId44"/>
    <p:sldId id="389" r:id="rId45"/>
    <p:sldId id="435" r:id="rId46"/>
    <p:sldId id="459" r:id="rId47"/>
    <p:sldId id="390" r:id="rId48"/>
    <p:sldId id="434" r:id="rId49"/>
    <p:sldId id="454" r:id="rId50"/>
    <p:sldId id="455" r:id="rId51"/>
    <p:sldId id="456" r:id="rId52"/>
    <p:sldId id="457" r:id="rId53"/>
    <p:sldId id="458" r:id="rId54"/>
    <p:sldId id="461" r:id="rId55"/>
    <p:sldId id="460" r:id="rId56"/>
    <p:sldId id="332" r:id="rId57"/>
    <p:sldId id="438" r:id="rId58"/>
    <p:sldId id="364" r:id="rId59"/>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99FF"/>
    <a:srgbClr val="000080"/>
    <a:srgbClr val="6C9BE0"/>
    <a:srgbClr val="97BAF9"/>
    <a:srgbClr val="6495DC"/>
    <a:srgbClr val="DDE6F2"/>
    <a:srgbClr val="FFF68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2829" autoAdjust="0"/>
    <p:restoredTop sz="92832" autoAdjust="0"/>
  </p:normalViewPr>
  <p:slideViewPr>
    <p:cSldViewPr snapToObjects="1">
      <p:cViewPr varScale="1">
        <p:scale>
          <a:sx n="68" d="100"/>
          <a:sy n="68" d="100"/>
        </p:scale>
        <p:origin x="-1212" y="-90"/>
      </p:cViewPr>
      <p:guideLst>
        <p:guide orient="horz" pos="2160"/>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800"/>
    </p:cViewPr>
  </p:sorterViewPr>
  <p:notesViewPr>
    <p:cSldViewPr snapToObjects="1">
      <p:cViewPr varScale="1">
        <p:scale>
          <a:sx n="56" d="100"/>
          <a:sy n="56" d="100"/>
        </p:scale>
        <p:origin x="-2856" y="-84"/>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wrap="square" lIns="92059" tIns="46030" rIns="92059" bIns="46030" numCol="1" anchor="t" anchorCtr="0" compatLnSpc="1">
            <a:prstTxWarp prst="textNoShape">
              <a:avLst/>
            </a:prstTxWarp>
          </a:bodyPr>
          <a:lstStyle>
            <a:lvl1pPr>
              <a:defRPr sz="1200">
                <a:latin typeface="Arial" charset="0"/>
                <a:ea typeface="ＭＳ Ｐゴシック" pitchFamily="1" charset="-128"/>
                <a:cs typeface="+mn-cs"/>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2059" tIns="46030" rIns="92059" bIns="46030"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fld id="{C40602A7-CC55-47A9-8D0E-9F146F054FE9}" type="datetime1">
              <a:rPr lang="en-US"/>
              <a:pPr>
                <a:defRPr/>
              </a:pPr>
              <a:t>5/17/2011</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wrap="square" lIns="92059" tIns="46030" rIns="92059" bIns="46030" numCol="1" anchor="b" anchorCtr="0" compatLnSpc="1">
            <a:prstTxWarp prst="textNoShape">
              <a:avLst/>
            </a:prstTxWarp>
          </a:bodyPr>
          <a:lstStyle>
            <a:lvl1pPr>
              <a:defRPr sz="1200">
                <a:latin typeface="Arial" charset="0"/>
                <a:ea typeface="ＭＳ Ｐゴシック" pitchFamily="1" charset="-128"/>
                <a:cs typeface="+mn-cs"/>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059" tIns="46030" rIns="92059" bIns="46030" numCol="1" anchor="b" anchorCtr="0" compatLnSpc="1">
            <a:prstTxWarp prst="textNoShape">
              <a:avLst/>
            </a:prstTxWarp>
          </a:bodyPr>
          <a:lstStyle>
            <a:lvl1pPr algn="r">
              <a:defRPr sz="1200">
                <a:latin typeface="Arial" charset="0"/>
                <a:ea typeface="ＭＳ Ｐゴシック" pitchFamily="1" charset="-128"/>
                <a:cs typeface="+mn-cs"/>
              </a:defRPr>
            </a:lvl1pPr>
          </a:lstStyle>
          <a:p>
            <a:pPr>
              <a:defRPr/>
            </a:pPr>
            <a:fld id="{99E40444-A947-4D71-ABA4-F10ED4870548}"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wrap="square" lIns="92933" tIns="46466" rIns="92933" bIns="46466" numCol="1" anchor="t" anchorCtr="0" compatLnSpc="1">
            <a:prstTxWarp prst="textNoShape">
              <a:avLst/>
            </a:prstTxWarp>
          </a:bodyPr>
          <a:lstStyle>
            <a:lvl1pPr>
              <a:defRPr sz="1200">
                <a:latin typeface="Arial" charset="0"/>
                <a:ea typeface="ＭＳ Ｐゴシック" pitchFamily="1" charset="-128"/>
                <a:cs typeface="+mn-cs"/>
              </a:defRPr>
            </a:lvl1pPr>
          </a:lstStyle>
          <a:p>
            <a:pPr>
              <a:defRPr/>
            </a:pPr>
            <a:endParaRPr lang="en-US"/>
          </a:p>
        </p:txBody>
      </p:sp>
      <p:sp>
        <p:nvSpPr>
          <p:cNvPr id="3" name="Date Placeholder 2"/>
          <p:cNvSpPr>
            <a:spLocks noGrp="1"/>
          </p:cNvSpPr>
          <p:nvPr>
            <p:ph type="dt" idx="1"/>
          </p:nvPr>
        </p:nvSpPr>
        <p:spPr>
          <a:xfrm>
            <a:off x="3956050" y="0"/>
            <a:ext cx="3027363" cy="465138"/>
          </a:xfrm>
          <a:prstGeom prst="rect">
            <a:avLst/>
          </a:prstGeom>
        </p:spPr>
        <p:txBody>
          <a:bodyPr vert="horz" wrap="square" lIns="92933" tIns="46466" rIns="92933" bIns="46466" numCol="1" anchor="t" anchorCtr="0" compatLnSpc="1">
            <a:prstTxWarp prst="textNoShape">
              <a:avLst/>
            </a:prstTxWarp>
          </a:bodyPr>
          <a:lstStyle>
            <a:lvl1pPr algn="r">
              <a:defRPr sz="1200">
                <a:latin typeface="Arial" charset="0"/>
                <a:ea typeface="ＭＳ Ｐゴシック" pitchFamily="1" charset="-128"/>
                <a:cs typeface="+mn-cs"/>
              </a:defRPr>
            </a:lvl1pPr>
          </a:lstStyle>
          <a:p>
            <a:pPr>
              <a:defRPr/>
            </a:pPr>
            <a:fld id="{48678A4E-54C5-4F43-9478-F855754EC649}" type="datetime1">
              <a:rPr lang="en-US"/>
              <a:pPr>
                <a:defRPr/>
              </a:pPr>
              <a:t>5/17/2011</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wrap="square" lIns="92933" tIns="46466" rIns="92933" bIns="46466"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98500" y="4410075"/>
            <a:ext cx="5588000" cy="4178300"/>
          </a:xfrm>
          <a:prstGeom prst="rect">
            <a:avLst/>
          </a:prstGeom>
        </p:spPr>
        <p:txBody>
          <a:bodyPr vert="horz" wrap="square" lIns="92933" tIns="46466" rIns="92933" bIns="46466"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6975"/>
            <a:ext cx="3027363" cy="465138"/>
          </a:xfrm>
          <a:prstGeom prst="rect">
            <a:avLst/>
          </a:prstGeom>
        </p:spPr>
        <p:txBody>
          <a:bodyPr vert="horz" wrap="square" lIns="92933" tIns="46466" rIns="92933" bIns="46466" numCol="1" anchor="b" anchorCtr="0" compatLnSpc="1">
            <a:prstTxWarp prst="textNoShape">
              <a:avLst/>
            </a:prstTxWarp>
          </a:bodyPr>
          <a:lstStyle>
            <a:lvl1pPr>
              <a:defRPr sz="1200">
                <a:latin typeface="Arial" charset="0"/>
                <a:ea typeface="ＭＳ Ｐゴシック" pitchFamily="1" charset="-128"/>
                <a:cs typeface="+mn-cs"/>
              </a:defRPr>
            </a:lvl1pPr>
          </a:lstStyle>
          <a:p>
            <a:pPr>
              <a:defRPr/>
            </a:pPr>
            <a:endParaRPr lang="en-US"/>
          </a:p>
        </p:txBody>
      </p:sp>
      <p:sp>
        <p:nvSpPr>
          <p:cNvPr id="7" name="Slide Number Placeholder 6"/>
          <p:cNvSpPr>
            <a:spLocks noGrp="1"/>
          </p:cNvSpPr>
          <p:nvPr>
            <p:ph type="sldNum" sz="quarter" idx="5"/>
          </p:nvPr>
        </p:nvSpPr>
        <p:spPr>
          <a:xfrm>
            <a:off x="3956050" y="8816975"/>
            <a:ext cx="3027363" cy="465138"/>
          </a:xfrm>
          <a:prstGeom prst="rect">
            <a:avLst/>
          </a:prstGeom>
        </p:spPr>
        <p:txBody>
          <a:bodyPr vert="horz" wrap="square" lIns="92933" tIns="46466" rIns="92933" bIns="46466" numCol="1" anchor="b" anchorCtr="0" compatLnSpc="1">
            <a:prstTxWarp prst="textNoShape">
              <a:avLst/>
            </a:prstTxWarp>
          </a:bodyPr>
          <a:lstStyle>
            <a:lvl1pPr algn="r">
              <a:defRPr sz="1200">
                <a:latin typeface="Arial" charset="0"/>
                <a:ea typeface="ＭＳ Ｐゴシック" pitchFamily="1" charset="-128"/>
                <a:cs typeface="+mn-cs"/>
              </a:defRPr>
            </a:lvl1pPr>
          </a:lstStyle>
          <a:p>
            <a:pPr>
              <a:defRPr/>
            </a:pPr>
            <a:fld id="{39554660-8034-4A64-B9FC-56BA2A9E4EC3}"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3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32"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32"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32"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3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endParaRPr lang="en-US" smtClean="0">
              <a:ea typeface="ＭＳ Ｐゴシック" pitchFamily="34" charset="-128"/>
            </a:endParaRPr>
          </a:p>
        </p:txBody>
      </p:sp>
      <p:sp>
        <p:nvSpPr>
          <p:cNvPr id="77828" name="Slide Number Placeholder 3"/>
          <p:cNvSpPr>
            <a:spLocks noGrp="1"/>
          </p:cNvSpPr>
          <p:nvPr>
            <p:ph type="sldNum" sz="quarter" idx="5"/>
          </p:nvPr>
        </p:nvSpPr>
        <p:spPr bwMode="auto">
          <a:noFill/>
          <a:ln>
            <a:miter lim="800000"/>
            <a:headEnd/>
            <a:tailEnd/>
          </a:ln>
        </p:spPr>
        <p:txBody>
          <a:bodyPr/>
          <a:lstStyle/>
          <a:p>
            <a:fld id="{9C1612DA-CFDF-408C-BC44-8F787FD1A78A}"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9554660-8034-4A64-B9FC-56BA2A9E4EC3}" type="slidenum">
              <a:rPr lang="en-US" smtClean="0"/>
              <a:pPr>
                <a:defRPr/>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pPr defTabSz="928688"/>
            <a:fld id="{53413930-5CE3-452C-9CD9-95412446FD23}" type="slidenum">
              <a:rPr lang="en-US" smtClean="0">
                <a:solidFill>
                  <a:srgbClr val="000000"/>
                </a:solidFill>
                <a:ea typeface="ＭＳ Ｐゴシック" pitchFamily="34" charset="-128"/>
              </a:rPr>
              <a:pPr defTabSz="928688"/>
              <a:t>33</a:t>
            </a:fld>
            <a:endParaRPr lang="en-US" smtClean="0">
              <a:solidFill>
                <a:srgbClr val="000000"/>
              </a:solidFill>
              <a:ea typeface="ＭＳ Ｐゴシック" pitchFamily="34" charset="-128"/>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a:lstStyle/>
          <a:p>
            <a:pPr eaLnBrk="1" hangingPunct="1"/>
            <a:r>
              <a:rPr lang="en-US" dirty="0" smtClean="0">
                <a:latin typeface="Arial" charset="0"/>
                <a:ea typeface="ＭＳ Ｐゴシック" pitchFamily="34" charset="-128"/>
              </a:rPr>
              <a:t>OAIS (Open Archive); THREDDS (NSF); OASIS; GOS; </a:t>
            </a:r>
            <a:r>
              <a:rPr lang="en-US" dirty="0" err="1" smtClean="0">
                <a:latin typeface="Arial" charset="0"/>
                <a:ea typeface="ＭＳ Ｐゴシック" pitchFamily="34" charset="-128"/>
              </a:rPr>
              <a:t>OPeNDAP</a:t>
            </a:r>
            <a:r>
              <a:rPr lang="en-US" dirty="0" smtClean="0">
                <a:latin typeface="Arial" charset="0"/>
                <a:ea typeface="ＭＳ Ｐゴシック" pitchFamily="34" charset="-128"/>
              </a:rPr>
              <a:t>; Common Data Model,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 be on-line for easy access.  Will</a:t>
            </a:r>
            <a:r>
              <a:rPr lang="en-US" baseline="0" dirty="0" smtClean="0"/>
              <a:t> be pre-computed!</a:t>
            </a:r>
            <a:endParaRPr lang="en-US" dirty="0"/>
          </a:p>
        </p:txBody>
      </p:sp>
      <p:sp>
        <p:nvSpPr>
          <p:cNvPr id="4" name="Slide Number Placeholder 3"/>
          <p:cNvSpPr>
            <a:spLocks noGrp="1"/>
          </p:cNvSpPr>
          <p:nvPr>
            <p:ph type="sldNum" sz="quarter" idx="10"/>
          </p:nvPr>
        </p:nvSpPr>
        <p:spPr/>
        <p:txBody>
          <a:bodyPr/>
          <a:lstStyle/>
          <a:p>
            <a:pPr>
              <a:defRPr/>
            </a:pPr>
            <a:fld id="{39554660-8034-4A64-B9FC-56BA2A9E4EC3}" type="slidenum">
              <a:rPr lang="en-US" smtClean="0"/>
              <a:pPr>
                <a:defRPr/>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Geoid</a:t>
            </a:r>
            <a:r>
              <a:rPr lang="en-US" dirty="0" smtClean="0"/>
              <a:t> issues</a:t>
            </a:r>
            <a:endParaRPr lang="en-US" dirty="0"/>
          </a:p>
        </p:txBody>
      </p:sp>
      <p:sp>
        <p:nvSpPr>
          <p:cNvPr id="4" name="Slide Number Placeholder 3"/>
          <p:cNvSpPr>
            <a:spLocks noGrp="1"/>
          </p:cNvSpPr>
          <p:nvPr>
            <p:ph type="sldNum" sz="quarter" idx="10"/>
          </p:nvPr>
        </p:nvSpPr>
        <p:spPr/>
        <p:txBody>
          <a:bodyPr/>
          <a:lstStyle/>
          <a:p>
            <a:pPr>
              <a:defRPr/>
            </a:pPr>
            <a:fld id="{39554660-8034-4A64-B9FC-56BA2A9E4EC3}" type="slidenum">
              <a:rPr lang="en-US" smtClean="0"/>
              <a:pPr>
                <a:defRPr/>
              </a:pPr>
              <a:t>47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6C3F9E82-7ED2-4978-93E6-C435035709C0}" type="slidenum">
              <a:rPr lang="en-US" smtClean="0">
                <a:ea typeface="ＭＳ Ｐゴシック" pitchFamily="34" charset="-128"/>
              </a:rPr>
              <a:pPr/>
              <a:t>48</a:t>
            </a:fld>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CLIVAR Hurricane model data requested. (GFDL)</a:t>
            </a:r>
            <a:endParaRPr lang="en-US" dirty="0"/>
          </a:p>
        </p:txBody>
      </p:sp>
      <p:sp>
        <p:nvSpPr>
          <p:cNvPr id="4" name="Slide Number Placeholder 3"/>
          <p:cNvSpPr>
            <a:spLocks noGrp="1"/>
          </p:cNvSpPr>
          <p:nvPr>
            <p:ph type="sldNum" sz="quarter" idx="10"/>
          </p:nvPr>
        </p:nvSpPr>
        <p:spPr/>
        <p:txBody>
          <a:bodyPr/>
          <a:lstStyle/>
          <a:p>
            <a:pPr>
              <a:defRPr/>
            </a:pPr>
            <a:fld id="{39554660-8034-4A64-B9FC-56BA2A9E4EC3}" type="slidenum">
              <a:rPr lang="en-US" smtClean="0"/>
              <a:pPr>
                <a:defRPr/>
              </a:pPr>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a:lstStyle/>
          <a:p>
            <a:r>
              <a:rPr lang="en-US" smtClean="0">
                <a:ea typeface="ＭＳ Ｐゴシック" pitchFamily="34" charset="-128"/>
              </a:rPr>
              <a:t>With NOMADS/NCMP sub-setting capabilities as a core feature, metrics based solely on</a:t>
            </a:r>
          </a:p>
          <a:p>
            <a:r>
              <a:rPr lang="en-US" smtClean="0">
                <a:ea typeface="ＭＳ Ｐゴシック" pitchFamily="34" charset="-128"/>
              </a:rPr>
              <a:t>data volume downloaded misses the point entirely!  </a:t>
            </a:r>
          </a:p>
        </p:txBody>
      </p:sp>
      <p:sp>
        <p:nvSpPr>
          <p:cNvPr id="78852" name="Slide Number Placeholder 3"/>
          <p:cNvSpPr>
            <a:spLocks noGrp="1"/>
          </p:cNvSpPr>
          <p:nvPr>
            <p:ph type="sldNum" sz="quarter" idx="5"/>
          </p:nvPr>
        </p:nvSpPr>
        <p:spPr bwMode="auto">
          <a:noFill/>
          <a:ln>
            <a:miter lim="800000"/>
            <a:headEnd/>
            <a:tailEnd/>
          </a:ln>
        </p:spPr>
        <p:txBody>
          <a:bodyPr/>
          <a:lstStyle/>
          <a:p>
            <a:fld id="{D4C35C19-D7A3-4909-91A3-111E010721D1}" type="slidenum">
              <a:rPr lang="en-US" smtClean="0">
                <a:ea typeface="ＭＳ Ｐゴシック" pitchFamily="34" charset="-128"/>
              </a:rPr>
              <a:pPr/>
              <a:t>17</a:t>
            </a:fld>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a:lstStyle/>
          <a:p>
            <a:pPr eaLnBrk="1" hangingPunct="1"/>
            <a:endParaRPr lang="en-US" smtClean="0">
              <a:ea typeface="SimSun"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173163" y="706438"/>
            <a:ext cx="4638675" cy="3479800"/>
          </a:xfrm>
          <a:solidFill>
            <a:schemeClr val="accent1"/>
          </a:solidFill>
          <a:ln w="25400">
            <a:solidFill>
              <a:schemeClr val="accent1">
                <a:shade val="50000"/>
              </a:schemeClr>
            </a:solidFill>
          </a:ln>
        </p:spPr>
      </p:sp>
      <p:sp>
        <p:nvSpPr>
          <p:cNvPr id="83971" name="Notes Placeholder 2"/>
          <p:cNvSpPr>
            <a:spLocks noGrp="1"/>
          </p:cNvSpPr>
          <p:nvPr>
            <p:ph type="body" sz="quarter" idx="1"/>
          </p:nvPr>
        </p:nvSpPr>
        <p:spPr bwMode="auto">
          <a:noFill/>
        </p:spPr>
        <p:txBody>
          <a:bodyPr/>
          <a:lstStyle/>
          <a:p>
            <a:pPr eaLnBrk="1" hangingPunct="1"/>
            <a:endParaRPr lang="en-US" smtClean="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pPr eaLnBrk="1" hangingPunct="1">
              <a:spcBef>
                <a:spcPct val="0"/>
              </a:spcBef>
            </a:pPr>
            <a:endParaRPr lang="en-US" smtClean="0">
              <a:latin typeface="Arial" charset="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pPr defTabSz="928688"/>
            <a:fld id="{1BA7A397-483F-4FF8-8383-9D53547950E1}" type="slidenum">
              <a:rPr lang="en-US" smtClean="0">
                <a:ea typeface="ＭＳ Ｐゴシック" pitchFamily="34" charset="-128"/>
              </a:rPr>
              <a:pPr defTabSz="928688"/>
              <a:t>21</a:t>
            </a:fld>
            <a:endParaRPr 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pitchFamily="34"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pPr defTabSz="928688"/>
            <a:fld id="{25627B6B-9A84-4968-B5C2-D18DDEEF639A}" type="slidenum">
              <a:rPr lang="en-US" smtClean="0">
                <a:ea typeface="ＭＳ Ｐゴシック" pitchFamily="34" charset="-128"/>
              </a:rPr>
              <a:pPr defTabSz="928688"/>
              <a:t>22</a:t>
            </a:fld>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9" name="Rectangle 3"/>
          <p:cNvSpPr>
            <a:spLocks noGrp="1" noChangeArrowheads="1"/>
          </p:cNvSpPr>
          <p:nvPr>
            <p:ph type="body" idx="1"/>
          </p:nvPr>
        </p:nvSpPr>
        <p:spPr bwMode="auto">
          <a:noFill/>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96503B-0BCC-4DCC-8A3C-38F09C673EC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1ADB0D-CEC0-4D18-9A03-A37EBC29BF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7C477D-7130-4188-9CFD-DEA7343B260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665004-10C7-4730-94AB-FFFF83F0E1A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4FAC9E-14B3-417A-995D-2D7F8D3F0FB2}" type="datetimeFigureOut">
              <a:rPr lang="en-US"/>
              <a:pPr>
                <a:defRPr/>
              </a:pPr>
              <a:t>5/17/2011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BC38F1-CD41-4FD7-ADF0-5595CC073D5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BB2C4932-C76E-4771-9DC0-AC5AF9F82904}" type="datetimeFigureOut">
              <a:rPr lang="en-US"/>
              <a:pPr>
                <a:defRPr/>
              </a:pPr>
              <a:t>5/17/2011</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DE55752-8659-4BD8-AFAD-3220577F4BE3}" type="slidenum">
              <a:rPr lang="en-US"/>
              <a:pPr>
                <a:defRPr/>
              </a:pPr>
              <a:t>‹#›</a:t>
            </a:fld>
            <a:endParaRPr lang="en-US"/>
          </a:p>
        </p:txBody>
      </p:sp>
    </p:spTree>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b="0">
                <a:solidFill>
                  <a:prstClr val="black"/>
                </a:solidFill>
              </a:defRPr>
            </a:lvl1pPr>
          </a:lstStyle>
          <a:p>
            <a:pPr>
              <a:defRPr/>
            </a:pPr>
            <a:endParaRPr lang="en-US"/>
          </a:p>
        </p:txBody>
      </p:sp>
      <p:sp>
        <p:nvSpPr>
          <p:cNvPr id="5" name="Footer Placeholder 21"/>
          <p:cNvSpPr>
            <a:spLocks noGrp="1"/>
          </p:cNvSpPr>
          <p:nvPr>
            <p:ph type="ftr" sz="quarter" idx="11"/>
          </p:nvPr>
        </p:nvSpPr>
        <p:spPr/>
        <p:txBody>
          <a:bodyPr/>
          <a:lstStyle>
            <a:lvl1pPr>
              <a:defRPr b="0">
                <a:solidFill>
                  <a:prstClr val="black"/>
                </a:solidFill>
              </a:defRPr>
            </a:lvl1pPr>
          </a:lstStyle>
          <a:p>
            <a:pPr>
              <a:defRPr/>
            </a:pPr>
            <a:endParaRPr lang="en-US"/>
          </a:p>
        </p:txBody>
      </p:sp>
      <p:sp>
        <p:nvSpPr>
          <p:cNvPr id="6" name="Slide Number Placeholder 17"/>
          <p:cNvSpPr>
            <a:spLocks noGrp="1"/>
          </p:cNvSpPr>
          <p:nvPr>
            <p:ph type="sldNum" sz="quarter" idx="12"/>
          </p:nvPr>
        </p:nvSpPr>
        <p:spPr/>
        <p:txBody>
          <a:bodyPr/>
          <a:lstStyle>
            <a:lvl1pPr>
              <a:defRPr>
                <a:solidFill>
                  <a:prstClr val="black"/>
                </a:solidFill>
              </a:defRPr>
            </a:lvl1pPr>
          </a:lstStyle>
          <a:p>
            <a:pPr>
              <a:defRPr/>
            </a:pPr>
            <a:fld id="{BDEBEEE5-50F9-4214-BE99-CD3CA6F02AE7}" type="slidenum">
              <a:rPr lang="en-US"/>
              <a:pPr>
                <a:defRPr/>
              </a:pPr>
              <a:t>‹#›</a:t>
            </a:fld>
            <a:endParaRPr lang="en-US"/>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4686EA8-1654-45D9-9769-69208247802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7A37335-76B4-4CE8-BFAB-98E51318DC9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371600" y="609600"/>
            <a:ext cx="7315200" cy="533400"/>
          </a:xfrm>
          <a:prstGeom prst="rect">
            <a:avLst/>
          </a:prstGeom>
          <a:solidFill>
            <a:schemeClr val="accent1">
              <a:lumMod val="20000"/>
              <a:lumOff val="80000"/>
            </a:schemeClr>
          </a:solidFill>
        </p:spPr>
        <p:txBody>
          <a:bodyPr/>
          <a:lstStyle/>
          <a:p>
            <a:r>
              <a:rPr lang="en-US" dirty="0" smtClean="0"/>
              <a:t>Enter Slide Title Here</a:t>
            </a:r>
            <a:endParaRPr lang="en-US" dirty="0"/>
          </a:p>
        </p:txBody>
      </p:sp>
      <p:sp>
        <p:nvSpPr>
          <p:cNvPr id="6" name="Content Placeholder 2"/>
          <p:cNvSpPr>
            <a:spLocks noGrp="1"/>
          </p:cNvSpPr>
          <p:nvPr>
            <p:ph idx="1"/>
          </p:nvPr>
        </p:nvSpPr>
        <p:spPr>
          <a:xfrm>
            <a:off x="457200" y="1600200"/>
            <a:ext cx="8229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8"/>
          <p:cNvSpPr>
            <a:spLocks noGrp="1"/>
          </p:cNvSpPr>
          <p:nvPr>
            <p:ph type="sldNum" sz="quarter" idx="10"/>
          </p:nvPr>
        </p:nvSpPr>
        <p:spPr/>
        <p:txBody>
          <a:bodyPr/>
          <a:lstStyle>
            <a:lvl1pPr>
              <a:defRPr/>
            </a:lvl1pPr>
          </a:lstStyle>
          <a:p>
            <a:pPr>
              <a:defRPr/>
            </a:pPr>
            <a:fld id="{3BD742B5-D742-4B88-A453-7302C547BF5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371600" y="609600"/>
            <a:ext cx="7315200" cy="533400"/>
          </a:xfrm>
          <a:prstGeom prst="rect">
            <a:avLst/>
          </a:prstGeom>
          <a:solidFill>
            <a:schemeClr val="accent1">
              <a:lumMod val="20000"/>
              <a:lumOff val="80000"/>
            </a:schemeClr>
          </a:solidFill>
        </p:spPr>
        <p:txBody>
          <a:bodyPr/>
          <a:lstStyle/>
          <a:p>
            <a:r>
              <a:rPr lang="en-US" smtClean="0"/>
              <a:t>Click to edit Master title style</a:t>
            </a:r>
            <a:endParaRPr lang="en-US" dirty="0"/>
          </a:p>
        </p:txBody>
      </p:sp>
      <p:sp>
        <p:nvSpPr>
          <p:cNvPr id="6" name="Content Placeholder 2"/>
          <p:cNvSpPr>
            <a:spLocks noGrp="1"/>
          </p:cNvSpPr>
          <p:nvPr>
            <p:ph idx="1"/>
          </p:nvPr>
        </p:nvSpPr>
        <p:spPr>
          <a:xfrm>
            <a:off x="457200" y="1600200"/>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1371600" y="609600"/>
            <a:ext cx="7315200" cy="533400"/>
          </a:xfrm>
          <a:prstGeom prst="rect">
            <a:avLst/>
          </a:prstGeom>
          <a:solidFill>
            <a:schemeClr val="accent1">
              <a:lumMod val="20000"/>
              <a:lumOff val="80000"/>
            </a:schemeClr>
          </a:solidFill>
        </p:spPr>
        <p:txBody>
          <a:bodyPr/>
          <a:lstStyle/>
          <a:p>
            <a:r>
              <a:rPr lang="en-US" smtClean="0"/>
              <a:t>Click to edit Master title style</a:t>
            </a:r>
            <a:endParaRPr lang="en-US" dirty="0"/>
          </a:p>
        </p:txBody>
      </p:sp>
      <p:sp>
        <p:nvSpPr>
          <p:cNvPr id="6" name="Content Placeholder 2"/>
          <p:cNvSpPr>
            <a:spLocks noGrp="1"/>
          </p:cNvSpPr>
          <p:nvPr>
            <p:ph idx="1"/>
          </p:nvPr>
        </p:nvSpPr>
        <p:spPr>
          <a:xfrm>
            <a:off x="457200" y="1600200"/>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6BD43BA-DB3C-42E8-B8C4-33FA1CA2FF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ED7CFA-C18E-40D8-9719-44AE2B4FDC3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370F41-3253-4A65-98AB-2A80C0911D8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4B64DA-028C-4A50-8257-26290F60E55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F5CCCE-65CF-47C1-B743-058870983B7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9D27F71-F7C7-4886-B9AC-B61896D52DC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3DD441-0209-4E28-9987-631D7787C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20.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3.xml"/><Relationship Id="rId7"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jpe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6" charset="0"/>
                <a:ea typeface="ＭＳ Ｐゴシック" pitchFamily="1" charset="-128"/>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ea typeface="ＭＳ Ｐゴシック" pitchFamily="1"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ea typeface="ＭＳ Ｐゴシック" pitchFamily="1" charset="-128"/>
                <a:cs typeface="+mn-cs"/>
              </a:defRPr>
            </a:lvl1pPr>
          </a:lstStyle>
          <a:p>
            <a:pPr>
              <a:defRPr/>
            </a:pPr>
            <a:fld id="{88C71793-29C5-4286-85C8-EA423BD26588}" type="slidenum">
              <a:rPr lang="en-US"/>
              <a:pPr>
                <a:defRPr/>
              </a:pPr>
              <a:t>‹#›</a:t>
            </a:fld>
            <a:endParaRPr lang="en-US"/>
          </a:p>
        </p:txBody>
      </p:sp>
      <p:sp>
        <p:nvSpPr>
          <p:cNvPr id="7" name="TextBox 6"/>
          <p:cNvSpPr txBox="1"/>
          <p:nvPr/>
        </p:nvSpPr>
        <p:spPr>
          <a:xfrm>
            <a:off x="76200" y="0"/>
            <a:ext cx="2209800" cy="830263"/>
          </a:xfrm>
          <a:prstGeom prst="rect">
            <a:avLst/>
          </a:prstGeom>
          <a:noFill/>
        </p:spPr>
        <p:txBody>
          <a:bodyPr>
            <a:spAutoFit/>
          </a:bodyPr>
          <a:lstStyle/>
          <a:p>
            <a:pPr>
              <a:defRPr/>
            </a:pPr>
            <a:r>
              <a:rPr lang="en-US" sz="2000" b="1" dirty="0">
                <a:latin typeface="Cooper Black" pitchFamily="18" charset="0"/>
                <a:ea typeface="ＭＳ Ｐゴシック" pitchFamily="1" charset="-128"/>
              </a:rPr>
              <a:t>         </a:t>
            </a:r>
            <a:r>
              <a:rPr lang="en-US" sz="1400" b="1" dirty="0">
                <a:latin typeface="Cooper Black" pitchFamily="18" charset="0"/>
                <a:ea typeface="ＭＳ Ｐゴシック" pitchFamily="1" charset="-128"/>
              </a:rPr>
              <a:t>NOAA National</a:t>
            </a:r>
          </a:p>
          <a:p>
            <a:pPr>
              <a:defRPr/>
            </a:pPr>
            <a:r>
              <a:rPr lang="en-US" sz="1400" b="1" dirty="0">
                <a:latin typeface="Cooper Black" pitchFamily="18" charset="0"/>
                <a:ea typeface="ＭＳ Ｐゴシック" pitchFamily="1" charset="-128"/>
              </a:rPr>
              <a:t>            Climate Model </a:t>
            </a:r>
          </a:p>
          <a:p>
            <a:pPr>
              <a:defRPr/>
            </a:pPr>
            <a:r>
              <a:rPr lang="en-US" sz="1400" b="1" dirty="0">
                <a:latin typeface="Cooper Black" pitchFamily="18" charset="0"/>
                <a:ea typeface="ＭＳ Ｐゴシック" pitchFamily="1" charset="-128"/>
              </a:rPr>
              <a:t>            Portal</a:t>
            </a:r>
            <a:endParaRPr lang="en-US" sz="2000" b="1" dirty="0">
              <a:latin typeface="Cooper Black" pitchFamily="18" charset="0"/>
              <a:ea typeface="ＭＳ Ｐゴシック" pitchFamily="1" charset="-128"/>
            </a:endParaRPr>
          </a:p>
        </p:txBody>
      </p:sp>
      <p:pic>
        <p:nvPicPr>
          <p:cNvPr id="3080" name="Picture 3"/>
          <p:cNvPicPr>
            <a:picLocks noChangeAspect="1" noChangeArrowheads="1"/>
          </p:cNvPicPr>
          <p:nvPr/>
        </p:nvPicPr>
        <p:blipFill>
          <a:blip r:embed="rId16"/>
          <a:srcRect/>
          <a:stretch>
            <a:fillRect/>
          </a:stretch>
        </p:blipFill>
        <p:spPr bwMode="auto">
          <a:xfrm>
            <a:off x="152400" y="152400"/>
            <a:ext cx="508000" cy="533400"/>
          </a:xfrm>
          <a:prstGeom prst="rect">
            <a:avLst/>
          </a:prstGeom>
          <a:noFill/>
          <a:ln w="9525">
            <a:noFill/>
            <a:miter lim="800000"/>
            <a:headEnd/>
            <a:tailEnd/>
          </a:ln>
        </p:spPr>
      </p:pic>
      <p:sp>
        <p:nvSpPr>
          <p:cNvPr id="9" name="Rectangle 8"/>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4328" r:id="rId1"/>
    <p:sldLayoutId id="2147484346"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47" r:id="rId11"/>
    <p:sldLayoutId id="2147484337" r:id="rId12"/>
    <p:sldLayoutId id="2147484338" r:id="rId13"/>
    <p:sldLayoutId id="2147484358" r:id="rId14"/>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6" charset="-128"/>
          <a:cs typeface="ＭＳ Ｐゴシック" pitchFamily="-106" charset="-128"/>
        </a:defRPr>
      </a:lvl1pPr>
      <a:lvl2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2pPr>
      <a:lvl3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3pPr>
      <a:lvl4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4pPr>
      <a:lvl5pPr algn="ctr" defTabSz="457200" rtl="0" eaLnBrk="0" fontAlgn="base" hangingPunct="0">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5pPr>
      <a:lvl6pPr marL="4572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6pPr>
      <a:lvl7pPr marL="9144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7pPr>
      <a:lvl8pPr marL="13716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8pPr>
      <a:lvl9pPr marL="1828800" algn="ctr" defTabSz="457200" rtl="0" fontAlgn="base">
        <a:spcBef>
          <a:spcPct val="0"/>
        </a:spcBef>
        <a:spcAft>
          <a:spcPct val="0"/>
        </a:spcAft>
        <a:defRPr sz="4400">
          <a:solidFill>
            <a:schemeClr val="tx1"/>
          </a:solidFill>
          <a:latin typeface="Calibri" pitchFamily="-106" charset="0"/>
          <a:ea typeface="ＭＳ Ｐゴシック" pitchFamily="-106" charset="-128"/>
          <a:cs typeface="ＭＳ Ｐゴシック" pitchFamily="-10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6" charset="-128"/>
          <a:cs typeface="ＭＳ Ｐゴシック" pitchFamily="-10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6" charset="-128"/>
          <a:cs typeface="ＭＳ Ｐゴシック" pitchFamily="32"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6" charset="-128"/>
          <a:cs typeface="ＭＳ Ｐゴシック" pitchFamily="32"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32"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6" charset="-128"/>
          <a:cs typeface="ＭＳ Ｐゴシック" pitchFamily="3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4" name="Right Triangle 13"/>
          <p:cNvSpPr>
            <a:spLocks/>
          </p:cNvSpPr>
          <p:nvPr/>
        </p:nvSpPr>
        <p:spPr bwMode="auto">
          <a:xfrm>
            <a:off x="-6042" y="5791253"/>
            <a:ext cx="3402314" cy="1080868"/>
          </a:xfrm>
          <a:prstGeom prst="rtTriangle">
            <a:avLst/>
          </a:prstGeom>
          <a:blipFill>
            <a:blip r:embed="rId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1800" b="1">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4105"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b="1">
                <a:solidFill>
                  <a:srgbClr val="000000"/>
                </a:solidFill>
                <a:latin typeface="Arial" charset="0"/>
                <a:ea typeface="ＭＳ Ｐゴシック" pitchFamily="1" charset="-128"/>
                <a:cs typeface="+mn-cs"/>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b="1">
                <a:solidFill>
                  <a:srgbClr val="000000"/>
                </a:solidFill>
                <a:latin typeface="Arial" charset="0"/>
                <a:ea typeface="ＭＳ Ｐゴシック" pitchFamily="1" charset="-128"/>
                <a:cs typeface="+mn-cs"/>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charset="0"/>
                <a:ea typeface="ＭＳ Ｐゴシック" pitchFamily="1" charset="-128"/>
                <a:cs typeface="+mn-cs"/>
              </a:defRPr>
            </a:lvl1pPr>
          </a:lstStyle>
          <a:p>
            <a:pPr>
              <a:defRPr/>
            </a:pPr>
            <a:fld id="{AD6355B4-AB80-4D91-BCDA-9B873081D532}" type="slidenum">
              <a:rPr lang="en-US"/>
              <a:pPr>
                <a:defRPr/>
              </a:pPr>
              <a:t>‹#›</a:t>
            </a:fld>
            <a:endParaRPr lang="en-US"/>
          </a:p>
        </p:txBody>
      </p:sp>
      <p:pic>
        <p:nvPicPr>
          <p:cNvPr id="4109" name="Picture 22" descr="new doc logo for ppt"/>
          <p:cNvPicPr>
            <a:picLocks noChangeAspect="1" noChangeArrowheads="1"/>
          </p:cNvPicPr>
          <p:nvPr/>
        </p:nvPicPr>
        <p:blipFill>
          <a:blip r:embed="rId6"/>
          <a:srcRect/>
          <a:stretch>
            <a:fillRect/>
          </a:stretch>
        </p:blipFill>
        <p:spPr bwMode="auto">
          <a:xfrm>
            <a:off x="6350" y="6161088"/>
            <a:ext cx="700088" cy="698500"/>
          </a:xfrm>
          <a:prstGeom prst="rect">
            <a:avLst/>
          </a:prstGeom>
          <a:noFill/>
          <a:ln w="9525">
            <a:noFill/>
            <a:miter lim="800000"/>
            <a:headEnd/>
            <a:tailEnd/>
          </a:ln>
        </p:spPr>
      </p:pic>
      <p:pic>
        <p:nvPicPr>
          <p:cNvPr id="4110" name="Picture 12" descr="NOAA logo"/>
          <p:cNvPicPr>
            <a:picLocks noChangeAspect="1" noChangeArrowheads="1"/>
          </p:cNvPicPr>
          <p:nvPr/>
        </p:nvPicPr>
        <p:blipFill>
          <a:blip r:embed="rId7"/>
          <a:srcRect/>
          <a:stretch>
            <a:fillRect/>
          </a:stretch>
        </p:blipFill>
        <p:spPr bwMode="auto">
          <a:xfrm>
            <a:off x="684213" y="6164263"/>
            <a:ext cx="706437" cy="703262"/>
          </a:xfrm>
          <a:prstGeom prst="rect">
            <a:avLst/>
          </a:prstGeom>
          <a:noFill/>
          <a:ln w="9525">
            <a:noFill/>
            <a:miter lim="800000"/>
            <a:headEnd/>
            <a:tailEnd/>
          </a:ln>
        </p:spPr>
      </p:pic>
      <p:sp>
        <p:nvSpPr>
          <p:cNvPr id="17"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defTabSz="914400">
              <a:spcBef>
                <a:spcPct val="50000"/>
              </a:spcBef>
              <a:defRPr/>
            </a:pPr>
            <a:fld id="{DBE22DD2-CE68-440A-B425-341688399FF2}" type="slidenum">
              <a:rPr lang="en-US" sz="2000" b="1">
                <a:solidFill>
                  <a:prstClr val="white"/>
                </a:solidFill>
                <a:ea typeface="+mn-ea"/>
              </a:rPr>
              <a:pPr defTabSz="914400">
                <a:spcBef>
                  <a:spcPct val="50000"/>
                </a:spcBef>
                <a:defRPr/>
              </a:pPr>
              <a:t>‹#›</a:t>
            </a:fld>
            <a:endParaRPr lang="en-US" sz="2000" b="1" dirty="0">
              <a:solidFill>
                <a:prstClr val="white"/>
              </a:solidFill>
              <a:ea typeface="+mn-ea"/>
            </a:endParaRPr>
          </a:p>
        </p:txBody>
      </p:sp>
      <p:sp>
        <p:nvSpPr>
          <p:cNvPr id="16" name="TextBox 15"/>
          <p:cNvSpPr txBox="1"/>
          <p:nvPr/>
        </p:nvSpPr>
        <p:spPr>
          <a:xfrm>
            <a:off x="76200" y="0"/>
            <a:ext cx="2209800" cy="830263"/>
          </a:xfrm>
          <a:prstGeom prst="rect">
            <a:avLst/>
          </a:prstGeom>
          <a:noFill/>
        </p:spPr>
        <p:txBody>
          <a:bodyPr>
            <a:spAutoFit/>
          </a:bodyPr>
          <a:lstStyle/>
          <a:p>
            <a:pPr>
              <a:defRPr/>
            </a:pPr>
            <a:r>
              <a:rPr lang="en-US" sz="2000" b="1" dirty="0">
                <a:latin typeface="Cooper Black" pitchFamily="18" charset="0"/>
                <a:ea typeface="ＭＳ Ｐゴシック" pitchFamily="1" charset="-128"/>
              </a:rPr>
              <a:t>         </a:t>
            </a:r>
            <a:r>
              <a:rPr lang="en-US" sz="1400" b="1" dirty="0">
                <a:latin typeface="Cooper Black" pitchFamily="18" charset="0"/>
                <a:ea typeface="ＭＳ Ｐゴシック" pitchFamily="1" charset="-128"/>
              </a:rPr>
              <a:t>NOAA National</a:t>
            </a:r>
          </a:p>
          <a:p>
            <a:pPr>
              <a:defRPr/>
            </a:pPr>
            <a:r>
              <a:rPr lang="en-US" sz="1400" b="1" dirty="0">
                <a:latin typeface="Cooper Black" pitchFamily="18" charset="0"/>
                <a:ea typeface="ＭＳ Ｐゴシック" pitchFamily="1" charset="-128"/>
              </a:rPr>
              <a:t>            Climate Model </a:t>
            </a:r>
          </a:p>
          <a:p>
            <a:pPr>
              <a:defRPr/>
            </a:pPr>
            <a:r>
              <a:rPr lang="en-US" sz="1400" b="1" dirty="0">
                <a:latin typeface="Cooper Black" pitchFamily="18" charset="0"/>
                <a:ea typeface="ＭＳ Ｐゴシック" pitchFamily="1" charset="-128"/>
              </a:rPr>
              <a:t>            Portal</a:t>
            </a:r>
            <a:endParaRPr lang="en-US" sz="2000" b="1" dirty="0">
              <a:latin typeface="Cooper Black" pitchFamily="18" charset="0"/>
              <a:ea typeface="ＭＳ Ｐゴシック" pitchFamily="1" charset="-128"/>
            </a:endParaRPr>
          </a:p>
        </p:txBody>
      </p:sp>
      <p:pic>
        <p:nvPicPr>
          <p:cNvPr id="4113" name="Picture 3"/>
          <p:cNvPicPr>
            <a:picLocks noChangeAspect="1" noChangeArrowheads="1"/>
          </p:cNvPicPr>
          <p:nvPr/>
        </p:nvPicPr>
        <p:blipFill>
          <a:blip r:embed="rId8"/>
          <a:srcRect/>
          <a:stretch>
            <a:fillRect/>
          </a:stretch>
        </p:blipFill>
        <p:spPr bwMode="auto">
          <a:xfrm>
            <a:off x="152400" y="152400"/>
            <a:ext cx="508000" cy="533400"/>
          </a:xfrm>
          <a:prstGeom prst="rect">
            <a:avLst/>
          </a:prstGeom>
          <a:noFill/>
          <a:ln w="9525">
            <a:noFill/>
            <a:miter lim="800000"/>
            <a:headEnd/>
            <a:tailEnd/>
          </a:ln>
        </p:spPr>
      </p:pic>
      <p:sp>
        <p:nvSpPr>
          <p:cNvPr id="20" name="Rectangle 19"/>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Lst>
  <p:transition>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4000" kern="1200">
          <a:solidFill>
            <a:schemeClr val="tx2"/>
          </a:solidFill>
          <a:effectLst>
            <a:outerShdw blurRad="31750" dist="25400" dir="5400000" algn="tl" rotWithShape="0">
              <a:srgbClr val="000000">
                <a:alpha val="25000"/>
              </a:srgbClr>
            </a:outerShdw>
          </a:effectLst>
          <a:latin typeface="Lucida Sans" pitchFamily="34" charset="0"/>
          <a:ea typeface="+mj-ea"/>
          <a:cs typeface="+mj-cs"/>
        </a:defRPr>
      </a:lvl1pPr>
      <a:lvl2pPr algn="l" rtl="0" eaLnBrk="0" fontAlgn="base" hangingPunct="0">
        <a:spcBef>
          <a:spcPct val="0"/>
        </a:spcBef>
        <a:spcAft>
          <a:spcPct val="0"/>
        </a:spcAft>
        <a:defRPr sz="4000">
          <a:solidFill>
            <a:schemeClr val="tx2"/>
          </a:solidFill>
          <a:latin typeface="Lucida Sans" pitchFamily="34" charset="0"/>
        </a:defRPr>
      </a:lvl2pPr>
      <a:lvl3pPr algn="l" rtl="0" eaLnBrk="0" fontAlgn="base" hangingPunct="0">
        <a:spcBef>
          <a:spcPct val="0"/>
        </a:spcBef>
        <a:spcAft>
          <a:spcPct val="0"/>
        </a:spcAft>
        <a:defRPr sz="4000">
          <a:solidFill>
            <a:schemeClr val="tx2"/>
          </a:solidFill>
          <a:latin typeface="Lucida Sans" pitchFamily="34" charset="0"/>
        </a:defRPr>
      </a:lvl3pPr>
      <a:lvl4pPr algn="l" rtl="0" eaLnBrk="0" fontAlgn="base" hangingPunct="0">
        <a:spcBef>
          <a:spcPct val="0"/>
        </a:spcBef>
        <a:spcAft>
          <a:spcPct val="0"/>
        </a:spcAft>
        <a:defRPr sz="4000">
          <a:solidFill>
            <a:schemeClr val="tx2"/>
          </a:solidFill>
          <a:latin typeface="Lucida Sans" pitchFamily="34" charset="0"/>
        </a:defRPr>
      </a:lvl4pPr>
      <a:lvl5pPr algn="l" rtl="0" eaLnBrk="0" fontAlgn="base" hangingPunct="0">
        <a:spcBef>
          <a:spcPct val="0"/>
        </a:spcBef>
        <a:spcAft>
          <a:spcPct val="0"/>
        </a:spcAft>
        <a:defRPr sz="4000">
          <a:solidFill>
            <a:schemeClr val="tx2"/>
          </a:solidFill>
          <a:latin typeface="Lucida Sans"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1800" b="1">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512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b="1">
                <a:solidFill>
                  <a:srgbClr val="000000"/>
                </a:solidFill>
                <a:latin typeface="Arial" charset="0"/>
                <a:ea typeface="ＭＳ Ｐゴシック" pitchFamily="1" charset="-128"/>
                <a:cs typeface="+mn-cs"/>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b="1">
                <a:solidFill>
                  <a:srgbClr val="000000"/>
                </a:solidFill>
                <a:latin typeface="Arial" charset="0"/>
                <a:ea typeface="ＭＳ Ｐゴシック" pitchFamily="1" charset="-128"/>
                <a:cs typeface="+mn-cs"/>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charset="0"/>
                <a:ea typeface="ＭＳ Ｐゴシック" pitchFamily="1" charset="-128"/>
                <a:cs typeface="+mn-cs"/>
              </a:defRPr>
            </a:lvl1pPr>
          </a:lstStyle>
          <a:p>
            <a:pPr>
              <a:defRPr/>
            </a:pPr>
            <a:fld id="{38BED0CD-EBD4-4760-933B-47A3CFBA3AF7}" type="slidenum">
              <a:rPr lang="en-US"/>
              <a:pPr>
                <a:defRPr/>
              </a:pPr>
              <a:t>‹#›</a:t>
            </a:fld>
            <a:endParaRPr lang="en-US"/>
          </a:p>
        </p:txBody>
      </p:sp>
      <p:pic>
        <p:nvPicPr>
          <p:cNvPr id="5133" name="Picture 22" descr="new doc logo for ppt"/>
          <p:cNvPicPr>
            <a:picLocks noChangeAspect="1" noChangeArrowheads="1"/>
          </p:cNvPicPr>
          <p:nvPr/>
        </p:nvPicPr>
        <p:blipFill>
          <a:blip r:embed="rId4"/>
          <a:srcRect/>
          <a:stretch>
            <a:fillRect/>
          </a:stretch>
        </p:blipFill>
        <p:spPr bwMode="auto">
          <a:xfrm>
            <a:off x="6350" y="6161088"/>
            <a:ext cx="700088" cy="698500"/>
          </a:xfrm>
          <a:prstGeom prst="rect">
            <a:avLst/>
          </a:prstGeom>
          <a:noFill/>
          <a:ln w="9525">
            <a:noFill/>
            <a:miter lim="800000"/>
            <a:headEnd/>
            <a:tailEnd/>
          </a:ln>
        </p:spPr>
      </p:pic>
      <p:pic>
        <p:nvPicPr>
          <p:cNvPr id="5134" name="Picture 12" descr="NOAA logo"/>
          <p:cNvPicPr>
            <a:picLocks noChangeAspect="1" noChangeArrowheads="1"/>
          </p:cNvPicPr>
          <p:nvPr/>
        </p:nvPicPr>
        <p:blipFill>
          <a:blip r:embed="rId5"/>
          <a:srcRect/>
          <a:stretch>
            <a:fillRect/>
          </a:stretch>
        </p:blipFill>
        <p:spPr bwMode="auto">
          <a:xfrm>
            <a:off x="684213" y="6164263"/>
            <a:ext cx="706437" cy="703262"/>
          </a:xfrm>
          <a:prstGeom prst="rect">
            <a:avLst/>
          </a:prstGeom>
          <a:noFill/>
          <a:ln w="9525">
            <a:noFill/>
            <a:miter lim="800000"/>
            <a:headEnd/>
            <a:tailEnd/>
          </a:ln>
        </p:spPr>
      </p:pic>
      <p:sp>
        <p:nvSpPr>
          <p:cNvPr id="17"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defTabSz="914400">
              <a:spcBef>
                <a:spcPct val="50000"/>
              </a:spcBef>
              <a:defRPr/>
            </a:pPr>
            <a:fld id="{365CF435-824C-4EED-AA9A-FF2CE2BCA3A7}" type="slidenum">
              <a:rPr lang="en-US" sz="2000" b="1">
                <a:solidFill>
                  <a:prstClr val="white"/>
                </a:solidFill>
                <a:ea typeface="+mn-ea"/>
              </a:rPr>
              <a:pPr defTabSz="914400">
                <a:spcBef>
                  <a:spcPct val="50000"/>
                </a:spcBef>
                <a:defRPr/>
              </a:pPr>
              <a:t>‹#›</a:t>
            </a:fld>
            <a:endParaRPr lang="en-US" sz="2000" b="1" dirty="0">
              <a:solidFill>
                <a:prstClr val="white"/>
              </a:solidFill>
              <a:ea typeface="+mn-ea"/>
            </a:endParaRPr>
          </a:p>
        </p:txBody>
      </p:sp>
    </p:spTree>
  </p:cSld>
  <p:clrMap bg1="lt1" tx1="dk1" bg2="lt2" tx2="dk2" accent1="accent1" accent2="accent2" accent3="accent3" accent4="accent4" accent5="accent5" accent6="accent6" hlink="hlink" folHlink="folHlink"/>
  <p:sldLayoutIdLst>
    <p:sldLayoutId id="2147484351" r:id="rId1"/>
  </p:sldLayoutIdLst>
  <p:transition>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4000" kern="1200">
          <a:solidFill>
            <a:schemeClr val="tx2"/>
          </a:solidFill>
          <a:effectLst>
            <a:outerShdw blurRad="31750" dist="25400" dir="5400000" algn="tl" rotWithShape="0">
              <a:srgbClr val="000000">
                <a:alpha val="25000"/>
              </a:srgbClr>
            </a:outerShdw>
          </a:effectLst>
          <a:latin typeface="Lucida Sans" pitchFamily="34" charset="0"/>
          <a:ea typeface="+mj-ea"/>
          <a:cs typeface="+mj-cs"/>
        </a:defRPr>
      </a:lvl1pPr>
      <a:lvl2pPr algn="l" rtl="0" eaLnBrk="0" fontAlgn="base" hangingPunct="0">
        <a:spcBef>
          <a:spcPct val="0"/>
        </a:spcBef>
        <a:spcAft>
          <a:spcPct val="0"/>
        </a:spcAft>
        <a:defRPr sz="4000">
          <a:solidFill>
            <a:schemeClr val="tx2"/>
          </a:solidFill>
          <a:latin typeface="Lucida Sans" pitchFamily="34" charset="0"/>
        </a:defRPr>
      </a:lvl2pPr>
      <a:lvl3pPr algn="l" rtl="0" eaLnBrk="0" fontAlgn="base" hangingPunct="0">
        <a:spcBef>
          <a:spcPct val="0"/>
        </a:spcBef>
        <a:spcAft>
          <a:spcPct val="0"/>
        </a:spcAft>
        <a:defRPr sz="4000">
          <a:solidFill>
            <a:schemeClr val="tx2"/>
          </a:solidFill>
          <a:latin typeface="Lucida Sans" pitchFamily="34" charset="0"/>
        </a:defRPr>
      </a:lvl3pPr>
      <a:lvl4pPr algn="l" rtl="0" eaLnBrk="0" fontAlgn="base" hangingPunct="0">
        <a:spcBef>
          <a:spcPct val="0"/>
        </a:spcBef>
        <a:spcAft>
          <a:spcPct val="0"/>
        </a:spcAft>
        <a:defRPr sz="4000">
          <a:solidFill>
            <a:schemeClr val="tx2"/>
          </a:solidFill>
          <a:latin typeface="Lucida Sans" pitchFamily="34" charset="0"/>
        </a:defRPr>
      </a:lvl4pPr>
      <a:lvl5pPr algn="l" rtl="0" eaLnBrk="0" fontAlgn="base" hangingPunct="0">
        <a:spcBef>
          <a:spcPct val="0"/>
        </a:spcBef>
        <a:spcAft>
          <a:spcPct val="0"/>
        </a:spcAft>
        <a:defRPr sz="4000">
          <a:solidFill>
            <a:schemeClr val="tx2"/>
          </a:solidFill>
          <a:latin typeface="Lucida Sans"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1800" b="1">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615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b="1">
                <a:solidFill>
                  <a:srgbClr val="000000"/>
                </a:solidFill>
                <a:latin typeface="Arial" charset="0"/>
                <a:ea typeface="ＭＳ Ｐゴシック" pitchFamily="1" charset="-128"/>
                <a:cs typeface="+mn-cs"/>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b="1">
                <a:solidFill>
                  <a:srgbClr val="000000"/>
                </a:solidFill>
                <a:latin typeface="Arial" charset="0"/>
                <a:ea typeface="ＭＳ Ｐゴシック" pitchFamily="1" charset="-128"/>
                <a:cs typeface="+mn-cs"/>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charset="0"/>
                <a:ea typeface="ＭＳ Ｐゴシック" pitchFamily="1" charset="-128"/>
                <a:cs typeface="+mn-cs"/>
              </a:defRPr>
            </a:lvl1pPr>
          </a:lstStyle>
          <a:p>
            <a:pPr>
              <a:defRPr/>
            </a:pPr>
            <a:fld id="{B3F53595-7F90-4F9E-9EFC-4D26654EC0EB}" type="slidenum">
              <a:rPr lang="en-US"/>
              <a:pPr>
                <a:defRPr/>
              </a:pPr>
              <a:t>‹#›</a:t>
            </a:fld>
            <a:endParaRPr lang="en-US"/>
          </a:p>
        </p:txBody>
      </p:sp>
      <p:pic>
        <p:nvPicPr>
          <p:cNvPr id="6157" name="Picture 22" descr="new doc logo for ppt"/>
          <p:cNvPicPr>
            <a:picLocks noChangeAspect="1" noChangeArrowheads="1"/>
          </p:cNvPicPr>
          <p:nvPr/>
        </p:nvPicPr>
        <p:blipFill>
          <a:blip r:embed="rId4"/>
          <a:srcRect/>
          <a:stretch>
            <a:fillRect/>
          </a:stretch>
        </p:blipFill>
        <p:spPr bwMode="auto">
          <a:xfrm>
            <a:off x="6350" y="6161088"/>
            <a:ext cx="700088" cy="698500"/>
          </a:xfrm>
          <a:prstGeom prst="rect">
            <a:avLst/>
          </a:prstGeom>
          <a:noFill/>
          <a:ln w="9525">
            <a:noFill/>
            <a:miter lim="800000"/>
            <a:headEnd/>
            <a:tailEnd/>
          </a:ln>
        </p:spPr>
      </p:pic>
      <p:pic>
        <p:nvPicPr>
          <p:cNvPr id="6158" name="Picture 12" descr="NOAA logo"/>
          <p:cNvPicPr>
            <a:picLocks noChangeAspect="1" noChangeArrowheads="1"/>
          </p:cNvPicPr>
          <p:nvPr/>
        </p:nvPicPr>
        <p:blipFill>
          <a:blip r:embed="rId5"/>
          <a:srcRect/>
          <a:stretch>
            <a:fillRect/>
          </a:stretch>
        </p:blipFill>
        <p:spPr bwMode="auto">
          <a:xfrm>
            <a:off x="684213" y="6164263"/>
            <a:ext cx="706437" cy="703262"/>
          </a:xfrm>
          <a:prstGeom prst="rect">
            <a:avLst/>
          </a:prstGeom>
          <a:noFill/>
          <a:ln w="9525">
            <a:noFill/>
            <a:miter lim="800000"/>
            <a:headEnd/>
            <a:tailEnd/>
          </a:ln>
        </p:spPr>
      </p:pic>
      <p:sp>
        <p:nvSpPr>
          <p:cNvPr id="17"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defTabSz="914400">
              <a:spcBef>
                <a:spcPct val="50000"/>
              </a:spcBef>
              <a:defRPr/>
            </a:pPr>
            <a:fld id="{4EBF746F-A6C0-46E3-9D1E-0619E3D7AEBC}" type="slidenum">
              <a:rPr lang="en-US" sz="2000" b="1">
                <a:solidFill>
                  <a:prstClr val="white"/>
                </a:solidFill>
                <a:ea typeface="+mn-ea"/>
              </a:rPr>
              <a:pPr defTabSz="914400">
                <a:spcBef>
                  <a:spcPct val="50000"/>
                </a:spcBef>
                <a:defRPr/>
              </a:pPr>
              <a:t>‹#›</a:t>
            </a:fld>
            <a:endParaRPr lang="en-US" sz="2000" b="1" dirty="0">
              <a:solidFill>
                <a:prstClr val="white"/>
              </a:solidFill>
              <a:ea typeface="+mn-ea"/>
            </a:endParaRPr>
          </a:p>
        </p:txBody>
      </p:sp>
    </p:spTree>
  </p:cSld>
  <p:clrMap bg1="lt1" tx1="dk1" bg2="lt2" tx2="dk2" accent1="accent1" accent2="accent2" accent3="accent3" accent4="accent4" accent5="accent5" accent6="accent6" hlink="hlink" folHlink="folHlink"/>
  <p:sldLayoutIdLst>
    <p:sldLayoutId id="2147484352" r:id="rId1"/>
  </p:sldLayoutIdLst>
  <p:transition>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4000" kern="1200">
          <a:solidFill>
            <a:schemeClr val="tx2"/>
          </a:solidFill>
          <a:effectLst>
            <a:outerShdw blurRad="31750" dist="25400" dir="5400000" algn="tl" rotWithShape="0">
              <a:srgbClr val="000000">
                <a:alpha val="25000"/>
              </a:srgbClr>
            </a:outerShdw>
          </a:effectLst>
          <a:latin typeface="Lucida Sans" pitchFamily="34" charset="0"/>
          <a:ea typeface="+mj-ea"/>
          <a:cs typeface="+mj-cs"/>
        </a:defRPr>
      </a:lvl1pPr>
      <a:lvl2pPr algn="l" rtl="0" eaLnBrk="0" fontAlgn="base" hangingPunct="0">
        <a:spcBef>
          <a:spcPct val="0"/>
        </a:spcBef>
        <a:spcAft>
          <a:spcPct val="0"/>
        </a:spcAft>
        <a:defRPr sz="4000">
          <a:solidFill>
            <a:schemeClr val="tx2"/>
          </a:solidFill>
          <a:latin typeface="Lucida Sans" pitchFamily="34" charset="0"/>
        </a:defRPr>
      </a:lvl2pPr>
      <a:lvl3pPr algn="l" rtl="0" eaLnBrk="0" fontAlgn="base" hangingPunct="0">
        <a:spcBef>
          <a:spcPct val="0"/>
        </a:spcBef>
        <a:spcAft>
          <a:spcPct val="0"/>
        </a:spcAft>
        <a:defRPr sz="4000">
          <a:solidFill>
            <a:schemeClr val="tx2"/>
          </a:solidFill>
          <a:latin typeface="Lucida Sans" pitchFamily="34" charset="0"/>
        </a:defRPr>
      </a:lvl3pPr>
      <a:lvl4pPr algn="l" rtl="0" eaLnBrk="0" fontAlgn="base" hangingPunct="0">
        <a:spcBef>
          <a:spcPct val="0"/>
        </a:spcBef>
        <a:spcAft>
          <a:spcPct val="0"/>
        </a:spcAft>
        <a:defRPr sz="4000">
          <a:solidFill>
            <a:schemeClr val="tx2"/>
          </a:solidFill>
          <a:latin typeface="Lucida Sans" pitchFamily="34" charset="0"/>
        </a:defRPr>
      </a:lvl4pPr>
      <a:lvl5pPr algn="l" rtl="0" eaLnBrk="0" fontAlgn="base" hangingPunct="0">
        <a:spcBef>
          <a:spcPct val="0"/>
        </a:spcBef>
        <a:spcAft>
          <a:spcPct val="0"/>
        </a:spcAft>
        <a:defRPr sz="4000">
          <a:solidFill>
            <a:schemeClr val="tx2"/>
          </a:solidFill>
          <a:latin typeface="Lucida Sans"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1800" b="1">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717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b="1">
                <a:solidFill>
                  <a:srgbClr val="000000"/>
                </a:solidFill>
                <a:latin typeface="Arial" charset="0"/>
                <a:ea typeface="ＭＳ Ｐゴシック" pitchFamily="1" charset="-128"/>
                <a:cs typeface="+mn-cs"/>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b="1">
                <a:solidFill>
                  <a:srgbClr val="000000"/>
                </a:solidFill>
                <a:latin typeface="Arial" charset="0"/>
                <a:ea typeface="ＭＳ Ｐゴシック" pitchFamily="1" charset="-128"/>
                <a:cs typeface="+mn-cs"/>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charset="0"/>
                <a:ea typeface="ＭＳ Ｐゴシック" pitchFamily="1" charset="-128"/>
                <a:cs typeface="+mn-cs"/>
              </a:defRPr>
            </a:lvl1pPr>
          </a:lstStyle>
          <a:p>
            <a:pPr>
              <a:defRPr/>
            </a:pPr>
            <a:fld id="{438586D9-C141-449E-BA5D-E696289F047A}" type="slidenum">
              <a:rPr lang="en-US"/>
              <a:pPr>
                <a:defRPr/>
              </a:pPr>
              <a:t>‹#›</a:t>
            </a:fld>
            <a:endParaRPr lang="en-US"/>
          </a:p>
        </p:txBody>
      </p:sp>
      <p:pic>
        <p:nvPicPr>
          <p:cNvPr id="7181" name="Picture 22" descr="new doc logo for ppt"/>
          <p:cNvPicPr>
            <a:picLocks noChangeAspect="1" noChangeArrowheads="1"/>
          </p:cNvPicPr>
          <p:nvPr/>
        </p:nvPicPr>
        <p:blipFill>
          <a:blip r:embed="rId4"/>
          <a:srcRect/>
          <a:stretch>
            <a:fillRect/>
          </a:stretch>
        </p:blipFill>
        <p:spPr bwMode="auto">
          <a:xfrm>
            <a:off x="6350" y="6161088"/>
            <a:ext cx="700088" cy="698500"/>
          </a:xfrm>
          <a:prstGeom prst="rect">
            <a:avLst/>
          </a:prstGeom>
          <a:noFill/>
          <a:ln w="9525">
            <a:noFill/>
            <a:miter lim="800000"/>
            <a:headEnd/>
            <a:tailEnd/>
          </a:ln>
        </p:spPr>
      </p:pic>
      <p:pic>
        <p:nvPicPr>
          <p:cNvPr id="7182" name="Picture 12" descr="NOAA logo"/>
          <p:cNvPicPr>
            <a:picLocks noChangeAspect="1" noChangeArrowheads="1"/>
          </p:cNvPicPr>
          <p:nvPr/>
        </p:nvPicPr>
        <p:blipFill>
          <a:blip r:embed="rId5"/>
          <a:srcRect/>
          <a:stretch>
            <a:fillRect/>
          </a:stretch>
        </p:blipFill>
        <p:spPr bwMode="auto">
          <a:xfrm>
            <a:off x="684213" y="6164263"/>
            <a:ext cx="706437" cy="703262"/>
          </a:xfrm>
          <a:prstGeom prst="rect">
            <a:avLst/>
          </a:prstGeom>
          <a:noFill/>
          <a:ln w="9525">
            <a:noFill/>
            <a:miter lim="800000"/>
            <a:headEnd/>
            <a:tailEnd/>
          </a:ln>
        </p:spPr>
      </p:pic>
      <p:sp>
        <p:nvSpPr>
          <p:cNvPr id="17"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defTabSz="914400">
              <a:spcBef>
                <a:spcPct val="50000"/>
              </a:spcBef>
              <a:defRPr/>
            </a:pPr>
            <a:fld id="{050F7795-1169-4872-9747-0351D4D838E2}" type="slidenum">
              <a:rPr lang="en-US" sz="2000" b="1">
                <a:solidFill>
                  <a:prstClr val="white"/>
                </a:solidFill>
                <a:ea typeface="+mn-ea"/>
              </a:rPr>
              <a:pPr defTabSz="914400">
                <a:spcBef>
                  <a:spcPct val="50000"/>
                </a:spcBef>
                <a:defRPr/>
              </a:pPr>
              <a:t>‹#›</a:t>
            </a:fld>
            <a:endParaRPr lang="en-US" sz="2000" b="1" dirty="0">
              <a:solidFill>
                <a:prstClr val="white"/>
              </a:solidFill>
              <a:ea typeface="+mn-ea"/>
            </a:endParaRPr>
          </a:p>
        </p:txBody>
      </p:sp>
    </p:spTree>
  </p:cSld>
  <p:clrMap bg1="lt1" tx1="dk1" bg2="lt2" tx2="dk2" accent1="accent1" accent2="accent2" accent3="accent3" accent4="accent4" accent5="accent5" accent6="accent6" hlink="hlink" folHlink="folHlink"/>
  <p:sldLayoutIdLst>
    <p:sldLayoutId id="2147484353" r:id="rId1"/>
  </p:sldLayoutIdLst>
  <p:transition>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4000" kern="1200">
          <a:solidFill>
            <a:schemeClr val="tx2"/>
          </a:solidFill>
          <a:effectLst>
            <a:outerShdw blurRad="31750" dist="25400" dir="5400000" algn="tl" rotWithShape="0">
              <a:srgbClr val="000000">
                <a:alpha val="25000"/>
              </a:srgbClr>
            </a:outerShdw>
          </a:effectLst>
          <a:latin typeface="Lucida Sans" pitchFamily="34" charset="0"/>
          <a:ea typeface="+mj-ea"/>
          <a:cs typeface="+mj-cs"/>
        </a:defRPr>
      </a:lvl1pPr>
      <a:lvl2pPr algn="l" rtl="0" eaLnBrk="0" fontAlgn="base" hangingPunct="0">
        <a:spcBef>
          <a:spcPct val="0"/>
        </a:spcBef>
        <a:spcAft>
          <a:spcPct val="0"/>
        </a:spcAft>
        <a:defRPr sz="4000">
          <a:solidFill>
            <a:schemeClr val="tx2"/>
          </a:solidFill>
          <a:latin typeface="Lucida Sans" pitchFamily="34" charset="0"/>
        </a:defRPr>
      </a:lvl2pPr>
      <a:lvl3pPr algn="l" rtl="0" eaLnBrk="0" fontAlgn="base" hangingPunct="0">
        <a:spcBef>
          <a:spcPct val="0"/>
        </a:spcBef>
        <a:spcAft>
          <a:spcPct val="0"/>
        </a:spcAft>
        <a:defRPr sz="4000">
          <a:solidFill>
            <a:schemeClr val="tx2"/>
          </a:solidFill>
          <a:latin typeface="Lucida Sans" pitchFamily="34" charset="0"/>
        </a:defRPr>
      </a:lvl3pPr>
      <a:lvl4pPr algn="l" rtl="0" eaLnBrk="0" fontAlgn="base" hangingPunct="0">
        <a:spcBef>
          <a:spcPct val="0"/>
        </a:spcBef>
        <a:spcAft>
          <a:spcPct val="0"/>
        </a:spcAft>
        <a:defRPr sz="4000">
          <a:solidFill>
            <a:schemeClr val="tx2"/>
          </a:solidFill>
          <a:latin typeface="Lucida Sans" pitchFamily="34" charset="0"/>
        </a:defRPr>
      </a:lvl4pPr>
      <a:lvl5pPr algn="l" rtl="0" eaLnBrk="0" fontAlgn="base" hangingPunct="0">
        <a:spcBef>
          <a:spcPct val="0"/>
        </a:spcBef>
        <a:spcAft>
          <a:spcPct val="0"/>
        </a:spcAft>
        <a:defRPr sz="4000">
          <a:solidFill>
            <a:schemeClr val="tx2"/>
          </a:solidFill>
          <a:latin typeface="Lucida Sans"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defTabSz="914400">
              <a:defRPr/>
            </a:pPr>
            <a:endParaRPr lang="en-US" sz="1800" b="1">
              <a:solidFill>
                <a:prstClr val="black"/>
              </a:solidFill>
              <a:ea typeface="+mn-ea"/>
            </a:endParaRPr>
          </a:p>
        </p:txBody>
      </p:sp>
      <p:sp>
        <p:nvSpPr>
          <p:cNvPr id="14" name="Right Triangle 13"/>
          <p:cNvSpPr>
            <a:spLocks/>
          </p:cNvSpPr>
          <p:nvPr/>
        </p:nvSpPr>
        <p:spPr bwMode="auto">
          <a:xfrm>
            <a:off x="-6042" y="5791253"/>
            <a:ext cx="3402314" cy="1080868"/>
          </a:xfrm>
          <a:prstGeom prst="rtTriangle">
            <a:avLst/>
          </a:prstGeom>
          <a:blipFill>
            <a:blip r:embed="rId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defRPr/>
            </a:pPr>
            <a:endParaRPr lang="en-US" sz="1800" b="1">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dirty="0" smtClean="0"/>
              <a:t>Click to edit Master title style</a:t>
            </a:r>
            <a:endParaRPr lang="en-US" dirty="0"/>
          </a:p>
        </p:txBody>
      </p:sp>
      <p:sp>
        <p:nvSpPr>
          <p:cNvPr id="9225"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wrap="square" lIns="91440" tIns="45720" rIns="91440" bIns="45720" numCol="1" anchor="b" anchorCtr="0" compatLnSpc="1">
            <a:prstTxWarp prst="textNoShape">
              <a:avLst/>
            </a:prstTxWarp>
          </a:bodyPr>
          <a:lstStyle>
            <a:lvl1pPr>
              <a:defRPr sz="1000" b="1">
                <a:solidFill>
                  <a:srgbClr val="000000"/>
                </a:solidFill>
                <a:latin typeface="Arial" charset="0"/>
                <a:ea typeface="ＭＳ Ｐゴシック" pitchFamily="1" charset="-128"/>
                <a:cs typeface="+mn-cs"/>
              </a:defRPr>
            </a:lvl1pPr>
          </a:lstStyle>
          <a:p>
            <a:pPr>
              <a:defRPr/>
            </a:pPr>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lgn="r">
              <a:defRPr sz="1000" b="1">
                <a:solidFill>
                  <a:srgbClr val="000000"/>
                </a:solidFill>
                <a:latin typeface="Arial" charset="0"/>
                <a:ea typeface="ＭＳ Ｐゴシック" pitchFamily="1" charset="-128"/>
                <a:cs typeface="+mn-cs"/>
              </a:defRPr>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Arial" charset="0"/>
                <a:ea typeface="ＭＳ Ｐゴシック" pitchFamily="1" charset="-128"/>
                <a:cs typeface="+mn-cs"/>
              </a:defRPr>
            </a:lvl1pPr>
          </a:lstStyle>
          <a:p>
            <a:pPr>
              <a:defRPr/>
            </a:pPr>
            <a:fld id="{D42F9C17-9B45-4318-9322-77B7B1AF8992}" type="slidenum">
              <a:rPr lang="en-US"/>
              <a:pPr>
                <a:defRPr/>
              </a:pPr>
              <a:t>‹#›</a:t>
            </a:fld>
            <a:endParaRPr lang="en-US"/>
          </a:p>
        </p:txBody>
      </p:sp>
      <p:pic>
        <p:nvPicPr>
          <p:cNvPr id="9229" name="Picture 22" descr="new doc logo for ppt"/>
          <p:cNvPicPr>
            <a:picLocks noChangeAspect="1" noChangeArrowheads="1"/>
          </p:cNvPicPr>
          <p:nvPr/>
        </p:nvPicPr>
        <p:blipFill>
          <a:blip r:embed="rId7"/>
          <a:srcRect/>
          <a:stretch>
            <a:fillRect/>
          </a:stretch>
        </p:blipFill>
        <p:spPr bwMode="auto">
          <a:xfrm>
            <a:off x="6350" y="6161088"/>
            <a:ext cx="700088" cy="698500"/>
          </a:xfrm>
          <a:prstGeom prst="rect">
            <a:avLst/>
          </a:prstGeom>
          <a:noFill/>
          <a:ln w="9525">
            <a:noFill/>
            <a:miter lim="800000"/>
            <a:headEnd/>
            <a:tailEnd/>
          </a:ln>
        </p:spPr>
      </p:pic>
      <p:pic>
        <p:nvPicPr>
          <p:cNvPr id="9230" name="Picture 12" descr="NOAA logo"/>
          <p:cNvPicPr>
            <a:picLocks noChangeAspect="1" noChangeArrowheads="1"/>
          </p:cNvPicPr>
          <p:nvPr/>
        </p:nvPicPr>
        <p:blipFill>
          <a:blip r:embed="rId8"/>
          <a:srcRect/>
          <a:stretch>
            <a:fillRect/>
          </a:stretch>
        </p:blipFill>
        <p:spPr bwMode="auto">
          <a:xfrm>
            <a:off x="684213" y="6164263"/>
            <a:ext cx="706437" cy="703262"/>
          </a:xfrm>
          <a:prstGeom prst="rect">
            <a:avLst/>
          </a:prstGeom>
          <a:noFill/>
          <a:ln w="9525">
            <a:noFill/>
            <a:miter lim="800000"/>
            <a:headEnd/>
            <a:tailEnd/>
          </a:ln>
        </p:spPr>
      </p:pic>
      <p:sp>
        <p:nvSpPr>
          <p:cNvPr id="17"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defTabSz="914400">
              <a:spcBef>
                <a:spcPct val="50000"/>
              </a:spcBef>
              <a:defRPr/>
            </a:pPr>
            <a:fld id="{63E21A60-08B3-4A19-8B43-D4582BAED1BC}" type="slidenum">
              <a:rPr lang="en-US" sz="2000" b="1">
                <a:solidFill>
                  <a:prstClr val="white"/>
                </a:solidFill>
                <a:ea typeface="+mn-ea"/>
              </a:rPr>
              <a:pPr defTabSz="914400">
                <a:spcBef>
                  <a:spcPct val="50000"/>
                </a:spcBef>
                <a:defRPr/>
              </a:pPr>
              <a:t>‹#›</a:t>
            </a:fld>
            <a:endParaRPr lang="en-US" sz="2000" b="1" dirty="0">
              <a:solidFill>
                <a:prstClr val="white"/>
              </a:solidFill>
              <a:ea typeface="+mn-ea"/>
            </a:endParaRPr>
          </a:p>
        </p:txBody>
      </p:sp>
    </p:spTree>
  </p:cSld>
  <p:clrMap bg1="lt1" tx1="dk1" bg2="lt2" tx2="dk2" accent1="accent1" accent2="accent2" accent3="accent3" accent4="accent4" accent5="accent5" accent6="accent6" hlink="hlink" folHlink="folHlink"/>
  <p:sldLayoutIdLst>
    <p:sldLayoutId id="2147484355" r:id="rId1"/>
    <p:sldLayoutId id="2147484339" r:id="rId2"/>
    <p:sldLayoutId id="2147484340" r:id="rId3"/>
    <p:sldLayoutId id="2147484356" r:id="rId4"/>
  </p:sldLayoutIdLst>
  <p:transition>
    <p:wipe dir="r"/>
  </p:transition>
  <p:timing>
    <p:tnLst>
      <p:par>
        <p:cTn id="1" dur="indefinite" restart="never" nodeType="tmRoot"/>
      </p:par>
    </p:tnLst>
  </p:timing>
  <p:hf sldNum="0" hdr="0" ftr="0" dt="0"/>
  <p:txStyles>
    <p:titleStyle>
      <a:lvl1pPr algn="l" rtl="0" eaLnBrk="0" fontAlgn="base" hangingPunct="0">
        <a:spcBef>
          <a:spcPct val="0"/>
        </a:spcBef>
        <a:spcAft>
          <a:spcPct val="0"/>
        </a:spcAft>
        <a:defRPr sz="4000" kern="1200">
          <a:solidFill>
            <a:schemeClr val="tx2"/>
          </a:solidFill>
          <a:effectLst>
            <a:outerShdw blurRad="31750" dist="25400" dir="5400000" algn="tl" rotWithShape="0">
              <a:srgbClr val="000000">
                <a:alpha val="25000"/>
              </a:srgbClr>
            </a:outerShdw>
          </a:effectLst>
          <a:latin typeface="Lucida Sans" pitchFamily="34" charset="0"/>
          <a:ea typeface="+mj-ea"/>
          <a:cs typeface="+mj-cs"/>
        </a:defRPr>
      </a:lvl1pPr>
      <a:lvl2pPr algn="l" rtl="0" eaLnBrk="0" fontAlgn="base" hangingPunct="0">
        <a:spcBef>
          <a:spcPct val="0"/>
        </a:spcBef>
        <a:spcAft>
          <a:spcPct val="0"/>
        </a:spcAft>
        <a:defRPr sz="4000">
          <a:solidFill>
            <a:schemeClr val="tx2"/>
          </a:solidFill>
          <a:latin typeface="Lucida Sans" pitchFamily="34" charset="0"/>
        </a:defRPr>
      </a:lvl2pPr>
      <a:lvl3pPr algn="l" rtl="0" eaLnBrk="0" fontAlgn="base" hangingPunct="0">
        <a:spcBef>
          <a:spcPct val="0"/>
        </a:spcBef>
        <a:spcAft>
          <a:spcPct val="0"/>
        </a:spcAft>
        <a:defRPr sz="4000">
          <a:solidFill>
            <a:schemeClr val="tx2"/>
          </a:solidFill>
          <a:latin typeface="Lucida Sans" pitchFamily="34" charset="0"/>
        </a:defRPr>
      </a:lvl3pPr>
      <a:lvl4pPr algn="l" rtl="0" eaLnBrk="0" fontAlgn="base" hangingPunct="0">
        <a:spcBef>
          <a:spcPct val="0"/>
        </a:spcBef>
        <a:spcAft>
          <a:spcPct val="0"/>
        </a:spcAft>
        <a:defRPr sz="4000">
          <a:solidFill>
            <a:schemeClr val="tx2"/>
          </a:solidFill>
          <a:latin typeface="Lucida Sans" pitchFamily="34" charset="0"/>
        </a:defRPr>
      </a:lvl4pPr>
      <a:lvl5pPr algn="l" rtl="0" eaLnBrk="0" fontAlgn="base" hangingPunct="0">
        <a:spcBef>
          <a:spcPct val="0"/>
        </a:spcBef>
        <a:spcAft>
          <a:spcPct val="0"/>
        </a:spcAft>
        <a:defRPr sz="4000">
          <a:solidFill>
            <a:schemeClr val="tx2"/>
          </a:solidFill>
          <a:latin typeface="Lucida Sans"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Arial" pitchFamily="34" charset="0"/>
          <a:ea typeface="+mn-ea"/>
          <a:cs typeface="Arial" pitchFamily="34" charset="0"/>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Arial" pitchFamily="34" charset="0"/>
          <a:ea typeface="+mn-ea"/>
          <a:cs typeface="Arial" pitchFamily="34" charset="0"/>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Arial" pitchFamily="34" charset="0"/>
          <a:ea typeface="+mn-ea"/>
          <a:cs typeface="Arial" pitchFamily="34" charset="0"/>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Arial" pitchFamily="34" charset="0"/>
          <a:ea typeface="+mn-ea"/>
          <a:cs typeface="Arial" pitchFamily="34" charset="0"/>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Arial" pitchFamily="34" charset="0"/>
          <a:ea typeface="+mn-ea"/>
          <a:cs typeface="Arial"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5" descr="bg idea inside"/>
          <p:cNvPicPr>
            <a:picLocks noChangeAspect="1" noChangeArrowheads="1"/>
          </p:cNvPicPr>
          <p:nvPr/>
        </p:nvPicPr>
        <p:blipFill>
          <a:blip r:embed="rId3"/>
          <a:srcRect/>
          <a:stretch>
            <a:fillRect/>
          </a:stretch>
        </p:blipFill>
        <p:spPr bwMode="auto">
          <a:xfrm>
            <a:off x="-9525" y="-9525"/>
            <a:ext cx="9163050" cy="6877050"/>
          </a:xfrm>
          <a:prstGeom prst="rect">
            <a:avLst/>
          </a:prstGeom>
          <a:noFill/>
          <a:ln w="9525">
            <a:noFill/>
            <a:miter lim="800000"/>
            <a:headEnd/>
            <a:tailEnd/>
          </a:ln>
        </p:spPr>
      </p:pic>
      <p:sp>
        <p:nvSpPr>
          <p:cNvPr id="10243"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4"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45" name="Picture 11" descr="NOAA logo"/>
          <p:cNvPicPr>
            <a:picLocks noChangeAspect="1" noChangeArrowheads="1"/>
          </p:cNvPicPr>
          <p:nvPr/>
        </p:nvPicPr>
        <p:blipFill>
          <a:blip r:embed="rId4"/>
          <a:srcRect/>
          <a:stretch>
            <a:fillRect/>
          </a:stretch>
        </p:blipFill>
        <p:spPr bwMode="auto">
          <a:xfrm>
            <a:off x="8543925" y="0"/>
            <a:ext cx="600075" cy="596900"/>
          </a:xfrm>
          <a:prstGeom prst="rect">
            <a:avLst/>
          </a:prstGeom>
          <a:noFill/>
          <a:ln w="9525">
            <a:noFill/>
            <a:miter lim="800000"/>
            <a:headEnd/>
            <a:tailEnd/>
          </a:ln>
        </p:spPr>
      </p:pic>
      <p:pic>
        <p:nvPicPr>
          <p:cNvPr id="10246" name="Picture 13" descr="doc gif file"/>
          <p:cNvPicPr>
            <a:picLocks noChangeAspect="1" noChangeArrowheads="1"/>
          </p:cNvPicPr>
          <p:nvPr/>
        </p:nvPicPr>
        <p:blipFill>
          <a:blip r:embed="rId5"/>
          <a:srcRect/>
          <a:stretch>
            <a:fillRect/>
          </a:stretch>
        </p:blipFill>
        <p:spPr bwMode="auto">
          <a:xfrm>
            <a:off x="0" y="0"/>
            <a:ext cx="609600" cy="609600"/>
          </a:xfrm>
          <a:prstGeom prst="rect">
            <a:avLst/>
          </a:prstGeom>
          <a:noFill/>
          <a:ln w="9525">
            <a:noFill/>
            <a:miter lim="800000"/>
            <a:headEnd/>
            <a:tailEnd/>
          </a:ln>
        </p:spPr>
      </p:pic>
      <p:sp>
        <p:nvSpPr>
          <p:cNvPr id="58384" name="Text Box 16"/>
          <p:cNvSpPr txBox="1">
            <a:spLocks noChangeArrowheads="1"/>
          </p:cNvSpPr>
          <p:nvPr/>
        </p:nvSpPr>
        <p:spPr bwMode="auto">
          <a:xfrm>
            <a:off x="1524000" y="6324600"/>
            <a:ext cx="7010400" cy="234950"/>
          </a:xfrm>
          <a:prstGeom prst="rect">
            <a:avLst/>
          </a:prstGeom>
          <a:noFill/>
          <a:ln w="9525">
            <a:noFill/>
            <a:miter lim="800000"/>
            <a:headEnd/>
            <a:tailEnd/>
          </a:ln>
          <a:effectLst/>
        </p:spPr>
        <p:txBody>
          <a:bodyPr>
            <a:spAutoFit/>
          </a:bodyPr>
          <a:lstStyle/>
          <a:p>
            <a:pPr algn="r" fontAlgn="auto">
              <a:lnSpc>
                <a:spcPct val="85000"/>
              </a:lnSpc>
              <a:spcBef>
                <a:spcPct val="50000"/>
              </a:spcBef>
              <a:spcAft>
                <a:spcPts val="0"/>
              </a:spcAft>
              <a:defRPr/>
            </a:pPr>
            <a:endParaRPr lang="en-US" sz="1100" b="1" i="1">
              <a:solidFill>
                <a:srgbClr val="FFE2C5"/>
              </a:solidFill>
              <a:latin typeface="+mn-lt"/>
              <a:ea typeface="ＭＳ Ｐゴシック"/>
              <a:cs typeface="ＭＳ Ｐゴシック"/>
            </a:endParaRPr>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ea typeface="ＭＳ Ｐゴシック"/>
                <a:cs typeface="ＭＳ Ｐゴシック"/>
              </a:defRPr>
            </a:lvl1pPr>
          </a:lstStyle>
          <a:p>
            <a:pPr>
              <a:defRPr/>
            </a:pPr>
            <a:fld id="{9C0B0224-4ED7-4CFE-9BCE-E7E217C6BF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1" r:id="rId1"/>
  </p:sldLayoutIdLst>
  <p:transition>
    <p:wipe dir="r"/>
  </p:transition>
  <p:timing>
    <p:tnLst>
      <p:par>
        <p:cTn id="1" dur="indefinite" restart="never" nodeType="tmRoot"/>
      </p:par>
    </p:tnLst>
  </p:timing>
  <p:hf sldNum="0" hdr="0" ftr="0" dt="0"/>
  <p:txStyles>
    <p:titleStyle>
      <a:lvl1pPr algn="ctr" rtl="0" eaLnBrk="0" fontAlgn="base" hangingPunct="0">
        <a:spcBef>
          <a:spcPct val="0"/>
        </a:spcBef>
        <a:spcAft>
          <a:spcPct val="0"/>
        </a:spcAft>
        <a:defRPr sz="3600" b="1">
          <a:solidFill>
            <a:srgbClr val="00FFCC"/>
          </a:solidFill>
          <a:latin typeface="+mj-lt"/>
          <a:ea typeface="+mj-ea"/>
          <a:cs typeface="+mj-cs"/>
        </a:defRPr>
      </a:lvl1pPr>
      <a:lvl2pPr algn="ctr" rtl="0" eaLnBrk="0" fontAlgn="base" hangingPunct="0">
        <a:spcBef>
          <a:spcPct val="0"/>
        </a:spcBef>
        <a:spcAft>
          <a:spcPct val="0"/>
        </a:spcAft>
        <a:defRPr sz="3600" b="1">
          <a:solidFill>
            <a:srgbClr val="00FFCC"/>
          </a:solidFill>
          <a:latin typeface="Arial" pitchFamily="34" charset="0"/>
        </a:defRPr>
      </a:lvl2pPr>
      <a:lvl3pPr algn="ctr" rtl="0" eaLnBrk="0" fontAlgn="base" hangingPunct="0">
        <a:spcBef>
          <a:spcPct val="0"/>
        </a:spcBef>
        <a:spcAft>
          <a:spcPct val="0"/>
        </a:spcAft>
        <a:defRPr sz="3600" b="1">
          <a:solidFill>
            <a:srgbClr val="00FFCC"/>
          </a:solidFill>
          <a:latin typeface="Arial" pitchFamily="34" charset="0"/>
        </a:defRPr>
      </a:lvl3pPr>
      <a:lvl4pPr algn="ctr" rtl="0" eaLnBrk="0" fontAlgn="base" hangingPunct="0">
        <a:spcBef>
          <a:spcPct val="0"/>
        </a:spcBef>
        <a:spcAft>
          <a:spcPct val="0"/>
        </a:spcAft>
        <a:defRPr sz="3600" b="1">
          <a:solidFill>
            <a:srgbClr val="00FFCC"/>
          </a:solidFill>
          <a:latin typeface="Arial" pitchFamily="34" charset="0"/>
        </a:defRPr>
      </a:lvl4pPr>
      <a:lvl5pPr algn="ctr" rtl="0" eaLnBrk="0" fontAlgn="base" hangingPunct="0">
        <a:spcBef>
          <a:spcPct val="0"/>
        </a:spcBef>
        <a:spcAft>
          <a:spcPct val="0"/>
        </a:spcAft>
        <a:defRPr sz="3600" b="1">
          <a:solidFill>
            <a:srgbClr val="00FFCC"/>
          </a:solidFill>
          <a:latin typeface="Arial" pitchFamily="34" charset="0"/>
        </a:defRPr>
      </a:lvl5pPr>
      <a:lvl6pPr marL="457200" algn="ctr" rtl="0" eaLnBrk="1" fontAlgn="base" hangingPunct="1">
        <a:spcBef>
          <a:spcPct val="0"/>
        </a:spcBef>
        <a:spcAft>
          <a:spcPct val="0"/>
        </a:spcAft>
        <a:defRPr sz="3600" b="1">
          <a:solidFill>
            <a:srgbClr val="00FFCC"/>
          </a:solidFill>
          <a:latin typeface="Arial" pitchFamily="34" charset="0"/>
        </a:defRPr>
      </a:lvl6pPr>
      <a:lvl7pPr marL="914400" algn="ctr" rtl="0" eaLnBrk="1" fontAlgn="base" hangingPunct="1">
        <a:spcBef>
          <a:spcPct val="0"/>
        </a:spcBef>
        <a:spcAft>
          <a:spcPct val="0"/>
        </a:spcAft>
        <a:defRPr sz="3600" b="1">
          <a:solidFill>
            <a:srgbClr val="00FFCC"/>
          </a:solidFill>
          <a:latin typeface="Arial" pitchFamily="34" charset="0"/>
        </a:defRPr>
      </a:lvl7pPr>
      <a:lvl8pPr marL="1371600" algn="ctr" rtl="0" eaLnBrk="1" fontAlgn="base" hangingPunct="1">
        <a:spcBef>
          <a:spcPct val="0"/>
        </a:spcBef>
        <a:spcAft>
          <a:spcPct val="0"/>
        </a:spcAft>
        <a:defRPr sz="3600" b="1">
          <a:solidFill>
            <a:srgbClr val="00FFCC"/>
          </a:solidFill>
          <a:latin typeface="Arial" pitchFamily="34" charset="0"/>
        </a:defRPr>
      </a:lvl8pPr>
      <a:lvl9pPr marL="1828800" algn="ctr" rtl="0" eaLnBrk="1" fontAlgn="base" hangingPunct="1">
        <a:spcBef>
          <a:spcPct val="0"/>
        </a:spcBef>
        <a:spcAft>
          <a:spcPct val="0"/>
        </a:spcAft>
        <a:defRPr sz="3600" b="1">
          <a:solidFill>
            <a:srgbClr val="00FFCC"/>
          </a:solidFill>
          <a:latin typeface="Arial" pitchFamily="34" charset="0"/>
        </a:defRPr>
      </a:lvl9pPr>
    </p:titleStyle>
    <p:bodyStyle>
      <a:lvl1pPr marL="342900" indent="-342900" algn="l" rtl="0" eaLnBrk="0" fontAlgn="base" hangingPunct="0">
        <a:spcBef>
          <a:spcPct val="20000"/>
        </a:spcBef>
        <a:spcAft>
          <a:spcPct val="0"/>
        </a:spcAft>
        <a:buFont typeface="Wingdings" pitchFamily="2" charset="2"/>
        <a:buChar char="ü"/>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eaLnBrk="1" fontAlgn="base" hangingPunct="1">
        <a:spcBef>
          <a:spcPct val="20000"/>
        </a:spcBef>
        <a:spcAft>
          <a:spcPct val="0"/>
        </a:spcAft>
        <a:buChar char="»"/>
        <a:defRPr sz="2000">
          <a:solidFill>
            <a:srgbClr val="FFFFFF"/>
          </a:solidFill>
          <a:latin typeface="+mn-lt"/>
        </a:defRPr>
      </a:lvl6pPr>
      <a:lvl7pPr marL="2971800" indent="-228600" algn="l" rtl="0" eaLnBrk="1" fontAlgn="base" hangingPunct="1">
        <a:spcBef>
          <a:spcPct val="20000"/>
        </a:spcBef>
        <a:spcAft>
          <a:spcPct val="0"/>
        </a:spcAft>
        <a:buChar char="»"/>
        <a:defRPr sz="2000">
          <a:solidFill>
            <a:srgbClr val="FFFFFF"/>
          </a:solidFill>
          <a:latin typeface="+mn-lt"/>
        </a:defRPr>
      </a:lvl7pPr>
      <a:lvl8pPr marL="3429000" indent="-228600" algn="l" rtl="0" eaLnBrk="1" fontAlgn="base" hangingPunct="1">
        <a:spcBef>
          <a:spcPct val="20000"/>
        </a:spcBef>
        <a:spcAft>
          <a:spcPct val="0"/>
        </a:spcAft>
        <a:buChar char="»"/>
        <a:defRPr sz="2000">
          <a:solidFill>
            <a:srgbClr val="FFFFFF"/>
          </a:solidFill>
          <a:latin typeface="+mn-lt"/>
        </a:defRPr>
      </a:lvl8pPr>
      <a:lvl9pPr marL="3886200" indent="-228600" algn="l" rtl="0" eaLnBrk="1" fontAlgn="base" hangingPunct="1">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09600"/>
            <a:ext cx="7315200" cy="533400"/>
          </a:xfrm>
          <a:prstGeom prst="rect">
            <a:avLst/>
          </a:prstGeom>
          <a:solidFill>
            <a:schemeClr val="accent1">
              <a:lumMod val="20000"/>
              <a:lumOff val="80000"/>
            </a:schemeClr>
          </a:solidFill>
        </p:spPr>
        <p:txBody>
          <a:bodyPr vert="horz" lIns="91440" tIns="45720" rIns="91440" bIns="45720" rtlCol="0" anchor="ctr">
            <a:normAutofit/>
          </a:bodyPr>
          <a:lstStyle/>
          <a:p>
            <a:r>
              <a:rPr lang="en-US" dirty="0" smtClean="0"/>
              <a:t>Enter Slide Title Here</a:t>
            </a:r>
            <a:endParaRPr lang="en-US" dirty="0"/>
          </a:p>
        </p:txBody>
      </p:sp>
      <p:sp>
        <p:nvSpPr>
          <p:cNvPr id="13315" name="Text Placeholder 2"/>
          <p:cNvSpPr>
            <a:spLocks noGrp="1"/>
          </p:cNvSpPr>
          <p:nvPr>
            <p:ph type="body" idx="1"/>
          </p:nvPr>
        </p:nvSpPr>
        <p:spPr bwMode="auto">
          <a:xfrm>
            <a:off x="457200" y="16002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reeform 6"/>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1">
              <a:solidFill>
                <a:prstClr val="black"/>
              </a:solidFill>
            </a:endParaRPr>
          </a:p>
        </p:txBody>
      </p:sp>
      <p:sp>
        <p:nvSpPr>
          <p:cNvPr id="8" name="Freeform 7"/>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1">
              <a:solidFill>
                <a:prstClr val="black"/>
              </a:solidFill>
            </a:endParaRPr>
          </a:p>
        </p:txBody>
      </p:sp>
      <p:sp>
        <p:nvSpPr>
          <p:cNvPr id="9" name="Right Triangle 8"/>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1">
              <a:solidFill>
                <a:prstClr val="white"/>
              </a:solidFill>
            </a:endParaRPr>
          </a:p>
        </p:txBody>
      </p:sp>
      <p:cxnSp>
        <p:nvCxnSpPr>
          <p:cNvPr id="10" name="Straight Connector 9"/>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13322" name="Picture 22" descr="new doc logo for ppt"/>
          <p:cNvPicPr>
            <a:picLocks noChangeAspect="1" noChangeArrowheads="1"/>
          </p:cNvPicPr>
          <p:nvPr/>
        </p:nvPicPr>
        <p:blipFill>
          <a:blip r:embed="rId4"/>
          <a:srcRect/>
          <a:stretch>
            <a:fillRect/>
          </a:stretch>
        </p:blipFill>
        <p:spPr bwMode="auto">
          <a:xfrm>
            <a:off x="6350" y="6161088"/>
            <a:ext cx="700088" cy="698500"/>
          </a:xfrm>
          <a:prstGeom prst="rect">
            <a:avLst/>
          </a:prstGeom>
          <a:noFill/>
          <a:ln w="9525">
            <a:noFill/>
            <a:miter lim="800000"/>
            <a:headEnd/>
            <a:tailEnd/>
          </a:ln>
        </p:spPr>
      </p:pic>
      <p:pic>
        <p:nvPicPr>
          <p:cNvPr id="13323" name="Picture 12" descr="NOAA logo"/>
          <p:cNvPicPr>
            <a:picLocks noChangeAspect="1" noChangeArrowheads="1"/>
          </p:cNvPicPr>
          <p:nvPr/>
        </p:nvPicPr>
        <p:blipFill>
          <a:blip r:embed="rId5"/>
          <a:srcRect/>
          <a:stretch>
            <a:fillRect/>
          </a:stretch>
        </p:blipFill>
        <p:spPr bwMode="auto">
          <a:xfrm>
            <a:off x="684213" y="6164263"/>
            <a:ext cx="706437" cy="703262"/>
          </a:xfrm>
          <a:prstGeom prst="rect">
            <a:avLst/>
          </a:prstGeom>
          <a:noFill/>
          <a:ln w="9525">
            <a:noFill/>
            <a:miter lim="800000"/>
            <a:headEnd/>
            <a:tailEnd/>
          </a:ln>
        </p:spPr>
      </p:pic>
      <p:sp>
        <p:nvSpPr>
          <p:cNvPr id="13"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fontAlgn="auto">
              <a:spcBef>
                <a:spcPct val="50000"/>
              </a:spcBef>
              <a:spcAft>
                <a:spcPts val="0"/>
              </a:spcAft>
              <a:defRPr/>
            </a:pPr>
            <a:fld id="{EFA38514-DE0B-4021-B971-A89DF833DEFC}" type="slidenum">
              <a:rPr lang="en-US" sz="2000" b="1">
                <a:solidFill>
                  <a:prstClr val="white"/>
                </a:solidFill>
              </a:rPr>
              <a:pPr fontAlgn="auto">
                <a:spcBef>
                  <a:spcPct val="50000"/>
                </a:spcBef>
                <a:spcAft>
                  <a:spcPts val="0"/>
                </a:spcAft>
                <a:defRPr/>
              </a:pPr>
              <a:t>‹#›</a:t>
            </a:fld>
            <a:endParaRPr lang="en-US" sz="2000" b="1" dirty="0">
              <a:solidFill>
                <a:prstClr val="white"/>
              </a:solidFill>
            </a:endParaRPr>
          </a:p>
        </p:txBody>
      </p:sp>
      <p:pic>
        <p:nvPicPr>
          <p:cNvPr id="13325" name="Picture 3"/>
          <p:cNvPicPr>
            <a:picLocks noChangeAspect="1" noChangeArrowheads="1"/>
          </p:cNvPicPr>
          <p:nvPr/>
        </p:nvPicPr>
        <p:blipFill>
          <a:blip r:embed="rId6"/>
          <a:srcRect/>
          <a:stretch>
            <a:fillRect/>
          </a:stretch>
        </p:blipFill>
        <p:spPr bwMode="auto">
          <a:xfrm>
            <a:off x="304800" y="152400"/>
            <a:ext cx="942975" cy="990600"/>
          </a:xfrm>
          <a:prstGeom prst="rect">
            <a:avLst/>
          </a:prstGeom>
          <a:noFill/>
          <a:ln w="9525">
            <a:noFill/>
            <a:miter lim="800000"/>
            <a:headEnd/>
            <a:tailEnd/>
          </a:ln>
        </p:spPr>
      </p:pic>
      <p:sp>
        <p:nvSpPr>
          <p:cNvPr id="15" name="TextBox 14"/>
          <p:cNvSpPr txBox="1"/>
          <p:nvPr/>
        </p:nvSpPr>
        <p:spPr>
          <a:xfrm>
            <a:off x="1371600" y="147638"/>
            <a:ext cx="7315200" cy="523875"/>
          </a:xfrm>
          <a:prstGeom prst="rect">
            <a:avLst/>
          </a:prstGeom>
          <a:solidFill>
            <a:schemeClr val="accent1">
              <a:lumMod val="20000"/>
              <a:lumOff val="80000"/>
            </a:schemeClr>
          </a:solidFill>
        </p:spPr>
        <p:txBody>
          <a:bodyPr>
            <a:spAutoFit/>
          </a:bodyPr>
          <a:lstStyle/>
          <a:p>
            <a:pPr algn="ctr" fontAlgn="auto">
              <a:spcBef>
                <a:spcPts val="0"/>
              </a:spcBef>
              <a:spcAft>
                <a:spcPts val="0"/>
              </a:spcAft>
              <a:defRPr/>
            </a:pPr>
            <a:r>
              <a:rPr lang="en-US" sz="2800" b="1" dirty="0"/>
              <a:t>NOAA National Climate Model Portal</a:t>
            </a:r>
            <a:endParaRPr lang="en-US" sz="2800" b="1" dirty="0">
              <a:solidFill>
                <a:schemeClr val="tx1">
                  <a:lumMod val="75000"/>
                  <a:lumOff val="25000"/>
                </a:schemeClr>
              </a:solidFill>
              <a:latin typeface="+mj-lt"/>
            </a:endParaRPr>
          </a:p>
        </p:txBody>
      </p:sp>
    </p:spTree>
  </p:cSld>
  <p:clrMap bg1="lt1" tx1="dk1" bg2="lt2" tx2="dk2" accent1="accent1" accent2="accent2" accent3="accent3" accent4="accent4" accent5="accent5" accent6="accent6" hlink="hlink" folHlink="folHlink"/>
  <p:sldLayoutIdLst>
    <p:sldLayoutId id="2147484344" r:id="rId1"/>
  </p:sldLayoutIdLst>
  <p:transition>
    <p:wipe dir="r"/>
  </p:transition>
  <p:timing>
    <p:tnLst>
      <p:par>
        <p:cTn id="1" dur="indefinite" restart="never" nodeType="tmRoot"/>
      </p:par>
    </p:tnLst>
  </p:timing>
  <p:hf sldNum="0" hdr="0" ftr="0" dt="0"/>
  <p:txStyles>
    <p:titleStyle>
      <a:lvl1pPr algn="ctr" rtl="0" eaLnBrk="0" fontAlgn="base" hangingPunct="0">
        <a:spcBef>
          <a:spcPct val="0"/>
        </a:spcBef>
        <a:spcAft>
          <a:spcPct val="0"/>
        </a:spcAft>
        <a:defRPr sz="2400" kern="1200">
          <a:solidFill>
            <a:schemeClr val="tx1"/>
          </a:solidFill>
          <a:latin typeface="Arial" pitchFamily="34" charset="0"/>
          <a:ea typeface="+mj-ea"/>
          <a:cs typeface="Tahoma" pitchFamily="34" charset="0"/>
        </a:defRPr>
      </a:lvl1pPr>
      <a:lvl2pPr algn="ctr" rtl="0" eaLnBrk="0" fontAlgn="base" hangingPunct="0">
        <a:spcBef>
          <a:spcPct val="0"/>
        </a:spcBef>
        <a:spcAft>
          <a:spcPct val="0"/>
        </a:spcAft>
        <a:defRPr sz="2400">
          <a:solidFill>
            <a:schemeClr val="tx1"/>
          </a:solidFill>
          <a:latin typeface="Arial" charset="0"/>
          <a:cs typeface="Tahoma" pitchFamily="34" charset="0"/>
        </a:defRPr>
      </a:lvl2pPr>
      <a:lvl3pPr algn="ctr" rtl="0" eaLnBrk="0" fontAlgn="base" hangingPunct="0">
        <a:spcBef>
          <a:spcPct val="0"/>
        </a:spcBef>
        <a:spcAft>
          <a:spcPct val="0"/>
        </a:spcAft>
        <a:defRPr sz="2400">
          <a:solidFill>
            <a:schemeClr val="tx1"/>
          </a:solidFill>
          <a:latin typeface="Arial" charset="0"/>
          <a:cs typeface="Tahoma" pitchFamily="34" charset="0"/>
        </a:defRPr>
      </a:lvl3pPr>
      <a:lvl4pPr algn="ctr" rtl="0" eaLnBrk="0" fontAlgn="base" hangingPunct="0">
        <a:spcBef>
          <a:spcPct val="0"/>
        </a:spcBef>
        <a:spcAft>
          <a:spcPct val="0"/>
        </a:spcAft>
        <a:defRPr sz="2400">
          <a:solidFill>
            <a:schemeClr val="tx1"/>
          </a:solidFill>
          <a:latin typeface="Arial" charset="0"/>
          <a:cs typeface="Tahoma" pitchFamily="34" charset="0"/>
        </a:defRPr>
      </a:lvl4pPr>
      <a:lvl5pPr algn="ctr" rtl="0" eaLnBrk="0" fontAlgn="base" hangingPunct="0">
        <a:spcBef>
          <a:spcPct val="0"/>
        </a:spcBef>
        <a:spcAft>
          <a:spcPct val="0"/>
        </a:spcAft>
        <a:defRPr sz="2400">
          <a:solidFill>
            <a:schemeClr val="tx1"/>
          </a:solidFill>
          <a:latin typeface="Arial" charset="0"/>
          <a:cs typeface="Tahoma" pitchFamily="34" charset="0"/>
        </a:defRPr>
      </a:lvl5pPr>
      <a:lvl6pPr marL="457200" algn="ctr" rtl="0" eaLnBrk="1" fontAlgn="base" hangingPunct="1">
        <a:spcBef>
          <a:spcPct val="0"/>
        </a:spcBef>
        <a:spcAft>
          <a:spcPct val="0"/>
        </a:spcAft>
        <a:defRPr sz="2800" b="1">
          <a:solidFill>
            <a:schemeClr val="tx1"/>
          </a:solidFill>
          <a:latin typeface="Arial" charset="0"/>
          <a:cs typeface="Tahoma" pitchFamily="34" charset="0"/>
        </a:defRPr>
      </a:lvl6pPr>
      <a:lvl7pPr marL="914400" algn="ctr" rtl="0" eaLnBrk="1" fontAlgn="base" hangingPunct="1">
        <a:spcBef>
          <a:spcPct val="0"/>
        </a:spcBef>
        <a:spcAft>
          <a:spcPct val="0"/>
        </a:spcAft>
        <a:defRPr sz="2800" b="1">
          <a:solidFill>
            <a:schemeClr val="tx1"/>
          </a:solidFill>
          <a:latin typeface="Arial" charset="0"/>
          <a:cs typeface="Tahoma" pitchFamily="34" charset="0"/>
        </a:defRPr>
      </a:lvl7pPr>
      <a:lvl8pPr marL="1371600" algn="ctr" rtl="0" eaLnBrk="1" fontAlgn="base" hangingPunct="1">
        <a:spcBef>
          <a:spcPct val="0"/>
        </a:spcBef>
        <a:spcAft>
          <a:spcPct val="0"/>
        </a:spcAft>
        <a:defRPr sz="2800" b="1">
          <a:solidFill>
            <a:schemeClr val="tx1"/>
          </a:solidFill>
          <a:latin typeface="Arial" charset="0"/>
          <a:cs typeface="Tahoma" pitchFamily="34" charset="0"/>
        </a:defRPr>
      </a:lvl8pPr>
      <a:lvl9pPr marL="1828800" algn="ctr" rtl="0" eaLnBrk="1" fontAlgn="base" hangingPunct="1">
        <a:spcBef>
          <a:spcPct val="0"/>
        </a:spcBef>
        <a:spcAft>
          <a:spcPct val="0"/>
        </a:spcAft>
        <a:defRPr sz="2800" b="1">
          <a:solidFill>
            <a:schemeClr val="tx1"/>
          </a:solidFill>
          <a:latin typeface="Arial" charset="0"/>
          <a:cs typeface="Tahom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09600"/>
            <a:ext cx="7315200" cy="533400"/>
          </a:xfrm>
          <a:prstGeom prst="rect">
            <a:avLst/>
          </a:prstGeom>
          <a:solidFill>
            <a:schemeClr val="accent1">
              <a:lumMod val="20000"/>
              <a:lumOff val="80000"/>
            </a:schemeClr>
          </a:solidFill>
        </p:spPr>
        <p:txBody>
          <a:bodyPr vert="horz" lIns="91440" tIns="45720" rIns="91440" bIns="45720" rtlCol="0" anchor="ctr">
            <a:normAutofit/>
          </a:bodyPr>
          <a:lstStyle/>
          <a:p>
            <a:r>
              <a:rPr lang="en-US" dirty="0" smtClean="0"/>
              <a:t>Enter Slide Title Here</a:t>
            </a:r>
            <a:endParaRPr lang="en-US" dirty="0"/>
          </a:p>
        </p:txBody>
      </p:sp>
      <p:sp>
        <p:nvSpPr>
          <p:cNvPr id="14339" name="Text Placeholder 2"/>
          <p:cNvSpPr>
            <a:spLocks noGrp="1"/>
          </p:cNvSpPr>
          <p:nvPr>
            <p:ph type="body" idx="1"/>
          </p:nvPr>
        </p:nvSpPr>
        <p:spPr bwMode="auto">
          <a:xfrm>
            <a:off x="457200" y="1600200"/>
            <a:ext cx="82296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reeform 6"/>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1">
              <a:solidFill>
                <a:prstClr val="black"/>
              </a:solidFill>
            </a:endParaRPr>
          </a:p>
        </p:txBody>
      </p:sp>
      <p:sp>
        <p:nvSpPr>
          <p:cNvPr id="8" name="Freeform 7"/>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b="1">
              <a:solidFill>
                <a:prstClr val="black"/>
              </a:solidFill>
            </a:endParaRPr>
          </a:p>
        </p:txBody>
      </p:sp>
      <p:sp>
        <p:nvSpPr>
          <p:cNvPr id="9" name="Right Triangle 8"/>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1">
              <a:solidFill>
                <a:prstClr val="white"/>
              </a:solidFill>
            </a:endParaRPr>
          </a:p>
        </p:txBody>
      </p:sp>
      <p:cxnSp>
        <p:nvCxnSpPr>
          <p:cNvPr id="10" name="Straight Connector 9"/>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14346" name="Picture 22" descr="new doc logo for ppt"/>
          <p:cNvPicPr>
            <a:picLocks noChangeAspect="1" noChangeArrowheads="1"/>
          </p:cNvPicPr>
          <p:nvPr/>
        </p:nvPicPr>
        <p:blipFill>
          <a:blip r:embed="rId4"/>
          <a:srcRect/>
          <a:stretch>
            <a:fillRect/>
          </a:stretch>
        </p:blipFill>
        <p:spPr bwMode="auto">
          <a:xfrm>
            <a:off x="6350" y="6161088"/>
            <a:ext cx="700088" cy="698500"/>
          </a:xfrm>
          <a:prstGeom prst="rect">
            <a:avLst/>
          </a:prstGeom>
          <a:noFill/>
          <a:ln w="9525">
            <a:noFill/>
            <a:miter lim="800000"/>
            <a:headEnd/>
            <a:tailEnd/>
          </a:ln>
        </p:spPr>
      </p:pic>
      <p:pic>
        <p:nvPicPr>
          <p:cNvPr id="14347" name="Picture 12" descr="NOAA logo"/>
          <p:cNvPicPr>
            <a:picLocks noChangeAspect="1" noChangeArrowheads="1"/>
          </p:cNvPicPr>
          <p:nvPr/>
        </p:nvPicPr>
        <p:blipFill>
          <a:blip r:embed="rId5"/>
          <a:srcRect/>
          <a:stretch>
            <a:fillRect/>
          </a:stretch>
        </p:blipFill>
        <p:spPr bwMode="auto">
          <a:xfrm>
            <a:off x="684213" y="6164263"/>
            <a:ext cx="706437" cy="703262"/>
          </a:xfrm>
          <a:prstGeom prst="rect">
            <a:avLst/>
          </a:prstGeom>
          <a:noFill/>
          <a:ln w="9525">
            <a:noFill/>
            <a:miter lim="800000"/>
            <a:headEnd/>
            <a:tailEnd/>
          </a:ln>
        </p:spPr>
      </p:pic>
      <p:sp>
        <p:nvSpPr>
          <p:cNvPr id="13" name="Text Box 13"/>
          <p:cNvSpPr txBox="1">
            <a:spLocks noChangeArrowheads="1"/>
          </p:cNvSpPr>
          <p:nvPr/>
        </p:nvSpPr>
        <p:spPr bwMode="auto">
          <a:xfrm>
            <a:off x="1449388" y="6392863"/>
            <a:ext cx="571500" cy="400050"/>
          </a:xfrm>
          <a:prstGeom prst="rect">
            <a:avLst/>
          </a:prstGeom>
          <a:noFill/>
          <a:ln w="9525">
            <a:noFill/>
            <a:miter lim="800000"/>
            <a:headEnd/>
            <a:tailEnd/>
          </a:ln>
        </p:spPr>
        <p:txBody>
          <a:bodyPr>
            <a:spAutoFit/>
          </a:bodyPr>
          <a:lstStyle/>
          <a:p>
            <a:pPr fontAlgn="auto">
              <a:spcBef>
                <a:spcPct val="50000"/>
              </a:spcBef>
              <a:spcAft>
                <a:spcPts val="0"/>
              </a:spcAft>
              <a:defRPr/>
            </a:pPr>
            <a:fld id="{480D20B6-1BA9-481C-9F86-3F2F457CF650}" type="slidenum">
              <a:rPr lang="en-US" sz="2000" b="1">
                <a:solidFill>
                  <a:prstClr val="white"/>
                </a:solidFill>
              </a:rPr>
              <a:pPr fontAlgn="auto">
                <a:spcBef>
                  <a:spcPct val="50000"/>
                </a:spcBef>
                <a:spcAft>
                  <a:spcPts val="0"/>
                </a:spcAft>
                <a:defRPr/>
              </a:pPr>
              <a:t>‹#›</a:t>
            </a:fld>
            <a:endParaRPr lang="en-US" sz="2000" b="1" dirty="0">
              <a:solidFill>
                <a:prstClr val="white"/>
              </a:solidFill>
            </a:endParaRPr>
          </a:p>
        </p:txBody>
      </p:sp>
      <p:pic>
        <p:nvPicPr>
          <p:cNvPr id="14349" name="Picture 3"/>
          <p:cNvPicPr>
            <a:picLocks noChangeAspect="1" noChangeArrowheads="1"/>
          </p:cNvPicPr>
          <p:nvPr/>
        </p:nvPicPr>
        <p:blipFill>
          <a:blip r:embed="rId6"/>
          <a:srcRect/>
          <a:stretch>
            <a:fillRect/>
          </a:stretch>
        </p:blipFill>
        <p:spPr bwMode="auto">
          <a:xfrm>
            <a:off x="304800" y="152400"/>
            <a:ext cx="942975" cy="990600"/>
          </a:xfrm>
          <a:prstGeom prst="rect">
            <a:avLst/>
          </a:prstGeom>
          <a:noFill/>
          <a:ln w="9525">
            <a:noFill/>
            <a:miter lim="800000"/>
            <a:headEnd/>
            <a:tailEnd/>
          </a:ln>
        </p:spPr>
      </p:pic>
      <p:sp>
        <p:nvSpPr>
          <p:cNvPr id="15" name="TextBox 14"/>
          <p:cNvSpPr txBox="1"/>
          <p:nvPr/>
        </p:nvSpPr>
        <p:spPr>
          <a:xfrm>
            <a:off x="1371600" y="147638"/>
            <a:ext cx="7315200" cy="523875"/>
          </a:xfrm>
          <a:prstGeom prst="rect">
            <a:avLst/>
          </a:prstGeom>
          <a:solidFill>
            <a:schemeClr val="accent1">
              <a:lumMod val="20000"/>
              <a:lumOff val="80000"/>
            </a:schemeClr>
          </a:solidFill>
        </p:spPr>
        <p:txBody>
          <a:bodyPr>
            <a:spAutoFit/>
          </a:bodyPr>
          <a:lstStyle/>
          <a:p>
            <a:pPr algn="ctr" fontAlgn="auto">
              <a:spcBef>
                <a:spcPts val="0"/>
              </a:spcBef>
              <a:spcAft>
                <a:spcPts val="0"/>
              </a:spcAft>
              <a:defRPr/>
            </a:pPr>
            <a:r>
              <a:rPr lang="en-US" sz="2800" b="1" dirty="0"/>
              <a:t>NOAA National Climate Model Portal</a:t>
            </a:r>
            <a:endParaRPr lang="en-US" sz="2800" b="1" dirty="0">
              <a:solidFill>
                <a:schemeClr val="tx1">
                  <a:lumMod val="75000"/>
                  <a:lumOff val="25000"/>
                </a:schemeClr>
              </a:solidFill>
              <a:latin typeface="+mj-lt"/>
            </a:endParaRPr>
          </a:p>
        </p:txBody>
      </p:sp>
    </p:spTree>
  </p:cSld>
  <p:clrMap bg1="lt1" tx1="dk1" bg2="lt2" tx2="dk2" accent1="accent1" accent2="accent2" accent3="accent3" accent4="accent4" accent5="accent5" accent6="accent6" hlink="hlink" folHlink="folHlink"/>
  <p:sldLayoutIdLst>
    <p:sldLayoutId id="2147484345" r:id="rId1"/>
  </p:sldLayoutIdLst>
  <p:transition>
    <p:wipe dir="r"/>
  </p:transition>
  <p:timing>
    <p:tnLst>
      <p:par>
        <p:cTn id="1" dur="indefinite" restart="never" nodeType="tmRoot"/>
      </p:par>
    </p:tnLst>
  </p:timing>
  <p:hf sldNum="0" hdr="0" ftr="0" dt="0"/>
  <p:txStyles>
    <p:titleStyle>
      <a:lvl1pPr algn="ctr" rtl="0" eaLnBrk="0" fontAlgn="base" hangingPunct="0">
        <a:spcBef>
          <a:spcPct val="0"/>
        </a:spcBef>
        <a:spcAft>
          <a:spcPct val="0"/>
        </a:spcAft>
        <a:defRPr sz="2400" kern="1200">
          <a:solidFill>
            <a:schemeClr val="tx1"/>
          </a:solidFill>
          <a:latin typeface="Arial" pitchFamily="34" charset="0"/>
          <a:ea typeface="+mj-ea"/>
          <a:cs typeface="Tahoma" pitchFamily="34" charset="0"/>
        </a:defRPr>
      </a:lvl1pPr>
      <a:lvl2pPr algn="ctr" rtl="0" eaLnBrk="0" fontAlgn="base" hangingPunct="0">
        <a:spcBef>
          <a:spcPct val="0"/>
        </a:spcBef>
        <a:spcAft>
          <a:spcPct val="0"/>
        </a:spcAft>
        <a:defRPr sz="2400">
          <a:solidFill>
            <a:schemeClr val="tx1"/>
          </a:solidFill>
          <a:latin typeface="Arial" charset="0"/>
          <a:cs typeface="Tahoma" pitchFamily="34" charset="0"/>
        </a:defRPr>
      </a:lvl2pPr>
      <a:lvl3pPr algn="ctr" rtl="0" eaLnBrk="0" fontAlgn="base" hangingPunct="0">
        <a:spcBef>
          <a:spcPct val="0"/>
        </a:spcBef>
        <a:spcAft>
          <a:spcPct val="0"/>
        </a:spcAft>
        <a:defRPr sz="2400">
          <a:solidFill>
            <a:schemeClr val="tx1"/>
          </a:solidFill>
          <a:latin typeface="Arial" charset="0"/>
          <a:cs typeface="Tahoma" pitchFamily="34" charset="0"/>
        </a:defRPr>
      </a:lvl3pPr>
      <a:lvl4pPr algn="ctr" rtl="0" eaLnBrk="0" fontAlgn="base" hangingPunct="0">
        <a:spcBef>
          <a:spcPct val="0"/>
        </a:spcBef>
        <a:spcAft>
          <a:spcPct val="0"/>
        </a:spcAft>
        <a:defRPr sz="2400">
          <a:solidFill>
            <a:schemeClr val="tx1"/>
          </a:solidFill>
          <a:latin typeface="Arial" charset="0"/>
          <a:cs typeface="Tahoma" pitchFamily="34" charset="0"/>
        </a:defRPr>
      </a:lvl4pPr>
      <a:lvl5pPr algn="ctr" rtl="0" eaLnBrk="0" fontAlgn="base" hangingPunct="0">
        <a:spcBef>
          <a:spcPct val="0"/>
        </a:spcBef>
        <a:spcAft>
          <a:spcPct val="0"/>
        </a:spcAft>
        <a:defRPr sz="2400">
          <a:solidFill>
            <a:schemeClr val="tx1"/>
          </a:solidFill>
          <a:latin typeface="Arial" charset="0"/>
          <a:cs typeface="Tahoma" pitchFamily="34" charset="0"/>
        </a:defRPr>
      </a:lvl5pPr>
      <a:lvl6pPr marL="457200" algn="ctr" rtl="0" eaLnBrk="1" fontAlgn="base" hangingPunct="1">
        <a:spcBef>
          <a:spcPct val="0"/>
        </a:spcBef>
        <a:spcAft>
          <a:spcPct val="0"/>
        </a:spcAft>
        <a:defRPr sz="2800" b="1">
          <a:solidFill>
            <a:schemeClr val="tx1"/>
          </a:solidFill>
          <a:latin typeface="Arial" charset="0"/>
          <a:cs typeface="Tahoma" pitchFamily="34" charset="0"/>
        </a:defRPr>
      </a:lvl6pPr>
      <a:lvl7pPr marL="914400" algn="ctr" rtl="0" eaLnBrk="1" fontAlgn="base" hangingPunct="1">
        <a:spcBef>
          <a:spcPct val="0"/>
        </a:spcBef>
        <a:spcAft>
          <a:spcPct val="0"/>
        </a:spcAft>
        <a:defRPr sz="2800" b="1">
          <a:solidFill>
            <a:schemeClr val="tx1"/>
          </a:solidFill>
          <a:latin typeface="Arial" charset="0"/>
          <a:cs typeface="Tahoma" pitchFamily="34" charset="0"/>
        </a:defRPr>
      </a:lvl7pPr>
      <a:lvl8pPr marL="1371600" algn="ctr" rtl="0" eaLnBrk="1" fontAlgn="base" hangingPunct="1">
        <a:spcBef>
          <a:spcPct val="0"/>
        </a:spcBef>
        <a:spcAft>
          <a:spcPct val="0"/>
        </a:spcAft>
        <a:defRPr sz="2800" b="1">
          <a:solidFill>
            <a:schemeClr val="tx1"/>
          </a:solidFill>
          <a:latin typeface="Arial" charset="0"/>
          <a:cs typeface="Tahoma" pitchFamily="34" charset="0"/>
        </a:defRPr>
      </a:lvl8pPr>
      <a:lvl9pPr marL="1828800" algn="ctr" rtl="0" eaLnBrk="1" fontAlgn="base" hangingPunct="1">
        <a:spcBef>
          <a:spcPct val="0"/>
        </a:spcBef>
        <a:spcAft>
          <a:spcPct val="0"/>
        </a:spcAft>
        <a:defRPr sz="2800" b="1">
          <a:solidFill>
            <a:schemeClr val="tx1"/>
          </a:solidFill>
          <a:latin typeface="Arial" charset="0"/>
          <a:cs typeface="Tahoma"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wmf"/></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emf"/><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nomad5.ncep.noaa.gov/ncep_data/index.html" TargetMode="External"/><Relationship Id="rId3" Type="http://schemas.openxmlformats.org/officeDocument/2006/relationships/hyperlink" Target="http://nomads.ncdc.noaa.gov/data.php?name=inventory" TargetMode="External"/><Relationship Id="rId7" Type="http://schemas.openxmlformats.org/officeDocument/2006/relationships/hyperlink" Target="http://nomad3.ncep.noaa.gov/ncep_data/index.html" TargetMode="External"/><Relationship Id="rId2" Type="http://schemas.openxmlformats.org/officeDocument/2006/relationships/hyperlink" Target="http://nomads.ncdc.noaa.gov/" TargetMode="External"/><Relationship Id="rId1" Type="http://schemas.openxmlformats.org/officeDocument/2006/relationships/slideLayout" Target="../slideLayouts/slideLayout2.xml"/><Relationship Id="rId6" Type="http://schemas.openxmlformats.org/officeDocument/2006/relationships/hyperlink" Target="http://nomad1.ncep.noaa.gov/ncep_data/index.html" TargetMode="External"/><Relationship Id="rId5" Type="http://schemas.openxmlformats.org/officeDocument/2006/relationships/hyperlink" Target="http://nomads.ncep.noaa.gov/" TargetMode="External"/><Relationship Id="rId4" Type="http://schemas.openxmlformats.org/officeDocument/2006/relationships/hyperlink" Target="http://nomads6.ncdc.noaa.gov/ncep_data/index.html" TargetMode="External"/><Relationship Id="rId9" Type="http://schemas.openxmlformats.org/officeDocument/2006/relationships/hyperlink" Target="http://edac-dap2.northerngulfinstitute.org/ocean_nomad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nomads.ncdc.noaa.gov:9090/EnsProb/"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hyperlink" Target="mailto:Glenn.Rutledge@noaa.gov" TargetMode="External"/><Relationship Id="rId7"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nomads.ncdc.noaa.gov/" TargetMode="External"/><Relationship Id="rId5" Type="http://schemas.openxmlformats.org/officeDocument/2006/relationships/image" Target="../media/image56.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ftp://ftp4u/" TargetMode="Externa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152400" y="1066801"/>
            <a:ext cx="6172200" cy="1935162"/>
          </a:xfrm>
        </p:spPr>
        <p:txBody>
          <a:bodyPr/>
          <a:lstStyle/>
          <a:p>
            <a:r>
              <a:rPr lang="en-US" b="1" dirty="0" smtClean="0">
                <a:solidFill>
                  <a:srgbClr val="000000"/>
                </a:solidFill>
                <a:ea typeface="ＭＳ Ｐゴシック" pitchFamily="34" charset="-128"/>
              </a:rPr>
              <a:t>NOMADS and the National Climate </a:t>
            </a:r>
            <a:r>
              <a:rPr lang="en-US" b="1" dirty="0" smtClean="0">
                <a:solidFill>
                  <a:srgbClr val="000000"/>
                </a:solidFill>
                <a:ea typeface="ＭＳ Ｐゴシック" pitchFamily="34" charset="-128"/>
              </a:rPr>
              <a:t>Model Portal</a:t>
            </a:r>
            <a:endParaRPr lang="en-US" dirty="0" smtClean="0">
              <a:ea typeface="ＭＳ Ｐゴシック" pitchFamily="34" charset="-128"/>
            </a:endParaRPr>
          </a:p>
        </p:txBody>
      </p:sp>
      <p:pic>
        <p:nvPicPr>
          <p:cNvPr id="26627" name="Picture 3"/>
          <p:cNvPicPr>
            <a:picLocks noChangeAspect="1" noChangeArrowheads="1"/>
          </p:cNvPicPr>
          <p:nvPr/>
        </p:nvPicPr>
        <p:blipFill>
          <a:blip r:embed="rId2"/>
          <a:srcRect/>
          <a:stretch>
            <a:fillRect/>
          </a:stretch>
        </p:blipFill>
        <p:spPr bwMode="auto">
          <a:xfrm>
            <a:off x="6134100" y="144463"/>
            <a:ext cx="2857500" cy="2857500"/>
          </a:xfrm>
          <a:prstGeom prst="rect">
            <a:avLst/>
          </a:prstGeom>
          <a:noFill/>
          <a:ln w="9525">
            <a:noFill/>
            <a:miter lim="800000"/>
            <a:headEnd/>
            <a:tailEnd/>
          </a:ln>
        </p:spPr>
      </p:pic>
      <p:sp>
        <p:nvSpPr>
          <p:cNvPr id="8" name="Subtitle 7"/>
          <p:cNvSpPr>
            <a:spLocks noGrp="1"/>
          </p:cNvSpPr>
          <p:nvPr>
            <p:ph type="subTitle" idx="1"/>
          </p:nvPr>
        </p:nvSpPr>
        <p:spPr>
          <a:xfrm>
            <a:off x="685800" y="4784725"/>
            <a:ext cx="6400800" cy="1752600"/>
          </a:xfrm>
        </p:spPr>
        <p:txBody>
          <a:bodyPr/>
          <a:lstStyle/>
          <a:p>
            <a:pPr>
              <a:defRPr/>
            </a:pPr>
            <a:r>
              <a:rPr lang="en-US" sz="2400" dirty="0" smtClean="0"/>
              <a:t>Glenn K. Rutledge</a:t>
            </a:r>
          </a:p>
          <a:p>
            <a:pPr>
              <a:defRPr/>
            </a:pPr>
            <a:r>
              <a:rPr lang="en-US" sz="2400" dirty="0" smtClean="0"/>
              <a:t>NCMP/NOMADS Project Manager</a:t>
            </a:r>
          </a:p>
          <a:p>
            <a:pPr>
              <a:defRPr/>
            </a:pPr>
            <a:r>
              <a:rPr lang="en-US" sz="2400" dirty="0" smtClean="0"/>
              <a:t>NOAA’s National Climatic Data Center</a:t>
            </a:r>
          </a:p>
          <a:p>
            <a:pPr>
              <a:defRPr/>
            </a:pPr>
            <a:r>
              <a:rPr lang="en-US" sz="2400" dirty="0" smtClean="0"/>
              <a:t>Asheville, NC 28801</a:t>
            </a:r>
            <a:endParaRPr lang="en-US" sz="2400" dirty="0"/>
          </a:p>
        </p:txBody>
      </p:sp>
      <p:sp>
        <p:nvSpPr>
          <p:cNvPr id="19462" name="TextBox 9"/>
          <p:cNvSpPr txBox="1">
            <a:spLocks noChangeArrowheads="1"/>
          </p:cNvSpPr>
          <p:nvPr/>
        </p:nvSpPr>
        <p:spPr bwMode="auto">
          <a:xfrm>
            <a:off x="2743200" y="3886200"/>
            <a:ext cx="2231893" cy="707886"/>
          </a:xfrm>
          <a:prstGeom prst="rect">
            <a:avLst/>
          </a:prstGeom>
          <a:noFill/>
          <a:ln w="9525">
            <a:noFill/>
            <a:miter lim="800000"/>
            <a:headEnd/>
            <a:tailEnd/>
          </a:ln>
        </p:spPr>
        <p:txBody>
          <a:bodyPr wrap="none">
            <a:spAutoFit/>
          </a:bodyPr>
          <a:lstStyle/>
          <a:p>
            <a:pPr algn="ctr">
              <a:defRPr/>
            </a:pPr>
            <a:r>
              <a:rPr lang="en-US" sz="2000" dirty="0" smtClean="0">
                <a:effectLst>
                  <a:outerShdw blurRad="38100" dist="38100" dir="2700000" algn="tl">
                    <a:srgbClr val="000000">
                      <a:alpha val="43137"/>
                    </a:srgbClr>
                  </a:outerShdw>
                </a:effectLst>
                <a:latin typeface="Arial" pitchFamily="34" charset="0"/>
                <a:ea typeface="ＭＳ Ｐゴシック"/>
                <a:cs typeface="ＭＳ Ｐゴシック"/>
              </a:rPr>
              <a:t>NWS RITT Forum</a:t>
            </a:r>
          </a:p>
          <a:p>
            <a:pPr algn="ctr">
              <a:defRPr/>
            </a:pPr>
            <a:r>
              <a:rPr lang="en-US" sz="2000" dirty="0" smtClean="0">
                <a:effectLst>
                  <a:outerShdw blurRad="38100" dist="38100" dir="2700000" algn="tl">
                    <a:srgbClr val="000000">
                      <a:alpha val="43137"/>
                    </a:srgbClr>
                  </a:outerShdw>
                </a:effectLst>
                <a:latin typeface="Arial" pitchFamily="34" charset="0"/>
                <a:ea typeface="ＭＳ Ｐゴシック"/>
                <a:cs typeface="ＭＳ Ｐゴシック"/>
              </a:rPr>
              <a:t>May 18, 2011</a:t>
            </a:r>
            <a:endParaRPr lang="en-US" sz="2000" dirty="0">
              <a:effectLst>
                <a:outerShdw blurRad="38100" dist="38100" dir="2700000" algn="tl">
                  <a:srgbClr val="000000">
                    <a:alpha val="43137"/>
                  </a:srgbClr>
                </a:outerShdw>
              </a:effectLst>
              <a:latin typeface="Arial" pitchFamily="34" charset="0"/>
              <a:ea typeface="ＭＳ Ｐゴシック"/>
              <a:cs typeface="ＭＳ Ｐゴシック"/>
            </a:endParaRPr>
          </a:p>
        </p:txBody>
      </p:sp>
      <p:pic>
        <p:nvPicPr>
          <p:cNvPr id="26631" name="Picture 64" descr="NOAA1COL.BMP"/>
          <p:cNvPicPr>
            <a:picLocks noChangeAspect="1"/>
          </p:cNvPicPr>
          <p:nvPr/>
        </p:nvPicPr>
        <p:blipFill>
          <a:blip r:embed="rId3"/>
          <a:srcRect/>
          <a:stretch>
            <a:fillRect/>
          </a:stretch>
        </p:blipFill>
        <p:spPr bwMode="auto">
          <a:xfrm>
            <a:off x="228600" y="5791200"/>
            <a:ext cx="746125" cy="746125"/>
          </a:xfrm>
          <a:prstGeom prst="rect">
            <a:avLst/>
          </a:prstGeom>
          <a:noFill/>
          <a:ln w="9525">
            <a:noFill/>
            <a:miter lim="800000"/>
            <a:headEnd/>
            <a:tailEnd/>
          </a:ln>
        </p:spPr>
      </p:pic>
      <p:sp>
        <p:nvSpPr>
          <p:cNvPr id="26632" name="TextBox 11"/>
          <p:cNvSpPr txBox="1">
            <a:spLocks noChangeArrowheads="1"/>
          </p:cNvSpPr>
          <p:nvPr/>
        </p:nvSpPr>
        <p:spPr bwMode="auto">
          <a:xfrm>
            <a:off x="8375650" y="2819400"/>
            <a:ext cx="615950" cy="169863"/>
          </a:xfrm>
          <a:prstGeom prst="rect">
            <a:avLst/>
          </a:prstGeom>
          <a:noFill/>
          <a:ln w="9525">
            <a:noFill/>
            <a:miter lim="800000"/>
            <a:headEnd/>
            <a:tailEnd/>
          </a:ln>
        </p:spPr>
        <p:txBody>
          <a:bodyPr wrap="none">
            <a:spAutoFit/>
          </a:bodyPr>
          <a:lstStyle/>
          <a:p>
            <a:r>
              <a:rPr lang="en-US" sz="500"/>
              <a:t>M. Sutton 1995</a:t>
            </a:r>
          </a:p>
        </p:txBody>
      </p:sp>
      <p:pic>
        <p:nvPicPr>
          <p:cNvPr id="26633" name="Picture 8" descr="nomads_logo"/>
          <p:cNvPicPr>
            <a:picLocks noChangeAspect="1" noChangeArrowheads="1"/>
          </p:cNvPicPr>
          <p:nvPr/>
        </p:nvPicPr>
        <p:blipFill>
          <a:blip r:embed="rId4"/>
          <a:srcRect/>
          <a:stretch>
            <a:fillRect/>
          </a:stretch>
        </p:blipFill>
        <p:spPr bwMode="auto">
          <a:xfrm>
            <a:off x="3779837" y="157162"/>
            <a:ext cx="2235200" cy="666750"/>
          </a:xfrm>
          <a:prstGeom prst="rect">
            <a:avLst/>
          </a:prstGeom>
          <a:solidFill>
            <a:schemeClr val="accent1"/>
          </a:solidFill>
          <a:ln w="9525">
            <a:solidFill>
              <a:schemeClr val="tx1"/>
            </a:solidFill>
            <a:miter lim="800000"/>
            <a:headEnd/>
            <a:tailEnd/>
          </a:ln>
        </p:spPr>
      </p:pic>
      <p:pic>
        <p:nvPicPr>
          <p:cNvPr id="26634" name="Picture 9" descr="NOAAlogo"/>
          <p:cNvPicPr>
            <a:picLocks noChangeAspect="1" noChangeArrowheads="1"/>
          </p:cNvPicPr>
          <p:nvPr/>
        </p:nvPicPr>
        <p:blipFill>
          <a:blip r:embed="rId5"/>
          <a:srcRect/>
          <a:stretch>
            <a:fillRect/>
          </a:stretch>
        </p:blipFill>
        <p:spPr bwMode="auto">
          <a:xfrm>
            <a:off x="5695950" y="152400"/>
            <a:ext cx="323850" cy="304800"/>
          </a:xfrm>
          <a:prstGeom prst="rect">
            <a:avLst/>
          </a:prstGeom>
          <a:noFill/>
          <a:ln w="9525">
            <a:noFill/>
            <a:miter lim="800000"/>
            <a:headEnd/>
            <a:tailEnd/>
          </a:ln>
        </p:spPr>
      </p:pic>
      <p:pic>
        <p:nvPicPr>
          <p:cNvPr id="15" name="Picture 14" descr="GO-ESSP logo member.jpg"/>
          <p:cNvPicPr>
            <a:picLocks noChangeAspect="1"/>
          </p:cNvPicPr>
          <p:nvPr/>
        </p:nvPicPr>
        <p:blipFill>
          <a:blip r:embed="rId6"/>
          <a:srcRect/>
          <a:stretch>
            <a:fillRect/>
          </a:stretch>
        </p:blipFill>
        <p:spPr bwMode="auto">
          <a:xfrm>
            <a:off x="7848600" y="5791200"/>
            <a:ext cx="1189038" cy="990600"/>
          </a:xfrm>
          <a:prstGeom prst="rect">
            <a:avLst/>
          </a:prstGeom>
          <a:noFill/>
          <a:ln w="9525">
            <a:solidFill>
              <a:schemeClr val="tx2">
                <a:lumMod val="75000"/>
              </a:schemeClr>
            </a:solidFill>
            <a:miter lim="800000"/>
            <a:headEnd/>
            <a:tailEnd/>
          </a:ln>
        </p:spPr>
      </p:pic>
      <p:sp>
        <p:nvSpPr>
          <p:cNvPr id="13" name="Rectangle 12"/>
          <p:cNvSpPr/>
          <p:nvPr/>
        </p:nvSpPr>
        <p:spPr>
          <a:xfrm>
            <a:off x="5867541" y="2895600"/>
            <a:ext cx="3262433" cy="1754326"/>
          </a:xfrm>
          <a:prstGeom prst="rect">
            <a:avLst/>
          </a:prstGeom>
          <a:noFill/>
        </p:spPr>
        <p:txBody>
          <a:bodyPr wrap="none" lIns="91440" tIns="45720" rIns="91440" bIns="45720">
            <a:spAutoFit/>
          </a:bodyPr>
          <a:lstStyle/>
          <a:p>
            <a:pPr algn="ctr"/>
            <a:r>
              <a:rPr lang="en-U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NCMP</a:t>
            </a:r>
          </a:p>
          <a:p>
            <a:pPr algn="ctr"/>
            <a:r>
              <a:rPr lang="en-U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NOAMDS</a:t>
            </a:r>
            <a:endParaRPr lang="en-U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65"/>
          <p:cNvSpPr txBox="1">
            <a:spLocks noChangeArrowheads="1"/>
          </p:cNvSpPr>
          <p:nvPr/>
        </p:nvSpPr>
        <p:spPr bwMode="auto">
          <a:xfrm>
            <a:off x="76200" y="1752600"/>
            <a:ext cx="6613525" cy="4832350"/>
          </a:xfrm>
          <a:prstGeom prst="rect">
            <a:avLst/>
          </a:prstGeom>
          <a:noFill/>
          <a:ln w="9525">
            <a:noFill/>
            <a:miter lim="800000"/>
            <a:headEnd/>
            <a:tailEnd/>
          </a:ln>
        </p:spPr>
        <p:txBody>
          <a:bodyPr>
            <a:spAutoFit/>
          </a:bodyPr>
          <a:lstStyle/>
          <a:p>
            <a:pPr marL="800100" lvl="1" indent="-342900">
              <a:buFont typeface="Calibri" pitchFamily="34" charset="0"/>
              <a:buAutoNum type="alphaLcPeriod"/>
            </a:pPr>
            <a:endParaRPr lang="en-US" sz="1400" b="1" dirty="0">
              <a:solidFill>
                <a:srgbClr val="000080"/>
              </a:solidFill>
            </a:endParaRPr>
          </a:p>
          <a:p>
            <a:pPr marL="800100" lvl="1" indent="-342900"/>
            <a:endParaRPr lang="en-US" sz="1400" b="1" dirty="0">
              <a:solidFill>
                <a:srgbClr val="000080"/>
              </a:solidFill>
            </a:endParaRPr>
          </a:p>
          <a:p>
            <a:pPr marL="800100" lvl="1" indent="-342900">
              <a:buFont typeface="Calibri" pitchFamily="34" charset="0"/>
              <a:buAutoNum type="alphaLcPeriod"/>
            </a:pPr>
            <a:r>
              <a:rPr lang="en-US" sz="1400" b="1" dirty="0">
                <a:solidFill>
                  <a:srgbClr val="000080"/>
                </a:solidFill>
              </a:rPr>
              <a:t>NCMP will be an </a:t>
            </a:r>
            <a:r>
              <a:rPr lang="en-US" sz="1400" b="1" u="sng" dirty="0">
                <a:solidFill>
                  <a:srgbClr val="000080"/>
                </a:solidFill>
              </a:rPr>
              <a:t>Initial access point </a:t>
            </a:r>
            <a:r>
              <a:rPr lang="en-US" sz="1400" b="1" dirty="0">
                <a:solidFill>
                  <a:srgbClr val="000080"/>
                </a:solidFill>
              </a:rPr>
              <a:t>for models and associated data under the NOAA Climate Services Portal (NCSP).</a:t>
            </a:r>
          </a:p>
          <a:p>
            <a:pPr marL="800100" lvl="1" indent="-342900">
              <a:buFont typeface="Calibri" pitchFamily="34" charset="0"/>
              <a:buAutoNum type="alphaLcPeriod"/>
            </a:pPr>
            <a:endParaRPr lang="en-US" sz="1400" b="1" dirty="0">
              <a:solidFill>
                <a:srgbClr val="000080"/>
              </a:solidFill>
            </a:endParaRPr>
          </a:p>
          <a:p>
            <a:pPr marL="800100" lvl="1" indent="-342900">
              <a:buFont typeface="Calibri" pitchFamily="34" charset="0"/>
              <a:buAutoNum type="alphaLcPeriod"/>
            </a:pPr>
            <a:r>
              <a:rPr lang="en-US" sz="1400" b="1" u="sng" dirty="0">
                <a:solidFill>
                  <a:srgbClr val="000080"/>
                </a:solidFill>
              </a:rPr>
              <a:t>Access </a:t>
            </a:r>
            <a:r>
              <a:rPr lang="en-US" sz="1400" b="1" dirty="0">
                <a:solidFill>
                  <a:srgbClr val="000080"/>
                </a:solidFill>
              </a:rPr>
              <a:t>capability to NOAA’s next suite of Climate reanalysis products: “Explaining Climate to Improve Predictions” (ECIP) approaching 1.2 </a:t>
            </a:r>
            <a:r>
              <a:rPr lang="en-US" sz="1400" b="1" dirty="0" err="1">
                <a:solidFill>
                  <a:srgbClr val="000080"/>
                </a:solidFill>
              </a:rPr>
              <a:t>Petabytes</a:t>
            </a:r>
            <a:r>
              <a:rPr lang="en-US" sz="1400" b="1" dirty="0">
                <a:solidFill>
                  <a:srgbClr val="000080"/>
                </a:solidFill>
              </a:rPr>
              <a:t>:  </a:t>
            </a:r>
          </a:p>
          <a:p>
            <a:pPr marL="1257300" lvl="2" indent="-342900">
              <a:buFont typeface="Calibri" pitchFamily="34" charset="0"/>
              <a:buAutoNum type="alphaLcPeriod"/>
            </a:pPr>
            <a:r>
              <a:rPr lang="en-US" sz="1400" b="1" dirty="0">
                <a:solidFill>
                  <a:srgbClr val="000080"/>
                </a:solidFill>
              </a:rPr>
              <a:t>CFS-RR (reanalysis and reforecast) (</a:t>
            </a:r>
            <a:r>
              <a:rPr lang="en-US" sz="1400" b="1" dirty="0" err="1">
                <a:solidFill>
                  <a:srgbClr val="000080"/>
                </a:solidFill>
              </a:rPr>
              <a:t>Saha</a:t>
            </a:r>
            <a:r>
              <a:rPr lang="en-US" sz="1400" b="1" dirty="0">
                <a:solidFill>
                  <a:srgbClr val="000080"/>
                </a:solidFill>
              </a:rPr>
              <a:t>, et al.)</a:t>
            </a:r>
          </a:p>
          <a:p>
            <a:pPr marL="1257300" lvl="2" indent="-342900">
              <a:buFont typeface="Calibri" pitchFamily="34" charset="0"/>
              <a:buAutoNum type="alphaLcPeriod"/>
            </a:pPr>
            <a:r>
              <a:rPr lang="en-US" sz="1400" b="1" dirty="0">
                <a:solidFill>
                  <a:srgbClr val="000080"/>
                </a:solidFill>
              </a:rPr>
              <a:t>Twentieth Century Reanalysis Project (20CR, Compo) </a:t>
            </a:r>
          </a:p>
          <a:p>
            <a:pPr marL="1257300" lvl="2" indent="-342900">
              <a:buFont typeface="Calibri" pitchFamily="34" charset="0"/>
              <a:buAutoNum type="alphaLcPeriod"/>
            </a:pPr>
            <a:r>
              <a:rPr lang="en-US" sz="1400" b="1" dirty="0" smtClean="0">
                <a:solidFill>
                  <a:srgbClr val="000080"/>
                </a:solidFill>
              </a:rPr>
              <a:t>CFSR- ‘</a:t>
            </a:r>
            <a:r>
              <a:rPr lang="en-US" sz="1400" b="1" dirty="0" err="1" smtClean="0">
                <a:solidFill>
                  <a:srgbClr val="000080"/>
                </a:solidFill>
              </a:rPr>
              <a:t>Lite</a:t>
            </a:r>
            <a:r>
              <a:rPr lang="en-US" sz="1400" b="1" dirty="0" smtClean="0">
                <a:solidFill>
                  <a:srgbClr val="000080"/>
                </a:solidFill>
              </a:rPr>
              <a:t>’ </a:t>
            </a:r>
            <a:r>
              <a:rPr lang="en-US" sz="1400" b="1" dirty="0" smtClean="0">
                <a:solidFill>
                  <a:srgbClr val="000080"/>
                </a:solidFill>
              </a:rPr>
              <a:t> </a:t>
            </a:r>
            <a:r>
              <a:rPr lang="en-US" sz="1400" b="1" dirty="0" smtClean="0">
                <a:solidFill>
                  <a:srgbClr val="000080"/>
                </a:solidFill>
              </a:rPr>
              <a:t> </a:t>
            </a:r>
            <a:r>
              <a:rPr lang="en-US" sz="1400" b="1" dirty="0">
                <a:solidFill>
                  <a:srgbClr val="000080"/>
                </a:solidFill>
              </a:rPr>
              <a:t>(</a:t>
            </a:r>
            <a:r>
              <a:rPr lang="en-US" sz="1400" b="1" dirty="0" smtClean="0">
                <a:solidFill>
                  <a:srgbClr val="000080"/>
                </a:solidFill>
              </a:rPr>
              <a:t>CPC, </a:t>
            </a:r>
            <a:r>
              <a:rPr lang="en-US" sz="1400" b="1" dirty="0" err="1" smtClean="0">
                <a:solidFill>
                  <a:srgbClr val="000080"/>
                </a:solidFill>
              </a:rPr>
              <a:t>tbd</a:t>
            </a:r>
            <a:r>
              <a:rPr lang="en-US" sz="1400" b="1" dirty="0" smtClean="0">
                <a:solidFill>
                  <a:srgbClr val="000080"/>
                </a:solidFill>
              </a:rPr>
              <a:t>) </a:t>
            </a:r>
            <a:endParaRPr lang="en-US" sz="1400" b="1" dirty="0">
              <a:solidFill>
                <a:srgbClr val="000080"/>
              </a:solidFill>
            </a:endParaRPr>
          </a:p>
          <a:p>
            <a:pPr marL="800100" lvl="1" indent="-342900">
              <a:buFont typeface="Calibri" pitchFamily="34" charset="0"/>
              <a:buAutoNum type="alphaLcPeriod"/>
            </a:pPr>
            <a:endParaRPr lang="en-US" sz="1400" b="1" dirty="0">
              <a:solidFill>
                <a:srgbClr val="000080"/>
              </a:solidFill>
            </a:endParaRPr>
          </a:p>
          <a:p>
            <a:pPr marL="800100" lvl="1" indent="-342900">
              <a:buFont typeface="Calibri" pitchFamily="34" charset="0"/>
              <a:buAutoNum type="alphaLcPeriod"/>
            </a:pPr>
            <a:r>
              <a:rPr lang="en-US" sz="1400" b="1" dirty="0">
                <a:solidFill>
                  <a:srgbClr val="000080"/>
                </a:solidFill>
              </a:rPr>
              <a:t>In support of </a:t>
            </a:r>
            <a:r>
              <a:rPr lang="en-US" sz="1400" b="1" u="sng" dirty="0">
                <a:solidFill>
                  <a:srgbClr val="000080"/>
                </a:solidFill>
              </a:rPr>
              <a:t>IPCC Assessment Report (AR5) </a:t>
            </a:r>
            <a:r>
              <a:rPr lang="en-US" sz="1400" b="1" dirty="0">
                <a:solidFill>
                  <a:srgbClr val="000080"/>
                </a:solidFill>
              </a:rPr>
              <a:t>activities NCMP will advance CMIP with a suite of both derived products and data and on-line diagnostic tools designed to support Stakeholders and improve access to climate information.</a:t>
            </a:r>
          </a:p>
          <a:p>
            <a:pPr marL="800100" lvl="1" indent="-342900">
              <a:buFont typeface="Calibri" pitchFamily="34" charset="0"/>
              <a:buAutoNum type="alphaLcPeriod"/>
            </a:pPr>
            <a:endParaRPr lang="en-US" sz="1400" b="1" dirty="0">
              <a:solidFill>
                <a:srgbClr val="000080"/>
              </a:solidFill>
            </a:endParaRPr>
          </a:p>
          <a:p>
            <a:pPr marL="800100" lvl="1" indent="-342900">
              <a:buFont typeface="Calibri" pitchFamily="34" charset="0"/>
              <a:buAutoNum type="alphaLcPeriod"/>
            </a:pPr>
            <a:r>
              <a:rPr lang="en-US" sz="1400" b="1" dirty="0">
                <a:solidFill>
                  <a:srgbClr val="000080"/>
                </a:solidFill>
              </a:rPr>
              <a:t>Regional &amp; Local Modeling support; </a:t>
            </a:r>
            <a:r>
              <a:rPr lang="en-US" sz="1400" b="1" u="sng" dirty="0" smtClean="0">
                <a:solidFill>
                  <a:srgbClr val="000080"/>
                </a:solidFill>
              </a:rPr>
              <a:t>Downscaling</a:t>
            </a:r>
            <a:endParaRPr lang="en-US" sz="1400" b="1" u="sng" dirty="0">
              <a:solidFill>
                <a:srgbClr val="000080"/>
              </a:solidFill>
            </a:endParaRPr>
          </a:p>
          <a:p>
            <a:pPr marL="800100" lvl="1" indent="-342900">
              <a:buFont typeface="Calibri" pitchFamily="34" charset="0"/>
              <a:buAutoNum type="alphaLcPeriod"/>
            </a:pPr>
            <a:endParaRPr lang="en-US" sz="1400" b="1" dirty="0">
              <a:solidFill>
                <a:srgbClr val="000080"/>
              </a:solidFill>
            </a:endParaRPr>
          </a:p>
          <a:p>
            <a:pPr marL="800100" lvl="1" indent="-342900">
              <a:buFont typeface="Calibri" pitchFamily="34" charset="0"/>
              <a:buAutoNum type="alphaLcPeriod"/>
            </a:pPr>
            <a:r>
              <a:rPr lang="en-US" sz="1400" b="1" u="sng" dirty="0">
                <a:solidFill>
                  <a:srgbClr val="000080"/>
                </a:solidFill>
              </a:rPr>
              <a:t>Engage and support stakeholders </a:t>
            </a:r>
            <a:r>
              <a:rPr lang="en-US" sz="1400" b="1" dirty="0">
                <a:solidFill>
                  <a:srgbClr val="000080"/>
                </a:solidFill>
              </a:rPr>
              <a:t>from functional requirements of their needs; Societal Benefit Areas; and </a:t>
            </a:r>
            <a:r>
              <a:rPr lang="en-US" sz="1400" b="1" dirty="0" smtClean="0">
                <a:solidFill>
                  <a:srgbClr val="000080"/>
                </a:solidFill>
              </a:rPr>
              <a:t>NCDC </a:t>
            </a:r>
            <a:r>
              <a:rPr lang="en-US" sz="1400" b="1" dirty="0">
                <a:solidFill>
                  <a:srgbClr val="000080"/>
                </a:solidFill>
              </a:rPr>
              <a:t>“</a:t>
            </a:r>
            <a:r>
              <a:rPr lang="en-US" sz="1400" b="1" dirty="0" err="1">
                <a:solidFill>
                  <a:srgbClr val="000080"/>
                </a:solidFill>
              </a:rPr>
              <a:t>Sectorial</a:t>
            </a:r>
            <a:r>
              <a:rPr lang="en-US" sz="1400" b="1" dirty="0">
                <a:solidFill>
                  <a:srgbClr val="000080"/>
                </a:solidFill>
              </a:rPr>
              <a:t>” </a:t>
            </a:r>
            <a:r>
              <a:rPr lang="en-US" sz="1400" b="1" dirty="0" smtClean="0">
                <a:solidFill>
                  <a:srgbClr val="000080"/>
                </a:solidFill>
              </a:rPr>
              <a:t>Teams.  Initial requirements based on need of Water </a:t>
            </a:r>
            <a:r>
              <a:rPr lang="en-US" sz="1400" b="1" dirty="0">
                <a:solidFill>
                  <a:srgbClr val="000080"/>
                </a:solidFill>
              </a:rPr>
              <a:t>and Energy.  </a:t>
            </a:r>
          </a:p>
        </p:txBody>
      </p:sp>
      <p:sp>
        <p:nvSpPr>
          <p:cNvPr id="21508" name="Rectangle 10"/>
          <p:cNvSpPr>
            <a:spLocks noChangeArrowheads="1"/>
          </p:cNvSpPr>
          <p:nvPr/>
        </p:nvSpPr>
        <p:spPr bwMode="auto">
          <a:xfrm>
            <a:off x="304800" y="1304925"/>
            <a:ext cx="7772400" cy="830263"/>
          </a:xfrm>
          <a:prstGeom prst="rect">
            <a:avLst/>
          </a:prstGeom>
          <a:solidFill>
            <a:schemeClr val="bg1"/>
          </a:solidFill>
          <a:ln w="6350">
            <a:solidFill>
              <a:schemeClr val="tx1"/>
            </a:solidFill>
            <a:miter lim="800000"/>
            <a:headEnd/>
            <a:tailEnd/>
          </a:ln>
        </p:spPr>
        <p:txBody>
          <a:bodyPr>
            <a:spAutoFit/>
          </a:bodyPr>
          <a:lstStyle/>
          <a:p>
            <a:pPr>
              <a:defRPr/>
            </a:pPr>
            <a:r>
              <a:rPr lang="en-US" sz="1600" b="1" dirty="0">
                <a:solidFill>
                  <a:schemeClr val="bg2">
                    <a:lumMod val="10000"/>
                  </a:schemeClr>
                </a:solidFill>
                <a:latin typeface="Arial" pitchFamily="34" charset="0"/>
                <a:ea typeface="ＭＳ Ｐゴシック"/>
                <a:cs typeface="ＭＳ Ｐゴシック"/>
              </a:rPr>
              <a:t>Objective: Reliable, Consistent, Long-Term Public Access and Interoperability and Inter-comparison of Models and Observational Data sets for all levels of expertise</a:t>
            </a:r>
            <a:r>
              <a:rPr lang="en-US" sz="1600" b="1" dirty="0" smtClean="0">
                <a:solidFill>
                  <a:schemeClr val="bg2">
                    <a:lumMod val="10000"/>
                  </a:schemeClr>
                </a:solidFill>
                <a:latin typeface="Arial" pitchFamily="34" charset="0"/>
                <a:ea typeface="ＭＳ Ｐゴシック"/>
                <a:cs typeface="ＭＳ Ｐゴシック"/>
              </a:rPr>
              <a:t>. </a:t>
            </a:r>
            <a:endParaRPr lang="en-US" sz="1600" dirty="0">
              <a:solidFill>
                <a:schemeClr val="bg2">
                  <a:lumMod val="10000"/>
                </a:schemeClr>
              </a:solidFill>
              <a:latin typeface="Copperplate Gothic Bold" pitchFamily="34" charset="0"/>
              <a:ea typeface="ＭＳ Ｐゴシック"/>
              <a:cs typeface="ＭＳ Ｐゴシック"/>
            </a:endParaRPr>
          </a:p>
        </p:txBody>
      </p:sp>
      <p:pic>
        <p:nvPicPr>
          <p:cNvPr id="37893" name="Picture 6" descr="nomads.png"/>
          <p:cNvPicPr>
            <a:picLocks noChangeAspect="1"/>
          </p:cNvPicPr>
          <p:nvPr/>
        </p:nvPicPr>
        <p:blipFill>
          <a:blip r:embed="rId3"/>
          <a:srcRect/>
          <a:stretch>
            <a:fillRect/>
          </a:stretch>
        </p:blipFill>
        <p:spPr bwMode="auto">
          <a:xfrm>
            <a:off x="6629400" y="4343400"/>
            <a:ext cx="2286000" cy="2057400"/>
          </a:xfrm>
          <a:prstGeom prst="rect">
            <a:avLst/>
          </a:prstGeom>
          <a:noFill/>
          <a:ln w="9525">
            <a:noFill/>
            <a:miter lim="800000"/>
            <a:headEnd/>
            <a:tailEnd/>
          </a:ln>
        </p:spPr>
      </p:pic>
      <p:pic>
        <p:nvPicPr>
          <p:cNvPr id="37894" name="Picture 3"/>
          <p:cNvPicPr>
            <a:picLocks noGrp="1" noChangeAspect="1" noChangeArrowheads="1"/>
          </p:cNvPicPr>
          <p:nvPr>
            <p:ph idx="1"/>
          </p:nvPr>
        </p:nvPicPr>
        <p:blipFill>
          <a:blip r:embed="rId4"/>
          <a:srcRect l="18698" t="9331" r="21700" b="31708"/>
          <a:stretch>
            <a:fillRect/>
          </a:stretch>
        </p:blipFill>
        <p:spPr>
          <a:xfrm>
            <a:off x="6553200" y="2057400"/>
            <a:ext cx="2438400" cy="1905000"/>
          </a:xfrm>
        </p:spPr>
      </p:pic>
      <p:pic>
        <p:nvPicPr>
          <p:cNvPr id="37895" name="Picture 64" descr="NOAA1COL.BMP"/>
          <p:cNvPicPr>
            <a:picLocks noChangeAspect="1"/>
          </p:cNvPicPr>
          <p:nvPr/>
        </p:nvPicPr>
        <p:blipFill>
          <a:blip r:embed="rId5"/>
          <a:srcRect/>
          <a:stretch>
            <a:fillRect/>
          </a:stretch>
        </p:blipFill>
        <p:spPr bwMode="auto">
          <a:xfrm>
            <a:off x="228600" y="6096000"/>
            <a:ext cx="457200" cy="441325"/>
          </a:xfrm>
          <a:prstGeom prst="rect">
            <a:avLst/>
          </a:prstGeom>
          <a:noFill/>
          <a:ln w="9525">
            <a:noFill/>
            <a:miter lim="800000"/>
            <a:headEnd/>
            <a:tailEnd/>
          </a:ln>
        </p:spPr>
      </p:pic>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Objectives</a:t>
            </a:r>
            <a:endParaRPr lang="en-US" sz="3200" b="1" kern="0" dirty="0">
              <a:latin typeface="Calibri" pitchFamily="-106" charset="0"/>
              <a:ea typeface="ＭＳ Ｐゴシック" pitchFamily="1"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138"/>
            <a:ext cx="8610600" cy="4525962"/>
          </a:xfrm>
        </p:spPr>
        <p:txBody>
          <a:bodyPr>
            <a:normAutofit fontScale="85000" lnSpcReduction="10000"/>
          </a:bodyPr>
          <a:lstStyle/>
          <a:p>
            <a:pPr>
              <a:defRPr/>
            </a:pPr>
            <a:r>
              <a:rPr lang="en-US" dirty="0" smtClean="0"/>
              <a:t>While NCMP has a number of goals and objectives, it will ultimately be judged by it success in meeting the Deliverables and Performance Measures outlined in NOAA’s </a:t>
            </a:r>
            <a:r>
              <a:rPr lang="en-US" u="sng" dirty="0" smtClean="0"/>
              <a:t>FY 2012 Presidential Budget Request</a:t>
            </a:r>
            <a:r>
              <a:rPr lang="en-US" dirty="0" smtClean="0"/>
              <a:t>.  NCMP’s activities will be prioritized toward meeting those success factors.</a:t>
            </a:r>
          </a:p>
          <a:p>
            <a:pPr>
              <a:buFont typeface="Wingdings 3" pitchFamily="18" charset="2"/>
              <a:buNone/>
              <a:defRPr/>
            </a:pPr>
            <a:endParaRPr lang="en-US" dirty="0" smtClean="0"/>
          </a:p>
          <a:p>
            <a:pPr>
              <a:defRPr/>
            </a:pPr>
            <a:r>
              <a:rPr lang="en-US" b="1" i="1" dirty="0" smtClean="0"/>
              <a:t>Deliverables</a:t>
            </a:r>
            <a:r>
              <a:rPr lang="en-US" dirty="0" smtClean="0"/>
              <a:t> </a:t>
            </a:r>
          </a:p>
          <a:p>
            <a:pPr lvl="1">
              <a:defRPr/>
            </a:pPr>
            <a:r>
              <a:rPr lang="en-US" dirty="0" smtClean="0"/>
              <a:t>NOAA Reanalysis Web Page for collection of User requirements</a:t>
            </a:r>
          </a:p>
          <a:p>
            <a:pPr lvl="1">
              <a:defRPr/>
            </a:pPr>
            <a:r>
              <a:rPr lang="en-US" dirty="0" smtClean="0"/>
              <a:t>Access to the next generation reanalysis datasets; &amp; derived CMIP </a:t>
            </a:r>
          </a:p>
          <a:p>
            <a:pPr lvl="1">
              <a:defRPr/>
            </a:pPr>
            <a:r>
              <a:rPr lang="en-US" dirty="0" smtClean="0"/>
              <a:t>Model-to-Observational inter-comparison capability</a:t>
            </a:r>
          </a:p>
          <a:p>
            <a:pPr lvl="1">
              <a:defRPr/>
            </a:pPr>
            <a:r>
              <a:rPr lang="en-US" dirty="0" smtClean="0"/>
              <a:t>Prototype Customer Service support capability and a research quality help desk supporting NCMP users</a:t>
            </a:r>
          </a:p>
          <a:p>
            <a:pPr lvl="1">
              <a:defRPr/>
            </a:pPr>
            <a:r>
              <a:rPr lang="en-US" dirty="0" smtClean="0"/>
              <a:t>A reanalysis clearinghouse to host consensus datasets for the next series of NOAA reanalysis.  (</a:t>
            </a:r>
            <a:r>
              <a:rPr lang="en-US" dirty="0" err="1" smtClean="0"/>
              <a:t>Reanalysis.Org</a:t>
            </a:r>
            <a:r>
              <a:rPr lang="en-US" dirty="0" smtClean="0"/>
              <a:t>) </a:t>
            </a:r>
          </a:p>
          <a:p>
            <a:pPr>
              <a:defRPr/>
            </a:pPr>
            <a:endParaRPr lang="en-US" dirty="0"/>
          </a:p>
        </p:txBody>
      </p:sp>
      <p:sp>
        <p:nvSpPr>
          <p:cNvPr id="4" name="Rounded Rectangle 3"/>
          <p:cNvSpPr>
            <a:spLocks noChangeArrowheads="1"/>
          </p:cNvSpPr>
          <p:nvPr/>
        </p:nvSpPr>
        <p:spPr bwMode="auto">
          <a:xfrm>
            <a:off x="2438400" y="76200"/>
            <a:ext cx="6629400" cy="990600"/>
          </a:xfrm>
          <a:prstGeom prst="roundRect">
            <a:avLst>
              <a:gd name="adj" fmla="val 11319"/>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Deliverables</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343400"/>
          </a:xfrm>
        </p:spPr>
        <p:txBody>
          <a:bodyPr>
            <a:normAutofit fontScale="47500" lnSpcReduction="20000"/>
          </a:bodyPr>
          <a:lstStyle/>
          <a:p>
            <a:pPr>
              <a:defRPr/>
            </a:pPr>
            <a:r>
              <a:rPr lang="en-US" b="1" dirty="0" smtClean="0"/>
              <a:t>British Atmospheric Data Centre</a:t>
            </a:r>
          </a:p>
          <a:p>
            <a:pPr lvl="1">
              <a:defRPr/>
            </a:pPr>
            <a:r>
              <a:rPr lang="en-US" dirty="0" smtClean="0"/>
              <a:t>Bryan Lawrence – Director,  British Atmospheric Data Centre </a:t>
            </a:r>
            <a:br>
              <a:rPr lang="en-US" dirty="0" smtClean="0"/>
            </a:br>
            <a:endParaRPr lang="en-US" dirty="0" smtClean="0"/>
          </a:p>
          <a:p>
            <a:pPr>
              <a:defRPr/>
            </a:pPr>
            <a:r>
              <a:rPr lang="en-US" b="1" dirty="0" smtClean="0"/>
              <a:t>Geophysical Fluid Dynamics Laboratory</a:t>
            </a:r>
          </a:p>
          <a:p>
            <a:pPr lvl="1">
              <a:defRPr/>
            </a:pPr>
            <a:r>
              <a:rPr lang="en-US" dirty="0" smtClean="0"/>
              <a:t>V. </a:t>
            </a:r>
            <a:r>
              <a:rPr lang="en-US" dirty="0" err="1" smtClean="0"/>
              <a:t>Balaji</a:t>
            </a:r>
            <a:r>
              <a:rPr lang="en-US" dirty="0" smtClean="0"/>
              <a:t>, Head, Modeling Group, Princeton/GFDL</a:t>
            </a:r>
            <a:br>
              <a:rPr lang="en-US" dirty="0" smtClean="0"/>
            </a:br>
            <a:endParaRPr lang="en-US" dirty="0" smtClean="0"/>
          </a:p>
          <a:p>
            <a:pPr>
              <a:defRPr/>
            </a:pPr>
            <a:r>
              <a:rPr lang="en-US" b="1" dirty="0" smtClean="0"/>
              <a:t>The German Climate Computing Centre</a:t>
            </a:r>
          </a:p>
          <a:p>
            <a:pPr lvl="1">
              <a:defRPr/>
            </a:pPr>
            <a:r>
              <a:rPr lang="en-US" dirty="0" smtClean="0"/>
              <a:t>Michael </a:t>
            </a:r>
            <a:r>
              <a:rPr lang="en-US" dirty="0" err="1" smtClean="0"/>
              <a:t>Lautenschlager</a:t>
            </a:r>
            <a:r>
              <a:rPr lang="en-US" dirty="0" smtClean="0"/>
              <a:t> (</a:t>
            </a:r>
            <a:r>
              <a:rPr lang="en-US" dirty="0" err="1" smtClean="0"/>
              <a:t>NeRC</a:t>
            </a:r>
            <a:r>
              <a:rPr lang="en-US" dirty="0" smtClean="0"/>
              <a:t> Grid)</a:t>
            </a:r>
            <a:br>
              <a:rPr lang="en-US" dirty="0" smtClean="0"/>
            </a:br>
            <a:endParaRPr lang="en-US" dirty="0" smtClean="0"/>
          </a:p>
          <a:p>
            <a:pPr>
              <a:defRPr/>
            </a:pPr>
            <a:r>
              <a:rPr lang="en-US" b="1" dirty="0" smtClean="0"/>
              <a:t>Lawrence Livermore National Laboratory</a:t>
            </a:r>
          </a:p>
          <a:p>
            <a:pPr lvl="1">
              <a:defRPr/>
            </a:pPr>
            <a:r>
              <a:rPr lang="en-US" dirty="0" smtClean="0"/>
              <a:t>Dean Williams, PCMDI, Chief Archive Services/CMIP5 , ESGF</a:t>
            </a:r>
            <a:br>
              <a:rPr lang="en-US" dirty="0" smtClean="0"/>
            </a:br>
            <a:endParaRPr lang="en-US" dirty="0" smtClean="0"/>
          </a:p>
          <a:p>
            <a:pPr>
              <a:defRPr/>
            </a:pPr>
            <a:r>
              <a:rPr lang="en-US" b="1" dirty="0" smtClean="0"/>
              <a:t>National Center for Atmospheric Research</a:t>
            </a:r>
          </a:p>
          <a:p>
            <a:pPr lvl="1">
              <a:defRPr/>
            </a:pPr>
            <a:r>
              <a:rPr lang="en-US" dirty="0" smtClean="0"/>
              <a:t>Don Middleton, Senior Manager, Enabling Technologies, ESGF </a:t>
            </a:r>
            <a:br>
              <a:rPr lang="en-US" dirty="0" smtClean="0"/>
            </a:br>
            <a:endParaRPr lang="en-US" dirty="0" smtClean="0"/>
          </a:p>
          <a:p>
            <a:pPr>
              <a:defRPr/>
            </a:pPr>
            <a:r>
              <a:rPr lang="en-US" b="1" dirty="0" smtClean="0"/>
              <a:t>Pacific Marine Environmental Laboratory</a:t>
            </a:r>
          </a:p>
          <a:p>
            <a:pPr lvl="1">
              <a:defRPr/>
            </a:pPr>
            <a:r>
              <a:rPr lang="en-US" dirty="0" smtClean="0"/>
              <a:t>Steve </a:t>
            </a:r>
            <a:r>
              <a:rPr lang="en-US" dirty="0" err="1" smtClean="0"/>
              <a:t>Hankin</a:t>
            </a:r>
            <a:r>
              <a:rPr lang="en-US" dirty="0" smtClean="0"/>
              <a:t> (Unified Access Framework, DMIT)</a:t>
            </a:r>
            <a:br>
              <a:rPr lang="en-US" dirty="0" smtClean="0"/>
            </a:br>
            <a:endParaRPr lang="en-US" dirty="0" smtClean="0"/>
          </a:p>
          <a:p>
            <a:pPr>
              <a:defRPr/>
            </a:pPr>
            <a:r>
              <a:rPr lang="en-US" b="1" dirty="0" smtClean="0"/>
              <a:t>NOAA/Earth Systems Research Laboratory</a:t>
            </a:r>
          </a:p>
          <a:p>
            <a:pPr lvl="1">
              <a:defRPr/>
            </a:pPr>
            <a:r>
              <a:rPr lang="en-US" dirty="0" smtClean="0"/>
              <a:t>Cecelia Deluca </a:t>
            </a:r>
            <a:r>
              <a:rPr lang="en-US" dirty="0" smtClean="0"/>
              <a:t>(ESMF, National </a:t>
            </a:r>
            <a:r>
              <a:rPr lang="en-US" dirty="0" smtClean="0"/>
              <a:t>Climate Projection and Prediction  NCPP prototype)</a:t>
            </a:r>
            <a:br>
              <a:rPr lang="en-US" dirty="0" smtClean="0"/>
            </a:br>
            <a:endParaRPr lang="en-US" dirty="0" smtClean="0"/>
          </a:p>
          <a:p>
            <a:pPr>
              <a:defRPr/>
            </a:pPr>
            <a:r>
              <a:rPr lang="en-US" b="1" dirty="0" smtClean="0"/>
              <a:t>NOAA/National Climatic Data Center</a:t>
            </a:r>
          </a:p>
          <a:p>
            <a:pPr lvl="1">
              <a:defRPr/>
            </a:pPr>
            <a:r>
              <a:rPr lang="en-US" dirty="0" smtClean="0"/>
              <a:t>Glenn Rutledge, </a:t>
            </a:r>
            <a:r>
              <a:rPr lang="en-US" dirty="0" smtClean="0"/>
              <a:t>NOMADS/NCMP, </a:t>
            </a:r>
            <a:r>
              <a:rPr lang="en-US" dirty="0" smtClean="0"/>
              <a:t>DMIT</a:t>
            </a:r>
            <a:br>
              <a:rPr lang="en-US" dirty="0" smtClean="0"/>
            </a:br>
            <a:endParaRPr lang="en-US" dirty="0"/>
          </a:p>
        </p:txBody>
      </p:sp>
      <p:sp>
        <p:nvSpPr>
          <p:cNvPr id="36868" name="TextBox 4"/>
          <p:cNvSpPr txBox="1">
            <a:spLocks noChangeArrowheads="1"/>
          </p:cNvSpPr>
          <p:nvPr/>
        </p:nvSpPr>
        <p:spPr bwMode="auto">
          <a:xfrm>
            <a:off x="762000" y="1219200"/>
            <a:ext cx="7662863" cy="461963"/>
          </a:xfrm>
          <a:prstGeom prst="rect">
            <a:avLst/>
          </a:prstGeom>
          <a:noFill/>
          <a:ln w="9525">
            <a:noFill/>
            <a:miter lim="800000"/>
            <a:headEnd/>
            <a:tailEnd/>
          </a:ln>
        </p:spPr>
        <p:txBody>
          <a:bodyPr wrap="none">
            <a:spAutoFit/>
          </a:bodyPr>
          <a:lstStyle/>
          <a:p>
            <a:r>
              <a:rPr lang="en-US"/>
              <a:t>Global Organization for Earth Systems Science Portals</a:t>
            </a:r>
          </a:p>
        </p:txBody>
      </p:sp>
      <p:sp>
        <p:nvSpPr>
          <p:cNvPr id="5" name="Rounded Rectangle 4"/>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GO-ESSP </a:t>
            </a: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A </a:t>
            </a:r>
            <a:r>
              <a:rPr lang="en-US" sz="3200" b="1" kern="0" dirty="0" smtClean="0">
                <a:solidFill>
                  <a:srgbClr val="000000"/>
                </a:solidFill>
                <a:latin typeface="Calibri" pitchFamily="-106" charset="0"/>
                <a:ea typeface="ＭＳ Ｐゴシック" pitchFamily="1" charset="-128"/>
              </a:rPr>
              <a:t>Primary </a:t>
            </a:r>
            <a:r>
              <a:rPr lang="en-US" sz="3200" b="1" kern="0" dirty="0" smtClean="0">
                <a:solidFill>
                  <a:srgbClr val="000000"/>
                </a:solidFill>
                <a:latin typeface="Calibri" pitchFamily="-106" charset="0"/>
                <a:ea typeface="ＭＳ Ｐゴシック" pitchFamily="1" charset="-128"/>
              </a:rPr>
              <a:t>Collaborator</a:t>
            </a:r>
            <a:endParaRPr lang="en-US" sz="3200" b="1" kern="0" dirty="0">
              <a:solidFill>
                <a:sysClr val="window" lastClr="FFFFFF"/>
              </a:solidFill>
              <a:latin typeface="Calibri" pitchFamily="-106" charset="0"/>
              <a:ea typeface="ＭＳ Ｐゴシック" pitchFamily="1" charset="-128"/>
            </a:endParaRPr>
          </a:p>
        </p:txBody>
      </p:sp>
      <p:pic>
        <p:nvPicPr>
          <p:cNvPr id="6" name="Picture 5" descr="GO-ESSP logo member.jpg"/>
          <p:cNvPicPr>
            <a:picLocks noChangeAspect="1"/>
          </p:cNvPicPr>
          <p:nvPr/>
        </p:nvPicPr>
        <p:blipFill>
          <a:blip r:embed="rId2"/>
          <a:srcRect/>
          <a:stretch>
            <a:fillRect/>
          </a:stretch>
        </p:blipFill>
        <p:spPr bwMode="auto">
          <a:xfrm>
            <a:off x="6934200" y="4495800"/>
            <a:ext cx="1900238" cy="1676400"/>
          </a:xfrm>
          <a:prstGeom prst="rect">
            <a:avLst/>
          </a:prstGeom>
          <a:noFill/>
          <a:ln w="9525">
            <a:solidFill>
              <a:schemeClr val="tx2">
                <a:lumMod val="75000"/>
              </a:schemeClr>
            </a:solidFill>
            <a:miter lim="800000"/>
            <a:headEnd/>
            <a:tailEnd/>
          </a:ln>
        </p:spPr>
      </p:pic>
      <p:sp>
        <p:nvSpPr>
          <p:cNvPr id="7" name="TextBox 6"/>
          <p:cNvSpPr txBox="1"/>
          <p:nvPr/>
        </p:nvSpPr>
        <p:spPr>
          <a:xfrm>
            <a:off x="5257800" y="2057400"/>
            <a:ext cx="3794308" cy="1938992"/>
          </a:xfrm>
          <a:prstGeom prst="rect">
            <a:avLst/>
          </a:prstGeom>
          <a:noFill/>
        </p:spPr>
        <p:txBody>
          <a:bodyPr wrap="none" rtlCol="0">
            <a:spAutoFit/>
          </a:bodyPr>
          <a:lstStyle/>
          <a:p>
            <a:r>
              <a:rPr lang="en-US" dirty="0" smtClean="0"/>
              <a:t>NOMADS hosted </a:t>
            </a:r>
            <a:r>
              <a:rPr lang="en-US" dirty="0" smtClean="0"/>
              <a:t>the</a:t>
            </a:r>
          </a:p>
          <a:p>
            <a:r>
              <a:rPr lang="en-US" dirty="0" smtClean="0"/>
              <a:t>2011 GO-ESSP Workshop</a:t>
            </a:r>
          </a:p>
          <a:p>
            <a:endParaRPr lang="en-US" dirty="0" smtClean="0"/>
          </a:p>
          <a:p>
            <a:r>
              <a:rPr lang="en-US" dirty="0" smtClean="0"/>
              <a:t>May </a:t>
            </a:r>
            <a:r>
              <a:rPr lang="en-US" dirty="0" smtClean="0"/>
              <a:t>9-10, Asheville </a:t>
            </a:r>
            <a:r>
              <a:rPr lang="en-US" dirty="0" smtClean="0"/>
              <a:t>NC</a:t>
            </a:r>
          </a:p>
          <a:p>
            <a:r>
              <a:rPr lang="en-US" dirty="0" smtClean="0"/>
              <a:t>&gt;90 participants !</a:t>
            </a:r>
          </a:p>
        </p:txBody>
      </p:sp>
      <p:sp>
        <p:nvSpPr>
          <p:cNvPr id="8" name="Rectangle 7"/>
          <p:cNvSpPr/>
          <p:nvPr/>
        </p:nvSpPr>
        <p:spPr>
          <a:xfrm>
            <a:off x="4765695" y="6243935"/>
            <a:ext cx="4068743" cy="461665"/>
          </a:xfrm>
          <a:prstGeom prst="rect">
            <a:avLst/>
          </a:prstGeom>
          <a:ln>
            <a:solidFill>
              <a:schemeClr val="accent1">
                <a:lumMod val="75000"/>
              </a:schemeClr>
            </a:solidFill>
          </a:ln>
        </p:spPr>
        <p:txBody>
          <a:bodyPr wrap="none">
            <a:spAutoFit/>
          </a:bodyPr>
          <a:lstStyle/>
          <a:p>
            <a:r>
              <a:rPr lang="en-US" dirty="0" smtClean="0"/>
              <a:t>http://go-essp.gfdl.noaa.gov/</a:t>
            </a:r>
            <a:endParaRPr 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a:srcRect/>
          <a:stretch>
            <a:fillRect/>
          </a:stretch>
        </p:blipFill>
        <p:spPr bwMode="auto">
          <a:xfrm>
            <a:off x="152400" y="152400"/>
            <a:ext cx="508000" cy="533400"/>
          </a:xfrm>
          <a:prstGeom prst="rect">
            <a:avLst/>
          </a:prstGeom>
          <a:noFill/>
          <a:ln w="9525">
            <a:noFill/>
            <a:miter lim="800000"/>
            <a:headEnd/>
            <a:tailEnd/>
          </a:ln>
        </p:spPr>
      </p:pic>
      <p:sp>
        <p:nvSpPr>
          <p:cNvPr id="4" name="Rectangle 3"/>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40964" name="Content Placeholder 4"/>
          <p:cNvSpPr txBox="1">
            <a:spLocks/>
          </p:cNvSpPr>
          <p:nvPr/>
        </p:nvSpPr>
        <p:spPr bwMode="auto">
          <a:xfrm>
            <a:off x="341313" y="1492250"/>
            <a:ext cx="4383087" cy="4984750"/>
          </a:xfrm>
          <a:prstGeom prst="rect">
            <a:avLst/>
          </a:prstGeom>
          <a:noFill/>
          <a:ln w="9525">
            <a:noFill/>
            <a:miter lim="800000"/>
            <a:headEnd/>
            <a:tailEnd/>
          </a:ln>
        </p:spPr>
        <p:txBody>
          <a:bodyPr/>
          <a:lstStyle/>
          <a:p>
            <a:pPr marL="742950" lvl="1" indent="-285750" eaLnBrk="0" hangingPunct="0">
              <a:spcBef>
                <a:spcPct val="20000"/>
              </a:spcBef>
              <a:defRPr/>
            </a:pPr>
            <a:endParaRPr lang="en-US" sz="1800" dirty="0">
              <a:solidFill>
                <a:srgbClr val="000000"/>
              </a:solidFill>
              <a:latin typeface="Times New Roman" pitchFamily="18" charset="0"/>
              <a:cs typeface="Times New Roman" pitchFamily="18" charset="0"/>
            </a:endParaRP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cs typeface="Times New Roman" pitchFamily="18" charset="0"/>
              </a:rPr>
              <a:t>Lawrence Livermore National Laboratory</a:t>
            </a:r>
          </a:p>
          <a:p>
            <a:pPr marL="1143000" lvl="2" indent="-228600" eaLnBrk="0" hangingPunct="0">
              <a:spcBef>
                <a:spcPct val="20000"/>
              </a:spcBef>
              <a:buFont typeface="Arial" pitchFamily="34" charset="0"/>
              <a:buChar char="•"/>
              <a:defRPr/>
            </a:pPr>
            <a:r>
              <a:rPr lang="en-US" sz="1400" dirty="0">
                <a:solidFill>
                  <a:srgbClr val="000000"/>
                </a:solidFill>
                <a:latin typeface="Times New Roman" pitchFamily="18" charset="0"/>
                <a:cs typeface="Times New Roman" pitchFamily="18" charset="0"/>
              </a:rPr>
              <a:t>Program for Climate Model Diagnostics and </a:t>
            </a:r>
            <a:r>
              <a:rPr lang="en-US" sz="1400" dirty="0" err="1">
                <a:solidFill>
                  <a:srgbClr val="000000"/>
                </a:solidFill>
                <a:latin typeface="Times New Roman" pitchFamily="18" charset="0"/>
                <a:cs typeface="Times New Roman" pitchFamily="18" charset="0"/>
              </a:rPr>
              <a:t>Intercomparison</a:t>
            </a:r>
            <a:r>
              <a:rPr lang="en-US" sz="1400" dirty="0">
                <a:solidFill>
                  <a:srgbClr val="000000"/>
                </a:solidFill>
                <a:latin typeface="Times New Roman" pitchFamily="18" charset="0"/>
                <a:cs typeface="Times New Roman" pitchFamily="18" charset="0"/>
              </a:rPr>
              <a:t> (PCMDI) </a:t>
            </a:r>
          </a:p>
          <a:p>
            <a:pPr marL="1143000" lvl="2" indent="-228600" eaLnBrk="0" hangingPunct="0">
              <a:spcBef>
                <a:spcPct val="20000"/>
              </a:spcBef>
              <a:buFont typeface="Arial" pitchFamily="34" charset="0"/>
              <a:buChar char="•"/>
              <a:defRPr/>
            </a:pPr>
            <a:r>
              <a:rPr lang="en-US" sz="1400" dirty="0">
                <a:solidFill>
                  <a:srgbClr val="000000"/>
                </a:solidFill>
                <a:latin typeface="Times New Roman" pitchFamily="18" charset="0"/>
                <a:cs typeface="Times New Roman" pitchFamily="18" charset="0"/>
              </a:rPr>
              <a:t>CMIP and AR International partners via the Earth System Grid (ESG): ORNL, PCMDI, NCAR, BADC, etc, </a:t>
            </a:r>
            <a:endParaRPr lang="en-US" sz="1600" dirty="0">
              <a:solidFill>
                <a:srgbClr val="000000"/>
              </a:solidFill>
              <a:latin typeface="Times New Roman" pitchFamily="18" charset="0"/>
              <a:cs typeface="Times New Roman" pitchFamily="18" charset="0"/>
            </a:endParaRP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cs typeface="Times New Roman" pitchFamily="18" charset="0"/>
              </a:rPr>
              <a:t>Earth System research Laboratory (ESRL)</a:t>
            </a:r>
          </a:p>
          <a:p>
            <a:pPr marL="1143000" lvl="2" indent="-228600" eaLnBrk="0" hangingPunct="0">
              <a:spcBef>
                <a:spcPct val="20000"/>
              </a:spcBef>
              <a:buFont typeface="Arial" pitchFamily="34" charset="0"/>
              <a:buChar char="•"/>
              <a:defRPr/>
            </a:pPr>
            <a:r>
              <a:rPr lang="en-US" sz="1400" dirty="0">
                <a:solidFill>
                  <a:srgbClr val="000000"/>
                </a:solidFill>
                <a:latin typeface="Times New Roman" pitchFamily="18" charset="0"/>
                <a:cs typeface="Times New Roman" pitchFamily="18" charset="0"/>
              </a:rPr>
              <a:t>Environmental Projection Center</a:t>
            </a:r>
          </a:p>
          <a:p>
            <a:pPr marL="1143000" lvl="2" indent="-228600" eaLnBrk="0" hangingPunct="0">
              <a:spcBef>
                <a:spcPct val="20000"/>
              </a:spcBef>
              <a:buFont typeface="Arial" pitchFamily="34" charset="0"/>
              <a:buChar char="•"/>
              <a:defRPr/>
            </a:pPr>
            <a:r>
              <a:rPr lang="fr-FR" sz="1400" dirty="0">
                <a:solidFill>
                  <a:srgbClr val="000000"/>
                </a:solidFill>
                <a:latin typeface="Times New Roman" pitchFamily="18" charset="0"/>
                <a:cs typeface="Times New Roman" pitchFamily="18" charset="0"/>
              </a:rPr>
              <a:t>CIRES </a:t>
            </a:r>
            <a:r>
              <a:rPr lang="fr-FR" sz="1400" dirty="0" err="1">
                <a:solidFill>
                  <a:srgbClr val="000000"/>
                </a:solidFill>
                <a:latin typeface="Times New Roman" pitchFamily="18" charset="0"/>
                <a:cs typeface="Times New Roman" pitchFamily="18" charset="0"/>
              </a:rPr>
              <a:t>Climate</a:t>
            </a:r>
            <a:r>
              <a:rPr lang="fr-FR" sz="1400" dirty="0">
                <a:solidFill>
                  <a:srgbClr val="000000"/>
                </a:solidFill>
                <a:latin typeface="Times New Roman" pitchFamily="18" charset="0"/>
                <a:cs typeface="Times New Roman" pitchFamily="18" charset="0"/>
              </a:rPr>
              <a:t> Diagnostics Center NOAA PSD</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cs typeface="Times New Roman" pitchFamily="18" charset="0"/>
              </a:rPr>
              <a:t>Pacific Marine Environmental Research Laboratory (PMEL) 	</a:t>
            </a:r>
            <a:r>
              <a:rPr lang="en-US" sz="1800" dirty="0">
                <a:solidFill>
                  <a:srgbClr val="000000"/>
                </a:solidFill>
                <a:latin typeface="Times New Roman" pitchFamily="18" charset="0"/>
                <a:cs typeface="Times New Roman" pitchFamily="18" charset="0"/>
              </a:rPr>
              <a:t>	</a:t>
            </a:r>
          </a:p>
          <a:p>
            <a:pPr marL="1200150" lvl="2" indent="-285750" eaLnBrk="0" hangingPunct="0">
              <a:spcBef>
                <a:spcPct val="20000"/>
              </a:spcBef>
              <a:buFont typeface="Arial" pitchFamily="34" charset="0"/>
              <a:buChar char="–"/>
              <a:defRPr/>
            </a:pPr>
            <a:r>
              <a:rPr lang="en-US" sz="1400" dirty="0">
                <a:solidFill>
                  <a:srgbClr val="000000"/>
                </a:solidFill>
                <a:latin typeface="Times New Roman" pitchFamily="18" charset="0"/>
                <a:cs typeface="Times New Roman" pitchFamily="18" charset="0"/>
              </a:rPr>
              <a:t>Unified Access Framework </a:t>
            </a:r>
            <a:r>
              <a:rPr lang="en-US" sz="1400" dirty="0" smtClean="0">
                <a:solidFill>
                  <a:srgbClr val="000000"/>
                </a:solidFill>
                <a:latin typeface="Times New Roman" pitchFamily="18" charset="0"/>
                <a:cs typeface="Times New Roman" pitchFamily="18" charset="0"/>
              </a:rPr>
              <a:t>UAF</a:t>
            </a:r>
            <a:endParaRPr lang="en-US" sz="1600" dirty="0">
              <a:solidFill>
                <a:srgbClr val="000000"/>
              </a:solidFill>
              <a:latin typeface="Times New Roman" pitchFamily="18" charset="0"/>
              <a:cs typeface="Times New Roman" pitchFamily="18" charset="0"/>
            </a:endParaRP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cs typeface="Times New Roman" pitchFamily="18" charset="0"/>
              </a:rPr>
              <a:t>NOAA Climate Services Portal (NCSP)</a:t>
            </a:r>
          </a:p>
        </p:txBody>
      </p:sp>
      <p:sp>
        <p:nvSpPr>
          <p:cNvPr id="48134" name="Content Placeholder 8"/>
          <p:cNvSpPr txBox="1">
            <a:spLocks/>
          </p:cNvSpPr>
          <p:nvPr/>
        </p:nvSpPr>
        <p:spPr bwMode="auto">
          <a:xfrm>
            <a:off x="4532313" y="1492250"/>
            <a:ext cx="4041775" cy="4984750"/>
          </a:xfrm>
          <a:prstGeom prst="rect">
            <a:avLst/>
          </a:prstGeom>
          <a:noFill/>
          <a:ln w="9525">
            <a:noFill/>
            <a:miter lim="800000"/>
            <a:headEnd/>
            <a:tailEnd/>
          </a:ln>
        </p:spPr>
        <p:txBody>
          <a:bodyPr/>
          <a:lstStyle/>
          <a:p>
            <a:pPr marL="742950" lvl="1" indent="-285750" eaLnBrk="0" hangingPunct="0">
              <a:spcBef>
                <a:spcPct val="20000"/>
              </a:spcBef>
              <a:defRPr/>
            </a:pPr>
            <a:endParaRPr lang="en-US" sz="1800" dirty="0">
              <a:solidFill>
                <a:srgbClr val="000000"/>
              </a:solidFill>
              <a:latin typeface="Times New Roman" pitchFamily="18" charset="0"/>
              <a:ea typeface="ＭＳ Ｐゴシック"/>
              <a:cs typeface="Times New Roman" pitchFamily="18" charset="0"/>
            </a:endParaRPr>
          </a:p>
          <a:p>
            <a:pPr marL="742950" lvl="1" indent="-285750" eaLnBrk="0" hangingPunct="0">
              <a:spcBef>
                <a:spcPct val="20000"/>
              </a:spcBef>
              <a:buFont typeface="Arial" pitchFamily="34" charset="0"/>
              <a:buChar char="–"/>
              <a:defRPr/>
            </a:pPr>
            <a:r>
              <a:rPr lang="en-US" sz="1600" dirty="0" smtClean="0">
                <a:solidFill>
                  <a:srgbClr val="000000"/>
                </a:solidFill>
                <a:latin typeface="Times New Roman" pitchFamily="18" charset="0"/>
                <a:ea typeface="ＭＳ Ｐゴシック"/>
                <a:cs typeface="Times New Roman" pitchFamily="18" charset="0"/>
              </a:rPr>
              <a:t>National </a:t>
            </a:r>
            <a:r>
              <a:rPr lang="en-US" sz="1600" dirty="0">
                <a:solidFill>
                  <a:srgbClr val="000000"/>
                </a:solidFill>
                <a:latin typeface="Times New Roman" pitchFamily="18" charset="0"/>
                <a:ea typeface="ＭＳ Ｐゴシック"/>
                <a:cs typeface="Times New Roman" pitchFamily="18" charset="0"/>
              </a:rPr>
              <a:t>Weather Service </a:t>
            </a:r>
          </a:p>
          <a:p>
            <a:pPr marL="1143000" lvl="2" indent="-228600" eaLnBrk="0" hangingPunct="0">
              <a:spcBef>
                <a:spcPct val="20000"/>
              </a:spcBef>
              <a:buFont typeface="Arial" pitchFamily="34" charset="0"/>
              <a:buChar char="•"/>
              <a:defRPr/>
            </a:pPr>
            <a:r>
              <a:rPr lang="en-US" sz="1200" dirty="0">
                <a:solidFill>
                  <a:srgbClr val="000000"/>
                </a:solidFill>
                <a:latin typeface="Times New Roman" pitchFamily="18" charset="0"/>
                <a:ea typeface="ＭＳ Ｐゴシック"/>
                <a:cs typeface="Times New Roman" pitchFamily="18" charset="0"/>
              </a:rPr>
              <a:t>Operational R/T </a:t>
            </a:r>
            <a:r>
              <a:rPr lang="en-US" sz="1200" dirty="0" smtClean="0">
                <a:solidFill>
                  <a:srgbClr val="000000"/>
                </a:solidFill>
                <a:latin typeface="Times New Roman" pitchFamily="18" charset="0"/>
                <a:ea typeface="ＭＳ Ｐゴシック"/>
                <a:cs typeface="Times New Roman" pitchFamily="18" charset="0"/>
              </a:rPr>
              <a:t>NOMADS; WOC</a:t>
            </a:r>
            <a:endParaRPr lang="en-US" sz="1200" dirty="0">
              <a:solidFill>
                <a:srgbClr val="000000"/>
              </a:solidFill>
              <a:latin typeface="Times New Roman" pitchFamily="18" charset="0"/>
              <a:ea typeface="ＭＳ Ｐゴシック"/>
              <a:cs typeface="Times New Roman" pitchFamily="18" charset="0"/>
            </a:endParaRPr>
          </a:p>
          <a:p>
            <a:pPr marL="742950" lvl="1" indent="-285750" eaLnBrk="0" hangingPunct="0">
              <a:spcBef>
                <a:spcPct val="20000"/>
              </a:spcBef>
              <a:buFont typeface="Arial" pitchFamily="34" charset="0"/>
              <a:buChar char="–"/>
              <a:defRPr/>
            </a:pPr>
            <a:r>
              <a:rPr lang="en-US" sz="1600" dirty="0" smtClean="0">
                <a:solidFill>
                  <a:srgbClr val="000000"/>
                </a:solidFill>
                <a:latin typeface="Times New Roman" pitchFamily="18" charset="0"/>
                <a:ea typeface="ＭＳ Ｐゴシック"/>
                <a:cs typeface="Times New Roman" pitchFamily="18" charset="0"/>
              </a:rPr>
              <a:t>Geophysical Fluid Dynamics Laboratory via NOMADS</a:t>
            </a:r>
          </a:p>
          <a:p>
            <a:pPr marL="742950" lvl="1" indent="-285750" eaLnBrk="0" hangingPunct="0">
              <a:spcBef>
                <a:spcPct val="20000"/>
              </a:spcBef>
              <a:buFont typeface="Arial" pitchFamily="34" charset="0"/>
              <a:buChar char="–"/>
              <a:defRPr/>
            </a:pPr>
            <a:r>
              <a:rPr lang="en-US" sz="1600" dirty="0" smtClean="0">
                <a:solidFill>
                  <a:srgbClr val="000000"/>
                </a:solidFill>
                <a:latin typeface="Times New Roman" pitchFamily="18" charset="0"/>
                <a:ea typeface="ＭＳ Ｐゴシック"/>
                <a:cs typeface="Times New Roman" pitchFamily="18" charset="0"/>
              </a:rPr>
              <a:t>Open </a:t>
            </a:r>
            <a:r>
              <a:rPr lang="en-US" sz="1600" dirty="0">
                <a:solidFill>
                  <a:srgbClr val="000000"/>
                </a:solidFill>
                <a:latin typeface="Times New Roman" pitchFamily="18" charset="0"/>
                <a:ea typeface="ＭＳ Ｐゴシック"/>
                <a:cs typeface="Times New Roman" pitchFamily="18" charset="0"/>
              </a:rPr>
              <a:t>Geospatial Consortium (OGC) </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Group on Earth Observations (GEO)</a:t>
            </a:r>
          </a:p>
          <a:p>
            <a:pPr marL="1200150" lvl="2"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AIP-4</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U.S. Integrated Drought Information System (NIDIS)</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U.S. National Assessment Program (NCDC/NCS)</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UCAR / Unidata</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Center for Ocean-Land-Atmosphere (COLA)</a:t>
            </a:r>
          </a:p>
          <a:p>
            <a:pPr marL="742950" lvl="1" indent="-285750" eaLnBrk="0" hangingPunct="0">
              <a:spcBef>
                <a:spcPct val="20000"/>
              </a:spcBef>
              <a:buFont typeface="Arial" pitchFamily="34" charset="0"/>
              <a:buChar char="–"/>
              <a:defRPr/>
            </a:pPr>
            <a:r>
              <a:rPr lang="en-US" sz="1600" dirty="0">
                <a:solidFill>
                  <a:srgbClr val="000000"/>
                </a:solidFill>
                <a:latin typeface="Times New Roman" pitchFamily="18" charset="0"/>
                <a:ea typeface="ＭＳ Ｐゴシック"/>
                <a:cs typeface="Times New Roman" pitchFamily="18" charset="0"/>
              </a:rPr>
              <a:t>CEOS WGISS</a:t>
            </a:r>
            <a:endParaRPr lang="en-US" sz="1800" dirty="0">
              <a:solidFill>
                <a:srgbClr val="000000"/>
              </a:solidFill>
              <a:latin typeface="Times New Roman" pitchFamily="18" charset="0"/>
              <a:ea typeface="ＭＳ Ｐゴシック"/>
              <a:cs typeface="Times New Roman" pitchFamily="18" charset="0"/>
            </a:endParaRPr>
          </a:p>
        </p:txBody>
      </p:sp>
      <p:sp>
        <p:nvSpPr>
          <p:cNvPr id="18" name="Rounded Rectangle 17"/>
          <p:cNvSpPr>
            <a:spLocks noChangeArrowheads="1"/>
          </p:cNvSpPr>
          <p:nvPr/>
        </p:nvSpPr>
        <p:spPr bwMode="auto">
          <a:xfrm>
            <a:off x="2209800" y="152400"/>
            <a:ext cx="67818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a:latin typeface="Calibri" pitchFamily="-106" charset="0"/>
                <a:ea typeface="ＭＳ Ｐゴシック" pitchFamily="1" charset="-128"/>
              </a:rPr>
              <a:t>Primary </a:t>
            </a:r>
            <a:r>
              <a:rPr lang="en-US" sz="3200" b="1" kern="0" dirty="0" smtClean="0">
                <a:latin typeface="Calibri" pitchFamily="-106" charset="0"/>
                <a:ea typeface="ＭＳ Ｐゴシック" pitchFamily="1" charset="-128"/>
              </a:rPr>
              <a:t>Collaborators (cont.)</a:t>
            </a:r>
            <a:endParaRPr lang="en-US" sz="3200" b="1" kern="0" dirty="0">
              <a:latin typeface="Calibri" pitchFamily="-106" charset="0"/>
              <a:ea typeface="ＭＳ Ｐゴシック" pitchFamily="1" charset="-128"/>
            </a:endParaRPr>
          </a:p>
        </p:txBody>
      </p:sp>
      <p:sp>
        <p:nvSpPr>
          <p:cNvPr id="64519" name="TextBox 6"/>
          <p:cNvSpPr txBox="1">
            <a:spLocks noChangeArrowheads="1"/>
          </p:cNvSpPr>
          <p:nvPr/>
        </p:nvSpPr>
        <p:spPr bwMode="auto">
          <a:xfrm>
            <a:off x="2470150" y="1290637"/>
            <a:ext cx="4464050" cy="461963"/>
          </a:xfrm>
          <a:prstGeom prst="rect">
            <a:avLst/>
          </a:prstGeom>
          <a:noFill/>
          <a:ln w="9525">
            <a:noFill/>
            <a:miter lim="800000"/>
            <a:headEnd/>
            <a:tailEnd/>
          </a:ln>
        </p:spPr>
        <p:txBody>
          <a:bodyPr wrap="none">
            <a:spAutoFit/>
          </a:bodyPr>
          <a:lstStyle/>
          <a:p>
            <a:r>
              <a:rPr lang="en-US" dirty="0"/>
              <a:t>Programs, Agencies, Academia</a:t>
            </a:r>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2"/>
          <p:cNvSpPr txBox="1">
            <a:spLocks noChangeArrowheads="1"/>
          </p:cNvSpPr>
          <p:nvPr/>
        </p:nvSpPr>
        <p:spPr bwMode="auto">
          <a:xfrm>
            <a:off x="0" y="1166727"/>
            <a:ext cx="8763000" cy="5005473"/>
          </a:xfrm>
          <a:prstGeom prst="rect">
            <a:avLst/>
          </a:prstGeom>
          <a:noFill/>
          <a:ln w="9525">
            <a:noFill/>
            <a:miter lim="800000"/>
            <a:headEnd/>
            <a:tailEnd/>
          </a:ln>
        </p:spPr>
        <p:txBody>
          <a:bodyPr>
            <a:spAutoFit/>
          </a:bodyPr>
          <a:lstStyle/>
          <a:p>
            <a:pPr marL="365125" indent="-255588" defTabSz="914400" eaLnBrk="0" hangingPunct="0">
              <a:lnSpc>
                <a:spcPct val="90000"/>
              </a:lnSpc>
              <a:spcBef>
                <a:spcPts val="400"/>
              </a:spcBef>
              <a:buClr>
                <a:srgbClr val="2DA2BF"/>
              </a:buClr>
              <a:buSzPct val="68000"/>
              <a:buFont typeface="Wingdings" pitchFamily="2" charset="2"/>
              <a:buNone/>
              <a:defRPr/>
            </a:pPr>
            <a:r>
              <a:rPr lang="en-US" sz="1400" b="1" dirty="0">
                <a:solidFill>
                  <a:srgbClr val="44B9E8"/>
                </a:solidFill>
                <a:latin typeface="Arial" pitchFamily="34" charset="0"/>
                <a:ea typeface="+mn-ea"/>
                <a:cs typeface="Arial" pitchFamily="34" charset="0"/>
              </a:rPr>
              <a:t>NWP Model and Climate Reanalysis</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Global Forecast System (GFS), 1 and ½ degree			March 2004 – Present,  October 2006 -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smtClean="0">
                <a:solidFill>
                  <a:prstClr val="black"/>
                </a:solidFill>
                <a:latin typeface="Arial" pitchFamily="34" charset="0"/>
                <a:ea typeface="+mn-ea"/>
                <a:cs typeface="Arial" pitchFamily="34" charset="0"/>
              </a:rPr>
              <a:t>NCEP Climate </a:t>
            </a:r>
            <a:r>
              <a:rPr lang="en-US" sz="1100" b="1" dirty="0">
                <a:solidFill>
                  <a:prstClr val="black"/>
                </a:solidFill>
                <a:latin typeface="Arial" pitchFamily="34" charset="0"/>
                <a:ea typeface="+mn-ea"/>
                <a:cs typeface="Arial" pitchFamily="34" charset="0"/>
              </a:rPr>
              <a:t>Forecast System Reanalysis </a:t>
            </a:r>
            <a:r>
              <a:rPr lang="en-US" sz="1100" b="1" dirty="0" smtClean="0">
                <a:solidFill>
                  <a:prstClr val="black"/>
                </a:solidFill>
                <a:latin typeface="Arial" pitchFamily="34" charset="0"/>
                <a:ea typeface="+mn-ea"/>
                <a:cs typeface="Arial" pitchFamily="34" charset="0"/>
              </a:rPr>
              <a:t>(CFSRR) Global 32km</a:t>
            </a:r>
            <a:r>
              <a:rPr lang="en-US" sz="1100" b="1" dirty="0">
                <a:solidFill>
                  <a:prstClr val="black"/>
                </a:solidFill>
                <a:latin typeface="Arial" pitchFamily="34" charset="0"/>
                <a:ea typeface="+mn-ea"/>
                <a:cs typeface="Arial" pitchFamily="34" charset="0"/>
              </a:rPr>
              <a:t>	January 1979-Present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NCEP Climate Forecast System </a:t>
            </a:r>
            <a:r>
              <a:rPr lang="en-US" sz="1100" b="1" dirty="0" smtClean="0">
                <a:solidFill>
                  <a:prstClr val="black"/>
                </a:solidFill>
                <a:latin typeface="Arial" pitchFamily="34" charset="0"/>
                <a:ea typeface="+mn-ea"/>
                <a:cs typeface="Arial" pitchFamily="34" charset="0"/>
              </a:rPr>
              <a:t>Reforecast </a:t>
            </a:r>
            <a:r>
              <a:rPr lang="en-US" sz="1100" b="1" dirty="0">
                <a:solidFill>
                  <a:prstClr val="black"/>
                </a:solidFill>
                <a:latin typeface="Arial" pitchFamily="34" charset="0"/>
                <a:ea typeface="+mn-ea"/>
                <a:cs typeface="Arial" pitchFamily="34" charset="0"/>
              </a:rPr>
              <a:t>(</a:t>
            </a:r>
            <a:r>
              <a:rPr lang="en-US" sz="1100" b="1" dirty="0" smtClean="0">
                <a:solidFill>
                  <a:prstClr val="black"/>
                </a:solidFill>
                <a:latin typeface="Arial" pitchFamily="34" charset="0"/>
                <a:ea typeface="+mn-ea"/>
                <a:cs typeface="Arial" pitchFamily="34" charset="0"/>
              </a:rPr>
              <a:t>CFSRR) Global 32km	January </a:t>
            </a:r>
            <a:r>
              <a:rPr lang="en-US" sz="1100" b="1" dirty="0">
                <a:solidFill>
                  <a:prstClr val="black"/>
                </a:solidFill>
                <a:latin typeface="Arial" pitchFamily="34" charset="0"/>
                <a:ea typeface="+mn-ea"/>
                <a:cs typeface="Arial" pitchFamily="34" charset="0"/>
              </a:rPr>
              <a:t>1979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NCEP North American Regional Reanalysis (NARR)  30 years 32km	January 1979 - Present</a:t>
            </a:r>
          </a:p>
          <a:p>
            <a:pPr marL="365125" indent="-255588" defTabSz="914400" eaLnBrk="0" hangingPunct="0">
              <a:spcBef>
                <a:spcPts val="400"/>
              </a:spcBef>
              <a:buClr>
                <a:srgbClr val="2DA2BF"/>
              </a:buClr>
              <a:buSzPct val="68000"/>
              <a:buFont typeface="Wingdings 3" pitchFamily="18" charset="2"/>
              <a:buChar char=""/>
              <a:defRPr/>
            </a:pPr>
            <a:r>
              <a:rPr lang="pt-BR" sz="1100" b="1" dirty="0">
                <a:solidFill>
                  <a:prstClr val="black"/>
                </a:solidFill>
                <a:latin typeface="Arial" pitchFamily="34" charset="0"/>
                <a:ea typeface="+mn-ea"/>
                <a:cs typeface="Arial" pitchFamily="34" charset="0"/>
              </a:rPr>
              <a:t>NCEP/NCAR/DOE  R1 &amp; R2 Global Reanalysis  			Jan 1948 – Present,  Jan 1979 - Present</a:t>
            </a:r>
            <a:endParaRPr lang="en-US" sz="1100" b="1" dirty="0">
              <a:solidFill>
                <a:prstClr val="black"/>
              </a:solidFill>
              <a:latin typeface="Arial" pitchFamily="34" charset="0"/>
              <a:ea typeface="+mn-ea"/>
              <a:cs typeface="Arial" pitchFamily="34" charset="0"/>
            </a:endParaRP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NCEP Global Ensembles </a:t>
            </a:r>
            <a:r>
              <a:rPr lang="en-US" sz="1100" b="1" dirty="0" smtClean="0">
                <a:solidFill>
                  <a:prstClr val="black"/>
                </a:solidFill>
                <a:latin typeface="Arial" pitchFamily="34" charset="0"/>
                <a:ea typeface="+mn-ea"/>
                <a:cs typeface="Arial" pitchFamily="34" charset="0"/>
              </a:rPr>
              <a:t> (GENS) / TIGGE (w/ NCAR)</a:t>
            </a:r>
            <a:r>
              <a:rPr lang="en-US" sz="1100" b="1" dirty="0">
                <a:solidFill>
                  <a:prstClr val="black"/>
                </a:solidFill>
                <a:latin typeface="Arial" pitchFamily="34" charset="0"/>
                <a:ea typeface="+mn-ea"/>
                <a:cs typeface="Arial" pitchFamily="34" charset="0"/>
              </a:rPr>
              <a:t>		December 2007 -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smtClean="0">
                <a:solidFill>
                  <a:prstClr val="black"/>
                </a:solidFill>
                <a:latin typeface="Arial" pitchFamily="34" charset="0"/>
                <a:ea typeface="+mn-ea"/>
                <a:cs typeface="Arial" pitchFamily="34" charset="0"/>
              </a:rPr>
              <a:t>ESRL Twentieth </a:t>
            </a:r>
            <a:r>
              <a:rPr lang="en-US" sz="1100" b="1" dirty="0">
                <a:solidFill>
                  <a:prstClr val="black"/>
                </a:solidFill>
                <a:latin typeface="Arial" pitchFamily="34" charset="0"/>
                <a:ea typeface="+mn-ea"/>
                <a:cs typeface="Arial" pitchFamily="34" charset="0"/>
              </a:rPr>
              <a:t>Century </a:t>
            </a:r>
            <a:r>
              <a:rPr lang="en-US" sz="1100" b="1" dirty="0" smtClean="0">
                <a:solidFill>
                  <a:prstClr val="black"/>
                </a:solidFill>
                <a:latin typeface="Arial" pitchFamily="34" charset="0"/>
                <a:ea typeface="+mn-ea"/>
                <a:cs typeface="Arial" pitchFamily="34" charset="0"/>
              </a:rPr>
              <a:t>Reanalysis Project (20CR) (2011)	</a:t>
            </a:r>
            <a:r>
              <a:rPr lang="en-US" sz="1100" b="1" dirty="0">
                <a:solidFill>
                  <a:prstClr val="black"/>
                </a:solidFill>
                <a:latin typeface="Arial" pitchFamily="34" charset="0"/>
                <a:ea typeface="+mn-ea"/>
                <a:cs typeface="Arial" pitchFamily="34" charset="0"/>
              </a:rPr>
              <a:t>	</a:t>
            </a:r>
            <a:r>
              <a:rPr lang="en-US" sz="1100" b="1" dirty="0" smtClean="0">
                <a:solidFill>
                  <a:prstClr val="black"/>
                </a:solidFill>
                <a:latin typeface="Arial" pitchFamily="34" charset="0"/>
                <a:ea typeface="+mn-ea"/>
                <a:cs typeface="Arial" pitchFamily="34" charset="0"/>
              </a:rPr>
              <a:t>January </a:t>
            </a:r>
            <a:r>
              <a:rPr lang="en-US" sz="1100" b="1" dirty="0">
                <a:solidFill>
                  <a:prstClr val="black"/>
                </a:solidFill>
                <a:latin typeface="Arial" pitchFamily="34" charset="0"/>
                <a:ea typeface="+mn-ea"/>
                <a:cs typeface="Arial" pitchFamily="34" charset="0"/>
              </a:rPr>
              <a:t>1850-Present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NCEP Spectral Statistical Interpolation (SSI) Global Data 		January 2001 - Present</a:t>
            </a:r>
          </a:p>
          <a:p>
            <a:pPr marL="365125" indent="-255588" defTabSz="914400" eaLnBrk="0" hangingPunct="0">
              <a:spcBef>
                <a:spcPts val="400"/>
              </a:spcBef>
              <a:buClr>
                <a:srgbClr val="2DA2BF"/>
              </a:buClr>
              <a:buSzPct val="68000"/>
              <a:defRPr/>
            </a:pPr>
            <a:r>
              <a:rPr lang="en-US" sz="1100" b="1" dirty="0">
                <a:solidFill>
                  <a:prstClr val="black"/>
                </a:solidFill>
                <a:latin typeface="Arial" pitchFamily="34" charset="0"/>
                <a:ea typeface="+mn-ea"/>
                <a:cs typeface="Arial" pitchFamily="34" charset="0"/>
              </a:rPr>
              <a:t>         Assimilation System (GDAS) w/ model </a:t>
            </a:r>
            <a:r>
              <a:rPr lang="en-US" sz="1100" b="1" dirty="0" smtClean="0">
                <a:solidFill>
                  <a:prstClr val="black"/>
                </a:solidFill>
                <a:latin typeface="Arial" pitchFamily="34" charset="0"/>
                <a:ea typeface="+mn-ea"/>
                <a:cs typeface="Arial" pitchFamily="34" charset="0"/>
              </a:rPr>
              <a:t>restart			February 2002-Present</a:t>
            </a:r>
            <a:endParaRPr lang="en-US" sz="1100" b="1" dirty="0">
              <a:solidFill>
                <a:prstClr val="black"/>
              </a:solidFill>
              <a:latin typeface="Arial" pitchFamily="34" charset="0"/>
              <a:ea typeface="+mn-ea"/>
              <a:cs typeface="Arial" pitchFamily="34" charset="0"/>
            </a:endParaRP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North American </a:t>
            </a:r>
            <a:r>
              <a:rPr lang="en-US" sz="1100" b="1" dirty="0" err="1">
                <a:solidFill>
                  <a:prstClr val="black"/>
                </a:solidFill>
                <a:latin typeface="Arial" pitchFamily="34" charset="0"/>
                <a:ea typeface="+mn-ea"/>
                <a:cs typeface="Arial" pitchFamily="34" charset="0"/>
              </a:rPr>
              <a:t>Mesoscale</a:t>
            </a:r>
            <a:r>
              <a:rPr lang="en-US" sz="1100" b="1" dirty="0">
                <a:solidFill>
                  <a:prstClr val="black"/>
                </a:solidFill>
                <a:latin typeface="Arial" pitchFamily="34" charset="0"/>
                <a:ea typeface="+mn-ea"/>
                <a:cs typeface="Arial" pitchFamily="34" charset="0"/>
              </a:rPr>
              <a:t> (NAM, formally Eta)  12km		February 2005 -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Rapid Update Cycle (RUC) 20km and 13km			January 2006 – Present,  March 2007 - Present</a:t>
            </a:r>
          </a:p>
          <a:p>
            <a:pPr marL="365125" indent="-255588" defTabSz="914400" eaLnBrk="0" hangingPunct="0">
              <a:spcBef>
                <a:spcPts val="400"/>
              </a:spcBef>
              <a:buClr>
                <a:srgbClr val="2DA2BF"/>
              </a:buClr>
              <a:buSzPct val="68000"/>
              <a:defRPr/>
            </a:pPr>
            <a:r>
              <a:rPr lang="en-US" sz="1400" b="1" dirty="0" smtClean="0">
                <a:solidFill>
                  <a:srgbClr val="44B9E8"/>
                </a:solidFill>
                <a:latin typeface="Arial" pitchFamily="34" charset="0"/>
                <a:ea typeface="+mn-ea"/>
                <a:cs typeface="Arial" pitchFamily="34" charset="0"/>
              </a:rPr>
              <a:t>Climate </a:t>
            </a:r>
            <a:r>
              <a:rPr lang="en-US" sz="1400" b="1" dirty="0">
                <a:solidFill>
                  <a:srgbClr val="44B9E8"/>
                </a:solidFill>
                <a:latin typeface="Arial" pitchFamily="34" charset="0"/>
                <a:ea typeface="+mn-ea"/>
                <a:cs typeface="Arial" pitchFamily="34" charset="0"/>
              </a:rPr>
              <a:t>Data  / Coupled AOGCM </a:t>
            </a:r>
          </a:p>
          <a:p>
            <a:pPr marL="365125" indent="-255588" defTabSz="914400" eaLnBrk="0" hangingPunct="0">
              <a:spcBef>
                <a:spcPts val="400"/>
              </a:spcBef>
              <a:buClr>
                <a:srgbClr val="2DA2BF"/>
              </a:buClr>
              <a:buSzPct val="68000"/>
              <a:buFont typeface="Wingdings 3" pitchFamily="18" charset="2"/>
              <a:buChar char=""/>
              <a:defRPr/>
            </a:pPr>
            <a:r>
              <a:rPr lang="en-US" sz="1200" b="1" dirty="0">
                <a:solidFill>
                  <a:prstClr val="black"/>
                </a:solidFill>
                <a:latin typeface="Arial" pitchFamily="34" charset="0"/>
                <a:ea typeface="+mn-ea"/>
                <a:cs typeface="Arial" pitchFamily="34" charset="0"/>
              </a:rPr>
              <a:t>Limited GFDL CM2.0 and CM2.1 Climate Experiments		Limited AR4/5</a:t>
            </a:r>
          </a:p>
          <a:p>
            <a:pPr marL="365125" indent="-255588" defTabSz="914400" eaLnBrk="0" hangingPunct="0">
              <a:spcBef>
                <a:spcPts val="400"/>
              </a:spcBef>
              <a:buClr>
                <a:srgbClr val="2DA2BF"/>
              </a:buClr>
              <a:buSzPct val="68000"/>
              <a:buFont typeface="Wingdings 3" pitchFamily="18" charset="2"/>
              <a:buChar char=""/>
              <a:defRPr/>
            </a:pPr>
            <a:r>
              <a:rPr lang="en-US" sz="1200" b="1" dirty="0" err="1">
                <a:solidFill>
                  <a:prstClr val="black"/>
                </a:solidFill>
                <a:latin typeface="Arial" pitchFamily="34" charset="0"/>
                <a:ea typeface="+mn-ea"/>
                <a:cs typeface="Arial" pitchFamily="34" charset="0"/>
              </a:rPr>
              <a:t>Paleoclimate</a:t>
            </a:r>
            <a:r>
              <a:rPr lang="en-US" sz="1200" b="1" dirty="0">
                <a:solidFill>
                  <a:prstClr val="black"/>
                </a:solidFill>
                <a:latin typeface="Arial" pitchFamily="34" charset="0"/>
                <a:ea typeface="+mn-ea"/>
                <a:cs typeface="Arial" pitchFamily="34" charset="0"/>
              </a:rPr>
              <a:t> Model </a:t>
            </a:r>
            <a:r>
              <a:rPr lang="en-US" sz="1200" b="1" dirty="0" err="1">
                <a:solidFill>
                  <a:prstClr val="black"/>
                </a:solidFill>
                <a:latin typeface="Arial" pitchFamily="34" charset="0"/>
                <a:ea typeface="+mn-ea"/>
                <a:cs typeface="Arial" pitchFamily="34" charset="0"/>
              </a:rPr>
              <a:t>Intercomparison</a:t>
            </a:r>
            <a:r>
              <a:rPr lang="en-US" sz="1200" b="1" dirty="0">
                <a:solidFill>
                  <a:prstClr val="black"/>
                </a:solidFill>
                <a:latin typeface="Arial" pitchFamily="34" charset="0"/>
                <a:ea typeface="+mn-ea"/>
                <a:cs typeface="Arial" pitchFamily="34" charset="0"/>
              </a:rPr>
              <a:t> Project (PMIP) 		</a:t>
            </a:r>
            <a:r>
              <a:rPr lang="en-US" sz="1200" b="1" dirty="0" smtClean="0">
                <a:solidFill>
                  <a:prstClr val="black"/>
                </a:solidFill>
                <a:latin typeface="Arial" pitchFamily="34" charset="0"/>
                <a:ea typeface="+mn-ea"/>
                <a:cs typeface="Arial" pitchFamily="34" charset="0"/>
              </a:rPr>
              <a:t>POR</a:t>
            </a:r>
            <a:endParaRPr lang="en-US" sz="1200" b="1" dirty="0">
              <a:solidFill>
                <a:prstClr val="black"/>
              </a:solidFill>
              <a:latin typeface="Arial" pitchFamily="34" charset="0"/>
              <a:ea typeface="+mn-ea"/>
              <a:cs typeface="Arial" pitchFamily="34" charset="0"/>
            </a:endParaRPr>
          </a:p>
          <a:p>
            <a:pPr marL="365125" indent="-255588" defTabSz="914400" eaLnBrk="0" hangingPunct="0">
              <a:spcBef>
                <a:spcPts val="400"/>
              </a:spcBef>
              <a:buClr>
                <a:srgbClr val="2DA2BF"/>
              </a:buClr>
              <a:buSzPct val="68000"/>
              <a:buFont typeface="Wingdings 3" pitchFamily="18" charset="2"/>
              <a:buChar char=""/>
              <a:defRPr/>
            </a:pPr>
            <a:r>
              <a:rPr lang="en-US" sz="1200" b="1" dirty="0" smtClean="0">
                <a:solidFill>
                  <a:prstClr val="black"/>
                </a:solidFill>
                <a:latin typeface="Arial" pitchFamily="34" charset="0"/>
                <a:ea typeface="+mn-ea"/>
                <a:cs typeface="Arial" pitchFamily="34" charset="0"/>
              </a:rPr>
              <a:t>CMIP3/5 multi-model </a:t>
            </a:r>
            <a:r>
              <a:rPr lang="en-US" sz="1200" b="1" dirty="0">
                <a:solidFill>
                  <a:prstClr val="black"/>
                </a:solidFill>
                <a:latin typeface="Arial" pitchFamily="34" charset="0"/>
                <a:ea typeface="+mn-ea"/>
                <a:cs typeface="Arial" pitchFamily="34" charset="0"/>
              </a:rPr>
              <a:t>suite via </a:t>
            </a:r>
            <a:r>
              <a:rPr lang="en-US" sz="1200" b="1" dirty="0" smtClean="0">
                <a:solidFill>
                  <a:prstClr val="black"/>
                </a:solidFill>
                <a:latin typeface="Arial" pitchFamily="34" charset="0"/>
                <a:ea typeface="+mn-ea"/>
                <a:cs typeface="Arial" pitchFamily="34" charset="0"/>
              </a:rPr>
              <a:t>ESGF (2011)</a:t>
            </a:r>
            <a:r>
              <a:rPr lang="en-US" sz="1200" b="1" dirty="0">
                <a:solidFill>
                  <a:prstClr val="black"/>
                </a:solidFill>
                <a:latin typeface="Arial" pitchFamily="34" charset="0"/>
                <a:ea typeface="+mn-ea"/>
                <a:cs typeface="Arial" pitchFamily="34" charset="0"/>
              </a:rPr>
              <a:t>			AR4/5</a:t>
            </a:r>
            <a:r>
              <a:rPr lang="en-US" sz="1050" b="1" dirty="0">
                <a:solidFill>
                  <a:prstClr val="black"/>
                </a:solidFill>
                <a:latin typeface="Arial" pitchFamily="34" charset="0"/>
                <a:ea typeface="+mn-ea"/>
                <a:cs typeface="Arial" pitchFamily="34" charset="0"/>
              </a:rPr>
              <a:t>	</a:t>
            </a:r>
          </a:p>
          <a:p>
            <a:pPr marL="365125" indent="-255588" defTabSz="914400" eaLnBrk="0" hangingPunct="0">
              <a:spcBef>
                <a:spcPts val="400"/>
              </a:spcBef>
              <a:buClr>
                <a:srgbClr val="2DA2BF"/>
              </a:buClr>
              <a:buSzPct val="68000"/>
              <a:defRPr/>
            </a:pPr>
            <a:r>
              <a:rPr lang="en-US" sz="1400" b="1" i="1" dirty="0">
                <a:solidFill>
                  <a:srgbClr val="44B9E8"/>
                </a:solidFill>
                <a:latin typeface="Arial" pitchFamily="34" charset="0"/>
                <a:ea typeface="+mn-ea"/>
                <a:cs typeface="Arial" pitchFamily="34" charset="0"/>
              </a:rPr>
              <a:t>In-situ</a:t>
            </a:r>
            <a:endParaRPr lang="en-US" sz="1400" b="1" dirty="0">
              <a:solidFill>
                <a:srgbClr val="44B9E8"/>
              </a:solidFill>
              <a:latin typeface="Arial" pitchFamily="34" charset="0"/>
              <a:ea typeface="+mn-ea"/>
              <a:cs typeface="Arial" pitchFamily="34" charset="0"/>
            </a:endParaRP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NCDC Global Historical Climate Network (GHCN)  Temp/</a:t>
            </a:r>
            <a:r>
              <a:rPr lang="en-US" sz="1100" b="1" dirty="0" err="1">
                <a:solidFill>
                  <a:prstClr val="black"/>
                </a:solidFill>
                <a:latin typeface="Arial" pitchFamily="34" charset="0"/>
                <a:ea typeface="+mn-ea"/>
                <a:cs typeface="Arial" pitchFamily="34" charset="0"/>
              </a:rPr>
              <a:t>Precip</a:t>
            </a:r>
            <a:r>
              <a:rPr lang="en-US" sz="1100" b="1" dirty="0">
                <a:solidFill>
                  <a:prstClr val="black"/>
                </a:solidFill>
                <a:latin typeface="Arial" pitchFamily="34" charset="0"/>
                <a:ea typeface="+mn-ea"/>
                <a:cs typeface="Arial" pitchFamily="34" charset="0"/>
              </a:rPr>
              <a:t>		Jan 1880 – Present,  Jan 1900 -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NCDC Integrated Global </a:t>
            </a:r>
            <a:r>
              <a:rPr lang="en-US" sz="1100" b="1" dirty="0" err="1">
                <a:solidFill>
                  <a:prstClr val="black"/>
                </a:solidFill>
                <a:latin typeface="Arial" pitchFamily="34" charset="0"/>
                <a:ea typeface="+mn-ea"/>
                <a:cs typeface="Arial" pitchFamily="34" charset="0"/>
              </a:rPr>
              <a:t>Radiosonde</a:t>
            </a:r>
            <a:r>
              <a:rPr lang="en-US" sz="1100" b="1" dirty="0">
                <a:solidFill>
                  <a:prstClr val="black"/>
                </a:solidFill>
                <a:latin typeface="Arial" pitchFamily="34" charset="0"/>
                <a:ea typeface="+mn-ea"/>
                <a:cs typeface="Arial" pitchFamily="34" charset="0"/>
              </a:rPr>
              <a:t> Archive (IGRA) upper air 		Varies by station</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NCDC Smith-Reynolds Extended Reconstructed and OI ¼ SST’s	Jan 1854 – Present,  Jan 1985 – Present</a:t>
            </a:r>
          </a:p>
          <a:p>
            <a:pPr marL="365125" indent="-255588" defTabSz="914400" eaLnBrk="0" hangingPunct="0">
              <a:spcBef>
                <a:spcPts val="400"/>
              </a:spcBef>
              <a:buClr>
                <a:srgbClr val="2DA2BF"/>
              </a:buClr>
              <a:buSzPct val="68000"/>
              <a:buFont typeface="Wingdings 3" pitchFamily="18" charset="2"/>
              <a:buChar char=""/>
              <a:defRPr/>
            </a:pPr>
            <a:r>
              <a:rPr lang="en-US" sz="1100" b="1" dirty="0">
                <a:solidFill>
                  <a:prstClr val="black"/>
                </a:solidFill>
                <a:latin typeface="Arial" pitchFamily="34" charset="0"/>
                <a:ea typeface="+mn-ea"/>
                <a:cs typeface="Arial" pitchFamily="34" charset="0"/>
              </a:rPr>
              <a:t>Service Records Retention System (SRRS) 			April 2001 - Present			</a:t>
            </a:r>
          </a:p>
        </p:txBody>
      </p:sp>
      <p:pic>
        <p:nvPicPr>
          <p:cNvPr id="43011" name="Picture 8" descr="nomads_logo"/>
          <p:cNvPicPr>
            <a:picLocks noChangeAspect="1" noChangeArrowheads="1"/>
          </p:cNvPicPr>
          <p:nvPr/>
        </p:nvPicPr>
        <p:blipFill>
          <a:blip r:embed="rId3"/>
          <a:srcRect/>
          <a:stretch>
            <a:fillRect/>
          </a:stretch>
        </p:blipFill>
        <p:spPr bwMode="auto">
          <a:xfrm>
            <a:off x="6827838" y="6103938"/>
            <a:ext cx="2235200" cy="666750"/>
          </a:xfrm>
          <a:prstGeom prst="rect">
            <a:avLst/>
          </a:prstGeom>
          <a:solidFill>
            <a:schemeClr val="accent1"/>
          </a:solidFill>
          <a:ln w="9525">
            <a:solidFill>
              <a:schemeClr val="tx1"/>
            </a:solidFill>
            <a:miter lim="800000"/>
            <a:headEnd/>
            <a:tailEnd/>
          </a:ln>
        </p:spPr>
      </p:pic>
      <p:pic>
        <p:nvPicPr>
          <p:cNvPr id="43012" name="Picture 9" descr="NOAAlogo"/>
          <p:cNvPicPr>
            <a:picLocks noChangeAspect="1" noChangeArrowheads="1"/>
          </p:cNvPicPr>
          <p:nvPr/>
        </p:nvPicPr>
        <p:blipFill>
          <a:blip r:embed="rId4"/>
          <a:srcRect/>
          <a:stretch>
            <a:fillRect/>
          </a:stretch>
        </p:blipFill>
        <p:spPr bwMode="auto">
          <a:xfrm>
            <a:off x="8743950" y="6099175"/>
            <a:ext cx="323850" cy="304800"/>
          </a:xfrm>
          <a:prstGeom prst="rect">
            <a:avLst/>
          </a:prstGeom>
          <a:noFill/>
          <a:ln w="9525">
            <a:noFill/>
            <a:miter lim="800000"/>
            <a:headEnd/>
            <a:tailEnd/>
          </a:ln>
        </p:spPr>
      </p:pic>
      <p:sp>
        <p:nvSpPr>
          <p:cNvPr id="7" name="Rounded Rectangle 6"/>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Archive</a:t>
            </a:r>
            <a:endParaRPr lang="en-US" sz="3200" b="1" kern="0" dirty="0">
              <a:solidFill>
                <a:sysClr val="window" lastClr="FFFFFF"/>
              </a:solidFill>
              <a:latin typeface="Calibri" pitchFamily="-106" charset="0"/>
              <a:ea typeface="ＭＳ Ｐゴシック" pitchFamily="1" charset="-128"/>
            </a:endParaRPr>
          </a:p>
        </p:txBody>
      </p:sp>
      <p:pic>
        <p:nvPicPr>
          <p:cNvPr id="43014" name="Picture 3"/>
          <p:cNvPicPr>
            <a:picLocks noChangeAspect="1" noChangeArrowheads="1"/>
          </p:cNvPicPr>
          <p:nvPr/>
        </p:nvPicPr>
        <p:blipFill>
          <a:blip r:embed="rId5"/>
          <a:srcRect/>
          <a:stretch>
            <a:fillRect/>
          </a:stretch>
        </p:blipFill>
        <p:spPr bwMode="auto">
          <a:xfrm>
            <a:off x="152400" y="152400"/>
            <a:ext cx="508000" cy="533400"/>
          </a:xfrm>
          <a:prstGeom prst="rect">
            <a:avLst/>
          </a:prstGeom>
          <a:noFill/>
          <a:ln w="9525">
            <a:noFill/>
            <a:miter lim="800000"/>
            <a:headEnd/>
            <a:tailEnd/>
          </a:ln>
        </p:spPr>
      </p:pic>
      <p:sp>
        <p:nvSpPr>
          <p:cNvPr id="9" name="Rectangle 8"/>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43016"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NOAA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ontent Placeholder 3"/>
          <p:cNvGraphicFramePr>
            <a:graphicFrameLocks noGrp="1"/>
          </p:cNvGraphicFramePr>
          <p:nvPr>
            <p:ph idx="1"/>
          </p:nvPr>
        </p:nvGraphicFramePr>
        <p:xfrm>
          <a:off x="152400" y="1066800"/>
          <a:ext cx="8591550" cy="5410200"/>
        </p:xfrm>
        <a:graphic>
          <a:graphicData uri="http://schemas.openxmlformats.org/presentationml/2006/ole">
            <p:oleObj spid="_x0000_s1026" r:id="rId3" imgW="8590008" imgH="5413717" progId="Excel.Sheet.8">
              <p:embed/>
            </p:oleObj>
          </a:graphicData>
        </a:graphic>
      </p:graphicFrame>
      <p:pic>
        <p:nvPicPr>
          <p:cNvPr id="1027" name="Picture 3"/>
          <p:cNvPicPr>
            <a:picLocks noChangeAspect="1" noChangeArrowheads="1"/>
          </p:cNvPicPr>
          <p:nvPr/>
        </p:nvPicPr>
        <p:blipFill>
          <a:blip r:embed="rId4"/>
          <a:srcRect/>
          <a:stretch>
            <a:fillRect/>
          </a:stretch>
        </p:blipFill>
        <p:spPr bwMode="auto">
          <a:xfrm>
            <a:off x="152400" y="152400"/>
            <a:ext cx="508000" cy="533400"/>
          </a:xfrm>
          <a:prstGeom prst="rect">
            <a:avLst/>
          </a:prstGeom>
          <a:noFill/>
          <a:ln w="9525">
            <a:noFill/>
            <a:miter lim="800000"/>
            <a:headEnd/>
            <a:tailEnd/>
          </a:ln>
        </p:spPr>
      </p:pic>
      <p:sp>
        <p:nvSpPr>
          <p:cNvPr id="7" name="Rectangle 6"/>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1029" name="TextBox 8"/>
          <p:cNvSpPr txBox="1">
            <a:spLocks noChangeArrowheads="1"/>
          </p:cNvSpPr>
          <p:nvPr/>
        </p:nvSpPr>
        <p:spPr bwMode="auto">
          <a:xfrm>
            <a:off x="2819400" y="1447800"/>
            <a:ext cx="3060700" cy="461963"/>
          </a:xfrm>
          <a:prstGeom prst="rect">
            <a:avLst/>
          </a:prstGeom>
          <a:noFill/>
          <a:ln w="9525">
            <a:noFill/>
            <a:miter lim="800000"/>
            <a:headEnd/>
            <a:tailEnd/>
          </a:ln>
        </p:spPr>
        <p:txBody>
          <a:bodyPr wrap="none">
            <a:spAutoFit/>
          </a:bodyPr>
          <a:lstStyle/>
          <a:p>
            <a:r>
              <a:rPr lang="en-US"/>
              <a:t>Users by domain (%)</a:t>
            </a:r>
          </a:p>
        </p:txBody>
      </p:sp>
      <p:sp>
        <p:nvSpPr>
          <p:cNvPr id="1030" name="Rectangle 10"/>
          <p:cNvSpPr>
            <a:spLocks noChangeArrowheads="1"/>
          </p:cNvSpPr>
          <p:nvPr/>
        </p:nvSpPr>
        <p:spPr bwMode="auto">
          <a:xfrm>
            <a:off x="5029200" y="5715000"/>
            <a:ext cx="3505200" cy="400050"/>
          </a:xfrm>
          <a:prstGeom prst="rect">
            <a:avLst/>
          </a:prstGeom>
          <a:noFill/>
          <a:ln w="9525">
            <a:noFill/>
            <a:miter lim="800000"/>
            <a:headEnd/>
            <a:tailEnd/>
          </a:ln>
        </p:spPr>
        <p:txBody>
          <a:bodyPr>
            <a:spAutoFit/>
          </a:bodyPr>
          <a:lstStyle/>
          <a:p>
            <a:r>
              <a:rPr lang="en-US" sz="2000"/>
              <a:t>	</a:t>
            </a:r>
          </a:p>
        </p:txBody>
      </p:sp>
      <p:sp>
        <p:nvSpPr>
          <p:cNvPr id="11" name="Rounded Rectangle 10"/>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NCDC NOMADS</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User </a:t>
            </a:r>
            <a:r>
              <a:rPr lang="en-US" sz="3200" b="1" kern="0" dirty="0">
                <a:solidFill>
                  <a:srgbClr val="000000"/>
                </a:solidFill>
                <a:latin typeface="Calibri" pitchFamily="-106" charset="0"/>
                <a:ea typeface="ＭＳ Ｐゴシック" pitchFamily="1" charset="-128"/>
              </a:rPr>
              <a:t>Statistics </a:t>
            </a:r>
            <a:r>
              <a:rPr lang="en-US" sz="3200" b="1" kern="0" dirty="0" smtClean="0">
                <a:solidFill>
                  <a:srgbClr val="000000"/>
                </a:solidFill>
                <a:latin typeface="Calibri" pitchFamily="-106" charset="0"/>
                <a:ea typeface="ＭＳ Ｐゴシック" pitchFamily="1" charset="-128"/>
              </a:rPr>
              <a:t>FY2010 (1/3)</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609600" y="1402715"/>
          <a:ext cx="3048000" cy="2194560"/>
        </p:xfrm>
        <a:graphic>
          <a:graphicData uri="http://schemas.openxmlformats.org/drawingml/2006/table">
            <a:tbl>
              <a:tblPr firstRow="1" bandRow="1"/>
              <a:tblGrid>
                <a:gridCol w="1812324"/>
                <a:gridCol w="1235676"/>
              </a:tblGrid>
              <a:tr h="34290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User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a:t>
                      </a:r>
                      <a:r>
                        <a:rPr lang="en-US" baseline="0" dirty="0" smtClean="0"/>
                        <a:t> Tot. Vol.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ucar.edu</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32.55%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fsu.edu</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5.33%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iastate.edu</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1.97%</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princeton.edu</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1.30%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psu.edu</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1.30%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aphicFrame>
        <p:nvGraphicFramePr>
          <p:cNvPr id="15" name="Table 14"/>
          <p:cNvGraphicFramePr>
            <a:graphicFrameLocks noGrp="1"/>
          </p:cNvGraphicFramePr>
          <p:nvPr/>
        </p:nvGraphicFramePr>
        <p:xfrm>
          <a:off x="685800" y="4130040"/>
          <a:ext cx="2819400" cy="2194560"/>
        </p:xfrm>
        <a:graphic>
          <a:graphicData uri="http://schemas.openxmlformats.org/drawingml/2006/table">
            <a:tbl>
              <a:tblPr firstRow="1" bandRow="1"/>
              <a:tblGrid>
                <a:gridCol w="1409700"/>
                <a:gridCol w="1409700"/>
              </a:tblGrid>
              <a:tr h="34290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User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 Tot.</a:t>
                      </a:r>
                      <a:r>
                        <a:rPr lang="en-US" baseline="0" dirty="0" smtClean="0"/>
                        <a:t> Vol.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nasa.gov</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4.75%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noaa.gov</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2.33%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aftac.gov</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0.66%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pnl.gov</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0.64%</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nersc.gov</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0.46%</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aphicFrame>
        <p:nvGraphicFramePr>
          <p:cNvPr id="16" name="Table 15"/>
          <p:cNvGraphicFramePr>
            <a:graphicFrameLocks noGrp="1"/>
          </p:cNvGraphicFramePr>
          <p:nvPr/>
        </p:nvGraphicFramePr>
        <p:xfrm>
          <a:off x="4953000" y="1402715"/>
          <a:ext cx="3657600" cy="2194560"/>
        </p:xfrm>
        <a:graphic>
          <a:graphicData uri="http://schemas.openxmlformats.org/drawingml/2006/table">
            <a:tbl>
              <a:tblPr firstRow="1" bandRow="1"/>
              <a:tblGrid>
                <a:gridCol w="2362200"/>
                <a:gridCol w="1295400"/>
              </a:tblGrid>
              <a:tr h="34290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User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 Tot.</a:t>
                      </a:r>
                      <a:r>
                        <a:rPr lang="en-US" baseline="0" dirty="0" smtClean="0"/>
                        <a:t> Vol.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wunderground.com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3.30%</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ceinetworks.com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windlogics.com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1.01%</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vestas.com</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0.82%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boeing.com</a:t>
                      </a:r>
                      <a:endParaRPr lang="en-US" sz="1800" dirty="0" smtClean="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0.69%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graphicFrame>
        <p:nvGraphicFramePr>
          <p:cNvPr id="17" name="Table 16"/>
          <p:cNvGraphicFramePr>
            <a:graphicFrameLocks noGrp="1"/>
          </p:cNvGraphicFramePr>
          <p:nvPr/>
        </p:nvGraphicFramePr>
        <p:xfrm>
          <a:off x="4953000" y="4130040"/>
          <a:ext cx="3657600" cy="2194560"/>
        </p:xfrm>
        <a:graphic>
          <a:graphicData uri="http://schemas.openxmlformats.org/drawingml/2006/table">
            <a:tbl>
              <a:tblPr firstRow="1" bandRow="1"/>
              <a:tblGrid>
                <a:gridCol w="2466753"/>
                <a:gridCol w="1190847"/>
              </a:tblGrid>
              <a:tr h="34290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User</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extLst/>
                    </a:lstStyle>
                    <a:p>
                      <a:r>
                        <a:rPr lang="en-US" dirty="0" smtClean="0"/>
                        <a:t>% Tot</a:t>
                      </a:r>
                      <a:r>
                        <a:rPr lang="en-US" baseline="0" dirty="0" smtClean="0"/>
                        <a:t>. Vol.</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comcastbusiness.net</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2.35%</a:t>
                      </a:r>
                      <a:endParaRPr lang="en-US"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comcast.net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0.63%</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verizon.net</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0.58%</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optonline.net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0.50%</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29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dirty="0" smtClean="0"/>
                        <a:t>windstream.net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extLst/>
                    </a:lstStyle>
                    <a:p>
                      <a:r>
                        <a:rPr lang="en-US" smtClean="0"/>
                        <a:t>0.38%</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18" name="TextBox 17"/>
          <p:cNvSpPr txBox="1"/>
          <p:nvPr/>
        </p:nvSpPr>
        <p:spPr>
          <a:xfrm>
            <a:off x="838200" y="1093153"/>
            <a:ext cx="2514600" cy="369887"/>
          </a:xfrm>
          <a:prstGeom prst="rect">
            <a:avLst/>
          </a:prstGeom>
          <a:noFill/>
        </p:spPr>
        <p:txBody>
          <a:bodyPr>
            <a:spAutoFit/>
          </a:bodyPr>
          <a:lstStyle/>
          <a:p>
            <a:pPr algn="ctr" defTabSz="914400" fontAlgn="auto">
              <a:spcBef>
                <a:spcPts val="0"/>
              </a:spcBef>
              <a:spcAft>
                <a:spcPts val="0"/>
              </a:spcAft>
              <a:defRPr/>
            </a:pPr>
            <a:r>
              <a:rPr lang="en-US" sz="1800" kern="0" dirty="0">
                <a:solidFill>
                  <a:sysClr val="windowText" lastClr="000000"/>
                </a:solidFill>
                <a:latin typeface="Arial" pitchFamily="34" charset="0"/>
                <a:ea typeface="ＭＳ Ｐゴシック"/>
                <a:cs typeface="ＭＳ Ｐゴシック"/>
              </a:rPr>
              <a:t>Education (.</a:t>
            </a:r>
            <a:r>
              <a:rPr lang="en-US" sz="1800" kern="0" dirty="0" err="1">
                <a:solidFill>
                  <a:sysClr val="windowText" lastClr="000000"/>
                </a:solidFill>
                <a:latin typeface="Arial" pitchFamily="34" charset="0"/>
                <a:ea typeface="ＭＳ Ｐゴシック"/>
                <a:cs typeface="ＭＳ Ｐゴシック"/>
              </a:rPr>
              <a:t>edu</a:t>
            </a:r>
            <a:r>
              <a:rPr lang="en-US" sz="1800" kern="0" dirty="0">
                <a:solidFill>
                  <a:sysClr val="windowText" lastClr="000000"/>
                </a:solidFill>
                <a:latin typeface="Arial" pitchFamily="34" charset="0"/>
                <a:ea typeface="ＭＳ Ｐゴシック"/>
                <a:cs typeface="ＭＳ Ｐゴシック"/>
              </a:rPr>
              <a:t>)</a:t>
            </a:r>
          </a:p>
        </p:txBody>
      </p:sp>
      <p:sp>
        <p:nvSpPr>
          <p:cNvPr id="19" name="TextBox 18"/>
          <p:cNvSpPr txBox="1"/>
          <p:nvPr/>
        </p:nvSpPr>
        <p:spPr>
          <a:xfrm>
            <a:off x="5562600" y="1082040"/>
            <a:ext cx="2514600" cy="646113"/>
          </a:xfrm>
          <a:prstGeom prst="rect">
            <a:avLst/>
          </a:prstGeom>
          <a:noFill/>
        </p:spPr>
        <p:txBody>
          <a:bodyPr>
            <a:spAutoFit/>
          </a:bodyPr>
          <a:lstStyle/>
          <a:p>
            <a:pPr algn="ctr" defTabSz="914400" fontAlgn="auto">
              <a:spcBef>
                <a:spcPts val="0"/>
              </a:spcBef>
              <a:spcAft>
                <a:spcPts val="0"/>
              </a:spcAft>
              <a:defRPr/>
            </a:pPr>
            <a:r>
              <a:rPr lang="en-US" sz="1800" kern="0" dirty="0">
                <a:solidFill>
                  <a:sysClr val="windowText" lastClr="000000"/>
                </a:solidFill>
                <a:latin typeface="Arial" pitchFamily="34" charset="0"/>
                <a:ea typeface="ＭＳ Ｐゴシック"/>
                <a:cs typeface="ＭＳ Ｐゴシック"/>
              </a:rPr>
              <a:t>Commercial (.com)</a:t>
            </a:r>
          </a:p>
          <a:p>
            <a:pPr algn="ctr" defTabSz="914400" fontAlgn="auto">
              <a:spcBef>
                <a:spcPts val="0"/>
              </a:spcBef>
              <a:spcAft>
                <a:spcPts val="0"/>
              </a:spcAft>
              <a:defRPr/>
            </a:pPr>
            <a:endParaRPr lang="en-US" sz="1800" kern="0" dirty="0">
              <a:solidFill>
                <a:sysClr val="windowText" lastClr="000000"/>
              </a:solidFill>
              <a:latin typeface="Arial" pitchFamily="34" charset="0"/>
              <a:ea typeface="ＭＳ Ｐゴシック"/>
              <a:cs typeface="ＭＳ Ｐゴシック"/>
            </a:endParaRPr>
          </a:p>
        </p:txBody>
      </p:sp>
      <p:sp>
        <p:nvSpPr>
          <p:cNvPr id="20" name="TextBox 19"/>
          <p:cNvSpPr txBox="1"/>
          <p:nvPr/>
        </p:nvSpPr>
        <p:spPr>
          <a:xfrm>
            <a:off x="838200" y="3836353"/>
            <a:ext cx="2514600" cy="369887"/>
          </a:xfrm>
          <a:prstGeom prst="rect">
            <a:avLst/>
          </a:prstGeom>
          <a:noFill/>
        </p:spPr>
        <p:txBody>
          <a:bodyPr>
            <a:spAutoFit/>
          </a:bodyPr>
          <a:lstStyle/>
          <a:p>
            <a:pPr algn="ctr" defTabSz="914400" fontAlgn="auto">
              <a:spcBef>
                <a:spcPts val="0"/>
              </a:spcBef>
              <a:spcAft>
                <a:spcPts val="0"/>
              </a:spcAft>
              <a:defRPr/>
            </a:pPr>
            <a:r>
              <a:rPr lang="en-US" sz="1800" kern="0" dirty="0">
                <a:solidFill>
                  <a:sysClr val="windowText" lastClr="000000"/>
                </a:solidFill>
                <a:latin typeface="Arial" pitchFamily="34" charset="0"/>
                <a:ea typeface="ＭＳ Ｐゴシック"/>
                <a:cs typeface="ＭＳ Ｐゴシック"/>
              </a:rPr>
              <a:t>Government (.</a:t>
            </a:r>
            <a:r>
              <a:rPr lang="en-US" sz="1800" kern="0" dirty="0" err="1">
                <a:solidFill>
                  <a:sysClr val="windowText" lastClr="000000"/>
                </a:solidFill>
                <a:latin typeface="Arial" pitchFamily="34" charset="0"/>
                <a:ea typeface="ＭＳ Ｐゴシック"/>
                <a:cs typeface="ＭＳ Ｐゴシック"/>
              </a:rPr>
              <a:t>gov</a:t>
            </a:r>
            <a:r>
              <a:rPr lang="en-US" sz="1800" kern="0" dirty="0">
                <a:solidFill>
                  <a:sysClr val="windowText" lastClr="000000"/>
                </a:solidFill>
                <a:latin typeface="Arial" pitchFamily="34" charset="0"/>
                <a:ea typeface="ＭＳ Ｐゴシック"/>
                <a:cs typeface="ＭＳ Ｐゴシック"/>
              </a:rPr>
              <a:t>)</a:t>
            </a:r>
          </a:p>
        </p:txBody>
      </p:sp>
      <p:sp>
        <p:nvSpPr>
          <p:cNvPr id="21" name="TextBox 20"/>
          <p:cNvSpPr txBox="1"/>
          <p:nvPr/>
        </p:nvSpPr>
        <p:spPr>
          <a:xfrm>
            <a:off x="5562600" y="3836353"/>
            <a:ext cx="2514600" cy="369887"/>
          </a:xfrm>
          <a:prstGeom prst="rect">
            <a:avLst/>
          </a:prstGeom>
          <a:noFill/>
        </p:spPr>
        <p:txBody>
          <a:bodyPr>
            <a:spAutoFit/>
          </a:bodyPr>
          <a:lstStyle/>
          <a:p>
            <a:pPr algn="ctr" defTabSz="914400" fontAlgn="auto">
              <a:spcBef>
                <a:spcPts val="0"/>
              </a:spcBef>
              <a:spcAft>
                <a:spcPts val="0"/>
              </a:spcAft>
              <a:defRPr/>
            </a:pPr>
            <a:r>
              <a:rPr lang="en-US" sz="1800" kern="0" dirty="0">
                <a:solidFill>
                  <a:sysClr val="windowText" lastClr="000000"/>
                </a:solidFill>
                <a:latin typeface="Arial" pitchFamily="34" charset="0"/>
                <a:ea typeface="ＭＳ Ｐゴシック"/>
                <a:cs typeface="ＭＳ Ｐゴシック"/>
              </a:rPr>
              <a:t>Networks (</a:t>
            </a:r>
            <a:r>
              <a:rPr lang="en-US" sz="1800" kern="0" dirty="0" err="1">
                <a:solidFill>
                  <a:sysClr val="windowText" lastClr="000000"/>
                </a:solidFill>
                <a:latin typeface="Arial" pitchFamily="34" charset="0"/>
                <a:ea typeface="ＭＳ Ｐゴシック"/>
                <a:cs typeface="ＭＳ Ｐゴシック"/>
              </a:rPr>
              <a:t>.net</a:t>
            </a:r>
            <a:r>
              <a:rPr lang="en-US" sz="1800" kern="0" dirty="0">
                <a:solidFill>
                  <a:sysClr val="windowText" lastClr="000000"/>
                </a:solidFill>
                <a:latin typeface="Arial" pitchFamily="34" charset="0"/>
                <a:ea typeface="ＭＳ Ｐゴシック"/>
                <a:cs typeface="ＭＳ Ｐゴシック"/>
              </a:rPr>
              <a:t>)</a:t>
            </a:r>
          </a:p>
        </p:txBody>
      </p:sp>
      <p:sp>
        <p:nvSpPr>
          <p:cNvPr id="41059" name="Rectangle 21"/>
          <p:cNvSpPr>
            <a:spLocks noChangeArrowheads="1"/>
          </p:cNvSpPr>
          <p:nvPr/>
        </p:nvSpPr>
        <p:spPr bwMode="auto">
          <a:xfrm>
            <a:off x="6151563" y="6156325"/>
            <a:ext cx="1925637" cy="585788"/>
          </a:xfrm>
          <a:prstGeom prst="rect">
            <a:avLst/>
          </a:prstGeom>
          <a:noFill/>
          <a:ln w="9525">
            <a:noFill/>
            <a:miter lim="800000"/>
            <a:headEnd/>
            <a:tailEnd/>
          </a:ln>
        </p:spPr>
        <p:txBody>
          <a:bodyPr wrap="none">
            <a:spAutoFit/>
          </a:bodyPr>
          <a:lstStyle/>
          <a:p>
            <a:r>
              <a:rPr lang="en-US" sz="3200" b="1">
                <a:solidFill>
                  <a:srgbClr val="000000"/>
                </a:solidFill>
                <a:latin typeface="Calibri" pitchFamily="34" charset="0"/>
              </a:rPr>
              <a:t> </a:t>
            </a:r>
            <a:r>
              <a:rPr lang="en-US" sz="1800">
                <a:solidFill>
                  <a:srgbClr val="000000"/>
                </a:solidFill>
                <a:latin typeface="Calibri" pitchFamily="34" charset="0"/>
              </a:rPr>
              <a:t>% of total volume</a:t>
            </a:r>
            <a:endParaRPr lang="en-US"/>
          </a:p>
        </p:txBody>
      </p:sp>
      <p:sp>
        <p:nvSpPr>
          <p:cNvPr id="12" name="Rounded Rectangle 11"/>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NCDC NOMADS</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User </a:t>
            </a:r>
            <a:r>
              <a:rPr lang="en-US" sz="3200" b="1" kern="0" dirty="0">
                <a:solidFill>
                  <a:srgbClr val="000000"/>
                </a:solidFill>
                <a:latin typeface="Calibri" pitchFamily="-106" charset="0"/>
                <a:ea typeface="ＭＳ Ｐゴシック" pitchFamily="1" charset="-128"/>
              </a:rPr>
              <a:t>Statistics </a:t>
            </a:r>
            <a:r>
              <a:rPr lang="en-US" sz="3200" b="1" kern="0" dirty="0" smtClean="0">
                <a:solidFill>
                  <a:srgbClr val="000000"/>
                </a:solidFill>
                <a:latin typeface="Calibri" pitchFamily="-106" charset="0"/>
                <a:ea typeface="ＭＳ Ｐゴシック" pitchFamily="1" charset="-128"/>
              </a:rPr>
              <a:t>FY2010 (2/3)</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0" y="1524000"/>
          <a:ext cx="4267200" cy="4023360"/>
        </p:xfrm>
        <a:graphic>
          <a:graphicData uri="http://schemas.openxmlformats.org/drawingml/2006/table">
            <a:tbl>
              <a:tblPr firstRow="1" bandRow="1">
                <a:tableStyleId>{5C22544A-7EE6-4342-B048-85BDC9FD1C3A}</a:tableStyleId>
              </a:tblPr>
              <a:tblGrid>
                <a:gridCol w="2133600"/>
                <a:gridCol w="2133600"/>
              </a:tblGrid>
              <a:tr h="246721">
                <a:tc>
                  <a:txBody>
                    <a:bodyPr/>
                    <a:lstStyle/>
                    <a:p>
                      <a:pPr algn="l"/>
                      <a:r>
                        <a:rPr lang="en-US" dirty="0" smtClean="0"/>
                        <a:t>Data Type</a:t>
                      </a:r>
                      <a:endParaRPr lang="en-US" dirty="0"/>
                    </a:p>
                  </a:txBody>
                  <a:tcPr/>
                </a:tc>
                <a:tc>
                  <a:txBody>
                    <a:bodyPr/>
                    <a:lstStyle/>
                    <a:p>
                      <a:pPr algn="l"/>
                      <a:r>
                        <a:rPr lang="en-US" dirty="0" smtClean="0"/>
                        <a:t>Volume (TB)</a:t>
                      </a:r>
                      <a:endParaRPr lang="en-US" dirty="0"/>
                    </a:p>
                  </a:txBody>
                  <a:tcPr/>
                </a:tc>
              </a:tr>
              <a:tr h="246721">
                <a:tc>
                  <a:txBody>
                    <a:bodyPr/>
                    <a:lstStyle/>
                    <a:p>
                      <a:pPr algn="l"/>
                      <a:r>
                        <a:rPr lang="en-US" dirty="0" smtClean="0"/>
                        <a:t>CFSR -Reanalysis</a:t>
                      </a:r>
                      <a:endParaRPr lang="en-US" dirty="0"/>
                    </a:p>
                  </a:txBody>
                  <a:tcPr/>
                </a:tc>
                <a:tc>
                  <a:txBody>
                    <a:bodyPr/>
                    <a:lstStyle/>
                    <a:p>
                      <a:pPr algn="l"/>
                      <a:r>
                        <a:rPr lang="en-US" dirty="0" smtClean="0"/>
                        <a:t>218.89</a:t>
                      </a:r>
                      <a:endParaRPr lang="en-US" dirty="0"/>
                    </a:p>
                  </a:txBody>
                  <a:tcPr/>
                </a:tc>
              </a:tr>
              <a:tr h="2467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NARR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64.11</a:t>
                      </a:r>
                    </a:p>
                  </a:txBody>
                  <a:tcPr/>
                </a:tc>
              </a:tr>
              <a:tr h="2467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GFS </a:t>
                      </a:r>
                    </a:p>
                  </a:txBody>
                  <a:tcPr/>
                </a:tc>
                <a:tc>
                  <a:txBody>
                    <a:bodyPr/>
                    <a:lstStyle/>
                    <a:p>
                      <a:pPr algn="l"/>
                      <a:r>
                        <a:rPr lang="en-US" dirty="0" smtClean="0"/>
                        <a:t>56.64</a:t>
                      </a:r>
                      <a:endParaRPr lang="en-US" dirty="0"/>
                    </a:p>
                  </a:txBody>
                  <a:tcPr/>
                </a:tc>
              </a:tr>
              <a:tr h="246721">
                <a:tc>
                  <a:txBody>
                    <a:bodyPr/>
                    <a:lstStyle/>
                    <a:p>
                      <a:pPr algn="l"/>
                      <a:r>
                        <a:rPr lang="en-US" dirty="0" smtClean="0"/>
                        <a:t>NAM</a:t>
                      </a:r>
                      <a:endParaRPr lang="en-US" dirty="0"/>
                    </a:p>
                  </a:txBody>
                  <a:tcPr/>
                </a:tc>
                <a:tc>
                  <a:txBody>
                    <a:bodyPr/>
                    <a:lstStyle/>
                    <a:p>
                      <a:pPr algn="l"/>
                      <a:r>
                        <a:rPr lang="en-US" dirty="0" smtClean="0"/>
                        <a:t>15.16</a:t>
                      </a:r>
                      <a:endParaRPr lang="en-US" dirty="0"/>
                    </a:p>
                  </a:txBody>
                  <a:tcPr/>
                </a:tc>
              </a:tr>
              <a:tr h="246721">
                <a:tc>
                  <a:txBody>
                    <a:bodyPr/>
                    <a:lstStyle/>
                    <a:p>
                      <a:pPr algn="l"/>
                      <a:r>
                        <a:rPr lang="en-US" dirty="0" smtClean="0"/>
                        <a:t>RUC</a:t>
                      </a:r>
                      <a:endParaRPr lang="en-US" dirty="0"/>
                    </a:p>
                  </a:txBody>
                  <a:tcPr/>
                </a:tc>
                <a:tc>
                  <a:txBody>
                    <a:bodyPr/>
                    <a:lstStyle/>
                    <a:p>
                      <a:pPr algn="l"/>
                      <a:r>
                        <a:rPr lang="en-US" dirty="0" smtClean="0"/>
                        <a:t>10.46</a:t>
                      </a:r>
                      <a:endParaRPr lang="en-US" dirty="0"/>
                    </a:p>
                  </a:txBody>
                  <a:tcPr/>
                </a:tc>
              </a:tr>
              <a:tr h="246721">
                <a:tc>
                  <a:txBody>
                    <a:bodyPr/>
                    <a:lstStyle/>
                    <a:p>
                      <a:pPr algn="l"/>
                      <a:r>
                        <a:rPr lang="en-US" dirty="0" smtClean="0"/>
                        <a:t>NDFD</a:t>
                      </a:r>
                      <a:r>
                        <a:rPr lang="en-US" baseline="0" dirty="0" smtClean="0"/>
                        <a:t> / NDGD</a:t>
                      </a:r>
                      <a:endParaRPr lang="en-US" dirty="0"/>
                    </a:p>
                  </a:txBody>
                  <a:tcPr/>
                </a:tc>
                <a:tc>
                  <a:txBody>
                    <a:bodyPr/>
                    <a:lstStyle/>
                    <a:p>
                      <a:pPr algn="l"/>
                      <a:r>
                        <a:rPr lang="en-US" dirty="0" smtClean="0"/>
                        <a:t>1.38</a:t>
                      </a:r>
                      <a:endParaRPr lang="en-US" dirty="0"/>
                    </a:p>
                  </a:txBody>
                  <a:tcPr/>
                </a:tc>
              </a:tr>
              <a:tr h="246721">
                <a:tc>
                  <a:txBody>
                    <a:bodyPr/>
                    <a:lstStyle/>
                    <a:p>
                      <a:pPr algn="l"/>
                      <a:r>
                        <a:rPr lang="en-US" dirty="0" smtClean="0"/>
                        <a:t>GDAS</a:t>
                      </a:r>
                      <a:endParaRPr lang="en-US" dirty="0"/>
                    </a:p>
                  </a:txBody>
                  <a:tcPr/>
                </a:tc>
                <a:tc>
                  <a:txBody>
                    <a:bodyPr/>
                    <a:lstStyle/>
                    <a:p>
                      <a:pPr algn="l"/>
                      <a:r>
                        <a:rPr lang="en-US" dirty="0" smtClean="0"/>
                        <a:t>0.79</a:t>
                      </a:r>
                      <a:endParaRPr lang="en-US" dirty="0"/>
                    </a:p>
                  </a:txBody>
                  <a:tcPr/>
                </a:tc>
              </a:tr>
              <a:tr h="246721">
                <a:tc>
                  <a:txBody>
                    <a:bodyPr/>
                    <a:lstStyle/>
                    <a:p>
                      <a:pPr algn="l"/>
                      <a:r>
                        <a:rPr lang="en-US" dirty="0" smtClean="0"/>
                        <a:t>GENS</a:t>
                      </a:r>
                      <a:endParaRPr lang="en-US" dirty="0"/>
                    </a:p>
                  </a:txBody>
                  <a:tcPr/>
                </a:tc>
                <a:tc>
                  <a:txBody>
                    <a:bodyPr/>
                    <a:lstStyle/>
                    <a:p>
                      <a:pPr algn="l"/>
                      <a:r>
                        <a:rPr lang="en-US" dirty="0" smtClean="0"/>
                        <a:t>0.49</a:t>
                      </a:r>
                      <a:endParaRPr lang="en-US" dirty="0"/>
                    </a:p>
                  </a:txBody>
                  <a:tcPr/>
                </a:tc>
              </a:tr>
              <a:tr h="246721">
                <a:tc>
                  <a:txBody>
                    <a:bodyPr/>
                    <a:lstStyle/>
                    <a:p>
                      <a:pPr algn="l"/>
                      <a:r>
                        <a:rPr lang="en-US" dirty="0" smtClean="0"/>
                        <a:t>Tape Orders</a:t>
                      </a:r>
                      <a:endParaRPr lang="en-US" dirty="0"/>
                    </a:p>
                  </a:txBody>
                  <a:tcPr/>
                </a:tc>
                <a:tc>
                  <a:txBody>
                    <a:bodyPr/>
                    <a:lstStyle/>
                    <a:p>
                      <a:pPr algn="l"/>
                      <a:r>
                        <a:rPr lang="en-US" dirty="0" smtClean="0"/>
                        <a:t>97.27</a:t>
                      </a:r>
                      <a:endParaRPr lang="en-US" dirty="0"/>
                    </a:p>
                  </a:txBody>
                  <a:tcPr/>
                </a:tc>
              </a:tr>
              <a:tr h="246721">
                <a:tc>
                  <a:txBody>
                    <a:bodyPr/>
                    <a:lstStyle/>
                    <a:p>
                      <a:pPr algn="l"/>
                      <a:r>
                        <a:rPr lang="en-US" b="1" dirty="0" smtClean="0"/>
                        <a:t>Total</a:t>
                      </a:r>
                      <a:endParaRPr lang="en-US" b="1" dirty="0"/>
                    </a:p>
                  </a:txBody>
                  <a:tcPr/>
                </a:tc>
                <a:tc>
                  <a:txBody>
                    <a:bodyPr/>
                    <a:lstStyle/>
                    <a:p>
                      <a:pPr algn="l"/>
                      <a:r>
                        <a:rPr lang="en-US" b="1" dirty="0" smtClean="0"/>
                        <a:t>465.19 TB</a:t>
                      </a:r>
                      <a:endParaRPr lang="en-US" b="1" dirty="0"/>
                    </a:p>
                  </a:txBody>
                  <a:tcPr/>
                </a:tc>
              </a:tr>
            </a:tbl>
          </a:graphicData>
        </a:graphic>
      </p:graphicFrame>
      <p:sp>
        <p:nvSpPr>
          <p:cNvPr id="6" name="Content Placeholder 5"/>
          <p:cNvSpPr>
            <a:spLocks noGrp="1"/>
          </p:cNvSpPr>
          <p:nvPr>
            <p:ph idx="1"/>
          </p:nvPr>
        </p:nvSpPr>
        <p:spPr>
          <a:xfrm>
            <a:off x="228600" y="1670050"/>
            <a:ext cx="8229600" cy="5427127"/>
          </a:xfrm>
        </p:spPr>
        <p:txBody>
          <a:bodyPr>
            <a:spAutoFit/>
          </a:bodyPr>
          <a:lstStyle/>
          <a:p>
            <a:pPr>
              <a:buFont typeface="Wingdings 3" pitchFamily="18" charset="2"/>
              <a:buNone/>
              <a:defRPr/>
            </a:pPr>
            <a:r>
              <a:rPr lang="en-US" sz="1800" b="1" dirty="0" smtClean="0">
                <a:solidFill>
                  <a:schemeClr val="tx1">
                    <a:lumMod val="75000"/>
                    <a:lumOff val="25000"/>
                  </a:schemeClr>
                </a:solidFill>
              </a:rPr>
              <a:t>Distinct hosts served:    83,370</a:t>
            </a:r>
          </a:p>
          <a:p>
            <a:pPr>
              <a:buFont typeface="Wingdings 3" pitchFamily="18" charset="2"/>
              <a:buNone/>
              <a:defRPr/>
            </a:pPr>
            <a:r>
              <a:rPr lang="en-US" sz="1800" b="1" dirty="0" smtClean="0">
                <a:solidFill>
                  <a:schemeClr val="tx1">
                    <a:lumMod val="75000"/>
                    <a:lumOff val="25000"/>
                  </a:schemeClr>
                </a:solidFill>
              </a:rPr>
              <a:t>Successful requests:  ~125 million</a:t>
            </a:r>
          </a:p>
          <a:p>
            <a:pPr>
              <a:buFont typeface="Wingdings 3" pitchFamily="18" charset="2"/>
              <a:buNone/>
              <a:defRPr/>
            </a:pPr>
            <a:r>
              <a:rPr lang="en-US" sz="1800" b="1" dirty="0" smtClean="0">
                <a:solidFill>
                  <a:schemeClr val="tx1">
                    <a:lumMod val="75000"/>
                    <a:lumOff val="25000"/>
                  </a:schemeClr>
                </a:solidFill>
              </a:rPr>
              <a:t>1 day record: 	          4.9TB</a:t>
            </a:r>
          </a:p>
          <a:p>
            <a:pPr>
              <a:buFont typeface="Wingdings 3" pitchFamily="18" charset="2"/>
              <a:buNone/>
              <a:defRPr/>
            </a:pPr>
            <a:endParaRPr lang="en-US" sz="1800" dirty="0" smtClean="0">
              <a:solidFill>
                <a:schemeClr val="tx1">
                  <a:lumMod val="50000"/>
                  <a:lumOff val="50000"/>
                </a:schemeClr>
              </a:solidFill>
            </a:endParaRPr>
          </a:p>
          <a:p>
            <a:pPr>
              <a:buFont typeface="Wingdings 3" pitchFamily="18" charset="2"/>
              <a:buNone/>
              <a:defRPr/>
            </a:pPr>
            <a:endParaRPr lang="en-US" sz="1800" dirty="0" smtClean="0">
              <a:solidFill>
                <a:schemeClr val="tx1">
                  <a:lumMod val="50000"/>
                  <a:lumOff val="50000"/>
                </a:schemeClr>
              </a:solidFill>
            </a:endParaRPr>
          </a:p>
          <a:p>
            <a:pPr>
              <a:buFont typeface="Wingdings 3" pitchFamily="18" charset="2"/>
              <a:buNone/>
              <a:defRPr/>
            </a:pPr>
            <a:r>
              <a:rPr lang="en-US" sz="1800" dirty="0" smtClean="0">
                <a:solidFill>
                  <a:schemeClr val="tx1">
                    <a:lumMod val="50000"/>
                    <a:lumOff val="50000"/>
                  </a:schemeClr>
                </a:solidFill>
              </a:rPr>
              <a:t>user requests will exceed 2010 </a:t>
            </a:r>
          </a:p>
          <a:p>
            <a:pPr>
              <a:buFont typeface="Wingdings 3" pitchFamily="18" charset="2"/>
              <a:buNone/>
              <a:defRPr/>
            </a:pPr>
            <a:r>
              <a:rPr lang="en-US" sz="1800" dirty="0" smtClean="0">
                <a:solidFill>
                  <a:schemeClr val="tx1">
                    <a:lumMod val="50000"/>
                    <a:lumOff val="50000"/>
                  </a:schemeClr>
                </a:solidFill>
              </a:rPr>
              <a:t>significantly due to the addition of:</a:t>
            </a:r>
          </a:p>
          <a:p>
            <a:pPr>
              <a:buFont typeface="Wingdings 3" pitchFamily="18" charset="2"/>
              <a:buNone/>
              <a:defRPr/>
            </a:pPr>
            <a:r>
              <a:rPr lang="en-US" sz="1800" dirty="0" smtClean="0">
                <a:solidFill>
                  <a:schemeClr val="tx1">
                    <a:lumMod val="50000"/>
                    <a:lumOff val="50000"/>
                  </a:schemeClr>
                </a:solidFill>
              </a:rPr>
              <a:t> - CFS Reforecast</a:t>
            </a:r>
          </a:p>
          <a:p>
            <a:pPr>
              <a:buFont typeface="Wingdings 3" pitchFamily="18" charset="2"/>
              <a:buNone/>
              <a:defRPr/>
            </a:pPr>
            <a:r>
              <a:rPr lang="en-US" sz="1800" dirty="0" smtClean="0">
                <a:solidFill>
                  <a:schemeClr val="tx1">
                    <a:lumMod val="50000"/>
                    <a:lumOff val="50000"/>
                  </a:schemeClr>
                </a:solidFill>
              </a:rPr>
              <a:t> - CFSv2 Operational runs</a:t>
            </a:r>
          </a:p>
          <a:p>
            <a:pPr>
              <a:buFont typeface="Wingdings 3" pitchFamily="18" charset="2"/>
              <a:buNone/>
              <a:defRPr/>
            </a:pPr>
            <a:r>
              <a:rPr lang="en-US" sz="1800" dirty="0" smtClean="0">
                <a:solidFill>
                  <a:schemeClr val="tx1">
                    <a:lumMod val="50000"/>
                    <a:lumOff val="50000"/>
                  </a:schemeClr>
                </a:solidFill>
              </a:rPr>
              <a:t> - 20</a:t>
            </a:r>
            <a:r>
              <a:rPr lang="en-US" sz="1800" baseline="30000" dirty="0" smtClean="0">
                <a:solidFill>
                  <a:schemeClr val="tx1">
                    <a:lumMod val="50000"/>
                    <a:lumOff val="50000"/>
                  </a:schemeClr>
                </a:solidFill>
              </a:rPr>
              <a:t>th</a:t>
            </a:r>
            <a:r>
              <a:rPr lang="en-US" sz="1800" dirty="0" smtClean="0">
                <a:solidFill>
                  <a:schemeClr val="tx1">
                    <a:lumMod val="50000"/>
                    <a:lumOff val="50000"/>
                  </a:schemeClr>
                </a:solidFill>
              </a:rPr>
              <a:t> Century Reanalysis </a:t>
            </a:r>
            <a:r>
              <a:rPr lang="en-US" sz="1800" dirty="0" smtClean="0">
                <a:solidFill>
                  <a:schemeClr val="tx1">
                    <a:lumMod val="50000"/>
                    <a:lumOff val="50000"/>
                  </a:schemeClr>
                </a:solidFill>
              </a:rPr>
              <a:t>Project</a:t>
            </a:r>
          </a:p>
          <a:p>
            <a:pPr>
              <a:buFont typeface="Wingdings 3" pitchFamily="18" charset="2"/>
              <a:buNone/>
              <a:defRPr/>
            </a:pPr>
            <a:endParaRPr lang="en-US" sz="2000" dirty="0" smtClean="0"/>
          </a:p>
          <a:p>
            <a:pPr>
              <a:buFont typeface="Wingdings 3" pitchFamily="18" charset="2"/>
              <a:buNone/>
              <a:defRPr/>
            </a:pPr>
            <a:r>
              <a:rPr lang="en-US" sz="2000" dirty="0" smtClean="0"/>
              <a:t>How best to scale to meet ever </a:t>
            </a:r>
          </a:p>
          <a:p>
            <a:pPr>
              <a:buFont typeface="Wingdings 3" pitchFamily="18" charset="2"/>
              <a:buNone/>
              <a:defRPr/>
            </a:pPr>
            <a:r>
              <a:rPr lang="en-US" sz="2000" dirty="0" smtClean="0"/>
              <a:t>increasing data </a:t>
            </a:r>
            <a:r>
              <a:rPr lang="en-US" sz="2000" dirty="0" smtClean="0"/>
              <a:t>volumes and </a:t>
            </a:r>
            <a:r>
              <a:rPr lang="en-US" sz="2000" dirty="0" smtClean="0"/>
              <a:t>user demand </a:t>
            </a:r>
          </a:p>
          <a:p>
            <a:pPr>
              <a:lnSpc>
                <a:spcPct val="200000"/>
              </a:lnSpc>
              <a:buFont typeface="Wingdings 3" pitchFamily="18" charset="2"/>
              <a:buNone/>
              <a:defRPr/>
            </a:pPr>
            <a:endParaRPr lang="en-US" sz="2000" dirty="0" smtClean="0"/>
          </a:p>
          <a:p>
            <a:pPr>
              <a:buFont typeface="Wingdings 3" pitchFamily="18" charset="2"/>
              <a:buNone/>
              <a:defRPr/>
            </a:pPr>
            <a:r>
              <a:rPr lang="en-US" sz="2000" dirty="0" smtClean="0"/>
              <a:t> </a:t>
            </a:r>
            <a:endParaRPr lang="en-US" sz="2000" dirty="0"/>
          </a:p>
        </p:txBody>
      </p:sp>
      <p:sp>
        <p:nvSpPr>
          <p:cNvPr id="26667" name="TextBox 7"/>
          <p:cNvSpPr txBox="1">
            <a:spLocks noChangeArrowheads="1"/>
          </p:cNvSpPr>
          <p:nvPr/>
        </p:nvSpPr>
        <p:spPr bwMode="auto">
          <a:xfrm>
            <a:off x="609600" y="1271588"/>
            <a:ext cx="798513" cy="400050"/>
          </a:xfrm>
          <a:prstGeom prst="rect">
            <a:avLst/>
          </a:prstGeom>
          <a:noFill/>
          <a:ln w="9525">
            <a:noFill/>
            <a:miter lim="800000"/>
            <a:headEnd/>
            <a:tailEnd/>
          </a:ln>
        </p:spPr>
        <p:txBody>
          <a:bodyPr wrap="none">
            <a:spAutoFit/>
          </a:bodyPr>
          <a:lstStyle/>
          <a:p>
            <a:r>
              <a:rPr lang="en-US" sz="2000"/>
              <a:t>FY10</a:t>
            </a:r>
          </a:p>
        </p:txBody>
      </p:sp>
      <p:sp>
        <p:nvSpPr>
          <p:cNvPr id="26668" name="TextBox 8"/>
          <p:cNvSpPr txBox="1">
            <a:spLocks noChangeArrowheads="1"/>
          </p:cNvSpPr>
          <p:nvPr/>
        </p:nvSpPr>
        <p:spPr bwMode="auto">
          <a:xfrm>
            <a:off x="592138" y="2947988"/>
            <a:ext cx="779462" cy="400050"/>
          </a:xfrm>
          <a:prstGeom prst="rect">
            <a:avLst/>
          </a:prstGeom>
          <a:noFill/>
          <a:ln w="9525">
            <a:noFill/>
            <a:miter lim="800000"/>
            <a:headEnd/>
            <a:tailEnd/>
          </a:ln>
        </p:spPr>
        <p:txBody>
          <a:bodyPr wrap="none">
            <a:spAutoFit/>
          </a:bodyPr>
          <a:lstStyle/>
          <a:p>
            <a:r>
              <a:rPr lang="en-US" sz="2000"/>
              <a:t>FY11</a:t>
            </a:r>
          </a:p>
        </p:txBody>
      </p:sp>
      <p:sp>
        <p:nvSpPr>
          <p:cNvPr id="8" name="Rectangle 7"/>
          <p:cNvSpPr>
            <a:spLocks noChangeArrowheads="1"/>
          </p:cNvSpPr>
          <p:nvPr/>
        </p:nvSpPr>
        <p:spPr bwMode="auto">
          <a:xfrm>
            <a:off x="457200" y="2514600"/>
            <a:ext cx="8382000" cy="1570038"/>
          </a:xfrm>
          <a:prstGeom prst="rect">
            <a:avLst/>
          </a:prstGeom>
          <a:noFill/>
          <a:ln w="9525">
            <a:noFill/>
            <a:miter lim="800000"/>
            <a:headEnd/>
            <a:tailEnd/>
          </a:ln>
        </p:spPr>
        <p:txBody>
          <a:bodyPr>
            <a:spAutoFit/>
          </a:bodyPr>
          <a:lstStyle/>
          <a:p>
            <a:r>
              <a:rPr lang="en-US" dirty="0"/>
              <a:t>With NOMADS/NCMP sub-setting capabilities performance metrics based solely on data volume </a:t>
            </a:r>
            <a:r>
              <a:rPr lang="en-US" dirty="0" smtClean="0"/>
              <a:t>downloaded… </a:t>
            </a:r>
            <a:endParaRPr lang="en-US" dirty="0"/>
          </a:p>
          <a:p>
            <a:endParaRPr lang="en-US" dirty="0"/>
          </a:p>
          <a:p>
            <a:r>
              <a:rPr lang="en-US" dirty="0"/>
              <a:t>	                  misses the point entirely!  </a:t>
            </a:r>
          </a:p>
        </p:txBody>
      </p:sp>
      <p:sp>
        <p:nvSpPr>
          <p:cNvPr id="10" name="Rounded Rectangle 9"/>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NCDC NOMADS</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User </a:t>
            </a:r>
            <a:r>
              <a:rPr lang="en-US" sz="3200" b="1" kern="0" dirty="0">
                <a:solidFill>
                  <a:srgbClr val="000000"/>
                </a:solidFill>
                <a:latin typeface="Calibri" pitchFamily="-106" charset="0"/>
                <a:ea typeface="ＭＳ Ｐゴシック" pitchFamily="1" charset="-128"/>
              </a:rPr>
              <a:t>Statistics </a:t>
            </a:r>
            <a:r>
              <a:rPr lang="en-US" sz="3200" b="1" kern="0" dirty="0" smtClean="0">
                <a:solidFill>
                  <a:srgbClr val="000000"/>
                </a:solidFill>
                <a:latin typeface="Calibri" pitchFamily="-106" charset="0"/>
                <a:ea typeface="ＭＳ Ｐゴシック" pitchFamily="1" charset="-128"/>
              </a:rPr>
              <a:t>FY2010 (3/3)</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xEl>
                                              <p:pRg st="0" end="0"/>
                                            </p:txEl>
                                          </p:spTgt>
                                        </p:tgtEl>
                                      </p:cBhvr>
                                    </p:animEffect>
                                    <p:set>
                                      <p:cBhvr>
                                        <p:cTn id="10" dur="1" fill="hold">
                                          <p:stCondLst>
                                            <p:cond delay="499"/>
                                          </p:stCondLst>
                                        </p:cTn>
                                        <p:tgtEl>
                                          <p:spTgt spid="6">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xEl>
                                              <p:pRg st="1" end="1"/>
                                            </p:txEl>
                                          </p:spTgt>
                                        </p:tgtEl>
                                      </p:cBhvr>
                                    </p:animEffect>
                                    <p:set>
                                      <p:cBhvr>
                                        <p:cTn id="13" dur="1" fill="hold">
                                          <p:stCondLst>
                                            <p:cond delay="499"/>
                                          </p:stCondLst>
                                        </p:cTn>
                                        <p:tgtEl>
                                          <p:spTgt spid="6">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xEl>
                                              <p:pRg st="2" end="2"/>
                                            </p:txEl>
                                          </p:spTgt>
                                        </p:tgtEl>
                                      </p:cBhvr>
                                    </p:animEffect>
                                    <p:set>
                                      <p:cBhvr>
                                        <p:cTn id="16" dur="1" fill="hold">
                                          <p:stCondLst>
                                            <p:cond delay="499"/>
                                          </p:stCondLst>
                                        </p:cTn>
                                        <p:tgtEl>
                                          <p:spTgt spid="6">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xEl>
                                              <p:pRg st="5" end="5"/>
                                            </p:txEl>
                                          </p:spTgt>
                                        </p:tgtEl>
                                      </p:cBhvr>
                                    </p:animEffect>
                                    <p:set>
                                      <p:cBhvr>
                                        <p:cTn id="19" dur="1" fill="hold">
                                          <p:stCondLst>
                                            <p:cond delay="499"/>
                                          </p:stCondLst>
                                        </p:cTn>
                                        <p:tgtEl>
                                          <p:spTgt spid="6">
                                            <p:txEl>
                                              <p:pRg st="5" end="5"/>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xEl>
                                              <p:pRg st="6" end="6"/>
                                            </p:txEl>
                                          </p:spTgt>
                                        </p:tgtEl>
                                      </p:cBhvr>
                                    </p:animEffect>
                                    <p:set>
                                      <p:cBhvr>
                                        <p:cTn id="22" dur="1" fill="hold">
                                          <p:stCondLst>
                                            <p:cond delay="499"/>
                                          </p:stCondLst>
                                        </p:cTn>
                                        <p:tgtEl>
                                          <p:spTgt spid="6">
                                            <p:txEl>
                                              <p:pRg st="6" end="6"/>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xEl>
                                              <p:pRg st="7" end="7"/>
                                            </p:txEl>
                                          </p:spTgt>
                                        </p:tgtEl>
                                      </p:cBhvr>
                                    </p:animEffect>
                                    <p:set>
                                      <p:cBhvr>
                                        <p:cTn id="25" dur="1" fill="hold">
                                          <p:stCondLst>
                                            <p:cond delay="499"/>
                                          </p:stCondLst>
                                        </p:cTn>
                                        <p:tgtEl>
                                          <p:spTgt spid="6">
                                            <p:txEl>
                                              <p:pRg st="7" end="7"/>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
                                            <p:txEl>
                                              <p:pRg st="8" end="8"/>
                                            </p:txEl>
                                          </p:spTgt>
                                        </p:tgtEl>
                                      </p:cBhvr>
                                    </p:animEffect>
                                    <p:set>
                                      <p:cBhvr>
                                        <p:cTn id="28" dur="1" fill="hold">
                                          <p:stCondLst>
                                            <p:cond delay="499"/>
                                          </p:stCondLst>
                                        </p:cTn>
                                        <p:tgtEl>
                                          <p:spTgt spid="6">
                                            <p:txEl>
                                              <p:pRg st="8" end="8"/>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6">
                                            <p:txEl>
                                              <p:pRg st="9" end="9"/>
                                            </p:txEl>
                                          </p:spTgt>
                                        </p:tgtEl>
                                      </p:cBhvr>
                                    </p:animEffect>
                                    <p:set>
                                      <p:cBhvr>
                                        <p:cTn id="31" dur="1" fill="hold">
                                          <p:stCondLst>
                                            <p:cond delay="499"/>
                                          </p:stCondLst>
                                        </p:cTn>
                                        <p:tgtEl>
                                          <p:spTgt spid="6">
                                            <p:txEl>
                                              <p:pRg st="9" end="9"/>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
                                            <p:txEl>
                                              <p:pRg st="11" end="11"/>
                                            </p:txEl>
                                          </p:spTgt>
                                        </p:tgtEl>
                                      </p:cBhvr>
                                    </p:animEffect>
                                    <p:set>
                                      <p:cBhvr>
                                        <p:cTn id="34" dur="1" fill="hold">
                                          <p:stCondLst>
                                            <p:cond delay="499"/>
                                          </p:stCondLst>
                                        </p:cTn>
                                        <p:tgtEl>
                                          <p:spTgt spid="6">
                                            <p:txEl>
                                              <p:pRg st="11" end="1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6">
                                            <p:txEl>
                                              <p:pRg st="12" end="12"/>
                                            </p:txEl>
                                          </p:spTgt>
                                        </p:tgtEl>
                                      </p:cBhvr>
                                    </p:animEffect>
                                    <p:set>
                                      <p:cBhvr>
                                        <p:cTn id="37" dur="1" fill="hold">
                                          <p:stCondLst>
                                            <p:cond delay="499"/>
                                          </p:stCondLst>
                                        </p:cTn>
                                        <p:tgtEl>
                                          <p:spTgt spid="6">
                                            <p:txEl>
                                              <p:pRg st="12" end="12"/>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
                                            <p:txEl>
                                              <p:pRg st="14" end="14"/>
                                            </p:txEl>
                                          </p:spTgt>
                                        </p:tgtEl>
                                      </p:cBhvr>
                                    </p:animEffect>
                                    <p:set>
                                      <p:cBhvr>
                                        <p:cTn id="40" dur="1" fill="hold">
                                          <p:stCondLst>
                                            <p:cond delay="499"/>
                                          </p:stCondLst>
                                        </p:cTn>
                                        <p:tgtEl>
                                          <p:spTgt spid="6">
                                            <p:txEl>
                                              <p:pRg st="14" end="14"/>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6668"/>
                                        </p:tgtEl>
                                      </p:cBhvr>
                                    </p:animEffect>
                                    <p:set>
                                      <p:cBhvr>
                                        <p:cTn id="43" dur="1" fill="hold">
                                          <p:stCondLst>
                                            <p:cond delay="499"/>
                                          </p:stCondLst>
                                        </p:cTn>
                                        <p:tgtEl>
                                          <p:spTgt spid="26668"/>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6667"/>
                                        </p:tgtEl>
                                      </p:cBhvr>
                                    </p:animEffect>
                                    <p:set>
                                      <p:cBhvr>
                                        <p:cTn id="46" dur="1" fill="hold">
                                          <p:stCondLst>
                                            <p:cond delay="499"/>
                                          </p:stCondLst>
                                        </p:cTn>
                                        <p:tgtEl>
                                          <p:spTgt spid="26667"/>
                                        </p:tgtEl>
                                        <p:attrNameLst>
                                          <p:attrName>style.visibility</p:attrName>
                                        </p:attrNameLst>
                                      </p:cBhvr>
                                      <p:to>
                                        <p:strVal val="hidden"/>
                                      </p:to>
                                    </p:set>
                                  </p:childTnLst>
                                </p:cTn>
                              </p:par>
                              <p:par>
                                <p:cTn id="47" presetID="3"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linds(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6667" grpId="0"/>
      <p:bldP spid="26668"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noGrp="1"/>
          </p:cNvSpPr>
          <p:nvPr>
            <p:ph type="title" idx="4294967295"/>
          </p:nvPr>
        </p:nvSpPr>
        <p:spPr>
          <a:xfrm>
            <a:off x="2286000" y="274638"/>
            <a:ext cx="6781800" cy="639762"/>
          </a:xfrm>
        </p:spPr>
        <p:txBody>
          <a:bodyPr>
            <a:normAutofit fontScale="90000"/>
          </a:bodyPr>
          <a:lstStyle/>
          <a:p>
            <a:pPr eaLnBrk="1">
              <a:defRPr/>
            </a:pPr>
            <a:r>
              <a:rPr lang="en-US" dirty="0" smtClean="0">
                <a:latin typeface="Calibri" pitchFamily="34" charset="0"/>
                <a:ea typeface="SimSun"/>
              </a:rPr>
              <a:t>Model </a:t>
            </a:r>
            <a:r>
              <a:rPr dirty="0" smtClean="0">
                <a:latin typeface="Calibri" pitchFamily="34" charset="0"/>
                <a:ea typeface="SimSun"/>
              </a:rPr>
              <a:t>Archive Growth </a:t>
            </a:r>
            <a:r>
              <a:rPr lang="en-US" dirty="0" smtClean="0">
                <a:latin typeface="Calibri" pitchFamily="34" charset="0"/>
                <a:ea typeface="SimSun"/>
              </a:rPr>
              <a:t> </a:t>
            </a:r>
            <a:r>
              <a:rPr lang="en-US" sz="3600" dirty="0" err="1" smtClean="0">
                <a:latin typeface="Calibri" pitchFamily="34" charset="0"/>
                <a:ea typeface="SimSun"/>
              </a:rPr>
              <a:t>Exebyte</a:t>
            </a:r>
            <a:r>
              <a:rPr lang="en-US" sz="3600" dirty="0" smtClean="0">
                <a:latin typeface="Calibri" pitchFamily="34" charset="0"/>
                <a:ea typeface="SimSun"/>
              </a:rPr>
              <a:t> </a:t>
            </a:r>
            <a:r>
              <a:rPr sz="3200" dirty="0" smtClean="0">
                <a:latin typeface="Calibri" pitchFamily="34" charset="0"/>
                <a:ea typeface="SimSun"/>
              </a:rPr>
              <a:t>(</a:t>
            </a:r>
            <a:r>
              <a:rPr lang="en-US" sz="3200" dirty="0" smtClean="0">
                <a:latin typeface="Calibri" pitchFamily="34" charset="0"/>
                <a:ea typeface="SimSun"/>
              </a:rPr>
              <a:t>EB</a:t>
            </a:r>
            <a:r>
              <a:rPr sz="3200" dirty="0" smtClean="0">
                <a:latin typeface="Calibri" pitchFamily="34" charset="0"/>
                <a:ea typeface="SimSun"/>
              </a:rPr>
              <a:t>)</a:t>
            </a:r>
            <a:endParaRPr sz="3600" dirty="0" smtClean="0">
              <a:latin typeface="Calibri" pitchFamily="34" charset="0"/>
              <a:ea typeface="SimSun"/>
            </a:endParaRPr>
          </a:p>
        </p:txBody>
      </p:sp>
      <p:graphicFrame>
        <p:nvGraphicFramePr>
          <p:cNvPr id="2050" name="Content Placeholder 6"/>
          <p:cNvGraphicFramePr>
            <a:graphicFrameLocks noGrp="1"/>
          </p:cNvGraphicFramePr>
          <p:nvPr>
            <p:ph idx="1"/>
          </p:nvPr>
        </p:nvGraphicFramePr>
        <p:xfrm>
          <a:off x="762000" y="3733800"/>
          <a:ext cx="7543800" cy="2667000"/>
        </p:xfrm>
        <a:graphic>
          <a:graphicData uri="http://schemas.openxmlformats.org/presentationml/2006/ole">
            <p:oleObj spid="_x0000_s2050" r:id="rId4" imgW="7547502" imgH="2664183" progId="Excel.Sheet.8">
              <p:embed/>
            </p:oleObj>
          </a:graphicData>
        </a:graphic>
      </p:graphicFrame>
      <p:sp>
        <p:nvSpPr>
          <p:cNvPr id="2052" name="TextBox 7"/>
          <p:cNvSpPr txBox="1">
            <a:spLocks noChangeArrowheads="1"/>
          </p:cNvSpPr>
          <p:nvPr/>
        </p:nvSpPr>
        <p:spPr bwMode="auto">
          <a:xfrm>
            <a:off x="533400" y="1066800"/>
            <a:ext cx="8610600" cy="2924175"/>
          </a:xfrm>
          <a:prstGeom prst="rect">
            <a:avLst/>
          </a:prstGeom>
          <a:noFill/>
          <a:ln w="9525">
            <a:noFill/>
            <a:miter lim="800000"/>
            <a:headEnd/>
            <a:tailEnd/>
          </a:ln>
        </p:spPr>
        <p:txBody>
          <a:bodyPr>
            <a:spAutoFit/>
          </a:bodyPr>
          <a:lstStyle/>
          <a:p>
            <a:pPr>
              <a:buFont typeface="Arial" charset="0"/>
              <a:buChar char="•"/>
            </a:pPr>
            <a:r>
              <a:rPr lang="en-US">
                <a:latin typeface="Calibri" pitchFamily="34" charset="0"/>
              </a:rPr>
              <a:t> </a:t>
            </a:r>
            <a:r>
              <a:rPr lang="en-US" sz="1800">
                <a:latin typeface="Calibri" pitchFamily="34" charset="0"/>
              </a:rPr>
              <a:t>Since 1966, model output volume closely mirrors “Moore’s Law”: </a:t>
            </a:r>
          </a:p>
          <a:p>
            <a:pPr lvl="1"/>
            <a:r>
              <a:rPr lang="en-US" sz="1800">
                <a:latin typeface="Calibri" pitchFamily="34" charset="0"/>
              </a:rPr>
              <a:t>- a doubling of volume (CPU processing speed) approximately every two years*. </a:t>
            </a:r>
          </a:p>
          <a:p>
            <a:pPr>
              <a:buFont typeface="Arial" charset="0"/>
              <a:buChar char="•"/>
            </a:pPr>
            <a:endParaRPr lang="en-US" sz="1000">
              <a:latin typeface="Calibri" pitchFamily="34" charset="0"/>
            </a:endParaRPr>
          </a:p>
          <a:p>
            <a:pPr>
              <a:buFont typeface="Arial" charset="0"/>
              <a:buChar char="•"/>
            </a:pPr>
            <a:r>
              <a:rPr lang="en-US" sz="1800">
                <a:latin typeface="Calibri" pitchFamily="34" charset="0"/>
              </a:rPr>
              <a:t>Derived estimates below show existing archive storage requirements without data reduction practices.  Volumes approach 1 Exabyte (1 Billion Gigabytes).</a:t>
            </a:r>
          </a:p>
          <a:p>
            <a:endParaRPr lang="en-US" sz="1100">
              <a:latin typeface="Calibri" pitchFamily="34" charset="0"/>
            </a:endParaRPr>
          </a:p>
          <a:p>
            <a:pPr>
              <a:buFont typeface="Arial" charset="0"/>
              <a:buChar char="•"/>
            </a:pPr>
            <a:r>
              <a:rPr lang="en-US">
                <a:latin typeface="Calibri" pitchFamily="34" charset="0"/>
              </a:rPr>
              <a:t> </a:t>
            </a:r>
            <a:r>
              <a:rPr lang="en-US" sz="1800">
                <a:latin typeface="Calibri" pitchFamily="34" charset="0"/>
              </a:rPr>
              <a:t>Simple data reduction policies to remove forecast products, and outdated reanalysis </a:t>
            </a:r>
          </a:p>
          <a:p>
            <a:r>
              <a:rPr lang="en-US" sz="1800">
                <a:latin typeface="Calibri" pitchFamily="34" charset="0"/>
              </a:rPr>
              <a:t>reforecasts, and Atmospheric-Ocean General Circulation Models (AOGCM’s) at the Archive level greatly reduces archive and stewardship requirements. </a:t>
            </a:r>
          </a:p>
          <a:p>
            <a:endParaRPr lang="en-US">
              <a:latin typeface="Calibri" pitchFamily="34" charset="0"/>
            </a:endParaRPr>
          </a:p>
        </p:txBody>
      </p:sp>
      <p:sp>
        <p:nvSpPr>
          <p:cNvPr id="2053" name="TextBox 8"/>
          <p:cNvSpPr txBox="1">
            <a:spLocks noChangeArrowheads="1"/>
          </p:cNvSpPr>
          <p:nvPr/>
        </p:nvSpPr>
        <p:spPr bwMode="auto">
          <a:xfrm>
            <a:off x="5029200" y="6477000"/>
            <a:ext cx="3954463" cy="338138"/>
          </a:xfrm>
          <a:prstGeom prst="rect">
            <a:avLst/>
          </a:prstGeom>
          <a:noFill/>
          <a:ln w="9525">
            <a:noFill/>
            <a:miter lim="800000"/>
            <a:headEnd/>
            <a:tailEnd/>
          </a:ln>
        </p:spPr>
        <p:txBody>
          <a:bodyPr wrap="none">
            <a:spAutoFit/>
          </a:bodyPr>
          <a:lstStyle/>
          <a:p>
            <a:r>
              <a:rPr lang="en-US" sz="1600">
                <a:latin typeface="Calibri" pitchFamily="34" charset="0"/>
              </a:rPr>
              <a:t>* unpublished results (Rutledge, Alpert 2004)</a:t>
            </a: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noGrp="1"/>
          </p:cNvSpPr>
          <p:nvPr>
            <p:ph type="title" idx="4294967295"/>
          </p:nvPr>
        </p:nvSpPr>
        <p:spPr>
          <a:xfrm>
            <a:off x="2362200" y="57835"/>
            <a:ext cx="6324600" cy="646331"/>
          </a:xfrm>
        </p:spPr>
        <p:txBody>
          <a:bodyPr wrap="square" lIns="91440" tIns="45720" rIns="91440" bIns="45720">
            <a:spAutoFit/>
          </a:bodyPr>
          <a:lstStyle/>
          <a:p>
            <a:pPr eaLnBrk="1" hangingPunct="1">
              <a:defRPr/>
            </a:pPr>
            <a:r>
              <a:rPr sz="3600" dirty="0" smtClean="0">
                <a:latin typeface="Calibri" pitchFamily="34" charset="0"/>
                <a:ea typeface="SimSun"/>
              </a:rPr>
              <a:t>Model Data Volume by Type</a:t>
            </a:r>
          </a:p>
        </p:txBody>
      </p:sp>
      <p:sp>
        <p:nvSpPr>
          <p:cNvPr id="71683" name="TextBox 4"/>
          <p:cNvSpPr>
            <a:spLocks noChangeArrowheads="1"/>
          </p:cNvSpPr>
          <p:nvPr/>
        </p:nvSpPr>
        <p:spPr bwMode="auto">
          <a:xfrm>
            <a:off x="533400" y="4419600"/>
            <a:ext cx="8534400" cy="1941512"/>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Notes:</a:t>
            </a:r>
          </a:p>
          <a:p>
            <a:pPr>
              <a:buClr>
                <a:srgbClr val="000000"/>
              </a:buClr>
              <a:buSzPct val="100000"/>
              <a:buFontTx/>
              <a:buAutoNum type="arabicPeriod"/>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NWP forecasts removed after 5 years. Only Analysis and Initial conditions retained. </a:t>
            </a:r>
          </a:p>
          <a:p>
            <a:pPr>
              <a:buClr>
                <a:srgbClr val="000000"/>
              </a:buClr>
              <a:buSzPct val="100000"/>
              <a:buFontTx/>
              <a:buAutoNum type="arabicPeriod"/>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Climate Models increasing as stewardship and user access requirements increase under NOAA.</a:t>
            </a:r>
          </a:p>
          <a:p>
            <a:pPr>
              <a:buClr>
                <a:srgbClr val="000000"/>
              </a:buClr>
              <a:buSzPct val="100000"/>
              <a:buFontTx/>
              <a:buAutoNum type="arabicPeriod"/>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NOAA reanalysis once performed only every 10 years.  New IT resources and NOAA “Clearinghouse” will allow on-going reanalysis of the climate system. </a:t>
            </a:r>
          </a:p>
          <a:p>
            <a:pPr>
              <a:buClr>
                <a:srgbClr val="000000"/>
              </a:buClr>
              <a:buSzPct val="100000"/>
              <a:buFontTx/>
              <a:buAutoNum type="arabicPeriod"/>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Only critical Regional and Local scale downscaled analysis retained at NCDC.  Regional offices can maintain as </a:t>
            </a:r>
            <a:r>
              <a:rPr lang="en-US" sz="1200" dirty="0" err="1">
                <a:solidFill>
                  <a:srgbClr val="000000"/>
                </a:solidFill>
                <a:ea typeface="SimSun" pitchFamily="2" charset="-122"/>
                <a:cs typeface="Mangal" pitchFamily="18" charset="0"/>
              </a:rPr>
              <a:t>req’ed</a:t>
            </a:r>
            <a:r>
              <a:rPr lang="en-US" sz="1200" dirty="0">
                <a:solidFill>
                  <a:srgbClr val="000000"/>
                </a:solidFill>
                <a:ea typeface="SimSun" pitchFamily="2" charset="-122"/>
                <a:cs typeface="Mangal" pitchFamily="18" charset="0"/>
              </a:rPr>
              <a:t>.  </a:t>
            </a:r>
          </a:p>
          <a:p>
            <a:pPr>
              <a:buClr>
                <a:srgbClr val="000000"/>
              </a:buClr>
              <a:buSzPct val="100000"/>
              <a:buFontTx/>
              <a:buAutoNum type="arabicPeriod"/>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NOAA recommendation to create a database of in-situ </a:t>
            </a:r>
            <a:r>
              <a:rPr lang="en-US" sz="1200" dirty="0" err="1">
                <a:solidFill>
                  <a:srgbClr val="000000"/>
                </a:solidFill>
                <a:ea typeface="SimSun" pitchFamily="2" charset="-122"/>
                <a:cs typeface="Mangal" pitchFamily="18" charset="0"/>
              </a:rPr>
              <a:t>obs</a:t>
            </a:r>
            <a:r>
              <a:rPr lang="en-US" sz="1200" dirty="0">
                <a:solidFill>
                  <a:srgbClr val="000000"/>
                </a:solidFill>
                <a:ea typeface="SimSun" pitchFamily="2" charset="-122"/>
                <a:cs typeface="Mangal" pitchFamily="18" charset="0"/>
              </a:rPr>
              <a:t> </a:t>
            </a:r>
            <a:r>
              <a:rPr lang="en-US" sz="1200" dirty="0" err="1">
                <a:solidFill>
                  <a:srgbClr val="000000"/>
                </a:solidFill>
                <a:ea typeface="SimSun" pitchFamily="2" charset="-122"/>
                <a:cs typeface="Mangal" pitchFamily="18" charset="0"/>
              </a:rPr>
              <a:t>avbl</a:t>
            </a:r>
            <a:r>
              <a:rPr lang="en-US" sz="1200" dirty="0">
                <a:solidFill>
                  <a:srgbClr val="000000"/>
                </a:solidFill>
                <a:ea typeface="SimSun" pitchFamily="2" charset="-122"/>
                <a:cs typeface="Mangal" pitchFamily="18" charset="0"/>
              </a:rPr>
              <a:t> for on-going  reanalysis of the climate system.  Multi-Agency involvement: NOAA, NASA, ESCMF, EPA, NCAR, USGS,  et al., : “Reanalysis.org”.</a:t>
            </a:r>
          </a:p>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	* Volumes in </a:t>
            </a:r>
            <a:r>
              <a:rPr lang="en-US" sz="1200" dirty="0" err="1" smtClean="0">
                <a:solidFill>
                  <a:srgbClr val="000000"/>
                </a:solidFill>
                <a:ea typeface="SimSun" pitchFamily="2" charset="-122"/>
                <a:cs typeface="Mangal" pitchFamily="18" charset="0"/>
              </a:rPr>
              <a:t>Peta</a:t>
            </a:r>
            <a:r>
              <a:rPr lang="en-US" sz="1200" dirty="0" smtClean="0">
                <a:solidFill>
                  <a:srgbClr val="000000"/>
                </a:solidFill>
                <a:ea typeface="SimSun" pitchFamily="2" charset="-122"/>
                <a:cs typeface="Mangal" pitchFamily="18" charset="0"/>
              </a:rPr>
              <a:t> </a:t>
            </a:r>
            <a:r>
              <a:rPr lang="en-US" sz="1200" dirty="0">
                <a:solidFill>
                  <a:srgbClr val="000000"/>
                </a:solidFill>
                <a:ea typeface="SimSun" pitchFamily="2" charset="-122"/>
                <a:cs typeface="Mangal" pitchFamily="18" charset="0"/>
              </a:rPr>
              <a:t>bytes (1,000TB).  </a:t>
            </a:r>
          </a:p>
          <a:p>
            <a:pPr>
              <a:tabLst>
                <a:tab pos="0" algn="l"/>
                <a:tab pos="914400" algn="l"/>
                <a:tab pos="1828800" algn="l"/>
                <a:tab pos="2741613" algn="l"/>
                <a:tab pos="3657600" algn="l"/>
                <a:tab pos="4572000" algn="l"/>
                <a:tab pos="5484813" algn="l"/>
                <a:tab pos="6399213" algn="l"/>
                <a:tab pos="7315200" algn="l"/>
                <a:tab pos="8229600" algn="l"/>
                <a:tab pos="9144000" algn="l"/>
                <a:tab pos="10058400" algn="l"/>
              </a:tabLst>
            </a:pPr>
            <a:r>
              <a:rPr lang="en-US" sz="1200" dirty="0">
                <a:solidFill>
                  <a:srgbClr val="000000"/>
                </a:solidFill>
                <a:ea typeface="SimSun" pitchFamily="2" charset="-122"/>
                <a:cs typeface="Mangal" pitchFamily="18" charset="0"/>
              </a:rPr>
              <a:t>* * NWP Estimates based on verified linear to log exponential growth using empirical data since 1966 (J. Alpert 2004).</a:t>
            </a:r>
          </a:p>
        </p:txBody>
      </p:sp>
      <p:graphicFrame>
        <p:nvGraphicFramePr>
          <p:cNvPr id="6" name="Table 5"/>
          <p:cNvGraphicFramePr>
            <a:graphicFrameLocks noGrp="1"/>
          </p:cNvGraphicFramePr>
          <p:nvPr/>
        </p:nvGraphicFramePr>
        <p:xfrm>
          <a:off x="533400" y="827088"/>
          <a:ext cx="7772400" cy="3648484"/>
        </p:xfrm>
        <a:graphic>
          <a:graphicData uri="http://schemas.openxmlformats.org/drawingml/2006/table">
            <a:tbl>
              <a:tblPr firstRow="1" bandRow="1">
                <a:tableStyleId>{5C22544A-7EE6-4342-B048-85BDC9FD1C3A}</a:tableStyleId>
              </a:tblPr>
              <a:tblGrid>
                <a:gridCol w="1295400"/>
                <a:gridCol w="1295400"/>
                <a:gridCol w="1854327"/>
                <a:gridCol w="1498472"/>
                <a:gridCol w="1066801"/>
                <a:gridCol w="762000"/>
              </a:tblGrid>
              <a:tr h="467882">
                <a:tc>
                  <a:txBody>
                    <a:bodyPr/>
                    <a:lstStyle/>
                    <a:p>
                      <a:pPr marL="0" marR="0" algn="l">
                        <a:spcBef>
                          <a:spcPts val="0"/>
                        </a:spcBef>
                        <a:spcAft>
                          <a:spcPts val="0"/>
                        </a:spcAft>
                      </a:pPr>
                      <a:r>
                        <a:rPr lang="en-US" sz="1400" kern="150" dirty="0" smtClean="0">
                          <a:latin typeface="Times New Roman"/>
                          <a:ea typeface="SimSun"/>
                          <a:cs typeface="Mangal"/>
                        </a:rPr>
                        <a:t>Data Type</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smtClean="0">
                          <a:latin typeface="Times New Roman"/>
                          <a:ea typeface="SimSun"/>
                          <a:cs typeface="Mangal"/>
                        </a:rPr>
                        <a:t>Volume</a:t>
                      </a:r>
                    </a:p>
                    <a:p>
                      <a:pPr marL="0" marR="0" algn="l">
                        <a:spcBef>
                          <a:spcPts val="0"/>
                        </a:spcBef>
                        <a:spcAft>
                          <a:spcPts val="0"/>
                        </a:spcAft>
                      </a:pPr>
                      <a:r>
                        <a:rPr lang="en-US" sz="1400" kern="150" dirty="0" smtClean="0">
                          <a:latin typeface="Times New Roman"/>
                          <a:ea typeface="SimSun"/>
                          <a:cs typeface="Mangal"/>
                        </a:rPr>
                        <a:t>Growth Rate</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smtClean="0">
                          <a:latin typeface="Times New Roman"/>
                          <a:ea typeface="SimSun"/>
                          <a:cs typeface="Mangal"/>
                        </a:rPr>
                        <a:t>Data Reduction </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a:latin typeface="Times New Roman"/>
                          <a:ea typeface="SimSun"/>
                          <a:cs typeface="Mangal"/>
                        </a:rPr>
                        <a:t>Compression</a:t>
                      </a:r>
                    </a:p>
                  </a:txBody>
                  <a:tcPr marL="19050" marR="19050" marT="0" marB="0"/>
                </a:tc>
                <a:tc gridSpan="2">
                  <a:txBody>
                    <a:bodyPr/>
                    <a:lstStyle/>
                    <a:p>
                      <a:pPr marL="0" marR="0" algn="l">
                        <a:spcBef>
                          <a:spcPts val="0"/>
                        </a:spcBef>
                        <a:spcAft>
                          <a:spcPts val="0"/>
                        </a:spcAft>
                      </a:pPr>
                      <a:r>
                        <a:rPr lang="en-US" sz="1400" kern="150" dirty="0">
                          <a:latin typeface="Times New Roman"/>
                          <a:ea typeface="SimSun"/>
                          <a:cs typeface="Mangal"/>
                        </a:rPr>
                        <a:t>Total </a:t>
                      </a:r>
                      <a:r>
                        <a:rPr lang="en-US" sz="1400" kern="150" dirty="0" smtClean="0">
                          <a:latin typeface="Times New Roman"/>
                          <a:ea typeface="SimSun"/>
                          <a:cs typeface="Mangal"/>
                        </a:rPr>
                        <a:t>Volume *</a:t>
                      </a:r>
                      <a:r>
                        <a:rPr lang="en-US" sz="1400" kern="150" baseline="0" dirty="0" smtClean="0">
                          <a:latin typeface="Times New Roman"/>
                          <a:ea typeface="SimSun"/>
                          <a:cs typeface="Mangal"/>
                        </a:rPr>
                        <a:t> (PB)</a:t>
                      </a:r>
                    </a:p>
                    <a:p>
                      <a:pPr marL="0" marR="0" algn="l">
                        <a:spcBef>
                          <a:spcPts val="0"/>
                        </a:spcBef>
                        <a:spcAft>
                          <a:spcPts val="0"/>
                        </a:spcAft>
                      </a:pPr>
                      <a:r>
                        <a:rPr lang="en-US" sz="1400" kern="150" dirty="0" smtClean="0">
                          <a:latin typeface="Times New Roman"/>
                          <a:ea typeface="SimSun"/>
                          <a:cs typeface="Mangal"/>
                        </a:rPr>
                        <a:t>FY10</a:t>
                      </a:r>
                      <a:r>
                        <a:rPr lang="en-US" sz="1400" kern="150" baseline="0" dirty="0" smtClean="0">
                          <a:latin typeface="Times New Roman"/>
                          <a:ea typeface="SimSun"/>
                          <a:cs typeface="Mangal"/>
                        </a:rPr>
                        <a:t>               FY30</a:t>
                      </a:r>
                      <a:endParaRPr lang="en-US" sz="1400" kern="150" dirty="0">
                        <a:latin typeface="Times New Roman"/>
                        <a:ea typeface="SimSun"/>
                        <a:cs typeface="Mangal"/>
                      </a:endParaRPr>
                    </a:p>
                  </a:txBody>
                  <a:tcPr marL="19050" marR="19050" marT="0" marB="0"/>
                </a:tc>
                <a:tc hMerge="1">
                  <a:txBody>
                    <a:bodyPr/>
                    <a:lstStyle/>
                    <a:p>
                      <a:pPr marL="0" marR="0" algn="l">
                        <a:spcBef>
                          <a:spcPts val="0"/>
                        </a:spcBef>
                        <a:spcAft>
                          <a:spcPts val="0"/>
                        </a:spcAft>
                      </a:pPr>
                      <a:endParaRPr lang="en-US" sz="1400" kern="150" dirty="0">
                        <a:latin typeface="Times New Roman"/>
                        <a:ea typeface="SimSun"/>
                        <a:cs typeface="Mangal"/>
                      </a:endParaRPr>
                    </a:p>
                  </a:txBody>
                  <a:tcPr marL="19050" marR="19050" marT="0" marB="0"/>
                </a:tc>
              </a:tr>
              <a:tr h="490875">
                <a:tc>
                  <a:txBody>
                    <a:bodyPr/>
                    <a:lstStyle/>
                    <a:p>
                      <a:pPr marL="0" marR="0" algn="l">
                        <a:spcBef>
                          <a:spcPts val="0"/>
                        </a:spcBef>
                        <a:spcAft>
                          <a:spcPts val="0"/>
                        </a:spcAft>
                      </a:pPr>
                      <a:r>
                        <a:rPr lang="en-US" sz="1400" kern="150" dirty="0" smtClean="0">
                          <a:latin typeface="Times New Roman"/>
                          <a:ea typeface="SimSun"/>
                          <a:cs typeface="Mangal"/>
                        </a:rPr>
                        <a:t>NWP</a:t>
                      </a:r>
                      <a:r>
                        <a:rPr lang="en-US" sz="1400" kern="150" baseline="0" dirty="0" smtClean="0">
                          <a:latin typeface="Times New Roman"/>
                          <a:ea typeface="SimSun"/>
                          <a:cs typeface="Mangal"/>
                        </a:rPr>
                        <a:t> </a:t>
                      </a:r>
                      <a:r>
                        <a:rPr lang="en-US" sz="1400" kern="150" dirty="0" smtClean="0">
                          <a:latin typeface="Times New Roman"/>
                          <a:ea typeface="SimSun"/>
                          <a:cs typeface="Mangal"/>
                        </a:rPr>
                        <a:t>and Ensembles</a:t>
                      </a:r>
                      <a:r>
                        <a:rPr lang="en-US" sz="1400" kern="150" baseline="30000" dirty="0" smtClean="0">
                          <a:latin typeface="Times New Roman"/>
                          <a:ea typeface="SimSun"/>
                          <a:cs typeface="Mangal"/>
                        </a:rPr>
                        <a:t>1</a:t>
                      </a:r>
                      <a:endParaRPr lang="en-US" sz="1400" kern="150" baseline="3000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Doubling /2yr**</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smtClean="0">
                          <a:latin typeface="Times New Roman"/>
                          <a:ea typeface="SimSun"/>
                          <a:cs typeface="Mangal"/>
                        </a:rPr>
                        <a:t>Yes: </a:t>
                      </a:r>
                      <a:r>
                        <a:rPr lang="en-US" sz="1400" kern="150" dirty="0">
                          <a:latin typeface="Times New Roman"/>
                          <a:ea typeface="SimSun"/>
                          <a:cs typeface="Mangal"/>
                        </a:rPr>
                        <a:t/>
                      </a:r>
                      <a:br>
                        <a:rPr lang="en-US" sz="1400" kern="150" dirty="0">
                          <a:latin typeface="Times New Roman"/>
                          <a:ea typeface="SimSun"/>
                          <a:cs typeface="Mangal"/>
                        </a:rPr>
                      </a:br>
                      <a:r>
                        <a:rPr lang="en-US" sz="1400" kern="150" dirty="0">
                          <a:latin typeface="Times New Roman"/>
                          <a:ea typeface="SimSun"/>
                          <a:cs typeface="Mangal"/>
                        </a:rPr>
                        <a:t>Del. Fcst fields</a:t>
                      </a:r>
                    </a:p>
                  </a:txBody>
                  <a:tcPr marL="19050" marR="19050" marT="0" marB="0"/>
                </a:tc>
                <a:tc>
                  <a:txBody>
                    <a:bodyPr/>
                    <a:lstStyle/>
                    <a:p>
                      <a:pPr marL="0" marR="0" algn="just">
                        <a:spcBef>
                          <a:spcPts val="0"/>
                        </a:spcBef>
                        <a:spcAft>
                          <a:spcPts val="0"/>
                        </a:spcAft>
                      </a:pPr>
                      <a:r>
                        <a:rPr lang="en-US" sz="1400" kern="150" dirty="0">
                          <a:latin typeface="Times New Roman"/>
                          <a:ea typeface="SimSun"/>
                          <a:cs typeface="Mangal"/>
                        </a:rPr>
                        <a:t>GRIB/NetCDF</a:t>
                      </a: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1.3</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~49</a:t>
                      </a:r>
                      <a:endParaRPr lang="en-US" sz="1400" kern="150" dirty="0">
                        <a:latin typeface="Times New Roman"/>
                        <a:ea typeface="SimSun"/>
                        <a:cs typeface="Mangal"/>
                      </a:endParaRPr>
                    </a:p>
                  </a:txBody>
                  <a:tcPr marL="19050" marR="19050" marT="0" marB="0"/>
                </a:tc>
              </a:tr>
              <a:tr h="490875">
                <a:tc>
                  <a:txBody>
                    <a:bodyPr/>
                    <a:lstStyle/>
                    <a:p>
                      <a:pPr marL="0" marR="0" algn="just">
                        <a:spcBef>
                          <a:spcPts val="0"/>
                        </a:spcBef>
                        <a:spcAft>
                          <a:spcPts val="0"/>
                        </a:spcAft>
                      </a:pPr>
                      <a:r>
                        <a:rPr lang="en-US" sz="1400" kern="150" dirty="0" smtClean="0">
                          <a:latin typeface="Times New Roman"/>
                          <a:ea typeface="SimSun"/>
                          <a:cs typeface="Mangal"/>
                        </a:rPr>
                        <a:t>AOGCM’s Climate</a:t>
                      </a:r>
                      <a:r>
                        <a:rPr lang="en-US" sz="1400" kern="150" baseline="30000" dirty="0" smtClean="0">
                          <a:latin typeface="Times New Roman"/>
                          <a:ea typeface="SimSun"/>
                          <a:cs typeface="Mangal"/>
                        </a:rPr>
                        <a:t>2</a:t>
                      </a:r>
                      <a:endParaRPr lang="en-US" sz="1400" kern="150" baseline="3000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a:latin typeface="Times New Roman"/>
                          <a:ea typeface="SimSun"/>
                          <a:cs typeface="Mangal"/>
                        </a:rPr>
                        <a:t>Step function</a:t>
                      </a:r>
                    </a:p>
                  </a:txBody>
                  <a:tcPr marL="19050" marR="19050" marT="0" marB="0"/>
                </a:tc>
                <a:tc>
                  <a:txBody>
                    <a:bodyPr/>
                    <a:lstStyle/>
                    <a:p>
                      <a:pPr marL="0" marR="0" algn="l">
                        <a:spcBef>
                          <a:spcPts val="0"/>
                        </a:spcBef>
                        <a:spcAft>
                          <a:spcPts val="0"/>
                        </a:spcAft>
                      </a:pPr>
                      <a:r>
                        <a:rPr lang="en-US" sz="1400" kern="150" dirty="0">
                          <a:latin typeface="Times New Roman"/>
                          <a:ea typeface="SimSun"/>
                          <a:cs typeface="Mangal"/>
                        </a:rPr>
                        <a:t>Yes: </a:t>
                      </a:r>
                      <a:r>
                        <a:rPr lang="en-US" sz="1400" kern="150" dirty="0" smtClean="0">
                          <a:latin typeface="Times New Roman"/>
                          <a:ea typeface="SimSun"/>
                          <a:cs typeface="Mangal"/>
                        </a:rPr>
                        <a:t> Maintain Two IPCC AR cycles</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NetCDF (4)</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0.1</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~40</a:t>
                      </a:r>
                      <a:endParaRPr lang="en-US" sz="1400" kern="150" dirty="0">
                        <a:latin typeface="Times New Roman"/>
                        <a:ea typeface="SimSun"/>
                        <a:cs typeface="Mangal"/>
                      </a:endParaRPr>
                    </a:p>
                  </a:txBody>
                  <a:tcPr marL="19050" marR="19050" marT="0" marB="0"/>
                </a:tc>
              </a:tr>
              <a:tr h="490875">
                <a:tc>
                  <a:txBody>
                    <a:bodyPr/>
                    <a:lstStyle/>
                    <a:p>
                      <a:pPr marL="0" marR="0" algn="just">
                        <a:spcBef>
                          <a:spcPts val="0"/>
                        </a:spcBef>
                        <a:spcAft>
                          <a:spcPts val="0"/>
                        </a:spcAft>
                      </a:pPr>
                      <a:r>
                        <a:rPr lang="en-US" sz="1400" kern="150" dirty="0">
                          <a:latin typeface="Times New Roman"/>
                          <a:ea typeface="SimSun"/>
                          <a:cs typeface="Mangal"/>
                        </a:rPr>
                        <a:t>Reanalysis</a:t>
                      </a:r>
                      <a:r>
                        <a:rPr lang="en-US" sz="1400" kern="150" baseline="30000" dirty="0">
                          <a:latin typeface="Times New Roman"/>
                          <a:ea typeface="SimSun"/>
                          <a:cs typeface="Mangal"/>
                        </a:rPr>
                        <a:t>3</a:t>
                      </a:r>
                    </a:p>
                  </a:txBody>
                  <a:tcPr marL="19050" marR="19050" marT="0" marB="0"/>
                </a:tc>
                <a:tc>
                  <a:txBody>
                    <a:bodyPr/>
                    <a:lstStyle/>
                    <a:p>
                      <a:pPr marL="0" marR="0" algn="just">
                        <a:spcBef>
                          <a:spcPts val="0"/>
                        </a:spcBef>
                        <a:spcAft>
                          <a:spcPts val="0"/>
                        </a:spcAft>
                      </a:pPr>
                      <a:r>
                        <a:rPr lang="en-US" sz="1400" kern="150" dirty="0">
                          <a:latin typeface="Times New Roman"/>
                          <a:ea typeface="SimSun"/>
                          <a:cs typeface="Mangal"/>
                        </a:rPr>
                        <a:t>Step function</a:t>
                      </a:r>
                    </a:p>
                  </a:txBody>
                  <a:tcPr marL="19050" marR="19050" marT="0" marB="0"/>
                </a:tc>
                <a:tc>
                  <a:txBody>
                    <a:bodyPr/>
                    <a:lstStyle/>
                    <a:p>
                      <a:pPr marL="0" marR="0" algn="l">
                        <a:spcBef>
                          <a:spcPts val="0"/>
                        </a:spcBef>
                        <a:spcAft>
                          <a:spcPts val="0"/>
                        </a:spcAft>
                      </a:pPr>
                      <a:r>
                        <a:rPr lang="en-US" sz="1400" kern="150" dirty="0">
                          <a:latin typeface="Times New Roman"/>
                          <a:ea typeface="SimSun"/>
                          <a:cs typeface="Mangal"/>
                        </a:rPr>
                        <a:t>Yes: 2 </a:t>
                      </a:r>
                      <a:r>
                        <a:rPr lang="en-US" sz="1400" kern="150" dirty="0" smtClean="0">
                          <a:latin typeface="Times New Roman"/>
                          <a:ea typeface="SimSun"/>
                          <a:cs typeface="Mangal"/>
                        </a:rPr>
                        <a:t>Reanal </a:t>
                      </a:r>
                      <a:r>
                        <a:rPr lang="en-US" sz="1400" kern="150" dirty="0">
                          <a:latin typeface="Times New Roman"/>
                          <a:ea typeface="SimSun"/>
                          <a:cs typeface="Mangal"/>
                        </a:rPr>
                        <a:t>cycles</a:t>
                      </a: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GRIB/NetCDF (4)</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.3</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~36</a:t>
                      </a:r>
                      <a:endParaRPr lang="en-US" sz="1400" kern="150" dirty="0">
                        <a:latin typeface="Times New Roman"/>
                        <a:ea typeface="SimSun"/>
                        <a:cs typeface="Mangal"/>
                      </a:endParaRPr>
                    </a:p>
                  </a:txBody>
                  <a:tcPr marL="19050" marR="19050" marT="0" marB="0"/>
                </a:tc>
              </a:tr>
              <a:tr h="490875">
                <a:tc>
                  <a:txBody>
                    <a:bodyPr/>
                    <a:lstStyle/>
                    <a:p>
                      <a:pPr marL="0" marR="0" algn="just">
                        <a:spcBef>
                          <a:spcPts val="0"/>
                        </a:spcBef>
                        <a:spcAft>
                          <a:spcPts val="0"/>
                        </a:spcAft>
                      </a:pPr>
                      <a:r>
                        <a:rPr lang="en-US" sz="1400" kern="150" dirty="0">
                          <a:latin typeface="Times New Roman"/>
                          <a:ea typeface="SimSun"/>
                          <a:cs typeface="Mangal"/>
                        </a:rPr>
                        <a:t>Regional </a:t>
                      </a:r>
                      <a:r>
                        <a:rPr lang="en-US" sz="1400" kern="150" dirty="0" smtClean="0">
                          <a:latin typeface="Times New Roman"/>
                          <a:ea typeface="SimSun"/>
                          <a:cs typeface="Mangal"/>
                        </a:rPr>
                        <a:t>Downscaled</a:t>
                      </a:r>
                      <a:r>
                        <a:rPr lang="en-US" sz="1400" kern="150" baseline="30000" dirty="0" smtClean="0">
                          <a:latin typeface="Times New Roman"/>
                          <a:ea typeface="SimSun"/>
                          <a:cs typeface="Mangal"/>
                        </a:rPr>
                        <a:t>4</a:t>
                      </a:r>
                      <a:endParaRPr lang="en-US" sz="1400" kern="150" baseline="3000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Linear</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smtClean="0">
                          <a:latin typeface="Times New Roman"/>
                          <a:ea typeface="SimSun"/>
                          <a:cs typeface="Mangal"/>
                        </a:rPr>
                        <a:t>Yes 10 </a:t>
                      </a:r>
                      <a:r>
                        <a:rPr lang="en-US" sz="1400" kern="150" dirty="0">
                          <a:latin typeface="Times New Roman"/>
                          <a:ea typeface="SimSun"/>
                          <a:cs typeface="Mangal"/>
                        </a:rPr>
                        <a:t>years</a:t>
                      </a: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NetCDF (4)</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0.002</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5</a:t>
                      </a:r>
                      <a:endParaRPr lang="en-US" sz="1400" kern="150" dirty="0">
                        <a:latin typeface="Times New Roman"/>
                        <a:ea typeface="SimSun"/>
                        <a:cs typeface="Mangal"/>
                      </a:endParaRPr>
                    </a:p>
                  </a:txBody>
                  <a:tcPr marL="19050" marR="19050" marT="0" marB="0"/>
                </a:tc>
              </a:tr>
              <a:tr h="726227">
                <a:tc>
                  <a:txBody>
                    <a:bodyPr/>
                    <a:lstStyle/>
                    <a:p>
                      <a:pPr marL="0" marR="0" algn="just">
                        <a:spcBef>
                          <a:spcPts val="0"/>
                        </a:spcBef>
                        <a:spcAft>
                          <a:spcPts val="0"/>
                        </a:spcAft>
                      </a:pPr>
                      <a:r>
                        <a:rPr lang="en-US" sz="1400" kern="150" dirty="0" smtClean="0">
                          <a:latin typeface="Times New Roman"/>
                          <a:ea typeface="SimSun"/>
                          <a:cs typeface="Mangal"/>
                        </a:rPr>
                        <a:t>Reanalysis </a:t>
                      </a:r>
                      <a:r>
                        <a:rPr lang="en-US" sz="1400" kern="150" dirty="0">
                          <a:latin typeface="Times New Roman"/>
                          <a:ea typeface="SimSun"/>
                          <a:cs typeface="Mangal"/>
                        </a:rPr>
                        <a:t>Clearinghouse Observations</a:t>
                      </a:r>
                      <a:r>
                        <a:rPr lang="en-US" sz="1400" kern="150" baseline="30000" dirty="0">
                          <a:latin typeface="Times New Roman"/>
                          <a:ea typeface="SimSun"/>
                          <a:cs typeface="Mangal"/>
                        </a:rPr>
                        <a:t>5</a:t>
                      </a: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Linear</a:t>
                      </a:r>
                      <a:endParaRPr lang="en-US" sz="1400" kern="150" dirty="0">
                        <a:latin typeface="Times New Roman"/>
                        <a:ea typeface="SimSun"/>
                        <a:cs typeface="Mangal"/>
                      </a:endParaRPr>
                    </a:p>
                  </a:txBody>
                  <a:tcPr marL="19050" marR="19050" marT="0" marB="0"/>
                </a:tc>
                <a:tc>
                  <a:txBody>
                    <a:bodyPr/>
                    <a:lstStyle/>
                    <a:p>
                      <a:pPr marL="0" marR="0" algn="l">
                        <a:spcBef>
                          <a:spcPts val="0"/>
                        </a:spcBef>
                        <a:spcAft>
                          <a:spcPts val="0"/>
                        </a:spcAft>
                      </a:pPr>
                      <a:r>
                        <a:rPr lang="en-US" sz="1400" kern="150" dirty="0" smtClean="0">
                          <a:latin typeface="Times New Roman"/>
                          <a:ea typeface="SimSun"/>
                          <a:cs typeface="Mangal"/>
                        </a:rPr>
                        <a:t>No </a:t>
                      </a:r>
                    </a:p>
                    <a:p>
                      <a:pPr marL="0" marR="0" algn="l">
                        <a:spcBef>
                          <a:spcPts val="0"/>
                        </a:spcBef>
                        <a:spcAft>
                          <a:spcPts val="0"/>
                        </a:spcAft>
                      </a:pPr>
                      <a:r>
                        <a:rPr lang="en-US" sz="1400" kern="150" dirty="0" smtClean="0">
                          <a:latin typeface="Times New Roman"/>
                          <a:ea typeface="SimSun"/>
                          <a:cs typeface="Mangal"/>
                        </a:rPr>
                        <a:t>WCRP/ WOAP/other</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a:latin typeface="Times New Roman"/>
                          <a:ea typeface="SimSun"/>
                          <a:cs typeface="Mangal"/>
                        </a:rPr>
                        <a:t>various</a:t>
                      </a: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0.005</a:t>
                      </a:r>
                      <a:endParaRPr lang="en-US" sz="1400" kern="150" dirty="0">
                        <a:latin typeface="Times New Roman"/>
                        <a:ea typeface="SimSun"/>
                        <a:cs typeface="Mangal"/>
                      </a:endParaRPr>
                    </a:p>
                  </a:txBody>
                  <a:tcPr marL="19050" marR="19050" marT="0" marB="0"/>
                </a:tc>
                <a:tc>
                  <a:txBody>
                    <a:bodyPr/>
                    <a:lstStyle/>
                    <a:p>
                      <a:pPr marL="0" marR="0" algn="just">
                        <a:spcBef>
                          <a:spcPts val="0"/>
                        </a:spcBef>
                        <a:spcAft>
                          <a:spcPts val="0"/>
                        </a:spcAft>
                      </a:pPr>
                      <a:r>
                        <a:rPr lang="en-US" sz="1400" kern="150" dirty="0" smtClean="0">
                          <a:latin typeface="Times New Roman"/>
                          <a:ea typeface="SimSun"/>
                          <a:cs typeface="Mangal"/>
                        </a:rPr>
                        <a:t>1</a:t>
                      </a:r>
                      <a:endParaRPr lang="en-US" sz="1400" kern="150" dirty="0">
                        <a:latin typeface="Times New Roman"/>
                        <a:ea typeface="SimSun"/>
                        <a:cs typeface="Mangal"/>
                      </a:endParaRPr>
                    </a:p>
                  </a:txBody>
                  <a:tcPr marL="19050" marR="19050" marT="0" marB="0"/>
                </a:tc>
              </a:tr>
              <a:tr h="490875">
                <a:tc>
                  <a:txBody>
                    <a:bodyPr/>
                    <a:lstStyle/>
                    <a:p>
                      <a:r>
                        <a:rPr lang="en-US" sz="1400" dirty="0" smtClean="0">
                          <a:latin typeface="Times New Roman" pitchFamily="18" charset="0"/>
                          <a:cs typeface="Times New Roman" pitchFamily="18" charset="0"/>
                        </a:rPr>
                        <a:t>Totals</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1.7 PB</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131 PB</a:t>
                      </a:r>
                      <a:endParaRPr lang="en-US" sz="1400" dirty="0">
                        <a:latin typeface="Times New Roman" pitchFamily="18" charset="0"/>
                        <a:cs typeface="Times New Roman" pitchFamily="18" charset="0"/>
                      </a:endParaRPr>
                    </a:p>
                  </a:txBody>
                  <a:tcPr/>
                </a:tc>
              </a:tr>
            </a:tbl>
          </a:graphicData>
        </a:graphic>
      </p:graphicFrame>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4"/>
          <p:cNvSpPr>
            <a:spLocks noGrp="1"/>
          </p:cNvSpPr>
          <p:nvPr>
            <p:ph idx="1"/>
          </p:nvPr>
        </p:nvSpPr>
        <p:spPr>
          <a:xfrm>
            <a:off x="152400" y="1524000"/>
            <a:ext cx="8229600" cy="4495800"/>
          </a:xfrm>
        </p:spPr>
        <p:txBody>
          <a:bodyPr/>
          <a:lstStyle/>
          <a:p>
            <a:pPr>
              <a:lnSpc>
                <a:spcPct val="150000"/>
              </a:lnSpc>
            </a:pPr>
            <a:r>
              <a:rPr lang="en-US" sz="2400" dirty="0" smtClean="0">
                <a:latin typeface="Arial" charset="0"/>
                <a:cs typeface="Arial" charset="0"/>
              </a:rPr>
              <a:t>Project Staff</a:t>
            </a:r>
          </a:p>
          <a:p>
            <a:pPr>
              <a:lnSpc>
                <a:spcPct val="150000"/>
              </a:lnSpc>
            </a:pPr>
            <a:r>
              <a:rPr lang="en-US" sz="2400" dirty="0" smtClean="0">
                <a:latin typeface="Arial" charset="0"/>
                <a:cs typeface="Arial" charset="0"/>
              </a:rPr>
              <a:t>Background: NOMADS</a:t>
            </a:r>
          </a:p>
          <a:p>
            <a:pPr>
              <a:lnSpc>
                <a:spcPct val="150000"/>
              </a:lnSpc>
            </a:pPr>
            <a:r>
              <a:rPr lang="en-US" sz="2400" dirty="0" smtClean="0">
                <a:latin typeface="Arial" charset="0"/>
                <a:cs typeface="Arial" charset="0"/>
              </a:rPr>
              <a:t>Mission, Goals, and Objectives</a:t>
            </a:r>
          </a:p>
          <a:p>
            <a:pPr>
              <a:lnSpc>
                <a:spcPct val="150000"/>
              </a:lnSpc>
            </a:pPr>
            <a:r>
              <a:rPr lang="en-US" sz="2400" dirty="0" smtClean="0">
                <a:latin typeface="Arial" charset="0"/>
                <a:cs typeface="Arial" charset="0"/>
              </a:rPr>
              <a:t>User Statistics and Data Availability</a:t>
            </a:r>
          </a:p>
          <a:p>
            <a:pPr>
              <a:lnSpc>
                <a:spcPct val="150000"/>
              </a:lnSpc>
            </a:pPr>
            <a:r>
              <a:rPr lang="en-US" sz="2400" dirty="0" smtClean="0">
                <a:latin typeface="Arial" charset="0"/>
                <a:cs typeface="Arial" charset="0"/>
              </a:rPr>
              <a:t>Spin-up Plan and System Design</a:t>
            </a:r>
          </a:p>
          <a:p>
            <a:pPr>
              <a:lnSpc>
                <a:spcPct val="150000"/>
              </a:lnSpc>
            </a:pPr>
            <a:r>
              <a:rPr lang="en-US" sz="2400" dirty="0" smtClean="0">
                <a:latin typeface="Arial" charset="0"/>
                <a:cs typeface="Arial" charset="0"/>
              </a:rPr>
              <a:t>User Requirements and Science Tools</a:t>
            </a:r>
          </a:p>
          <a:p>
            <a:pPr>
              <a:lnSpc>
                <a:spcPct val="150000"/>
              </a:lnSpc>
            </a:pPr>
            <a:r>
              <a:rPr lang="en-US" sz="2400" dirty="0" smtClean="0">
                <a:latin typeface="Arial" charset="0"/>
                <a:cs typeface="Arial" charset="0"/>
              </a:rPr>
              <a:t>Program </a:t>
            </a:r>
            <a:r>
              <a:rPr lang="en-US" sz="2400" dirty="0" smtClean="0">
                <a:latin typeface="Arial" charset="0"/>
                <a:cs typeface="Arial" charset="0"/>
              </a:rPr>
              <a:t>Support and Next Steps</a:t>
            </a:r>
          </a:p>
        </p:txBody>
      </p:sp>
      <p:pic>
        <p:nvPicPr>
          <p:cNvPr id="7" name="Picture 6" descr="GO-ESSP logo member.jpg"/>
          <p:cNvPicPr>
            <a:picLocks noChangeAspect="1"/>
          </p:cNvPicPr>
          <p:nvPr/>
        </p:nvPicPr>
        <p:blipFill>
          <a:blip r:embed="rId2"/>
          <a:srcRect/>
          <a:stretch>
            <a:fillRect/>
          </a:stretch>
        </p:blipFill>
        <p:spPr bwMode="auto">
          <a:xfrm>
            <a:off x="7726363" y="5726113"/>
            <a:ext cx="1189037" cy="990600"/>
          </a:xfrm>
          <a:prstGeom prst="rect">
            <a:avLst/>
          </a:prstGeom>
          <a:noFill/>
          <a:ln w="9525">
            <a:solidFill>
              <a:schemeClr val="tx2">
                <a:lumMod val="75000"/>
              </a:schemeClr>
            </a:solidFill>
            <a:miter lim="800000"/>
            <a:headEnd/>
            <a:tailEnd/>
          </a:ln>
        </p:spPr>
      </p:pic>
      <p:pic>
        <p:nvPicPr>
          <p:cNvPr id="27653" name="Picture 8" descr="nomads_logo"/>
          <p:cNvPicPr>
            <a:picLocks noChangeAspect="1" noChangeArrowheads="1"/>
          </p:cNvPicPr>
          <p:nvPr/>
        </p:nvPicPr>
        <p:blipFill>
          <a:blip r:embed="rId3"/>
          <a:srcRect/>
          <a:stretch>
            <a:fillRect/>
          </a:stretch>
        </p:blipFill>
        <p:spPr bwMode="auto">
          <a:xfrm>
            <a:off x="6680200" y="4972050"/>
            <a:ext cx="2235200" cy="666750"/>
          </a:xfrm>
          <a:prstGeom prst="rect">
            <a:avLst/>
          </a:prstGeom>
          <a:solidFill>
            <a:schemeClr val="accent1"/>
          </a:solidFill>
          <a:ln w="9525">
            <a:solidFill>
              <a:schemeClr val="tx1"/>
            </a:solidFill>
            <a:miter lim="800000"/>
            <a:headEnd/>
            <a:tailEnd/>
          </a:ln>
        </p:spPr>
      </p:pic>
      <p:pic>
        <p:nvPicPr>
          <p:cNvPr id="27654" name="Picture 9" descr="NOAAlogo"/>
          <p:cNvPicPr>
            <a:picLocks noChangeAspect="1" noChangeArrowheads="1"/>
          </p:cNvPicPr>
          <p:nvPr/>
        </p:nvPicPr>
        <p:blipFill>
          <a:blip r:embed="rId4"/>
          <a:srcRect/>
          <a:stretch>
            <a:fillRect/>
          </a:stretch>
        </p:blipFill>
        <p:spPr bwMode="auto">
          <a:xfrm>
            <a:off x="8580438" y="4949825"/>
            <a:ext cx="323850" cy="304800"/>
          </a:xfrm>
          <a:prstGeom prst="rect">
            <a:avLst/>
          </a:prstGeom>
          <a:noFill/>
          <a:ln w="9525">
            <a:noFill/>
            <a:miter lim="800000"/>
            <a:headEnd/>
            <a:tailEnd/>
          </a:ln>
        </p:spPr>
      </p:pic>
      <p:pic>
        <p:nvPicPr>
          <p:cNvPr id="27655" name="Picture 11" descr="nomads.png"/>
          <p:cNvPicPr>
            <a:picLocks noChangeAspect="1"/>
          </p:cNvPicPr>
          <p:nvPr/>
        </p:nvPicPr>
        <p:blipFill>
          <a:blip r:embed="rId5"/>
          <a:srcRect/>
          <a:stretch>
            <a:fillRect/>
          </a:stretch>
        </p:blipFill>
        <p:spPr bwMode="auto">
          <a:xfrm>
            <a:off x="5794375" y="1503363"/>
            <a:ext cx="3197225" cy="3373437"/>
          </a:xfrm>
          <a:prstGeom prst="rect">
            <a:avLst/>
          </a:prstGeom>
          <a:noFill/>
          <a:ln w="9525">
            <a:noFill/>
            <a:miter lim="800000"/>
            <a:headEnd/>
            <a:tailEnd/>
          </a:ln>
        </p:spPr>
      </p:pic>
      <p:sp>
        <p:nvSpPr>
          <p:cNvPr id="9" name="Rounded Rectangle 8"/>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Outline</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457200" y="1541463"/>
            <a:ext cx="8229600" cy="4525962"/>
          </a:xfrm>
        </p:spPr>
        <p:txBody>
          <a:bodyPr/>
          <a:lstStyle/>
          <a:p>
            <a:pPr eaLnBrk="1" hangingPunct="1"/>
            <a:r>
              <a:rPr lang="en-US" sz="2400" dirty="0" smtClean="0">
                <a:latin typeface="Arial" charset="0"/>
                <a:cs typeface="Arial" charset="0"/>
              </a:rPr>
              <a:t>Different combinations of community assets will solve different problems</a:t>
            </a:r>
          </a:p>
          <a:p>
            <a:pPr lvl="1" eaLnBrk="1" hangingPunct="1"/>
            <a:endParaRPr lang="en-US" sz="2000" dirty="0" smtClean="0">
              <a:latin typeface="Arial" charset="0"/>
              <a:cs typeface="Arial" charset="0"/>
            </a:endParaRPr>
          </a:p>
          <a:p>
            <a:pPr eaLnBrk="1" hangingPunct="1"/>
            <a:r>
              <a:rPr lang="en-US" sz="2400" dirty="0" smtClean="0">
                <a:latin typeface="Arial" charset="0"/>
                <a:cs typeface="Arial" charset="0"/>
              </a:rPr>
              <a:t>Can be tailored to current near-term solutions</a:t>
            </a:r>
          </a:p>
          <a:p>
            <a:pPr lvl="1" eaLnBrk="1" hangingPunct="1"/>
            <a:endParaRPr lang="en-US" sz="2000" dirty="0" smtClean="0">
              <a:latin typeface="Arial" charset="0"/>
              <a:cs typeface="Arial" charset="0"/>
            </a:endParaRPr>
          </a:p>
          <a:p>
            <a:pPr eaLnBrk="1" hangingPunct="1"/>
            <a:r>
              <a:rPr lang="en-US" sz="2400" dirty="0" smtClean="0">
                <a:latin typeface="Arial" charset="0"/>
                <a:cs typeface="Arial" charset="0"/>
              </a:rPr>
              <a:t>Effective use of existing portals for data access and distribution, and for existing transport technologies will increase chances of success.</a:t>
            </a:r>
          </a:p>
          <a:p>
            <a:pPr lvl="1" eaLnBrk="1" hangingPunct="1"/>
            <a:endParaRPr lang="en-US" sz="2000" dirty="0" smtClean="0">
              <a:latin typeface="Arial" charset="0"/>
              <a:cs typeface="Arial" charset="0"/>
            </a:endParaRPr>
          </a:p>
          <a:p>
            <a:pPr eaLnBrk="1" hangingPunct="1"/>
            <a:r>
              <a:rPr lang="en-US" sz="2400" dirty="0" smtClean="0">
                <a:latin typeface="Arial" charset="0"/>
                <a:cs typeface="Arial" charset="0"/>
              </a:rPr>
              <a:t>NOMADS participates </a:t>
            </a:r>
            <a:r>
              <a:rPr lang="en-US" sz="2400" dirty="0" smtClean="0">
                <a:latin typeface="Arial" charset="0"/>
                <a:cs typeface="Arial" charset="0"/>
              </a:rPr>
              <a:t>in a broader NOAA-wide and Agency-wide framework for a comprehensive suite of modeling services (e.g., GO-ESSP, ESGF, NCPP, etc.)</a:t>
            </a:r>
          </a:p>
        </p:txBody>
      </p:sp>
      <p:sp>
        <p:nvSpPr>
          <p:cNvPr id="4" name="Rounded Rectangle 3"/>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Data </a:t>
            </a:r>
            <a:r>
              <a:rPr lang="en-US" sz="3200" b="1" kern="0" dirty="0">
                <a:solidFill>
                  <a:srgbClr val="000000"/>
                </a:solidFill>
                <a:latin typeface="Calibri" pitchFamily="-106" charset="0"/>
                <a:ea typeface="ＭＳ Ｐゴシック" pitchFamily="1" charset="-128"/>
              </a:rPr>
              <a:t>Management Philosophy</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6" name="Straight Connector 135"/>
          <p:cNvCxnSpPr>
            <a:stCxn id="72764" idx="3"/>
            <a:endCxn id="72766" idx="1"/>
          </p:cNvCxnSpPr>
          <p:nvPr/>
        </p:nvCxnSpPr>
        <p:spPr>
          <a:xfrm>
            <a:off x="3886200" y="6438900"/>
            <a:ext cx="160020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62" name="Straight Connector 161"/>
          <p:cNvCxnSpPr>
            <a:stCxn id="72731" idx="1"/>
            <a:endCxn id="72734" idx="3"/>
          </p:cNvCxnSpPr>
          <p:nvPr/>
        </p:nvCxnSpPr>
        <p:spPr>
          <a:xfrm rot="10800000">
            <a:off x="3657600" y="4495800"/>
            <a:ext cx="2743200" cy="1588"/>
          </a:xfrm>
          <a:prstGeom prst="line">
            <a:avLst/>
          </a:prstGeom>
        </p:spPr>
        <p:style>
          <a:lnRef idx="2">
            <a:schemeClr val="dk1"/>
          </a:lnRef>
          <a:fillRef idx="0">
            <a:schemeClr val="dk1"/>
          </a:fillRef>
          <a:effectRef idx="1">
            <a:schemeClr val="dk1"/>
          </a:effectRef>
          <a:fontRef idx="minor">
            <a:schemeClr val="tx1"/>
          </a:fontRef>
        </p:style>
      </p:cxnSp>
      <p:cxnSp>
        <p:nvCxnSpPr>
          <p:cNvPr id="147" name="Straight Connector 146"/>
          <p:cNvCxnSpPr/>
          <p:nvPr/>
        </p:nvCxnSpPr>
        <p:spPr>
          <a:xfrm rot="5400000">
            <a:off x="3009900" y="4686300"/>
            <a:ext cx="230188" cy="1588"/>
          </a:xfrm>
          <a:prstGeom prst="line">
            <a:avLst/>
          </a:prstGeom>
        </p:spPr>
        <p:style>
          <a:lnRef idx="2">
            <a:schemeClr val="dk1"/>
          </a:lnRef>
          <a:fillRef idx="0">
            <a:schemeClr val="dk1"/>
          </a:fillRef>
          <a:effectRef idx="1">
            <a:schemeClr val="dk1"/>
          </a:effectRef>
          <a:fontRef idx="minor">
            <a:schemeClr val="tx1"/>
          </a:fontRef>
        </p:style>
      </p:cxnSp>
      <p:cxnSp>
        <p:nvCxnSpPr>
          <p:cNvPr id="137" name="Shape 136"/>
          <p:cNvCxnSpPr>
            <a:endCxn id="72764" idx="1"/>
          </p:cNvCxnSpPr>
          <p:nvPr/>
        </p:nvCxnSpPr>
        <p:spPr>
          <a:xfrm rot="16200000" flipH="1">
            <a:off x="1162050" y="5238750"/>
            <a:ext cx="1943100" cy="457200"/>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39" name="Straight Connector 138"/>
          <p:cNvCxnSpPr/>
          <p:nvPr/>
        </p:nvCxnSpPr>
        <p:spPr>
          <a:xfrm rot="5400000">
            <a:off x="4151313" y="4686300"/>
            <a:ext cx="230188" cy="1587"/>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p:cNvCxnSpPr/>
          <p:nvPr/>
        </p:nvCxnSpPr>
        <p:spPr>
          <a:xfrm rot="10800000">
            <a:off x="6629400" y="1141413"/>
            <a:ext cx="304800" cy="1587"/>
          </a:xfrm>
          <a:prstGeom prst="line">
            <a:avLst/>
          </a:prstGeom>
        </p:spPr>
        <p:style>
          <a:lnRef idx="2">
            <a:schemeClr val="dk1"/>
          </a:lnRef>
          <a:fillRef idx="0">
            <a:schemeClr val="dk1"/>
          </a:fillRef>
          <a:effectRef idx="1">
            <a:schemeClr val="dk1"/>
          </a:effectRef>
          <a:fontRef idx="minor">
            <a:schemeClr val="tx1"/>
          </a:fontRef>
        </p:style>
      </p:cxnSp>
      <p:sp>
        <p:nvSpPr>
          <p:cNvPr id="72712" name="Rectangle 5"/>
          <p:cNvSpPr>
            <a:spLocks noChangeArrowheads="1"/>
          </p:cNvSpPr>
          <p:nvPr/>
        </p:nvSpPr>
        <p:spPr bwMode="auto">
          <a:xfrm>
            <a:off x="7086600" y="4953000"/>
            <a:ext cx="762000" cy="990600"/>
          </a:xfrm>
          <a:prstGeom prst="rect">
            <a:avLst/>
          </a:prstGeom>
          <a:solidFill>
            <a:srgbClr val="F6EB0A"/>
          </a:solidFill>
          <a:ln w="9525">
            <a:solidFill>
              <a:schemeClr val="tx1"/>
            </a:solidFill>
            <a:miter lim="800000"/>
            <a:headEnd/>
            <a:tailEnd/>
          </a:ln>
        </p:spPr>
        <p:txBody>
          <a:bodyPr wrap="none" anchor="ctr"/>
          <a:lstStyle/>
          <a:p>
            <a:pPr algn="ctr" eaLnBrk="0" hangingPunct="0"/>
            <a:r>
              <a:rPr lang="en-US" sz="1200">
                <a:latin typeface="Times New Roman" pitchFamily="18" charset="0"/>
              </a:rPr>
              <a:t>Private or</a:t>
            </a:r>
          </a:p>
          <a:p>
            <a:pPr algn="ctr" eaLnBrk="0" hangingPunct="0"/>
            <a:r>
              <a:rPr lang="en-US" sz="1200">
                <a:latin typeface="Times New Roman" pitchFamily="18" charset="0"/>
              </a:rPr>
              <a:t>published</a:t>
            </a:r>
          </a:p>
          <a:p>
            <a:pPr algn="ctr" eaLnBrk="0" hangingPunct="0"/>
            <a:r>
              <a:rPr lang="en-US" sz="1200">
                <a:latin typeface="Times New Roman" pitchFamily="18" charset="0"/>
              </a:rPr>
              <a:t>results</a:t>
            </a:r>
          </a:p>
        </p:txBody>
      </p:sp>
      <p:sp>
        <p:nvSpPr>
          <p:cNvPr id="2053" name="Rectangle 7"/>
          <p:cNvSpPr>
            <a:spLocks noChangeArrowheads="1"/>
          </p:cNvSpPr>
          <p:nvPr/>
        </p:nvSpPr>
        <p:spPr bwMode="auto">
          <a:xfrm>
            <a:off x="1934066" y="533400"/>
            <a:ext cx="4724400" cy="2362200"/>
          </a:xfrm>
          <a:prstGeom prst="rect">
            <a:avLst/>
          </a:prstGeom>
          <a:solidFill>
            <a:schemeClr val="accent1"/>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ea typeface="ＭＳ Ｐゴシック" pitchFamily="1" charset="-128"/>
            </a:endParaRPr>
          </a:p>
        </p:txBody>
      </p:sp>
      <p:sp>
        <p:nvSpPr>
          <p:cNvPr id="2054" name="Rectangle 8"/>
          <p:cNvSpPr>
            <a:spLocks noChangeArrowheads="1"/>
          </p:cNvSpPr>
          <p:nvPr/>
        </p:nvSpPr>
        <p:spPr bwMode="auto">
          <a:xfrm rot="16200000">
            <a:off x="5334000" y="990600"/>
            <a:ext cx="1524000" cy="1066800"/>
          </a:xfrm>
          <a:prstGeom prst="rect">
            <a:avLst/>
          </a:prstGeom>
          <a:solidFill>
            <a:schemeClr val="bg2">
              <a:lumMod val="20000"/>
              <a:lumOff val="80000"/>
            </a:schemeClr>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ea typeface="ＭＳ Ｐゴシック" pitchFamily="1" charset="-128"/>
            </a:endParaRPr>
          </a:p>
        </p:txBody>
      </p:sp>
      <p:sp>
        <p:nvSpPr>
          <p:cNvPr id="39952" name="Rectangle 9"/>
          <p:cNvSpPr>
            <a:spLocks noChangeArrowheads="1"/>
          </p:cNvSpPr>
          <p:nvPr/>
        </p:nvSpPr>
        <p:spPr bwMode="auto">
          <a:xfrm>
            <a:off x="3276600" y="609600"/>
            <a:ext cx="762000" cy="4572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Search</a:t>
            </a:r>
          </a:p>
          <a:p>
            <a:pPr algn="ctr" eaLnBrk="0" hangingPunct="0">
              <a:defRPr/>
            </a:pPr>
            <a:r>
              <a:rPr lang="en-US" sz="1200" dirty="0">
                <a:ea typeface="ＭＳ Ｐゴシック" pitchFamily="1" charset="-128"/>
              </a:rPr>
              <a:t>tools</a:t>
            </a:r>
          </a:p>
        </p:txBody>
      </p:sp>
      <p:sp>
        <p:nvSpPr>
          <p:cNvPr id="39953" name="Rectangle 10"/>
          <p:cNvSpPr>
            <a:spLocks noChangeArrowheads="1"/>
          </p:cNvSpPr>
          <p:nvPr/>
        </p:nvSpPr>
        <p:spPr bwMode="auto">
          <a:xfrm>
            <a:off x="3276600" y="1143000"/>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a:ea typeface="ＭＳ Ｐゴシック" pitchFamily="1" charset="-128"/>
              </a:rPr>
              <a:t>Metadata</a:t>
            </a:r>
          </a:p>
        </p:txBody>
      </p:sp>
      <p:sp>
        <p:nvSpPr>
          <p:cNvPr id="39954" name="Rectangle 11"/>
          <p:cNvSpPr>
            <a:spLocks noChangeArrowheads="1"/>
          </p:cNvSpPr>
          <p:nvPr/>
        </p:nvSpPr>
        <p:spPr bwMode="auto">
          <a:xfrm>
            <a:off x="3200400" y="1600200"/>
            <a:ext cx="8382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a:ea typeface="ＭＳ Ｐゴシック" pitchFamily="1" charset="-128"/>
              </a:rPr>
              <a:t>Ontologies</a:t>
            </a:r>
          </a:p>
        </p:txBody>
      </p:sp>
      <p:sp>
        <p:nvSpPr>
          <p:cNvPr id="72722" name="AutoShape 12"/>
          <p:cNvSpPr>
            <a:spLocks noChangeArrowheads="1"/>
          </p:cNvSpPr>
          <p:nvPr/>
        </p:nvSpPr>
        <p:spPr bwMode="auto">
          <a:xfrm>
            <a:off x="4114800" y="533400"/>
            <a:ext cx="1371600" cy="2286000"/>
          </a:xfrm>
          <a:prstGeom prst="roundRect">
            <a:avLst>
              <a:gd name="adj" fmla="val 16667"/>
            </a:avLst>
          </a:prstGeom>
          <a:solidFill>
            <a:srgbClr val="00B8FF"/>
          </a:solidFill>
          <a:ln w="9525">
            <a:solidFill>
              <a:schemeClr val="tx1"/>
            </a:solidFill>
            <a:round/>
            <a:headEnd/>
            <a:tailEnd/>
          </a:ln>
        </p:spPr>
        <p:txBody>
          <a:bodyPr wrap="none" anchor="ctr"/>
          <a:lstStyle/>
          <a:p>
            <a:endParaRPr lang="en-US"/>
          </a:p>
        </p:txBody>
      </p:sp>
      <p:sp>
        <p:nvSpPr>
          <p:cNvPr id="72723" name="Rectangle 13"/>
          <p:cNvSpPr>
            <a:spLocks noChangeArrowheads="1"/>
          </p:cNvSpPr>
          <p:nvPr/>
        </p:nvSpPr>
        <p:spPr bwMode="auto">
          <a:xfrm>
            <a:off x="2057400" y="609600"/>
            <a:ext cx="1066800" cy="1295400"/>
          </a:xfrm>
          <a:prstGeom prst="rect">
            <a:avLst/>
          </a:prstGeom>
          <a:solidFill>
            <a:srgbClr val="F6EB0A"/>
          </a:solidFill>
          <a:ln w="9525">
            <a:solidFill>
              <a:schemeClr val="tx1"/>
            </a:solidFill>
            <a:miter lim="800000"/>
            <a:headEnd/>
            <a:tailEnd/>
          </a:ln>
        </p:spPr>
        <p:txBody>
          <a:bodyPr wrap="none" anchor="ctr"/>
          <a:lstStyle/>
          <a:p>
            <a:pPr algn="ctr" eaLnBrk="0" hangingPunct="0"/>
            <a:r>
              <a:rPr lang="en-US" sz="1200"/>
              <a:t>Public and</a:t>
            </a:r>
          </a:p>
          <a:p>
            <a:pPr algn="ctr" eaLnBrk="0" hangingPunct="0"/>
            <a:r>
              <a:rPr lang="en-US" sz="1200"/>
              <a:t> private </a:t>
            </a:r>
          </a:p>
          <a:p>
            <a:pPr algn="ctr" eaLnBrk="0" hangingPunct="0"/>
            <a:r>
              <a:rPr lang="en-US" sz="1200"/>
              <a:t>catalogue</a:t>
            </a:r>
          </a:p>
        </p:txBody>
      </p:sp>
      <p:sp>
        <p:nvSpPr>
          <p:cNvPr id="39957" name="Rectangle 14"/>
          <p:cNvSpPr>
            <a:spLocks noChangeArrowheads="1"/>
          </p:cNvSpPr>
          <p:nvPr/>
        </p:nvSpPr>
        <p:spPr bwMode="auto">
          <a:xfrm>
            <a:off x="2057400" y="1981200"/>
            <a:ext cx="1066800" cy="7620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Workflow</a:t>
            </a:r>
          </a:p>
          <a:p>
            <a:pPr algn="ctr" eaLnBrk="0" hangingPunct="0">
              <a:defRPr/>
            </a:pPr>
            <a:r>
              <a:rPr lang="en-US" sz="1200" dirty="0">
                <a:ea typeface="ＭＳ Ｐゴシック" pitchFamily="1" charset="-128"/>
              </a:rPr>
              <a:t>generation</a:t>
            </a:r>
          </a:p>
          <a:p>
            <a:pPr algn="ctr" eaLnBrk="0" hangingPunct="0">
              <a:defRPr/>
            </a:pPr>
            <a:r>
              <a:rPr lang="en-US" sz="1200" dirty="0">
                <a:ea typeface="ＭＳ Ｐゴシック" pitchFamily="1" charset="-128"/>
              </a:rPr>
              <a:t>tools</a:t>
            </a:r>
          </a:p>
        </p:txBody>
      </p:sp>
      <p:sp>
        <p:nvSpPr>
          <p:cNvPr id="72725" name="Oval 15"/>
          <p:cNvSpPr>
            <a:spLocks noChangeArrowheads="1"/>
          </p:cNvSpPr>
          <p:nvPr/>
        </p:nvSpPr>
        <p:spPr bwMode="auto">
          <a:xfrm>
            <a:off x="4343400" y="762000"/>
            <a:ext cx="1066800" cy="838200"/>
          </a:xfrm>
          <a:prstGeom prst="ellipse">
            <a:avLst/>
          </a:prstGeom>
          <a:solidFill>
            <a:schemeClr val="bg1"/>
          </a:solidFill>
          <a:ln w="9525">
            <a:solidFill>
              <a:schemeClr val="tx1"/>
            </a:solidFill>
            <a:round/>
            <a:headEnd/>
            <a:tailEnd/>
          </a:ln>
        </p:spPr>
        <p:txBody>
          <a:bodyPr wrap="none" anchor="ctr"/>
          <a:lstStyle/>
          <a:p>
            <a:pPr algn="ctr" eaLnBrk="0" hangingPunct="0"/>
            <a:r>
              <a:rPr lang="en-US" sz="1200" dirty="0"/>
              <a:t>Private </a:t>
            </a:r>
          </a:p>
          <a:p>
            <a:pPr algn="ctr" eaLnBrk="0" hangingPunct="0"/>
            <a:r>
              <a:rPr lang="en-US" sz="1200" dirty="0"/>
              <a:t>virtual </a:t>
            </a:r>
          </a:p>
          <a:p>
            <a:pPr algn="ctr" eaLnBrk="0" hangingPunct="0"/>
            <a:r>
              <a:rPr lang="en-US" sz="1200" dirty="0"/>
              <a:t>workspaces</a:t>
            </a:r>
          </a:p>
        </p:txBody>
      </p:sp>
      <p:sp>
        <p:nvSpPr>
          <p:cNvPr id="72726" name="Oval 16"/>
          <p:cNvSpPr>
            <a:spLocks noChangeArrowheads="1"/>
          </p:cNvSpPr>
          <p:nvPr/>
        </p:nvSpPr>
        <p:spPr bwMode="auto">
          <a:xfrm>
            <a:off x="4343400" y="1828800"/>
            <a:ext cx="1066800" cy="838200"/>
          </a:xfrm>
          <a:prstGeom prst="ellipse">
            <a:avLst/>
          </a:prstGeom>
          <a:solidFill>
            <a:schemeClr val="bg1"/>
          </a:solidFill>
          <a:ln w="9525">
            <a:solidFill>
              <a:schemeClr val="tx1"/>
            </a:solidFill>
            <a:round/>
            <a:headEnd/>
            <a:tailEnd/>
          </a:ln>
        </p:spPr>
        <p:txBody>
          <a:bodyPr wrap="none" anchor="ctr"/>
          <a:lstStyle/>
          <a:p>
            <a:pPr algn="ctr" eaLnBrk="0" hangingPunct="0"/>
            <a:r>
              <a:rPr lang="en-US" sz="1200"/>
              <a:t>Shared</a:t>
            </a:r>
          </a:p>
          <a:p>
            <a:pPr algn="ctr" eaLnBrk="0" hangingPunct="0"/>
            <a:r>
              <a:rPr lang="en-US" sz="1200"/>
              <a:t>virtual</a:t>
            </a:r>
          </a:p>
          <a:p>
            <a:pPr algn="ctr" eaLnBrk="0" hangingPunct="0"/>
            <a:r>
              <a:rPr lang="en-US" sz="1200"/>
              <a:t>workspaces</a:t>
            </a:r>
          </a:p>
        </p:txBody>
      </p:sp>
      <p:sp>
        <p:nvSpPr>
          <p:cNvPr id="39960" name="Rectangle 17"/>
          <p:cNvSpPr>
            <a:spLocks noChangeArrowheads="1"/>
          </p:cNvSpPr>
          <p:nvPr/>
        </p:nvSpPr>
        <p:spPr bwMode="auto">
          <a:xfrm>
            <a:off x="76200" y="3048000"/>
            <a:ext cx="1066800" cy="5334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1200">
                <a:ea typeface="ＭＳ Ｐゴシック" pitchFamily="1" charset="-128"/>
              </a:rPr>
              <a:t>Monitoring </a:t>
            </a:r>
          </a:p>
          <a:p>
            <a:pPr algn="ctr" eaLnBrk="0" hangingPunct="0">
              <a:defRPr/>
            </a:pPr>
            <a:r>
              <a:rPr lang="en-US" sz="1200">
                <a:ea typeface="ＭＳ Ｐゴシック" pitchFamily="1" charset="-128"/>
              </a:rPr>
              <a:t>&amp; control</a:t>
            </a:r>
          </a:p>
          <a:p>
            <a:pPr algn="ctr" eaLnBrk="0" hangingPunct="0">
              <a:defRPr/>
            </a:pPr>
            <a:r>
              <a:rPr lang="en-US" sz="1200">
                <a:ea typeface="ＭＳ Ｐゴシック" pitchFamily="1" charset="-128"/>
              </a:rPr>
              <a:t>services</a:t>
            </a:r>
          </a:p>
        </p:txBody>
      </p:sp>
      <p:sp>
        <p:nvSpPr>
          <p:cNvPr id="2073" name="Oval 21"/>
          <p:cNvSpPr>
            <a:spLocks noChangeArrowheads="1"/>
          </p:cNvSpPr>
          <p:nvPr/>
        </p:nvSpPr>
        <p:spPr bwMode="auto">
          <a:xfrm>
            <a:off x="5943600" y="3505200"/>
            <a:ext cx="1219200" cy="685800"/>
          </a:xfrm>
          <a:prstGeom prst="ellipse">
            <a:avLst/>
          </a:prstGeom>
          <a:solidFill>
            <a:schemeClr val="accent2">
              <a:lumMod val="20000"/>
              <a:lumOff val="80000"/>
            </a:schemeClr>
          </a:solidFill>
          <a:ln w="9525">
            <a:solidFill>
              <a:schemeClr val="tx1"/>
            </a:solidFill>
            <a:round/>
            <a:headEnd/>
            <a:tailEnd/>
          </a:ln>
        </p:spPr>
        <p:txBody>
          <a:bodyPr wrap="none" anchor="ctr"/>
          <a:lstStyle/>
          <a:p>
            <a:pPr algn="ctr" eaLnBrk="0" hangingPunct="0">
              <a:defRPr/>
            </a:pPr>
            <a:endParaRPr lang="en-US">
              <a:solidFill>
                <a:schemeClr val="bg1"/>
              </a:solidFill>
              <a:latin typeface="Times New Roman" pitchFamily="18" charset="0"/>
              <a:ea typeface="ＭＳ Ｐゴシック" pitchFamily="1" charset="-128"/>
            </a:endParaRPr>
          </a:p>
        </p:txBody>
      </p:sp>
      <p:sp>
        <p:nvSpPr>
          <p:cNvPr id="39962" name="Rectangle 23"/>
          <p:cNvSpPr>
            <a:spLocks noChangeArrowheads="1"/>
          </p:cNvSpPr>
          <p:nvPr/>
        </p:nvSpPr>
        <p:spPr bwMode="auto">
          <a:xfrm>
            <a:off x="1905000" y="5257800"/>
            <a:ext cx="1066800" cy="8382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1200">
                <a:ea typeface="ＭＳ Ｐゴシック" pitchFamily="1" charset="-128"/>
              </a:rPr>
              <a:t>Workflow</a:t>
            </a:r>
          </a:p>
          <a:p>
            <a:pPr algn="ctr" eaLnBrk="0" hangingPunct="0">
              <a:defRPr/>
            </a:pPr>
            <a:r>
              <a:rPr lang="en-US" sz="1200">
                <a:ea typeface="ＭＳ Ｐゴシック" pitchFamily="1" charset="-128"/>
              </a:rPr>
              <a:t>orchestration</a:t>
            </a:r>
          </a:p>
          <a:p>
            <a:pPr algn="ctr" eaLnBrk="0" hangingPunct="0">
              <a:defRPr/>
            </a:pPr>
            <a:r>
              <a:rPr lang="en-US" sz="1200">
                <a:ea typeface="ＭＳ Ｐゴシック" pitchFamily="1" charset="-128"/>
              </a:rPr>
              <a:t>engine</a:t>
            </a:r>
          </a:p>
        </p:txBody>
      </p:sp>
      <p:sp>
        <p:nvSpPr>
          <p:cNvPr id="72730" name="Oval 24"/>
          <p:cNvSpPr>
            <a:spLocks noChangeArrowheads="1"/>
          </p:cNvSpPr>
          <p:nvPr/>
        </p:nvSpPr>
        <p:spPr bwMode="auto">
          <a:xfrm>
            <a:off x="3124200" y="3124200"/>
            <a:ext cx="2743200" cy="838200"/>
          </a:xfrm>
          <a:prstGeom prst="ellipse">
            <a:avLst/>
          </a:prstGeom>
          <a:solidFill>
            <a:srgbClr val="00B8FF"/>
          </a:solidFill>
          <a:ln w="9525">
            <a:solidFill>
              <a:schemeClr val="tx1"/>
            </a:solidFill>
            <a:round/>
            <a:headEnd/>
            <a:tailEnd/>
          </a:ln>
        </p:spPr>
        <p:txBody>
          <a:bodyPr wrap="none" anchor="ctr"/>
          <a:lstStyle/>
          <a:p>
            <a:r>
              <a:rPr lang="en-US" sz="1400"/>
              <a:t>Observing System </a:t>
            </a:r>
          </a:p>
          <a:p>
            <a:r>
              <a:rPr lang="en-US" sz="1400"/>
              <a:t>Simulation Experiments</a:t>
            </a:r>
          </a:p>
        </p:txBody>
      </p:sp>
      <p:sp>
        <p:nvSpPr>
          <p:cNvPr id="72731" name="Rectangle 25"/>
          <p:cNvSpPr>
            <a:spLocks noChangeArrowheads="1"/>
          </p:cNvSpPr>
          <p:nvPr/>
        </p:nvSpPr>
        <p:spPr bwMode="auto">
          <a:xfrm>
            <a:off x="6400800" y="4267200"/>
            <a:ext cx="914400" cy="457200"/>
          </a:xfrm>
          <a:prstGeom prst="rect">
            <a:avLst/>
          </a:prstGeom>
          <a:solidFill>
            <a:srgbClr val="00B8FF"/>
          </a:solidFill>
          <a:ln w="9525">
            <a:solidFill>
              <a:schemeClr val="tx1"/>
            </a:solidFill>
            <a:miter lim="800000"/>
            <a:headEnd/>
            <a:tailEnd/>
          </a:ln>
        </p:spPr>
        <p:txBody>
          <a:bodyPr wrap="none" anchor="ctr"/>
          <a:lstStyle/>
          <a:p>
            <a:pPr algn="ctr" eaLnBrk="0" hangingPunct="0"/>
            <a:r>
              <a:rPr lang="en-US" sz="1200"/>
              <a:t>Other </a:t>
            </a:r>
            <a:r>
              <a:rPr lang="en-US" sz="800"/>
              <a:t>(e.g.</a:t>
            </a:r>
          </a:p>
          <a:p>
            <a:pPr algn="ctr" eaLnBrk="0" hangingPunct="0"/>
            <a:r>
              <a:rPr lang="en-US" sz="800"/>
              <a:t>Unique</a:t>
            </a:r>
          </a:p>
          <a:p>
            <a:pPr algn="ctr" eaLnBrk="0" hangingPunct="0"/>
            <a:r>
              <a:rPr lang="en-US" sz="800"/>
              <a:t>Instrumentation)</a:t>
            </a:r>
          </a:p>
        </p:txBody>
      </p:sp>
      <p:sp>
        <p:nvSpPr>
          <p:cNvPr id="72732" name="Rectangle 26"/>
          <p:cNvSpPr>
            <a:spLocks noChangeArrowheads="1"/>
          </p:cNvSpPr>
          <p:nvPr/>
        </p:nvSpPr>
        <p:spPr bwMode="auto">
          <a:xfrm>
            <a:off x="3810000" y="4267200"/>
            <a:ext cx="1143000" cy="457200"/>
          </a:xfrm>
          <a:prstGeom prst="rect">
            <a:avLst/>
          </a:prstGeom>
          <a:solidFill>
            <a:srgbClr val="00B8FF"/>
          </a:solidFill>
          <a:ln w="9525">
            <a:solidFill>
              <a:schemeClr val="tx1"/>
            </a:solidFill>
            <a:miter lim="800000"/>
            <a:headEnd/>
            <a:tailEnd/>
          </a:ln>
        </p:spPr>
        <p:txBody>
          <a:bodyPr wrap="none" anchor="ctr"/>
          <a:lstStyle/>
          <a:p>
            <a:pPr algn="ctr" eaLnBrk="0" hangingPunct="0"/>
            <a:r>
              <a:rPr lang="en-US" sz="1200"/>
              <a:t>Modeling</a:t>
            </a:r>
          </a:p>
          <a:p>
            <a:pPr algn="ctr" eaLnBrk="0" hangingPunct="0"/>
            <a:r>
              <a:rPr lang="en-US" sz="1200"/>
              <a:t>Systems</a:t>
            </a:r>
          </a:p>
        </p:txBody>
      </p:sp>
      <p:sp>
        <p:nvSpPr>
          <p:cNvPr id="72733" name="Rectangle 27"/>
          <p:cNvSpPr>
            <a:spLocks noChangeArrowheads="1"/>
          </p:cNvSpPr>
          <p:nvPr/>
        </p:nvSpPr>
        <p:spPr bwMode="auto">
          <a:xfrm>
            <a:off x="5105400" y="4267200"/>
            <a:ext cx="1143000" cy="457200"/>
          </a:xfrm>
          <a:prstGeom prst="rect">
            <a:avLst/>
          </a:prstGeom>
          <a:solidFill>
            <a:srgbClr val="00B8FF"/>
          </a:solidFill>
          <a:ln w="9525">
            <a:solidFill>
              <a:schemeClr val="tx1"/>
            </a:solidFill>
            <a:miter lim="800000"/>
            <a:headEnd/>
            <a:tailEnd/>
          </a:ln>
        </p:spPr>
        <p:txBody>
          <a:bodyPr wrap="none" anchor="ctr"/>
          <a:lstStyle/>
          <a:p>
            <a:pPr algn="ctr" eaLnBrk="0" hangingPunct="0"/>
            <a:r>
              <a:rPr lang="en-US" sz="1200"/>
              <a:t>Analyses</a:t>
            </a:r>
          </a:p>
        </p:txBody>
      </p:sp>
      <p:sp>
        <p:nvSpPr>
          <p:cNvPr id="72734" name="Rectangle 28"/>
          <p:cNvSpPr>
            <a:spLocks noChangeArrowheads="1"/>
          </p:cNvSpPr>
          <p:nvPr/>
        </p:nvSpPr>
        <p:spPr bwMode="auto">
          <a:xfrm>
            <a:off x="2667000" y="4267200"/>
            <a:ext cx="990600" cy="457200"/>
          </a:xfrm>
          <a:prstGeom prst="rect">
            <a:avLst/>
          </a:prstGeom>
          <a:solidFill>
            <a:srgbClr val="00B8FF"/>
          </a:solidFill>
          <a:ln w="9525">
            <a:solidFill>
              <a:schemeClr val="tx1"/>
            </a:solidFill>
            <a:miter lim="800000"/>
            <a:headEnd/>
            <a:tailEnd/>
          </a:ln>
        </p:spPr>
        <p:txBody>
          <a:bodyPr wrap="none" anchor="ctr"/>
          <a:lstStyle/>
          <a:p>
            <a:pPr algn="ctr" eaLnBrk="0" hangingPunct="0"/>
            <a:r>
              <a:rPr lang="en-US" sz="1200"/>
              <a:t>Datasets</a:t>
            </a:r>
          </a:p>
        </p:txBody>
      </p:sp>
      <p:sp>
        <p:nvSpPr>
          <p:cNvPr id="39968" name="Rectangle 29"/>
          <p:cNvSpPr>
            <a:spLocks noChangeArrowheads="1"/>
          </p:cNvSpPr>
          <p:nvPr/>
        </p:nvSpPr>
        <p:spPr bwMode="auto">
          <a:xfrm>
            <a:off x="1371600" y="3048000"/>
            <a:ext cx="838200" cy="4572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1200">
                <a:ea typeface="ＭＳ Ｐゴシック" pitchFamily="1" charset="-128"/>
              </a:rPr>
              <a:t>Event</a:t>
            </a:r>
          </a:p>
          <a:p>
            <a:pPr algn="ctr" eaLnBrk="0" hangingPunct="0">
              <a:defRPr/>
            </a:pPr>
            <a:r>
              <a:rPr lang="en-US" sz="1200">
                <a:ea typeface="ＭＳ Ｐゴシック" pitchFamily="1" charset="-128"/>
              </a:rPr>
              <a:t>detection</a:t>
            </a:r>
          </a:p>
        </p:txBody>
      </p:sp>
      <p:grpSp>
        <p:nvGrpSpPr>
          <p:cNvPr id="72736" name="Group 34"/>
          <p:cNvGrpSpPr>
            <a:grpSpLocks/>
          </p:cNvGrpSpPr>
          <p:nvPr/>
        </p:nvGrpSpPr>
        <p:grpSpPr bwMode="auto">
          <a:xfrm>
            <a:off x="3429000" y="4876800"/>
            <a:ext cx="838200" cy="381000"/>
            <a:chOff x="2064" y="3072"/>
            <a:chExt cx="528" cy="240"/>
          </a:xfrm>
        </p:grpSpPr>
        <p:sp>
          <p:nvSpPr>
            <p:cNvPr id="72809" name="Rectangle 35"/>
            <p:cNvSpPr>
              <a:spLocks noChangeArrowheads="1"/>
            </p:cNvSpPr>
            <p:nvPr/>
          </p:nvSpPr>
          <p:spPr bwMode="auto">
            <a:xfrm>
              <a:off x="2064" y="3072"/>
              <a:ext cx="144" cy="192"/>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200">
                  <a:solidFill>
                    <a:schemeClr val="bg1"/>
                  </a:solidFill>
                </a:rPr>
                <a:t>D</a:t>
              </a:r>
            </a:p>
          </p:txBody>
        </p:sp>
        <p:sp>
          <p:nvSpPr>
            <p:cNvPr id="72810" name="Rectangle 36"/>
            <p:cNvSpPr>
              <a:spLocks noChangeArrowheads="1"/>
            </p:cNvSpPr>
            <p:nvPr/>
          </p:nvSpPr>
          <p:spPr bwMode="auto">
            <a:xfrm>
              <a:off x="2256" y="3072"/>
              <a:ext cx="144" cy="192"/>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200">
                  <a:solidFill>
                    <a:schemeClr val="bg1"/>
                  </a:solidFill>
                </a:rPr>
                <a:t>D</a:t>
              </a:r>
            </a:p>
          </p:txBody>
        </p:sp>
        <p:sp>
          <p:nvSpPr>
            <p:cNvPr id="72811" name="Rectangle 37"/>
            <p:cNvSpPr>
              <a:spLocks noChangeArrowheads="1"/>
            </p:cNvSpPr>
            <p:nvPr/>
          </p:nvSpPr>
          <p:spPr bwMode="auto">
            <a:xfrm>
              <a:off x="2448" y="3072"/>
              <a:ext cx="144" cy="192"/>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200">
                  <a:solidFill>
                    <a:schemeClr val="bg1"/>
                  </a:solidFill>
                </a:rPr>
                <a:t>D</a:t>
              </a:r>
            </a:p>
          </p:txBody>
        </p:sp>
        <p:sp>
          <p:nvSpPr>
            <p:cNvPr id="72812" name="Line 38"/>
            <p:cNvSpPr>
              <a:spLocks noChangeShapeType="1"/>
            </p:cNvSpPr>
            <p:nvPr/>
          </p:nvSpPr>
          <p:spPr bwMode="auto">
            <a:xfrm>
              <a:off x="2160" y="3264"/>
              <a:ext cx="96" cy="48"/>
            </a:xfrm>
            <a:prstGeom prst="line">
              <a:avLst/>
            </a:prstGeom>
            <a:noFill/>
            <a:ln w="9525">
              <a:solidFill>
                <a:schemeClr val="tx1"/>
              </a:solidFill>
              <a:round/>
              <a:headEnd/>
              <a:tailEnd type="triangle" w="med" len="med"/>
            </a:ln>
          </p:spPr>
          <p:txBody>
            <a:bodyPr/>
            <a:lstStyle/>
            <a:p>
              <a:endParaRPr lang="en-US"/>
            </a:p>
          </p:txBody>
        </p:sp>
        <p:sp>
          <p:nvSpPr>
            <p:cNvPr id="72813" name="Line 39"/>
            <p:cNvSpPr>
              <a:spLocks noChangeShapeType="1"/>
            </p:cNvSpPr>
            <p:nvPr/>
          </p:nvSpPr>
          <p:spPr bwMode="auto">
            <a:xfrm>
              <a:off x="2304" y="3264"/>
              <a:ext cx="48" cy="48"/>
            </a:xfrm>
            <a:prstGeom prst="line">
              <a:avLst/>
            </a:prstGeom>
            <a:noFill/>
            <a:ln w="9525">
              <a:solidFill>
                <a:schemeClr val="tx1"/>
              </a:solidFill>
              <a:round/>
              <a:headEnd/>
              <a:tailEnd type="triangle" w="med" len="med"/>
            </a:ln>
          </p:spPr>
          <p:txBody>
            <a:bodyPr/>
            <a:lstStyle/>
            <a:p>
              <a:endParaRPr lang="en-US"/>
            </a:p>
          </p:txBody>
        </p:sp>
        <p:sp>
          <p:nvSpPr>
            <p:cNvPr id="72814" name="Line 40"/>
            <p:cNvSpPr>
              <a:spLocks noChangeShapeType="1"/>
            </p:cNvSpPr>
            <p:nvPr/>
          </p:nvSpPr>
          <p:spPr bwMode="auto">
            <a:xfrm flipH="1">
              <a:off x="2400" y="3264"/>
              <a:ext cx="144" cy="48"/>
            </a:xfrm>
            <a:prstGeom prst="line">
              <a:avLst/>
            </a:prstGeom>
            <a:noFill/>
            <a:ln w="9525">
              <a:solidFill>
                <a:schemeClr val="tx1"/>
              </a:solidFill>
              <a:round/>
              <a:headEnd/>
              <a:tailEnd type="triangle" w="med" len="med"/>
            </a:ln>
          </p:spPr>
          <p:txBody>
            <a:bodyPr/>
            <a:lstStyle/>
            <a:p>
              <a:endParaRPr lang="en-US"/>
            </a:p>
          </p:txBody>
        </p:sp>
      </p:grpSp>
      <p:sp>
        <p:nvSpPr>
          <p:cNvPr id="72737" name="Rectangle 42"/>
          <p:cNvSpPr>
            <a:spLocks noChangeArrowheads="1"/>
          </p:cNvSpPr>
          <p:nvPr/>
        </p:nvSpPr>
        <p:spPr bwMode="auto">
          <a:xfrm>
            <a:off x="3657600" y="5638800"/>
            <a:ext cx="533400" cy="304800"/>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200">
                <a:solidFill>
                  <a:schemeClr val="bg1"/>
                </a:solidFill>
              </a:rPr>
              <a:t>M</a:t>
            </a:r>
          </a:p>
        </p:txBody>
      </p:sp>
      <p:sp>
        <p:nvSpPr>
          <p:cNvPr id="72738" name="Line 44"/>
          <p:cNvSpPr>
            <a:spLocks noChangeShapeType="1"/>
          </p:cNvSpPr>
          <p:nvPr/>
        </p:nvSpPr>
        <p:spPr bwMode="auto">
          <a:xfrm>
            <a:off x="3886200" y="5562600"/>
            <a:ext cx="0" cy="76200"/>
          </a:xfrm>
          <a:prstGeom prst="line">
            <a:avLst/>
          </a:prstGeom>
          <a:noFill/>
          <a:ln w="9525">
            <a:solidFill>
              <a:schemeClr val="tx1"/>
            </a:solidFill>
            <a:round/>
            <a:headEnd/>
            <a:tailEnd type="triangle" w="med" len="med"/>
          </a:ln>
        </p:spPr>
        <p:txBody>
          <a:bodyPr/>
          <a:lstStyle/>
          <a:p>
            <a:endParaRPr lang="en-US"/>
          </a:p>
        </p:txBody>
      </p:sp>
      <p:sp>
        <p:nvSpPr>
          <p:cNvPr id="72739" name="Line 45"/>
          <p:cNvSpPr>
            <a:spLocks noChangeShapeType="1"/>
          </p:cNvSpPr>
          <p:nvPr/>
        </p:nvSpPr>
        <p:spPr bwMode="auto">
          <a:xfrm flipV="1">
            <a:off x="4191000" y="5562600"/>
            <a:ext cx="152400" cy="228600"/>
          </a:xfrm>
          <a:prstGeom prst="line">
            <a:avLst/>
          </a:prstGeom>
          <a:noFill/>
          <a:ln w="9525">
            <a:solidFill>
              <a:schemeClr val="tx1"/>
            </a:solidFill>
            <a:round/>
            <a:headEnd/>
            <a:tailEnd type="triangle" w="med" len="med"/>
          </a:ln>
        </p:spPr>
        <p:txBody>
          <a:bodyPr/>
          <a:lstStyle/>
          <a:p>
            <a:endParaRPr lang="en-US"/>
          </a:p>
        </p:txBody>
      </p:sp>
      <p:sp>
        <p:nvSpPr>
          <p:cNvPr id="2" name="Text Box 49"/>
          <p:cNvSpPr txBox="1">
            <a:spLocks noChangeArrowheads="1"/>
          </p:cNvSpPr>
          <p:nvPr/>
        </p:nvSpPr>
        <p:spPr bwMode="auto">
          <a:xfrm>
            <a:off x="4373563" y="4919663"/>
            <a:ext cx="2636837" cy="261937"/>
          </a:xfrm>
          <a:prstGeom prst="rect">
            <a:avLst/>
          </a:prstGeom>
          <a:solidFill>
            <a:schemeClr val="accent1">
              <a:lumMod val="75000"/>
            </a:schemeClr>
          </a:solidFill>
          <a:ln w="9525">
            <a:solidFill>
              <a:srgbClr val="0070C0"/>
            </a:solidFill>
            <a:miter lim="800000"/>
            <a:headEnd/>
            <a:tailEnd/>
          </a:ln>
        </p:spPr>
        <p:txBody>
          <a:bodyPr>
            <a:spAutoFit/>
          </a:bodyPr>
          <a:lstStyle/>
          <a:p>
            <a:pPr eaLnBrk="0" hangingPunct="0">
              <a:defRPr/>
            </a:pPr>
            <a:r>
              <a:rPr lang="en-US" sz="1100" dirty="0">
                <a:ea typeface="ＭＳ Ｐゴシック" pitchFamily="1" charset="-128"/>
              </a:rPr>
              <a:t>Earth Systems Modeling Framework </a:t>
            </a:r>
          </a:p>
        </p:txBody>
      </p:sp>
      <p:sp>
        <p:nvSpPr>
          <p:cNvPr id="72741" name="Line 50"/>
          <p:cNvSpPr>
            <a:spLocks noChangeShapeType="1"/>
          </p:cNvSpPr>
          <p:nvPr/>
        </p:nvSpPr>
        <p:spPr bwMode="auto">
          <a:xfrm flipH="1">
            <a:off x="3124200" y="685800"/>
            <a:ext cx="152400" cy="0"/>
          </a:xfrm>
          <a:prstGeom prst="line">
            <a:avLst/>
          </a:prstGeom>
          <a:noFill/>
          <a:ln w="9525">
            <a:solidFill>
              <a:schemeClr val="tx1"/>
            </a:solidFill>
            <a:round/>
            <a:headEnd/>
            <a:tailEnd type="triangle" w="med" len="med"/>
          </a:ln>
        </p:spPr>
        <p:txBody>
          <a:bodyPr/>
          <a:lstStyle/>
          <a:p>
            <a:endParaRPr lang="en-US"/>
          </a:p>
        </p:txBody>
      </p:sp>
      <p:sp>
        <p:nvSpPr>
          <p:cNvPr id="72742" name="Line 51"/>
          <p:cNvSpPr>
            <a:spLocks noChangeShapeType="1"/>
          </p:cNvSpPr>
          <p:nvPr/>
        </p:nvSpPr>
        <p:spPr bwMode="auto">
          <a:xfrm>
            <a:off x="3124200" y="838200"/>
            <a:ext cx="152400" cy="0"/>
          </a:xfrm>
          <a:prstGeom prst="line">
            <a:avLst/>
          </a:prstGeom>
          <a:noFill/>
          <a:ln w="9525">
            <a:solidFill>
              <a:schemeClr val="tx1"/>
            </a:solidFill>
            <a:round/>
            <a:headEnd/>
            <a:tailEnd type="triangle" w="med" len="med"/>
          </a:ln>
        </p:spPr>
        <p:txBody>
          <a:bodyPr/>
          <a:lstStyle/>
          <a:p>
            <a:endParaRPr lang="en-US"/>
          </a:p>
        </p:txBody>
      </p:sp>
      <p:sp>
        <p:nvSpPr>
          <p:cNvPr id="72743" name="Text Box 52"/>
          <p:cNvSpPr txBox="1">
            <a:spLocks noChangeArrowheads="1"/>
          </p:cNvSpPr>
          <p:nvPr/>
        </p:nvSpPr>
        <p:spPr bwMode="auto">
          <a:xfrm>
            <a:off x="5562600" y="838200"/>
            <a:ext cx="1028700" cy="1384995"/>
          </a:xfrm>
          <a:prstGeom prst="rect">
            <a:avLst/>
          </a:prstGeom>
          <a:noFill/>
          <a:ln w="9525">
            <a:noFill/>
            <a:miter lim="800000"/>
            <a:headEnd/>
            <a:tailEnd/>
          </a:ln>
        </p:spPr>
        <p:txBody>
          <a:bodyPr wrap="square">
            <a:spAutoFit/>
          </a:bodyPr>
          <a:lstStyle/>
          <a:p>
            <a:pPr algn="ctr" eaLnBrk="0" hangingPunct="0"/>
            <a:r>
              <a:rPr lang="en-US" sz="1400" dirty="0" smtClean="0"/>
              <a:t>NOMADS &amp; </a:t>
            </a:r>
          </a:p>
          <a:p>
            <a:pPr algn="ctr" eaLnBrk="0" hangingPunct="0"/>
            <a:r>
              <a:rPr lang="en-US" sz="1400" dirty="0" smtClean="0"/>
              <a:t>National </a:t>
            </a:r>
            <a:r>
              <a:rPr lang="en-US" sz="1400" dirty="0"/>
              <a:t>Climate Model </a:t>
            </a:r>
            <a:r>
              <a:rPr lang="en-US" sz="1400" dirty="0" smtClean="0"/>
              <a:t>Portal</a:t>
            </a:r>
            <a:endParaRPr lang="en-US" sz="1400" dirty="0"/>
          </a:p>
        </p:txBody>
      </p:sp>
      <p:grpSp>
        <p:nvGrpSpPr>
          <p:cNvPr id="72744" name="Group 56"/>
          <p:cNvGrpSpPr>
            <a:grpSpLocks/>
          </p:cNvGrpSpPr>
          <p:nvPr/>
        </p:nvGrpSpPr>
        <p:grpSpPr bwMode="auto">
          <a:xfrm>
            <a:off x="428625" y="5381625"/>
            <a:ext cx="914400" cy="1295400"/>
            <a:chOff x="4896" y="3120"/>
            <a:chExt cx="576" cy="816"/>
          </a:xfrm>
        </p:grpSpPr>
        <p:grpSp>
          <p:nvGrpSpPr>
            <p:cNvPr id="72799" name="Group 57"/>
            <p:cNvGrpSpPr>
              <a:grpSpLocks/>
            </p:cNvGrpSpPr>
            <p:nvPr/>
          </p:nvGrpSpPr>
          <p:grpSpPr bwMode="auto">
            <a:xfrm>
              <a:off x="4944" y="3168"/>
              <a:ext cx="525" cy="730"/>
              <a:chOff x="4944" y="3168"/>
              <a:chExt cx="525" cy="730"/>
            </a:xfrm>
          </p:grpSpPr>
          <p:sp>
            <p:nvSpPr>
              <p:cNvPr id="72801" name="Rectangle 58"/>
              <p:cNvSpPr>
                <a:spLocks noChangeArrowheads="1"/>
              </p:cNvSpPr>
              <p:nvPr/>
            </p:nvSpPr>
            <p:spPr bwMode="auto">
              <a:xfrm>
                <a:off x="4944" y="3168"/>
                <a:ext cx="144" cy="144"/>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000">
                    <a:solidFill>
                      <a:schemeClr val="bg1"/>
                    </a:solidFill>
                  </a:rPr>
                  <a:t>D</a:t>
                </a:r>
              </a:p>
            </p:txBody>
          </p:sp>
          <p:sp>
            <p:nvSpPr>
              <p:cNvPr id="72802" name="Text Box 59"/>
              <p:cNvSpPr txBox="1">
                <a:spLocks noChangeArrowheads="1"/>
              </p:cNvSpPr>
              <p:nvPr/>
            </p:nvSpPr>
            <p:spPr bwMode="auto">
              <a:xfrm>
                <a:off x="5040" y="3168"/>
                <a:ext cx="280" cy="154"/>
              </a:xfrm>
              <a:prstGeom prst="rect">
                <a:avLst/>
              </a:prstGeom>
              <a:noFill/>
              <a:ln w="9525">
                <a:noFill/>
                <a:miter lim="800000"/>
                <a:headEnd/>
                <a:tailEnd/>
              </a:ln>
            </p:spPr>
            <p:txBody>
              <a:bodyPr wrap="none">
                <a:spAutoFit/>
              </a:bodyPr>
              <a:lstStyle/>
              <a:p>
                <a:pPr eaLnBrk="0" hangingPunct="0"/>
                <a:r>
                  <a:rPr lang="en-US" sz="1000"/>
                  <a:t>data</a:t>
                </a:r>
              </a:p>
            </p:txBody>
          </p:sp>
          <p:sp>
            <p:nvSpPr>
              <p:cNvPr id="72803" name="Oval 60"/>
              <p:cNvSpPr>
                <a:spLocks noChangeArrowheads="1"/>
              </p:cNvSpPr>
              <p:nvPr/>
            </p:nvSpPr>
            <p:spPr bwMode="auto">
              <a:xfrm>
                <a:off x="4944" y="3360"/>
                <a:ext cx="144" cy="144"/>
              </a:xfrm>
              <a:prstGeom prst="ellipse">
                <a:avLst/>
              </a:prstGeom>
              <a:solidFill>
                <a:srgbClr val="9E8A62"/>
              </a:solidFill>
              <a:ln w="9525">
                <a:solidFill>
                  <a:schemeClr val="tx1"/>
                </a:solidFill>
                <a:round/>
                <a:headEnd/>
                <a:tailEnd/>
              </a:ln>
            </p:spPr>
            <p:txBody>
              <a:bodyPr wrap="none" anchor="ctr"/>
              <a:lstStyle/>
              <a:p>
                <a:pPr algn="ctr" eaLnBrk="0" hangingPunct="0"/>
                <a:r>
                  <a:rPr lang="en-US" sz="1000">
                    <a:solidFill>
                      <a:schemeClr val="bg1"/>
                    </a:solidFill>
                  </a:rPr>
                  <a:t>Q</a:t>
                </a:r>
              </a:p>
            </p:txBody>
          </p:sp>
          <p:sp>
            <p:nvSpPr>
              <p:cNvPr id="72804" name="Text Box 61"/>
              <p:cNvSpPr txBox="1">
                <a:spLocks noChangeArrowheads="1"/>
              </p:cNvSpPr>
              <p:nvPr/>
            </p:nvSpPr>
            <p:spPr bwMode="auto">
              <a:xfrm>
                <a:off x="5040" y="3360"/>
                <a:ext cx="258" cy="154"/>
              </a:xfrm>
              <a:prstGeom prst="rect">
                <a:avLst/>
              </a:prstGeom>
              <a:noFill/>
              <a:ln w="9525">
                <a:noFill/>
                <a:miter lim="800000"/>
                <a:headEnd/>
                <a:tailEnd/>
              </a:ln>
            </p:spPr>
            <p:txBody>
              <a:bodyPr wrap="none">
                <a:spAutoFit/>
              </a:bodyPr>
              <a:lstStyle/>
              <a:p>
                <a:pPr eaLnBrk="0" hangingPunct="0"/>
                <a:r>
                  <a:rPr lang="en-US" sz="1000"/>
                  <a:t>Q/A</a:t>
                </a:r>
              </a:p>
            </p:txBody>
          </p:sp>
          <p:sp>
            <p:nvSpPr>
              <p:cNvPr id="72805" name="Rectangle 62"/>
              <p:cNvSpPr>
                <a:spLocks noChangeArrowheads="1"/>
              </p:cNvSpPr>
              <p:nvPr/>
            </p:nvSpPr>
            <p:spPr bwMode="auto">
              <a:xfrm>
                <a:off x="4944" y="3552"/>
                <a:ext cx="144" cy="144"/>
              </a:xfrm>
              <a:prstGeom prst="rect">
                <a:avLst/>
              </a:prstGeom>
              <a:solidFill>
                <a:srgbClr val="9E8A62"/>
              </a:solidFill>
              <a:ln w="9525">
                <a:solidFill>
                  <a:schemeClr val="tx1"/>
                </a:solidFill>
                <a:miter lim="800000"/>
                <a:headEnd/>
                <a:tailEnd/>
              </a:ln>
            </p:spPr>
            <p:txBody>
              <a:bodyPr wrap="none" anchor="ctr"/>
              <a:lstStyle/>
              <a:p>
                <a:pPr algn="ctr" eaLnBrk="0" hangingPunct="0"/>
                <a:r>
                  <a:rPr lang="en-US" sz="1000">
                    <a:solidFill>
                      <a:schemeClr val="bg1"/>
                    </a:solidFill>
                  </a:rPr>
                  <a:t>M</a:t>
                </a:r>
              </a:p>
            </p:txBody>
          </p:sp>
          <p:sp>
            <p:nvSpPr>
              <p:cNvPr id="72806" name="Text Box 63"/>
              <p:cNvSpPr txBox="1">
                <a:spLocks noChangeArrowheads="1"/>
              </p:cNvSpPr>
              <p:nvPr/>
            </p:nvSpPr>
            <p:spPr bwMode="auto">
              <a:xfrm>
                <a:off x="5040" y="3552"/>
                <a:ext cx="351" cy="154"/>
              </a:xfrm>
              <a:prstGeom prst="rect">
                <a:avLst/>
              </a:prstGeom>
              <a:noFill/>
              <a:ln w="9525">
                <a:noFill/>
                <a:miter lim="800000"/>
                <a:headEnd/>
                <a:tailEnd/>
              </a:ln>
            </p:spPr>
            <p:txBody>
              <a:bodyPr wrap="none">
                <a:spAutoFit/>
              </a:bodyPr>
              <a:lstStyle/>
              <a:p>
                <a:pPr eaLnBrk="0" hangingPunct="0"/>
                <a:r>
                  <a:rPr lang="en-US" sz="1000"/>
                  <a:t>model</a:t>
                </a:r>
              </a:p>
            </p:txBody>
          </p:sp>
          <p:sp>
            <p:nvSpPr>
              <p:cNvPr id="72807" name="Oval 64"/>
              <p:cNvSpPr>
                <a:spLocks noChangeArrowheads="1"/>
              </p:cNvSpPr>
              <p:nvPr/>
            </p:nvSpPr>
            <p:spPr bwMode="auto">
              <a:xfrm>
                <a:off x="4944" y="3744"/>
                <a:ext cx="144" cy="144"/>
              </a:xfrm>
              <a:prstGeom prst="ellipse">
                <a:avLst/>
              </a:prstGeom>
              <a:solidFill>
                <a:srgbClr val="9E8A62"/>
              </a:solidFill>
              <a:ln w="9525">
                <a:solidFill>
                  <a:schemeClr val="tx1"/>
                </a:solidFill>
                <a:round/>
                <a:headEnd/>
                <a:tailEnd/>
              </a:ln>
            </p:spPr>
            <p:txBody>
              <a:bodyPr wrap="none" anchor="ctr"/>
              <a:lstStyle/>
              <a:p>
                <a:pPr algn="ctr" eaLnBrk="0" hangingPunct="0"/>
                <a:r>
                  <a:rPr lang="en-US" sz="1000">
                    <a:solidFill>
                      <a:schemeClr val="bg1"/>
                    </a:solidFill>
                  </a:rPr>
                  <a:t>A</a:t>
                </a:r>
              </a:p>
            </p:txBody>
          </p:sp>
          <p:sp>
            <p:nvSpPr>
              <p:cNvPr id="72808" name="Text Box 65"/>
              <p:cNvSpPr txBox="1">
                <a:spLocks noChangeArrowheads="1"/>
              </p:cNvSpPr>
              <p:nvPr/>
            </p:nvSpPr>
            <p:spPr bwMode="auto">
              <a:xfrm>
                <a:off x="5040" y="3744"/>
                <a:ext cx="429" cy="154"/>
              </a:xfrm>
              <a:prstGeom prst="rect">
                <a:avLst/>
              </a:prstGeom>
              <a:noFill/>
              <a:ln w="9525">
                <a:noFill/>
                <a:miter lim="800000"/>
                <a:headEnd/>
                <a:tailEnd/>
              </a:ln>
            </p:spPr>
            <p:txBody>
              <a:bodyPr wrap="none">
                <a:spAutoFit/>
              </a:bodyPr>
              <a:lstStyle/>
              <a:p>
                <a:pPr eaLnBrk="0" hangingPunct="0"/>
                <a:r>
                  <a:rPr lang="en-US" sz="1000"/>
                  <a:t>analysis</a:t>
                </a:r>
              </a:p>
            </p:txBody>
          </p:sp>
        </p:grpSp>
        <p:sp>
          <p:nvSpPr>
            <p:cNvPr id="72800" name="Rectangle 66"/>
            <p:cNvSpPr>
              <a:spLocks noChangeArrowheads="1"/>
            </p:cNvSpPr>
            <p:nvPr/>
          </p:nvSpPr>
          <p:spPr bwMode="auto">
            <a:xfrm>
              <a:off x="4896" y="3120"/>
              <a:ext cx="576" cy="816"/>
            </a:xfrm>
            <a:prstGeom prst="rect">
              <a:avLst/>
            </a:prstGeom>
            <a:noFill/>
            <a:ln w="9525">
              <a:solidFill>
                <a:schemeClr val="tx1"/>
              </a:solidFill>
              <a:miter lim="800000"/>
              <a:headEnd/>
              <a:tailEnd/>
            </a:ln>
          </p:spPr>
          <p:txBody>
            <a:bodyPr wrap="none" anchor="ctr"/>
            <a:lstStyle/>
            <a:p>
              <a:endParaRPr lang="en-US"/>
            </a:p>
          </p:txBody>
        </p:sp>
      </p:grpSp>
      <p:pic>
        <p:nvPicPr>
          <p:cNvPr id="72745" name="Picture 67" descr="j0292020"/>
          <p:cNvPicPr>
            <a:picLocks noChangeAspect="1" noChangeArrowheads="1"/>
          </p:cNvPicPr>
          <p:nvPr/>
        </p:nvPicPr>
        <p:blipFill>
          <a:blip r:embed="rId3"/>
          <a:srcRect/>
          <a:stretch>
            <a:fillRect/>
          </a:stretch>
        </p:blipFill>
        <p:spPr bwMode="auto">
          <a:xfrm>
            <a:off x="6858000" y="1879600"/>
            <a:ext cx="990600" cy="939800"/>
          </a:xfrm>
          <a:prstGeom prst="rect">
            <a:avLst/>
          </a:prstGeom>
          <a:noFill/>
          <a:ln w="9525">
            <a:noFill/>
            <a:miter lim="800000"/>
            <a:headEnd/>
            <a:tailEnd/>
          </a:ln>
        </p:spPr>
      </p:pic>
      <p:pic>
        <p:nvPicPr>
          <p:cNvPr id="72746" name="Picture 68"/>
          <p:cNvPicPr>
            <a:picLocks noChangeArrowheads="1"/>
          </p:cNvPicPr>
          <p:nvPr/>
        </p:nvPicPr>
        <p:blipFill>
          <a:blip r:embed="rId4"/>
          <a:srcRect/>
          <a:stretch>
            <a:fillRect/>
          </a:stretch>
        </p:blipFill>
        <p:spPr bwMode="auto">
          <a:xfrm>
            <a:off x="304800" y="4114800"/>
            <a:ext cx="1147763" cy="903288"/>
          </a:xfrm>
          <a:prstGeom prst="rect">
            <a:avLst/>
          </a:prstGeom>
          <a:noFill/>
          <a:ln w="12700">
            <a:noFill/>
            <a:miter lim="800000"/>
            <a:headEnd/>
            <a:tailEnd/>
          </a:ln>
        </p:spPr>
      </p:pic>
      <p:sp>
        <p:nvSpPr>
          <p:cNvPr id="2092" name="AutoShape 69"/>
          <p:cNvSpPr>
            <a:spLocks noChangeArrowheads="1"/>
          </p:cNvSpPr>
          <p:nvPr/>
        </p:nvSpPr>
        <p:spPr bwMode="auto">
          <a:xfrm>
            <a:off x="1149350" y="4343400"/>
            <a:ext cx="311150" cy="304800"/>
          </a:xfrm>
          <a:prstGeom prst="rightArrow">
            <a:avLst>
              <a:gd name="adj1" fmla="val 50000"/>
              <a:gd name="adj2" fmla="val 25000"/>
            </a:avLst>
          </a:prstGeom>
          <a:solidFill>
            <a:schemeClr val="accent5"/>
          </a:solidFill>
          <a:ln w="9525">
            <a:solidFill>
              <a:schemeClr val="tx1"/>
            </a:solidFill>
            <a:miter lim="800000"/>
            <a:headEnd/>
            <a:tailEnd/>
          </a:ln>
        </p:spPr>
        <p:txBody>
          <a:bodyPr wrap="none" anchor="ctr"/>
          <a:lstStyle/>
          <a:p>
            <a:pPr>
              <a:defRPr/>
            </a:pPr>
            <a:endParaRPr lang="en-US">
              <a:ea typeface="ＭＳ Ｐゴシック" pitchFamily="1" charset="-128"/>
            </a:endParaRPr>
          </a:p>
        </p:txBody>
      </p:sp>
      <p:sp>
        <p:nvSpPr>
          <p:cNvPr id="2093" name="AutoShape 70"/>
          <p:cNvSpPr>
            <a:spLocks noChangeArrowheads="1"/>
          </p:cNvSpPr>
          <p:nvPr/>
        </p:nvSpPr>
        <p:spPr bwMode="auto">
          <a:xfrm>
            <a:off x="2438400" y="4343400"/>
            <a:ext cx="228600" cy="304800"/>
          </a:xfrm>
          <a:prstGeom prst="rightArrow">
            <a:avLst>
              <a:gd name="adj1" fmla="val 50000"/>
              <a:gd name="adj2" fmla="val 25000"/>
            </a:avLst>
          </a:prstGeom>
          <a:solidFill>
            <a:schemeClr val="accent5"/>
          </a:solidFill>
          <a:ln w="9525">
            <a:solidFill>
              <a:schemeClr val="tx1"/>
            </a:solidFill>
            <a:miter lim="800000"/>
            <a:headEnd/>
            <a:tailEnd/>
          </a:ln>
        </p:spPr>
        <p:txBody>
          <a:bodyPr wrap="none" anchor="ctr"/>
          <a:lstStyle/>
          <a:p>
            <a:pPr>
              <a:defRPr/>
            </a:pPr>
            <a:endParaRPr lang="en-US">
              <a:ea typeface="ＭＳ Ｐゴシック" pitchFamily="1" charset="-128"/>
            </a:endParaRPr>
          </a:p>
        </p:txBody>
      </p:sp>
      <p:sp>
        <p:nvSpPr>
          <p:cNvPr id="72749" name="Text Box 71"/>
          <p:cNvSpPr txBox="1">
            <a:spLocks noChangeArrowheads="1"/>
          </p:cNvSpPr>
          <p:nvPr/>
        </p:nvSpPr>
        <p:spPr bwMode="auto">
          <a:xfrm>
            <a:off x="381000" y="4953000"/>
            <a:ext cx="1219200" cy="457200"/>
          </a:xfrm>
          <a:prstGeom prst="rect">
            <a:avLst/>
          </a:prstGeom>
          <a:noFill/>
          <a:ln w="9525">
            <a:noFill/>
            <a:miter lim="800000"/>
            <a:headEnd/>
            <a:tailEnd/>
          </a:ln>
        </p:spPr>
        <p:txBody>
          <a:bodyPr>
            <a:spAutoFit/>
          </a:bodyPr>
          <a:lstStyle/>
          <a:p>
            <a:pPr eaLnBrk="0" hangingPunct="0">
              <a:spcBef>
                <a:spcPct val="50000"/>
              </a:spcBef>
            </a:pPr>
            <a:r>
              <a:rPr lang="en-US" sz="1200"/>
              <a:t>Observing Systems</a:t>
            </a:r>
          </a:p>
        </p:txBody>
      </p:sp>
      <p:sp>
        <p:nvSpPr>
          <p:cNvPr id="72750" name="Rectangle 72"/>
          <p:cNvSpPr>
            <a:spLocks noChangeArrowheads="1"/>
          </p:cNvSpPr>
          <p:nvPr/>
        </p:nvSpPr>
        <p:spPr bwMode="auto">
          <a:xfrm>
            <a:off x="1524000" y="4267200"/>
            <a:ext cx="990600" cy="457200"/>
          </a:xfrm>
          <a:prstGeom prst="rect">
            <a:avLst/>
          </a:prstGeom>
          <a:solidFill>
            <a:srgbClr val="00B8FF"/>
          </a:solidFill>
          <a:ln w="9525">
            <a:solidFill>
              <a:schemeClr val="tx1"/>
            </a:solidFill>
            <a:miter lim="800000"/>
            <a:headEnd/>
            <a:tailEnd/>
          </a:ln>
        </p:spPr>
        <p:txBody>
          <a:bodyPr wrap="none" anchor="ctr"/>
          <a:lstStyle/>
          <a:p>
            <a:pPr algn="ctr" eaLnBrk="0" hangingPunct="0"/>
            <a:r>
              <a:rPr lang="en-US" sz="1200"/>
              <a:t>Real-time </a:t>
            </a:r>
          </a:p>
          <a:p>
            <a:pPr algn="ctr" eaLnBrk="0" hangingPunct="0"/>
            <a:r>
              <a:rPr lang="en-US" sz="1200"/>
              <a:t>data streams</a:t>
            </a:r>
          </a:p>
        </p:txBody>
      </p:sp>
      <p:sp>
        <p:nvSpPr>
          <p:cNvPr id="72751" name="Line 73"/>
          <p:cNvSpPr>
            <a:spLocks noChangeShapeType="1"/>
          </p:cNvSpPr>
          <p:nvPr/>
        </p:nvSpPr>
        <p:spPr bwMode="auto">
          <a:xfrm flipH="1">
            <a:off x="1143000" y="3276600"/>
            <a:ext cx="228600" cy="0"/>
          </a:xfrm>
          <a:prstGeom prst="line">
            <a:avLst/>
          </a:prstGeom>
          <a:noFill/>
          <a:ln w="9525">
            <a:solidFill>
              <a:schemeClr val="tx1"/>
            </a:solidFill>
            <a:round/>
            <a:headEnd/>
            <a:tailEnd type="triangle" w="med" len="med"/>
          </a:ln>
        </p:spPr>
        <p:txBody>
          <a:bodyPr/>
          <a:lstStyle/>
          <a:p>
            <a:endParaRPr lang="en-US"/>
          </a:p>
        </p:txBody>
      </p:sp>
      <p:sp>
        <p:nvSpPr>
          <p:cNvPr id="72752" name="Line 74"/>
          <p:cNvSpPr>
            <a:spLocks noChangeShapeType="1"/>
          </p:cNvSpPr>
          <p:nvPr/>
        </p:nvSpPr>
        <p:spPr bwMode="auto">
          <a:xfrm flipH="1" flipV="1">
            <a:off x="1828800" y="3505200"/>
            <a:ext cx="152400" cy="762000"/>
          </a:xfrm>
          <a:prstGeom prst="line">
            <a:avLst/>
          </a:prstGeom>
          <a:noFill/>
          <a:ln w="9525">
            <a:solidFill>
              <a:schemeClr val="tx1"/>
            </a:solidFill>
            <a:round/>
            <a:headEnd/>
            <a:tailEnd type="triangle" w="med" len="med"/>
          </a:ln>
        </p:spPr>
        <p:txBody>
          <a:bodyPr/>
          <a:lstStyle/>
          <a:p>
            <a:endParaRPr lang="en-US"/>
          </a:p>
        </p:txBody>
      </p:sp>
      <p:sp>
        <p:nvSpPr>
          <p:cNvPr id="72753" name="Line 75"/>
          <p:cNvSpPr>
            <a:spLocks noChangeShapeType="1"/>
          </p:cNvSpPr>
          <p:nvPr/>
        </p:nvSpPr>
        <p:spPr bwMode="auto">
          <a:xfrm>
            <a:off x="228600" y="3733800"/>
            <a:ext cx="228600" cy="304800"/>
          </a:xfrm>
          <a:prstGeom prst="line">
            <a:avLst/>
          </a:prstGeom>
          <a:noFill/>
          <a:ln w="9525">
            <a:solidFill>
              <a:schemeClr val="tx1"/>
            </a:solidFill>
            <a:round/>
            <a:headEnd/>
            <a:tailEnd type="triangle" w="med" len="med"/>
          </a:ln>
        </p:spPr>
        <p:txBody>
          <a:bodyPr/>
          <a:lstStyle/>
          <a:p>
            <a:endParaRPr lang="en-US"/>
          </a:p>
        </p:txBody>
      </p:sp>
      <p:sp>
        <p:nvSpPr>
          <p:cNvPr id="72754" name="Line 76"/>
          <p:cNvSpPr>
            <a:spLocks noChangeShapeType="1"/>
          </p:cNvSpPr>
          <p:nvPr/>
        </p:nvSpPr>
        <p:spPr bwMode="auto">
          <a:xfrm flipH="1" flipV="1">
            <a:off x="533400" y="3657600"/>
            <a:ext cx="152400" cy="228600"/>
          </a:xfrm>
          <a:prstGeom prst="line">
            <a:avLst/>
          </a:prstGeom>
          <a:noFill/>
          <a:ln w="9525">
            <a:solidFill>
              <a:schemeClr val="tx1"/>
            </a:solidFill>
            <a:round/>
            <a:headEnd/>
            <a:tailEnd type="triangle" w="med" len="med"/>
          </a:ln>
        </p:spPr>
        <p:txBody>
          <a:bodyPr/>
          <a:lstStyle/>
          <a:p>
            <a:endParaRPr lang="en-US"/>
          </a:p>
        </p:txBody>
      </p:sp>
      <p:sp>
        <p:nvSpPr>
          <p:cNvPr id="72755" name="Rectangle 77"/>
          <p:cNvSpPr>
            <a:spLocks noChangeArrowheads="1"/>
          </p:cNvSpPr>
          <p:nvPr/>
        </p:nvSpPr>
        <p:spPr bwMode="auto">
          <a:xfrm>
            <a:off x="7924800" y="533400"/>
            <a:ext cx="228600" cy="6096000"/>
          </a:xfrm>
          <a:prstGeom prst="rect">
            <a:avLst/>
          </a:prstGeom>
          <a:solidFill>
            <a:srgbClr val="CCFFFF"/>
          </a:solidFill>
          <a:ln w="9525">
            <a:solidFill>
              <a:schemeClr val="tx1"/>
            </a:solidFill>
            <a:miter lim="800000"/>
            <a:headEnd/>
            <a:tailEnd/>
          </a:ln>
        </p:spPr>
        <p:txBody>
          <a:bodyPr vert="eaVert" wrap="none" anchor="ctr"/>
          <a:lstStyle/>
          <a:p>
            <a:pPr algn="ctr" eaLnBrk="0" hangingPunct="0"/>
            <a:r>
              <a:rPr lang="en-US" sz="1200"/>
              <a:t>Middleware, access protocols, secure data transport</a:t>
            </a:r>
          </a:p>
        </p:txBody>
      </p:sp>
      <p:sp>
        <p:nvSpPr>
          <p:cNvPr id="72756" name="Rectangle 78"/>
          <p:cNvSpPr>
            <a:spLocks noChangeArrowheads="1"/>
          </p:cNvSpPr>
          <p:nvPr/>
        </p:nvSpPr>
        <p:spPr bwMode="auto">
          <a:xfrm>
            <a:off x="8229600" y="533400"/>
            <a:ext cx="228600" cy="6096000"/>
          </a:xfrm>
          <a:prstGeom prst="rect">
            <a:avLst/>
          </a:prstGeom>
          <a:solidFill>
            <a:srgbClr val="CCFFFF"/>
          </a:solidFill>
          <a:ln w="9525">
            <a:solidFill>
              <a:schemeClr val="tx1"/>
            </a:solidFill>
            <a:miter lim="800000"/>
            <a:headEnd/>
            <a:tailEnd/>
          </a:ln>
        </p:spPr>
        <p:txBody>
          <a:bodyPr vert="eaVert" wrap="none" anchor="ctr"/>
          <a:lstStyle/>
          <a:p>
            <a:pPr algn="ctr" eaLnBrk="0" hangingPunct="0"/>
            <a:r>
              <a:rPr lang="en-US" sz="1200"/>
              <a:t>User authentication, access control logic</a:t>
            </a:r>
          </a:p>
        </p:txBody>
      </p:sp>
      <p:sp>
        <p:nvSpPr>
          <p:cNvPr id="72757" name="Rectangle 79"/>
          <p:cNvSpPr>
            <a:spLocks noChangeArrowheads="1"/>
          </p:cNvSpPr>
          <p:nvPr/>
        </p:nvSpPr>
        <p:spPr bwMode="auto">
          <a:xfrm>
            <a:off x="8534400" y="533400"/>
            <a:ext cx="228600" cy="6096000"/>
          </a:xfrm>
          <a:prstGeom prst="rect">
            <a:avLst/>
          </a:prstGeom>
          <a:solidFill>
            <a:srgbClr val="CCFFFF"/>
          </a:solidFill>
          <a:ln w="9525">
            <a:solidFill>
              <a:schemeClr val="tx1"/>
            </a:solidFill>
            <a:miter lim="800000"/>
            <a:headEnd/>
            <a:tailEnd/>
          </a:ln>
        </p:spPr>
        <p:txBody>
          <a:bodyPr vert="eaVert" wrap="none" anchor="ctr"/>
          <a:lstStyle/>
          <a:p>
            <a:pPr algn="ctr" eaLnBrk="0" hangingPunct="0"/>
            <a:r>
              <a:rPr lang="en-US" sz="1200"/>
              <a:t>Metadata vocabularies, ontology standards</a:t>
            </a:r>
          </a:p>
        </p:txBody>
      </p:sp>
      <p:sp>
        <p:nvSpPr>
          <p:cNvPr id="72758" name="Text Box 82"/>
          <p:cNvSpPr txBox="1">
            <a:spLocks noChangeArrowheads="1"/>
          </p:cNvSpPr>
          <p:nvPr/>
        </p:nvSpPr>
        <p:spPr bwMode="auto">
          <a:xfrm>
            <a:off x="7010400" y="2667000"/>
            <a:ext cx="914400" cy="400050"/>
          </a:xfrm>
          <a:prstGeom prst="rect">
            <a:avLst/>
          </a:prstGeom>
          <a:noFill/>
          <a:ln w="9525">
            <a:noFill/>
            <a:miter lim="800000"/>
            <a:headEnd/>
            <a:tailEnd/>
          </a:ln>
        </p:spPr>
        <p:txBody>
          <a:bodyPr>
            <a:spAutoFit/>
          </a:bodyPr>
          <a:lstStyle/>
          <a:p>
            <a:pPr eaLnBrk="0" hangingPunct="0">
              <a:spcBef>
                <a:spcPct val="50000"/>
              </a:spcBef>
            </a:pPr>
            <a:r>
              <a:rPr lang="en-US" sz="2000"/>
              <a:t>Users</a:t>
            </a:r>
          </a:p>
        </p:txBody>
      </p:sp>
      <p:sp>
        <p:nvSpPr>
          <p:cNvPr id="2112" name="Text Box 83"/>
          <p:cNvSpPr txBox="1">
            <a:spLocks noChangeArrowheads="1"/>
          </p:cNvSpPr>
          <p:nvPr/>
        </p:nvSpPr>
        <p:spPr bwMode="auto">
          <a:xfrm>
            <a:off x="6934200" y="533400"/>
            <a:ext cx="914400" cy="1277273"/>
          </a:xfrm>
          <a:prstGeom prst="rect">
            <a:avLst/>
          </a:prstGeom>
          <a:solidFill>
            <a:schemeClr val="tx2">
              <a:lumMod val="40000"/>
              <a:lumOff val="60000"/>
            </a:schemeClr>
          </a:solidFill>
          <a:ln w="9525">
            <a:noFill/>
            <a:miter lim="800000"/>
            <a:headEnd/>
            <a:tailEnd/>
          </a:ln>
          <a:effectLst>
            <a:glow rad="63500">
              <a:schemeClr val="accent2">
                <a:satMod val="175000"/>
                <a:alpha val="40000"/>
              </a:schemeClr>
            </a:glow>
          </a:effectLst>
        </p:spPr>
        <p:txBody>
          <a:bodyPr>
            <a:spAutoFit/>
          </a:bodyPr>
          <a:lstStyle/>
          <a:p>
            <a:pPr algn="ctr" eaLnBrk="0" hangingPunct="0">
              <a:spcBef>
                <a:spcPct val="50000"/>
              </a:spcBef>
              <a:defRPr/>
            </a:pPr>
            <a:r>
              <a:rPr lang="en-US" sz="1400" dirty="0">
                <a:ea typeface="ＭＳ Ｐゴシック" pitchFamily="1" charset="-128"/>
              </a:rPr>
              <a:t>NOAA </a:t>
            </a:r>
          </a:p>
          <a:p>
            <a:pPr algn="ctr" eaLnBrk="0" hangingPunct="0">
              <a:spcBef>
                <a:spcPct val="50000"/>
              </a:spcBef>
              <a:defRPr/>
            </a:pPr>
            <a:r>
              <a:rPr lang="en-US" sz="1400" dirty="0">
                <a:ea typeface="ＭＳ Ｐゴシック" pitchFamily="1" charset="-128"/>
              </a:rPr>
              <a:t>Climate</a:t>
            </a:r>
          </a:p>
          <a:p>
            <a:pPr algn="ctr" eaLnBrk="0" hangingPunct="0">
              <a:spcBef>
                <a:spcPct val="50000"/>
              </a:spcBef>
              <a:defRPr/>
            </a:pPr>
            <a:r>
              <a:rPr lang="en-US" sz="1400" dirty="0">
                <a:ea typeface="ＭＳ Ｐゴシック" pitchFamily="1" charset="-128"/>
              </a:rPr>
              <a:t>Services </a:t>
            </a:r>
          </a:p>
          <a:p>
            <a:pPr algn="ctr" eaLnBrk="0" hangingPunct="0">
              <a:spcBef>
                <a:spcPct val="50000"/>
              </a:spcBef>
              <a:defRPr/>
            </a:pPr>
            <a:r>
              <a:rPr lang="en-US" sz="1400" dirty="0">
                <a:ea typeface="ＭＳ Ｐゴシック" pitchFamily="1" charset="-128"/>
              </a:rPr>
              <a:t>Portal</a:t>
            </a:r>
          </a:p>
        </p:txBody>
      </p:sp>
      <p:sp>
        <p:nvSpPr>
          <p:cNvPr id="72762" name="Rectangle 84"/>
          <p:cNvSpPr>
            <a:spLocks noChangeArrowheads="1"/>
          </p:cNvSpPr>
          <p:nvPr/>
        </p:nvSpPr>
        <p:spPr bwMode="auto">
          <a:xfrm>
            <a:off x="8839200" y="533400"/>
            <a:ext cx="228600" cy="6096000"/>
          </a:xfrm>
          <a:prstGeom prst="rect">
            <a:avLst/>
          </a:prstGeom>
          <a:solidFill>
            <a:srgbClr val="CCFFFF"/>
          </a:solidFill>
          <a:ln w="9525">
            <a:solidFill>
              <a:schemeClr val="tx1"/>
            </a:solidFill>
            <a:miter lim="800000"/>
            <a:headEnd/>
            <a:tailEnd/>
          </a:ln>
        </p:spPr>
        <p:txBody>
          <a:bodyPr vert="eaVert" wrap="none" anchor="ctr"/>
          <a:lstStyle/>
          <a:p>
            <a:pPr algn="ctr" eaLnBrk="0" hangingPunct="0"/>
            <a:r>
              <a:rPr lang="en-US" sz="1200"/>
              <a:t>Education and training, user support</a:t>
            </a:r>
          </a:p>
        </p:txBody>
      </p:sp>
      <p:sp>
        <p:nvSpPr>
          <p:cNvPr id="72763" name="Rectangle 85"/>
          <p:cNvSpPr>
            <a:spLocks noChangeArrowheads="1"/>
          </p:cNvSpPr>
          <p:nvPr/>
        </p:nvSpPr>
        <p:spPr bwMode="auto">
          <a:xfrm>
            <a:off x="3971925" y="6238875"/>
            <a:ext cx="1447800" cy="381000"/>
          </a:xfrm>
          <a:prstGeom prst="rect">
            <a:avLst/>
          </a:prstGeom>
          <a:solidFill>
            <a:srgbClr val="FFCC66"/>
          </a:solidFill>
          <a:ln w="9525">
            <a:solidFill>
              <a:schemeClr val="tx1"/>
            </a:solidFill>
            <a:miter lim="800000"/>
            <a:headEnd/>
            <a:tailEnd/>
          </a:ln>
        </p:spPr>
        <p:txBody>
          <a:bodyPr wrap="none" anchor="ctr"/>
          <a:lstStyle/>
          <a:p>
            <a:pPr algn="ctr" eaLnBrk="0" hangingPunct="0"/>
            <a:r>
              <a:rPr lang="en-US" sz="1200"/>
              <a:t>Compute servers</a:t>
            </a:r>
          </a:p>
        </p:txBody>
      </p:sp>
      <p:sp>
        <p:nvSpPr>
          <p:cNvPr id="72764" name="Rectangle 86"/>
          <p:cNvSpPr>
            <a:spLocks noChangeArrowheads="1"/>
          </p:cNvSpPr>
          <p:nvPr/>
        </p:nvSpPr>
        <p:spPr bwMode="auto">
          <a:xfrm>
            <a:off x="2362200" y="6248400"/>
            <a:ext cx="1524000" cy="381000"/>
          </a:xfrm>
          <a:prstGeom prst="rect">
            <a:avLst/>
          </a:prstGeom>
          <a:solidFill>
            <a:srgbClr val="FFCC66"/>
          </a:solidFill>
          <a:ln w="9525">
            <a:solidFill>
              <a:schemeClr val="tx1"/>
            </a:solidFill>
            <a:miter lim="800000"/>
            <a:headEnd/>
            <a:tailEnd/>
          </a:ln>
        </p:spPr>
        <p:txBody>
          <a:bodyPr wrap="none" anchor="ctr"/>
          <a:lstStyle/>
          <a:p>
            <a:pPr algn="ctr" eaLnBrk="0" hangingPunct="0"/>
            <a:r>
              <a:rPr lang="en-US" sz="1200"/>
              <a:t>CLASS and NCDC </a:t>
            </a:r>
          </a:p>
          <a:p>
            <a:pPr algn="ctr" eaLnBrk="0" hangingPunct="0"/>
            <a:r>
              <a:rPr lang="en-US" sz="1200"/>
              <a:t>Long-term archives</a:t>
            </a:r>
          </a:p>
        </p:txBody>
      </p:sp>
      <p:sp>
        <p:nvSpPr>
          <p:cNvPr id="72765" name="AutoShape 88"/>
          <p:cNvSpPr>
            <a:spLocks noChangeArrowheads="1"/>
          </p:cNvSpPr>
          <p:nvPr/>
        </p:nvSpPr>
        <p:spPr bwMode="auto">
          <a:xfrm>
            <a:off x="3733800" y="5943600"/>
            <a:ext cx="3810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2766" name="Rectangle 92"/>
          <p:cNvSpPr>
            <a:spLocks noChangeArrowheads="1"/>
          </p:cNvSpPr>
          <p:nvPr/>
        </p:nvSpPr>
        <p:spPr bwMode="auto">
          <a:xfrm>
            <a:off x="5486400" y="6248400"/>
            <a:ext cx="1219200" cy="381000"/>
          </a:xfrm>
          <a:prstGeom prst="rect">
            <a:avLst/>
          </a:prstGeom>
          <a:solidFill>
            <a:srgbClr val="FFCC66"/>
          </a:solidFill>
          <a:ln w="9525">
            <a:solidFill>
              <a:schemeClr val="tx1"/>
            </a:solidFill>
            <a:miter lim="800000"/>
            <a:headEnd/>
            <a:tailEnd/>
          </a:ln>
        </p:spPr>
        <p:txBody>
          <a:bodyPr wrap="none" anchor="ctr"/>
          <a:lstStyle/>
          <a:p>
            <a:pPr algn="ctr" eaLnBrk="0" hangingPunct="0"/>
            <a:r>
              <a:rPr lang="en-US" sz="1200"/>
              <a:t>Digital</a:t>
            </a:r>
          </a:p>
          <a:p>
            <a:pPr algn="ctr" eaLnBrk="0" hangingPunct="0"/>
            <a:r>
              <a:rPr lang="en-US" sz="1200"/>
              <a:t>libraries</a:t>
            </a:r>
          </a:p>
        </p:txBody>
      </p:sp>
      <p:sp>
        <p:nvSpPr>
          <p:cNvPr id="2114" name="AutoShape 95"/>
          <p:cNvSpPr>
            <a:spLocks noChangeArrowheads="1"/>
          </p:cNvSpPr>
          <p:nvPr/>
        </p:nvSpPr>
        <p:spPr bwMode="auto">
          <a:xfrm>
            <a:off x="7467600" y="3048000"/>
            <a:ext cx="304800" cy="1828800"/>
          </a:xfrm>
          <a:prstGeom prst="upDownArrow">
            <a:avLst>
              <a:gd name="adj1" fmla="val 50000"/>
              <a:gd name="adj2" fmla="val 40012"/>
            </a:avLst>
          </a:prstGeom>
          <a:solidFill>
            <a:schemeClr val="accent5">
              <a:lumMod val="9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defRPr/>
            </a:pPr>
            <a:endParaRPr lang="en-US">
              <a:ea typeface="ＭＳ Ｐゴシック" pitchFamily="1" charset="-128"/>
            </a:endParaRPr>
          </a:p>
        </p:txBody>
      </p:sp>
      <p:sp>
        <p:nvSpPr>
          <p:cNvPr id="72770" name="Text Box 96"/>
          <p:cNvSpPr txBox="1">
            <a:spLocks noChangeArrowheads="1"/>
          </p:cNvSpPr>
          <p:nvPr/>
        </p:nvSpPr>
        <p:spPr bwMode="auto">
          <a:xfrm>
            <a:off x="0" y="57150"/>
            <a:ext cx="9144000" cy="400050"/>
          </a:xfrm>
          <a:prstGeom prst="rect">
            <a:avLst/>
          </a:prstGeom>
          <a:noFill/>
          <a:ln w="9525">
            <a:noFill/>
            <a:miter lim="800000"/>
            <a:headEnd/>
            <a:tailEnd/>
          </a:ln>
        </p:spPr>
        <p:txBody>
          <a:bodyPr>
            <a:spAutoFit/>
          </a:bodyPr>
          <a:lstStyle/>
          <a:p>
            <a:pPr algn="ctr" eaLnBrk="0" hangingPunct="0">
              <a:spcBef>
                <a:spcPct val="50000"/>
              </a:spcBef>
            </a:pPr>
            <a:r>
              <a:rPr lang="en-US" sz="2000"/>
              <a:t>                            U.S. GEO Modeling Infrastructure Vision of the Future</a:t>
            </a:r>
          </a:p>
        </p:txBody>
      </p:sp>
      <p:sp>
        <p:nvSpPr>
          <p:cNvPr id="72771" name="Text Box 97"/>
          <p:cNvSpPr txBox="1">
            <a:spLocks noChangeArrowheads="1"/>
          </p:cNvSpPr>
          <p:nvPr/>
        </p:nvSpPr>
        <p:spPr bwMode="auto">
          <a:xfrm>
            <a:off x="2590800" y="4876800"/>
            <a:ext cx="762000" cy="274638"/>
          </a:xfrm>
          <a:prstGeom prst="rect">
            <a:avLst/>
          </a:prstGeom>
          <a:noFill/>
          <a:ln w="9525">
            <a:noFill/>
            <a:miter lim="800000"/>
            <a:headEnd/>
            <a:tailEnd/>
          </a:ln>
        </p:spPr>
        <p:txBody>
          <a:bodyPr>
            <a:spAutoFit/>
          </a:bodyPr>
          <a:lstStyle/>
          <a:p>
            <a:pPr eaLnBrk="0" hangingPunct="0">
              <a:spcBef>
                <a:spcPct val="50000"/>
              </a:spcBef>
            </a:pPr>
            <a:endParaRPr lang="en-US" sz="1200">
              <a:solidFill>
                <a:schemeClr val="bg1"/>
              </a:solidFill>
            </a:endParaRPr>
          </a:p>
        </p:txBody>
      </p:sp>
      <p:sp>
        <p:nvSpPr>
          <p:cNvPr id="72772" name="Text Box 98"/>
          <p:cNvSpPr txBox="1">
            <a:spLocks noChangeArrowheads="1"/>
          </p:cNvSpPr>
          <p:nvPr/>
        </p:nvSpPr>
        <p:spPr bwMode="auto">
          <a:xfrm>
            <a:off x="2284413" y="4814888"/>
            <a:ext cx="992187" cy="461962"/>
          </a:xfrm>
          <a:prstGeom prst="rect">
            <a:avLst/>
          </a:prstGeom>
          <a:noFill/>
          <a:ln w="9525">
            <a:noFill/>
            <a:miter lim="800000"/>
            <a:headEnd/>
            <a:tailEnd/>
          </a:ln>
        </p:spPr>
        <p:txBody>
          <a:bodyPr>
            <a:spAutoFit/>
          </a:bodyPr>
          <a:lstStyle/>
          <a:p>
            <a:pPr eaLnBrk="0" hangingPunct="0">
              <a:spcBef>
                <a:spcPct val="50000"/>
              </a:spcBef>
            </a:pPr>
            <a:r>
              <a:rPr lang="en-US"/>
              <a:t>Task</a:t>
            </a:r>
          </a:p>
        </p:txBody>
      </p:sp>
      <p:sp>
        <p:nvSpPr>
          <p:cNvPr id="72773" name="AutoShape 99"/>
          <p:cNvSpPr>
            <a:spLocks noChangeArrowheads="1"/>
          </p:cNvSpPr>
          <p:nvPr/>
        </p:nvSpPr>
        <p:spPr bwMode="auto">
          <a:xfrm rot="2296231">
            <a:off x="3125788" y="4983163"/>
            <a:ext cx="290512" cy="201612"/>
          </a:xfrm>
          <a:prstGeom prst="rightArrow">
            <a:avLst>
              <a:gd name="adj1" fmla="val 50000"/>
              <a:gd name="adj2" fmla="val 36024"/>
            </a:avLst>
          </a:prstGeom>
          <a:solidFill>
            <a:srgbClr val="CCFF66"/>
          </a:solidFill>
          <a:ln w="9525">
            <a:solidFill>
              <a:schemeClr val="tx1"/>
            </a:solidFill>
            <a:miter lim="800000"/>
            <a:headEnd/>
            <a:tailEnd/>
          </a:ln>
        </p:spPr>
        <p:txBody>
          <a:bodyPr wrap="none" anchor="ctr"/>
          <a:lstStyle/>
          <a:p>
            <a:endParaRPr lang="en-US"/>
          </a:p>
        </p:txBody>
      </p:sp>
      <p:sp>
        <p:nvSpPr>
          <p:cNvPr id="102" name="Rounded Rectangle 101"/>
          <p:cNvSpPr/>
          <p:nvPr/>
        </p:nvSpPr>
        <p:spPr>
          <a:xfrm>
            <a:off x="152400" y="533400"/>
            <a:ext cx="1524000"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tx1"/>
                </a:solidFill>
              </a:rPr>
              <a:t>Reanalysis and Climate Clearing-house</a:t>
            </a:r>
          </a:p>
          <a:p>
            <a:pPr algn="ctr">
              <a:defRPr/>
            </a:pPr>
            <a:r>
              <a:rPr lang="en-US" sz="1400" dirty="0">
                <a:solidFill>
                  <a:schemeClr val="tx1"/>
                </a:solidFill>
              </a:rPr>
              <a:t>Community vetted observational database</a:t>
            </a:r>
          </a:p>
        </p:txBody>
      </p:sp>
      <p:cxnSp>
        <p:nvCxnSpPr>
          <p:cNvPr id="104" name="Elbow Connector 103"/>
          <p:cNvCxnSpPr>
            <a:endCxn id="72730" idx="2"/>
          </p:cNvCxnSpPr>
          <p:nvPr/>
        </p:nvCxnSpPr>
        <p:spPr>
          <a:xfrm rot="16200000" flipH="1">
            <a:off x="2533650" y="2952750"/>
            <a:ext cx="800100" cy="381000"/>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108" name="Elbow Connector 107"/>
          <p:cNvCxnSpPr>
            <a:endCxn id="39954" idx="2"/>
          </p:cNvCxnSpPr>
          <p:nvPr/>
        </p:nvCxnSpPr>
        <p:spPr>
          <a:xfrm rot="10800000">
            <a:off x="3619500" y="1981200"/>
            <a:ext cx="593725" cy="412750"/>
          </a:xfrm>
          <a:prstGeom prst="bentConnector2">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sp>
        <p:nvSpPr>
          <p:cNvPr id="127" name="Line 54"/>
          <p:cNvSpPr>
            <a:spLocks noChangeShapeType="1"/>
          </p:cNvSpPr>
          <p:nvPr/>
        </p:nvSpPr>
        <p:spPr bwMode="auto">
          <a:xfrm flipH="1">
            <a:off x="1676400" y="1524000"/>
            <a:ext cx="304800" cy="0"/>
          </a:xfrm>
          <a:prstGeom prst="line">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txBody>
          <a:bodyPr/>
          <a:lstStyle/>
          <a:p>
            <a:pPr>
              <a:defRPr/>
            </a:pPr>
            <a:endParaRPr lang="en-US"/>
          </a:p>
        </p:txBody>
      </p:sp>
      <p:cxnSp>
        <p:nvCxnSpPr>
          <p:cNvPr id="134" name="Shape 133"/>
          <p:cNvCxnSpPr/>
          <p:nvPr/>
        </p:nvCxnSpPr>
        <p:spPr>
          <a:xfrm rot="5400000">
            <a:off x="3752850" y="2886075"/>
            <a:ext cx="76200" cy="3771900"/>
          </a:xfrm>
          <a:prstGeom prst="bentConnector2">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4" name="Straight Arrow Connector 153"/>
          <p:cNvCxnSpPr/>
          <p:nvPr/>
        </p:nvCxnSpPr>
        <p:spPr>
          <a:xfrm rot="5400000">
            <a:off x="2055813" y="3581400"/>
            <a:ext cx="1373188"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0" name="Rectangle 85"/>
          <p:cNvSpPr>
            <a:spLocks noChangeArrowheads="1"/>
          </p:cNvSpPr>
          <p:nvPr/>
        </p:nvSpPr>
        <p:spPr bwMode="auto">
          <a:xfrm>
            <a:off x="7620000" y="6019800"/>
            <a:ext cx="1447800" cy="609600"/>
          </a:xfrm>
          <a:prstGeom prst="rect">
            <a:avLst/>
          </a:prstGeom>
          <a:solidFill>
            <a:schemeClr val="accent1">
              <a:lumMod val="60000"/>
              <a:lumOff val="4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GEO</a:t>
            </a:r>
          </a:p>
          <a:p>
            <a:pPr algn="ctr" eaLnBrk="0" hangingPunct="0">
              <a:defRPr/>
            </a:pPr>
            <a:r>
              <a:rPr lang="en-US" sz="1200" dirty="0">
                <a:ea typeface="ＭＳ Ｐゴシック" pitchFamily="1" charset="-128"/>
              </a:rPr>
              <a:t>US-GEO</a:t>
            </a:r>
          </a:p>
        </p:txBody>
      </p:sp>
      <p:pic>
        <p:nvPicPr>
          <p:cNvPr id="72781" name="Picture 100" descr="C:\Documents and Settings\glenn.rutledge\Local Settings\Temporary Internet Files\Content.IE5\PPR0DTR4\MCj04348570000[1].png"/>
          <p:cNvPicPr>
            <a:picLocks noChangeAspect="1" noChangeArrowheads="1"/>
          </p:cNvPicPr>
          <p:nvPr/>
        </p:nvPicPr>
        <p:blipFill>
          <a:blip r:embed="rId5"/>
          <a:srcRect/>
          <a:stretch>
            <a:fillRect/>
          </a:stretch>
        </p:blipFill>
        <p:spPr bwMode="auto">
          <a:xfrm>
            <a:off x="381000" y="3657600"/>
            <a:ext cx="762000" cy="609600"/>
          </a:xfrm>
          <a:prstGeom prst="rect">
            <a:avLst/>
          </a:prstGeom>
          <a:noFill/>
          <a:ln w="9525">
            <a:noFill/>
            <a:miter lim="800000"/>
            <a:headEnd/>
            <a:tailEnd/>
          </a:ln>
        </p:spPr>
      </p:pic>
      <p:sp>
        <p:nvSpPr>
          <p:cNvPr id="72782" name="Rectangle 85"/>
          <p:cNvSpPr>
            <a:spLocks noChangeArrowheads="1"/>
          </p:cNvSpPr>
          <p:nvPr/>
        </p:nvSpPr>
        <p:spPr bwMode="auto">
          <a:xfrm>
            <a:off x="1295400" y="3733800"/>
            <a:ext cx="1219200" cy="381000"/>
          </a:xfrm>
          <a:prstGeom prst="rect">
            <a:avLst/>
          </a:prstGeom>
          <a:solidFill>
            <a:srgbClr val="FFCC66"/>
          </a:solidFill>
          <a:ln w="9525">
            <a:solidFill>
              <a:schemeClr val="tx1"/>
            </a:solidFill>
            <a:miter lim="800000"/>
            <a:headEnd/>
            <a:tailEnd/>
          </a:ln>
        </p:spPr>
        <p:txBody>
          <a:bodyPr wrap="none" anchor="ctr"/>
          <a:lstStyle/>
          <a:p>
            <a:pPr algn="ctr" eaLnBrk="0" hangingPunct="0"/>
            <a:r>
              <a:rPr lang="en-US" sz="1200"/>
              <a:t>Adaptive</a:t>
            </a:r>
          </a:p>
        </p:txBody>
      </p:sp>
      <p:cxnSp>
        <p:nvCxnSpPr>
          <p:cNvPr id="130" name="Elbow Connector 129"/>
          <p:cNvCxnSpPr>
            <a:stCxn id="72766" idx="3"/>
          </p:cNvCxnSpPr>
          <p:nvPr/>
        </p:nvCxnSpPr>
        <p:spPr>
          <a:xfrm>
            <a:off x="6705600" y="6438900"/>
            <a:ext cx="914400" cy="190500"/>
          </a:xfrm>
          <a:prstGeom prst="bentConnector3">
            <a:avLst>
              <a:gd name="adj1" fmla="val 50000"/>
            </a:avLst>
          </a:prstGeom>
          <a:ln>
            <a:tailEnd type="arrow"/>
          </a:ln>
        </p:spPr>
        <p:style>
          <a:lnRef idx="2">
            <a:schemeClr val="accent4"/>
          </a:lnRef>
          <a:fillRef idx="0">
            <a:schemeClr val="accent4"/>
          </a:fillRef>
          <a:effectRef idx="1">
            <a:schemeClr val="accent4"/>
          </a:effectRef>
          <a:fontRef idx="minor">
            <a:schemeClr val="tx1"/>
          </a:fontRef>
        </p:style>
      </p:cxnSp>
      <p:sp>
        <p:nvSpPr>
          <p:cNvPr id="40018" name="Rectangle 23"/>
          <p:cNvSpPr>
            <a:spLocks noChangeArrowheads="1"/>
          </p:cNvSpPr>
          <p:nvPr/>
        </p:nvSpPr>
        <p:spPr bwMode="auto">
          <a:xfrm>
            <a:off x="5410200" y="5257800"/>
            <a:ext cx="1066800" cy="8382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DOE Earth </a:t>
            </a:r>
          </a:p>
          <a:p>
            <a:pPr algn="ctr" eaLnBrk="0" hangingPunct="0">
              <a:defRPr/>
            </a:pPr>
            <a:r>
              <a:rPr lang="en-US" sz="1200" dirty="0">
                <a:ea typeface="ＭＳ Ｐゴシック" pitchFamily="1" charset="-128"/>
              </a:rPr>
              <a:t>System</a:t>
            </a:r>
          </a:p>
          <a:p>
            <a:pPr algn="ctr" eaLnBrk="0" hangingPunct="0">
              <a:defRPr/>
            </a:pPr>
            <a:r>
              <a:rPr lang="en-US" sz="1200" dirty="0">
                <a:ea typeface="ＭＳ Ｐゴシック" pitchFamily="1" charset="-128"/>
              </a:rPr>
              <a:t>Grid &amp;</a:t>
            </a:r>
          </a:p>
          <a:p>
            <a:pPr algn="ctr" eaLnBrk="0" hangingPunct="0">
              <a:defRPr/>
            </a:pPr>
            <a:r>
              <a:rPr lang="en-US" sz="1200" dirty="0" err="1">
                <a:ea typeface="ＭＳ Ｐゴシック" pitchFamily="1" charset="-128"/>
              </a:rPr>
              <a:t>iRODS</a:t>
            </a:r>
            <a:endParaRPr lang="en-US" sz="1200" dirty="0">
              <a:ea typeface="ＭＳ Ｐゴシック" pitchFamily="1" charset="-128"/>
            </a:endParaRPr>
          </a:p>
        </p:txBody>
      </p:sp>
      <p:cxnSp>
        <p:nvCxnSpPr>
          <p:cNvPr id="133" name="Shape 132"/>
          <p:cNvCxnSpPr>
            <a:endCxn id="72763" idx="0"/>
          </p:cNvCxnSpPr>
          <p:nvPr/>
        </p:nvCxnSpPr>
        <p:spPr>
          <a:xfrm rot="10800000" flipV="1">
            <a:off x="4695825" y="5705475"/>
            <a:ext cx="723900" cy="533400"/>
          </a:xfrm>
          <a:prstGeom prst="bentConnector2">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2085" name="AutoShape 46"/>
          <p:cNvSpPr>
            <a:spLocks noChangeArrowheads="1"/>
          </p:cNvSpPr>
          <p:nvPr/>
        </p:nvSpPr>
        <p:spPr bwMode="auto">
          <a:xfrm>
            <a:off x="2971800" y="5257800"/>
            <a:ext cx="2590800" cy="381000"/>
          </a:xfrm>
          <a:prstGeom prst="rightArrow">
            <a:avLst>
              <a:gd name="adj1" fmla="val 50000"/>
              <a:gd name="adj2" fmla="val 35000"/>
            </a:avLst>
          </a:prstGeom>
          <a:solidFill>
            <a:schemeClr val="bg2">
              <a:lumMod val="20000"/>
              <a:lumOff val="80000"/>
            </a:schemeClr>
          </a:solidFill>
          <a:ln w="9525">
            <a:solidFill>
              <a:schemeClr val="tx1"/>
            </a:solidFill>
            <a:miter lim="800000"/>
            <a:headEnd/>
            <a:tailEnd/>
          </a:ln>
        </p:spPr>
        <p:txBody>
          <a:bodyPr wrap="none" anchor="ctr"/>
          <a:lstStyle/>
          <a:p>
            <a:pPr>
              <a:defRPr/>
            </a:pPr>
            <a:endParaRPr lang="en-US" sz="1400" dirty="0">
              <a:ea typeface="ＭＳ Ｐゴシック" pitchFamily="1" charset="-128"/>
            </a:endParaRPr>
          </a:p>
        </p:txBody>
      </p:sp>
      <p:sp>
        <p:nvSpPr>
          <p:cNvPr id="72787" name="Oval 43"/>
          <p:cNvSpPr>
            <a:spLocks noChangeArrowheads="1"/>
          </p:cNvSpPr>
          <p:nvPr/>
        </p:nvSpPr>
        <p:spPr bwMode="auto">
          <a:xfrm>
            <a:off x="3733800" y="5257800"/>
            <a:ext cx="304800" cy="304800"/>
          </a:xfrm>
          <a:prstGeom prst="ellipse">
            <a:avLst/>
          </a:prstGeom>
          <a:solidFill>
            <a:srgbClr val="9E8A62"/>
          </a:solidFill>
          <a:ln w="9525">
            <a:solidFill>
              <a:schemeClr val="tx1"/>
            </a:solidFill>
            <a:round/>
            <a:headEnd/>
            <a:tailEnd/>
          </a:ln>
        </p:spPr>
        <p:txBody>
          <a:bodyPr wrap="none" anchor="ctr"/>
          <a:lstStyle/>
          <a:p>
            <a:pPr algn="ctr" eaLnBrk="0" hangingPunct="0"/>
            <a:r>
              <a:rPr lang="en-US" sz="1200">
                <a:solidFill>
                  <a:schemeClr val="bg1"/>
                </a:solidFill>
              </a:rPr>
              <a:t>Q</a:t>
            </a:r>
          </a:p>
        </p:txBody>
      </p:sp>
      <p:sp>
        <p:nvSpPr>
          <p:cNvPr id="72788" name="Oval 41"/>
          <p:cNvSpPr>
            <a:spLocks noChangeArrowheads="1"/>
          </p:cNvSpPr>
          <p:nvPr/>
        </p:nvSpPr>
        <p:spPr bwMode="auto">
          <a:xfrm>
            <a:off x="4191000" y="5257800"/>
            <a:ext cx="304800" cy="304800"/>
          </a:xfrm>
          <a:prstGeom prst="ellipse">
            <a:avLst/>
          </a:prstGeom>
          <a:solidFill>
            <a:srgbClr val="9E8A62"/>
          </a:solidFill>
          <a:ln w="9525">
            <a:solidFill>
              <a:schemeClr val="tx1"/>
            </a:solidFill>
            <a:round/>
            <a:headEnd/>
            <a:tailEnd/>
          </a:ln>
        </p:spPr>
        <p:txBody>
          <a:bodyPr wrap="none" anchor="ctr"/>
          <a:lstStyle/>
          <a:p>
            <a:pPr algn="ctr" eaLnBrk="0" hangingPunct="0"/>
            <a:r>
              <a:rPr lang="en-US" sz="1200">
                <a:solidFill>
                  <a:schemeClr val="bg1"/>
                </a:solidFill>
              </a:rPr>
              <a:t>A</a:t>
            </a:r>
          </a:p>
        </p:txBody>
      </p:sp>
      <p:sp>
        <p:nvSpPr>
          <p:cNvPr id="72789" name="Text Box 6"/>
          <p:cNvSpPr txBox="1">
            <a:spLocks noChangeArrowheads="1"/>
          </p:cNvSpPr>
          <p:nvPr/>
        </p:nvSpPr>
        <p:spPr bwMode="auto">
          <a:xfrm>
            <a:off x="5943600" y="3559175"/>
            <a:ext cx="1257300" cy="523875"/>
          </a:xfrm>
          <a:prstGeom prst="rect">
            <a:avLst/>
          </a:prstGeom>
          <a:noFill/>
          <a:ln w="9525">
            <a:noFill/>
            <a:miter lim="800000"/>
            <a:headEnd/>
            <a:tailEnd/>
          </a:ln>
        </p:spPr>
        <p:txBody>
          <a:bodyPr>
            <a:spAutoFit/>
          </a:bodyPr>
          <a:lstStyle/>
          <a:p>
            <a:pPr algn="ctr" eaLnBrk="0" hangingPunct="0"/>
            <a:r>
              <a:rPr lang="en-US" sz="1400"/>
              <a:t>Pre / Post Processing</a:t>
            </a:r>
            <a:r>
              <a:rPr lang="en-US" sz="1200">
                <a:latin typeface="Times New Roman" pitchFamily="18" charset="0"/>
              </a:rPr>
              <a:t> </a:t>
            </a:r>
          </a:p>
        </p:txBody>
      </p:sp>
      <p:sp>
        <p:nvSpPr>
          <p:cNvPr id="117" name="AutoShape 46"/>
          <p:cNvSpPr>
            <a:spLocks noChangeArrowheads="1"/>
          </p:cNvSpPr>
          <p:nvPr/>
        </p:nvSpPr>
        <p:spPr bwMode="auto">
          <a:xfrm>
            <a:off x="6400800" y="5257800"/>
            <a:ext cx="685800" cy="381000"/>
          </a:xfrm>
          <a:prstGeom prst="rightArrow">
            <a:avLst>
              <a:gd name="adj1" fmla="val 50000"/>
              <a:gd name="adj2" fmla="val 35000"/>
            </a:avLst>
          </a:prstGeom>
          <a:solidFill>
            <a:schemeClr val="bg2">
              <a:lumMod val="20000"/>
              <a:lumOff val="80000"/>
            </a:schemeClr>
          </a:solidFill>
          <a:ln w="9525">
            <a:solidFill>
              <a:schemeClr val="tx1"/>
            </a:solidFill>
            <a:miter lim="800000"/>
            <a:headEnd/>
            <a:tailEnd/>
          </a:ln>
        </p:spPr>
        <p:txBody>
          <a:bodyPr wrap="none" anchor="ctr"/>
          <a:lstStyle/>
          <a:p>
            <a:pPr>
              <a:defRPr/>
            </a:pPr>
            <a:endParaRPr lang="en-US" sz="1400" dirty="0">
              <a:ea typeface="ＭＳ Ｐゴシック" pitchFamily="1" charset="-128"/>
            </a:endParaRPr>
          </a:p>
        </p:txBody>
      </p:sp>
      <p:cxnSp>
        <p:nvCxnSpPr>
          <p:cNvPr id="101" name="Shape 100"/>
          <p:cNvCxnSpPr>
            <a:stCxn id="72712" idx="2"/>
            <a:endCxn id="160" idx="1"/>
          </p:cNvCxnSpPr>
          <p:nvPr/>
        </p:nvCxnSpPr>
        <p:spPr>
          <a:xfrm rot="16200000" flipH="1">
            <a:off x="7353300" y="6057900"/>
            <a:ext cx="381000" cy="152400"/>
          </a:xfrm>
          <a:prstGeom prst="bentConnector2">
            <a:avLst/>
          </a:prstGeom>
          <a:ln w="28575">
            <a:tailEnd type="arrow"/>
          </a:ln>
          <a:effectLst>
            <a:outerShdw blurRad="50800" dist="50800" dir="5400000" algn="ctr" rotWithShape="0">
              <a:srgbClr val="CCECFF"/>
            </a:outerShdw>
          </a:effectLst>
        </p:spPr>
        <p:style>
          <a:lnRef idx="1">
            <a:schemeClr val="accent1"/>
          </a:lnRef>
          <a:fillRef idx="0">
            <a:schemeClr val="accent1"/>
          </a:fillRef>
          <a:effectRef idx="0">
            <a:schemeClr val="accent1"/>
          </a:effectRef>
          <a:fontRef idx="minor">
            <a:schemeClr val="tx1"/>
          </a:fontRef>
        </p:style>
      </p:cxnSp>
      <p:cxnSp>
        <p:nvCxnSpPr>
          <p:cNvPr id="105" name="Shape 104"/>
          <p:cNvCxnSpPr>
            <a:stCxn id="2073" idx="0"/>
          </p:cNvCxnSpPr>
          <p:nvPr/>
        </p:nvCxnSpPr>
        <p:spPr>
          <a:xfrm rot="16200000" flipV="1">
            <a:off x="6045994" y="2997994"/>
            <a:ext cx="182562" cy="83185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76200" y="131763"/>
            <a:ext cx="1676400" cy="29972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109"/>
          <p:cNvSpPr/>
          <p:nvPr/>
        </p:nvSpPr>
        <p:spPr>
          <a:xfrm rot="5400000">
            <a:off x="2878932" y="5617369"/>
            <a:ext cx="476250" cy="1665287"/>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Oval 111"/>
          <p:cNvSpPr/>
          <p:nvPr/>
        </p:nvSpPr>
        <p:spPr>
          <a:xfrm rot="5400000">
            <a:off x="5361782" y="564356"/>
            <a:ext cx="1903412" cy="1755775"/>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2" name="Straight Arrow Connector 121"/>
          <p:cNvCxnSpPr/>
          <p:nvPr/>
        </p:nvCxnSpPr>
        <p:spPr>
          <a:xfrm rot="5400000">
            <a:off x="5611812" y="4024313"/>
            <a:ext cx="411163" cy="2428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7" name="TextBox 102"/>
          <p:cNvSpPr txBox="1">
            <a:spLocks noChangeArrowheads="1"/>
          </p:cNvSpPr>
          <p:nvPr/>
        </p:nvSpPr>
        <p:spPr bwMode="auto">
          <a:xfrm>
            <a:off x="7623175" y="6656388"/>
            <a:ext cx="1420813" cy="184150"/>
          </a:xfrm>
          <a:prstGeom prst="rect">
            <a:avLst/>
          </a:prstGeom>
          <a:noFill/>
          <a:ln w="9525">
            <a:noFill/>
            <a:miter lim="800000"/>
            <a:headEnd/>
            <a:tailEnd/>
          </a:ln>
        </p:spPr>
        <p:txBody>
          <a:bodyPr wrap="none">
            <a:spAutoFit/>
          </a:bodyPr>
          <a:lstStyle/>
          <a:p>
            <a:r>
              <a:rPr lang="en-US" sz="600"/>
              <a:t>Rutledge/Meacham/Fontaine 2006</a:t>
            </a:r>
          </a:p>
        </p:txBody>
      </p:sp>
      <p:sp>
        <p:nvSpPr>
          <p:cNvPr id="103" name="Oval 102"/>
          <p:cNvSpPr/>
          <p:nvPr/>
        </p:nvSpPr>
        <p:spPr>
          <a:xfrm rot="5400000">
            <a:off x="5031581" y="4722019"/>
            <a:ext cx="1903413" cy="1755775"/>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0" name="Left-Right Arrow 39"/>
          <p:cNvSpPr/>
          <p:nvPr/>
        </p:nvSpPr>
        <p:spPr>
          <a:xfrm>
            <a:off x="2540000" y="5757863"/>
            <a:ext cx="4013200" cy="18573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Quad Arrow Callout 62"/>
          <p:cNvSpPr/>
          <p:nvPr/>
        </p:nvSpPr>
        <p:spPr>
          <a:xfrm>
            <a:off x="7261225" y="2901950"/>
            <a:ext cx="1690688" cy="1968500"/>
          </a:xfrm>
          <a:prstGeom prst="quadArrowCallou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Left-Right Arrow 43"/>
          <p:cNvSpPr/>
          <p:nvPr/>
        </p:nvSpPr>
        <p:spPr>
          <a:xfrm rot="16200000">
            <a:off x="2742407" y="4482306"/>
            <a:ext cx="3365500" cy="2016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7"/>
          <p:cNvSpPr>
            <a:spLocks noChangeArrowheads="1"/>
          </p:cNvSpPr>
          <p:nvPr/>
        </p:nvSpPr>
        <p:spPr bwMode="auto">
          <a:xfrm>
            <a:off x="1934066" y="533400"/>
            <a:ext cx="4724400" cy="2362200"/>
          </a:xfrm>
          <a:prstGeom prst="rect">
            <a:avLst/>
          </a:prstGeom>
          <a:solidFill>
            <a:schemeClr val="accent1"/>
          </a:solidFill>
          <a:ln w="9525">
            <a:solidFill>
              <a:schemeClr val="tx1"/>
            </a:solidFill>
            <a:miter lim="800000"/>
            <a:headEnd/>
            <a:tailEnd/>
          </a:ln>
          <a:scene3d>
            <a:camera prst="orthographicFront"/>
            <a:lightRig rig="threePt" dir="t"/>
          </a:scene3d>
          <a:sp3d>
            <a:bevelT/>
          </a:sp3d>
        </p:spPr>
        <p:txBody>
          <a:bodyPr wrap="none" anchor="ctr"/>
          <a:lstStyle/>
          <a:p>
            <a:pPr>
              <a:defRPr/>
            </a:pPr>
            <a:endParaRPr lang="en-US">
              <a:ea typeface="ＭＳ Ｐゴシック" pitchFamily="1" charset="-128"/>
            </a:endParaRPr>
          </a:p>
        </p:txBody>
      </p:sp>
      <p:cxnSp>
        <p:nvCxnSpPr>
          <p:cNvPr id="45" name="Shape 44"/>
          <p:cNvCxnSpPr>
            <a:stCxn id="0" idx="2"/>
            <a:endCxn id="0" idx="1"/>
          </p:cNvCxnSpPr>
          <p:nvPr/>
        </p:nvCxnSpPr>
        <p:spPr>
          <a:xfrm rot="16200000" flipH="1">
            <a:off x="1035050" y="3549651"/>
            <a:ext cx="687387" cy="855662"/>
          </a:xfrm>
          <a:prstGeom prst="bentConnector2">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39952" name="Rectangle 9"/>
          <p:cNvSpPr>
            <a:spLocks noChangeArrowheads="1"/>
          </p:cNvSpPr>
          <p:nvPr/>
        </p:nvSpPr>
        <p:spPr bwMode="auto">
          <a:xfrm>
            <a:off x="3276600" y="1828800"/>
            <a:ext cx="762000" cy="4572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Search</a:t>
            </a:r>
          </a:p>
          <a:p>
            <a:pPr algn="ctr" eaLnBrk="0" hangingPunct="0">
              <a:defRPr/>
            </a:pPr>
            <a:r>
              <a:rPr lang="en-US" sz="1200" dirty="0">
                <a:ea typeface="ＭＳ Ｐゴシック" pitchFamily="1" charset="-128"/>
              </a:rPr>
              <a:t>tools</a:t>
            </a:r>
          </a:p>
        </p:txBody>
      </p:sp>
      <p:sp>
        <p:nvSpPr>
          <p:cNvPr id="39953" name="Rectangle 10"/>
          <p:cNvSpPr>
            <a:spLocks noChangeArrowheads="1"/>
          </p:cNvSpPr>
          <p:nvPr/>
        </p:nvSpPr>
        <p:spPr bwMode="auto">
          <a:xfrm>
            <a:off x="3276600" y="2362200"/>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CDAT</a:t>
            </a:r>
          </a:p>
        </p:txBody>
      </p:sp>
      <p:sp>
        <p:nvSpPr>
          <p:cNvPr id="39962" name="Rectangle 23"/>
          <p:cNvSpPr>
            <a:spLocks noChangeArrowheads="1"/>
          </p:cNvSpPr>
          <p:nvPr/>
        </p:nvSpPr>
        <p:spPr bwMode="auto">
          <a:xfrm>
            <a:off x="685800" y="5486400"/>
            <a:ext cx="1854200" cy="8382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sz="2000" dirty="0">
                <a:ea typeface="ＭＳ Ｐゴシック" pitchFamily="1" charset="-128"/>
              </a:rPr>
              <a:t>LLNL / ORNL</a:t>
            </a:r>
          </a:p>
          <a:p>
            <a:pPr algn="ctr" eaLnBrk="0" hangingPunct="0">
              <a:defRPr/>
            </a:pPr>
            <a:r>
              <a:rPr lang="en-US" sz="2000" dirty="0">
                <a:ea typeface="ＭＳ Ｐゴシック" pitchFamily="1" charset="-128"/>
              </a:rPr>
              <a:t> Collaborations</a:t>
            </a:r>
            <a:endParaRPr lang="en-US" sz="1200" dirty="0">
              <a:ea typeface="ＭＳ Ｐゴシック" pitchFamily="1" charset="-128"/>
            </a:endParaRPr>
          </a:p>
        </p:txBody>
      </p:sp>
      <p:pic>
        <p:nvPicPr>
          <p:cNvPr id="46092" name="Picture 67" descr="j0292020"/>
          <p:cNvPicPr>
            <a:picLocks noChangeAspect="1" noChangeArrowheads="1"/>
          </p:cNvPicPr>
          <p:nvPr/>
        </p:nvPicPr>
        <p:blipFill>
          <a:blip r:embed="rId3"/>
          <a:srcRect/>
          <a:stretch>
            <a:fillRect/>
          </a:stretch>
        </p:blipFill>
        <p:spPr bwMode="auto">
          <a:xfrm>
            <a:off x="7489825" y="3270250"/>
            <a:ext cx="1201738" cy="939800"/>
          </a:xfrm>
          <a:prstGeom prst="rect">
            <a:avLst/>
          </a:prstGeom>
          <a:noFill/>
          <a:ln w="9525">
            <a:noFill/>
            <a:miter lim="800000"/>
            <a:headEnd/>
            <a:tailEnd/>
          </a:ln>
        </p:spPr>
      </p:pic>
      <p:sp>
        <p:nvSpPr>
          <p:cNvPr id="33852" name="Rectangle 86"/>
          <p:cNvSpPr>
            <a:spLocks noChangeArrowheads="1"/>
          </p:cNvSpPr>
          <p:nvPr/>
        </p:nvSpPr>
        <p:spPr bwMode="auto">
          <a:xfrm>
            <a:off x="1933575" y="6265863"/>
            <a:ext cx="4741863" cy="439737"/>
          </a:xfrm>
          <a:prstGeom prst="rect">
            <a:avLst/>
          </a:prstGeom>
          <a:solidFill>
            <a:schemeClr val="bg2">
              <a:lumMod val="90000"/>
            </a:schemeClr>
          </a:solidFill>
          <a:ln w="9525">
            <a:solidFill>
              <a:schemeClr val="tx1"/>
            </a:solidFill>
            <a:miter lim="800000"/>
            <a:headEnd/>
            <a:tailEnd/>
          </a:ln>
        </p:spPr>
        <p:txBody>
          <a:bodyPr wrap="none" anchor="ctr"/>
          <a:lstStyle/>
          <a:p>
            <a:pPr algn="ctr" eaLnBrk="0" hangingPunct="0">
              <a:defRPr/>
            </a:pPr>
            <a:r>
              <a:rPr lang="en-US" dirty="0">
                <a:ea typeface="ＭＳ Ｐゴシック" pitchFamily="1" charset="-128"/>
              </a:rPr>
              <a:t>NOAA Archive Services / CLASS</a:t>
            </a:r>
          </a:p>
        </p:txBody>
      </p:sp>
      <p:sp>
        <p:nvSpPr>
          <p:cNvPr id="7181" name="Text Box 96"/>
          <p:cNvSpPr txBox="1">
            <a:spLocks noChangeArrowheads="1"/>
          </p:cNvSpPr>
          <p:nvPr/>
        </p:nvSpPr>
        <p:spPr bwMode="auto">
          <a:xfrm>
            <a:off x="2209800" y="57150"/>
            <a:ext cx="6248400" cy="461963"/>
          </a:xfrm>
          <a:prstGeom prst="rect">
            <a:avLst/>
          </a:prstGeom>
          <a:solidFill>
            <a:schemeClr val="bg2">
              <a:lumMod val="90000"/>
            </a:schemeClr>
          </a:solidFill>
          <a:ln w="9525">
            <a:noFill/>
            <a:miter lim="800000"/>
            <a:headEnd/>
            <a:tailEnd/>
          </a:ln>
        </p:spPr>
        <p:txBody>
          <a:bodyPr>
            <a:spAutoFit/>
          </a:bodyPr>
          <a:lstStyle/>
          <a:p>
            <a:pPr algn="ctr" eaLnBrk="0" hangingPunct="0">
              <a:spcBef>
                <a:spcPct val="50000"/>
              </a:spcBef>
              <a:defRPr/>
            </a:pPr>
            <a:r>
              <a:rPr lang="en-US" sz="2000" dirty="0">
                <a:ea typeface="ＭＳ Ｐゴシック" pitchFamily="1" charset="-128"/>
              </a:rPr>
              <a:t>    </a:t>
            </a:r>
            <a:r>
              <a:rPr lang="en-US" dirty="0">
                <a:ea typeface="ＭＳ Ｐゴシック" pitchFamily="1" charset="-128"/>
              </a:rPr>
              <a:t>NCMP Model Infrastructure</a:t>
            </a:r>
          </a:p>
        </p:txBody>
      </p:sp>
      <p:sp>
        <p:nvSpPr>
          <p:cNvPr id="46095" name="Text Box 97"/>
          <p:cNvSpPr txBox="1">
            <a:spLocks noChangeArrowheads="1"/>
          </p:cNvSpPr>
          <p:nvPr/>
        </p:nvSpPr>
        <p:spPr bwMode="auto">
          <a:xfrm>
            <a:off x="2590800" y="4876800"/>
            <a:ext cx="762000" cy="274638"/>
          </a:xfrm>
          <a:prstGeom prst="rect">
            <a:avLst/>
          </a:prstGeom>
          <a:noFill/>
          <a:ln w="9525">
            <a:noFill/>
            <a:miter lim="800000"/>
            <a:headEnd/>
            <a:tailEnd/>
          </a:ln>
        </p:spPr>
        <p:txBody>
          <a:bodyPr>
            <a:spAutoFit/>
          </a:bodyPr>
          <a:lstStyle/>
          <a:p>
            <a:pPr eaLnBrk="0" hangingPunct="0">
              <a:spcBef>
                <a:spcPct val="50000"/>
              </a:spcBef>
            </a:pPr>
            <a:endParaRPr lang="en-US" sz="1200">
              <a:solidFill>
                <a:schemeClr val="bg1"/>
              </a:solidFill>
            </a:endParaRPr>
          </a:p>
        </p:txBody>
      </p:sp>
      <p:sp>
        <p:nvSpPr>
          <p:cNvPr id="102" name="Rounded Rectangle 101"/>
          <p:cNvSpPr/>
          <p:nvPr/>
        </p:nvSpPr>
        <p:spPr>
          <a:xfrm>
            <a:off x="71438" y="914400"/>
            <a:ext cx="1757362" cy="2719388"/>
          </a:xfrm>
          <a:prstGeom prst="roundRect">
            <a:avLst/>
          </a:prstGeom>
          <a:noFill/>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Reanalysis.Org</a:t>
            </a:r>
            <a:r>
              <a:rPr lang="en-US" dirty="0">
                <a:solidFill>
                  <a:schemeClr val="tx1"/>
                </a:solidFill>
              </a:rPr>
              <a:t>  </a:t>
            </a:r>
          </a:p>
          <a:p>
            <a:pPr algn="ctr">
              <a:defRPr/>
            </a:pPr>
            <a:r>
              <a:rPr lang="en-US" sz="2000" dirty="0">
                <a:solidFill>
                  <a:schemeClr val="tx1"/>
                </a:solidFill>
              </a:rPr>
              <a:t>Climate Clearing-house</a:t>
            </a:r>
            <a:endParaRPr lang="en-US" dirty="0">
              <a:solidFill>
                <a:schemeClr val="tx1"/>
              </a:solidFill>
            </a:endParaRPr>
          </a:p>
          <a:p>
            <a:pPr algn="ctr">
              <a:defRPr/>
            </a:pPr>
            <a:r>
              <a:rPr lang="en-US" sz="1400" dirty="0">
                <a:solidFill>
                  <a:schemeClr val="tx1"/>
                </a:solidFill>
              </a:rPr>
              <a:t>Community vetted observational database</a:t>
            </a:r>
          </a:p>
        </p:txBody>
      </p:sp>
      <p:sp>
        <p:nvSpPr>
          <p:cNvPr id="40018" name="Rectangle 23"/>
          <p:cNvSpPr>
            <a:spLocks noChangeArrowheads="1"/>
          </p:cNvSpPr>
          <p:nvPr/>
        </p:nvSpPr>
        <p:spPr bwMode="auto">
          <a:xfrm>
            <a:off x="6553200" y="5486400"/>
            <a:ext cx="1066800" cy="8382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0" hangingPunct="0">
              <a:defRPr/>
            </a:pPr>
            <a:r>
              <a:rPr lang="en-US" dirty="0">
                <a:ea typeface="ＭＳ Ｐゴシック" pitchFamily="1" charset="-128"/>
              </a:rPr>
              <a:t>NCDC</a:t>
            </a:r>
            <a:endParaRPr lang="en-US" sz="1200" dirty="0">
              <a:ea typeface="ＭＳ Ｐゴシック" pitchFamily="1" charset="-128"/>
            </a:endParaRPr>
          </a:p>
        </p:txBody>
      </p:sp>
      <p:sp>
        <p:nvSpPr>
          <p:cNvPr id="46100" name="TextBox 102"/>
          <p:cNvSpPr txBox="1">
            <a:spLocks noChangeArrowheads="1"/>
          </p:cNvSpPr>
          <p:nvPr/>
        </p:nvSpPr>
        <p:spPr bwMode="auto">
          <a:xfrm>
            <a:off x="8104188" y="6642100"/>
            <a:ext cx="886781" cy="215444"/>
          </a:xfrm>
          <a:prstGeom prst="rect">
            <a:avLst/>
          </a:prstGeom>
          <a:noFill/>
          <a:ln w="9525">
            <a:noFill/>
            <a:miter lim="800000"/>
            <a:headEnd/>
            <a:tailEnd/>
          </a:ln>
        </p:spPr>
        <p:txBody>
          <a:bodyPr wrap="none">
            <a:spAutoFit/>
          </a:bodyPr>
          <a:lstStyle/>
          <a:p>
            <a:r>
              <a:rPr lang="en-US" sz="800" dirty="0"/>
              <a:t>Rutledge/ </a:t>
            </a:r>
            <a:r>
              <a:rPr lang="en-US" sz="800" dirty="0" smtClean="0"/>
              <a:t>2011</a:t>
            </a:r>
            <a:endParaRPr lang="en-US" sz="800" dirty="0"/>
          </a:p>
        </p:txBody>
      </p:sp>
      <p:sp>
        <p:nvSpPr>
          <p:cNvPr id="2" name="Text Box 49"/>
          <p:cNvSpPr txBox="1">
            <a:spLocks noChangeArrowheads="1"/>
          </p:cNvSpPr>
          <p:nvPr/>
        </p:nvSpPr>
        <p:spPr bwMode="auto">
          <a:xfrm>
            <a:off x="2667000" y="4978400"/>
            <a:ext cx="3460750" cy="584200"/>
          </a:xfrm>
          <a:prstGeom prst="rect">
            <a:avLst/>
          </a:prstGeom>
          <a:solidFill>
            <a:schemeClr val="accent1">
              <a:lumMod val="20000"/>
              <a:lumOff val="80000"/>
            </a:schemeClr>
          </a:solidFill>
          <a:ln w="9525">
            <a:solidFill>
              <a:srgbClr val="0070C0"/>
            </a:solidFill>
            <a:miter lim="800000"/>
            <a:headEnd/>
            <a:tailEnd/>
          </a:ln>
        </p:spPr>
        <p:txBody>
          <a:bodyPr>
            <a:spAutoFit/>
          </a:bodyPr>
          <a:lstStyle/>
          <a:p>
            <a:pPr algn="ctr" eaLnBrk="0" hangingPunct="0">
              <a:defRPr/>
            </a:pPr>
            <a:r>
              <a:rPr lang="en-US" sz="1600" dirty="0">
                <a:ea typeface="ＭＳ Ｐゴシック" pitchFamily="1" charset="-128"/>
              </a:rPr>
              <a:t>NOAA Climate Assessment Services</a:t>
            </a:r>
          </a:p>
        </p:txBody>
      </p:sp>
      <p:sp>
        <p:nvSpPr>
          <p:cNvPr id="126" name="Rounded Rectangle 125"/>
          <p:cNvSpPr/>
          <p:nvPr/>
        </p:nvSpPr>
        <p:spPr>
          <a:xfrm>
            <a:off x="2886075" y="1241425"/>
            <a:ext cx="1628775"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NCDC</a:t>
            </a:r>
            <a:endParaRPr lang="en-US" dirty="0"/>
          </a:p>
        </p:txBody>
      </p:sp>
      <p:sp>
        <p:nvSpPr>
          <p:cNvPr id="46103" name="Text Box 82"/>
          <p:cNvSpPr txBox="1">
            <a:spLocks noChangeArrowheads="1"/>
          </p:cNvSpPr>
          <p:nvPr/>
        </p:nvSpPr>
        <p:spPr bwMode="auto">
          <a:xfrm>
            <a:off x="7642225" y="4097338"/>
            <a:ext cx="914400" cy="400050"/>
          </a:xfrm>
          <a:prstGeom prst="rect">
            <a:avLst/>
          </a:prstGeom>
          <a:noFill/>
          <a:ln w="9525">
            <a:noFill/>
            <a:miter lim="800000"/>
            <a:headEnd/>
            <a:tailEnd/>
          </a:ln>
        </p:spPr>
        <p:txBody>
          <a:bodyPr>
            <a:spAutoFit/>
          </a:bodyPr>
          <a:lstStyle/>
          <a:p>
            <a:pPr eaLnBrk="0" hangingPunct="0">
              <a:spcBef>
                <a:spcPct val="50000"/>
              </a:spcBef>
            </a:pPr>
            <a:r>
              <a:rPr lang="en-US" sz="2000"/>
              <a:t>Users</a:t>
            </a:r>
          </a:p>
        </p:txBody>
      </p:sp>
      <p:sp>
        <p:nvSpPr>
          <p:cNvPr id="50" name="Text Box 49"/>
          <p:cNvSpPr txBox="1">
            <a:spLocks noChangeArrowheads="1"/>
          </p:cNvSpPr>
          <p:nvPr/>
        </p:nvSpPr>
        <p:spPr bwMode="auto">
          <a:xfrm>
            <a:off x="2667000" y="3131403"/>
            <a:ext cx="3468688" cy="830997"/>
          </a:xfrm>
          <a:prstGeom prst="rect">
            <a:avLst/>
          </a:prstGeom>
          <a:solidFill>
            <a:schemeClr val="accent1">
              <a:lumMod val="20000"/>
              <a:lumOff val="8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0" hangingPunct="0">
              <a:buFontTx/>
              <a:buChar char="-"/>
              <a:defRPr/>
            </a:pPr>
            <a:r>
              <a:rPr lang="en-US" sz="1600" dirty="0">
                <a:solidFill>
                  <a:schemeClr val="bg2">
                    <a:lumMod val="50000"/>
                  </a:schemeClr>
                </a:solidFill>
                <a:ea typeface="ＭＳ Ｐゴシック" pitchFamily="1" charset="-128"/>
              </a:rPr>
              <a:t> Global Interoperability Framework</a:t>
            </a:r>
          </a:p>
          <a:p>
            <a:pPr algn="ctr" eaLnBrk="0" hangingPunct="0">
              <a:defRPr/>
            </a:pPr>
            <a:r>
              <a:rPr lang="en-US" sz="1600" dirty="0">
                <a:solidFill>
                  <a:schemeClr val="bg2">
                    <a:lumMod val="50000"/>
                  </a:schemeClr>
                </a:solidFill>
                <a:ea typeface="ＭＳ Ｐゴシック" pitchFamily="1" charset="-128"/>
              </a:rPr>
              <a:t>- National Climate Predictions and Projections Center</a:t>
            </a:r>
          </a:p>
        </p:txBody>
      </p:sp>
      <p:sp>
        <p:nvSpPr>
          <p:cNvPr id="33800" name="Rectangle 5"/>
          <p:cNvSpPr>
            <a:spLocks noChangeArrowheads="1"/>
          </p:cNvSpPr>
          <p:nvPr/>
        </p:nvSpPr>
        <p:spPr bwMode="auto">
          <a:xfrm>
            <a:off x="1806575" y="4106093"/>
            <a:ext cx="5181600" cy="7707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endParaRPr lang="en-US" sz="1400" dirty="0">
              <a:solidFill>
                <a:srgbClr val="000080"/>
              </a:solidFill>
            </a:endParaRPr>
          </a:p>
          <a:p>
            <a:pPr algn="ctr" eaLnBrk="0" hangingPunct="0">
              <a:defRPr/>
            </a:pPr>
            <a:r>
              <a:rPr lang="en-US" sz="1800" dirty="0">
                <a:solidFill>
                  <a:srgbClr val="000080"/>
                </a:solidFill>
              </a:rPr>
              <a:t>NOAA Cooperative Institute Climate and Satellites</a:t>
            </a:r>
          </a:p>
          <a:p>
            <a:pPr algn="ctr" eaLnBrk="0" hangingPunct="0">
              <a:defRPr/>
            </a:pPr>
            <a:r>
              <a:rPr lang="en-US" sz="1800" dirty="0">
                <a:solidFill>
                  <a:srgbClr val="000080"/>
                </a:solidFill>
              </a:rPr>
              <a:t>CICS-NC Asheville</a:t>
            </a:r>
            <a:endParaRPr lang="en-US" sz="1400" dirty="0">
              <a:solidFill>
                <a:srgbClr val="000080"/>
              </a:solidFill>
            </a:endParaRPr>
          </a:p>
          <a:p>
            <a:pPr algn="ctr" eaLnBrk="0" hangingPunct="0">
              <a:defRPr/>
            </a:pPr>
            <a:endParaRPr lang="en-US" sz="1400" dirty="0">
              <a:solidFill>
                <a:schemeClr val="bg1"/>
              </a:solidFill>
              <a:latin typeface="Times New Roman" pitchFamily="18" charset="0"/>
            </a:endParaRPr>
          </a:p>
        </p:txBody>
      </p:sp>
      <p:sp>
        <p:nvSpPr>
          <p:cNvPr id="59" name="Rectangle 10"/>
          <p:cNvSpPr>
            <a:spLocks noChangeArrowheads="1"/>
          </p:cNvSpPr>
          <p:nvPr/>
        </p:nvSpPr>
        <p:spPr bwMode="auto">
          <a:xfrm>
            <a:off x="4173538" y="1887538"/>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LAS</a:t>
            </a:r>
          </a:p>
        </p:txBody>
      </p:sp>
      <p:sp>
        <p:nvSpPr>
          <p:cNvPr id="60" name="Rectangle 10"/>
          <p:cNvSpPr>
            <a:spLocks noChangeArrowheads="1"/>
          </p:cNvSpPr>
          <p:nvPr/>
        </p:nvSpPr>
        <p:spPr bwMode="auto">
          <a:xfrm>
            <a:off x="4183063" y="2314575"/>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TDS</a:t>
            </a:r>
          </a:p>
        </p:txBody>
      </p:sp>
      <p:sp>
        <p:nvSpPr>
          <p:cNvPr id="61" name="Rectangle 10"/>
          <p:cNvSpPr>
            <a:spLocks noChangeArrowheads="1"/>
          </p:cNvSpPr>
          <p:nvPr/>
        </p:nvSpPr>
        <p:spPr bwMode="auto">
          <a:xfrm>
            <a:off x="2427288" y="1905000"/>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ea typeface="ＭＳ Ｐゴシック" pitchFamily="1" charset="-128"/>
              </a:rPr>
              <a:t>GDS</a:t>
            </a:r>
          </a:p>
        </p:txBody>
      </p:sp>
      <p:sp>
        <p:nvSpPr>
          <p:cNvPr id="62" name="Rectangle 10"/>
          <p:cNvSpPr>
            <a:spLocks noChangeArrowheads="1"/>
          </p:cNvSpPr>
          <p:nvPr/>
        </p:nvSpPr>
        <p:spPr bwMode="auto">
          <a:xfrm>
            <a:off x="2422525" y="2332038"/>
            <a:ext cx="762000" cy="381000"/>
          </a:xfrm>
          <a:prstGeom prst="rect">
            <a:avLst/>
          </a:prstGeom>
          <a:solidFill>
            <a:schemeClr val="tx2">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smtClean="0">
                <a:ea typeface="ＭＳ Ｐゴシック" pitchFamily="1" charset="-128"/>
              </a:rPr>
              <a:t>ESG </a:t>
            </a:r>
          </a:p>
          <a:p>
            <a:pPr algn="ctr" eaLnBrk="0" hangingPunct="0">
              <a:defRPr/>
            </a:pPr>
            <a:r>
              <a:rPr lang="en-US" sz="1200" dirty="0" err="1" smtClean="0">
                <a:ea typeface="ＭＳ Ｐゴシック" pitchFamily="1" charset="-128"/>
              </a:rPr>
              <a:t>iRODS</a:t>
            </a:r>
            <a:endParaRPr lang="en-US" sz="1200" dirty="0">
              <a:ea typeface="ＭＳ Ｐゴシック" pitchFamily="1" charset="-128"/>
            </a:endParaRPr>
          </a:p>
        </p:txBody>
      </p:sp>
      <p:sp>
        <p:nvSpPr>
          <p:cNvPr id="67" name="Rectangle 5"/>
          <p:cNvSpPr>
            <a:spLocks noChangeArrowheads="1"/>
          </p:cNvSpPr>
          <p:nvPr/>
        </p:nvSpPr>
        <p:spPr bwMode="auto">
          <a:xfrm>
            <a:off x="7543800" y="4953000"/>
            <a:ext cx="1260475" cy="715963"/>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algn="ctr" eaLnBrk="0" hangingPunct="0">
              <a:defRPr/>
            </a:pPr>
            <a:r>
              <a:rPr lang="en-US" sz="1200" dirty="0">
                <a:latin typeface="Times New Roman" pitchFamily="18" charset="0"/>
                <a:ea typeface="ＭＳ Ｐゴシック" pitchFamily="1" charset="-128"/>
              </a:rPr>
              <a:t>Private or</a:t>
            </a:r>
          </a:p>
          <a:p>
            <a:pPr algn="ctr" eaLnBrk="0" hangingPunct="0">
              <a:defRPr/>
            </a:pPr>
            <a:r>
              <a:rPr lang="en-US" sz="1200" dirty="0">
                <a:latin typeface="Times New Roman" pitchFamily="18" charset="0"/>
                <a:ea typeface="ＭＳ Ｐゴシック" pitchFamily="1" charset="-128"/>
              </a:rPr>
              <a:t>Unpublished</a:t>
            </a:r>
          </a:p>
          <a:p>
            <a:pPr algn="ctr" eaLnBrk="0" hangingPunct="0">
              <a:defRPr/>
            </a:pPr>
            <a:r>
              <a:rPr lang="en-US" sz="1200" dirty="0">
                <a:latin typeface="Times New Roman" pitchFamily="18" charset="0"/>
                <a:ea typeface="ＭＳ Ｐゴシック" pitchFamily="1" charset="-128"/>
              </a:rPr>
              <a:t>results</a:t>
            </a:r>
            <a:endParaRPr lang="en-US" sz="1400" dirty="0">
              <a:latin typeface="Times New Roman" pitchFamily="18" charset="0"/>
              <a:ea typeface="ＭＳ Ｐゴシック" pitchFamily="1" charset="-128"/>
            </a:endParaRPr>
          </a:p>
        </p:txBody>
      </p:sp>
      <p:sp>
        <p:nvSpPr>
          <p:cNvPr id="75" name="Rectangle 74"/>
          <p:cNvSpPr/>
          <p:nvPr/>
        </p:nvSpPr>
        <p:spPr>
          <a:xfrm>
            <a:off x="3032125" y="649288"/>
            <a:ext cx="1082675" cy="404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NODC</a:t>
            </a:r>
          </a:p>
        </p:txBody>
      </p:sp>
      <p:sp>
        <p:nvSpPr>
          <p:cNvPr id="77" name="Rectangle 76"/>
          <p:cNvSpPr/>
          <p:nvPr/>
        </p:nvSpPr>
        <p:spPr>
          <a:xfrm>
            <a:off x="2055813" y="657225"/>
            <a:ext cx="904875" cy="404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NWS</a:t>
            </a:r>
          </a:p>
        </p:txBody>
      </p:sp>
      <p:sp>
        <p:nvSpPr>
          <p:cNvPr id="78" name="Left Arrow 77"/>
          <p:cNvSpPr/>
          <p:nvPr/>
        </p:nvSpPr>
        <p:spPr>
          <a:xfrm>
            <a:off x="1577975" y="1600200"/>
            <a:ext cx="784225" cy="169863"/>
          </a:xfrm>
          <a:prstGeom prst="lef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Left-Right Arrow 78"/>
          <p:cNvSpPr/>
          <p:nvPr/>
        </p:nvSpPr>
        <p:spPr>
          <a:xfrm>
            <a:off x="6629400" y="1096963"/>
            <a:ext cx="358775" cy="2698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p:cNvSpPr/>
          <p:nvPr/>
        </p:nvSpPr>
        <p:spPr>
          <a:xfrm>
            <a:off x="4362450" y="862013"/>
            <a:ext cx="911225" cy="40481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 name="Rectangle 8"/>
          <p:cNvSpPr>
            <a:spLocks noChangeArrowheads="1"/>
          </p:cNvSpPr>
          <p:nvPr/>
        </p:nvSpPr>
        <p:spPr bwMode="auto">
          <a:xfrm rot="16200000">
            <a:off x="5514701" y="1160416"/>
            <a:ext cx="1184368" cy="914400"/>
          </a:xfrm>
          <a:prstGeom prst="rect">
            <a:avLst/>
          </a:prstGeom>
          <a:solidFill>
            <a:schemeClr val="accent1">
              <a:lumMod val="20000"/>
              <a:lumOff val="80000"/>
            </a:schemeClr>
          </a:solidFill>
          <a:ln w="9525">
            <a:solidFill>
              <a:schemeClr val="tx1"/>
            </a:solidFill>
            <a:miter lim="800000"/>
            <a:headEnd/>
            <a:tailEnd/>
          </a:ln>
          <a:scene3d>
            <a:camera prst="orthographicFront"/>
            <a:lightRig rig="threePt" dir="t"/>
          </a:scene3d>
          <a:sp3d>
            <a:bevelT/>
          </a:sp3d>
        </p:spPr>
        <p:txBody>
          <a:bodyPr vert="vert" wrap="none" anchor="ctr"/>
          <a:lstStyle/>
          <a:p>
            <a:pPr algn="ctr">
              <a:defRPr/>
            </a:pPr>
            <a:r>
              <a:rPr lang="en-US" sz="1200" dirty="0">
                <a:ea typeface="ＭＳ Ｐゴシック" pitchFamily="1" charset="-128"/>
              </a:rPr>
              <a:t>NOAA </a:t>
            </a:r>
          </a:p>
          <a:p>
            <a:pPr algn="ctr">
              <a:defRPr/>
            </a:pPr>
            <a:r>
              <a:rPr lang="en-US" sz="1200" dirty="0" smtClean="0">
                <a:ea typeface="ＭＳ Ｐゴシック" pitchFamily="1" charset="-128"/>
              </a:rPr>
              <a:t>NOMADS</a:t>
            </a:r>
            <a:endParaRPr lang="en-US" sz="1200" dirty="0">
              <a:ea typeface="ＭＳ Ｐゴシック" pitchFamily="1" charset="-128"/>
            </a:endParaRPr>
          </a:p>
        </p:txBody>
      </p:sp>
      <p:sp>
        <p:nvSpPr>
          <p:cNvPr id="86" name="Rectangle 85"/>
          <p:cNvSpPr/>
          <p:nvPr/>
        </p:nvSpPr>
        <p:spPr>
          <a:xfrm>
            <a:off x="4514850" y="1014413"/>
            <a:ext cx="911225" cy="40481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Rectangle 75"/>
          <p:cNvSpPr/>
          <p:nvPr/>
        </p:nvSpPr>
        <p:spPr>
          <a:xfrm>
            <a:off x="4195763" y="644525"/>
            <a:ext cx="909637" cy="404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GFDL</a:t>
            </a:r>
          </a:p>
        </p:txBody>
      </p:sp>
      <p:sp>
        <p:nvSpPr>
          <p:cNvPr id="87" name="Rectangle 86"/>
          <p:cNvSpPr/>
          <p:nvPr/>
        </p:nvSpPr>
        <p:spPr>
          <a:xfrm>
            <a:off x="4667250" y="1166813"/>
            <a:ext cx="911225" cy="40481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t>
            </a:r>
          </a:p>
        </p:txBody>
      </p:sp>
      <p:pic>
        <p:nvPicPr>
          <p:cNvPr id="46126" name="Picture 2"/>
          <p:cNvPicPr>
            <a:picLocks noChangeAspect="1" noChangeArrowheads="1"/>
          </p:cNvPicPr>
          <p:nvPr/>
        </p:nvPicPr>
        <p:blipFill>
          <a:blip r:embed="rId4"/>
          <a:srcRect l="12759" t="14529" r="58791" b="29797"/>
          <a:stretch>
            <a:fillRect/>
          </a:stretch>
        </p:blipFill>
        <p:spPr bwMode="auto">
          <a:xfrm>
            <a:off x="6846888" y="449263"/>
            <a:ext cx="2125662" cy="2452687"/>
          </a:xfrm>
          <a:prstGeom prst="rect">
            <a:avLst/>
          </a:prstGeom>
          <a:noFill/>
          <a:ln w="9525">
            <a:noFill/>
            <a:miter lim="800000"/>
            <a:headEnd/>
            <a:tailEnd/>
          </a:ln>
        </p:spPr>
      </p:pic>
      <p:pic>
        <p:nvPicPr>
          <p:cNvPr id="46127" name="Picture 64" descr="NOAA1COL.BMP"/>
          <p:cNvPicPr>
            <a:picLocks noChangeAspect="1"/>
          </p:cNvPicPr>
          <p:nvPr/>
        </p:nvPicPr>
        <p:blipFill>
          <a:blip r:embed="rId5"/>
          <a:srcRect/>
          <a:stretch>
            <a:fillRect/>
          </a:stretch>
        </p:blipFill>
        <p:spPr bwMode="auto">
          <a:xfrm>
            <a:off x="92075" y="6051550"/>
            <a:ext cx="746125" cy="746125"/>
          </a:xfrm>
          <a:prstGeom prst="rect">
            <a:avLst/>
          </a:prstGeom>
          <a:noFill/>
          <a:ln w="9525">
            <a:noFill/>
            <a:miter lim="800000"/>
            <a:headEnd/>
            <a:tailEnd/>
          </a:ln>
        </p:spPr>
      </p:pic>
      <p:pic>
        <p:nvPicPr>
          <p:cNvPr id="46128" name="Picture 3"/>
          <p:cNvPicPr>
            <a:picLocks noGrp="1" noChangeAspect="1" noChangeArrowheads="1"/>
          </p:cNvPicPr>
          <p:nvPr>
            <p:ph idx="1"/>
          </p:nvPr>
        </p:nvPicPr>
        <p:blipFill>
          <a:blip r:embed="rId6"/>
          <a:srcRect l="18698" t="9331" r="21700" b="31708"/>
          <a:stretch>
            <a:fillRect/>
          </a:stretch>
        </p:blipFill>
        <p:spPr>
          <a:xfrm>
            <a:off x="4683125" y="1109663"/>
            <a:ext cx="895350" cy="719137"/>
          </a:xfrm>
        </p:spPr>
      </p:pic>
      <p:pic>
        <p:nvPicPr>
          <p:cNvPr id="46129" name="Picture 3"/>
          <p:cNvPicPr>
            <a:picLocks noChangeAspect="1" noChangeArrowheads="1"/>
          </p:cNvPicPr>
          <p:nvPr/>
        </p:nvPicPr>
        <p:blipFill>
          <a:blip r:embed="rId7"/>
          <a:srcRect/>
          <a:stretch>
            <a:fillRect/>
          </a:stretch>
        </p:blipFill>
        <p:spPr bwMode="auto">
          <a:xfrm>
            <a:off x="8077200" y="5791200"/>
            <a:ext cx="846137" cy="889000"/>
          </a:xfrm>
          <a:prstGeom prst="rect">
            <a:avLst/>
          </a:prstGeom>
          <a:noFill/>
          <a:ln w="9525">
            <a:noFill/>
            <a:miter lim="800000"/>
            <a:headEnd/>
            <a:tailEnd/>
          </a:ln>
        </p:spPr>
      </p:pic>
      <p:sp>
        <p:nvSpPr>
          <p:cNvPr id="46" name="Text Box 49"/>
          <p:cNvSpPr txBox="1">
            <a:spLocks noChangeArrowheads="1"/>
          </p:cNvSpPr>
          <p:nvPr/>
        </p:nvSpPr>
        <p:spPr bwMode="auto">
          <a:xfrm>
            <a:off x="2743200" y="5681246"/>
            <a:ext cx="3468688" cy="338554"/>
          </a:xfrm>
          <a:prstGeom prst="rect">
            <a:avLst/>
          </a:prstGeom>
          <a:solidFill>
            <a:schemeClr val="accent1">
              <a:lumMod val="20000"/>
              <a:lumOff val="80000"/>
            </a:schemeClr>
          </a:solidFill>
          <a:ln w="9525">
            <a:solidFill>
              <a:schemeClr val="accent2">
                <a:lumMod val="75000"/>
              </a:schemeClr>
            </a:solid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0" hangingPunct="0">
              <a:defRPr/>
            </a:pPr>
            <a:r>
              <a:rPr lang="en-US" sz="1600" dirty="0">
                <a:solidFill>
                  <a:schemeClr val="bg2">
                    <a:lumMod val="50000"/>
                  </a:schemeClr>
                </a:solidFill>
                <a:ea typeface="ＭＳ Ｐゴシック" pitchFamily="1" charset="-128"/>
              </a:rPr>
              <a:t>Earth System Grid Framework</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Callout 2 64"/>
          <p:cNvSpPr/>
          <p:nvPr/>
        </p:nvSpPr>
        <p:spPr>
          <a:xfrm>
            <a:off x="6553200" y="1676400"/>
            <a:ext cx="1447800" cy="762000"/>
          </a:xfrm>
          <a:prstGeom prst="borderCallout2">
            <a:avLst>
              <a:gd name="adj1" fmla="val 18750"/>
              <a:gd name="adj2" fmla="val -507"/>
              <a:gd name="adj3" fmla="val 18750"/>
              <a:gd name="adj4" fmla="val -16667"/>
              <a:gd name="adj5" fmla="val 93731"/>
              <a:gd name="adj6" fmla="val -92663"/>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ounded Rectangle 60"/>
          <p:cNvSpPr/>
          <p:nvPr/>
        </p:nvSpPr>
        <p:spPr>
          <a:xfrm>
            <a:off x="6857999" y="6248400"/>
            <a:ext cx="1905001"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Ensembles</a:t>
            </a:r>
          </a:p>
        </p:txBody>
      </p:sp>
      <p:sp>
        <p:nvSpPr>
          <p:cNvPr id="59" name="Rounded Rectangle 58"/>
          <p:cNvSpPr/>
          <p:nvPr/>
        </p:nvSpPr>
        <p:spPr>
          <a:xfrm>
            <a:off x="609600" y="6324600"/>
            <a:ext cx="1126067"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20CR</a:t>
            </a:r>
          </a:p>
        </p:txBody>
      </p:sp>
      <p:sp>
        <p:nvSpPr>
          <p:cNvPr id="51" name="Rounded Rectangle 50"/>
          <p:cNvSpPr/>
          <p:nvPr/>
        </p:nvSpPr>
        <p:spPr>
          <a:xfrm>
            <a:off x="1439863" y="5943600"/>
            <a:ext cx="1760537"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Reforecast</a:t>
            </a:r>
          </a:p>
        </p:txBody>
      </p:sp>
      <p:sp>
        <p:nvSpPr>
          <p:cNvPr id="58" name="Rounded Rectangle 57"/>
          <p:cNvSpPr/>
          <p:nvPr/>
        </p:nvSpPr>
        <p:spPr>
          <a:xfrm>
            <a:off x="2209800" y="5638800"/>
            <a:ext cx="1828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Reanalysis</a:t>
            </a:r>
          </a:p>
        </p:txBody>
      </p:sp>
      <p:sp>
        <p:nvSpPr>
          <p:cNvPr id="73" name="AutoShape 51"/>
          <p:cNvSpPr>
            <a:spLocks noChangeArrowheads="1"/>
          </p:cNvSpPr>
          <p:nvPr/>
        </p:nvSpPr>
        <p:spPr bwMode="auto">
          <a:xfrm rot="16200000" flipH="1" flipV="1">
            <a:off x="3314700" y="4457700"/>
            <a:ext cx="2667000" cy="304800"/>
          </a:xfrm>
          <a:prstGeom prst="rightArrow">
            <a:avLst>
              <a:gd name="adj1" fmla="val 34354"/>
              <a:gd name="adj2" fmla="val 126892"/>
            </a:avLst>
          </a:prstGeom>
          <a:gradFill rotWithShape="1">
            <a:gsLst>
              <a:gs pos="0">
                <a:srgbClr val="000082">
                  <a:alpha val="34000"/>
                </a:srgbClr>
              </a:gs>
              <a:gs pos="15000">
                <a:srgbClr val="66008F">
                  <a:alpha val="32500"/>
                </a:srgbClr>
              </a:gs>
              <a:gs pos="32499">
                <a:srgbClr val="BA0066">
                  <a:alpha val="30749"/>
                </a:srgbClr>
              </a:gs>
              <a:gs pos="45000">
                <a:srgbClr val="FF0000">
                  <a:alpha val="29499"/>
                </a:srgbClr>
              </a:gs>
              <a:gs pos="50000">
                <a:srgbClr val="FF8200">
                  <a:alpha val="28999"/>
                </a:srgbClr>
              </a:gs>
              <a:gs pos="55001">
                <a:srgbClr val="FF0000">
                  <a:alpha val="29499"/>
                </a:srgbClr>
              </a:gs>
              <a:gs pos="67501">
                <a:srgbClr val="BA0066">
                  <a:alpha val="30749"/>
                </a:srgbClr>
              </a:gs>
              <a:gs pos="85000">
                <a:srgbClr val="66008F">
                  <a:alpha val="32500"/>
                </a:srgbClr>
              </a:gs>
              <a:gs pos="100000">
                <a:srgbClr val="000082">
                  <a:alpha val="34000"/>
                </a:srgbClr>
              </a:gs>
            </a:gsLst>
            <a:lin ang="5400000" scaled="1"/>
          </a:gradFill>
          <a:ln w="12700" cap="sq">
            <a:solidFill>
              <a:schemeClr val="tx1"/>
            </a:solidFill>
            <a:miter lim="800000"/>
            <a:headEnd type="none" w="sm" len="sm"/>
            <a:tailEnd type="none" w="sm" len="sm"/>
          </a:ln>
          <a:effectLst/>
        </p:spPr>
        <p:txBody>
          <a:bodyPr wrap="none" anchor="ctr"/>
          <a:lstStyle/>
          <a:p>
            <a:pPr>
              <a:defRPr/>
            </a:pPr>
            <a:endParaRPr lang="en-US">
              <a:latin typeface="Arial" pitchFamily="34" charset="0"/>
              <a:ea typeface="ＭＳ Ｐゴシック"/>
              <a:cs typeface="ＭＳ Ｐゴシック"/>
            </a:endParaRPr>
          </a:p>
        </p:txBody>
      </p:sp>
      <p:grpSp>
        <p:nvGrpSpPr>
          <p:cNvPr id="2" name="Diagram 3"/>
          <p:cNvGrpSpPr>
            <a:grpSpLocks noChangeAspect="1"/>
          </p:cNvGrpSpPr>
          <p:nvPr/>
        </p:nvGrpSpPr>
        <p:grpSpPr bwMode="auto">
          <a:xfrm>
            <a:off x="76200" y="1754188"/>
            <a:ext cx="6384925" cy="3886200"/>
            <a:chOff x="48" y="1296"/>
            <a:chExt cx="4022" cy="2448"/>
          </a:xfrm>
        </p:grpSpPr>
        <p:sp>
          <p:nvSpPr>
            <p:cNvPr id="24619" name="Oval 16"/>
            <p:cNvSpPr>
              <a:spLocks noChangeArrowheads="1"/>
            </p:cNvSpPr>
            <p:nvPr/>
          </p:nvSpPr>
          <p:spPr bwMode="auto">
            <a:xfrm>
              <a:off x="1883" y="1536"/>
              <a:ext cx="2005" cy="2064"/>
            </a:xfrm>
            <a:prstGeom prst="ellipse">
              <a:avLst/>
            </a:prstGeom>
            <a:noFill/>
            <a:ln w="15875" cap="rnd">
              <a:solidFill>
                <a:schemeClr val="bg1"/>
              </a:solidFill>
              <a:prstDash val="sysDot"/>
              <a:round/>
              <a:headEnd/>
              <a:tailEnd/>
            </a:ln>
          </p:spPr>
          <p:txBody>
            <a:bodyPr wrap="none" anchor="ctr"/>
            <a:lstStyle/>
            <a:p>
              <a:pPr>
                <a:defRPr/>
              </a:pPr>
              <a:endParaRPr lang="en-US">
                <a:ln w="28575">
                  <a:solidFill>
                    <a:schemeClr val="tx1"/>
                  </a:solidFill>
                </a:ln>
                <a:latin typeface="Arial" pitchFamily="34" charset="0"/>
                <a:ea typeface="ＭＳ Ｐゴシック"/>
                <a:cs typeface="ＭＳ Ｐゴシック"/>
              </a:endParaRPr>
            </a:p>
          </p:txBody>
        </p:sp>
        <p:sp>
          <p:nvSpPr>
            <p:cNvPr id="60" name="AutoShape 51"/>
            <p:cNvSpPr>
              <a:spLocks noChangeArrowheads="1"/>
            </p:cNvSpPr>
            <p:nvPr/>
          </p:nvSpPr>
          <p:spPr bwMode="auto">
            <a:xfrm rot="11552169" flipH="1" flipV="1">
              <a:off x="752" y="1724"/>
              <a:ext cx="1608" cy="251"/>
            </a:xfrm>
            <a:prstGeom prst="rightArrow">
              <a:avLst>
                <a:gd name="adj1" fmla="val 50000"/>
                <a:gd name="adj2" fmla="val 126892"/>
              </a:avLst>
            </a:prstGeom>
            <a:gradFill rotWithShape="1">
              <a:gsLst>
                <a:gs pos="0">
                  <a:srgbClr val="000082">
                    <a:alpha val="34000"/>
                  </a:srgbClr>
                </a:gs>
                <a:gs pos="15000">
                  <a:srgbClr val="66008F">
                    <a:alpha val="32500"/>
                  </a:srgbClr>
                </a:gs>
                <a:gs pos="32499">
                  <a:srgbClr val="BA0066">
                    <a:alpha val="30749"/>
                  </a:srgbClr>
                </a:gs>
                <a:gs pos="45000">
                  <a:srgbClr val="FF0000">
                    <a:alpha val="29499"/>
                  </a:srgbClr>
                </a:gs>
                <a:gs pos="50000">
                  <a:srgbClr val="FF8200">
                    <a:alpha val="28999"/>
                  </a:srgbClr>
                </a:gs>
                <a:gs pos="55001">
                  <a:srgbClr val="FF0000">
                    <a:alpha val="29499"/>
                  </a:srgbClr>
                </a:gs>
                <a:gs pos="67501">
                  <a:srgbClr val="BA0066">
                    <a:alpha val="30749"/>
                  </a:srgbClr>
                </a:gs>
                <a:gs pos="85000">
                  <a:srgbClr val="66008F">
                    <a:alpha val="32500"/>
                  </a:srgbClr>
                </a:gs>
                <a:gs pos="100000">
                  <a:srgbClr val="000082">
                    <a:alpha val="34000"/>
                  </a:srgbClr>
                </a:gs>
              </a:gsLst>
              <a:lin ang="5400000" scaled="1"/>
            </a:gradFill>
            <a:ln w="12700" cap="sq">
              <a:solidFill>
                <a:schemeClr val="tx1"/>
              </a:solidFill>
              <a:miter lim="800000"/>
              <a:headEnd type="none" w="sm" len="sm"/>
              <a:tailEnd type="none" w="sm" len="sm"/>
            </a:ln>
            <a:effectLst/>
          </p:spPr>
          <p:txBody>
            <a:bodyPr wrap="none" anchor="ctr"/>
            <a:lstStyle/>
            <a:p>
              <a:pPr>
                <a:defRPr/>
              </a:pPr>
              <a:endParaRPr lang="en-US">
                <a:latin typeface="Arial" pitchFamily="34" charset="0"/>
                <a:ea typeface="ＭＳ Ｐゴシック"/>
                <a:cs typeface="ＭＳ Ｐゴシック"/>
              </a:endParaRPr>
            </a:p>
          </p:txBody>
        </p:sp>
        <p:sp>
          <p:nvSpPr>
            <p:cNvPr id="47145" name="_s270341"/>
            <p:cNvSpPr>
              <a:spLocks noChangeArrowheads="1" noTextEdit="1"/>
            </p:cNvSpPr>
            <p:nvPr/>
          </p:nvSpPr>
          <p:spPr bwMode="auto">
            <a:xfrm>
              <a:off x="2352" y="1583"/>
              <a:ext cx="1080" cy="1080"/>
            </a:xfrm>
            <a:prstGeom prst="ellipse">
              <a:avLst/>
            </a:prstGeom>
            <a:solidFill>
              <a:srgbClr val="CCCCFF">
                <a:alpha val="50195"/>
              </a:srgbClr>
            </a:solidFill>
            <a:ln w="28575">
              <a:solidFill>
                <a:schemeClr val="accent2"/>
              </a:solidFill>
              <a:round/>
              <a:headEnd/>
              <a:tailEnd/>
            </a:ln>
          </p:spPr>
          <p:txBody>
            <a:bodyPr anchor="ctr"/>
            <a:lstStyle/>
            <a:p>
              <a:endParaRPr lang="en-US"/>
            </a:p>
          </p:txBody>
        </p:sp>
        <p:sp>
          <p:nvSpPr>
            <p:cNvPr id="47146" name="_s270345"/>
            <p:cNvSpPr>
              <a:spLocks noChangeArrowheads="1" noTextEdit="1"/>
            </p:cNvSpPr>
            <p:nvPr/>
          </p:nvSpPr>
          <p:spPr bwMode="auto">
            <a:xfrm>
              <a:off x="2736" y="2290"/>
              <a:ext cx="1080" cy="1080"/>
            </a:xfrm>
            <a:prstGeom prst="ellipse">
              <a:avLst/>
            </a:prstGeom>
            <a:solidFill>
              <a:schemeClr val="accent1">
                <a:alpha val="50195"/>
              </a:schemeClr>
            </a:solidFill>
            <a:ln w="28575">
              <a:solidFill>
                <a:schemeClr val="folHlink"/>
              </a:solidFill>
              <a:round/>
              <a:headEnd/>
              <a:tailEnd/>
            </a:ln>
          </p:spPr>
          <p:txBody>
            <a:bodyPr anchor="ctr"/>
            <a:lstStyle/>
            <a:p>
              <a:endParaRPr lang="en-US"/>
            </a:p>
          </p:txBody>
        </p:sp>
        <p:sp>
          <p:nvSpPr>
            <p:cNvPr id="47147" name="_s270346"/>
            <p:cNvSpPr>
              <a:spLocks noChangeArrowheads="1"/>
            </p:cNvSpPr>
            <p:nvPr/>
          </p:nvSpPr>
          <p:spPr bwMode="auto">
            <a:xfrm>
              <a:off x="907" y="3155"/>
              <a:ext cx="1080" cy="270"/>
            </a:xfrm>
            <a:prstGeom prst="rect">
              <a:avLst/>
            </a:prstGeom>
            <a:noFill/>
            <a:ln w="9525">
              <a:noFill/>
              <a:miter lim="800000"/>
              <a:headEnd/>
              <a:tailEnd/>
            </a:ln>
          </p:spPr>
          <p:txBody>
            <a:bodyPr wrap="none" lIns="55778" tIns="27889" rIns="55778" bIns="27889" anchor="ctr"/>
            <a:lstStyle/>
            <a:p>
              <a:pPr algn="ctr"/>
              <a:endParaRPr lang="en-US" sz="1500" i="1" u="sng">
                <a:latin typeface="Times New Roman" pitchFamily="18" charset="0"/>
              </a:endParaRPr>
            </a:p>
          </p:txBody>
        </p:sp>
        <p:sp>
          <p:nvSpPr>
            <p:cNvPr id="43" name="AutoShape 32"/>
            <p:cNvSpPr>
              <a:spLocks noChangeArrowheads="1"/>
            </p:cNvSpPr>
            <p:nvPr/>
          </p:nvSpPr>
          <p:spPr bwMode="auto">
            <a:xfrm rot="16200000">
              <a:off x="295" y="2008"/>
              <a:ext cx="322" cy="144"/>
            </a:xfrm>
            <a:prstGeom prst="rightArrow">
              <a:avLst>
                <a:gd name="adj1" fmla="val 50000"/>
                <a:gd name="adj2" fmla="val 148693"/>
              </a:avLst>
            </a:prstGeom>
            <a:gradFill rotWithShape="1">
              <a:gsLst>
                <a:gs pos="0">
                  <a:srgbClr val="000082"/>
                </a:gs>
                <a:gs pos="15000">
                  <a:srgbClr val="66008F">
                    <a:alpha val="91600"/>
                  </a:srgbClr>
                </a:gs>
                <a:gs pos="32499">
                  <a:srgbClr val="BA0066">
                    <a:alpha val="81800"/>
                  </a:srgbClr>
                </a:gs>
                <a:gs pos="45000">
                  <a:srgbClr val="FF0000">
                    <a:alpha val="74800"/>
                  </a:srgbClr>
                </a:gs>
                <a:gs pos="50000">
                  <a:srgbClr val="FF8200">
                    <a:alpha val="72000"/>
                  </a:srgbClr>
                </a:gs>
                <a:gs pos="55001">
                  <a:srgbClr val="FF0000">
                    <a:alpha val="74800"/>
                  </a:srgbClr>
                </a:gs>
                <a:gs pos="67501">
                  <a:srgbClr val="BA0066">
                    <a:alpha val="81800"/>
                  </a:srgbClr>
                </a:gs>
                <a:gs pos="85000">
                  <a:srgbClr val="66008F">
                    <a:alpha val="91600"/>
                  </a:srgbClr>
                </a:gs>
                <a:gs pos="100000">
                  <a:srgbClr val="000082"/>
                </a:gs>
              </a:gsLst>
              <a:lin ang="5400000" scaled="1"/>
            </a:gradFill>
            <a:ln w="12700" cap="sq">
              <a:solidFill>
                <a:schemeClr val="tx1"/>
              </a:solidFill>
              <a:miter lim="800000"/>
              <a:headEnd type="none" w="sm" len="sm"/>
              <a:tailEnd type="none" w="sm" len="sm"/>
            </a:ln>
            <a:effectLst/>
            <a:scene3d>
              <a:camera prst="orthographicFront"/>
              <a:lightRig rig="threePt" dir="t"/>
            </a:scene3d>
            <a:sp3d>
              <a:bevelT/>
            </a:sp3d>
          </p:spPr>
          <p:txBody>
            <a:bodyPr wrap="none" anchor="ctr"/>
            <a:lstStyle/>
            <a:p>
              <a:pPr>
                <a:defRPr/>
              </a:pPr>
              <a:endParaRPr lang="en-US">
                <a:latin typeface="Arial" pitchFamily="34" charset="0"/>
                <a:ea typeface="ＭＳ Ｐゴシック"/>
                <a:cs typeface="ＭＳ Ｐゴシック"/>
              </a:endParaRPr>
            </a:p>
          </p:txBody>
        </p:sp>
        <p:sp>
          <p:nvSpPr>
            <p:cNvPr id="44" name="Text Box 33"/>
            <p:cNvSpPr txBox="1">
              <a:spLocks noChangeArrowheads="1"/>
            </p:cNvSpPr>
            <p:nvPr/>
          </p:nvSpPr>
          <p:spPr bwMode="auto">
            <a:xfrm>
              <a:off x="96" y="2159"/>
              <a:ext cx="1056" cy="446"/>
            </a:xfrm>
            <a:prstGeom prst="rect">
              <a:avLst/>
            </a:prstGeom>
            <a:gradFill rotWithShape="1">
              <a:gsLst>
                <a:gs pos="0">
                  <a:srgbClr val="000099">
                    <a:alpha val="46001"/>
                  </a:srgbClr>
                </a:gs>
                <a:gs pos="50000">
                  <a:schemeClr val="accent1">
                    <a:alpha val="41000"/>
                  </a:schemeClr>
                </a:gs>
                <a:gs pos="100000">
                  <a:srgbClr val="000099">
                    <a:alpha val="46001"/>
                  </a:srgbClr>
                </a:gs>
              </a:gsLst>
              <a:lin ang="5400000" scaled="1"/>
            </a:gradFill>
            <a:ln w="12700" cap="sq">
              <a:noFill/>
              <a:miter lim="800000"/>
              <a:headEnd type="none" w="sm" len="sm"/>
              <a:tailEnd type="none" w="sm" len="sm"/>
            </a:ln>
            <a:effectLst/>
          </p:spPr>
          <p:txBody>
            <a:bodyPr>
              <a:spAutoFit/>
            </a:bodyPr>
            <a:lstStyle/>
            <a:p>
              <a:pPr>
                <a:defRPr/>
              </a:pPr>
              <a:r>
                <a:rPr lang="en-US" sz="2000" dirty="0">
                  <a:latin typeface="Times New Roman" pitchFamily="18" charset="0"/>
                  <a:ea typeface="ＭＳ Ｐゴシック"/>
                  <a:cs typeface="ＭＳ Ｐゴシック"/>
                </a:rPr>
                <a:t>Data Ingest &amp;</a:t>
              </a:r>
            </a:p>
            <a:p>
              <a:pPr>
                <a:defRPr/>
              </a:pPr>
              <a:r>
                <a:rPr lang="en-US" sz="2000" dirty="0">
                  <a:latin typeface="Times New Roman" pitchFamily="18" charset="0"/>
                  <a:ea typeface="ＭＳ Ｐゴシック"/>
                  <a:cs typeface="ＭＳ Ｐゴシック"/>
                </a:rPr>
                <a:t>Stewardship</a:t>
              </a:r>
            </a:p>
          </p:txBody>
        </p:sp>
        <p:sp>
          <p:nvSpPr>
            <p:cNvPr id="53" name="Rectangle 19"/>
            <p:cNvSpPr>
              <a:spLocks noChangeArrowheads="1"/>
            </p:cNvSpPr>
            <p:nvPr/>
          </p:nvSpPr>
          <p:spPr bwMode="auto">
            <a:xfrm>
              <a:off x="48" y="1296"/>
              <a:ext cx="793" cy="623"/>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txBody>
            <a:bodyPr wrap="none" anchor="ctr"/>
            <a:lstStyle/>
            <a:p>
              <a:pPr algn="ctr">
                <a:defRPr/>
              </a:pPr>
              <a:r>
                <a:rPr lang="en-US" b="1" dirty="0">
                  <a:latin typeface="Times New Roman" pitchFamily="18" charset="0"/>
                  <a:ea typeface="ＭＳ Ｐゴシック"/>
                  <a:cs typeface="ＭＳ Ｐゴシック"/>
                </a:rPr>
                <a:t>NCDC </a:t>
              </a:r>
            </a:p>
            <a:p>
              <a:pPr algn="ctr">
                <a:defRPr/>
              </a:pPr>
              <a:r>
                <a:rPr lang="en-US" b="1" dirty="0">
                  <a:latin typeface="Times New Roman" pitchFamily="18" charset="0"/>
                  <a:ea typeface="ＭＳ Ｐゴシック"/>
                  <a:cs typeface="ＭＳ Ｐゴシック"/>
                </a:rPr>
                <a:t>Archive</a:t>
              </a:r>
            </a:p>
          </p:txBody>
        </p:sp>
        <p:sp>
          <p:nvSpPr>
            <p:cNvPr id="47157" name="Text Box 25"/>
            <p:cNvSpPr txBox="1">
              <a:spLocks noChangeArrowheads="1"/>
            </p:cNvSpPr>
            <p:nvPr/>
          </p:nvSpPr>
          <p:spPr bwMode="auto">
            <a:xfrm>
              <a:off x="3957" y="3456"/>
              <a:ext cx="113" cy="288"/>
            </a:xfrm>
            <a:prstGeom prst="rect">
              <a:avLst/>
            </a:prstGeom>
            <a:noFill/>
            <a:ln w="12700" cap="sq">
              <a:noFill/>
              <a:miter lim="800000"/>
              <a:headEnd type="none" w="sm" len="sm"/>
              <a:tailEnd type="none" w="sm" len="sm"/>
            </a:ln>
          </p:spPr>
          <p:txBody>
            <a:bodyPr wrap="none">
              <a:spAutoFit/>
            </a:bodyPr>
            <a:lstStyle/>
            <a:p>
              <a:endParaRPr lang="en-US">
                <a:latin typeface="Times New Roman" pitchFamily="18" charset="0"/>
              </a:endParaRPr>
            </a:p>
          </p:txBody>
        </p:sp>
        <p:sp>
          <p:nvSpPr>
            <p:cNvPr id="47158" name="WordArt 34"/>
            <p:cNvSpPr>
              <a:spLocks noChangeArrowheads="1" noChangeShapeType="1" noTextEdit="1"/>
            </p:cNvSpPr>
            <p:nvPr/>
          </p:nvSpPr>
          <p:spPr bwMode="auto">
            <a:xfrm>
              <a:off x="1152" y="1343"/>
              <a:ext cx="672" cy="768"/>
            </a:xfrm>
            <a:prstGeom prst="rect">
              <a:avLst/>
            </a:prstGeom>
          </p:spPr>
          <p:txBody>
            <a:bodyPr wrap="none" fromWordArt="1">
              <a:prstTxWarp prst="textTriangle">
                <a:avLst>
                  <a:gd name="adj" fmla="val 14537"/>
                </a:avLst>
              </a:prstTxWarp>
              <a:scene3d>
                <a:camera prst="legacyObliqueTopLeft"/>
                <a:lightRig rig="legacyNormal3" dir="r"/>
              </a:scene3d>
              <a:sp3d extrusionH="201600" prstMaterial="legacyMatte">
                <a:extrusionClr>
                  <a:srgbClr val="0066CC"/>
                </a:extrusionClr>
              </a:sp3d>
            </a:bodyPr>
            <a:lstStyle/>
            <a:p>
              <a:pPr algn="ctr"/>
              <a:r>
                <a:rPr lang="en-US" sz="1200" kern="10">
                  <a:ln w="9525">
                    <a:round/>
                    <a:headEnd/>
                    <a:tailEnd/>
                  </a:ln>
                  <a:gradFill rotWithShape="1">
                    <a:gsLst>
                      <a:gs pos="0">
                        <a:srgbClr val="FFFFCC"/>
                      </a:gs>
                      <a:gs pos="100000">
                        <a:srgbClr val="FF9999"/>
                      </a:gs>
                    </a:gsLst>
                    <a:lin ang="5400000" scaled="1"/>
                  </a:gradFill>
                  <a:latin typeface="Times New Roman"/>
                  <a:cs typeface="Times New Roman"/>
                </a:rPr>
                <a:t>NOMADS</a:t>
              </a:r>
            </a:p>
            <a:p>
              <a:pPr algn="ctr"/>
              <a:r>
                <a:rPr lang="en-US" sz="1200" kern="10">
                  <a:ln w="9525">
                    <a:round/>
                    <a:headEnd/>
                    <a:tailEnd/>
                  </a:ln>
                  <a:gradFill rotWithShape="1">
                    <a:gsLst>
                      <a:gs pos="0">
                        <a:srgbClr val="FFFFCC"/>
                      </a:gs>
                      <a:gs pos="100000">
                        <a:srgbClr val="FF9999"/>
                      </a:gs>
                    </a:gsLst>
                    <a:lin ang="5400000" scaled="1"/>
                  </a:gradFill>
                  <a:latin typeface="Times New Roman"/>
                  <a:cs typeface="Times New Roman"/>
                </a:rPr>
                <a:t>Archive </a:t>
              </a:r>
            </a:p>
            <a:p>
              <a:pPr algn="ctr"/>
              <a:r>
                <a:rPr lang="en-US" sz="1200" kern="10">
                  <a:ln w="9525">
                    <a:round/>
                    <a:headEnd/>
                    <a:tailEnd/>
                  </a:ln>
                  <a:gradFill rotWithShape="1">
                    <a:gsLst>
                      <a:gs pos="0">
                        <a:srgbClr val="FFFFCC"/>
                      </a:gs>
                      <a:gs pos="100000">
                        <a:srgbClr val="FF9999"/>
                      </a:gs>
                    </a:gsLst>
                    <a:lin ang="5400000" scaled="1"/>
                  </a:gradFill>
                  <a:latin typeface="Times New Roman"/>
                  <a:cs typeface="Times New Roman"/>
                </a:rPr>
                <a:t>Interface</a:t>
              </a:r>
            </a:p>
          </p:txBody>
        </p:sp>
        <p:sp>
          <p:nvSpPr>
            <p:cNvPr id="47159" name="_s270343"/>
            <p:cNvSpPr>
              <a:spLocks noChangeArrowheads="1" noTextEdit="1"/>
            </p:cNvSpPr>
            <p:nvPr/>
          </p:nvSpPr>
          <p:spPr bwMode="auto">
            <a:xfrm>
              <a:off x="1992" y="2291"/>
              <a:ext cx="1080" cy="1080"/>
            </a:xfrm>
            <a:prstGeom prst="ellipse">
              <a:avLst/>
            </a:prstGeom>
            <a:gradFill rotWithShape="1">
              <a:gsLst>
                <a:gs pos="0">
                  <a:srgbClr val="99FF99"/>
                </a:gs>
                <a:gs pos="100000">
                  <a:srgbClr val="477647"/>
                </a:gs>
              </a:gsLst>
              <a:lin ang="5400000" scaled="1"/>
            </a:gradFill>
            <a:ln w="38100">
              <a:solidFill>
                <a:schemeClr val="hlink"/>
              </a:solidFill>
              <a:round/>
              <a:headEnd/>
              <a:tailEnd/>
            </a:ln>
          </p:spPr>
          <p:txBody>
            <a:bodyPr anchor="ctr"/>
            <a:lstStyle/>
            <a:p>
              <a:endParaRPr lang="en-US"/>
            </a:p>
          </p:txBody>
        </p:sp>
        <p:sp>
          <p:nvSpPr>
            <p:cNvPr id="46" name="Text Box 11"/>
            <p:cNvSpPr txBox="1">
              <a:spLocks noChangeArrowheads="1"/>
            </p:cNvSpPr>
            <p:nvPr/>
          </p:nvSpPr>
          <p:spPr bwMode="auto">
            <a:xfrm>
              <a:off x="2206" y="2399"/>
              <a:ext cx="722" cy="288"/>
            </a:xfrm>
            <a:prstGeom prst="rect">
              <a:avLst/>
            </a:prstGeom>
            <a:noFill/>
            <a:ln w="9525">
              <a:noFill/>
              <a:miter lim="800000"/>
              <a:headEnd/>
              <a:tailEnd/>
            </a:ln>
            <a:effectLst/>
          </p:spPr>
          <p:txBody>
            <a:bodyPr>
              <a:spAutoFit/>
            </a:bodyPr>
            <a:lstStyle/>
            <a:p>
              <a:pPr>
                <a:defRPr/>
              </a:pPr>
              <a:r>
                <a:rPr lang="en-US" dirty="0">
                  <a:effectLst>
                    <a:glow rad="101600">
                      <a:schemeClr val="accent2">
                        <a:satMod val="175000"/>
                        <a:alpha val="40000"/>
                      </a:schemeClr>
                    </a:glow>
                  </a:effectLst>
                  <a:latin typeface="Times New Roman" pitchFamily="18" charset="0"/>
                  <a:ea typeface="ＭＳ Ｐゴシック"/>
                  <a:cs typeface="ＭＳ Ｐゴシック"/>
                </a:rPr>
                <a:t>NCMP</a:t>
              </a:r>
            </a:p>
          </p:txBody>
        </p:sp>
      </p:grpSp>
      <p:pic>
        <p:nvPicPr>
          <p:cNvPr id="47115" name="Picture 35" descr="nomads_logo"/>
          <p:cNvPicPr>
            <a:picLocks noChangeAspect="1" noChangeArrowheads="1"/>
          </p:cNvPicPr>
          <p:nvPr/>
        </p:nvPicPr>
        <p:blipFill>
          <a:blip r:embed="rId3"/>
          <a:srcRect/>
          <a:stretch>
            <a:fillRect/>
          </a:stretch>
        </p:blipFill>
        <p:spPr bwMode="auto">
          <a:xfrm>
            <a:off x="1727200" y="781050"/>
            <a:ext cx="2235200" cy="666750"/>
          </a:xfrm>
          <a:prstGeom prst="rect">
            <a:avLst/>
          </a:prstGeom>
          <a:solidFill>
            <a:schemeClr val="accent1"/>
          </a:solidFill>
          <a:ln w="9525">
            <a:solidFill>
              <a:schemeClr val="tx1"/>
            </a:solidFill>
            <a:miter lim="800000"/>
            <a:headEnd/>
            <a:tailEnd/>
          </a:ln>
        </p:spPr>
      </p:pic>
      <p:pic>
        <p:nvPicPr>
          <p:cNvPr id="47116" name="Picture 36" descr="NOAAlogo"/>
          <p:cNvPicPr>
            <a:picLocks noChangeAspect="1" noChangeArrowheads="1"/>
          </p:cNvPicPr>
          <p:nvPr/>
        </p:nvPicPr>
        <p:blipFill>
          <a:blip r:embed="rId4"/>
          <a:srcRect/>
          <a:stretch>
            <a:fillRect/>
          </a:stretch>
        </p:blipFill>
        <p:spPr bwMode="auto">
          <a:xfrm>
            <a:off x="3638550" y="762000"/>
            <a:ext cx="323850" cy="304800"/>
          </a:xfrm>
          <a:prstGeom prst="rect">
            <a:avLst/>
          </a:prstGeom>
          <a:noFill/>
          <a:ln w="9525">
            <a:noFill/>
            <a:miter lim="800000"/>
            <a:headEnd/>
            <a:tailEnd/>
          </a:ln>
        </p:spPr>
      </p:pic>
      <p:sp>
        <p:nvSpPr>
          <p:cNvPr id="47117" name="Rectangle 37"/>
          <p:cNvSpPr>
            <a:spLocks noChangeArrowheads="1"/>
          </p:cNvSpPr>
          <p:nvPr/>
        </p:nvSpPr>
        <p:spPr bwMode="auto">
          <a:xfrm>
            <a:off x="4038600" y="838200"/>
            <a:ext cx="5056188" cy="584200"/>
          </a:xfrm>
          <a:prstGeom prst="rect">
            <a:avLst/>
          </a:prstGeom>
          <a:noFill/>
          <a:ln w="12700" cap="sq">
            <a:noFill/>
            <a:miter lim="800000"/>
            <a:headEnd type="none" w="sm" len="sm"/>
            <a:tailEnd type="none" w="sm" len="sm"/>
          </a:ln>
        </p:spPr>
        <p:txBody>
          <a:bodyPr wrap="none">
            <a:spAutoFit/>
          </a:bodyPr>
          <a:lstStyle/>
          <a:p>
            <a:r>
              <a:rPr lang="en-US" sz="3200" i="1">
                <a:solidFill>
                  <a:schemeClr val="bg1"/>
                </a:solidFill>
                <a:latin typeface="Times New Roman" pitchFamily="18" charset="0"/>
              </a:rPr>
              <a:t>The NOMADS/NCMP System</a:t>
            </a:r>
          </a:p>
        </p:txBody>
      </p:sp>
      <p:sp>
        <p:nvSpPr>
          <p:cNvPr id="270374" name="Text Box 38"/>
          <p:cNvSpPr txBox="1">
            <a:spLocks noChangeArrowheads="1"/>
          </p:cNvSpPr>
          <p:nvPr/>
        </p:nvSpPr>
        <p:spPr bwMode="auto">
          <a:xfrm>
            <a:off x="1627188" y="228600"/>
            <a:ext cx="6602412" cy="457200"/>
          </a:xfrm>
          <a:prstGeom prst="rect">
            <a:avLst/>
          </a:prstGeom>
          <a:noFill/>
          <a:ln w="12700" cap="sq">
            <a:noFill/>
            <a:miter lim="800000"/>
            <a:headEnd type="none" w="sm" len="sm"/>
            <a:tailEnd type="none" w="sm" len="sm"/>
          </a:ln>
          <a:effectLst/>
        </p:spPr>
        <p:txBody>
          <a:bodyPr wrap="none">
            <a:spAutoFit/>
          </a:bodyPr>
          <a:lstStyle/>
          <a:p>
            <a:pPr>
              <a:defRPr/>
            </a:pPr>
            <a:r>
              <a:rPr lang="en-US" b="1" u="sng" dirty="0">
                <a:gradFill flip="none" rotWithShape="1">
                  <a:gsLst>
                    <a:gs pos="0">
                      <a:srgbClr val="00FFCC">
                        <a:tint val="66000"/>
                        <a:satMod val="160000"/>
                      </a:srgbClr>
                    </a:gs>
                    <a:gs pos="50000">
                      <a:srgbClr val="00FFCC">
                        <a:tint val="44500"/>
                        <a:satMod val="160000"/>
                      </a:srgbClr>
                    </a:gs>
                    <a:gs pos="100000">
                      <a:srgbClr val="00FFCC">
                        <a:tint val="23500"/>
                        <a:satMod val="160000"/>
                      </a:srgbClr>
                    </a:gs>
                  </a:gsLst>
                  <a:lin ang="2700000" scaled="1"/>
                  <a:tileRect/>
                </a:gradFill>
                <a:latin typeface="Times New Roman" pitchFamily="18" charset="0"/>
                <a:ea typeface="ＭＳ Ｐゴシック"/>
                <a:cs typeface="ＭＳ Ｐゴシック"/>
              </a:rPr>
              <a:t>Multiple paths to format independent data access</a:t>
            </a:r>
          </a:p>
        </p:txBody>
      </p:sp>
      <p:pic>
        <p:nvPicPr>
          <p:cNvPr id="47119" name="Picture 53" descr="earth"/>
          <p:cNvPicPr>
            <a:picLocks noChangeAspect="1" noChangeArrowheads="1"/>
          </p:cNvPicPr>
          <p:nvPr/>
        </p:nvPicPr>
        <p:blipFill>
          <a:blip r:embed="rId5"/>
          <a:srcRect/>
          <a:stretch>
            <a:fillRect/>
          </a:stretch>
        </p:blipFill>
        <p:spPr bwMode="auto">
          <a:xfrm>
            <a:off x="0" y="0"/>
            <a:ext cx="1581150" cy="1524000"/>
          </a:xfrm>
          <a:prstGeom prst="rect">
            <a:avLst/>
          </a:prstGeom>
          <a:noFill/>
          <a:ln w="9525">
            <a:solidFill>
              <a:schemeClr val="bg1"/>
            </a:solidFill>
            <a:miter lim="800000"/>
            <a:headEnd/>
            <a:tailEnd/>
          </a:ln>
        </p:spPr>
      </p:pic>
      <p:pic>
        <p:nvPicPr>
          <p:cNvPr id="47120" name="Picture 7" descr="esp_clearbackground"/>
          <p:cNvPicPr>
            <a:picLocks noChangeAspect="1" noChangeArrowheads="1"/>
          </p:cNvPicPr>
          <p:nvPr/>
        </p:nvPicPr>
        <p:blipFill>
          <a:blip r:embed="rId6"/>
          <a:srcRect/>
          <a:stretch>
            <a:fillRect/>
          </a:stretch>
        </p:blipFill>
        <p:spPr bwMode="auto">
          <a:xfrm>
            <a:off x="4953000" y="3867150"/>
            <a:ext cx="838200" cy="857250"/>
          </a:xfrm>
          <a:prstGeom prst="rect">
            <a:avLst/>
          </a:prstGeom>
          <a:noFill/>
          <a:ln w="9525">
            <a:noFill/>
            <a:miter lim="800000"/>
            <a:headEnd/>
            <a:tailEnd/>
          </a:ln>
        </p:spPr>
      </p:pic>
      <p:sp>
        <p:nvSpPr>
          <p:cNvPr id="30738" name="TextBox 3"/>
          <p:cNvSpPr txBox="1">
            <a:spLocks noChangeArrowheads="1"/>
          </p:cNvSpPr>
          <p:nvPr/>
        </p:nvSpPr>
        <p:spPr bwMode="auto">
          <a:xfrm>
            <a:off x="3276600" y="3922713"/>
            <a:ext cx="2209800" cy="954087"/>
          </a:xfrm>
          <a:prstGeom prst="rect">
            <a:avLst/>
          </a:prstGeom>
          <a:noFill/>
          <a:ln w="9525">
            <a:noFill/>
            <a:miter lim="800000"/>
            <a:headEnd/>
            <a:tailEnd/>
          </a:ln>
        </p:spPr>
        <p:txBody>
          <a:bodyPr>
            <a:spAutoFit/>
          </a:bodyPr>
          <a:lstStyle/>
          <a:p>
            <a:r>
              <a:rPr lang="en-US" sz="1400" b="1">
                <a:latin typeface="Cooper Black" pitchFamily="18" charset="0"/>
              </a:rPr>
              <a:t>            National</a:t>
            </a:r>
          </a:p>
          <a:p>
            <a:r>
              <a:rPr lang="en-US" sz="1400" b="1">
                <a:latin typeface="Cooper Black" pitchFamily="18" charset="0"/>
              </a:rPr>
              <a:t>            Climate</a:t>
            </a:r>
          </a:p>
          <a:p>
            <a:r>
              <a:rPr lang="en-US" sz="1400" b="1">
                <a:latin typeface="Cooper Black" pitchFamily="18" charset="0"/>
              </a:rPr>
              <a:t>            Model </a:t>
            </a:r>
          </a:p>
          <a:p>
            <a:r>
              <a:rPr lang="en-US" sz="1400" b="1">
                <a:latin typeface="Cooper Black" pitchFamily="18" charset="0"/>
              </a:rPr>
              <a:t>            Portal</a:t>
            </a:r>
            <a:endParaRPr lang="en-US" sz="2000" b="1">
              <a:latin typeface="Cooper Black" pitchFamily="18" charset="0"/>
            </a:endParaRPr>
          </a:p>
        </p:txBody>
      </p:sp>
      <p:pic>
        <p:nvPicPr>
          <p:cNvPr id="30739" name="Picture 3"/>
          <p:cNvPicPr>
            <a:picLocks noChangeAspect="1" noChangeArrowheads="1"/>
          </p:cNvPicPr>
          <p:nvPr/>
        </p:nvPicPr>
        <p:blipFill>
          <a:blip r:embed="rId7"/>
          <a:srcRect/>
          <a:stretch>
            <a:fillRect/>
          </a:stretch>
        </p:blipFill>
        <p:spPr bwMode="auto">
          <a:xfrm>
            <a:off x="3352800" y="4041775"/>
            <a:ext cx="508000" cy="533400"/>
          </a:xfrm>
          <a:prstGeom prst="rect">
            <a:avLst/>
          </a:prstGeom>
          <a:noFill/>
          <a:ln w="9525">
            <a:noFill/>
            <a:miter lim="800000"/>
            <a:headEnd/>
            <a:tailEnd/>
          </a:ln>
        </p:spPr>
      </p:pic>
      <p:sp>
        <p:nvSpPr>
          <p:cNvPr id="78" name="Rectangle 77"/>
          <p:cNvSpPr/>
          <p:nvPr/>
        </p:nvSpPr>
        <p:spPr>
          <a:xfrm>
            <a:off x="3276600" y="4462462"/>
            <a:ext cx="674688" cy="338138"/>
          </a:xfrm>
          <a:prstGeom prst="rect">
            <a:avLst/>
          </a:prstGeom>
        </p:spPr>
        <p:txBody>
          <a:bodyPr wrap="none">
            <a:spAutoFit/>
          </a:bodyPr>
          <a:lstStyle/>
          <a:p>
            <a:pPr fontAlgn="auto">
              <a:spcBef>
                <a:spcPts val="0"/>
              </a:spcBef>
              <a:spcAft>
                <a:spcPts val="0"/>
              </a:spcAft>
              <a:defRPr/>
            </a:pPr>
            <a:r>
              <a:rPr lang="en-US" sz="1100" kern="0" dirty="0">
                <a:ln>
                  <a:solidFill>
                    <a:schemeClr val="tx1">
                      <a:lumMod val="65000"/>
                      <a:lumOff val="35000"/>
                    </a:schemeClr>
                  </a:solidFill>
                </a:ln>
                <a:solidFill>
                  <a:sysClr val="windowText" lastClr="000000">
                    <a:lumMod val="50000"/>
                    <a:lumOff val="50000"/>
                  </a:sysClr>
                </a:solidFill>
                <a:latin typeface="Cooper Black" pitchFamily="18" charset="0"/>
                <a:ea typeface="ＭＳ Ｐゴシック"/>
                <a:cs typeface="ＭＳ Ｐゴシック"/>
              </a:rPr>
              <a:t>NCMP</a:t>
            </a:r>
            <a:r>
              <a:rPr lang="en-US" sz="1600" b="1" kern="0" dirty="0">
                <a:ln>
                  <a:solidFill>
                    <a:schemeClr val="tx1">
                      <a:lumMod val="65000"/>
                      <a:lumOff val="35000"/>
                    </a:schemeClr>
                  </a:solidFill>
                </a:ln>
                <a:solidFill>
                  <a:sysClr val="windowText" lastClr="000000"/>
                </a:solidFill>
                <a:latin typeface="Cooper Black" pitchFamily="18" charset="0"/>
                <a:ea typeface="ＭＳ Ｐゴシック"/>
                <a:cs typeface="ＭＳ Ｐゴシック"/>
              </a:rPr>
              <a:t> </a:t>
            </a:r>
            <a:endParaRPr lang="en-US" kern="0" dirty="0">
              <a:ln>
                <a:solidFill>
                  <a:schemeClr val="tx1">
                    <a:lumMod val="65000"/>
                    <a:lumOff val="35000"/>
                  </a:schemeClr>
                </a:solidFill>
              </a:ln>
              <a:solidFill>
                <a:sysClr val="windowText" lastClr="000000"/>
              </a:solidFill>
              <a:latin typeface="Calibri"/>
              <a:ea typeface="ＭＳ Ｐゴシック"/>
              <a:cs typeface="ＭＳ Ｐゴシック"/>
            </a:endParaRPr>
          </a:p>
        </p:txBody>
      </p:sp>
      <p:sp>
        <p:nvSpPr>
          <p:cNvPr id="80" name="Rectangle 79"/>
          <p:cNvSpPr/>
          <p:nvPr/>
        </p:nvSpPr>
        <p:spPr>
          <a:xfrm>
            <a:off x="3733800" y="5029200"/>
            <a:ext cx="1936759" cy="400110"/>
          </a:xfrm>
          <a:prstGeom prst="rect">
            <a:avLst/>
          </a:prstGeom>
          <a:noFill/>
        </p:spPr>
        <p:txBody>
          <a:bodyPr>
            <a:spAutoFit/>
          </a:bodyPr>
          <a:lstStyle/>
          <a:p>
            <a:pPr algn="ctr">
              <a:defRPr/>
            </a:pPr>
            <a:r>
              <a:rPr lang="en-US" sz="2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ＭＳ Ｐゴシック"/>
                <a:cs typeface="ＭＳ Ｐゴシック"/>
              </a:rPr>
              <a:t>OpenDAP</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ＭＳ Ｐゴシック"/>
              <a:cs typeface="ＭＳ Ｐゴシック"/>
            </a:endParaRPr>
          </a:p>
        </p:txBody>
      </p:sp>
      <p:sp>
        <p:nvSpPr>
          <p:cNvPr id="81" name="Rectangle 80"/>
          <p:cNvSpPr/>
          <p:nvPr/>
        </p:nvSpPr>
        <p:spPr>
          <a:xfrm>
            <a:off x="3625841" y="2286000"/>
            <a:ext cx="1936759" cy="1015663"/>
          </a:xfrm>
          <a:prstGeom prst="rect">
            <a:avLst/>
          </a:prstGeom>
          <a:noFill/>
        </p:spPr>
        <p:txBody>
          <a:bodyPr>
            <a:spAutoFit/>
          </a:bodyPr>
          <a:lstStyle/>
          <a:p>
            <a:pPr algn="ctr">
              <a:defRPr/>
            </a:pP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ＭＳ Ｐゴシック"/>
                <a:cs typeface="ＭＳ Ｐゴシック"/>
              </a:rPr>
              <a:t>Data Management </a:t>
            </a:r>
          </a:p>
          <a:p>
            <a:pPr algn="ctr">
              <a:defRPr/>
            </a:pP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ＭＳ Ｐゴシック"/>
                <a:cs typeface="ＭＳ Ｐゴシック"/>
              </a:rPr>
              <a:t>Applications</a:t>
            </a:r>
          </a:p>
        </p:txBody>
      </p:sp>
      <p:sp>
        <p:nvSpPr>
          <p:cNvPr id="52" name="Rounded Rectangle 51"/>
          <p:cNvSpPr/>
          <p:nvPr/>
        </p:nvSpPr>
        <p:spPr>
          <a:xfrm>
            <a:off x="5867399" y="5943600"/>
            <a:ext cx="1126067"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NWP</a:t>
            </a:r>
          </a:p>
        </p:txBody>
      </p:sp>
      <p:sp>
        <p:nvSpPr>
          <p:cNvPr id="54" name="Rounded Rectangle 53"/>
          <p:cNvSpPr/>
          <p:nvPr/>
        </p:nvSpPr>
        <p:spPr>
          <a:xfrm>
            <a:off x="5257799" y="5638800"/>
            <a:ext cx="1126067"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n w="18415" cmpd="sng">
                  <a:solidFill>
                    <a:srgbClr val="FFFFFF"/>
                  </a:solidFill>
                  <a:prstDash val="solid"/>
                </a:ln>
                <a:solidFill>
                  <a:schemeClr val="accent2">
                    <a:lumMod val="20000"/>
                    <a:lumOff val="80000"/>
                  </a:schemeClr>
                </a:solidFill>
                <a:effectLst>
                  <a:outerShdw blurRad="63500" dir="3600000" algn="tl" rotWithShape="0">
                    <a:srgbClr val="000000">
                      <a:alpha val="70000"/>
                    </a:srgbClr>
                  </a:outerShdw>
                </a:effectLst>
              </a:rPr>
              <a:t>CMIP</a:t>
            </a:r>
          </a:p>
        </p:txBody>
      </p:sp>
      <p:sp>
        <p:nvSpPr>
          <p:cNvPr id="55" name="Rounded Rectangle 54"/>
          <p:cNvSpPr/>
          <p:nvPr/>
        </p:nvSpPr>
        <p:spPr>
          <a:xfrm>
            <a:off x="3581400" y="5943600"/>
            <a:ext cx="1981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5">
                    <a:lumMod val="50000"/>
                  </a:schemeClr>
                </a:solidFill>
              </a:rPr>
              <a:t>On-Line Holdings</a:t>
            </a:r>
            <a:endParaRPr lang="en-US" b="1" dirty="0">
              <a:solidFill>
                <a:schemeClr val="accent5">
                  <a:lumMod val="50000"/>
                </a:schemeClr>
              </a:solidFill>
              <a:effectLst>
                <a:outerShdw blurRad="50800" dist="38100" dir="2700000" algn="tl" rotWithShape="0">
                  <a:prstClr val="black">
                    <a:alpha val="40000"/>
                  </a:prstClr>
                </a:outerShdw>
              </a:effectLst>
            </a:endParaRPr>
          </a:p>
        </p:txBody>
      </p:sp>
      <p:sp>
        <p:nvSpPr>
          <p:cNvPr id="63" name="Text Box 12"/>
          <p:cNvSpPr txBox="1">
            <a:spLocks noChangeArrowheads="1"/>
          </p:cNvSpPr>
          <p:nvPr/>
        </p:nvSpPr>
        <p:spPr bwMode="auto">
          <a:xfrm>
            <a:off x="6553200" y="1676400"/>
            <a:ext cx="1390124" cy="769441"/>
          </a:xfrm>
          <a:prstGeom prst="rect">
            <a:avLst/>
          </a:prstGeom>
          <a:solidFill>
            <a:schemeClr val="accent2">
              <a:lumMod val="75000"/>
            </a:schemeClr>
          </a:solidFill>
          <a:ln w="9525">
            <a:solidFill>
              <a:schemeClr val="accent1">
                <a:lumMod val="90000"/>
              </a:schemeClr>
            </a:solidFill>
            <a:miter lim="800000"/>
            <a:headEnd/>
            <a:tailEnd/>
          </a:ln>
          <a:effectLst/>
        </p:spPr>
        <p:txBody>
          <a:bodyPr wrap="none">
            <a:spAutoFit/>
          </a:bodyPr>
          <a:lstStyle/>
          <a:p>
            <a:pPr>
              <a:defRPr/>
            </a:pPr>
            <a:r>
              <a:rPr lang="en-US" dirty="0">
                <a:latin typeface="Times New Roman" pitchFamily="18" charset="0"/>
                <a:ea typeface="ＭＳ Ｐゴシック"/>
                <a:cs typeface="ＭＳ Ｐゴシック"/>
              </a:rPr>
              <a:t>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ＭＳ Ｐゴシック"/>
                <a:cs typeface="ＭＳ Ｐゴシック"/>
              </a:rPr>
              <a:t>TDS  GDS</a:t>
            </a:r>
          </a:p>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ＭＳ Ｐゴシック"/>
                <a:cs typeface="ＭＳ Ｐゴシック"/>
              </a:rPr>
              <a:t>      LAS</a:t>
            </a:r>
          </a:p>
        </p:txBody>
      </p:sp>
      <p:sp>
        <p:nvSpPr>
          <p:cNvPr id="47130" name="TextBox 65"/>
          <p:cNvSpPr txBox="1">
            <a:spLocks noChangeArrowheads="1"/>
          </p:cNvSpPr>
          <p:nvPr/>
        </p:nvSpPr>
        <p:spPr bwMode="auto">
          <a:xfrm>
            <a:off x="4592638" y="3440113"/>
            <a:ext cx="1220787" cy="339725"/>
          </a:xfrm>
          <a:prstGeom prst="rect">
            <a:avLst/>
          </a:prstGeom>
          <a:noFill/>
          <a:ln w="9525">
            <a:noFill/>
            <a:miter lim="800000"/>
            <a:headEnd/>
            <a:tailEnd/>
          </a:ln>
        </p:spPr>
        <p:txBody>
          <a:bodyPr wrap="none">
            <a:spAutoFit/>
          </a:bodyPr>
          <a:lstStyle/>
          <a:p>
            <a:r>
              <a:rPr lang="en-US" sz="1600"/>
              <a:t>Community</a:t>
            </a:r>
          </a:p>
        </p:txBody>
      </p:sp>
      <p:sp>
        <p:nvSpPr>
          <p:cNvPr id="70" name="Line Callout 3 69"/>
          <p:cNvSpPr/>
          <p:nvPr/>
        </p:nvSpPr>
        <p:spPr>
          <a:xfrm>
            <a:off x="609600" y="4075113"/>
            <a:ext cx="2362200" cy="1411287"/>
          </a:xfrm>
          <a:prstGeom prst="borderCallout3">
            <a:avLst>
              <a:gd name="adj1" fmla="val -38090"/>
              <a:gd name="adj2" fmla="val 121369"/>
              <a:gd name="adj3" fmla="val -40134"/>
              <a:gd name="adj4" fmla="val 82659"/>
              <a:gd name="adj5" fmla="val -714"/>
              <a:gd name="adj6" fmla="val 52029"/>
              <a:gd name="adj7" fmla="val -608"/>
              <a:gd name="adj8" fmla="val 52125"/>
            </a:avLst>
          </a:prstGeom>
          <a:gradFill flip="none" rotWithShape="1">
            <a:gsLst>
              <a:gs pos="0">
                <a:srgbClr val="99FF99">
                  <a:shade val="30000"/>
                  <a:satMod val="115000"/>
                </a:srgbClr>
              </a:gs>
              <a:gs pos="50000">
                <a:srgbClr val="99FF99">
                  <a:shade val="67500"/>
                  <a:satMod val="115000"/>
                </a:srgbClr>
              </a:gs>
              <a:gs pos="100000">
                <a:srgbClr val="99FF99">
                  <a:shade val="100000"/>
                  <a:satMod val="115000"/>
                </a:srgbClr>
              </a:gs>
            </a:gsLst>
            <a:lin ang="16200000" scaled="1"/>
            <a:tileRect/>
          </a:gradFill>
          <a:ln>
            <a:solidFill>
              <a:schemeClr val="accent1">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 name="Text Box 12"/>
          <p:cNvSpPr txBox="1">
            <a:spLocks noChangeArrowheads="1"/>
          </p:cNvSpPr>
          <p:nvPr/>
        </p:nvSpPr>
        <p:spPr bwMode="auto">
          <a:xfrm>
            <a:off x="609600" y="4114800"/>
            <a:ext cx="2316162" cy="1384995"/>
          </a:xfrm>
          <a:prstGeom prst="rect">
            <a:avLst/>
          </a:prstGeom>
          <a:noFill/>
          <a:ln w="9525">
            <a:noFill/>
            <a:miter lim="800000"/>
            <a:headEnd/>
            <a:tailEnd/>
          </a:ln>
          <a:effectLst/>
        </p:spPr>
        <p:txBody>
          <a:bodyPr>
            <a:spAutoFit/>
          </a:bodyPr>
          <a:lstStyle/>
          <a:p>
            <a:pPr>
              <a:defRPr/>
            </a:pPr>
            <a:r>
              <a:rPr lang="en-US" sz="2000" dirty="0" err="1">
                <a:latin typeface="Times New Roman" pitchFamily="18" charset="0"/>
                <a:ea typeface="ＭＳ Ｐゴシック"/>
                <a:cs typeface="ＭＳ Ｐゴシック"/>
              </a:rPr>
              <a:t>Reanalysis.Org</a:t>
            </a:r>
            <a:endParaRPr lang="en-US" dirty="0">
              <a:latin typeface="Times New Roman" pitchFamily="18" charset="0"/>
              <a:ea typeface="ＭＳ Ｐゴシック"/>
              <a:cs typeface="ＭＳ Ｐゴシック"/>
            </a:endParaRPr>
          </a:p>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ＭＳ Ｐゴシック"/>
                <a:cs typeface="ＭＳ Ｐゴシック"/>
              </a:rPr>
              <a:t>Climate Diagnostics</a:t>
            </a:r>
          </a:p>
          <a:p>
            <a:pPr>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ea typeface="ＭＳ Ｐゴシック"/>
                <a:cs typeface="ＭＳ Ｐゴシック"/>
              </a:rPr>
              <a:t>Earth System Grid</a:t>
            </a:r>
          </a:p>
          <a:p>
            <a:pP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ＭＳ Ｐゴシック"/>
              <a:cs typeface="ＭＳ Ｐゴシック"/>
            </a:endParaRPr>
          </a:p>
        </p:txBody>
      </p:sp>
      <p:sp>
        <p:nvSpPr>
          <p:cNvPr id="76" name="Rectangle 75"/>
          <p:cNvSpPr/>
          <p:nvPr/>
        </p:nvSpPr>
        <p:spPr>
          <a:xfrm>
            <a:off x="3733800" y="1748135"/>
            <a:ext cx="1752600" cy="461665"/>
          </a:xfrm>
          <a:prstGeom prst="rect">
            <a:avLst/>
          </a:prstGeom>
          <a:noFill/>
          <a:ln>
            <a:solidFill>
              <a:srgbClr val="92D050"/>
            </a:solidFill>
          </a:ln>
          <a:scene3d>
            <a:camera prst="orthographicFront"/>
            <a:lightRig rig="flat" dir="tl">
              <a:rot lat="0" lon="0" rev="6600000"/>
            </a:lightRig>
          </a:scene3d>
          <a:sp3d>
            <a:bevelT prst="angle"/>
          </a:sp3d>
        </p:spPr>
        <p:txBody>
          <a:bodyPr>
            <a:spAutoFit/>
            <a:sp3d extrusionH="25400" contourW="8890">
              <a:bevelT w="38100" h="31750"/>
              <a:contourClr>
                <a:schemeClr val="accent2">
                  <a:shade val="75000"/>
                </a:schemeClr>
              </a:contourClr>
            </a:sp3d>
          </a:bodyPr>
          <a:lstStyle/>
          <a:p>
            <a:pPr algn="ct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1">
                      <a:satMod val="175000"/>
                      <a:alpha val="40000"/>
                    </a:schemeClr>
                  </a:glow>
                  <a:outerShdw blurRad="50800" dist="38100" algn="l" rotWithShape="0">
                    <a:prstClr val="black">
                      <a:alpha val="40000"/>
                    </a:prstClr>
                  </a:outerShdw>
                </a:effectLst>
                <a:latin typeface="Times New Roman" pitchFamily="18" charset="0"/>
                <a:ea typeface="ＭＳ Ｐゴシック"/>
                <a:cs typeface="ＭＳ Ｐゴシック"/>
              </a:rPr>
              <a:t>NOMADS</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1">
                    <a:satMod val="175000"/>
                    <a:alpha val="40000"/>
                  </a:schemeClr>
                </a:glow>
                <a:outerShdw blurRad="50800" dist="38100" algn="l" rotWithShape="0">
                  <a:prstClr val="black">
                    <a:alpha val="40000"/>
                  </a:prstClr>
                </a:outerShdw>
              </a:effectLst>
              <a:latin typeface="Arial" pitchFamily="34" charset="0"/>
              <a:ea typeface="ＭＳ Ｐゴシック"/>
              <a:cs typeface="ＭＳ Ｐゴシック"/>
            </a:endParaRPr>
          </a:p>
        </p:txBody>
      </p:sp>
      <p:sp>
        <p:nvSpPr>
          <p:cNvPr id="64" name="Rectangle 63"/>
          <p:cNvSpPr/>
          <p:nvPr/>
        </p:nvSpPr>
        <p:spPr>
          <a:xfrm>
            <a:off x="457200" y="5029200"/>
            <a:ext cx="1447799" cy="400110"/>
          </a:xfrm>
          <a:prstGeom prst="rect">
            <a:avLst/>
          </a:prstGeom>
          <a:noFill/>
        </p:spPr>
        <p:txBody>
          <a:bodyPr>
            <a:spAutoFit/>
          </a:bodyPr>
          <a:lstStyle/>
          <a:p>
            <a:pPr algn="ctr">
              <a:defRPr/>
            </a:pPr>
            <a:r>
              <a:rPr lang="en-US" sz="2000" b="1" dirty="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39700">
                    <a:schemeClr val="accent3">
                      <a:satMod val="175000"/>
                      <a:alpha val="40000"/>
                    </a:schemeClr>
                  </a:glow>
                </a:effectLst>
                <a:latin typeface="Arial" pitchFamily="34" charset="0"/>
                <a:ea typeface="ＭＳ Ｐゴシック"/>
                <a:cs typeface="ＭＳ Ｐゴシック"/>
              </a:rPr>
              <a:t> ERRDAP</a:t>
            </a:r>
          </a:p>
        </p:txBody>
      </p:sp>
      <p:sp>
        <p:nvSpPr>
          <p:cNvPr id="45" name="Rectangle 44"/>
          <p:cNvSpPr/>
          <p:nvPr/>
        </p:nvSpPr>
        <p:spPr>
          <a:xfrm>
            <a:off x="6248400" y="2667000"/>
            <a:ext cx="2813050" cy="2566857"/>
          </a:xfrm>
          <a:prstGeom prst="rect">
            <a:avLst/>
          </a:prstGeom>
          <a:solidFill>
            <a:schemeClr val="accent3">
              <a:lumMod val="75000"/>
            </a:schemeClr>
          </a:solidFill>
        </p:spPr>
        <p:txBody>
          <a:bodyPr>
            <a:spAutoFit/>
          </a:bodyPr>
          <a:lstStyle/>
          <a:p>
            <a:pPr>
              <a:lnSpc>
                <a:spcPct val="120000"/>
              </a:lnSpc>
              <a:buFontTx/>
              <a:buChar char="•"/>
              <a:defRPr/>
            </a:pPr>
            <a:r>
              <a:rPr lang="en-US" sz="2000" dirty="0">
                <a:latin typeface="Times New Roman" pitchFamily="18" charset="0"/>
                <a:ea typeface="ＭＳ Ｐゴシック"/>
                <a:cs typeface="ＭＳ Ｐゴシック"/>
              </a:rPr>
              <a:t> </a:t>
            </a:r>
            <a:r>
              <a:rPr lang="en-US" sz="1400" dirty="0">
                <a:latin typeface="Times New Roman" pitchFamily="18" charset="0"/>
                <a:ea typeface="ＭＳ Ｐゴシック"/>
                <a:cs typeface="ＭＳ Ｐゴシック"/>
              </a:rPr>
              <a:t>Priority Collaborations </a:t>
            </a:r>
          </a:p>
          <a:p>
            <a:pPr>
              <a:lnSpc>
                <a:spcPct val="120000"/>
              </a:lnSpc>
              <a:defRPr/>
            </a:pPr>
            <a:r>
              <a:rPr lang="en-US" sz="1400" dirty="0">
                <a:solidFill>
                  <a:schemeClr val="bg2">
                    <a:lumMod val="75000"/>
                  </a:schemeClr>
                </a:solidFill>
                <a:latin typeface="Times New Roman" pitchFamily="18" charset="0"/>
                <a:ea typeface="ＭＳ Ｐゴシック"/>
                <a:cs typeface="ＭＳ Ｐゴシック"/>
              </a:rPr>
              <a:t>- </a:t>
            </a:r>
            <a:r>
              <a:rPr lang="en-US" sz="1200" dirty="0">
                <a:solidFill>
                  <a:schemeClr val="bg2">
                    <a:lumMod val="75000"/>
                  </a:schemeClr>
                </a:solidFill>
                <a:latin typeface="Times New Roman" pitchFamily="18" charset="0"/>
                <a:ea typeface="ＭＳ Ｐゴシック"/>
                <a:cs typeface="ＭＳ Ｐゴシック"/>
              </a:rPr>
              <a:t>National Climate Service Portal (</a:t>
            </a:r>
            <a:r>
              <a:rPr lang="en-US" sz="1200" dirty="0">
                <a:latin typeface="Times New Roman" pitchFamily="18" charset="0"/>
                <a:ea typeface="ＭＳ Ｐゴシック"/>
                <a:cs typeface="ＭＳ Ｐゴシック"/>
              </a:rPr>
              <a:t>NCSP</a:t>
            </a:r>
            <a:r>
              <a:rPr lang="en-US" sz="1200" dirty="0">
                <a:solidFill>
                  <a:schemeClr val="bg2">
                    <a:lumMod val="75000"/>
                  </a:schemeClr>
                </a:solidFill>
                <a:latin typeface="Times New Roman" pitchFamily="18" charset="0"/>
                <a:ea typeface="ＭＳ Ｐゴシック"/>
                <a:cs typeface="ＭＳ Ｐゴシック"/>
              </a:rPr>
              <a:t>) </a:t>
            </a:r>
          </a:p>
          <a:p>
            <a:pPr>
              <a:lnSpc>
                <a:spcPct val="120000"/>
              </a:lnSpc>
              <a:defRPr/>
            </a:pPr>
            <a:r>
              <a:rPr lang="en-US" sz="1200" dirty="0">
                <a:solidFill>
                  <a:schemeClr val="bg2">
                    <a:lumMod val="75000"/>
                  </a:schemeClr>
                </a:solidFill>
                <a:latin typeface="Times New Roman" pitchFamily="18" charset="0"/>
                <a:ea typeface="ＭＳ Ｐゴシック"/>
                <a:cs typeface="ＭＳ Ｐゴシック"/>
              </a:rPr>
              <a:t>- National Climate Prediction and </a:t>
            </a:r>
          </a:p>
          <a:p>
            <a:pPr>
              <a:lnSpc>
                <a:spcPct val="120000"/>
              </a:lnSpc>
              <a:defRPr/>
            </a:pPr>
            <a:r>
              <a:rPr lang="en-US" sz="1200" dirty="0">
                <a:solidFill>
                  <a:schemeClr val="bg2">
                    <a:lumMod val="75000"/>
                  </a:schemeClr>
                </a:solidFill>
                <a:latin typeface="Times New Roman" pitchFamily="18" charset="0"/>
                <a:ea typeface="ＭＳ Ｐゴシック"/>
                <a:cs typeface="ＭＳ Ｐゴシック"/>
              </a:rPr>
              <a:t>   Projections Center (</a:t>
            </a:r>
            <a:r>
              <a:rPr lang="en-US" sz="1200" dirty="0">
                <a:latin typeface="Times New Roman" pitchFamily="18" charset="0"/>
                <a:ea typeface="ＭＳ Ｐゴシック"/>
                <a:cs typeface="ＭＳ Ｐゴシック"/>
              </a:rPr>
              <a:t>NCPP</a:t>
            </a:r>
            <a:r>
              <a:rPr lang="en-US" sz="1200" dirty="0">
                <a:solidFill>
                  <a:schemeClr val="bg2">
                    <a:lumMod val="75000"/>
                  </a:schemeClr>
                </a:solidFill>
                <a:latin typeface="Times New Roman" pitchFamily="18" charset="0"/>
                <a:ea typeface="ＭＳ Ｐゴシック"/>
                <a:cs typeface="ＭＳ Ｐゴシック"/>
              </a:rPr>
              <a:t>) prototype</a:t>
            </a:r>
          </a:p>
          <a:p>
            <a:pPr>
              <a:lnSpc>
                <a:spcPct val="120000"/>
              </a:lnSpc>
              <a:buFontTx/>
              <a:buChar char="-"/>
              <a:defRPr/>
            </a:pPr>
            <a:r>
              <a:rPr lang="en-US" sz="1200" dirty="0">
                <a:solidFill>
                  <a:schemeClr val="bg2">
                    <a:lumMod val="75000"/>
                  </a:schemeClr>
                </a:solidFill>
                <a:latin typeface="Times New Roman" pitchFamily="18" charset="0"/>
                <a:ea typeface="ＭＳ Ｐゴシック"/>
                <a:cs typeface="ＭＳ Ｐゴシック"/>
              </a:rPr>
              <a:t> </a:t>
            </a:r>
            <a:r>
              <a:rPr lang="en-US" sz="1200" dirty="0">
                <a:latin typeface="Times New Roman" pitchFamily="18" charset="0"/>
                <a:ea typeface="ＭＳ Ｐゴシック"/>
                <a:cs typeface="ＭＳ Ｐゴシック"/>
              </a:rPr>
              <a:t>OPeNDAP</a:t>
            </a:r>
            <a:r>
              <a:rPr lang="en-US" sz="1200" dirty="0">
                <a:solidFill>
                  <a:schemeClr val="bg2">
                    <a:lumMod val="75000"/>
                  </a:schemeClr>
                </a:solidFill>
                <a:latin typeface="Times New Roman" pitchFamily="18" charset="0"/>
                <a:ea typeface="ＭＳ Ｐゴシック"/>
                <a:cs typeface="ＭＳ Ｐゴシック"/>
              </a:rPr>
              <a:t>.org</a:t>
            </a:r>
          </a:p>
          <a:p>
            <a:pPr>
              <a:lnSpc>
                <a:spcPct val="120000"/>
              </a:lnSpc>
              <a:buFontTx/>
              <a:buChar char="-"/>
              <a:defRPr/>
            </a:pPr>
            <a:r>
              <a:rPr lang="en-US" sz="1200" dirty="0">
                <a:solidFill>
                  <a:schemeClr val="bg2">
                    <a:lumMod val="75000"/>
                  </a:schemeClr>
                </a:solidFill>
                <a:latin typeface="Times New Roman" pitchFamily="18" charset="0"/>
                <a:ea typeface="ＭＳ Ｐゴシック"/>
                <a:cs typeface="ＭＳ Ｐゴシック"/>
              </a:rPr>
              <a:t> Open </a:t>
            </a:r>
            <a:r>
              <a:rPr lang="en-US" sz="1200" dirty="0" err="1">
                <a:solidFill>
                  <a:schemeClr val="bg2">
                    <a:lumMod val="75000"/>
                  </a:schemeClr>
                </a:solidFill>
                <a:latin typeface="Times New Roman" pitchFamily="18" charset="0"/>
                <a:ea typeface="ＭＳ Ｐゴシック"/>
                <a:cs typeface="ＭＳ Ｐゴシック"/>
              </a:rPr>
              <a:t>GeoSpatial</a:t>
            </a:r>
            <a:r>
              <a:rPr lang="en-US" sz="1200" dirty="0">
                <a:solidFill>
                  <a:schemeClr val="bg2">
                    <a:lumMod val="75000"/>
                  </a:schemeClr>
                </a:solidFill>
                <a:latin typeface="Times New Roman" pitchFamily="18" charset="0"/>
                <a:ea typeface="ＭＳ Ｐゴシック"/>
                <a:cs typeface="ＭＳ Ｐゴシック"/>
              </a:rPr>
              <a:t> Consortium (</a:t>
            </a:r>
            <a:r>
              <a:rPr lang="en-US" sz="1200" dirty="0">
                <a:latin typeface="Times New Roman" pitchFamily="18" charset="0"/>
                <a:ea typeface="ＭＳ Ｐゴシック"/>
                <a:cs typeface="ＭＳ Ｐゴシック"/>
              </a:rPr>
              <a:t>OGC</a:t>
            </a:r>
            <a:r>
              <a:rPr lang="en-US" sz="1200" dirty="0">
                <a:solidFill>
                  <a:schemeClr val="bg2">
                    <a:lumMod val="75000"/>
                  </a:schemeClr>
                </a:solidFill>
                <a:latin typeface="Times New Roman" pitchFamily="18" charset="0"/>
                <a:ea typeface="ＭＳ Ｐゴシック"/>
                <a:cs typeface="ＭＳ Ｐゴシック"/>
              </a:rPr>
              <a:t>)</a:t>
            </a:r>
          </a:p>
          <a:p>
            <a:pPr>
              <a:lnSpc>
                <a:spcPct val="120000"/>
              </a:lnSpc>
              <a:defRPr/>
            </a:pPr>
            <a:r>
              <a:rPr lang="en-US" sz="1200" dirty="0">
                <a:solidFill>
                  <a:schemeClr val="bg2">
                    <a:lumMod val="75000"/>
                  </a:schemeClr>
                </a:solidFill>
                <a:latin typeface="Times New Roman" pitchFamily="18" charset="0"/>
                <a:ea typeface="ＭＳ Ｐゴシック"/>
                <a:cs typeface="ＭＳ Ｐゴシック"/>
              </a:rPr>
              <a:t>- </a:t>
            </a:r>
            <a:r>
              <a:rPr lang="en-US" sz="1200" dirty="0">
                <a:latin typeface="Times New Roman" pitchFamily="18" charset="0"/>
                <a:ea typeface="ＭＳ Ｐゴシック"/>
                <a:cs typeface="ＭＳ Ｐゴシック"/>
              </a:rPr>
              <a:t>GO-ESSP</a:t>
            </a:r>
          </a:p>
          <a:p>
            <a:pPr>
              <a:lnSpc>
                <a:spcPct val="120000"/>
              </a:lnSpc>
              <a:defRPr/>
            </a:pPr>
            <a:r>
              <a:rPr lang="en-US" sz="1200" dirty="0">
                <a:solidFill>
                  <a:schemeClr val="bg2">
                    <a:lumMod val="75000"/>
                  </a:schemeClr>
                </a:solidFill>
                <a:latin typeface="Times New Roman" pitchFamily="18" charset="0"/>
                <a:ea typeface="ＭＳ Ｐゴシック"/>
                <a:cs typeface="ＭＳ Ｐゴシック"/>
              </a:rPr>
              <a:t>- Earth System Grid Federation (</a:t>
            </a:r>
            <a:r>
              <a:rPr lang="en-US" sz="1200" dirty="0">
                <a:latin typeface="Times New Roman" pitchFamily="18" charset="0"/>
                <a:ea typeface="ＭＳ Ｐゴシック"/>
                <a:cs typeface="ＭＳ Ｐゴシック"/>
              </a:rPr>
              <a:t>ESGF</a:t>
            </a:r>
            <a:r>
              <a:rPr lang="en-US" sz="1200" dirty="0">
                <a:solidFill>
                  <a:schemeClr val="bg2">
                    <a:lumMod val="75000"/>
                  </a:schemeClr>
                </a:solidFill>
                <a:latin typeface="Times New Roman" pitchFamily="18" charset="0"/>
                <a:ea typeface="ＭＳ Ｐゴシック"/>
                <a:cs typeface="ＭＳ Ｐゴシック"/>
              </a:rPr>
              <a:t>) </a:t>
            </a:r>
          </a:p>
          <a:p>
            <a:pPr>
              <a:lnSpc>
                <a:spcPct val="120000"/>
              </a:lnSpc>
              <a:defRPr/>
            </a:pPr>
            <a:r>
              <a:rPr lang="en-US" sz="1200" dirty="0">
                <a:solidFill>
                  <a:schemeClr val="bg2">
                    <a:lumMod val="75000"/>
                  </a:schemeClr>
                </a:solidFill>
                <a:latin typeface="Times New Roman" pitchFamily="18" charset="0"/>
                <a:ea typeface="ＭＳ Ｐゴシック"/>
                <a:cs typeface="ＭＳ Ｐゴシック"/>
              </a:rPr>
              <a:t>   &amp; PCMDI / </a:t>
            </a:r>
            <a:r>
              <a:rPr lang="en-US" sz="1200" b="1" dirty="0">
                <a:solidFill>
                  <a:schemeClr val="bg2">
                    <a:lumMod val="75000"/>
                  </a:schemeClr>
                </a:solidFill>
                <a:latin typeface="Times New Roman" pitchFamily="18" charset="0"/>
                <a:ea typeface="ＭＳ Ｐゴシック"/>
                <a:cs typeface="ＭＳ Ｐゴシック"/>
              </a:rPr>
              <a:t>IPCC </a:t>
            </a:r>
            <a:r>
              <a:rPr lang="en-US" sz="1200" b="1" dirty="0" smtClean="0">
                <a:solidFill>
                  <a:schemeClr val="bg2">
                    <a:lumMod val="75000"/>
                  </a:schemeClr>
                </a:solidFill>
                <a:latin typeface="Times New Roman" pitchFamily="18" charset="0"/>
                <a:ea typeface="ＭＳ Ｐゴシック"/>
                <a:cs typeface="ＭＳ Ｐゴシック"/>
              </a:rPr>
              <a:t>Archive</a:t>
            </a:r>
          </a:p>
          <a:p>
            <a:pPr>
              <a:lnSpc>
                <a:spcPct val="120000"/>
              </a:lnSpc>
              <a:defRPr/>
            </a:pPr>
            <a:r>
              <a:rPr lang="en-US" sz="1200" b="1" dirty="0" smtClean="0">
                <a:solidFill>
                  <a:schemeClr val="bg2">
                    <a:lumMod val="75000"/>
                  </a:schemeClr>
                </a:solidFill>
                <a:latin typeface="Times New Roman" pitchFamily="18" charset="0"/>
                <a:ea typeface="ＭＳ Ｐゴシック"/>
                <a:cs typeface="ＭＳ Ｐゴシック"/>
              </a:rPr>
              <a:t>- UNC </a:t>
            </a:r>
            <a:r>
              <a:rPr lang="en-US" sz="1200" b="1" dirty="0" err="1" smtClean="0">
                <a:solidFill>
                  <a:schemeClr val="bg2">
                    <a:lumMod val="75000"/>
                  </a:schemeClr>
                </a:solidFill>
                <a:latin typeface="Times New Roman" pitchFamily="18" charset="0"/>
                <a:ea typeface="ＭＳ Ｐゴシック"/>
                <a:cs typeface="ＭＳ Ｐゴシック"/>
              </a:rPr>
              <a:t>iRODS</a:t>
            </a:r>
            <a:r>
              <a:rPr lang="en-US" sz="1200" b="1" dirty="0" smtClean="0">
                <a:solidFill>
                  <a:schemeClr val="bg2">
                    <a:lumMod val="75000"/>
                  </a:schemeClr>
                </a:solidFill>
                <a:latin typeface="Times New Roman" pitchFamily="18" charset="0"/>
                <a:ea typeface="ＭＳ Ｐゴシック"/>
                <a:cs typeface="ＭＳ Ｐゴシック"/>
              </a:rPr>
              <a:t> / RENCI</a:t>
            </a:r>
            <a:endParaRPr lang="en-US" sz="1600" b="1" dirty="0">
              <a:solidFill>
                <a:schemeClr val="bg2">
                  <a:lumMod val="75000"/>
                </a:schemeClr>
              </a:solidFill>
              <a:latin typeface="Times New Roman" pitchFamily="18" charset="0"/>
              <a:ea typeface="ＭＳ Ｐゴシック"/>
              <a:cs typeface="ＭＳ Ｐゴシック"/>
            </a:endParaRPr>
          </a:p>
        </p:txBody>
      </p:sp>
      <p:pic>
        <p:nvPicPr>
          <p:cNvPr id="47138" name="Picture 3"/>
          <p:cNvPicPr>
            <a:picLocks noChangeAspect="1" noChangeArrowheads="1"/>
          </p:cNvPicPr>
          <p:nvPr/>
        </p:nvPicPr>
        <p:blipFill>
          <a:blip r:embed="rId8"/>
          <a:srcRect/>
          <a:stretch>
            <a:fillRect/>
          </a:stretch>
        </p:blipFill>
        <p:spPr bwMode="auto">
          <a:xfrm>
            <a:off x="468313" y="457200"/>
            <a:ext cx="508000" cy="533400"/>
          </a:xfrm>
          <a:prstGeom prst="rect">
            <a:avLst/>
          </a:prstGeom>
          <a:noFill/>
          <a:ln w="9525">
            <a:noFill/>
            <a:miter lim="800000"/>
            <a:headEnd/>
            <a:tailEnd/>
          </a:ln>
        </p:spPr>
      </p:pic>
      <p:sp>
        <p:nvSpPr>
          <p:cNvPr id="66" name="Rectangle 65"/>
          <p:cNvSpPr/>
          <p:nvPr/>
        </p:nvSpPr>
        <p:spPr>
          <a:xfrm>
            <a:off x="392113" y="881063"/>
            <a:ext cx="674687"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cxnSp>
        <p:nvCxnSpPr>
          <p:cNvPr id="88" name="Shape 87"/>
          <p:cNvCxnSpPr>
            <a:stCxn id="47146" idx="7"/>
          </p:cNvCxnSpPr>
          <p:nvPr/>
        </p:nvCxnSpPr>
        <p:spPr>
          <a:xfrm rot="5400000" flipH="1" flipV="1">
            <a:off x="5863431" y="3198019"/>
            <a:ext cx="328613" cy="441325"/>
          </a:xfrm>
          <a:prstGeom prst="curved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blinds(horizontal)">
                                      <p:cBhvr>
                                        <p:cTn id="11" dur="500"/>
                                        <p:tgtEl>
                                          <p:spTgt spid="65"/>
                                        </p:tgtEl>
                                      </p:cBhvr>
                                    </p:animEffect>
                                  </p:childTnLst>
                                </p:cTn>
                              </p:par>
                              <p:par>
                                <p:cTn id="12" presetID="3" presetClass="entr" presetSubtype="1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blinds(horizontal)">
                                      <p:cBhvr>
                                        <p:cTn id="14" dur="500"/>
                                        <p:tgtEl>
                                          <p:spTgt spid="7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par>
                                <p:cTn id="18" presetID="3" presetClass="entr" presetSubtype="1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linds(horizontal)">
                                      <p:cBhvr>
                                        <p:cTn id="20" dur="500"/>
                                        <p:tgtEl>
                                          <p:spTgt spid="54"/>
                                        </p:tgtEl>
                                      </p:cBhvr>
                                    </p:animEffect>
                                  </p:childTnLst>
                                </p:cTn>
                              </p:par>
                              <p:par>
                                <p:cTn id="21" presetID="3" presetClass="entr" presetSubtype="1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blinds(horizontal)">
                                      <p:cBhvr>
                                        <p:cTn id="23" dur="500"/>
                                        <p:tgtEl>
                                          <p:spTgt spid="52"/>
                                        </p:tgtEl>
                                      </p:cBhvr>
                                    </p:animEffect>
                                  </p:childTnLst>
                                </p:cTn>
                              </p:par>
                              <p:par>
                                <p:cTn id="24" presetID="3" presetClass="entr" presetSubtype="1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blinds(horizontal)">
                                      <p:cBhvr>
                                        <p:cTn id="26" dur="500"/>
                                        <p:tgtEl>
                                          <p:spTgt spid="61"/>
                                        </p:tgtEl>
                                      </p:cBhvr>
                                    </p:animEffect>
                                  </p:childTnLst>
                                </p:cTn>
                              </p:par>
                              <p:par>
                                <p:cTn id="27" presetID="3" presetClass="entr" presetSubtype="1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par>
                                <p:cTn id="30" presetID="3" presetClass="entr" presetSubtype="1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linds(horizontal)">
                                      <p:cBhvr>
                                        <p:cTn id="32" dur="500"/>
                                        <p:tgtEl>
                                          <p:spTgt spid="51"/>
                                        </p:tgtEl>
                                      </p:cBhvr>
                                    </p:animEffect>
                                  </p:childTnLst>
                                </p:cTn>
                              </p:par>
                              <p:par>
                                <p:cTn id="33" presetID="3" presetClass="entr" presetSubtype="1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blinds(horizontal)">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073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7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30738" grpId="0"/>
      <p:bldP spid="55"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XTMPPPT01.emf"/>
          <p:cNvPicPr>
            <a:picLocks/>
          </p:cNvPicPr>
          <p:nvPr/>
        </p:nvPicPr>
        <p:blipFill>
          <a:blip r:embed="rId3"/>
          <a:srcRect/>
          <a:stretch>
            <a:fillRect/>
          </a:stretch>
        </p:blipFill>
        <p:spPr bwMode="auto">
          <a:xfrm>
            <a:off x="1066800" y="1905000"/>
            <a:ext cx="7391400" cy="4495800"/>
          </a:xfrm>
          <a:prstGeom prst="rect">
            <a:avLst/>
          </a:prstGeom>
          <a:noFill/>
          <a:ln w="9525">
            <a:noFill/>
            <a:miter lim="800000"/>
            <a:headEnd/>
            <a:tailEnd/>
          </a:ln>
        </p:spPr>
      </p:pic>
      <p:sp>
        <p:nvSpPr>
          <p:cNvPr id="5" name="_s270343"/>
          <p:cNvSpPr>
            <a:spLocks noChangeArrowheads="1" noTextEdit="1"/>
          </p:cNvSpPr>
          <p:nvPr/>
        </p:nvSpPr>
        <p:spPr bwMode="auto">
          <a:xfrm>
            <a:off x="4316413" y="3333750"/>
            <a:ext cx="1714500" cy="1714500"/>
          </a:xfrm>
          <a:prstGeom prst="ellipse">
            <a:avLst/>
          </a:prstGeom>
          <a:gradFill rotWithShape="1">
            <a:gsLst>
              <a:gs pos="0">
                <a:srgbClr val="99FF99"/>
              </a:gs>
              <a:gs pos="100000">
                <a:srgbClr val="477647"/>
              </a:gs>
            </a:gsLst>
            <a:lin ang="5400000" scaled="1"/>
          </a:gradFill>
          <a:ln w="38100">
            <a:solidFill>
              <a:schemeClr val="hlink"/>
            </a:solidFill>
            <a:round/>
            <a:headEnd/>
            <a:tailEnd/>
          </a:ln>
        </p:spPr>
        <p:txBody>
          <a:bodyPr anchor="ctr"/>
          <a:lstStyle/>
          <a:p>
            <a:endParaRPr lang="en-US"/>
          </a:p>
        </p:txBody>
      </p:sp>
      <p:sp>
        <p:nvSpPr>
          <p:cNvPr id="6" name="TextBox 3"/>
          <p:cNvSpPr txBox="1">
            <a:spLocks noChangeArrowheads="1"/>
          </p:cNvSpPr>
          <p:nvPr/>
        </p:nvSpPr>
        <p:spPr bwMode="auto">
          <a:xfrm>
            <a:off x="4419600" y="3922713"/>
            <a:ext cx="2209800" cy="954087"/>
          </a:xfrm>
          <a:prstGeom prst="rect">
            <a:avLst/>
          </a:prstGeom>
          <a:noFill/>
          <a:ln w="9525">
            <a:noFill/>
            <a:miter lim="800000"/>
            <a:headEnd/>
            <a:tailEnd/>
          </a:ln>
        </p:spPr>
        <p:txBody>
          <a:bodyPr>
            <a:spAutoFit/>
          </a:bodyPr>
          <a:lstStyle/>
          <a:p>
            <a:r>
              <a:rPr lang="en-US" sz="1400" b="1">
                <a:latin typeface="Cooper Black" pitchFamily="18" charset="0"/>
              </a:rPr>
              <a:t>            National</a:t>
            </a:r>
          </a:p>
          <a:p>
            <a:r>
              <a:rPr lang="en-US" sz="1400" b="1">
                <a:latin typeface="Cooper Black" pitchFamily="18" charset="0"/>
              </a:rPr>
              <a:t>            Climate</a:t>
            </a:r>
          </a:p>
          <a:p>
            <a:r>
              <a:rPr lang="en-US" sz="1400" b="1">
                <a:latin typeface="Cooper Black" pitchFamily="18" charset="0"/>
              </a:rPr>
              <a:t>            Model </a:t>
            </a:r>
          </a:p>
          <a:p>
            <a:r>
              <a:rPr lang="en-US" sz="1400" b="1">
                <a:latin typeface="Cooper Black" pitchFamily="18" charset="0"/>
              </a:rPr>
              <a:t>            Portal</a:t>
            </a:r>
            <a:endParaRPr lang="en-US" sz="2000" b="1">
              <a:latin typeface="Cooper Black" pitchFamily="18" charset="0"/>
            </a:endParaRPr>
          </a:p>
        </p:txBody>
      </p:sp>
      <p:pic>
        <p:nvPicPr>
          <p:cNvPr id="7" name="Picture 3"/>
          <p:cNvPicPr>
            <a:picLocks noChangeAspect="1" noChangeArrowheads="1"/>
          </p:cNvPicPr>
          <p:nvPr/>
        </p:nvPicPr>
        <p:blipFill>
          <a:blip r:embed="rId4"/>
          <a:srcRect/>
          <a:stretch>
            <a:fillRect/>
          </a:stretch>
        </p:blipFill>
        <p:spPr bwMode="auto">
          <a:xfrm>
            <a:off x="4495800" y="4038600"/>
            <a:ext cx="508000" cy="533400"/>
          </a:xfrm>
          <a:prstGeom prst="rect">
            <a:avLst/>
          </a:prstGeom>
          <a:noFill/>
          <a:ln w="9525">
            <a:noFill/>
            <a:miter lim="800000"/>
            <a:headEnd/>
            <a:tailEnd/>
          </a:ln>
        </p:spPr>
      </p:pic>
      <p:sp>
        <p:nvSpPr>
          <p:cNvPr id="8" name="Rectangle 7"/>
          <p:cNvSpPr/>
          <p:nvPr/>
        </p:nvSpPr>
        <p:spPr>
          <a:xfrm>
            <a:off x="4430713" y="4462463"/>
            <a:ext cx="674687" cy="338137"/>
          </a:xfrm>
          <a:prstGeom prst="rect">
            <a:avLst/>
          </a:prstGeom>
        </p:spPr>
        <p:txBody>
          <a:bodyPr wrap="none">
            <a:spAutoFit/>
          </a:bodyPr>
          <a:lstStyle/>
          <a:p>
            <a:pPr fontAlgn="auto">
              <a:spcBef>
                <a:spcPts val="0"/>
              </a:spcBef>
              <a:spcAft>
                <a:spcPts val="0"/>
              </a:spcAft>
              <a:defRPr/>
            </a:pPr>
            <a:r>
              <a:rPr lang="en-US" sz="1100" kern="0" dirty="0">
                <a:solidFill>
                  <a:sysClr val="windowText" lastClr="000000">
                    <a:lumMod val="50000"/>
                    <a:lumOff val="50000"/>
                  </a:sysClr>
                </a:solidFill>
                <a:latin typeface="Cooper Black" pitchFamily="18" charset="0"/>
                <a:ea typeface="ＭＳ Ｐゴシック"/>
                <a:cs typeface="ＭＳ Ｐゴシック"/>
              </a:rPr>
              <a:t>NCMP</a:t>
            </a:r>
            <a:r>
              <a:rPr lang="en-US" sz="1600" b="1" kern="0" dirty="0">
                <a:solidFill>
                  <a:sysClr val="windowText" lastClr="000000"/>
                </a:solidFill>
                <a:latin typeface="Cooper Black" pitchFamily="18" charset="0"/>
                <a:ea typeface="ＭＳ Ｐゴシック"/>
                <a:cs typeface="ＭＳ Ｐゴシック"/>
              </a:rPr>
              <a:t> </a:t>
            </a:r>
            <a:endParaRPr lang="en-US" kern="0" dirty="0">
              <a:solidFill>
                <a:sysClr val="windowText" lastClr="000000"/>
              </a:solidFill>
              <a:latin typeface="Calibri"/>
              <a:ea typeface="ＭＳ Ｐゴシック"/>
              <a:cs typeface="ＭＳ Ｐゴシック"/>
            </a:endParaRPr>
          </a:p>
        </p:txBody>
      </p:sp>
      <p:sp>
        <p:nvSpPr>
          <p:cNvPr id="9" name="Text Box 11"/>
          <p:cNvSpPr txBox="1">
            <a:spLocks noChangeArrowheads="1"/>
          </p:cNvSpPr>
          <p:nvPr/>
        </p:nvSpPr>
        <p:spPr bwMode="auto">
          <a:xfrm>
            <a:off x="4645025" y="3505200"/>
            <a:ext cx="1146175" cy="457200"/>
          </a:xfrm>
          <a:prstGeom prst="rect">
            <a:avLst/>
          </a:prstGeom>
          <a:noFill/>
          <a:ln w="9525">
            <a:noFill/>
            <a:miter lim="800000"/>
            <a:headEnd/>
            <a:tailEnd/>
          </a:ln>
          <a:effectLst/>
        </p:spPr>
        <p:txBody>
          <a:bodyPr>
            <a:spAutoFit/>
          </a:bodyPr>
          <a:lstStyle/>
          <a:p>
            <a:pPr>
              <a:defRPr/>
            </a:pPr>
            <a:r>
              <a:rPr lang="en-US" dirty="0">
                <a:effectLst>
                  <a:glow rad="101600">
                    <a:schemeClr val="accent2">
                      <a:satMod val="175000"/>
                      <a:alpha val="40000"/>
                    </a:schemeClr>
                  </a:glow>
                </a:effectLst>
                <a:latin typeface="Times New Roman" pitchFamily="18" charset="0"/>
                <a:ea typeface="ＭＳ Ｐゴシック"/>
                <a:cs typeface="ＭＳ Ｐゴシック"/>
              </a:rPr>
              <a:t>NCMP</a:t>
            </a:r>
          </a:p>
        </p:txBody>
      </p:sp>
      <p:pic>
        <p:nvPicPr>
          <p:cNvPr id="48136" name="Picture 35" descr="nomads_logo"/>
          <p:cNvPicPr>
            <a:picLocks noChangeAspect="1" noChangeArrowheads="1"/>
          </p:cNvPicPr>
          <p:nvPr/>
        </p:nvPicPr>
        <p:blipFill>
          <a:blip r:embed="rId5"/>
          <a:srcRect/>
          <a:stretch>
            <a:fillRect/>
          </a:stretch>
        </p:blipFill>
        <p:spPr bwMode="auto">
          <a:xfrm>
            <a:off x="1727200" y="781050"/>
            <a:ext cx="2235200" cy="666750"/>
          </a:xfrm>
          <a:prstGeom prst="rect">
            <a:avLst/>
          </a:prstGeom>
          <a:solidFill>
            <a:schemeClr val="accent1"/>
          </a:solidFill>
          <a:ln w="9525">
            <a:solidFill>
              <a:schemeClr val="tx1"/>
            </a:solidFill>
            <a:miter lim="800000"/>
            <a:headEnd/>
            <a:tailEnd/>
          </a:ln>
        </p:spPr>
      </p:pic>
      <p:pic>
        <p:nvPicPr>
          <p:cNvPr id="48137" name="Picture 36" descr="NOAAlogo"/>
          <p:cNvPicPr>
            <a:picLocks noChangeAspect="1" noChangeArrowheads="1"/>
          </p:cNvPicPr>
          <p:nvPr/>
        </p:nvPicPr>
        <p:blipFill>
          <a:blip r:embed="rId6"/>
          <a:srcRect/>
          <a:stretch>
            <a:fillRect/>
          </a:stretch>
        </p:blipFill>
        <p:spPr bwMode="auto">
          <a:xfrm>
            <a:off x="3638550" y="762000"/>
            <a:ext cx="323850" cy="304800"/>
          </a:xfrm>
          <a:prstGeom prst="rect">
            <a:avLst/>
          </a:prstGeom>
          <a:noFill/>
          <a:ln w="9525">
            <a:noFill/>
            <a:miter lim="800000"/>
            <a:headEnd/>
            <a:tailEnd/>
          </a:ln>
        </p:spPr>
      </p:pic>
      <p:sp>
        <p:nvSpPr>
          <p:cNvPr id="48138" name="Rectangle 37"/>
          <p:cNvSpPr>
            <a:spLocks noChangeArrowheads="1"/>
          </p:cNvSpPr>
          <p:nvPr/>
        </p:nvSpPr>
        <p:spPr bwMode="auto">
          <a:xfrm>
            <a:off x="4038600" y="838200"/>
            <a:ext cx="5056188" cy="584200"/>
          </a:xfrm>
          <a:prstGeom prst="rect">
            <a:avLst/>
          </a:prstGeom>
          <a:noFill/>
          <a:ln w="12700" cap="sq">
            <a:noFill/>
            <a:miter lim="800000"/>
            <a:headEnd type="none" w="sm" len="sm"/>
            <a:tailEnd type="none" w="sm" len="sm"/>
          </a:ln>
        </p:spPr>
        <p:txBody>
          <a:bodyPr wrap="none">
            <a:spAutoFit/>
          </a:bodyPr>
          <a:lstStyle/>
          <a:p>
            <a:r>
              <a:rPr lang="en-US" sz="3200" i="1" dirty="0">
                <a:solidFill>
                  <a:schemeClr val="bg1"/>
                </a:solidFill>
                <a:latin typeface="Times New Roman" pitchFamily="18" charset="0"/>
              </a:rPr>
              <a:t>The NOMADS/NCMP System</a:t>
            </a:r>
          </a:p>
        </p:txBody>
      </p:sp>
      <p:pic>
        <p:nvPicPr>
          <p:cNvPr id="48139" name="Picture 53" descr="earth"/>
          <p:cNvPicPr>
            <a:picLocks noChangeAspect="1" noChangeArrowheads="1"/>
          </p:cNvPicPr>
          <p:nvPr/>
        </p:nvPicPr>
        <p:blipFill>
          <a:blip r:embed="rId7"/>
          <a:srcRect/>
          <a:stretch>
            <a:fillRect/>
          </a:stretch>
        </p:blipFill>
        <p:spPr bwMode="auto">
          <a:xfrm>
            <a:off x="0" y="0"/>
            <a:ext cx="1581150" cy="1524000"/>
          </a:xfrm>
          <a:prstGeom prst="rect">
            <a:avLst/>
          </a:prstGeom>
          <a:noFill/>
          <a:ln w="9525">
            <a:solidFill>
              <a:schemeClr val="bg1"/>
            </a:solidFill>
            <a:miter lim="800000"/>
            <a:headEnd/>
            <a:tailEnd/>
          </a:ln>
        </p:spPr>
      </p:pic>
      <p:pic>
        <p:nvPicPr>
          <p:cNvPr id="48140" name="Picture 3"/>
          <p:cNvPicPr>
            <a:picLocks noChangeAspect="1" noChangeArrowheads="1"/>
          </p:cNvPicPr>
          <p:nvPr/>
        </p:nvPicPr>
        <p:blipFill>
          <a:blip r:embed="rId8"/>
          <a:srcRect/>
          <a:stretch>
            <a:fillRect/>
          </a:stretch>
        </p:blipFill>
        <p:spPr bwMode="auto">
          <a:xfrm>
            <a:off x="468313" y="457200"/>
            <a:ext cx="508000" cy="533400"/>
          </a:xfrm>
          <a:prstGeom prst="rect">
            <a:avLst/>
          </a:prstGeom>
          <a:noFill/>
          <a:ln w="9525">
            <a:noFill/>
            <a:miter lim="800000"/>
            <a:headEnd/>
            <a:tailEnd/>
          </a:ln>
        </p:spPr>
      </p:pic>
      <p:sp>
        <p:nvSpPr>
          <p:cNvPr id="13" name="Rectangle 12"/>
          <p:cNvSpPr/>
          <p:nvPr/>
        </p:nvSpPr>
        <p:spPr>
          <a:xfrm>
            <a:off x="392113" y="881063"/>
            <a:ext cx="674687"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par>
                                <p:cTn id="17" presetID="6" presetClass="emph" presetSubtype="0" fill="hold" grpId="0" nodeType="withEffect">
                                  <p:stCondLst>
                                    <p:cond delay="0"/>
                                  </p:stCondLst>
                                  <p:childTnLst>
                                    <p:animScale>
                                      <p:cBhvr>
                                        <p:cTn id="18" dur="2000" fill="hold"/>
                                        <p:tgtEl>
                                          <p:spTgt spid="5"/>
                                        </p:tgtEl>
                                      </p:cBhvr>
                                      <p:by x="900000" y="900000"/>
                                    </p:animScale>
                                  </p:childTnLst>
                                </p:cTn>
                              </p:par>
                              <p:par>
                                <p:cTn id="19" presetID="10" presetClass="exit" presetSubtype="0" fill="hold" grpId="1" nodeType="withEffect">
                                  <p:stCondLst>
                                    <p:cond delay="0"/>
                                  </p:stCondLst>
                                  <p:childTnLst>
                                    <p:animEffect transition="out" filter="fad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SDXTMPPPT01.emf"/>
          <p:cNvPicPr>
            <a:picLocks/>
          </p:cNvPicPr>
          <p:nvPr/>
        </p:nvPicPr>
        <p:blipFill>
          <a:blip r:embed="rId2"/>
          <a:srcRect/>
          <a:stretch>
            <a:fillRect/>
          </a:stretch>
        </p:blipFill>
        <p:spPr bwMode="auto">
          <a:xfrm>
            <a:off x="152400" y="1371600"/>
            <a:ext cx="8818563" cy="5257800"/>
          </a:xfrm>
          <a:prstGeom prst="rect">
            <a:avLst/>
          </a:prstGeom>
          <a:noFill/>
          <a:ln w="9525">
            <a:noFill/>
            <a:miter lim="800000"/>
            <a:headEnd/>
            <a:tailEnd/>
          </a:ln>
        </p:spPr>
      </p:pic>
      <p:sp>
        <p:nvSpPr>
          <p:cNvPr id="5" name="Rounded Rectangle 4"/>
          <p:cNvSpPr>
            <a:spLocks noChangeArrowheads="1"/>
          </p:cNvSpPr>
          <p:nvPr/>
        </p:nvSpPr>
        <p:spPr bwMode="auto">
          <a:xfrm>
            <a:off x="2209800" y="76200"/>
            <a:ext cx="6858000" cy="990600"/>
          </a:xfrm>
          <a:prstGeom prst="roundRect">
            <a:avLst>
              <a:gd name="adj" fmla="val 10000"/>
            </a:avLst>
          </a:prstGeom>
          <a:solidFill>
            <a:schemeClr val="bg2">
              <a:lumMod val="90000"/>
            </a:schemeClr>
          </a:solidFill>
          <a:ln w="9525">
            <a:noFill/>
            <a:round/>
            <a:headEnd/>
            <a:tailEnd/>
          </a:ln>
          <a:effectLst>
            <a:outerShdw dist="23000" dir="5400000" rotWithShape="0">
              <a:srgbClr val="808080">
                <a:alpha val="34999"/>
              </a:srgbClr>
            </a:outerShdw>
          </a:effectLst>
        </p:spPr>
        <p:txBody>
          <a:bodyPr anchor="ctr"/>
          <a:lstStyle/>
          <a:p>
            <a:pPr algn="ctr">
              <a:defRPr/>
            </a:pPr>
            <a:r>
              <a:rPr lang="en-US" sz="3200" b="1" dirty="0" smtClean="0">
                <a:solidFill>
                  <a:srgbClr val="000000"/>
                </a:solidFill>
                <a:latin typeface="Calibri" pitchFamily="-106" charset="0"/>
                <a:ea typeface="ＭＳ Ｐゴシック" pitchFamily="1" charset="-128"/>
              </a:rPr>
              <a:t>Current NOMADS </a:t>
            </a:r>
            <a:r>
              <a:rPr lang="en-US" sz="3200" b="1" dirty="0" smtClean="0">
                <a:latin typeface="Calibri" pitchFamily="-106" charset="0"/>
                <a:ea typeface="ＭＳ Ｐゴシック" pitchFamily="1" charset="-128"/>
              </a:rPr>
              <a:t>Architecture</a:t>
            </a:r>
            <a:endParaRPr lang="en-US" sz="3200" b="1" dirty="0">
              <a:latin typeface="Calibri" pitchFamily="-106" charset="0"/>
              <a:ea typeface="ＭＳ Ｐゴシック" pitchFamily="1"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idx="1"/>
          </p:nvPr>
        </p:nvSpPr>
        <p:spPr>
          <a:xfrm>
            <a:off x="457200" y="914400"/>
            <a:ext cx="8229600" cy="5715000"/>
          </a:xfrm>
        </p:spPr>
        <p:txBody>
          <a:bodyPr>
            <a:normAutofit/>
          </a:bodyPr>
          <a:lstStyle/>
          <a:p>
            <a:pPr>
              <a:defRPr/>
            </a:pPr>
            <a:r>
              <a:rPr lang="en-US" sz="1600" b="1" dirty="0" smtClean="0">
                <a:ea typeface="ＭＳ Ｐゴシック" pitchFamily="1" charset="-128"/>
              </a:rPr>
              <a:t>Archive </a:t>
            </a:r>
            <a:r>
              <a:rPr lang="en-US" sz="1400" dirty="0" smtClean="0">
                <a:ea typeface="ＭＳ Ｐゴシック" pitchFamily="1" charset="-128"/>
              </a:rPr>
              <a:t>services </a:t>
            </a:r>
            <a:r>
              <a:rPr lang="en-US" sz="1400" dirty="0" smtClean="0">
                <a:ea typeface="ＭＳ Ｐゴシック" pitchFamily="1" charset="-128"/>
              </a:rPr>
              <a:t>supported by NCDC is available at </a:t>
            </a:r>
            <a:r>
              <a:rPr lang="en-US" sz="1400" dirty="0" smtClean="0">
                <a:ea typeface="ＭＳ Ｐゴシック" pitchFamily="1" charset="-128"/>
                <a:hlinkClick r:id="rId2"/>
              </a:rPr>
              <a:t>http://nomads.ncdc.noaa.gov/</a:t>
            </a:r>
            <a:r>
              <a:rPr lang="en-US" sz="1400" dirty="0" smtClean="0">
                <a:ea typeface="ＭＳ Ｐゴシック" pitchFamily="1" charset="-128"/>
              </a:rPr>
              <a:t>.  This server provides</a:t>
            </a:r>
          </a:p>
          <a:p>
            <a:pPr lvl="1">
              <a:defRPr/>
            </a:pPr>
            <a:r>
              <a:rPr lang="en-US" sz="1200" dirty="0" smtClean="0">
                <a:ea typeface="ＭＳ Ｐゴシック" pitchFamily="1" charset="-128"/>
                <a:cs typeface="+mn-cs"/>
              </a:rPr>
              <a:t>access to most of NCEP's operational data sets</a:t>
            </a:r>
          </a:p>
          <a:p>
            <a:pPr lvl="1">
              <a:defRPr/>
            </a:pPr>
            <a:r>
              <a:rPr lang="en-US" sz="1200" dirty="0" smtClean="0">
                <a:ea typeface="ＭＳ Ｐゴシック" pitchFamily="1" charset="-128"/>
                <a:cs typeface="+mn-cs"/>
              </a:rPr>
              <a:t>a long-term archive for all data sets</a:t>
            </a:r>
          </a:p>
          <a:p>
            <a:pPr lvl="1">
              <a:defRPr/>
            </a:pPr>
            <a:r>
              <a:rPr lang="en-US" sz="1200" dirty="0" smtClean="0">
                <a:ea typeface="ＭＳ Ｐゴシック" pitchFamily="1" charset="-128"/>
                <a:cs typeface="+mn-cs"/>
              </a:rPr>
              <a:t>many other data sets (see </a:t>
            </a:r>
            <a:r>
              <a:rPr lang="en-US" sz="1200" dirty="0" smtClean="0">
                <a:ea typeface="ＭＳ Ｐゴシック" pitchFamily="1" charset="-128"/>
                <a:cs typeface="+mn-cs"/>
                <a:hlinkClick r:id="rId3"/>
              </a:rPr>
              <a:t>http://nomads.ncdc.noaa.gov/data.php?name=inventory</a:t>
            </a:r>
            <a:r>
              <a:rPr lang="en-US" sz="1200" dirty="0" smtClean="0">
                <a:ea typeface="ＭＳ Ｐゴシック" pitchFamily="1" charset="-128"/>
                <a:cs typeface="+mn-cs"/>
              </a:rPr>
              <a:t>)</a:t>
            </a:r>
          </a:p>
          <a:p>
            <a:pPr lvl="1">
              <a:defRPr/>
            </a:pPr>
            <a:r>
              <a:rPr lang="en-US" sz="1200" dirty="0" smtClean="0">
                <a:ea typeface="ＭＳ Ｐゴシック" pitchFamily="1" charset="-128"/>
                <a:cs typeface="+mn-cs"/>
              </a:rPr>
              <a:t>A non-operational research and development server (and developing ESG node) managed by NCDC is available at </a:t>
            </a:r>
            <a:r>
              <a:rPr lang="en-US" sz="1200" dirty="0" smtClean="0">
                <a:ea typeface="ＭＳ Ｐゴシック" pitchFamily="1" charset="-128"/>
                <a:cs typeface="+mn-cs"/>
                <a:hlinkClick r:id="rId4"/>
              </a:rPr>
              <a:t>http://</a:t>
            </a:r>
            <a:r>
              <a:rPr lang="en-US" sz="1200" dirty="0" smtClean="0">
                <a:ea typeface="ＭＳ Ｐゴシック" pitchFamily="1" charset="-128"/>
                <a:cs typeface="+mn-cs"/>
                <a:hlinkClick r:id="rId4"/>
              </a:rPr>
              <a:t>nomads6.ncdc.noaa.gov/ncep_data/index.html</a:t>
            </a:r>
            <a:endParaRPr lang="en-US" sz="1200" dirty="0" smtClean="0">
              <a:ea typeface="ＭＳ Ｐゴシック" pitchFamily="1" charset="-128"/>
              <a:cs typeface="+mn-cs"/>
            </a:endParaRPr>
          </a:p>
          <a:p>
            <a:pPr lvl="1">
              <a:buNone/>
              <a:defRPr/>
            </a:pPr>
            <a:endParaRPr lang="en-US" sz="1200" dirty="0" smtClean="0">
              <a:ea typeface="ＭＳ Ｐゴシック" pitchFamily="1" charset="-128"/>
              <a:cs typeface="+mn-cs"/>
            </a:endParaRPr>
          </a:p>
          <a:p>
            <a:pPr>
              <a:defRPr/>
            </a:pPr>
            <a:r>
              <a:rPr lang="en-US" sz="1600" b="1" dirty="0" smtClean="0">
                <a:ea typeface="ＭＳ Ｐゴシック" pitchFamily="1" charset="-128"/>
              </a:rPr>
              <a:t>Near real-time services </a:t>
            </a:r>
            <a:r>
              <a:rPr lang="en-US" sz="1400" dirty="0" smtClean="0">
                <a:ea typeface="ＭＳ Ｐゴシック" pitchFamily="1" charset="-128"/>
              </a:rPr>
              <a:t>supported </a:t>
            </a:r>
            <a:r>
              <a:rPr lang="en-US" sz="1400" dirty="0" smtClean="0">
                <a:ea typeface="ＭＳ Ｐゴシック" pitchFamily="1" charset="-128"/>
              </a:rPr>
              <a:t>24x7 by </a:t>
            </a:r>
            <a:r>
              <a:rPr lang="en-US" sz="1400" dirty="0" smtClean="0">
                <a:ea typeface="ＭＳ Ｐゴシック" pitchFamily="1" charset="-128"/>
              </a:rPr>
              <a:t>NWS </a:t>
            </a:r>
            <a:r>
              <a:rPr lang="en-US" sz="1400" dirty="0" smtClean="0">
                <a:ea typeface="ＭＳ Ｐゴシック" pitchFamily="1" charset="-128"/>
              </a:rPr>
              <a:t>is available at </a:t>
            </a:r>
            <a:r>
              <a:rPr lang="en-US" sz="1400" dirty="0" smtClean="0">
                <a:ea typeface="ＭＳ Ｐゴシック" pitchFamily="1" charset="-128"/>
                <a:hlinkClick r:id="rId5"/>
              </a:rPr>
              <a:t>http://nomads.ncep.noaa.gov/</a:t>
            </a:r>
            <a:r>
              <a:rPr lang="en-US" sz="1400" dirty="0" smtClean="0">
                <a:ea typeface="ＭＳ Ｐゴシック" pitchFamily="1" charset="-128"/>
              </a:rPr>
              <a:t>.  This server provides</a:t>
            </a:r>
          </a:p>
          <a:p>
            <a:pPr lvl="1">
              <a:defRPr/>
            </a:pPr>
            <a:r>
              <a:rPr lang="en-US" sz="1200" dirty="0" smtClean="0">
                <a:ea typeface="ＭＳ Ｐゴシック" pitchFamily="1" charset="-128"/>
                <a:cs typeface="+mn-cs"/>
              </a:rPr>
              <a:t>access to NCEP's operational data sets as they are being generated</a:t>
            </a:r>
          </a:p>
          <a:p>
            <a:pPr lvl="1">
              <a:defRPr/>
            </a:pPr>
            <a:r>
              <a:rPr lang="en-US" sz="1200" dirty="0" smtClean="0">
                <a:ea typeface="ＭＳ Ｐゴシック" pitchFamily="1" charset="-128"/>
                <a:cs typeface="+mn-cs"/>
              </a:rPr>
              <a:t>a short-term archive of up to a month for most data sets</a:t>
            </a:r>
          </a:p>
          <a:p>
            <a:pPr lvl="1">
              <a:defRPr/>
            </a:pPr>
            <a:r>
              <a:rPr lang="en-US" sz="1200" dirty="0" smtClean="0">
                <a:ea typeface="ＭＳ Ｐゴシック" pitchFamily="1" charset="-128"/>
                <a:cs typeface="+mn-cs"/>
              </a:rPr>
              <a:t>24x7 operational monitoring by NCEP staff</a:t>
            </a:r>
          </a:p>
          <a:p>
            <a:pPr lvl="1">
              <a:defRPr/>
            </a:pPr>
            <a:r>
              <a:rPr lang="en-US" sz="1200" dirty="0" smtClean="0">
                <a:ea typeface="ＭＳ Ｐゴシック" pitchFamily="1" charset="-128"/>
                <a:cs typeface="+mn-cs"/>
              </a:rPr>
              <a:t>a geographically-diverse backup server to insure operational availability</a:t>
            </a:r>
          </a:p>
          <a:p>
            <a:pPr>
              <a:defRPr/>
            </a:pPr>
            <a:r>
              <a:rPr lang="en-US" sz="1400" dirty="0" smtClean="0">
                <a:ea typeface="ＭＳ Ｐゴシック" pitchFamily="1" charset="-128"/>
              </a:rPr>
              <a:t>Four non-operational </a:t>
            </a:r>
            <a:r>
              <a:rPr lang="en-US" sz="1600" b="1" dirty="0" smtClean="0">
                <a:ea typeface="ＭＳ Ｐゴシック" pitchFamily="1" charset="-128"/>
              </a:rPr>
              <a:t>research and development </a:t>
            </a:r>
            <a:r>
              <a:rPr lang="en-US" sz="1400" dirty="0" smtClean="0">
                <a:ea typeface="ＭＳ Ｐゴシック" pitchFamily="1" charset="-128"/>
              </a:rPr>
              <a:t>servers used for customer testing of new products and services prior to operational implementation</a:t>
            </a:r>
          </a:p>
          <a:p>
            <a:pPr lvl="1">
              <a:defRPr/>
            </a:pPr>
            <a:r>
              <a:rPr lang="en-US" sz="1200" dirty="0" smtClean="0">
                <a:ea typeface="ＭＳ Ｐゴシック" pitchFamily="1" charset="-128"/>
                <a:cs typeface="+mn-cs"/>
              </a:rPr>
              <a:t>These servers are not guaranteed to have current data and their content are supported only  during business hours and on the basis of staff availability.  Three non-operational research and development servers managed by NCEP are available at</a:t>
            </a:r>
          </a:p>
          <a:p>
            <a:pPr lvl="2">
              <a:defRPr/>
            </a:pPr>
            <a:r>
              <a:rPr lang="en-US" sz="1200" dirty="0" smtClean="0">
                <a:ea typeface="ＭＳ Ｐゴシック" pitchFamily="1" charset="-128"/>
                <a:cs typeface="+mn-cs"/>
                <a:hlinkClick r:id="rId6"/>
              </a:rPr>
              <a:t>http://nomad1.ncep.noaa.gov/ncep_data/index.html</a:t>
            </a:r>
            <a:endParaRPr lang="en-US" sz="1200" dirty="0" smtClean="0">
              <a:ea typeface="ＭＳ Ｐゴシック" pitchFamily="1" charset="-128"/>
              <a:cs typeface="+mn-cs"/>
            </a:endParaRPr>
          </a:p>
          <a:p>
            <a:pPr lvl="2">
              <a:defRPr/>
            </a:pPr>
            <a:r>
              <a:rPr lang="en-US" sz="1200" dirty="0" smtClean="0">
                <a:ea typeface="ＭＳ Ｐゴシック" pitchFamily="1" charset="-128"/>
                <a:cs typeface="+mn-cs"/>
                <a:hlinkClick r:id="rId7"/>
              </a:rPr>
              <a:t>http://nomad3.ncep.noaa.gov/ncep_data/index.html</a:t>
            </a:r>
            <a:endParaRPr lang="en-US" sz="1200" dirty="0" smtClean="0">
              <a:ea typeface="ＭＳ Ｐゴシック" pitchFamily="1" charset="-128"/>
              <a:cs typeface="+mn-cs"/>
            </a:endParaRPr>
          </a:p>
          <a:p>
            <a:pPr lvl="2">
              <a:defRPr/>
            </a:pPr>
            <a:r>
              <a:rPr lang="en-US" sz="1200" dirty="0" smtClean="0">
                <a:ea typeface="ＭＳ Ｐゴシック" pitchFamily="1" charset="-128"/>
                <a:cs typeface="+mn-cs"/>
                <a:hlinkClick r:id="rId8"/>
              </a:rPr>
              <a:t>http://nomad5.ncep.noaa.gov/ncep_data/index.html</a:t>
            </a:r>
            <a:endParaRPr lang="en-US" sz="1400" dirty="0" smtClean="0">
              <a:solidFill>
                <a:srgbClr val="000000"/>
              </a:solidFill>
              <a:ea typeface="ＭＳ Ｐゴシック" pitchFamily="1" charset="-128"/>
              <a:cs typeface="+mn-cs"/>
            </a:endParaRPr>
          </a:p>
          <a:p>
            <a:pPr>
              <a:buClr>
                <a:srgbClr val="2DA2BF"/>
              </a:buClr>
              <a:defRPr/>
            </a:pPr>
            <a:endParaRPr lang="en-US" sz="1600" dirty="0" smtClean="0">
              <a:solidFill>
                <a:srgbClr val="000000"/>
              </a:solidFill>
              <a:ea typeface="ＭＳ Ｐゴシック" pitchFamily="1" charset="-128"/>
            </a:endParaRPr>
          </a:p>
          <a:p>
            <a:pPr>
              <a:buClr>
                <a:srgbClr val="2DA2BF"/>
              </a:buClr>
              <a:defRPr/>
            </a:pPr>
            <a:r>
              <a:rPr lang="en-US" sz="1800" b="1" dirty="0" smtClean="0">
                <a:solidFill>
                  <a:srgbClr val="000000"/>
                </a:solidFill>
                <a:ea typeface="ＭＳ Ｐゴシック" pitchFamily="1" charset="-128"/>
              </a:rPr>
              <a:t>Ocean-NOMADS</a:t>
            </a:r>
            <a:r>
              <a:rPr lang="en-US" sz="1600" dirty="0" smtClean="0">
                <a:solidFill>
                  <a:srgbClr val="000000"/>
                </a:solidFill>
                <a:ea typeface="ＭＳ Ｐゴシック" pitchFamily="1" charset="-128"/>
              </a:rPr>
              <a:t> </a:t>
            </a:r>
            <a:r>
              <a:rPr lang="en-US" sz="1600" dirty="0" smtClean="0">
                <a:solidFill>
                  <a:srgbClr val="000000"/>
                </a:solidFill>
                <a:ea typeface="ＭＳ Ｐゴシック" pitchFamily="1" charset="-128"/>
              </a:rPr>
              <a:t>at </a:t>
            </a:r>
            <a:r>
              <a:rPr lang="en-US" sz="1600" dirty="0" smtClean="0">
                <a:ea typeface="ＭＳ Ｐゴシック" pitchFamily="1" charset="-128"/>
                <a:hlinkClick r:id="rId9"/>
              </a:rPr>
              <a:t>http://edac-dap2.northerngulfinstitute.org/ocean_nomads/</a:t>
            </a:r>
            <a:r>
              <a:rPr lang="en-US" sz="1600" dirty="0" smtClean="0">
                <a:ea typeface="ＭＳ Ｐゴシック" pitchFamily="1" charset="-128"/>
              </a:rPr>
              <a:t>. </a:t>
            </a:r>
            <a:r>
              <a:rPr lang="en-US" sz="1600" dirty="0" smtClean="0">
                <a:solidFill>
                  <a:srgbClr val="000000"/>
                </a:solidFill>
                <a:ea typeface="ＭＳ Ｐゴシック" pitchFamily="1" charset="-128"/>
              </a:rPr>
              <a:t>  This server provides most NCEP and some Navy Ocean Models.</a:t>
            </a:r>
            <a:endParaRPr lang="en-US" sz="3600" dirty="0" smtClean="0">
              <a:ea typeface="ＭＳ Ｐゴシック" pitchFamily="1" charset="-128"/>
            </a:endParaRPr>
          </a:p>
        </p:txBody>
      </p:sp>
      <p:sp>
        <p:nvSpPr>
          <p:cNvPr id="4" name="Rounded Rectangle 3"/>
          <p:cNvSpPr>
            <a:spLocks noChangeArrowheads="1"/>
          </p:cNvSpPr>
          <p:nvPr/>
        </p:nvSpPr>
        <p:spPr bwMode="auto">
          <a:xfrm>
            <a:off x="2590800" y="152400"/>
            <a:ext cx="6477000" cy="762000"/>
          </a:xfrm>
          <a:prstGeom prst="roundRect">
            <a:avLst>
              <a:gd name="adj" fmla="val 10000"/>
            </a:avLst>
          </a:prstGeom>
          <a:solidFill>
            <a:schemeClr val="bg2">
              <a:lumMod val="90000"/>
            </a:schemeClr>
          </a:solidFill>
          <a:ln w="9525">
            <a:noFill/>
            <a:round/>
            <a:headEnd/>
            <a:tailEnd/>
          </a:ln>
          <a:effectLst>
            <a:outerShdw dist="23000" dir="5400000" rotWithShape="0">
              <a:srgbClr val="808080">
                <a:alpha val="34999"/>
              </a:srgbClr>
            </a:outerShdw>
          </a:effectLst>
        </p:spPr>
        <p:txBody>
          <a:bodyPr/>
          <a:lstStyle/>
          <a:p>
            <a:pPr algn="ctr">
              <a:defRPr/>
            </a:pPr>
            <a:r>
              <a:rPr lang="en-US" sz="3200" b="1" dirty="0">
                <a:solidFill>
                  <a:schemeClr val="tx1">
                    <a:lumMod val="65000"/>
                    <a:lumOff val="35000"/>
                  </a:schemeClr>
                </a:solidFill>
                <a:latin typeface="Calibri" pitchFamily="-106" charset="0"/>
                <a:ea typeface="ＭＳ Ｐゴシック" pitchFamily="1" charset="-128"/>
              </a:rPr>
              <a:t>Existing NOMADS-NCMP Servers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srcRect/>
          <a:stretch>
            <a:fillRect/>
          </a:stretch>
        </p:blipFill>
        <p:spPr bwMode="auto">
          <a:xfrm>
            <a:off x="152400" y="152400"/>
            <a:ext cx="508000" cy="533400"/>
          </a:xfrm>
          <a:prstGeom prst="rect">
            <a:avLst/>
          </a:prstGeom>
          <a:noFill/>
          <a:ln w="9525">
            <a:noFill/>
            <a:miter lim="800000"/>
            <a:headEnd/>
            <a:tailEnd/>
          </a:ln>
        </p:spPr>
      </p:pic>
      <p:sp>
        <p:nvSpPr>
          <p:cNvPr id="4" name="Rectangle 3"/>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70660" name="Content Placeholder 1"/>
          <p:cNvSpPr txBox="1">
            <a:spLocks/>
          </p:cNvSpPr>
          <p:nvPr/>
        </p:nvSpPr>
        <p:spPr bwMode="auto">
          <a:xfrm>
            <a:off x="457200" y="1371600"/>
            <a:ext cx="4038600" cy="4800600"/>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sz="2000" b="1" dirty="0">
                <a:solidFill>
                  <a:srgbClr val="000000"/>
                </a:solidFill>
                <a:latin typeface="Calibri" pitchFamily="34" charset="0"/>
              </a:rPr>
              <a:t>Data Access Services</a:t>
            </a:r>
          </a:p>
          <a:p>
            <a:pPr marL="742950" lvl="1" indent="-285750" eaLnBrk="0" hangingPunct="0">
              <a:spcBef>
                <a:spcPct val="20000"/>
              </a:spcBef>
              <a:buFont typeface="Arial" charset="0"/>
              <a:buChar char="–"/>
            </a:pPr>
            <a:r>
              <a:rPr lang="en-US" sz="1600" dirty="0">
                <a:solidFill>
                  <a:srgbClr val="000000"/>
                </a:solidFill>
                <a:latin typeface="Calibri" pitchFamily="34" charset="0"/>
              </a:rPr>
              <a:t>THREDDS Data Server</a:t>
            </a:r>
          </a:p>
          <a:p>
            <a:pPr marL="1143000" lvl="2" indent="-228600" eaLnBrk="0" hangingPunct="0">
              <a:spcBef>
                <a:spcPct val="20000"/>
              </a:spcBef>
              <a:buFont typeface="Arial" charset="0"/>
              <a:buChar char="•"/>
            </a:pPr>
            <a:r>
              <a:rPr lang="en-US" sz="1600" dirty="0" err="1">
                <a:solidFill>
                  <a:srgbClr val="000000"/>
                </a:solidFill>
                <a:latin typeface="Calibri" pitchFamily="34" charset="0"/>
              </a:rPr>
              <a:t>OPeNDAP</a:t>
            </a:r>
            <a:r>
              <a:rPr lang="en-US" sz="1600" dirty="0">
                <a:solidFill>
                  <a:srgbClr val="000000"/>
                </a:solidFill>
                <a:latin typeface="Calibri" pitchFamily="34" charset="0"/>
              </a:rPr>
              <a:t> access form</a:t>
            </a:r>
          </a:p>
          <a:p>
            <a:pPr marL="1143000" lvl="2" indent="-228600" eaLnBrk="0" hangingPunct="0">
              <a:spcBef>
                <a:spcPct val="20000"/>
              </a:spcBef>
              <a:buFont typeface="Arial" charset="0"/>
              <a:buChar char="•"/>
            </a:pPr>
            <a:r>
              <a:rPr lang="en-US" sz="1600" dirty="0" err="1">
                <a:solidFill>
                  <a:srgbClr val="000000"/>
                </a:solidFill>
                <a:latin typeface="Calibri" pitchFamily="34" charset="0"/>
              </a:rPr>
              <a:t>NetCDF</a:t>
            </a:r>
            <a:r>
              <a:rPr lang="en-US" sz="1600" dirty="0">
                <a:solidFill>
                  <a:srgbClr val="000000"/>
                </a:solidFill>
                <a:latin typeface="Calibri" pitchFamily="34" charset="0"/>
              </a:rPr>
              <a:t> Subset service</a:t>
            </a:r>
          </a:p>
          <a:p>
            <a:pPr marL="1143000" lvl="2" indent="-228600" eaLnBrk="0" hangingPunct="0">
              <a:spcBef>
                <a:spcPct val="20000"/>
              </a:spcBef>
              <a:buFont typeface="Arial" charset="0"/>
              <a:buChar char="•"/>
            </a:pPr>
            <a:r>
              <a:rPr lang="en-US" sz="1600" dirty="0">
                <a:solidFill>
                  <a:srgbClr val="000000"/>
                </a:solidFill>
                <a:latin typeface="Calibri" pitchFamily="34" charset="0"/>
              </a:rPr>
              <a:t>GIS/WCS and WMS capabilities</a:t>
            </a:r>
          </a:p>
          <a:p>
            <a:pPr marL="1143000" lvl="2" indent="-228600" eaLnBrk="0" hangingPunct="0">
              <a:spcBef>
                <a:spcPct val="20000"/>
              </a:spcBef>
              <a:buFont typeface="Arial" charset="0"/>
              <a:buChar char="•"/>
            </a:pPr>
            <a:r>
              <a:rPr lang="en-US" sz="1600" dirty="0">
                <a:solidFill>
                  <a:srgbClr val="000000"/>
                </a:solidFill>
                <a:latin typeface="Calibri" pitchFamily="34" charset="0"/>
              </a:rPr>
              <a:t>Raw data file server</a:t>
            </a:r>
          </a:p>
          <a:p>
            <a:pPr marL="1143000" lvl="2" indent="-228600" eaLnBrk="0" hangingPunct="0">
              <a:spcBef>
                <a:spcPct val="20000"/>
              </a:spcBef>
              <a:buFont typeface="Arial" charset="0"/>
              <a:buChar char="•"/>
            </a:pPr>
            <a:r>
              <a:rPr lang="en-US" sz="1600" dirty="0">
                <a:solidFill>
                  <a:srgbClr val="000000"/>
                </a:solidFill>
                <a:latin typeface="Calibri" pitchFamily="34" charset="0"/>
              </a:rPr>
              <a:t>Limited aggregation capabilities</a:t>
            </a:r>
          </a:p>
          <a:p>
            <a:pPr marL="742950" lvl="1" indent="-285750" eaLnBrk="0" hangingPunct="0">
              <a:spcBef>
                <a:spcPct val="20000"/>
              </a:spcBef>
              <a:buFont typeface="Arial" charset="0"/>
              <a:buChar char="–"/>
            </a:pPr>
            <a:r>
              <a:rPr lang="en-US" sz="1600" dirty="0">
                <a:solidFill>
                  <a:srgbClr val="000000"/>
                </a:solidFill>
                <a:latin typeface="Calibri" pitchFamily="34" charset="0"/>
              </a:rPr>
              <a:t>Grads Data Server</a:t>
            </a:r>
          </a:p>
          <a:p>
            <a:pPr marL="1143000" lvl="2" indent="-228600" eaLnBrk="0" hangingPunct="0">
              <a:spcBef>
                <a:spcPct val="20000"/>
              </a:spcBef>
              <a:buFont typeface="Arial" charset="0"/>
              <a:buChar char="•"/>
            </a:pPr>
            <a:r>
              <a:rPr lang="en-US" sz="1600" dirty="0" err="1">
                <a:solidFill>
                  <a:srgbClr val="000000"/>
                </a:solidFill>
                <a:latin typeface="Calibri" pitchFamily="34" charset="0"/>
              </a:rPr>
              <a:t>OPeNDAP</a:t>
            </a:r>
            <a:r>
              <a:rPr lang="en-US" sz="1600" dirty="0">
                <a:solidFill>
                  <a:srgbClr val="000000"/>
                </a:solidFill>
                <a:latin typeface="Calibri" pitchFamily="34" charset="0"/>
              </a:rPr>
              <a:t> access for </a:t>
            </a:r>
            <a:r>
              <a:rPr lang="en-US" sz="1600" dirty="0" err="1">
                <a:solidFill>
                  <a:srgbClr val="000000"/>
                </a:solidFill>
                <a:latin typeface="Calibri" pitchFamily="34" charset="0"/>
              </a:rPr>
              <a:t>GrADS</a:t>
            </a:r>
            <a:r>
              <a:rPr lang="en-US" sz="1600" dirty="0">
                <a:solidFill>
                  <a:srgbClr val="000000"/>
                </a:solidFill>
                <a:latin typeface="Calibri" pitchFamily="34" charset="0"/>
              </a:rPr>
              <a:t> compatible data</a:t>
            </a:r>
          </a:p>
          <a:p>
            <a:pPr marL="1143000" lvl="2" indent="-228600" eaLnBrk="0" hangingPunct="0">
              <a:spcBef>
                <a:spcPct val="20000"/>
              </a:spcBef>
              <a:buFont typeface="Arial" charset="0"/>
              <a:buChar char="•"/>
            </a:pPr>
            <a:r>
              <a:rPr lang="en-US" sz="1600" dirty="0">
                <a:solidFill>
                  <a:srgbClr val="000000"/>
                </a:solidFill>
                <a:latin typeface="Calibri" pitchFamily="34" charset="0"/>
              </a:rPr>
              <a:t>Full aggregations to ease access</a:t>
            </a:r>
          </a:p>
          <a:p>
            <a:pPr marL="742950" lvl="1" indent="-285750" eaLnBrk="0" hangingPunct="0">
              <a:spcBef>
                <a:spcPct val="20000"/>
              </a:spcBef>
              <a:buFont typeface="Arial" charset="0"/>
              <a:buChar char="–"/>
            </a:pPr>
            <a:r>
              <a:rPr lang="en-US" sz="1600" dirty="0">
                <a:solidFill>
                  <a:srgbClr val="000000"/>
                </a:solidFill>
                <a:latin typeface="Calibri" pitchFamily="34" charset="0"/>
              </a:rPr>
              <a:t>Web applications</a:t>
            </a:r>
          </a:p>
          <a:p>
            <a:pPr marL="1143000" lvl="2" indent="-228600" eaLnBrk="0" hangingPunct="0">
              <a:spcBef>
                <a:spcPct val="20000"/>
              </a:spcBef>
              <a:buFont typeface="Arial" charset="0"/>
              <a:buChar char="•"/>
            </a:pPr>
            <a:r>
              <a:rPr lang="en-US" sz="1600" dirty="0">
                <a:solidFill>
                  <a:srgbClr val="000000"/>
                </a:solidFill>
                <a:latin typeface="Calibri" pitchFamily="34" charset="0"/>
              </a:rPr>
              <a:t>Ensemble probability tool:  Easy interpretation of GFS ensembles</a:t>
            </a:r>
          </a:p>
          <a:p>
            <a:pPr marL="1143000" lvl="2" indent="-228600" eaLnBrk="0" hangingPunct="0">
              <a:spcBef>
                <a:spcPct val="20000"/>
              </a:spcBef>
              <a:buFont typeface="Arial" charset="0"/>
              <a:buChar char="•"/>
            </a:pPr>
            <a:r>
              <a:rPr lang="en-US" sz="1600" dirty="0">
                <a:solidFill>
                  <a:srgbClr val="000000"/>
                </a:solidFill>
                <a:latin typeface="Calibri" pitchFamily="34" charset="0"/>
              </a:rPr>
              <a:t>SRRS archive / NCEP charts access application</a:t>
            </a:r>
          </a:p>
        </p:txBody>
      </p:sp>
      <p:sp>
        <p:nvSpPr>
          <p:cNvPr id="70661" name="Content Placeholder 4"/>
          <p:cNvSpPr txBox="1">
            <a:spLocks/>
          </p:cNvSpPr>
          <p:nvPr/>
        </p:nvSpPr>
        <p:spPr bwMode="auto">
          <a:xfrm>
            <a:off x="4648200" y="1371600"/>
            <a:ext cx="4038600" cy="4800600"/>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sz="2000" b="1" dirty="0">
                <a:solidFill>
                  <a:srgbClr val="000000"/>
                </a:solidFill>
                <a:latin typeface="Calibri" pitchFamily="34" charset="0"/>
              </a:rPr>
              <a:t>Raw/Scriptable data access</a:t>
            </a:r>
          </a:p>
          <a:p>
            <a:pPr marL="742950" lvl="1" indent="-285750" eaLnBrk="0" hangingPunct="0">
              <a:spcBef>
                <a:spcPct val="20000"/>
              </a:spcBef>
              <a:buFont typeface="Arial" charset="0"/>
              <a:buChar char="–"/>
            </a:pPr>
            <a:r>
              <a:rPr lang="en-US" sz="1600" dirty="0">
                <a:solidFill>
                  <a:srgbClr val="000000"/>
                </a:solidFill>
                <a:latin typeface="Calibri" pitchFamily="34" charset="0"/>
              </a:rPr>
              <a:t>Partial-HTTP </a:t>
            </a:r>
            <a:r>
              <a:rPr lang="en-US" sz="1600" dirty="0" err="1">
                <a:solidFill>
                  <a:srgbClr val="000000"/>
                </a:solidFill>
                <a:latin typeface="Calibri" pitchFamily="34" charset="0"/>
              </a:rPr>
              <a:t>subsetting</a:t>
            </a:r>
            <a:endParaRPr lang="en-US" sz="1600" dirty="0">
              <a:solidFill>
                <a:srgbClr val="000000"/>
              </a:solidFill>
              <a:latin typeface="Calibri" pitchFamily="34" charset="0"/>
            </a:endParaRPr>
          </a:p>
          <a:p>
            <a:pPr marL="742950" lvl="1" indent="-285750" eaLnBrk="0" hangingPunct="0">
              <a:spcBef>
                <a:spcPct val="20000"/>
              </a:spcBef>
              <a:buFont typeface="Arial" charset="0"/>
              <a:buChar char="–"/>
            </a:pPr>
            <a:r>
              <a:rPr lang="en-US" sz="1600" dirty="0">
                <a:solidFill>
                  <a:srgbClr val="000000"/>
                </a:solidFill>
                <a:latin typeface="Calibri" pitchFamily="34" charset="0"/>
              </a:rPr>
              <a:t>Anonymous FTP for select datasets</a:t>
            </a:r>
          </a:p>
          <a:p>
            <a:pPr marL="742950" lvl="1" indent="-285750" eaLnBrk="0" hangingPunct="0">
              <a:spcBef>
                <a:spcPct val="20000"/>
              </a:spcBef>
              <a:buFont typeface="Arial" charset="0"/>
              <a:buChar char="–"/>
            </a:pPr>
            <a:r>
              <a:rPr lang="en-US" sz="1600" dirty="0">
                <a:solidFill>
                  <a:srgbClr val="000000"/>
                </a:solidFill>
                <a:latin typeface="Calibri" pitchFamily="34" charset="0"/>
              </a:rPr>
              <a:t>Bulk access through </a:t>
            </a:r>
            <a:r>
              <a:rPr lang="en-US" sz="1600" dirty="0" err="1">
                <a:solidFill>
                  <a:srgbClr val="000000"/>
                </a:solidFill>
                <a:latin typeface="Calibri" pitchFamily="34" charset="0"/>
              </a:rPr>
              <a:t>wget</a:t>
            </a:r>
            <a:r>
              <a:rPr lang="en-US" sz="1600" dirty="0">
                <a:solidFill>
                  <a:srgbClr val="000000"/>
                </a:solidFill>
                <a:latin typeface="Calibri" pitchFamily="34" charset="0"/>
              </a:rPr>
              <a:t> scripts</a:t>
            </a:r>
          </a:p>
          <a:p>
            <a:pPr marL="342900" indent="-342900" eaLnBrk="0" hangingPunct="0">
              <a:spcBef>
                <a:spcPct val="20000"/>
              </a:spcBef>
              <a:buFont typeface="Arial" charset="0"/>
              <a:buChar char="•"/>
            </a:pPr>
            <a:r>
              <a:rPr lang="en-US" sz="2000" b="1" dirty="0">
                <a:solidFill>
                  <a:srgbClr val="000000"/>
                </a:solidFill>
                <a:latin typeface="Calibri" pitchFamily="34" charset="0"/>
              </a:rPr>
              <a:t>Archive Access</a:t>
            </a:r>
          </a:p>
          <a:p>
            <a:pPr marL="742950" lvl="1" indent="-285750" eaLnBrk="0" hangingPunct="0">
              <a:spcBef>
                <a:spcPct val="20000"/>
              </a:spcBef>
              <a:buFont typeface="Arial" charset="0"/>
              <a:buChar char="–"/>
            </a:pPr>
            <a:r>
              <a:rPr lang="en-US" sz="1600" dirty="0">
                <a:solidFill>
                  <a:srgbClr val="000000"/>
                </a:solidFill>
                <a:latin typeface="Calibri" pitchFamily="34" charset="0"/>
              </a:rPr>
              <a:t>N-HAS offline data request system within NOMADS web interface</a:t>
            </a:r>
          </a:p>
          <a:p>
            <a:pPr marL="742950" lvl="1" indent="-285750" eaLnBrk="0" hangingPunct="0">
              <a:spcBef>
                <a:spcPct val="20000"/>
              </a:spcBef>
              <a:buFont typeface="Arial" charset="0"/>
              <a:buChar char="–"/>
            </a:pPr>
            <a:r>
              <a:rPr lang="en-US" sz="1600" dirty="0">
                <a:solidFill>
                  <a:srgbClr val="000000"/>
                </a:solidFill>
                <a:latin typeface="Calibri" pitchFamily="34" charset="0"/>
              </a:rPr>
              <a:t>Bulk FTP access through N-HAS</a:t>
            </a:r>
          </a:p>
          <a:p>
            <a:pPr marL="742950" lvl="1" indent="-285750" eaLnBrk="0" hangingPunct="0">
              <a:spcBef>
                <a:spcPct val="20000"/>
              </a:spcBef>
              <a:buFont typeface="Arial" charset="0"/>
              <a:buChar char="–"/>
            </a:pPr>
            <a:r>
              <a:rPr lang="en-US" sz="1600" dirty="0" err="1">
                <a:solidFill>
                  <a:srgbClr val="000000"/>
                </a:solidFill>
                <a:latin typeface="Calibri" pitchFamily="34" charset="0"/>
              </a:rPr>
              <a:t>OPeNDAP</a:t>
            </a:r>
            <a:r>
              <a:rPr lang="en-US" sz="1600" dirty="0">
                <a:solidFill>
                  <a:srgbClr val="000000"/>
                </a:solidFill>
                <a:latin typeface="Calibri" pitchFamily="34" charset="0"/>
              </a:rPr>
              <a:t> enabled offline cache.</a:t>
            </a:r>
          </a:p>
          <a:p>
            <a:pPr marL="742950" lvl="1" indent="-285750" eaLnBrk="0" hangingPunct="0">
              <a:spcBef>
                <a:spcPct val="20000"/>
              </a:spcBef>
              <a:buFont typeface="Arial" charset="0"/>
              <a:buChar char="–"/>
            </a:pPr>
            <a:r>
              <a:rPr lang="en-US" sz="1600" dirty="0">
                <a:solidFill>
                  <a:srgbClr val="000000"/>
                </a:solidFill>
                <a:latin typeface="Calibri" pitchFamily="34" charset="0"/>
              </a:rPr>
              <a:t>CLASS bulk and </a:t>
            </a:r>
            <a:r>
              <a:rPr lang="en-US" sz="1600" dirty="0" err="1">
                <a:solidFill>
                  <a:srgbClr val="000000"/>
                </a:solidFill>
                <a:latin typeface="Calibri" pitchFamily="34" charset="0"/>
              </a:rPr>
              <a:t>OPeNDAP</a:t>
            </a:r>
            <a:r>
              <a:rPr lang="en-US" sz="1600" dirty="0">
                <a:solidFill>
                  <a:srgbClr val="000000"/>
                </a:solidFill>
                <a:latin typeface="Calibri" pitchFamily="34" charset="0"/>
              </a:rPr>
              <a:t> access proxy</a:t>
            </a:r>
            <a:endParaRPr lang="en-US" dirty="0">
              <a:solidFill>
                <a:srgbClr val="000000"/>
              </a:solidFill>
              <a:latin typeface="Calibri" pitchFamily="34" charset="0"/>
            </a:endParaRPr>
          </a:p>
          <a:p>
            <a:pPr marL="342900" indent="-342900" eaLnBrk="0" hangingPunct="0">
              <a:spcBef>
                <a:spcPct val="20000"/>
              </a:spcBef>
              <a:buFont typeface="Arial" charset="0"/>
              <a:buChar char="•"/>
            </a:pPr>
            <a:r>
              <a:rPr lang="en-US" sz="2000" b="1" dirty="0">
                <a:solidFill>
                  <a:srgbClr val="000000"/>
                </a:solidFill>
                <a:latin typeface="Calibri" pitchFamily="34" charset="0"/>
              </a:rPr>
              <a:t>Requirements and Outreach</a:t>
            </a:r>
          </a:p>
          <a:p>
            <a:pPr marL="742950" lvl="1" indent="-285750" eaLnBrk="0" hangingPunct="0">
              <a:spcBef>
                <a:spcPct val="20000"/>
              </a:spcBef>
              <a:buFont typeface="Arial" charset="0"/>
              <a:buChar char="–"/>
            </a:pPr>
            <a:r>
              <a:rPr lang="en-US" sz="1600" dirty="0">
                <a:solidFill>
                  <a:srgbClr val="000000"/>
                </a:solidFill>
                <a:latin typeface="Calibri" pitchFamily="34" charset="0"/>
              </a:rPr>
              <a:t>User requirements </a:t>
            </a:r>
          </a:p>
          <a:p>
            <a:pPr marL="742950" lvl="1" indent="-285750" eaLnBrk="0" hangingPunct="0">
              <a:spcBef>
                <a:spcPct val="20000"/>
              </a:spcBef>
              <a:buFont typeface="Arial" charset="0"/>
              <a:buChar char="–"/>
            </a:pPr>
            <a:r>
              <a:rPr lang="en-US" sz="1600" dirty="0">
                <a:solidFill>
                  <a:srgbClr val="000000"/>
                </a:solidFill>
                <a:latin typeface="Calibri" pitchFamily="34" charset="0"/>
              </a:rPr>
              <a:t>“</a:t>
            </a:r>
            <a:r>
              <a:rPr lang="en-US" sz="1600" dirty="0" err="1">
                <a:solidFill>
                  <a:srgbClr val="000000"/>
                </a:solidFill>
                <a:latin typeface="Calibri" pitchFamily="34" charset="0"/>
              </a:rPr>
              <a:t>Sectoral</a:t>
            </a:r>
            <a:r>
              <a:rPr lang="en-US" sz="1600" dirty="0">
                <a:solidFill>
                  <a:srgbClr val="000000"/>
                </a:solidFill>
                <a:latin typeface="Calibri" pitchFamily="34" charset="0"/>
              </a:rPr>
              <a:t>” engagement (energy, water, transportation, Ag, etc.)</a:t>
            </a:r>
          </a:p>
          <a:p>
            <a:pPr marL="742950" lvl="1" indent="-285750" eaLnBrk="0" hangingPunct="0">
              <a:spcBef>
                <a:spcPct val="20000"/>
              </a:spcBef>
              <a:buFont typeface="Arial" charset="0"/>
              <a:buChar char="–"/>
            </a:pPr>
            <a:r>
              <a:rPr lang="en-US" sz="1600" dirty="0">
                <a:solidFill>
                  <a:srgbClr val="000000"/>
                </a:solidFill>
                <a:latin typeface="Calibri" pitchFamily="34" charset="0"/>
              </a:rPr>
              <a:t>NCMP </a:t>
            </a:r>
            <a:r>
              <a:rPr lang="en-US" sz="1600" dirty="0" smtClean="0">
                <a:solidFill>
                  <a:srgbClr val="000000"/>
                </a:solidFill>
                <a:latin typeface="Calibri" pitchFamily="34" charset="0"/>
              </a:rPr>
              <a:t>Charter &amp; Program </a:t>
            </a:r>
            <a:r>
              <a:rPr lang="en-US" sz="1600" dirty="0">
                <a:solidFill>
                  <a:srgbClr val="000000"/>
                </a:solidFill>
                <a:latin typeface="Calibri" pitchFamily="34" charset="0"/>
              </a:rPr>
              <a:t>Plan</a:t>
            </a:r>
          </a:p>
        </p:txBody>
      </p:sp>
      <p:sp>
        <p:nvSpPr>
          <p:cNvPr id="12" name="Rounded Rectangle 11"/>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Existing NOMADS  Services</a:t>
            </a: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381000" y="76200"/>
            <a:ext cx="8229600" cy="1143000"/>
          </a:xfrm>
          <a:prstGeom prst="rect">
            <a:avLst/>
          </a:prstGeom>
        </p:spPr>
        <p:txBody>
          <a:bodyPr>
            <a:normAutofit fontScale="90000"/>
          </a:bodyPr>
          <a:lstStyle/>
          <a:p>
            <a:pPr defTabSz="914400">
              <a:defRPr/>
            </a:pPr>
            <a:r>
              <a:rPr lang="en-US" sz="4000" dirty="0">
                <a:solidFill>
                  <a:srgbClr val="464646"/>
                </a:solidFill>
                <a:effectLst>
                  <a:outerShdw blurRad="31750" dist="25400" dir="5400000" algn="tl" rotWithShape="0">
                    <a:srgbClr val="000000">
                      <a:alpha val="25000"/>
                    </a:srgbClr>
                  </a:outerShdw>
                </a:effectLst>
                <a:latin typeface="Lucida Sans" pitchFamily="34" charset="0"/>
                <a:ea typeface="+mn-ea"/>
              </a:rPr>
              <a:t>NOMADS Ensemble Probability Tool</a:t>
            </a:r>
          </a:p>
        </p:txBody>
      </p:sp>
      <p:sp>
        <p:nvSpPr>
          <p:cNvPr id="3" name="TextBox 2"/>
          <p:cNvSpPr txBox="1"/>
          <p:nvPr/>
        </p:nvSpPr>
        <p:spPr>
          <a:xfrm>
            <a:off x="5334000" y="914400"/>
            <a:ext cx="2971800" cy="2032000"/>
          </a:xfrm>
          <a:prstGeom prst="rect">
            <a:avLst/>
          </a:prstGeom>
          <a:noFill/>
        </p:spPr>
        <p:txBody>
          <a:bodyPr>
            <a:spAutoFit/>
          </a:bodyPr>
          <a:lstStyle/>
          <a:p>
            <a:pPr defTabSz="914400">
              <a:defRPr/>
            </a:pPr>
            <a:r>
              <a:rPr lang="en-US" sz="1800" b="1" dirty="0">
                <a:solidFill>
                  <a:prstClr val="black">
                    <a:lumMod val="50000"/>
                    <a:lumOff val="50000"/>
                  </a:prstClr>
                </a:solidFill>
                <a:latin typeface="Times New Roman" pitchFamily="18" charset="0"/>
                <a:ea typeface="+mn-ea"/>
              </a:rPr>
              <a:t>NOMADS </a:t>
            </a:r>
            <a:r>
              <a:rPr lang="en-US" sz="1800" b="1" dirty="0">
                <a:solidFill>
                  <a:prstClr val="black">
                    <a:lumMod val="50000"/>
                    <a:lumOff val="50000"/>
                  </a:prstClr>
                </a:solidFill>
                <a:latin typeface="Times New Roman" pitchFamily="18" charset="0"/>
                <a:ea typeface="+mn-ea"/>
                <a:hlinkClick r:id="rId3"/>
              </a:rPr>
              <a:t>Ensemble Probabilities </a:t>
            </a:r>
            <a:r>
              <a:rPr lang="en-US" sz="1800" b="1" dirty="0">
                <a:solidFill>
                  <a:prstClr val="black">
                    <a:lumMod val="50000"/>
                    <a:lumOff val="50000"/>
                  </a:prstClr>
                </a:solidFill>
                <a:latin typeface="Times New Roman" pitchFamily="18" charset="0"/>
                <a:ea typeface="+mn-ea"/>
              </a:rPr>
              <a:t>on the fly:</a:t>
            </a:r>
          </a:p>
          <a:p>
            <a:pPr defTabSz="914400">
              <a:defRPr/>
            </a:pPr>
            <a:r>
              <a:rPr lang="en-US" sz="1800" b="1" dirty="0">
                <a:solidFill>
                  <a:prstClr val="black">
                    <a:lumMod val="50000"/>
                    <a:lumOff val="50000"/>
                  </a:prstClr>
                </a:solidFill>
                <a:latin typeface="Times New Roman" pitchFamily="18" charset="0"/>
                <a:ea typeface="+mn-ea"/>
              </a:rPr>
              <a:t>   20 model runs</a:t>
            </a:r>
          </a:p>
          <a:p>
            <a:pPr defTabSz="914400">
              <a:defRPr/>
            </a:pPr>
            <a:r>
              <a:rPr lang="en-US" sz="1800" b="1" dirty="0">
                <a:solidFill>
                  <a:prstClr val="black">
                    <a:lumMod val="50000"/>
                    <a:lumOff val="50000"/>
                  </a:prstClr>
                </a:solidFill>
                <a:latin typeface="Times New Roman" pitchFamily="18" charset="0"/>
                <a:ea typeface="+mn-ea"/>
              </a:rPr>
              <a:t>   30 </a:t>
            </a:r>
            <a:r>
              <a:rPr lang="en-US" sz="1800" b="1" dirty="0" err="1">
                <a:solidFill>
                  <a:prstClr val="black">
                    <a:lumMod val="50000"/>
                    <a:lumOff val="50000"/>
                  </a:prstClr>
                </a:solidFill>
                <a:latin typeface="Times New Roman" pitchFamily="18" charset="0"/>
                <a:ea typeface="+mn-ea"/>
              </a:rPr>
              <a:t>fcst</a:t>
            </a:r>
            <a:r>
              <a:rPr lang="en-US" sz="1800" b="1" dirty="0">
                <a:solidFill>
                  <a:prstClr val="black">
                    <a:lumMod val="50000"/>
                    <a:lumOff val="50000"/>
                  </a:prstClr>
                </a:solidFill>
                <a:latin typeface="Times New Roman" pitchFamily="18" charset="0"/>
                <a:ea typeface="+mn-ea"/>
              </a:rPr>
              <a:t> projections </a:t>
            </a:r>
          </a:p>
          <a:p>
            <a:pPr defTabSz="914400">
              <a:defRPr/>
            </a:pPr>
            <a:r>
              <a:rPr lang="en-US" sz="1800" b="1" dirty="0">
                <a:solidFill>
                  <a:prstClr val="black">
                    <a:lumMod val="50000"/>
                    <a:lumOff val="50000"/>
                  </a:prstClr>
                </a:solidFill>
                <a:latin typeface="Times New Roman" pitchFamily="18" charset="0"/>
                <a:ea typeface="+mn-ea"/>
              </a:rPr>
              <a:t>   10 days of forecast</a:t>
            </a:r>
          </a:p>
          <a:p>
            <a:pPr defTabSz="914400">
              <a:defRPr/>
            </a:pPr>
            <a:endParaRPr lang="en-US" sz="1800" b="1" dirty="0">
              <a:solidFill>
                <a:prstClr val="black">
                  <a:lumMod val="50000"/>
                  <a:lumOff val="50000"/>
                </a:prstClr>
              </a:solidFill>
              <a:latin typeface="Times New Roman" pitchFamily="18" charset="0"/>
              <a:ea typeface="+mn-ea"/>
            </a:endParaRPr>
          </a:p>
          <a:p>
            <a:pPr defTabSz="914400">
              <a:defRPr/>
            </a:pPr>
            <a:endParaRPr lang="en-US" sz="1800" b="1" dirty="0">
              <a:solidFill>
                <a:prstClr val="black">
                  <a:lumMod val="50000"/>
                  <a:lumOff val="50000"/>
                </a:prstClr>
              </a:solidFill>
              <a:latin typeface="Times New Roman" pitchFamily="18" charset="0"/>
              <a:ea typeface="+mn-ea"/>
            </a:endParaRPr>
          </a:p>
        </p:txBody>
      </p:sp>
      <p:pic>
        <p:nvPicPr>
          <p:cNvPr id="63492" name="Picture 4" descr="EPT.png"/>
          <p:cNvPicPr>
            <a:picLocks noChangeAspect="1"/>
          </p:cNvPicPr>
          <p:nvPr/>
        </p:nvPicPr>
        <p:blipFill>
          <a:blip r:embed="rId4"/>
          <a:srcRect/>
          <a:stretch>
            <a:fillRect/>
          </a:stretch>
        </p:blipFill>
        <p:spPr bwMode="auto">
          <a:xfrm>
            <a:off x="0" y="914400"/>
            <a:ext cx="4737100" cy="4800600"/>
          </a:xfrm>
          <a:prstGeom prst="rect">
            <a:avLst/>
          </a:prstGeom>
          <a:noFill/>
          <a:ln w="9525">
            <a:noFill/>
            <a:miter lim="800000"/>
            <a:headEnd/>
            <a:tailEnd/>
          </a:ln>
        </p:spPr>
      </p:pic>
      <p:pic>
        <p:nvPicPr>
          <p:cNvPr id="63493" name="Picture 5" descr="EPTOut.png"/>
          <p:cNvPicPr>
            <a:picLocks noChangeAspect="1"/>
          </p:cNvPicPr>
          <p:nvPr/>
        </p:nvPicPr>
        <p:blipFill>
          <a:blip r:embed="rId5"/>
          <a:srcRect/>
          <a:stretch>
            <a:fillRect/>
          </a:stretch>
        </p:blipFill>
        <p:spPr bwMode="auto">
          <a:xfrm>
            <a:off x="4876800" y="2362200"/>
            <a:ext cx="4040188" cy="4343400"/>
          </a:xfrm>
          <a:prstGeom prst="rect">
            <a:avLst/>
          </a:prstGeom>
          <a:noFill/>
          <a:ln w="9525">
            <a:noFill/>
            <a:miter lim="800000"/>
            <a:headEnd/>
            <a:tailEnd/>
          </a:ln>
        </p:spPr>
      </p:pic>
      <p:sp>
        <p:nvSpPr>
          <p:cNvPr id="21510" name="Rectangle 6"/>
          <p:cNvSpPr>
            <a:spLocks noChangeArrowheads="1"/>
          </p:cNvSpPr>
          <p:nvPr/>
        </p:nvSpPr>
        <p:spPr bwMode="auto">
          <a:xfrm>
            <a:off x="5334000" y="644525"/>
            <a:ext cx="1773238" cy="368300"/>
          </a:xfrm>
          <a:prstGeom prst="rect">
            <a:avLst/>
          </a:prstGeom>
          <a:noFill/>
          <a:ln w="9525">
            <a:noFill/>
            <a:miter lim="800000"/>
            <a:headEnd/>
            <a:tailEnd/>
          </a:ln>
        </p:spPr>
        <p:txBody>
          <a:bodyPr wrap="none">
            <a:spAutoFit/>
          </a:bodyPr>
          <a:lstStyle/>
          <a:p>
            <a:pPr defTabSz="914400">
              <a:defRPr/>
            </a:pPr>
            <a:r>
              <a:rPr lang="en-US" sz="1800" b="1" dirty="0">
                <a:solidFill>
                  <a:prstClr val="black"/>
                </a:solidFill>
                <a:latin typeface="Times New Roman" pitchFamily="18" charset="0"/>
                <a:ea typeface="+mn-ea"/>
              </a:rPr>
              <a:t>PDF’s on the fly</a:t>
            </a:r>
            <a:endParaRPr lang="en-US" sz="1800" b="1" dirty="0">
              <a:solidFill>
                <a:prstClr val="black"/>
              </a:solidFill>
              <a:latin typeface="Arial" pitchFamily="34" charset="0"/>
              <a:ea typeface="+mn-ea"/>
            </a:endParaRPr>
          </a:p>
        </p:txBody>
      </p:sp>
      <p:sp>
        <p:nvSpPr>
          <p:cNvPr id="7" name="Rectangle 6"/>
          <p:cNvSpPr/>
          <p:nvPr/>
        </p:nvSpPr>
        <p:spPr>
          <a:xfrm>
            <a:off x="381000" y="5715000"/>
            <a:ext cx="5562600" cy="461665"/>
          </a:xfrm>
          <a:prstGeom prst="rect">
            <a:avLst/>
          </a:prstGeom>
        </p:spPr>
        <p:txBody>
          <a:bodyPr wrap="square">
            <a:spAutoFit/>
          </a:bodyPr>
          <a:lstStyle/>
          <a:p>
            <a:r>
              <a:rPr lang="en-US" dirty="0" smtClean="0"/>
              <a:t>http://nomads.ncdc.noaa.gov/EnsProb/</a:t>
            </a:r>
            <a:endParaRPr lang="en-US" dirty="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Grp="1" noChangeAspect="1" noChangeArrowheads="1"/>
          </p:cNvPicPr>
          <p:nvPr>
            <p:ph idx="1"/>
          </p:nvPr>
        </p:nvPicPr>
        <p:blipFill>
          <a:blip r:embed="rId2"/>
          <a:srcRect l="2602" t="24516" r="2602" b="14873"/>
          <a:stretch>
            <a:fillRect/>
          </a:stretch>
        </p:blipFill>
        <p:spPr>
          <a:xfrm>
            <a:off x="4724400" y="1676400"/>
            <a:ext cx="4267200" cy="3505200"/>
          </a:xfrm>
          <a:noFill/>
        </p:spPr>
      </p:pic>
      <p:sp>
        <p:nvSpPr>
          <p:cNvPr id="45059" name="Rectangle 3"/>
          <p:cNvSpPr>
            <a:spLocks noChangeArrowheads="1"/>
          </p:cNvSpPr>
          <p:nvPr/>
        </p:nvSpPr>
        <p:spPr bwMode="auto">
          <a:xfrm>
            <a:off x="228600" y="1343085"/>
            <a:ext cx="8305800" cy="4524315"/>
          </a:xfrm>
          <a:prstGeom prst="rect">
            <a:avLst/>
          </a:prstGeom>
          <a:noFill/>
          <a:ln w="9525">
            <a:noFill/>
            <a:miter lim="800000"/>
            <a:headEnd/>
            <a:tailEnd/>
          </a:ln>
        </p:spPr>
        <p:txBody>
          <a:bodyPr>
            <a:spAutoFit/>
          </a:bodyPr>
          <a:lstStyle/>
          <a:p>
            <a:r>
              <a:rPr lang="en-US" dirty="0" smtClean="0"/>
              <a:t>Reanalyses.org collaboration to</a:t>
            </a:r>
            <a:r>
              <a:rPr lang="en-US" dirty="0"/>
              <a:t>:</a:t>
            </a:r>
          </a:p>
          <a:p>
            <a:endParaRPr lang="en-US" dirty="0" smtClean="0"/>
          </a:p>
          <a:p>
            <a:pPr>
              <a:buFontTx/>
              <a:buChar char="-"/>
            </a:pPr>
            <a:r>
              <a:rPr lang="en-US" dirty="0" smtClean="0"/>
              <a:t> </a:t>
            </a:r>
            <a:r>
              <a:rPr lang="en-US" u="sng" dirty="0" smtClean="0"/>
              <a:t>Facilitate </a:t>
            </a:r>
            <a:r>
              <a:rPr lang="en-US" u="sng" dirty="0"/>
              <a:t>comparison </a:t>
            </a:r>
            <a:r>
              <a:rPr lang="en-US" dirty="0"/>
              <a:t>between</a:t>
            </a:r>
          </a:p>
          <a:p>
            <a:r>
              <a:rPr lang="en-US" dirty="0"/>
              <a:t> </a:t>
            </a:r>
            <a:r>
              <a:rPr lang="en-US" dirty="0" smtClean="0"/>
              <a:t> reanalysis </a:t>
            </a:r>
            <a:r>
              <a:rPr lang="en-US" dirty="0"/>
              <a:t>and </a:t>
            </a:r>
            <a:r>
              <a:rPr lang="en-US" dirty="0" err="1" smtClean="0"/>
              <a:t>obs</a:t>
            </a:r>
            <a:r>
              <a:rPr lang="en-US" dirty="0" smtClean="0"/>
              <a:t> datasets</a:t>
            </a:r>
            <a:endParaRPr lang="en-US" dirty="0"/>
          </a:p>
          <a:p>
            <a:pPr>
              <a:buFontTx/>
              <a:buChar char="-"/>
            </a:pPr>
            <a:r>
              <a:rPr lang="en-US" dirty="0" smtClean="0"/>
              <a:t> </a:t>
            </a:r>
            <a:r>
              <a:rPr lang="en-US" u="sng" dirty="0" smtClean="0"/>
              <a:t>Evaluative </a:t>
            </a:r>
            <a:r>
              <a:rPr lang="en-US" u="sng" dirty="0"/>
              <a:t>content </a:t>
            </a:r>
            <a:r>
              <a:rPr lang="en-US" dirty="0"/>
              <a:t>provided by</a:t>
            </a:r>
          </a:p>
          <a:p>
            <a:r>
              <a:rPr lang="en-US" dirty="0"/>
              <a:t> </a:t>
            </a:r>
            <a:r>
              <a:rPr lang="en-US" dirty="0" smtClean="0"/>
              <a:t> reanalysis developers </a:t>
            </a:r>
            <a:endParaRPr lang="en-US" dirty="0"/>
          </a:p>
          <a:p>
            <a:pPr>
              <a:buFontTx/>
              <a:buChar char="-"/>
            </a:pPr>
            <a:r>
              <a:rPr lang="en-US" dirty="0" smtClean="0"/>
              <a:t> Provide </a:t>
            </a:r>
            <a:r>
              <a:rPr lang="en-US" dirty="0"/>
              <a:t>links to </a:t>
            </a:r>
            <a:r>
              <a:rPr lang="en-US" u="sng" dirty="0"/>
              <a:t>detailed data</a:t>
            </a:r>
          </a:p>
          <a:p>
            <a:r>
              <a:rPr lang="en-US" dirty="0"/>
              <a:t>  </a:t>
            </a:r>
            <a:r>
              <a:rPr lang="en-US" u="sng" dirty="0"/>
              <a:t>descriptions</a:t>
            </a:r>
            <a:r>
              <a:rPr lang="en-US" dirty="0" smtClean="0"/>
              <a:t>; </a:t>
            </a:r>
            <a:endParaRPr lang="en-US" dirty="0"/>
          </a:p>
          <a:p>
            <a:pPr>
              <a:buFontTx/>
              <a:buChar char="-"/>
            </a:pPr>
            <a:r>
              <a:rPr lang="en-US" dirty="0" smtClean="0"/>
              <a:t> </a:t>
            </a:r>
            <a:r>
              <a:rPr lang="en-US" u="sng" dirty="0" smtClean="0"/>
              <a:t>Describe</a:t>
            </a:r>
            <a:r>
              <a:rPr lang="en-US" dirty="0" smtClean="0"/>
              <a:t> </a:t>
            </a:r>
            <a:r>
              <a:rPr lang="en-US" dirty="0"/>
              <a:t>and </a:t>
            </a:r>
            <a:r>
              <a:rPr lang="en-US" u="sng" dirty="0" smtClean="0"/>
              <a:t>provide</a:t>
            </a:r>
            <a:r>
              <a:rPr lang="en-US" dirty="0" smtClean="0"/>
              <a:t> </a:t>
            </a:r>
            <a:r>
              <a:rPr lang="en-US" dirty="0"/>
              <a:t>data </a:t>
            </a:r>
            <a:r>
              <a:rPr lang="en-US" dirty="0" smtClean="0"/>
              <a:t>access</a:t>
            </a:r>
            <a:endParaRPr lang="en-US" dirty="0"/>
          </a:p>
          <a:p>
            <a:pPr>
              <a:buFontTx/>
              <a:buChar char="-"/>
            </a:pPr>
            <a:r>
              <a:rPr lang="en-US" dirty="0" smtClean="0"/>
              <a:t> Wiki format to promote </a:t>
            </a:r>
          </a:p>
          <a:p>
            <a:r>
              <a:rPr lang="en-US" dirty="0" smtClean="0"/>
              <a:t>  </a:t>
            </a:r>
            <a:r>
              <a:rPr lang="en-US" u="sng" dirty="0" smtClean="0"/>
              <a:t>discussions </a:t>
            </a:r>
            <a:r>
              <a:rPr lang="en-US" u="sng" dirty="0"/>
              <a:t>of the recovery of observations</a:t>
            </a:r>
            <a:r>
              <a:rPr lang="en-US" dirty="0"/>
              <a:t> to </a:t>
            </a:r>
            <a:r>
              <a:rPr lang="en-US" dirty="0" smtClean="0"/>
              <a:t>improve</a:t>
            </a:r>
          </a:p>
          <a:p>
            <a:r>
              <a:rPr lang="en-US" dirty="0" smtClean="0"/>
              <a:t>  reanalysis </a:t>
            </a:r>
            <a:endParaRPr lang="en-US" dirty="0"/>
          </a:p>
        </p:txBody>
      </p:sp>
      <p:sp>
        <p:nvSpPr>
          <p:cNvPr id="6" name="TextBox 5"/>
          <p:cNvSpPr txBox="1"/>
          <p:nvPr/>
        </p:nvSpPr>
        <p:spPr>
          <a:xfrm>
            <a:off x="4308869" y="6324600"/>
            <a:ext cx="4758931" cy="400110"/>
          </a:xfrm>
          <a:prstGeom prst="rect">
            <a:avLst/>
          </a:prstGeom>
          <a:noFill/>
        </p:spPr>
        <p:txBody>
          <a:bodyPr wrap="none" rtlCol="0">
            <a:spAutoFit/>
          </a:bodyPr>
          <a:lstStyle/>
          <a:p>
            <a:r>
              <a:rPr lang="en-US" sz="2000" dirty="0" smtClean="0"/>
              <a:t>NOAA, NASA, ECMWF, UKMET, JMA…</a:t>
            </a:r>
            <a:endParaRPr lang="en-US" sz="2000" dirty="0"/>
          </a:p>
        </p:txBody>
      </p:sp>
      <p:sp>
        <p:nvSpPr>
          <p:cNvPr id="7" name="Rounded Rectangle 6"/>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err="1" smtClean="0">
                <a:latin typeface="Calibri" pitchFamily="-106" charset="0"/>
                <a:ea typeface="ＭＳ Ｐゴシック" pitchFamily="1" charset="-128"/>
              </a:rPr>
              <a:t>Reanalysis.Org</a:t>
            </a:r>
            <a:endParaRPr lang="en-US" sz="3200" b="1" kern="0" dirty="0">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srcRect l="6358" t="51884" r="6728" b="7072"/>
          <a:stretch>
            <a:fillRect/>
          </a:stretch>
        </p:blipFill>
        <p:spPr>
          <a:xfrm>
            <a:off x="7010400" y="1219200"/>
            <a:ext cx="1524000" cy="1905000"/>
          </a:xfrm>
          <a:noFill/>
        </p:spPr>
      </p:pic>
      <p:sp>
        <p:nvSpPr>
          <p:cNvPr id="28676" name="TextBox 5"/>
          <p:cNvSpPr txBox="1">
            <a:spLocks noChangeArrowheads="1"/>
          </p:cNvSpPr>
          <p:nvPr/>
        </p:nvSpPr>
        <p:spPr bwMode="auto">
          <a:xfrm>
            <a:off x="6934200" y="3124200"/>
            <a:ext cx="1600200" cy="554038"/>
          </a:xfrm>
          <a:prstGeom prst="rect">
            <a:avLst/>
          </a:prstGeom>
          <a:noFill/>
          <a:ln w="9525">
            <a:noFill/>
            <a:miter lim="800000"/>
            <a:headEnd/>
            <a:tailEnd/>
          </a:ln>
        </p:spPr>
        <p:txBody>
          <a:bodyPr>
            <a:spAutoFit/>
          </a:bodyPr>
          <a:lstStyle/>
          <a:p>
            <a:r>
              <a:rPr lang="en-US" sz="1600"/>
              <a:t>Jay Hnilo CICS</a:t>
            </a:r>
          </a:p>
          <a:p>
            <a:r>
              <a:rPr lang="en-US" sz="1400"/>
              <a:t>Boulder, CO.</a:t>
            </a:r>
          </a:p>
        </p:txBody>
      </p:sp>
      <p:pic>
        <p:nvPicPr>
          <p:cNvPr id="28677" name="Picture 5" descr="C:\Users\Glenn\Pictures\2011_02_23\IMG_3697.JPG"/>
          <p:cNvPicPr>
            <a:picLocks noChangeAspect="1" noChangeArrowheads="1"/>
          </p:cNvPicPr>
          <p:nvPr/>
        </p:nvPicPr>
        <p:blipFill>
          <a:blip r:embed="rId3"/>
          <a:srcRect/>
          <a:stretch>
            <a:fillRect/>
          </a:stretch>
        </p:blipFill>
        <p:spPr bwMode="auto">
          <a:xfrm>
            <a:off x="228600" y="1219200"/>
            <a:ext cx="6477000" cy="4724400"/>
          </a:xfrm>
          <a:prstGeom prst="rect">
            <a:avLst/>
          </a:prstGeom>
          <a:noFill/>
          <a:ln w="9525">
            <a:noFill/>
            <a:miter lim="800000"/>
            <a:headEnd/>
            <a:tailEnd/>
          </a:ln>
        </p:spPr>
      </p:pic>
      <p:sp>
        <p:nvSpPr>
          <p:cNvPr id="28678" name="TextBox 5"/>
          <p:cNvSpPr txBox="1">
            <a:spLocks noChangeArrowheads="1"/>
          </p:cNvSpPr>
          <p:nvPr/>
        </p:nvSpPr>
        <p:spPr bwMode="auto">
          <a:xfrm>
            <a:off x="6705600" y="3733800"/>
            <a:ext cx="2438400" cy="2308225"/>
          </a:xfrm>
          <a:prstGeom prst="rect">
            <a:avLst/>
          </a:prstGeom>
          <a:noFill/>
          <a:ln w="9525">
            <a:noFill/>
            <a:miter lim="800000"/>
            <a:headEnd/>
            <a:tailEnd/>
          </a:ln>
        </p:spPr>
        <p:txBody>
          <a:bodyPr>
            <a:spAutoFit/>
          </a:bodyPr>
          <a:lstStyle/>
          <a:p>
            <a:r>
              <a:rPr lang="en-US" sz="1400"/>
              <a:t>Rear (L-R):</a:t>
            </a:r>
          </a:p>
          <a:p>
            <a:r>
              <a:rPr lang="en-US" sz="1600"/>
              <a:t>Dan Swank</a:t>
            </a:r>
          </a:p>
          <a:p>
            <a:r>
              <a:rPr lang="en-US" sz="1600"/>
              <a:t>Jeff Budai</a:t>
            </a:r>
          </a:p>
          <a:p>
            <a:r>
              <a:rPr lang="en-US" sz="1600"/>
              <a:t>Danny Brinegar</a:t>
            </a:r>
          </a:p>
          <a:p>
            <a:endParaRPr lang="en-US" sz="1600"/>
          </a:p>
          <a:p>
            <a:r>
              <a:rPr lang="en-US" sz="1400"/>
              <a:t>Front (L-R):</a:t>
            </a:r>
          </a:p>
          <a:p>
            <a:r>
              <a:rPr lang="en-US" sz="1600"/>
              <a:t>Phil Cogbil</a:t>
            </a:r>
          </a:p>
          <a:p>
            <a:r>
              <a:rPr lang="en-US" sz="1600"/>
              <a:t>Glenn Rutledge</a:t>
            </a:r>
          </a:p>
          <a:p>
            <a:r>
              <a:rPr lang="en-US" sz="1600"/>
              <a:t>Mike Grogan</a:t>
            </a:r>
          </a:p>
        </p:txBody>
      </p:sp>
      <p:sp>
        <p:nvSpPr>
          <p:cNvPr id="28679" name="Rectangle 7"/>
          <p:cNvSpPr>
            <a:spLocks noChangeArrowheads="1"/>
          </p:cNvSpPr>
          <p:nvPr/>
        </p:nvSpPr>
        <p:spPr bwMode="auto">
          <a:xfrm>
            <a:off x="457200" y="6172200"/>
            <a:ext cx="8077200" cy="554038"/>
          </a:xfrm>
          <a:prstGeom prst="rect">
            <a:avLst/>
          </a:prstGeom>
          <a:noFill/>
          <a:ln w="9525">
            <a:noFill/>
            <a:miter lim="800000"/>
            <a:headEnd/>
            <a:tailEnd/>
          </a:ln>
        </p:spPr>
        <p:txBody>
          <a:bodyPr>
            <a:spAutoFit/>
          </a:bodyPr>
          <a:lstStyle/>
          <a:p>
            <a:r>
              <a:rPr lang="en-US" sz="1400" dirty="0"/>
              <a:t>Not shown: </a:t>
            </a:r>
            <a:r>
              <a:rPr lang="en-US" sz="1400" b="1" dirty="0"/>
              <a:t>NOMADS Extended Team members</a:t>
            </a:r>
            <a:r>
              <a:rPr lang="en-US" sz="1400" dirty="0"/>
              <a:t>:  </a:t>
            </a:r>
            <a:r>
              <a:rPr lang="en-US" sz="1600" dirty="0"/>
              <a:t>Scott Stephens and Jeff </a:t>
            </a:r>
            <a:r>
              <a:rPr lang="en-US" sz="1600" dirty="0" err="1"/>
              <a:t>Robel</a:t>
            </a:r>
            <a:endParaRPr lang="en-US" sz="1400" dirty="0"/>
          </a:p>
          <a:p>
            <a:r>
              <a:rPr lang="en-US" sz="1400" dirty="0"/>
              <a:t>	           </a:t>
            </a:r>
            <a:r>
              <a:rPr lang="en-US" sz="1400" dirty="0" smtClean="0"/>
              <a:t>	</a:t>
            </a:r>
            <a:r>
              <a:rPr lang="en-US" sz="1400" dirty="0" smtClean="0"/>
              <a:t>		</a:t>
            </a:r>
            <a:r>
              <a:rPr lang="en-US" sz="1400" dirty="0" smtClean="0"/>
              <a:t>Web Admin &amp; App Dev: </a:t>
            </a:r>
            <a:r>
              <a:rPr lang="en-US" sz="1400" dirty="0" err="1"/>
              <a:t>Georgi</a:t>
            </a:r>
            <a:r>
              <a:rPr lang="en-US" sz="1400" dirty="0"/>
              <a:t> </a:t>
            </a:r>
            <a:r>
              <a:rPr lang="en-US" sz="1400" dirty="0" err="1"/>
              <a:t>Petov</a:t>
            </a:r>
            <a:r>
              <a:rPr lang="en-US" sz="1400" dirty="0"/>
              <a:t> </a:t>
            </a:r>
          </a:p>
        </p:txBody>
      </p:sp>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Operations</a:t>
            </a: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 Development Staff</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txBox="1">
            <a:spLocks noChangeArrowheads="1"/>
          </p:cNvSpPr>
          <p:nvPr/>
        </p:nvSpPr>
        <p:spPr bwMode="auto">
          <a:xfrm>
            <a:off x="228600" y="1362075"/>
            <a:ext cx="3760788" cy="3895725"/>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pitchFamily="2" charset="2"/>
              <a:buNone/>
              <a:defRPr/>
            </a:pPr>
            <a:r>
              <a:rPr lang="en-US" sz="1800" dirty="0">
                <a:cs typeface="Arial" charset="0"/>
              </a:rPr>
              <a:t>NCMP hosts a community </a:t>
            </a:r>
            <a:r>
              <a:rPr lang="en-US" sz="1800" dirty="0" smtClean="0">
                <a:cs typeface="Arial" charset="0"/>
              </a:rPr>
              <a:t>feed- </a:t>
            </a:r>
            <a:r>
              <a:rPr lang="en-US" sz="1800" dirty="0">
                <a:cs typeface="Arial" charset="0"/>
              </a:rPr>
              <a:t>back and information page.  Used for requirements.  Provides info for: </a:t>
            </a:r>
          </a:p>
          <a:p>
            <a:pPr marL="365125" indent="-255588">
              <a:spcBef>
                <a:spcPts val="400"/>
              </a:spcBef>
              <a:buClr>
                <a:schemeClr val="accent1"/>
              </a:buClr>
              <a:buSzPct val="68000"/>
              <a:buFont typeface="Wingdings" pitchFamily="2" charset="2"/>
              <a:buNone/>
              <a:defRPr/>
            </a:pPr>
            <a:r>
              <a:rPr lang="en-US" sz="1800" dirty="0">
                <a:cs typeface="Arial" charset="0"/>
              </a:rPr>
              <a:t>1) Climate of the 20</a:t>
            </a:r>
            <a:r>
              <a:rPr lang="en-US" sz="1800" baseline="30000" dirty="0">
                <a:cs typeface="Arial" charset="0"/>
              </a:rPr>
              <a:t>th</a:t>
            </a:r>
            <a:r>
              <a:rPr lang="en-US" sz="1800" dirty="0">
                <a:cs typeface="Arial" charset="0"/>
              </a:rPr>
              <a:t> Century (Compo et al.,)</a:t>
            </a:r>
          </a:p>
          <a:p>
            <a:pPr marL="620713" lvl="1" indent="-228600">
              <a:spcBef>
                <a:spcPts val="325"/>
              </a:spcBef>
              <a:buClr>
                <a:schemeClr val="accent1"/>
              </a:buClr>
              <a:buFont typeface="Verdana" pitchFamily="34" charset="0"/>
              <a:buChar char="◦"/>
              <a:defRPr/>
            </a:pPr>
            <a:r>
              <a:rPr lang="en-US" sz="2000" dirty="0">
                <a:cs typeface="Arial" charset="0"/>
              </a:rPr>
              <a:t>1850 to present.  </a:t>
            </a:r>
          </a:p>
          <a:p>
            <a:pPr marL="365125" lvl="1" indent="-255588">
              <a:spcBef>
                <a:spcPts val="400"/>
              </a:spcBef>
              <a:buClr>
                <a:schemeClr val="accent1"/>
              </a:buClr>
              <a:buSzPct val="68000"/>
              <a:defRPr/>
            </a:pPr>
            <a:r>
              <a:rPr lang="en-US" sz="1800" dirty="0">
                <a:cs typeface="Arial" charset="0"/>
              </a:rPr>
              <a:t>2) Climate Forecast System Reanalysis and Reforecast (CFSRR) Project (</a:t>
            </a:r>
            <a:r>
              <a:rPr lang="en-US" sz="1800" dirty="0" err="1">
                <a:cs typeface="Arial" charset="0"/>
              </a:rPr>
              <a:t>Saha</a:t>
            </a:r>
            <a:r>
              <a:rPr lang="en-US" sz="1800" dirty="0">
                <a:cs typeface="Arial" charset="0"/>
              </a:rPr>
              <a:t> et al.)</a:t>
            </a:r>
            <a:r>
              <a:rPr lang="en-US" sz="2000" dirty="0">
                <a:cs typeface="Arial" charset="0"/>
              </a:rPr>
              <a:t> 1978-2009 modern era Reanalysis and Seasonal Reforecast </a:t>
            </a:r>
          </a:p>
          <a:p>
            <a:pPr marL="365125" lvl="1" indent="-255588">
              <a:spcBef>
                <a:spcPts val="400"/>
              </a:spcBef>
              <a:buClr>
                <a:schemeClr val="accent1"/>
              </a:buClr>
              <a:buSzPct val="68000"/>
              <a:defRPr/>
            </a:pPr>
            <a:r>
              <a:rPr lang="en-US" sz="1800" dirty="0">
                <a:cs typeface="Arial" charset="0"/>
              </a:rPr>
              <a:t>3) </a:t>
            </a:r>
            <a:r>
              <a:rPr lang="en-US" sz="1800" dirty="0" err="1">
                <a:cs typeface="Arial" charset="0"/>
              </a:rPr>
              <a:t>tbd</a:t>
            </a:r>
            <a:r>
              <a:rPr lang="en-US" sz="1800" dirty="0">
                <a:cs typeface="Arial" charset="0"/>
              </a:rPr>
              <a:t>: </a:t>
            </a:r>
            <a:r>
              <a:rPr lang="en-US" sz="1800" dirty="0" smtClean="0">
                <a:cs typeface="Arial" charset="0"/>
              </a:rPr>
              <a:t>CFSR ‘</a:t>
            </a:r>
            <a:r>
              <a:rPr lang="en-US" sz="1800" dirty="0" err="1" smtClean="0">
                <a:cs typeface="Arial" charset="0"/>
              </a:rPr>
              <a:t>Lite</a:t>
            </a:r>
            <a:r>
              <a:rPr lang="en-US" sz="1800" dirty="0" smtClean="0">
                <a:cs typeface="Arial" charset="0"/>
              </a:rPr>
              <a:t>” reanalysis </a:t>
            </a:r>
            <a:r>
              <a:rPr lang="en-US" sz="1800" dirty="0">
                <a:cs typeface="Arial" charset="0"/>
              </a:rPr>
              <a:t>(NCEP/CPC)</a:t>
            </a:r>
          </a:p>
          <a:p>
            <a:pPr marL="620713" lvl="1" indent="-228600">
              <a:spcBef>
                <a:spcPts val="325"/>
              </a:spcBef>
              <a:buClr>
                <a:schemeClr val="accent1"/>
              </a:buClr>
              <a:defRPr/>
            </a:pPr>
            <a:endParaRPr lang="en-US" sz="2000" dirty="0">
              <a:cs typeface="Arial" charset="0"/>
            </a:endParaRPr>
          </a:p>
        </p:txBody>
      </p:sp>
      <p:pic>
        <p:nvPicPr>
          <p:cNvPr id="44035" name="Picture 10"/>
          <p:cNvPicPr>
            <a:picLocks noChangeAspect="1" noChangeArrowheads="1"/>
          </p:cNvPicPr>
          <p:nvPr/>
        </p:nvPicPr>
        <p:blipFill>
          <a:blip r:embed="rId2"/>
          <a:srcRect l="25000" t="12500" r="26042" b="19167"/>
          <a:stretch>
            <a:fillRect/>
          </a:stretch>
        </p:blipFill>
        <p:spPr bwMode="auto">
          <a:xfrm>
            <a:off x="4430713" y="1371600"/>
            <a:ext cx="4367212" cy="4189413"/>
          </a:xfrm>
          <a:prstGeom prst="rect">
            <a:avLst/>
          </a:prstGeom>
          <a:noFill/>
          <a:ln w="9525">
            <a:solidFill>
              <a:schemeClr val="tx1"/>
            </a:solidFill>
            <a:miter lim="800000"/>
            <a:headEnd/>
            <a:tailEnd/>
          </a:ln>
        </p:spPr>
      </p:pic>
      <p:sp>
        <p:nvSpPr>
          <p:cNvPr id="44036" name="Rectangle 6"/>
          <p:cNvSpPr>
            <a:spLocks noChangeArrowheads="1"/>
          </p:cNvSpPr>
          <p:nvPr/>
        </p:nvSpPr>
        <p:spPr bwMode="auto">
          <a:xfrm>
            <a:off x="3495675" y="798513"/>
            <a:ext cx="5473700" cy="534987"/>
          </a:xfrm>
          <a:prstGeom prst="rect">
            <a:avLst/>
          </a:prstGeom>
          <a:noFill/>
          <a:ln w="9525">
            <a:noFill/>
            <a:miter lim="800000"/>
            <a:headEnd/>
            <a:tailEnd/>
          </a:ln>
        </p:spPr>
        <p:txBody>
          <a:bodyPr>
            <a:spAutoFit/>
          </a:bodyPr>
          <a:lstStyle/>
          <a:p>
            <a:pPr marL="365125" indent="-255588">
              <a:lnSpc>
                <a:spcPct val="120000"/>
              </a:lnSpc>
              <a:spcBef>
                <a:spcPts val="400"/>
              </a:spcBef>
              <a:buClr>
                <a:schemeClr val="accent1"/>
              </a:buClr>
              <a:buSzPct val="68000"/>
            </a:pPr>
            <a:r>
              <a:rPr lang="en-US">
                <a:cs typeface="Arial" charset="0"/>
              </a:rPr>
              <a:t>	 	 </a:t>
            </a:r>
          </a:p>
        </p:txBody>
      </p:sp>
      <p:sp>
        <p:nvSpPr>
          <p:cNvPr id="6149" name="Rectangle 6"/>
          <p:cNvSpPr>
            <a:spLocks noChangeArrowheads="1"/>
          </p:cNvSpPr>
          <p:nvPr/>
        </p:nvSpPr>
        <p:spPr bwMode="auto">
          <a:xfrm>
            <a:off x="1092200" y="5942013"/>
            <a:ext cx="7467600" cy="534987"/>
          </a:xfrm>
          <a:prstGeom prst="rect">
            <a:avLst/>
          </a:prstGeom>
          <a:solidFill>
            <a:schemeClr val="accent2">
              <a:lumMod val="40000"/>
              <a:lumOff val="60000"/>
            </a:schemeClr>
          </a:solidFill>
          <a:ln w="9525">
            <a:noFill/>
            <a:miter lim="800000"/>
            <a:headEnd/>
            <a:tailEnd/>
          </a:ln>
        </p:spPr>
        <p:txBody>
          <a:bodyPr>
            <a:spAutoFit/>
          </a:bodyPr>
          <a:lstStyle/>
          <a:p>
            <a:pPr marL="365125" indent="-255588">
              <a:lnSpc>
                <a:spcPct val="120000"/>
              </a:lnSpc>
              <a:spcBef>
                <a:spcPts val="400"/>
              </a:spcBef>
              <a:buClr>
                <a:srgbClr val="4F81BD"/>
              </a:buClr>
              <a:buSzPct val="68000"/>
              <a:defRPr/>
            </a:pPr>
            <a:r>
              <a:rPr lang="en-US" dirty="0">
                <a:solidFill>
                  <a:srgbClr val="000000"/>
                </a:solidFill>
                <a:ea typeface="ＭＳ Ｐゴシック" pitchFamily="1" charset="-128"/>
                <a:cs typeface="Arial" charset="0"/>
              </a:rPr>
              <a:t>http://nomads.ncdc.noaa.gov/NOAAReanalysis/</a:t>
            </a:r>
          </a:p>
        </p:txBody>
      </p:sp>
      <p:pic>
        <p:nvPicPr>
          <p:cNvPr id="44038" name="Picture 64" descr="NOAA1COL.BMP"/>
          <p:cNvPicPr>
            <a:picLocks noChangeAspect="1"/>
          </p:cNvPicPr>
          <p:nvPr/>
        </p:nvPicPr>
        <p:blipFill>
          <a:blip r:embed="rId3"/>
          <a:srcRect/>
          <a:stretch>
            <a:fillRect/>
          </a:stretch>
        </p:blipFill>
        <p:spPr bwMode="auto">
          <a:xfrm>
            <a:off x="92075" y="6051550"/>
            <a:ext cx="746125" cy="746125"/>
          </a:xfrm>
          <a:prstGeom prst="rect">
            <a:avLst/>
          </a:prstGeom>
          <a:noFill/>
          <a:ln w="9525">
            <a:noFill/>
            <a:miter lim="800000"/>
            <a:headEnd/>
            <a:tailEnd/>
          </a:ln>
        </p:spPr>
      </p:pic>
      <p:sp>
        <p:nvSpPr>
          <p:cNvPr id="10" name="Rounded Rectangle 9"/>
          <p:cNvSpPr>
            <a:spLocks noChangeArrowheads="1"/>
          </p:cNvSpPr>
          <p:nvPr/>
        </p:nvSpPr>
        <p:spPr bwMode="auto">
          <a:xfrm>
            <a:off x="2209800" y="76200"/>
            <a:ext cx="6858000" cy="990600"/>
          </a:xfrm>
          <a:prstGeom prst="roundRect">
            <a:avLst>
              <a:gd name="adj" fmla="val 10000"/>
            </a:avLst>
          </a:prstGeom>
          <a:solidFill>
            <a:schemeClr val="bg2">
              <a:lumMod val="90000"/>
            </a:schemeClr>
          </a:solidFill>
          <a:ln w="9525">
            <a:noFill/>
            <a:round/>
            <a:headEnd/>
            <a:tailEnd/>
          </a:ln>
          <a:effectLst>
            <a:outerShdw dist="23000" dir="5400000" rotWithShape="0">
              <a:srgbClr val="808080">
                <a:alpha val="34999"/>
              </a:srgbClr>
            </a:outerShdw>
          </a:effectLst>
        </p:spPr>
        <p:txBody>
          <a:bodyPr anchor="ctr"/>
          <a:lstStyle/>
          <a:p>
            <a:pPr algn="ctr">
              <a:defRPr/>
            </a:pPr>
            <a:r>
              <a:rPr lang="en-US" sz="3200" b="1" dirty="0" smtClean="0">
                <a:solidFill>
                  <a:srgbClr val="000000"/>
                </a:solidFill>
                <a:latin typeface="Calibri" pitchFamily="-106" charset="0"/>
                <a:ea typeface="ＭＳ Ｐゴシック" pitchFamily="1" charset="-128"/>
              </a:rPr>
              <a:t>NCMP</a:t>
            </a:r>
            <a:endParaRPr lang="en-US" sz="3200" b="1" dirty="0">
              <a:solidFill>
                <a:srgbClr val="000000"/>
              </a:solidFill>
              <a:latin typeface="Calibri" pitchFamily="-106" charset="0"/>
              <a:ea typeface="ＭＳ Ｐゴシック" pitchFamily="1" charset="-128"/>
            </a:endParaRPr>
          </a:p>
          <a:p>
            <a:pPr algn="ctr">
              <a:defRPr/>
            </a:pPr>
            <a:r>
              <a:rPr lang="en-US" sz="3200" b="1" dirty="0">
                <a:latin typeface="Calibri" pitchFamily="-106" charset="0"/>
                <a:ea typeface="ＭＳ Ｐゴシック" pitchFamily="1" charset="-128"/>
              </a:rPr>
              <a:t>NOAA’s </a:t>
            </a:r>
            <a:r>
              <a:rPr lang="en-US" sz="3200" b="1" dirty="0" smtClean="0">
                <a:latin typeface="Calibri" pitchFamily="-106" charset="0"/>
                <a:ea typeface="ＭＳ Ｐゴシック" pitchFamily="1" charset="-128"/>
              </a:rPr>
              <a:t>Reanalysis Community Forum</a:t>
            </a:r>
            <a:endParaRPr lang="en-US" sz="3200" b="1" dirty="0">
              <a:latin typeface="Calibri" pitchFamily="-106"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914400" y="76200"/>
            <a:ext cx="8229600" cy="1143000"/>
          </a:xfrm>
        </p:spPr>
        <p:txBody>
          <a:bodyPr/>
          <a:lstStyle/>
          <a:p>
            <a:pPr eaLnBrk="1" hangingPunct="1"/>
            <a:r>
              <a:rPr lang="en-US" dirty="0" smtClean="0">
                <a:ea typeface="ＭＳ Ｐゴシック" pitchFamily="34" charset="-128"/>
              </a:rPr>
              <a:t>NCMP Architectural </a:t>
            </a:r>
            <a:br>
              <a:rPr lang="en-US" dirty="0" smtClean="0">
                <a:ea typeface="ＭＳ Ｐゴシック" pitchFamily="34" charset="-128"/>
              </a:rPr>
            </a:br>
            <a:r>
              <a:rPr lang="en-US" dirty="0" smtClean="0">
                <a:ea typeface="ＭＳ Ｐゴシック" pitchFamily="34" charset="-128"/>
              </a:rPr>
              <a:t>Design by Functional </a:t>
            </a:r>
            <a:r>
              <a:rPr lang="en-US" dirty="0" smtClean="0">
                <a:ea typeface="ＭＳ Ｐゴシック" pitchFamily="34" charset="-128"/>
              </a:rPr>
              <a:t>Areas</a:t>
            </a:r>
          </a:p>
        </p:txBody>
      </p:sp>
      <p:sp>
        <p:nvSpPr>
          <p:cNvPr id="3" name="Content Placeholder 2"/>
          <p:cNvSpPr>
            <a:spLocks noGrp="1"/>
          </p:cNvSpPr>
          <p:nvPr>
            <p:ph idx="1"/>
          </p:nvPr>
        </p:nvSpPr>
        <p:spPr>
          <a:xfrm>
            <a:off x="457200" y="1600200"/>
            <a:ext cx="8229600" cy="4525963"/>
          </a:xfrm>
        </p:spPr>
        <p:txBody>
          <a:bodyPr rtlCol="0">
            <a:normAutofit lnSpcReduction="10000"/>
          </a:bodyPr>
          <a:lstStyle/>
          <a:p>
            <a:pPr eaLnBrk="1" fontAlgn="auto" hangingPunct="1">
              <a:spcAft>
                <a:spcPts val="0"/>
              </a:spcAft>
              <a:buFont typeface="Arial" pitchFamily="34" charset="0"/>
              <a:buChar char="•"/>
              <a:defRPr/>
            </a:pPr>
            <a:r>
              <a:rPr lang="en-US" dirty="0" smtClean="0"/>
              <a:t>Project Management</a:t>
            </a:r>
          </a:p>
          <a:p>
            <a:pPr eaLnBrk="1" fontAlgn="auto" hangingPunct="1">
              <a:spcAft>
                <a:spcPts val="0"/>
              </a:spcAft>
              <a:buFont typeface="Arial" pitchFamily="34" charset="0"/>
              <a:buChar char="•"/>
              <a:defRPr/>
            </a:pPr>
            <a:r>
              <a:rPr lang="en-US" dirty="0" smtClean="0"/>
              <a:t>Planning &amp; Engineering</a:t>
            </a:r>
          </a:p>
          <a:p>
            <a:pPr eaLnBrk="1" fontAlgn="auto" hangingPunct="1">
              <a:spcAft>
                <a:spcPts val="0"/>
              </a:spcAft>
              <a:buFont typeface="Arial" pitchFamily="34" charset="0"/>
              <a:buChar char="•"/>
              <a:defRPr/>
            </a:pPr>
            <a:r>
              <a:rPr lang="en-US" dirty="0" smtClean="0"/>
              <a:t>Climate Science Applications</a:t>
            </a:r>
          </a:p>
          <a:p>
            <a:pPr eaLnBrk="1" fontAlgn="auto" hangingPunct="1">
              <a:spcAft>
                <a:spcPts val="0"/>
              </a:spcAft>
              <a:buFont typeface="Arial" pitchFamily="34" charset="0"/>
              <a:buChar char="•"/>
              <a:defRPr/>
            </a:pPr>
            <a:r>
              <a:rPr lang="en-US" dirty="0" smtClean="0"/>
              <a:t>Application Development</a:t>
            </a:r>
          </a:p>
          <a:p>
            <a:pPr eaLnBrk="1" fontAlgn="auto" hangingPunct="1">
              <a:spcAft>
                <a:spcPts val="0"/>
              </a:spcAft>
              <a:buFont typeface="Arial" pitchFamily="34" charset="0"/>
              <a:buChar char="•"/>
              <a:defRPr/>
            </a:pPr>
            <a:r>
              <a:rPr lang="en-US" dirty="0" smtClean="0"/>
              <a:t>Sector Engagement</a:t>
            </a:r>
          </a:p>
          <a:p>
            <a:pPr eaLnBrk="1" fontAlgn="auto" hangingPunct="1">
              <a:spcAft>
                <a:spcPts val="0"/>
              </a:spcAft>
              <a:buFont typeface="Arial" pitchFamily="34" charset="0"/>
              <a:buChar char="•"/>
              <a:defRPr/>
            </a:pPr>
            <a:r>
              <a:rPr lang="en-US" dirty="0" smtClean="0"/>
              <a:t>Systems Technology</a:t>
            </a:r>
          </a:p>
          <a:p>
            <a:pPr eaLnBrk="1" fontAlgn="auto" hangingPunct="1">
              <a:spcAft>
                <a:spcPts val="0"/>
              </a:spcAft>
              <a:buFont typeface="Arial" pitchFamily="34" charset="0"/>
              <a:buChar char="•"/>
              <a:defRPr/>
            </a:pPr>
            <a:r>
              <a:rPr lang="en-US" dirty="0" smtClean="0"/>
              <a:t>Dataset Management</a:t>
            </a:r>
          </a:p>
          <a:p>
            <a:pPr eaLnBrk="1" fontAlgn="auto" hangingPunct="1">
              <a:spcAft>
                <a:spcPts val="0"/>
              </a:spcAft>
              <a:buFont typeface="Arial" pitchFamily="34" charset="0"/>
              <a:buChar char="•"/>
              <a:defRPr/>
            </a:pPr>
            <a:r>
              <a:rPr lang="en-US" dirty="0" smtClean="0"/>
              <a:t>Model Data Dissemination Support</a:t>
            </a:r>
          </a:p>
          <a:p>
            <a:pPr eaLnBrk="1" fontAlgn="auto" hangingPunct="1">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Grp="1" noChangeAspect="1" noChangeArrowheads="1"/>
          </p:cNvPicPr>
          <p:nvPr>
            <p:ph idx="1"/>
          </p:nvPr>
        </p:nvPicPr>
        <p:blipFill>
          <a:blip r:embed="rId2"/>
          <a:srcRect l="17383" t="22834" r="28197" b="6454"/>
          <a:stretch>
            <a:fillRect/>
          </a:stretch>
        </p:blipFill>
        <p:spPr>
          <a:xfrm>
            <a:off x="5181600" y="2624138"/>
            <a:ext cx="3810000" cy="2819400"/>
          </a:xfrm>
          <a:solidFill>
            <a:schemeClr val="bg1">
              <a:lumMod val="65000"/>
            </a:schemeClr>
          </a:solidFill>
          <a:ln>
            <a:solidFill>
              <a:schemeClr val="tx1"/>
            </a:solidFill>
          </a:ln>
        </p:spPr>
      </p:pic>
      <p:sp>
        <p:nvSpPr>
          <p:cNvPr id="5" name="Rectangle 4"/>
          <p:cNvSpPr/>
          <p:nvPr/>
        </p:nvSpPr>
        <p:spPr>
          <a:xfrm>
            <a:off x="457200" y="1371600"/>
            <a:ext cx="8229600" cy="4524315"/>
          </a:xfrm>
          <a:prstGeom prst="rect">
            <a:avLst/>
          </a:prstGeom>
        </p:spPr>
        <p:txBody>
          <a:bodyPr>
            <a:spAutoFit/>
          </a:bodyPr>
          <a:lstStyle/>
          <a:p>
            <a:pPr>
              <a:buFont typeface="Arial" pitchFamily="34" charset="0"/>
              <a:buChar char="•"/>
              <a:defRPr/>
            </a:pPr>
            <a:r>
              <a:rPr lang="en-US" dirty="0">
                <a:latin typeface="Arial" pitchFamily="34" charset="0"/>
              </a:rPr>
              <a:t> NCMP </a:t>
            </a:r>
            <a:r>
              <a:rPr lang="en-US" dirty="0" smtClean="0">
                <a:latin typeface="Arial" pitchFamily="34" charset="0"/>
              </a:rPr>
              <a:t>Project </a:t>
            </a:r>
            <a:r>
              <a:rPr lang="en-US" dirty="0">
                <a:latin typeface="Arial" pitchFamily="34" charset="0"/>
              </a:rPr>
              <a:t>Management Spin-up </a:t>
            </a:r>
            <a:r>
              <a:rPr lang="en-US" dirty="0" smtClean="0">
                <a:latin typeface="Arial" pitchFamily="34" charset="0"/>
              </a:rPr>
              <a:t>Plan, Charter and Program Plans in development gathering stakeholder requirements, and leveraging and </a:t>
            </a:r>
            <a:r>
              <a:rPr lang="en-US" dirty="0">
                <a:latin typeface="Arial" pitchFamily="34" charset="0"/>
              </a:rPr>
              <a:t>community efforts. </a:t>
            </a:r>
          </a:p>
          <a:p>
            <a:pPr>
              <a:defRPr/>
            </a:pPr>
            <a:endParaRPr lang="en-US" dirty="0">
              <a:latin typeface="Arial" pitchFamily="34" charset="0"/>
            </a:endParaRPr>
          </a:p>
          <a:p>
            <a:pPr>
              <a:buFont typeface="Arial" pitchFamily="34" charset="0"/>
              <a:buChar char="•"/>
              <a:defRPr/>
            </a:pPr>
            <a:r>
              <a:rPr lang="en-US" dirty="0">
                <a:latin typeface="Arial" pitchFamily="34" charset="0"/>
              </a:rPr>
              <a:t> To reach its broad goals, NCMP </a:t>
            </a:r>
          </a:p>
          <a:p>
            <a:pPr>
              <a:defRPr/>
            </a:pPr>
            <a:r>
              <a:rPr lang="en-US" dirty="0">
                <a:latin typeface="Arial" pitchFamily="34" charset="0"/>
              </a:rPr>
              <a:t>will focus its work </a:t>
            </a:r>
            <a:r>
              <a:rPr lang="en-US" dirty="0" smtClean="0">
                <a:latin typeface="Arial" pitchFamily="34" charset="0"/>
              </a:rPr>
              <a:t>on five key</a:t>
            </a:r>
          </a:p>
          <a:p>
            <a:pPr>
              <a:defRPr/>
            </a:pPr>
            <a:r>
              <a:rPr lang="en-US" dirty="0" smtClean="0">
                <a:latin typeface="Arial" pitchFamily="34" charset="0"/>
              </a:rPr>
              <a:t>functional </a:t>
            </a:r>
            <a:r>
              <a:rPr lang="en-US" dirty="0">
                <a:latin typeface="Arial" pitchFamily="34" charset="0"/>
              </a:rPr>
              <a:t>areas</a:t>
            </a:r>
            <a:r>
              <a:rPr lang="en-US" dirty="0" smtClean="0">
                <a:latin typeface="Arial" pitchFamily="34" charset="0"/>
              </a:rPr>
              <a:t>:</a:t>
            </a:r>
          </a:p>
          <a:p>
            <a:pPr>
              <a:defRPr/>
            </a:pPr>
            <a:r>
              <a:rPr lang="en-US" dirty="0" smtClean="0">
                <a:latin typeface="Arial" pitchFamily="34" charset="0"/>
              </a:rPr>
              <a:t> 1) dataset availability</a:t>
            </a:r>
          </a:p>
          <a:p>
            <a:pPr>
              <a:defRPr/>
            </a:pPr>
            <a:r>
              <a:rPr lang="en-US" dirty="0" smtClean="0">
                <a:latin typeface="Arial" pitchFamily="34" charset="0"/>
              </a:rPr>
              <a:t> 2) scientific </a:t>
            </a:r>
            <a:r>
              <a:rPr lang="en-US" dirty="0">
                <a:latin typeface="Arial" pitchFamily="34" charset="0"/>
              </a:rPr>
              <a:t>tool </a:t>
            </a:r>
            <a:r>
              <a:rPr lang="en-US" dirty="0" smtClean="0">
                <a:latin typeface="Arial" pitchFamily="34" charset="0"/>
              </a:rPr>
              <a:t>development </a:t>
            </a:r>
            <a:endParaRPr lang="en-US" dirty="0">
              <a:latin typeface="Arial" pitchFamily="34" charset="0"/>
            </a:endParaRPr>
          </a:p>
          <a:p>
            <a:pPr marL="457200" indent="-457200">
              <a:defRPr/>
            </a:pPr>
            <a:r>
              <a:rPr lang="en-US" dirty="0" smtClean="0">
                <a:latin typeface="Arial" pitchFamily="34" charset="0"/>
              </a:rPr>
              <a:t> 3) sector engagement </a:t>
            </a:r>
            <a:endParaRPr lang="en-US" dirty="0">
              <a:latin typeface="Arial" pitchFamily="34" charset="0"/>
            </a:endParaRPr>
          </a:p>
          <a:p>
            <a:pPr marL="457200" indent="-457200">
              <a:defRPr/>
            </a:pPr>
            <a:r>
              <a:rPr lang="en-US" dirty="0" smtClean="0">
                <a:latin typeface="Arial" pitchFamily="34" charset="0"/>
              </a:rPr>
              <a:t> 4) general </a:t>
            </a:r>
            <a:r>
              <a:rPr lang="en-US" dirty="0">
                <a:latin typeface="Arial" pitchFamily="34" charset="0"/>
              </a:rPr>
              <a:t>tool </a:t>
            </a:r>
            <a:r>
              <a:rPr lang="en-US" dirty="0" smtClean="0">
                <a:latin typeface="Arial" pitchFamily="34" charset="0"/>
              </a:rPr>
              <a:t>development </a:t>
            </a:r>
          </a:p>
          <a:p>
            <a:pPr marL="457200" indent="-457200">
              <a:defRPr/>
            </a:pPr>
            <a:r>
              <a:rPr lang="en-US" dirty="0" smtClean="0">
                <a:latin typeface="Arial" pitchFamily="34" charset="0"/>
              </a:rPr>
              <a:t> 5) climate </a:t>
            </a:r>
            <a:r>
              <a:rPr lang="en-US" dirty="0">
                <a:latin typeface="Arial" pitchFamily="34" charset="0"/>
              </a:rPr>
              <a:t>data dissemination </a:t>
            </a:r>
            <a:r>
              <a:rPr lang="en-US" dirty="0" smtClean="0">
                <a:latin typeface="Arial" pitchFamily="34" charset="0"/>
              </a:rPr>
              <a:t>and support </a:t>
            </a:r>
            <a:endParaRPr lang="en-US" dirty="0">
              <a:latin typeface="Arial" pitchFamily="34" charset="0"/>
            </a:endParaRPr>
          </a:p>
        </p:txBody>
      </p:sp>
      <p:sp>
        <p:nvSpPr>
          <p:cNvPr id="7" name="Rounded Rectangle 6"/>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Spin-up Plan and Charter</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445522" y="161528"/>
            <a:ext cx="6317478" cy="944562"/>
          </a:xfrm>
        </p:spPr>
        <p:txBody>
          <a:bodyPr>
            <a:normAutofit fontScale="90000"/>
          </a:bodyPr>
          <a:lstStyle/>
          <a:p>
            <a:pPr eaLnBrk="1" hangingPunct="1">
              <a:defRPr/>
            </a:pPr>
            <a:r>
              <a:rPr lang="en-US" sz="3600" dirty="0" smtClean="0"/>
              <a:t>NCMP Initial Capabilities</a:t>
            </a:r>
            <a:br>
              <a:rPr lang="en-US" sz="3600" dirty="0" smtClean="0"/>
            </a:br>
            <a:endParaRPr lang="en-US" sz="2000" dirty="0" smtClean="0"/>
          </a:p>
        </p:txBody>
      </p:sp>
      <p:sp>
        <p:nvSpPr>
          <p:cNvPr id="32771" name="Text Box 156"/>
          <p:cNvSpPr txBox="1">
            <a:spLocks noChangeArrowheads="1"/>
          </p:cNvSpPr>
          <p:nvPr/>
        </p:nvSpPr>
        <p:spPr bwMode="auto">
          <a:xfrm>
            <a:off x="304800" y="1487488"/>
            <a:ext cx="4419600" cy="4600575"/>
          </a:xfrm>
          <a:prstGeom prst="rect">
            <a:avLst/>
          </a:prstGeom>
          <a:noFill/>
          <a:ln w="9525">
            <a:noFill/>
            <a:miter lim="800000"/>
            <a:headEnd/>
            <a:tailEnd/>
          </a:ln>
        </p:spPr>
        <p:txBody>
          <a:bodyPr>
            <a:spAutoFit/>
          </a:bodyPr>
          <a:lstStyle/>
          <a:p>
            <a:pPr marL="342900" indent="-342900" defTabSz="914400">
              <a:spcBef>
                <a:spcPct val="50000"/>
              </a:spcBef>
              <a:defRPr/>
            </a:pPr>
            <a:r>
              <a:rPr lang="en-US" sz="1800" dirty="0">
                <a:solidFill>
                  <a:prstClr val="black"/>
                </a:solidFill>
                <a:latin typeface="Arial" pitchFamily="34" charset="0"/>
                <a:ea typeface="+mn-ea"/>
              </a:rPr>
              <a:t>The initial NCMP architecture is based on NOMADS and on the DOE ESG:  a (advanced) Portal, the ESG/TDS Catalog Node, and the (local) Data Repository</a:t>
            </a:r>
            <a:r>
              <a:rPr lang="en-US" sz="1800" b="1" dirty="0">
                <a:solidFill>
                  <a:prstClr val="black"/>
                </a:solidFill>
                <a:latin typeface="Arial" pitchFamily="34" charset="0"/>
                <a:ea typeface="+mn-ea"/>
              </a:rPr>
              <a:t>. </a:t>
            </a:r>
          </a:p>
          <a:p>
            <a:pPr marL="342900" indent="-342900" defTabSz="914400">
              <a:spcBef>
                <a:spcPct val="50000"/>
              </a:spcBef>
              <a:buFontTx/>
              <a:buAutoNum type="arabicParenR"/>
              <a:defRPr/>
            </a:pPr>
            <a:r>
              <a:rPr lang="en-US" sz="1400" b="1" dirty="0">
                <a:solidFill>
                  <a:prstClr val="black"/>
                </a:solidFill>
                <a:latin typeface="Arial" pitchFamily="34" charset="0"/>
                <a:ea typeface="+mn-ea"/>
              </a:rPr>
              <a:t>The Portal is the user’s real-time interface to the system, manage requests, download data, receive user input and catalog browsing.  </a:t>
            </a:r>
          </a:p>
          <a:p>
            <a:pPr marL="342900" indent="-342900" defTabSz="914400">
              <a:spcBef>
                <a:spcPct val="50000"/>
              </a:spcBef>
              <a:buFontTx/>
              <a:buAutoNum type="arabicParenR"/>
              <a:defRPr/>
            </a:pPr>
            <a:r>
              <a:rPr lang="en-US" sz="1400" b="1" dirty="0">
                <a:solidFill>
                  <a:prstClr val="black"/>
                </a:solidFill>
                <a:latin typeface="Arial" pitchFamily="34" charset="0"/>
                <a:ea typeface="+mn-ea"/>
              </a:rPr>
              <a:t>The Catalog Node advance and leverage ESG/ TDS. Heart of collaboration and concentrates on connecting partners, metadata, search and discovery and secure peer-to-peer connectivity.  </a:t>
            </a:r>
          </a:p>
          <a:p>
            <a:pPr marL="342900" indent="-342900" defTabSz="914400">
              <a:spcBef>
                <a:spcPct val="50000"/>
              </a:spcBef>
              <a:buFontTx/>
              <a:buAutoNum type="arabicParenR"/>
              <a:defRPr/>
            </a:pPr>
            <a:r>
              <a:rPr lang="en-US" sz="1400" b="1" dirty="0">
                <a:solidFill>
                  <a:prstClr val="black"/>
                </a:solidFill>
                <a:latin typeface="Arial" pitchFamily="34" charset="0"/>
                <a:ea typeface="+mn-ea"/>
              </a:rPr>
              <a:t>the Data Repository will be based on advanced real-time access components, advancements to CLASS </a:t>
            </a:r>
            <a:r>
              <a:rPr lang="en-US" sz="1400" b="1" dirty="0" smtClean="0">
                <a:solidFill>
                  <a:prstClr val="black"/>
                </a:solidFill>
                <a:latin typeface="Arial" pitchFamily="34" charset="0"/>
                <a:ea typeface="+mn-ea"/>
              </a:rPr>
              <a:t>and </a:t>
            </a:r>
            <a:r>
              <a:rPr lang="en-US" sz="1400" b="1" dirty="0">
                <a:solidFill>
                  <a:prstClr val="black"/>
                </a:solidFill>
                <a:latin typeface="Arial" pitchFamily="34" charset="0"/>
                <a:ea typeface="+mn-ea"/>
              </a:rPr>
              <a:t>will also use the </a:t>
            </a:r>
            <a:r>
              <a:rPr lang="en-US" sz="1400" b="1" dirty="0" smtClean="0">
                <a:solidFill>
                  <a:prstClr val="black"/>
                </a:solidFill>
                <a:latin typeface="Arial" pitchFamily="34" charset="0"/>
                <a:ea typeface="+mn-ea"/>
              </a:rPr>
              <a:t>NOAA Data </a:t>
            </a:r>
            <a:r>
              <a:rPr lang="en-US" sz="1400" b="1" dirty="0">
                <a:solidFill>
                  <a:prstClr val="black"/>
                </a:solidFill>
                <a:latin typeface="Arial" pitchFamily="34" charset="0"/>
                <a:ea typeface="+mn-ea"/>
              </a:rPr>
              <a:t>Center IT infrastructure for long term storage and access</a:t>
            </a:r>
          </a:p>
        </p:txBody>
      </p:sp>
      <p:pic>
        <p:nvPicPr>
          <p:cNvPr id="73732" name="Picture 157" descr="Rutledge"/>
          <p:cNvPicPr>
            <a:picLocks noChangeAspect="1" noChangeArrowheads="1"/>
          </p:cNvPicPr>
          <p:nvPr/>
        </p:nvPicPr>
        <p:blipFill>
          <a:blip r:embed="rId3"/>
          <a:srcRect b="5882"/>
          <a:stretch>
            <a:fillRect/>
          </a:stretch>
        </p:blipFill>
        <p:spPr bwMode="auto">
          <a:xfrm>
            <a:off x="4851400" y="1793875"/>
            <a:ext cx="4114800" cy="3276600"/>
          </a:xfrm>
          <a:prstGeom prst="rect">
            <a:avLst/>
          </a:prstGeom>
          <a:noFill/>
          <a:ln w="9525">
            <a:noFill/>
            <a:miter lim="800000"/>
            <a:headEnd/>
            <a:tailEnd/>
          </a:ln>
        </p:spPr>
      </p:pic>
      <p:sp>
        <p:nvSpPr>
          <p:cNvPr id="32773" name="Text Box 158"/>
          <p:cNvSpPr txBox="1">
            <a:spLocks noChangeArrowheads="1"/>
          </p:cNvSpPr>
          <p:nvPr/>
        </p:nvSpPr>
        <p:spPr bwMode="auto">
          <a:xfrm>
            <a:off x="5022850" y="5105400"/>
            <a:ext cx="844550" cy="366713"/>
          </a:xfrm>
          <a:prstGeom prst="rect">
            <a:avLst/>
          </a:prstGeom>
          <a:noFill/>
          <a:ln w="9525">
            <a:noFill/>
            <a:miter lim="800000"/>
            <a:headEnd/>
            <a:tailEnd/>
          </a:ln>
        </p:spPr>
        <p:txBody>
          <a:bodyPr wrap="none">
            <a:spAutoFit/>
          </a:bodyPr>
          <a:lstStyle/>
          <a:p>
            <a:pPr defTabSz="914400">
              <a:defRPr/>
            </a:pPr>
            <a:r>
              <a:rPr lang="en-US" sz="1800" b="1" dirty="0">
                <a:solidFill>
                  <a:schemeClr val="tx2">
                    <a:lumMod val="40000"/>
                    <a:lumOff val="60000"/>
                  </a:schemeClr>
                </a:solidFill>
                <a:latin typeface="Arial" pitchFamily="34" charset="0"/>
                <a:ea typeface="+mn-ea"/>
              </a:rPr>
              <a:t>NCDC</a:t>
            </a:r>
          </a:p>
        </p:txBody>
      </p:sp>
      <p:sp>
        <p:nvSpPr>
          <p:cNvPr id="32774" name="Text Box 159"/>
          <p:cNvSpPr txBox="1">
            <a:spLocks noChangeArrowheads="1"/>
          </p:cNvSpPr>
          <p:nvPr/>
        </p:nvSpPr>
        <p:spPr bwMode="auto">
          <a:xfrm>
            <a:off x="6178550" y="5105400"/>
            <a:ext cx="850900" cy="369888"/>
          </a:xfrm>
          <a:prstGeom prst="rect">
            <a:avLst/>
          </a:prstGeom>
          <a:noFill/>
          <a:ln w="9525">
            <a:noFill/>
            <a:miter lim="800000"/>
            <a:headEnd/>
            <a:tailEnd/>
          </a:ln>
        </p:spPr>
        <p:txBody>
          <a:bodyPr wrap="none">
            <a:spAutoFit/>
          </a:bodyPr>
          <a:lstStyle/>
          <a:p>
            <a:pPr defTabSz="914400">
              <a:defRPr/>
            </a:pPr>
            <a:r>
              <a:rPr lang="en-US" sz="1800" b="1" dirty="0">
                <a:solidFill>
                  <a:schemeClr val="tx2">
                    <a:lumMod val="40000"/>
                    <a:lumOff val="60000"/>
                  </a:schemeClr>
                </a:solidFill>
                <a:latin typeface="Arial" pitchFamily="34" charset="0"/>
                <a:ea typeface="+mn-ea"/>
              </a:rPr>
              <a:t>NCAR</a:t>
            </a:r>
          </a:p>
        </p:txBody>
      </p:sp>
      <p:sp>
        <p:nvSpPr>
          <p:cNvPr id="32775" name="Text Box 160"/>
          <p:cNvSpPr txBox="1">
            <a:spLocks noChangeArrowheads="1"/>
          </p:cNvSpPr>
          <p:nvPr/>
        </p:nvSpPr>
        <p:spPr bwMode="auto">
          <a:xfrm>
            <a:off x="7359650" y="5105400"/>
            <a:ext cx="812800" cy="369888"/>
          </a:xfrm>
          <a:prstGeom prst="rect">
            <a:avLst/>
          </a:prstGeom>
          <a:noFill/>
          <a:ln w="9525">
            <a:noFill/>
            <a:miter lim="800000"/>
            <a:headEnd/>
            <a:tailEnd/>
          </a:ln>
        </p:spPr>
        <p:txBody>
          <a:bodyPr wrap="none">
            <a:spAutoFit/>
          </a:bodyPr>
          <a:lstStyle/>
          <a:p>
            <a:pPr defTabSz="914400">
              <a:defRPr/>
            </a:pPr>
            <a:r>
              <a:rPr lang="en-US" sz="1800" b="1" dirty="0">
                <a:solidFill>
                  <a:schemeClr val="tx2">
                    <a:lumMod val="40000"/>
                    <a:lumOff val="60000"/>
                  </a:schemeClr>
                </a:solidFill>
                <a:latin typeface="Arial" pitchFamily="34" charset="0"/>
                <a:ea typeface="+mn-ea"/>
              </a:rPr>
              <a:t>GFDL</a:t>
            </a:r>
          </a:p>
        </p:txBody>
      </p:sp>
      <p:sp>
        <p:nvSpPr>
          <p:cNvPr id="32776" name="Text Box 162"/>
          <p:cNvSpPr txBox="1">
            <a:spLocks noChangeArrowheads="1"/>
          </p:cNvSpPr>
          <p:nvPr/>
        </p:nvSpPr>
        <p:spPr bwMode="auto">
          <a:xfrm>
            <a:off x="8458200" y="5334000"/>
            <a:ext cx="533400" cy="366713"/>
          </a:xfrm>
          <a:prstGeom prst="rect">
            <a:avLst/>
          </a:prstGeom>
          <a:noFill/>
          <a:ln w="9525">
            <a:noFill/>
            <a:miter lim="800000"/>
            <a:headEnd/>
            <a:tailEnd/>
          </a:ln>
        </p:spPr>
        <p:txBody>
          <a:bodyPr>
            <a:spAutoFit/>
          </a:bodyPr>
          <a:lstStyle/>
          <a:p>
            <a:pPr defTabSz="914400">
              <a:defRPr/>
            </a:pPr>
            <a:r>
              <a:rPr lang="en-US" sz="1800" b="1" dirty="0">
                <a:solidFill>
                  <a:prstClr val="black"/>
                </a:solidFill>
                <a:latin typeface="Arial" pitchFamily="34" charset="0"/>
                <a:ea typeface="+mn-ea"/>
              </a:rPr>
              <a:t>…*</a:t>
            </a:r>
          </a:p>
        </p:txBody>
      </p:sp>
      <p:sp>
        <p:nvSpPr>
          <p:cNvPr id="32777" name="Line 163"/>
          <p:cNvSpPr>
            <a:spLocks noChangeShapeType="1"/>
          </p:cNvSpPr>
          <p:nvPr/>
        </p:nvSpPr>
        <p:spPr bwMode="auto">
          <a:xfrm>
            <a:off x="6019800" y="2362200"/>
            <a:ext cx="0" cy="3352800"/>
          </a:xfrm>
          <a:prstGeom prst="line">
            <a:avLst/>
          </a:prstGeom>
          <a:noFill/>
          <a:ln w="9525">
            <a:solidFill>
              <a:schemeClr val="tx1"/>
            </a:solidFill>
            <a:round/>
            <a:headEnd/>
            <a:tailEnd/>
          </a:ln>
        </p:spPr>
        <p:txBody>
          <a:bodyPr/>
          <a:lstStyle/>
          <a:p>
            <a:pPr defTabSz="914400">
              <a:defRPr/>
            </a:pPr>
            <a:endParaRPr lang="en-US" sz="1800" b="1">
              <a:solidFill>
                <a:prstClr val="black"/>
              </a:solidFill>
              <a:latin typeface="Arial" pitchFamily="34" charset="0"/>
              <a:ea typeface="+mn-ea"/>
            </a:endParaRPr>
          </a:p>
        </p:txBody>
      </p:sp>
      <p:sp>
        <p:nvSpPr>
          <p:cNvPr id="32778" name="Rectangle 164"/>
          <p:cNvSpPr>
            <a:spLocks noChangeArrowheads="1"/>
          </p:cNvSpPr>
          <p:nvPr/>
        </p:nvSpPr>
        <p:spPr bwMode="auto">
          <a:xfrm>
            <a:off x="4953000" y="5410200"/>
            <a:ext cx="990600" cy="304800"/>
          </a:xfrm>
          <a:prstGeom prst="rect">
            <a:avLst/>
          </a:prstGeom>
          <a:solidFill>
            <a:schemeClr val="accent1"/>
          </a:solidFill>
          <a:ln w="9525">
            <a:solidFill>
              <a:schemeClr val="tx1"/>
            </a:solidFill>
            <a:miter lim="800000"/>
            <a:headEnd/>
            <a:tailEnd/>
          </a:ln>
        </p:spPr>
        <p:txBody>
          <a:bodyPr wrap="none" anchor="ctr"/>
          <a:lstStyle/>
          <a:p>
            <a:pPr defTabSz="914400">
              <a:defRPr/>
            </a:pPr>
            <a:r>
              <a:rPr lang="en-US" sz="1800" b="1" dirty="0">
                <a:solidFill>
                  <a:srgbClr val="DEF5FA"/>
                </a:solidFill>
                <a:latin typeface="Arial" pitchFamily="34" charset="0"/>
                <a:ea typeface="+mn-ea"/>
              </a:rPr>
              <a:t>Archive</a:t>
            </a:r>
          </a:p>
        </p:txBody>
      </p:sp>
      <p:sp>
        <p:nvSpPr>
          <p:cNvPr id="32779" name="Rectangle 166"/>
          <p:cNvSpPr>
            <a:spLocks noChangeArrowheads="1"/>
          </p:cNvSpPr>
          <p:nvPr/>
        </p:nvSpPr>
        <p:spPr bwMode="auto">
          <a:xfrm>
            <a:off x="6172200" y="5410200"/>
            <a:ext cx="2133600" cy="304800"/>
          </a:xfrm>
          <a:prstGeom prst="rect">
            <a:avLst/>
          </a:prstGeom>
          <a:solidFill>
            <a:schemeClr val="accent1"/>
          </a:solidFill>
          <a:ln w="9525">
            <a:solidFill>
              <a:schemeClr val="tx1"/>
            </a:solidFill>
            <a:miter lim="800000"/>
            <a:headEnd/>
            <a:tailEnd/>
          </a:ln>
        </p:spPr>
        <p:txBody>
          <a:bodyPr wrap="none" anchor="ctr"/>
          <a:lstStyle/>
          <a:p>
            <a:pPr defTabSz="914400">
              <a:defRPr/>
            </a:pPr>
            <a:r>
              <a:rPr lang="en-US" sz="1800" b="1">
                <a:solidFill>
                  <a:srgbClr val="DEF5FA"/>
                </a:solidFill>
                <a:latin typeface="Arial" pitchFamily="34" charset="0"/>
                <a:ea typeface="+mn-ea"/>
              </a:rPr>
              <a:t>Data Sources</a:t>
            </a:r>
            <a:r>
              <a:rPr lang="en-US" sz="1800" b="1">
                <a:solidFill>
                  <a:prstClr val="black"/>
                </a:solidFill>
                <a:latin typeface="Arial" pitchFamily="34" charset="0"/>
                <a:ea typeface="+mn-ea"/>
              </a:rPr>
              <a:t> </a:t>
            </a:r>
          </a:p>
        </p:txBody>
      </p:sp>
      <p:sp>
        <p:nvSpPr>
          <p:cNvPr id="32780" name="Text Box 167"/>
          <p:cNvSpPr txBox="1">
            <a:spLocks noChangeArrowheads="1"/>
          </p:cNvSpPr>
          <p:nvPr/>
        </p:nvSpPr>
        <p:spPr bwMode="auto">
          <a:xfrm>
            <a:off x="5181600" y="1425575"/>
            <a:ext cx="2774950" cy="369888"/>
          </a:xfrm>
          <a:prstGeom prst="rect">
            <a:avLst/>
          </a:prstGeom>
          <a:noFill/>
          <a:ln w="9525">
            <a:noFill/>
            <a:miter lim="800000"/>
            <a:headEnd/>
            <a:tailEnd/>
          </a:ln>
        </p:spPr>
        <p:txBody>
          <a:bodyPr wrap="none">
            <a:spAutoFit/>
          </a:bodyPr>
          <a:lstStyle/>
          <a:p>
            <a:pPr defTabSz="914400">
              <a:defRPr/>
            </a:pPr>
            <a:r>
              <a:rPr lang="en-US" sz="1800" b="1" dirty="0">
                <a:solidFill>
                  <a:prstClr val="black"/>
                </a:solidFill>
                <a:latin typeface="Arial" pitchFamily="34" charset="0"/>
                <a:ea typeface="+mn-ea"/>
              </a:rPr>
              <a:t> Generalized Schematic</a:t>
            </a:r>
          </a:p>
        </p:txBody>
      </p:sp>
      <p:sp>
        <p:nvSpPr>
          <p:cNvPr id="73741" name="Rectangle 13"/>
          <p:cNvSpPr>
            <a:spLocks noChangeArrowheads="1"/>
          </p:cNvSpPr>
          <p:nvPr/>
        </p:nvSpPr>
        <p:spPr bwMode="auto">
          <a:xfrm>
            <a:off x="2438400" y="728663"/>
            <a:ext cx="5518150" cy="338554"/>
          </a:xfrm>
          <a:prstGeom prst="rect">
            <a:avLst/>
          </a:prstGeom>
          <a:noFill/>
          <a:ln w="9525">
            <a:noFill/>
            <a:miter lim="800000"/>
            <a:headEnd/>
            <a:tailEnd/>
          </a:ln>
        </p:spPr>
        <p:txBody>
          <a:bodyPr wrap="square">
            <a:spAutoFit/>
          </a:bodyPr>
          <a:lstStyle/>
          <a:p>
            <a:r>
              <a:rPr lang="en-US" sz="1600" dirty="0"/>
              <a:t>Architectural Fit: An Earth System Grid </a:t>
            </a:r>
            <a:r>
              <a:rPr lang="en-US" sz="1600" dirty="0" smtClean="0"/>
              <a:t>Federation Node</a:t>
            </a:r>
            <a:endParaRPr lang="en-US" sz="1600" dirty="0"/>
          </a:p>
        </p:txBody>
      </p:sp>
      <p:sp>
        <p:nvSpPr>
          <p:cNvPr id="73742"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U.S.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pic>
        <p:nvPicPr>
          <p:cNvPr id="73743" name="Picture 3"/>
          <p:cNvPicPr>
            <a:picLocks noChangeAspect="1" noChangeArrowheads="1"/>
          </p:cNvPicPr>
          <p:nvPr/>
        </p:nvPicPr>
        <p:blipFill>
          <a:blip r:embed="rId4"/>
          <a:srcRect/>
          <a:stretch>
            <a:fillRect/>
          </a:stretch>
        </p:blipFill>
        <p:spPr bwMode="auto">
          <a:xfrm>
            <a:off x="152400" y="152400"/>
            <a:ext cx="508000" cy="533400"/>
          </a:xfrm>
          <a:prstGeom prst="rect">
            <a:avLst/>
          </a:prstGeom>
          <a:noFill/>
          <a:ln w="9525">
            <a:noFill/>
            <a:miter lim="800000"/>
            <a:headEnd/>
            <a:tailEnd/>
          </a:ln>
        </p:spPr>
      </p:pic>
      <p:sp>
        <p:nvSpPr>
          <p:cNvPr id="18" name="Rectangle 17"/>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17" name="TextBox 16"/>
          <p:cNvSpPr txBox="1"/>
          <p:nvPr/>
        </p:nvSpPr>
        <p:spPr>
          <a:xfrm>
            <a:off x="3048001" y="6167735"/>
            <a:ext cx="5918200" cy="461665"/>
          </a:xfrm>
          <a:prstGeom prst="rect">
            <a:avLst/>
          </a:prstGeom>
          <a:noFill/>
        </p:spPr>
        <p:txBody>
          <a:bodyPr wrap="square" rtlCol="0">
            <a:spAutoFit/>
          </a:bodyPr>
          <a:lstStyle/>
          <a:p>
            <a:r>
              <a:rPr lang="en-US" dirty="0" smtClean="0"/>
              <a:t>Pilot w/ RENCI / DICE </a:t>
            </a:r>
            <a:r>
              <a:rPr lang="en-US" dirty="0" err="1" smtClean="0"/>
              <a:t>iRODS</a:t>
            </a:r>
            <a:r>
              <a:rPr lang="en-US" dirty="0" smtClean="0"/>
              <a:t> underway</a:t>
            </a:r>
            <a:endParaRPr lang="en-US" dirty="0"/>
          </a:p>
        </p:txBody>
      </p:sp>
      <p:sp>
        <p:nvSpPr>
          <p:cNvPr id="20" name="Text Box 160"/>
          <p:cNvSpPr txBox="1">
            <a:spLocks noChangeArrowheads="1"/>
          </p:cNvSpPr>
          <p:nvPr/>
        </p:nvSpPr>
        <p:spPr bwMode="auto">
          <a:xfrm>
            <a:off x="8229600" y="5105400"/>
            <a:ext cx="966931" cy="369332"/>
          </a:xfrm>
          <a:prstGeom prst="rect">
            <a:avLst/>
          </a:prstGeom>
          <a:noFill/>
          <a:ln w="9525">
            <a:noFill/>
            <a:miter lim="800000"/>
            <a:headEnd/>
            <a:tailEnd/>
          </a:ln>
        </p:spPr>
        <p:txBody>
          <a:bodyPr wrap="none">
            <a:spAutoFit/>
          </a:bodyPr>
          <a:lstStyle/>
          <a:p>
            <a:pPr defTabSz="914400">
              <a:defRPr/>
            </a:pPr>
            <a:r>
              <a:rPr lang="en-US" sz="1800" b="1" dirty="0" smtClean="0">
                <a:solidFill>
                  <a:schemeClr val="tx2">
                    <a:lumMod val="40000"/>
                    <a:lumOff val="60000"/>
                  </a:schemeClr>
                </a:solidFill>
                <a:latin typeface="Arial" pitchFamily="34" charset="0"/>
                <a:ea typeface="+mn-ea"/>
              </a:rPr>
              <a:t>NCEP?</a:t>
            </a:r>
            <a:endParaRPr lang="en-US" sz="1800" b="1" dirty="0">
              <a:solidFill>
                <a:schemeClr val="tx2">
                  <a:lumMod val="40000"/>
                  <a:lumOff val="60000"/>
                </a:schemeClr>
              </a:solidFill>
              <a:latin typeface="Arial" pitchFamily="34" charset="0"/>
              <a:ea typeface="+mn-ea"/>
            </a:endParaRP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49154"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U.S.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pic>
        <p:nvPicPr>
          <p:cNvPr id="49155" name="Picture 3"/>
          <p:cNvPicPr>
            <a:picLocks noChangeAspect="1" noChangeArrowheads="1"/>
          </p:cNvPicPr>
          <p:nvPr/>
        </p:nvPicPr>
        <p:blipFill>
          <a:blip r:embed="rId2"/>
          <a:srcRect/>
          <a:stretch>
            <a:fillRect/>
          </a:stretch>
        </p:blipFill>
        <p:spPr bwMode="auto">
          <a:xfrm>
            <a:off x="152400" y="228600"/>
            <a:ext cx="508000" cy="533400"/>
          </a:xfrm>
          <a:prstGeom prst="rect">
            <a:avLst/>
          </a:prstGeom>
          <a:noFill/>
          <a:ln w="9525">
            <a:noFill/>
            <a:miter lim="800000"/>
            <a:headEnd/>
            <a:tailEnd/>
          </a:ln>
        </p:spPr>
      </p:pic>
      <p:sp>
        <p:nvSpPr>
          <p:cNvPr id="8" name="Rectangle 7"/>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9" name="Rounded Rectangle 8"/>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endParaRPr lang="en-US" sz="3200" b="1" kern="0" dirty="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Science Tools </a:t>
            </a:r>
            <a:r>
              <a:rPr lang="en-US" sz="3200" b="1" kern="0" dirty="0">
                <a:latin typeface="Calibri" pitchFamily="-106" charset="0"/>
                <a:ea typeface="ＭＳ Ｐゴシック" pitchFamily="1" charset="-128"/>
              </a:rPr>
              <a:t>for </a:t>
            </a:r>
            <a:r>
              <a:rPr lang="en-US" sz="3200" b="1" kern="0" dirty="0" smtClean="0">
                <a:latin typeface="Calibri" pitchFamily="-106" charset="0"/>
                <a:ea typeface="ＭＳ Ｐゴシック" pitchFamily="1" charset="-128"/>
              </a:rPr>
              <a:t>Users (1/3)</a:t>
            </a:r>
            <a:endParaRPr lang="en-US" sz="3200" b="1" kern="0" dirty="0">
              <a:latin typeface="Calibri" pitchFamily="-106" charset="0"/>
              <a:ea typeface="ＭＳ Ｐゴシック" pitchFamily="1" charset="-128"/>
            </a:endParaRPr>
          </a:p>
        </p:txBody>
      </p:sp>
      <p:sp>
        <p:nvSpPr>
          <p:cNvPr id="49158" name="Rectangle 12"/>
          <p:cNvSpPr>
            <a:spLocks noChangeArrowheads="1"/>
          </p:cNvSpPr>
          <p:nvPr/>
        </p:nvSpPr>
        <p:spPr bwMode="auto">
          <a:xfrm>
            <a:off x="381000" y="1371600"/>
            <a:ext cx="8458200" cy="5139869"/>
          </a:xfrm>
          <a:prstGeom prst="rect">
            <a:avLst/>
          </a:prstGeom>
          <a:noFill/>
          <a:ln w="9525">
            <a:noFill/>
            <a:miter lim="800000"/>
            <a:headEnd/>
            <a:tailEnd/>
          </a:ln>
        </p:spPr>
        <p:txBody>
          <a:bodyPr>
            <a:spAutoFit/>
          </a:bodyPr>
          <a:lstStyle/>
          <a:p>
            <a:pPr>
              <a:buFontTx/>
              <a:buChar char="-"/>
            </a:pPr>
            <a:r>
              <a:rPr lang="en-US" dirty="0">
                <a:latin typeface="Calibri" pitchFamily="34" charset="0"/>
              </a:rPr>
              <a:t> </a:t>
            </a:r>
            <a:r>
              <a:rPr lang="en-US" sz="2000" dirty="0">
                <a:cs typeface="Arial" charset="0"/>
              </a:rPr>
              <a:t>Support for assessments, downscaling, diagnostics, </a:t>
            </a:r>
            <a:r>
              <a:rPr lang="en-US" sz="2000" dirty="0" smtClean="0">
                <a:cs typeface="Arial" charset="0"/>
              </a:rPr>
              <a:t>calibration of NWP ensembles and </a:t>
            </a:r>
            <a:r>
              <a:rPr lang="en-US" sz="2000" dirty="0">
                <a:cs typeface="Arial" charset="0"/>
              </a:rPr>
              <a:t>model-to-</a:t>
            </a:r>
            <a:r>
              <a:rPr lang="en-US" sz="2000" dirty="0" err="1">
                <a:cs typeface="Arial" charset="0"/>
              </a:rPr>
              <a:t>obs</a:t>
            </a:r>
            <a:r>
              <a:rPr lang="en-US" sz="2000" dirty="0">
                <a:cs typeface="Arial" charset="0"/>
              </a:rPr>
              <a:t> </a:t>
            </a:r>
            <a:r>
              <a:rPr lang="en-US" sz="2000" dirty="0" smtClean="0">
                <a:cs typeface="Arial" charset="0"/>
              </a:rPr>
              <a:t>inter-comparisons, and aggregations of commonly used variables of NOAA reanalysis datasets.</a:t>
            </a:r>
            <a:endParaRPr lang="en-US" sz="2000" dirty="0">
              <a:cs typeface="Arial" charset="0"/>
            </a:endParaRPr>
          </a:p>
          <a:p>
            <a:endParaRPr lang="en-US" sz="2000" dirty="0">
              <a:cs typeface="Arial" charset="0"/>
            </a:endParaRPr>
          </a:p>
          <a:p>
            <a:pPr>
              <a:buFontTx/>
              <a:buChar char="-"/>
            </a:pPr>
            <a:r>
              <a:rPr lang="en-US" sz="2000" dirty="0">
                <a:cs typeface="Arial" charset="0"/>
              </a:rPr>
              <a:t> </a:t>
            </a:r>
            <a:r>
              <a:rPr lang="en-US" sz="2000" dirty="0" err="1">
                <a:cs typeface="Arial" charset="0"/>
              </a:rPr>
              <a:t>Regridding</a:t>
            </a:r>
            <a:r>
              <a:rPr lang="en-US" sz="2000" dirty="0">
                <a:cs typeface="Arial" charset="0"/>
              </a:rPr>
              <a:t>: Preserving the monthly mean, from high res to low  </a:t>
            </a:r>
          </a:p>
          <a:p>
            <a:r>
              <a:rPr lang="en-US" sz="2000" dirty="0">
                <a:cs typeface="Arial" charset="0"/>
              </a:rPr>
              <a:t>  res and back and forth.</a:t>
            </a:r>
          </a:p>
          <a:p>
            <a:endParaRPr lang="en-US" sz="2000" dirty="0">
              <a:cs typeface="Arial" charset="0"/>
            </a:endParaRPr>
          </a:p>
          <a:p>
            <a:pPr>
              <a:buFontTx/>
              <a:buChar char="-"/>
            </a:pPr>
            <a:r>
              <a:rPr lang="en-US" sz="2000" dirty="0">
                <a:cs typeface="Arial" charset="0"/>
              </a:rPr>
              <a:t> Format Conversions, Transformations &amp; Geo-rectification: </a:t>
            </a:r>
          </a:p>
          <a:p>
            <a:r>
              <a:rPr lang="en-US" sz="2000" dirty="0">
                <a:cs typeface="Arial" charset="0"/>
              </a:rPr>
              <a:t>Grib1,Grib2 to CF complaint </a:t>
            </a:r>
            <a:r>
              <a:rPr lang="en-US" sz="2000" dirty="0" err="1">
                <a:cs typeface="Arial" charset="0"/>
              </a:rPr>
              <a:t>NetCDF</a:t>
            </a:r>
            <a:r>
              <a:rPr lang="en-US" sz="2000" dirty="0">
                <a:cs typeface="Arial" charset="0"/>
              </a:rPr>
              <a:t>; and from NetCDF3 to NetCDF4.</a:t>
            </a:r>
          </a:p>
          <a:p>
            <a:endParaRPr lang="en-US" sz="2000" dirty="0">
              <a:cs typeface="Arial" charset="0"/>
            </a:endParaRPr>
          </a:p>
          <a:p>
            <a:pPr>
              <a:buFontTx/>
              <a:buChar char="-"/>
            </a:pPr>
            <a:r>
              <a:rPr lang="en-US" sz="2000" dirty="0">
                <a:cs typeface="Arial" charset="0"/>
              </a:rPr>
              <a:t>  More general simpler tools for dumping data (of all formats) to</a:t>
            </a:r>
          </a:p>
          <a:p>
            <a:r>
              <a:rPr lang="en-US" sz="2000" dirty="0">
                <a:cs typeface="Arial" charset="0"/>
              </a:rPr>
              <a:t>   CF compliant </a:t>
            </a:r>
            <a:r>
              <a:rPr lang="en-US" sz="2000" dirty="0" err="1">
                <a:cs typeface="Arial" charset="0"/>
              </a:rPr>
              <a:t>NetCDF</a:t>
            </a:r>
            <a:endParaRPr lang="en-US" sz="2000" dirty="0">
              <a:cs typeface="Arial" charset="0"/>
            </a:endParaRPr>
          </a:p>
          <a:p>
            <a:pPr>
              <a:buFontTx/>
              <a:buChar char="-"/>
            </a:pPr>
            <a:endParaRPr lang="en-US" sz="2000" dirty="0">
              <a:cs typeface="Arial" charset="0"/>
            </a:endParaRPr>
          </a:p>
          <a:p>
            <a:pPr>
              <a:buFontTx/>
              <a:buChar char="-"/>
            </a:pPr>
            <a:r>
              <a:rPr lang="en-US" sz="2000" dirty="0">
                <a:cs typeface="Arial" charset="0"/>
              </a:rPr>
              <a:t> Extraction of a pseudo-station location (ARM site for example) </a:t>
            </a:r>
          </a:p>
          <a:p>
            <a:r>
              <a:rPr lang="en-US" sz="2000" dirty="0">
                <a:cs typeface="Arial" charset="0"/>
              </a:rPr>
              <a:t>  from gridded model data using a </a:t>
            </a:r>
            <a:r>
              <a:rPr lang="en-US" sz="2000" dirty="0" err="1">
                <a:cs typeface="Arial" charset="0"/>
              </a:rPr>
              <a:t>Cressman</a:t>
            </a:r>
            <a:r>
              <a:rPr lang="en-US" sz="2000" dirty="0">
                <a:cs typeface="Arial" charset="0"/>
              </a:rPr>
              <a:t> analysis</a:t>
            </a:r>
            <a:endParaRPr lang="en-US" dirty="0">
              <a:latin typeface="Calibri" pitchFamily="34" charset="0"/>
            </a:endParaRPr>
          </a:p>
          <a:p>
            <a:pPr>
              <a:buFontTx/>
              <a:buChar char="-"/>
            </a:pPr>
            <a:endParaRPr lang="en-US" dirty="0">
              <a:latin typeface="Calibri"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914400" y="304800"/>
            <a:ext cx="7239000" cy="1200150"/>
          </a:xfrm>
          <a:prstGeom prst="rect">
            <a:avLst/>
          </a:prstGeom>
          <a:noFill/>
          <a:ln w="9525">
            <a:noFill/>
            <a:miter lim="800000"/>
            <a:headEnd/>
            <a:tailEnd/>
          </a:ln>
        </p:spPr>
        <p:txBody>
          <a:bodyPr>
            <a:spAutoFit/>
          </a:bodyPr>
          <a:lstStyle/>
          <a:p>
            <a:r>
              <a:rPr lang="en-US">
                <a:latin typeface="Calibri" pitchFamily="34" charset="0"/>
              </a:rPr>
              <a:t/>
            </a:r>
            <a:br>
              <a:rPr lang="en-US">
                <a:latin typeface="Calibri" pitchFamily="34" charset="0"/>
              </a:rPr>
            </a:br>
            <a:r>
              <a:rPr lang="en-US">
                <a:latin typeface="Calibri" pitchFamily="34" charset="0"/>
              </a:rPr>
              <a:t/>
            </a:r>
            <a:br>
              <a:rPr lang="en-US">
                <a:latin typeface="Calibri" pitchFamily="34" charset="0"/>
              </a:rPr>
            </a:br>
            <a:endParaRPr lang="en-US">
              <a:latin typeface="Calibri" pitchFamily="34" charset="0"/>
            </a:endParaRPr>
          </a:p>
        </p:txBody>
      </p:sp>
      <p:sp>
        <p:nvSpPr>
          <p:cNvPr id="50179" name="TextBox 5"/>
          <p:cNvSpPr txBox="1">
            <a:spLocks noChangeArrowheads="1"/>
          </p:cNvSpPr>
          <p:nvPr/>
        </p:nvSpPr>
        <p:spPr bwMode="auto">
          <a:xfrm>
            <a:off x="381000" y="1311275"/>
            <a:ext cx="8534400" cy="3954929"/>
          </a:xfrm>
          <a:prstGeom prst="rect">
            <a:avLst/>
          </a:prstGeom>
          <a:noFill/>
          <a:ln w="9525">
            <a:noFill/>
            <a:miter lim="800000"/>
            <a:headEnd/>
            <a:tailEnd/>
          </a:ln>
        </p:spPr>
        <p:txBody>
          <a:bodyPr>
            <a:spAutoFit/>
          </a:bodyPr>
          <a:lstStyle/>
          <a:p>
            <a:r>
              <a:rPr lang="en-US" sz="2000" b="1" dirty="0">
                <a:solidFill>
                  <a:srgbClr val="6C9BE0"/>
                </a:solidFill>
                <a:cs typeface="Arial" charset="0"/>
              </a:rPr>
              <a:t>NCMP ADVANCED / INTERMEDIATE USERS</a:t>
            </a:r>
          </a:p>
          <a:p>
            <a:endParaRPr lang="en-US" sz="1100" dirty="0">
              <a:cs typeface="Arial" charset="0"/>
            </a:endParaRPr>
          </a:p>
          <a:p>
            <a:pPr>
              <a:buFont typeface="Arial" charset="0"/>
              <a:buChar char="•"/>
            </a:pPr>
            <a:r>
              <a:rPr lang="en-US" sz="2000" dirty="0" smtClean="0">
                <a:cs typeface="Arial" charset="0"/>
              </a:rPr>
              <a:t> </a:t>
            </a:r>
            <a:r>
              <a:rPr lang="en-US" sz="2000" u="sng" dirty="0">
                <a:cs typeface="Arial" charset="0"/>
              </a:rPr>
              <a:t>Incorporate first look diagnostic capabilities</a:t>
            </a:r>
            <a:r>
              <a:rPr lang="en-US" sz="2000" dirty="0">
                <a:cs typeface="Arial" charset="0"/>
              </a:rPr>
              <a:t>.  These could be both a thumbnail plot, brief description, resultant data in </a:t>
            </a:r>
            <a:r>
              <a:rPr lang="en-US" sz="2000" dirty="0" err="1">
                <a:cs typeface="Arial" charset="0"/>
              </a:rPr>
              <a:t>NetCDF</a:t>
            </a:r>
            <a:r>
              <a:rPr lang="en-US" sz="2000" dirty="0">
                <a:cs typeface="Arial" charset="0"/>
              </a:rPr>
              <a:t> form and (initially) python source code and OGC compliant (ESRI) plots. </a:t>
            </a:r>
          </a:p>
          <a:p>
            <a:endParaRPr lang="en-US" sz="2000" dirty="0">
              <a:cs typeface="Arial" charset="0"/>
            </a:endParaRPr>
          </a:p>
          <a:p>
            <a:pPr>
              <a:buFont typeface="Arial" charset="0"/>
              <a:buChar char="•"/>
            </a:pPr>
            <a:r>
              <a:rPr lang="en-US" sz="2000" dirty="0">
                <a:cs typeface="Arial" charset="0"/>
              </a:rPr>
              <a:t> </a:t>
            </a:r>
            <a:r>
              <a:rPr lang="en-US" sz="2000" u="sng" dirty="0">
                <a:cs typeface="Arial" charset="0"/>
              </a:rPr>
              <a:t>Average Annual cycles</a:t>
            </a:r>
            <a:r>
              <a:rPr lang="en-US" sz="2000" dirty="0">
                <a:cs typeface="Arial" charset="0"/>
              </a:rPr>
              <a:t>, diurnal cycles, annual averages, examination of anomalies, measures of extreme events, climate sensitivity, decadal trends, ratio of variances, Empirical Orthogonal Functions and where applicable comparisons to observations.</a:t>
            </a:r>
          </a:p>
          <a:p>
            <a:pPr>
              <a:buFont typeface="Arial" charset="0"/>
              <a:buChar char="•"/>
            </a:pPr>
            <a:endParaRPr lang="en-US" sz="2000" dirty="0">
              <a:cs typeface="Arial" charset="0"/>
            </a:endParaRPr>
          </a:p>
          <a:p>
            <a:pPr>
              <a:buFont typeface="Arial" charset="0"/>
              <a:buChar char="•"/>
            </a:pPr>
            <a:r>
              <a:rPr lang="en-US" sz="2000" dirty="0">
                <a:cs typeface="Arial" charset="0"/>
              </a:rPr>
              <a:t> </a:t>
            </a:r>
            <a:r>
              <a:rPr lang="en-US" sz="2000" u="sng" dirty="0">
                <a:cs typeface="Arial" charset="0"/>
              </a:rPr>
              <a:t>Examination of tropical variability</a:t>
            </a:r>
            <a:r>
              <a:rPr lang="en-US" sz="2000" dirty="0">
                <a:cs typeface="Arial" charset="0"/>
              </a:rPr>
              <a:t>, calculation of ENSO indices, simulation of satellite measures from both models and observations </a:t>
            </a:r>
          </a:p>
        </p:txBody>
      </p:sp>
      <p:pic>
        <p:nvPicPr>
          <p:cNvPr id="50180" name="Picture 3"/>
          <p:cNvPicPr>
            <a:picLocks noChangeAspect="1" noChangeArrowheads="1"/>
          </p:cNvPicPr>
          <p:nvPr/>
        </p:nvPicPr>
        <p:blipFill>
          <a:blip r:embed="rId2"/>
          <a:srcRect/>
          <a:stretch>
            <a:fillRect/>
          </a:stretch>
        </p:blipFill>
        <p:spPr bwMode="auto">
          <a:xfrm>
            <a:off x="152400" y="228600"/>
            <a:ext cx="508000" cy="533400"/>
          </a:xfrm>
          <a:prstGeom prst="rect">
            <a:avLst/>
          </a:prstGeom>
          <a:noFill/>
          <a:ln w="9525">
            <a:noFill/>
            <a:miter lim="800000"/>
            <a:headEnd/>
            <a:tailEnd/>
          </a:ln>
        </p:spPr>
      </p:pic>
      <p:sp>
        <p:nvSpPr>
          <p:cNvPr id="7" name="Rectangle 6"/>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endParaRPr lang="en-US" sz="3200" b="1" kern="0" dirty="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Science Tools for Users (2/3)</a:t>
            </a:r>
            <a:endParaRPr lang="en-US" sz="3200" b="1" kern="0" dirty="0">
              <a:latin typeface="Calibri" pitchFamily="-106" charset="0"/>
              <a:ea typeface="ＭＳ Ｐゴシック" pitchFamily="1" charset="-128"/>
            </a:endParaRPr>
          </a:p>
        </p:txBody>
      </p:sp>
      <p:sp>
        <p:nvSpPr>
          <p:cNvPr id="50183"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NOAA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p:cNvSpPr txBox="1">
            <a:spLocks noChangeArrowheads="1"/>
          </p:cNvSpPr>
          <p:nvPr/>
        </p:nvSpPr>
        <p:spPr bwMode="auto">
          <a:xfrm>
            <a:off x="457200" y="1184275"/>
            <a:ext cx="8305800" cy="4816703"/>
          </a:xfrm>
          <a:prstGeom prst="rect">
            <a:avLst/>
          </a:prstGeom>
          <a:noFill/>
          <a:ln w="9525">
            <a:noFill/>
            <a:miter lim="800000"/>
            <a:headEnd/>
            <a:tailEnd/>
          </a:ln>
        </p:spPr>
        <p:txBody>
          <a:bodyPr>
            <a:spAutoFit/>
          </a:bodyPr>
          <a:lstStyle/>
          <a:p>
            <a:r>
              <a:rPr lang="en-US" sz="2000" b="1" dirty="0">
                <a:solidFill>
                  <a:srgbClr val="6C9BE0"/>
                </a:solidFill>
                <a:cs typeface="Arial" charset="0"/>
              </a:rPr>
              <a:t>PROFESSIONAL USERS- </a:t>
            </a:r>
            <a:r>
              <a:rPr lang="en-US" sz="1600" b="1" dirty="0">
                <a:solidFill>
                  <a:srgbClr val="6C9BE0"/>
                </a:solidFill>
                <a:cs typeface="Arial" charset="0"/>
              </a:rPr>
              <a:t>Diagnostics &amp; Model-to-</a:t>
            </a:r>
            <a:r>
              <a:rPr lang="en-US" sz="1600" b="1" dirty="0" err="1">
                <a:solidFill>
                  <a:srgbClr val="6C9BE0"/>
                </a:solidFill>
                <a:cs typeface="Arial" charset="0"/>
              </a:rPr>
              <a:t>Obs</a:t>
            </a:r>
            <a:r>
              <a:rPr lang="en-US" sz="1600" b="1" dirty="0">
                <a:solidFill>
                  <a:srgbClr val="6C9BE0"/>
                </a:solidFill>
                <a:cs typeface="Arial" charset="0"/>
              </a:rPr>
              <a:t> Inter-comparisons  </a:t>
            </a:r>
            <a:endParaRPr lang="en-US" sz="1400" b="1" dirty="0">
              <a:solidFill>
                <a:srgbClr val="6C9BE0"/>
              </a:solidFill>
              <a:cs typeface="Arial" charset="0"/>
            </a:endParaRPr>
          </a:p>
          <a:p>
            <a:pPr>
              <a:buFont typeface="Arial" charset="0"/>
              <a:buChar char="•"/>
            </a:pPr>
            <a:r>
              <a:rPr lang="en-US" sz="1800" dirty="0">
                <a:cs typeface="Arial" charset="0"/>
              </a:rPr>
              <a:t>  </a:t>
            </a:r>
            <a:r>
              <a:rPr lang="en-US" sz="1800" dirty="0" smtClean="0">
                <a:cs typeface="Arial" charset="0"/>
              </a:rPr>
              <a:t>On-line </a:t>
            </a:r>
            <a:r>
              <a:rPr lang="en-US" sz="1800" dirty="0">
                <a:cs typeface="Arial" charset="0"/>
              </a:rPr>
              <a:t>access to Climate Model Analytical </a:t>
            </a:r>
            <a:r>
              <a:rPr lang="en-US" sz="1800" dirty="0" err="1">
                <a:cs typeface="Arial" charset="0"/>
              </a:rPr>
              <a:t>Egines</a:t>
            </a:r>
            <a:endParaRPr lang="en-US" sz="1800" dirty="0">
              <a:cs typeface="Arial" charset="0"/>
            </a:endParaRPr>
          </a:p>
          <a:p>
            <a:pPr lvl="1">
              <a:buFont typeface="Arial" charset="0"/>
              <a:buChar char="•"/>
            </a:pPr>
            <a:r>
              <a:rPr lang="en-US" sz="1800" dirty="0">
                <a:cs typeface="Arial" charset="0"/>
              </a:rPr>
              <a:t> </a:t>
            </a:r>
            <a:r>
              <a:rPr lang="en-US" sz="1600" dirty="0">
                <a:cs typeface="Arial" charset="0"/>
              </a:rPr>
              <a:t>Climate model Data Analysis Tool (CDAT) for advanced model diagnostics and model-to-</a:t>
            </a:r>
            <a:r>
              <a:rPr lang="en-US" sz="1600" dirty="0" err="1">
                <a:cs typeface="Arial" charset="0"/>
              </a:rPr>
              <a:t>obs</a:t>
            </a:r>
            <a:r>
              <a:rPr lang="en-US" sz="1600" dirty="0">
                <a:cs typeface="Arial" charset="0"/>
              </a:rPr>
              <a:t> </a:t>
            </a:r>
            <a:r>
              <a:rPr lang="en-US" sz="1600" dirty="0" err="1">
                <a:cs typeface="Arial" charset="0"/>
              </a:rPr>
              <a:t>intercomparisons</a:t>
            </a:r>
            <a:r>
              <a:rPr lang="en-US" sz="1600" dirty="0">
                <a:cs typeface="Arial" charset="0"/>
              </a:rPr>
              <a:t>.  </a:t>
            </a:r>
          </a:p>
          <a:p>
            <a:pPr lvl="1">
              <a:buFont typeface="Arial" charset="0"/>
              <a:buChar char="•"/>
            </a:pPr>
            <a:r>
              <a:rPr lang="en-US" sz="1600" dirty="0">
                <a:cs typeface="Arial" charset="0"/>
              </a:rPr>
              <a:t> other tools such as NCDC’s SPEC (</a:t>
            </a:r>
            <a:r>
              <a:rPr lang="en-US" sz="1600" dirty="0" err="1">
                <a:cs typeface="Arial" charset="0"/>
              </a:rPr>
              <a:t>Ansari</a:t>
            </a:r>
            <a:r>
              <a:rPr lang="en-US" sz="1600" dirty="0">
                <a:cs typeface="Arial" charset="0"/>
              </a:rPr>
              <a:t> et al) will be leveraged to a help develop thumbnail plots generated from CDAT python code as to be extensible with CDAT to accurately geo-locate non-discrete points to grids. </a:t>
            </a:r>
            <a:r>
              <a:rPr lang="en-US" sz="1600" dirty="0" smtClean="0">
                <a:cs typeface="Arial" charset="0"/>
              </a:rPr>
              <a:t> </a:t>
            </a:r>
            <a:endParaRPr lang="en-US" sz="1600" dirty="0">
              <a:cs typeface="Arial" charset="0"/>
            </a:endParaRPr>
          </a:p>
          <a:p>
            <a:endParaRPr lang="en-US" sz="1100" dirty="0">
              <a:cs typeface="Arial" charset="0"/>
            </a:endParaRPr>
          </a:p>
          <a:p>
            <a:pPr>
              <a:buFont typeface="Arial" charset="0"/>
              <a:buChar char="•"/>
            </a:pPr>
            <a:r>
              <a:rPr lang="en-US" sz="1800" dirty="0">
                <a:cs typeface="Arial" charset="0"/>
              </a:rPr>
              <a:t> Variability (identification of regions of climate sensitivity)</a:t>
            </a:r>
          </a:p>
          <a:p>
            <a:pPr lvl="1">
              <a:buFont typeface="Arial" charset="0"/>
              <a:buChar char="•"/>
            </a:pPr>
            <a:r>
              <a:rPr lang="en-US" sz="1600" dirty="0">
                <a:cs typeface="Arial" charset="0"/>
              </a:rPr>
              <a:t>Tools will be  developed to find a simple ratio of variances for (projected model results) / (observations) </a:t>
            </a:r>
          </a:p>
          <a:p>
            <a:pPr lvl="1">
              <a:buFont typeface="Arial" charset="0"/>
              <a:buChar char="•"/>
            </a:pPr>
            <a:r>
              <a:rPr lang="en-US" sz="1600" dirty="0">
                <a:cs typeface="Arial" charset="0"/>
              </a:rPr>
              <a:t> e.g., Twentieth Century Reanalysis Project, or Climate of the 20</a:t>
            </a:r>
            <a:r>
              <a:rPr lang="en-US" sz="1600" baseline="30000" dirty="0">
                <a:cs typeface="Arial" charset="0"/>
              </a:rPr>
              <a:t>th</a:t>
            </a:r>
            <a:r>
              <a:rPr lang="en-US" sz="1600" dirty="0">
                <a:cs typeface="Arial" charset="0"/>
              </a:rPr>
              <a:t> Century run or, 2x or 4xCO2 GFDL IPCC </a:t>
            </a:r>
            <a:r>
              <a:rPr lang="en-US" sz="1600" dirty="0" err="1">
                <a:cs typeface="Arial" charset="0"/>
              </a:rPr>
              <a:t>CM.x</a:t>
            </a:r>
            <a:r>
              <a:rPr lang="en-US" sz="1600" dirty="0">
                <a:cs typeface="Arial" charset="0"/>
              </a:rPr>
              <a:t> runs</a:t>
            </a:r>
          </a:p>
          <a:p>
            <a:endParaRPr lang="en-US" sz="1200" dirty="0">
              <a:cs typeface="Arial" charset="0"/>
            </a:endParaRPr>
          </a:p>
          <a:p>
            <a:pPr>
              <a:buFont typeface="Arial" charset="0"/>
              <a:buChar char="•"/>
            </a:pPr>
            <a:r>
              <a:rPr lang="en-US" sz="1800" dirty="0">
                <a:cs typeface="Arial" charset="0"/>
              </a:rPr>
              <a:t> Decadal Temperature Trends and Average Annual Cycles </a:t>
            </a:r>
          </a:p>
          <a:p>
            <a:r>
              <a:rPr lang="en-US" sz="1600" dirty="0">
                <a:cs typeface="Arial" charset="0"/>
              </a:rPr>
              <a:t>Anomalies can be pre-staged.  Average annual cycle differences between a control run and a doubled CO2 would infer that presently </a:t>
            </a:r>
            <a:r>
              <a:rPr lang="en-US" sz="1600" dirty="0" err="1">
                <a:cs typeface="Arial" charset="0"/>
              </a:rPr>
              <a:t>precip</a:t>
            </a:r>
            <a:r>
              <a:rPr lang="en-US" sz="1600" dirty="0">
                <a:cs typeface="Arial" charset="0"/>
              </a:rPr>
              <a:t> maximums are in June – but in a 2xCO2 run </a:t>
            </a:r>
            <a:r>
              <a:rPr lang="en-US" sz="1600" dirty="0" err="1">
                <a:cs typeface="Arial" charset="0"/>
              </a:rPr>
              <a:t>precip</a:t>
            </a:r>
            <a:r>
              <a:rPr lang="en-US" sz="1600" dirty="0">
                <a:cs typeface="Arial" charset="0"/>
              </a:rPr>
              <a:t> maximizes in January.  These are important direct measures appropriate for an advanced audience.</a:t>
            </a:r>
            <a:endParaRPr lang="en-US" dirty="0">
              <a:latin typeface="Calibri" pitchFamily="34" charset="0"/>
            </a:endParaRPr>
          </a:p>
        </p:txBody>
      </p:sp>
      <p:pic>
        <p:nvPicPr>
          <p:cNvPr id="51203" name="Picture 3"/>
          <p:cNvPicPr>
            <a:picLocks noChangeAspect="1" noChangeArrowheads="1"/>
          </p:cNvPicPr>
          <p:nvPr/>
        </p:nvPicPr>
        <p:blipFill>
          <a:blip r:embed="rId2"/>
          <a:srcRect/>
          <a:stretch>
            <a:fillRect/>
          </a:stretch>
        </p:blipFill>
        <p:spPr bwMode="auto">
          <a:xfrm>
            <a:off x="152400" y="228600"/>
            <a:ext cx="508000" cy="533400"/>
          </a:xfrm>
          <a:prstGeom prst="rect">
            <a:avLst/>
          </a:prstGeom>
          <a:noFill/>
          <a:ln w="9525">
            <a:noFill/>
            <a:miter lim="800000"/>
            <a:headEnd/>
            <a:tailEnd/>
          </a:ln>
        </p:spPr>
      </p:pic>
      <p:sp>
        <p:nvSpPr>
          <p:cNvPr id="5" name="Rectangle 4"/>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6" name="Rounded Rectangle 5"/>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NCMP</a:t>
            </a:r>
            <a:endParaRPr lang="en-US" sz="3200" b="1" kern="0" dirty="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Science Tools for Users (3/3)</a:t>
            </a:r>
            <a:endParaRPr lang="en-US" sz="3200" b="1" kern="0" dirty="0">
              <a:latin typeface="Calibri" pitchFamily="-106" charset="0"/>
              <a:ea typeface="ＭＳ Ｐゴシック" pitchFamily="1" charset="-128"/>
            </a:endParaRPr>
          </a:p>
        </p:txBody>
      </p:sp>
      <p:sp>
        <p:nvSpPr>
          <p:cNvPr id="51206"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NOAA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xfrm>
            <a:off x="1371600" y="685800"/>
            <a:ext cx="7315200" cy="533400"/>
          </a:xfrm>
        </p:spPr>
        <p:txBody>
          <a:bodyPr wrap="square" numCol="1" anchorCtr="0" compatLnSpc="1">
            <a:prstTxWarp prst="textNoShape">
              <a:avLst/>
            </a:prstTxWarp>
          </a:bodyPr>
          <a:lstStyle/>
          <a:p>
            <a:pPr marL="342900" indent="-342900" eaLnBrk="1" hangingPunct="1">
              <a:spcBef>
                <a:spcPct val="20000"/>
              </a:spcBef>
            </a:pPr>
            <a:r>
              <a:rPr lang="en-US" dirty="0" smtClean="0">
                <a:latin typeface="Times New Roman" pitchFamily="18" charset="0"/>
                <a:cs typeface="Times New Roman" pitchFamily="18" charset="0"/>
              </a:rPr>
              <a:t>Simple Measures </a:t>
            </a:r>
            <a:r>
              <a:rPr lang="en-US" dirty="0" smtClean="0">
                <a:latin typeface="Times New Roman" pitchFamily="18" charset="0"/>
                <a:cs typeface="Times New Roman" pitchFamily="18" charset="0"/>
              </a:rPr>
              <a:t>of sensitivity/indices:</a:t>
            </a:r>
          </a:p>
        </p:txBody>
      </p:sp>
      <p:sp>
        <p:nvSpPr>
          <p:cNvPr id="54275" name="Content Placeholder 2"/>
          <p:cNvSpPr txBox="1">
            <a:spLocks/>
          </p:cNvSpPr>
          <p:nvPr/>
        </p:nvSpPr>
        <p:spPr bwMode="auto">
          <a:xfrm>
            <a:off x="609600" y="1722438"/>
            <a:ext cx="8229600" cy="4525962"/>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Ratio of variances </a:t>
            </a:r>
            <a:r>
              <a:rPr lang="en-US" dirty="0">
                <a:latin typeface="Times New Roman" pitchFamily="18" charset="0"/>
                <a:cs typeface="Times New Roman" pitchFamily="18" charset="0"/>
              </a:rPr>
              <a:t>of (surface temperature)/(skin temperature)</a:t>
            </a:r>
          </a:p>
          <a:p>
            <a:pPr marL="342900" indent="-342900" eaLnBrk="0" hangingPunct="0">
              <a:spcBef>
                <a:spcPct val="20000"/>
              </a:spcBef>
              <a:buFont typeface="Arial" charset="0"/>
              <a:buNone/>
            </a:pPr>
            <a:r>
              <a:rPr lang="en-US" dirty="0">
                <a:latin typeface="Times New Roman" pitchFamily="18" charset="0"/>
                <a:cs typeface="Times New Roman" pitchFamily="18" charset="0"/>
              </a:rPr>
              <a:t>- </a:t>
            </a:r>
            <a:r>
              <a:rPr lang="en-US" u="sng" dirty="0" err="1">
                <a:latin typeface="Times New Roman" pitchFamily="18" charset="0"/>
                <a:cs typeface="Times New Roman" pitchFamily="18" charset="0"/>
              </a:rPr>
              <a:t>Radiative</a:t>
            </a:r>
            <a:r>
              <a:rPr lang="en-US" u="sng" dirty="0">
                <a:latin typeface="Times New Roman" pitchFamily="18" charset="0"/>
                <a:cs typeface="Times New Roman" pitchFamily="18" charset="0"/>
              </a:rPr>
              <a:t> flux measures</a:t>
            </a:r>
            <a:r>
              <a:rPr lang="en-US" dirty="0">
                <a:latin typeface="Times New Roman" pitchFamily="18" charset="0"/>
                <a:cs typeface="Times New Roman" pitchFamily="18" charset="0"/>
              </a:rPr>
              <a:t>:  TOA and surface SW and LW</a:t>
            </a:r>
          </a:p>
          <a:p>
            <a:pPr marL="342900" indent="-342900" eaLnBrk="0" hangingPunct="0">
              <a:spcBef>
                <a:spcPct val="20000"/>
              </a:spcBef>
              <a:buFont typeface="Arial" charset="0"/>
              <a:buNone/>
            </a:pPr>
            <a:r>
              <a:rPr lang="en-US" dirty="0">
                <a:latin typeface="Times New Roman" pitchFamily="18" charset="0"/>
                <a:cs typeface="Times New Roman" pitchFamily="18" charset="0"/>
              </a:rPr>
              <a:t>- Examination of vertical structure of simulated Cloud fraction</a:t>
            </a:r>
          </a:p>
          <a:p>
            <a:pPr marL="342900" indent="-342900" eaLnBrk="0" hangingPunct="0">
              <a:spcBef>
                <a:spcPct val="20000"/>
              </a:spcBef>
              <a:buFont typeface="Arial" charset="0"/>
              <a:buNone/>
            </a:pP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Investigate quantification </a:t>
            </a:r>
            <a:r>
              <a:rPr lang="en-US" dirty="0">
                <a:latin typeface="Times New Roman" pitchFamily="18" charset="0"/>
                <a:cs typeface="Times New Roman" pitchFamily="18" charset="0"/>
              </a:rPr>
              <a:t>of surface </a:t>
            </a:r>
            <a:r>
              <a:rPr lang="en-US" dirty="0" err="1">
                <a:latin typeface="Times New Roman" pitchFamily="18" charset="0"/>
                <a:cs typeface="Times New Roman" pitchFamily="18" charset="0"/>
              </a:rPr>
              <a:t>albedo</a:t>
            </a:r>
            <a:r>
              <a:rPr lang="en-US" dirty="0">
                <a:latin typeface="Times New Roman" pitchFamily="18" charset="0"/>
                <a:cs typeface="Times New Roman" pitchFamily="18" charset="0"/>
              </a:rPr>
              <a:t> and </a:t>
            </a:r>
            <a:r>
              <a:rPr lang="en-US" dirty="0" smtClean="0">
                <a:latin typeface="Times New Roman" pitchFamily="18" charset="0"/>
                <a:cs typeface="Times New Roman" pitchFamily="18" charset="0"/>
              </a:rPr>
              <a:t>change</a:t>
            </a:r>
            <a:endParaRPr lang="en-US" dirty="0">
              <a:latin typeface="Times New Roman" pitchFamily="18" charset="0"/>
              <a:cs typeface="Times New Roman" pitchFamily="18" charset="0"/>
            </a:endParaRPr>
          </a:p>
          <a:p>
            <a:pPr marL="342900" indent="-342900" eaLnBrk="0" hangingPunct="0">
              <a:spcBef>
                <a:spcPct val="20000"/>
              </a:spcBef>
              <a:buFont typeface="Arial" charset="0"/>
              <a:buNone/>
            </a:pPr>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Quantification of extreme events </a:t>
            </a:r>
            <a:r>
              <a:rPr lang="en-US" dirty="0">
                <a:latin typeface="Times New Roman" pitchFamily="18" charset="0"/>
                <a:cs typeface="Times New Roman" pitchFamily="18" charset="0"/>
              </a:rPr>
              <a:t>from models compared to observations (frequency and magnitude) </a:t>
            </a:r>
          </a:p>
          <a:p>
            <a:pPr marL="342900" indent="-342900" eaLnBrk="0" hangingPunct="0">
              <a:spcBef>
                <a:spcPct val="20000"/>
              </a:spcBef>
              <a:buFont typeface="Arial" charset="0"/>
              <a:buNone/>
            </a:pPr>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Derived ENSO, NAO, indices </a:t>
            </a:r>
            <a:r>
              <a:rPr lang="en-US" dirty="0">
                <a:latin typeface="Times New Roman" pitchFamily="18" charset="0"/>
                <a:cs typeface="Times New Roman" pitchFamily="18" charset="0"/>
              </a:rPr>
              <a:t>compared to observations, emphasize timing of </a:t>
            </a:r>
            <a:r>
              <a:rPr lang="en-US" dirty="0" smtClean="0">
                <a:latin typeface="Times New Roman" pitchFamily="18" charset="0"/>
                <a:cs typeface="Times New Roman" pitchFamily="18" charset="0"/>
              </a:rPr>
              <a:t>reoccurrence </a:t>
            </a:r>
            <a:r>
              <a:rPr lang="en-US" dirty="0">
                <a:latin typeface="Times New Roman" pitchFamily="18" charset="0"/>
                <a:cs typeface="Times New Roman" pitchFamily="18" charset="0"/>
              </a:rPr>
              <a:t>and magnitude.</a:t>
            </a:r>
          </a:p>
          <a:p>
            <a:pPr marL="342900" indent="-342900" eaLnBrk="0" hangingPunct="0">
              <a:spcBef>
                <a:spcPct val="20000"/>
              </a:spcBef>
              <a:buFont typeface="Arial" charset="0"/>
              <a:buNone/>
            </a:pPr>
            <a:r>
              <a:rPr lang="en-US" dirty="0">
                <a:latin typeface="Times New Roman" pitchFamily="18" charset="0"/>
                <a:cs typeface="Times New Roman" pitchFamily="18" charset="0"/>
              </a:rPr>
              <a:t>- Simulation of satellite measures from model data</a:t>
            </a:r>
          </a:p>
          <a:p>
            <a:pPr marL="342900" indent="-342900" eaLnBrk="0" hangingPunct="0">
              <a:spcBef>
                <a:spcPct val="20000"/>
              </a:spcBef>
              <a:buFont typeface="Arial" charset="0"/>
              <a:buNone/>
            </a:pPr>
            <a:r>
              <a:rPr lang="en-US" dirty="0">
                <a:latin typeface="Times New Roman" pitchFamily="18" charset="0"/>
                <a:cs typeface="Times New Roman" pitchFamily="18" charset="0"/>
              </a:rPr>
              <a:t>	ratio of variance of skin temp and simulated measure</a:t>
            </a: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304800" y="1524000"/>
            <a:ext cx="4233863" cy="2032000"/>
          </a:xfrm>
          <a:prstGeom prst="rect">
            <a:avLst/>
          </a:prstGeom>
          <a:noFill/>
          <a:ln w="9525">
            <a:noFill/>
            <a:miter lim="800000"/>
            <a:headEnd/>
            <a:tailEnd/>
          </a:ln>
        </p:spPr>
        <p:txBody>
          <a:bodyPr wrap="none">
            <a:spAutoFit/>
          </a:bodyPr>
          <a:lstStyle/>
          <a:p>
            <a:r>
              <a:rPr lang="en-US" sz="1400"/>
              <a:t>Climate of the 20</a:t>
            </a:r>
            <a:r>
              <a:rPr lang="en-US" sz="1400" baseline="30000"/>
              <a:t>th</a:t>
            </a:r>
            <a:r>
              <a:rPr lang="en-US" sz="1400"/>
              <a:t> century runs (Annual averages):</a:t>
            </a:r>
          </a:p>
          <a:p>
            <a:r>
              <a:rPr lang="en-US" sz="1400"/>
              <a:t>Global variance of surface temperature (C).</a:t>
            </a:r>
          </a:p>
          <a:p>
            <a:endParaRPr lang="en-US" sz="1400"/>
          </a:p>
          <a:p>
            <a:r>
              <a:rPr lang="en-US" sz="1400"/>
              <a:t>NCEP/NCAR R2 reanalysis (1948-2000)  = 0.064</a:t>
            </a:r>
          </a:p>
          <a:p>
            <a:r>
              <a:rPr lang="en-US" sz="1400"/>
              <a:t>GFDL 2.1 (1948-2000)                               = 0.071</a:t>
            </a:r>
          </a:p>
          <a:p>
            <a:endParaRPr lang="en-US" sz="1400"/>
          </a:p>
          <a:p>
            <a:r>
              <a:rPr lang="en-US" sz="1400"/>
              <a:t>GFDL 2.1 (2000-2099)  A2                         = 0.841</a:t>
            </a:r>
          </a:p>
          <a:p>
            <a:r>
              <a:rPr lang="en-US" sz="1400"/>
              <a:t>GFDL 2.1 (2000-2099)  A1B                       = 0.553</a:t>
            </a:r>
          </a:p>
          <a:p>
            <a:r>
              <a:rPr lang="en-US" sz="1400"/>
              <a:t>GFDL 2.1 (2000-2099)  B1                         = 0.193</a:t>
            </a:r>
          </a:p>
        </p:txBody>
      </p:sp>
      <p:pic>
        <p:nvPicPr>
          <p:cNvPr id="29699" name="Picture 4" descr="ratio_sub1.gif"/>
          <p:cNvPicPr>
            <a:picLocks noChangeAspect="1"/>
          </p:cNvPicPr>
          <p:nvPr/>
        </p:nvPicPr>
        <p:blipFill>
          <a:blip r:embed="rId2"/>
          <a:srcRect/>
          <a:stretch>
            <a:fillRect/>
          </a:stretch>
        </p:blipFill>
        <p:spPr bwMode="auto">
          <a:xfrm>
            <a:off x="4648200" y="973138"/>
            <a:ext cx="4191000" cy="3141662"/>
          </a:xfrm>
          <a:prstGeom prst="rect">
            <a:avLst/>
          </a:prstGeom>
          <a:noFill/>
          <a:ln w="9525">
            <a:noFill/>
            <a:miter lim="800000"/>
            <a:headEnd/>
            <a:tailEnd/>
          </a:ln>
        </p:spPr>
      </p:pic>
      <p:pic>
        <p:nvPicPr>
          <p:cNvPr id="29700" name="Picture 5" descr="ratio_sub2.gif"/>
          <p:cNvPicPr>
            <a:picLocks noChangeAspect="1"/>
          </p:cNvPicPr>
          <p:nvPr/>
        </p:nvPicPr>
        <p:blipFill>
          <a:blip r:embed="rId3"/>
          <a:srcRect/>
          <a:stretch>
            <a:fillRect/>
          </a:stretch>
        </p:blipFill>
        <p:spPr bwMode="auto">
          <a:xfrm>
            <a:off x="4648200" y="3640138"/>
            <a:ext cx="4191000" cy="3141662"/>
          </a:xfrm>
          <a:prstGeom prst="rect">
            <a:avLst/>
          </a:prstGeom>
          <a:noFill/>
          <a:ln w="9525">
            <a:noFill/>
            <a:miter lim="800000"/>
            <a:headEnd/>
            <a:tailEnd/>
          </a:ln>
        </p:spPr>
      </p:pic>
      <p:sp>
        <p:nvSpPr>
          <p:cNvPr id="8" name="TextBox 7"/>
          <p:cNvSpPr txBox="1"/>
          <p:nvPr/>
        </p:nvSpPr>
        <p:spPr>
          <a:xfrm>
            <a:off x="7543800" y="3733800"/>
            <a:ext cx="1095172" cy="369332"/>
          </a:xfrm>
          <a:prstGeom prst="rect">
            <a:avLst/>
          </a:prstGeom>
          <a:noFill/>
        </p:spPr>
        <p:txBody>
          <a:bodyPr wrap="none">
            <a:spAutoFit/>
          </a:bodyPr>
          <a:lstStyle/>
          <a:p>
            <a:pPr>
              <a:defRPr/>
            </a:pPr>
            <a:r>
              <a:rPr lang="en-US" dirty="0">
                <a:ln>
                  <a:solidFill>
                    <a:srgbClr val="FF0000"/>
                  </a:solidFill>
                </a:ln>
                <a:ea typeface="ＭＳ Ｐゴシック"/>
                <a:cs typeface="ＭＳ Ｐゴシック"/>
              </a:rPr>
              <a:t>SRESA2</a:t>
            </a:r>
          </a:p>
        </p:txBody>
      </p:sp>
      <p:sp>
        <p:nvSpPr>
          <p:cNvPr id="9" name="TextBox 8"/>
          <p:cNvSpPr txBox="1"/>
          <p:nvPr/>
        </p:nvSpPr>
        <p:spPr>
          <a:xfrm>
            <a:off x="7696200" y="1143000"/>
            <a:ext cx="928459" cy="369332"/>
          </a:xfrm>
          <a:prstGeom prst="rect">
            <a:avLst/>
          </a:prstGeom>
          <a:noFill/>
        </p:spPr>
        <p:txBody>
          <a:bodyPr wrap="none">
            <a:spAutoFit/>
          </a:bodyPr>
          <a:lstStyle/>
          <a:p>
            <a:pPr>
              <a:defRPr/>
            </a:pPr>
            <a:r>
              <a:rPr lang="en-US" dirty="0">
                <a:ln>
                  <a:solidFill>
                    <a:srgbClr val="FF0000"/>
                  </a:solidFill>
                </a:ln>
                <a:ea typeface="ＭＳ Ｐゴシック"/>
                <a:cs typeface="ＭＳ Ｐゴシック"/>
              </a:rPr>
              <a:t>20C3M</a:t>
            </a:r>
          </a:p>
        </p:txBody>
      </p:sp>
      <p:sp>
        <p:nvSpPr>
          <p:cNvPr id="29703" name="TextBox 8"/>
          <p:cNvSpPr txBox="1">
            <a:spLocks noChangeArrowheads="1"/>
          </p:cNvSpPr>
          <p:nvPr/>
        </p:nvSpPr>
        <p:spPr bwMode="auto">
          <a:xfrm>
            <a:off x="381000" y="4419600"/>
            <a:ext cx="4270375" cy="1200150"/>
          </a:xfrm>
          <a:prstGeom prst="rect">
            <a:avLst/>
          </a:prstGeom>
          <a:noFill/>
          <a:ln w="9525">
            <a:solidFill>
              <a:schemeClr val="tx1"/>
            </a:solidFill>
            <a:miter lim="800000"/>
            <a:headEnd/>
            <a:tailEnd/>
          </a:ln>
        </p:spPr>
        <p:txBody>
          <a:bodyPr wrap="none">
            <a:spAutoFit/>
          </a:bodyPr>
          <a:lstStyle/>
          <a:p>
            <a:r>
              <a:rPr lang="en-US" b="1">
                <a:latin typeface="Times New Roman" pitchFamily="18" charset="0"/>
                <a:cs typeface="Times New Roman" pitchFamily="18" charset="0"/>
              </a:rPr>
              <a:t>A ratio of variance of annually </a:t>
            </a:r>
          </a:p>
          <a:p>
            <a:r>
              <a:rPr lang="en-US" b="1">
                <a:latin typeface="Times New Roman" pitchFamily="18" charset="0"/>
                <a:cs typeface="Times New Roman" pitchFamily="18" charset="0"/>
              </a:rPr>
              <a:t>averaged surface temperature</a:t>
            </a:r>
          </a:p>
          <a:p>
            <a:r>
              <a:rPr lang="en-US" b="1">
                <a:latin typeface="Times New Roman" pitchFamily="18" charset="0"/>
                <a:cs typeface="Times New Roman" pitchFamily="18" charset="0"/>
              </a:rPr>
              <a:t>(same scale)</a:t>
            </a:r>
          </a:p>
        </p:txBody>
      </p:sp>
      <p:cxnSp>
        <p:nvCxnSpPr>
          <p:cNvPr id="11" name="Straight Arrow Connector 10"/>
          <p:cNvCxnSpPr/>
          <p:nvPr/>
        </p:nvCxnSpPr>
        <p:spPr>
          <a:xfrm flipV="1">
            <a:off x="4538663" y="2667000"/>
            <a:ext cx="2243137" cy="175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648200" y="4648200"/>
            <a:ext cx="22098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a:spLocks noChangeArrowheads="1"/>
          </p:cNvSpPr>
          <p:nvPr/>
        </p:nvSpPr>
        <p:spPr bwMode="auto">
          <a:xfrm>
            <a:off x="2438400" y="76200"/>
            <a:ext cx="6629400" cy="990600"/>
          </a:xfrm>
          <a:prstGeom prst="roundRect">
            <a:avLst>
              <a:gd name="adj" fmla="val 11319"/>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p>
          <a:p>
            <a:pPr algn="ctr" defTabSz="914400" fontAlgn="auto">
              <a:spcBef>
                <a:spcPts val="0"/>
              </a:spcBef>
              <a:spcAft>
                <a:spcPts val="0"/>
              </a:spcAft>
              <a:defRPr/>
            </a:pPr>
            <a:r>
              <a:rPr lang="en-US" sz="3200" b="1" kern="0" dirty="0" err="1" smtClean="0">
                <a:solidFill>
                  <a:srgbClr val="000000"/>
                </a:solidFill>
                <a:latin typeface="Calibri" pitchFamily="-106" charset="0"/>
                <a:ea typeface="ＭＳ Ｐゴシック" pitchFamily="1" charset="-128"/>
              </a:rPr>
              <a:t>Eg</a:t>
            </a:r>
            <a:r>
              <a:rPr lang="en-US" sz="3200" b="1" kern="0" dirty="0" smtClean="0">
                <a:solidFill>
                  <a:srgbClr val="000000"/>
                </a:solidFill>
                <a:latin typeface="Calibri" pitchFamily="-106" charset="0"/>
                <a:ea typeface="ＭＳ Ｐゴシック" pitchFamily="1" charset="-128"/>
              </a:rPr>
              <a:t>. Science Tools for Users</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
          <p:cNvSpPr txBox="1">
            <a:spLocks noChangeArrowheads="1"/>
          </p:cNvSpPr>
          <p:nvPr/>
        </p:nvSpPr>
        <p:spPr bwMode="auto">
          <a:xfrm>
            <a:off x="323850" y="1430338"/>
            <a:ext cx="8515350" cy="4778375"/>
          </a:xfrm>
          <a:prstGeom prst="rect">
            <a:avLst/>
          </a:prstGeom>
          <a:noFill/>
          <a:ln w="9525">
            <a:noFill/>
            <a:miter lim="800000"/>
            <a:headEnd/>
            <a:tailEnd/>
          </a:ln>
        </p:spPr>
        <p:txBody>
          <a:bodyPr>
            <a:spAutoFit/>
          </a:bodyPr>
          <a:lstStyle/>
          <a:p>
            <a:pPr>
              <a:defRPr/>
            </a:pPr>
            <a:r>
              <a:rPr lang="en-US" sz="1800" b="1" dirty="0">
                <a:solidFill>
                  <a:srgbClr val="6C9BE0"/>
                </a:solidFill>
                <a:cs typeface="Arial" charset="0"/>
              </a:rPr>
              <a:t>NCMP CICS DOWNSCALING </a:t>
            </a:r>
          </a:p>
          <a:p>
            <a:pPr>
              <a:defRPr/>
            </a:pPr>
            <a:r>
              <a:rPr lang="en-US" sz="1800" b="1" dirty="0">
                <a:solidFill>
                  <a:srgbClr val="6C9BE0"/>
                </a:solidFill>
                <a:cs typeface="Arial" charset="0"/>
              </a:rPr>
              <a:t>Close Coordination with U.S. National Assessment Program at USGCRP</a:t>
            </a:r>
          </a:p>
          <a:p>
            <a:pPr>
              <a:defRPr/>
            </a:pPr>
            <a:endParaRPr lang="en-US" sz="1050" dirty="0">
              <a:cs typeface="Arial" charset="0"/>
            </a:endParaRPr>
          </a:p>
          <a:p>
            <a:pPr>
              <a:defRPr/>
            </a:pPr>
            <a:r>
              <a:rPr lang="en-US" sz="1800" dirty="0">
                <a:cs typeface="Arial" charset="0"/>
              </a:rPr>
              <a:t>Dynamical: </a:t>
            </a:r>
          </a:p>
          <a:p>
            <a:pPr>
              <a:defRPr/>
            </a:pPr>
            <a:r>
              <a:rPr lang="en-US" sz="1800" dirty="0">
                <a:cs typeface="Arial" charset="0"/>
              </a:rPr>
              <a:t>Initially use NCAR WRF for downscaling of global reanalysis, climate of the 20</a:t>
            </a:r>
            <a:r>
              <a:rPr lang="en-US" sz="1800" baseline="30000" dirty="0">
                <a:cs typeface="Arial" charset="0"/>
              </a:rPr>
              <a:t>th</a:t>
            </a:r>
            <a:r>
              <a:rPr lang="en-US" sz="1800" dirty="0">
                <a:cs typeface="Arial" charset="0"/>
              </a:rPr>
              <a:t> century runs and 2xCO2 model runs.  Output initially will emphasize state variables and those appropriate for study of the hydrological cycle and alternative energy production (e.g., wind, solar </a:t>
            </a:r>
            <a:r>
              <a:rPr lang="en-US" sz="1800" dirty="0" smtClean="0">
                <a:cs typeface="Arial" charset="0"/>
              </a:rPr>
              <a:t>isolation). </a:t>
            </a:r>
            <a:endParaRPr lang="en-US" sz="1800" dirty="0">
              <a:cs typeface="Arial" charset="0"/>
            </a:endParaRPr>
          </a:p>
          <a:p>
            <a:pPr>
              <a:defRPr/>
            </a:pPr>
            <a:endParaRPr lang="en-US" sz="1800" dirty="0">
              <a:cs typeface="Arial" charset="0"/>
            </a:endParaRPr>
          </a:p>
          <a:p>
            <a:pPr>
              <a:defRPr/>
            </a:pPr>
            <a:r>
              <a:rPr lang="en-US" sz="1800" dirty="0">
                <a:cs typeface="Arial" charset="0"/>
              </a:rPr>
              <a:t>Statistical:</a:t>
            </a:r>
          </a:p>
          <a:p>
            <a:pPr>
              <a:defRPr/>
            </a:pPr>
            <a:r>
              <a:rPr lang="en-US" sz="1800" dirty="0">
                <a:cs typeface="Arial" charset="0"/>
              </a:rPr>
              <a:t>NCMP will advance existing NCDC Sector Teams and work with mitigation, economic, and private sector researchers to formulate appropriate methods for application of this approach.  We will emphasize tools to perform the calculations on the server side or give access to monthly-mean model output for data generation by the researchers themselves.  It is thought ASCII text output would be sufficient for this method in the short term. (</a:t>
            </a:r>
            <a:r>
              <a:rPr lang="en-US" sz="1800" dirty="0" err="1">
                <a:cs typeface="Arial" charset="0"/>
              </a:rPr>
              <a:t>Heyhoe</a:t>
            </a:r>
            <a:r>
              <a:rPr lang="en-US" sz="1800" dirty="0">
                <a:cs typeface="Arial" charset="0"/>
              </a:rPr>
              <a:t> and Boyle guidance)</a:t>
            </a:r>
          </a:p>
          <a:p>
            <a:pPr>
              <a:defRPr/>
            </a:pPr>
            <a:endParaRPr lang="en-US" dirty="0">
              <a:latin typeface="Calibri" pitchFamily="34" charset="0"/>
            </a:endParaRPr>
          </a:p>
        </p:txBody>
      </p:sp>
      <p:sp>
        <p:nvSpPr>
          <p:cNvPr id="52227" name="TextBox 5"/>
          <p:cNvSpPr txBox="1">
            <a:spLocks noChangeArrowheads="1"/>
          </p:cNvSpPr>
          <p:nvPr/>
        </p:nvSpPr>
        <p:spPr bwMode="auto">
          <a:xfrm>
            <a:off x="76200" y="762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NOAA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pic>
        <p:nvPicPr>
          <p:cNvPr id="52228" name="Picture 3"/>
          <p:cNvPicPr>
            <a:picLocks noChangeAspect="1" noChangeArrowheads="1"/>
          </p:cNvPicPr>
          <p:nvPr/>
        </p:nvPicPr>
        <p:blipFill>
          <a:blip r:embed="rId2"/>
          <a:srcRect/>
          <a:stretch>
            <a:fillRect/>
          </a:stretch>
        </p:blipFill>
        <p:spPr bwMode="auto">
          <a:xfrm>
            <a:off x="152400" y="228600"/>
            <a:ext cx="508000" cy="533400"/>
          </a:xfrm>
          <a:prstGeom prst="rect">
            <a:avLst/>
          </a:prstGeom>
          <a:noFill/>
          <a:ln w="9525">
            <a:noFill/>
            <a:miter lim="800000"/>
            <a:headEnd/>
            <a:tailEnd/>
          </a:ln>
        </p:spPr>
      </p:pic>
      <p:sp>
        <p:nvSpPr>
          <p:cNvPr id="5" name="Rectangle 4"/>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6" name="Rounded Rectangle 5"/>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a:solidFill>
                  <a:srgbClr val="000000"/>
                </a:solidFill>
                <a:latin typeface="Calibri" pitchFamily="-106" charset="0"/>
                <a:ea typeface="ＭＳ Ｐゴシック" pitchFamily="1" charset="-128"/>
              </a:rPr>
              <a:t>National Climate Model Portal</a:t>
            </a:r>
          </a:p>
          <a:p>
            <a:pPr algn="ctr" defTabSz="914400" fontAlgn="auto">
              <a:spcBef>
                <a:spcPts val="0"/>
              </a:spcBef>
              <a:spcAft>
                <a:spcPts val="0"/>
              </a:spcAft>
              <a:defRPr/>
            </a:pPr>
            <a:r>
              <a:rPr lang="en-US" sz="3200" b="1" kern="0" dirty="0">
                <a:latin typeface="Calibri" pitchFamily="-106" charset="0"/>
                <a:ea typeface="ＭＳ Ｐゴシック" pitchFamily="1" charset="-128"/>
              </a:rPr>
              <a:t>Downscaling</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457200" y="1905000"/>
            <a:ext cx="8229600" cy="2819400"/>
          </a:xfrm>
        </p:spPr>
        <p:txBody>
          <a:bodyPr/>
          <a:lstStyle/>
          <a:p>
            <a:pPr algn="ctr"/>
            <a:r>
              <a:rPr lang="en-US" i="1" dirty="0" smtClean="0">
                <a:latin typeface="Arial" charset="0"/>
                <a:cs typeface="Arial" charset="0"/>
              </a:rPr>
              <a:t>Supporting NOAA’s Science, Service, and Stewardship mission, the mission of the National Climate Model Portal (NCMP) is to aid in the understanding, sharing, and improvement of climate and weather models and associated information via innovative applications of web-based technology </a:t>
            </a:r>
          </a:p>
          <a:p>
            <a:pPr>
              <a:buFont typeface="Wingdings 3" pitchFamily="18" charset="2"/>
              <a:buNone/>
            </a:pPr>
            <a:endParaRPr lang="en-US" dirty="0" smtClean="0">
              <a:latin typeface="Arial" charset="0"/>
              <a:cs typeface="Arial" charset="0"/>
            </a:endParaRPr>
          </a:p>
        </p:txBody>
      </p:sp>
      <p:sp>
        <p:nvSpPr>
          <p:cNvPr id="5" name="Rounded Rectangle 4"/>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Mission Statement</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8" descr="timeseries.gif"/>
          <p:cNvPicPr>
            <a:picLocks noChangeAspect="1"/>
          </p:cNvPicPr>
          <p:nvPr/>
        </p:nvPicPr>
        <p:blipFill>
          <a:blip r:embed="rId2"/>
          <a:srcRect/>
          <a:stretch>
            <a:fillRect/>
          </a:stretch>
        </p:blipFill>
        <p:spPr bwMode="auto">
          <a:xfrm>
            <a:off x="1828800" y="762000"/>
            <a:ext cx="6462713" cy="4572000"/>
          </a:xfrm>
          <a:prstGeom prst="rect">
            <a:avLst/>
          </a:prstGeom>
          <a:noFill/>
          <a:ln w="9525">
            <a:noFill/>
            <a:miter lim="800000"/>
            <a:headEnd/>
            <a:tailEnd/>
          </a:ln>
        </p:spPr>
      </p:pic>
      <p:sp>
        <p:nvSpPr>
          <p:cNvPr id="53251" name="TextBox 4"/>
          <p:cNvSpPr txBox="1">
            <a:spLocks noChangeArrowheads="1"/>
          </p:cNvSpPr>
          <p:nvPr/>
        </p:nvSpPr>
        <p:spPr bwMode="auto">
          <a:xfrm>
            <a:off x="76200" y="1524000"/>
            <a:ext cx="1805366" cy="646331"/>
          </a:xfrm>
          <a:prstGeom prst="rect">
            <a:avLst/>
          </a:prstGeom>
          <a:noFill/>
          <a:ln w="9525">
            <a:noFill/>
            <a:miter lim="800000"/>
            <a:headEnd/>
            <a:tailEnd/>
          </a:ln>
        </p:spPr>
        <p:txBody>
          <a:bodyPr wrap="none">
            <a:spAutoFit/>
          </a:bodyPr>
          <a:lstStyle/>
          <a:p>
            <a:r>
              <a:rPr lang="en-US" sz="1800" dirty="0"/>
              <a:t>Global Surface </a:t>
            </a:r>
          </a:p>
          <a:p>
            <a:r>
              <a:rPr lang="en-US" sz="1800" dirty="0"/>
              <a:t>Temperature ⁰C</a:t>
            </a:r>
          </a:p>
        </p:txBody>
      </p:sp>
      <p:sp>
        <p:nvSpPr>
          <p:cNvPr id="53252" name="TextBox 5"/>
          <p:cNvSpPr txBox="1">
            <a:spLocks noChangeArrowheads="1"/>
          </p:cNvSpPr>
          <p:nvPr/>
        </p:nvSpPr>
        <p:spPr bwMode="auto">
          <a:xfrm>
            <a:off x="4438906" y="4737318"/>
            <a:ext cx="4247894" cy="1815882"/>
          </a:xfrm>
          <a:prstGeom prst="rect">
            <a:avLst/>
          </a:prstGeom>
          <a:noFill/>
          <a:ln w="9525">
            <a:noFill/>
            <a:miter lim="800000"/>
            <a:headEnd/>
            <a:tailEnd/>
          </a:ln>
        </p:spPr>
        <p:txBody>
          <a:bodyPr wrap="none">
            <a:spAutoFit/>
          </a:bodyPr>
          <a:lstStyle/>
          <a:p>
            <a:r>
              <a:rPr lang="en-US" sz="1400" dirty="0">
                <a:solidFill>
                  <a:srgbClr val="0000FF"/>
                </a:solidFill>
              </a:rPr>
              <a:t>A2 Scenario:: Average of 19 different models and </a:t>
            </a:r>
          </a:p>
          <a:p>
            <a:r>
              <a:rPr lang="en-US" sz="1400" dirty="0">
                <a:solidFill>
                  <a:srgbClr val="0000FF"/>
                </a:solidFill>
              </a:rPr>
              <a:t>average of last ten annual values = 17.00 ⁰C</a:t>
            </a:r>
          </a:p>
          <a:p>
            <a:r>
              <a:rPr lang="en-US" sz="1400" dirty="0"/>
              <a:t/>
            </a:r>
            <a:br>
              <a:rPr lang="en-US" sz="1400" dirty="0"/>
            </a:br>
            <a:r>
              <a:rPr lang="en-US" sz="1400" dirty="0">
                <a:solidFill>
                  <a:srgbClr val="00FF00"/>
                </a:solidFill>
              </a:rPr>
              <a:t>A1B Scenario:: Average of 24 different models and </a:t>
            </a:r>
          </a:p>
          <a:p>
            <a:r>
              <a:rPr lang="en-US" sz="1400" dirty="0">
                <a:solidFill>
                  <a:srgbClr val="00FF00"/>
                </a:solidFill>
              </a:rPr>
              <a:t>average of last ten annual values = 16.45 ⁰C </a:t>
            </a:r>
          </a:p>
          <a:p>
            <a:r>
              <a:rPr lang="en-US" sz="1400" dirty="0"/>
              <a:t/>
            </a:r>
            <a:br>
              <a:rPr lang="en-US" sz="1400" dirty="0"/>
            </a:br>
            <a:r>
              <a:rPr lang="en-US" sz="1400" dirty="0">
                <a:solidFill>
                  <a:srgbClr val="FF0066"/>
                </a:solidFill>
              </a:rPr>
              <a:t>B1 Scenario:: Average of 20 different models and </a:t>
            </a:r>
          </a:p>
          <a:p>
            <a:r>
              <a:rPr lang="en-US" sz="1400" dirty="0">
                <a:solidFill>
                  <a:srgbClr val="FF0066"/>
                </a:solidFill>
              </a:rPr>
              <a:t>average of last ten annual values = 15.51 ⁰C</a:t>
            </a:r>
            <a:endParaRPr lang="en-US" sz="1600" dirty="0">
              <a:solidFill>
                <a:srgbClr val="FF0066"/>
              </a:solidFill>
            </a:endParaRPr>
          </a:p>
        </p:txBody>
      </p:sp>
      <p:sp>
        <p:nvSpPr>
          <p:cNvPr id="7" name="Right Brace 6"/>
          <p:cNvSpPr/>
          <p:nvPr/>
        </p:nvSpPr>
        <p:spPr>
          <a:xfrm rot="16200000">
            <a:off x="3619500" y="647700"/>
            <a:ext cx="304800" cy="2971800"/>
          </a:xfrm>
          <a:prstGeom prst="rightBrace">
            <a:avLst>
              <a:gd name="adj1" fmla="val 8333"/>
              <a:gd name="adj2" fmla="val 52500"/>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53254" name="TextBox 7"/>
          <p:cNvSpPr txBox="1">
            <a:spLocks noChangeArrowheads="1"/>
          </p:cNvSpPr>
          <p:nvPr/>
        </p:nvSpPr>
        <p:spPr bwMode="auto">
          <a:xfrm>
            <a:off x="2514600" y="1600200"/>
            <a:ext cx="2392363" cy="338138"/>
          </a:xfrm>
          <a:prstGeom prst="rect">
            <a:avLst/>
          </a:prstGeom>
          <a:noFill/>
          <a:ln w="9525">
            <a:noFill/>
            <a:miter lim="800000"/>
            <a:headEnd/>
            <a:tailEnd/>
          </a:ln>
        </p:spPr>
        <p:txBody>
          <a:bodyPr wrap="none">
            <a:spAutoFit/>
          </a:bodyPr>
          <a:lstStyle/>
          <a:p>
            <a:r>
              <a:rPr lang="en-US" sz="1600" i="1"/>
              <a:t>Climate of the 20</a:t>
            </a:r>
            <a:r>
              <a:rPr lang="en-US" sz="1600" i="1" baseline="30000"/>
              <a:t>th</a:t>
            </a:r>
            <a:r>
              <a:rPr lang="en-US" sz="1600" i="1"/>
              <a:t> century</a:t>
            </a:r>
          </a:p>
        </p:txBody>
      </p:sp>
      <p:cxnSp>
        <p:nvCxnSpPr>
          <p:cNvPr id="9" name="Straight Arrow Connector 8"/>
          <p:cNvCxnSpPr/>
          <p:nvPr/>
        </p:nvCxnSpPr>
        <p:spPr>
          <a:xfrm flipV="1">
            <a:off x="6248400" y="3276600"/>
            <a:ext cx="9906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3256" name="TextBox 9"/>
          <p:cNvSpPr txBox="1">
            <a:spLocks noChangeArrowheads="1"/>
          </p:cNvSpPr>
          <p:nvPr/>
        </p:nvSpPr>
        <p:spPr bwMode="auto">
          <a:xfrm>
            <a:off x="6119813" y="3700463"/>
            <a:ext cx="1652587" cy="338137"/>
          </a:xfrm>
          <a:prstGeom prst="rect">
            <a:avLst/>
          </a:prstGeom>
          <a:noFill/>
          <a:ln w="9525">
            <a:noFill/>
            <a:miter lim="800000"/>
            <a:headEnd/>
            <a:tailEnd/>
          </a:ln>
        </p:spPr>
        <p:txBody>
          <a:bodyPr wrap="none">
            <a:spAutoFit/>
          </a:bodyPr>
          <a:lstStyle/>
          <a:p>
            <a:r>
              <a:rPr lang="en-US" sz="1600" i="1"/>
              <a:t>Climate Scenarios</a:t>
            </a:r>
          </a:p>
        </p:txBody>
      </p:sp>
      <p:sp>
        <p:nvSpPr>
          <p:cNvPr id="53257" name="Title 1"/>
          <p:cNvSpPr>
            <a:spLocks noGrp="1"/>
          </p:cNvSpPr>
          <p:nvPr>
            <p:ph type="title"/>
          </p:nvPr>
        </p:nvSpPr>
        <p:spPr bwMode="auto">
          <a:xfrm>
            <a:off x="1371600" y="674688"/>
            <a:ext cx="7315200" cy="533400"/>
          </a:xfrm>
        </p:spPr>
        <p:txBody>
          <a:bodyPr wrap="square" numCol="1" anchorCtr="0" compatLnSpc="1">
            <a:prstTxWarp prst="textNoShape">
              <a:avLst/>
            </a:prstTxWarp>
          </a:bodyPr>
          <a:lstStyle/>
          <a:p>
            <a:pPr eaLnBrk="1" hangingPunct="1"/>
            <a:r>
              <a:rPr lang="en-US" smtClean="0">
                <a:latin typeface="Arial" charset="0"/>
              </a:rPr>
              <a:t>Modeling, NWP, and Intercomparison Projects</a:t>
            </a:r>
          </a:p>
        </p:txBody>
      </p:sp>
      <p:sp>
        <p:nvSpPr>
          <p:cNvPr id="53258" name="TextBox 19"/>
          <p:cNvSpPr txBox="1">
            <a:spLocks noChangeArrowheads="1"/>
          </p:cNvSpPr>
          <p:nvPr/>
        </p:nvSpPr>
        <p:spPr bwMode="auto">
          <a:xfrm>
            <a:off x="152400" y="4278313"/>
            <a:ext cx="1739579" cy="400110"/>
          </a:xfrm>
          <a:prstGeom prst="rect">
            <a:avLst/>
          </a:prstGeom>
          <a:noFill/>
          <a:ln w="9525">
            <a:noFill/>
            <a:miter lim="800000"/>
            <a:headEnd/>
            <a:tailEnd/>
          </a:ln>
        </p:spPr>
        <p:txBody>
          <a:bodyPr wrap="none">
            <a:spAutoFit/>
          </a:bodyPr>
          <a:lstStyle/>
          <a:p>
            <a:r>
              <a:rPr lang="en-US" sz="2000" dirty="0">
                <a:solidFill>
                  <a:srgbClr val="FF0000"/>
                </a:solidFill>
              </a:rPr>
              <a:t>R2 reanalysis</a:t>
            </a:r>
          </a:p>
        </p:txBody>
      </p:sp>
      <p:cxnSp>
        <p:nvCxnSpPr>
          <p:cNvPr id="22" name="Straight Arrow Connector 21"/>
          <p:cNvCxnSpPr/>
          <p:nvPr/>
        </p:nvCxnSpPr>
        <p:spPr>
          <a:xfrm flipV="1">
            <a:off x="1891979" y="3352800"/>
            <a:ext cx="2375221" cy="92551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304800" y="2590800"/>
            <a:ext cx="1285875" cy="646113"/>
          </a:xfrm>
          <a:prstGeom prst="rect">
            <a:avLst/>
          </a:prstGeom>
          <a:solidFill>
            <a:schemeClr val="bg1">
              <a:lumMod val="85000"/>
            </a:schemeClr>
          </a:solidFill>
          <a:ln>
            <a:solidFill>
              <a:schemeClr val="tx1"/>
            </a:solidFill>
          </a:ln>
        </p:spPr>
        <p:txBody>
          <a:bodyPr wrap="none">
            <a:spAutoFit/>
          </a:bodyPr>
          <a:lstStyle/>
          <a:p>
            <a:pPr>
              <a:defRPr/>
            </a:pPr>
            <a:r>
              <a:rPr lang="en-US" sz="1200" dirty="0"/>
              <a:t>INGV_ECHAM4</a:t>
            </a:r>
          </a:p>
          <a:p>
            <a:pPr>
              <a:defRPr/>
            </a:pPr>
            <a:r>
              <a:rPr lang="en-US" sz="1200" dirty="0"/>
              <a:t>CSIRO3.5</a:t>
            </a:r>
          </a:p>
          <a:p>
            <a:pPr>
              <a:defRPr/>
            </a:pPr>
            <a:r>
              <a:rPr lang="en-US" sz="1200" dirty="0"/>
              <a:t>GISS_E_H</a:t>
            </a:r>
          </a:p>
        </p:txBody>
      </p:sp>
      <p:cxnSp>
        <p:nvCxnSpPr>
          <p:cNvPr id="25" name="Straight Arrow Connector 24"/>
          <p:cNvCxnSpPr>
            <a:stCxn id="23" idx="3"/>
          </p:cNvCxnSpPr>
          <p:nvPr/>
        </p:nvCxnSpPr>
        <p:spPr>
          <a:xfrm flipV="1">
            <a:off x="1590675" y="2895600"/>
            <a:ext cx="1152525"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262" name="TextBox 13"/>
          <p:cNvSpPr txBox="1">
            <a:spLocks noChangeArrowheads="1"/>
          </p:cNvSpPr>
          <p:nvPr/>
        </p:nvSpPr>
        <p:spPr bwMode="auto">
          <a:xfrm>
            <a:off x="457200" y="4800600"/>
            <a:ext cx="4003019" cy="1200329"/>
          </a:xfrm>
          <a:prstGeom prst="rect">
            <a:avLst/>
          </a:prstGeom>
          <a:noFill/>
          <a:ln w="9525">
            <a:noFill/>
            <a:miter lim="800000"/>
            <a:headEnd/>
            <a:tailEnd/>
          </a:ln>
        </p:spPr>
        <p:txBody>
          <a:bodyPr wrap="none">
            <a:spAutoFit/>
          </a:bodyPr>
          <a:lstStyle/>
          <a:p>
            <a:r>
              <a:rPr lang="en-US" dirty="0"/>
              <a:t>This plot is </a:t>
            </a:r>
            <a:r>
              <a:rPr lang="en-US" dirty="0" smtClean="0"/>
              <a:t>dynamically  </a:t>
            </a:r>
            <a:endParaRPr lang="en-US" dirty="0"/>
          </a:p>
          <a:p>
            <a:r>
              <a:rPr lang="en-US" dirty="0" smtClean="0"/>
              <a:t>generated from CMIP3 and</a:t>
            </a:r>
          </a:p>
          <a:p>
            <a:r>
              <a:rPr lang="en-US" dirty="0" smtClean="0"/>
              <a:t>requested by NCSP</a:t>
            </a:r>
            <a:endParaRPr lang="en-US" dirty="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0" y="152400"/>
            <a:ext cx="6858000" cy="914400"/>
          </a:xfrm>
        </p:spPr>
        <p:txBody>
          <a:bodyPr/>
          <a:lstStyle/>
          <a:p>
            <a:pPr eaLnBrk="1" hangingPunct="1"/>
            <a:r>
              <a:rPr lang="en-US" sz="4000" dirty="0" smtClean="0">
                <a:ea typeface="ＭＳ Ｐゴシック" pitchFamily="34" charset="-128"/>
              </a:rPr>
              <a:t>Improved Data Management</a:t>
            </a:r>
          </a:p>
        </p:txBody>
      </p:sp>
      <p:sp>
        <p:nvSpPr>
          <p:cNvPr id="29" name="Content Placeholder 28"/>
          <p:cNvSpPr>
            <a:spLocks noGrp="1"/>
          </p:cNvSpPr>
          <p:nvPr>
            <p:ph sz="half" idx="2"/>
          </p:nvPr>
        </p:nvSpPr>
        <p:spPr>
          <a:xfrm>
            <a:off x="304800" y="1524000"/>
            <a:ext cx="4040188" cy="4953000"/>
          </a:xfrm>
        </p:spPr>
        <p:txBody>
          <a:bodyPr rtlCol="0">
            <a:normAutofit fontScale="92500"/>
          </a:bodyPr>
          <a:lstStyle/>
          <a:p>
            <a:pPr eaLnBrk="1" fontAlgn="auto" hangingPunct="1">
              <a:spcAft>
                <a:spcPts val="0"/>
              </a:spcAft>
              <a:buFont typeface="Arial" pitchFamily="34" charset="0"/>
              <a:buChar char="•"/>
              <a:defRPr/>
            </a:pPr>
            <a:r>
              <a:rPr lang="en-US" dirty="0" smtClean="0"/>
              <a:t>NOMADS’ holdings continue to grow, especially with additions of new data as part of NCMP</a:t>
            </a:r>
          </a:p>
          <a:p>
            <a:pPr eaLnBrk="1" fontAlgn="auto" hangingPunct="1">
              <a:spcAft>
                <a:spcPts val="0"/>
              </a:spcAft>
              <a:buFont typeface="Arial" pitchFamily="34" charset="0"/>
              <a:buChar char="•"/>
              <a:defRPr/>
            </a:pPr>
            <a:r>
              <a:rPr lang="en-US" dirty="0" smtClean="0"/>
              <a:t>Holdings now spread across 4 different NOAA/NCDC media </a:t>
            </a:r>
          </a:p>
          <a:p>
            <a:pPr eaLnBrk="1" fontAlgn="auto" hangingPunct="1">
              <a:spcAft>
                <a:spcPts val="0"/>
              </a:spcAft>
              <a:buFont typeface="Arial" pitchFamily="34" charset="0"/>
              <a:buChar char="•"/>
              <a:defRPr/>
            </a:pPr>
            <a:r>
              <a:rPr lang="en-US" dirty="0" smtClean="0"/>
              <a:t>NCMP will leverage/create and/or select a data management system to abstract the handling of these media</a:t>
            </a:r>
          </a:p>
          <a:p>
            <a:pPr eaLnBrk="1" fontAlgn="auto" hangingPunct="1">
              <a:spcAft>
                <a:spcPts val="0"/>
              </a:spcAft>
              <a:buFont typeface="Arial" pitchFamily="34" charset="0"/>
              <a:buChar char="•"/>
              <a:defRPr/>
            </a:pPr>
            <a:r>
              <a:rPr lang="en-US" dirty="0" smtClean="0"/>
              <a:t>NOMADS/NCMP users will gain a more consistent user experience across all datasets</a:t>
            </a:r>
          </a:p>
        </p:txBody>
      </p:sp>
      <p:sp>
        <p:nvSpPr>
          <p:cNvPr id="23556" name="TextBox 24"/>
          <p:cNvSpPr txBox="1">
            <a:spLocks noChangeArrowheads="1"/>
          </p:cNvSpPr>
          <p:nvPr/>
        </p:nvSpPr>
        <p:spPr bwMode="auto">
          <a:xfrm>
            <a:off x="457200" y="1905000"/>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grpSp>
        <p:nvGrpSpPr>
          <p:cNvPr id="2" name="Group 49"/>
          <p:cNvGrpSpPr>
            <a:grpSpLocks/>
          </p:cNvGrpSpPr>
          <p:nvPr/>
        </p:nvGrpSpPr>
        <p:grpSpPr bwMode="auto">
          <a:xfrm>
            <a:off x="4419600" y="1295400"/>
            <a:ext cx="4114800" cy="5410200"/>
            <a:chOff x="4419600" y="1295400"/>
            <a:chExt cx="4114800" cy="5410200"/>
          </a:xfrm>
        </p:grpSpPr>
        <p:grpSp>
          <p:nvGrpSpPr>
            <p:cNvPr id="3" name="Group 35"/>
            <p:cNvGrpSpPr>
              <a:grpSpLocks/>
            </p:cNvGrpSpPr>
            <p:nvPr/>
          </p:nvGrpSpPr>
          <p:grpSpPr bwMode="auto">
            <a:xfrm>
              <a:off x="5715000" y="1295400"/>
              <a:ext cx="2819400" cy="5410200"/>
              <a:chOff x="5867400" y="1295400"/>
              <a:chExt cx="2819400" cy="5410200"/>
            </a:xfrm>
          </p:grpSpPr>
          <p:pic>
            <p:nvPicPr>
              <p:cNvPr id="23565" name="Picture 2" descr="C:\Documents and Settings\Mike.Grogan\Local Settings\Temporary Internet Files\Content.IE5\TD5HA2GT\MC900433941[1].png"/>
              <p:cNvPicPr>
                <a:picLocks noChangeAspect="1" noChangeArrowheads="1"/>
              </p:cNvPicPr>
              <p:nvPr/>
            </p:nvPicPr>
            <p:blipFill>
              <a:blip r:embed="rId2"/>
              <a:srcRect/>
              <a:stretch>
                <a:fillRect/>
              </a:stretch>
            </p:blipFill>
            <p:spPr bwMode="auto">
              <a:xfrm>
                <a:off x="6858000" y="5562600"/>
                <a:ext cx="1143000" cy="1143000"/>
              </a:xfrm>
              <a:prstGeom prst="rect">
                <a:avLst/>
              </a:prstGeom>
              <a:noFill/>
              <a:ln w="9525">
                <a:noFill/>
                <a:miter lim="800000"/>
                <a:headEnd/>
                <a:tailEnd/>
              </a:ln>
            </p:spPr>
          </p:pic>
          <p:sp>
            <p:nvSpPr>
              <p:cNvPr id="24" name="Down Arrow 23"/>
              <p:cNvSpPr/>
              <p:nvPr/>
            </p:nvSpPr>
            <p:spPr>
              <a:xfrm>
                <a:off x="7315200" y="35052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31"/>
              <p:cNvSpPr/>
              <p:nvPr/>
            </p:nvSpPr>
            <p:spPr>
              <a:xfrm>
                <a:off x="6400800" y="4191000"/>
                <a:ext cx="2133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Consolidated Data Management System</a:t>
                </a:r>
              </a:p>
            </p:txBody>
          </p:sp>
          <p:sp>
            <p:nvSpPr>
              <p:cNvPr id="33" name="Down Arrow 32"/>
              <p:cNvSpPr/>
              <p:nvPr/>
            </p:nvSpPr>
            <p:spPr>
              <a:xfrm>
                <a:off x="7315200" y="50292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34"/>
              <p:cNvGrpSpPr>
                <a:grpSpLocks/>
              </p:cNvGrpSpPr>
              <p:nvPr/>
            </p:nvGrpSpPr>
            <p:grpSpPr bwMode="auto">
              <a:xfrm>
                <a:off x="5867400" y="1295400"/>
                <a:ext cx="2819400" cy="2198132"/>
                <a:chOff x="5867400" y="1295400"/>
                <a:chExt cx="2819400" cy="2198132"/>
              </a:xfrm>
            </p:grpSpPr>
            <p:grpSp>
              <p:nvGrpSpPr>
                <p:cNvPr id="13" name="Group 22"/>
                <p:cNvGrpSpPr>
                  <a:grpSpLocks/>
                </p:cNvGrpSpPr>
                <p:nvPr/>
              </p:nvGrpSpPr>
              <p:grpSpPr bwMode="auto">
                <a:xfrm>
                  <a:off x="6019800" y="1295400"/>
                  <a:ext cx="2667000" cy="2057400"/>
                  <a:chOff x="5486400" y="1295400"/>
                  <a:chExt cx="3429000" cy="2514600"/>
                </a:xfrm>
              </p:grpSpPr>
              <p:sp>
                <p:nvSpPr>
                  <p:cNvPr id="22" name="Snip Diagonal Corner Rectangle 21"/>
                  <p:cNvSpPr/>
                  <p:nvPr/>
                </p:nvSpPr>
                <p:spPr>
                  <a:xfrm>
                    <a:off x="5486400" y="1295400"/>
                    <a:ext cx="3429000" cy="2514600"/>
                  </a:xfrm>
                  <a:prstGeom prst="snip2Diag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 name="Group 18"/>
                  <p:cNvGrpSpPr>
                    <a:grpSpLocks/>
                  </p:cNvGrpSpPr>
                  <p:nvPr/>
                </p:nvGrpSpPr>
                <p:grpSpPr bwMode="auto">
                  <a:xfrm>
                    <a:off x="5562600" y="1371600"/>
                    <a:ext cx="3200400" cy="2362200"/>
                    <a:chOff x="685800" y="2590800"/>
                    <a:chExt cx="3723755" cy="2960132"/>
                  </a:xfrm>
                </p:grpSpPr>
                <p:sp>
                  <p:nvSpPr>
                    <p:cNvPr id="4" name="Flowchart: Magnetic Disk 3"/>
                    <p:cNvSpPr/>
                    <p:nvPr/>
                  </p:nvSpPr>
                  <p:spPr>
                    <a:xfrm>
                      <a:off x="1295343" y="3047244"/>
                      <a:ext cx="683955" cy="83883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lowchart: Magnetic Disk 4"/>
                    <p:cNvSpPr/>
                    <p:nvPr/>
                  </p:nvSpPr>
                  <p:spPr>
                    <a:xfrm>
                      <a:off x="2971982" y="4267812"/>
                      <a:ext cx="683955" cy="838836"/>
                    </a:xfrm>
                    <a:prstGeom prst="flowChartMagneticDis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ouble Wave 5"/>
                    <p:cNvSpPr/>
                    <p:nvPr/>
                  </p:nvSpPr>
                  <p:spPr>
                    <a:xfrm>
                      <a:off x="2361648" y="3200422"/>
                      <a:ext cx="1524650" cy="61028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ouble Wave 6"/>
                    <p:cNvSpPr/>
                    <p:nvPr/>
                  </p:nvSpPr>
                  <p:spPr>
                    <a:xfrm>
                      <a:off x="988989" y="4267812"/>
                      <a:ext cx="1524650" cy="610283"/>
                    </a:xfrm>
                    <a:prstGeom prst="doubleWav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685009" y="2590138"/>
                      <a:ext cx="2020991" cy="369574"/>
                    </a:xfrm>
                    <a:prstGeom prst="rect">
                      <a:avLst/>
                    </a:prstGeom>
                    <a:noFill/>
                  </p:spPr>
                  <p:txBody>
                    <a:bodyPr wrap="none">
                      <a:normAutofit fontScale="47500" lnSpcReduction="20000"/>
                    </a:bodyPr>
                    <a:lstStyle/>
                    <a:p>
                      <a:pPr fontAlgn="auto">
                        <a:spcBef>
                          <a:spcPts val="0"/>
                        </a:spcBef>
                        <a:spcAft>
                          <a:spcPts val="0"/>
                        </a:spcAft>
                        <a:defRPr/>
                      </a:pPr>
                      <a:r>
                        <a:rPr lang="en-US" dirty="0">
                          <a:latin typeface="+mn-lt"/>
                        </a:rPr>
                        <a:t>NCDC Spinning Disc</a:t>
                      </a:r>
                    </a:p>
                  </p:txBody>
                </p:sp>
                <p:sp>
                  <p:nvSpPr>
                    <p:cNvPr id="9" name="TextBox 8"/>
                    <p:cNvSpPr txBox="1"/>
                    <p:nvPr/>
                  </p:nvSpPr>
                  <p:spPr>
                    <a:xfrm>
                      <a:off x="2513638" y="2818691"/>
                      <a:ext cx="1218294" cy="369574"/>
                    </a:xfrm>
                    <a:prstGeom prst="rect">
                      <a:avLst/>
                    </a:prstGeom>
                    <a:noFill/>
                  </p:spPr>
                  <p:txBody>
                    <a:bodyPr wrap="none">
                      <a:normAutofit fontScale="47500" lnSpcReduction="20000"/>
                    </a:bodyPr>
                    <a:lstStyle/>
                    <a:p>
                      <a:pPr fontAlgn="auto">
                        <a:spcBef>
                          <a:spcPts val="0"/>
                        </a:spcBef>
                        <a:spcAft>
                          <a:spcPts val="0"/>
                        </a:spcAft>
                        <a:defRPr/>
                      </a:pPr>
                      <a:r>
                        <a:rPr lang="en-US" dirty="0">
                          <a:latin typeface="+mn-lt"/>
                        </a:rPr>
                        <a:t>NCDC Tape</a:t>
                      </a:r>
                    </a:p>
                  </p:txBody>
                </p:sp>
                <p:sp>
                  <p:nvSpPr>
                    <p:cNvPr id="10" name="TextBox 9"/>
                    <p:cNvSpPr txBox="1"/>
                    <p:nvPr/>
                  </p:nvSpPr>
                  <p:spPr>
                    <a:xfrm>
                      <a:off x="1143353" y="4953470"/>
                      <a:ext cx="1244418" cy="369574"/>
                    </a:xfrm>
                    <a:prstGeom prst="rect">
                      <a:avLst/>
                    </a:prstGeom>
                    <a:noFill/>
                  </p:spPr>
                  <p:txBody>
                    <a:bodyPr wrap="none">
                      <a:normAutofit fontScale="47500" lnSpcReduction="20000"/>
                    </a:bodyPr>
                    <a:lstStyle/>
                    <a:p>
                      <a:pPr fontAlgn="auto">
                        <a:spcBef>
                          <a:spcPts val="0"/>
                        </a:spcBef>
                        <a:spcAft>
                          <a:spcPts val="0"/>
                        </a:spcAft>
                        <a:defRPr/>
                      </a:pPr>
                      <a:r>
                        <a:rPr lang="en-US" dirty="0">
                          <a:latin typeface="+mn-lt"/>
                        </a:rPr>
                        <a:t>CLASS Tape</a:t>
                      </a:r>
                    </a:p>
                  </p:txBody>
                </p:sp>
                <p:sp>
                  <p:nvSpPr>
                    <p:cNvPr id="12" name="TextBox 11"/>
                    <p:cNvSpPr txBox="1"/>
                    <p:nvPr/>
                  </p:nvSpPr>
                  <p:spPr>
                    <a:xfrm>
                      <a:off x="2361648" y="5182022"/>
                      <a:ext cx="2047115" cy="369574"/>
                    </a:xfrm>
                    <a:prstGeom prst="rect">
                      <a:avLst/>
                    </a:prstGeom>
                    <a:noFill/>
                  </p:spPr>
                  <p:txBody>
                    <a:bodyPr wrap="none">
                      <a:normAutofit fontScale="47500" lnSpcReduction="20000"/>
                    </a:bodyPr>
                    <a:lstStyle/>
                    <a:p>
                      <a:pPr fontAlgn="auto">
                        <a:spcBef>
                          <a:spcPts val="0"/>
                        </a:spcBef>
                        <a:spcAft>
                          <a:spcPts val="0"/>
                        </a:spcAft>
                        <a:defRPr/>
                      </a:pPr>
                      <a:r>
                        <a:rPr lang="en-US" dirty="0">
                          <a:latin typeface="+mn-lt"/>
                        </a:rPr>
                        <a:t>CLASS Spinning Disc</a:t>
                      </a:r>
                    </a:p>
                  </p:txBody>
                </p:sp>
              </p:grpSp>
            </p:grpSp>
            <p:sp>
              <p:nvSpPr>
                <p:cNvPr id="34" name="TextBox 33"/>
                <p:cNvSpPr txBox="1"/>
                <p:nvPr/>
              </p:nvSpPr>
              <p:spPr>
                <a:xfrm>
                  <a:off x="5867400" y="3124200"/>
                  <a:ext cx="804863" cy="369888"/>
                </a:xfrm>
                <a:prstGeom prst="rect">
                  <a:avLst/>
                </a:prstGeom>
                <a:solidFill>
                  <a:schemeClr val="bg1">
                    <a:lumMod val="85000"/>
                  </a:schemeClr>
                </a:solidFill>
                <a:ln>
                  <a:solidFill>
                    <a:schemeClr val="tx1"/>
                  </a:solidFill>
                </a:ln>
              </p:spPr>
              <p:txBody>
                <a:bodyPr wrap="none">
                  <a:normAutofit fontScale="92500" lnSpcReduction="20000"/>
                </a:bodyPr>
                <a:lstStyle/>
                <a:p>
                  <a:pPr fontAlgn="auto">
                    <a:spcBef>
                      <a:spcPts val="0"/>
                    </a:spcBef>
                    <a:spcAft>
                      <a:spcPts val="0"/>
                    </a:spcAft>
                    <a:defRPr/>
                  </a:pPr>
                  <a:r>
                    <a:rPr lang="en-US" dirty="0">
                      <a:latin typeface="+mn-lt"/>
                    </a:rPr>
                    <a:t>~ ½ PB</a:t>
                  </a:r>
                </a:p>
              </p:txBody>
            </p:sp>
          </p:grpSp>
        </p:grpSp>
        <p:cxnSp>
          <p:nvCxnSpPr>
            <p:cNvPr id="38" name="Straight Arrow Connector 37"/>
            <p:cNvCxnSpPr/>
            <p:nvPr/>
          </p:nvCxnSpPr>
          <p:spPr>
            <a:xfrm rot="10800000">
              <a:off x="5334000" y="3733800"/>
              <a:ext cx="838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60" name="TextBox 38"/>
            <p:cNvSpPr txBox="1">
              <a:spLocks noChangeArrowheads="1"/>
            </p:cNvSpPr>
            <p:nvPr/>
          </p:nvSpPr>
          <p:spPr bwMode="auto">
            <a:xfrm>
              <a:off x="4419600" y="3135868"/>
              <a:ext cx="868507" cy="369332"/>
            </a:xfrm>
            <a:prstGeom prst="rect">
              <a:avLst/>
            </a:prstGeom>
            <a:noFill/>
            <a:ln w="9525">
              <a:noFill/>
              <a:miter lim="800000"/>
              <a:headEnd/>
              <a:tailEnd/>
            </a:ln>
          </p:spPr>
          <p:txBody>
            <a:bodyPr wrap="none"/>
            <a:lstStyle/>
            <a:p>
              <a:r>
                <a:rPr lang="en-US">
                  <a:latin typeface="Calibri" pitchFamily="34" charset="0"/>
                </a:rPr>
                <a:t>ESG</a:t>
              </a:r>
            </a:p>
            <a:p>
              <a:r>
                <a:rPr lang="en-US">
                  <a:latin typeface="Calibri" pitchFamily="34" charset="0"/>
                </a:rPr>
                <a:t>iRODS</a:t>
              </a:r>
            </a:p>
          </p:txBody>
        </p:sp>
        <p:cxnSp>
          <p:nvCxnSpPr>
            <p:cNvPr id="43" name="Straight Arrow Connector 42"/>
            <p:cNvCxnSpPr/>
            <p:nvPr/>
          </p:nvCxnSpPr>
          <p:spPr>
            <a:xfrm rot="10800000" flipV="1">
              <a:off x="5486400" y="4800600"/>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62" name="TextBox 44"/>
            <p:cNvSpPr txBox="1">
              <a:spLocks noChangeArrowheads="1"/>
            </p:cNvSpPr>
            <p:nvPr/>
          </p:nvSpPr>
          <p:spPr bwMode="auto">
            <a:xfrm>
              <a:off x="4495800" y="5334000"/>
              <a:ext cx="1600200" cy="369332"/>
            </a:xfrm>
            <a:prstGeom prst="rect">
              <a:avLst/>
            </a:prstGeom>
            <a:noFill/>
            <a:ln w="9525">
              <a:noFill/>
              <a:miter lim="800000"/>
              <a:headEnd/>
              <a:tailEnd/>
            </a:ln>
          </p:spPr>
          <p:txBody>
            <a:bodyPr wrap="none"/>
            <a:lstStyle/>
            <a:p>
              <a:r>
                <a:rPr lang="en-US">
                  <a:latin typeface="Calibri" pitchFamily="34" charset="0"/>
                </a:rPr>
                <a:t>Home-grown?</a:t>
              </a:r>
            </a:p>
          </p:txBody>
        </p:sp>
        <p:cxnSp>
          <p:nvCxnSpPr>
            <p:cNvPr id="48" name="Straight Arrow Connector 47"/>
            <p:cNvCxnSpPr/>
            <p:nvPr/>
          </p:nvCxnSpPr>
          <p:spPr>
            <a:xfrm rot="10800000">
              <a:off x="5486400" y="44958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564" name="TextBox 48"/>
            <p:cNvSpPr txBox="1">
              <a:spLocks noChangeArrowheads="1"/>
            </p:cNvSpPr>
            <p:nvPr/>
          </p:nvSpPr>
          <p:spPr bwMode="auto">
            <a:xfrm>
              <a:off x="4648200" y="4267200"/>
              <a:ext cx="762000" cy="369332"/>
            </a:xfrm>
            <a:prstGeom prst="rect">
              <a:avLst/>
            </a:prstGeom>
            <a:noFill/>
            <a:ln w="9525">
              <a:noFill/>
              <a:miter lim="800000"/>
              <a:headEnd/>
              <a:tailEnd/>
            </a:ln>
          </p:spPr>
          <p:txBody>
            <a:bodyPr wrap="none"/>
            <a:lstStyle/>
            <a:p>
              <a:r>
                <a:rPr lang="en-US">
                  <a:latin typeface="Calibri" pitchFamily="34" charset="0"/>
                </a:rPr>
                <a:t>Both?</a:t>
              </a: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74638"/>
            <a:ext cx="8229600" cy="1143000"/>
          </a:xfrm>
        </p:spPr>
        <p:txBody>
          <a:bodyPr rtlCol="0">
            <a:normAutofit fontScale="90000"/>
          </a:bodyPr>
          <a:lstStyle/>
          <a:p>
            <a:pPr eaLnBrk="1" fontAlgn="auto" hangingPunct="1">
              <a:spcAft>
                <a:spcPts val="0"/>
              </a:spcAft>
              <a:defRPr/>
            </a:pPr>
            <a:r>
              <a:rPr lang="en-US" dirty="0" smtClean="0"/>
              <a:t>NOMADS as data store </a:t>
            </a:r>
            <a:r>
              <a:rPr lang="en-US" dirty="0" smtClean="0">
                <a:sym typeface="Wingdings" pitchFamily="2" charset="2"/>
              </a:rPr>
              <a:t> </a:t>
            </a:r>
            <a:br>
              <a:rPr lang="en-US" dirty="0" smtClean="0">
                <a:sym typeface="Wingdings" pitchFamily="2" charset="2"/>
              </a:rPr>
            </a:br>
            <a:r>
              <a:rPr lang="en-US" dirty="0" smtClean="0">
                <a:sym typeface="Wingdings" pitchFamily="2" charset="2"/>
              </a:rPr>
              <a:t>NCMP as data discovery</a:t>
            </a:r>
            <a:endParaRPr lang="en-US" dirty="0" smtClean="0"/>
          </a:p>
        </p:txBody>
      </p:sp>
      <p:sp>
        <p:nvSpPr>
          <p:cNvPr id="5" name="Content Placeholder 4"/>
          <p:cNvSpPr>
            <a:spLocks noGrp="1"/>
          </p:cNvSpPr>
          <p:nvPr>
            <p:ph idx="1"/>
          </p:nvPr>
        </p:nvSpPr>
        <p:spPr>
          <a:xfrm>
            <a:off x="5105400" y="1752600"/>
            <a:ext cx="3886200" cy="3810000"/>
          </a:xfrm>
        </p:spPr>
        <p:txBody>
          <a:bodyPr rtlCol="0">
            <a:normAutofit fontScale="77500" lnSpcReduction="20000"/>
          </a:bodyPr>
          <a:lstStyle/>
          <a:p>
            <a:pPr eaLnBrk="1" fontAlgn="auto" hangingPunct="1">
              <a:spcAft>
                <a:spcPts val="0"/>
              </a:spcAft>
              <a:buFont typeface="Arial" pitchFamily="34" charset="0"/>
              <a:buChar char="•"/>
              <a:defRPr/>
            </a:pPr>
            <a:r>
              <a:rPr lang="en-US" dirty="0" smtClean="0"/>
              <a:t>Metadata-based search and discovery</a:t>
            </a:r>
          </a:p>
          <a:p>
            <a:pPr eaLnBrk="1" fontAlgn="auto" hangingPunct="1">
              <a:spcAft>
                <a:spcPts val="0"/>
              </a:spcAft>
              <a:buFont typeface="Arial" pitchFamily="34" charset="0"/>
              <a:buChar char="•"/>
              <a:defRPr/>
            </a:pPr>
            <a:r>
              <a:rPr lang="en-US" dirty="0" smtClean="0"/>
              <a:t>Extending distributed access mechanisms</a:t>
            </a:r>
          </a:p>
          <a:p>
            <a:pPr eaLnBrk="1" fontAlgn="auto" hangingPunct="1">
              <a:spcAft>
                <a:spcPts val="0"/>
              </a:spcAft>
              <a:buFont typeface="Arial" pitchFamily="34" charset="0"/>
              <a:buChar char="•"/>
              <a:defRPr/>
            </a:pPr>
            <a:r>
              <a:rPr lang="en-US" dirty="0" smtClean="0"/>
              <a:t>Technology &amp; tools such as </a:t>
            </a:r>
          </a:p>
          <a:p>
            <a:pPr lvl="1" eaLnBrk="1" fontAlgn="auto" hangingPunct="1">
              <a:spcAft>
                <a:spcPts val="0"/>
              </a:spcAft>
              <a:buFont typeface="Arial" pitchFamily="34" charset="0"/>
              <a:buChar char="–"/>
              <a:defRPr/>
            </a:pPr>
            <a:r>
              <a:rPr lang="en-US" dirty="0" err="1" smtClean="0"/>
              <a:t>ncISO</a:t>
            </a:r>
            <a:endParaRPr lang="en-US" dirty="0" smtClean="0"/>
          </a:p>
          <a:p>
            <a:pPr lvl="1" eaLnBrk="1" fontAlgn="auto" hangingPunct="1">
              <a:spcAft>
                <a:spcPts val="0"/>
              </a:spcAft>
              <a:buFont typeface="Arial" pitchFamily="34" charset="0"/>
              <a:buChar char="–"/>
              <a:defRPr/>
            </a:pPr>
            <a:r>
              <a:rPr lang="en-US" dirty="0" smtClean="0"/>
              <a:t>ESGF</a:t>
            </a:r>
          </a:p>
          <a:p>
            <a:pPr lvl="1" eaLnBrk="1" fontAlgn="auto" hangingPunct="1">
              <a:spcAft>
                <a:spcPts val="0"/>
              </a:spcAft>
              <a:buFont typeface="Arial" pitchFamily="34" charset="0"/>
              <a:buChar char="–"/>
              <a:defRPr/>
            </a:pPr>
            <a:r>
              <a:rPr lang="en-US" dirty="0" smtClean="0"/>
              <a:t>ERDDAP / GI-cat / GI-go</a:t>
            </a:r>
          </a:p>
          <a:p>
            <a:pPr lvl="1" eaLnBrk="1" fontAlgn="auto" hangingPunct="1">
              <a:spcAft>
                <a:spcPts val="0"/>
              </a:spcAft>
              <a:buFont typeface="Arial" pitchFamily="34" charset="0"/>
              <a:buChar char="–"/>
              <a:defRPr/>
            </a:pPr>
            <a:r>
              <a:rPr lang="en-US" dirty="0" smtClean="0"/>
              <a:t>UAF</a:t>
            </a:r>
          </a:p>
          <a:p>
            <a:pPr lvl="1" eaLnBrk="1" fontAlgn="auto" hangingPunct="1">
              <a:spcAft>
                <a:spcPts val="0"/>
              </a:spcAft>
              <a:buFont typeface="Arial" pitchFamily="34" charset="0"/>
              <a:buChar char="–"/>
              <a:defRPr/>
            </a:pPr>
            <a:r>
              <a:rPr lang="en-US" dirty="0" err="1" smtClean="0"/>
              <a:t>esri</a:t>
            </a:r>
            <a:r>
              <a:rPr lang="en-US" dirty="0" smtClean="0"/>
              <a:t> </a:t>
            </a:r>
            <a:r>
              <a:rPr lang="en-US" dirty="0" err="1" smtClean="0"/>
              <a:t>GeoPortal</a:t>
            </a:r>
            <a:r>
              <a:rPr lang="en-US" dirty="0" smtClean="0"/>
              <a:t> </a:t>
            </a:r>
          </a:p>
        </p:txBody>
      </p:sp>
      <p:pic>
        <p:nvPicPr>
          <p:cNvPr id="24580" name="Content Placeholder 4" descr="GI-cat.gif"/>
          <p:cNvPicPr>
            <a:picLocks noChangeAspect="1"/>
          </p:cNvPicPr>
          <p:nvPr/>
        </p:nvPicPr>
        <p:blipFill>
          <a:blip r:embed="rId2"/>
          <a:srcRect/>
          <a:stretch>
            <a:fillRect/>
          </a:stretch>
        </p:blipFill>
        <p:spPr bwMode="auto">
          <a:xfrm>
            <a:off x="5562600" y="5715000"/>
            <a:ext cx="884238" cy="1066800"/>
          </a:xfrm>
          <a:prstGeom prst="rect">
            <a:avLst/>
          </a:prstGeom>
          <a:noFill/>
          <a:ln w="9525">
            <a:noFill/>
            <a:miter lim="800000"/>
            <a:headEnd/>
            <a:tailEnd/>
          </a:ln>
        </p:spPr>
      </p:pic>
      <p:grpSp>
        <p:nvGrpSpPr>
          <p:cNvPr id="2" name="Group 12"/>
          <p:cNvGrpSpPr>
            <a:grpSpLocks/>
          </p:cNvGrpSpPr>
          <p:nvPr/>
        </p:nvGrpSpPr>
        <p:grpSpPr bwMode="auto">
          <a:xfrm>
            <a:off x="228600" y="1524000"/>
            <a:ext cx="4475163" cy="4038600"/>
            <a:chOff x="228600" y="1524000"/>
            <a:chExt cx="4475019" cy="4038600"/>
          </a:xfrm>
        </p:grpSpPr>
        <p:pic>
          <p:nvPicPr>
            <p:cNvPr id="24586" name="Picture 6" descr="geodata_portal.PNG"/>
            <p:cNvPicPr>
              <a:picLocks noChangeAspect="1"/>
            </p:cNvPicPr>
            <p:nvPr/>
          </p:nvPicPr>
          <p:blipFill>
            <a:blip r:embed="rId3"/>
            <a:srcRect/>
            <a:stretch>
              <a:fillRect/>
            </a:stretch>
          </p:blipFill>
          <p:spPr bwMode="auto">
            <a:xfrm>
              <a:off x="228600" y="2667000"/>
              <a:ext cx="4475019" cy="2895600"/>
            </a:xfrm>
            <a:prstGeom prst="rect">
              <a:avLst/>
            </a:prstGeom>
            <a:noFill/>
            <a:ln w="9525">
              <a:noFill/>
              <a:miter lim="800000"/>
              <a:headEnd/>
              <a:tailEnd/>
            </a:ln>
          </p:spPr>
        </p:pic>
        <p:pic>
          <p:nvPicPr>
            <p:cNvPr id="24587" name="Picture 16" descr="C:\Documents and Settings\Mike.Grogan\Local Settings\Temporary Internet Files\Content.IE5\OCP625QK\MC900431643[1].png"/>
            <p:cNvPicPr>
              <a:picLocks noChangeAspect="1" noChangeArrowheads="1"/>
            </p:cNvPicPr>
            <p:nvPr/>
          </p:nvPicPr>
          <p:blipFill>
            <a:blip r:embed="rId4"/>
            <a:srcRect/>
            <a:stretch>
              <a:fillRect/>
            </a:stretch>
          </p:blipFill>
          <p:spPr bwMode="auto">
            <a:xfrm>
              <a:off x="1371600" y="1524000"/>
              <a:ext cx="2590800" cy="2590800"/>
            </a:xfrm>
            <a:prstGeom prst="rect">
              <a:avLst/>
            </a:prstGeom>
            <a:noFill/>
            <a:ln w="9525">
              <a:noFill/>
              <a:miter lim="800000"/>
              <a:headEnd/>
              <a:tailEnd/>
            </a:ln>
          </p:spPr>
        </p:pic>
      </p:grpSp>
      <p:pic>
        <p:nvPicPr>
          <p:cNvPr id="24582" name="Picture 9" descr="cdempsey_esri.gif"/>
          <p:cNvPicPr>
            <a:picLocks noChangeAspect="1"/>
          </p:cNvPicPr>
          <p:nvPr/>
        </p:nvPicPr>
        <p:blipFill>
          <a:blip r:embed="rId5"/>
          <a:srcRect/>
          <a:stretch>
            <a:fillRect/>
          </a:stretch>
        </p:blipFill>
        <p:spPr bwMode="auto">
          <a:xfrm>
            <a:off x="6624638" y="5715000"/>
            <a:ext cx="2443162" cy="1093788"/>
          </a:xfrm>
          <a:prstGeom prst="rect">
            <a:avLst/>
          </a:prstGeom>
          <a:noFill/>
          <a:ln w="9525">
            <a:noFill/>
            <a:miter lim="800000"/>
            <a:headEnd/>
            <a:tailEnd/>
          </a:ln>
        </p:spPr>
      </p:pic>
      <p:pic>
        <p:nvPicPr>
          <p:cNvPr id="24583" name="Picture 10" descr="uni_logo2.gif"/>
          <p:cNvPicPr>
            <a:picLocks noChangeAspect="1"/>
          </p:cNvPicPr>
          <p:nvPr/>
        </p:nvPicPr>
        <p:blipFill>
          <a:blip r:embed="rId6"/>
          <a:srcRect/>
          <a:stretch>
            <a:fillRect/>
          </a:stretch>
        </p:blipFill>
        <p:spPr bwMode="auto">
          <a:xfrm>
            <a:off x="4267200" y="5791200"/>
            <a:ext cx="942975" cy="952500"/>
          </a:xfrm>
          <a:prstGeom prst="rect">
            <a:avLst/>
          </a:prstGeom>
          <a:noFill/>
          <a:ln w="9525">
            <a:noFill/>
            <a:miter lim="800000"/>
            <a:headEnd/>
            <a:tailEnd/>
          </a:ln>
        </p:spPr>
      </p:pic>
      <p:pic>
        <p:nvPicPr>
          <p:cNvPr id="24584" name="Picture 11" descr="NOAA_logo-72x72.png"/>
          <p:cNvPicPr>
            <a:picLocks noChangeAspect="1"/>
          </p:cNvPicPr>
          <p:nvPr/>
        </p:nvPicPr>
        <p:blipFill>
          <a:blip r:embed="rId7"/>
          <a:srcRect/>
          <a:stretch>
            <a:fillRect/>
          </a:stretch>
        </p:blipFill>
        <p:spPr bwMode="auto">
          <a:xfrm>
            <a:off x="3048000" y="5791200"/>
            <a:ext cx="914400" cy="914400"/>
          </a:xfrm>
          <a:prstGeom prst="rect">
            <a:avLst/>
          </a:prstGeom>
          <a:noFill/>
          <a:ln w="9525">
            <a:noFill/>
            <a:miter lim="800000"/>
            <a:headEnd/>
            <a:tailEnd/>
          </a:ln>
        </p:spPr>
      </p:pic>
      <p:pic>
        <p:nvPicPr>
          <p:cNvPr id="24585" name="Picture 13" descr="ESGF-Logo.247x94.png"/>
          <p:cNvPicPr>
            <a:picLocks noChangeAspect="1"/>
          </p:cNvPicPr>
          <p:nvPr/>
        </p:nvPicPr>
        <p:blipFill>
          <a:blip r:embed="rId8"/>
          <a:srcRect/>
          <a:stretch>
            <a:fillRect/>
          </a:stretch>
        </p:blipFill>
        <p:spPr bwMode="auto">
          <a:xfrm>
            <a:off x="381000" y="5810250"/>
            <a:ext cx="2352675"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NCMP / NOMADS </a:t>
            </a:r>
            <a:br>
              <a:rPr lang="en-US" dirty="0" smtClean="0"/>
            </a:br>
            <a:r>
              <a:rPr lang="en-US" dirty="0" smtClean="0"/>
              <a:t>Technology </a:t>
            </a:r>
            <a:r>
              <a:rPr lang="en-US" dirty="0"/>
              <a:t>E</a:t>
            </a:r>
            <a:r>
              <a:rPr lang="en-US" dirty="0" smtClean="0"/>
              <a:t>nhancements</a:t>
            </a:r>
          </a:p>
        </p:txBody>
      </p:sp>
      <p:sp>
        <p:nvSpPr>
          <p:cNvPr id="25603" name="Content Placeholder 2"/>
          <p:cNvSpPr>
            <a:spLocks noGrp="1"/>
          </p:cNvSpPr>
          <p:nvPr>
            <p:ph idx="1"/>
          </p:nvPr>
        </p:nvSpPr>
        <p:spPr>
          <a:xfrm>
            <a:off x="685800" y="1600200"/>
            <a:ext cx="8001000" cy="1295400"/>
          </a:xfrm>
        </p:spPr>
        <p:txBody>
          <a:bodyPr/>
          <a:lstStyle/>
          <a:p>
            <a:pPr eaLnBrk="1" hangingPunct="1"/>
            <a:r>
              <a:rPr lang="en-US" smtClean="0">
                <a:ea typeface="ＭＳ Ｐゴシック" pitchFamily="34" charset="-128"/>
              </a:rPr>
              <a:t>Extending NOMADS into interactive and sector-utilized formats and technologies</a:t>
            </a:r>
          </a:p>
          <a:p>
            <a:pPr eaLnBrk="1" hangingPunct="1"/>
            <a:endParaRPr lang="en-US" smtClean="0">
              <a:ea typeface="ＭＳ Ｐゴシック" pitchFamily="34" charset="-128"/>
            </a:endParaRPr>
          </a:p>
        </p:txBody>
      </p:sp>
      <p:pic>
        <p:nvPicPr>
          <p:cNvPr id="25604" name="Content Placeholder 6" descr="tdsnav_cap.png"/>
          <p:cNvPicPr>
            <a:picLocks noChangeAspect="1"/>
          </p:cNvPicPr>
          <p:nvPr/>
        </p:nvPicPr>
        <p:blipFill>
          <a:blip r:embed="rId2"/>
          <a:srcRect/>
          <a:stretch>
            <a:fillRect/>
          </a:stretch>
        </p:blipFill>
        <p:spPr bwMode="auto">
          <a:xfrm>
            <a:off x="1371600" y="3810000"/>
            <a:ext cx="6091238" cy="2655888"/>
          </a:xfrm>
          <a:prstGeom prst="rect">
            <a:avLst/>
          </a:prstGeom>
          <a:noFill/>
          <a:ln w="9525">
            <a:noFill/>
            <a:miter lim="800000"/>
            <a:headEnd/>
            <a:tailEnd/>
          </a:ln>
        </p:spPr>
      </p:pic>
      <p:sp>
        <p:nvSpPr>
          <p:cNvPr id="25605" name="TextBox 6"/>
          <p:cNvSpPr txBox="1">
            <a:spLocks noChangeArrowheads="1"/>
          </p:cNvSpPr>
          <p:nvPr/>
        </p:nvSpPr>
        <p:spPr bwMode="auto">
          <a:xfrm>
            <a:off x="1003300" y="3059113"/>
            <a:ext cx="5549900" cy="369887"/>
          </a:xfrm>
          <a:prstGeom prst="rect">
            <a:avLst/>
          </a:prstGeom>
          <a:noFill/>
          <a:ln w="9525">
            <a:noFill/>
            <a:miter lim="800000"/>
            <a:headEnd/>
            <a:tailEnd/>
          </a:ln>
        </p:spPr>
        <p:txBody>
          <a:bodyPr wrap="none">
            <a:spAutoFit/>
          </a:bodyPr>
          <a:lstStyle/>
          <a:p>
            <a:r>
              <a:rPr lang="en-US">
                <a:latin typeface="Calibri" pitchFamily="34" charset="0"/>
              </a:rPr>
              <a:t>Example: THREDDS Catalog Navigation in Adobe® Flash®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NCMP / NOMADS </a:t>
            </a:r>
            <a:br>
              <a:rPr lang="en-US" dirty="0" smtClean="0"/>
            </a:br>
            <a:r>
              <a:rPr lang="en-US" dirty="0" smtClean="0"/>
              <a:t>Technology Enhancements (cont.)</a:t>
            </a:r>
          </a:p>
        </p:txBody>
      </p:sp>
      <p:pic>
        <p:nvPicPr>
          <p:cNvPr id="26627" name="Content Placeholder 10" descr="tdsnav_wms.png"/>
          <p:cNvPicPr>
            <a:picLocks noChangeAspect="1"/>
          </p:cNvPicPr>
          <p:nvPr/>
        </p:nvPicPr>
        <p:blipFill>
          <a:blip r:embed="rId2"/>
          <a:srcRect/>
          <a:stretch>
            <a:fillRect/>
          </a:stretch>
        </p:blipFill>
        <p:spPr bwMode="auto">
          <a:xfrm>
            <a:off x="381000" y="1646238"/>
            <a:ext cx="3397250" cy="3048000"/>
          </a:xfrm>
          <a:prstGeom prst="rect">
            <a:avLst/>
          </a:prstGeom>
          <a:noFill/>
          <a:ln w="9525">
            <a:noFill/>
            <a:miter lim="800000"/>
            <a:headEnd/>
            <a:tailEnd/>
          </a:ln>
        </p:spPr>
      </p:pic>
      <p:pic>
        <p:nvPicPr>
          <p:cNvPr id="26628" name="Picture 11" descr="tdsnav_wms_nonav.png"/>
          <p:cNvPicPr>
            <a:picLocks noChangeAspect="1"/>
          </p:cNvPicPr>
          <p:nvPr/>
        </p:nvPicPr>
        <p:blipFill>
          <a:blip r:embed="rId3"/>
          <a:srcRect/>
          <a:stretch>
            <a:fillRect/>
          </a:stretch>
        </p:blipFill>
        <p:spPr bwMode="auto">
          <a:xfrm>
            <a:off x="1143000" y="3398838"/>
            <a:ext cx="3173413" cy="2849562"/>
          </a:xfrm>
          <a:prstGeom prst="rect">
            <a:avLst/>
          </a:prstGeom>
          <a:noFill/>
          <a:ln w="9525">
            <a:noFill/>
            <a:miter lim="800000"/>
            <a:headEnd/>
            <a:tailEnd/>
          </a:ln>
        </p:spPr>
      </p:pic>
      <p:sp>
        <p:nvSpPr>
          <p:cNvPr id="10" name="Content Placeholder 5"/>
          <p:cNvSpPr>
            <a:spLocks noGrp="1"/>
          </p:cNvSpPr>
          <p:nvPr>
            <p:ph sz="half" idx="4294967295"/>
          </p:nvPr>
        </p:nvSpPr>
        <p:spPr>
          <a:xfrm>
            <a:off x="4800600" y="1752600"/>
            <a:ext cx="4038600" cy="3916363"/>
          </a:xfrm>
        </p:spPr>
        <p:txBody>
          <a:bodyPr rtlCol="0">
            <a:normAutofit fontScale="92500"/>
          </a:bodyPr>
          <a:lstStyle/>
          <a:p>
            <a:pPr eaLnBrk="1" fontAlgn="auto" hangingPunct="1">
              <a:spcAft>
                <a:spcPts val="0"/>
              </a:spcAft>
              <a:buFont typeface="Arial" pitchFamily="34" charset="0"/>
              <a:buChar char="•"/>
              <a:defRPr/>
            </a:pPr>
            <a:r>
              <a:rPr lang="en-US" dirty="0" smtClean="0"/>
              <a:t>Incorporating THREDDS-based data into interactive mapping applications</a:t>
            </a:r>
          </a:p>
          <a:p>
            <a:pPr eaLnBrk="1" fontAlgn="auto" hangingPunct="1">
              <a:spcAft>
                <a:spcPts val="0"/>
              </a:spcAft>
              <a:buFont typeface="Arial" pitchFamily="34" charset="0"/>
              <a:buChar char="•"/>
              <a:defRPr/>
            </a:pPr>
            <a:r>
              <a:rPr lang="en-US" dirty="0" smtClean="0"/>
              <a:t>Utilizing OGC components from THREDDS (WMS, WCS, etc.)</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229600" cy="1143000"/>
          </a:xfrm>
        </p:spPr>
        <p:txBody>
          <a:bodyPr rtlCol="0">
            <a:normAutofit fontScale="90000"/>
          </a:bodyPr>
          <a:lstStyle/>
          <a:p>
            <a:pPr eaLnBrk="1" fontAlgn="auto" hangingPunct="1">
              <a:spcAft>
                <a:spcPts val="0"/>
              </a:spcAft>
              <a:defRPr/>
            </a:pPr>
            <a:r>
              <a:rPr lang="en-US" dirty="0" smtClean="0"/>
              <a:t>NCMP / NOMADS</a:t>
            </a:r>
            <a:br>
              <a:rPr lang="en-US" dirty="0" smtClean="0"/>
            </a:br>
            <a:r>
              <a:rPr lang="en-US" dirty="0"/>
              <a:t>T</a:t>
            </a:r>
            <a:r>
              <a:rPr lang="en-US" dirty="0" smtClean="0"/>
              <a:t>echnology Enhancements (cont.)</a:t>
            </a:r>
          </a:p>
        </p:txBody>
      </p:sp>
      <p:pic>
        <p:nvPicPr>
          <p:cNvPr id="27651" name="Content Placeholder 6" descr="wms_cmip3.png"/>
          <p:cNvPicPr>
            <a:picLocks noGrp="1" noChangeAspect="1"/>
          </p:cNvPicPr>
          <p:nvPr>
            <p:ph idx="1"/>
          </p:nvPr>
        </p:nvPicPr>
        <p:blipFill>
          <a:blip r:embed="rId2"/>
          <a:srcRect/>
          <a:stretch>
            <a:fillRect/>
          </a:stretch>
        </p:blipFill>
        <p:spPr>
          <a:xfrm>
            <a:off x="304800" y="1676400"/>
            <a:ext cx="3971925" cy="3505200"/>
          </a:xfrm>
        </p:spPr>
      </p:pic>
      <p:cxnSp>
        <p:nvCxnSpPr>
          <p:cNvPr id="14" name="Straight Connector 13"/>
          <p:cNvCxnSpPr/>
          <p:nvPr/>
        </p:nvCxnSpPr>
        <p:spPr>
          <a:xfrm rot="5400000" flipH="1" flipV="1">
            <a:off x="2571750" y="1428750"/>
            <a:ext cx="2133600" cy="1866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647950" y="3714750"/>
            <a:ext cx="1981200" cy="18669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7654" name="Picture 8" descr="multigraph.png"/>
          <p:cNvPicPr>
            <a:picLocks noChangeAspect="1"/>
          </p:cNvPicPr>
          <p:nvPr/>
        </p:nvPicPr>
        <p:blipFill>
          <a:blip r:embed="rId3"/>
          <a:srcRect/>
          <a:stretch>
            <a:fillRect/>
          </a:stretch>
        </p:blipFill>
        <p:spPr bwMode="auto">
          <a:xfrm>
            <a:off x="4495800" y="1295400"/>
            <a:ext cx="4343400" cy="4343400"/>
          </a:xfrm>
          <a:prstGeom prst="rect">
            <a:avLst/>
          </a:prstGeom>
          <a:noFill/>
          <a:ln w="9525">
            <a:solidFill>
              <a:schemeClr val="accent1"/>
            </a:solidFill>
            <a:miter lim="800000"/>
            <a:headEnd/>
            <a:tailEnd/>
          </a:ln>
        </p:spPr>
      </p:pic>
      <p:pic>
        <p:nvPicPr>
          <p:cNvPr id="27655" name="Picture 22" descr="multigraph.png"/>
          <p:cNvPicPr>
            <a:picLocks noChangeAspect="1"/>
          </p:cNvPicPr>
          <p:nvPr/>
        </p:nvPicPr>
        <p:blipFill>
          <a:blip r:embed="rId4"/>
          <a:srcRect/>
          <a:stretch>
            <a:fillRect/>
          </a:stretch>
        </p:blipFill>
        <p:spPr bwMode="auto">
          <a:xfrm>
            <a:off x="2590800" y="3352800"/>
            <a:ext cx="381000" cy="381000"/>
          </a:xfrm>
          <a:prstGeom prst="rect">
            <a:avLst/>
          </a:prstGeom>
          <a:noFill/>
          <a:ln w="38100">
            <a:solidFill>
              <a:schemeClr val="accent1"/>
            </a:solidFill>
            <a:miter lim="800000"/>
            <a:headEnd/>
            <a:tailEnd/>
          </a:ln>
        </p:spPr>
      </p:pic>
      <p:sp>
        <p:nvSpPr>
          <p:cNvPr id="27656" name="TextBox 18"/>
          <p:cNvSpPr txBox="1">
            <a:spLocks noChangeArrowheads="1"/>
          </p:cNvSpPr>
          <p:nvPr/>
        </p:nvSpPr>
        <p:spPr bwMode="auto">
          <a:xfrm>
            <a:off x="762000" y="5638800"/>
            <a:ext cx="7924800" cy="646113"/>
          </a:xfrm>
          <a:prstGeom prst="rect">
            <a:avLst/>
          </a:prstGeom>
          <a:noFill/>
          <a:ln w="9525">
            <a:noFill/>
            <a:miter lim="800000"/>
            <a:headEnd/>
            <a:tailEnd/>
          </a:ln>
        </p:spPr>
        <p:txBody>
          <a:bodyPr>
            <a:spAutoFit/>
          </a:bodyPr>
          <a:lstStyle/>
          <a:p>
            <a:pPr algn="ctr"/>
            <a:r>
              <a:rPr lang="en-US"/>
              <a:t>Interactive experiences: CMIP3 data in a web-based mapping application with multi-scenario timeseries comparisons via Multigraph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81000" y="1143000"/>
            <a:ext cx="8229600" cy="4800600"/>
          </a:xfrm>
          <a:prstGeom prst="rect">
            <a:avLst/>
          </a:prstGeom>
          <a:noFill/>
          <a:ln w="9525">
            <a:noFill/>
            <a:miter lim="800000"/>
            <a:headEnd/>
            <a:tailEnd/>
          </a:ln>
        </p:spPr>
        <p:txBody>
          <a:bodyPr/>
          <a:lstStyle/>
          <a:p>
            <a:pPr marL="365125" indent="-255588" defTabSz="914400" eaLnBrk="0" hangingPunct="0">
              <a:spcBef>
                <a:spcPts val="400"/>
              </a:spcBef>
              <a:buClr>
                <a:schemeClr val="accent1"/>
              </a:buClr>
              <a:buSzPct val="68000"/>
              <a:buFont typeface="Arial" pitchFamily="34" charset="0"/>
              <a:buNone/>
              <a:defRPr/>
            </a:pPr>
            <a:endParaRPr lang="en-US" sz="2700" dirty="0">
              <a:latin typeface="Arial" pitchFamily="34" charset="0"/>
              <a:ea typeface="+mn-ea"/>
              <a:cs typeface="Arial" pitchFamily="34" charset="0"/>
            </a:endParaRPr>
          </a:p>
          <a:p>
            <a:pPr marL="365125" indent="-255588" defTabSz="914400" eaLnBrk="0" hangingPunct="0">
              <a:spcBef>
                <a:spcPts val="400"/>
              </a:spcBef>
              <a:buClr>
                <a:schemeClr val="accent1"/>
              </a:buClr>
              <a:buSzPct val="68000"/>
              <a:buFont typeface="Arial" pitchFamily="34" charset="0"/>
              <a:buNone/>
              <a:defRPr/>
            </a:pPr>
            <a:r>
              <a:rPr lang="en-US" sz="2700" dirty="0">
                <a:latin typeface="Arial" pitchFamily="34" charset="0"/>
                <a:ea typeface="+mn-ea"/>
                <a:cs typeface="Arial" pitchFamily="34" charset="0"/>
              </a:rPr>
              <a:t> Oblate spheroid (aka, Earth) to sphere</a:t>
            </a:r>
          </a:p>
          <a:p>
            <a:pPr marL="365125" indent="-255588" defTabSz="914400" eaLnBrk="0" hangingPunct="0">
              <a:spcBef>
                <a:spcPts val="400"/>
              </a:spcBef>
              <a:buClr>
                <a:schemeClr val="accent1"/>
              </a:buClr>
              <a:buSzPct val="68000"/>
              <a:buFont typeface="Arial" pitchFamily="34" charset="0"/>
              <a:buNone/>
              <a:defRPr/>
            </a:pPr>
            <a:endParaRPr lang="en-US" sz="2700" dirty="0">
              <a:latin typeface="Arial" pitchFamily="34" charset="0"/>
              <a:ea typeface="+mn-ea"/>
              <a:cs typeface="Arial" pitchFamily="34" charset="0"/>
            </a:endParaRPr>
          </a:p>
          <a:p>
            <a:pPr marL="365125" indent="-255588" defTabSz="914400" eaLnBrk="0" hangingPunct="0">
              <a:spcBef>
                <a:spcPts val="400"/>
              </a:spcBef>
              <a:buClr>
                <a:schemeClr val="accent1"/>
              </a:buClr>
              <a:buSzPct val="68000"/>
              <a:buFont typeface="Arial" pitchFamily="34" charset="0"/>
              <a:buNone/>
              <a:defRPr/>
            </a:pPr>
            <a:endParaRPr lang="en-US" sz="2700" dirty="0">
              <a:latin typeface="Arial" pitchFamily="34" charset="0"/>
              <a:ea typeface="+mn-ea"/>
              <a:cs typeface="Arial" pitchFamily="34" charset="0"/>
            </a:endParaRPr>
          </a:p>
          <a:p>
            <a:pPr marL="365125" indent="-255588" defTabSz="914400" eaLnBrk="0" hangingPunct="0">
              <a:spcBef>
                <a:spcPts val="400"/>
              </a:spcBef>
              <a:buClr>
                <a:schemeClr val="accent1"/>
              </a:buClr>
              <a:buSzPct val="68000"/>
              <a:buFont typeface="Arial" pitchFamily="34" charset="0"/>
              <a:buNone/>
              <a:defRPr/>
            </a:pPr>
            <a:r>
              <a:rPr lang="en-US" sz="2700" dirty="0">
                <a:latin typeface="Arial" pitchFamily="34" charset="0"/>
                <a:ea typeface="+mn-ea"/>
                <a:cs typeface="Arial" pitchFamily="34" charset="0"/>
              </a:rPr>
              <a:t> </a:t>
            </a:r>
          </a:p>
          <a:p>
            <a:pPr marL="365125" indent="-255588" defTabSz="914400" eaLnBrk="0" hangingPunct="0">
              <a:spcBef>
                <a:spcPts val="400"/>
              </a:spcBef>
              <a:buClr>
                <a:schemeClr val="accent1"/>
              </a:buClr>
              <a:buSzPct val="68000"/>
              <a:buFont typeface="Arial" pitchFamily="34" charset="0"/>
              <a:buNone/>
              <a:defRPr/>
            </a:pPr>
            <a:endParaRPr lang="en-US" sz="2700" dirty="0">
              <a:latin typeface="Arial" pitchFamily="34" charset="0"/>
              <a:ea typeface="+mn-ea"/>
              <a:cs typeface="Arial" pitchFamily="34" charset="0"/>
            </a:endParaRPr>
          </a:p>
          <a:p>
            <a:pPr marL="365125" indent="-255588" defTabSz="914400" eaLnBrk="0" hangingPunct="0">
              <a:spcBef>
                <a:spcPts val="400"/>
              </a:spcBef>
              <a:buClr>
                <a:schemeClr val="accent1"/>
              </a:buClr>
              <a:buSzPct val="68000"/>
              <a:buFont typeface="Arial" pitchFamily="34" charset="0"/>
              <a:buNone/>
              <a:defRPr/>
            </a:pPr>
            <a:r>
              <a:rPr lang="en-US" sz="2700" dirty="0">
                <a:latin typeface="Arial" pitchFamily="34" charset="0"/>
                <a:ea typeface="+mn-ea"/>
                <a:cs typeface="Arial" pitchFamily="34" charset="0"/>
              </a:rPr>
              <a:t> </a:t>
            </a:r>
          </a:p>
          <a:p>
            <a:pPr marL="365125" indent="-255588" defTabSz="914400" eaLnBrk="0" hangingPunct="0">
              <a:spcBef>
                <a:spcPts val="400"/>
              </a:spcBef>
              <a:buClr>
                <a:schemeClr val="accent1"/>
              </a:buClr>
              <a:buSzPct val="68000"/>
              <a:buFont typeface="Arial" pitchFamily="34" charset="0"/>
              <a:buNone/>
              <a:defRPr/>
            </a:pPr>
            <a:r>
              <a:rPr lang="en-US" sz="2700" dirty="0">
                <a:latin typeface="Arial" pitchFamily="34" charset="0"/>
                <a:ea typeface="+mn-ea"/>
                <a:cs typeface="Arial" pitchFamily="34" charset="0"/>
              </a:rPr>
              <a:t>      </a:t>
            </a:r>
            <a:r>
              <a:rPr lang="en-US" sz="2700" dirty="0" err="1">
                <a:latin typeface="Arial" pitchFamily="34" charset="0"/>
                <a:ea typeface="+mn-ea"/>
                <a:cs typeface="Arial" pitchFamily="34" charset="0"/>
              </a:rPr>
              <a:t>Shapefile</a:t>
            </a:r>
            <a:r>
              <a:rPr lang="en-US" sz="2700" dirty="0">
                <a:latin typeface="Arial" pitchFamily="34" charset="0"/>
                <a:ea typeface="+mn-ea"/>
                <a:cs typeface="Arial" pitchFamily="34" charset="0"/>
              </a:rPr>
              <a:t> defined region to gridded data</a:t>
            </a:r>
          </a:p>
          <a:p>
            <a:pPr marL="365125" indent="-255588" defTabSz="914400" eaLnBrk="0" hangingPunct="0">
              <a:spcBef>
                <a:spcPts val="400"/>
              </a:spcBef>
              <a:buClr>
                <a:schemeClr val="accent1"/>
              </a:buClr>
              <a:buSzPct val="68000"/>
              <a:buFont typeface="Arial" pitchFamily="34" charset="0"/>
              <a:buNone/>
              <a:defRPr/>
            </a:pPr>
            <a:endParaRPr lang="en-US" sz="2700" dirty="0">
              <a:latin typeface="Arial" pitchFamily="34" charset="0"/>
              <a:ea typeface="+mn-ea"/>
              <a:cs typeface="Arial" pitchFamily="34" charset="0"/>
            </a:endParaRPr>
          </a:p>
        </p:txBody>
      </p:sp>
      <p:sp>
        <p:nvSpPr>
          <p:cNvPr id="6" name="Oval 5"/>
          <p:cNvSpPr/>
          <p:nvPr/>
        </p:nvSpPr>
        <p:spPr>
          <a:xfrm>
            <a:off x="533400" y="2438400"/>
            <a:ext cx="1600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CV</a:t>
            </a:r>
          </a:p>
        </p:txBody>
      </p:sp>
      <p:sp>
        <p:nvSpPr>
          <p:cNvPr id="7" name="Oval 6"/>
          <p:cNvSpPr/>
          <p:nvPr/>
        </p:nvSpPr>
        <p:spPr>
          <a:xfrm>
            <a:off x="3200400" y="2438400"/>
            <a:ext cx="12192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cxnSp>
        <p:nvCxnSpPr>
          <p:cNvPr id="8" name="Straight Arrow Connector 7"/>
          <p:cNvCxnSpPr/>
          <p:nvPr/>
        </p:nvCxnSpPr>
        <p:spPr>
          <a:xfrm>
            <a:off x="2362200" y="2971800"/>
            <a:ext cx="685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Freeform 8"/>
          <p:cNvSpPr/>
          <p:nvPr/>
        </p:nvSpPr>
        <p:spPr>
          <a:xfrm>
            <a:off x="1423988" y="4859338"/>
            <a:ext cx="876300" cy="1058862"/>
          </a:xfrm>
          <a:custGeom>
            <a:avLst/>
            <a:gdLst>
              <a:gd name="connsiteX0" fmla="*/ 248195 w 876633"/>
              <a:gd name="connsiteY0" fmla="*/ 0 h 1058091"/>
              <a:gd name="connsiteX1" fmla="*/ 143692 w 876633"/>
              <a:gd name="connsiteY1" fmla="*/ 26126 h 1058091"/>
              <a:gd name="connsiteX2" fmla="*/ 104503 w 876633"/>
              <a:gd name="connsiteY2" fmla="*/ 39188 h 1058091"/>
              <a:gd name="connsiteX3" fmla="*/ 78378 w 876633"/>
              <a:gd name="connsiteY3" fmla="*/ 78377 h 1058091"/>
              <a:gd name="connsiteX4" fmla="*/ 52252 w 876633"/>
              <a:gd name="connsiteY4" fmla="*/ 182880 h 1058091"/>
              <a:gd name="connsiteX5" fmla="*/ 39189 w 876633"/>
              <a:gd name="connsiteY5" fmla="*/ 326571 h 1058091"/>
              <a:gd name="connsiteX6" fmla="*/ 13063 w 876633"/>
              <a:gd name="connsiteY6" fmla="*/ 378823 h 1058091"/>
              <a:gd name="connsiteX7" fmla="*/ 0 w 876633"/>
              <a:gd name="connsiteY7" fmla="*/ 418011 h 1058091"/>
              <a:gd name="connsiteX8" fmla="*/ 13063 w 876633"/>
              <a:gd name="connsiteY8" fmla="*/ 470263 h 1058091"/>
              <a:gd name="connsiteX9" fmla="*/ 52252 w 876633"/>
              <a:gd name="connsiteY9" fmla="*/ 496388 h 1058091"/>
              <a:gd name="connsiteX10" fmla="*/ 91440 w 876633"/>
              <a:gd name="connsiteY10" fmla="*/ 535577 h 1058091"/>
              <a:gd name="connsiteX11" fmla="*/ 104503 w 876633"/>
              <a:gd name="connsiteY11" fmla="*/ 979714 h 1058091"/>
              <a:gd name="connsiteX12" fmla="*/ 143692 w 876633"/>
              <a:gd name="connsiteY12" fmla="*/ 1031966 h 1058091"/>
              <a:gd name="connsiteX13" fmla="*/ 248195 w 876633"/>
              <a:gd name="connsiteY13" fmla="*/ 1058091 h 1058091"/>
              <a:gd name="connsiteX14" fmla="*/ 457200 w 876633"/>
              <a:gd name="connsiteY14" fmla="*/ 901337 h 1058091"/>
              <a:gd name="connsiteX15" fmla="*/ 457200 w 876633"/>
              <a:gd name="connsiteY15" fmla="*/ 901337 h 1058091"/>
              <a:gd name="connsiteX16" fmla="*/ 600892 w 876633"/>
              <a:gd name="connsiteY16" fmla="*/ 822960 h 1058091"/>
              <a:gd name="connsiteX17" fmla="*/ 666206 w 876633"/>
              <a:gd name="connsiteY17" fmla="*/ 731520 h 1058091"/>
              <a:gd name="connsiteX18" fmla="*/ 744583 w 876633"/>
              <a:gd name="connsiteY18" fmla="*/ 757646 h 1058091"/>
              <a:gd name="connsiteX19" fmla="*/ 757646 w 876633"/>
              <a:gd name="connsiteY19" fmla="*/ 809897 h 1058091"/>
              <a:gd name="connsiteX20" fmla="*/ 770709 w 876633"/>
              <a:gd name="connsiteY20" fmla="*/ 953588 h 1058091"/>
              <a:gd name="connsiteX21" fmla="*/ 796835 w 876633"/>
              <a:gd name="connsiteY21" fmla="*/ 992777 h 1058091"/>
              <a:gd name="connsiteX22" fmla="*/ 836023 w 876633"/>
              <a:gd name="connsiteY22" fmla="*/ 927463 h 1058091"/>
              <a:gd name="connsiteX23" fmla="*/ 862149 w 876633"/>
              <a:gd name="connsiteY23" fmla="*/ 888274 h 1058091"/>
              <a:gd name="connsiteX24" fmla="*/ 836023 w 876633"/>
              <a:gd name="connsiteY24" fmla="*/ 757646 h 1058091"/>
              <a:gd name="connsiteX25" fmla="*/ 849086 w 876633"/>
              <a:gd name="connsiteY25" fmla="*/ 679268 h 1058091"/>
              <a:gd name="connsiteX26" fmla="*/ 875212 w 876633"/>
              <a:gd name="connsiteY26" fmla="*/ 640080 h 1058091"/>
              <a:gd name="connsiteX27" fmla="*/ 731520 w 876633"/>
              <a:gd name="connsiteY27" fmla="*/ 431074 h 1058091"/>
              <a:gd name="connsiteX28" fmla="*/ 679269 w 876633"/>
              <a:gd name="connsiteY28" fmla="*/ 404948 h 1058091"/>
              <a:gd name="connsiteX29" fmla="*/ 640080 w 876633"/>
              <a:gd name="connsiteY29" fmla="*/ 365760 h 1058091"/>
              <a:gd name="connsiteX30" fmla="*/ 587829 w 876633"/>
              <a:gd name="connsiteY30" fmla="*/ 326571 h 1058091"/>
              <a:gd name="connsiteX31" fmla="*/ 496389 w 876633"/>
              <a:gd name="connsiteY31" fmla="*/ 274320 h 1058091"/>
              <a:gd name="connsiteX32" fmla="*/ 339635 w 876633"/>
              <a:gd name="connsiteY32" fmla="*/ 248194 h 1058091"/>
              <a:gd name="connsiteX33" fmla="*/ 326572 w 876633"/>
              <a:gd name="connsiteY33" fmla="*/ 13063 h 1058091"/>
              <a:gd name="connsiteX34" fmla="*/ 287383 w 876633"/>
              <a:gd name="connsiteY34" fmla="*/ 0 h 1058091"/>
              <a:gd name="connsiteX35" fmla="*/ 248195 w 876633"/>
              <a:gd name="connsiteY35" fmla="*/ 0 h 10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633" h="1058091">
                <a:moveTo>
                  <a:pt x="248195" y="0"/>
                </a:moveTo>
                <a:cubicBezTo>
                  <a:pt x="213361" y="8709"/>
                  <a:pt x="178333" y="16679"/>
                  <a:pt x="143692" y="26126"/>
                </a:cubicBezTo>
                <a:cubicBezTo>
                  <a:pt x="130408" y="29749"/>
                  <a:pt x="115255" y="30586"/>
                  <a:pt x="104503" y="39188"/>
                </a:cubicBezTo>
                <a:cubicBezTo>
                  <a:pt x="92244" y="48995"/>
                  <a:pt x="87086" y="65314"/>
                  <a:pt x="78378" y="78377"/>
                </a:cubicBezTo>
                <a:cubicBezTo>
                  <a:pt x="69669" y="113211"/>
                  <a:pt x="55503" y="147121"/>
                  <a:pt x="52252" y="182880"/>
                </a:cubicBezTo>
                <a:cubicBezTo>
                  <a:pt x="47898" y="230777"/>
                  <a:pt x="48621" y="279410"/>
                  <a:pt x="39189" y="326571"/>
                </a:cubicBezTo>
                <a:cubicBezTo>
                  <a:pt x="35370" y="345666"/>
                  <a:pt x="20734" y="360924"/>
                  <a:pt x="13063" y="378823"/>
                </a:cubicBezTo>
                <a:cubicBezTo>
                  <a:pt x="7639" y="391479"/>
                  <a:pt x="4354" y="404948"/>
                  <a:pt x="0" y="418011"/>
                </a:cubicBezTo>
                <a:cubicBezTo>
                  <a:pt x="4354" y="435428"/>
                  <a:pt x="3104" y="455325"/>
                  <a:pt x="13063" y="470263"/>
                </a:cubicBezTo>
                <a:cubicBezTo>
                  <a:pt x="21772" y="483326"/>
                  <a:pt x="40191" y="486337"/>
                  <a:pt x="52252" y="496388"/>
                </a:cubicBezTo>
                <a:cubicBezTo>
                  <a:pt x="66444" y="508215"/>
                  <a:pt x="78377" y="522514"/>
                  <a:pt x="91440" y="535577"/>
                </a:cubicBezTo>
                <a:cubicBezTo>
                  <a:pt x="65809" y="715004"/>
                  <a:pt x="60398" y="706260"/>
                  <a:pt x="104503" y="979714"/>
                </a:cubicBezTo>
                <a:cubicBezTo>
                  <a:pt x="107970" y="1001208"/>
                  <a:pt x="124579" y="1021541"/>
                  <a:pt x="143692" y="1031966"/>
                </a:cubicBezTo>
                <a:cubicBezTo>
                  <a:pt x="175214" y="1049160"/>
                  <a:pt x="213361" y="1049383"/>
                  <a:pt x="248195" y="1058091"/>
                </a:cubicBezTo>
                <a:cubicBezTo>
                  <a:pt x="384991" y="1012494"/>
                  <a:pt x="307099" y="1051439"/>
                  <a:pt x="457200" y="901337"/>
                </a:cubicBezTo>
                <a:lnTo>
                  <a:pt x="457200" y="901337"/>
                </a:lnTo>
                <a:cubicBezTo>
                  <a:pt x="565547" y="839425"/>
                  <a:pt x="517241" y="864786"/>
                  <a:pt x="600892" y="822960"/>
                </a:cubicBezTo>
                <a:cubicBezTo>
                  <a:pt x="609010" y="806725"/>
                  <a:pt x="638170" y="734635"/>
                  <a:pt x="666206" y="731520"/>
                </a:cubicBezTo>
                <a:cubicBezTo>
                  <a:pt x="693576" y="728479"/>
                  <a:pt x="718457" y="748937"/>
                  <a:pt x="744583" y="757646"/>
                </a:cubicBezTo>
                <a:cubicBezTo>
                  <a:pt x="748937" y="775063"/>
                  <a:pt x="755273" y="792101"/>
                  <a:pt x="757646" y="809897"/>
                </a:cubicBezTo>
                <a:cubicBezTo>
                  <a:pt x="764002" y="857570"/>
                  <a:pt x="760632" y="906561"/>
                  <a:pt x="770709" y="953588"/>
                </a:cubicBezTo>
                <a:cubicBezTo>
                  <a:pt x="773999" y="968939"/>
                  <a:pt x="788126" y="979714"/>
                  <a:pt x="796835" y="992777"/>
                </a:cubicBezTo>
                <a:cubicBezTo>
                  <a:pt x="809898" y="971006"/>
                  <a:pt x="822567" y="948993"/>
                  <a:pt x="836023" y="927463"/>
                </a:cubicBezTo>
                <a:cubicBezTo>
                  <a:pt x="844344" y="914150"/>
                  <a:pt x="862149" y="903974"/>
                  <a:pt x="862149" y="888274"/>
                </a:cubicBezTo>
                <a:cubicBezTo>
                  <a:pt x="862149" y="843869"/>
                  <a:pt x="836023" y="757646"/>
                  <a:pt x="836023" y="757646"/>
                </a:cubicBezTo>
                <a:cubicBezTo>
                  <a:pt x="840377" y="731520"/>
                  <a:pt x="840710" y="704395"/>
                  <a:pt x="849086" y="679268"/>
                </a:cubicBezTo>
                <a:cubicBezTo>
                  <a:pt x="854051" y="664374"/>
                  <a:pt x="876633" y="655715"/>
                  <a:pt x="875212" y="640080"/>
                </a:cubicBezTo>
                <a:cubicBezTo>
                  <a:pt x="868260" y="563611"/>
                  <a:pt x="796737" y="463683"/>
                  <a:pt x="731520" y="431074"/>
                </a:cubicBezTo>
                <a:cubicBezTo>
                  <a:pt x="714103" y="422365"/>
                  <a:pt x="695115" y="416266"/>
                  <a:pt x="679269" y="404948"/>
                </a:cubicBezTo>
                <a:cubicBezTo>
                  <a:pt x="664236" y="394210"/>
                  <a:pt x="654106" y="377782"/>
                  <a:pt x="640080" y="365760"/>
                </a:cubicBezTo>
                <a:cubicBezTo>
                  <a:pt x="623550" y="351591"/>
                  <a:pt x="605545" y="339225"/>
                  <a:pt x="587829" y="326571"/>
                </a:cubicBezTo>
                <a:cubicBezTo>
                  <a:pt x="566902" y="311623"/>
                  <a:pt x="519934" y="280206"/>
                  <a:pt x="496389" y="274320"/>
                </a:cubicBezTo>
                <a:cubicBezTo>
                  <a:pt x="444999" y="261472"/>
                  <a:pt x="339635" y="248194"/>
                  <a:pt x="339635" y="248194"/>
                </a:cubicBezTo>
                <a:cubicBezTo>
                  <a:pt x="352985" y="154747"/>
                  <a:pt x="368638" y="114021"/>
                  <a:pt x="326572" y="13063"/>
                </a:cubicBezTo>
                <a:cubicBezTo>
                  <a:pt x="321276" y="353"/>
                  <a:pt x="300446" y="4354"/>
                  <a:pt x="287383" y="0"/>
                </a:cubicBezTo>
                <a:lnTo>
                  <a:pt x="248195" y="0"/>
                </a:lnTo>
                <a:close/>
              </a:path>
            </a:pathLst>
          </a:cu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6134100" y="4876800"/>
            <a:ext cx="876300" cy="1058863"/>
          </a:xfrm>
          <a:custGeom>
            <a:avLst/>
            <a:gdLst>
              <a:gd name="connsiteX0" fmla="*/ 248195 w 876633"/>
              <a:gd name="connsiteY0" fmla="*/ 0 h 1058091"/>
              <a:gd name="connsiteX1" fmla="*/ 143692 w 876633"/>
              <a:gd name="connsiteY1" fmla="*/ 26126 h 1058091"/>
              <a:gd name="connsiteX2" fmla="*/ 104503 w 876633"/>
              <a:gd name="connsiteY2" fmla="*/ 39188 h 1058091"/>
              <a:gd name="connsiteX3" fmla="*/ 78378 w 876633"/>
              <a:gd name="connsiteY3" fmla="*/ 78377 h 1058091"/>
              <a:gd name="connsiteX4" fmla="*/ 52252 w 876633"/>
              <a:gd name="connsiteY4" fmla="*/ 182880 h 1058091"/>
              <a:gd name="connsiteX5" fmla="*/ 39189 w 876633"/>
              <a:gd name="connsiteY5" fmla="*/ 326571 h 1058091"/>
              <a:gd name="connsiteX6" fmla="*/ 13063 w 876633"/>
              <a:gd name="connsiteY6" fmla="*/ 378823 h 1058091"/>
              <a:gd name="connsiteX7" fmla="*/ 0 w 876633"/>
              <a:gd name="connsiteY7" fmla="*/ 418011 h 1058091"/>
              <a:gd name="connsiteX8" fmla="*/ 13063 w 876633"/>
              <a:gd name="connsiteY8" fmla="*/ 470263 h 1058091"/>
              <a:gd name="connsiteX9" fmla="*/ 52252 w 876633"/>
              <a:gd name="connsiteY9" fmla="*/ 496388 h 1058091"/>
              <a:gd name="connsiteX10" fmla="*/ 91440 w 876633"/>
              <a:gd name="connsiteY10" fmla="*/ 535577 h 1058091"/>
              <a:gd name="connsiteX11" fmla="*/ 104503 w 876633"/>
              <a:gd name="connsiteY11" fmla="*/ 979714 h 1058091"/>
              <a:gd name="connsiteX12" fmla="*/ 143692 w 876633"/>
              <a:gd name="connsiteY12" fmla="*/ 1031966 h 1058091"/>
              <a:gd name="connsiteX13" fmla="*/ 248195 w 876633"/>
              <a:gd name="connsiteY13" fmla="*/ 1058091 h 1058091"/>
              <a:gd name="connsiteX14" fmla="*/ 457200 w 876633"/>
              <a:gd name="connsiteY14" fmla="*/ 901337 h 1058091"/>
              <a:gd name="connsiteX15" fmla="*/ 457200 w 876633"/>
              <a:gd name="connsiteY15" fmla="*/ 901337 h 1058091"/>
              <a:gd name="connsiteX16" fmla="*/ 600892 w 876633"/>
              <a:gd name="connsiteY16" fmla="*/ 822960 h 1058091"/>
              <a:gd name="connsiteX17" fmla="*/ 666206 w 876633"/>
              <a:gd name="connsiteY17" fmla="*/ 731520 h 1058091"/>
              <a:gd name="connsiteX18" fmla="*/ 744583 w 876633"/>
              <a:gd name="connsiteY18" fmla="*/ 757646 h 1058091"/>
              <a:gd name="connsiteX19" fmla="*/ 757646 w 876633"/>
              <a:gd name="connsiteY19" fmla="*/ 809897 h 1058091"/>
              <a:gd name="connsiteX20" fmla="*/ 770709 w 876633"/>
              <a:gd name="connsiteY20" fmla="*/ 953588 h 1058091"/>
              <a:gd name="connsiteX21" fmla="*/ 796835 w 876633"/>
              <a:gd name="connsiteY21" fmla="*/ 992777 h 1058091"/>
              <a:gd name="connsiteX22" fmla="*/ 836023 w 876633"/>
              <a:gd name="connsiteY22" fmla="*/ 927463 h 1058091"/>
              <a:gd name="connsiteX23" fmla="*/ 862149 w 876633"/>
              <a:gd name="connsiteY23" fmla="*/ 888274 h 1058091"/>
              <a:gd name="connsiteX24" fmla="*/ 836023 w 876633"/>
              <a:gd name="connsiteY24" fmla="*/ 757646 h 1058091"/>
              <a:gd name="connsiteX25" fmla="*/ 849086 w 876633"/>
              <a:gd name="connsiteY25" fmla="*/ 679268 h 1058091"/>
              <a:gd name="connsiteX26" fmla="*/ 875212 w 876633"/>
              <a:gd name="connsiteY26" fmla="*/ 640080 h 1058091"/>
              <a:gd name="connsiteX27" fmla="*/ 731520 w 876633"/>
              <a:gd name="connsiteY27" fmla="*/ 431074 h 1058091"/>
              <a:gd name="connsiteX28" fmla="*/ 679269 w 876633"/>
              <a:gd name="connsiteY28" fmla="*/ 404948 h 1058091"/>
              <a:gd name="connsiteX29" fmla="*/ 640080 w 876633"/>
              <a:gd name="connsiteY29" fmla="*/ 365760 h 1058091"/>
              <a:gd name="connsiteX30" fmla="*/ 587829 w 876633"/>
              <a:gd name="connsiteY30" fmla="*/ 326571 h 1058091"/>
              <a:gd name="connsiteX31" fmla="*/ 496389 w 876633"/>
              <a:gd name="connsiteY31" fmla="*/ 274320 h 1058091"/>
              <a:gd name="connsiteX32" fmla="*/ 339635 w 876633"/>
              <a:gd name="connsiteY32" fmla="*/ 248194 h 1058091"/>
              <a:gd name="connsiteX33" fmla="*/ 326572 w 876633"/>
              <a:gd name="connsiteY33" fmla="*/ 13063 h 1058091"/>
              <a:gd name="connsiteX34" fmla="*/ 287383 w 876633"/>
              <a:gd name="connsiteY34" fmla="*/ 0 h 1058091"/>
              <a:gd name="connsiteX35" fmla="*/ 248195 w 876633"/>
              <a:gd name="connsiteY35" fmla="*/ 0 h 10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633" h="1058091">
                <a:moveTo>
                  <a:pt x="248195" y="0"/>
                </a:moveTo>
                <a:cubicBezTo>
                  <a:pt x="213361" y="8709"/>
                  <a:pt x="178333" y="16679"/>
                  <a:pt x="143692" y="26126"/>
                </a:cubicBezTo>
                <a:cubicBezTo>
                  <a:pt x="130408" y="29749"/>
                  <a:pt x="115255" y="30586"/>
                  <a:pt x="104503" y="39188"/>
                </a:cubicBezTo>
                <a:cubicBezTo>
                  <a:pt x="92244" y="48995"/>
                  <a:pt x="87086" y="65314"/>
                  <a:pt x="78378" y="78377"/>
                </a:cubicBezTo>
                <a:cubicBezTo>
                  <a:pt x="69669" y="113211"/>
                  <a:pt x="55503" y="147121"/>
                  <a:pt x="52252" y="182880"/>
                </a:cubicBezTo>
                <a:cubicBezTo>
                  <a:pt x="47898" y="230777"/>
                  <a:pt x="48621" y="279410"/>
                  <a:pt x="39189" y="326571"/>
                </a:cubicBezTo>
                <a:cubicBezTo>
                  <a:pt x="35370" y="345666"/>
                  <a:pt x="20734" y="360924"/>
                  <a:pt x="13063" y="378823"/>
                </a:cubicBezTo>
                <a:cubicBezTo>
                  <a:pt x="7639" y="391479"/>
                  <a:pt x="4354" y="404948"/>
                  <a:pt x="0" y="418011"/>
                </a:cubicBezTo>
                <a:cubicBezTo>
                  <a:pt x="4354" y="435428"/>
                  <a:pt x="3104" y="455325"/>
                  <a:pt x="13063" y="470263"/>
                </a:cubicBezTo>
                <a:cubicBezTo>
                  <a:pt x="21772" y="483326"/>
                  <a:pt x="40191" y="486337"/>
                  <a:pt x="52252" y="496388"/>
                </a:cubicBezTo>
                <a:cubicBezTo>
                  <a:pt x="66444" y="508215"/>
                  <a:pt x="78377" y="522514"/>
                  <a:pt x="91440" y="535577"/>
                </a:cubicBezTo>
                <a:cubicBezTo>
                  <a:pt x="65809" y="715004"/>
                  <a:pt x="60398" y="706260"/>
                  <a:pt x="104503" y="979714"/>
                </a:cubicBezTo>
                <a:cubicBezTo>
                  <a:pt x="107970" y="1001208"/>
                  <a:pt x="124579" y="1021541"/>
                  <a:pt x="143692" y="1031966"/>
                </a:cubicBezTo>
                <a:cubicBezTo>
                  <a:pt x="175214" y="1049160"/>
                  <a:pt x="213361" y="1049383"/>
                  <a:pt x="248195" y="1058091"/>
                </a:cubicBezTo>
                <a:cubicBezTo>
                  <a:pt x="384991" y="1012494"/>
                  <a:pt x="307099" y="1051439"/>
                  <a:pt x="457200" y="901337"/>
                </a:cubicBezTo>
                <a:lnTo>
                  <a:pt x="457200" y="901337"/>
                </a:lnTo>
                <a:cubicBezTo>
                  <a:pt x="565547" y="839425"/>
                  <a:pt x="517241" y="864786"/>
                  <a:pt x="600892" y="822960"/>
                </a:cubicBezTo>
                <a:cubicBezTo>
                  <a:pt x="609010" y="806725"/>
                  <a:pt x="638170" y="734635"/>
                  <a:pt x="666206" y="731520"/>
                </a:cubicBezTo>
                <a:cubicBezTo>
                  <a:pt x="693576" y="728479"/>
                  <a:pt x="718457" y="748937"/>
                  <a:pt x="744583" y="757646"/>
                </a:cubicBezTo>
                <a:cubicBezTo>
                  <a:pt x="748937" y="775063"/>
                  <a:pt x="755273" y="792101"/>
                  <a:pt x="757646" y="809897"/>
                </a:cubicBezTo>
                <a:cubicBezTo>
                  <a:pt x="764002" y="857570"/>
                  <a:pt x="760632" y="906561"/>
                  <a:pt x="770709" y="953588"/>
                </a:cubicBezTo>
                <a:cubicBezTo>
                  <a:pt x="773999" y="968939"/>
                  <a:pt x="788126" y="979714"/>
                  <a:pt x="796835" y="992777"/>
                </a:cubicBezTo>
                <a:cubicBezTo>
                  <a:pt x="809898" y="971006"/>
                  <a:pt x="822567" y="948993"/>
                  <a:pt x="836023" y="927463"/>
                </a:cubicBezTo>
                <a:cubicBezTo>
                  <a:pt x="844344" y="914150"/>
                  <a:pt x="862149" y="903974"/>
                  <a:pt x="862149" y="888274"/>
                </a:cubicBezTo>
                <a:cubicBezTo>
                  <a:pt x="862149" y="843869"/>
                  <a:pt x="836023" y="757646"/>
                  <a:pt x="836023" y="757646"/>
                </a:cubicBezTo>
                <a:cubicBezTo>
                  <a:pt x="840377" y="731520"/>
                  <a:pt x="840710" y="704395"/>
                  <a:pt x="849086" y="679268"/>
                </a:cubicBezTo>
                <a:cubicBezTo>
                  <a:pt x="854051" y="664374"/>
                  <a:pt x="876633" y="655715"/>
                  <a:pt x="875212" y="640080"/>
                </a:cubicBezTo>
                <a:cubicBezTo>
                  <a:pt x="868260" y="563611"/>
                  <a:pt x="796737" y="463683"/>
                  <a:pt x="731520" y="431074"/>
                </a:cubicBezTo>
                <a:cubicBezTo>
                  <a:pt x="714103" y="422365"/>
                  <a:pt x="695115" y="416266"/>
                  <a:pt x="679269" y="404948"/>
                </a:cubicBezTo>
                <a:cubicBezTo>
                  <a:pt x="664236" y="394210"/>
                  <a:pt x="654106" y="377782"/>
                  <a:pt x="640080" y="365760"/>
                </a:cubicBezTo>
                <a:cubicBezTo>
                  <a:pt x="623550" y="351591"/>
                  <a:pt x="605545" y="339225"/>
                  <a:pt x="587829" y="326571"/>
                </a:cubicBezTo>
                <a:cubicBezTo>
                  <a:pt x="566902" y="311623"/>
                  <a:pt x="519934" y="280206"/>
                  <a:pt x="496389" y="274320"/>
                </a:cubicBezTo>
                <a:cubicBezTo>
                  <a:pt x="444999" y="261472"/>
                  <a:pt x="339635" y="248194"/>
                  <a:pt x="339635" y="248194"/>
                </a:cubicBezTo>
                <a:cubicBezTo>
                  <a:pt x="352985" y="154747"/>
                  <a:pt x="368638" y="114021"/>
                  <a:pt x="326572" y="13063"/>
                </a:cubicBezTo>
                <a:cubicBezTo>
                  <a:pt x="321276" y="353"/>
                  <a:pt x="300446" y="4354"/>
                  <a:pt x="287383" y="0"/>
                </a:cubicBezTo>
                <a:lnTo>
                  <a:pt x="248195" y="0"/>
                </a:lnTo>
                <a:close/>
              </a:path>
            </a:pathLst>
          </a:cu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3505200" y="4876800"/>
            <a:ext cx="1219200"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sp>
        <p:nvSpPr>
          <p:cNvPr id="12" name="Plus 11"/>
          <p:cNvSpPr/>
          <p:nvPr/>
        </p:nvSpPr>
        <p:spPr>
          <a:xfrm>
            <a:off x="2819400" y="5181600"/>
            <a:ext cx="304800" cy="3810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3" name="Rectangle 12"/>
          <p:cNvSpPr/>
          <p:nvPr/>
        </p:nvSpPr>
        <p:spPr>
          <a:xfrm>
            <a:off x="3886200" y="4876800"/>
            <a:ext cx="457200"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sp>
        <p:nvSpPr>
          <p:cNvPr id="14" name="Rectangle 13"/>
          <p:cNvSpPr/>
          <p:nvPr/>
        </p:nvSpPr>
        <p:spPr>
          <a:xfrm>
            <a:off x="5867400" y="4876800"/>
            <a:ext cx="1219200" cy="9906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sp>
        <p:nvSpPr>
          <p:cNvPr id="15" name="Rectangle 14"/>
          <p:cNvSpPr/>
          <p:nvPr/>
        </p:nvSpPr>
        <p:spPr>
          <a:xfrm>
            <a:off x="6248400" y="4876800"/>
            <a:ext cx="457200" cy="9906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sp>
        <p:nvSpPr>
          <p:cNvPr id="16" name="Oval 15"/>
          <p:cNvSpPr/>
          <p:nvPr/>
        </p:nvSpPr>
        <p:spPr>
          <a:xfrm>
            <a:off x="685800" y="2438400"/>
            <a:ext cx="16002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CV</a:t>
            </a:r>
          </a:p>
        </p:txBody>
      </p:sp>
      <p:sp>
        <p:nvSpPr>
          <p:cNvPr id="17" name="Oval 16"/>
          <p:cNvSpPr/>
          <p:nvPr/>
        </p:nvSpPr>
        <p:spPr>
          <a:xfrm>
            <a:off x="858838" y="2438400"/>
            <a:ext cx="1084262"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31759" name="TextBox 19"/>
          <p:cNvSpPr txBox="1">
            <a:spLocks noChangeArrowheads="1"/>
          </p:cNvSpPr>
          <p:nvPr/>
        </p:nvSpPr>
        <p:spPr bwMode="auto">
          <a:xfrm>
            <a:off x="4876800" y="2590800"/>
            <a:ext cx="3390900" cy="923925"/>
          </a:xfrm>
          <a:prstGeom prst="rect">
            <a:avLst/>
          </a:prstGeom>
          <a:noFill/>
          <a:ln w="9525">
            <a:noFill/>
            <a:miter lim="800000"/>
            <a:headEnd/>
            <a:tailEnd/>
          </a:ln>
        </p:spPr>
        <p:txBody>
          <a:bodyPr wrap="none">
            <a:spAutoFit/>
          </a:bodyPr>
          <a:lstStyle/>
          <a:p>
            <a:r>
              <a:rPr lang="en-US" sz="1800">
                <a:latin typeface="Times New Roman" pitchFamily="18" charset="0"/>
                <a:cs typeface="Times New Roman" pitchFamily="18" charset="0"/>
              </a:rPr>
              <a:t>At present there are no commonly </a:t>
            </a:r>
          </a:p>
          <a:p>
            <a:r>
              <a:rPr lang="en-US" sz="1800">
                <a:latin typeface="Times New Roman" pitchFamily="18" charset="0"/>
                <a:cs typeface="Times New Roman" pitchFamily="18" charset="0"/>
              </a:rPr>
              <a:t>used transformations when going</a:t>
            </a:r>
          </a:p>
          <a:p>
            <a:r>
              <a:rPr lang="en-US" sz="1800">
                <a:latin typeface="Times New Roman" pitchFamily="18" charset="0"/>
                <a:cs typeface="Times New Roman" pitchFamily="18" charset="0"/>
              </a:rPr>
              <a:t> from one to the other</a:t>
            </a:r>
          </a:p>
        </p:txBody>
      </p:sp>
      <p:sp>
        <p:nvSpPr>
          <p:cNvPr id="19" name="Rectangle 18"/>
          <p:cNvSpPr/>
          <p:nvPr/>
        </p:nvSpPr>
        <p:spPr>
          <a:xfrm rot="5400000">
            <a:off x="6287294" y="4763294"/>
            <a:ext cx="381000" cy="1217612"/>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sp>
        <p:nvSpPr>
          <p:cNvPr id="20" name="Equal 19"/>
          <p:cNvSpPr/>
          <p:nvPr/>
        </p:nvSpPr>
        <p:spPr>
          <a:xfrm>
            <a:off x="5070475" y="5143500"/>
            <a:ext cx="533400" cy="381000"/>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Freeform 20"/>
          <p:cNvSpPr/>
          <p:nvPr/>
        </p:nvSpPr>
        <p:spPr>
          <a:xfrm>
            <a:off x="792163" y="2819400"/>
            <a:ext cx="152400" cy="381000"/>
          </a:xfrm>
          <a:custGeom>
            <a:avLst/>
            <a:gdLst>
              <a:gd name="connsiteX0" fmla="*/ 248195 w 876633"/>
              <a:gd name="connsiteY0" fmla="*/ 0 h 1058091"/>
              <a:gd name="connsiteX1" fmla="*/ 143692 w 876633"/>
              <a:gd name="connsiteY1" fmla="*/ 26126 h 1058091"/>
              <a:gd name="connsiteX2" fmla="*/ 104503 w 876633"/>
              <a:gd name="connsiteY2" fmla="*/ 39188 h 1058091"/>
              <a:gd name="connsiteX3" fmla="*/ 78378 w 876633"/>
              <a:gd name="connsiteY3" fmla="*/ 78377 h 1058091"/>
              <a:gd name="connsiteX4" fmla="*/ 52252 w 876633"/>
              <a:gd name="connsiteY4" fmla="*/ 182880 h 1058091"/>
              <a:gd name="connsiteX5" fmla="*/ 39189 w 876633"/>
              <a:gd name="connsiteY5" fmla="*/ 326571 h 1058091"/>
              <a:gd name="connsiteX6" fmla="*/ 13063 w 876633"/>
              <a:gd name="connsiteY6" fmla="*/ 378823 h 1058091"/>
              <a:gd name="connsiteX7" fmla="*/ 0 w 876633"/>
              <a:gd name="connsiteY7" fmla="*/ 418011 h 1058091"/>
              <a:gd name="connsiteX8" fmla="*/ 13063 w 876633"/>
              <a:gd name="connsiteY8" fmla="*/ 470263 h 1058091"/>
              <a:gd name="connsiteX9" fmla="*/ 52252 w 876633"/>
              <a:gd name="connsiteY9" fmla="*/ 496388 h 1058091"/>
              <a:gd name="connsiteX10" fmla="*/ 91440 w 876633"/>
              <a:gd name="connsiteY10" fmla="*/ 535577 h 1058091"/>
              <a:gd name="connsiteX11" fmla="*/ 104503 w 876633"/>
              <a:gd name="connsiteY11" fmla="*/ 979714 h 1058091"/>
              <a:gd name="connsiteX12" fmla="*/ 143692 w 876633"/>
              <a:gd name="connsiteY12" fmla="*/ 1031966 h 1058091"/>
              <a:gd name="connsiteX13" fmla="*/ 248195 w 876633"/>
              <a:gd name="connsiteY13" fmla="*/ 1058091 h 1058091"/>
              <a:gd name="connsiteX14" fmla="*/ 457200 w 876633"/>
              <a:gd name="connsiteY14" fmla="*/ 901337 h 1058091"/>
              <a:gd name="connsiteX15" fmla="*/ 457200 w 876633"/>
              <a:gd name="connsiteY15" fmla="*/ 901337 h 1058091"/>
              <a:gd name="connsiteX16" fmla="*/ 600892 w 876633"/>
              <a:gd name="connsiteY16" fmla="*/ 822960 h 1058091"/>
              <a:gd name="connsiteX17" fmla="*/ 666206 w 876633"/>
              <a:gd name="connsiteY17" fmla="*/ 731520 h 1058091"/>
              <a:gd name="connsiteX18" fmla="*/ 744583 w 876633"/>
              <a:gd name="connsiteY18" fmla="*/ 757646 h 1058091"/>
              <a:gd name="connsiteX19" fmla="*/ 757646 w 876633"/>
              <a:gd name="connsiteY19" fmla="*/ 809897 h 1058091"/>
              <a:gd name="connsiteX20" fmla="*/ 770709 w 876633"/>
              <a:gd name="connsiteY20" fmla="*/ 953588 h 1058091"/>
              <a:gd name="connsiteX21" fmla="*/ 796835 w 876633"/>
              <a:gd name="connsiteY21" fmla="*/ 992777 h 1058091"/>
              <a:gd name="connsiteX22" fmla="*/ 836023 w 876633"/>
              <a:gd name="connsiteY22" fmla="*/ 927463 h 1058091"/>
              <a:gd name="connsiteX23" fmla="*/ 862149 w 876633"/>
              <a:gd name="connsiteY23" fmla="*/ 888274 h 1058091"/>
              <a:gd name="connsiteX24" fmla="*/ 836023 w 876633"/>
              <a:gd name="connsiteY24" fmla="*/ 757646 h 1058091"/>
              <a:gd name="connsiteX25" fmla="*/ 849086 w 876633"/>
              <a:gd name="connsiteY25" fmla="*/ 679268 h 1058091"/>
              <a:gd name="connsiteX26" fmla="*/ 875212 w 876633"/>
              <a:gd name="connsiteY26" fmla="*/ 640080 h 1058091"/>
              <a:gd name="connsiteX27" fmla="*/ 731520 w 876633"/>
              <a:gd name="connsiteY27" fmla="*/ 431074 h 1058091"/>
              <a:gd name="connsiteX28" fmla="*/ 679269 w 876633"/>
              <a:gd name="connsiteY28" fmla="*/ 404948 h 1058091"/>
              <a:gd name="connsiteX29" fmla="*/ 640080 w 876633"/>
              <a:gd name="connsiteY29" fmla="*/ 365760 h 1058091"/>
              <a:gd name="connsiteX30" fmla="*/ 587829 w 876633"/>
              <a:gd name="connsiteY30" fmla="*/ 326571 h 1058091"/>
              <a:gd name="connsiteX31" fmla="*/ 496389 w 876633"/>
              <a:gd name="connsiteY31" fmla="*/ 274320 h 1058091"/>
              <a:gd name="connsiteX32" fmla="*/ 339635 w 876633"/>
              <a:gd name="connsiteY32" fmla="*/ 248194 h 1058091"/>
              <a:gd name="connsiteX33" fmla="*/ 326572 w 876633"/>
              <a:gd name="connsiteY33" fmla="*/ 13063 h 1058091"/>
              <a:gd name="connsiteX34" fmla="*/ 287383 w 876633"/>
              <a:gd name="connsiteY34" fmla="*/ 0 h 1058091"/>
              <a:gd name="connsiteX35" fmla="*/ 248195 w 876633"/>
              <a:gd name="connsiteY35" fmla="*/ 0 h 10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633" h="1058091">
                <a:moveTo>
                  <a:pt x="248195" y="0"/>
                </a:moveTo>
                <a:cubicBezTo>
                  <a:pt x="213361" y="8709"/>
                  <a:pt x="178333" y="16679"/>
                  <a:pt x="143692" y="26126"/>
                </a:cubicBezTo>
                <a:cubicBezTo>
                  <a:pt x="130408" y="29749"/>
                  <a:pt x="115255" y="30586"/>
                  <a:pt x="104503" y="39188"/>
                </a:cubicBezTo>
                <a:cubicBezTo>
                  <a:pt x="92244" y="48995"/>
                  <a:pt x="87086" y="65314"/>
                  <a:pt x="78378" y="78377"/>
                </a:cubicBezTo>
                <a:cubicBezTo>
                  <a:pt x="69669" y="113211"/>
                  <a:pt x="55503" y="147121"/>
                  <a:pt x="52252" y="182880"/>
                </a:cubicBezTo>
                <a:cubicBezTo>
                  <a:pt x="47898" y="230777"/>
                  <a:pt x="48621" y="279410"/>
                  <a:pt x="39189" y="326571"/>
                </a:cubicBezTo>
                <a:cubicBezTo>
                  <a:pt x="35370" y="345666"/>
                  <a:pt x="20734" y="360924"/>
                  <a:pt x="13063" y="378823"/>
                </a:cubicBezTo>
                <a:cubicBezTo>
                  <a:pt x="7639" y="391479"/>
                  <a:pt x="4354" y="404948"/>
                  <a:pt x="0" y="418011"/>
                </a:cubicBezTo>
                <a:cubicBezTo>
                  <a:pt x="4354" y="435428"/>
                  <a:pt x="3104" y="455325"/>
                  <a:pt x="13063" y="470263"/>
                </a:cubicBezTo>
                <a:cubicBezTo>
                  <a:pt x="21772" y="483326"/>
                  <a:pt x="40191" y="486337"/>
                  <a:pt x="52252" y="496388"/>
                </a:cubicBezTo>
                <a:cubicBezTo>
                  <a:pt x="66444" y="508215"/>
                  <a:pt x="78377" y="522514"/>
                  <a:pt x="91440" y="535577"/>
                </a:cubicBezTo>
                <a:cubicBezTo>
                  <a:pt x="65809" y="715004"/>
                  <a:pt x="60398" y="706260"/>
                  <a:pt x="104503" y="979714"/>
                </a:cubicBezTo>
                <a:cubicBezTo>
                  <a:pt x="107970" y="1001208"/>
                  <a:pt x="124579" y="1021541"/>
                  <a:pt x="143692" y="1031966"/>
                </a:cubicBezTo>
                <a:cubicBezTo>
                  <a:pt x="175214" y="1049160"/>
                  <a:pt x="213361" y="1049383"/>
                  <a:pt x="248195" y="1058091"/>
                </a:cubicBezTo>
                <a:cubicBezTo>
                  <a:pt x="384991" y="1012494"/>
                  <a:pt x="307099" y="1051439"/>
                  <a:pt x="457200" y="901337"/>
                </a:cubicBezTo>
                <a:lnTo>
                  <a:pt x="457200" y="901337"/>
                </a:lnTo>
                <a:cubicBezTo>
                  <a:pt x="565547" y="839425"/>
                  <a:pt x="517241" y="864786"/>
                  <a:pt x="600892" y="822960"/>
                </a:cubicBezTo>
                <a:cubicBezTo>
                  <a:pt x="609010" y="806725"/>
                  <a:pt x="638170" y="734635"/>
                  <a:pt x="666206" y="731520"/>
                </a:cubicBezTo>
                <a:cubicBezTo>
                  <a:pt x="693576" y="728479"/>
                  <a:pt x="718457" y="748937"/>
                  <a:pt x="744583" y="757646"/>
                </a:cubicBezTo>
                <a:cubicBezTo>
                  <a:pt x="748937" y="775063"/>
                  <a:pt x="755273" y="792101"/>
                  <a:pt x="757646" y="809897"/>
                </a:cubicBezTo>
                <a:cubicBezTo>
                  <a:pt x="764002" y="857570"/>
                  <a:pt x="760632" y="906561"/>
                  <a:pt x="770709" y="953588"/>
                </a:cubicBezTo>
                <a:cubicBezTo>
                  <a:pt x="773999" y="968939"/>
                  <a:pt x="788126" y="979714"/>
                  <a:pt x="796835" y="992777"/>
                </a:cubicBezTo>
                <a:cubicBezTo>
                  <a:pt x="809898" y="971006"/>
                  <a:pt x="822567" y="948993"/>
                  <a:pt x="836023" y="927463"/>
                </a:cubicBezTo>
                <a:cubicBezTo>
                  <a:pt x="844344" y="914150"/>
                  <a:pt x="862149" y="903974"/>
                  <a:pt x="862149" y="888274"/>
                </a:cubicBezTo>
                <a:cubicBezTo>
                  <a:pt x="862149" y="843869"/>
                  <a:pt x="836023" y="757646"/>
                  <a:pt x="836023" y="757646"/>
                </a:cubicBezTo>
                <a:cubicBezTo>
                  <a:pt x="840377" y="731520"/>
                  <a:pt x="840710" y="704395"/>
                  <a:pt x="849086" y="679268"/>
                </a:cubicBezTo>
                <a:cubicBezTo>
                  <a:pt x="854051" y="664374"/>
                  <a:pt x="876633" y="655715"/>
                  <a:pt x="875212" y="640080"/>
                </a:cubicBezTo>
                <a:cubicBezTo>
                  <a:pt x="868260" y="563611"/>
                  <a:pt x="796737" y="463683"/>
                  <a:pt x="731520" y="431074"/>
                </a:cubicBezTo>
                <a:cubicBezTo>
                  <a:pt x="714103" y="422365"/>
                  <a:pt x="695115" y="416266"/>
                  <a:pt x="679269" y="404948"/>
                </a:cubicBezTo>
                <a:cubicBezTo>
                  <a:pt x="664236" y="394210"/>
                  <a:pt x="654106" y="377782"/>
                  <a:pt x="640080" y="365760"/>
                </a:cubicBezTo>
                <a:cubicBezTo>
                  <a:pt x="623550" y="351591"/>
                  <a:pt x="605545" y="339225"/>
                  <a:pt x="587829" y="326571"/>
                </a:cubicBezTo>
                <a:cubicBezTo>
                  <a:pt x="566902" y="311623"/>
                  <a:pt x="519934" y="280206"/>
                  <a:pt x="496389" y="274320"/>
                </a:cubicBezTo>
                <a:cubicBezTo>
                  <a:pt x="444999" y="261472"/>
                  <a:pt x="339635" y="248194"/>
                  <a:pt x="339635" y="248194"/>
                </a:cubicBezTo>
                <a:cubicBezTo>
                  <a:pt x="352985" y="154747"/>
                  <a:pt x="368638" y="114021"/>
                  <a:pt x="326572" y="13063"/>
                </a:cubicBezTo>
                <a:cubicBezTo>
                  <a:pt x="321276" y="353"/>
                  <a:pt x="300446" y="4354"/>
                  <a:pt x="287383" y="0"/>
                </a:cubicBezTo>
                <a:lnTo>
                  <a:pt x="248195" y="0"/>
                </a:lnTo>
                <a:close/>
              </a:path>
            </a:pathLst>
          </a:cu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reeform 21"/>
          <p:cNvSpPr/>
          <p:nvPr/>
        </p:nvSpPr>
        <p:spPr>
          <a:xfrm>
            <a:off x="3467100" y="2819400"/>
            <a:ext cx="152400" cy="381000"/>
          </a:xfrm>
          <a:custGeom>
            <a:avLst/>
            <a:gdLst>
              <a:gd name="connsiteX0" fmla="*/ 248195 w 876633"/>
              <a:gd name="connsiteY0" fmla="*/ 0 h 1058091"/>
              <a:gd name="connsiteX1" fmla="*/ 143692 w 876633"/>
              <a:gd name="connsiteY1" fmla="*/ 26126 h 1058091"/>
              <a:gd name="connsiteX2" fmla="*/ 104503 w 876633"/>
              <a:gd name="connsiteY2" fmla="*/ 39188 h 1058091"/>
              <a:gd name="connsiteX3" fmla="*/ 78378 w 876633"/>
              <a:gd name="connsiteY3" fmla="*/ 78377 h 1058091"/>
              <a:gd name="connsiteX4" fmla="*/ 52252 w 876633"/>
              <a:gd name="connsiteY4" fmla="*/ 182880 h 1058091"/>
              <a:gd name="connsiteX5" fmla="*/ 39189 w 876633"/>
              <a:gd name="connsiteY5" fmla="*/ 326571 h 1058091"/>
              <a:gd name="connsiteX6" fmla="*/ 13063 w 876633"/>
              <a:gd name="connsiteY6" fmla="*/ 378823 h 1058091"/>
              <a:gd name="connsiteX7" fmla="*/ 0 w 876633"/>
              <a:gd name="connsiteY7" fmla="*/ 418011 h 1058091"/>
              <a:gd name="connsiteX8" fmla="*/ 13063 w 876633"/>
              <a:gd name="connsiteY8" fmla="*/ 470263 h 1058091"/>
              <a:gd name="connsiteX9" fmla="*/ 52252 w 876633"/>
              <a:gd name="connsiteY9" fmla="*/ 496388 h 1058091"/>
              <a:gd name="connsiteX10" fmla="*/ 91440 w 876633"/>
              <a:gd name="connsiteY10" fmla="*/ 535577 h 1058091"/>
              <a:gd name="connsiteX11" fmla="*/ 104503 w 876633"/>
              <a:gd name="connsiteY11" fmla="*/ 979714 h 1058091"/>
              <a:gd name="connsiteX12" fmla="*/ 143692 w 876633"/>
              <a:gd name="connsiteY12" fmla="*/ 1031966 h 1058091"/>
              <a:gd name="connsiteX13" fmla="*/ 248195 w 876633"/>
              <a:gd name="connsiteY13" fmla="*/ 1058091 h 1058091"/>
              <a:gd name="connsiteX14" fmla="*/ 457200 w 876633"/>
              <a:gd name="connsiteY14" fmla="*/ 901337 h 1058091"/>
              <a:gd name="connsiteX15" fmla="*/ 457200 w 876633"/>
              <a:gd name="connsiteY15" fmla="*/ 901337 h 1058091"/>
              <a:gd name="connsiteX16" fmla="*/ 600892 w 876633"/>
              <a:gd name="connsiteY16" fmla="*/ 822960 h 1058091"/>
              <a:gd name="connsiteX17" fmla="*/ 666206 w 876633"/>
              <a:gd name="connsiteY17" fmla="*/ 731520 h 1058091"/>
              <a:gd name="connsiteX18" fmla="*/ 744583 w 876633"/>
              <a:gd name="connsiteY18" fmla="*/ 757646 h 1058091"/>
              <a:gd name="connsiteX19" fmla="*/ 757646 w 876633"/>
              <a:gd name="connsiteY19" fmla="*/ 809897 h 1058091"/>
              <a:gd name="connsiteX20" fmla="*/ 770709 w 876633"/>
              <a:gd name="connsiteY20" fmla="*/ 953588 h 1058091"/>
              <a:gd name="connsiteX21" fmla="*/ 796835 w 876633"/>
              <a:gd name="connsiteY21" fmla="*/ 992777 h 1058091"/>
              <a:gd name="connsiteX22" fmla="*/ 836023 w 876633"/>
              <a:gd name="connsiteY22" fmla="*/ 927463 h 1058091"/>
              <a:gd name="connsiteX23" fmla="*/ 862149 w 876633"/>
              <a:gd name="connsiteY23" fmla="*/ 888274 h 1058091"/>
              <a:gd name="connsiteX24" fmla="*/ 836023 w 876633"/>
              <a:gd name="connsiteY24" fmla="*/ 757646 h 1058091"/>
              <a:gd name="connsiteX25" fmla="*/ 849086 w 876633"/>
              <a:gd name="connsiteY25" fmla="*/ 679268 h 1058091"/>
              <a:gd name="connsiteX26" fmla="*/ 875212 w 876633"/>
              <a:gd name="connsiteY26" fmla="*/ 640080 h 1058091"/>
              <a:gd name="connsiteX27" fmla="*/ 731520 w 876633"/>
              <a:gd name="connsiteY27" fmla="*/ 431074 h 1058091"/>
              <a:gd name="connsiteX28" fmla="*/ 679269 w 876633"/>
              <a:gd name="connsiteY28" fmla="*/ 404948 h 1058091"/>
              <a:gd name="connsiteX29" fmla="*/ 640080 w 876633"/>
              <a:gd name="connsiteY29" fmla="*/ 365760 h 1058091"/>
              <a:gd name="connsiteX30" fmla="*/ 587829 w 876633"/>
              <a:gd name="connsiteY30" fmla="*/ 326571 h 1058091"/>
              <a:gd name="connsiteX31" fmla="*/ 496389 w 876633"/>
              <a:gd name="connsiteY31" fmla="*/ 274320 h 1058091"/>
              <a:gd name="connsiteX32" fmla="*/ 339635 w 876633"/>
              <a:gd name="connsiteY32" fmla="*/ 248194 h 1058091"/>
              <a:gd name="connsiteX33" fmla="*/ 326572 w 876633"/>
              <a:gd name="connsiteY33" fmla="*/ 13063 h 1058091"/>
              <a:gd name="connsiteX34" fmla="*/ 287383 w 876633"/>
              <a:gd name="connsiteY34" fmla="*/ 0 h 1058091"/>
              <a:gd name="connsiteX35" fmla="*/ 248195 w 876633"/>
              <a:gd name="connsiteY35" fmla="*/ 0 h 105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633" h="1058091">
                <a:moveTo>
                  <a:pt x="248195" y="0"/>
                </a:moveTo>
                <a:cubicBezTo>
                  <a:pt x="213361" y="8709"/>
                  <a:pt x="178333" y="16679"/>
                  <a:pt x="143692" y="26126"/>
                </a:cubicBezTo>
                <a:cubicBezTo>
                  <a:pt x="130408" y="29749"/>
                  <a:pt x="115255" y="30586"/>
                  <a:pt x="104503" y="39188"/>
                </a:cubicBezTo>
                <a:cubicBezTo>
                  <a:pt x="92244" y="48995"/>
                  <a:pt x="87086" y="65314"/>
                  <a:pt x="78378" y="78377"/>
                </a:cubicBezTo>
                <a:cubicBezTo>
                  <a:pt x="69669" y="113211"/>
                  <a:pt x="55503" y="147121"/>
                  <a:pt x="52252" y="182880"/>
                </a:cubicBezTo>
                <a:cubicBezTo>
                  <a:pt x="47898" y="230777"/>
                  <a:pt x="48621" y="279410"/>
                  <a:pt x="39189" y="326571"/>
                </a:cubicBezTo>
                <a:cubicBezTo>
                  <a:pt x="35370" y="345666"/>
                  <a:pt x="20734" y="360924"/>
                  <a:pt x="13063" y="378823"/>
                </a:cubicBezTo>
                <a:cubicBezTo>
                  <a:pt x="7639" y="391479"/>
                  <a:pt x="4354" y="404948"/>
                  <a:pt x="0" y="418011"/>
                </a:cubicBezTo>
                <a:cubicBezTo>
                  <a:pt x="4354" y="435428"/>
                  <a:pt x="3104" y="455325"/>
                  <a:pt x="13063" y="470263"/>
                </a:cubicBezTo>
                <a:cubicBezTo>
                  <a:pt x="21772" y="483326"/>
                  <a:pt x="40191" y="486337"/>
                  <a:pt x="52252" y="496388"/>
                </a:cubicBezTo>
                <a:cubicBezTo>
                  <a:pt x="66444" y="508215"/>
                  <a:pt x="78377" y="522514"/>
                  <a:pt x="91440" y="535577"/>
                </a:cubicBezTo>
                <a:cubicBezTo>
                  <a:pt x="65809" y="715004"/>
                  <a:pt x="60398" y="706260"/>
                  <a:pt x="104503" y="979714"/>
                </a:cubicBezTo>
                <a:cubicBezTo>
                  <a:pt x="107970" y="1001208"/>
                  <a:pt x="124579" y="1021541"/>
                  <a:pt x="143692" y="1031966"/>
                </a:cubicBezTo>
                <a:cubicBezTo>
                  <a:pt x="175214" y="1049160"/>
                  <a:pt x="213361" y="1049383"/>
                  <a:pt x="248195" y="1058091"/>
                </a:cubicBezTo>
                <a:cubicBezTo>
                  <a:pt x="384991" y="1012494"/>
                  <a:pt x="307099" y="1051439"/>
                  <a:pt x="457200" y="901337"/>
                </a:cubicBezTo>
                <a:lnTo>
                  <a:pt x="457200" y="901337"/>
                </a:lnTo>
                <a:cubicBezTo>
                  <a:pt x="565547" y="839425"/>
                  <a:pt x="517241" y="864786"/>
                  <a:pt x="600892" y="822960"/>
                </a:cubicBezTo>
                <a:cubicBezTo>
                  <a:pt x="609010" y="806725"/>
                  <a:pt x="638170" y="734635"/>
                  <a:pt x="666206" y="731520"/>
                </a:cubicBezTo>
                <a:cubicBezTo>
                  <a:pt x="693576" y="728479"/>
                  <a:pt x="718457" y="748937"/>
                  <a:pt x="744583" y="757646"/>
                </a:cubicBezTo>
                <a:cubicBezTo>
                  <a:pt x="748937" y="775063"/>
                  <a:pt x="755273" y="792101"/>
                  <a:pt x="757646" y="809897"/>
                </a:cubicBezTo>
                <a:cubicBezTo>
                  <a:pt x="764002" y="857570"/>
                  <a:pt x="760632" y="906561"/>
                  <a:pt x="770709" y="953588"/>
                </a:cubicBezTo>
                <a:cubicBezTo>
                  <a:pt x="773999" y="968939"/>
                  <a:pt x="788126" y="979714"/>
                  <a:pt x="796835" y="992777"/>
                </a:cubicBezTo>
                <a:cubicBezTo>
                  <a:pt x="809898" y="971006"/>
                  <a:pt x="822567" y="948993"/>
                  <a:pt x="836023" y="927463"/>
                </a:cubicBezTo>
                <a:cubicBezTo>
                  <a:pt x="844344" y="914150"/>
                  <a:pt x="862149" y="903974"/>
                  <a:pt x="862149" y="888274"/>
                </a:cubicBezTo>
                <a:cubicBezTo>
                  <a:pt x="862149" y="843869"/>
                  <a:pt x="836023" y="757646"/>
                  <a:pt x="836023" y="757646"/>
                </a:cubicBezTo>
                <a:cubicBezTo>
                  <a:pt x="840377" y="731520"/>
                  <a:pt x="840710" y="704395"/>
                  <a:pt x="849086" y="679268"/>
                </a:cubicBezTo>
                <a:cubicBezTo>
                  <a:pt x="854051" y="664374"/>
                  <a:pt x="876633" y="655715"/>
                  <a:pt x="875212" y="640080"/>
                </a:cubicBezTo>
                <a:cubicBezTo>
                  <a:pt x="868260" y="563611"/>
                  <a:pt x="796737" y="463683"/>
                  <a:pt x="731520" y="431074"/>
                </a:cubicBezTo>
                <a:cubicBezTo>
                  <a:pt x="714103" y="422365"/>
                  <a:pt x="695115" y="416266"/>
                  <a:pt x="679269" y="404948"/>
                </a:cubicBezTo>
                <a:cubicBezTo>
                  <a:pt x="664236" y="394210"/>
                  <a:pt x="654106" y="377782"/>
                  <a:pt x="640080" y="365760"/>
                </a:cubicBezTo>
                <a:cubicBezTo>
                  <a:pt x="623550" y="351591"/>
                  <a:pt x="605545" y="339225"/>
                  <a:pt x="587829" y="326571"/>
                </a:cubicBezTo>
                <a:cubicBezTo>
                  <a:pt x="566902" y="311623"/>
                  <a:pt x="519934" y="280206"/>
                  <a:pt x="496389" y="274320"/>
                </a:cubicBezTo>
                <a:cubicBezTo>
                  <a:pt x="444999" y="261472"/>
                  <a:pt x="339635" y="248194"/>
                  <a:pt x="339635" y="248194"/>
                </a:cubicBezTo>
                <a:cubicBezTo>
                  <a:pt x="352985" y="154747"/>
                  <a:pt x="368638" y="114021"/>
                  <a:pt x="326572" y="13063"/>
                </a:cubicBezTo>
                <a:cubicBezTo>
                  <a:pt x="321276" y="353"/>
                  <a:pt x="300446" y="4354"/>
                  <a:pt x="287383" y="0"/>
                </a:cubicBezTo>
                <a:lnTo>
                  <a:pt x="248195" y="0"/>
                </a:lnTo>
                <a:close/>
              </a:path>
            </a:pathLst>
          </a:cu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64" name="TextBox 26"/>
          <p:cNvSpPr txBox="1">
            <a:spLocks noChangeArrowheads="1"/>
          </p:cNvSpPr>
          <p:nvPr/>
        </p:nvSpPr>
        <p:spPr bwMode="auto">
          <a:xfrm>
            <a:off x="895350" y="3733800"/>
            <a:ext cx="962025" cy="369888"/>
          </a:xfrm>
          <a:prstGeom prst="rect">
            <a:avLst/>
          </a:prstGeom>
          <a:noFill/>
          <a:ln w="9525">
            <a:noFill/>
            <a:miter lim="800000"/>
            <a:headEnd/>
            <a:tailEnd/>
          </a:ln>
        </p:spPr>
        <p:txBody>
          <a:bodyPr wrap="none">
            <a:spAutoFit/>
          </a:bodyPr>
          <a:lstStyle/>
          <a:p>
            <a:r>
              <a:rPr lang="en-US"/>
              <a:t>EARTH</a:t>
            </a:r>
          </a:p>
        </p:txBody>
      </p:sp>
      <p:sp>
        <p:nvSpPr>
          <p:cNvPr id="31765" name="TextBox 27"/>
          <p:cNvSpPr txBox="1">
            <a:spLocks noChangeArrowheads="1"/>
          </p:cNvSpPr>
          <p:nvPr/>
        </p:nvSpPr>
        <p:spPr bwMode="auto">
          <a:xfrm>
            <a:off x="3294063" y="3725863"/>
            <a:ext cx="1004887" cy="369887"/>
          </a:xfrm>
          <a:prstGeom prst="rect">
            <a:avLst/>
          </a:prstGeom>
          <a:noFill/>
          <a:ln w="9525">
            <a:noFill/>
            <a:miter lim="800000"/>
            <a:headEnd/>
            <a:tailEnd/>
          </a:ln>
        </p:spPr>
        <p:txBody>
          <a:bodyPr wrap="none">
            <a:spAutoFit/>
          </a:bodyPr>
          <a:lstStyle/>
          <a:p>
            <a:r>
              <a:rPr lang="en-US"/>
              <a:t>MODEL</a:t>
            </a:r>
          </a:p>
        </p:txBody>
      </p:sp>
      <p:sp>
        <p:nvSpPr>
          <p:cNvPr id="25" name="Oval 24"/>
          <p:cNvSpPr/>
          <p:nvPr/>
        </p:nvSpPr>
        <p:spPr>
          <a:xfrm>
            <a:off x="6048375" y="50006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4495800" y="5334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495800" y="56864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4086225" y="56673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4095750" y="5334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4095750" y="50006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4524375" y="5010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3657600" y="5010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3676650" y="5334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676650" y="56578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448425" y="5010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6858000" y="50101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6886575" y="5334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6867525" y="56959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6448425" y="5334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6429375" y="56769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6029325" y="535305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6067425" y="56769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42"/>
          <p:cNvSpPr txBox="1"/>
          <p:nvPr/>
        </p:nvSpPr>
        <p:spPr>
          <a:xfrm>
            <a:off x="3341688" y="5943600"/>
            <a:ext cx="1608137" cy="52387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a:t>Grids defined by </a:t>
            </a:r>
          </a:p>
          <a:p>
            <a:pPr>
              <a:defRPr/>
            </a:pPr>
            <a:r>
              <a:rPr lang="en-US" sz="1400" dirty="0"/>
              <a:t>Lat &amp; Lon Bounds</a:t>
            </a:r>
          </a:p>
        </p:txBody>
      </p:sp>
      <p:sp>
        <p:nvSpPr>
          <p:cNvPr id="44" name="TextBox 43"/>
          <p:cNvSpPr txBox="1"/>
          <p:nvPr/>
        </p:nvSpPr>
        <p:spPr>
          <a:xfrm>
            <a:off x="609600" y="6019800"/>
            <a:ext cx="2344738" cy="30797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dirty="0" err="1"/>
              <a:t>Shapefiles</a:t>
            </a:r>
            <a:r>
              <a:rPr lang="en-US" sz="1400" dirty="0"/>
              <a:t>: Bound Regions</a:t>
            </a:r>
          </a:p>
        </p:txBody>
      </p:sp>
      <p:sp>
        <p:nvSpPr>
          <p:cNvPr id="45" name="TextBox 44"/>
          <p:cNvSpPr txBox="1"/>
          <p:nvPr/>
        </p:nvSpPr>
        <p:spPr>
          <a:xfrm>
            <a:off x="6324600" y="6019800"/>
            <a:ext cx="293688" cy="30797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1400" b="1" dirty="0"/>
              <a:t>?</a:t>
            </a:r>
          </a:p>
        </p:txBody>
      </p:sp>
      <p:cxnSp>
        <p:nvCxnSpPr>
          <p:cNvPr id="46" name="Straight Connector 45"/>
          <p:cNvCxnSpPr>
            <a:stCxn id="7" idx="6"/>
          </p:cNvCxnSpPr>
          <p:nvPr/>
        </p:nvCxnSpPr>
        <p:spPr>
          <a:xfrm flipH="1">
            <a:off x="3200400" y="3048000"/>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7" idx="4"/>
            <a:endCxn id="7" idx="0"/>
          </p:cNvCxnSpPr>
          <p:nvPr/>
        </p:nvCxnSpPr>
        <p:spPr>
          <a:xfrm rot="5400000" flipH="1">
            <a:off x="3200400" y="3048000"/>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17" idx="4"/>
            <a:endCxn id="17" idx="0"/>
          </p:cNvCxnSpPr>
          <p:nvPr/>
        </p:nvCxnSpPr>
        <p:spPr>
          <a:xfrm rot="5400000" flipH="1">
            <a:off x="792163" y="3048000"/>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6" idx="2"/>
          </p:cNvCxnSpPr>
          <p:nvPr/>
        </p:nvCxnSpPr>
        <p:spPr>
          <a:xfrm rot="10800000" flipV="1">
            <a:off x="533400" y="3048000"/>
            <a:ext cx="1747838"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070475" y="3725863"/>
            <a:ext cx="2152650" cy="646112"/>
          </a:xfrm>
          <a:prstGeom prst="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none">
            <a:spAutoFit/>
          </a:bodyPr>
          <a:lstStyle/>
          <a:p>
            <a:pPr>
              <a:defRPr/>
            </a:pPr>
            <a:r>
              <a:rPr lang="en-US" sz="1800" dirty="0">
                <a:latin typeface="Times New Roman" pitchFamily="18" charset="0"/>
                <a:cs typeface="Times New Roman" pitchFamily="18" charset="0"/>
              </a:rPr>
              <a:t>No </a:t>
            </a:r>
            <a:r>
              <a:rPr lang="en-US" sz="1800" dirty="0" err="1">
                <a:latin typeface="Times New Roman" pitchFamily="18" charset="0"/>
                <a:cs typeface="Times New Roman" pitchFamily="18" charset="0"/>
              </a:rPr>
              <a:t>Datums</a:t>
            </a:r>
            <a:r>
              <a:rPr lang="en-US" sz="1800" dirty="0">
                <a:latin typeface="Times New Roman" pitchFamily="18" charset="0"/>
                <a:cs typeface="Times New Roman" pitchFamily="18" charset="0"/>
              </a:rPr>
              <a:t> included </a:t>
            </a:r>
          </a:p>
          <a:p>
            <a:pPr>
              <a:defRPr/>
            </a:pPr>
            <a:r>
              <a:rPr lang="en-US" sz="1800" dirty="0">
                <a:latin typeface="Times New Roman" pitchFamily="18" charset="0"/>
                <a:cs typeface="Times New Roman" pitchFamily="18" charset="0"/>
              </a:rPr>
              <a:t>in datasets</a:t>
            </a:r>
          </a:p>
        </p:txBody>
      </p:sp>
      <p:sp>
        <p:nvSpPr>
          <p:cNvPr id="51" name="Rectangle 50"/>
          <p:cNvSpPr/>
          <p:nvPr/>
        </p:nvSpPr>
        <p:spPr>
          <a:xfrm rot="5400000">
            <a:off x="3943350" y="4743450"/>
            <a:ext cx="342900" cy="121920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solidFill>
                <a:schemeClr val="tx1"/>
              </a:solidFill>
            </a:endParaRPr>
          </a:p>
        </p:txBody>
      </p:sp>
      <p:cxnSp>
        <p:nvCxnSpPr>
          <p:cNvPr id="52" name="Straight Arrow Connector 51"/>
          <p:cNvCxnSpPr/>
          <p:nvPr/>
        </p:nvCxnSpPr>
        <p:spPr>
          <a:xfrm rot="10800000">
            <a:off x="2362200" y="32004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31794" name="Picture 3"/>
          <p:cNvPicPr>
            <a:picLocks noChangeAspect="1" noChangeArrowheads="1"/>
          </p:cNvPicPr>
          <p:nvPr/>
        </p:nvPicPr>
        <p:blipFill>
          <a:blip r:embed="rId3"/>
          <a:srcRect/>
          <a:stretch>
            <a:fillRect/>
          </a:stretch>
        </p:blipFill>
        <p:spPr bwMode="auto">
          <a:xfrm>
            <a:off x="152400" y="228600"/>
            <a:ext cx="508000" cy="533400"/>
          </a:xfrm>
          <a:prstGeom prst="rect">
            <a:avLst/>
          </a:prstGeom>
          <a:noFill/>
          <a:ln w="9525">
            <a:noFill/>
            <a:miter lim="800000"/>
            <a:headEnd/>
            <a:tailEnd/>
          </a:ln>
        </p:spPr>
      </p:pic>
      <p:sp>
        <p:nvSpPr>
          <p:cNvPr id="54" name="Rectangle 53"/>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59" name="Rounded Rectangle 58"/>
          <p:cNvSpPr>
            <a:spLocks noChangeArrowheads="1"/>
          </p:cNvSpPr>
          <p:nvPr/>
        </p:nvSpPr>
        <p:spPr bwMode="auto">
          <a:xfrm>
            <a:off x="2438400" y="76200"/>
            <a:ext cx="6629400" cy="990600"/>
          </a:xfrm>
          <a:prstGeom prst="roundRect">
            <a:avLst>
              <a:gd name="adj" fmla="val 11319"/>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a:solidFill>
                  <a:srgbClr val="000000"/>
                </a:solidFill>
                <a:latin typeface="Calibri" pitchFamily="-106" charset="0"/>
                <a:ea typeface="ＭＳ Ｐゴシック" pitchFamily="1" charset="-128"/>
              </a:rPr>
              <a:t>Support for GIS Users</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3"/>
          <p:cNvSpPr txBox="1">
            <a:spLocks noChangeArrowheads="1"/>
          </p:cNvSpPr>
          <p:nvPr/>
        </p:nvSpPr>
        <p:spPr bwMode="auto">
          <a:xfrm>
            <a:off x="4648200" y="5562600"/>
            <a:ext cx="1371600" cy="379413"/>
          </a:xfrm>
          <a:prstGeom prst="rect">
            <a:avLst/>
          </a:prstGeom>
          <a:noFill/>
          <a:ln w="9525">
            <a:solidFill>
              <a:schemeClr val="tx1"/>
            </a:solidFill>
            <a:miter lim="800000"/>
            <a:headEnd/>
            <a:tailEnd/>
          </a:ln>
        </p:spPr>
        <p:txBody>
          <a:bodyPr>
            <a:spAutoFit/>
          </a:bodyPr>
          <a:lstStyle/>
          <a:p>
            <a:endParaRPr lang="en-US"/>
          </a:p>
        </p:txBody>
      </p:sp>
      <p:grpSp>
        <p:nvGrpSpPr>
          <p:cNvPr id="2" name="Group 4"/>
          <p:cNvGrpSpPr>
            <a:grpSpLocks/>
          </p:cNvGrpSpPr>
          <p:nvPr/>
        </p:nvGrpSpPr>
        <p:grpSpPr bwMode="auto">
          <a:xfrm>
            <a:off x="1981200" y="1295400"/>
            <a:ext cx="3657600" cy="2286000"/>
            <a:chOff x="1981200" y="1295400"/>
            <a:chExt cx="3657600" cy="2286000"/>
          </a:xfrm>
        </p:grpSpPr>
        <p:sp>
          <p:nvSpPr>
            <p:cNvPr id="6" name="Rectangle 5"/>
            <p:cNvSpPr/>
            <p:nvPr/>
          </p:nvSpPr>
          <p:spPr>
            <a:xfrm>
              <a:off x="1981200" y="1295400"/>
              <a:ext cx="36576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2351088" y="1509713"/>
              <a:ext cx="2787650" cy="1973262"/>
            </a:xfrm>
            <a:custGeom>
              <a:avLst/>
              <a:gdLst>
                <a:gd name="connsiteX0" fmla="*/ 638067 w 2787150"/>
                <a:gd name="connsiteY0" fmla="*/ 580571 h 1973943"/>
                <a:gd name="connsiteX1" fmla="*/ 768695 w 2787150"/>
                <a:gd name="connsiteY1" fmla="*/ 406400 h 1973943"/>
                <a:gd name="connsiteX2" fmla="*/ 870295 w 2787150"/>
                <a:gd name="connsiteY2" fmla="*/ 290285 h 1973943"/>
                <a:gd name="connsiteX3" fmla="*/ 986410 w 2787150"/>
                <a:gd name="connsiteY3" fmla="*/ 203200 h 1973943"/>
                <a:gd name="connsiteX4" fmla="*/ 1088010 w 2787150"/>
                <a:gd name="connsiteY4" fmla="*/ 174171 h 1973943"/>
                <a:gd name="connsiteX5" fmla="*/ 1131553 w 2787150"/>
                <a:gd name="connsiteY5" fmla="*/ 145143 h 1973943"/>
                <a:gd name="connsiteX6" fmla="*/ 1160581 w 2787150"/>
                <a:gd name="connsiteY6" fmla="*/ 87085 h 1973943"/>
                <a:gd name="connsiteX7" fmla="*/ 1204124 w 2787150"/>
                <a:gd name="connsiteY7" fmla="*/ 43543 h 1973943"/>
                <a:gd name="connsiteX8" fmla="*/ 1233153 w 2787150"/>
                <a:gd name="connsiteY8" fmla="*/ 0 h 1973943"/>
                <a:gd name="connsiteX9" fmla="*/ 1392810 w 2787150"/>
                <a:gd name="connsiteY9" fmla="*/ 14514 h 1973943"/>
                <a:gd name="connsiteX10" fmla="*/ 1436353 w 2787150"/>
                <a:gd name="connsiteY10" fmla="*/ 29028 h 1973943"/>
                <a:gd name="connsiteX11" fmla="*/ 1479895 w 2787150"/>
                <a:gd name="connsiteY11" fmla="*/ 58057 h 1973943"/>
                <a:gd name="connsiteX12" fmla="*/ 1857267 w 2787150"/>
                <a:gd name="connsiteY12" fmla="*/ 87085 h 1973943"/>
                <a:gd name="connsiteX13" fmla="*/ 1900810 w 2787150"/>
                <a:gd name="connsiteY13" fmla="*/ 174171 h 1973943"/>
                <a:gd name="connsiteX14" fmla="*/ 1915324 w 2787150"/>
                <a:gd name="connsiteY14" fmla="*/ 333828 h 1973943"/>
                <a:gd name="connsiteX15" fmla="*/ 1929838 w 2787150"/>
                <a:gd name="connsiteY15" fmla="*/ 435428 h 1973943"/>
                <a:gd name="connsiteX16" fmla="*/ 2016924 w 2787150"/>
                <a:gd name="connsiteY16" fmla="*/ 493485 h 1973943"/>
                <a:gd name="connsiteX17" fmla="*/ 2060467 w 2787150"/>
                <a:gd name="connsiteY17" fmla="*/ 522514 h 1973943"/>
                <a:gd name="connsiteX18" fmla="*/ 2089495 w 2787150"/>
                <a:gd name="connsiteY18" fmla="*/ 769257 h 1973943"/>
                <a:gd name="connsiteX19" fmla="*/ 2104010 w 2787150"/>
                <a:gd name="connsiteY19" fmla="*/ 827314 h 1973943"/>
                <a:gd name="connsiteX20" fmla="*/ 2234638 w 2787150"/>
                <a:gd name="connsiteY20" fmla="*/ 899885 h 1973943"/>
                <a:gd name="connsiteX21" fmla="*/ 2307210 w 2787150"/>
                <a:gd name="connsiteY21" fmla="*/ 928914 h 1973943"/>
                <a:gd name="connsiteX22" fmla="*/ 2423324 w 2787150"/>
                <a:gd name="connsiteY22" fmla="*/ 986971 h 1973943"/>
                <a:gd name="connsiteX23" fmla="*/ 2553953 w 2787150"/>
                <a:gd name="connsiteY23" fmla="*/ 1016000 h 1973943"/>
                <a:gd name="connsiteX24" fmla="*/ 2612010 w 2787150"/>
                <a:gd name="connsiteY24" fmla="*/ 1059543 h 1973943"/>
                <a:gd name="connsiteX25" fmla="*/ 2670067 w 2787150"/>
                <a:gd name="connsiteY25" fmla="*/ 1088571 h 1973943"/>
                <a:gd name="connsiteX26" fmla="*/ 2684581 w 2787150"/>
                <a:gd name="connsiteY26" fmla="*/ 1132114 h 1973943"/>
                <a:gd name="connsiteX27" fmla="*/ 2684581 w 2787150"/>
                <a:gd name="connsiteY27" fmla="*/ 1422400 h 1973943"/>
                <a:gd name="connsiteX28" fmla="*/ 2641038 w 2787150"/>
                <a:gd name="connsiteY28" fmla="*/ 1436914 h 1973943"/>
                <a:gd name="connsiteX29" fmla="*/ 2655553 w 2787150"/>
                <a:gd name="connsiteY29" fmla="*/ 1509485 h 1973943"/>
                <a:gd name="connsiteX30" fmla="*/ 2655553 w 2787150"/>
                <a:gd name="connsiteY30" fmla="*/ 1843314 h 1973943"/>
                <a:gd name="connsiteX31" fmla="*/ 2582981 w 2787150"/>
                <a:gd name="connsiteY31" fmla="*/ 1857828 h 1973943"/>
                <a:gd name="connsiteX32" fmla="*/ 2394295 w 2787150"/>
                <a:gd name="connsiteY32" fmla="*/ 1886857 h 1973943"/>
                <a:gd name="connsiteX33" fmla="*/ 2278181 w 2787150"/>
                <a:gd name="connsiteY33" fmla="*/ 1872343 h 1973943"/>
                <a:gd name="connsiteX34" fmla="*/ 2234638 w 2787150"/>
                <a:gd name="connsiteY34" fmla="*/ 1828800 h 1973943"/>
                <a:gd name="connsiteX35" fmla="*/ 2191095 w 2787150"/>
                <a:gd name="connsiteY35" fmla="*/ 1814285 h 1973943"/>
                <a:gd name="connsiteX36" fmla="*/ 2089495 w 2787150"/>
                <a:gd name="connsiteY36" fmla="*/ 1770743 h 1973943"/>
                <a:gd name="connsiteX37" fmla="*/ 2045953 w 2787150"/>
                <a:gd name="connsiteY37" fmla="*/ 1785257 h 1973943"/>
                <a:gd name="connsiteX38" fmla="*/ 2016924 w 2787150"/>
                <a:gd name="connsiteY38" fmla="*/ 1843314 h 1973943"/>
                <a:gd name="connsiteX39" fmla="*/ 1973381 w 2787150"/>
                <a:gd name="connsiteY39" fmla="*/ 1886857 h 1973943"/>
                <a:gd name="connsiteX40" fmla="*/ 1915324 w 2787150"/>
                <a:gd name="connsiteY40" fmla="*/ 1959428 h 1973943"/>
                <a:gd name="connsiteX41" fmla="*/ 1842753 w 2787150"/>
                <a:gd name="connsiteY41" fmla="*/ 1930400 h 1973943"/>
                <a:gd name="connsiteX42" fmla="*/ 1741153 w 2787150"/>
                <a:gd name="connsiteY42" fmla="*/ 1886857 h 1973943"/>
                <a:gd name="connsiteX43" fmla="*/ 1625038 w 2787150"/>
                <a:gd name="connsiteY43" fmla="*/ 1785257 h 1973943"/>
                <a:gd name="connsiteX44" fmla="*/ 1450867 w 2787150"/>
                <a:gd name="connsiteY44" fmla="*/ 1814285 h 1973943"/>
                <a:gd name="connsiteX45" fmla="*/ 1392810 w 2787150"/>
                <a:gd name="connsiteY45" fmla="*/ 1828800 h 1973943"/>
                <a:gd name="connsiteX46" fmla="*/ 1320238 w 2787150"/>
                <a:gd name="connsiteY46" fmla="*/ 1843314 h 1973943"/>
                <a:gd name="connsiteX47" fmla="*/ 1276695 w 2787150"/>
                <a:gd name="connsiteY47" fmla="*/ 1872343 h 1973943"/>
                <a:gd name="connsiteX48" fmla="*/ 1218638 w 2787150"/>
                <a:gd name="connsiteY48" fmla="*/ 1915885 h 1973943"/>
                <a:gd name="connsiteX49" fmla="*/ 1146067 w 2787150"/>
                <a:gd name="connsiteY49" fmla="*/ 1944914 h 1973943"/>
                <a:gd name="connsiteX50" fmla="*/ 1058981 w 2787150"/>
                <a:gd name="connsiteY50" fmla="*/ 1973943 h 1973943"/>
                <a:gd name="connsiteX51" fmla="*/ 942867 w 2787150"/>
                <a:gd name="connsiteY51" fmla="*/ 1944914 h 1973943"/>
                <a:gd name="connsiteX52" fmla="*/ 826753 w 2787150"/>
                <a:gd name="connsiteY52" fmla="*/ 1886857 h 1973943"/>
                <a:gd name="connsiteX53" fmla="*/ 768695 w 2787150"/>
                <a:gd name="connsiteY53" fmla="*/ 1872343 h 1973943"/>
                <a:gd name="connsiteX54" fmla="*/ 681610 w 2787150"/>
                <a:gd name="connsiteY54" fmla="*/ 1843314 h 1973943"/>
                <a:gd name="connsiteX55" fmla="*/ 638067 w 2787150"/>
                <a:gd name="connsiteY55" fmla="*/ 1814285 h 1973943"/>
                <a:gd name="connsiteX56" fmla="*/ 550981 w 2787150"/>
                <a:gd name="connsiteY56" fmla="*/ 1741714 h 1973943"/>
                <a:gd name="connsiteX57" fmla="*/ 492924 w 2787150"/>
                <a:gd name="connsiteY57" fmla="*/ 1727200 h 1973943"/>
                <a:gd name="connsiteX58" fmla="*/ 449381 w 2787150"/>
                <a:gd name="connsiteY58" fmla="*/ 1712685 h 1973943"/>
                <a:gd name="connsiteX59" fmla="*/ 318753 w 2787150"/>
                <a:gd name="connsiteY59" fmla="*/ 1727200 h 1973943"/>
                <a:gd name="connsiteX60" fmla="*/ 101038 w 2787150"/>
                <a:gd name="connsiteY60" fmla="*/ 1698171 h 1973943"/>
                <a:gd name="connsiteX61" fmla="*/ 13953 w 2787150"/>
                <a:gd name="connsiteY61" fmla="*/ 1640114 h 1973943"/>
                <a:gd name="connsiteX62" fmla="*/ 57495 w 2787150"/>
                <a:gd name="connsiteY62" fmla="*/ 1465943 h 1973943"/>
                <a:gd name="connsiteX63" fmla="*/ 115553 w 2787150"/>
                <a:gd name="connsiteY63" fmla="*/ 1364343 h 1973943"/>
                <a:gd name="connsiteX64" fmla="*/ 159095 w 2787150"/>
                <a:gd name="connsiteY64" fmla="*/ 1349828 h 1973943"/>
                <a:gd name="connsiteX65" fmla="*/ 362295 w 2787150"/>
                <a:gd name="connsiteY65" fmla="*/ 1320800 h 1973943"/>
                <a:gd name="connsiteX66" fmla="*/ 376810 w 2787150"/>
                <a:gd name="connsiteY66" fmla="*/ 1059543 h 1973943"/>
                <a:gd name="connsiteX67" fmla="*/ 391324 w 2787150"/>
                <a:gd name="connsiteY67" fmla="*/ 1001485 h 1973943"/>
                <a:gd name="connsiteX68" fmla="*/ 434867 w 2787150"/>
                <a:gd name="connsiteY68" fmla="*/ 943428 h 1973943"/>
                <a:gd name="connsiteX69" fmla="*/ 478410 w 2787150"/>
                <a:gd name="connsiteY69" fmla="*/ 928914 h 1973943"/>
                <a:gd name="connsiteX70" fmla="*/ 536467 w 2787150"/>
                <a:gd name="connsiteY70" fmla="*/ 899885 h 1973943"/>
                <a:gd name="connsiteX71" fmla="*/ 580010 w 2787150"/>
                <a:gd name="connsiteY71" fmla="*/ 812800 h 1973943"/>
                <a:gd name="connsiteX72" fmla="*/ 550981 w 2787150"/>
                <a:gd name="connsiteY72" fmla="*/ 725714 h 1973943"/>
                <a:gd name="connsiteX73" fmla="*/ 594524 w 2787150"/>
                <a:gd name="connsiteY73" fmla="*/ 696685 h 1973943"/>
                <a:gd name="connsiteX74" fmla="*/ 667095 w 2787150"/>
                <a:gd name="connsiteY74" fmla="*/ 667657 h 1973943"/>
                <a:gd name="connsiteX75" fmla="*/ 638067 w 2787150"/>
                <a:gd name="connsiteY75" fmla="*/ 580571 h 1973943"/>
                <a:gd name="connsiteX76" fmla="*/ 638067 w 2787150"/>
                <a:gd name="connsiteY76" fmla="*/ 580571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87150" h="1973943">
                  <a:moveTo>
                    <a:pt x="638067" y="580571"/>
                  </a:moveTo>
                  <a:cubicBezTo>
                    <a:pt x="690105" y="450473"/>
                    <a:pt x="639071" y="550426"/>
                    <a:pt x="768695" y="406400"/>
                  </a:cubicBezTo>
                  <a:cubicBezTo>
                    <a:pt x="862017" y="302709"/>
                    <a:pt x="696517" y="437328"/>
                    <a:pt x="870295" y="290285"/>
                  </a:cubicBezTo>
                  <a:cubicBezTo>
                    <a:pt x="907228" y="259034"/>
                    <a:pt x="939474" y="214935"/>
                    <a:pt x="986410" y="203200"/>
                  </a:cubicBezTo>
                  <a:cubicBezTo>
                    <a:pt x="1005007" y="198550"/>
                    <a:pt x="1067191" y="184580"/>
                    <a:pt x="1088010" y="174171"/>
                  </a:cubicBezTo>
                  <a:cubicBezTo>
                    <a:pt x="1103612" y="166370"/>
                    <a:pt x="1117039" y="154819"/>
                    <a:pt x="1131553" y="145143"/>
                  </a:cubicBezTo>
                  <a:cubicBezTo>
                    <a:pt x="1141229" y="125790"/>
                    <a:pt x="1148005" y="104692"/>
                    <a:pt x="1160581" y="87085"/>
                  </a:cubicBezTo>
                  <a:cubicBezTo>
                    <a:pt x="1172512" y="70382"/>
                    <a:pt x="1190983" y="59312"/>
                    <a:pt x="1204124" y="43543"/>
                  </a:cubicBezTo>
                  <a:cubicBezTo>
                    <a:pt x="1215292" y="30142"/>
                    <a:pt x="1223477" y="14514"/>
                    <a:pt x="1233153" y="0"/>
                  </a:cubicBezTo>
                  <a:cubicBezTo>
                    <a:pt x="1286372" y="4838"/>
                    <a:pt x="1339909" y="6957"/>
                    <a:pt x="1392810" y="14514"/>
                  </a:cubicBezTo>
                  <a:cubicBezTo>
                    <a:pt x="1407956" y="16678"/>
                    <a:pt x="1422669" y="22186"/>
                    <a:pt x="1436353" y="29028"/>
                  </a:cubicBezTo>
                  <a:cubicBezTo>
                    <a:pt x="1451955" y="36829"/>
                    <a:pt x="1462615" y="55674"/>
                    <a:pt x="1479895" y="58057"/>
                  </a:cubicBezTo>
                  <a:cubicBezTo>
                    <a:pt x="1604874" y="75295"/>
                    <a:pt x="1731476" y="77409"/>
                    <a:pt x="1857267" y="87085"/>
                  </a:cubicBezTo>
                  <a:cubicBezTo>
                    <a:pt x="1878171" y="118441"/>
                    <a:pt x="1895347" y="135933"/>
                    <a:pt x="1900810" y="174171"/>
                  </a:cubicBezTo>
                  <a:cubicBezTo>
                    <a:pt x="1908367" y="227072"/>
                    <a:pt x="1909423" y="280716"/>
                    <a:pt x="1915324" y="333828"/>
                  </a:cubicBezTo>
                  <a:cubicBezTo>
                    <a:pt x="1919102" y="367829"/>
                    <a:pt x="1917133" y="403664"/>
                    <a:pt x="1929838" y="435428"/>
                  </a:cubicBezTo>
                  <a:cubicBezTo>
                    <a:pt x="1946565" y="477245"/>
                    <a:pt x="1981959" y="481830"/>
                    <a:pt x="2016924" y="493485"/>
                  </a:cubicBezTo>
                  <a:cubicBezTo>
                    <a:pt x="2031438" y="503161"/>
                    <a:pt x="2044865" y="514713"/>
                    <a:pt x="2060467" y="522514"/>
                  </a:cubicBezTo>
                  <a:cubicBezTo>
                    <a:pt x="2176408" y="580484"/>
                    <a:pt x="2110963" y="425793"/>
                    <a:pt x="2089495" y="769257"/>
                  </a:cubicBezTo>
                  <a:cubicBezTo>
                    <a:pt x="2094333" y="788609"/>
                    <a:pt x="2094113" y="809994"/>
                    <a:pt x="2104010" y="827314"/>
                  </a:cubicBezTo>
                  <a:cubicBezTo>
                    <a:pt x="2136510" y="884187"/>
                    <a:pt x="2176796" y="876748"/>
                    <a:pt x="2234638" y="899885"/>
                  </a:cubicBezTo>
                  <a:cubicBezTo>
                    <a:pt x="2258829" y="909561"/>
                    <a:pt x="2283554" y="917996"/>
                    <a:pt x="2307210" y="928914"/>
                  </a:cubicBezTo>
                  <a:cubicBezTo>
                    <a:pt x="2346500" y="947048"/>
                    <a:pt x="2381343" y="976476"/>
                    <a:pt x="2423324" y="986971"/>
                  </a:cubicBezTo>
                  <a:cubicBezTo>
                    <a:pt x="2505314" y="1007468"/>
                    <a:pt x="2461820" y="997573"/>
                    <a:pt x="2553953" y="1016000"/>
                  </a:cubicBezTo>
                  <a:cubicBezTo>
                    <a:pt x="2573305" y="1030514"/>
                    <a:pt x="2591497" y="1046722"/>
                    <a:pt x="2612010" y="1059543"/>
                  </a:cubicBezTo>
                  <a:cubicBezTo>
                    <a:pt x="2630358" y="1071010"/>
                    <a:pt x="2654768" y="1073272"/>
                    <a:pt x="2670067" y="1088571"/>
                  </a:cubicBezTo>
                  <a:cubicBezTo>
                    <a:pt x="2680885" y="1099389"/>
                    <a:pt x="2679743" y="1117600"/>
                    <a:pt x="2684581" y="1132114"/>
                  </a:cubicBezTo>
                  <a:cubicBezTo>
                    <a:pt x="2689232" y="1187928"/>
                    <a:pt x="2715093" y="1353747"/>
                    <a:pt x="2684581" y="1422400"/>
                  </a:cubicBezTo>
                  <a:cubicBezTo>
                    <a:pt x="2678367" y="1436381"/>
                    <a:pt x="2655552" y="1432076"/>
                    <a:pt x="2641038" y="1436914"/>
                  </a:cubicBezTo>
                  <a:cubicBezTo>
                    <a:pt x="2645876" y="1461104"/>
                    <a:pt x="2646391" y="1486580"/>
                    <a:pt x="2655553" y="1509485"/>
                  </a:cubicBezTo>
                  <a:cubicBezTo>
                    <a:pt x="2717862" y="1665259"/>
                    <a:pt x="2787150" y="1530770"/>
                    <a:pt x="2655553" y="1843314"/>
                  </a:cubicBezTo>
                  <a:cubicBezTo>
                    <a:pt x="2645980" y="1866050"/>
                    <a:pt x="2607253" y="1853415"/>
                    <a:pt x="2582981" y="1857828"/>
                  </a:cubicBezTo>
                  <a:cubicBezTo>
                    <a:pt x="2509116" y="1871258"/>
                    <a:pt x="2470432" y="1875981"/>
                    <a:pt x="2394295" y="1886857"/>
                  </a:cubicBezTo>
                  <a:cubicBezTo>
                    <a:pt x="2355590" y="1882019"/>
                    <a:pt x="2314838" y="1885673"/>
                    <a:pt x="2278181" y="1872343"/>
                  </a:cubicBezTo>
                  <a:cubicBezTo>
                    <a:pt x="2258890" y="1865328"/>
                    <a:pt x="2251717" y="1840186"/>
                    <a:pt x="2234638" y="1828800"/>
                  </a:cubicBezTo>
                  <a:cubicBezTo>
                    <a:pt x="2221908" y="1820313"/>
                    <a:pt x="2204779" y="1821127"/>
                    <a:pt x="2191095" y="1814285"/>
                  </a:cubicBezTo>
                  <a:cubicBezTo>
                    <a:pt x="2090865" y="1764170"/>
                    <a:pt x="2210322" y="1800949"/>
                    <a:pt x="2089495" y="1770743"/>
                  </a:cubicBezTo>
                  <a:cubicBezTo>
                    <a:pt x="2074981" y="1775581"/>
                    <a:pt x="2056771" y="1774439"/>
                    <a:pt x="2045953" y="1785257"/>
                  </a:cubicBezTo>
                  <a:cubicBezTo>
                    <a:pt x="2030654" y="1800556"/>
                    <a:pt x="2029500" y="1825708"/>
                    <a:pt x="2016924" y="1843314"/>
                  </a:cubicBezTo>
                  <a:cubicBezTo>
                    <a:pt x="2004993" y="1860017"/>
                    <a:pt x="1987895" y="1872343"/>
                    <a:pt x="1973381" y="1886857"/>
                  </a:cubicBezTo>
                  <a:cubicBezTo>
                    <a:pt x="1964318" y="1914046"/>
                    <a:pt x="1959092" y="1959428"/>
                    <a:pt x="1915324" y="1959428"/>
                  </a:cubicBezTo>
                  <a:cubicBezTo>
                    <a:pt x="1889270" y="1959428"/>
                    <a:pt x="1867148" y="1939548"/>
                    <a:pt x="1842753" y="1930400"/>
                  </a:cubicBezTo>
                  <a:cubicBezTo>
                    <a:pt x="1757332" y="1898367"/>
                    <a:pt x="1843089" y="1937824"/>
                    <a:pt x="1741153" y="1886857"/>
                  </a:cubicBezTo>
                  <a:cubicBezTo>
                    <a:pt x="1714660" y="1851533"/>
                    <a:pt x="1678730" y="1788416"/>
                    <a:pt x="1625038" y="1785257"/>
                  </a:cubicBezTo>
                  <a:cubicBezTo>
                    <a:pt x="1566282" y="1781801"/>
                    <a:pt x="1508717" y="1803438"/>
                    <a:pt x="1450867" y="1814285"/>
                  </a:cubicBezTo>
                  <a:cubicBezTo>
                    <a:pt x="1431261" y="1817961"/>
                    <a:pt x="1412283" y="1824473"/>
                    <a:pt x="1392810" y="1828800"/>
                  </a:cubicBezTo>
                  <a:cubicBezTo>
                    <a:pt x="1368728" y="1834152"/>
                    <a:pt x="1344429" y="1838476"/>
                    <a:pt x="1320238" y="1843314"/>
                  </a:cubicBezTo>
                  <a:cubicBezTo>
                    <a:pt x="1305724" y="1852990"/>
                    <a:pt x="1290890" y="1862204"/>
                    <a:pt x="1276695" y="1872343"/>
                  </a:cubicBezTo>
                  <a:cubicBezTo>
                    <a:pt x="1257011" y="1886403"/>
                    <a:pt x="1239784" y="1904137"/>
                    <a:pt x="1218638" y="1915885"/>
                  </a:cubicBezTo>
                  <a:cubicBezTo>
                    <a:pt x="1195863" y="1928538"/>
                    <a:pt x="1170552" y="1936010"/>
                    <a:pt x="1146067" y="1944914"/>
                  </a:cubicBezTo>
                  <a:cubicBezTo>
                    <a:pt x="1117310" y="1955371"/>
                    <a:pt x="1058981" y="1973943"/>
                    <a:pt x="1058981" y="1973943"/>
                  </a:cubicBezTo>
                  <a:cubicBezTo>
                    <a:pt x="1020276" y="1964267"/>
                    <a:pt x="980223" y="1958922"/>
                    <a:pt x="942867" y="1944914"/>
                  </a:cubicBezTo>
                  <a:cubicBezTo>
                    <a:pt x="902349" y="1929720"/>
                    <a:pt x="868734" y="1897352"/>
                    <a:pt x="826753" y="1886857"/>
                  </a:cubicBezTo>
                  <a:cubicBezTo>
                    <a:pt x="807400" y="1882019"/>
                    <a:pt x="787802" y="1878075"/>
                    <a:pt x="768695" y="1872343"/>
                  </a:cubicBezTo>
                  <a:cubicBezTo>
                    <a:pt x="739387" y="1863551"/>
                    <a:pt x="681610" y="1843314"/>
                    <a:pt x="681610" y="1843314"/>
                  </a:cubicBezTo>
                  <a:cubicBezTo>
                    <a:pt x="667096" y="1833638"/>
                    <a:pt x="651468" y="1825452"/>
                    <a:pt x="638067" y="1814285"/>
                  </a:cubicBezTo>
                  <a:cubicBezTo>
                    <a:pt x="601144" y="1783516"/>
                    <a:pt x="595494" y="1760791"/>
                    <a:pt x="550981" y="1741714"/>
                  </a:cubicBezTo>
                  <a:cubicBezTo>
                    <a:pt x="532646" y="1733856"/>
                    <a:pt x="512104" y="1732680"/>
                    <a:pt x="492924" y="1727200"/>
                  </a:cubicBezTo>
                  <a:cubicBezTo>
                    <a:pt x="478213" y="1722997"/>
                    <a:pt x="463895" y="1717523"/>
                    <a:pt x="449381" y="1712685"/>
                  </a:cubicBezTo>
                  <a:cubicBezTo>
                    <a:pt x="405838" y="1717523"/>
                    <a:pt x="362564" y="1727200"/>
                    <a:pt x="318753" y="1727200"/>
                  </a:cubicBezTo>
                  <a:cubicBezTo>
                    <a:pt x="265468" y="1727200"/>
                    <a:pt x="159738" y="1707954"/>
                    <a:pt x="101038" y="1698171"/>
                  </a:cubicBezTo>
                  <a:cubicBezTo>
                    <a:pt x="72010" y="1678819"/>
                    <a:pt x="8218" y="1674527"/>
                    <a:pt x="13953" y="1640114"/>
                  </a:cubicBezTo>
                  <a:cubicBezTo>
                    <a:pt x="51926" y="1412270"/>
                    <a:pt x="0" y="1695916"/>
                    <a:pt x="57495" y="1465943"/>
                  </a:cubicBezTo>
                  <a:cubicBezTo>
                    <a:pt x="71386" y="1410381"/>
                    <a:pt x="63669" y="1398933"/>
                    <a:pt x="115553" y="1364343"/>
                  </a:cubicBezTo>
                  <a:cubicBezTo>
                    <a:pt x="128283" y="1355856"/>
                    <a:pt x="144029" y="1352487"/>
                    <a:pt x="159095" y="1349828"/>
                  </a:cubicBezTo>
                  <a:cubicBezTo>
                    <a:pt x="226475" y="1337937"/>
                    <a:pt x="294562" y="1330476"/>
                    <a:pt x="362295" y="1320800"/>
                  </a:cubicBezTo>
                  <a:cubicBezTo>
                    <a:pt x="367133" y="1233714"/>
                    <a:pt x="368913" y="1146405"/>
                    <a:pt x="376810" y="1059543"/>
                  </a:cubicBezTo>
                  <a:cubicBezTo>
                    <a:pt x="378616" y="1039677"/>
                    <a:pt x="382403" y="1019327"/>
                    <a:pt x="391324" y="1001485"/>
                  </a:cubicBezTo>
                  <a:cubicBezTo>
                    <a:pt x="402142" y="979848"/>
                    <a:pt x="416283" y="958914"/>
                    <a:pt x="434867" y="943428"/>
                  </a:cubicBezTo>
                  <a:cubicBezTo>
                    <a:pt x="446620" y="933634"/>
                    <a:pt x="464348" y="934941"/>
                    <a:pt x="478410" y="928914"/>
                  </a:cubicBezTo>
                  <a:cubicBezTo>
                    <a:pt x="498297" y="920391"/>
                    <a:pt x="517115" y="909561"/>
                    <a:pt x="536467" y="899885"/>
                  </a:cubicBezTo>
                  <a:cubicBezTo>
                    <a:pt x="547881" y="882765"/>
                    <a:pt x="582871" y="838552"/>
                    <a:pt x="580010" y="812800"/>
                  </a:cubicBezTo>
                  <a:cubicBezTo>
                    <a:pt x="576631" y="782388"/>
                    <a:pt x="560657" y="754743"/>
                    <a:pt x="550981" y="725714"/>
                  </a:cubicBezTo>
                  <a:cubicBezTo>
                    <a:pt x="565495" y="716038"/>
                    <a:pt x="577317" y="699553"/>
                    <a:pt x="594524" y="696685"/>
                  </a:cubicBezTo>
                  <a:cubicBezTo>
                    <a:pt x="677150" y="682914"/>
                    <a:pt x="603888" y="762470"/>
                    <a:pt x="667095" y="667657"/>
                  </a:cubicBezTo>
                  <a:cubicBezTo>
                    <a:pt x="657419" y="638628"/>
                    <a:pt x="628391" y="609600"/>
                    <a:pt x="638067" y="580571"/>
                  </a:cubicBezTo>
                  <a:lnTo>
                    <a:pt x="638067" y="58057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7"/>
          <p:cNvGrpSpPr>
            <a:grpSpLocks/>
          </p:cNvGrpSpPr>
          <p:nvPr/>
        </p:nvGrpSpPr>
        <p:grpSpPr bwMode="auto">
          <a:xfrm>
            <a:off x="2743200" y="1828800"/>
            <a:ext cx="3657600" cy="2286000"/>
            <a:chOff x="1981200" y="1295400"/>
            <a:chExt cx="3657600" cy="2286000"/>
          </a:xfrm>
        </p:grpSpPr>
        <p:sp>
          <p:nvSpPr>
            <p:cNvPr id="9" name="Rectangle 8"/>
            <p:cNvSpPr/>
            <p:nvPr/>
          </p:nvSpPr>
          <p:spPr>
            <a:xfrm>
              <a:off x="1981200" y="1295400"/>
              <a:ext cx="36576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reeform 9"/>
            <p:cNvSpPr/>
            <p:nvPr/>
          </p:nvSpPr>
          <p:spPr>
            <a:xfrm>
              <a:off x="2351088" y="1509713"/>
              <a:ext cx="2787650" cy="1973262"/>
            </a:xfrm>
            <a:custGeom>
              <a:avLst/>
              <a:gdLst>
                <a:gd name="connsiteX0" fmla="*/ 638067 w 2787150"/>
                <a:gd name="connsiteY0" fmla="*/ 580571 h 1973943"/>
                <a:gd name="connsiteX1" fmla="*/ 768695 w 2787150"/>
                <a:gd name="connsiteY1" fmla="*/ 406400 h 1973943"/>
                <a:gd name="connsiteX2" fmla="*/ 870295 w 2787150"/>
                <a:gd name="connsiteY2" fmla="*/ 290285 h 1973943"/>
                <a:gd name="connsiteX3" fmla="*/ 986410 w 2787150"/>
                <a:gd name="connsiteY3" fmla="*/ 203200 h 1973943"/>
                <a:gd name="connsiteX4" fmla="*/ 1088010 w 2787150"/>
                <a:gd name="connsiteY4" fmla="*/ 174171 h 1973943"/>
                <a:gd name="connsiteX5" fmla="*/ 1131553 w 2787150"/>
                <a:gd name="connsiteY5" fmla="*/ 145143 h 1973943"/>
                <a:gd name="connsiteX6" fmla="*/ 1160581 w 2787150"/>
                <a:gd name="connsiteY6" fmla="*/ 87085 h 1973943"/>
                <a:gd name="connsiteX7" fmla="*/ 1204124 w 2787150"/>
                <a:gd name="connsiteY7" fmla="*/ 43543 h 1973943"/>
                <a:gd name="connsiteX8" fmla="*/ 1233153 w 2787150"/>
                <a:gd name="connsiteY8" fmla="*/ 0 h 1973943"/>
                <a:gd name="connsiteX9" fmla="*/ 1392810 w 2787150"/>
                <a:gd name="connsiteY9" fmla="*/ 14514 h 1973943"/>
                <a:gd name="connsiteX10" fmla="*/ 1436353 w 2787150"/>
                <a:gd name="connsiteY10" fmla="*/ 29028 h 1973943"/>
                <a:gd name="connsiteX11" fmla="*/ 1479895 w 2787150"/>
                <a:gd name="connsiteY11" fmla="*/ 58057 h 1973943"/>
                <a:gd name="connsiteX12" fmla="*/ 1857267 w 2787150"/>
                <a:gd name="connsiteY12" fmla="*/ 87085 h 1973943"/>
                <a:gd name="connsiteX13" fmla="*/ 1900810 w 2787150"/>
                <a:gd name="connsiteY13" fmla="*/ 174171 h 1973943"/>
                <a:gd name="connsiteX14" fmla="*/ 1915324 w 2787150"/>
                <a:gd name="connsiteY14" fmla="*/ 333828 h 1973943"/>
                <a:gd name="connsiteX15" fmla="*/ 1929838 w 2787150"/>
                <a:gd name="connsiteY15" fmla="*/ 435428 h 1973943"/>
                <a:gd name="connsiteX16" fmla="*/ 2016924 w 2787150"/>
                <a:gd name="connsiteY16" fmla="*/ 493485 h 1973943"/>
                <a:gd name="connsiteX17" fmla="*/ 2060467 w 2787150"/>
                <a:gd name="connsiteY17" fmla="*/ 522514 h 1973943"/>
                <a:gd name="connsiteX18" fmla="*/ 2089495 w 2787150"/>
                <a:gd name="connsiteY18" fmla="*/ 769257 h 1973943"/>
                <a:gd name="connsiteX19" fmla="*/ 2104010 w 2787150"/>
                <a:gd name="connsiteY19" fmla="*/ 827314 h 1973943"/>
                <a:gd name="connsiteX20" fmla="*/ 2234638 w 2787150"/>
                <a:gd name="connsiteY20" fmla="*/ 899885 h 1973943"/>
                <a:gd name="connsiteX21" fmla="*/ 2307210 w 2787150"/>
                <a:gd name="connsiteY21" fmla="*/ 928914 h 1973943"/>
                <a:gd name="connsiteX22" fmla="*/ 2423324 w 2787150"/>
                <a:gd name="connsiteY22" fmla="*/ 986971 h 1973943"/>
                <a:gd name="connsiteX23" fmla="*/ 2553953 w 2787150"/>
                <a:gd name="connsiteY23" fmla="*/ 1016000 h 1973943"/>
                <a:gd name="connsiteX24" fmla="*/ 2612010 w 2787150"/>
                <a:gd name="connsiteY24" fmla="*/ 1059543 h 1973943"/>
                <a:gd name="connsiteX25" fmla="*/ 2670067 w 2787150"/>
                <a:gd name="connsiteY25" fmla="*/ 1088571 h 1973943"/>
                <a:gd name="connsiteX26" fmla="*/ 2684581 w 2787150"/>
                <a:gd name="connsiteY26" fmla="*/ 1132114 h 1973943"/>
                <a:gd name="connsiteX27" fmla="*/ 2684581 w 2787150"/>
                <a:gd name="connsiteY27" fmla="*/ 1422400 h 1973943"/>
                <a:gd name="connsiteX28" fmla="*/ 2641038 w 2787150"/>
                <a:gd name="connsiteY28" fmla="*/ 1436914 h 1973943"/>
                <a:gd name="connsiteX29" fmla="*/ 2655553 w 2787150"/>
                <a:gd name="connsiteY29" fmla="*/ 1509485 h 1973943"/>
                <a:gd name="connsiteX30" fmla="*/ 2655553 w 2787150"/>
                <a:gd name="connsiteY30" fmla="*/ 1843314 h 1973943"/>
                <a:gd name="connsiteX31" fmla="*/ 2582981 w 2787150"/>
                <a:gd name="connsiteY31" fmla="*/ 1857828 h 1973943"/>
                <a:gd name="connsiteX32" fmla="*/ 2394295 w 2787150"/>
                <a:gd name="connsiteY32" fmla="*/ 1886857 h 1973943"/>
                <a:gd name="connsiteX33" fmla="*/ 2278181 w 2787150"/>
                <a:gd name="connsiteY33" fmla="*/ 1872343 h 1973943"/>
                <a:gd name="connsiteX34" fmla="*/ 2234638 w 2787150"/>
                <a:gd name="connsiteY34" fmla="*/ 1828800 h 1973943"/>
                <a:gd name="connsiteX35" fmla="*/ 2191095 w 2787150"/>
                <a:gd name="connsiteY35" fmla="*/ 1814285 h 1973943"/>
                <a:gd name="connsiteX36" fmla="*/ 2089495 w 2787150"/>
                <a:gd name="connsiteY36" fmla="*/ 1770743 h 1973943"/>
                <a:gd name="connsiteX37" fmla="*/ 2045953 w 2787150"/>
                <a:gd name="connsiteY37" fmla="*/ 1785257 h 1973943"/>
                <a:gd name="connsiteX38" fmla="*/ 2016924 w 2787150"/>
                <a:gd name="connsiteY38" fmla="*/ 1843314 h 1973943"/>
                <a:gd name="connsiteX39" fmla="*/ 1973381 w 2787150"/>
                <a:gd name="connsiteY39" fmla="*/ 1886857 h 1973943"/>
                <a:gd name="connsiteX40" fmla="*/ 1915324 w 2787150"/>
                <a:gd name="connsiteY40" fmla="*/ 1959428 h 1973943"/>
                <a:gd name="connsiteX41" fmla="*/ 1842753 w 2787150"/>
                <a:gd name="connsiteY41" fmla="*/ 1930400 h 1973943"/>
                <a:gd name="connsiteX42" fmla="*/ 1741153 w 2787150"/>
                <a:gd name="connsiteY42" fmla="*/ 1886857 h 1973943"/>
                <a:gd name="connsiteX43" fmla="*/ 1625038 w 2787150"/>
                <a:gd name="connsiteY43" fmla="*/ 1785257 h 1973943"/>
                <a:gd name="connsiteX44" fmla="*/ 1450867 w 2787150"/>
                <a:gd name="connsiteY44" fmla="*/ 1814285 h 1973943"/>
                <a:gd name="connsiteX45" fmla="*/ 1392810 w 2787150"/>
                <a:gd name="connsiteY45" fmla="*/ 1828800 h 1973943"/>
                <a:gd name="connsiteX46" fmla="*/ 1320238 w 2787150"/>
                <a:gd name="connsiteY46" fmla="*/ 1843314 h 1973943"/>
                <a:gd name="connsiteX47" fmla="*/ 1276695 w 2787150"/>
                <a:gd name="connsiteY47" fmla="*/ 1872343 h 1973943"/>
                <a:gd name="connsiteX48" fmla="*/ 1218638 w 2787150"/>
                <a:gd name="connsiteY48" fmla="*/ 1915885 h 1973943"/>
                <a:gd name="connsiteX49" fmla="*/ 1146067 w 2787150"/>
                <a:gd name="connsiteY49" fmla="*/ 1944914 h 1973943"/>
                <a:gd name="connsiteX50" fmla="*/ 1058981 w 2787150"/>
                <a:gd name="connsiteY50" fmla="*/ 1973943 h 1973943"/>
                <a:gd name="connsiteX51" fmla="*/ 942867 w 2787150"/>
                <a:gd name="connsiteY51" fmla="*/ 1944914 h 1973943"/>
                <a:gd name="connsiteX52" fmla="*/ 826753 w 2787150"/>
                <a:gd name="connsiteY52" fmla="*/ 1886857 h 1973943"/>
                <a:gd name="connsiteX53" fmla="*/ 768695 w 2787150"/>
                <a:gd name="connsiteY53" fmla="*/ 1872343 h 1973943"/>
                <a:gd name="connsiteX54" fmla="*/ 681610 w 2787150"/>
                <a:gd name="connsiteY54" fmla="*/ 1843314 h 1973943"/>
                <a:gd name="connsiteX55" fmla="*/ 638067 w 2787150"/>
                <a:gd name="connsiteY55" fmla="*/ 1814285 h 1973943"/>
                <a:gd name="connsiteX56" fmla="*/ 550981 w 2787150"/>
                <a:gd name="connsiteY56" fmla="*/ 1741714 h 1973943"/>
                <a:gd name="connsiteX57" fmla="*/ 492924 w 2787150"/>
                <a:gd name="connsiteY57" fmla="*/ 1727200 h 1973943"/>
                <a:gd name="connsiteX58" fmla="*/ 449381 w 2787150"/>
                <a:gd name="connsiteY58" fmla="*/ 1712685 h 1973943"/>
                <a:gd name="connsiteX59" fmla="*/ 318753 w 2787150"/>
                <a:gd name="connsiteY59" fmla="*/ 1727200 h 1973943"/>
                <a:gd name="connsiteX60" fmla="*/ 101038 w 2787150"/>
                <a:gd name="connsiteY60" fmla="*/ 1698171 h 1973943"/>
                <a:gd name="connsiteX61" fmla="*/ 13953 w 2787150"/>
                <a:gd name="connsiteY61" fmla="*/ 1640114 h 1973943"/>
                <a:gd name="connsiteX62" fmla="*/ 57495 w 2787150"/>
                <a:gd name="connsiteY62" fmla="*/ 1465943 h 1973943"/>
                <a:gd name="connsiteX63" fmla="*/ 115553 w 2787150"/>
                <a:gd name="connsiteY63" fmla="*/ 1364343 h 1973943"/>
                <a:gd name="connsiteX64" fmla="*/ 159095 w 2787150"/>
                <a:gd name="connsiteY64" fmla="*/ 1349828 h 1973943"/>
                <a:gd name="connsiteX65" fmla="*/ 362295 w 2787150"/>
                <a:gd name="connsiteY65" fmla="*/ 1320800 h 1973943"/>
                <a:gd name="connsiteX66" fmla="*/ 376810 w 2787150"/>
                <a:gd name="connsiteY66" fmla="*/ 1059543 h 1973943"/>
                <a:gd name="connsiteX67" fmla="*/ 391324 w 2787150"/>
                <a:gd name="connsiteY67" fmla="*/ 1001485 h 1973943"/>
                <a:gd name="connsiteX68" fmla="*/ 434867 w 2787150"/>
                <a:gd name="connsiteY68" fmla="*/ 943428 h 1973943"/>
                <a:gd name="connsiteX69" fmla="*/ 478410 w 2787150"/>
                <a:gd name="connsiteY69" fmla="*/ 928914 h 1973943"/>
                <a:gd name="connsiteX70" fmla="*/ 536467 w 2787150"/>
                <a:gd name="connsiteY70" fmla="*/ 899885 h 1973943"/>
                <a:gd name="connsiteX71" fmla="*/ 580010 w 2787150"/>
                <a:gd name="connsiteY71" fmla="*/ 812800 h 1973943"/>
                <a:gd name="connsiteX72" fmla="*/ 550981 w 2787150"/>
                <a:gd name="connsiteY72" fmla="*/ 725714 h 1973943"/>
                <a:gd name="connsiteX73" fmla="*/ 594524 w 2787150"/>
                <a:gd name="connsiteY73" fmla="*/ 696685 h 1973943"/>
                <a:gd name="connsiteX74" fmla="*/ 667095 w 2787150"/>
                <a:gd name="connsiteY74" fmla="*/ 667657 h 1973943"/>
                <a:gd name="connsiteX75" fmla="*/ 638067 w 2787150"/>
                <a:gd name="connsiteY75" fmla="*/ 580571 h 1973943"/>
                <a:gd name="connsiteX76" fmla="*/ 638067 w 2787150"/>
                <a:gd name="connsiteY76" fmla="*/ 580571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87150" h="1973943">
                  <a:moveTo>
                    <a:pt x="638067" y="580571"/>
                  </a:moveTo>
                  <a:cubicBezTo>
                    <a:pt x="690105" y="450473"/>
                    <a:pt x="639071" y="550426"/>
                    <a:pt x="768695" y="406400"/>
                  </a:cubicBezTo>
                  <a:cubicBezTo>
                    <a:pt x="862017" y="302709"/>
                    <a:pt x="696517" y="437328"/>
                    <a:pt x="870295" y="290285"/>
                  </a:cubicBezTo>
                  <a:cubicBezTo>
                    <a:pt x="907228" y="259034"/>
                    <a:pt x="939474" y="214935"/>
                    <a:pt x="986410" y="203200"/>
                  </a:cubicBezTo>
                  <a:cubicBezTo>
                    <a:pt x="1005007" y="198550"/>
                    <a:pt x="1067191" y="184580"/>
                    <a:pt x="1088010" y="174171"/>
                  </a:cubicBezTo>
                  <a:cubicBezTo>
                    <a:pt x="1103612" y="166370"/>
                    <a:pt x="1117039" y="154819"/>
                    <a:pt x="1131553" y="145143"/>
                  </a:cubicBezTo>
                  <a:cubicBezTo>
                    <a:pt x="1141229" y="125790"/>
                    <a:pt x="1148005" y="104692"/>
                    <a:pt x="1160581" y="87085"/>
                  </a:cubicBezTo>
                  <a:cubicBezTo>
                    <a:pt x="1172512" y="70382"/>
                    <a:pt x="1190983" y="59312"/>
                    <a:pt x="1204124" y="43543"/>
                  </a:cubicBezTo>
                  <a:cubicBezTo>
                    <a:pt x="1215292" y="30142"/>
                    <a:pt x="1223477" y="14514"/>
                    <a:pt x="1233153" y="0"/>
                  </a:cubicBezTo>
                  <a:cubicBezTo>
                    <a:pt x="1286372" y="4838"/>
                    <a:pt x="1339909" y="6957"/>
                    <a:pt x="1392810" y="14514"/>
                  </a:cubicBezTo>
                  <a:cubicBezTo>
                    <a:pt x="1407956" y="16678"/>
                    <a:pt x="1422669" y="22186"/>
                    <a:pt x="1436353" y="29028"/>
                  </a:cubicBezTo>
                  <a:cubicBezTo>
                    <a:pt x="1451955" y="36829"/>
                    <a:pt x="1462615" y="55674"/>
                    <a:pt x="1479895" y="58057"/>
                  </a:cubicBezTo>
                  <a:cubicBezTo>
                    <a:pt x="1604874" y="75295"/>
                    <a:pt x="1731476" y="77409"/>
                    <a:pt x="1857267" y="87085"/>
                  </a:cubicBezTo>
                  <a:cubicBezTo>
                    <a:pt x="1878171" y="118441"/>
                    <a:pt x="1895347" y="135933"/>
                    <a:pt x="1900810" y="174171"/>
                  </a:cubicBezTo>
                  <a:cubicBezTo>
                    <a:pt x="1908367" y="227072"/>
                    <a:pt x="1909423" y="280716"/>
                    <a:pt x="1915324" y="333828"/>
                  </a:cubicBezTo>
                  <a:cubicBezTo>
                    <a:pt x="1919102" y="367829"/>
                    <a:pt x="1917133" y="403664"/>
                    <a:pt x="1929838" y="435428"/>
                  </a:cubicBezTo>
                  <a:cubicBezTo>
                    <a:pt x="1946565" y="477245"/>
                    <a:pt x="1981959" y="481830"/>
                    <a:pt x="2016924" y="493485"/>
                  </a:cubicBezTo>
                  <a:cubicBezTo>
                    <a:pt x="2031438" y="503161"/>
                    <a:pt x="2044865" y="514713"/>
                    <a:pt x="2060467" y="522514"/>
                  </a:cubicBezTo>
                  <a:cubicBezTo>
                    <a:pt x="2176408" y="580484"/>
                    <a:pt x="2110963" y="425793"/>
                    <a:pt x="2089495" y="769257"/>
                  </a:cubicBezTo>
                  <a:cubicBezTo>
                    <a:pt x="2094333" y="788609"/>
                    <a:pt x="2094113" y="809994"/>
                    <a:pt x="2104010" y="827314"/>
                  </a:cubicBezTo>
                  <a:cubicBezTo>
                    <a:pt x="2136510" y="884187"/>
                    <a:pt x="2176796" y="876748"/>
                    <a:pt x="2234638" y="899885"/>
                  </a:cubicBezTo>
                  <a:cubicBezTo>
                    <a:pt x="2258829" y="909561"/>
                    <a:pt x="2283554" y="917996"/>
                    <a:pt x="2307210" y="928914"/>
                  </a:cubicBezTo>
                  <a:cubicBezTo>
                    <a:pt x="2346500" y="947048"/>
                    <a:pt x="2381343" y="976476"/>
                    <a:pt x="2423324" y="986971"/>
                  </a:cubicBezTo>
                  <a:cubicBezTo>
                    <a:pt x="2505314" y="1007468"/>
                    <a:pt x="2461820" y="997573"/>
                    <a:pt x="2553953" y="1016000"/>
                  </a:cubicBezTo>
                  <a:cubicBezTo>
                    <a:pt x="2573305" y="1030514"/>
                    <a:pt x="2591497" y="1046722"/>
                    <a:pt x="2612010" y="1059543"/>
                  </a:cubicBezTo>
                  <a:cubicBezTo>
                    <a:pt x="2630358" y="1071010"/>
                    <a:pt x="2654768" y="1073272"/>
                    <a:pt x="2670067" y="1088571"/>
                  </a:cubicBezTo>
                  <a:cubicBezTo>
                    <a:pt x="2680885" y="1099389"/>
                    <a:pt x="2679743" y="1117600"/>
                    <a:pt x="2684581" y="1132114"/>
                  </a:cubicBezTo>
                  <a:cubicBezTo>
                    <a:pt x="2689232" y="1187928"/>
                    <a:pt x="2715093" y="1353747"/>
                    <a:pt x="2684581" y="1422400"/>
                  </a:cubicBezTo>
                  <a:cubicBezTo>
                    <a:pt x="2678367" y="1436381"/>
                    <a:pt x="2655552" y="1432076"/>
                    <a:pt x="2641038" y="1436914"/>
                  </a:cubicBezTo>
                  <a:cubicBezTo>
                    <a:pt x="2645876" y="1461104"/>
                    <a:pt x="2646391" y="1486580"/>
                    <a:pt x="2655553" y="1509485"/>
                  </a:cubicBezTo>
                  <a:cubicBezTo>
                    <a:pt x="2717862" y="1665259"/>
                    <a:pt x="2787150" y="1530770"/>
                    <a:pt x="2655553" y="1843314"/>
                  </a:cubicBezTo>
                  <a:cubicBezTo>
                    <a:pt x="2645980" y="1866050"/>
                    <a:pt x="2607253" y="1853415"/>
                    <a:pt x="2582981" y="1857828"/>
                  </a:cubicBezTo>
                  <a:cubicBezTo>
                    <a:pt x="2509116" y="1871258"/>
                    <a:pt x="2470432" y="1875981"/>
                    <a:pt x="2394295" y="1886857"/>
                  </a:cubicBezTo>
                  <a:cubicBezTo>
                    <a:pt x="2355590" y="1882019"/>
                    <a:pt x="2314838" y="1885673"/>
                    <a:pt x="2278181" y="1872343"/>
                  </a:cubicBezTo>
                  <a:cubicBezTo>
                    <a:pt x="2258890" y="1865328"/>
                    <a:pt x="2251717" y="1840186"/>
                    <a:pt x="2234638" y="1828800"/>
                  </a:cubicBezTo>
                  <a:cubicBezTo>
                    <a:pt x="2221908" y="1820313"/>
                    <a:pt x="2204779" y="1821127"/>
                    <a:pt x="2191095" y="1814285"/>
                  </a:cubicBezTo>
                  <a:cubicBezTo>
                    <a:pt x="2090865" y="1764170"/>
                    <a:pt x="2210322" y="1800949"/>
                    <a:pt x="2089495" y="1770743"/>
                  </a:cubicBezTo>
                  <a:cubicBezTo>
                    <a:pt x="2074981" y="1775581"/>
                    <a:pt x="2056771" y="1774439"/>
                    <a:pt x="2045953" y="1785257"/>
                  </a:cubicBezTo>
                  <a:cubicBezTo>
                    <a:pt x="2030654" y="1800556"/>
                    <a:pt x="2029500" y="1825708"/>
                    <a:pt x="2016924" y="1843314"/>
                  </a:cubicBezTo>
                  <a:cubicBezTo>
                    <a:pt x="2004993" y="1860017"/>
                    <a:pt x="1987895" y="1872343"/>
                    <a:pt x="1973381" y="1886857"/>
                  </a:cubicBezTo>
                  <a:cubicBezTo>
                    <a:pt x="1964318" y="1914046"/>
                    <a:pt x="1959092" y="1959428"/>
                    <a:pt x="1915324" y="1959428"/>
                  </a:cubicBezTo>
                  <a:cubicBezTo>
                    <a:pt x="1889270" y="1959428"/>
                    <a:pt x="1867148" y="1939548"/>
                    <a:pt x="1842753" y="1930400"/>
                  </a:cubicBezTo>
                  <a:cubicBezTo>
                    <a:pt x="1757332" y="1898367"/>
                    <a:pt x="1843089" y="1937824"/>
                    <a:pt x="1741153" y="1886857"/>
                  </a:cubicBezTo>
                  <a:cubicBezTo>
                    <a:pt x="1714660" y="1851533"/>
                    <a:pt x="1678730" y="1788416"/>
                    <a:pt x="1625038" y="1785257"/>
                  </a:cubicBezTo>
                  <a:cubicBezTo>
                    <a:pt x="1566282" y="1781801"/>
                    <a:pt x="1508717" y="1803438"/>
                    <a:pt x="1450867" y="1814285"/>
                  </a:cubicBezTo>
                  <a:cubicBezTo>
                    <a:pt x="1431261" y="1817961"/>
                    <a:pt x="1412283" y="1824473"/>
                    <a:pt x="1392810" y="1828800"/>
                  </a:cubicBezTo>
                  <a:cubicBezTo>
                    <a:pt x="1368728" y="1834152"/>
                    <a:pt x="1344429" y="1838476"/>
                    <a:pt x="1320238" y="1843314"/>
                  </a:cubicBezTo>
                  <a:cubicBezTo>
                    <a:pt x="1305724" y="1852990"/>
                    <a:pt x="1290890" y="1862204"/>
                    <a:pt x="1276695" y="1872343"/>
                  </a:cubicBezTo>
                  <a:cubicBezTo>
                    <a:pt x="1257011" y="1886403"/>
                    <a:pt x="1239784" y="1904137"/>
                    <a:pt x="1218638" y="1915885"/>
                  </a:cubicBezTo>
                  <a:cubicBezTo>
                    <a:pt x="1195863" y="1928538"/>
                    <a:pt x="1170552" y="1936010"/>
                    <a:pt x="1146067" y="1944914"/>
                  </a:cubicBezTo>
                  <a:cubicBezTo>
                    <a:pt x="1117310" y="1955371"/>
                    <a:pt x="1058981" y="1973943"/>
                    <a:pt x="1058981" y="1973943"/>
                  </a:cubicBezTo>
                  <a:cubicBezTo>
                    <a:pt x="1020276" y="1964267"/>
                    <a:pt x="980223" y="1958922"/>
                    <a:pt x="942867" y="1944914"/>
                  </a:cubicBezTo>
                  <a:cubicBezTo>
                    <a:pt x="902349" y="1929720"/>
                    <a:pt x="868734" y="1897352"/>
                    <a:pt x="826753" y="1886857"/>
                  </a:cubicBezTo>
                  <a:cubicBezTo>
                    <a:pt x="807400" y="1882019"/>
                    <a:pt x="787802" y="1878075"/>
                    <a:pt x="768695" y="1872343"/>
                  </a:cubicBezTo>
                  <a:cubicBezTo>
                    <a:pt x="739387" y="1863551"/>
                    <a:pt x="681610" y="1843314"/>
                    <a:pt x="681610" y="1843314"/>
                  </a:cubicBezTo>
                  <a:cubicBezTo>
                    <a:pt x="667096" y="1833638"/>
                    <a:pt x="651468" y="1825452"/>
                    <a:pt x="638067" y="1814285"/>
                  </a:cubicBezTo>
                  <a:cubicBezTo>
                    <a:pt x="601144" y="1783516"/>
                    <a:pt x="595494" y="1760791"/>
                    <a:pt x="550981" y="1741714"/>
                  </a:cubicBezTo>
                  <a:cubicBezTo>
                    <a:pt x="532646" y="1733856"/>
                    <a:pt x="512104" y="1732680"/>
                    <a:pt x="492924" y="1727200"/>
                  </a:cubicBezTo>
                  <a:cubicBezTo>
                    <a:pt x="478213" y="1722997"/>
                    <a:pt x="463895" y="1717523"/>
                    <a:pt x="449381" y="1712685"/>
                  </a:cubicBezTo>
                  <a:cubicBezTo>
                    <a:pt x="405838" y="1717523"/>
                    <a:pt x="362564" y="1727200"/>
                    <a:pt x="318753" y="1727200"/>
                  </a:cubicBezTo>
                  <a:cubicBezTo>
                    <a:pt x="265468" y="1727200"/>
                    <a:pt x="159738" y="1707954"/>
                    <a:pt x="101038" y="1698171"/>
                  </a:cubicBezTo>
                  <a:cubicBezTo>
                    <a:pt x="72010" y="1678819"/>
                    <a:pt x="8218" y="1674527"/>
                    <a:pt x="13953" y="1640114"/>
                  </a:cubicBezTo>
                  <a:cubicBezTo>
                    <a:pt x="51926" y="1412270"/>
                    <a:pt x="0" y="1695916"/>
                    <a:pt x="57495" y="1465943"/>
                  </a:cubicBezTo>
                  <a:cubicBezTo>
                    <a:pt x="71386" y="1410381"/>
                    <a:pt x="63669" y="1398933"/>
                    <a:pt x="115553" y="1364343"/>
                  </a:cubicBezTo>
                  <a:cubicBezTo>
                    <a:pt x="128283" y="1355856"/>
                    <a:pt x="144029" y="1352487"/>
                    <a:pt x="159095" y="1349828"/>
                  </a:cubicBezTo>
                  <a:cubicBezTo>
                    <a:pt x="226475" y="1337937"/>
                    <a:pt x="294562" y="1330476"/>
                    <a:pt x="362295" y="1320800"/>
                  </a:cubicBezTo>
                  <a:cubicBezTo>
                    <a:pt x="367133" y="1233714"/>
                    <a:pt x="368913" y="1146405"/>
                    <a:pt x="376810" y="1059543"/>
                  </a:cubicBezTo>
                  <a:cubicBezTo>
                    <a:pt x="378616" y="1039677"/>
                    <a:pt x="382403" y="1019327"/>
                    <a:pt x="391324" y="1001485"/>
                  </a:cubicBezTo>
                  <a:cubicBezTo>
                    <a:pt x="402142" y="979848"/>
                    <a:pt x="416283" y="958914"/>
                    <a:pt x="434867" y="943428"/>
                  </a:cubicBezTo>
                  <a:cubicBezTo>
                    <a:pt x="446620" y="933634"/>
                    <a:pt x="464348" y="934941"/>
                    <a:pt x="478410" y="928914"/>
                  </a:cubicBezTo>
                  <a:cubicBezTo>
                    <a:pt x="498297" y="920391"/>
                    <a:pt x="517115" y="909561"/>
                    <a:pt x="536467" y="899885"/>
                  </a:cubicBezTo>
                  <a:cubicBezTo>
                    <a:pt x="547881" y="882765"/>
                    <a:pt x="582871" y="838552"/>
                    <a:pt x="580010" y="812800"/>
                  </a:cubicBezTo>
                  <a:cubicBezTo>
                    <a:pt x="576631" y="782388"/>
                    <a:pt x="560657" y="754743"/>
                    <a:pt x="550981" y="725714"/>
                  </a:cubicBezTo>
                  <a:cubicBezTo>
                    <a:pt x="565495" y="716038"/>
                    <a:pt x="577317" y="699553"/>
                    <a:pt x="594524" y="696685"/>
                  </a:cubicBezTo>
                  <a:cubicBezTo>
                    <a:pt x="677150" y="682914"/>
                    <a:pt x="603888" y="762470"/>
                    <a:pt x="667095" y="667657"/>
                  </a:cubicBezTo>
                  <a:cubicBezTo>
                    <a:pt x="657419" y="638628"/>
                    <a:pt x="628391" y="609600"/>
                    <a:pt x="638067" y="580571"/>
                  </a:cubicBezTo>
                  <a:lnTo>
                    <a:pt x="638067" y="58057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10"/>
          <p:cNvGrpSpPr>
            <a:grpSpLocks/>
          </p:cNvGrpSpPr>
          <p:nvPr/>
        </p:nvGrpSpPr>
        <p:grpSpPr bwMode="auto">
          <a:xfrm>
            <a:off x="3316288" y="2373313"/>
            <a:ext cx="3657600" cy="2286000"/>
            <a:chOff x="1981200" y="1295400"/>
            <a:chExt cx="3657600" cy="2286000"/>
          </a:xfrm>
        </p:grpSpPr>
        <p:sp>
          <p:nvSpPr>
            <p:cNvPr id="12" name="Rectangle 11"/>
            <p:cNvSpPr/>
            <p:nvPr/>
          </p:nvSpPr>
          <p:spPr>
            <a:xfrm>
              <a:off x="1981200" y="1295400"/>
              <a:ext cx="36576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351087" y="1509712"/>
              <a:ext cx="2787650" cy="1973263"/>
            </a:xfrm>
            <a:custGeom>
              <a:avLst/>
              <a:gdLst>
                <a:gd name="connsiteX0" fmla="*/ 638067 w 2787150"/>
                <a:gd name="connsiteY0" fmla="*/ 580571 h 1973943"/>
                <a:gd name="connsiteX1" fmla="*/ 768695 w 2787150"/>
                <a:gd name="connsiteY1" fmla="*/ 406400 h 1973943"/>
                <a:gd name="connsiteX2" fmla="*/ 870295 w 2787150"/>
                <a:gd name="connsiteY2" fmla="*/ 290285 h 1973943"/>
                <a:gd name="connsiteX3" fmla="*/ 986410 w 2787150"/>
                <a:gd name="connsiteY3" fmla="*/ 203200 h 1973943"/>
                <a:gd name="connsiteX4" fmla="*/ 1088010 w 2787150"/>
                <a:gd name="connsiteY4" fmla="*/ 174171 h 1973943"/>
                <a:gd name="connsiteX5" fmla="*/ 1131553 w 2787150"/>
                <a:gd name="connsiteY5" fmla="*/ 145143 h 1973943"/>
                <a:gd name="connsiteX6" fmla="*/ 1160581 w 2787150"/>
                <a:gd name="connsiteY6" fmla="*/ 87085 h 1973943"/>
                <a:gd name="connsiteX7" fmla="*/ 1204124 w 2787150"/>
                <a:gd name="connsiteY7" fmla="*/ 43543 h 1973943"/>
                <a:gd name="connsiteX8" fmla="*/ 1233153 w 2787150"/>
                <a:gd name="connsiteY8" fmla="*/ 0 h 1973943"/>
                <a:gd name="connsiteX9" fmla="*/ 1392810 w 2787150"/>
                <a:gd name="connsiteY9" fmla="*/ 14514 h 1973943"/>
                <a:gd name="connsiteX10" fmla="*/ 1436353 w 2787150"/>
                <a:gd name="connsiteY10" fmla="*/ 29028 h 1973943"/>
                <a:gd name="connsiteX11" fmla="*/ 1479895 w 2787150"/>
                <a:gd name="connsiteY11" fmla="*/ 58057 h 1973943"/>
                <a:gd name="connsiteX12" fmla="*/ 1857267 w 2787150"/>
                <a:gd name="connsiteY12" fmla="*/ 87085 h 1973943"/>
                <a:gd name="connsiteX13" fmla="*/ 1900810 w 2787150"/>
                <a:gd name="connsiteY13" fmla="*/ 174171 h 1973943"/>
                <a:gd name="connsiteX14" fmla="*/ 1915324 w 2787150"/>
                <a:gd name="connsiteY14" fmla="*/ 333828 h 1973943"/>
                <a:gd name="connsiteX15" fmla="*/ 1929838 w 2787150"/>
                <a:gd name="connsiteY15" fmla="*/ 435428 h 1973943"/>
                <a:gd name="connsiteX16" fmla="*/ 2016924 w 2787150"/>
                <a:gd name="connsiteY16" fmla="*/ 493485 h 1973943"/>
                <a:gd name="connsiteX17" fmla="*/ 2060467 w 2787150"/>
                <a:gd name="connsiteY17" fmla="*/ 522514 h 1973943"/>
                <a:gd name="connsiteX18" fmla="*/ 2089495 w 2787150"/>
                <a:gd name="connsiteY18" fmla="*/ 769257 h 1973943"/>
                <a:gd name="connsiteX19" fmla="*/ 2104010 w 2787150"/>
                <a:gd name="connsiteY19" fmla="*/ 827314 h 1973943"/>
                <a:gd name="connsiteX20" fmla="*/ 2234638 w 2787150"/>
                <a:gd name="connsiteY20" fmla="*/ 899885 h 1973943"/>
                <a:gd name="connsiteX21" fmla="*/ 2307210 w 2787150"/>
                <a:gd name="connsiteY21" fmla="*/ 928914 h 1973943"/>
                <a:gd name="connsiteX22" fmla="*/ 2423324 w 2787150"/>
                <a:gd name="connsiteY22" fmla="*/ 986971 h 1973943"/>
                <a:gd name="connsiteX23" fmla="*/ 2553953 w 2787150"/>
                <a:gd name="connsiteY23" fmla="*/ 1016000 h 1973943"/>
                <a:gd name="connsiteX24" fmla="*/ 2612010 w 2787150"/>
                <a:gd name="connsiteY24" fmla="*/ 1059543 h 1973943"/>
                <a:gd name="connsiteX25" fmla="*/ 2670067 w 2787150"/>
                <a:gd name="connsiteY25" fmla="*/ 1088571 h 1973943"/>
                <a:gd name="connsiteX26" fmla="*/ 2684581 w 2787150"/>
                <a:gd name="connsiteY26" fmla="*/ 1132114 h 1973943"/>
                <a:gd name="connsiteX27" fmla="*/ 2684581 w 2787150"/>
                <a:gd name="connsiteY27" fmla="*/ 1422400 h 1973943"/>
                <a:gd name="connsiteX28" fmla="*/ 2641038 w 2787150"/>
                <a:gd name="connsiteY28" fmla="*/ 1436914 h 1973943"/>
                <a:gd name="connsiteX29" fmla="*/ 2655553 w 2787150"/>
                <a:gd name="connsiteY29" fmla="*/ 1509485 h 1973943"/>
                <a:gd name="connsiteX30" fmla="*/ 2655553 w 2787150"/>
                <a:gd name="connsiteY30" fmla="*/ 1843314 h 1973943"/>
                <a:gd name="connsiteX31" fmla="*/ 2582981 w 2787150"/>
                <a:gd name="connsiteY31" fmla="*/ 1857828 h 1973943"/>
                <a:gd name="connsiteX32" fmla="*/ 2394295 w 2787150"/>
                <a:gd name="connsiteY32" fmla="*/ 1886857 h 1973943"/>
                <a:gd name="connsiteX33" fmla="*/ 2278181 w 2787150"/>
                <a:gd name="connsiteY33" fmla="*/ 1872343 h 1973943"/>
                <a:gd name="connsiteX34" fmla="*/ 2234638 w 2787150"/>
                <a:gd name="connsiteY34" fmla="*/ 1828800 h 1973943"/>
                <a:gd name="connsiteX35" fmla="*/ 2191095 w 2787150"/>
                <a:gd name="connsiteY35" fmla="*/ 1814285 h 1973943"/>
                <a:gd name="connsiteX36" fmla="*/ 2089495 w 2787150"/>
                <a:gd name="connsiteY36" fmla="*/ 1770743 h 1973943"/>
                <a:gd name="connsiteX37" fmla="*/ 2045953 w 2787150"/>
                <a:gd name="connsiteY37" fmla="*/ 1785257 h 1973943"/>
                <a:gd name="connsiteX38" fmla="*/ 2016924 w 2787150"/>
                <a:gd name="connsiteY38" fmla="*/ 1843314 h 1973943"/>
                <a:gd name="connsiteX39" fmla="*/ 1973381 w 2787150"/>
                <a:gd name="connsiteY39" fmla="*/ 1886857 h 1973943"/>
                <a:gd name="connsiteX40" fmla="*/ 1915324 w 2787150"/>
                <a:gd name="connsiteY40" fmla="*/ 1959428 h 1973943"/>
                <a:gd name="connsiteX41" fmla="*/ 1842753 w 2787150"/>
                <a:gd name="connsiteY41" fmla="*/ 1930400 h 1973943"/>
                <a:gd name="connsiteX42" fmla="*/ 1741153 w 2787150"/>
                <a:gd name="connsiteY42" fmla="*/ 1886857 h 1973943"/>
                <a:gd name="connsiteX43" fmla="*/ 1625038 w 2787150"/>
                <a:gd name="connsiteY43" fmla="*/ 1785257 h 1973943"/>
                <a:gd name="connsiteX44" fmla="*/ 1450867 w 2787150"/>
                <a:gd name="connsiteY44" fmla="*/ 1814285 h 1973943"/>
                <a:gd name="connsiteX45" fmla="*/ 1392810 w 2787150"/>
                <a:gd name="connsiteY45" fmla="*/ 1828800 h 1973943"/>
                <a:gd name="connsiteX46" fmla="*/ 1320238 w 2787150"/>
                <a:gd name="connsiteY46" fmla="*/ 1843314 h 1973943"/>
                <a:gd name="connsiteX47" fmla="*/ 1276695 w 2787150"/>
                <a:gd name="connsiteY47" fmla="*/ 1872343 h 1973943"/>
                <a:gd name="connsiteX48" fmla="*/ 1218638 w 2787150"/>
                <a:gd name="connsiteY48" fmla="*/ 1915885 h 1973943"/>
                <a:gd name="connsiteX49" fmla="*/ 1146067 w 2787150"/>
                <a:gd name="connsiteY49" fmla="*/ 1944914 h 1973943"/>
                <a:gd name="connsiteX50" fmla="*/ 1058981 w 2787150"/>
                <a:gd name="connsiteY50" fmla="*/ 1973943 h 1973943"/>
                <a:gd name="connsiteX51" fmla="*/ 942867 w 2787150"/>
                <a:gd name="connsiteY51" fmla="*/ 1944914 h 1973943"/>
                <a:gd name="connsiteX52" fmla="*/ 826753 w 2787150"/>
                <a:gd name="connsiteY52" fmla="*/ 1886857 h 1973943"/>
                <a:gd name="connsiteX53" fmla="*/ 768695 w 2787150"/>
                <a:gd name="connsiteY53" fmla="*/ 1872343 h 1973943"/>
                <a:gd name="connsiteX54" fmla="*/ 681610 w 2787150"/>
                <a:gd name="connsiteY54" fmla="*/ 1843314 h 1973943"/>
                <a:gd name="connsiteX55" fmla="*/ 638067 w 2787150"/>
                <a:gd name="connsiteY55" fmla="*/ 1814285 h 1973943"/>
                <a:gd name="connsiteX56" fmla="*/ 550981 w 2787150"/>
                <a:gd name="connsiteY56" fmla="*/ 1741714 h 1973943"/>
                <a:gd name="connsiteX57" fmla="*/ 492924 w 2787150"/>
                <a:gd name="connsiteY57" fmla="*/ 1727200 h 1973943"/>
                <a:gd name="connsiteX58" fmla="*/ 449381 w 2787150"/>
                <a:gd name="connsiteY58" fmla="*/ 1712685 h 1973943"/>
                <a:gd name="connsiteX59" fmla="*/ 318753 w 2787150"/>
                <a:gd name="connsiteY59" fmla="*/ 1727200 h 1973943"/>
                <a:gd name="connsiteX60" fmla="*/ 101038 w 2787150"/>
                <a:gd name="connsiteY60" fmla="*/ 1698171 h 1973943"/>
                <a:gd name="connsiteX61" fmla="*/ 13953 w 2787150"/>
                <a:gd name="connsiteY61" fmla="*/ 1640114 h 1973943"/>
                <a:gd name="connsiteX62" fmla="*/ 57495 w 2787150"/>
                <a:gd name="connsiteY62" fmla="*/ 1465943 h 1973943"/>
                <a:gd name="connsiteX63" fmla="*/ 115553 w 2787150"/>
                <a:gd name="connsiteY63" fmla="*/ 1364343 h 1973943"/>
                <a:gd name="connsiteX64" fmla="*/ 159095 w 2787150"/>
                <a:gd name="connsiteY64" fmla="*/ 1349828 h 1973943"/>
                <a:gd name="connsiteX65" fmla="*/ 362295 w 2787150"/>
                <a:gd name="connsiteY65" fmla="*/ 1320800 h 1973943"/>
                <a:gd name="connsiteX66" fmla="*/ 376810 w 2787150"/>
                <a:gd name="connsiteY66" fmla="*/ 1059543 h 1973943"/>
                <a:gd name="connsiteX67" fmla="*/ 391324 w 2787150"/>
                <a:gd name="connsiteY67" fmla="*/ 1001485 h 1973943"/>
                <a:gd name="connsiteX68" fmla="*/ 434867 w 2787150"/>
                <a:gd name="connsiteY68" fmla="*/ 943428 h 1973943"/>
                <a:gd name="connsiteX69" fmla="*/ 478410 w 2787150"/>
                <a:gd name="connsiteY69" fmla="*/ 928914 h 1973943"/>
                <a:gd name="connsiteX70" fmla="*/ 536467 w 2787150"/>
                <a:gd name="connsiteY70" fmla="*/ 899885 h 1973943"/>
                <a:gd name="connsiteX71" fmla="*/ 580010 w 2787150"/>
                <a:gd name="connsiteY71" fmla="*/ 812800 h 1973943"/>
                <a:gd name="connsiteX72" fmla="*/ 550981 w 2787150"/>
                <a:gd name="connsiteY72" fmla="*/ 725714 h 1973943"/>
                <a:gd name="connsiteX73" fmla="*/ 594524 w 2787150"/>
                <a:gd name="connsiteY73" fmla="*/ 696685 h 1973943"/>
                <a:gd name="connsiteX74" fmla="*/ 667095 w 2787150"/>
                <a:gd name="connsiteY74" fmla="*/ 667657 h 1973943"/>
                <a:gd name="connsiteX75" fmla="*/ 638067 w 2787150"/>
                <a:gd name="connsiteY75" fmla="*/ 580571 h 1973943"/>
                <a:gd name="connsiteX76" fmla="*/ 638067 w 2787150"/>
                <a:gd name="connsiteY76" fmla="*/ 580571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87150" h="1973943">
                  <a:moveTo>
                    <a:pt x="638067" y="580571"/>
                  </a:moveTo>
                  <a:cubicBezTo>
                    <a:pt x="690105" y="450473"/>
                    <a:pt x="639071" y="550426"/>
                    <a:pt x="768695" y="406400"/>
                  </a:cubicBezTo>
                  <a:cubicBezTo>
                    <a:pt x="862017" y="302709"/>
                    <a:pt x="696517" y="437328"/>
                    <a:pt x="870295" y="290285"/>
                  </a:cubicBezTo>
                  <a:cubicBezTo>
                    <a:pt x="907228" y="259034"/>
                    <a:pt x="939474" y="214935"/>
                    <a:pt x="986410" y="203200"/>
                  </a:cubicBezTo>
                  <a:cubicBezTo>
                    <a:pt x="1005007" y="198550"/>
                    <a:pt x="1067191" y="184580"/>
                    <a:pt x="1088010" y="174171"/>
                  </a:cubicBezTo>
                  <a:cubicBezTo>
                    <a:pt x="1103612" y="166370"/>
                    <a:pt x="1117039" y="154819"/>
                    <a:pt x="1131553" y="145143"/>
                  </a:cubicBezTo>
                  <a:cubicBezTo>
                    <a:pt x="1141229" y="125790"/>
                    <a:pt x="1148005" y="104692"/>
                    <a:pt x="1160581" y="87085"/>
                  </a:cubicBezTo>
                  <a:cubicBezTo>
                    <a:pt x="1172512" y="70382"/>
                    <a:pt x="1190983" y="59312"/>
                    <a:pt x="1204124" y="43543"/>
                  </a:cubicBezTo>
                  <a:cubicBezTo>
                    <a:pt x="1215292" y="30142"/>
                    <a:pt x="1223477" y="14514"/>
                    <a:pt x="1233153" y="0"/>
                  </a:cubicBezTo>
                  <a:cubicBezTo>
                    <a:pt x="1286372" y="4838"/>
                    <a:pt x="1339909" y="6957"/>
                    <a:pt x="1392810" y="14514"/>
                  </a:cubicBezTo>
                  <a:cubicBezTo>
                    <a:pt x="1407956" y="16678"/>
                    <a:pt x="1422669" y="22186"/>
                    <a:pt x="1436353" y="29028"/>
                  </a:cubicBezTo>
                  <a:cubicBezTo>
                    <a:pt x="1451955" y="36829"/>
                    <a:pt x="1462615" y="55674"/>
                    <a:pt x="1479895" y="58057"/>
                  </a:cubicBezTo>
                  <a:cubicBezTo>
                    <a:pt x="1604874" y="75295"/>
                    <a:pt x="1731476" y="77409"/>
                    <a:pt x="1857267" y="87085"/>
                  </a:cubicBezTo>
                  <a:cubicBezTo>
                    <a:pt x="1878171" y="118441"/>
                    <a:pt x="1895347" y="135933"/>
                    <a:pt x="1900810" y="174171"/>
                  </a:cubicBezTo>
                  <a:cubicBezTo>
                    <a:pt x="1908367" y="227072"/>
                    <a:pt x="1909423" y="280716"/>
                    <a:pt x="1915324" y="333828"/>
                  </a:cubicBezTo>
                  <a:cubicBezTo>
                    <a:pt x="1919102" y="367829"/>
                    <a:pt x="1917133" y="403664"/>
                    <a:pt x="1929838" y="435428"/>
                  </a:cubicBezTo>
                  <a:cubicBezTo>
                    <a:pt x="1946565" y="477245"/>
                    <a:pt x="1981959" y="481830"/>
                    <a:pt x="2016924" y="493485"/>
                  </a:cubicBezTo>
                  <a:cubicBezTo>
                    <a:pt x="2031438" y="503161"/>
                    <a:pt x="2044865" y="514713"/>
                    <a:pt x="2060467" y="522514"/>
                  </a:cubicBezTo>
                  <a:cubicBezTo>
                    <a:pt x="2176408" y="580484"/>
                    <a:pt x="2110963" y="425793"/>
                    <a:pt x="2089495" y="769257"/>
                  </a:cubicBezTo>
                  <a:cubicBezTo>
                    <a:pt x="2094333" y="788609"/>
                    <a:pt x="2094113" y="809994"/>
                    <a:pt x="2104010" y="827314"/>
                  </a:cubicBezTo>
                  <a:cubicBezTo>
                    <a:pt x="2136510" y="884187"/>
                    <a:pt x="2176796" y="876748"/>
                    <a:pt x="2234638" y="899885"/>
                  </a:cubicBezTo>
                  <a:cubicBezTo>
                    <a:pt x="2258829" y="909561"/>
                    <a:pt x="2283554" y="917996"/>
                    <a:pt x="2307210" y="928914"/>
                  </a:cubicBezTo>
                  <a:cubicBezTo>
                    <a:pt x="2346500" y="947048"/>
                    <a:pt x="2381343" y="976476"/>
                    <a:pt x="2423324" y="986971"/>
                  </a:cubicBezTo>
                  <a:cubicBezTo>
                    <a:pt x="2505314" y="1007468"/>
                    <a:pt x="2461820" y="997573"/>
                    <a:pt x="2553953" y="1016000"/>
                  </a:cubicBezTo>
                  <a:cubicBezTo>
                    <a:pt x="2573305" y="1030514"/>
                    <a:pt x="2591497" y="1046722"/>
                    <a:pt x="2612010" y="1059543"/>
                  </a:cubicBezTo>
                  <a:cubicBezTo>
                    <a:pt x="2630358" y="1071010"/>
                    <a:pt x="2654768" y="1073272"/>
                    <a:pt x="2670067" y="1088571"/>
                  </a:cubicBezTo>
                  <a:cubicBezTo>
                    <a:pt x="2680885" y="1099389"/>
                    <a:pt x="2679743" y="1117600"/>
                    <a:pt x="2684581" y="1132114"/>
                  </a:cubicBezTo>
                  <a:cubicBezTo>
                    <a:pt x="2689232" y="1187928"/>
                    <a:pt x="2715093" y="1353747"/>
                    <a:pt x="2684581" y="1422400"/>
                  </a:cubicBezTo>
                  <a:cubicBezTo>
                    <a:pt x="2678367" y="1436381"/>
                    <a:pt x="2655552" y="1432076"/>
                    <a:pt x="2641038" y="1436914"/>
                  </a:cubicBezTo>
                  <a:cubicBezTo>
                    <a:pt x="2645876" y="1461104"/>
                    <a:pt x="2646391" y="1486580"/>
                    <a:pt x="2655553" y="1509485"/>
                  </a:cubicBezTo>
                  <a:cubicBezTo>
                    <a:pt x="2717862" y="1665259"/>
                    <a:pt x="2787150" y="1530770"/>
                    <a:pt x="2655553" y="1843314"/>
                  </a:cubicBezTo>
                  <a:cubicBezTo>
                    <a:pt x="2645980" y="1866050"/>
                    <a:pt x="2607253" y="1853415"/>
                    <a:pt x="2582981" y="1857828"/>
                  </a:cubicBezTo>
                  <a:cubicBezTo>
                    <a:pt x="2509116" y="1871258"/>
                    <a:pt x="2470432" y="1875981"/>
                    <a:pt x="2394295" y="1886857"/>
                  </a:cubicBezTo>
                  <a:cubicBezTo>
                    <a:pt x="2355590" y="1882019"/>
                    <a:pt x="2314838" y="1885673"/>
                    <a:pt x="2278181" y="1872343"/>
                  </a:cubicBezTo>
                  <a:cubicBezTo>
                    <a:pt x="2258890" y="1865328"/>
                    <a:pt x="2251717" y="1840186"/>
                    <a:pt x="2234638" y="1828800"/>
                  </a:cubicBezTo>
                  <a:cubicBezTo>
                    <a:pt x="2221908" y="1820313"/>
                    <a:pt x="2204779" y="1821127"/>
                    <a:pt x="2191095" y="1814285"/>
                  </a:cubicBezTo>
                  <a:cubicBezTo>
                    <a:pt x="2090865" y="1764170"/>
                    <a:pt x="2210322" y="1800949"/>
                    <a:pt x="2089495" y="1770743"/>
                  </a:cubicBezTo>
                  <a:cubicBezTo>
                    <a:pt x="2074981" y="1775581"/>
                    <a:pt x="2056771" y="1774439"/>
                    <a:pt x="2045953" y="1785257"/>
                  </a:cubicBezTo>
                  <a:cubicBezTo>
                    <a:pt x="2030654" y="1800556"/>
                    <a:pt x="2029500" y="1825708"/>
                    <a:pt x="2016924" y="1843314"/>
                  </a:cubicBezTo>
                  <a:cubicBezTo>
                    <a:pt x="2004993" y="1860017"/>
                    <a:pt x="1987895" y="1872343"/>
                    <a:pt x="1973381" y="1886857"/>
                  </a:cubicBezTo>
                  <a:cubicBezTo>
                    <a:pt x="1964318" y="1914046"/>
                    <a:pt x="1959092" y="1959428"/>
                    <a:pt x="1915324" y="1959428"/>
                  </a:cubicBezTo>
                  <a:cubicBezTo>
                    <a:pt x="1889270" y="1959428"/>
                    <a:pt x="1867148" y="1939548"/>
                    <a:pt x="1842753" y="1930400"/>
                  </a:cubicBezTo>
                  <a:cubicBezTo>
                    <a:pt x="1757332" y="1898367"/>
                    <a:pt x="1843089" y="1937824"/>
                    <a:pt x="1741153" y="1886857"/>
                  </a:cubicBezTo>
                  <a:cubicBezTo>
                    <a:pt x="1714660" y="1851533"/>
                    <a:pt x="1678730" y="1788416"/>
                    <a:pt x="1625038" y="1785257"/>
                  </a:cubicBezTo>
                  <a:cubicBezTo>
                    <a:pt x="1566282" y="1781801"/>
                    <a:pt x="1508717" y="1803438"/>
                    <a:pt x="1450867" y="1814285"/>
                  </a:cubicBezTo>
                  <a:cubicBezTo>
                    <a:pt x="1431261" y="1817961"/>
                    <a:pt x="1412283" y="1824473"/>
                    <a:pt x="1392810" y="1828800"/>
                  </a:cubicBezTo>
                  <a:cubicBezTo>
                    <a:pt x="1368728" y="1834152"/>
                    <a:pt x="1344429" y="1838476"/>
                    <a:pt x="1320238" y="1843314"/>
                  </a:cubicBezTo>
                  <a:cubicBezTo>
                    <a:pt x="1305724" y="1852990"/>
                    <a:pt x="1290890" y="1862204"/>
                    <a:pt x="1276695" y="1872343"/>
                  </a:cubicBezTo>
                  <a:cubicBezTo>
                    <a:pt x="1257011" y="1886403"/>
                    <a:pt x="1239784" y="1904137"/>
                    <a:pt x="1218638" y="1915885"/>
                  </a:cubicBezTo>
                  <a:cubicBezTo>
                    <a:pt x="1195863" y="1928538"/>
                    <a:pt x="1170552" y="1936010"/>
                    <a:pt x="1146067" y="1944914"/>
                  </a:cubicBezTo>
                  <a:cubicBezTo>
                    <a:pt x="1117310" y="1955371"/>
                    <a:pt x="1058981" y="1973943"/>
                    <a:pt x="1058981" y="1973943"/>
                  </a:cubicBezTo>
                  <a:cubicBezTo>
                    <a:pt x="1020276" y="1964267"/>
                    <a:pt x="980223" y="1958922"/>
                    <a:pt x="942867" y="1944914"/>
                  </a:cubicBezTo>
                  <a:cubicBezTo>
                    <a:pt x="902349" y="1929720"/>
                    <a:pt x="868734" y="1897352"/>
                    <a:pt x="826753" y="1886857"/>
                  </a:cubicBezTo>
                  <a:cubicBezTo>
                    <a:pt x="807400" y="1882019"/>
                    <a:pt x="787802" y="1878075"/>
                    <a:pt x="768695" y="1872343"/>
                  </a:cubicBezTo>
                  <a:cubicBezTo>
                    <a:pt x="739387" y="1863551"/>
                    <a:pt x="681610" y="1843314"/>
                    <a:pt x="681610" y="1843314"/>
                  </a:cubicBezTo>
                  <a:cubicBezTo>
                    <a:pt x="667096" y="1833638"/>
                    <a:pt x="651468" y="1825452"/>
                    <a:pt x="638067" y="1814285"/>
                  </a:cubicBezTo>
                  <a:cubicBezTo>
                    <a:pt x="601144" y="1783516"/>
                    <a:pt x="595494" y="1760791"/>
                    <a:pt x="550981" y="1741714"/>
                  </a:cubicBezTo>
                  <a:cubicBezTo>
                    <a:pt x="532646" y="1733856"/>
                    <a:pt x="512104" y="1732680"/>
                    <a:pt x="492924" y="1727200"/>
                  </a:cubicBezTo>
                  <a:cubicBezTo>
                    <a:pt x="478213" y="1722997"/>
                    <a:pt x="463895" y="1717523"/>
                    <a:pt x="449381" y="1712685"/>
                  </a:cubicBezTo>
                  <a:cubicBezTo>
                    <a:pt x="405838" y="1717523"/>
                    <a:pt x="362564" y="1727200"/>
                    <a:pt x="318753" y="1727200"/>
                  </a:cubicBezTo>
                  <a:cubicBezTo>
                    <a:pt x="265468" y="1727200"/>
                    <a:pt x="159738" y="1707954"/>
                    <a:pt x="101038" y="1698171"/>
                  </a:cubicBezTo>
                  <a:cubicBezTo>
                    <a:pt x="72010" y="1678819"/>
                    <a:pt x="8218" y="1674527"/>
                    <a:pt x="13953" y="1640114"/>
                  </a:cubicBezTo>
                  <a:cubicBezTo>
                    <a:pt x="51926" y="1412270"/>
                    <a:pt x="0" y="1695916"/>
                    <a:pt x="57495" y="1465943"/>
                  </a:cubicBezTo>
                  <a:cubicBezTo>
                    <a:pt x="71386" y="1410381"/>
                    <a:pt x="63669" y="1398933"/>
                    <a:pt x="115553" y="1364343"/>
                  </a:cubicBezTo>
                  <a:cubicBezTo>
                    <a:pt x="128283" y="1355856"/>
                    <a:pt x="144029" y="1352487"/>
                    <a:pt x="159095" y="1349828"/>
                  </a:cubicBezTo>
                  <a:cubicBezTo>
                    <a:pt x="226475" y="1337937"/>
                    <a:pt x="294562" y="1330476"/>
                    <a:pt x="362295" y="1320800"/>
                  </a:cubicBezTo>
                  <a:cubicBezTo>
                    <a:pt x="367133" y="1233714"/>
                    <a:pt x="368913" y="1146405"/>
                    <a:pt x="376810" y="1059543"/>
                  </a:cubicBezTo>
                  <a:cubicBezTo>
                    <a:pt x="378616" y="1039677"/>
                    <a:pt x="382403" y="1019327"/>
                    <a:pt x="391324" y="1001485"/>
                  </a:cubicBezTo>
                  <a:cubicBezTo>
                    <a:pt x="402142" y="979848"/>
                    <a:pt x="416283" y="958914"/>
                    <a:pt x="434867" y="943428"/>
                  </a:cubicBezTo>
                  <a:cubicBezTo>
                    <a:pt x="446620" y="933634"/>
                    <a:pt x="464348" y="934941"/>
                    <a:pt x="478410" y="928914"/>
                  </a:cubicBezTo>
                  <a:cubicBezTo>
                    <a:pt x="498297" y="920391"/>
                    <a:pt x="517115" y="909561"/>
                    <a:pt x="536467" y="899885"/>
                  </a:cubicBezTo>
                  <a:cubicBezTo>
                    <a:pt x="547881" y="882765"/>
                    <a:pt x="582871" y="838552"/>
                    <a:pt x="580010" y="812800"/>
                  </a:cubicBezTo>
                  <a:cubicBezTo>
                    <a:pt x="576631" y="782388"/>
                    <a:pt x="560657" y="754743"/>
                    <a:pt x="550981" y="725714"/>
                  </a:cubicBezTo>
                  <a:cubicBezTo>
                    <a:pt x="565495" y="716038"/>
                    <a:pt x="577317" y="699553"/>
                    <a:pt x="594524" y="696685"/>
                  </a:cubicBezTo>
                  <a:cubicBezTo>
                    <a:pt x="677150" y="682914"/>
                    <a:pt x="603888" y="762470"/>
                    <a:pt x="667095" y="667657"/>
                  </a:cubicBezTo>
                  <a:cubicBezTo>
                    <a:pt x="657419" y="638628"/>
                    <a:pt x="628391" y="609600"/>
                    <a:pt x="638067" y="580571"/>
                  </a:cubicBezTo>
                  <a:lnTo>
                    <a:pt x="638067" y="58057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0726" name="TextBox 13"/>
          <p:cNvSpPr txBox="1">
            <a:spLocks noChangeArrowheads="1"/>
          </p:cNvSpPr>
          <p:nvPr/>
        </p:nvSpPr>
        <p:spPr bwMode="auto">
          <a:xfrm>
            <a:off x="1952625" y="1338263"/>
            <a:ext cx="889000" cy="369887"/>
          </a:xfrm>
          <a:prstGeom prst="rect">
            <a:avLst/>
          </a:prstGeom>
          <a:noFill/>
          <a:ln w="9525">
            <a:noFill/>
            <a:miter lim="800000"/>
            <a:headEnd/>
            <a:tailEnd/>
          </a:ln>
        </p:spPr>
        <p:txBody>
          <a:bodyPr wrap="none">
            <a:spAutoFit/>
          </a:bodyPr>
          <a:lstStyle/>
          <a:p>
            <a:r>
              <a:rPr lang="en-US"/>
              <a:t>1000m</a:t>
            </a:r>
          </a:p>
        </p:txBody>
      </p:sp>
      <p:sp>
        <p:nvSpPr>
          <p:cNvPr id="30727" name="TextBox 14"/>
          <p:cNvSpPr txBox="1">
            <a:spLocks noChangeArrowheads="1"/>
          </p:cNvSpPr>
          <p:nvPr/>
        </p:nvSpPr>
        <p:spPr bwMode="auto">
          <a:xfrm>
            <a:off x="2743200" y="1882775"/>
            <a:ext cx="762000" cy="369888"/>
          </a:xfrm>
          <a:prstGeom prst="rect">
            <a:avLst/>
          </a:prstGeom>
          <a:noFill/>
          <a:ln w="9525">
            <a:noFill/>
            <a:miter lim="800000"/>
            <a:headEnd/>
            <a:tailEnd/>
          </a:ln>
        </p:spPr>
        <p:txBody>
          <a:bodyPr wrap="none">
            <a:spAutoFit/>
          </a:bodyPr>
          <a:lstStyle/>
          <a:p>
            <a:r>
              <a:rPr lang="en-US"/>
              <a:t>100m</a:t>
            </a:r>
          </a:p>
        </p:txBody>
      </p:sp>
      <p:sp>
        <p:nvSpPr>
          <p:cNvPr id="30728" name="TextBox 15"/>
          <p:cNvSpPr txBox="1">
            <a:spLocks noChangeArrowheads="1"/>
          </p:cNvSpPr>
          <p:nvPr/>
        </p:nvSpPr>
        <p:spPr bwMode="auto">
          <a:xfrm>
            <a:off x="3375025" y="2455863"/>
            <a:ext cx="633413" cy="369887"/>
          </a:xfrm>
          <a:prstGeom prst="rect">
            <a:avLst/>
          </a:prstGeom>
          <a:noFill/>
          <a:ln w="9525">
            <a:noFill/>
            <a:miter lim="800000"/>
            <a:headEnd/>
            <a:tailEnd/>
          </a:ln>
        </p:spPr>
        <p:txBody>
          <a:bodyPr wrap="none">
            <a:spAutoFit/>
          </a:bodyPr>
          <a:lstStyle/>
          <a:p>
            <a:r>
              <a:rPr lang="en-US"/>
              <a:t>10m</a:t>
            </a:r>
          </a:p>
        </p:txBody>
      </p:sp>
      <p:cxnSp>
        <p:nvCxnSpPr>
          <p:cNvPr id="17" name="Straight Arrow Connector 16"/>
          <p:cNvCxnSpPr/>
          <p:nvPr/>
        </p:nvCxnSpPr>
        <p:spPr>
          <a:xfrm rot="10800000">
            <a:off x="6019800" y="990600"/>
            <a:ext cx="1371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30" name="TextBox 17"/>
          <p:cNvSpPr txBox="1">
            <a:spLocks noChangeArrowheads="1"/>
          </p:cNvSpPr>
          <p:nvPr/>
        </p:nvSpPr>
        <p:spPr bwMode="auto">
          <a:xfrm rot="2384350">
            <a:off x="6122988" y="1309688"/>
            <a:ext cx="1927225" cy="368300"/>
          </a:xfrm>
          <a:prstGeom prst="rect">
            <a:avLst/>
          </a:prstGeom>
          <a:noFill/>
          <a:ln w="9525">
            <a:noFill/>
            <a:miter lim="800000"/>
            <a:headEnd/>
            <a:tailEnd/>
          </a:ln>
        </p:spPr>
        <p:txBody>
          <a:bodyPr wrap="none">
            <a:spAutoFit/>
          </a:bodyPr>
          <a:lstStyle/>
          <a:p>
            <a:r>
              <a:rPr lang="en-US" sz="1800"/>
              <a:t>Increasing Depth</a:t>
            </a:r>
          </a:p>
        </p:txBody>
      </p:sp>
      <p:grpSp>
        <p:nvGrpSpPr>
          <p:cNvPr id="5" name="Group 18"/>
          <p:cNvGrpSpPr>
            <a:grpSpLocks/>
          </p:cNvGrpSpPr>
          <p:nvPr/>
        </p:nvGrpSpPr>
        <p:grpSpPr bwMode="auto">
          <a:xfrm>
            <a:off x="2209800" y="5181600"/>
            <a:ext cx="1371600" cy="762000"/>
            <a:chOff x="1981200" y="1295400"/>
            <a:chExt cx="3657600" cy="2286000"/>
          </a:xfrm>
        </p:grpSpPr>
        <p:sp>
          <p:nvSpPr>
            <p:cNvPr id="20" name="Rectangle 19"/>
            <p:cNvSpPr/>
            <p:nvPr/>
          </p:nvSpPr>
          <p:spPr>
            <a:xfrm>
              <a:off x="1981200" y="1295400"/>
              <a:ext cx="36576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20"/>
            <p:cNvSpPr/>
            <p:nvPr/>
          </p:nvSpPr>
          <p:spPr>
            <a:xfrm>
              <a:off x="2353733" y="1509714"/>
              <a:ext cx="2785533" cy="1971675"/>
            </a:xfrm>
            <a:custGeom>
              <a:avLst/>
              <a:gdLst>
                <a:gd name="connsiteX0" fmla="*/ 638067 w 2787150"/>
                <a:gd name="connsiteY0" fmla="*/ 580571 h 1973943"/>
                <a:gd name="connsiteX1" fmla="*/ 768695 w 2787150"/>
                <a:gd name="connsiteY1" fmla="*/ 406400 h 1973943"/>
                <a:gd name="connsiteX2" fmla="*/ 870295 w 2787150"/>
                <a:gd name="connsiteY2" fmla="*/ 290285 h 1973943"/>
                <a:gd name="connsiteX3" fmla="*/ 986410 w 2787150"/>
                <a:gd name="connsiteY3" fmla="*/ 203200 h 1973943"/>
                <a:gd name="connsiteX4" fmla="*/ 1088010 w 2787150"/>
                <a:gd name="connsiteY4" fmla="*/ 174171 h 1973943"/>
                <a:gd name="connsiteX5" fmla="*/ 1131553 w 2787150"/>
                <a:gd name="connsiteY5" fmla="*/ 145143 h 1973943"/>
                <a:gd name="connsiteX6" fmla="*/ 1160581 w 2787150"/>
                <a:gd name="connsiteY6" fmla="*/ 87085 h 1973943"/>
                <a:gd name="connsiteX7" fmla="*/ 1204124 w 2787150"/>
                <a:gd name="connsiteY7" fmla="*/ 43543 h 1973943"/>
                <a:gd name="connsiteX8" fmla="*/ 1233153 w 2787150"/>
                <a:gd name="connsiteY8" fmla="*/ 0 h 1973943"/>
                <a:gd name="connsiteX9" fmla="*/ 1392810 w 2787150"/>
                <a:gd name="connsiteY9" fmla="*/ 14514 h 1973943"/>
                <a:gd name="connsiteX10" fmla="*/ 1436353 w 2787150"/>
                <a:gd name="connsiteY10" fmla="*/ 29028 h 1973943"/>
                <a:gd name="connsiteX11" fmla="*/ 1479895 w 2787150"/>
                <a:gd name="connsiteY11" fmla="*/ 58057 h 1973943"/>
                <a:gd name="connsiteX12" fmla="*/ 1857267 w 2787150"/>
                <a:gd name="connsiteY12" fmla="*/ 87085 h 1973943"/>
                <a:gd name="connsiteX13" fmla="*/ 1900810 w 2787150"/>
                <a:gd name="connsiteY13" fmla="*/ 174171 h 1973943"/>
                <a:gd name="connsiteX14" fmla="*/ 1915324 w 2787150"/>
                <a:gd name="connsiteY14" fmla="*/ 333828 h 1973943"/>
                <a:gd name="connsiteX15" fmla="*/ 1929838 w 2787150"/>
                <a:gd name="connsiteY15" fmla="*/ 435428 h 1973943"/>
                <a:gd name="connsiteX16" fmla="*/ 2016924 w 2787150"/>
                <a:gd name="connsiteY16" fmla="*/ 493485 h 1973943"/>
                <a:gd name="connsiteX17" fmla="*/ 2060467 w 2787150"/>
                <a:gd name="connsiteY17" fmla="*/ 522514 h 1973943"/>
                <a:gd name="connsiteX18" fmla="*/ 2089495 w 2787150"/>
                <a:gd name="connsiteY18" fmla="*/ 769257 h 1973943"/>
                <a:gd name="connsiteX19" fmla="*/ 2104010 w 2787150"/>
                <a:gd name="connsiteY19" fmla="*/ 827314 h 1973943"/>
                <a:gd name="connsiteX20" fmla="*/ 2234638 w 2787150"/>
                <a:gd name="connsiteY20" fmla="*/ 899885 h 1973943"/>
                <a:gd name="connsiteX21" fmla="*/ 2307210 w 2787150"/>
                <a:gd name="connsiteY21" fmla="*/ 928914 h 1973943"/>
                <a:gd name="connsiteX22" fmla="*/ 2423324 w 2787150"/>
                <a:gd name="connsiteY22" fmla="*/ 986971 h 1973943"/>
                <a:gd name="connsiteX23" fmla="*/ 2553953 w 2787150"/>
                <a:gd name="connsiteY23" fmla="*/ 1016000 h 1973943"/>
                <a:gd name="connsiteX24" fmla="*/ 2612010 w 2787150"/>
                <a:gd name="connsiteY24" fmla="*/ 1059543 h 1973943"/>
                <a:gd name="connsiteX25" fmla="*/ 2670067 w 2787150"/>
                <a:gd name="connsiteY25" fmla="*/ 1088571 h 1973943"/>
                <a:gd name="connsiteX26" fmla="*/ 2684581 w 2787150"/>
                <a:gd name="connsiteY26" fmla="*/ 1132114 h 1973943"/>
                <a:gd name="connsiteX27" fmla="*/ 2684581 w 2787150"/>
                <a:gd name="connsiteY27" fmla="*/ 1422400 h 1973943"/>
                <a:gd name="connsiteX28" fmla="*/ 2641038 w 2787150"/>
                <a:gd name="connsiteY28" fmla="*/ 1436914 h 1973943"/>
                <a:gd name="connsiteX29" fmla="*/ 2655553 w 2787150"/>
                <a:gd name="connsiteY29" fmla="*/ 1509485 h 1973943"/>
                <a:gd name="connsiteX30" fmla="*/ 2655553 w 2787150"/>
                <a:gd name="connsiteY30" fmla="*/ 1843314 h 1973943"/>
                <a:gd name="connsiteX31" fmla="*/ 2582981 w 2787150"/>
                <a:gd name="connsiteY31" fmla="*/ 1857828 h 1973943"/>
                <a:gd name="connsiteX32" fmla="*/ 2394295 w 2787150"/>
                <a:gd name="connsiteY32" fmla="*/ 1886857 h 1973943"/>
                <a:gd name="connsiteX33" fmla="*/ 2278181 w 2787150"/>
                <a:gd name="connsiteY33" fmla="*/ 1872343 h 1973943"/>
                <a:gd name="connsiteX34" fmla="*/ 2234638 w 2787150"/>
                <a:gd name="connsiteY34" fmla="*/ 1828800 h 1973943"/>
                <a:gd name="connsiteX35" fmla="*/ 2191095 w 2787150"/>
                <a:gd name="connsiteY35" fmla="*/ 1814285 h 1973943"/>
                <a:gd name="connsiteX36" fmla="*/ 2089495 w 2787150"/>
                <a:gd name="connsiteY36" fmla="*/ 1770743 h 1973943"/>
                <a:gd name="connsiteX37" fmla="*/ 2045953 w 2787150"/>
                <a:gd name="connsiteY37" fmla="*/ 1785257 h 1973943"/>
                <a:gd name="connsiteX38" fmla="*/ 2016924 w 2787150"/>
                <a:gd name="connsiteY38" fmla="*/ 1843314 h 1973943"/>
                <a:gd name="connsiteX39" fmla="*/ 1973381 w 2787150"/>
                <a:gd name="connsiteY39" fmla="*/ 1886857 h 1973943"/>
                <a:gd name="connsiteX40" fmla="*/ 1915324 w 2787150"/>
                <a:gd name="connsiteY40" fmla="*/ 1959428 h 1973943"/>
                <a:gd name="connsiteX41" fmla="*/ 1842753 w 2787150"/>
                <a:gd name="connsiteY41" fmla="*/ 1930400 h 1973943"/>
                <a:gd name="connsiteX42" fmla="*/ 1741153 w 2787150"/>
                <a:gd name="connsiteY42" fmla="*/ 1886857 h 1973943"/>
                <a:gd name="connsiteX43" fmla="*/ 1625038 w 2787150"/>
                <a:gd name="connsiteY43" fmla="*/ 1785257 h 1973943"/>
                <a:gd name="connsiteX44" fmla="*/ 1450867 w 2787150"/>
                <a:gd name="connsiteY44" fmla="*/ 1814285 h 1973943"/>
                <a:gd name="connsiteX45" fmla="*/ 1392810 w 2787150"/>
                <a:gd name="connsiteY45" fmla="*/ 1828800 h 1973943"/>
                <a:gd name="connsiteX46" fmla="*/ 1320238 w 2787150"/>
                <a:gd name="connsiteY46" fmla="*/ 1843314 h 1973943"/>
                <a:gd name="connsiteX47" fmla="*/ 1276695 w 2787150"/>
                <a:gd name="connsiteY47" fmla="*/ 1872343 h 1973943"/>
                <a:gd name="connsiteX48" fmla="*/ 1218638 w 2787150"/>
                <a:gd name="connsiteY48" fmla="*/ 1915885 h 1973943"/>
                <a:gd name="connsiteX49" fmla="*/ 1146067 w 2787150"/>
                <a:gd name="connsiteY49" fmla="*/ 1944914 h 1973943"/>
                <a:gd name="connsiteX50" fmla="*/ 1058981 w 2787150"/>
                <a:gd name="connsiteY50" fmla="*/ 1973943 h 1973943"/>
                <a:gd name="connsiteX51" fmla="*/ 942867 w 2787150"/>
                <a:gd name="connsiteY51" fmla="*/ 1944914 h 1973943"/>
                <a:gd name="connsiteX52" fmla="*/ 826753 w 2787150"/>
                <a:gd name="connsiteY52" fmla="*/ 1886857 h 1973943"/>
                <a:gd name="connsiteX53" fmla="*/ 768695 w 2787150"/>
                <a:gd name="connsiteY53" fmla="*/ 1872343 h 1973943"/>
                <a:gd name="connsiteX54" fmla="*/ 681610 w 2787150"/>
                <a:gd name="connsiteY54" fmla="*/ 1843314 h 1973943"/>
                <a:gd name="connsiteX55" fmla="*/ 638067 w 2787150"/>
                <a:gd name="connsiteY55" fmla="*/ 1814285 h 1973943"/>
                <a:gd name="connsiteX56" fmla="*/ 550981 w 2787150"/>
                <a:gd name="connsiteY56" fmla="*/ 1741714 h 1973943"/>
                <a:gd name="connsiteX57" fmla="*/ 492924 w 2787150"/>
                <a:gd name="connsiteY57" fmla="*/ 1727200 h 1973943"/>
                <a:gd name="connsiteX58" fmla="*/ 449381 w 2787150"/>
                <a:gd name="connsiteY58" fmla="*/ 1712685 h 1973943"/>
                <a:gd name="connsiteX59" fmla="*/ 318753 w 2787150"/>
                <a:gd name="connsiteY59" fmla="*/ 1727200 h 1973943"/>
                <a:gd name="connsiteX60" fmla="*/ 101038 w 2787150"/>
                <a:gd name="connsiteY60" fmla="*/ 1698171 h 1973943"/>
                <a:gd name="connsiteX61" fmla="*/ 13953 w 2787150"/>
                <a:gd name="connsiteY61" fmla="*/ 1640114 h 1973943"/>
                <a:gd name="connsiteX62" fmla="*/ 57495 w 2787150"/>
                <a:gd name="connsiteY62" fmla="*/ 1465943 h 1973943"/>
                <a:gd name="connsiteX63" fmla="*/ 115553 w 2787150"/>
                <a:gd name="connsiteY63" fmla="*/ 1364343 h 1973943"/>
                <a:gd name="connsiteX64" fmla="*/ 159095 w 2787150"/>
                <a:gd name="connsiteY64" fmla="*/ 1349828 h 1973943"/>
                <a:gd name="connsiteX65" fmla="*/ 362295 w 2787150"/>
                <a:gd name="connsiteY65" fmla="*/ 1320800 h 1973943"/>
                <a:gd name="connsiteX66" fmla="*/ 376810 w 2787150"/>
                <a:gd name="connsiteY66" fmla="*/ 1059543 h 1973943"/>
                <a:gd name="connsiteX67" fmla="*/ 391324 w 2787150"/>
                <a:gd name="connsiteY67" fmla="*/ 1001485 h 1973943"/>
                <a:gd name="connsiteX68" fmla="*/ 434867 w 2787150"/>
                <a:gd name="connsiteY68" fmla="*/ 943428 h 1973943"/>
                <a:gd name="connsiteX69" fmla="*/ 478410 w 2787150"/>
                <a:gd name="connsiteY69" fmla="*/ 928914 h 1973943"/>
                <a:gd name="connsiteX70" fmla="*/ 536467 w 2787150"/>
                <a:gd name="connsiteY70" fmla="*/ 899885 h 1973943"/>
                <a:gd name="connsiteX71" fmla="*/ 580010 w 2787150"/>
                <a:gd name="connsiteY71" fmla="*/ 812800 h 1973943"/>
                <a:gd name="connsiteX72" fmla="*/ 550981 w 2787150"/>
                <a:gd name="connsiteY72" fmla="*/ 725714 h 1973943"/>
                <a:gd name="connsiteX73" fmla="*/ 594524 w 2787150"/>
                <a:gd name="connsiteY73" fmla="*/ 696685 h 1973943"/>
                <a:gd name="connsiteX74" fmla="*/ 667095 w 2787150"/>
                <a:gd name="connsiteY74" fmla="*/ 667657 h 1973943"/>
                <a:gd name="connsiteX75" fmla="*/ 638067 w 2787150"/>
                <a:gd name="connsiteY75" fmla="*/ 580571 h 1973943"/>
                <a:gd name="connsiteX76" fmla="*/ 638067 w 2787150"/>
                <a:gd name="connsiteY76" fmla="*/ 580571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87150" h="1973943">
                  <a:moveTo>
                    <a:pt x="638067" y="580571"/>
                  </a:moveTo>
                  <a:cubicBezTo>
                    <a:pt x="690105" y="450473"/>
                    <a:pt x="639071" y="550426"/>
                    <a:pt x="768695" y="406400"/>
                  </a:cubicBezTo>
                  <a:cubicBezTo>
                    <a:pt x="862017" y="302709"/>
                    <a:pt x="696517" y="437328"/>
                    <a:pt x="870295" y="290285"/>
                  </a:cubicBezTo>
                  <a:cubicBezTo>
                    <a:pt x="907228" y="259034"/>
                    <a:pt x="939474" y="214935"/>
                    <a:pt x="986410" y="203200"/>
                  </a:cubicBezTo>
                  <a:cubicBezTo>
                    <a:pt x="1005007" y="198550"/>
                    <a:pt x="1067191" y="184580"/>
                    <a:pt x="1088010" y="174171"/>
                  </a:cubicBezTo>
                  <a:cubicBezTo>
                    <a:pt x="1103612" y="166370"/>
                    <a:pt x="1117039" y="154819"/>
                    <a:pt x="1131553" y="145143"/>
                  </a:cubicBezTo>
                  <a:cubicBezTo>
                    <a:pt x="1141229" y="125790"/>
                    <a:pt x="1148005" y="104692"/>
                    <a:pt x="1160581" y="87085"/>
                  </a:cubicBezTo>
                  <a:cubicBezTo>
                    <a:pt x="1172512" y="70382"/>
                    <a:pt x="1190983" y="59312"/>
                    <a:pt x="1204124" y="43543"/>
                  </a:cubicBezTo>
                  <a:cubicBezTo>
                    <a:pt x="1215292" y="30142"/>
                    <a:pt x="1223477" y="14514"/>
                    <a:pt x="1233153" y="0"/>
                  </a:cubicBezTo>
                  <a:cubicBezTo>
                    <a:pt x="1286372" y="4838"/>
                    <a:pt x="1339909" y="6957"/>
                    <a:pt x="1392810" y="14514"/>
                  </a:cubicBezTo>
                  <a:cubicBezTo>
                    <a:pt x="1407956" y="16678"/>
                    <a:pt x="1422669" y="22186"/>
                    <a:pt x="1436353" y="29028"/>
                  </a:cubicBezTo>
                  <a:cubicBezTo>
                    <a:pt x="1451955" y="36829"/>
                    <a:pt x="1462615" y="55674"/>
                    <a:pt x="1479895" y="58057"/>
                  </a:cubicBezTo>
                  <a:cubicBezTo>
                    <a:pt x="1604874" y="75295"/>
                    <a:pt x="1731476" y="77409"/>
                    <a:pt x="1857267" y="87085"/>
                  </a:cubicBezTo>
                  <a:cubicBezTo>
                    <a:pt x="1878171" y="118441"/>
                    <a:pt x="1895347" y="135933"/>
                    <a:pt x="1900810" y="174171"/>
                  </a:cubicBezTo>
                  <a:cubicBezTo>
                    <a:pt x="1908367" y="227072"/>
                    <a:pt x="1909423" y="280716"/>
                    <a:pt x="1915324" y="333828"/>
                  </a:cubicBezTo>
                  <a:cubicBezTo>
                    <a:pt x="1919102" y="367829"/>
                    <a:pt x="1917133" y="403664"/>
                    <a:pt x="1929838" y="435428"/>
                  </a:cubicBezTo>
                  <a:cubicBezTo>
                    <a:pt x="1946565" y="477245"/>
                    <a:pt x="1981959" y="481830"/>
                    <a:pt x="2016924" y="493485"/>
                  </a:cubicBezTo>
                  <a:cubicBezTo>
                    <a:pt x="2031438" y="503161"/>
                    <a:pt x="2044865" y="514713"/>
                    <a:pt x="2060467" y="522514"/>
                  </a:cubicBezTo>
                  <a:cubicBezTo>
                    <a:pt x="2176408" y="580484"/>
                    <a:pt x="2110963" y="425793"/>
                    <a:pt x="2089495" y="769257"/>
                  </a:cubicBezTo>
                  <a:cubicBezTo>
                    <a:pt x="2094333" y="788609"/>
                    <a:pt x="2094113" y="809994"/>
                    <a:pt x="2104010" y="827314"/>
                  </a:cubicBezTo>
                  <a:cubicBezTo>
                    <a:pt x="2136510" y="884187"/>
                    <a:pt x="2176796" y="876748"/>
                    <a:pt x="2234638" y="899885"/>
                  </a:cubicBezTo>
                  <a:cubicBezTo>
                    <a:pt x="2258829" y="909561"/>
                    <a:pt x="2283554" y="917996"/>
                    <a:pt x="2307210" y="928914"/>
                  </a:cubicBezTo>
                  <a:cubicBezTo>
                    <a:pt x="2346500" y="947048"/>
                    <a:pt x="2381343" y="976476"/>
                    <a:pt x="2423324" y="986971"/>
                  </a:cubicBezTo>
                  <a:cubicBezTo>
                    <a:pt x="2505314" y="1007468"/>
                    <a:pt x="2461820" y="997573"/>
                    <a:pt x="2553953" y="1016000"/>
                  </a:cubicBezTo>
                  <a:cubicBezTo>
                    <a:pt x="2573305" y="1030514"/>
                    <a:pt x="2591497" y="1046722"/>
                    <a:pt x="2612010" y="1059543"/>
                  </a:cubicBezTo>
                  <a:cubicBezTo>
                    <a:pt x="2630358" y="1071010"/>
                    <a:pt x="2654768" y="1073272"/>
                    <a:pt x="2670067" y="1088571"/>
                  </a:cubicBezTo>
                  <a:cubicBezTo>
                    <a:pt x="2680885" y="1099389"/>
                    <a:pt x="2679743" y="1117600"/>
                    <a:pt x="2684581" y="1132114"/>
                  </a:cubicBezTo>
                  <a:cubicBezTo>
                    <a:pt x="2689232" y="1187928"/>
                    <a:pt x="2715093" y="1353747"/>
                    <a:pt x="2684581" y="1422400"/>
                  </a:cubicBezTo>
                  <a:cubicBezTo>
                    <a:pt x="2678367" y="1436381"/>
                    <a:pt x="2655552" y="1432076"/>
                    <a:pt x="2641038" y="1436914"/>
                  </a:cubicBezTo>
                  <a:cubicBezTo>
                    <a:pt x="2645876" y="1461104"/>
                    <a:pt x="2646391" y="1486580"/>
                    <a:pt x="2655553" y="1509485"/>
                  </a:cubicBezTo>
                  <a:cubicBezTo>
                    <a:pt x="2717862" y="1665259"/>
                    <a:pt x="2787150" y="1530770"/>
                    <a:pt x="2655553" y="1843314"/>
                  </a:cubicBezTo>
                  <a:cubicBezTo>
                    <a:pt x="2645980" y="1866050"/>
                    <a:pt x="2607253" y="1853415"/>
                    <a:pt x="2582981" y="1857828"/>
                  </a:cubicBezTo>
                  <a:cubicBezTo>
                    <a:pt x="2509116" y="1871258"/>
                    <a:pt x="2470432" y="1875981"/>
                    <a:pt x="2394295" y="1886857"/>
                  </a:cubicBezTo>
                  <a:cubicBezTo>
                    <a:pt x="2355590" y="1882019"/>
                    <a:pt x="2314838" y="1885673"/>
                    <a:pt x="2278181" y="1872343"/>
                  </a:cubicBezTo>
                  <a:cubicBezTo>
                    <a:pt x="2258890" y="1865328"/>
                    <a:pt x="2251717" y="1840186"/>
                    <a:pt x="2234638" y="1828800"/>
                  </a:cubicBezTo>
                  <a:cubicBezTo>
                    <a:pt x="2221908" y="1820313"/>
                    <a:pt x="2204779" y="1821127"/>
                    <a:pt x="2191095" y="1814285"/>
                  </a:cubicBezTo>
                  <a:cubicBezTo>
                    <a:pt x="2090865" y="1764170"/>
                    <a:pt x="2210322" y="1800949"/>
                    <a:pt x="2089495" y="1770743"/>
                  </a:cubicBezTo>
                  <a:cubicBezTo>
                    <a:pt x="2074981" y="1775581"/>
                    <a:pt x="2056771" y="1774439"/>
                    <a:pt x="2045953" y="1785257"/>
                  </a:cubicBezTo>
                  <a:cubicBezTo>
                    <a:pt x="2030654" y="1800556"/>
                    <a:pt x="2029500" y="1825708"/>
                    <a:pt x="2016924" y="1843314"/>
                  </a:cubicBezTo>
                  <a:cubicBezTo>
                    <a:pt x="2004993" y="1860017"/>
                    <a:pt x="1987895" y="1872343"/>
                    <a:pt x="1973381" y="1886857"/>
                  </a:cubicBezTo>
                  <a:cubicBezTo>
                    <a:pt x="1964318" y="1914046"/>
                    <a:pt x="1959092" y="1959428"/>
                    <a:pt x="1915324" y="1959428"/>
                  </a:cubicBezTo>
                  <a:cubicBezTo>
                    <a:pt x="1889270" y="1959428"/>
                    <a:pt x="1867148" y="1939548"/>
                    <a:pt x="1842753" y="1930400"/>
                  </a:cubicBezTo>
                  <a:cubicBezTo>
                    <a:pt x="1757332" y="1898367"/>
                    <a:pt x="1843089" y="1937824"/>
                    <a:pt x="1741153" y="1886857"/>
                  </a:cubicBezTo>
                  <a:cubicBezTo>
                    <a:pt x="1714660" y="1851533"/>
                    <a:pt x="1678730" y="1788416"/>
                    <a:pt x="1625038" y="1785257"/>
                  </a:cubicBezTo>
                  <a:cubicBezTo>
                    <a:pt x="1566282" y="1781801"/>
                    <a:pt x="1508717" y="1803438"/>
                    <a:pt x="1450867" y="1814285"/>
                  </a:cubicBezTo>
                  <a:cubicBezTo>
                    <a:pt x="1431261" y="1817961"/>
                    <a:pt x="1412283" y="1824473"/>
                    <a:pt x="1392810" y="1828800"/>
                  </a:cubicBezTo>
                  <a:cubicBezTo>
                    <a:pt x="1368728" y="1834152"/>
                    <a:pt x="1344429" y="1838476"/>
                    <a:pt x="1320238" y="1843314"/>
                  </a:cubicBezTo>
                  <a:cubicBezTo>
                    <a:pt x="1305724" y="1852990"/>
                    <a:pt x="1290890" y="1862204"/>
                    <a:pt x="1276695" y="1872343"/>
                  </a:cubicBezTo>
                  <a:cubicBezTo>
                    <a:pt x="1257011" y="1886403"/>
                    <a:pt x="1239784" y="1904137"/>
                    <a:pt x="1218638" y="1915885"/>
                  </a:cubicBezTo>
                  <a:cubicBezTo>
                    <a:pt x="1195863" y="1928538"/>
                    <a:pt x="1170552" y="1936010"/>
                    <a:pt x="1146067" y="1944914"/>
                  </a:cubicBezTo>
                  <a:cubicBezTo>
                    <a:pt x="1117310" y="1955371"/>
                    <a:pt x="1058981" y="1973943"/>
                    <a:pt x="1058981" y="1973943"/>
                  </a:cubicBezTo>
                  <a:cubicBezTo>
                    <a:pt x="1020276" y="1964267"/>
                    <a:pt x="980223" y="1958922"/>
                    <a:pt x="942867" y="1944914"/>
                  </a:cubicBezTo>
                  <a:cubicBezTo>
                    <a:pt x="902349" y="1929720"/>
                    <a:pt x="868734" y="1897352"/>
                    <a:pt x="826753" y="1886857"/>
                  </a:cubicBezTo>
                  <a:cubicBezTo>
                    <a:pt x="807400" y="1882019"/>
                    <a:pt x="787802" y="1878075"/>
                    <a:pt x="768695" y="1872343"/>
                  </a:cubicBezTo>
                  <a:cubicBezTo>
                    <a:pt x="739387" y="1863551"/>
                    <a:pt x="681610" y="1843314"/>
                    <a:pt x="681610" y="1843314"/>
                  </a:cubicBezTo>
                  <a:cubicBezTo>
                    <a:pt x="667096" y="1833638"/>
                    <a:pt x="651468" y="1825452"/>
                    <a:pt x="638067" y="1814285"/>
                  </a:cubicBezTo>
                  <a:cubicBezTo>
                    <a:pt x="601144" y="1783516"/>
                    <a:pt x="595494" y="1760791"/>
                    <a:pt x="550981" y="1741714"/>
                  </a:cubicBezTo>
                  <a:cubicBezTo>
                    <a:pt x="532646" y="1733856"/>
                    <a:pt x="512104" y="1732680"/>
                    <a:pt x="492924" y="1727200"/>
                  </a:cubicBezTo>
                  <a:cubicBezTo>
                    <a:pt x="478213" y="1722997"/>
                    <a:pt x="463895" y="1717523"/>
                    <a:pt x="449381" y="1712685"/>
                  </a:cubicBezTo>
                  <a:cubicBezTo>
                    <a:pt x="405838" y="1717523"/>
                    <a:pt x="362564" y="1727200"/>
                    <a:pt x="318753" y="1727200"/>
                  </a:cubicBezTo>
                  <a:cubicBezTo>
                    <a:pt x="265468" y="1727200"/>
                    <a:pt x="159738" y="1707954"/>
                    <a:pt x="101038" y="1698171"/>
                  </a:cubicBezTo>
                  <a:cubicBezTo>
                    <a:pt x="72010" y="1678819"/>
                    <a:pt x="8218" y="1674527"/>
                    <a:pt x="13953" y="1640114"/>
                  </a:cubicBezTo>
                  <a:cubicBezTo>
                    <a:pt x="51926" y="1412270"/>
                    <a:pt x="0" y="1695916"/>
                    <a:pt x="57495" y="1465943"/>
                  </a:cubicBezTo>
                  <a:cubicBezTo>
                    <a:pt x="71386" y="1410381"/>
                    <a:pt x="63669" y="1398933"/>
                    <a:pt x="115553" y="1364343"/>
                  </a:cubicBezTo>
                  <a:cubicBezTo>
                    <a:pt x="128283" y="1355856"/>
                    <a:pt x="144029" y="1352487"/>
                    <a:pt x="159095" y="1349828"/>
                  </a:cubicBezTo>
                  <a:cubicBezTo>
                    <a:pt x="226475" y="1337937"/>
                    <a:pt x="294562" y="1330476"/>
                    <a:pt x="362295" y="1320800"/>
                  </a:cubicBezTo>
                  <a:cubicBezTo>
                    <a:pt x="367133" y="1233714"/>
                    <a:pt x="368913" y="1146405"/>
                    <a:pt x="376810" y="1059543"/>
                  </a:cubicBezTo>
                  <a:cubicBezTo>
                    <a:pt x="378616" y="1039677"/>
                    <a:pt x="382403" y="1019327"/>
                    <a:pt x="391324" y="1001485"/>
                  </a:cubicBezTo>
                  <a:cubicBezTo>
                    <a:pt x="402142" y="979848"/>
                    <a:pt x="416283" y="958914"/>
                    <a:pt x="434867" y="943428"/>
                  </a:cubicBezTo>
                  <a:cubicBezTo>
                    <a:pt x="446620" y="933634"/>
                    <a:pt x="464348" y="934941"/>
                    <a:pt x="478410" y="928914"/>
                  </a:cubicBezTo>
                  <a:cubicBezTo>
                    <a:pt x="498297" y="920391"/>
                    <a:pt x="517115" y="909561"/>
                    <a:pt x="536467" y="899885"/>
                  </a:cubicBezTo>
                  <a:cubicBezTo>
                    <a:pt x="547881" y="882765"/>
                    <a:pt x="582871" y="838552"/>
                    <a:pt x="580010" y="812800"/>
                  </a:cubicBezTo>
                  <a:cubicBezTo>
                    <a:pt x="576631" y="782388"/>
                    <a:pt x="560657" y="754743"/>
                    <a:pt x="550981" y="725714"/>
                  </a:cubicBezTo>
                  <a:cubicBezTo>
                    <a:pt x="565495" y="716038"/>
                    <a:pt x="577317" y="699553"/>
                    <a:pt x="594524" y="696685"/>
                  </a:cubicBezTo>
                  <a:cubicBezTo>
                    <a:pt x="677150" y="682914"/>
                    <a:pt x="603888" y="762470"/>
                    <a:pt x="667095" y="667657"/>
                  </a:cubicBezTo>
                  <a:cubicBezTo>
                    <a:pt x="657419" y="638628"/>
                    <a:pt x="628391" y="609600"/>
                    <a:pt x="638067" y="580571"/>
                  </a:cubicBezTo>
                  <a:lnTo>
                    <a:pt x="638067" y="58057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0732" name="TextBox 21"/>
          <p:cNvSpPr txBox="1">
            <a:spLocks noChangeArrowheads="1"/>
          </p:cNvSpPr>
          <p:nvPr/>
        </p:nvSpPr>
        <p:spPr bwMode="auto">
          <a:xfrm rot="-5400000">
            <a:off x="573881" y="2520157"/>
            <a:ext cx="1906587" cy="368300"/>
          </a:xfrm>
          <a:prstGeom prst="rect">
            <a:avLst/>
          </a:prstGeom>
          <a:noFill/>
          <a:ln w="9525">
            <a:noFill/>
            <a:miter lim="800000"/>
            <a:headEnd/>
            <a:tailEnd/>
          </a:ln>
        </p:spPr>
        <p:txBody>
          <a:bodyPr wrap="none">
            <a:spAutoFit/>
          </a:bodyPr>
          <a:lstStyle/>
          <a:p>
            <a:r>
              <a:rPr lang="en-US"/>
              <a:t>Tiles, GIS format</a:t>
            </a:r>
          </a:p>
        </p:txBody>
      </p:sp>
      <p:grpSp>
        <p:nvGrpSpPr>
          <p:cNvPr id="8" name="Group 24"/>
          <p:cNvGrpSpPr>
            <a:grpSpLocks/>
          </p:cNvGrpSpPr>
          <p:nvPr/>
        </p:nvGrpSpPr>
        <p:grpSpPr bwMode="auto">
          <a:xfrm>
            <a:off x="4648200" y="5181600"/>
            <a:ext cx="1371600" cy="762000"/>
            <a:chOff x="1981200" y="1295400"/>
            <a:chExt cx="3657600" cy="2286000"/>
          </a:xfrm>
        </p:grpSpPr>
        <p:sp>
          <p:nvSpPr>
            <p:cNvPr id="26" name="Rectangle 25"/>
            <p:cNvSpPr/>
            <p:nvPr/>
          </p:nvSpPr>
          <p:spPr>
            <a:xfrm>
              <a:off x="1981200" y="1295400"/>
              <a:ext cx="3657600" cy="228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a:off x="2353733" y="1509714"/>
              <a:ext cx="2785533" cy="1971675"/>
            </a:xfrm>
            <a:custGeom>
              <a:avLst/>
              <a:gdLst>
                <a:gd name="connsiteX0" fmla="*/ 638067 w 2787150"/>
                <a:gd name="connsiteY0" fmla="*/ 580571 h 1973943"/>
                <a:gd name="connsiteX1" fmla="*/ 768695 w 2787150"/>
                <a:gd name="connsiteY1" fmla="*/ 406400 h 1973943"/>
                <a:gd name="connsiteX2" fmla="*/ 870295 w 2787150"/>
                <a:gd name="connsiteY2" fmla="*/ 290285 h 1973943"/>
                <a:gd name="connsiteX3" fmla="*/ 986410 w 2787150"/>
                <a:gd name="connsiteY3" fmla="*/ 203200 h 1973943"/>
                <a:gd name="connsiteX4" fmla="*/ 1088010 w 2787150"/>
                <a:gd name="connsiteY4" fmla="*/ 174171 h 1973943"/>
                <a:gd name="connsiteX5" fmla="*/ 1131553 w 2787150"/>
                <a:gd name="connsiteY5" fmla="*/ 145143 h 1973943"/>
                <a:gd name="connsiteX6" fmla="*/ 1160581 w 2787150"/>
                <a:gd name="connsiteY6" fmla="*/ 87085 h 1973943"/>
                <a:gd name="connsiteX7" fmla="*/ 1204124 w 2787150"/>
                <a:gd name="connsiteY7" fmla="*/ 43543 h 1973943"/>
                <a:gd name="connsiteX8" fmla="*/ 1233153 w 2787150"/>
                <a:gd name="connsiteY8" fmla="*/ 0 h 1973943"/>
                <a:gd name="connsiteX9" fmla="*/ 1392810 w 2787150"/>
                <a:gd name="connsiteY9" fmla="*/ 14514 h 1973943"/>
                <a:gd name="connsiteX10" fmla="*/ 1436353 w 2787150"/>
                <a:gd name="connsiteY10" fmla="*/ 29028 h 1973943"/>
                <a:gd name="connsiteX11" fmla="*/ 1479895 w 2787150"/>
                <a:gd name="connsiteY11" fmla="*/ 58057 h 1973943"/>
                <a:gd name="connsiteX12" fmla="*/ 1857267 w 2787150"/>
                <a:gd name="connsiteY12" fmla="*/ 87085 h 1973943"/>
                <a:gd name="connsiteX13" fmla="*/ 1900810 w 2787150"/>
                <a:gd name="connsiteY13" fmla="*/ 174171 h 1973943"/>
                <a:gd name="connsiteX14" fmla="*/ 1915324 w 2787150"/>
                <a:gd name="connsiteY14" fmla="*/ 333828 h 1973943"/>
                <a:gd name="connsiteX15" fmla="*/ 1929838 w 2787150"/>
                <a:gd name="connsiteY15" fmla="*/ 435428 h 1973943"/>
                <a:gd name="connsiteX16" fmla="*/ 2016924 w 2787150"/>
                <a:gd name="connsiteY16" fmla="*/ 493485 h 1973943"/>
                <a:gd name="connsiteX17" fmla="*/ 2060467 w 2787150"/>
                <a:gd name="connsiteY17" fmla="*/ 522514 h 1973943"/>
                <a:gd name="connsiteX18" fmla="*/ 2089495 w 2787150"/>
                <a:gd name="connsiteY18" fmla="*/ 769257 h 1973943"/>
                <a:gd name="connsiteX19" fmla="*/ 2104010 w 2787150"/>
                <a:gd name="connsiteY19" fmla="*/ 827314 h 1973943"/>
                <a:gd name="connsiteX20" fmla="*/ 2234638 w 2787150"/>
                <a:gd name="connsiteY20" fmla="*/ 899885 h 1973943"/>
                <a:gd name="connsiteX21" fmla="*/ 2307210 w 2787150"/>
                <a:gd name="connsiteY21" fmla="*/ 928914 h 1973943"/>
                <a:gd name="connsiteX22" fmla="*/ 2423324 w 2787150"/>
                <a:gd name="connsiteY22" fmla="*/ 986971 h 1973943"/>
                <a:gd name="connsiteX23" fmla="*/ 2553953 w 2787150"/>
                <a:gd name="connsiteY23" fmla="*/ 1016000 h 1973943"/>
                <a:gd name="connsiteX24" fmla="*/ 2612010 w 2787150"/>
                <a:gd name="connsiteY24" fmla="*/ 1059543 h 1973943"/>
                <a:gd name="connsiteX25" fmla="*/ 2670067 w 2787150"/>
                <a:gd name="connsiteY25" fmla="*/ 1088571 h 1973943"/>
                <a:gd name="connsiteX26" fmla="*/ 2684581 w 2787150"/>
                <a:gd name="connsiteY26" fmla="*/ 1132114 h 1973943"/>
                <a:gd name="connsiteX27" fmla="*/ 2684581 w 2787150"/>
                <a:gd name="connsiteY27" fmla="*/ 1422400 h 1973943"/>
                <a:gd name="connsiteX28" fmla="*/ 2641038 w 2787150"/>
                <a:gd name="connsiteY28" fmla="*/ 1436914 h 1973943"/>
                <a:gd name="connsiteX29" fmla="*/ 2655553 w 2787150"/>
                <a:gd name="connsiteY29" fmla="*/ 1509485 h 1973943"/>
                <a:gd name="connsiteX30" fmla="*/ 2655553 w 2787150"/>
                <a:gd name="connsiteY30" fmla="*/ 1843314 h 1973943"/>
                <a:gd name="connsiteX31" fmla="*/ 2582981 w 2787150"/>
                <a:gd name="connsiteY31" fmla="*/ 1857828 h 1973943"/>
                <a:gd name="connsiteX32" fmla="*/ 2394295 w 2787150"/>
                <a:gd name="connsiteY32" fmla="*/ 1886857 h 1973943"/>
                <a:gd name="connsiteX33" fmla="*/ 2278181 w 2787150"/>
                <a:gd name="connsiteY33" fmla="*/ 1872343 h 1973943"/>
                <a:gd name="connsiteX34" fmla="*/ 2234638 w 2787150"/>
                <a:gd name="connsiteY34" fmla="*/ 1828800 h 1973943"/>
                <a:gd name="connsiteX35" fmla="*/ 2191095 w 2787150"/>
                <a:gd name="connsiteY35" fmla="*/ 1814285 h 1973943"/>
                <a:gd name="connsiteX36" fmla="*/ 2089495 w 2787150"/>
                <a:gd name="connsiteY36" fmla="*/ 1770743 h 1973943"/>
                <a:gd name="connsiteX37" fmla="*/ 2045953 w 2787150"/>
                <a:gd name="connsiteY37" fmla="*/ 1785257 h 1973943"/>
                <a:gd name="connsiteX38" fmla="*/ 2016924 w 2787150"/>
                <a:gd name="connsiteY38" fmla="*/ 1843314 h 1973943"/>
                <a:gd name="connsiteX39" fmla="*/ 1973381 w 2787150"/>
                <a:gd name="connsiteY39" fmla="*/ 1886857 h 1973943"/>
                <a:gd name="connsiteX40" fmla="*/ 1915324 w 2787150"/>
                <a:gd name="connsiteY40" fmla="*/ 1959428 h 1973943"/>
                <a:gd name="connsiteX41" fmla="*/ 1842753 w 2787150"/>
                <a:gd name="connsiteY41" fmla="*/ 1930400 h 1973943"/>
                <a:gd name="connsiteX42" fmla="*/ 1741153 w 2787150"/>
                <a:gd name="connsiteY42" fmla="*/ 1886857 h 1973943"/>
                <a:gd name="connsiteX43" fmla="*/ 1625038 w 2787150"/>
                <a:gd name="connsiteY43" fmla="*/ 1785257 h 1973943"/>
                <a:gd name="connsiteX44" fmla="*/ 1450867 w 2787150"/>
                <a:gd name="connsiteY44" fmla="*/ 1814285 h 1973943"/>
                <a:gd name="connsiteX45" fmla="*/ 1392810 w 2787150"/>
                <a:gd name="connsiteY45" fmla="*/ 1828800 h 1973943"/>
                <a:gd name="connsiteX46" fmla="*/ 1320238 w 2787150"/>
                <a:gd name="connsiteY46" fmla="*/ 1843314 h 1973943"/>
                <a:gd name="connsiteX47" fmla="*/ 1276695 w 2787150"/>
                <a:gd name="connsiteY47" fmla="*/ 1872343 h 1973943"/>
                <a:gd name="connsiteX48" fmla="*/ 1218638 w 2787150"/>
                <a:gd name="connsiteY48" fmla="*/ 1915885 h 1973943"/>
                <a:gd name="connsiteX49" fmla="*/ 1146067 w 2787150"/>
                <a:gd name="connsiteY49" fmla="*/ 1944914 h 1973943"/>
                <a:gd name="connsiteX50" fmla="*/ 1058981 w 2787150"/>
                <a:gd name="connsiteY50" fmla="*/ 1973943 h 1973943"/>
                <a:gd name="connsiteX51" fmla="*/ 942867 w 2787150"/>
                <a:gd name="connsiteY51" fmla="*/ 1944914 h 1973943"/>
                <a:gd name="connsiteX52" fmla="*/ 826753 w 2787150"/>
                <a:gd name="connsiteY52" fmla="*/ 1886857 h 1973943"/>
                <a:gd name="connsiteX53" fmla="*/ 768695 w 2787150"/>
                <a:gd name="connsiteY53" fmla="*/ 1872343 h 1973943"/>
                <a:gd name="connsiteX54" fmla="*/ 681610 w 2787150"/>
                <a:gd name="connsiteY54" fmla="*/ 1843314 h 1973943"/>
                <a:gd name="connsiteX55" fmla="*/ 638067 w 2787150"/>
                <a:gd name="connsiteY55" fmla="*/ 1814285 h 1973943"/>
                <a:gd name="connsiteX56" fmla="*/ 550981 w 2787150"/>
                <a:gd name="connsiteY56" fmla="*/ 1741714 h 1973943"/>
                <a:gd name="connsiteX57" fmla="*/ 492924 w 2787150"/>
                <a:gd name="connsiteY57" fmla="*/ 1727200 h 1973943"/>
                <a:gd name="connsiteX58" fmla="*/ 449381 w 2787150"/>
                <a:gd name="connsiteY58" fmla="*/ 1712685 h 1973943"/>
                <a:gd name="connsiteX59" fmla="*/ 318753 w 2787150"/>
                <a:gd name="connsiteY59" fmla="*/ 1727200 h 1973943"/>
                <a:gd name="connsiteX60" fmla="*/ 101038 w 2787150"/>
                <a:gd name="connsiteY60" fmla="*/ 1698171 h 1973943"/>
                <a:gd name="connsiteX61" fmla="*/ 13953 w 2787150"/>
                <a:gd name="connsiteY61" fmla="*/ 1640114 h 1973943"/>
                <a:gd name="connsiteX62" fmla="*/ 57495 w 2787150"/>
                <a:gd name="connsiteY62" fmla="*/ 1465943 h 1973943"/>
                <a:gd name="connsiteX63" fmla="*/ 115553 w 2787150"/>
                <a:gd name="connsiteY63" fmla="*/ 1364343 h 1973943"/>
                <a:gd name="connsiteX64" fmla="*/ 159095 w 2787150"/>
                <a:gd name="connsiteY64" fmla="*/ 1349828 h 1973943"/>
                <a:gd name="connsiteX65" fmla="*/ 362295 w 2787150"/>
                <a:gd name="connsiteY65" fmla="*/ 1320800 h 1973943"/>
                <a:gd name="connsiteX66" fmla="*/ 376810 w 2787150"/>
                <a:gd name="connsiteY66" fmla="*/ 1059543 h 1973943"/>
                <a:gd name="connsiteX67" fmla="*/ 391324 w 2787150"/>
                <a:gd name="connsiteY67" fmla="*/ 1001485 h 1973943"/>
                <a:gd name="connsiteX68" fmla="*/ 434867 w 2787150"/>
                <a:gd name="connsiteY68" fmla="*/ 943428 h 1973943"/>
                <a:gd name="connsiteX69" fmla="*/ 478410 w 2787150"/>
                <a:gd name="connsiteY69" fmla="*/ 928914 h 1973943"/>
                <a:gd name="connsiteX70" fmla="*/ 536467 w 2787150"/>
                <a:gd name="connsiteY70" fmla="*/ 899885 h 1973943"/>
                <a:gd name="connsiteX71" fmla="*/ 580010 w 2787150"/>
                <a:gd name="connsiteY71" fmla="*/ 812800 h 1973943"/>
                <a:gd name="connsiteX72" fmla="*/ 550981 w 2787150"/>
                <a:gd name="connsiteY72" fmla="*/ 725714 h 1973943"/>
                <a:gd name="connsiteX73" fmla="*/ 594524 w 2787150"/>
                <a:gd name="connsiteY73" fmla="*/ 696685 h 1973943"/>
                <a:gd name="connsiteX74" fmla="*/ 667095 w 2787150"/>
                <a:gd name="connsiteY74" fmla="*/ 667657 h 1973943"/>
                <a:gd name="connsiteX75" fmla="*/ 638067 w 2787150"/>
                <a:gd name="connsiteY75" fmla="*/ 580571 h 1973943"/>
                <a:gd name="connsiteX76" fmla="*/ 638067 w 2787150"/>
                <a:gd name="connsiteY76" fmla="*/ 580571 h 197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87150" h="1973943">
                  <a:moveTo>
                    <a:pt x="638067" y="580571"/>
                  </a:moveTo>
                  <a:cubicBezTo>
                    <a:pt x="690105" y="450473"/>
                    <a:pt x="639071" y="550426"/>
                    <a:pt x="768695" y="406400"/>
                  </a:cubicBezTo>
                  <a:cubicBezTo>
                    <a:pt x="862017" y="302709"/>
                    <a:pt x="696517" y="437328"/>
                    <a:pt x="870295" y="290285"/>
                  </a:cubicBezTo>
                  <a:cubicBezTo>
                    <a:pt x="907228" y="259034"/>
                    <a:pt x="939474" y="214935"/>
                    <a:pt x="986410" y="203200"/>
                  </a:cubicBezTo>
                  <a:cubicBezTo>
                    <a:pt x="1005007" y="198550"/>
                    <a:pt x="1067191" y="184580"/>
                    <a:pt x="1088010" y="174171"/>
                  </a:cubicBezTo>
                  <a:cubicBezTo>
                    <a:pt x="1103612" y="166370"/>
                    <a:pt x="1117039" y="154819"/>
                    <a:pt x="1131553" y="145143"/>
                  </a:cubicBezTo>
                  <a:cubicBezTo>
                    <a:pt x="1141229" y="125790"/>
                    <a:pt x="1148005" y="104692"/>
                    <a:pt x="1160581" y="87085"/>
                  </a:cubicBezTo>
                  <a:cubicBezTo>
                    <a:pt x="1172512" y="70382"/>
                    <a:pt x="1190983" y="59312"/>
                    <a:pt x="1204124" y="43543"/>
                  </a:cubicBezTo>
                  <a:cubicBezTo>
                    <a:pt x="1215292" y="30142"/>
                    <a:pt x="1223477" y="14514"/>
                    <a:pt x="1233153" y="0"/>
                  </a:cubicBezTo>
                  <a:cubicBezTo>
                    <a:pt x="1286372" y="4838"/>
                    <a:pt x="1339909" y="6957"/>
                    <a:pt x="1392810" y="14514"/>
                  </a:cubicBezTo>
                  <a:cubicBezTo>
                    <a:pt x="1407956" y="16678"/>
                    <a:pt x="1422669" y="22186"/>
                    <a:pt x="1436353" y="29028"/>
                  </a:cubicBezTo>
                  <a:cubicBezTo>
                    <a:pt x="1451955" y="36829"/>
                    <a:pt x="1462615" y="55674"/>
                    <a:pt x="1479895" y="58057"/>
                  </a:cubicBezTo>
                  <a:cubicBezTo>
                    <a:pt x="1604874" y="75295"/>
                    <a:pt x="1731476" y="77409"/>
                    <a:pt x="1857267" y="87085"/>
                  </a:cubicBezTo>
                  <a:cubicBezTo>
                    <a:pt x="1878171" y="118441"/>
                    <a:pt x="1895347" y="135933"/>
                    <a:pt x="1900810" y="174171"/>
                  </a:cubicBezTo>
                  <a:cubicBezTo>
                    <a:pt x="1908367" y="227072"/>
                    <a:pt x="1909423" y="280716"/>
                    <a:pt x="1915324" y="333828"/>
                  </a:cubicBezTo>
                  <a:cubicBezTo>
                    <a:pt x="1919102" y="367829"/>
                    <a:pt x="1917133" y="403664"/>
                    <a:pt x="1929838" y="435428"/>
                  </a:cubicBezTo>
                  <a:cubicBezTo>
                    <a:pt x="1946565" y="477245"/>
                    <a:pt x="1981959" y="481830"/>
                    <a:pt x="2016924" y="493485"/>
                  </a:cubicBezTo>
                  <a:cubicBezTo>
                    <a:pt x="2031438" y="503161"/>
                    <a:pt x="2044865" y="514713"/>
                    <a:pt x="2060467" y="522514"/>
                  </a:cubicBezTo>
                  <a:cubicBezTo>
                    <a:pt x="2176408" y="580484"/>
                    <a:pt x="2110963" y="425793"/>
                    <a:pt x="2089495" y="769257"/>
                  </a:cubicBezTo>
                  <a:cubicBezTo>
                    <a:pt x="2094333" y="788609"/>
                    <a:pt x="2094113" y="809994"/>
                    <a:pt x="2104010" y="827314"/>
                  </a:cubicBezTo>
                  <a:cubicBezTo>
                    <a:pt x="2136510" y="884187"/>
                    <a:pt x="2176796" y="876748"/>
                    <a:pt x="2234638" y="899885"/>
                  </a:cubicBezTo>
                  <a:cubicBezTo>
                    <a:pt x="2258829" y="909561"/>
                    <a:pt x="2283554" y="917996"/>
                    <a:pt x="2307210" y="928914"/>
                  </a:cubicBezTo>
                  <a:cubicBezTo>
                    <a:pt x="2346500" y="947048"/>
                    <a:pt x="2381343" y="976476"/>
                    <a:pt x="2423324" y="986971"/>
                  </a:cubicBezTo>
                  <a:cubicBezTo>
                    <a:pt x="2505314" y="1007468"/>
                    <a:pt x="2461820" y="997573"/>
                    <a:pt x="2553953" y="1016000"/>
                  </a:cubicBezTo>
                  <a:cubicBezTo>
                    <a:pt x="2573305" y="1030514"/>
                    <a:pt x="2591497" y="1046722"/>
                    <a:pt x="2612010" y="1059543"/>
                  </a:cubicBezTo>
                  <a:cubicBezTo>
                    <a:pt x="2630358" y="1071010"/>
                    <a:pt x="2654768" y="1073272"/>
                    <a:pt x="2670067" y="1088571"/>
                  </a:cubicBezTo>
                  <a:cubicBezTo>
                    <a:pt x="2680885" y="1099389"/>
                    <a:pt x="2679743" y="1117600"/>
                    <a:pt x="2684581" y="1132114"/>
                  </a:cubicBezTo>
                  <a:cubicBezTo>
                    <a:pt x="2689232" y="1187928"/>
                    <a:pt x="2715093" y="1353747"/>
                    <a:pt x="2684581" y="1422400"/>
                  </a:cubicBezTo>
                  <a:cubicBezTo>
                    <a:pt x="2678367" y="1436381"/>
                    <a:pt x="2655552" y="1432076"/>
                    <a:pt x="2641038" y="1436914"/>
                  </a:cubicBezTo>
                  <a:cubicBezTo>
                    <a:pt x="2645876" y="1461104"/>
                    <a:pt x="2646391" y="1486580"/>
                    <a:pt x="2655553" y="1509485"/>
                  </a:cubicBezTo>
                  <a:cubicBezTo>
                    <a:pt x="2717862" y="1665259"/>
                    <a:pt x="2787150" y="1530770"/>
                    <a:pt x="2655553" y="1843314"/>
                  </a:cubicBezTo>
                  <a:cubicBezTo>
                    <a:pt x="2645980" y="1866050"/>
                    <a:pt x="2607253" y="1853415"/>
                    <a:pt x="2582981" y="1857828"/>
                  </a:cubicBezTo>
                  <a:cubicBezTo>
                    <a:pt x="2509116" y="1871258"/>
                    <a:pt x="2470432" y="1875981"/>
                    <a:pt x="2394295" y="1886857"/>
                  </a:cubicBezTo>
                  <a:cubicBezTo>
                    <a:pt x="2355590" y="1882019"/>
                    <a:pt x="2314838" y="1885673"/>
                    <a:pt x="2278181" y="1872343"/>
                  </a:cubicBezTo>
                  <a:cubicBezTo>
                    <a:pt x="2258890" y="1865328"/>
                    <a:pt x="2251717" y="1840186"/>
                    <a:pt x="2234638" y="1828800"/>
                  </a:cubicBezTo>
                  <a:cubicBezTo>
                    <a:pt x="2221908" y="1820313"/>
                    <a:pt x="2204779" y="1821127"/>
                    <a:pt x="2191095" y="1814285"/>
                  </a:cubicBezTo>
                  <a:cubicBezTo>
                    <a:pt x="2090865" y="1764170"/>
                    <a:pt x="2210322" y="1800949"/>
                    <a:pt x="2089495" y="1770743"/>
                  </a:cubicBezTo>
                  <a:cubicBezTo>
                    <a:pt x="2074981" y="1775581"/>
                    <a:pt x="2056771" y="1774439"/>
                    <a:pt x="2045953" y="1785257"/>
                  </a:cubicBezTo>
                  <a:cubicBezTo>
                    <a:pt x="2030654" y="1800556"/>
                    <a:pt x="2029500" y="1825708"/>
                    <a:pt x="2016924" y="1843314"/>
                  </a:cubicBezTo>
                  <a:cubicBezTo>
                    <a:pt x="2004993" y="1860017"/>
                    <a:pt x="1987895" y="1872343"/>
                    <a:pt x="1973381" y="1886857"/>
                  </a:cubicBezTo>
                  <a:cubicBezTo>
                    <a:pt x="1964318" y="1914046"/>
                    <a:pt x="1959092" y="1959428"/>
                    <a:pt x="1915324" y="1959428"/>
                  </a:cubicBezTo>
                  <a:cubicBezTo>
                    <a:pt x="1889270" y="1959428"/>
                    <a:pt x="1867148" y="1939548"/>
                    <a:pt x="1842753" y="1930400"/>
                  </a:cubicBezTo>
                  <a:cubicBezTo>
                    <a:pt x="1757332" y="1898367"/>
                    <a:pt x="1843089" y="1937824"/>
                    <a:pt x="1741153" y="1886857"/>
                  </a:cubicBezTo>
                  <a:cubicBezTo>
                    <a:pt x="1714660" y="1851533"/>
                    <a:pt x="1678730" y="1788416"/>
                    <a:pt x="1625038" y="1785257"/>
                  </a:cubicBezTo>
                  <a:cubicBezTo>
                    <a:pt x="1566282" y="1781801"/>
                    <a:pt x="1508717" y="1803438"/>
                    <a:pt x="1450867" y="1814285"/>
                  </a:cubicBezTo>
                  <a:cubicBezTo>
                    <a:pt x="1431261" y="1817961"/>
                    <a:pt x="1412283" y="1824473"/>
                    <a:pt x="1392810" y="1828800"/>
                  </a:cubicBezTo>
                  <a:cubicBezTo>
                    <a:pt x="1368728" y="1834152"/>
                    <a:pt x="1344429" y="1838476"/>
                    <a:pt x="1320238" y="1843314"/>
                  </a:cubicBezTo>
                  <a:cubicBezTo>
                    <a:pt x="1305724" y="1852990"/>
                    <a:pt x="1290890" y="1862204"/>
                    <a:pt x="1276695" y="1872343"/>
                  </a:cubicBezTo>
                  <a:cubicBezTo>
                    <a:pt x="1257011" y="1886403"/>
                    <a:pt x="1239784" y="1904137"/>
                    <a:pt x="1218638" y="1915885"/>
                  </a:cubicBezTo>
                  <a:cubicBezTo>
                    <a:pt x="1195863" y="1928538"/>
                    <a:pt x="1170552" y="1936010"/>
                    <a:pt x="1146067" y="1944914"/>
                  </a:cubicBezTo>
                  <a:cubicBezTo>
                    <a:pt x="1117310" y="1955371"/>
                    <a:pt x="1058981" y="1973943"/>
                    <a:pt x="1058981" y="1973943"/>
                  </a:cubicBezTo>
                  <a:cubicBezTo>
                    <a:pt x="1020276" y="1964267"/>
                    <a:pt x="980223" y="1958922"/>
                    <a:pt x="942867" y="1944914"/>
                  </a:cubicBezTo>
                  <a:cubicBezTo>
                    <a:pt x="902349" y="1929720"/>
                    <a:pt x="868734" y="1897352"/>
                    <a:pt x="826753" y="1886857"/>
                  </a:cubicBezTo>
                  <a:cubicBezTo>
                    <a:pt x="807400" y="1882019"/>
                    <a:pt x="787802" y="1878075"/>
                    <a:pt x="768695" y="1872343"/>
                  </a:cubicBezTo>
                  <a:cubicBezTo>
                    <a:pt x="739387" y="1863551"/>
                    <a:pt x="681610" y="1843314"/>
                    <a:pt x="681610" y="1843314"/>
                  </a:cubicBezTo>
                  <a:cubicBezTo>
                    <a:pt x="667096" y="1833638"/>
                    <a:pt x="651468" y="1825452"/>
                    <a:pt x="638067" y="1814285"/>
                  </a:cubicBezTo>
                  <a:cubicBezTo>
                    <a:pt x="601144" y="1783516"/>
                    <a:pt x="595494" y="1760791"/>
                    <a:pt x="550981" y="1741714"/>
                  </a:cubicBezTo>
                  <a:cubicBezTo>
                    <a:pt x="532646" y="1733856"/>
                    <a:pt x="512104" y="1732680"/>
                    <a:pt x="492924" y="1727200"/>
                  </a:cubicBezTo>
                  <a:cubicBezTo>
                    <a:pt x="478213" y="1722997"/>
                    <a:pt x="463895" y="1717523"/>
                    <a:pt x="449381" y="1712685"/>
                  </a:cubicBezTo>
                  <a:cubicBezTo>
                    <a:pt x="405838" y="1717523"/>
                    <a:pt x="362564" y="1727200"/>
                    <a:pt x="318753" y="1727200"/>
                  </a:cubicBezTo>
                  <a:cubicBezTo>
                    <a:pt x="265468" y="1727200"/>
                    <a:pt x="159738" y="1707954"/>
                    <a:pt x="101038" y="1698171"/>
                  </a:cubicBezTo>
                  <a:cubicBezTo>
                    <a:pt x="72010" y="1678819"/>
                    <a:pt x="8218" y="1674527"/>
                    <a:pt x="13953" y="1640114"/>
                  </a:cubicBezTo>
                  <a:cubicBezTo>
                    <a:pt x="51926" y="1412270"/>
                    <a:pt x="0" y="1695916"/>
                    <a:pt x="57495" y="1465943"/>
                  </a:cubicBezTo>
                  <a:cubicBezTo>
                    <a:pt x="71386" y="1410381"/>
                    <a:pt x="63669" y="1398933"/>
                    <a:pt x="115553" y="1364343"/>
                  </a:cubicBezTo>
                  <a:cubicBezTo>
                    <a:pt x="128283" y="1355856"/>
                    <a:pt x="144029" y="1352487"/>
                    <a:pt x="159095" y="1349828"/>
                  </a:cubicBezTo>
                  <a:cubicBezTo>
                    <a:pt x="226475" y="1337937"/>
                    <a:pt x="294562" y="1330476"/>
                    <a:pt x="362295" y="1320800"/>
                  </a:cubicBezTo>
                  <a:cubicBezTo>
                    <a:pt x="367133" y="1233714"/>
                    <a:pt x="368913" y="1146405"/>
                    <a:pt x="376810" y="1059543"/>
                  </a:cubicBezTo>
                  <a:cubicBezTo>
                    <a:pt x="378616" y="1039677"/>
                    <a:pt x="382403" y="1019327"/>
                    <a:pt x="391324" y="1001485"/>
                  </a:cubicBezTo>
                  <a:cubicBezTo>
                    <a:pt x="402142" y="979848"/>
                    <a:pt x="416283" y="958914"/>
                    <a:pt x="434867" y="943428"/>
                  </a:cubicBezTo>
                  <a:cubicBezTo>
                    <a:pt x="446620" y="933634"/>
                    <a:pt x="464348" y="934941"/>
                    <a:pt x="478410" y="928914"/>
                  </a:cubicBezTo>
                  <a:cubicBezTo>
                    <a:pt x="498297" y="920391"/>
                    <a:pt x="517115" y="909561"/>
                    <a:pt x="536467" y="899885"/>
                  </a:cubicBezTo>
                  <a:cubicBezTo>
                    <a:pt x="547881" y="882765"/>
                    <a:pt x="582871" y="838552"/>
                    <a:pt x="580010" y="812800"/>
                  </a:cubicBezTo>
                  <a:cubicBezTo>
                    <a:pt x="576631" y="782388"/>
                    <a:pt x="560657" y="754743"/>
                    <a:pt x="550981" y="725714"/>
                  </a:cubicBezTo>
                  <a:cubicBezTo>
                    <a:pt x="565495" y="716038"/>
                    <a:pt x="577317" y="699553"/>
                    <a:pt x="594524" y="696685"/>
                  </a:cubicBezTo>
                  <a:cubicBezTo>
                    <a:pt x="677150" y="682914"/>
                    <a:pt x="603888" y="762470"/>
                    <a:pt x="667095" y="667657"/>
                  </a:cubicBezTo>
                  <a:cubicBezTo>
                    <a:pt x="657419" y="638628"/>
                    <a:pt x="628391" y="609600"/>
                    <a:pt x="638067" y="580571"/>
                  </a:cubicBezTo>
                  <a:lnTo>
                    <a:pt x="638067" y="580571"/>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0734" name="TextBox 27"/>
          <p:cNvSpPr txBox="1">
            <a:spLocks noChangeArrowheads="1"/>
          </p:cNvSpPr>
          <p:nvPr/>
        </p:nvSpPr>
        <p:spPr bwMode="auto">
          <a:xfrm rot="5400000">
            <a:off x="5453857" y="5377656"/>
            <a:ext cx="762000" cy="369887"/>
          </a:xfrm>
          <a:prstGeom prst="rect">
            <a:avLst/>
          </a:prstGeom>
          <a:noFill/>
          <a:ln w="9525">
            <a:solidFill>
              <a:schemeClr val="tx1"/>
            </a:solidFill>
            <a:miter lim="800000"/>
            <a:headEnd/>
            <a:tailEnd/>
          </a:ln>
        </p:spPr>
        <p:txBody>
          <a:bodyPr>
            <a:spAutoFit/>
          </a:bodyPr>
          <a:lstStyle/>
          <a:p>
            <a:endParaRPr lang="en-US"/>
          </a:p>
        </p:txBody>
      </p:sp>
      <p:sp>
        <p:nvSpPr>
          <p:cNvPr id="30735" name="TextBox 28"/>
          <p:cNvSpPr txBox="1">
            <a:spLocks noChangeArrowheads="1"/>
          </p:cNvSpPr>
          <p:nvPr/>
        </p:nvSpPr>
        <p:spPr bwMode="auto">
          <a:xfrm>
            <a:off x="4648200" y="5181600"/>
            <a:ext cx="1371600" cy="369888"/>
          </a:xfrm>
          <a:prstGeom prst="rect">
            <a:avLst/>
          </a:prstGeom>
          <a:noFill/>
          <a:ln w="9525">
            <a:solidFill>
              <a:schemeClr val="tx1"/>
            </a:solidFill>
            <a:miter lim="800000"/>
            <a:headEnd/>
            <a:tailEnd/>
          </a:ln>
        </p:spPr>
        <p:txBody>
          <a:bodyPr>
            <a:spAutoFit/>
          </a:bodyPr>
          <a:lstStyle/>
          <a:p>
            <a:endParaRPr lang="en-US"/>
          </a:p>
        </p:txBody>
      </p:sp>
      <p:sp>
        <p:nvSpPr>
          <p:cNvPr id="30736" name="TextBox 29"/>
          <p:cNvSpPr txBox="1">
            <a:spLocks noChangeArrowheads="1"/>
          </p:cNvSpPr>
          <p:nvPr/>
        </p:nvSpPr>
        <p:spPr bwMode="auto">
          <a:xfrm rot="5400000">
            <a:off x="4458494" y="5377656"/>
            <a:ext cx="762000" cy="369888"/>
          </a:xfrm>
          <a:prstGeom prst="rect">
            <a:avLst/>
          </a:prstGeom>
          <a:noFill/>
          <a:ln w="9525">
            <a:solidFill>
              <a:schemeClr val="tx1"/>
            </a:solidFill>
            <a:miter lim="800000"/>
            <a:headEnd/>
            <a:tailEnd/>
          </a:ln>
        </p:spPr>
        <p:txBody>
          <a:bodyPr>
            <a:spAutoFit/>
          </a:bodyPr>
          <a:lstStyle/>
          <a:p>
            <a:endParaRPr lang="en-US"/>
          </a:p>
        </p:txBody>
      </p:sp>
      <p:sp>
        <p:nvSpPr>
          <p:cNvPr id="30737" name="TextBox 30"/>
          <p:cNvSpPr txBox="1">
            <a:spLocks noChangeArrowheads="1"/>
          </p:cNvSpPr>
          <p:nvPr/>
        </p:nvSpPr>
        <p:spPr bwMode="auto">
          <a:xfrm rot="5400000">
            <a:off x="4944269" y="5377656"/>
            <a:ext cx="762000" cy="369888"/>
          </a:xfrm>
          <a:prstGeom prst="rect">
            <a:avLst/>
          </a:prstGeom>
          <a:noFill/>
          <a:ln w="9525">
            <a:solidFill>
              <a:schemeClr val="tx1"/>
            </a:solidFill>
            <a:miter lim="800000"/>
            <a:headEnd/>
            <a:tailEnd/>
          </a:ln>
        </p:spPr>
        <p:txBody>
          <a:bodyPr>
            <a:spAutoFit/>
          </a:bodyPr>
          <a:lstStyle/>
          <a:p>
            <a:endParaRPr lang="en-US"/>
          </a:p>
        </p:txBody>
      </p:sp>
      <p:sp>
        <p:nvSpPr>
          <p:cNvPr id="32" name="TextBox 31"/>
          <p:cNvSpPr txBox="1"/>
          <p:nvPr/>
        </p:nvSpPr>
        <p:spPr>
          <a:xfrm>
            <a:off x="7315200" y="5456238"/>
            <a:ext cx="325438" cy="36830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t>?</a:t>
            </a:r>
          </a:p>
        </p:txBody>
      </p:sp>
      <p:cxnSp>
        <p:nvCxnSpPr>
          <p:cNvPr id="33" name="Straight Arrow Connector 32"/>
          <p:cNvCxnSpPr/>
          <p:nvPr/>
        </p:nvCxnSpPr>
        <p:spPr>
          <a:xfrm>
            <a:off x="7162800" y="2209800"/>
            <a:ext cx="17526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740" name="TextBox 33"/>
          <p:cNvSpPr txBox="1">
            <a:spLocks noChangeArrowheads="1"/>
          </p:cNvSpPr>
          <p:nvPr/>
        </p:nvSpPr>
        <p:spPr bwMode="auto">
          <a:xfrm rot="2384350">
            <a:off x="6854825" y="3136900"/>
            <a:ext cx="2262188" cy="369888"/>
          </a:xfrm>
          <a:prstGeom prst="rect">
            <a:avLst/>
          </a:prstGeom>
          <a:noFill/>
          <a:ln w="9525">
            <a:noFill/>
            <a:miter lim="800000"/>
            <a:headEnd/>
            <a:tailEnd/>
          </a:ln>
        </p:spPr>
        <p:txBody>
          <a:bodyPr wrap="none">
            <a:spAutoFit/>
          </a:bodyPr>
          <a:lstStyle/>
          <a:p>
            <a:r>
              <a:rPr lang="en-US" sz="1800"/>
              <a:t>Increasing Elevation</a:t>
            </a:r>
          </a:p>
        </p:txBody>
      </p:sp>
      <p:sp>
        <p:nvSpPr>
          <p:cNvPr id="30741" name="Rectangle 34"/>
          <p:cNvSpPr>
            <a:spLocks noChangeArrowheads="1"/>
          </p:cNvSpPr>
          <p:nvPr/>
        </p:nvSpPr>
        <p:spPr bwMode="auto">
          <a:xfrm>
            <a:off x="2133600" y="4737100"/>
            <a:ext cx="6210300" cy="338138"/>
          </a:xfrm>
          <a:prstGeom prst="rect">
            <a:avLst/>
          </a:prstGeom>
          <a:noFill/>
          <a:ln w="9525">
            <a:noFill/>
            <a:miter lim="800000"/>
            <a:headEnd/>
            <a:tailEnd/>
          </a:ln>
        </p:spPr>
        <p:txBody>
          <a:bodyPr>
            <a:spAutoFit/>
          </a:bodyPr>
          <a:lstStyle/>
          <a:p>
            <a:r>
              <a:rPr lang="en-US" sz="1600">
                <a:latin typeface="Times New Roman" pitchFamily="18" charset="0"/>
                <a:cs typeface="Times New Roman" pitchFamily="18" charset="0"/>
              </a:rPr>
              <a:t>Gridding high/deep topography to netCDF </a:t>
            </a:r>
          </a:p>
        </p:txBody>
      </p:sp>
      <p:sp>
        <p:nvSpPr>
          <p:cNvPr id="30742" name="TextBox 35"/>
          <p:cNvSpPr txBox="1">
            <a:spLocks noChangeArrowheads="1"/>
          </p:cNvSpPr>
          <p:nvPr/>
        </p:nvSpPr>
        <p:spPr bwMode="auto">
          <a:xfrm>
            <a:off x="6608763" y="5410200"/>
            <a:ext cx="477837" cy="461963"/>
          </a:xfrm>
          <a:prstGeom prst="rect">
            <a:avLst/>
          </a:prstGeom>
          <a:noFill/>
          <a:ln w="9525">
            <a:noFill/>
            <a:miter lim="800000"/>
            <a:headEnd/>
            <a:tailEnd/>
          </a:ln>
        </p:spPr>
        <p:txBody>
          <a:bodyPr>
            <a:spAutoFit/>
          </a:bodyPr>
          <a:lstStyle/>
          <a:p>
            <a:r>
              <a:rPr lang="en-US" b="1"/>
              <a:t>=</a:t>
            </a:r>
          </a:p>
        </p:txBody>
      </p:sp>
      <p:sp>
        <p:nvSpPr>
          <p:cNvPr id="30743" name="TextBox 36"/>
          <p:cNvSpPr txBox="1">
            <a:spLocks noChangeArrowheads="1"/>
          </p:cNvSpPr>
          <p:nvPr/>
        </p:nvSpPr>
        <p:spPr bwMode="auto">
          <a:xfrm>
            <a:off x="3979863" y="5334000"/>
            <a:ext cx="363537" cy="461963"/>
          </a:xfrm>
          <a:prstGeom prst="rect">
            <a:avLst/>
          </a:prstGeom>
          <a:noFill/>
          <a:ln w="9525">
            <a:noFill/>
            <a:miter lim="800000"/>
            <a:headEnd/>
            <a:tailEnd/>
          </a:ln>
        </p:spPr>
        <p:txBody>
          <a:bodyPr wrap="none">
            <a:spAutoFit/>
          </a:bodyPr>
          <a:lstStyle/>
          <a:p>
            <a:r>
              <a:rPr lang="en-US" b="1"/>
              <a:t>+</a:t>
            </a:r>
          </a:p>
        </p:txBody>
      </p:sp>
      <p:sp>
        <p:nvSpPr>
          <p:cNvPr id="38" name="TextBox 37"/>
          <p:cNvSpPr txBox="1"/>
          <p:nvPr/>
        </p:nvSpPr>
        <p:spPr>
          <a:xfrm>
            <a:off x="2133600" y="6096000"/>
            <a:ext cx="1524000" cy="304800"/>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spAutoFit/>
          </a:bodyPr>
          <a:lstStyle/>
          <a:p>
            <a:pPr>
              <a:defRPr/>
            </a:pPr>
            <a:r>
              <a:rPr lang="en-US" sz="1400" dirty="0"/>
              <a:t>GIS geometries</a:t>
            </a:r>
          </a:p>
        </p:txBody>
      </p:sp>
      <p:sp>
        <p:nvSpPr>
          <p:cNvPr id="39" name="TextBox 38"/>
          <p:cNvSpPr txBox="1"/>
          <p:nvPr/>
        </p:nvSpPr>
        <p:spPr>
          <a:xfrm>
            <a:off x="4271963" y="6100763"/>
            <a:ext cx="2219325" cy="307975"/>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spAutoFit/>
          </a:bodyPr>
          <a:lstStyle/>
          <a:p>
            <a:pPr>
              <a:defRPr/>
            </a:pPr>
            <a:r>
              <a:rPr lang="en-US" sz="1400" dirty="0"/>
              <a:t>Tiles at different scales</a:t>
            </a:r>
          </a:p>
        </p:txBody>
      </p:sp>
      <p:pic>
        <p:nvPicPr>
          <p:cNvPr id="30746" name="Picture 3"/>
          <p:cNvPicPr>
            <a:picLocks noChangeAspect="1" noChangeArrowheads="1"/>
          </p:cNvPicPr>
          <p:nvPr/>
        </p:nvPicPr>
        <p:blipFill>
          <a:blip r:embed="rId3"/>
          <a:srcRect/>
          <a:stretch>
            <a:fillRect/>
          </a:stretch>
        </p:blipFill>
        <p:spPr bwMode="auto">
          <a:xfrm>
            <a:off x="152400" y="228600"/>
            <a:ext cx="508000" cy="533400"/>
          </a:xfrm>
          <a:prstGeom prst="rect">
            <a:avLst/>
          </a:prstGeom>
          <a:noFill/>
          <a:ln w="9525">
            <a:noFill/>
            <a:miter lim="800000"/>
            <a:headEnd/>
            <a:tailEnd/>
          </a:ln>
        </p:spPr>
      </p:pic>
      <p:sp>
        <p:nvSpPr>
          <p:cNvPr id="40" name="Rectangle 39"/>
          <p:cNvSpPr/>
          <p:nvPr/>
        </p:nvSpPr>
        <p:spPr>
          <a:xfrm>
            <a:off x="76200" y="652463"/>
            <a:ext cx="674688" cy="338137"/>
          </a:xfrm>
          <a:prstGeom prst="rect">
            <a:avLst/>
          </a:prstGeom>
        </p:spPr>
        <p:txBody>
          <a:bodyPr wrap="none">
            <a:spAutoFit/>
          </a:bodyPr>
          <a:lstStyle/>
          <a:p>
            <a:pPr fontAlgn="auto">
              <a:spcBef>
                <a:spcPts val="0"/>
              </a:spcBef>
              <a:spcAft>
                <a:spcPts val="0"/>
              </a:spcAft>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latin typeface="+mn-lt"/>
              <a:ea typeface="ＭＳ Ｐゴシック" pitchFamily="1" charset="-128"/>
            </a:endParaRPr>
          </a:p>
        </p:txBody>
      </p:sp>
      <p:sp>
        <p:nvSpPr>
          <p:cNvPr id="42" name="Rounded Rectangle 41"/>
          <p:cNvSpPr>
            <a:spLocks noChangeArrowheads="1"/>
          </p:cNvSpPr>
          <p:nvPr/>
        </p:nvSpPr>
        <p:spPr bwMode="auto">
          <a:xfrm>
            <a:off x="2438400" y="76200"/>
            <a:ext cx="6629400" cy="660400"/>
          </a:xfrm>
          <a:prstGeom prst="roundRect">
            <a:avLst>
              <a:gd name="adj" fmla="val 11319"/>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a:solidFill>
                  <a:srgbClr val="000000"/>
                </a:solidFill>
                <a:latin typeface="Calibri" pitchFamily="-106" charset="0"/>
                <a:ea typeface="ＭＳ Ｐゴシック" pitchFamily="1" charset="-128"/>
              </a:rPr>
              <a:t>Advanced Tasks: GIS to </a:t>
            </a:r>
            <a:r>
              <a:rPr lang="en-US" sz="3200" b="1" kern="0" dirty="0" err="1">
                <a:solidFill>
                  <a:srgbClr val="000000"/>
                </a:solidFill>
                <a:latin typeface="Calibri" pitchFamily="-106" charset="0"/>
                <a:ea typeface="ＭＳ Ｐゴシック" pitchFamily="1" charset="-128"/>
              </a:rPr>
              <a:t>NetCDF</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1"/>
          <p:cNvSpPr>
            <a:spLocks noGrp="1"/>
          </p:cNvSpPr>
          <p:nvPr>
            <p:ph idx="1"/>
          </p:nvPr>
        </p:nvSpPr>
        <p:spPr>
          <a:xfrm>
            <a:off x="304800" y="1295400"/>
            <a:ext cx="8686800" cy="4876800"/>
          </a:xfrm>
        </p:spPr>
        <p:txBody>
          <a:bodyPr/>
          <a:lstStyle/>
          <a:p>
            <a:r>
              <a:rPr lang="en-US" sz="2400" dirty="0" smtClean="0">
                <a:latin typeface="Arial" charset="0"/>
                <a:ea typeface="ＭＳ Ｐゴシック" pitchFamily="34" charset="-128"/>
                <a:cs typeface="Arial" charset="0"/>
              </a:rPr>
              <a:t>Finalize Charter &amp; Program </a:t>
            </a:r>
            <a:r>
              <a:rPr lang="en-US" sz="2400" dirty="0" smtClean="0">
                <a:latin typeface="Arial" charset="0"/>
                <a:ea typeface="ＭＳ Ｐゴシック" pitchFamily="34" charset="-128"/>
                <a:cs typeface="Arial" charset="0"/>
              </a:rPr>
              <a:t>Plans.  </a:t>
            </a:r>
          </a:p>
          <a:p>
            <a:r>
              <a:rPr lang="en-US" sz="2400" dirty="0" smtClean="0">
                <a:latin typeface="Arial" charset="0"/>
                <a:ea typeface="ＭＳ Ｐゴシック" pitchFamily="34" charset="-128"/>
                <a:cs typeface="Arial" charset="0"/>
              </a:rPr>
              <a:t>Codebase re-write (java/python).  Improved tape access.</a:t>
            </a:r>
            <a:endParaRPr lang="en-US" sz="2400" dirty="0" smtClean="0">
              <a:latin typeface="Arial" charset="0"/>
              <a:ea typeface="ＭＳ Ｐゴシック" pitchFamily="34" charset="-128"/>
              <a:cs typeface="Arial" charset="0"/>
            </a:endParaRPr>
          </a:p>
          <a:p>
            <a:r>
              <a:rPr lang="en-US" sz="2400" dirty="0" smtClean="0">
                <a:latin typeface="Arial" charset="0"/>
                <a:ea typeface="ＭＳ Ｐゴシック" pitchFamily="34" charset="-128"/>
                <a:cs typeface="Arial" charset="0"/>
              </a:rPr>
              <a:t>Implement requirements process: </a:t>
            </a:r>
            <a:r>
              <a:rPr lang="en-US" sz="2400" dirty="0" smtClean="0">
                <a:latin typeface="Arial" charset="0"/>
                <a:ea typeface="ＭＳ Ｐゴシック" pitchFamily="34" charset="-128"/>
                <a:cs typeface="Arial" charset="0"/>
              </a:rPr>
              <a:t>evolving Climate Service coordination; sector engagement: Water and Energy themes</a:t>
            </a:r>
            <a:endParaRPr lang="en-US" sz="2400" dirty="0" smtClean="0">
              <a:latin typeface="Arial" charset="0"/>
              <a:ea typeface="ＭＳ Ｐゴシック" pitchFamily="34" charset="-128"/>
              <a:cs typeface="Arial" charset="0"/>
            </a:endParaRPr>
          </a:p>
          <a:p>
            <a:r>
              <a:rPr lang="en-US" sz="2400" dirty="0" smtClean="0">
                <a:latin typeface="Arial" charset="0"/>
                <a:ea typeface="ＭＳ Ｐゴシック" pitchFamily="34" charset="-128"/>
                <a:cs typeface="Arial" charset="0"/>
              </a:rPr>
              <a:t>NOAA Climate Model Portal Governance and Science Teams being established</a:t>
            </a:r>
          </a:p>
          <a:p>
            <a:r>
              <a:rPr lang="en-US" sz="2400" dirty="0" smtClean="0">
                <a:latin typeface="Arial" charset="0"/>
                <a:ea typeface="ＭＳ Ｐゴシック" pitchFamily="34" charset="-128"/>
                <a:cs typeface="Arial" charset="0"/>
              </a:rPr>
              <a:t>Fill gaps in existing architecture identified in NOMADS</a:t>
            </a:r>
          </a:p>
          <a:p>
            <a:r>
              <a:rPr lang="en-US" sz="2400" dirty="0" smtClean="0">
                <a:latin typeface="Arial" charset="0"/>
                <a:ea typeface="ＭＳ Ｐゴシック" pitchFamily="34" charset="-128"/>
                <a:cs typeface="Arial" charset="0"/>
              </a:rPr>
              <a:t>Capabilities nearing completion:</a:t>
            </a:r>
          </a:p>
          <a:p>
            <a:pPr lvl="1"/>
            <a:r>
              <a:rPr lang="en-US" sz="2000" dirty="0" smtClean="0">
                <a:latin typeface="Arial" charset="0"/>
                <a:ea typeface="ＭＳ Ｐゴシック" pitchFamily="34" charset="-128"/>
                <a:cs typeface="Arial" charset="0"/>
              </a:rPr>
              <a:t>ESGF; Model Reanalysis Observational Clearinghouse: (</a:t>
            </a:r>
            <a:r>
              <a:rPr lang="en-US" sz="2000" dirty="0" err="1" smtClean="0">
                <a:latin typeface="Arial" charset="0"/>
                <a:ea typeface="ＭＳ Ｐゴシック" pitchFamily="34" charset="-128"/>
                <a:cs typeface="Arial" charset="0"/>
              </a:rPr>
              <a:t>Reanalysis.Org</a:t>
            </a:r>
            <a:r>
              <a:rPr lang="en-US" sz="2000" dirty="0" smtClean="0">
                <a:latin typeface="Arial" charset="0"/>
                <a:ea typeface="ＭＳ Ｐゴシック" pitchFamily="34" charset="-128"/>
                <a:cs typeface="Arial" charset="0"/>
              </a:rPr>
              <a:t>); pre-aggregations of most requested data</a:t>
            </a:r>
          </a:p>
          <a:p>
            <a:r>
              <a:rPr lang="en-US" sz="2400" dirty="0" smtClean="0">
                <a:latin typeface="Arial" charset="0"/>
                <a:ea typeface="ＭＳ Ｐゴシック" pitchFamily="34" charset="-128"/>
                <a:cs typeface="Arial" charset="0"/>
              </a:rPr>
              <a:t>Initiate Data Reduction processes</a:t>
            </a:r>
          </a:p>
          <a:p>
            <a:r>
              <a:rPr lang="en-US" sz="2400" dirty="0" smtClean="0">
                <a:latin typeface="Arial" charset="0"/>
                <a:ea typeface="ＭＳ Ｐゴシック" pitchFamily="34" charset="-128"/>
                <a:cs typeface="Arial" charset="0"/>
              </a:rPr>
              <a:t>Prototype downscaling </a:t>
            </a:r>
            <a:r>
              <a:rPr lang="en-US" sz="2400" dirty="0" smtClean="0">
                <a:latin typeface="Arial" charset="0"/>
                <a:ea typeface="ＭＳ Ｐゴシック" pitchFamily="34" charset="-128"/>
                <a:cs typeface="Arial" charset="0"/>
              </a:rPr>
              <a:t>and </a:t>
            </a:r>
            <a:r>
              <a:rPr lang="en-US" sz="2400" dirty="0" smtClean="0">
                <a:latin typeface="Arial" charset="0"/>
                <a:ea typeface="ＭＳ Ｐゴシック" pitchFamily="34" charset="-128"/>
                <a:cs typeface="Arial" charset="0"/>
              </a:rPr>
              <a:t>diagnostics </a:t>
            </a:r>
            <a:r>
              <a:rPr lang="en-US" sz="2400" dirty="0" smtClean="0">
                <a:latin typeface="Arial" charset="0"/>
                <a:ea typeface="ＭＳ Ｐゴシック" pitchFamily="34" charset="-128"/>
                <a:cs typeface="Arial" charset="0"/>
              </a:rPr>
              <a:t>capabilities </a:t>
            </a:r>
            <a:endParaRPr lang="en-US" sz="2400" dirty="0" smtClean="0">
              <a:latin typeface="Arial" charset="0"/>
              <a:ea typeface="ＭＳ Ｐゴシック" pitchFamily="34" charset="-128"/>
              <a:cs typeface="Arial" charset="0"/>
            </a:endParaRPr>
          </a:p>
          <a:p>
            <a:r>
              <a:rPr lang="en-US" sz="2400" dirty="0" smtClean="0">
                <a:latin typeface="Arial" charset="0"/>
                <a:ea typeface="ＭＳ Ｐゴシック" pitchFamily="34" charset="-128"/>
                <a:cs typeface="Arial" charset="0"/>
              </a:rPr>
              <a:t>2011 </a:t>
            </a:r>
            <a:r>
              <a:rPr lang="en-US" sz="2400" dirty="0" smtClean="0">
                <a:latin typeface="Arial" charset="0"/>
                <a:ea typeface="ＭＳ Ｐゴシック" pitchFamily="34" charset="-128"/>
                <a:cs typeface="Arial" charset="0"/>
              </a:rPr>
              <a:t>GO-ESSP </a:t>
            </a:r>
            <a:r>
              <a:rPr lang="en-US" sz="2400" dirty="0" smtClean="0">
                <a:latin typeface="Arial" charset="0"/>
                <a:ea typeface="ＭＳ Ｐゴシック" pitchFamily="34" charset="-128"/>
                <a:cs typeface="Arial" charset="0"/>
              </a:rPr>
              <a:t>Workshop; Climate Service Workshops </a:t>
            </a:r>
            <a:endParaRPr lang="en-US" sz="2000" dirty="0" smtClean="0">
              <a:latin typeface="Arial" charset="0"/>
              <a:ea typeface="ＭＳ Ｐゴシック" pitchFamily="34" charset="-128"/>
              <a:cs typeface="Arial" charset="0"/>
            </a:endParaRPr>
          </a:p>
        </p:txBody>
      </p:sp>
      <p:pic>
        <p:nvPicPr>
          <p:cNvPr id="58372" name="Picture 64" descr="NOAA1COL.BMP"/>
          <p:cNvPicPr>
            <a:picLocks noChangeAspect="1"/>
          </p:cNvPicPr>
          <p:nvPr/>
        </p:nvPicPr>
        <p:blipFill>
          <a:blip r:embed="rId3"/>
          <a:srcRect/>
          <a:stretch>
            <a:fillRect/>
          </a:stretch>
        </p:blipFill>
        <p:spPr bwMode="auto">
          <a:xfrm>
            <a:off x="8245475" y="6027738"/>
            <a:ext cx="746125" cy="746125"/>
          </a:xfrm>
          <a:prstGeom prst="rect">
            <a:avLst/>
          </a:prstGeom>
          <a:noFill/>
          <a:ln w="9525">
            <a:noFill/>
            <a:miter lim="800000"/>
            <a:headEnd/>
            <a:tailEnd/>
          </a:ln>
        </p:spPr>
      </p:pic>
      <p:sp>
        <p:nvSpPr>
          <p:cNvPr id="5" name="Rounded Rectangle 4"/>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00"/>
                </a:solidFill>
                <a:effectLst/>
                <a:uLnTx/>
                <a:uFillTx/>
                <a:latin typeface="Calibri" pitchFamily="-106" charset="0"/>
                <a:ea typeface="ＭＳ Ｐゴシック" pitchFamily="1" charset="-128"/>
              </a:rPr>
              <a:t>NOMADS –</a:t>
            </a:r>
            <a:r>
              <a:rPr kumimoji="0" lang="en-US" sz="3200" b="1" i="0" u="none" strike="noStrike" kern="0" cap="none" spc="0" normalizeH="0" noProof="0" dirty="0" smtClean="0">
                <a:ln>
                  <a:noFill/>
                </a:ln>
                <a:solidFill>
                  <a:srgbClr val="000000"/>
                </a:solidFill>
                <a:effectLst/>
                <a:uLnTx/>
                <a:uFillTx/>
                <a:latin typeface="Calibri" pitchFamily="-106" charset="0"/>
                <a:ea typeface="ＭＳ Ｐゴシック" pitchFamily="1" charset="-128"/>
              </a:rPr>
              <a:t> NCMP </a:t>
            </a:r>
            <a:endParaRPr kumimoji="0" lang="en-US" sz="3200" b="1" i="0" u="none" strike="noStrike" kern="0" cap="none" spc="0" normalizeH="0" baseline="0" noProof="0" dirty="0">
              <a:ln>
                <a:noFill/>
              </a:ln>
              <a:solidFill>
                <a:srgbClr val="000000"/>
              </a:solidFill>
              <a:effectLst/>
              <a:uLnTx/>
              <a:uFillTx/>
              <a:latin typeface="Calibri" pitchFamily="-106" charset="0"/>
              <a:ea typeface="ＭＳ Ｐゴシック" pitchFamily="1"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latin typeface="Calibri" pitchFamily="-106" charset="0"/>
                <a:ea typeface="ＭＳ Ｐゴシック" pitchFamily="1" charset="-128"/>
              </a:rPr>
              <a:t>Next Steps</a:t>
            </a:r>
            <a:endParaRPr kumimoji="0" lang="en-US" sz="3200" b="1" i="0" u="none" strike="noStrike" kern="0" cap="none" spc="0" normalizeH="0" baseline="0" noProof="0" dirty="0">
              <a:ln>
                <a:noFill/>
              </a:ln>
              <a:solidFill>
                <a:sysClr val="windowText" lastClr="000000"/>
              </a:solidFill>
              <a:effectLst/>
              <a:uLnTx/>
              <a:uFillTx/>
              <a:latin typeface="Calibri" pitchFamily="-106" charset="0"/>
              <a:ea typeface="ＭＳ Ｐゴシック" pitchFamily="1" charset="-128"/>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lgn="ctr">
              <a:defRPr/>
            </a:pPr>
            <a:r>
              <a:rPr lang="en-US" dirty="0" smtClean="0"/>
              <a:t>Select Bibliography</a:t>
            </a:r>
            <a:endParaRPr lang="en-US" dirty="0"/>
          </a:p>
        </p:txBody>
      </p:sp>
      <p:sp>
        <p:nvSpPr>
          <p:cNvPr id="59395" name="Content Placeholder 2"/>
          <p:cNvSpPr>
            <a:spLocks noGrp="1"/>
          </p:cNvSpPr>
          <p:nvPr>
            <p:ph idx="1"/>
          </p:nvPr>
        </p:nvSpPr>
        <p:spPr/>
        <p:txBody>
          <a:bodyPr/>
          <a:lstStyle/>
          <a:p>
            <a:r>
              <a:rPr lang="en-US" sz="2400" dirty="0" smtClean="0">
                <a:latin typeface="Arial" charset="0"/>
                <a:cs typeface="Arial" charset="0"/>
              </a:rPr>
              <a:t>Rutledge, G.K., J. Alpert, and W. </a:t>
            </a:r>
            <a:r>
              <a:rPr lang="en-US" sz="2400" dirty="0" err="1" smtClean="0">
                <a:latin typeface="Arial" charset="0"/>
                <a:cs typeface="Arial" charset="0"/>
              </a:rPr>
              <a:t>Ebisuzaki</a:t>
            </a:r>
            <a:r>
              <a:rPr lang="en-US" sz="2400" dirty="0" smtClean="0">
                <a:latin typeface="Arial" charset="0"/>
                <a:cs typeface="Arial" charset="0"/>
              </a:rPr>
              <a:t>, 2006: NOMADS, a climate and weather model archive at the National Oceanic and Atmospheric Administration. </a:t>
            </a:r>
            <a:r>
              <a:rPr lang="en-US" sz="2400" i="1" dirty="0" smtClean="0">
                <a:latin typeface="Arial" charset="0"/>
                <a:cs typeface="Arial" charset="0"/>
              </a:rPr>
              <a:t>Bulletin of the American Meteorological Society</a:t>
            </a:r>
            <a:r>
              <a:rPr lang="en-US" sz="2400" dirty="0" smtClean="0">
                <a:latin typeface="Arial" charset="0"/>
                <a:cs typeface="Arial" charset="0"/>
              </a:rPr>
              <a:t>, 87 (3), 327-341.</a:t>
            </a:r>
          </a:p>
          <a:p>
            <a:r>
              <a:rPr lang="en-US" sz="2400" dirty="0" err="1" smtClean="0">
                <a:latin typeface="Arial" charset="0"/>
                <a:cs typeface="Arial" charset="0"/>
              </a:rPr>
              <a:t>Saha</a:t>
            </a:r>
            <a:r>
              <a:rPr lang="en-US" sz="2400" dirty="0" smtClean="0">
                <a:latin typeface="Arial" charset="0"/>
                <a:cs typeface="Arial" charset="0"/>
              </a:rPr>
              <a:t>, </a:t>
            </a:r>
            <a:r>
              <a:rPr lang="en-US" sz="2400" dirty="0" err="1" smtClean="0">
                <a:latin typeface="Arial" charset="0"/>
                <a:cs typeface="Arial" charset="0"/>
              </a:rPr>
              <a:t>Suranjana</a:t>
            </a:r>
            <a:r>
              <a:rPr lang="en-US" sz="2400" dirty="0" smtClean="0">
                <a:latin typeface="Arial" charset="0"/>
                <a:cs typeface="Arial" charset="0"/>
              </a:rPr>
              <a:t>, and Coauthors, 2010: The NCEP Climate Forecast System Reanalysis. </a:t>
            </a:r>
            <a:r>
              <a:rPr lang="en-US" sz="2400" i="1" dirty="0" smtClean="0">
                <a:latin typeface="Arial" charset="0"/>
                <a:cs typeface="Arial" charset="0"/>
              </a:rPr>
              <a:t>Bull. Amer. Meteor. Soc.</a:t>
            </a:r>
            <a:r>
              <a:rPr lang="en-US" sz="2400" dirty="0" smtClean="0">
                <a:latin typeface="Arial" charset="0"/>
                <a:cs typeface="Arial" charset="0"/>
              </a:rPr>
              <a:t>, </a:t>
            </a:r>
            <a:r>
              <a:rPr lang="en-US" sz="2400" b="1" dirty="0" smtClean="0">
                <a:latin typeface="Arial" charset="0"/>
                <a:cs typeface="Arial" charset="0"/>
              </a:rPr>
              <a:t>91</a:t>
            </a:r>
            <a:r>
              <a:rPr lang="en-US" sz="2400" dirty="0" smtClean="0">
                <a:latin typeface="Arial" charset="0"/>
                <a:cs typeface="Arial" charset="0"/>
              </a:rPr>
              <a:t>, 1015–1057. </a:t>
            </a:r>
          </a:p>
          <a:p>
            <a:r>
              <a:rPr lang="en-US" sz="2400" dirty="0" smtClean="0">
                <a:latin typeface="Arial" charset="0"/>
                <a:cs typeface="Arial" charset="0"/>
              </a:rPr>
              <a:t>Compo GP, et al., 2011. The Twentieth Century Reanalysis Project. </a:t>
            </a:r>
            <a:r>
              <a:rPr lang="en-US" sz="2400" i="1" dirty="0" smtClean="0">
                <a:latin typeface="Arial" charset="0"/>
                <a:cs typeface="Arial" charset="0"/>
              </a:rPr>
              <a:t>Q. J. R. </a:t>
            </a:r>
            <a:r>
              <a:rPr lang="en-US" sz="2400" i="1" dirty="0" err="1" smtClean="0">
                <a:latin typeface="Arial" charset="0"/>
                <a:cs typeface="Arial" charset="0"/>
              </a:rPr>
              <a:t>Meteorol</a:t>
            </a:r>
            <a:r>
              <a:rPr lang="en-US" sz="2400" i="1" dirty="0" smtClean="0">
                <a:latin typeface="Arial" charset="0"/>
                <a:cs typeface="Arial" charset="0"/>
              </a:rPr>
              <a:t>. Soc. </a:t>
            </a:r>
            <a:r>
              <a:rPr lang="en-US" sz="2400" b="1" dirty="0" smtClean="0">
                <a:latin typeface="Arial" charset="0"/>
                <a:cs typeface="Arial" charset="0"/>
              </a:rPr>
              <a:t>137</a:t>
            </a:r>
            <a:r>
              <a:rPr lang="en-US" sz="2400" dirty="0" smtClean="0">
                <a:latin typeface="Arial" charset="0"/>
                <a:cs typeface="Arial" charset="0"/>
              </a:rPr>
              <a:t>.</a:t>
            </a:r>
          </a:p>
          <a:p>
            <a:r>
              <a:rPr lang="en-US" sz="2400" dirty="0" smtClean="0">
                <a:latin typeface="Arial" charset="0"/>
                <a:cs typeface="Arial" charset="0"/>
              </a:rPr>
              <a:t>2010 BAMS Global State of the Climate Report, 2011: </a:t>
            </a:r>
          </a:p>
          <a:p>
            <a:pPr>
              <a:buFont typeface="Wingdings 3" pitchFamily="18" charset="2"/>
              <a:buNone/>
            </a:pPr>
            <a:r>
              <a:rPr lang="en-US" sz="2400" dirty="0" smtClean="0">
                <a:latin typeface="Arial" charset="0"/>
                <a:cs typeface="Arial" charset="0"/>
              </a:rPr>
              <a:t>	(in press)</a:t>
            </a:r>
          </a:p>
          <a:p>
            <a:endParaRPr lang="en-US" sz="2400" dirty="0" smtClean="0">
              <a:latin typeface="Arial" charset="0"/>
              <a:cs typeface="Arial" charset="0"/>
            </a:endParaRPr>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collaborators"/>
          <p:cNvPicPr>
            <a:picLocks noGrp="1" noChangeAspect="1" noChangeArrowheads="1"/>
          </p:cNvPicPr>
          <p:nvPr>
            <p:ph idx="1"/>
          </p:nvPr>
        </p:nvPicPr>
        <p:blipFill>
          <a:blip r:embed="rId2"/>
          <a:srcRect/>
          <a:stretch>
            <a:fillRect/>
          </a:stretch>
        </p:blipFill>
        <p:spPr>
          <a:xfrm>
            <a:off x="6627813" y="2260600"/>
            <a:ext cx="2439987" cy="3503613"/>
          </a:xfrm>
          <a:noFill/>
        </p:spPr>
      </p:pic>
      <p:sp>
        <p:nvSpPr>
          <p:cNvPr id="30723" name="Rectangle 4"/>
          <p:cNvSpPr>
            <a:spLocks noChangeArrowheads="1"/>
          </p:cNvSpPr>
          <p:nvPr/>
        </p:nvSpPr>
        <p:spPr bwMode="auto">
          <a:xfrm>
            <a:off x="76200" y="1447800"/>
            <a:ext cx="8763000" cy="4770438"/>
          </a:xfrm>
          <a:prstGeom prst="rect">
            <a:avLst/>
          </a:prstGeom>
          <a:noFill/>
          <a:ln w="9525">
            <a:noFill/>
            <a:miter lim="800000"/>
            <a:headEnd/>
            <a:tailEnd/>
          </a:ln>
        </p:spPr>
        <p:txBody>
          <a:bodyPr>
            <a:spAutoFit/>
          </a:bodyPr>
          <a:lstStyle/>
          <a:p>
            <a:pPr>
              <a:buFont typeface="Wingdings" pitchFamily="2" charset="2"/>
              <a:buChar char="Ø"/>
            </a:pPr>
            <a:r>
              <a:rPr lang="en-US" sz="2000" dirty="0">
                <a:cs typeface="Arial" charset="0"/>
              </a:rPr>
              <a:t>NOMADS is a distributed data access project for access to real-time and</a:t>
            </a:r>
          </a:p>
          <a:p>
            <a:r>
              <a:rPr lang="en-US" sz="2000" dirty="0">
                <a:cs typeface="Arial" charset="0"/>
              </a:rPr>
              <a:t>   retrospective high volume numerical weather prediction and </a:t>
            </a:r>
            <a:r>
              <a:rPr lang="en-US" sz="2000" dirty="0" smtClean="0">
                <a:cs typeface="Arial" charset="0"/>
              </a:rPr>
              <a:t>climate</a:t>
            </a:r>
          </a:p>
          <a:p>
            <a:r>
              <a:rPr lang="en-US" sz="2000" dirty="0" smtClean="0">
                <a:cs typeface="Arial" charset="0"/>
              </a:rPr>
              <a:t>   models</a:t>
            </a:r>
            <a:r>
              <a:rPr lang="en-US" sz="2000" dirty="0">
                <a:cs typeface="Arial" charset="0"/>
              </a:rPr>
              <a:t>.  Conceived in 1999- operational in 2002.  </a:t>
            </a:r>
          </a:p>
          <a:p>
            <a:pPr>
              <a:buFont typeface="Wingdings" pitchFamily="2" charset="2"/>
              <a:buChar char="Ø"/>
            </a:pPr>
            <a:endParaRPr lang="en-US" sz="2000" dirty="0">
              <a:cs typeface="Arial" charset="0"/>
            </a:endParaRPr>
          </a:p>
          <a:p>
            <a:pPr>
              <a:buFont typeface="Wingdings" pitchFamily="2" charset="2"/>
              <a:buChar char="Ø"/>
            </a:pPr>
            <a:r>
              <a:rPr lang="en-US" sz="2000" dirty="0">
                <a:cs typeface="Arial" charset="0"/>
              </a:rPr>
              <a:t>NOAA’s NCDC initiated NOMADS with NCEP and </a:t>
            </a:r>
          </a:p>
          <a:p>
            <a:r>
              <a:rPr lang="en-US" sz="2000" dirty="0">
                <a:cs typeface="Arial" charset="0"/>
              </a:rPr>
              <a:t>   GFDL.  The collaboration </a:t>
            </a:r>
            <a:r>
              <a:rPr lang="en-US" sz="2000" dirty="0" smtClean="0">
                <a:cs typeface="Arial" charset="0"/>
              </a:rPr>
              <a:t>grew quickly.</a:t>
            </a:r>
            <a:endParaRPr lang="en-US" sz="2000" dirty="0">
              <a:cs typeface="Arial" charset="0"/>
            </a:endParaRPr>
          </a:p>
          <a:p>
            <a:endParaRPr lang="en-US" sz="2000" dirty="0">
              <a:cs typeface="Arial" charset="0"/>
            </a:endParaRPr>
          </a:p>
          <a:p>
            <a:pPr>
              <a:buFont typeface="Wingdings" pitchFamily="2" charset="2"/>
              <a:buChar char="Ø"/>
            </a:pPr>
            <a:r>
              <a:rPr lang="en-US" sz="2000" dirty="0">
                <a:cs typeface="Arial" charset="0"/>
              </a:rPr>
              <a:t> Founding member of GO-ESSP.  Focus has been on</a:t>
            </a:r>
          </a:p>
          <a:p>
            <a:r>
              <a:rPr lang="en-US" sz="2000" dirty="0">
                <a:cs typeface="Arial" charset="0"/>
              </a:rPr>
              <a:t>    weather models. NCMP will address reanalysis and </a:t>
            </a:r>
          </a:p>
          <a:p>
            <a:r>
              <a:rPr lang="en-US" sz="2000" dirty="0">
                <a:cs typeface="Arial" charset="0"/>
              </a:rPr>
              <a:t>    climate models and associated observational data.</a:t>
            </a:r>
          </a:p>
          <a:p>
            <a:r>
              <a:rPr lang="en-US" sz="2000" dirty="0">
                <a:cs typeface="Arial" charset="0"/>
              </a:rPr>
              <a:t>  </a:t>
            </a:r>
          </a:p>
          <a:p>
            <a:pPr>
              <a:buFont typeface="Wingdings" pitchFamily="2" charset="2"/>
              <a:buChar char="Ø"/>
            </a:pPr>
            <a:r>
              <a:rPr lang="en-US" sz="2000" dirty="0">
                <a:cs typeface="Arial" charset="0"/>
              </a:rPr>
              <a:t>Users can have access to data as input to their decision </a:t>
            </a:r>
          </a:p>
          <a:p>
            <a:r>
              <a:rPr lang="en-US" sz="2000" dirty="0">
                <a:cs typeface="Arial" charset="0"/>
              </a:rPr>
              <a:t>making processes this information is useful on time scales</a:t>
            </a:r>
          </a:p>
          <a:p>
            <a:r>
              <a:rPr lang="en-US" sz="2000" dirty="0">
                <a:cs typeface="Arial" charset="0"/>
              </a:rPr>
              <a:t>from days (weather) to months (El Nino) to decades</a:t>
            </a:r>
          </a:p>
          <a:p>
            <a:r>
              <a:rPr lang="en-US" sz="2000" dirty="0">
                <a:cs typeface="Arial" charset="0"/>
              </a:rPr>
              <a:t>(global </a:t>
            </a:r>
            <a:r>
              <a:rPr lang="en-US" sz="2000" dirty="0" smtClean="0">
                <a:cs typeface="Arial" charset="0"/>
              </a:rPr>
              <a:t>climate change).</a:t>
            </a:r>
            <a:r>
              <a:rPr lang="en-US" dirty="0" smtClean="0"/>
              <a:t>  </a:t>
            </a:r>
            <a:endParaRPr lang="en-US" dirty="0"/>
          </a:p>
        </p:txBody>
      </p:sp>
      <p:sp>
        <p:nvSpPr>
          <p:cNvPr id="30724" name="TextBox 5"/>
          <p:cNvSpPr txBox="1">
            <a:spLocks noChangeArrowheads="1"/>
          </p:cNvSpPr>
          <p:nvPr/>
        </p:nvSpPr>
        <p:spPr bwMode="auto">
          <a:xfrm>
            <a:off x="6680200" y="5788025"/>
            <a:ext cx="2174875" cy="306388"/>
          </a:xfrm>
          <a:prstGeom prst="rect">
            <a:avLst/>
          </a:prstGeom>
          <a:noFill/>
          <a:ln w="9525">
            <a:noFill/>
            <a:miter lim="800000"/>
            <a:headEnd/>
            <a:tailEnd/>
          </a:ln>
        </p:spPr>
        <p:txBody>
          <a:bodyPr wrap="none">
            <a:spAutoFit/>
          </a:bodyPr>
          <a:lstStyle/>
          <a:p>
            <a:r>
              <a:rPr lang="en-US" sz="1400"/>
              <a:t>Original Collaborator’s </a:t>
            </a:r>
          </a:p>
        </p:txBody>
      </p:sp>
      <p:pic>
        <p:nvPicPr>
          <p:cNvPr id="30725" name="Picture 8" descr="nomads_logo"/>
          <p:cNvPicPr>
            <a:picLocks noChangeAspect="1" noChangeArrowheads="1"/>
          </p:cNvPicPr>
          <p:nvPr/>
        </p:nvPicPr>
        <p:blipFill>
          <a:blip r:embed="rId3"/>
          <a:srcRect/>
          <a:stretch>
            <a:fillRect/>
          </a:stretch>
        </p:blipFill>
        <p:spPr bwMode="auto">
          <a:xfrm>
            <a:off x="6751638" y="5813425"/>
            <a:ext cx="2235200" cy="666750"/>
          </a:xfrm>
          <a:prstGeom prst="rect">
            <a:avLst/>
          </a:prstGeom>
          <a:solidFill>
            <a:schemeClr val="accent1"/>
          </a:solidFill>
          <a:ln w="9525">
            <a:solidFill>
              <a:schemeClr val="tx1"/>
            </a:solidFill>
            <a:miter lim="800000"/>
            <a:headEnd/>
            <a:tailEnd/>
          </a:ln>
        </p:spPr>
      </p:pic>
      <p:pic>
        <p:nvPicPr>
          <p:cNvPr id="30726" name="Picture 9" descr="NOAAlogo"/>
          <p:cNvPicPr>
            <a:picLocks noChangeAspect="1" noChangeArrowheads="1"/>
          </p:cNvPicPr>
          <p:nvPr/>
        </p:nvPicPr>
        <p:blipFill>
          <a:blip r:embed="rId4"/>
          <a:srcRect/>
          <a:stretch>
            <a:fillRect/>
          </a:stretch>
        </p:blipFill>
        <p:spPr bwMode="auto">
          <a:xfrm>
            <a:off x="8667750" y="5808663"/>
            <a:ext cx="323850" cy="304800"/>
          </a:xfrm>
          <a:prstGeom prst="rect">
            <a:avLst/>
          </a:prstGeom>
          <a:noFill/>
          <a:ln w="9525">
            <a:noFill/>
            <a:miter lim="800000"/>
            <a:headEnd/>
            <a:tailEnd/>
          </a:ln>
        </p:spPr>
      </p:pic>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Background</a:t>
            </a:r>
            <a:r>
              <a:rPr lang="en-US" sz="3200" b="1" kern="0" dirty="0" smtClean="0">
                <a:solidFill>
                  <a:srgbClr val="000000"/>
                </a:solidFill>
                <a:latin typeface="Calibri" pitchFamily="-106" charset="0"/>
                <a:ea typeface="ＭＳ Ｐゴシック" pitchFamily="1" charset="-128"/>
              </a:rPr>
              <a:t>: NOMADS</a:t>
            </a:r>
            <a:endParaRPr lang="en-US" sz="3200" b="1" kern="0" dirty="0">
              <a:solidFill>
                <a:sysClr val="window" lastClr="FFFFFF"/>
              </a:solidFill>
              <a:latin typeface="Calibri" pitchFamily="-106" charset="0"/>
              <a:ea typeface="ＭＳ Ｐゴシック" pitchFamily="1" charset="-128"/>
            </a:endParaRPr>
          </a:p>
        </p:txBody>
      </p:sp>
      <p:sp>
        <p:nvSpPr>
          <p:cNvPr id="9" name="TextBox 8"/>
          <p:cNvSpPr txBox="1"/>
          <p:nvPr/>
        </p:nvSpPr>
        <p:spPr>
          <a:xfrm>
            <a:off x="3352800" y="6248400"/>
            <a:ext cx="2271584" cy="461665"/>
          </a:xfrm>
          <a:prstGeom prst="rect">
            <a:avLst/>
          </a:prstGeom>
          <a:noFill/>
        </p:spPr>
        <p:txBody>
          <a:bodyPr wrap="none" rtlCol="0">
            <a:spAutoFit/>
          </a:bodyPr>
          <a:lstStyle/>
          <a:p>
            <a:r>
              <a:rPr lang="en-US" dirty="0" smtClean="0"/>
              <a:t>10 Years OLD !</a:t>
            </a:r>
            <a:endParaRPr lang="en-US" dirty="0"/>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4025" y="4957763"/>
            <a:ext cx="3911600" cy="1143000"/>
          </a:xfrm>
        </p:spPr>
        <p:txBody>
          <a:bodyPr/>
          <a:lstStyle/>
          <a:p>
            <a:r>
              <a:rPr lang="en-US" smtClean="0">
                <a:ea typeface="ＭＳ Ｐゴシック" pitchFamily="34" charset="-128"/>
              </a:rPr>
              <a:t>                    Questions?</a:t>
            </a:r>
          </a:p>
        </p:txBody>
      </p:sp>
      <p:pic>
        <p:nvPicPr>
          <p:cNvPr id="60419" name="Picture 2"/>
          <p:cNvPicPr>
            <a:picLocks noChangeAspect="1" noChangeArrowheads="1"/>
          </p:cNvPicPr>
          <p:nvPr/>
        </p:nvPicPr>
        <p:blipFill>
          <a:blip r:embed="rId2"/>
          <a:srcRect/>
          <a:stretch>
            <a:fillRect/>
          </a:stretch>
        </p:blipFill>
        <p:spPr bwMode="auto">
          <a:xfrm>
            <a:off x="4410075" y="3124200"/>
            <a:ext cx="4286250" cy="3333750"/>
          </a:xfrm>
          <a:prstGeom prst="rect">
            <a:avLst/>
          </a:prstGeom>
          <a:noFill/>
          <a:ln w="9525">
            <a:noFill/>
            <a:miter lim="800000"/>
            <a:headEnd/>
            <a:tailEnd/>
          </a:ln>
        </p:spPr>
      </p:pic>
      <p:sp>
        <p:nvSpPr>
          <p:cNvPr id="60420" name="TextBox 4"/>
          <p:cNvSpPr txBox="1">
            <a:spLocks noChangeArrowheads="1"/>
          </p:cNvSpPr>
          <p:nvPr/>
        </p:nvSpPr>
        <p:spPr bwMode="auto">
          <a:xfrm>
            <a:off x="228600" y="1295400"/>
            <a:ext cx="3906838" cy="461963"/>
          </a:xfrm>
          <a:prstGeom prst="rect">
            <a:avLst/>
          </a:prstGeom>
          <a:noFill/>
          <a:ln w="9525">
            <a:noFill/>
            <a:miter lim="800000"/>
            <a:headEnd/>
            <a:tailEnd/>
          </a:ln>
        </p:spPr>
        <p:txBody>
          <a:bodyPr wrap="none">
            <a:spAutoFit/>
          </a:bodyPr>
          <a:lstStyle/>
          <a:p>
            <a:r>
              <a:rPr lang="en-US">
                <a:hlinkClick r:id="rId3"/>
              </a:rPr>
              <a:t>Glenn.Rutledge@noaa.gov</a:t>
            </a:r>
            <a:endParaRPr lang="en-US"/>
          </a:p>
        </p:txBody>
      </p:sp>
      <p:pic>
        <p:nvPicPr>
          <p:cNvPr id="60421" name="Picture 64" descr="NOAA1COL.BMP"/>
          <p:cNvPicPr>
            <a:picLocks noChangeAspect="1"/>
          </p:cNvPicPr>
          <p:nvPr/>
        </p:nvPicPr>
        <p:blipFill>
          <a:blip r:embed="rId4"/>
          <a:srcRect/>
          <a:stretch>
            <a:fillRect/>
          </a:stretch>
        </p:blipFill>
        <p:spPr bwMode="auto">
          <a:xfrm>
            <a:off x="92075" y="6051550"/>
            <a:ext cx="746125" cy="746125"/>
          </a:xfrm>
          <a:prstGeom prst="rect">
            <a:avLst/>
          </a:prstGeom>
          <a:noFill/>
          <a:ln w="9525">
            <a:noFill/>
            <a:miter lim="800000"/>
            <a:headEnd/>
            <a:tailEnd/>
          </a:ln>
        </p:spPr>
      </p:pic>
      <p:pic>
        <p:nvPicPr>
          <p:cNvPr id="7" name="Picture 14" descr="Fed-bldg-at-night-forPPT"/>
          <p:cNvPicPr>
            <a:picLocks noChangeAspect="1" noChangeArrowheads="1"/>
          </p:cNvPicPr>
          <p:nvPr/>
        </p:nvPicPr>
        <p:blipFill>
          <a:blip r:embed="rId5" cstate="print"/>
          <a:srcRect/>
          <a:stretch>
            <a:fillRect/>
          </a:stretch>
        </p:blipFill>
        <p:spPr bwMode="auto">
          <a:xfrm>
            <a:off x="655175" y="1905000"/>
            <a:ext cx="3231025" cy="2529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838200" y="2062163"/>
            <a:ext cx="2381250" cy="368300"/>
          </a:xfrm>
          <a:prstGeom prst="rect">
            <a:avLst/>
          </a:prstGeom>
          <a:noFill/>
        </p:spPr>
        <p:txBody>
          <a:bodyPr wrap="none">
            <a:spAutoFit/>
          </a:bodyPr>
          <a:lstStyle/>
          <a:p>
            <a:pPr>
              <a:defRPr/>
            </a:pPr>
            <a:r>
              <a:rPr lang="en-US" dirty="0">
                <a:solidFill>
                  <a:schemeClr val="accent1">
                    <a:lumMod val="60000"/>
                    <a:lumOff val="40000"/>
                  </a:schemeClr>
                </a:solidFill>
                <a:ea typeface="ＭＳ Ｐゴシック" pitchFamily="1" charset="-128"/>
              </a:rPr>
              <a:t>NCDC Asheville, NC</a:t>
            </a:r>
          </a:p>
        </p:txBody>
      </p:sp>
      <p:sp>
        <p:nvSpPr>
          <p:cNvPr id="60424" name="Rectangle 8"/>
          <p:cNvSpPr>
            <a:spLocks noChangeArrowheads="1"/>
          </p:cNvSpPr>
          <p:nvPr/>
        </p:nvSpPr>
        <p:spPr bwMode="auto">
          <a:xfrm>
            <a:off x="228600" y="4495800"/>
            <a:ext cx="4137025" cy="461963"/>
          </a:xfrm>
          <a:prstGeom prst="rect">
            <a:avLst/>
          </a:prstGeom>
          <a:noFill/>
          <a:ln w="9525">
            <a:noFill/>
            <a:miter lim="800000"/>
            <a:headEnd/>
            <a:tailEnd/>
          </a:ln>
        </p:spPr>
        <p:txBody>
          <a:bodyPr wrap="none">
            <a:spAutoFit/>
          </a:bodyPr>
          <a:lstStyle/>
          <a:p>
            <a:r>
              <a:rPr lang="en-US">
                <a:hlinkClick r:id="rId6"/>
              </a:rPr>
              <a:t>http://nomads.ncdc.noaa.gov</a:t>
            </a:r>
            <a:endParaRPr lang="en-US"/>
          </a:p>
        </p:txBody>
      </p:sp>
      <p:pic>
        <p:nvPicPr>
          <p:cNvPr id="60425" name="Picture 3"/>
          <p:cNvPicPr>
            <a:picLocks noChangeAspect="1" noChangeArrowheads="1"/>
          </p:cNvPicPr>
          <p:nvPr/>
        </p:nvPicPr>
        <p:blipFill>
          <a:blip r:embed="rId7"/>
          <a:srcRect/>
          <a:stretch>
            <a:fillRect/>
          </a:stretch>
        </p:blipFill>
        <p:spPr bwMode="auto">
          <a:xfrm>
            <a:off x="5826125" y="144463"/>
            <a:ext cx="2857500" cy="2857500"/>
          </a:xfrm>
          <a:prstGeom prst="rect">
            <a:avLst/>
          </a:prstGeom>
          <a:noFill/>
          <a:ln w="9525">
            <a:noFill/>
            <a:miter lim="800000"/>
            <a:headEnd/>
            <a:tailEnd/>
          </a:ln>
        </p:spPr>
      </p:pic>
      <p:sp>
        <p:nvSpPr>
          <p:cNvPr id="60426" name="TextBox 10"/>
          <p:cNvSpPr txBox="1">
            <a:spLocks noChangeArrowheads="1"/>
          </p:cNvSpPr>
          <p:nvPr/>
        </p:nvSpPr>
        <p:spPr bwMode="auto">
          <a:xfrm>
            <a:off x="7693025" y="2819400"/>
            <a:ext cx="993775" cy="246063"/>
          </a:xfrm>
          <a:prstGeom prst="rect">
            <a:avLst/>
          </a:prstGeom>
          <a:noFill/>
          <a:ln w="9525">
            <a:noFill/>
            <a:miter lim="800000"/>
            <a:headEnd/>
            <a:tailEnd/>
          </a:ln>
        </p:spPr>
        <p:txBody>
          <a:bodyPr wrap="none">
            <a:spAutoFit/>
          </a:bodyPr>
          <a:lstStyle/>
          <a:p>
            <a:r>
              <a:rPr lang="en-US" sz="1000"/>
              <a:t>M. Sutton 1995</a:t>
            </a:r>
          </a:p>
        </p:txBody>
      </p:sp>
      <p:pic>
        <p:nvPicPr>
          <p:cNvPr id="60427" name="Picture 3"/>
          <p:cNvPicPr>
            <a:picLocks noChangeAspect="1" noChangeArrowheads="1"/>
          </p:cNvPicPr>
          <p:nvPr/>
        </p:nvPicPr>
        <p:blipFill>
          <a:blip r:embed="rId7"/>
          <a:srcRect/>
          <a:stretch>
            <a:fillRect/>
          </a:stretch>
        </p:blipFill>
        <p:spPr bwMode="auto">
          <a:xfrm>
            <a:off x="4419600" y="3124200"/>
            <a:ext cx="508000" cy="533400"/>
          </a:xfrm>
          <a:prstGeom prst="rect">
            <a:avLst/>
          </a:prstGeom>
          <a:noFill/>
          <a:ln w="9525">
            <a:noFill/>
            <a:miter lim="800000"/>
            <a:headEnd/>
            <a:tailEnd/>
          </a:ln>
        </p:spPr>
      </p:pic>
      <p:sp>
        <p:nvSpPr>
          <p:cNvPr id="12" name="Rectangle 11"/>
          <p:cNvSpPr/>
          <p:nvPr/>
        </p:nvSpPr>
        <p:spPr>
          <a:xfrm>
            <a:off x="4343400" y="35480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60429" name="TextBox 5"/>
          <p:cNvSpPr txBox="1">
            <a:spLocks noChangeArrowheads="1"/>
          </p:cNvSpPr>
          <p:nvPr/>
        </p:nvSpPr>
        <p:spPr bwMode="auto">
          <a:xfrm>
            <a:off x="4343400" y="3048000"/>
            <a:ext cx="2209800" cy="830263"/>
          </a:xfrm>
          <a:prstGeom prst="rect">
            <a:avLst/>
          </a:prstGeom>
          <a:noFill/>
          <a:ln w="9525">
            <a:noFill/>
            <a:miter lim="800000"/>
            <a:headEnd/>
            <a:tailEnd/>
          </a:ln>
        </p:spPr>
        <p:txBody>
          <a:bodyPr>
            <a:spAutoFit/>
          </a:bodyPr>
          <a:lstStyle/>
          <a:p>
            <a:r>
              <a:rPr lang="en-US" sz="2000" b="1">
                <a:latin typeface="Cooper Black" pitchFamily="18" charset="0"/>
              </a:rPr>
              <a:t>         </a:t>
            </a:r>
            <a:r>
              <a:rPr lang="en-US" sz="1400" b="1">
                <a:latin typeface="Cooper Black" pitchFamily="18" charset="0"/>
              </a:rPr>
              <a:t>NOAA National</a:t>
            </a:r>
          </a:p>
          <a:p>
            <a:r>
              <a:rPr lang="en-US" sz="1400" b="1">
                <a:latin typeface="Cooper Black" pitchFamily="18" charset="0"/>
              </a:rPr>
              <a:t>            Climate Model </a:t>
            </a:r>
          </a:p>
          <a:p>
            <a:r>
              <a:rPr lang="en-US" sz="1400" b="1">
                <a:latin typeface="Cooper Black" pitchFamily="18" charset="0"/>
              </a:rPr>
              <a:t>            Portal</a:t>
            </a:r>
            <a:endParaRPr lang="en-US" sz="2000" b="1">
              <a:latin typeface="Cooper Black" pitchFamily="18" charset="0"/>
            </a:endParaRPr>
          </a:p>
        </p:txBody>
      </p:sp>
    </p:spTree>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1"/>
          <p:cNvSpPr>
            <a:spLocks noGrp="1"/>
          </p:cNvSpPr>
          <p:nvPr>
            <p:ph idx="1"/>
          </p:nvPr>
        </p:nvSpPr>
        <p:spPr>
          <a:xfrm>
            <a:off x="457200" y="1295400"/>
            <a:ext cx="8229600" cy="4525962"/>
          </a:xfrm>
        </p:spPr>
        <p:txBody>
          <a:bodyPr/>
          <a:lstStyle/>
          <a:p>
            <a:r>
              <a:rPr lang="en-US" dirty="0" smtClean="0">
                <a:latin typeface="Arial" charset="0"/>
                <a:cs typeface="Arial" charset="0"/>
              </a:rPr>
              <a:t>In 2009 NWS systems engineers informally studied the bandwidth “cost savings” obtained via the NOMADS vs. traditional “gateway” servers. </a:t>
            </a:r>
          </a:p>
          <a:p>
            <a:endParaRPr lang="en-US" dirty="0" smtClean="0">
              <a:latin typeface="Arial" charset="0"/>
              <a:cs typeface="Arial" charset="0"/>
            </a:endParaRPr>
          </a:p>
          <a:p>
            <a:r>
              <a:rPr lang="en-US" dirty="0" smtClean="0">
                <a:latin typeface="Arial" charset="0"/>
                <a:cs typeface="Arial" charset="0"/>
              </a:rPr>
              <a:t>In a nutshell, they found an overall savings of 80% of the volume by using NOMADS for the same services.  </a:t>
            </a:r>
          </a:p>
          <a:p>
            <a:endParaRPr lang="en-US" dirty="0" smtClean="0">
              <a:latin typeface="Arial" charset="0"/>
              <a:cs typeface="Arial" charset="0"/>
            </a:endParaRPr>
          </a:p>
          <a:p>
            <a:r>
              <a:rPr lang="en-US" dirty="0" smtClean="0">
                <a:latin typeface="Arial" charset="0"/>
                <a:cs typeface="Arial" charset="0"/>
              </a:rPr>
              <a:t>“NOMADS” services (</a:t>
            </a:r>
            <a:r>
              <a:rPr lang="en-US" dirty="0" err="1" smtClean="0">
                <a:latin typeface="Arial" charset="0"/>
                <a:cs typeface="Arial" charset="0"/>
              </a:rPr>
              <a:t>OPeNDAP</a:t>
            </a:r>
            <a:r>
              <a:rPr lang="en-US" dirty="0" smtClean="0">
                <a:latin typeface="Arial" charset="0"/>
                <a:cs typeface="Arial" charset="0"/>
              </a:rPr>
              <a:t>, GDS, LAS, TDS, </a:t>
            </a:r>
            <a:r>
              <a:rPr lang="en-US" dirty="0" smtClean="0">
                <a:latin typeface="Arial" charset="0"/>
                <a:cs typeface="Arial" charset="0"/>
                <a:hlinkClick r:id="rId2"/>
              </a:rPr>
              <a:t>ftp4u</a:t>
            </a:r>
            <a:r>
              <a:rPr lang="en-US" dirty="0" smtClean="0">
                <a:latin typeface="Arial" charset="0"/>
                <a:cs typeface="Arial" charset="0"/>
              </a:rPr>
              <a:t>) being considered for “NOAA </a:t>
            </a:r>
            <a:r>
              <a:rPr lang="en-US" dirty="0" err="1" smtClean="0">
                <a:latin typeface="Arial" charset="0"/>
                <a:cs typeface="Arial" charset="0"/>
              </a:rPr>
              <a:t>NexGen</a:t>
            </a:r>
            <a:r>
              <a:rPr lang="en-US" dirty="0" smtClean="0">
                <a:latin typeface="Arial" charset="0"/>
                <a:cs typeface="Arial" charset="0"/>
              </a:rPr>
              <a:t>”. </a:t>
            </a:r>
          </a:p>
        </p:txBody>
      </p:sp>
      <p:pic>
        <p:nvPicPr>
          <p:cNvPr id="34819" name="Picture 8" descr="nomads_logo"/>
          <p:cNvPicPr>
            <a:picLocks noChangeAspect="1" noChangeArrowheads="1"/>
          </p:cNvPicPr>
          <p:nvPr/>
        </p:nvPicPr>
        <p:blipFill>
          <a:blip r:embed="rId3"/>
          <a:srcRect/>
          <a:stretch>
            <a:fillRect/>
          </a:stretch>
        </p:blipFill>
        <p:spPr bwMode="auto">
          <a:xfrm>
            <a:off x="6607175" y="5813425"/>
            <a:ext cx="2235200" cy="666750"/>
          </a:xfrm>
          <a:prstGeom prst="rect">
            <a:avLst/>
          </a:prstGeom>
          <a:solidFill>
            <a:schemeClr val="accent1"/>
          </a:solidFill>
          <a:ln w="9525">
            <a:solidFill>
              <a:schemeClr val="tx1"/>
            </a:solidFill>
            <a:miter lim="800000"/>
            <a:headEnd/>
            <a:tailEnd/>
          </a:ln>
        </p:spPr>
      </p:pic>
      <p:pic>
        <p:nvPicPr>
          <p:cNvPr id="34820" name="Picture 9" descr="NOAAlogo"/>
          <p:cNvPicPr>
            <a:picLocks noChangeAspect="1" noChangeArrowheads="1"/>
          </p:cNvPicPr>
          <p:nvPr/>
        </p:nvPicPr>
        <p:blipFill>
          <a:blip r:embed="rId4"/>
          <a:srcRect/>
          <a:stretch>
            <a:fillRect/>
          </a:stretch>
        </p:blipFill>
        <p:spPr bwMode="auto">
          <a:xfrm>
            <a:off x="8523288" y="5808663"/>
            <a:ext cx="323850" cy="304800"/>
          </a:xfrm>
          <a:prstGeom prst="rect">
            <a:avLst/>
          </a:prstGeom>
          <a:noFill/>
          <a:ln w="9525">
            <a:noFill/>
            <a:miter lim="800000"/>
            <a:headEnd/>
            <a:tailEnd/>
          </a:ln>
        </p:spPr>
      </p:pic>
      <p:sp>
        <p:nvSpPr>
          <p:cNvPr id="6" name="Rounded Rectangle 5"/>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Benefits</a:t>
            </a:r>
            <a:endParaRPr lang="en-US" sz="3200" b="1" kern="0" dirty="0">
              <a:solidFill>
                <a:sysClr val="window" lastClr="FFFFFF"/>
              </a:solidFill>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srcRect/>
          <a:stretch>
            <a:fillRect/>
          </a:stretch>
        </p:blipFill>
        <p:spPr bwMode="auto">
          <a:xfrm>
            <a:off x="152400" y="152400"/>
            <a:ext cx="508000" cy="533400"/>
          </a:xfrm>
          <a:prstGeom prst="rect">
            <a:avLst/>
          </a:prstGeom>
          <a:noFill/>
          <a:ln w="9525">
            <a:noFill/>
            <a:miter lim="800000"/>
            <a:headEnd/>
            <a:tailEnd/>
          </a:ln>
        </p:spPr>
      </p:pic>
      <p:sp>
        <p:nvSpPr>
          <p:cNvPr id="6" name="Rectangle 5"/>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35845" name="Content Placeholder 7"/>
          <p:cNvSpPr>
            <a:spLocks noGrp="1"/>
          </p:cNvSpPr>
          <p:nvPr>
            <p:ph idx="1"/>
          </p:nvPr>
        </p:nvSpPr>
        <p:spPr>
          <a:xfrm>
            <a:off x="304800" y="1874838"/>
            <a:ext cx="8686800" cy="4525962"/>
          </a:xfrm>
        </p:spPr>
        <p:txBody>
          <a:bodyPr/>
          <a:lstStyle/>
          <a:p>
            <a:pPr>
              <a:defRPr/>
            </a:pPr>
            <a:r>
              <a:rPr lang="en-US" sz="2400" b="1" dirty="0" smtClean="0"/>
              <a:t>NOAA Office of the CIO</a:t>
            </a:r>
            <a:endParaRPr lang="en-US" sz="2400" b="1" kern="0" dirty="0" smtClean="0">
              <a:solidFill>
                <a:sysClr val="windowText" lastClr="000000">
                  <a:lumMod val="50000"/>
                  <a:lumOff val="50000"/>
                </a:sysClr>
              </a:solidFill>
              <a:latin typeface="Calibri" pitchFamily="-106" charset="0"/>
              <a:ea typeface="ＭＳ Ｐゴシック" pitchFamily="1" charset="-128"/>
            </a:endParaRPr>
          </a:p>
          <a:p>
            <a:pPr lvl="1">
              <a:defRPr/>
            </a:pPr>
            <a:r>
              <a:rPr lang="en-US" sz="2000" b="1" dirty="0" smtClean="0">
                <a:latin typeface="Arial" charset="0"/>
                <a:cs typeface="Arial" charset="0"/>
              </a:rPr>
              <a:t>Strategic Information Technology Plan 2010‐2017, </a:t>
            </a:r>
            <a:r>
              <a:rPr lang="en-US" sz="2000" b="1" dirty="0" smtClean="0"/>
              <a:t>March 2010</a:t>
            </a:r>
          </a:p>
          <a:p>
            <a:pPr lvl="1">
              <a:defRPr/>
            </a:pPr>
            <a:r>
              <a:rPr lang="en-US" sz="2000" b="1" dirty="0" smtClean="0">
                <a:latin typeface="Arial" charset="0"/>
                <a:cs typeface="Arial" charset="0"/>
              </a:rPr>
              <a:t> </a:t>
            </a:r>
            <a:r>
              <a:rPr lang="en-US" sz="2000" b="1" dirty="0" smtClean="0">
                <a:latin typeface="Calibri" pitchFamily="34" charset="0"/>
                <a:cs typeface="Arial" charset="0"/>
              </a:rPr>
              <a:t>IT Strategic Objectives (one of nine):</a:t>
            </a:r>
          </a:p>
          <a:p>
            <a:pPr lvl="1">
              <a:defRPr/>
            </a:pPr>
            <a:endParaRPr lang="en-US" sz="2800" dirty="0" smtClean="0">
              <a:latin typeface="Arial" charset="0"/>
              <a:cs typeface="Arial" charset="0"/>
            </a:endParaRPr>
          </a:p>
          <a:p>
            <a:pPr algn="ctr">
              <a:buFont typeface="Wingdings 3" pitchFamily="18" charset="2"/>
              <a:buNone/>
              <a:defRPr/>
            </a:pPr>
            <a:r>
              <a:rPr lang="en-US" sz="2400" i="1" dirty="0" smtClean="0">
                <a:latin typeface="Arial" charset="0"/>
                <a:cs typeface="Arial" charset="0"/>
              </a:rPr>
              <a:t>  “Continue development/implementation and maintenance of operational archive and user access capabilities for the National Climate Services Portal and National Climate Model Portal (NCMP) to provide access to the next generation of NOAA climate and weather models and analyses products.” </a:t>
            </a:r>
          </a:p>
          <a:p>
            <a:pPr lvl="1">
              <a:defRPr/>
            </a:pPr>
            <a:endParaRPr lang="en-US" sz="2000" b="1" dirty="0" smtClean="0">
              <a:latin typeface="Arial" charset="0"/>
              <a:cs typeface="Arial" charset="0"/>
            </a:endParaRPr>
          </a:p>
        </p:txBody>
      </p:sp>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OCIO Recommendation</a:t>
            </a:r>
            <a:endParaRPr lang="en-US" sz="3200" b="1" kern="0" dirty="0">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srcRect/>
          <a:stretch>
            <a:fillRect/>
          </a:stretch>
        </p:blipFill>
        <p:spPr bwMode="auto">
          <a:xfrm>
            <a:off x="152400" y="152400"/>
            <a:ext cx="508000" cy="533400"/>
          </a:xfrm>
          <a:prstGeom prst="rect">
            <a:avLst/>
          </a:prstGeom>
          <a:noFill/>
          <a:ln w="9525">
            <a:noFill/>
            <a:miter lim="800000"/>
            <a:headEnd/>
            <a:tailEnd/>
          </a:ln>
        </p:spPr>
      </p:pic>
      <p:sp>
        <p:nvSpPr>
          <p:cNvPr id="5" name="Rectangle 4"/>
          <p:cNvSpPr/>
          <p:nvPr/>
        </p:nvSpPr>
        <p:spPr>
          <a:xfrm>
            <a:off x="76200" y="576263"/>
            <a:ext cx="674688" cy="338137"/>
          </a:xfrm>
          <a:prstGeom prst="rect">
            <a:avLst/>
          </a:prstGeom>
        </p:spPr>
        <p:txBody>
          <a:bodyPr wrap="none">
            <a:spAutoFit/>
          </a:bodyPr>
          <a:lstStyle/>
          <a:p>
            <a:pPr>
              <a:defRPr/>
            </a:pPr>
            <a:r>
              <a:rPr lang="en-US" sz="1100" dirty="0">
                <a:solidFill>
                  <a:schemeClr val="tx1">
                    <a:lumMod val="50000"/>
                    <a:lumOff val="50000"/>
                  </a:schemeClr>
                </a:solidFill>
                <a:latin typeface="Cooper Black" pitchFamily="18" charset="0"/>
                <a:ea typeface="ＭＳ Ｐゴシック" pitchFamily="1" charset="-128"/>
              </a:rPr>
              <a:t>NCMP</a:t>
            </a:r>
            <a:r>
              <a:rPr lang="en-US" sz="1600" b="1" dirty="0">
                <a:latin typeface="Cooper Black" pitchFamily="18" charset="0"/>
                <a:ea typeface="ＭＳ Ｐゴシック" pitchFamily="1" charset="-128"/>
              </a:rPr>
              <a:t> </a:t>
            </a:r>
            <a:endParaRPr lang="en-US" dirty="0">
              <a:ea typeface="ＭＳ Ｐゴシック" pitchFamily="1" charset="-128"/>
            </a:endParaRPr>
          </a:p>
        </p:txBody>
      </p:sp>
      <p:sp>
        <p:nvSpPr>
          <p:cNvPr id="32772" name="Rectangle 3"/>
          <p:cNvSpPr txBox="1">
            <a:spLocks noChangeArrowheads="1"/>
          </p:cNvSpPr>
          <p:nvPr/>
        </p:nvSpPr>
        <p:spPr bwMode="auto">
          <a:xfrm>
            <a:off x="457200" y="1524000"/>
            <a:ext cx="8534400" cy="5257800"/>
          </a:xfrm>
          <a:prstGeom prst="rect">
            <a:avLst/>
          </a:prstGeom>
          <a:noFill/>
          <a:ln w="9525">
            <a:noFill/>
            <a:miter lim="800000"/>
            <a:headEnd/>
            <a:tailEnd/>
          </a:ln>
        </p:spPr>
        <p:txBody>
          <a:bodyPr/>
          <a:lstStyle/>
          <a:p>
            <a:pPr marL="171450" indent="-171450">
              <a:spcBef>
                <a:spcPct val="20000"/>
              </a:spcBef>
              <a:buFont typeface="Arial" charset="0"/>
              <a:buChar char="•"/>
            </a:pPr>
            <a:r>
              <a:rPr lang="en-US" b="1" dirty="0">
                <a:solidFill>
                  <a:srgbClr val="000000"/>
                </a:solidFill>
                <a:latin typeface="Calibri" pitchFamily="34" charset="0"/>
              </a:rPr>
              <a:t>National Academies of Sciences, National Research Council, Board of Atmospheric Sciences and Climate</a:t>
            </a:r>
            <a:r>
              <a:rPr lang="en-US" dirty="0">
                <a:solidFill>
                  <a:srgbClr val="000000"/>
                </a:solidFill>
                <a:latin typeface="Calibri" pitchFamily="34" charset="0"/>
              </a:rPr>
              <a:t>:</a:t>
            </a:r>
          </a:p>
          <a:p>
            <a:pPr marL="171450" indent="-171450">
              <a:spcBef>
                <a:spcPct val="20000"/>
              </a:spcBef>
              <a:buFont typeface="Wingdings" pitchFamily="2" charset="2"/>
              <a:buNone/>
            </a:pPr>
            <a:r>
              <a:rPr lang="en-US" sz="2000" dirty="0">
                <a:solidFill>
                  <a:srgbClr val="000000"/>
                </a:solidFill>
                <a:latin typeface="Calibri" pitchFamily="34" charset="0"/>
              </a:rPr>
              <a:t>   “</a:t>
            </a:r>
            <a:r>
              <a:rPr lang="en-US" sz="2000" u="sng" dirty="0">
                <a:solidFill>
                  <a:srgbClr val="000000"/>
                </a:solidFill>
                <a:latin typeface="Calibri" pitchFamily="34" charset="0"/>
              </a:rPr>
              <a:t>Completing the Forecast: Characterizing and Communicating Uncertainty for Better Decisions Using Weather and Climate Forecasts</a:t>
            </a:r>
            <a:r>
              <a:rPr lang="en-US" sz="2000" dirty="0">
                <a:solidFill>
                  <a:srgbClr val="000000"/>
                </a:solidFill>
                <a:latin typeface="Calibri" pitchFamily="34" charset="0"/>
              </a:rPr>
              <a:t>”  </a:t>
            </a:r>
          </a:p>
          <a:p>
            <a:pPr marL="171450" indent="-171450">
              <a:spcBef>
                <a:spcPct val="20000"/>
              </a:spcBef>
              <a:buFont typeface="Wingdings" pitchFamily="2" charset="2"/>
              <a:buNone/>
            </a:pPr>
            <a:endParaRPr lang="en-US" sz="2000" i="1" dirty="0">
              <a:solidFill>
                <a:srgbClr val="000000"/>
              </a:solidFill>
              <a:latin typeface="Calibri" pitchFamily="34" charset="0"/>
            </a:endParaRPr>
          </a:p>
          <a:p>
            <a:pPr marL="171450" indent="-171450">
              <a:spcBef>
                <a:spcPct val="20000"/>
              </a:spcBef>
              <a:buFont typeface="Wingdings 3" pitchFamily="18" charset="2"/>
              <a:buNone/>
            </a:pPr>
            <a:r>
              <a:rPr lang="en-US" sz="2000" i="1" dirty="0">
                <a:solidFill>
                  <a:srgbClr val="000000"/>
                </a:solidFill>
                <a:latin typeface="Calibri" pitchFamily="34" charset="0"/>
              </a:rPr>
              <a:t>The NOAA National Operational Model Archive and Distribution System (NOMADS) should be maintained and extended to include (a) long-term archives of </a:t>
            </a:r>
            <a:r>
              <a:rPr lang="en-US" sz="2000" b="1" i="1" dirty="0">
                <a:solidFill>
                  <a:srgbClr val="000000"/>
                </a:solidFill>
                <a:latin typeface="Calibri" pitchFamily="34" charset="0"/>
              </a:rPr>
              <a:t>global and regional ensemble forecasting systems and their native resolution, and (b) re-forecast datasets to facilitate post-processing”</a:t>
            </a:r>
            <a:r>
              <a:rPr lang="en-US" sz="2000" b="1" i="1" baseline="30000" dirty="0">
                <a:solidFill>
                  <a:srgbClr val="000000"/>
                </a:solidFill>
                <a:latin typeface="Calibri" pitchFamily="34" charset="0"/>
              </a:rPr>
              <a:t>1</a:t>
            </a:r>
          </a:p>
          <a:p>
            <a:pPr marL="171450" indent="-171450">
              <a:spcBef>
                <a:spcPct val="20000"/>
              </a:spcBef>
              <a:buFont typeface="Wingdings 3" pitchFamily="18" charset="2"/>
              <a:buNone/>
            </a:pPr>
            <a:r>
              <a:rPr lang="en-US" sz="2000" i="1" baseline="30000" dirty="0">
                <a:solidFill>
                  <a:srgbClr val="000000"/>
                </a:solidFill>
                <a:latin typeface="Calibri" pitchFamily="34" charset="0"/>
              </a:rPr>
              <a:t> </a:t>
            </a:r>
          </a:p>
          <a:p>
            <a:pPr marL="628650" lvl="1" indent="-171450">
              <a:spcBef>
                <a:spcPct val="20000"/>
              </a:spcBef>
            </a:pPr>
            <a:r>
              <a:rPr lang="en-US" b="1" dirty="0">
                <a:solidFill>
                  <a:srgbClr val="FF0000"/>
                </a:solidFill>
                <a:latin typeface="Calibri" pitchFamily="34" charset="0"/>
              </a:rPr>
              <a:t>     </a:t>
            </a:r>
            <a:r>
              <a:rPr lang="en-US" b="1" u="sng" dirty="0">
                <a:solidFill>
                  <a:srgbClr val="000080"/>
                </a:solidFill>
                <a:latin typeface="Calibri" pitchFamily="34" charset="0"/>
              </a:rPr>
              <a:t>NCMP</a:t>
            </a:r>
            <a:r>
              <a:rPr lang="en-US" dirty="0">
                <a:solidFill>
                  <a:srgbClr val="000080"/>
                </a:solidFill>
                <a:latin typeface="Calibri" pitchFamily="34" charset="0"/>
              </a:rPr>
              <a:t> will be built on top of NOMADS as a suite of Services and Tools.  It is an </a:t>
            </a:r>
            <a:r>
              <a:rPr lang="en-US" b="1" u="sng" dirty="0">
                <a:solidFill>
                  <a:srgbClr val="000080"/>
                </a:solidFill>
                <a:latin typeface="Calibri" pitchFamily="34" charset="0"/>
              </a:rPr>
              <a:t>extension</a:t>
            </a:r>
            <a:r>
              <a:rPr lang="en-US" dirty="0">
                <a:solidFill>
                  <a:srgbClr val="000080"/>
                </a:solidFill>
                <a:latin typeface="Calibri" pitchFamily="34" charset="0"/>
              </a:rPr>
              <a:t> and an </a:t>
            </a:r>
            <a:r>
              <a:rPr lang="en-US" b="1" u="sng" dirty="0">
                <a:solidFill>
                  <a:srgbClr val="000080"/>
                </a:solidFill>
                <a:latin typeface="Calibri" pitchFamily="34" charset="0"/>
              </a:rPr>
              <a:t>expansion</a:t>
            </a:r>
            <a:r>
              <a:rPr lang="en-US" dirty="0">
                <a:solidFill>
                  <a:srgbClr val="000080"/>
                </a:solidFill>
                <a:latin typeface="Calibri" pitchFamily="34" charset="0"/>
              </a:rPr>
              <a:t> of NOMADS</a:t>
            </a:r>
          </a:p>
        </p:txBody>
      </p:sp>
      <p:pic>
        <p:nvPicPr>
          <p:cNvPr id="32773" name="Picture 4"/>
          <p:cNvPicPr>
            <a:picLocks noChangeAspect="1" noChangeArrowheads="1"/>
          </p:cNvPicPr>
          <p:nvPr/>
        </p:nvPicPr>
        <p:blipFill>
          <a:blip r:embed="rId3"/>
          <a:srcRect/>
          <a:stretch>
            <a:fillRect/>
          </a:stretch>
        </p:blipFill>
        <p:spPr bwMode="auto">
          <a:xfrm>
            <a:off x="3352800" y="5715000"/>
            <a:ext cx="2362200" cy="1012825"/>
          </a:xfrm>
          <a:prstGeom prst="rect">
            <a:avLst/>
          </a:prstGeom>
          <a:noFill/>
          <a:ln w="9525">
            <a:noFill/>
            <a:miter lim="800000"/>
            <a:headEnd/>
            <a:tailEnd/>
          </a:ln>
        </p:spPr>
      </p:pic>
      <p:sp>
        <p:nvSpPr>
          <p:cNvPr id="8" name="Rounded Rectangle 7"/>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 NCMP</a:t>
            </a:r>
            <a:endParaRPr lang="en-US" sz="3200" b="1" kern="0" dirty="0" smtClean="0">
              <a:solidFill>
                <a:srgbClr val="000000"/>
              </a:solidFill>
              <a:latin typeface="Calibri" pitchFamily="-106" charset="0"/>
              <a:ea typeface="ＭＳ Ｐゴシック" pitchFamily="1" charset="-128"/>
            </a:endParaRPr>
          </a:p>
          <a:p>
            <a:pPr algn="ctr" defTabSz="914400" fontAlgn="auto">
              <a:spcBef>
                <a:spcPts val="0"/>
              </a:spcBef>
              <a:spcAft>
                <a:spcPts val="0"/>
              </a:spcAft>
              <a:defRPr/>
            </a:pPr>
            <a:r>
              <a:rPr lang="en-US" sz="3200" b="1" kern="0" dirty="0" smtClean="0">
                <a:latin typeface="Calibri" pitchFamily="-106" charset="0"/>
                <a:ea typeface="ＭＳ Ｐゴシック" pitchFamily="1" charset="-128"/>
              </a:rPr>
              <a:t>NAS Recommendation</a:t>
            </a:r>
            <a:endParaRPr lang="en-US" sz="3200" b="1" kern="0" dirty="0">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828800" y="3438525"/>
            <a:ext cx="7315200" cy="1422400"/>
          </a:xfrm>
          <a:prstGeom prst="rect">
            <a:avLst/>
          </a:prstGeom>
          <a:noFill/>
          <a:ln w="12700" cap="sq">
            <a:noFill/>
            <a:miter lim="800000"/>
            <a:headEnd type="none" w="sm" len="sm"/>
            <a:tailEnd type="none" w="sm" len="sm"/>
          </a:ln>
        </p:spPr>
        <p:txBody>
          <a:bodyPr>
            <a:spAutoFit/>
          </a:bodyPr>
          <a:lstStyle/>
          <a:p>
            <a:pPr defTabSz="914400">
              <a:lnSpc>
                <a:spcPct val="90000"/>
              </a:lnSpc>
              <a:spcBef>
                <a:spcPct val="50000"/>
              </a:spcBef>
              <a:buClr>
                <a:srgbClr val="DEF5FA">
                  <a:lumMod val="25000"/>
                </a:srgbClr>
              </a:buClr>
              <a:buFont typeface="Wingdings" pitchFamily="2" charset="2"/>
              <a:buChar char="Ø"/>
              <a:defRPr/>
            </a:pPr>
            <a:r>
              <a:rPr lang="en-US" dirty="0">
                <a:solidFill>
                  <a:srgbClr val="464646"/>
                </a:solidFill>
                <a:latin typeface="Arial" pitchFamily="34" charset="0"/>
                <a:ea typeface="+mn-ea"/>
                <a:cs typeface="Arial" pitchFamily="34" charset="0"/>
              </a:rPr>
              <a:t>foster research within the geo-science communities (ocean, weather, and climate) to study multiple earth systems using collections of distributed data</a:t>
            </a:r>
          </a:p>
        </p:txBody>
      </p:sp>
      <p:sp>
        <p:nvSpPr>
          <p:cNvPr id="3" name="Rectangle 3"/>
          <p:cNvSpPr>
            <a:spLocks noChangeArrowheads="1"/>
          </p:cNvSpPr>
          <p:nvPr/>
        </p:nvSpPr>
        <p:spPr bwMode="auto">
          <a:xfrm>
            <a:off x="1828800" y="2590800"/>
            <a:ext cx="7239000" cy="830263"/>
          </a:xfrm>
          <a:prstGeom prst="rect">
            <a:avLst/>
          </a:prstGeom>
          <a:noFill/>
          <a:ln w="9525">
            <a:noFill/>
            <a:miter lim="800000"/>
            <a:headEnd/>
            <a:tailEnd/>
          </a:ln>
        </p:spPr>
        <p:txBody>
          <a:bodyPr>
            <a:spAutoFit/>
          </a:bodyPr>
          <a:lstStyle/>
          <a:p>
            <a:pPr defTabSz="914400">
              <a:buClr>
                <a:srgbClr val="DEF5FA">
                  <a:lumMod val="25000"/>
                </a:srgbClr>
              </a:buClr>
              <a:buFont typeface="Wingdings" pitchFamily="2" charset="2"/>
              <a:buChar char="Ø"/>
              <a:defRPr/>
            </a:pPr>
            <a:r>
              <a:rPr lang="en-US" dirty="0">
                <a:solidFill>
                  <a:srgbClr val="464646"/>
                </a:solidFill>
                <a:latin typeface="Arial" pitchFamily="34" charset="0"/>
                <a:ea typeface="+mn-ea"/>
                <a:cs typeface="Arial" pitchFamily="34" charset="0"/>
              </a:rPr>
              <a:t>promote model evaluation and community feedback</a:t>
            </a:r>
          </a:p>
        </p:txBody>
      </p:sp>
      <p:sp>
        <p:nvSpPr>
          <p:cNvPr id="4" name="Rectangle 4"/>
          <p:cNvSpPr>
            <a:spLocks noChangeArrowheads="1"/>
          </p:cNvSpPr>
          <p:nvPr/>
        </p:nvSpPr>
        <p:spPr bwMode="auto">
          <a:xfrm>
            <a:off x="1905000" y="4851400"/>
            <a:ext cx="7239000" cy="830263"/>
          </a:xfrm>
          <a:prstGeom prst="rect">
            <a:avLst/>
          </a:prstGeom>
          <a:noFill/>
          <a:ln w="9525">
            <a:noFill/>
            <a:miter lim="800000"/>
            <a:headEnd/>
            <a:tailEnd/>
          </a:ln>
        </p:spPr>
        <p:txBody>
          <a:bodyPr>
            <a:spAutoFit/>
          </a:bodyPr>
          <a:lstStyle/>
          <a:p>
            <a:pPr defTabSz="914400">
              <a:spcBef>
                <a:spcPct val="50000"/>
              </a:spcBef>
              <a:buClr>
                <a:srgbClr val="DEF5FA">
                  <a:lumMod val="25000"/>
                </a:srgbClr>
              </a:buClr>
              <a:buFont typeface="Wingdings" pitchFamily="2" charset="2"/>
              <a:buChar char="Ø"/>
              <a:defRPr/>
            </a:pPr>
            <a:r>
              <a:rPr lang="en-US" dirty="0">
                <a:solidFill>
                  <a:srgbClr val="464646"/>
                </a:solidFill>
                <a:latin typeface="Arial" pitchFamily="34" charset="0"/>
                <a:ea typeface="+mn-ea"/>
                <a:cs typeface="Arial" pitchFamily="34" charset="0"/>
              </a:rPr>
              <a:t>develop institutional partnerships and access via distributed open standard technologies</a:t>
            </a:r>
          </a:p>
        </p:txBody>
      </p:sp>
      <p:pic>
        <p:nvPicPr>
          <p:cNvPr id="33797" name="Picture 5" descr="sea_ice2x4x"/>
          <p:cNvPicPr>
            <a:picLocks noChangeAspect="1" noChangeArrowheads="1"/>
          </p:cNvPicPr>
          <p:nvPr/>
        </p:nvPicPr>
        <p:blipFill>
          <a:blip r:embed="rId2"/>
          <a:srcRect/>
          <a:stretch>
            <a:fillRect/>
          </a:stretch>
        </p:blipFill>
        <p:spPr bwMode="auto">
          <a:xfrm>
            <a:off x="241300" y="1657350"/>
            <a:ext cx="1366838" cy="3367088"/>
          </a:xfrm>
          <a:prstGeom prst="rect">
            <a:avLst/>
          </a:prstGeom>
          <a:noFill/>
          <a:ln w="9525">
            <a:noFill/>
            <a:miter lim="800000"/>
            <a:headEnd/>
            <a:tailEnd/>
          </a:ln>
        </p:spPr>
      </p:pic>
      <p:sp>
        <p:nvSpPr>
          <p:cNvPr id="6" name="Rectangle 6"/>
          <p:cNvSpPr>
            <a:spLocks noChangeArrowheads="1"/>
          </p:cNvSpPr>
          <p:nvPr/>
        </p:nvSpPr>
        <p:spPr bwMode="auto">
          <a:xfrm>
            <a:off x="1828800" y="1317625"/>
            <a:ext cx="7315200" cy="1200150"/>
          </a:xfrm>
          <a:prstGeom prst="rect">
            <a:avLst/>
          </a:prstGeom>
          <a:noFill/>
          <a:ln w="9525">
            <a:noFill/>
            <a:miter lim="800000"/>
            <a:headEnd/>
            <a:tailEnd/>
          </a:ln>
        </p:spPr>
        <p:txBody>
          <a:bodyPr>
            <a:spAutoFit/>
          </a:bodyPr>
          <a:lstStyle/>
          <a:p>
            <a:pPr defTabSz="914400">
              <a:buClr>
                <a:srgbClr val="DEF5FA">
                  <a:lumMod val="25000"/>
                </a:srgbClr>
              </a:buClr>
              <a:buFont typeface="Wingdings" pitchFamily="2" charset="2"/>
              <a:buChar char="Ø"/>
              <a:defRPr/>
            </a:pPr>
            <a:r>
              <a:rPr lang="en-US" dirty="0">
                <a:solidFill>
                  <a:srgbClr val="464646"/>
                </a:solidFill>
                <a:latin typeface="Arial" pitchFamily="34" charset="0"/>
                <a:ea typeface="+mn-ea"/>
                <a:cs typeface="Arial" pitchFamily="34" charset="0"/>
              </a:rPr>
              <a:t>Establish a unified climate and weather model archive providing format independent access to retrospective models</a:t>
            </a:r>
            <a:r>
              <a:rPr lang="en-US" sz="2000" dirty="0">
                <a:solidFill>
                  <a:srgbClr val="464646"/>
                </a:solidFill>
                <a:latin typeface="Arial" pitchFamily="34" charset="0"/>
                <a:ea typeface="+mn-ea"/>
                <a:cs typeface="Arial" pitchFamily="34" charset="0"/>
              </a:rPr>
              <a:t> </a:t>
            </a:r>
            <a:endParaRPr lang="en-US" dirty="0">
              <a:solidFill>
                <a:srgbClr val="464646"/>
              </a:solidFill>
              <a:latin typeface="Arial" pitchFamily="34" charset="0"/>
              <a:ea typeface="+mn-ea"/>
              <a:cs typeface="Arial" pitchFamily="34" charset="0"/>
            </a:endParaRPr>
          </a:p>
        </p:txBody>
      </p:sp>
      <p:pic>
        <p:nvPicPr>
          <p:cNvPr id="33799" name="Picture 8" descr="nomads_logo"/>
          <p:cNvPicPr>
            <a:picLocks noChangeAspect="1" noChangeArrowheads="1"/>
          </p:cNvPicPr>
          <p:nvPr/>
        </p:nvPicPr>
        <p:blipFill>
          <a:blip r:embed="rId3"/>
          <a:srcRect/>
          <a:stretch>
            <a:fillRect/>
          </a:stretch>
        </p:blipFill>
        <p:spPr bwMode="auto">
          <a:xfrm>
            <a:off x="6607175" y="5813425"/>
            <a:ext cx="2235200" cy="666750"/>
          </a:xfrm>
          <a:prstGeom prst="rect">
            <a:avLst/>
          </a:prstGeom>
          <a:solidFill>
            <a:schemeClr val="accent1"/>
          </a:solidFill>
          <a:ln w="9525">
            <a:solidFill>
              <a:schemeClr val="tx1"/>
            </a:solidFill>
            <a:miter lim="800000"/>
            <a:headEnd/>
            <a:tailEnd/>
          </a:ln>
        </p:spPr>
      </p:pic>
      <p:pic>
        <p:nvPicPr>
          <p:cNvPr id="33800" name="Picture 9" descr="NOAAlogo"/>
          <p:cNvPicPr>
            <a:picLocks noChangeAspect="1" noChangeArrowheads="1"/>
          </p:cNvPicPr>
          <p:nvPr/>
        </p:nvPicPr>
        <p:blipFill>
          <a:blip r:embed="rId4"/>
          <a:srcRect/>
          <a:stretch>
            <a:fillRect/>
          </a:stretch>
        </p:blipFill>
        <p:spPr bwMode="auto">
          <a:xfrm>
            <a:off x="8523288" y="5808663"/>
            <a:ext cx="323850" cy="304800"/>
          </a:xfrm>
          <a:prstGeom prst="rect">
            <a:avLst/>
          </a:prstGeom>
          <a:noFill/>
          <a:ln w="9525">
            <a:noFill/>
            <a:miter lim="800000"/>
            <a:headEnd/>
            <a:tailEnd/>
          </a:ln>
        </p:spPr>
      </p:pic>
      <p:sp>
        <p:nvSpPr>
          <p:cNvPr id="14" name="Rounded Rectangle 13"/>
          <p:cNvSpPr>
            <a:spLocks noChangeArrowheads="1"/>
          </p:cNvSpPr>
          <p:nvPr/>
        </p:nvSpPr>
        <p:spPr bwMode="auto">
          <a:xfrm>
            <a:off x="2209800" y="76200"/>
            <a:ext cx="6858000" cy="990600"/>
          </a:xfrm>
          <a:prstGeom prst="roundRect">
            <a:avLst>
              <a:gd name="adj" fmla="val 10000"/>
            </a:avLst>
          </a:prstGeom>
          <a:solidFill>
            <a:srgbClr val="EEECE1">
              <a:lumMod val="90000"/>
            </a:srgbClr>
          </a:solidFill>
          <a:ln w="9525">
            <a:noFill/>
            <a:round/>
            <a:headEnd/>
            <a:tailEnd/>
          </a:ln>
          <a:effectLst>
            <a:outerShdw dist="23000" dir="5400000" rotWithShape="0">
              <a:srgbClr val="808080">
                <a:alpha val="34999"/>
              </a:srgbClr>
            </a:outerShdw>
          </a:effectLst>
        </p:spPr>
        <p:txBody>
          <a:bodyPr anchor="ctr"/>
          <a:lstStyle/>
          <a:p>
            <a:pPr algn="ctr" defTabSz="914400" fontAlgn="auto">
              <a:spcBef>
                <a:spcPts val="0"/>
              </a:spcBef>
              <a:spcAft>
                <a:spcPts val="0"/>
              </a:spcAft>
              <a:defRPr/>
            </a:pPr>
            <a:r>
              <a:rPr lang="en-US" sz="3200" b="1" kern="0" dirty="0" smtClean="0">
                <a:solidFill>
                  <a:srgbClr val="000000"/>
                </a:solidFill>
                <a:latin typeface="Calibri" pitchFamily="-106" charset="0"/>
                <a:ea typeface="ＭＳ Ｐゴシック" pitchFamily="1" charset="-128"/>
              </a:rPr>
              <a:t>NOMADS </a:t>
            </a:r>
            <a:r>
              <a:rPr lang="en-US" sz="3200" b="1" kern="0" dirty="0" smtClean="0">
                <a:latin typeface="Calibri" pitchFamily="-106" charset="0"/>
                <a:ea typeface="ＭＳ Ｐゴシック" pitchFamily="1" charset="-128"/>
              </a:rPr>
              <a:t>Goals</a:t>
            </a:r>
            <a:endParaRPr lang="en-US" sz="3200" b="1" kern="0" dirty="0">
              <a:latin typeface="Calibri" pitchFamily="-106" charset="0"/>
              <a:ea typeface="ＭＳ Ｐゴシック" pitchFamily="1" charset="-128"/>
            </a:endParaRPr>
          </a:p>
        </p:txBody>
      </p:sp>
    </p:spTree>
  </p:cSld>
  <p:clrMapOvr>
    <a:masterClrMapping/>
  </p:clrMapOvr>
  <p:transition>
    <p:wipe dir="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1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1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ppt297.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40C3.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pt887D.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ppt6BA7.tmp</Template>
  <TotalTime>126599</TotalTime>
  <Words>3908</Words>
  <Application>Microsoft Office PowerPoint</Application>
  <PresentationFormat>On-screen Show (4:3)</PresentationFormat>
  <Paragraphs>867</Paragraphs>
  <Slides>50</Slides>
  <Notes>14</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50</vt:i4>
      </vt:variant>
    </vt:vector>
  </HeadingPairs>
  <TitlesOfParts>
    <vt:vector size="60" baseType="lpstr">
      <vt:lpstr>Office Theme</vt:lpstr>
      <vt:lpstr>1_Concourse</vt:lpstr>
      <vt:lpstr>3_Concourse</vt:lpstr>
      <vt:lpstr>5_Concourse</vt:lpstr>
      <vt:lpstr>11_Concourse</vt:lpstr>
      <vt:lpstr>14_Concourse</vt:lpstr>
      <vt:lpstr>ppt297.tmp</vt:lpstr>
      <vt:lpstr>ppt40C3.tmp</vt:lpstr>
      <vt:lpstr>ppt887D.tmp</vt:lpstr>
      <vt:lpstr>Microsoft Office Excel 97-2003 Worksheet</vt:lpstr>
      <vt:lpstr>NOMADS and the National Climate Model Portal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Model Archive Growth  Exebyte (EB)</vt:lpstr>
      <vt:lpstr>Model Data Volume by Type</vt:lpstr>
      <vt:lpstr>Slide 20</vt:lpstr>
      <vt:lpstr>Slide 21</vt:lpstr>
      <vt:lpstr>Slide 22</vt:lpstr>
      <vt:lpstr>Slide 23</vt:lpstr>
      <vt:lpstr>Slide 24</vt:lpstr>
      <vt:lpstr>Slide 25</vt:lpstr>
      <vt:lpstr>Slide 26</vt:lpstr>
      <vt:lpstr>Slide 27</vt:lpstr>
      <vt:lpstr>Slide 28</vt:lpstr>
      <vt:lpstr>Slide 29</vt:lpstr>
      <vt:lpstr>Slide 30</vt:lpstr>
      <vt:lpstr>NCMP Architectural  Design by Functional Areas</vt:lpstr>
      <vt:lpstr>Slide 32</vt:lpstr>
      <vt:lpstr>NCMP Initial Capabilities </vt:lpstr>
      <vt:lpstr>Slide 34</vt:lpstr>
      <vt:lpstr>Slide 35</vt:lpstr>
      <vt:lpstr>Slide 36</vt:lpstr>
      <vt:lpstr>Simple Measures of sensitivity/indices:</vt:lpstr>
      <vt:lpstr>Slide 38</vt:lpstr>
      <vt:lpstr>Slide 39</vt:lpstr>
      <vt:lpstr>Modeling, NWP, and Intercomparison Projects</vt:lpstr>
      <vt:lpstr>Improved Data Management</vt:lpstr>
      <vt:lpstr>NOMADS as data store   NCMP as data discovery</vt:lpstr>
      <vt:lpstr>NCMP / NOMADS  Technology Enhancements</vt:lpstr>
      <vt:lpstr>NCMP / NOMADS  Technology Enhancements (cont.)</vt:lpstr>
      <vt:lpstr>NCMP / NOMADS Technology Enhancements (cont.)</vt:lpstr>
      <vt:lpstr>Slide 46</vt:lpstr>
      <vt:lpstr>Slide 47</vt:lpstr>
      <vt:lpstr>Slide 48</vt:lpstr>
      <vt:lpstr>Select Bibliography</vt:lpstr>
      <vt:lpstr>                    Questions?</vt:lpstr>
    </vt:vector>
  </TitlesOfParts>
  <Company>NOAA/CPO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Glenn Rutledge</dc:creator>
  <cp:lastModifiedBy>Glenn</cp:lastModifiedBy>
  <cp:revision>1542</cp:revision>
  <cp:lastPrinted>2009-10-21T01:44:33Z</cp:lastPrinted>
  <dcterms:created xsi:type="dcterms:W3CDTF">2009-10-20T12:44:12Z</dcterms:created>
  <dcterms:modified xsi:type="dcterms:W3CDTF">2011-05-17T18:17:01Z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0x0101002D7BF3B76F7DFC4B940E52AAF6B18D23</vt:lpwstr>
  </property>
</Properties>
</file>