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0" r:id="rId1"/>
  </p:sldMasterIdLst>
  <p:notesMasterIdLst>
    <p:notesMasterId r:id="rId32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61" r:id="rId11"/>
    <p:sldId id="259" r:id="rId12"/>
    <p:sldId id="258" r:id="rId13"/>
    <p:sldId id="260" r:id="rId14"/>
    <p:sldId id="262" r:id="rId15"/>
    <p:sldId id="263" r:id="rId16"/>
    <p:sldId id="264" r:id="rId17"/>
    <p:sldId id="265" r:id="rId18"/>
    <p:sldId id="269" r:id="rId19"/>
    <p:sldId id="270" r:id="rId20"/>
    <p:sldId id="272" r:id="rId21"/>
    <p:sldId id="283" r:id="rId22"/>
    <p:sldId id="279" r:id="rId23"/>
    <p:sldId id="277" r:id="rId24"/>
    <p:sldId id="278" r:id="rId25"/>
    <p:sldId id="293" r:id="rId26"/>
    <p:sldId id="275" r:id="rId27"/>
    <p:sldId id="281" r:id="rId28"/>
    <p:sldId id="271" r:id="rId29"/>
    <p:sldId id="280" r:id="rId30"/>
    <p:sldId id="267" r:id="rId3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fld id="{D92A0025-0C4C-44E0-A59D-60C7DA910B9E}" type="datetimeFigureOut">
              <a:rPr lang="en-US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fld id="{5CD01F7A-E92B-4B59-A781-08F7BC9151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700088" y="4403725"/>
            <a:ext cx="5597525" cy="417036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While we want to mention traditional/standard verification approaches, they are only one way of evaluating a forecast, so it’s important to emphasize other, newer, approaches (see next slides)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BF11B-55C7-4C30-BD83-A024809532A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Example of strategic decision points are the standard 4 telecon times each day that ATM planners develop strategic plans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B946E-6905-4C80-8CE2-60BDD72C98D8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Sectors become pixels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FA941-CF75-42AA-908A-C887A13F662B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4B2C1-4617-4F33-A90E-E35B525FACF2}" type="slidenum">
              <a:rPr lang="en-GB"/>
              <a:pPr/>
              <a:t>28</a:t>
            </a:fld>
            <a:endParaRPr lang="en-GB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3263"/>
            <a:ext cx="4635500" cy="3476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02138"/>
            <a:ext cx="5599112" cy="4171950"/>
          </a:xfrm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  <a:effectLst/>
        </p:spPr>
        <p:txBody>
          <a:bodyPr tIns="0" rIns="18288" anchor="b">
            <a:normAutofit/>
          </a:bodyPr>
          <a:lstStyle>
            <a:lvl1pPr algn="r" rtl="0">
              <a:spcBef>
                <a:spcPct val="0"/>
              </a:spcBef>
              <a:buNone/>
              <a:defRPr sz="5600" b="1" cap="none" spc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CA45-995E-4BCC-BAAB-C2F13168C8BD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Forecast Impact and Quality Assessment Section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AEBC-779B-4B8C-BFF7-B7E91339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B1F45-2FCD-4DC2-932E-40D586D0F66F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D275-B06A-437B-9DDF-84D14CD2B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AB0E-5168-4EAF-AC4D-1F65434E9BEF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98DC-879A-4D59-BC69-2CE788EB6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NOAA-Logo_CircleWhite_RestTran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257800"/>
            <a:ext cx="730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CIRA-Logo-Trans-HiRes.png"/>
          <p:cNvPicPr>
            <a:picLocks noChangeAspect="1"/>
          </p:cNvPicPr>
          <p:nvPr userDrawn="1"/>
        </p:nvPicPr>
        <p:blipFill>
          <a:blip r:embed="rId3">
            <a:lum bright="-8000"/>
          </a:blip>
          <a:srcRect/>
          <a:stretch>
            <a:fillRect/>
          </a:stretch>
        </p:blipFill>
        <p:spPr bwMode="auto">
          <a:xfrm>
            <a:off x="3200400" y="5334000"/>
            <a:ext cx="12334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CIRES-Logo_Trans-HiRes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065713" y="5334000"/>
            <a:ext cx="11826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4" descr="FAA_Logo_Color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257800"/>
            <a:ext cx="738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</a:bodyPr>
          <a:lstStyle>
            <a:lvl1pPr algn="l" rtl="0">
              <a:spcBef>
                <a:spcPct val="0"/>
              </a:spcBef>
              <a:buNone/>
              <a:defRPr lang="en-US" sz="5600" b="0" cap="none" spc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AE98-7684-4691-9B24-C391DB2F5B05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Forecast Impact and Quality Assessment Section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11F9-C934-411E-9864-3A0DF937A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686C-C77C-4EB2-B8C3-2CEDE5EC4A22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67E1-132D-4B43-AAFF-CB3225355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8C09-9704-4C85-A027-795DEDCD96BE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EDFB-9504-4B0B-8999-EC25E72BE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0168-F0F6-49B9-974A-A9AC31795025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49D3-2D21-462E-B4F6-1F6CBD3BD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4806-687C-4B79-AEF4-0E0EC4EB76D4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250D-E190-4A6D-A482-6E34E71C1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D54C-A3F1-4E43-B1E2-1E0C004B6B5C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6F91-DBC0-4232-820F-E2744068A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764C-BE61-4D5E-9D27-D244B45F156B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CB79-66AC-4971-8E0E-166BB822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E7A132-AEA5-439B-82F5-9D08DF667157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B3E21"/>
                </a:solidFill>
                <a:latin typeface="Constantia" pitchFamily="18" charset="0"/>
              </a:defRPr>
            </a:lvl1pPr>
          </a:lstStyle>
          <a:p>
            <a:r>
              <a:rPr lang="en-US"/>
              <a:t>Forecast Impact and Quality Assessment Section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7636AF-5702-4F39-8D81-8F47A6BD1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4" name="Freeform 13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9" name="Freeform 18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rot="21435692">
            <a:off x="-19050" y="215900"/>
            <a:ext cx="9163050" cy="6492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966"/>
              </a:cxn>
              <a:cxn ang="0">
                <a:pos x="1608" y="282"/>
              </a:cxn>
              <a:cxn ang="0">
                <a:pos x="4110" y="1008"/>
              </a:cxn>
              <a:cxn ang="0">
                <a:pos x="5772" y="0"/>
              </a:cxn>
            </a:cxnLst>
            <a:rect l="0" t="0" r="0" b="0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rot="21435692">
            <a:off x="-14288" y="290513"/>
            <a:ext cx="9175751" cy="5302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732"/>
              </a:cxn>
              <a:cxn ang="0">
                <a:pos x="1638" y="228"/>
              </a:cxn>
              <a:cxn ang="0">
                <a:pos x="4122" y="816"/>
              </a:cxn>
              <a:cxn ang="0">
                <a:pos x="5766" y="0"/>
              </a:cxn>
            </a:cxnLst>
            <a:rect l="0" t="0" r="0" b="0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039" name="Picture 19" descr="noaa_logo_whtTs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10613" y="6397625"/>
            <a:ext cx="387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8" descr="Blue Marble _shado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" y="47625"/>
            <a:ext cx="6667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4B3E2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4B3E2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4B3E2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4B3E2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4B3E2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B3E2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B3E2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B3E2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B3E2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rgbClr val="84AA33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rgbClr val="8898C3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7EC3D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9D77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1143000"/>
            <a:ext cx="7772400" cy="1981200"/>
          </a:xfrm>
        </p:spPr>
        <p:txBody>
          <a:bodyPr/>
          <a:lstStyle/>
          <a:p>
            <a:r>
              <a:rPr lang="en-US" smtClean="0"/>
              <a:t>NextGen Weather:  </a:t>
            </a:r>
            <a:br>
              <a:rPr lang="en-US" smtClean="0"/>
            </a:br>
            <a:r>
              <a:rPr lang="en-US" smtClean="0"/>
              <a:t>Network-Enabled Verification Service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276600"/>
            <a:ext cx="6400800" cy="1828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endParaRPr lang="en-US" sz="1100" smtClean="0"/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1400" smtClean="0"/>
              <a:t>Jamie Vavra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1400" smtClean="0"/>
              <a:t>Office of Science and Technology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1400" smtClean="0"/>
              <a:t>National Weather Service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endParaRPr lang="en-US" sz="1400" smtClean="0"/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1400" smtClean="0"/>
              <a:t>Jennifer Mahoney and Melissa A. Petty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1400" smtClean="0"/>
              <a:t>Forecast Impact and Quality Assessment Section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1400" smtClean="0"/>
              <a:t>Aviation, Computing and Evaluation Branch/Global Systems Division</a:t>
            </a:r>
          </a:p>
          <a:p>
            <a:pPr marL="0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1400" smtClean="0"/>
              <a:t>Office of Oceanic and Atmospheric Research</a:t>
            </a:r>
          </a:p>
        </p:txBody>
      </p:sp>
      <p:pic>
        <p:nvPicPr>
          <p:cNvPr id="49156" name="Picture 50" descr="NOAA-Logo_CircleWhite_RestT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257800"/>
            <a:ext cx="730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3" descr="CIRA-Logo-Trans-HiRes.png"/>
          <p:cNvPicPr>
            <a:picLocks noChangeAspect="1"/>
          </p:cNvPicPr>
          <p:nvPr/>
        </p:nvPicPr>
        <p:blipFill>
          <a:blip r:embed="rId4">
            <a:lum bright="-8000"/>
          </a:blip>
          <a:srcRect/>
          <a:stretch>
            <a:fillRect/>
          </a:stretch>
        </p:blipFill>
        <p:spPr bwMode="auto">
          <a:xfrm>
            <a:off x="3200400" y="5334000"/>
            <a:ext cx="12334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4" descr="CIRES-Logo_Trans-HiRe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5713" y="5334000"/>
            <a:ext cx="11826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374" descr="FAA_Logo_C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5257800"/>
            <a:ext cx="738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6F836-59EF-43E3-BCF4-5653AB7BCEC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Evolution of Verification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139825"/>
          <a:ext cx="9144000" cy="5162550"/>
        </p:xfrm>
        <a:graphic>
          <a:graphicData uri="http://schemas.openxmlformats.org/drawingml/2006/table">
            <a:tbl>
              <a:tblPr/>
              <a:tblGrid>
                <a:gridCol w="1943959"/>
                <a:gridCol w="1866041"/>
                <a:gridCol w="2514600"/>
                <a:gridCol w="2819400"/>
              </a:tblGrid>
              <a:tr h="117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1990’s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~2003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3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Verification Drivers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Meteorological quality assessment feedback to algorithm developers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Support for the Aviation Weather Technology Transition (AWTT) process 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3038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Historical aviation forecast performance record for FAA Managers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3038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Meteorological quality assessment feedback to forecast producers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3038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Meteorological feedback to algorithm developers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NextGen: Forecast performance in the context of FAA operations and decision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criteria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Support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for Research</a:t>
                      </a:r>
                      <a:r>
                        <a:rPr lang="en-U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Transition process (formerly AWTT)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Historical aviation forecast performance record for FAA and NWS Managers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Meteorological quality assessment feedback to forecast producers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Meteorological feedback to algorithm developers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8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Performance Metric and 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Verification Techniques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Standard meteorological skill scores for State of the Atmosphere variables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Modified verification techniques and scores for aviation weather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products, historical</a:t>
                      </a:r>
                      <a:r>
                        <a:rPr lang="en-U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performance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User-specific verification techniques and new performance metrics to provide performance in the context of how the forecast is used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8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Engineering 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Requirements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Tools for users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Database storage and web access to results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Real-time</a:t>
                      </a:r>
                      <a:r>
                        <a:rPr lang="en-U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f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eedback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for operational decision support,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and real-time</a:t>
                      </a:r>
                      <a:r>
                        <a:rPr lang="en-U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machine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to machine delivery of data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22D2-4A5F-48AC-8C3C-3230BFD639F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Demands of a NextGen Verification Service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Network-enabled communication for data access and distribution</a:t>
            </a:r>
          </a:p>
          <a:p>
            <a:r>
              <a:rPr lang="en-US" sz="2800" smtClean="0"/>
              <a:t>Forecast quality in the context of its use</a:t>
            </a:r>
          </a:p>
          <a:p>
            <a:r>
              <a:rPr lang="en-US" sz="2800" smtClean="0"/>
              <a:t>Agility and adaptability to add new datasets and methodologies</a:t>
            </a:r>
            <a:endParaRPr lang="en-US" smtClean="0"/>
          </a:p>
          <a:p>
            <a:r>
              <a:rPr lang="en-US" sz="2800" smtClean="0"/>
              <a:t>Meets security and safety requirements of the NextGen architecture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4E1DA-B868-4AB2-B1AB-3D0A5D57729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6385" name="Picture 3" descr="rtvs-captur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11363"/>
            <a:ext cx="76200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Current Verification - RTVS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6837D-2D09-4226-8D22-E815E8E6F6B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RTVS Has Served Us Well, but…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Lack of modularity</a:t>
            </a:r>
          </a:p>
          <a:p>
            <a:pPr lvl="1"/>
            <a:r>
              <a:rPr lang="en-US" smtClean="0"/>
              <a:t>Invasive changes needed to add new products</a:t>
            </a:r>
          </a:p>
          <a:p>
            <a:pPr lvl="1"/>
            <a:r>
              <a:rPr lang="en-US" smtClean="0"/>
              <a:t>Requires duplication across verification domains to incorporate new methodologies</a:t>
            </a:r>
          </a:p>
          <a:p>
            <a:r>
              <a:rPr lang="en-US" smtClean="0"/>
              <a:t>Data ingest and output lack ability to support NNEW protocols</a:t>
            </a:r>
          </a:p>
          <a:p>
            <a:r>
              <a:rPr lang="en-US" smtClean="0"/>
              <a:t>Security and maintenance do not meet operational requirements</a:t>
            </a:r>
          </a:p>
          <a:p>
            <a:r>
              <a:rPr lang="en-US" smtClean="0"/>
              <a:t>More cost-effective to re-engineer … resulting in NEVS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2B5D7-1375-473C-A5BC-3E35C57B265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NEVS Solution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New infrastructure</a:t>
            </a:r>
          </a:p>
          <a:p>
            <a:pPr lvl="1"/>
            <a:r>
              <a:rPr lang="en-US" smtClean="0"/>
              <a:t>Modular decomposition allows for the efficient addition of new data products and verification methods</a:t>
            </a:r>
          </a:p>
          <a:p>
            <a:pPr lvl="1"/>
            <a:r>
              <a:rPr lang="en-US" smtClean="0"/>
              <a:t>“Integration” layer supports the joining of verification data with air traffic information</a:t>
            </a:r>
          </a:p>
          <a:p>
            <a:pPr lvl="1"/>
            <a:r>
              <a:rPr lang="en-US" smtClean="0"/>
              <a:t>Support of NNEW communication protocols </a:t>
            </a:r>
          </a:p>
          <a:p>
            <a:r>
              <a:rPr lang="en-US" smtClean="0"/>
              <a:t>New verification techniques</a:t>
            </a:r>
          </a:p>
          <a:p>
            <a:pPr lvl="1"/>
            <a:r>
              <a:rPr lang="en-US" smtClean="0"/>
              <a:t>Incorporate user-based criteria</a:t>
            </a:r>
          </a:p>
          <a:p>
            <a:pPr lvl="1"/>
            <a:r>
              <a:rPr lang="en-US" smtClean="0"/>
              <a:t>Methodologies represent the use of the forecast in aviation decisions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02938-EEA0-4E46-9E8E-DC19DBEE6CF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NEVS Infrastructure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752600" y="2362200"/>
            <a:ext cx="1676400" cy="3657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50000">
                <a:schemeClr val="accent2"/>
              </a:gs>
            </a:gsLst>
            <a:lin ang="5400000" scaled="1"/>
            <a:tileRect/>
          </a:gradFill>
          <a:ln w="3175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Data ingest and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Import of verification results from other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Verification modules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2362200"/>
            <a:ext cx="1676400" cy="36576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50000">
                <a:schemeClr val="accent4"/>
              </a:gs>
            </a:gsLst>
            <a:lin ang="5400000" scaled="1"/>
          </a:gradFill>
          <a:ln w="31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Storage of verification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Storage of air traffic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Strategies to allow joining of air traffic and verification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2362200"/>
            <a:ext cx="1676400" cy="36576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</a:gsLst>
            <a:lin ang="5400000" scaled="1"/>
          </a:gra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Web user interface providing variety of graphical results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Web services for machine-to-machine communication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1752600"/>
            <a:ext cx="1676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1752600"/>
            <a:ext cx="16764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Integration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676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ED22-D831-4BFA-9C6D-448502F724B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Verification Techniques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Traditional</a:t>
            </a:r>
          </a:p>
          <a:p>
            <a:pPr lvl="1"/>
            <a:r>
              <a:rPr lang="en-US" smtClean="0"/>
              <a:t>Pixel-to-pixel</a:t>
            </a:r>
          </a:p>
          <a:p>
            <a:pPr lvl="1"/>
            <a:r>
              <a:rPr lang="en-US" smtClean="0"/>
              <a:t>POD, FAR, CSI</a:t>
            </a:r>
          </a:p>
          <a:p>
            <a:pPr lvl="1"/>
            <a:r>
              <a:rPr lang="en-US" smtClean="0"/>
              <a:t>Stratifications such as forecast issuance, lead, altitudes</a:t>
            </a:r>
          </a:p>
          <a:p>
            <a:r>
              <a:rPr lang="en-US" smtClean="0"/>
              <a:t>Future</a:t>
            </a:r>
          </a:p>
          <a:p>
            <a:pPr lvl="1"/>
            <a:r>
              <a:rPr lang="en-US" smtClean="0"/>
              <a:t>User-based</a:t>
            </a:r>
          </a:p>
          <a:p>
            <a:pPr lvl="1"/>
            <a:r>
              <a:rPr lang="en-US" smtClean="0"/>
              <a:t>Object-oriented</a:t>
            </a:r>
          </a:p>
          <a:p>
            <a:pPr lvl="1"/>
            <a:r>
              <a:rPr lang="en-US" smtClean="0"/>
              <a:t>Operational stratifications such as telecon time, planning period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DD7F9-8948-48EA-9E77-8E4D5CC1C6B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Metrics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provide a first-order indicator of skill</a:t>
            </a:r>
          </a:p>
          <a:p>
            <a:r>
              <a:rPr lang="en-US" smtClean="0"/>
              <a:t>User-agnostic</a:t>
            </a:r>
          </a:p>
          <a:p>
            <a:r>
              <a:rPr lang="en-US" smtClean="0"/>
              <a:t>May even be misleading, particularly for high-resolution models</a:t>
            </a:r>
          </a:p>
          <a:p>
            <a:pPr lvl="1"/>
            <a:endParaRPr lang="en-US" smtClean="0"/>
          </a:p>
        </p:txBody>
      </p:sp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3886200" y="3657600"/>
            <a:ext cx="4603750" cy="2743200"/>
            <a:chOff x="3886200" y="3657600"/>
            <a:chExt cx="4604238" cy="2743200"/>
          </a:xfrm>
        </p:grpSpPr>
        <p:pic>
          <p:nvPicPr>
            <p:cNvPr id="2150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6200" y="3657600"/>
              <a:ext cx="4604238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800697" y="3657600"/>
              <a:ext cx="2743491" cy="92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51FAB-151C-4012-A997-79C4B89BE24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Future – Incorporation of the User’s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Methodologies incorporate use of the forecast in a decision-making context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Example: Context of operational ATM planning: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/>
              <a:t>Strategic decision points are incorporated into statistical measures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/>
              <a:t>Operational spatial domains are included in assessment mechanics</a:t>
            </a:r>
          </a:p>
          <a:p>
            <a:pPr lvl="2" indent="-246888"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ARTCC boundaries</a:t>
            </a:r>
          </a:p>
          <a:p>
            <a:pPr lvl="2" indent="-246888" fontAlgn="auto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High altitude sectors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/>
              <a:t>Metrics link forecast quality to operational constraints such as air space capacity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B73CD-D512-4F54-BA6B-A13A4FFC225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User-based Techniques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Forecasts and observations are translated into estimates of sector capacity (or capacity reduction), due to presence of convective weather</a:t>
            </a:r>
          </a:p>
          <a:p>
            <a:pPr lvl="1"/>
            <a:r>
              <a:rPr lang="en-US" smtClean="0"/>
              <a:t>Techniques such as Mincut Bottleneck</a:t>
            </a:r>
          </a:p>
          <a:p>
            <a:r>
              <a:rPr lang="en-US" smtClean="0"/>
              <a:t>Resulting output is at the spatial granularity of high altitude sectors</a:t>
            </a:r>
          </a:p>
          <a:p>
            <a:r>
              <a:rPr lang="en-US" smtClean="0"/>
              <a:t>Verification skill scores are applied to translated forecast and observations, thus measuring performance in context operational parameters (such as airspace capacity)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z="3600" smtClean="0"/>
              <a:t>Overview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447800"/>
            <a:ext cx="8229600" cy="4389438"/>
          </a:xfrm>
        </p:spPr>
        <p:txBody>
          <a:bodyPr/>
          <a:lstStyle/>
          <a:p>
            <a:r>
              <a:rPr lang="en-US" sz="2000" smtClean="0"/>
              <a:t>Motivation for NEVS</a:t>
            </a:r>
          </a:p>
          <a:p>
            <a:r>
              <a:rPr lang="en-US" sz="2000" smtClean="0"/>
              <a:t>NWS Plans and Requirements for NEVS</a:t>
            </a:r>
          </a:p>
          <a:p>
            <a:r>
              <a:rPr lang="en-US" sz="2000" smtClean="0"/>
              <a:t>NEVS OSIP and Implementation Schedules</a:t>
            </a:r>
          </a:p>
          <a:p>
            <a:r>
              <a:rPr lang="en-US" sz="2000" smtClean="0"/>
              <a:t>Evolution of Verification</a:t>
            </a:r>
          </a:p>
          <a:p>
            <a:r>
              <a:rPr lang="en-US" sz="2000" smtClean="0"/>
              <a:t>Current RTVS Capabilities</a:t>
            </a:r>
          </a:p>
          <a:p>
            <a:r>
              <a:rPr lang="en-US" sz="2000" smtClean="0"/>
              <a:t>NEVS Solution</a:t>
            </a:r>
          </a:p>
          <a:p>
            <a:r>
              <a:rPr lang="en-US" sz="2000" smtClean="0"/>
              <a:t>NEVS Techniques</a:t>
            </a:r>
          </a:p>
          <a:p>
            <a:r>
              <a:rPr lang="en-US" sz="2000" smtClean="0"/>
              <a:t>NEVS Prototype 2010</a:t>
            </a:r>
          </a:p>
          <a:p>
            <a:r>
              <a:rPr lang="en-US" sz="2000" smtClean="0"/>
              <a:t>Summary</a:t>
            </a:r>
          </a:p>
          <a:p>
            <a:endParaRPr lang="en-US" sz="20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884F3-CE0E-4DB4-A7EF-081578BC6C3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662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25748" t="22696" r="46297" b="42757"/>
          <a:stretch>
            <a:fillRect/>
          </a:stretch>
        </p:blipFill>
        <p:spPr>
          <a:xfrm>
            <a:off x="76200" y="1524000"/>
            <a:ext cx="2895600" cy="2895600"/>
          </a:xfrm>
        </p:spPr>
      </p:pic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4"/>
          <a:srcRect l="25500" t="12666" r="46500" b="49333"/>
          <a:stretch>
            <a:fillRect/>
          </a:stretch>
        </p:blipFill>
        <p:spPr bwMode="auto">
          <a:xfrm>
            <a:off x="3048000" y="1143000"/>
            <a:ext cx="29194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5"/>
          <a:srcRect l="25926" t="11786" r="46297" b="49490"/>
          <a:stretch>
            <a:fillRect/>
          </a:stretch>
        </p:blipFill>
        <p:spPr bwMode="auto">
          <a:xfrm>
            <a:off x="3048000" y="42672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6"/>
          <a:srcRect l="25926" t="12396" r="46297" b="52026"/>
          <a:stretch>
            <a:fillRect/>
          </a:stretch>
        </p:blipFill>
        <p:spPr bwMode="auto">
          <a:xfrm>
            <a:off x="6096000" y="28194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marL="53975"/>
            <a:r>
              <a:rPr lang="en-US" sz="3200" smtClean="0"/>
              <a:t>NEVS Graphical Mincut Bottleneck Output</a:t>
            </a: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133056-3C6A-416F-A980-4E5902C58329}" type="slidenum">
              <a:rPr lang="en-US" sz="1200">
                <a:solidFill>
                  <a:schemeClr val="bg2">
                    <a:lumMod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0" y="1600200"/>
            <a:ext cx="728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onstantia" pitchFamily="18" charset="0"/>
              </a:rPr>
              <a:t>Obs</a:t>
            </a:r>
            <a:r>
              <a:rPr lang="en-US" b="1">
                <a:latin typeface="Constantia" pitchFamily="18" charset="0"/>
              </a:rPr>
              <a:t>s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3124200" y="1219200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onstantia" pitchFamily="18" charset="0"/>
              </a:rPr>
              <a:t>Forecast 1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6172200" y="281940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onstantia" pitchFamily="18" charset="0"/>
              </a:rPr>
              <a:t>Forecast 2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3048000" y="441960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onstantia" pitchFamily="18" charset="0"/>
              </a:rPr>
              <a:t>Forecast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25E44-BCE3-47C1-98DA-B2899511C37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Planning Point Capacity Plot</a:t>
            </a:r>
            <a:endParaRPr lang="en-US" dirty="0"/>
          </a:p>
        </p:txBody>
      </p:sp>
      <p:pic>
        <p:nvPicPr>
          <p:cNvPr id="28674" name="Content Placeholder 10" descr="eventZDC082115Char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667000"/>
            <a:ext cx="5715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3124200" y="4572000"/>
            <a:ext cx="533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6057900" y="3848100"/>
            <a:ext cx="7620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2514600" y="4191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Onset</a:t>
            </a:r>
          </a:p>
        </p:txBody>
      </p:sp>
      <p:sp>
        <p:nvSpPr>
          <p:cNvPr id="28678" name="TextBox 16"/>
          <p:cNvSpPr txBox="1">
            <a:spLocks noChangeArrowheads="1"/>
          </p:cNvSpPr>
          <p:nvPr/>
        </p:nvSpPr>
        <p:spPr bwMode="auto">
          <a:xfrm>
            <a:off x="6019800" y="3352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Cessation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6019800"/>
            <a:ext cx="25908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2538413" y="1676400"/>
            <a:ext cx="4116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onstantia" pitchFamily="18" charset="0"/>
              </a:rPr>
              <a:t>% Blockage as derived from </a:t>
            </a:r>
          </a:p>
          <a:p>
            <a:pPr algn="ctr"/>
            <a:r>
              <a:rPr lang="en-US" sz="2400">
                <a:latin typeface="Constantia" pitchFamily="18" charset="0"/>
              </a:rPr>
              <a:t>Mincut Bottleneck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B9EDC-2707-4FE7-A2D0-82B685D6558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land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01775"/>
            <a:ext cx="5943600" cy="51831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NEVS Prototype 2010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DB1C1-F946-44E9-9DCB-0204AF45605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NEVS Prototype 2010</a:t>
            </a:r>
            <a:endParaRPr lang="en-US" sz="4000" dirty="0"/>
          </a:p>
        </p:txBody>
      </p:sp>
      <p:pic>
        <p:nvPicPr>
          <p:cNvPr id="30722" name="Picture 2" descr="overvi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0499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0C81A-B4C0-4E4F-90BE-37B2A79F15E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31745" name="Picture 3" descr="overview-al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032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NEVS Prototype 2010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B953D-3D8C-4081-82C7-7814313901C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Summary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NEVS verification capabilities will enable NWS, FAA and users to understand quality of Aviation Products and data provided in NextGen Cube</a:t>
            </a:r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EC88A-E29A-4F90-ACBA-D346464705A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Backup Slides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2E0F0-D195-436C-A696-06DEBC26ECE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NEVS Architecture</a:t>
            </a:r>
            <a:endParaRPr lang="en-US" dirty="0"/>
          </a:p>
        </p:txBody>
      </p:sp>
      <p:pic>
        <p:nvPicPr>
          <p:cNvPr id="33794" name="Picture 4" descr="NEVS-Architecture"/>
          <p:cNvPicPr>
            <a:picLocks noChangeAspect="1" noChangeArrowheads="1"/>
          </p:cNvPicPr>
          <p:nvPr/>
        </p:nvPicPr>
        <p:blipFill>
          <a:blip r:embed="rId2"/>
          <a:srcRect l="3236" r="2927"/>
          <a:stretch>
            <a:fillRect/>
          </a:stretch>
        </p:blipFill>
        <p:spPr bwMode="auto">
          <a:xfrm>
            <a:off x="1295400" y="1600200"/>
            <a:ext cx="6629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274F4-4D8D-44FF-BA25-58196993A5C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903538" y="1344613"/>
            <a:ext cx="8286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655638" algn="l"/>
              </a:tabLst>
            </a:pPr>
            <a:r>
              <a:rPr lang="en-GB">
                <a:solidFill>
                  <a:srgbClr val="000000"/>
                </a:solidFill>
                <a:latin typeface="Calibri" pitchFamily="34" charset="0"/>
                <a:ea typeface="DejaVu LGC Sans"/>
                <a:cs typeface="DejaVu LGC Sans"/>
              </a:rPr>
              <a:t>Sector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2300" y="622300"/>
            <a:ext cx="5181600" cy="5597525"/>
            <a:chOff x="432" y="432"/>
            <a:chExt cx="3599" cy="3887"/>
          </a:xfrm>
        </p:grpSpPr>
        <p:sp>
          <p:nvSpPr>
            <p:cNvPr id="34840" name="Line 3"/>
            <p:cNvSpPr>
              <a:spLocks noChangeShapeType="1"/>
            </p:cNvSpPr>
            <p:nvPr/>
          </p:nvSpPr>
          <p:spPr bwMode="auto">
            <a:xfrm>
              <a:off x="432" y="576"/>
              <a:ext cx="3600" cy="3744"/>
            </a:xfrm>
            <a:prstGeom prst="line">
              <a:avLst/>
            </a:prstGeom>
            <a:noFill/>
            <a:ln w="18360">
              <a:solidFill>
                <a:srgbClr val="23FF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Text Box 4"/>
            <p:cNvSpPr txBox="1">
              <a:spLocks noChangeArrowheads="1"/>
            </p:cNvSpPr>
            <p:nvPr/>
          </p:nvSpPr>
          <p:spPr bwMode="auto">
            <a:xfrm>
              <a:off x="720" y="432"/>
              <a:ext cx="720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655638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4" charset="0"/>
                  <a:ea typeface="DejaVu LGC Sans"/>
                  <a:cs typeface="DejaVu LGC Sans"/>
                </a:rPr>
                <a:t>Jetway</a:t>
              </a:r>
            </a:p>
          </p:txBody>
        </p:sp>
        <p:cxnSp>
          <p:nvCxnSpPr>
            <p:cNvPr id="34842" name="AutoShape 5"/>
            <p:cNvCxnSpPr>
              <a:cxnSpLocks noChangeShapeType="1"/>
              <a:stCxn id="34841" idx="2"/>
            </p:cNvCxnSpPr>
            <p:nvPr/>
          </p:nvCxnSpPr>
          <p:spPr bwMode="auto">
            <a:xfrm flipH="1">
              <a:off x="850" y="650"/>
              <a:ext cx="230" cy="21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34819" name="AutoShape 6"/>
          <p:cNvCxnSpPr>
            <a:cxnSpLocks noChangeShapeType="1"/>
            <a:stCxn id="34817" idx="2"/>
          </p:cNvCxnSpPr>
          <p:nvPr/>
        </p:nvCxnSpPr>
        <p:spPr bwMode="auto">
          <a:xfrm flipH="1">
            <a:off x="3095625" y="1658938"/>
            <a:ext cx="222250" cy="3571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4820" name="Freeform 7"/>
          <p:cNvSpPr>
            <a:spLocks noChangeArrowheads="1"/>
          </p:cNvSpPr>
          <p:nvPr/>
        </p:nvSpPr>
        <p:spPr bwMode="auto">
          <a:xfrm>
            <a:off x="1036638" y="1244600"/>
            <a:ext cx="6427787" cy="3732213"/>
          </a:xfrm>
          <a:custGeom>
            <a:avLst/>
            <a:gdLst>
              <a:gd name="T0" fmla="*/ 2147483647 w 19686"/>
              <a:gd name="T1" fmla="*/ 0 h 11431"/>
              <a:gd name="T2" fmla="*/ 0 w 19686"/>
              <a:gd name="T3" fmla="*/ 2147483647 h 11431"/>
              <a:gd name="T4" fmla="*/ 2147483647 w 19686"/>
              <a:gd name="T5" fmla="*/ 2147483647 h 11431"/>
              <a:gd name="T6" fmla="*/ 2147483647 w 19686"/>
              <a:gd name="T7" fmla="*/ 2147483647 h 11431"/>
              <a:gd name="T8" fmla="*/ 2147483647 w 19686"/>
              <a:gd name="T9" fmla="*/ 2147483647 h 11431"/>
              <a:gd name="T10" fmla="*/ 2147483647 w 19686"/>
              <a:gd name="T11" fmla="*/ 2147483647 h 11431"/>
              <a:gd name="T12" fmla="*/ 2147483647 w 19686"/>
              <a:gd name="T13" fmla="*/ 0 h 114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686"/>
              <a:gd name="T22" fmla="*/ 0 h 11431"/>
              <a:gd name="T23" fmla="*/ 19686 w 19686"/>
              <a:gd name="T24" fmla="*/ 11431 h 114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686" h="11431">
                <a:moveTo>
                  <a:pt x="3175" y="0"/>
                </a:moveTo>
                <a:lnTo>
                  <a:pt x="0" y="3810"/>
                </a:lnTo>
                <a:lnTo>
                  <a:pt x="7620" y="11430"/>
                </a:lnTo>
                <a:lnTo>
                  <a:pt x="19685" y="10160"/>
                </a:lnTo>
                <a:lnTo>
                  <a:pt x="17145" y="5715"/>
                </a:lnTo>
                <a:lnTo>
                  <a:pt x="7620" y="5080"/>
                </a:lnTo>
                <a:lnTo>
                  <a:pt x="3175" y="0"/>
                </a:lnTo>
              </a:path>
            </a:pathLst>
          </a:custGeom>
          <a:noFill/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1163" y="1244600"/>
            <a:ext cx="7048500" cy="3730625"/>
            <a:chOff x="285" y="864"/>
            <a:chExt cx="4895" cy="2591"/>
          </a:xfrm>
        </p:grpSpPr>
        <p:sp>
          <p:nvSpPr>
            <p:cNvPr id="34835" name="Freeform 9"/>
            <p:cNvSpPr>
              <a:spLocks noChangeArrowheads="1"/>
            </p:cNvSpPr>
            <p:nvPr/>
          </p:nvSpPr>
          <p:spPr bwMode="auto">
            <a:xfrm>
              <a:off x="717" y="1613"/>
              <a:ext cx="1849" cy="1844"/>
            </a:xfrm>
            <a:custGeom>
              <a:avLst/>
              <a:gdLst>
                <a:gd name="T0" fmla="*/ 0 w 8155"/>
                <a:gd name="T1" fmla="*/ 0 h 8130"/>
                <a:gd name="T2" fmla="*/ 0 w 8155"/>
                <a:gd name="T3" fmla="*/ 0 h 8130"/>
                <a:gd name="T4" fmla="*/ 0 w 8155"/>
                <a:gd name="T5" fmla="*/ 0 h 8130"/>
                <a:gd name="T6" fmla="*/ 0 w 8155"/>
                <a:gd name="T7" fmla="*/ 0 h 8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55"/>
                <a:gd name="T13" fmla="*/ 0 h 8130"/>
                <a:gd name="T14" fmla="*/ 8155 w 8155"/>
                <a:gd name="T15" fmla="*/ 8130 h 8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55" h="8130">
                  <a:moveTo>
                    <a:pt x="452" y="0"/>
                  </a:moveTo>
                  <a:lnTo>
                    <a:pt x="0" y="509"/>
                  </a:lnTo>
                  <a:lnTo>
                    <a:pt x="7620" y="8129"/>
                  </a:lnTo>
                  <a:lnTo>
                    <a:pt x="8154" y="8066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10"/>
            <p:cNvSpPr>
              <a:spLocks noChangeArrowheads="1"/>
            </p:cNvSpPr>
            <p:nvPr/>
          </p:nvSpPr>
          <p:spPr bwMode="auto">
            <a:xfrm>
              <a:off x="1370" y="864"/>
              <a:ext cx="3812" cy="2455"/>
            </a:xfrm>
            <a:custGeom>
              <a:avLst/>
              <a:gdLst>
                <a:gd name="T0" fmla="*/ 0 w 16809"/>
                <a:gd name="T1" fmla="*/ 0 h 10827"/>
                <a:gd name="T2" fmla="*/ 0 w 16809"/>
                <a:gd name="T3" fmla="*/ 0 h 10827"/>
                <a:gd name="T4" fmla="*/ 0 w 16809"/>
                <a:gd name="T5" fmla="*/ 0 h 10827"/>
                <a:gd name="T6" fmla="*/ 0 w 16809"/>
                <a:gd name="T7" fmla="*/ 0 h 10827"/>
                <a:gd name="T8" fmla="*/ 0 w 16809"/>
                <a:gd name="T9" fmla="*/ 0 h 10827"/>
                <a:gd name="T10" fmla="*/ 0 w 16809"/>
                <a:gd name="T11" fmla="*/ 0 h 108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9"/>
                <a:gd name="T19" fmla="*/ 0 h 10827"/>
                <a:gd name="T20" fmla="*/ 16809 w 16809"/>
                <a:gd name="T21" fmla="*/ 10827 h 108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9" h="10827">
                  <a:moveTo>
                    <a:pt x="10256" y="10826"/>
                  </a:moveTo>
                  <a:lnTo>
                    <a:pt x="16808" y="10160"/>
                  </a:lnTo>
                  <a:lnTo>
                    <a:pt x="14268" y="5715"/>
                  </a:lnTo>
                  <a:lnTo>
                    <a:pt x="4743" y="5080"/>
                  </a:lnTo>
                  <a:lnTo>
                    <a:pt x="298" y="0"/>
                  </a:lnTo>
                  <a:lnTo>
                    <a:pt x="0" y="357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Text Box 11"/>
            <p:cNvSpPr txBox="1">
              <a:spLocks noChangeArrowheads="1"/>
            </p:cNvSpPr>
            <p:nvPr/>
          </p:nvSpPr>
          <p:spPr bwMode="auto">
            <a:xfrm>
              <a:off x="285" y="2160"/>
              <a:ext cx="720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655638" algn="l"/>
                </a:tabLst>
              </a:pPr>
              <a:r>
                <a:rPr lang="en-GB">
                  <a:solidFill>
                    <a:srgbClr val="000000"/>
                  </a:solidFill>
                  <a:latin typeface="Calibri" pitchFamily="34" charset="0"/>
                  <a:ea typeface="DejaVu LGC Sans"/>
                  <a:cs typeface="DejaVu LGC Sans"/>
                </a:rPr>
                <a:t>Corridor</a:t>
              </a:r>
            </a:p>
          </p:txBody>
        </p:sp>
        <p:cxnSp>
          <p:nvCxnSpPr>
            <p:cNvPr id="34838" name="AutoShape 12"/>
            <p:cNvCxnSpPr>
              <a:cxnSpLocks noChangeShapeType="1"/>
              <a:stCxn id="34837" idx="2"/>
            </p:cNvCxnSpPr>
            <p:nvPr/>
          </p:nvCxnSpPr>
          <p:spPr bwMode="auto">
            <a:xfrm flipV="1">
              <a:off x="645" y="2341"/>
              <a:ext cx="595" cy="3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839" name="AutoShape 13"/>
            <p:cNvCxnSpPr>
              <a:cxnSpLocks noChangeShapeType="1"/>
              <a:stCxn id="34837" idx="0"/>
            </p:cNvCxnSpPr>
            <p:nvPr/>
          </p:nvCxnSpPr>
          <p:spPr bwMode="auto">
            <a:xfrm flipV="1">
              <a:off x="645" y="1715"/>
              <a:ext cx="1431" cy="4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450975" y="4354513"/>
            <a:ext cx="1244600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655638" algn="l"/>
              </a:tabLst>
            </a:pPr>
            <a:r>
              <a:rPr lang="en-GB">
                <a:solidFill>
                  <a:srgbClr val="000000"/>
                </a:solidFill>
                <a:latin typeface="Calibri" pitchFamily="34" charset="0"/>
                <a:ea typeface="DejaVu LGC Sans"/>
                <a:cs typeface="DejaVu LGC Sans"/>
              </a:rPr>
              <a:t>Bottleneck</a:t>
            </a:r>
          </a:p>
        </p:txBody>
      </p:sp>
      <p:cxnSp>
        <p:nvCxnSpPr>
          <p:cNvPr id="35861" name="AutoShape 16"/>
          <p:cNvCxnSpPr>
            <a:cxnSpLocks noChangeShapeType="1"/>
          </p:cNvCxnSpPr>
          <p:nvPr/>
        </p:nvCxnSpPr>
        <p:spPr bwMode="auto">
          <a:xfrm flipH="1">
            <a:off x="2517775" y="2955925"/>
            <a:ext cx="936625" cy="9239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35862" name="AutoShape 17"/>
          <p:cNvCxnSpPr>
            <a:cxnSpLocks noChangeShapeType="1"/>
          </p:cNvCxnSpPr>
          <p:nvPr/>
        </p:nvCxnSpPr>
        <p:spPr bwMode="auto">
          <a:xfrm flipV="1">
            <a:off x="1905000" y="3505200"/>
            <a:ext cx="990600" cy="901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857" name="AutoShape 19"/>
          <p:cNvCxnSpPr>
            <a:cxnSpLocks noChangeShapeType="1"/>
            <a:stCxn id="35854" idx="2"/>
          </p:cNvCxnSpPr>
          <p:nvPr/>
        </p:nvCxnSpPr>
        <p:spPr bwMode="auto">
          <a:xfrm flipH="1">
            <a:off x="3089275" y="4148138"/>
            <a:ext cx="317500" cy="3063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35858" name="AutoShape 20"/>
          <p:cNvCxnSpPr>
            <a:cxnSpLocks noChangeShapeType="1"/>
          </p:cNvCxnSpPr>
          <p:nvPr/>
        </p:nvCxnSpPr>
        <p:spPr bwMode="auto">
          <a:xfrm flipV="1">
            <a:off x="3708400" y="3005138"/>
            <a:ext cx="26988" cy="31273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35859" name="AutoShape 21"/>
          <p:cNvCxnSpPr>
            <a:cxnSpLocks noChangeShapeType="1"/>
            <a:stCxn id="3086" idx="2"/>
          </p:cNvCxnSpPr>
          <p:nvPr/>
        </p:nvCxnSpPr>
        <p:spPr bwMode="auto">
          <a:xfrm rot="5400000" flipH="1" flipV="1">
            <a:off x="2436019" y="3904456"/>
            <a:ext cx="401638" cy="1127125"/>
          </a:xfrm>
          <a:prstGeom prst="curvedConnector4">
            <a:avLst>
              <a:gd name="adj1" fmla="val -24852"/>
              <a:gd name="adj2" fmla="val 63894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5860" name="AutoShape 22"/>
          <p:cNvCxnSpPr>
            <a:cxnSpLocks noChangeShapeType="1"/>
          </p:cNvCxnSpPr>
          <p:nvPr/>
        </p:nvCxnSpPr>
        <p:spPr bwMode="auto">
          <a:xfrm flipV="1">
            <a:off x="2165350" y="3200400"/>
            <a:ext cx="1492250" cy="11922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5854" name="Freeform 24"/>
          <p:cNvSpPr>
            <a:spLocks noChangeArrowheads="1"/>
          </p:cNvSpPr>
          <p:nvPr/>
        </p:nvSpPr>
        <p:spPr bwMode="auto">
          <a:xfrm>
            <a:off x="2832100" y="3111500"/>
            <a:ext cx="1131888" cy="1036638"/>
          </a:xfrm>
          <a:custGeom>
            <a:avLst/>
            <a:gdLst>
              <a:gd name="T0" fmla="*/ 0 w 3465"/>
              <a:gd name="T1" fmla="*/ 0 h 3176"/>
              <a:gd name="T2" fmla="*/ 0 w 3465"/>
              <a:gd name="T3" fmla="*/ 0 h 3176"/>
              <a:gd name="T4" fmla="*/ 0 w 3465"/>
              <a:gd name="T5" fmla="*/ 0 h 3176"/>
              <a:gd name="T6" fmla="*/ 0 w 3465"/>
              <a:gd name="T7" fmla="*/ 0 h 3176"/>
              <a:gd name="T8" fmla="*/ 0 w 3465"/>
              <a:gd name="T9" fmla="*/ 0 h 3176"/>
              <a:gd name="T10" fmla="*/ 0 w 3465"/>
              <a:gd name="T11" fmla="*/ 0 h 3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65"/>
              <a:gd name="T19" fmla="*/ 0 h 3176"/>
              <a:gd name="T20" fmla="*/ 3465 w 3465"/>
              <a:gd name="T21" fmla="*/ 3176 h 3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65" h="3176">
                <a:moveTo>
                  <a:pt x="162" y="635"/>
                </a:moveTo>
                <a:cubicBezTo>
                  <a:pt x="0" y="1026"/>
                  <a:pt x="619" y="635"/>
                  <a:pt x="619" y="1270"/>
                </a:cubicBezTo>
                <a:cubicBezTo>
                  <a:pt x="2016" y="1905"/>
                  <a:pt x="924" y="2540"/>
                  <a:pt x="2067" y="3175"/>
                </a:cubicBezTo>
                <a:cubicBezTo>
                  <a:pt x="3464" y="2540"/>
                  <a:pt x="3464" y="1905"/>
                  <a:pt x="3337" y="1270"/>
                </a:cubicBezTo>
                <a:cubicBezTo>
                  <a:pt x="3389" y="635"/>
                  <a:pt x="2119" y="635"/>
                  <a:pt x="1484" y="635"/>
                </a:cubicBezTo>
                <a:cubicBezTo>
                  <a:pt x="976" y="635"/>
                  <a:pt x="619" y="0"/>
                  <a:pt x="162" y="635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25"/>
          <p:cNvSpPr txBox="1">
            <a:spLocks noChangeArrowheads="1"/>
          </p:cNvSpPr>
          <p:nvPr/>
        </p:nvSpPr>
        <p:spPr bwMode="auto">
          <a:xfrm>
            <a:off x="3940175" y="2281238"/>
            <a:ext cx="1036638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655638" algn="l"/>
              </a:tabLst>
            </a:pPr>
            <a:r>
              <a:rPr lang="en-GB">
                <a:solidFill>
                  <a:srgbClr val="000000"/>
                </a:solidFill>
                <a:latin typeface="Calibri" pitchFamily="34" charset="0"/>
                <a:ea typeface="DejaVu LGC Sans"/>
                <a:cs typeface="DejaVu LGC Sans"/>
              </a:rPr>
              <a:t>Hazard</a:t>
            </a:r>
          </a:p>
        </p:txBody>
      </p:sp>
      <p:cxnSp>
        <p:nvCxnSpPr>
          <p:cNvPr id="35856" name="AutoShape 26"/>
          <p:cNvCxnSpPr>
            <a:cxnSpLocks noChangeShapeType="1"/>
            <a:stCxn id="35855" idx="2"/>
          </p:cNvCxnSpPr>
          <p:nvPr/>
        </p:nvCxnSpPr>
        <p:spPr bwMode="auto">
          <a:xfrm flipH="1">
            <a:off x="3978275" y="2595563"/>
            <a:ext cx="477838" cy="763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828675" y="5391150"/>
            <a:ext cx="2489200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655638" algn="l"/>
                <a:tab pos="1312863" algn="l"/>
                <a:tab pos="1968500" algn="l"/>
              </a:tabLst>
            </a:pPr>
            <a:r>
              <a:rPr lang="en-GB">
                <a:solidFill>
                  <a:srgbClr val="000000"/>
                </a:solidFill>
                <a:latin typeface="Calibri" pitchFamily="34" charset="0"/>
                <a:ea typeface="DejaVu LGC Sans"/>
                <a:cs typeface="DejaVu LGC Sans"/>
              </a:rPr>
              <a:t>Blockage Potential 0.5</a:t>
            </a:r>
          </a:p>
        </p:txBody>
      </p:sp>
      <p:sp>
        <p:nvSpPr>
          <p:cNvPr id="34833" name="Text Box 28"/>
          <p:cNvSpPr txBox="1">
            <a:spLocks noChangeArrowheads="1"/>
          </p:cNvSpPr>
          <p:nvPr/>
        </p:nvSpPr>
        <p:spPr bwMode="auto">
          <a:xfrm>
            <a:off x="3525838" y="414338"/>
            <a:ext cx="51831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endParaRPr lang="en-GB" sz="2000" b="1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pPr marL="54864" algn="r" fontAlgn="auto">
              <a:spcAft>
                <a:spcPts val="0"/>
              </a:spcAft>
              <a:defRPr/>
            </a:pPr>
            <a:r>
              <a:rPr lang="en-US" sz="41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Mincut</a:t>
            </a:r>
            <a:r>
              <a:rPr lang="en-US" sz="4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Bottleneck</a:t>
            </a:r>
            <a:br>
              <a:rPr lang="en-US" sz="4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4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Technique</a:t>
            </a:r>
            <a:endParaRPr lang="en-US" sz="41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/>
      <p:bldP spid="358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A67AE-AF0C-4B64-8A3F-752A3F52150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Object-oriented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Attempt to capture how the user perceives the matching of objects in the forecast field to the observed field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Differentiators between techniques are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/>
              <a:t>What defines an object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/>
              <a:t>How objects (between forecast and </a:t>
            </a:r>
            <a:r>
              <a:rPr lang="en-US" dirty="0" err="1" smtClean="0"/>
              <a:t>obs</a:t>
            </a:r>
            <a:r>
              <a:rPr lang="en-US" dirty="0" smtClean="0"/>
              <a:t>) are matched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 t="423" r="50000"/>
          <a:stretch>
            <a:fillRect/>
          </a:stretch>
        </p:blipFill>
        <p:spPr bwMode="auto">
          <a:xfrm>
            <a:off x="4724400" y="2667000"/>
            <a:ext cx="32766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Network-Enabled Verification Service (NEVS) Overview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6781800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EE1AC-AF31-4D52-B604-312E19C216B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F35369-1F5E-453F-9B8A-1243AE22FC75}" type="slidenum">
              <a:rPr lang="en-US" sz="1200">
                <a:solidFill>
                  <a:schemeClr val="bg2">
                    <a:lumMod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Procrustes Methodology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Identify forecast and observation objects (cells)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Fit forecast cells to truth cells by shifting location, resizing the object, and rotating them if necessary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If there is not a perfect fit, there will be a resultant residual error term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Works with gridded data of any dimensions for spatial objects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References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err="1" smtClean="0"/>
              <a:t>Micheas</a:t>
            </a:r>
            <a:r>
              <a:rPr lang="en-US" dirty="0" smtClean="0"/>
              <a:t> et al. 2007, Cell identification and verification of QPF ensembles using shape analysis techniques.  J. of Hydro., 363, 105-116.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dirty="0" smtClean="0"/>
              <a:t>Lack et al., 2010: An Object-Oriented </a:t>
            </a:r>
            <a:r>
              <a:rPr lang="en-US" dirty="0" err="1" smtClean="0"/>
              <a:t>Multiscale</a:t>
            </a:r>
            <a:r>
              <a:rPr lang="en-US" dirty="0" smtClean="0"/>
              <a:t> Verification Scheme. Weather and Forecasting, 25, 79-92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Motivation for NEVS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8229600" cy="2941637"/>
          </a:xfrm>
        </p:spPr>
        <p:txBody>
          <a:bodyPr/>
          <a:lstStyle/>
          <a:p>
            <a:r>
              <a:rPr lang="en-US" sz="2000" smtClean="0"/>
              <a:t>Support the Federal Aviation Administration (FAA) goals for the Next Generation Air Transportation System (NextGen) </a:t>
            </a:r>
          </a:p>
          <a:p>
            <a:r>
              <a:rPr lang="en-US" sz="2000" smtClean="0"/>
              <a:t>Provide NWS forecasters real-time feedback on the quality of their official products </a:t>
            </a:r>
          </a:p>
          <a:p>
            <a:r>
              <a:rPr lang="en-US" sz="2000" smtClean="0"/>
              <a:t>Provide users of the NextGen 4-Dimensional Weather Data Cube (Cube) information about quality and uncertainty of the data and products they access</a:t>
            </a:r>
          </a:p>
          <a:p>
            <a:r>
              <a:rPr lang="en-US" sz="2000" smtClean="0"/>
              <a:t>Need to establish quality baselines for NextGen Program Performance Management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Key NWS NEVS Requirements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8229600" cy="29416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700" smtClean="0"/>
          </a:p>
          <a:p>
            <a:pPr>
              <a:lnSpc>
                <a:spcPct val="80000"/>
              </a:lnSpc>
            </a:pPr>
            <a:r>
              <a:rPr lang="en-US" sz="1700" smtClean="0"/>
              <a:t>Forecaster Perspective 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Real-time feedback to forecasters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User relevant verification metrics and displays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Web-based graphical interfaces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Augment existing NWS capabilities in Stats on Demand (SOD) and National Digital Forecast Database (NDFD) verification systems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1700" smtClean="0"/>
              <a:t>System Perspective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NextGen Net-centric Standards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Service Oriented Architecture (SOA)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Open Geospatial Consortium (OGC) Web Services 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Inter-operability among all Cube system components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1700" smtClean="0"/>
              <a:t>User Perspective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NEVS will be a consumer of and publisher of verification results to NextGen Cube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Objective data to use for Single Authoritative Source for FAA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-152400" y="838200"/>
            <a:ext cx="9296400" cy="457200"/>
          </a:xfrm>
        </p:spPr>
        <p:txBody>
          <a:bodyPr/>
          <a:lstStyle/>
          <a:p>
            <a:r>
              <a:rPr lang="en-US" sz="2800" smtClean="0"/>
              <a:t>        NEVS Notional Architecture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162800" y="1905000"/>
            <a:ext cx="16002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0066CC"/>
                </a:solidFill>
              </a:rPr>
              <a:t>CIES= Cube Input Edge Services</a:t>
            </a:r>
          </a:p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0066CC"/>
                </a:solidFill>
              </a:rPr>
              <a:t>COES = Cube Output Edge Services</a:t>
            </a:r>
          </a:p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0066CC"/>
                </a:solidFill>
              </a:rPr>
              <a:t>SOD = Stats on Demand Verification System</a:t>
            </a:r>
          </a:p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0066CC"/>
                </a:solidFill>
              </a:rPr>
              <a:t>NDFD = National Digital Forecast Database Verification System</a:t>
            </a:r>
          </a:p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0066CC"/>
                </a:solidFill>
              </a:rPr>
              <a:t>SAS= Single Authoritative Source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56326" name="Group 6"/>
          <p:cNvGrpSpPr>
            <a:grpSpLocks noChangeAspect="1"/>
          </p:cNvGrpSpPr>
          <p:nvPr/>
        </p:nvGrpSpPr>
        <p:grpSpPr bwMode="auto">
          <a:xfrm>
            <a:off x="1143000" y="990600"/>
            <a:ext cx="5746750" cy="5867400"/>
            <a:chOff x="2359" y="2349"/>
            <a:chExt cx="7541" cy="8174"/>
          </a:xfrm>
        </p:grpSpPr>
        <p:sp>
          <p:nvSpPr>
            <p:cNvPr id="56327" name="AutoShape 7"/>
            <p:cNvSpPr>
              <a:spLocks noChangeAspect="1" noChangeArrowheads="1"/>
            </p:cNvSpPr>
            <p:nvPr/>
          </p:nvSpPr>
          <p:spPr bwMode="auto">
            <a:xfrm>
              <a:off x="2359" y="2349"/>
              <a:ext cx="7541" cy="8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AutoShape 8"/>
            <p:cNvSpPr>
              <a:spLocks noChangeArrowheads="1"/>
            </p:cNvSpPr>
            <p:nvPr/>
          </p:nvSpPr>
          <p:spPr bwMode="auto">
            <a:xfrm>
              <a:off x="4601" y="5875"/>
              <a:ext cx="2181" cy="1443"/>
            </a:xfrm>
            <a:prstGeom prst="flowChartMagneticDisk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AutoShape 9"/>
            <p:cNvSpPr>
              <a:spLocks noChangeArrowheads="1"/>
            </p:cNvSpPr>
            <p:nvPr/>
          </p:nvSpPr>
          <p:spPr bwMode="auto">
            <a:xfrm>
              <a:off x="2887" y="6196"/>
              <a:ext cx="1200" cy="961"/>
            </a:xfrm>
            <a:prstGeom prst="flowChartMagneticDisk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AutoShape 10"/>
            <p:cNvSpPr>
              <a:spLocks noChangeArrowheads="1"/>
            </p:cNvSpPr>
            <p:nvPr/>
          </p:nvSpPr>
          <p:spPr bwMode="auto">
            <a:xfrm>
              <a:off x="7873" y="6196"/>
              <a:ext cx="1200" cy="821"/>
            </a:xfrm>
            <a:prstGeom prst="flowChartMagneticDisk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1" name="AutoShape 11"/>
            <p:cNvSpPr>
              <a:spLocks noChangeArrowheads="1"/>
            </p:cNvSpPr>
            <p:nvPr/>
          </p:nvSpPr>
          <p:spPr bwMode="auto">
            <a:xfrm>
              <a:off x="4133" y="2990"/>
              <a:ext cx="3584" cy="4969"/>
            </a:xfrm>
            <a:prstGeom prst="cube">
              <a:avLst>
                <a:gd name="adj" fmla="val 25000"/>
              </a:avLst>
            </a:prstGeom>
            <a:solidFill>
              <a:srgbClr val="FFFF99">
                <a:alpha val="30000"/>
              </a:srgb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5068" y="2990"/>
              <a:ext cx="2026" cy="32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latin typeface="Times New Roman" pitchFamily="18" charset="0"/>
                </a:rPr>
                <a:t>4-D Wx Data Cube</a:t>
              </a:r>
              <a:endParaRPr lang="en-US" sz="1400" b="1"/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5224" y="6356"/>
              <a:ext cx="935" cy="32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latin typeface="Times New Roman" pitchFamily="18" charset="0"/>
                </a:rPr>
                <a:t>NEVS</a:t>
              </a:r>
              <a:endParaRPr lang="en-US" sz="1400" b="1"/>
            </a:p>
          </p:txBody>
        </p:sp>
        <p:sp>
          <p:nvSpPr>
            <p:cNvPr id="56334" name="Text Box 14"/>
            <p:cNvSpPr txBox="1">
              <a:spLocks noChangeArrowheads="1"/>
            </p:cNvSpPr>
            <p:nvPr/>
          </p:nvSpPr>
          <p:spPr bwMode="auto">
            <a:xfrm>
              <a:off x="3042" y="6676"/>
              <a:ext cx="935" cy="3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latin typeface="Times New Roman" pitchFamily="18" charset="0"/>
                </a:rPr>
                <a:t>SOD</a:t>
              </a:r>
              <a:endParaRPr lang="en-US" sz="1400" b="1"/>
            </a:p>
          </p:txBody>
        </p:sp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8029" y="6516"/>
              <a:ext cx="935" cy="3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latin typeface="Times New Roman" pitchFamily="18" charset="0"/>
                </a:rPr>
                <a:t>NDFD  </a:t>
              </a:r>
              <a:endParaRPr lang="en-US" sz="1400" b="1"/>
            </a:p>
          </p:txBody>
        </p:sp>
        <p:sp>
          <p:nvSpPr>
            <p:cNvPr id="56336" name="AutoShape 16"/>
            <p:cNvSpPr>
              <a:spLocks noChangeArrowheads="1"/>
            </p:cNvSpPr>
            <p:nvPr/>
          </p:nvSpPr>
          <p:spPr bwMode="auto">
            <a:xfrm>
              <a:off x="3042" y="8279"/>
              <a:ext cx="6078" cy="1923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8029" y="4433"/>
              <a:ext cx="1714" cy="1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 b="1" i="1">
                <a:solidFill>
                  <a:srgbClr val="3366FF"/>
                </a:solidFill>
                <a:latin typeface="Times New Roman" pitchFamily="18" charset="0"/>
              </a:endParaRPr>
            </a:p>
            <a:p>
              <a:r>
                <a:rPr lang="en-US" sz="1200" b="1" i="1">
                  <a:solidFill>
                    <a:srgbClr val="3366FF"/>
                  </a:solidFill>
                  <a:latin typeface="Times New Roman" pitchFamily="18" charset="0"/>
                </a:rPr>
                <a:t>Net-enabled Observations + Analyses + Forecasts</a:t>
              </a:r>
              <a:endParaRPr lang="en-US" sz="1400" b="1"/>
            </a:p>
          </p:txBody>
        </p:sp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2359" y="4593"/>
              <a:ext cx="1463" cy="1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i="1">
                  <a:solidFill>
                    <a:srgbClr val="3366FF"/>
                  </a:solidFill>
                  <a:latin typeface="Times New Roman" pitchFamily="18" charset="0"/>
                </a:rPr>
                <a:t>Net-enabled Verification Results for FAA and SAS</a:t>
              </a:r>
              <a:endParaRPr lang="en-US" sz="1400" b="1"/>
            </a:p>
          </p:txBody>
        </p:sp>
        <p:sp>
          <p:nvSpPr>
            <p:cNvPr id="56339" name="Text Box 19"/>
            <p:cNvSpPr txBox="1">
              <a:spLocks noChangeArrowheads="1"/>
            </p:cNvSpPr>
            <p:nvPr/>
          </p:nvSpPr>
          <p:spPr bwMode="auto">
            <a:xfrm>
              <a:off x="5224" y="9241"/>
              <a:ext cx="1512" cy="6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NWS Forecasters</a:t>
              </a:r>
              <a:endParaRPr lang="en-US" sz="1400" b="1"/>
            </a:p>
          </p:txBody>
        </p:sp>
        <p:sp>
          <p:nvSpPr>
            <p:cNvPr id="56340" name="Text Box 20"/>
            <p:cNvSpPr txBox="1">
              <a:spLocks noChangeArrowheads="1"/>
            </p:cNvSpPr>
            <p:nvPr/>
          </p:nvSpPr>
          <p:spPr bwMode="auto">
            <a:xfrm>
              <a:off x="3666" y="9241"/>
              <a:ext cx="1558" cy="6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Federal Government </a:t>
              </a:r>
              <a:endParaRPr lang="en-US" sz="1400" b="1"/>
            </a:p>
          </p:txBody>
        </p:sp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5692" y="7157"/>
              <a:ext cx="155" cy="1282"/>
            </a:xfrm>
            <a:prstGeom prst="downArrow">
              <a:avLst>
                <a:gd name="adj1" fmla="val 50000"/>
                <a:gd name="adj2" fmla="val 206774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Text Box 22"/>
            <p:cNvSpPr txBox="1">
              <a:spLocks noChangeArrowheads="1"/>
            </p:cNvSpPr>
            <p:nvPr/>
          </p:nvSpPr>
          <p:spPr bwMode="auto">
            <a:xfrm>
              <a:off x="6782" y="8920"/>
              <a:ext cx="1403" cy="11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FAA’s Quality Management System</a:t>
              </a:r>
              <a:endParaRPr lang="en-US" sz="1400" b="1"/>
            </a:p>
          </p:txBody>
        </p:sp>
        <p:sp>
          <p:nvSpPr>
            <p:cNvPr id="56343" name="Text Box 23"/>
            <p:cNvSpPr txBox="1">
              <a:spLocks noChangeArrowheads="1"/>
            </p:cNvSpPr>
            <p:nvPr/>
          </p:nvSpPr>
          <p:spPr bwMode="auto">
            <a:xfrm>
              <a:off x="4757" y="8440"/>
              <a:ext cx="2337" cy="480"/>
            </a:xfrm>
            <a:prstGeom prst="rect">
              <a:avLst/>
            </a:prstGeom>
            <a:solidFill>
              <a:srgbClr val="FFFFFF"/>
            </a:solidFill>
            <a:ln w="9525">
              <a:pattFill prst="pct5">
                <a:fgClr>
                  <a:srgbClr val="FFFFFF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i="1">
                  <a:latin typeface="Times New Roman" pitchFamily="18" charset="0"/>
                </a:rPr>
                <a:t>Users and Partners</a:t>
              </a:r>
              <a:endParaRPr lang="en-US" sz="1400" b="1"/>
            </a:p>
          </p:txBody>
        </p:sp>
        <p:sp>
          <p:nvSpPr>
            <p:cNvPr id="56344" name="Text Box 24"/>
            <p:cNvSpPr txBox="1">
              <a:spLocks noChangeArrowheads="1"/>
            </p:cNvSpPr>
            <p:nvPr/>
          </p:nvSpPr>
          <p:spPr bwMode="auto">
            <a:xfrm>
              <a:off x="4289" y="4272"/>
              <a:ext cx="625" cy="32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SAS</a:t>
              </a:r>
              <a:endParaRPr lang="en-US" sz="1400" b="1"/>
            </a:p>
          </p:txBody>
        </p:sp>
        <p:sp>
          <p:nvSpPr>
            <p:cNvPr id="56345" name="AutoShape 25"/>
            <p:cNvSpPr>
              <a:spLocks noChangeArrowheads="1"/>
            </p:cNvSpPr>
            <p:nvPr/>
          </p:nvSpPr>
          <p:spPr bwMode="auto">
            <a:xfrm>
              <a:off x="4133" y="3631"/>
              <a:ext cx="1247" cy="1126"/>
            </a:xfrm>
            <a:prstGeom prst="cube">
              <a:avLst>
                <a:gd name="adj" fmla="val 25000"/>
              </a:avLst>
            </a:prstGeom>
            <a:solidFill>
              <a:srgbClr val="FFCC00">
                <a:alpha val="50000"/>
              </a:srgb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AutoShape 26"/>
            <p:cNvSpPr>
              <a:spLocks noChangeArrowheads="1"/>
            </p:cNvSpPr>
            <p:nvPr/>
          </p:nvSpPr>
          <p:spPr bwMode="auto">
            <a:xfrm>
              <a:off x="3354" y="7157"/>
              <a:ext cx="156" cy="1603"/>
            </a:xfrm>
            <a:prstGeom prst="downArrow">
              <a:avLst>
                <a:gd name="adj1" fmla="val 50000"/>
                <a:gd name="adj2" fmla="val 256891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AutoShape 27"/>
            <p:cNvSpPr>
              <a:spLocks noChangeArrowheads="1"/>
            </p:cNvSpPr>
            <p:nvPr/>
          </p:nvSpPr>
          <p:spPr bwMode="auto">
            <a:xfrm>
              <a:off x="8341" y="6997"/>
              <a:ext cx="157" cy="1603"/>
            </a:xfrm>
            <a:prstGeom prst="downArrow">
              <a:avLst>
                <a:gd name="adj1" fmla="val 50000"/>
                <a:gd name="adj2" fmla="val 255255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AutoShape 28"/>
            <p:cNvSpPr>
              <a:spLocks noChangeArrowheads="1"/>
            </p:cNvSpPr>
            <p:nvPr/>
          </p:nvSpPr>
          <p:spPr bwMode="auto">
            <a:xfrm>
              <a:off x="4912" y="4753"/>
              <a:ext cx="156" cy="647"/>
            </a:xfrm>
            <a:prstGeom prst="upArrow">
              <a:avLst>
                <a:gd name="adj1" fmla="val 50000"/>
                <a:gd name="adj2" fmla="val 103686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AutoShape 29"/>
            <p:cNvSpPr>
              <a:spLocks noChangeArrowheads="1"/>
            </p:cNvSpPr>
            <p:nvPr/>
          </p:nvSpPr>
          <p:spPr bwMode="auto">
            <a:xfrm>
              <a:off x="6159" y="4753"/>
              <a:ext cx="157" cy="646"/>
            </a:xfrm>
            <a:prstGeom prst="downArrow">
              <a:avLst>
                <a:gd name="adj1" fmla="val 50000"/>
                <a:gd name="adj2" fmla="val 102866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AutoShape 30"/>
            <p:cNvSpPr>
              <a:spLocks noChangeArrowheads="1"/>
            </p:cNvSpPr>
            <p:nvPr/>
          </p:nvSpPr>
          <p:spPr bwMode="auto">
            <a:xfrm>
              <a:off x="4912" y="5715"/>
              <a:ext cx="156" cy="486"/>
            </a:xfrm>
            <a:prstGeom prst="upArrow">
              <a:avLst>
                <a:gd name="adj1" fmla="val 50000"/>
                <a:gd name="adj2" fmla="val 77885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1" name="AutoShape 31"/>
            <p:cNvSpPr>
              <a:spLocks noChangeArrowheads="1"/>
            </p:cNvSpPr>
            <p:nvPr/>
          </p:nvSpPr>
          <p:spPr bwMode="auto">
            <a:xfrm>
              <a:off x="6159" y="5715"/>
              <a:ext cx="157" cy="480"/>
            </a:xfrm>
            <a:prstGeom prst="downArrow">
              <a:avLst>
                <a:gd name="adj1" fmla="val 50000"/>
                <a:gd name="adj2" fmla="val 7643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Text Box 32"/>
            <p:cNvSpPr txBox="1">
              <a:spLocks noChangeArrowheads="1"/>
            </p:cNvSpPr>
            <p:nvPr/>
          </p:nvSpPr>
          <p:spPr bwMode="auto">
            <a:xfrm>
              <a:off x="5847" y="5394"/>
              <a:ext cx="780" cy="3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i="1">
                  <a:solidFill>
                    <a:srgbClr val="000000"/>
                  </a:solidFill>
                  <a:latin typeface="Times New Roman" pitchFamily="18" charset="0"/>
                </a:rPr>
                <a:t>COES</a:t>
              </a:r>
              <a:endParaRPr lang="en-US" sz="1400" b="1"/>
            </a:p>
          </p:txBody>
        </p:sp>
        <p:sp>
          <p:nvSpPr>
            <p:cNvPr id="56353" name="Text Box 33"/>
            <p:cNvSpPr txBox="1">
              <a:spLocks noChangeArrowheads="1"/>
            </p:cNvSpPr>
            <p:nvPr/>
          </p:nvSpPr>
          <p:spPr bwMode="auto">
            <a:xfrm>
              <a:off x="4601" y="5394"/>
              <a:ext cx="935" cy="3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i="1">
                  <a:solidFill>
                    <a:srgbClr val="000000"/>
                  </a:solidFill>
                  <a:latin typeface="Times New Roman" pitchFamily="18" charset="0"/>
                </a:rPr>
                <a:t>CIES</a:t>
              </a:r>
              <a:endParaRPr lang="en-US" sz="1400" b="1"/>
            </a:p>
          </p:txBody>
        </p:sp>
        <p:sp>
          <p:nvSpPr>
            <p:cNvPr id="56354" name="Line 34"/>
            <p:cNvSpPr>
              <a:spLocks noChangeShapeType="1"/>
            </p:cNvSpPr>
            <p:nvPr/>
          </p:nvSpPr>
          <p:spPr bwMode="auto">
            <a:xfrm flipH="1">
              <a:off x="6627" y="4913"/>
              <a:ext cx="1558" cy="6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35"/>
            <p:cNvSpPr>
              <a:spLocks noChangeShapeType="1"/>
            </p:cNvSpPr>
            <p:nvPr/>
          </p:nvSpPr>
          <p:spPr bwMode="auto">
            <a:xfrm>
              <a:off x="3510" y="4753"/>
              <a:ext cx="1091" cy="8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AutoShape 36"/>
            <p:cNvSpPr>
              <a:spLocks noChangeArrowheads="1"/>
            </p:cNvSpPr>
            <p:nvPr/>
          </p:nvSpPr>
          <p:spPr bwMode="auto">
            <a:xfrm>
              <a:off x="3977" y="6676"/>
              <a:ext cx="624" cy="161"/>
            </a:xfrm>
            <a:prstGeom prst="rightArrow">
              <a:avLst>
                <a:gd name="adj1" fmla="val 50000"/>
                <a:gd name="adj2" fmla="val 96894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AutoShape 37"/>
            <p:cNvSpPr>
              <a:spLocks noChangeArrowheads="1"/>
            </p:cNvSpPr>
            <p:nvPr/>
          </p:nvSpPr>
          <p:spPr bwMode="auto">
            <a:xfrm>
              <a:off x="6782" y="6676"/>
              <a:ext cx="1091" cy="161"/>
            </a:xfrm>
            <a:prstGeom prst="leftArrow">
              <a:avLst>
                <a:gd name="adj1" fmla="val 50000"/>
                <a:gd name="adj2" fmla="val 169410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NOAA NextGen Plans for NEVS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8229600" cy="2941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NWS plans to transition NEVS to operations to replace Real-Time Verification System (RTVS) by 2013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NEVS capabilities will continue to evolve incrementally until NextGen Final Operational Capability (FOC) in 2022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i="1" smtClean="0"/>
              <a:t>NEVS at NWS will have five primary roles: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Verification of Aviation Services products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Verification of 4-D Weather Data Cube elements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Support development of performance measures 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Support FAA’s Quality Management System (QMS) verification reporting requirements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Provide objective information for NextGen Single Authoritative Source (SAS) contents decision-making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NEVS OSIP Milestones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8229600" cy="2941637"/>
          </a:xfrm>
        </p:spPr>
        <p:txBody>
          <a:bodyPr/>
          <a:lstStyle/>
          <a:p>
            <a:r>
              <a:rPr lang="en-US" sz="2200" smtClean="0"/>
              <a:t>Gate 1 - </a:t>
            </a:r>
            <a:r>
              <a:rPr lang="en-US" sz="2200" smtClean="0">
                <a:solidFill>
                  <a:srgbClr val="008000"/>
                </a:solidFill>
              </a:rPr>
              <a:t>Completed</a:t>
            </a:r>
            <a:r>
              <a:rPr lang="en-US" sz="2200" smtClean="0"/>
              <a:t> </a:t>
            </a:r>
            <a:r>
              <a:rPr lang="en-US" sz="2200" i="1" smtClean="0">
                <a:solidFill>
                  <a:srgbClr val="008000"/>
                </a:solidFill>
              </a:rPr>
              <a:t>June 2009</a:t>
            </a:r>
          </a:p>
          <a:p>
            <a:r>
              <a:rPr lang="en-US" sz="2200" smtClean="0"/>
              <a:t>Gate 2 - </a:t>
            </a:r>
            <a:r>
              <a:rPr lang="en-US" sz="2200" smtClean="0">
                <a:solidFill>
                  <a:srgbClr val="008000"/>
                </a:solidFill>
              </a:rPr>
              <a:t>Completed </a:t>
            </a:r>
            <a:r>
              <a:rPr lang="en-US" sz="2200" i="1" smtClean="0">
                <a:solidFill>
                  <a:srgbClr val="008000"/>
                </a:solidFill>
              </a:rPr>
              <a:t>April 2010</a:t>
            </a:r>
          </a:p>
          <a:p>
            <a:r>
              <a:rPr lang="en-US" sz="2200" smtClean="0"/>
              <a:t>Gate 3A - </a:t>
            </a:r>
            <a:r>
              <a:rPr lang="en-US" sz="2200" smtClean="0">
                <a:solidFill>
                  <a:srgbClr val="008000"/>
                </a:solidFill>
              </a:rPr>
              <a:t>Completed </a:t>
            </a:r>
            <a:r>
              <a:rPr lang="en-US" sz="2200" i="1" smtClean="0">
                <a:solidFill>
                  <a:srgbClr val="008000"/>
                </a:solidFill>
              </a:rPr>
              <a:t>September 2010</a:t>
            </a:r>
          </a:p>
          <a:p>
            <a:r>
              <a:rPr lang="en-US" sz="2200" smtClean="0"/>
              <a:t>Gate 3B - </a:t>
            </a:r>
            <a:r>
              <a:rPr lang="en-US" sz="2200" i="1" smtClean="0"/>
              <a:t>April 2011</a:t>
            </a:r>
          </a:p>
          <a:p>
            <a:r>
              <a:rPr lang="en-US" sz="2200" smtClean="0"/>
              <a:t>Gate 4 - </a:t>
            </a:r>
            <a:r>
              <a:rPr lang="en-US" sz="2200" i="1" smtClean="0"/>
              <a:t>April 2012</a:t>
            </a:r>
          </a:p>
          <a:p>
            <a:r>
              <a:rPr lang="en-US" sz="2200" smtClean="0"/>
              <a:t>NEVS Deployment at NWS - </a:t>
            </a:r>
            <a:r>
              <a:rPr lang="en-US" sz="2200" i="1" smtClean="0"/>
              <a:t>Fall 2013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Schedule for NEVS Implementation at NWS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8229600" cy="2941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NOAA NextGen Weather Program planned funding:</a:t>
            </a:r>
          </a:p>
          <a:p>
            <a:pPr lvl="1">
              <a:lnSpc>
                <a:spcPct val="90000"/>
              </a:lnSpc>
            </a:pPr>
            <a:r>
              <a:rPr lang="en-US" sz="2000" i="1" smtClean="0"/>
              <a:t>2010-13 </a:t>
            </a:r>
          </a:p>
          <a:p>
            <a:pPr lvl="2">
              <a:lnSpc>
                <a:spcPct val="90000"/>
              </a:lnSpc>
            </a:pPr>
            <a:r>
              <a:rPr lang="en-US" sz="1900" smtClean="0"/>
              <a:t>Prototype NEVS verification web services capabilities as a consumer of NextGen Cube </a:t>
            </a:r>
          </a:p>
          <a:p>
            <a:pPr lvl="2">
              <a:lnSpc>
                <a:spcPct val="90000"/>
              </a:lnSpc>
            </a:pPr>
            <a:r>
              <a:rPr lang="en-US" sz="1900" smtClean="0"/>
              <a:t>Develop NEVS Architecture</a:t>
            </a:r>
          </a:p>
          <a:p>
            <a:pPr lvl="2">
              <a:lnSpc>
                <a:spcPct val="90000"/>
              </a:lnSpc>
            </a:pPr>
            <a:r>
              <a:rPr lang="en-US" sz="1900" smtClean="0"/>
              <a:t>Implement RTVS functionality in NEVS</a:t>
            </a:r>
          </a:p>
          <a:p>
            <a:pPr lvl="1">
              <a:lnSpc>
                <a:spcPct val="90000"/>
              </a:lnSpc>
            </a:pPr>
            <a:r>
              <a:rPr lang="en-US" sz="2000" i="1" smtClean="0"/>
              <a:t>2011-13</a:t>
            </a:r>
            <a:r>
              <a:rPr lang="en-US" sz="20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1900" smtClean="0"/>
              <a:t>Prototype NEVS verification results as web services provider to AWIPS II via Data Delivery and to the NextGen Cube </a:t>
            </a:r>
          </a:p>
          <a:p>
            <a:pPr lvl="1">
              <a:lnSpc>
                <a:spcPct val="90000"/>
              </a:lnSpc>
            </a:pPr>
            <a:r>
              <a:rPr lang="en-US" sz="2000" i="1" smtClean="0"/>
              <a:t>2013</a:t>
            </a:r>
            <a:endParaRPr lang="en-US" sz="2000" smtClean="0"/>
          </a:p>
          <a:p>
            <a:pPr lvl="2">
              <a:lnSpc>
                <a:spcPct val="90000"/>
              </a:lnSpc>
            </a:pPr>
            <a:r>
              <a:rPr lang="en-US" sz="1900" smtClean="0"/>
              <a:t>Integrate NEVS with NextGen Cube infrastructure</a:t>
            </a:r>
          </a:p>
          <a:p>
            <a:pPr lvl="2">
              <a:lnSpc>
                <a:spcPct val="90000"/>
              </a:lnSpc>
            </a:pPr>
            <a:r>
              <a:rPr lang="en-US" sz="1900" smtClean="0"/>
              <a:t>Deploy NEVS in NWS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QA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FIQAS</Template>
  <TotalTime>683</TotalTime>
  <Words>1190</Words>
  <Application>Microsoft Office PowerPoint</Application>
  <PresentationFormat>On-screen Show (4:3)</PresentationFormat>
  <Paragraphs>219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Constantia</vt:lpstr>
      <vt:lpstr>Arial</vt:lpstr>
      <vt:lpstr>Calibri</vt:lpstr>
      <vt:lpstr>Wingdings 2</vt:lpstr>
      <vt:lpstr>Arial Narrow</vt:lpstr>
      <vt:lpstr>Times New Roman</vt:lpstr>
      <vt:lpstr>Symbol</vt:lpstr>
      <vt:lpstr>DejaVu LGC Sans</vt:lpstr>
      <vt:lpstr>FIQAS</vt:lpstr>
      <vt:lpstr>FIQAS</vt:lpstr>
      <vt:lpstr>FIQAS</vt:lpstr>
      <vt:lpstr>FIQAS</vt:lpstr>
      <vt:lpstr>FIQAS</vt:lpstr>
      <vt:lpstr>FIQAS</vt:lpstr>
      <vt:lpstr>FIQAS</vt:lpstr>
      <vt:lpstr>FIQAS</vt:lpstr>
      <vt:lpstr>FIQAS</vt:lpstr>
      <vt:lpstr>FIQAS</vt:lpstr>
      <vt:lpstr>FIQAS</vt:lpstr>
      <vt:lpstr>NextGen Weather:   Network-Enabled Verification Service</vt:lpstr>
      <vt:lpstr>Overview</vt:lpstr>
      <vt:lpstr>Network-Enabled Verification Service (NEVS) Overview</vt:lpstr>
      <vt:lpstr>Motivation for NEVS</vt:lpstr>
      <vt:lpstr>Key NWS NEVS Requirements</vt:lpstr>
      <vt:lpstr>        NEVS Notional Architecture</vt:lpstr>
      <vt:lpstr>NOAA NextGen Plans for NEVS</vt:lpstr>
      <vt:lpstr>NEVS OSIP Milestones</vt:lpstr>
      <vt:lpstr>Schedule for NEVS Implementation at NWS</vt:lpstr>
      <vt:lpstr>Slide 10</vt:lpstr>
      <vt:lpstr>Demands of a NextGen Verification Service</vt:lpstr>
      <vt:lpstr>Slide 12</vt:lpstr>
      <vt:lpstr>RTVS Has Served Us Well, but…</vt:lpstr>
      <vt:lpstr>The NEVS Solution</vt:lpstr>
      <vt:lpstr>Slide 15</vt:lpstr>
      <vt:lpstr>Verification Techniques</vt:lpstr>
      <vt:lpstr>Traditional Metrics</vt:lpstr>
      <vt:lpstr>Future – Incorporation of the User’s Perspective</vt:lpstr>
      <vt:lpstr>User-based Techniques</vt:lpstr>
      <vt:lpstr>NEVS Graphical Mincut Bottleneck Output</vt:lpstr>
      <vt:lpstr>Slide 21</vt:lpstr>
      <vt:lpstr>Slide 22</vt:lpstr>
      <vt:lpstr>Slide 23</vt:lpstr>
      <vt:lpstr>Slide 24</vt:lpstr>
      <vt:lpstr>Summary</vt:lpstr>
      <vt:lpstr>Backup Slides</vt:lpstr>
      <vt:lpstr>Slide 27</vt:lpstr>
      <vt:lpstr>Mincut Bottleneck  Technique</vt:lpstr>
      <vt:lpstr>Object-oriented Techniques</vt:lpstr>
      <vt:lpstr>Procrustes Methodology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Missy Petty</dc:creator>
  <cp:lastModifiedBy>vavrajl</cp:lastModifiedBy>
  <cp:revision>103</cp:revision>
  <dcterms:created xsi:type="dcterms:W3CDTF">2010-11-11T18:42:07Z</dcterms:created>
  <dcterms:modified xsi:type="dcterms:W3CDTF">2010-11-16T13:27:19Z</dcterms:modified>
</cp:coreProperties>
</file>