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embeddedFontLst>
    <p:embeddedFont>
      <p:font typeface="Helvetica Neue" panose="020B060402020202020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90795FC-72F9-444C-865F-5B5031C296FA}">
  <a:tblStyle styleId="{490795FC-72F9-444C-865F-5B5031C296F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26" y="7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0ca570e3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0ca570e3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8f4de710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d8f4de710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b0ca570e3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b0ca570e3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b0ca570e3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b0ca570e3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b0ca570e3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b0ca570e3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a9368ccb7f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a9368ccb7f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d7ea3a0d7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d7ea3a0d7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c5b7c89dab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c5b7c89dab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c5b7c89dab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c5b7c89dab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c5b7c89da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c5b7c89da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bbc896c59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bbc896c59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c5b7c89da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c5b7c89da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c5b7c89da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c5b7c89da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c5b7c89dab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c5b7c89dab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bbc896c59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bbc896c59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bbc896c59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dbbc896c59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b0ca570e30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b0ca570e30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df33b4036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df33b4036e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af6a9bc3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af6a9bc3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5cdeb9f1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5cdeb9f12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0ca570e30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b0ca570e30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eritas.mdl.nws.noaa.gov/ndfd-stats/comparative/verification.php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veritas.mdl.nws.noaa.gov/qpfvs/verification.php" TargetMode="External"/><Relationship Id="rId5" Type="http://schemas.openxmlformats.org/officeDocument/2006/relationships/hyperlink" Target="https://noaa-mdl.slack.com/archives/C01AC41QVFC" TargetMode="External"/><Relationship Id="rId4" Type="http://schemas.openxmlformats.org/officeDocument/2006/relationships/hyperlink" Target="https://vlab.ncep.noaa.gov/group/mdl-forecast-evaluation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tcenter.org/community-code/model-evaluation-tools-me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dtcenter.org/community-code/metplus/metplus-4-0-existing-builds" TargetMode="External"/><Relationship Id="rId4" Type="http://schemas.openxmlformats.org/officeDocument/2006/relationships/hyperlink" Target="https://dtcenter.github.io/MET/latest/Users_Gui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NDFD Statistics Viewer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John Wagner &amp; Dana Strom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NDFD Statistics Viewer</a:t>
            </a:r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NDFD Statistics Viewer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chemeClr val="hlink"/>
                </a:solidFill>
                <a:hlinkClick r:id="rId3"/>
              </a:rPr>
              <a:t>https://veritas.mdl.nws.noaa.gov/ndfd-stats/comparative/verification.php</a:t>
            </a:r>
            <a:endParaRPr sz="2000"/>
          </a:p>
          <a:p>
            <a:pPr marL="45720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VLab Community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chemeClr val="hlink"/>
                </a:solidFill>
                <a:hlinkClick r:id="rId4"/>
              </a:rPr>
              <a:t>https://vlab.ncep.noaa.gov/group/mdl-forecast-evaluation</a:t>
            </a:r>
            <a:endParaRPr sz="2000"/>
          </a:p>
          <a:p>
            <a:pPr marL="45720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Slack</a:t>
            </a:r>
            <a:endParaRPr/>
          </a:p>
          <a:p>
            <a:pPr marL="45720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chemeClr val="hlink"/>
                </a:solidFill>
                <a:hlinkClick r:id="rId5"/>
              </a:rPr>
              <a:t>https://noaa-mdl.slack.com/archives/C01AC41QVFC</a:t>
            </a:r>
            <a:endParaRPr sz="2000"/>
          </a:p>
          <a:p>
            <a:pPr marL="457200" lvl="0" indent="-3429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QPFVS</a:t>
            </a:r>
            <a:endParaRPr/>
          </a:p>
          <a:p>
            <a:pPr marL="45720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chemeClr val="hlink"/>
                </a:solidFill>
                <a:hlinkClick r:id="rId6"/>
              </a:rPr>
              <a:t>https://veritas.mdl.nws.noaa.gov/qpfvs/verification.php</a:t>
            </a:r>
            <a:endParaRPr sz="2000"/>
          </a:p>
          <a:p>
            <a:pPr marL="45720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title"/>
          </p:nvPr>
        </p:nvSpPr>
        <p:spPr>
          <a:xfrm>
            <a:off x="311700" y="22854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Backup Slides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NDFD Statistics Using MOS-2000</a:t>
            </a:r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Gridded and station verification for months only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Relied on monthly station obs file from the Statistical Modeling Division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Run after the 15th of the following month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63-step process to run the verification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Plots and tables available to users limited to monthly averages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Station data limited to WFO averages</a:t>
            </a:r>
            <a:endParaRPr/>
          </a:p>
        </p:txBody>
      </p:sp>
      <p:sp>
        <p:nvSpPr>
          <p:cNvPr id="125" name="Google Shape;125;p24"/>
          <p:cNvSpPr txBox="1"/>
          <p:nvPr/>
        </p:nvSpPr>
        <p:spPr>
          <a:xfrm>
            <a:off x="10783850" y="1779900"/>
            <a:ext cx="1371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>
            <a:spLocks noGrp="1"/>
          </p:cNvSpPr>
          <p:nvPr>
            <p:ph type="title"/>
          </p:nvPr>
        </p:nvSpPr>
        <p:spPr>
          <a:xfrm>
            <a:off x="255775" y="445025"/>
            <a:ext cx="8626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NDFD Statistics Using Model Evaluation Tools (MET)</a:t>
            </a:r>
            <a:endParaRPr/>
          </a:p>
        </p:txBody>
      </p:sp>
      <p:sp>
        <p:nvSpPr>
          <p:cNvPr id="131" name="Google Shape;131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Hourly verification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7 day delay for QPF and PoP - to get final URMA grid with RFC updates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 day delay for other elements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Quality control station data using the Community Atmospheric Modeling Post-processing System (CAMPS)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 is ingested nightly into the database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Currently automated using crons.  Upgrade to rocoto as job scheduler coming soon.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New viewer allows users to verify custom ranges for grids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Monthly station verification can be plotted for an individual station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Monthly station and gridded verification still runs around the 15th of the following month, when all necessary obs are available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MET Differs From MOS-2000</a:t>
            </a:r>
            <a:endParaRPr/>
          </a:p>
        </p:txBody>
      </p:sp>
      <p:sp>
        <p:nvSpPr>
          <p:cNvPr id="137" name="Google Shape;137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Grib2/netCDF files instead of TDLPack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Run for a single model/element/projection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Case and Gridpoint matching done externally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Data must be preprocessed for thresholds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MET is not optimized to run on a supercomputer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Using MET ensures consistency of scores among users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Verified Currently</a:t>
            </a:r>
            <a:endParaRPr/>
          </a:p>
        </p:txBody>
      </p:sp>
      <p:pic>
        <p:nvPicPr>
          <p:cNvPr id="143" name="Google Shape;14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2580" y="1170125"/>
            <a:ext cx="6918840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Known Issues</a:t>
            </a:r>
            <a:endParaRPr/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Station PoP12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Probabilistic verification takes significantly longer to run in MET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Solution that works for the 134 gridded masks (WFOs/regions/RFCs) does not work for 2600+ stations</a:t>
            </a:r>
            <a:endParaRPr sz="16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Gridded Monthly PoP12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Daily PoP12 brier scores are available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Currently missing from Mar-Present due to an offset problem with WPC data</a:t>
            </a:r>
            <a:endParaRPr sz="16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Station MaxT/MinT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Working through issue with CAMPS QC process</a:t>
            </a:r>
            <a:endParaRPr sz="1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Known Issues</a:t>
            </a:r>
            <a:endParaRPr/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Station Verification for Guam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Currently working through issues with data for Guam</a:t>
            </a:r>
            <a:endParaRPr sz="16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Station Sky Cover Obs Require Satellite Data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SCE/SCW data was down for Feb-Oct 2020</a:t>
            </a:r>
            <a:endParaRPr sz="16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Offsets off for WPC cl/dp/mx/mn/po/ws/wd for Feb 26-May 10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We rely on unreliable sftp to move data from WCOSS to MDLnet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This is no longer expected to be an issue after the db/viewer is in the cloud</a:t>
            </a:r>
            <a:endParaRPr sz="1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198" cy="3471588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30"/>
          <p:cNvSpPr txBox="1"/>
          <p:nvPr/>
        </p:nvSpPr>
        <p:spPr>
          <a:xfrm>
            <a:off x="650000" y="3673925"/>
            <a:ext cx="6104400" cy="10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Feb 24 - Data missing for all dates means missing data or data failed QC check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Feb 26-27 - Missing Blend data means that we likely had an sftp issue.  Please let us know when you see this.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Score Groups - CNT</a:t>
            </a:r>
            <a:endParaRPr/>
          </a:p>
        </p:txBody>
      </p:sp>
      <p:sp>
        <p:nvSpPr>
          <p:cNvPr id="167" name="Google Shape;167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Continuous Scores (CNT)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○"/>
            </a:pPr>
            <a:r>
              <a:rPr lang="en" sz="1600">
                <a:solidFill>
                  <a:srgbClr val="434343"/>
                </a:solidFill>
              </a:rPr>
              <a:t>Mean Absolute Error (MAE) - measures accuracy of a forecast</a:t>
            </a:r>
            <a:endParaRPr sz="1600">
              <a:solidFill>
                <a:srgbClr val="434343"/>
              </a:solidFill>
            </a:endParaRPr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■"/>
            </a:pPr>
            <a:r>
              <a:rPr lang="en" sz="1600">
                <a:solidFill>
                  <a:srgbClr val="434343"/>
                </a:solidFill>
              </a:rPr>
              <a:t>Perfect Score: 0</a:t>
            </a:r>
            <a:endParaRPr sz="1600">
              <a:solidFill>
                <a:srgbClr val="434343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○"/>
            </a:pPr>
            <a:r>
              <a:rPr lang="en" sz="1600">
                <a:solidFill>
                  <a:srgbClr val="434343"/>
                </a:solidFill>
              </a:rPr>
              <a:t>Bias - indicates whether a forecast is too high or too low in predicting a certain parameter.  Also known as Mean Error (ME).</a:t>
            </a:r>
            <a:endParaRPr sz="1600">
              <a:solidFill>
                <a:srgbClr val="434343"/>
              </a:solidFill>
            </a:endParaRPr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■"/>
            </a:pPr>
            <a:r>
              <a:rPr lang="en" sz="1600">
                <a:solidFill>
                  <a:srgbClr val="434343"/>
                </a:solidFill>
              </a:rPr>
              <a:t>Perfect Score: 0</a:t>
            </a:r>
            <a:endParaRPr sz="1600">
              <a:solidFill>
                <a:srgbClr val="434343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○"/>
            </a:pPr>
            <a:r>
              <a:rPr lang="en" sz="1600">
                <a:solidFill>
                  <a:srgbClr val="434343"/>
                </a:solidFill>
              </a:rPr>
              <a:t>Root Mean Square Error (RMSE) - measures the accuracy of a forecast.  Since the mean is computed of the square error, more emphasis is placed on larger errors.</a:t>
            </a:r>
            <a:endParaRPr sz="1600">
              <a:solidFill>
                <a:srgbClr val="434343"/>
              </a:solidFill>
            </a:endParaRPr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Char char="■"/>
            </a:pPr>
            <a:r>
              <a:rPr lang="en" sz="1600">
                <a:solidFill>
                  <a:srgbClr val="434343"/>
                </a:solidFill>
              </a:rPr>
              <a:t>Perfect Score: 0</a:t>
            </a:r>
            <a:endParaRPr sz="16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Planned Updates to Viewer on AWS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4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 NDFD Sample Matching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62" name="Google Shape;62;p14"/>
          <p:cNvGraphicFramePr/>
          <p:nvPr/>
        </p:nvGraphicFramePr>
        <p:xfrm>
          <a:off x="1063250" y="175351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{490795FC-72F9-444C-865F-5B5031C296FA}</a:tableStyleId>
              </a:tblPr>
              <a:tblGrid>
                <a:gridCol w="100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2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2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2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7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NDFD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Blend/Blendx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GMOS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WPC (day 4-7)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IssuanceTime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Model Cycle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Available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Model Cycle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Available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Model Cycle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Available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19z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18z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06z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01z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18z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04z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07z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08z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06z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04z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18z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14z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06z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Score Group - CTS/CTC</a:t>
            </a:r>
            <a:endParaRPr/>
          </a:p>
        </p:txBody>
      </p:sp>
      <p:sp>
        <p:nvSpPr>
          <p:cNvPr id="173" name="Google Shape;173;p32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Contingency Table Scores (CTS) and Contingency Table Counts (CTC)</a:t>
            </a:r>
            <a:endParaRPr sz="20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Critical Success Index (CSI) - </a:t>
            </a: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ratio of the number of times the event was correctly forecasted to occur to the number of times it was either forecasted or occurred.  Also known as the Threat Score.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■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Perfect Score: 1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○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Probability of Detection (POD) - the fraction of events that were correctly forecasted to occur.  Also known as the hit rate.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■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Perfect Score: 1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○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False Alarm Ratio (FAR) - the proportion of forecasts of the event occurring for which the event did not occur.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■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Perfect Score: 0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○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Gilbert Skill Score (GSS) - the CSI, corrected for the number of hits that would be expected by chance.  Also known as the Equitable Threat Score.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■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Perfect Score: 1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>
              <a:solidFill>
                <a:srgbClr val="404040"/>
              </a:solidFill>
              <a:highlight>
                <a:srgbClr val="FCFCFC"/>
              </a:highlight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Score Group - CTS/CTC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Contingency Table Scores (CTS) and Contingency Table Counts (CTC)</a:t>
            </a:r>
            <a:endParaRPr sz="20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○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Heidke Skill Score (HSS) - skill score based on Accuracy, where the Accuracy is corrected by the number of correct forecasts that would be expected by chance.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■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Perfect Score: 1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○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Frequency Bias - the ratio of the total number of forecasts of an event to the total number of observations of the event.  A “good” value of Frequency Bias is close to 1; a value greater than 1 indicates the event was forecasted too frequently and a value less than 1 indicates the event was not forecasted frequently enough.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■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Perfect Score: 1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○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Percent Correct - Ratio of forecasted events to the total number of events.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Char char="■"/>
            </a:pPr>
            <a:r>
              <a:rPr lang="en">
                <a:solidFill>
                  <a:srgbClr val="404040"/>
                </a:solidFill>
                <a:highlight>
                  <a:srgbClr val="FCFCFC"/>
                </a:highlight>
              </a:rPr>
              <a:t>Perfect Score: 100</a:t>
            </a:r>
            <a:endParaRPr>
              <a:solidFill>
                <a:srgbClr val="404040"/>
              </a:solidFill>
              <a:highlight>
                <a:srgbClr val="FCFCFC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Score Group - PSTD/PCT</a:t>
            </a:r>
            <a:endParaRPr/>
          </a:p>
        </p:txBody>
      </p:sp>
      <p:sp>
        <p:nvSpPr>
          <p:cNvPr id="185" name="Google Shape;185;p3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solidFill>
                  <a:srgbClr val="404040"/>
                </a:solidFill>
              </a:rPr>
              <a:t>Probabilistic Statistics for Dichotomous Outcome (PSTD) and Probabilistic Contingency Table (PCT)</a:t>
            </a:r>
            <a:endParaRPr sz="2000">
              <a:solidFill>
                <a:srgbClr val="40404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>
                <a:solidFill>
                  <a:srgbClr val="404040"/>
                </a:solidFill>
              </a:rPr>
              <a:t>Brier Score (BS) - Mean squared probability error</a:t>
            </a:r>
            <a:endParaRPr sz="1600">
              <a:solidFill>
                <a:srgbClr val="404040"/>
              </a:solidFill>
            </a:endParaRPr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Char char="■"/>
            </a:pPr>
            <a:r>
              <a:rPr lang="en" sz="1600">
                <a:solidFill>
                  <a:srgbClr val="404040"/>
                </a:solidFill>
              </a:rPr>
              <a:t>Perfect Score: 0</a:t>
            </a:r>
            <a:endParaRPr sz="1600">
              <a:solidFill>
                <a:srgbClr val="40404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>
                <a:solidFill>
                  <a:srgbClr val="404040"/>
                </a:solidFill>
              </a:rPr>
              <a:t>Reliability Plot - Ratio of times an event was forecast to occur versus how often it occurred.</a:t>
            </a:r>
            <a:endParaRPr sz="1600">
              <a:solidFill>
                <a:srgbClr val="404040"/>
              </a:solidFill>
            </a:endParaRPr>
          </a:p>
          <a:p>
            <a:pPr marL="1371600" lvl="2" indent="-330200" algn="l" rtl="0"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Char char="■"/>
            </a:pPr>
            <a:r>
              <a:rPr lang="en" sz="1600">
                <a:solidFill>
                  <a:srgbClr val="404040"/>
                </a:solidFill>
              </a:rPr>
              <a:t>Perfect Score: Diagonal line</a:t>
            </a:r>
            <a:endParaRPr sz="160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Planned Updates to Viewer on AWS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70125"/>
            <a:ext cx="8520600" cy="4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New NDFD Sample Matching - CONUS/Puerto Rico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69" name="Google Shape;69;p15"/>
          <p:cNvGraphicFramePr/>
          <p:nvPr/>
        </p:nvGraphicFramePr>
        <p:xfrm>
          <a:off x="497888" y="196720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{490795FC-72F9-444C-865F-5B5031C296FA}</a:tableStyleId>
              </a:tblPr>
              <a:tblGrid>
                <a:gridCol w="1037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0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0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9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10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2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NDFD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Blend/Blendx Early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Blend/Blendx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GMOS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WPC (day 4-7)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Issuance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Model Cycle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Available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Model Cycle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Available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Model Cycle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Available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Model Cycle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Available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14z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19z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18z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16z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01z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07z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08z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06z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04z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A4C2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Planned Updates to Viewer on AWS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70125"/>
            <a:ext cx="8520600" cy="4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New NDFD Sample Matching - Alaska/Hawaii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76" name="Google Shape;76;p16"/>
          <p:cNvGraphicFramePr/>
          <p:nvPr/>
        </p:nvGraphicFramePr>
        <p:xfrm>
          <a:off x="1353238" y="196720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{490795FC-72F9-444C-865F-5B5031C296FA}</a:tableStyleId>
              </a:tblPr>
              <a:tblGrid>
                <a:gridCol w="1037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0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3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0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NDFD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Blend/Blendx Early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Blend/Blendx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GMOS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Issuance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Model Cycle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Available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Model Cycle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Available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Model Cycle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Available Time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9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06z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19z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01z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18z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6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18z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E6B8A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07z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08z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6B2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14z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00z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06z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Planned Updates to Viewer on AWS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63200"/>
            <a:ext cx="8520600" cy="158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Four selectable Verification Types to support unique sample matching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/>
              <a:t>NDFD</a:t>
            </a:r>
            <a:r>
              <a:rPr lang="en"/>
              <a:t> - NDFD/NBM/GMOS/WPC verification through 7 days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/>
              <a:t>QPFVS</a:t>
            </a:r>
            <a:r>
              <a:rPr lang="en"/>
              <a:t> - QPF Verification Service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/>
              <a:t>Aviation (AFVT)</a:t>
            </a:r>
            <a:r>
              <a:rPr lang="en"/>
              <a:t> - near-term hourly NDFD verification through 36 hours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/>
              <a:t>QPF CFP</a:t>
            </a:r>
            <a:r>
              <a:rPr lang="en"/>
              <a:t> - Special QPF verification for Collaborated Forecast Process demo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7900" y="2961100"/>
            <a:ext cx="2608888" cy="173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Planned Updates to Viewer on AWS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</a:endParaRPr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Entire period of record (April 2005-present) for NDFD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Query by Blend version number (in addition to Blend, Blendx)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Gridded scores for just land areas, just water areas, or both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 Impact Verification for NDFD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Scores specific to valid times when selected WWAs (e.g., winter weather) were in effect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Additional elements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QPF24 and Snow24 in QPF CFP</a:t>
            </a:r>
            <a:endParaRPr sz="100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RH/Apparent Temperature in NDFD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NDFD, Blend, and GLMP wind speed/gust/direction, temp, dewp, sky cover to 36 hours in Aviation (AFVT)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QPF01 - Blend, GFS, and HRRR to 36 hours in Aviation (AFVT)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PoP01 - Blend and GLMP to 36 hours in Aviation (AFVT)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12-hr Max Wind Gust in NDFD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Gridded Verification for the Guam and Oceanic domains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Known Issues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Station PoP12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Probabilistic verification takes significantly longer to run in MET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Solution that works for the 134 gridded masks (WFOs/regions/RFCs) does not work for 2600+ stations</a:t>
            </a:r>
            <a:endParaRPr sz="16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Gridded Monthly PoP12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Daily PoP12 brier scores are available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Currently missing from Mar-Present due to an offset problem with WPC data</a:t>
            </a:r>
            <a:endParaRPr sz="16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We rely on unreliable sftp to move data from WCOSS to MDLnet</a:t>
            </a:r>
            <a:endParaRPr sz="20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Will no longer be an issue when viewer/db is in the cloud</a:t>
            </a:r>
            <a:endParaRPr sz="16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Usage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Sufficient Data for Contingency Table Scores (Heidke Skill Score, Critical Success Index, Probability of Detection, False Alarm Ratio, etc)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Looking at small samples of data for these scores can produce unexpected results.  If thresholds are not exceeded, no results will be displayed.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 recommend selecting at least 30 days of data when looking at these scores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Blendx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Blend V4.1 started on May 20, 2021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Blend V4.0 spans February through September 2020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Blend V3.2 spans October 2019 through January 2020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Quality Control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QC for gridded data currently using “common sense” thresholds and known issues that we have encountered.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If you encounter data that you believe incorrectly got through our QC process, please let us know via VLab/slack.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information about MET</a:t>
            </a:r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DTC Homepage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MET V9.1 Users Guide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Existing builds on NOAA Machines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1542</Words>
  <Application>Microsoft Office PowerPoint</Application>
  <PresentationFormat>On-screen Show (16:9)</PresentationFormat>
  <Paragraphs>235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Helvetica Neue</vt:lpstr>
      <vt:lpstr>Simple Light</vt:lpstr>
      <vt:lpstr>NDFD Statistics Viewer</vt:lpstr>
      <vt:lpstr>Planned Updates to Viewer on AWS</vt:lpstr>
      <vt:lpstr>Planned Updates to Viewer on AWS </vt:lpstr>
      <vt:lpstr>Planned Updates to Viewer on AWS </vt:lpstr>
      <vt:lpstr>Planned Updates to Viewer on AWS </vt:lpstr>
      <vt:lpstr>Planned Updates to Viewer on AWS </vt:lpstr>
      <vt:lpstr>Known Issues</vt:lpstr>
      <vt:lpstr>Data Usage</vt:lpstr>
      <vt:lpstr>More information about MET</vt:lpstr>
      <vt:lpstr>NDFD Statistics Viewer</vt:lpstr>
      <vt:lpstr>Backup Slides</vt:lpstr>
      <vt:lpstr>NDFD Statistics Using MOS-2000</vt:lpstr>
      <vt:lpstr>NDFD Statistics Using Model Evaluation Tools (MET)</vt:lpstr>
      <vt:lpstr>How MET Differs From MOS-2000</vt:lpstr>
      <vt:lpstr>What is Verified Currently</vt:lpstr>
      <vt:lpstr>Known Issues</vt:lpstr>
      <vt:lpstr>Known Issues</vt:lpstr>
      <vt:lpstr>PowerPoint Presentation</vt:lpstr>
      <vt:lpstr>Score Groups - CNT</vt:lpstr>
      <vt:lpstr>Score Group - CTS/CTC</vt:lpstr>
      <vt:lpstr>Score Group - CTS/CTC </vt:lpstr>
      <vt:lpstr>Score Group - PSTD/PCT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NDFD Statistics Viewer</dc:title>
  <cp:lastModifiedBy>John Schattel</cp:lastModifiedBy>
  <cp:revision>1</cp:revision>
  <dcterms:modified xsi:type="dcterms:W3CDTF">2021-06-14T18:38:29Z</dcterms:modified>
</cp:coreProperties>
</file>