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6" r:id="rId2"/>
    <p:sldId id="257" r:id="rId3"/>
    <p:sldId id="263" r:id="rId4"/>
    <p:sldId id="265" r:id="rId5"/>
    <p:sldId id="311" r:id="rId6"/>
    <p:sldId id="295" r:id="rId7"/>
    <p:sldId id="294" r:id="rId8"/>
    <p:sldId id="308" r:id="rId9"/>
    <p:sldId id="310" r:id="rId10"/>
    <p:sldId id="301" r:id="rId11"/>
    <p:sldId id="334" r:id="rId12"/>
    <p:sldId id="322" r:id="rId13"/>
    <p:sldId id="320" r:id="rId14"/>
    <p:sldId id="321" r:id="rId15"/>
    <p:sldId id="323" r:id="rId16"/>
    <p:sldId id="324" r:id="rId17"/>
    <p:sldId id="325" r:id="rId18"/>
    <p:sldId id="317" r:id="rId19"/>
    <p:sldId id="318" r:id="rId20"/>
    <p:sldId id="319" r:id="rId21"/>
    <p:sldId id="331" r:id="rId22"/>
    <p:sldId id="332" r:id="rId23"/>
    <p:sldId id="327" r:id="rId24"/>
    <p:sldId id="333" r:id="rId25"/>
  </p:sldIdLst>
  <p:sldSz cx="12192000" cy="6858000"/>
  <p:notesSz cx="7016750" cy="9302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FFFF99"/>
    <a:srgbClr val="FA9600"/>
    <a:srgbClr val="1DA1F2"/>
    <a:srgbClr val="3E3E3E"/>
    <a:srgbClr val="303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7" autoAdjust="0"/>
    <p:restoredTop sz="92427" autoAdjust="0"/>
  </p:normalViewPr>
  <p:slideViewPr>
    <p:cSldViewPr snapToGrid="0">
      <p:cViewPr varScale="1">
        <p:scale>
          <a:sx n="141" d="100"/>
          <a:sy n="141" d="100"/>
        </p:scale>
        <p:origin x="61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318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4534" y="0"/>
            <a:ext cx="3040592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5964AEBE-943F-4615-9DD5-589C1AD56560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fld id="{83933972-8FED-4265-B464-80347058C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54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4" y="0"/>
            <a:ext cx="3040592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B8DC3414-224B-475C-8AA8-9FB13FAA0196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6948"/>
            <a:ext cx="5613400" cy="3662958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fld id="{843891EB-50EF-4D6D-A090-87D7EAC0E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6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3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Applying</a:t>
            </a:r>
            <a:r>
              <a:rPr lang="en-US" baseline="0" dirty="0" smtClean="0"/>
              <a:t> expertise can lead to clear, concise…</a:t>
            </a:r>
          </a:p>
          <a:p>
            <a:r>
              <a:rPr lang="en-US" baseline="0" dirty="0" smtClean="0"/>
              <a:t>Segue – The value &amp; importance of these techniques is evident…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8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Deep layer effective shear 50-60 </a:t>
            </a:r>
            <a:r>
              <a:rPr lang="en-US" baseline="0" dirty="0" err="1" smtClean="0"/>
              <a:t>kts</a:t>
            </a:r>
            <a:r>
              <a:rPr lang="en-US" baseline="0" dirty="0" smtClean="0"/>
              <a:t>, large DCAPE and outflow-dominant storm morphology in synoptic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Storm mode, coverage, timing of development all differ among CAM solutions. ESRL HRRR appears to have best initial/early depiction.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92A68-618E-4F8A-BD16-6C5A193F5E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we get where we need to be?</a:t>
            </a:r>
          </a:p>
          <a:p>
            <a:r>
              <a:rPr lang="en-US" dirty="0" smtClean="0"/>
              <a:t>ADULT LEARNING THEORY</a:t>
            </a:r>
            <a:endParaRPr lang="en-US" b="1" dirty="0" smtClean="0"/>
          </a:p>
          <a:p>
            <a:r>
              <a:rPr lang="en-US" b="0" dirty="0" smtClean="0"/>
              <a:t>Endeavor</a:t>
            </a:r>
            <a:r>
              <a:rPr lang="en-US" b="0" baseline="0" dirty="0" smtClean="0"/>
              <a:t> to employ techniques in immersive, interactive experience with </a:t>
            </a:r>
            <a:r>
              <a:rPr lang="en-US" b="1" baseline="0" dirty="0" smtClean="0"/>
              <a:t>2 goals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57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Exercises increase</a:t>
            </a:r>
            <a:r>
              <a:rPr lang="en-US" baseline="0" dirty="0" smtClean="0"/>
              <a:t> in complexity</a:t>
            </a:r>
          </a:p>
          <a:p>
            <a:r>
              <a:rPr lang="en-US" baseline="0" dirty="0" smtClean="0"/>
              <a:t>Let participants get comfortable with new techniques</a:t>
            </a:r>
          </a:p>
          <a:p>
            <a:r>
              <a:rPr lang="en-US" baseline="0" dirty="0" smtClean="0"/>
              <a:t>Lead up to capstone case – truly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48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5B2D7-2AE8-4A48-B675-6C8F4209B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90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5B2D7-2AE8-4A48-B675-6C8F4209B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8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54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5B2D7-2AE8-4A48-B675-6C8F4209B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7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Dozens of forecasters and SOOs say </a:t>
            </a:r>
            <a:r>
              <a:rPr lang="en-US" dirty="0" err="1" smtClean="0"/>
              <a:t>Mesoanalyst</a:t>
            </a:r>
            <a:r>
              <a:rPr lang="en-US" dirty="0" smtClean="0"/>
              <a:t> role underutilized.</a:t>
            </a:r>
          </a:p>
          <a:p>
            <a:r>
              <a:rPr lang="en-US" dirty="0" smtClean="0"/>
              <a:t>GOES-R era allows us to reinvigorate</a:t>
            </a:r>
            <a:r>
              <a:rPr lang="en-US" baseline="0" dirty="0" smtClean="0"/>
              <a:t> the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9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Mesoanalyst</a:t>
            </a:r>
            <a:r>
              <a:rPr lang="en-US" dirty="0" smtClean="0"/>
              <a:t> Boot Camp”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35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Mesoanalyst</a:t>
            </a:r>
            <a:r>
              <a:rPr lang="en-US" baseline="0" dirty="0" smtClean="0"/>
              <a:t> of today and delta</a:t>
            </a:r>
          </a:p>
          <a:p>
            <a:r>
              <a:rPr lang="en-US" baseline="0" dirty="0" smtClean="0"/>
              <a:t>Notion of roles</a:t>
            </a:r>
          </a:p>
          <a:p>
            <a:r>
              <a:rPr lang="en-US" baseline="0" dirty="0" smtClean="0"/>
              <a:t>Laminated cards – duties on front checklist </a:t>
            </a:r>
            <a:r>
              <a:rPr lang="en-US" baseline="0" dirty="0" err="1" smtClean="0"/>
              <a:t>parms</a:t>
            </a:r>
            <a:r>
              <a:rPr lang="en-US" baseline="0" dirty="0" smtClean="0"/>
              <a:t> on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approach: SPC </a:t>
            </a:r>
            <a:r>
              <a:rPr lang="en-US" dirty="0" err="1" smtClean="0"/>
              <a:t>meso</a:t>
            </a:r>
            <a:r>
              <a:rPr lang="en-US" dirty="0" smtClean="0"/>
              <a:t>, radar and </a:t>
            </a:r>
            <a:r>
              <a:rPr lang="en-US" dirty="0" err="1" smtClean="0"/>
              <a:t>obs</a:t>
            </a:r>
            <a:r>
              <a:rPr lang="en-US" dirty="0" smtClean="0"/>
              <a:t>, model output</a:t>
            </a:r>
          </a:p>
          <a:p>
            <a:r>
              <a:rPr lang="en-US" dirty="0" smtClean="0"/>
              <a:t>Effective</a:t>
            </a:r>
            <a:r>
              <a:rPr lang="en-US" baseline="0" dirty="0" smtClean="0"/>
              <a:t> for many years</a:t>
            </a:r>
          </a:p>
          <a:p>
            <a:r>
              <a:rPr lang="en-US" baseline="0" dirty="0" smtClean="0"/>
              <a:t>Near RT availability of hi-res data, esp. G16… potential to glean additional detail about the NSE is vastly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8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Insight from one 20-min G16 scene</a:t>
            </a:r>
          </a:p>
          <a:p>
            <a:r>
              <a:rPr lang="en-US" dirty="0" smtClean="0"/>
              <a:t>Armed with this knowledge … envision</a:t>
            </a:r>
            <a:r>
              <a:rPr lang="en-US" baseline="0" dirty="0" smtClean="0"/>
              <a:t> radar in 1-2 hrs.</a:t>
            </a:r>
          </a:p>
          <a:p>
            <a:r>
              <a:rPr lang="en-US" baseline="0" dirty="0" smtClean="0"/>
              <a:t>Provide precise tactical info to EMs who need our expertise to make timely, effective risk mgmt. decisions</a:t>
            </a:r>
          </a:p>
          <a:p>
            <a:r>
              <a:rPr lang="en-US" baseline="0" dirty="0" smtClean="0"/>
              <a:t>These are skills/practices we hope to infuse in experiential workshops next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level of IDSS req. integrating all </a:t>
            </a:r>
            <a:r>
              <a:rPr lang="en-US" dirty="0" err="1" smtClean="0"/>
              <a:t>avbl</a:t>
            </a:r>
            <a:r>
              <a:rPr lang="en-US" dirty="0" smtClean="0"/>
              <a:t> data + core concepts of primary importance to diagnose CI, mode,</a:t>
            </a:r>
            <a:r>
              <a:rPr lang="en-US" baseline="0" dirty="0" smtClean="0"/>
              <a:t> evolution and hazards</a:t>
            </a:r>
          </a:p>
          <a:p>
            <a:pPr marL="174845" indent="-174845">
              <a:buFont typeface="Arial" panose="020B0604020202020204" pitchFamily="34" charset="0"/>
              <a:buChar char="•"/>
            </a:pPr>
            <a:r>
              <a:rPr lang="en-US" baseline="0" dirty="0" smtClean="0"/>
              <a:t>One person can not fill multiple roles and maintain 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0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505">
              <a:defRPr/>
            </a:pPr>
            <a:r>
              <a:rPr lang="en-US" baseline="0" dirty="0" smtClean="0"/>
              <a:t>Think Tank determined that 100% focus is req. on current and next 2-3 </a:t>
            </a:r>
            <a:r>
              <a:rPr lang="en-US" baseline="0" dirty="0" err="1" smtClean="0"/>
              <a:t>hrs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Initial</a:t>
            </a:r>
            <a:r>
              <a:rPr lang="en-US" baseline="0" dirty="0" smtClean="0"/>
              <a:t> reaction may be… insufficient staffing… Culture change… Resource </a:t>
            </a:r>
            <a:r>
              <a:rPr lang="en-US" baseline="0" dirty="0" err="1" smtClean="0"/>
              <a:t>Mgmt</a:t>
            </a:r>
            <a:r>
              <a:rPr lang="en-US" baseline="0" dirty="0" smtClean="0"/>
              <a:t> issue… a prioritization issue…</a:t>
            </a:r>
          </a:p>
          <a:p>
            <a:r>
              <a:rPr lang="en-US" baseline="0" dirty="0" smtClean="0"/>
              <a:t>If it’s important enough, you find a way to make it happen.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91EB-50EF-4D6D-A090-87D7EAC0E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2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901913" y="66288"/>
            <a:ext cx="10089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The Role of Expert </a:t>
            </a:r>
            <a:r>
              <a:rPr lang="en-US" sz="40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Mesoanalyst</a:t>
            </a:r>
            <a:r>
              <a:rPr lang="en-US" sz="40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 in Collaborative Severe Weather IDSS</a:t>
            </a:r>
            <a:endParaRPr lang="en-US" sz="40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pic>
        <p:nvPicPr>
          <p:cNvPr id="5" name="Picture 2" descr="https://lh4.googleusercontent.com/ivo6b1ayQgiCy2shcaCWY5Tf66r8ZVnTd118U5cWWd0bhOFl-pFs3IUT23LYJ71-rylTepeOhntn4BDyDn162x0a-vnnYBA36_66kcOXVIIER1u9HecUyRV_6g5QGme_9dZBzl_KqzA">
            <a:extLst>
              <a:ext uri="{FF2B5EF4-FFF2-40B4-BE49-F238E27FC236}">
                <a16:creationId xmlns:a16="http://schemas.microsoft.com/office/drawing/2014/main" id="{84B91415-3EAB-084E-831A-AC8FCFE27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26933"/>
          <a:stretch/>
        </p:blipFill>
        <p:spPr bwMode="auto">
          <a:xfrm>
            <a:off x="0" y="1455342"/>
            <a:ext cx="12188952" cy="4241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57E1BC-C54A-0B4D-A706-780A6D765504}"/>
              </a:ext>
            </a:extLst>
          </p:cNvPr>
          <p:cNvCxnSpPr/>
          <p:nvPr/>
        </p:nvCxnSpPr>
        <p:spPr>
          <a:xfrm>
            <a:off x="-2819" y="5684975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57E1BC-C54A-0B4D-A706-780A6D765504}"/>
              </a:ext>
            </a:extLst>
          </p:cNvPr>
          <p:cNvCxnSpPr/>
          <p:nvPr/>
        </p:nvCxnSpPr>
        <p:spPr>
          <a:xfrm>
            <a:off x="3048" y="1457131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01603" y="6019192"/>
            <a:ext cx="5394960" cy="328421"/>
            <a:chOff x="2947794" y="5931143"/>
            <a:chExt cx="5394960" cy="328421"/>
          </a:xfrm>
        </p:grpSpPr>
        <p:grpSp>
          <p:nvGrpSpPr>
            <p:cNvPr id="13" name="Group 12"/>
            <p:cNvGrpSpPr/>
            <p:nvPr/>
          </p:nvGrpSpPr>
          <p:grpSpPr>
            <a:xfrm>
              <a:off x="2947794" y="5931143"/>
              <a:ext cx="5394960" cy="328421"/>
              <a:chOff x="4542193" y="5457199"/>
              <a:chExt cx="10789920" cy="32842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542193" y="5457199"/>
                <a:ext cx="10789920" cy="328421"/>
              </a:xfrm>
              <a:prstGeom prst="rect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 w="635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0E55A3C6-1BB8-F641-B5F3-3A3CDEB3C5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0697" y="5457199"/>
                <a:ext cx="10241280" cy="32842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14313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5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35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900113" indent="-214313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2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157288" indent="-128588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05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500188" indent="-128588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105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9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9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9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1"/>
                  </a:buClr>
                  <a:buSzPct val="100000"/>
                  <a:buFont typeface="Arial"/>
                  <a:buChar char="•"/>
                  <a:defRPr sz="900" kern="1200" cap="small"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chemeClr val="tx1">
                            <a:lumMod val="75000"/>
                          </a:scheme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schemeClr val="bg1">
                          <a:lumMod val="50000"/>
                          <a:lumOff val="50000"/>
                          <a:alpha val="20000"/>
                        </a:schemeClr>
                      </a:glow>
                      <a:outerShdw blurRad="44450" dist="12700" dir="13860000" algn="tl" rotWithShape="0">
                        <a:srgbClr val="000000">
                          <a:alpha val="2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 dirty="0" err="1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Vlab</a:t>
                </a:r>
                <a:r>
                  <a:rPr lang="en-US" sz="16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 Forum  -  Wednesday, October 16, 2019</a:t>
                </a:r>
                <a:endParaRPr lang="en-US" sz="16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4" name="5-Point Star 13"/>
            <p:cNvSpPr/>
            <p:nvPr/>
          </p:nvSpPr>
          <p:spPr>
            <a:xfrm>
              <a:off x="3193322" y="6003913"/>
              <a:ext cx="182880" cy="18288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7965118" y="6003913"/>
              <a:ext cx="182880" cy="182880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644" y="6352853"/>
            <a:ext cx="2052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Kim Runk, Director</a:t>
            </a:r>
          </a:p>
          <a:p>
            <a:r>
              <a:rPr lang="en-US" sz="11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Operations Proving Ground</a:t>
            </a:r>
            <a:endParaRPr lang="en-US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1" y="2912625"/>
            <a:ext cx="6908661" cy="3959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352"/>
          <a:stretch/>
        </p:blipFill>
        <p:spPr>
          <a:xfrm>
            <a:off x="-5" y="2912626"/>
            <a:ext cx="5639436" cy="3959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Multiple Benefits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775634" y="1115294"/>
            <a:ext cx="11249987" cy="5228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 smtClean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16090" y="2912626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44888" y="1119760"/>
            <a:ext cx="9111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</a:rPr>
              <a:t>Enhance situational awareness of NSE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0">
              <a:buFontTx/>
              <a:buChar char="-"/>
            </a:pP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Continuous flow of tactical information</a:t>
            </a:r>
          </a:p>
          <a:p>
            <a:pPr lvl="0">
              <a:buFontTx/>
              <a:buChar char="-"/>
            </a:pP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Clear, precise, actionable intelligence</a:t>
            </a:r>
          </a:p>
        </p:txBody>
      </p:sp>
    </p:spTree>
    <p:extLst>
      <p:ext uri="{BB962C8B-B14F-4D97-AF65-F5344CB8AC3E}">
        <p14:creationId xmlns:p14="http://schemas.microsoft.com/office/powerpoint/2010/main" val="26052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9379" y="1335817"/>
            <a:ext cx="5326650" cy="4493538"/>
          </a:xfrm>
          <a:prstGeom prst="rect">
            <a:avLst/>
          </a:prstGeom>
          <a:noFill/>
          <a:ln w="1905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2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Transition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NWS operating model from product-centric, schedule-driven to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information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-centric, service-driven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ctr"/>
            <a:endParaRPr lang="en-US" sz="2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Key characteristic: continuous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flow of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information with special emphasis on existing gaps (e.g.,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watch/warning).</a:t>
            </a:r>
          </a:p>
          <a:p>
            <a:pPr algn="ctr"/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lso lends itself to exploring the use of 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probabilistic </a:t>
            </a:r>
            <a:r>
              <a:rPr lang="en-US" sz="2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space to drive intelligent risk management decisions.</a:t>
            </a:r>
          </a:p>
          <a:p>
            <a:pPr algn="ctr"/>
            <a:endParaRPr lang="en-US" sz="220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1"/>
          <a:stretch/>
        </p:blipFill>
        <p:spPr>
          <a:xfrm rot="5400000">
            <a:off x="5894627" y="560626"/>
            <a:ext cx="6858000" cy="5736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670004" y="295590"/>
            <a:ext cx="5105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FACETs Challenge</a:t>
            </a:r>
            <a:endParaRPr lang="en-US" sz="44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" y="0"/>
            <a:ext cx="1213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84554" y="3620345"/>
            <a:ext cx="2638480" cy="1307251"/>
            <a:chOff x="6084554" y="3620345"/>
            <a:chExt cx="2638480" cy="1307251"/>
          </a:xfrm>
        </p:grpSpPr>
        <p:sp>
          <p:nvSpPr>
            <p:cNvPr id="4" name="Isosceles Triangle 3"/>
            <p:cNvSpPr/>
            <p:nvPr/>
          </p:nvSpPr>
          <p:spPr>
            <a:xfrm rot="18613978">
              <a:off x="6440154" y="3264745"/>
              <a:ext cx="189653" cy="900853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6793650" y="3921756"/>
              <a:ext cx="1929384" cy="10058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 b="1" dirty="0" smtClean="0">
                  <a:latin typeface="Arial Narrow" panose="020B0606020202030204" pitchFamily="34" charset="0"/>
                </a:rPr>
                <a:t>SVR PROB:  98%</a:t>
              </a:r>
            </a:p>
            <a:p>
              <a:r>
                <a:rPr lang="en-US" sz="1200" b="1" dirty="0" err="1" smtClean="0">
                  <a:latin typeface="Arial Narrow" panose="020B0606020202030204" pitchFamily="34" charset="0"/>
                </a:rPr>
                <a:t>Env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 MUCAPE:  4557 J/kg</a:t>
              </a:r>
            </a:p>
            <a:p>
              <a:r>
                <a:rPr lang="en-US" sz="1200" b="1" dirty="0" err="1" smtClean="0">
                  <a:latin typeface="Arial Narrow" panose="020B0606020202030204" pitchFamily="34" charset="0"/>
                </a:rPr>
                <a:t>Env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 </a:t>
              </a:r>
              <a:r>
                <a:rPr lang="en-US" sz="1200" b="1" dirty="0" err="1" smtClean="0">
                  <a:latin typeface="Arial Narrow" panose="020B0606020202030204" pitchFamily="34" charset="0"/>
                </a:rPr>
                <a:t>EBShear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:	67.5 </a:t>
              </a:r>
              <a:r>
                <a:rPr lang="en-US" sz="1200" b="1" dirty="0" err="1" smtClean="0">
                  <a:latin typeface="Arial Narrow" panose="020B0606020202030204" pitchFamily="34" charset="0"/>
                </a:rPr>
                <a:t>kts</a:t>
              </a:r>
              <a:endParaRPr lang="en-US" sz="1200" b="1" dirty="0" smtClean="0">
                <a:latin typeface="Arial Narrow" panose="020B0606020202030204" pitchFamily="34" charset="0"/>
              </a:endParaRPr>
            </a:p>
            <a:p>
              <a:r>
                <a:rPr lang="en-US" sz="1200" b="1" dirty="0" smtClean="0">
                  <a:latin typeface="Arial Narrow" panose="020B0606020202030204" pitchFamily="34" charset="0"/>
                </a:rPr>
                <a:t>MRMS MESH:  0112Z  2.05 in.</a:t>
              </a:r>
            </a:p>
            <a:p>
              <a:r>
                <a:rPr lang="en-US" sz="1200" b="1" dirty="0" smtClean="0">
                  <a:latin typeface="Arial Narrow" panose="020B0606020202030204" pitchFamily="34" charset="0"/>
                </a:rPr>
                <a:t>Norm </a:t>
              </a:r>
              <a:r>
                <a:rPr lang="en-US" sz="1200" b="1" dirty="0" err="1" smtClean="0">
                  <a:latin typeface="Arial Narrow" panose="020B0606020202030204" pitchFamily="34" charset="0"/>
                </a:rPr>
                <a:t>Vert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 Growth Rate:  N/A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9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9771" y="0"/>
            <a:ext cx="11995616" cy="6861355"/>
            <a:chOff x="86763" y="0"/>
            <a:chExt cx="11995616" cy="6861355"/>
          </a:xfrm>
        </p:grpSpPr>
        <p:grpSp>
          <p:nvGrpSpPr>
            <p:cNvPr id="14" name="Group 13"/>
            <p:cNvGrpSpPr/>
            <p:nvPr/>
          </p:nvGrpSpPr>
          <p:grpSpPr>
            <a:xfrm>
              <a:off x="86763" y="0"/>
              <a:ext cx="11995616" cy="6861355"/>
              <a:chOff x="86763" y="0"/>
              <a:chExt cx="11995616" cy="6861355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63" y="0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954" y="0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873" y="0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63" y="2282677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954" y="2282677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5145" y="2282677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63" y="4575355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954" y="4575355"/>
                <a:ext cx="3996107" cy="2286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6272" y="4575355"/>
                <a:ext cx="3996107" cy="2286000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>
              <a:off x="4080954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073828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6763" y="2335876"/>
              <a:ext cx="119844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7890" y="4619690"/>
              <a:ext cx="119844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32844" y="1821324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20Z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28542" y="4124530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20Z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4240" y="6427736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20Z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18180" y="1839000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02Z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510950" y="4121677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02Z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18180" y="6418689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02Z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01207" y="1821324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23Z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01207" y="4104001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23Z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25308" y="6373342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23Z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-324929" y="956672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49536" y="3249897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OPTNL HRRR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535723" y="5533689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ESRL HRRR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277" y="3564826"/>
            <a:ext cx="4966443" cy="2086187"/>
          </a:xfrm>
          <a:prstGeom prst="rect">
            <a:avLst/>
          </a:prstGeom>
          <a:solidFill>
            <a:schemeClr val="bg2">
              <a:alpha val="75000"/>
            </a:schemeClr>
          </a:solidFill>
          <a:ln w="63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2" y="90636"/>
            <a:ext cx="4898708" cy="998220"/>
          </a:xfrm>
          <a:solidFill>
            <a:schemeClr val="bg2">
              <a:alpha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6600" dirty="0" smtClean="0"/>
              <a:t> IDSS Event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608013" y="1341120"/>
            <a:ext cx="50620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North Dakota State Fair</a:t>
            </a:r>
          </a:p>
          <a:p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Williston, ND </a:t>
            </a:r>
          </a:p>
          <a:p>
            <a:endParaRPr lang="en-US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EOC staffed 24/7 during the fair</a:t>
            </a:r>
          </a:p>
          <a:p>
            <a:endParaRPr lang="en-US" sz="2400" dirty="0" smtClean="0"/>
          </a:p>
          <a:p>
            <a:endParaRPr lang="en-US" sz="1600" dirty="0"/>
          </a:p>
          <a:p>
            <a:r>
              <a:rPr lang="en-US" sz="2800" u="sng" dirty="0" smtClean="0">
                <a:solidFill>
                  <a:srgbClr val="FFC000"/>
                </a:solidFill>
              </a:rPr>
              <a:t>Critical Weather Thresholds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40+ mph wind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Lightning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Large hail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Heavy rain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000" i="1" dirty="0" smtClean="0">
                <a:solidFill>
                  <a:srgbClr val="FFC000"/>
                </a:solidFill>
              </a:rPr>
              <a:t> Need at least 30 minutes to execute   </a:t>
            </a:r>
          </a:p>
          <a:p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 smtClean="0">
                <a:solidFill>
                  <a:srgbClr val="FFC000"/>
                </a:solidFill>
              </a:rPr>
              <a:t>         safe sheltering procedures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95" y="0"/>
            <a:ext cx="6217920" cy="37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4"/>
          <a:stretch/>
        </p:blipFill>
        <p:spPr bwMode="auto">
          <a:xfrm>
            <a:off x="6130496" y="3436620"/>
            <a:ext cx="6217920" cy="34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1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 b="20331"/>
          <a:stretch/>
        </p:blipFill>
        <p:spPr>
          <a:xfrm>
            <a:off x="2" y="3328123"/>
            <a:ext cx="12192000" cy="3797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Immersive Experience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532438" y="997837"/>
            <a:ext cx="11367919" cy="2258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Hands-on, job-relevant, collaborative problem-solving exercises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Connect the learning experience to improving job performance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Evaluate viability of adopting a new paradigm in WFO operations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Create a team of </a:t>
            </a:r>
            <a:r>
              <a:rPr lang="en-US" sz="2800" dirty="0" err="1" smtClean="0"/>
              <a:t>mesoanalysis</a:t>
            </a:r>
            <a:r>
              <a:rPr lang="en-US" sz="2800" dirty="0" smtClean="0"/>
              <a:t> specialists – field “ambassadors”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459" y="6041072"/>
            <a:ext cx="802105" cy="457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 flipV="1">
            <a:off x="0" y="3311542"/>
            <a:ext cx="12182512" cy="16581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5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9"/>
          <a:stretch/>
        </p:blipFill>
        <p:spPr>
          <a:xfrm>
            <a:off x="0" y="2958828"/>
            <a:ext cx="6583680" cy="3889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r="16062" b="22864"/>
          <a:stretch/>
        </p:blipFill>
        <p:spPr>
          <a:xfrm>
            <a:off x="6162450" y="2958828"/>
            <a:ext cx="6016003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Immersive Experience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754364" y="1115294"/>
            <a:ext cx="10680700" cy="1778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Spring/Summer </a:t>
            </a:r>
            <a:r>
              <a:rPr lang="en-US" sz="2800" dirty="0" smtClean="0"/>
              <a:t>2019: 3 week-long </a:t>
            </a:r>
            <a:r>
              <a:rPr lang="en-US" sz="2800" dirty="0"/>
              <a:t>p</a:t>
            </a:r>
            <a:r>
              <a:rPr lang="en-US" sz="2800" dirty="0" smtClean="0"/>
              <a:t>roof-of-concept experiments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10 WFO forecaster participants per session </a:t>
            </a:r>
            <a:r>
              <a:rPr lang="en-US" sz="2800" i="1" dirty="0" smtClean="0"/>
              <a:t>(+ SME, SPC, EM)</a:t>
            </a:r>
            <a:endParaRPr lang="en-US" sz="2800" dirty="0" smtClean="0"/>
          </a:p>
          <a:p>
            <a:pPr marL="0" indent="0">
              <a:buFont typeface="Arial"/>
              <a:buNone/>
            </a:pPr>
            <a:r>
              <a:rPr lang="en-US" sz="2800" dirty="0" smtClean="0"/>
              <a:t>Findings &amp; Recommendations to NWS Leadership in October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16090" y="294528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BE8373-4D16-0349-974C-6B4096CF7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" t="19117" r="2986" b="34991"/>
          <a:stretch/>
        </p:blipFill>
        <p:spPr>
          <a:xfrm>
            <a:off x="0" y="2516129"/>
            <a:ext cx="12188952" cy="4333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16496"/>
            <a:ext cx="1140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Background: A Growing Problem</a:t>
            </a:r>
            <a:endParaRPr lang="en-US" sz="44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1006997" y="1115292"/>
            <a:ext cx="10208869" cy="11563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Difficulty managing increasing volume of high-res </a:t>
            </a:r>
            <a:r>
              <a:rPr lang="en-US" sz="2800" dirty="0" smtClean="0"/>
              <a:t>data sets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Mesoanalyst </a:t>
            </a:r>
            <a:r>
              <a:rPr lang="en-US" sz="2800" dirty="0"/>
              <a:t>role is often underutilized in </a:t>
            </a:r>
            <a:r>
              <a:rPr lang="en-US" sz="2800" dirty="0" smtClean="0"/>
              <a:t>high </a:t>
            </a:r>
            <a:r>
              <a:rPr lang="en-US" sz="2800" dirty="0" smtClean="0"/>
              <a:t>i</a:t>
            </a:r>
            <a:r>
              <a:rPr lang="en-US" sz="2800" dirty="0" smtClean="0"/>
              <a:t>mpact </a:t>
            </a:r>
            <a:r>
              <a:rPr lang="en-US" sz="2800" dirty="0"/>
              <a:t>Events *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16090" y="2495926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386" y="6332326"/>
            <a:ext cx="10242137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C828"/>
                </a:solidFill>
              </a:rPr>
              <a:t>* - Recurring feedback </a:t>
            </a:r>
            <a:r>
              <a:rPr lang="en-US" i="1" smtClean="0">
                <a:solidFill>
                  <a:srgbClr val="FFC828"/>
                </a:solidFill>
              </a:rPr>
              <a:t>from 35 </a:t>
            </a:r>
            <a:r>
              <a:rPr lang="en-US" i="1" dirty="0" smtClean="0">
                <a:solidFill>
                  <a:srgbClr val="FFC828"/>
                </a:solidFill>
              </a:rPr>
              <a:t>forecasters in 12 OREs &amp; 100+ SOOs at GOES-R Prep Course </a:t>
            </a:r>
            <a:endParaRPr lang="en-US" i="1" dirty="0">
              <a:solidFill>
                <a:srgbClr val="FFC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18283"/>
          <a:stretch/>
        </p:blipFill>
        <p:spPr>
          <a:xfrm>
            <a:off x="0" y="948271"/>
            <a:ext cx="12192000" cy="5215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8" y="948463"/>
            <a:ext cx="12172862" cy="5215272"/>
          </a:xfrm>
          <a:prstGeom prst="rect">
            <a:avLst/>
          </a:prstGeom>
          <a:solidFill>
            <a:schemeClr val="bg1">
              <a:lumMod val="85000"/>
              <a:lumOff val="15000"/>
              <a:alpha val="85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32157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0" y="6166339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36815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Key Takeaways from Participant Surveys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00340" y="1113853"/>
            <a:ext cx="5435485" cy="499988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Forms the basis of an effective CFP for severe convective weather services </a:t>
            </a:r>
          </a:p>
          <a:p>
            <a:r>
              <a:rPr lang="en-US" sz="2200" dirty="0" smtClean="0"/>
              <a:t>Enhances situational awareness and threat assessment</a:t>
            </a:r>
          </a:p>
          <a:p>
            <a:r>
              <a:rPr lang="en-US" sz="2200" dirty="0" smtClean="0"/>
              <a:t>Facilitates continuous flow of information (FACETs paradigm) </a:t>
            </a:r>
          </a:p>
          <a:p>
            <a:r>
              <a:rPr lang="en-US" sz="2200" dirty="0" smtClean="0"/>
              <a:t>Most valuable in highly conditional threat scenarios</a:t>
            </a:r>
          </a:p>
          <a:p>
            <a:r>
              <a:rPr lang="en-US" sz="2200" dirty="0" smtClean="0"/>
              <a:t>Lends itself to synthesizing probabilistic information</a:t>
            </a:r>
          </a:p>
          <a:p>
            <a:r>
              <a:rPr lang="en-US" sz="2200" dirty="0" smtClean="0"/>
              <a:t>Significant knowledge/proficiency gap will need to be addressed </a:t>
            </a:r>
          </a:p>
          <a:p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253373" y="1113853"/>
            <a:ext cx="5608222" cy="499988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Major mindset shift toward anticipating development rather than reacting to it</a:t>
            </a:r>
          </a:p>
          <a:p>
            <a:r>
              <a:rPr lang="en-US" sz="2200" dirty="0" smtClean="0"/>
              <a:t>Better prepared to predict CI, mode; and communicate associated threats</a:t>
            </a:r>
          </a:p>
          <a:p>
            <a:r>
              <a:rPr lang="en-US" sz="2200" dirty="0" smtClean="0"/>
              <a:t>Clarity on value of the </a:t>
            </a:r>
            <a:r>
              <a:rPr lang="en-US" sz="2200" dirty="0" err="1" smtClean="0"/>
              <a:t>meso</a:t>
            </a:r>
            <a:r>
              <a:rPr lang="en-US" sz="2200" dirty="0" smtClean="0"/>
              <a:t> role and its contribution to tactical IDSS</a:t>
            </a:r>
          </a:p>
          <a:p>
            <a:r>
              <a:rPr lang="en-US" sz="2200" dirty="0" smtClean="0"/>
              <a:t>Learned to think about, and message, a range of reasonable outcomes</a:t>
            </a:r>
          </a:p>
          <a:p>
            <a:r>
              <a:rPr lang="en-US" sz="2200" dirty="0" smtClean="0"/>
              <a:t>Experiential format and honest feedback accelerated learning </a:t>
            </a:r>
          </a:p>
          <a:p>
            <a:r>
              <a:rPr lang="en-US" sz="2200" dirty="0" smtClean="0"/>
              <a:t>Office culture of open communication critical to successful implementation</a:t>
            </a:r>
            <a:endParaRPr lang="en-US" sz="22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942068" y="940214"/>
            <a:ext cx="27093" cy="5231578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421" y="6303974"/>
            <a:ext cx="80210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20077"/>
          <a:stretch/>
        </p:blipFill>
        <p:spPr>
          <a:xfrm>
            <a:off x="7088" y="941263"/>
            <a:ext cx="12191573" cy="519313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32157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0" y="6166339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36815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Ideas for Expanding the Reach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421" y="6303974"/>
            <a:ext cx="80210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17773"/>
          <a:stretch/>
        </p:blipFill>
        <p:spPr>
          <a:xfrm>
            <a:off x="7088" y="941263"/>
            <a:ext cx="12191573" cy="53511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8" y="948462"/>
            <a:ext cx="5335312" cy="5345571"/>
          </a:xfrm>
          <a:prstGeom prst="rect">
            <a:avLst/>
          </a:prstGeom>
          <a:solidFill>
            <a:schemeClr val="bg1">
              <a:lumMod val="85000"/>
              <a:lumOff val="15000"/>
              <a:alpha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32157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0" y="6310339"/>
            <a:ext cx="12188952" cy="0"/>
          </a:xfrm>
          <a:prstGeom prst="line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36815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Ideas for Expanding the Reach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00340" y="1106653"/>
            <a:ext cx="4941260" cy="52233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 smtClean="0">
                <a:solidFill>
                  <a:srgbClr val="F4D81B"/>
                </a:solidFill>
              </a:rPr>
              <a:t>Experiential Training 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in-residence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road shows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practice on blue sky days</a:t>
            </a:r>
          </a:p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smtClean="0"/>
              <a:t>   multi-office </a:t>
            </a:r>
            <a:r>
              <a:rPr lang="en-US" sz="2200" dirty="0" err="1" smtClean="0"/>
              <a:t>collab</a:t>
            </a:r>
            <a:r>
              <a:rPr lang="en-US" sz="2200" dirty="0" smtClean="0"/>
              <a:t> sims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rgbClr val="F4D81B"/>
                </a:solidFill>
              </a:rPr>
              <a:t>Case study webinars, blogs...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i="1" dirty="0" smtClean="0"/>
              <a:t>(interrupt the cycle of forgetfulness)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rgbClr val="F4D81B"/>
                </a:solidFill>
              </a:rPr>
              <a:t>Mutual Aid Teams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421" y="6303974"/>
            <a:ext cx="802105" cy="457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46400" y="1828800"/>
            <a:ext cx="0" cy="162720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b="18345"/>
          <a:stretch/>
        </p:blipFill>
        <p:spPr>
          <a:xfrm>
            <a:off x="3908" y="1652221"/>
            <a:ext cx="12188092" cy="5208928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>
          <a:xfrm>
            <a:off x="4996800" y="1691169"/>
            <a:ext cx="2478737" cy="1920240"/>
          </a:xfrm>
          <a:prstGeom prst="parallelogram">
            <a:avLst>
              <a:gd name="adj" fmla="val 8696"/>
            </a:avLst>
          </a:prstGeom>
          <a:solidFill>
            <a:srgbClr val="181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196201" y="185080"/>
            <a:ext cx="1180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SOO Role</a:t>
            </a:r>
            <a:r>
              <a:rPr lang="en-US" sz="40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 </a:t>
            </a:r>
            <a:r>
              <a:rPr lang="en-US" sz="32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- Lead and implement foundational science advancements upon which enhanced services are built.</a:t>
            </a:r>
            <a:endParaRPr lang="en-US" sz="32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im.Runk\Desktop\rowing_crew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398"/>
          <a:stretch/>
        </p:blipFill>
        <p:spPr bwMode="auto">
          <a:xfrm>
            <a:off x="-1" y="0"/>
            <a:ext cx="12188952" cy="68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5475C1-DC44-FD47-B15F-A02AAE8D9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24" r="3846" b="2880"/>
          <a:stretch/>
        </p:blipFill>
        <p:spPr>
          <a:xfrm>
            <a:off x="0" y="3543301"/>
            <a:ext cx="12188952" cy="3308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16496"/>
            <a:ext cx="11401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Background: A Potential Solution</a:t>
            </a:r>
            <a:endParaRPr lang="en-US" sz="44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1434064" y="1110199"/>
            <a:ext cx="9320824" cy="2268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Champion the potential value of expert mesoanalysis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Improve targeted IDSS in watch/warning gap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Promote more effective SPC-WFO collaboration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Conduct Collaborative Proof-of-Concept Evaluations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3048" y="353311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The 2018 Mesoanalysis Think Tank 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532437" y="1103717"/>
            <a:ext cx="11249987" cy="1778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Gathered expert convective </a:t>
            </a:r>
            <a:r>
              <a:rPr lang="en-US" sz="2800" dirty="0" err="1" smtClean="0"/>
              <a:t>mesoanalysts</a:t>
            </a:r>
            <a:r>
              <a:rPr lang="en-US" sz="2800" dirty="0" smtClean="0"/>
              <a:t> in Kansas City for 3 days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Identified science/services gaps &amp; best practices for convective IDSS</a:t>
            </a:r>
          </a:p>
          <a:p>
            <a:pPr marL="0" indent="0">
              <a:buFont typeface="Arial"/>
              <a:buNone/>
            </a:pPr>
            <a:r>
              <a:rPr lang="en-US" sz="2800" dirty="0" smtClean="0"/>
              <a:t>Documented 5 findings &amp; recommendations; forwarded to NWSH</a:t>
            </a: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16090" y="2912626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4" b="25233"/>
          <a:stretch/>
        </p:blipFill>
        <p:spPr>
          <a:xfrm>
            <a:off x="1721260" y="3274089"/>
            <a:ext cx="8714251" cy="310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9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Mesoanalysis</a:t>
            </a:r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 Today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5488" y="1550381"/>
            <a:ext cx="5631125" cy="3295787"/>
            <a:chOff x="1121544" y="1516818"/>
            <a:chExt cx="5631125" cy="3295787"/>
          </a:xfrm>
        </p:grpSpPr>
        <p:sp>
          <p:nvSpPr>
            <p:cNvPr id="10" name="Rounded Rectangle 9"/>
            <p:cNvSpPr/>
            <p:nvPr/>
          </p:nvSpPr>
          <p:spPr>
            <a:xfrm>
              <a:off x="1121544" y="1516818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38685" y="1723341"/>
              <a:ext cx="5214512" cy="3017919"/>
              <a:chOff x="1338685" y="1723341"/>
              <a:chExt cx="5214512" cy="301791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FA9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 smtClean="0"/>
                  <a:t>Mesoanalyst</a:t>
                </a:r>
                <a:r>
                  <a:rPr lang="en-US" sz="2400" b="1" dirty="0" smtClean="0"/>
                  <a:t>/Radar Support</a:t>
                </a:r>
                <a:endParaRPr lang="en-US" sz="24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338685" y="2279047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Conduct analysis of synoptic, mesoscale, and near-storm environment; communicate key insights and observations to radar operator.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Issue Mesoscale AFD(s) to describe expectations regarding initiation, timing, location, severity, coverage, storm mode, and threats.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updates on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NWSChat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when significant changes in storm mode or warning thresholds are anticipated.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Participate in any SPC watch coordination discussions.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radar briefings and updates over MERS and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SkyWarn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hams, if present.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Assist the Warning Forecaster(s) in any mission critical aid needed (e.g., monitor web cams, serve as second pair of eyes on radar, etc.) 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 rot="21401712">
            <a:off x="6217176" y="1569293"/>
            <a:ext cx="5631125" cy="3295787"/>
            <a:chOff x="6543966" y="1297027"/>
            <a:chExt cx="5631125" cy="3295787"/>
          </a:xfrm>
        </p:grpSpPr>
        <p:sp>
          <p:nvSpPr>
            <p:cNvPr id="15" name="Rounded Rectangle 14"/>
            <p:cNvSpPr/>
            <p:nvPr/>
          </p:nvSpPr>
          <p:spPr>
            <a:xfrm rot="202232">
              <a:off x="6543966" y="1297027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" r="1075" b="4774"/>
            <a:stretch/>
          </p:blipFill>
          <p:spPr>
            <a:xfrm rot="202232">
              <a:off x="6828322" y="1439446"/>
              <a:ext cx="5149956" cy="3002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6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Mesoanalysis</a:t>
            </a:r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 Today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" y="1115294"/>
            <a:ext cx="5486400" cy="411480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03" y="2133730"/>
            <a:ext cx="7342403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43" y="1153984"/>
            <a:ext cx="46280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soLoop_29May20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057" y="1001789"/>
            <a:ext cx="10289309" cy="5787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Effective </a:t>
            </a:r>
            <a:r>
              <a:rPr lang="en-US" sz="36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Mesoanalysis</a:t>
            </a:r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 Techniques 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9673000">
            <a:off x="5269797" y="3864814"/>
            <a:ext cx="1895501" cy="14107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43778" y="5237355"/>
            <a:ext cx="3284371" cy="109469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5400000">
            <a:off x="4902669" y="5411432"/>
            <a:ext cx="1222464" cy="7975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7003193">
            <a:off x="5980025" y="2367076"/>
            <a:ext cx="4037884" cy="137460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5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3696609">
            <a:off x="7762943" y="1859576"/>
            <a:ext cx="5631125" cy="3295787"/>
            <a:chOff x="6543966" y="1297027"/>
            <a:chExt cx="5631125" cy="3295787"/>
          </a:xfrm>
        </p:grpSpPr>
        <p:sp>
          <p:nvSpPr>
            <p:cNvPr id="56" name="Rounded Rectangle 55"/>
            <p:cNvSpPr/>
            <p:nvPr/>
          </p:nvSpPr>
          <p:spPr>
            <a:xfrm rot="202232">
              <a:off x="6543966" y="1297027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" r="1075" b="4774"/>
            <a:stretch/>
          </p:blipFill>
          <p:spPr>
            <a:xfrm rot="202232">
              <a:off x="6828322" y="1439446"/>
              <a:ext cx="5149956" cy="30026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Dedicated </a:t>
            </a:r>
            <a:r>
              <a:rPr lang="en-US" sz="36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Mesoanalyst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532437" y="1103717"/>
            <a:ext cx="11249987" cy="5228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rot="1254618">
            <a:off x="5873285" y="1649121"/>
            <a:ext cx="5631125" cy="3295787"/>
            <a:chOff x="5879892" y="2969994"/>
            <a:chExt cx="5631125" cy="3295787"/>
          </a:xfrm>
        </p:grpSpPr>
        <p:sp>
          <p:nvSpPr>
            <p:cNvPr id="21" name="Rounded Rectangle 20"/>
            <p:cNvSpPr/>
            <p:nvPr/>
          </p:nvSpPr>
          <p:spPr>
            <a:xfrm>
              <a:off x="5879892" y="2969994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81748" y="3174670"/>
              <a:ext cx="5214512" cy="3017919"/>
              <a:chOff x="1338685" y="1759628"/>
              <a:chExt cx="5214512" cy="301791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61344" y="1759628"/>
                <a:ext cx="4895913" cy="4670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DSS Forecaster</a:t>
                </a:r>
                <a:endParaRPr lang="en-US" sz="32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8685" y="2315334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Prepare and disseminate tactical messaging via appropriate communication channels, with guidance from Event Coordinator,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, and Warning Forecaster.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Initiate and respond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NWSChat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; proactively solicit and provide relevant information related to radar trends, reports, expiring warnings, etc.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Disseminate watch/warning information via MERS/NAWAS.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Disseminate important updates to Core Partner IDSS email list.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social media for storm reports, impact information, etc.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eSpotter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and Chaser Networks via GR2Analyst.</a:t>
                </a:r>
              </a:p>
              <a:p>
                <a:pPr marL="342900" indent="-342900">
                  <a:buFontTx/>
                  <a:buAutoNum type="arabicPeriod"/>
                </a:pPr>
                <a:r>
                  <a:rPr lang="en-US" sz="1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Relay storm reports to SRS and Warning Forecaster(s).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Assist as needed with composing and transmitting LSRs.</a:t>
                </a:r>
              </a:p>
            </p:txBody>
          </p:sp>
        </p:grpSp>
      </p:grpSp>
      <p:sp>
        <p:nvSpPr>
          <p:cNvPr id="9" name="Rounded Rectangle 8"/>
          <p:cNvSpPr/>
          <p:nvPr/>
        </p:nvSpPr>
        <p:spPr>
          <a:xfrm>
            <a:off x="212654" y="1090702"/>
            <a:ext cx="5587371" cy="32733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57797" y="1206817"/>
            <a:ext cx="5587371" cy="32733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02940" y="1322932"/>
            <a:ext cx="5587371" cy="32733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48083" y="1439047"/>
            <a:ext cx="5587371" cy="32733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93226" y="1555162"/>
            <a:ext cx="5587371" cy="32733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36873" y="1695767"/>
            <a:ext cx="5631125" cy="3295787"/>
            <a:chOff x="5743621" y="2954136"/>
            <a:chExt cx="5631125" cy="3295787"/>
          </a:xfrm>
        </p:grpSpPr>
        <p:sp>
          <p:nvSpPr>
            <p:cNvPr id="50" name="Rounded Rectangle 49"/>
            <p:cNvSpPr/>
            <p:nvPr/>
          </p:nvSpPr>
          <p:spPr>
            <a:xfrm>
              <a:off x="5743621" y="2954136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081748" y="3138383"/>
              <a:ext cx="5214512" cy="2371588"/>
              <a:chOff x="1338685" y="1723341"/>
              <a:chExt cx="5214512" cy="237158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Aviation Forecaster</a:t>
                </a:r>
                <a:endParaRPr lang="en-US" sz="32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338685" y="2279047"/>
                <a:ext cx="521451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Ensure all TAFs are updated and representative of ongoing critical weather developments.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Coordinate directly with Tower when changes that may affect runway configurations or airfield operations become imminent.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satellite, radar, and surface observations in close coordination with Event Coordinator and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to ensure situational awareness.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Conduct coordination calls with CWSU and AWC when needed. 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 rot="20708679">
            <a:off x="3025058" y="2817492"/>
            <a:ext cx="5631125" cy="3295787"/>
            <a:chOff x="3607144" y="2052470"/>
            <a:chExt cx="5631125" cy="3295787"/>
          </a:xfrm>
        </p:grpSpPr>
        <p:sp>
          <p:nvSpPr>
            <p:cNvPr id="45" name="Rounded Rectangle 44"/>
            <p:cNvSpPr/>
            <p:nvPr/>
          </p:nvSpPr>
          <p:spPr>
            <a:xfrm>
              <a:off x="3607144" y="2052470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853812" y="2216726"/>
              <a:ext cx="5214512" cy="2802475"/>
              <a:chOff x="1338685" y="1723341"/>
              <a:chExt cx="5214512" cy="2802475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Event Coordinator</a:t>
                </a:r>
                <a:endParaRPr lang="en-US" sz="32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38685" y="2279047"/>
                <a:ext cx="521451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Oversee office operations; assign staff positions, including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sectorizing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warning operations, if necessary. Monitor for signs of fatigue.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Ensure coordination between warning forecaster,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, DSS forecaster; and between warning teams during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sectorized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operations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Serve as back-up to disseminate watches/warnings via MERS/NAWAS.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SVS issuance and warnings nearing expiration.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Verify dissemination of warnings and track incoming storm reports.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Log problems with equipment and spearhead troubleshooting efforts.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Lead coordination efforts with Regional Operations Center.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Lead collection of data to be included in post-event folder. 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6178284" y="3125177"/>
            <a:ext cx="5631125" cy="3295787"/>
            <a:chOff x="1121544" y="1516818"/>
            <a:chExt cx="5631125" cy="3295787"/>
          </a:xfrm>
        </p:grpSpPr>
        <p:sp>
          <p:nvSpPr>
            <p:cNvPr id="5" name="Rounded Rectangle 4"/>
            <p:cNvSpPr/>
            <p:nvPr/>
          </p:nvSpPr>
          <p:spPr>
            <a:xfrm>
              <a:off x="1121544" y="1516818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38685" y="1723341"/>
              <a:ext cx="5214512" cy="3017919"/>
              <a:chOff x="1338685" y="1723341"/>
              <a:chExt cx="5214512" cy="301791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FA9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err="1" smtClean="0"/>
                  <a:t>Mesoanalyst</a:t>
                </a:r>
                <a:endParaRPr lang="en-US" sz="32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338685" y="2279047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Conduct analysis of synoptic, mesoscale, and near-storm environment; communicate key insights and observations to radar operator.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Issue Mesoscale AFD(s) to describe expectations regarding initiation, timing, location, severity, coverage, storm mode, and threats.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updates on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NWSChat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when significant changes in storm mode or warning thresholds are anticipated.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Participate in any SPC watch coordination discussions.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radar briefings and updates over MERS and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SkyWarn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hams, if present.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Assist the Warning Forecaster(s) in any mission critical aid needed (e.g., monitor web cams, serve as second pair of eyes on radar, etc.) 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 rot="19846539">
            <a:off x="896099" y="2613774"/>
            <a:ext cx="5631125" cy="3295787"/>
            <a:chOff x="5743621" y="2954136"/>
            <a:chExt cx="5631125" cy="3295787"/>
          </a:xfrm>
        </p:grpSpPr>
        <p:sp>
          <p:nvSpPr>
            <p:cNvPr id="36" name="Rounded Rectangle 35"/>
            <p:cNvSpPr/>
            <p:nvPr/>
          </p:nvSpPr>
          <p:spPr>
            <a:xfrm>
              <a:off x="5743621" y="2954136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1748" y="3138383"/>
              <a:ext cx="5214512" cy="3017919"/>
              <a:chOff x="1338685" y="1723341"/>
              <a:chExt cx="5214512" cy="301791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Warning Forecaster</a:t>
                </a:r>
                <a:endParaRPr lang="en-US" sz="32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8685" y="2279047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Primary person responsible for issuing all convective warnings and update statements, unless decision is made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sectorize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warning roles, either by geography or phenomenon. May decide to assign update statements to someone else on the internal warning team.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Maintain clear and frequent communication with other members of the warning team, especially the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and Event Coordinator.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Solicit input, as time permits, from others monitoring the situation, as to evolution of the near-storm environment, types of warnings and threats that are warranted, etc.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Be mindful of fatigue levels, and willing to admit need for assistance or relief.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7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FD48E2-4E27-7A43-8F00-6768F5171577}"/>
              </a:ext>
            </a:extLst>
          </p:cNvPr>
          <p:cNvCxnSpPr/>
          <p:nvPr/>
        </p:nvCxnSpPr>
        <p:spPr>
          <a:xfrm>
            <a:off x="-6440" y="966152"/>
            <a:ext cx="12188952" cy="0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 rot="3696609">
            <a:off x="7762943" y="1859576"/>
            <a:ext cx="5631125" cy="3295787"/>
            <a:chOff x="6543966" y="1297027"/>
            <a:chExt cx="5631125" cy="3295787"/>
          </a:xfrm>
        </p:grpSpPr>
        <p:sp>
          <p:nvSpPr>
            <p:cNvPr id="57" name="Rounded Rectangle 56"/>
            <p:cNvSpPr/>
            <p:nvPr/>
          </p:nvSpPr>
          <p:spPr>
            <a:xfrm rot="202232">
              <a:off x="6543966" y="1297027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8" r="1075" b="4774"/>
            <a:stretch/>
          </p:blipFill>
          <p:spPr>
            <a:xfrm rot="202232">
              <a:off x="6828322" y="1439446"/>
              <a:ext cx="5149956" cy="3002627"/>
            </a:xfrm>
            <a:prstGeom prst="rect">
              <a:avLst/>
            </a:prstGeom>
          </p:spPr>
        </p:pic>
      </p:grpSp>
      <p:sp>
        <p:nvSpPr>
          <p:cNvPr id="59" name="Rounded Rectangle 58"/>
          <p:cNvSpPr/>
          <p:nvPr/>
        </p:nvSpPr>
        <p:spPr>
          <a:xfrm rot="3911422">
            <a:off x="7761956" y="1861499"/>
            <a:ext cx="5637410" cy="3290650"/>
          </a:xfrm>
          <a:prstGeom prst="round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rot="1254618">
            <a:off x="5873285" y="1649121"/>
            <a:ext cx="5631125" cy="3295787"/>
            <a:chOff x="5879892" y="2969994"/>
            <a:chExt cx="5631125" cy="3295787"/>
          </a:xfrm>
        </p:grpSpPr>
        <p:sp>
          <p:nvSpPr>
            <p:cNvPr id="21" name="Rounded Rectangle 20"/>
            <p:cNvSpPr/>
            <p:nvPr/>
          </p:nvSpPr>
          <p:spPr>
            <a:xfrm>
              <a:off x="5879892" y="2969994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81748" y="3174670"/>
              <a:ext cx="5214512" cy="3017919"/>
              <a:chOff x="1338685" y="1759628"/>
              <a:chExt cx="5214512" cy="301791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61344" y="1759628"/>
                <a:ext cx="4895913" cy="4670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DSS Forecaster</a:t>
                </a:r>
                <a:endParaRPr lang="en-US" sz="32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38685" y="2315334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Prepare and disseminate tactical messaging via appropriate communication channels, with guidance from Event Coordinator,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, and Warning Forecaster.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Initiate and respond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NWSChat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; proactively solicit and provide relevant information related to radar trends, reports, expiring warnings, etc.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Disseminate watch/warning information via MERS/NAWAS.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Disseminate important updates to Core Partner IDSS email list.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social media for storm reports, impact information, etc.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eSpotter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and Chaser Networks via GR2Analyst.</a:t>
                </a:r>
              </a:p>
              <a:p>
                <a:pPr marL="342900" indent="-342900">
                  <a:buFontTx/>
                  <a:buAutoNum type="arabicPeriod"/>
                </a:pPr>
                <a:r>
                  <a:rPr lang="en-US" sz="14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Relay storm reports to SRS and Warning Forecaster(s).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Assist as needed with composing and transmitting LSRs.</a:t>
                </a:r>
              </a:p>
            </p:txBody>
          </p:sp>
        </p:grpSp>
      </p:grpSp>
      <p:sp>
        <p:nvSpPr>
          <p:cNvPr id="27" name="Rounded Rectangle 26"/>
          <p:cNvSpPr/>
          <p:nvPr/>
        </p:nvSpPr>
        <p:spPr>
          <a:xfrm rot="1250744">
            <a:off x="5853801" y="1650038"/>
            <a:ext cx="5641875" cy="3353248"/>
          </a:xfrm>
          <a:prstGeom prst="round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99B7D-FEC5-6E40-9937-432062E035FC}"/>
              </a:ext>
            </a:extLst>
          </p:cNvPr>
          <p:cNvSpPr txBox="1"/>
          <p:nvPr/>
        </p:nvSpPr>
        <p:spPr>
          <a:xfrm>
            <a:off x="381000" y="17068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Dedicated </a:t>
            </a:r>
            <a:r>
              <a:rPr lang="en-US" sz="3600" b="1" dirty="0" err="1" smtClean="0">
                <a:gradFill>
                  <a:gsLst>
                    <a:gs pos="0">
                      <a:schemeClr val="tx1"/>
                    </a:gs>
                    <a:gs pos="100000">
                      <a:schemeClr val="bg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Century Gothic" panose="020B0502020202020204" pitchFamily="34" charset="0"/>
              </a:rPr>
              <a:t>Mesoanalyst</a:t>
            </a:r>
            <a:endParaRPr lang="en-US" sz="3600" b="1" dirty="0">
              <a:gradFill>
                <a:gsLst>
                  <a:gs pos="0">
                    <a:schemeClr val="tx1"/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46FCC2-361D-CB47-BB24-9E244E629289}"/>
              </a:ext>
            </a:extLst>
          </p:cNvPr>
          <p:cNvSpPr txBox="1">
            <a:spLocks/>
          </p:cNvSpPr>
          <p:nvPr/>
        </p:nvSpPr>
        <p:spPr>
          <a:xfrm>
            <a:off x="532437" y="1103717"/>
            <a:ext cx="11249987" cy="5228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5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3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105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100000"/>
              <a:buFont typeface="Arial"/>
              <a:buChar char="•"/>
              <a:defRPr sz="9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2800" dirty="0" smtClean="0"/>
          </a:p>
          <a:p>
            <a:pPr marL="0" indent="0">
              <a:buFont typeface="Arial"/>
              <a:buNone/>
            </a:pPr>
            <a:endParaRPr lang="en-US" sz="2800" dirty="0" smtClean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0F0C0-3981-254D-A251-C4F8DD468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685" y="6332326"/>
            <a:ext cx="802105" cy="457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2654" y="1090702"/>
            <a:ext cx="5587371" cy="327330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357797" y="1206817"/>
            <a:ext cx="5587371" cy="327330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502940" y="1322932"/>
            <a:ext cx="5587371" cy="327330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48083" y="1439047"/>
            <a:ext cx="5587371" cy="327330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93226" y="1555162"/>
            <a:ext cx="5587371" cy="3273308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36873" y="1695767"/>
            <a:ext cx="5631125" cy="3295787"/>
            <a:chOff x="5743621" y="2954136"/>
            <a:chExt cx="5631125" cy="3295787"/>
          </a:xfrm>
        </p:grpSpPr>
        <p:sp>
          <p:nvSpPr>
            <p:cNvPr id="50" name="Rounded Rectangle 49"/>
            <p:cNvSpPr/>
            <p:nvPr/>
          </p:nvSpPr>
          <p:spPr>
            <a:xfrm>
              <a:off x="5743621" y="2954136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6081748" y="3138383"/>
              <a:ext cx="5214512" cy="2371588"/>
              <a:chOff x="1338685" y="1723341"/>
              <a:chExt cx="5214512" cy="237158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Aviation Forecaster</a:t>
                </a:r>
                <a:endParaRPr lang="en-US" sz="32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338685" y="2279047"/>
                <a:ext cx="521451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Ensure all TAFs are updated and representative of ongoing critical weather developments.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Coordinate directly with Tower when changes that may affect runway configurations or airfield operations become imminent.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satellite, radar, and surface observations in close coordination with Event Coordinator and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to ensure situational awareness.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Conduct coordination calls with CWSU and AWC when needed. </a:t>
                </a:r>
              </a:p>
            </p:txBody>
          </p:sp>
        </p:grpSp>
      </p:grpSp>
      <p:sp>
        <p:nvSpPr>
          <p:cNvPr id="54" name="Rounded Rectangle 53"/>
          <p:cNvSpPr/>
          <p:nvPr/>
        </p:nvSpPr>
        <p:spPr>
          <a:xfrm>
            <a:off x="934253" y="1700733"/>
            <a:ext cx="5649084" cy="3295787"/>
          </a:xfrm>
          <a:prstGeom prst="roundRect">
            <a:avLst/>
          </a:prstGeom>
          <a:solidFill>
            <a:schemeClr val="accent1">
              <a:alpha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rot="19846539">
            <a:off x="896099" y="2613774"/>
            <a:ext cx="5631125" cy="3295787"/>
            <a:chOff x="5743621" y="2954136"/>
            <a:chExt cx="5631125" cy="3295787"/>
          </a:xfrm>
        </p:grpSpPr>
        <p:sp>
          <p:nvSpPr>
            <p:cNvPr id="36" name="Rounded Rectangle 35"/>
            <p:cNvSpPr/>
            <p:nvPr/>
          </p:nvSpPr>
          <p:spPr>
            <a:xfrm>
              <a:off x="5743621" y="2954136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81748" y="3138383"/>
              <a:ext cx="5214512" cy="3017919"/>
              <a:chOff x="1338685" y="1723341"/>
              <a:chExt cx="5214512" cy="301791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Warning Forecaster</a:t>
                </a:r>
                <a:endParaRPr lang="en-US" sz="32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8685" y="2279047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Primary person responsible for issuing all convective warnings and update statements, unless decision is made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sectorize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warning roles, either by geography or phenomenon. May decide to assign update statements to someone else on the internal warning team.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Maintain clear and frequent communication with other members of the warning team, especially the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and Event Coordinator.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Solicit input, as time permits, from others monitoring the situation, as to evolution of the near-storm environment, types of warnings and threats that are warranted, etc.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Be mindful of fatigue levels, and willing to admit need for assistance or relief. </a:t>
                </a:r>
              </a:p>
            </p:txBody>
          </p:sp>
        </p:grpSp>
      </p:grpSp>
      <p:sp>
        <p:nvSpPr>
          <p:cNvPr id="55" name="Rounded Rectangle 54"/>
          <p:cNvSpPr/>
          <p:nvPr/>
        </p:nvSpPr>
        <p:spPr>
          <a:xfrm rot="19830464">
            <a:off x="902900" y="2599010"/>
            <a:ext cx="5633229" cy="3342890"/>
          </a:xfrm>
          <a:prstGeom prst="round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 rot="20708679">
            <a:off x="3025058" y="2817492"/>
            <a:ext cx="5631125" cy="3295787"/>
            <a:chOff x="3607144" y="2052470"/>
            <a:chExt cx="5631125" cy="3295787"/>
          </a:xfrm>
        </p:grpSpPr>
        <p:sp>
          <p:nvSpPr>
            <p:cNvPr id="45" name="Rounded Rectangle 44"/>
            <p:cNvSpPr/>
            <p:nvPr/>
          </p:nvSpPr>
          <p:spPr>
            <a:xfrm>
              <a:off x="3607144" y="2052470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853812" y="2216726"/>
              <a:ext cx="5214512" cy="2802475"/>
              <a:chOff x="1338685" y="1723341"/>
              <a:chExt cx="5214512" cy="2802475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/>
                  <a:t>Event Coordinator</a:t>
                </a:r>
                <a:endParaRPr lang="en-US" sz="32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38685" y="2279047"/>
                <a:ext cx="521451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Oversee office operations; assign staff positions, including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sectorizing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warning operations, if necessary. Monitor for signs of fatigue.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Ensure coordination between warning forecaster,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mesoanalyst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, DSS forecaster; and between warning teams during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sectorized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operations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Serve as back-up to disseminate watches/warnings via MERS/NAWAS.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Monitor SVS issuance and warnings nearing expiration.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Verify dissemination of warnings and track incoming storm reports.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Log problems with equipment and spearhead troubleshooting efforts.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Lead coordination efforts with Regional Operations Center.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Lead collection of data to be included in post-event folder. </a:t>
                </a:r>
              </a:p>
            </p:txBody>
          </p:sp>
        </p:grpSp>
      </p:grpSp>
      <p:sp>
        <p:nvSpPr>
          <p:cNvPr id="28" name="Rounded Rectangle 27"/>
          <p:cNvSpPr/>
          <p:nvPr/>
        </p:nvSpPr>
        <p:spPr>
          <a:xfrm rot="20726477">
            <a:off x="3031511" y="2808024"/>
            <a:ext cx="5622021" cy="3334820"/>
          </a:xfrm>
          <a:prstGeom prst="round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178284" y="3125177"/>
            <a:ext cx="5631125" cy="3295787"/>
            <a:chOff x="1121544" y="1516818"/>
            <a:chExt cx="5631125" cy="3295787"/>
          </a:xfrm>
        </p:grpSpPr>
        <p:sp>
          <p:nvSpPr>
            <p:cNvPr id="5" name="Rounded Rectangle 4"/>
            <p:cNvSpPr/>
            <p:nvPr/>
          </p:nvSpPr>
          <p:spPr>
            <a:xfrm>
              <a:off x="1121544" y="1516818"/>
              <a:ext cx="5631125" cy="329578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38685" y="1723341"/>
              <a:ext cx="5214512" cy="3017919"/>
              <a:chOff x="1338685" y="1723341"/>
              <a:chExt cx="5214512" cy="301791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461344" y="1723341"/>
                <a:ext cx="4895913" cy="467068"/>
              </a:xfrm>
              <a:prstGeom prst="rect">
                <a:avLst/>
              </a:prstGeom>
              <a:solidFill>
                <a:srgbClr val="FA9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err="1" smtClean="0"/>
                  <a:t>Mesoanalyst</a:t>
                </a:r>
                <a:endParaRPr lang="en-US" sz="32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338685" y="2279047"/>
                <a:ext cx="5214512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Conduct analysis of synoptic, mesoscale, and near-storm environment; communicate key insights and observations to radar operator.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Issue Mesoscale AFD(s) to describe expectations regarding initiation, timing, location, severity, coverage, storm mode, and threats.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updates on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NWSChat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when significant changes in storm mode or warning thresholds are anticipated.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Participate in any SPC watch coordination discussions.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Provide radar briefings and updates over MERS and to </a:t>
                </a:r>
                <a:r>
                  <a:rPr lang="en-US" sz="1400" dirty="0" err="1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SkyWarn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hams, if present. </a:t>
                </a:r>
              </a:p>
              <a:p>
                <a:pPr marL="342900" indent="-342900">
                  <a:buAutoNum type="arabicPeriod"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Assist the Warning Forecaster(s) in any mission critical aid needed (e.g., monitor web cams, serve as second pair of eyes on radar, etc.)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99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10303</TotalTime>
  <Words>1949</Words>
  <Application>Microsoft Office PowerPoint</Application>
  <PresentationFormat>Widescreen</PresentationFormat>
  <Paragraphs>272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Century Gothic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IDSS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NWS Training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Runk</dc:creator>
  <cp:lastModifiedBy>Kim Runk</cp:lastModifiedBy>
  <cp:revision>197</cp:revision>
  <cp:lastPrinted>2018-12-20T19:50:46Z</cp:lastPrinted>
  <dcterms:created xsi:type="dcterms:W3CDTF">2018-07-27T18:49:18Z</dcterms:created>
  <dcterms:modified xsi:type="dcterms:W3CDTF">2019-10-09T21:07:55Z</dcterms:modified>
</cp:coreProperties>
</file>