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4" r:id="rId8"/>
    <p:sldId id="263" r:id="rId9"/>
    <p:sldId id="265" r:id="rId10"/>
    <p:sldId id="269" r:id="rId11"/>
    <p:sldId id="270" r:id="rId12"/>
    <p:sldId id="266" r:id="rId13"/>
    <p:sldId id="271" r:id="rId14"/>
    <p:sldId id="267" r:id="rId15"/>
    <p:sldId id="268"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816" y="-3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Marc\Downloads\ptype2.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embeddings/oleObject4.bin"/></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5.bin"/></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embeddings/oleObject6.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stacked"/>
        <c:varyColors val="0"/>
        <c:ser>
          <c:idx val="0"/>
          <c:order val="0"/>
          <c:tx>
            <c:strRef>
              <c:f>[ptype2.xlsx]New_Sleet!$K$16</c:f>
              <c:strCache>
                <c:ptCount val="1"/>
                <c:pt idx="0">
                  <c:v>25%</c:v>
                </c:pt>
              </c:strCache>
            </c:strRef>
          </c:tx>
          <c:spPr>
            <a:noFill/>
          </c:spPr>
          <c:invertIfNegative val="0"/>
          <c:errBars>
            <c:errBarType val="minus"/>
            <c:errValType val="cust"/>
            <c:noEndCap val="0"/>
            <c:plus>
              <c:numLit>
                <c:formatCode>General</c:formatCode>
                <c:ptCount val="1"/>
                <c:pt idx="0">
                  <c:v>1</c:v>
                </c:pt>
              </c:numLit>
            </c:plus>
            <c:minus>
              <c:numRef>
                <c:f>[ptype2.xlsx]New_Sleet!$J$17:$J$18</c:f>
                <c:numCache>
                  <c:formatCode>General</c:formatCode>
                  <c:ptCount val="2"/>
                  <c:pt idx="0">
                    <c:v>0.52</c:v>
                  </c:pt>
                  <c:pt idx="1">
                    <c:v>0.80000000000000027</c:v>
                  </c:pt>
                </c:numCache>
              </c:numRef>
            </c:minus>
            <c:spPr>
              <a:ln w="25400"/>
            </c:spPr>
          </c:errBars>
          <c:cat>
            <c:strRef>
              <c:f>[ptype2.xlsx]New_Sleet!$I$13:$I$14</c:f>
              <c:strCache>
                <c:ptCount val="2"/>
                <c:pt idx="0">
                  <c:v>sleet</c:v>
                </c:pt>
                <c:pt idx="1">
                  <c:v>fzra</c:v>
                </c:pt>
              </c:strCache>
            </c:strRef>
          </c:cat>
          <c:val>
            <c:numRef>
              <c:f>[ptype2.xlsx]New_Sleet!$K$17:$K$18</c:f>
              <c:numCache>
                <c:formatCode>General</c:formatCode>
                <c:ptCount val="2"/>
                <c:pt idx="0">
                  <c:v>1</c:v>
                </c:pt>
                <c:pt idx="1">
                  <c:v>2.2000000000000002</c:v>
                </c:pt>
              </c:numCache>
            </c:numRef>
          </c:val>
          <c:extLst>
            <c:ext xmlns:c16="http://schemas.microsoft.com/office/drawing/2014/chart" uri="{C3380CC4-5D6E-409C-BE32-E72D297353CC}">
              <c16:uniqueId val="{00000000-D2CC-4A42-96C2-DBF4E9C7EC41}"/>
            </c:ext>
          </c:extLst>
        </c:ser>
        <c:ser>
          <c:idx val="1"/>
          <c:order val="1"/>
          <c:tx>
            <c:strRef>
              <c:f>[ptype2.xlsx]New_Sleet!$L$16</c:f>
              <c:strCache>
                <c:ptCount val="1"/>
                <c:pt idx="0">
                  <c:v>50%-25%</c:v>
                </c:pt>
              </c:strCache>
            </c:strRef>
          </c:tx>
          <c:spPr>
            <a:noFill/>
            <a:ln w="25400">
              <a:solidFill>
                <a:schemeClr val="tx1"/>
              </a:solidFill>
            </a:ln>
          </c:spPr>
          <c:invertIfNegative val="0"/>
          <c:cat>
            <c:strRef>
              <c:f>[ptype2.xlsx]New_Sleet!$I$13:$I$14</c:f>
              <c:strCache>
                <c:ptCount val="2"/>
                <c:pt idx="0">
                  <c:v>sleet</c:v>
                </c:pt>
                <c:pt idx="1">
                  <c:v>fzra</c:v>
                </c:pt>
              </c:strCache>
            </c:strRef>
          </c:cat>
          <c:val>
            <c:numRef>
              <c:f>[ptype2.xlsx]New_Sleet!$L$17:$L$18</c:f>
              <c:numCache>
                <c:formatCode>General</c:formatCode>
                <c:ptCount val="2"/>
                <c:pt idx="0">
                  <c:v>0.8</c:v>
                </c:pt>
                <c:pt idx="1">
                  <c:v>1.7999999999999998</c:v>
                </c:pt>
              </c:numCache>
            </c:numRef>
          </c:val>
          <c:extLst>
            <c:ext xmlns:c16="http://schemas.microsoft.com/office/drawing/2014/chart" uri="{C3380CC4-5D6E-409C-BE32-E72D297353CC}">
              <c16:uniqueId val="{00000001-D2CC-4A42-96C2-DBF4E9C7EC41}"/>
            </c:ext>
          </c:extLst>
        </c:ser>
        <c:ser>
          <c:idx val="2"/>
          <c:order val="2"/>
          <c:tx>
            <c:strRef>
              <c:f>[ptype2.xlsx]New_Sleet!$M$16</c:f>
              <c:strCache>
                <c:ptCount val="1"/>
                <c:pt idx="0">
                  <c:v>75%-50%</c:v>
                </c:pt>
              </c:strCache>
            </c:strRef>
          </c:tx>
          <c:spPr>
            <a:noFill/>
            <a:ln w="25400">
              <a:solidFill>
                <a:schemeClr val="tx1"/>
              </a:solidFill>
            </a:ln>
          </c:spPr>
          <c:invertIfNegative val="0"/>
          <c:errBars>
            <c:errBarType val="plus"/>
            <c:errValType val="cust"/>
            <c:noEndCap val="0"/>
            <c:plus>
              <c:numRef>
                <c:f>[ptype2.xlsx]New_Sleet!$N$17:$N$18</c:f>
                <c:numCache>
                  <c:formatCode>General</c:formatCode>
                  <c:ptCount val="2"/>
                  <c:pt idx="0">
                    <c:v>1.1199999999999997</c:v>
                  </c:pt>
                  <c:pt idx="1">
                    <c:v>2.9699999999999998</c:v>
                  </c:pt>
                </c:numCache>
              </c:numRef>
            </c:plus>
            <c:minus>
              <c:numLit>
                <c:formatCode>General</c:formatCode>
                <c:ptCount val="1"/>
                <c:pt idx="0">
                  <c:v>1</c:v>
                </c:pt>
              </c:numLit>
            </c:minus>
            <c:spPr>
              <a:ln w="25400"/>
            </c:spPr>
          </c:errBars>
          <c:cat>
            <c:strRef>
              <c:f>[ptype2.xlsx]New_Sleet!$I$13:$I$14</c:f>
              <c:strCache>
                <c:ptCount val="2"/>
                <c:pt idx="0">
                  <c:v>sleet</c:v>
                </c:pt>
                <c:pt idx="1">
                  <c:v>fzra</c:v>
                </c:pt>
              </c:strCache>
            </c:strRef>
          </c:cat>
          <c:val>
            <c:numRef>
              <c:f>[ptype2.xlsx]New_Sleet!$M$17:$M$18</c:f>
              <c:numCache>
                <c:formatCode>General</c:formatCode>
                <c:ptCount val="2"/>
                <c:pt idx="0">
                  <c:v>1.8</c:v>
                </c:pt>
                <c:pt idx="1">
                  <c:v>2.4500000000000002</c:v>
                </c:pt>
              </c:numCache>
            </c:numRef>
          </c:val>
          <c:extLst>
            <c:ext xmlns:c16="http://schemas.microsoft.com/office/drawing/2014/chart" uri="{C3380CC4-5D6E-409C-BE32-E72D297353CC}">
              <c16:uniqueId val="{00000002-D2CC-4A42-96C2-DBF4E9C7EC41}"/>
            </c:ext>
          </c:extLst>
        </c:ser>
        <c:dLbls>
          <c:showLegendKey val="0"/>
          <c:showVal val="0"/>
          <c:showCatName val="0"/>
          <c:showSerName val="0"/>
          <c:showPercent val="0"/>
          <c:showBubbleSize val="0"/>
        </c:dLbls>
        <c:gapWidth val="150"/>
        <c:overlap val="100"/>
        <c:axId val="33728000"/>
        <c:axId val="33729536"/>
      </c:barChart>
      <c:catAx>
        <c:axId val="33728000"/>
        <c:scaling>
          <c:orientation val="minMax"/>
        </c:scaling>
        <c:delete val="0"/>
        <c:axPos val="b"/>
        <c:numFmt formatCode="General" sourceLinked="0"/>
        <c:majorTickMark val="out"/>
        <c:minorTickMark val="none"/>
        <c:tickLblPos val="nextTo"/>
        <c:txPr>
          <a:bodyPr/>
          <a:lstStyle/>
          <a:p>
            <a:pPr>
              <a:defRPr sz="1600" b="1">
                <a:solidFill>
                  <a:schemeClr val="tx1"/>
                </a:solidFill>
              </a:defRPr>
            </a:pPr>
            <a:endParaRPr lang="en-US"/>
          </a:p>
        </c:txPr>
        <c:crossAx val="33729536"/>
        <c:crosses val="autoZero"/>
        <c:auto val="1"/>
        <c:lblAlgn val="ctr"/>
        <c:lblOffset val="100"/>
        <c:noMultiLvlLbl val="0"/>
      </c:catAx>
      <c:valAx>
        <c:axId val="33729536"/>
        <c:scaling>
          <c:orientation val="minMax"/>
        </c:scaling>
        <c:delete val="0"/>
        <c:axPos val="l"/>
        <c:majorGridlines/>
        <c:title>
          <c:tx>
            <c:rich>
              <a:bodyPr/>
              <a:lstStyle/>
              <a:p>
                <a:pPr>
                  <a:defRPr sz="2000"/>
                </a:pPr>
                <a:r>
                  <a:rPr lang="en-US" sz="2000"/>
                  <a:t>Temperature</a:t>
                </a:r>
                <a:r>
                  <a:rPr lang="en-US" sz="2000" baseline="0"/>
                  <a:t> (c)</a:t>
                </a:r>
                <a:endParaRPr lang="en-US" sz="2000"/>
              </a:p>
            </c:rich>
          </c:tx>
          <c:overlay val="0"/>
        </c:title>
        <c:numFmt formatCode="General" sourceLinked="1"/>
        <c:majorTickMark val="out"/>
        <c:minorTickMark val="none"/>
        <c:tickLblPos val="nextTo"/>
        <c:crossAx val="33728000"/>
        <c:crosses val="autoZero"/>
        <c:crossBetween val="between"/>
      </c:valAx>
    </c:plotArea>
    <c:plotVisOnly val="1"/>
    <c:dispBlanksAs val="gap"/>
    <c:showDLblsOverMax val="0"/>
  </c:chart>
  <c:spPr>
    <a:solidFill>
      <a:sysClr val="window" lastClr="FFFFFF"/>
    </a:solidFill>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Raw Probabilities</a:t>
            </a:r>
          </a:p>
          <a:p>
            <a:pPr>
              <a:defRPr/>
            </a:pPr>
            <a:r>
              <a:rPr lang="en-US"/>
              <a:t>500 m AGL to 600 mb</a:t>
            </a:r>
          </a:p>
          <a:p>
            <a:pPr>
              <a:defRPr/>
            </a:pPr>
            <a:r>
              <a:rPr lang="en-US"/>
              <a:t>Not Normalized</a:t>
            </a:r>
          </a:p>
          <a:p>
            <a:pPr>
              <a:defRPr/>
            </a:pPr>
            <a:endParaRPr lang="en-US"/>
          </a:p>
        </c:rich>
      </c:tx>
      <c:layout>
        <c:manualLayout>
          <c:xMode val="edge"/>
          <c:yMode val="edge"/>
          <c:x val="0.33322744139741151"/>
          <c:y val="4.4299783407325849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strRef>
              <c:f>[ptype2.xlsx]New_T!$M$7</c:f>
              <c:strCache>
                <c:ptCount val="1"/>
                <c:pt idx="0">
                  <c:v>fzra</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[ptype2.xlsx]New_T!$A$8:$A$19</c:f>
              <c:strCache>
                <c:ptCount val="12"/>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strCache>
            </c:strRef>
          </c:cat>
          <c:val>
            <c:numRef>
              <c:f>[ptype2.xlsx]New_T!$M$8:$M$19</c:f>
              <c:numCache>
                <c:formatCode>0%</c:formatCode>
                <c:ptCount val="12"/>
                <c:pt idx="0">
                  <c:v>0.14285714285714285</c:v>
                </c:pt>
                <c:pt idx="1">
                  <c:v>0.48484848484848486</c:v>
                </c:pt>
                <c:pt idx="2">
                  <c:v>0.59615384615384615</c:v>
                </c:pt>
                <c:pt idx="3">
                  <c:v>0.5901639344262295</c:v>
                </c:pt>
                <c:pt idx="4">
                  <c:v>0.72</c:v>
                </c:pt>
                <c:pt idx="5">
                  <c:v>0.67391304347826086</c:v>
                </c:pt>
                <c:pt idx="6">
                  <c:v>0.90909090909090906</c:v>
                </c:pt>
                <c:pt idx="7">
                  <c:v>0.68965517241379315</c:v>
                </c:pt>
                <c:pt idx="8">
                  <c:v>0.8</c:v>
                </c:pt>
                <c:pt idx="9">
                  <c:v>0.72</c:v>
                </c:pt>
                <c:pt idx="10">
                  <c:v>0.9375</c:v>
                </c:pt>
                <c:pt idx="11">
                  <c:v>0.7857142857142857</c:v>
                </c:pt>
              </c:numCache>
            </c:numRef>
          </c:val>
          <c:smooth val="0"/>
          <c:extLst>
            <c:ext xmlns:c16="http://schemas.microsoft.com/office/drawing/2014/chart" uri="{C3380CC4-5D6E-409C-BE32-E72D297353CC}">
              <c16:uniqueId val="{00000000-37C5-4580-9A19-6C9601E719DE}"/>
            </c:ext>
          </c:extLst>
        </c:ser>
        <c:ser>
          <c:idx val="1"/>
          <c:order val="1"/>
          <c:tx>
            <c:strRef>
              <c:f>[ptype2.xlsx]New_T!$N$7</c:f>
              <c:strCache>
                <c:ptCount val="1"/>
                <c:pt idx="0">
                  <c:v>sleet</c:v>
                </c:pt>
              </c:strCache>
            </c:strRef>
          </c:tx>
          <c:spPr>
            <a:ln w="34925" cap="rnd">
              <a:solidFill>
                <a:schemeClr val="bg2"/>
              </a:solidFill>
              <a:round/>
            </a:ln>
            <a:effectLst>
              <a:outerShdw blurRad="57150" dist="19050" dir="5400000" algn="ctr" rotWithShape="0">
                <a:srgbClr val="000000">
                  <a:alpha val="63000"/>
                </a:srgbClr>
              </a:outerShdw>
            </a:effectLst>
          </c:spPr>
          <c:marker>
            <c:symbol val="none"/>
          </c:marker>
          <c:cat>
            <c:strRef>
              <c:f>[ptype2.xlsx]New_T!$A$8:$A$19</c:f>
              <c:strCache>
                <c:ptCount val="12"/>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strCache>
            </c:strRef>
          </c:cat>
          <c:val>
            <c:numRef>
              <c:f>[ptype2.xlsx]New_T!$N$8:$N$19</c:f>
              <c:numCache>
                <c:formatCode>0%</c:formatCode>
                <c:ptCount val="12"/>
                <c:pt idx="0">
                  <c:v>0.4642857142857143</c:v>
                </c:pt>
                <c:pt idx="1">
                  <c:v>0.39393939393939392</c:v>
                </c:pt>
                <c:pt idx="2">
                  <c:v>0.36538461538461536</c:v>
                </c:pt>
                <c:pt idx="3">
                  <c:v>0.34426229508196721</c:v>
                </c:pt>
                <c:pt idx="4">
                  <c:v>0.24</c:v>
                </c:pt>
                <c:pt idx="5">
                  <c:v>0.19565217391304349</c:v>
                </c:pt>
                <c:pt idx="6">
                  <c:v>9.0909090909090912E-2</c:v>
                </c:pt>
                <c:pt idx="7">
                  <c:v>0.31034482758620691</c:v>
                </c:pt>
                <c:pt idx="8">
                  <c:v>0.17777777777777778</c:v>
                </c:pt>
                <c:pt idx="9">
                  <c:v>0.24</c:v>
                </c:pt>
                <c:pt idx="10">
                  <c:v>6.25E-2</c:v>
                </c:pt>
                <c:pt idx="11">
                  <c:v>0.14285714285714285</c:v>
                </c:pt>
              </c:numCache>
            </c:numRef>
          </c:val>
          <c:smooth val="0"/>
          <c:extLst>
            <c:ext xmlns:c16="http://schemas.microsoft.com/office/drawing/2014/chart" uri="{C3380CC4-5D6E-409C-BE32-E72D297353CC}">
              <c16:uniqueId val="{00000001-37C5-4580-9A19-6C9601E719DE}"/>
            </c:ext>
          </c:extLst>
        </c:ser>
        <c:ser>
          <c:idx val="2"/>
          <c:order val="2"/>
          <c:tx>
            <c:strRef>
              <c:f>[ptype2.xlsx]New_T!$O$7</c:f>
              <c:strCache>
                <c:ptCount val="1"/>
                <c:pt idx="0">
                  <c:v>Snow</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[ptype2.xlsx]New_T!$A$8:$A$19</c:f>
              <c:strCache>
                <c:ptCount val="12"/>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strCache>
            </c:strRef>
          </c:cat>
          <c:val>
            <c:numRef>
              <c:f>[ptype2.xlsx]New_T!$O$8:$O$19</c:f>
              <c:numCache>
                <c:formatCode>0%</c:formatCode>
                <c:ptCount val="12"/>
                <c:pt idx="0">
                  <c:v>0.39285714285714285</c:v>
                </c:pt>
                <c:pt idx="1">
                  <c:v>0.12121212121212122</c:v>
                </c:pt>
                <c:pt idx="2">
                  <c:v>3.8461538461538464E-2</c:v>
                </c:pt>
                <c:pt idx="3">
                  <c:v>6.5573770491803282E-2</c:v>
                </c:pt>
                <c:pt idx="4">
                  <c:v>0.04</c:v>
                </c:pt>
                <c:pt idx="5">
                  <c:v>0.13043478260869565</c:v>
                </c:pt>
                <c:pt idx="6">
                  <c:v>0</c:v>
                </c:pt>
                <c:pt idx="7">
                  <c:v>0</c:v>
                </c:pt>
                <c:pt idx="8">
                  <c:v>2.2222222222222223E-2</c:v>
                </c:pt>
                <c:pt idx="9">
                  <c:v>0.04</c:v>
                </c:pt>
                <c:pt idx="10">
                  <c:v>0</c:v>
                </c:pt>
                <c:pt idx="11">
                  <c:v>7.1428571428571425E-2</c:v>
                </c:pt>
              </c:numCache>
            </c:numRef>
          </c:val>
          <c:smooth val="0"/>
          <c:extLst>
            <c:ext xmlns:c16="http://schemas.microsoft.com/office/drawing/2014/chart" uri="{C3380CC4-5D6E-409C-BE32-E72D297353CC}">
              <c16:uniqueId val="{00000002-37C5-4580-9A19-6C9601E719DE}"/>
            </c:ext>
          </c:extLst>
        </c:ser>
        <c:dLbls>
          <c:showLegendKey val="0"/>
          <c:showVal val="0"/>
          <c:showCatName val="0"/>
          <c:showSerName val="0"/>
          <c:showPercent val="0"/>
          <c:showBubbleSize val="0"/>
        </c:dLbls>
        <c:smooth val="0"/>
        <c:axId val="34719232"/>
        <c:axId val="34721152"/>
      </c:lineChart>
      <c:catAx>
        <c:axId val="34719232"/>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Temperature(c)</a:t>
                </a:r>
              </a:p>
            </c:rich>
          </c:tx>
          <c:layout>
            <c:manualLayout>
              <c:xMode val="edge"/>
              <c:yMode val="edge"/>
              <c:x val="0.41260659084281137"/>
              <c:y val="0.94216426071741033"/>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4721152"/>
        <c:crosses val="autoZero"/>
        <c:auto val="1"/>
        <c:lblAlgn val="ctr"/>
        <c:lblOffset val="100"/>
        <c:noMultiLvlLbl val="0"/>
      </c:catAx>
      <c:valAx>
        <c:axId val="34721152"/>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a:t>Precipitation Type Percentafge</a:t>
                </a:r>
              </a:p>
            </c:rich>
          </c:tx>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n-US"/>
          </a:p>
        </c:txPr>
        <c:crossAx val="34719232"/>
        <c:crosses val="autoZero"/>
        <c:crossBetween val="midCat"/>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4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500 m AGL to 600 </a:t>
            </a:r>
            <a:r>
              <a:rPr lang="en-US" dirty="0" err="1"/>
              <a:t>mb</a:t>
            </a:r>
            <a:endParaRPr lang="en-US" dirty="0"/>
          </a:p>
          <a:p>
            <a:pPr>
              <a:defRPr/>
            </a:pPr>
            <a:r>
              <a:rPr lang="en-US" dirty="0"/>
              <a:t>PL Normalized to ZR</a:t>
            </a:r>
          </a:p>
          <a:p>
            <a:pPr>
              <a:defRPr/>
            </a:pPr>
            <a:endParaRPr lang="en-US" dirty="0"/>
          </a:p>
        </c:rich>
      </c:tx>
      <c:layout>
        <c:manualLayout>
          <c:xMode val="edge"/>
          <c:yMode val="edge"/>
          <c:x val="0.38814814814814813"/>
          <c:y val="1.3888888888888888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3"/>
          <c:order val="3"/>
          <c:tx>
            <c:v>fzra(1)</c:v>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[ptype2.xlsx]New_T!$A$8:$A$20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[ptype2.xlsx]New_T!$U$8:$U$20</c:f>
              <c:numCache>
                <c:formatCode>0%</c:formatCode>
                <c:ptCount val="13"/>
                <c:pt idx="0">
                  <c:v>6.8965517241379309E-2</c:v>
                </c:pt>
                <c:pt idx="1">
                  <c:v>0.25396825396825395</c:v>
                </c:pt>
                <c:pt idx="2">
                  <c:v>0.32291666666666669</c:v>
                </c:pt>
                <c:pt idx="3">
                  <c:v>0.32727272727272727</c:v>
                </c:pt>
                <c:pt idx="4">
                  <c:v>0.46153846153846156</c:v>
                </c:pt>
                <c:pt idx="5">
                  <c:v>0.46268656716417911</c:v>
                </c:pt>
                <c:pt idx="6">
                  <c:v>0.75</c:v>
                </c:pt>
                <c:pt idx="7">
                  <c:v>0.4</c:v>
                </c:pt>
                <c:pt idx="8">
                  <c:v>0.5714285714285714</c:v>
                </c:pt>
                <c:pt idx="9">
                  <c:v>0.46153846153846156</c:v>
                </c:pt>
                <c:pt idx="10">
                  <c:v>0.83333333333333337</c:v>
                </c:pt>
                <c:pt idx="11">
                  <c:v>0.61111111111111116</c:v>
                </c:pt>
                <c:pt idx="12">
                  <c:v>0.72727272727272729</c:v>
                </c:pt>
              </c:numCache>
            </c:numRef>
          </c:val>
          <c:smooth val="0"/>
          <c:extLst>
            <c:ext xmlns:c16="http://schemas.microsoft.com/office/drawing/2014/chart" uri="{C3380CC4-5D6E-409C-BE32-E72D297353CC}">
              <c16:uniqueId val="{00000000-8C57-404D-B855-EB1BD849F27B}"/>
            </c:ext>
          </c:extLst>
        </c:ser>
        <c:ser>
          <c:idx val="4"/>
          <c:order val="4"/>
          <c:tx>
            <c:v>snow(1)</c:v>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[ptype2.xlsx]New_T!$A$8:$A$20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[ptype2.xlsx]New_T!$W$8:$W$20</c:f>
              <c:numCache>
                <c:formatCode>0%</c:formatCode>
                <c:ptCount val="13"/>
                <c:pt idx="0">
                  <c:v>0.18965517241379309</c:v>
                </c:pt>
                <c:pt idx="1">
                  <c:v>6.3492063492063489E-2</c:v>
                </c:pt>
                <c:pt idx="2">
                  <c:v>2.0833333333333332E-2</c:v>
                </c:pt>
                <c:pt idx="3">
                  <c:v>3.6363636363636362E-2</c:v>
                </c:pt>
                <c:pt idx="4">
                  <c:v>2.564102564102564E-2</c:v>
                </c:pt>
                <c:pt idx="5">
                  <c:v>8.9552238805970144E-2</c:v>
                </c:pt>
                <c:pt idx="6">
                  <c:v>0</c:v>
                </c:pt>
                <c:pt idx="7">
                  <c:v>0</c:v>
                </c:pt>
                <c:pt idx="8">
                  <c:v>1.5873015873015872E-2</c:v>
                </c:pt>
                <c:pt idx="9">
                  <c:v>2.564102564102564E-2</c:v>
                </c:pt>
                <c:pt idx="10">
                  <c:v>0</c:v>
                </c:pt>
                <c:pt idx="11">
                  <c:v>5.5555555555555552E-2</c:v>
                </c:pt>
                <c:pt idx="12">
                  <c:v>0</c:v>
                </c:pt>
              </c:numCache>
            </c:numRef>
          </c:val>
          <c:smooth val="0"/>
          <c:extLst>
            <c:ext xmlns:c16="http://schemas.microsoft.com/office/drawing/2014/chart" uri="{C3380CC4-5D6E-409C-BE32-E72D297353CC}">
              <c16:uniqueId val="{00000001-8C57-404D-B855-EB1BD849F27B}"/>
            </c:ext>
          </c:extLst>
        </c:ser>
        <c:ser>
          <c:idx val="5"/>
          <c:order val="5"/>
          <c:tx>
            <c:v>sleet(1)</c:v>
          </c:tx>
          <c:spPr>
            <a:ln w="34925" cap="rnd">
              <a:solidFill>
                <a:schemeClr val="bg2"/>
              </a:solidFill>
              <a:round/>
            </a:ln>
            <a:effectLst>
              <a:outerShdw blurRad="57150" dist="19050" dir="5400000" algn="ctr" rotWithShape="0">
                <a:srgbClr val="000000">
                  <a:alpha val="63000"/>
                </a:srgbClr>
              </a:outerShdw>
            </a:effectLst>
          </c:spPr>
          <c:marker>
            <c:symbol val="none"/>
          </c:marker>
          <c:cat>
            <c:strRef>
              <c:f>[ptype2.xlsx]New_T!$A$8:$A$20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[ptype2.xlsx]New_T!$V$8:$V$20</c:f>
              <c:numCache>
                <c:formatCode>0%</c:formatCode>
                <c:ptCount val="13"/>
                <c:pt idx="0">
                  <c:v>0.74137931034482762</c:v>
                </c:pt>
                <c:pt idx="1">
                  <c:v>0.68253968253968256</c:v>
                </c:pt>
                <c:pt idx="2">
                  <c:v>0.65625</c:v>
                </c:pt>
                <c:pt idx="3">
                  <c:v>0.63636363636363635</c:v>
                </c:pt>
                <c:pt idx="4">
                  <c:v>0.51282051282051277</c:v>
                </c:pt>
                <c:pt idx="5">
                  <c:v>0.44776119402985076</c:v>
                </c:pt>
                <c:pt idx="6">
                  <c:v>0.25</c:v>
                </c:pt>
                <c:pt idx="7">
                  <c:v>0.6</c:v>
                </c:pt>
                <c:pt idx="8">
                  <c:v>0.41269841269841268</c:v>
                </c:pt>
                <c:pt idx="9">
                  <c:v>0.51282051282051277</c:v>
                </c:pt>
                <c:pt idx="10">
                  <c:v>0.16666666666666666</c:v>
                </c:pt>
                <c:pt idx="11">
                  <c:v>0.33333333333333331</c:v>
                </c:pt>
                <c:pt idx="12">
                  <c:v>0.27272727272727271</c:v>
                </c:pt>
              </c:numCache>
            </c:numRef>
          </c:val>
          <c:smooth val="0"/>
          <c:extLst>
            <c:ext xmlns:c16="http://schemas.microsoft.com/office/drawing/2014/chart" uri="{C3380CC4-5D6E-409C-BE32-E72D297353CC}">
              <c16:uniqueId val="{00000002-8C57-404D-B855-EB1BD849F27B}"/>
            </c:ext>
          </c:extLst>
        </c:ser>
        <c:dLbls>
          <c:showLegendKey val="0"/>
          <c:showVal val="0"/>
          <c:showCatName val="0"/>
          <c:showSerName val="0"/>
          <c:showPercent val="0"/>
          <c:showBubbleSize val="0"/>
        </c:dLbls>
        <c:smooth val="0"/>
        <c:axId val="34787328"/>
        <c:axId val="34789248"/>
        <c:extLst>
          <c:ext xmlns:c15="http://schemas.microsoft.com/office/drawing/2012/chart" uri="{02D57815-91ED-43cb-92C2-25804820EDAC}">
            <c15:filteredLineSeries>
              <c15:ser>
                <c:idx val="0"/>
                <c:order val="0"/>
                <c:tx>
                  <c:strRef>
                    <c:extLst>
                      <c:ext uri="{02D57815-91ED-43cb-92C2-25804820EDAC}">
                        <c15:formulaRef>
                          <c15:sqref>[ptype2.xlsx]New_T!$M$7</c15:sqref>
                        </c15:formulaRef>
                      </c:ext>
                    </c:extLst>
                    <c:strCache>
                      <c:ptCount val="1"/>
                      <c:pt idx="0">
                        <c:v>fzra</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[ptype2.xlsx]New_T!$A$8:$A$20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c:ext uri="{02D57815-91ED-43cb-92C2-25804820EDAC}">
                        <c15:formulaRef>
                          <c15:sqref>[ptype2.xlsx]New_T!$Q$8:$Q$32</c15:sqref>
                        </c15:formulaRef>
                      </c:ext>
                    </c:extLst>
                    <c:numCache>
                      <c:formatCode>0%</c:formatCode>
                      <c:ptCount val="25"/>
                      <c:pt idx="0">
                        <c:v>9.7560975609756101E-2</c:v>
                      </c:pt>
                      <c:pt idx="1">
                        <c:v>0.36170212765957449</c:v>
                      </c:pt>
                      <c:pt idx="2">
                        <c:v>0.45945945945945948</c:v>
                      </c:pt>
                      <c:pt idx="3">
                        <c:v>0.45238095238095238</c:v>
                      </c:pt>
                      <c:pt idx="4">
                        <c:v>0.63380281690140849</c:v>
                      </c:pt>
                      <c:pt idx="5">
                        <c:v>0.6</c:v>
                      </c:pt>
                      <c:pt idx="6">
                        <c:v>0.86046511627906974</c:v>
                      </c:pt>
                      <c:pt idx="7">
                        <c:v>0.6</c:v>
                      </c:pt>
                      <c:pt idx="8">
                        <c:v>0.70175438596491224</c:v>
                      </c:pt>
                      <c:pt idx="9">
                        <c:v>0.62857142857142856</c:v>
                      </c:pt>
                      <c:pt idx="10">
                        <c:v>0.89473684210526316</c:v>
                      </c:pt>
                      <c:pt idx="11">
                        <c:v>0.72222222222222221</c:v>
                      </c:pt>
                      <c:pt idx="12">
                        <c:v>0.84</c:v>
                      </c:pt>
                      <c:pt idx="13">
                        <c:v>1</c:v>
                      </c:pt>
                      <c:pt idx="14">
                        <c:v>0.8</c:v>
                      </c:pt>
                      <c:pt idx="15">
                        <c:v>1</c:v>
                      </c:pt>
                      <c:pt idx="16">
                        <c:v>0.83333333333333337</c:v>
                      </c:pt>
                      <c:pt idx="17">
                        <c:v>1</c:v>
                      </c:pt>
                      <c:pt idx="18">
                        <c:v>1</c:v>
                      </c:pt>
                      <c:pt idx="19">
                        <c:v>1</c:v>
                      </c:pt>
                      <c:pt idx="20">
                        <c:v>1</c:v>
                      </c:pt>
                      <c:pt idx="21">
                        <c:v>0.81818181818181823</c:v>
                      </c:pt>
                      <c:pt idx="22">
                        <c:v>0.55555555555555558</c:v>
                      </c:pt>
                      <c:pt idx="23">
                        <c:v>1</c:v>
                      </c:pt>
                      <c:pt idx="24">
                        <c:v>1</c:v>
                      </c:pt>
                    </c:numCache>
                  </c:numRef>
                </c:val>
                <c:smooth val="0"/>
                <c:extLst>
                  <c:ext xmlns:c16="http://schemas.microsoft.com/office/drawing/2014/chart" uri="{C3380CC4-5D6E-409C-BE32-E72D297353CC}">
                    <c16:uniqueId val="{00000003-8C57-404D-B855-EB1BD849F27B}"/>
                  </c:ext>
                </c:extLst>
              </c15:ser>
            </c15:filteredLineSeries>
            <c15:filteredLineSeries>
              <c15:ser>
                <c:idx val="1"/>
                <c:order val="1"/>
                <c:tx>
                  <c:strRef>
                    <c:extLst xmlns:c15="http://schemas.microsoft.com/office/drawing/2012/chart">
                      <c:ext xmlns:c15="http://schemas.microsoft.com/office/drawing/2012/chart" uri="{02D57815-91ED-43cb-92C2-25804820EDAC}">
                        <c15:formulaRef>
                          <c15:sqref>[ptype2.xlsx]New_T!$N$7</c15:sqref>
                        </c15:formulaRef>
                      </c:ext>
                    </c:extLst>
                    <c:strCache>
                      <c:ptCount val="1"/>
                      <c:pt idx="0">
                        <c:v>sleet</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[ptype2.xlsx]New_T!$A$8:$A$20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[ptype2.xlsx]New_T!$R$8:$R$32</c15:sqref>
                        </c15:formulaRef>
                      </c:ext>
                    </c:extLst>
                    <c:numCache>
                      <c:formatCode>0%</c:formatCode>
                      <c:ptCount val="25"/>
                      <c:pt idx="0">
                        <c:v>0.63414634146341464</c:v>
                      </c:pt>
                      <c:pt idx="1">
                        <c:v>0.55319148936170215</c:v>
                      </c:pt>
                      <c:pt idx="2">
                        <c:v>0.51351351351351349</c:v>
                      </c:pt>
                      <c:pt idx="3">
                        <c:v>0.5</c:v>
                      </c:pt>
                      <c:pt idx="4">
                        <c:v>0.3380281690140845</c:v>
                      </c:pt>
                      <c:pt idx="5">
                        <c:v>0.3</c:v>
                      </c:pt>
                      <c:pt idx="6">
                        <c:v>0.13953488372093023</c:v>
                      </c:pt>
                      <c:pt idx="7">
                        <c:v>0.4</c:v>
                      </c:pt>
                      <c:pt idx="8">
                        <c:v>0.2807017543859649</c:v>
                      </c:pt>
                      <c:pt idx="9">
                        <c:v>0.34285714285714286</c:v>
                      </c:pt>
                      <c:pt idx="10">
                        <c:v>0.10526315789473684</c:v>
                      </c:pt>
                      <c:pt idx="11">
                        <c:v>0.22222222222222221</c:v>
                      </c:pt>
                      <c:pt idx="12">
                        <c:v>0.16</c:v>
                      </c:pt>
                      <c:pt idx="13">
                        <c:v>0</c:v>
                      </c:pt>
                      <c:pt idx="14">
                        <c:v>0.16</c:v>
                      </c:pt>
                      <c:pt idx="15">
                        <c:v>0</c:v>
                      </c:pt>
                      <c:pt idx="16">
                        <c:v>0.1111111111111111</c:v>
                      </c:pt>
                      <c:pt idx="17">
                        <c:v>0</c:v>
                      </c:pt>
                      <c:pt idx="18">
                        <c:v>0</c:v>
                      </c:pt>
                      <c:pt idx="19">
                        <c:v>0</c:v>
                      </c:pt>
                      <c:pt idx="20">
                        <c:v>0</c:v>
                      </c:pt>
                      <c:pt idx="21">
                        <c:v>0.18181818181818182</c:v>
                      </c:pt>
                      <c:pt idx="22">
                        <c:v>0.44444444444444442</c:v>
                      </c:pt>
                      <c:pt idx="23">
                        <c:v>0</c:v>
                      </c:pt>
                      <c:pt idx="24">
                        <c:v>0</c:v>
                      </c:pt>
                    </c:numCache>
                  </c:numRef>
                </c:val>
                <c:smooth val="0"/>
                <c:extLst>
                  <c:ext xmlns:c16="http://schemas.microsoft.com/office/drawing/2014/chart" uri="{C3380CC4-5D6E-409C-BE32-E72D297353CC}">
                    <c16:uniqueId val="{00000004-8C57-404D-B855-EB1BD849F27B}"/>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[ptype2.xlsx]New_T!$O$7</c15:sqref>
                        </c15:formulaRef>
                      </c:ext>
                    </c:extLst>
                    <c:strCache>
                      <c:ptCount val="1"/>
                      <c:pt idx="0">
                        <c:v>Snow</c:v>
                      </c:pt>
                    </c:strCache>
                  </c:strRef>
                </c:tx>
                <c:spPr>
                  <a:ln w="34925" cap="rnd">
                    <a:solidFill>
                      <a:schemeClr val="accent3"/>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[ptype2.xlsx]New_T!$A$8:$A$20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[ptype2.xlsx]New_T!$S$8:$S$32</c15:sqref>
                        </c15:formulaRef>
                      </c:ext>
                    </c:extLst>
                    <c:numCache>
                      <c:formatCode>0%</c:formatCode>
                      <c:ptCount val="25"/>
                      <c:pt idx="0">
                        <c:v>0.26829268292682928</c:v>
                      </c:pt>
                      <c:pt idx="1">
                        <c:v>8.5106382978723402E-2</c:v>
                      </c:pt>
                      <c:pt idx="2">
                        <c:v>2.7027027027027029E-2</c:v>
                      </c:pt>
                      <c:pt idx="3">
                        <c:v>4.7619047619047616E-2</c:v>
                      </c:pt>
                      <c:pt idx="4">
                        <c:v>2.8169014084507043E-2</c:v>
                      </c:pt>
                      <c:pt idx="5">
                        <c:v>0.1</c:v>
                      </c:pt>
                      <c:pt idx="6">
                        <c:v>0</c:v>
                      </c:pt>
                      <c:pt idx="7">
                        <c:v>0</c:v>
                      </c:pt>
                      <c:pt idx="8">
                        <c:v>1.7543859649122806E-2</c:v>
                      </c:pt>
                      <c:pt idx="9">
                        <c:v>2.8571428571428571E-2</c:v>
                      </c:pt>
                      <c:pt idx="10">
                        <c:v>0</c:v>
                      </c:pt>
                      <c:pt idx="11">
                        <c:v>5.5555555555555552E-2</c:v>
                      </c:pt>
                      <c:pt idx="12">
                        <c:v>0</c:v>
                      </c:pt>
                      <c:pt idx="13">
                        <c:v>0</c:v>
                      </c:pt>
                      <c:pt idx="14">
                        <c:v>0.04</c:v>
                      </c:pt>
                      <c:pt idx="15">
                        <c:v>0</c:v>
                      </c:pt>
                      <c:pt idx="16">
                        <c:v>5.5555555555555552E-2</c:v>
                      </c:pt>
                      <c:pt idx="17">
                        <c:v>0</c:v>
                      </c:pt>
                      <c:pt idx="18">
                        <c:v>0</c:v>
                      </c:pt>
                      <c:pt idx="19">
                        <c:v>0</c:v>
                      </c:pt>
                      <c:pt idx="20">
                        <c:v>0</c:v>
                      </c:pt>
                      <c:pt idx="21">
                        <c:v>0</c:v>
                      </c:pt>
                      <c:pt idx="22">
                        <c:v>0</c:v>
                      </c:pt>
                      <c:pt idx="23">
                        <c:v>0</c:v>
                      </c:pt>
                      <c:pt idx="24">
                        <c:v>0</c:v>
                      </c:pt>
                    </c:numCache>
                  </c:numRef>
                </c:val>
                <c:smooth val="0"/>
                <c:extLst>
                  <c:ext xmlns:c16="http://schemas.microsoft.com/office/drawing/2014/chart" uri="{C3380CC4-5D6E-409C-BE32-E72D297353CC}">
                    <c16:uniqueId val="{00000005-8C57-404D-B855-EB1BD849F27B}"/>
                  </c:ext>
                </c:extLst>
              </c15:ser>
            </c15:filteredLineSeries>
          </c:ext>
        </c:extLst>
      </c:lineChart>
      <c:catAx>
        <c:axId val="34787328"/>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 (c)</a:t>
                </a:r>
              </a:p>
            </c:rich>
          </c:tx>
          <c:layout>
            <c:manualLayout>
              <c:xMode val="edge"/>
              <c:yMode val="edge"/>
              <c:x val="0.41136132983377083"/>
              <c:y val="0.94293981481481481"/>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4789248"/>
        <c:crosses val="autoZero"/>
        <c:auto val="1"/>
        <c:lblAlgn val="ctr"/>
        <c:lblOffset val="100"/>
        <c:noMultiLvlLbl val="0"/>
      </c:catAx>
      <c:valAx>
        <c:axId val="34789248"/>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a:t>Precipitation Type percentage</a:t>
                </a:r>
              </a:p>
            </c:rich>
          </c:tx>
          <c:layout>
            <c:manualLayout>
              <c:xMode val="edge"/>
              <c:yMode val="edge"/>
              <c:x val="3.6592300962379705E-2"/>
              <c:y val="0.24693533100029164"/>
            </c:manualLayout>
          </c:layout>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n-US"/>
          </a:p>
        </c:txPr>
        <c:crossAx val="34787328"/>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4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500 m AGL to 600 </a:t>
            </a:r>
            <a:r>
              <a:rPr lang="en-US" dirty="0" err="1"/>
              <a:t>mb</a:t>
            </a:r>
            <a:endParaRPr lang="en-US" dirty="0"/>
          </a:p>
          <a:p>
            <a:pPr>
              <a:defRPr/>
            </a:pPr>
            <a:r>
              <a:rPr lang="en-US" dirty="0"/>
              <a:t>PL Normalized to 0.6 ZR</a:t>
            </a:r>
          </a:p>
          <a:p>
            <a:pPr>
              <a:defRPr/>
            </a:pPr>
            <a:endParaRPr lang="en-US" dirty="0"/>
          </a:p>
        </c:rich>
      </c:tx>
      <c:layout>
        <c:manualLayout>
          <c:xMode val="edge"/>
          <c:yMode val="edge"/>
          <c:x val="0.34555555555555556"/>
          <c:y val="3.4722222222222224E-2"/>
        </c:manualLayout>
      </c:layout>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strRef>
              <c:f>'[ptype2.xlsx]New_T (2)'!$M$7</c:f>
              <c:strCache>
                <c:ptCount val="1"/>
                <c:pt idx="0">
                  <c:v>fzra</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'[ptype2.xlsx]New_T (2)'!$A$8:$A$20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 (2)'!$Q$8:$Q$20</c:f>
              <c:numCache>
                <c:formatCode>0%</c:formatCode>
                <c:ptCount val="13"/>
                <c:pt idx="0">
                  <c:v>9.7560975609756101E-2</c:v>
                </c:pt>
                <c:pt idx="1">
                  <c:v>0.34782608695652173</c:v>
                </c:pt>
                <c:pt idx="2">
                  <c:v>0.43661971830985913</c:v>
                </c:pt>
                <c:pt idx="3">
                  <c:v>0.43902439024390244</c:v>
                </c:pt>
                <c:pt idx="4">
                  <c:v>0.58064516129032262</c:v>
                </c:pt>
                <c:pt idx="5">
                  <c:v>0.5636363636363636</c:v>
                </c:pt>
                <c:pt idx="6">
                  <c:v>0.83333333333333337</c:v>
                </c:pt>
                <c:pt idx="7">
                  <c:v>0.52631578947368418</c:v>
                </c:pt>
                <c:pt idx="8">
                  <c:v>0.67924528301886788</c:v>
                </c:pt>
                <c:pt idx="9">
                  <c:v>0.58064516129032262</c:v>
                </c:pt>
                <c:pt idx="10">
                  <c:v>0.88235294117647056</c:v>
                </c:pt>
                <c:pt idx="11">
                  <c:v>0.6875</c:v>
                </c:pt>
                <c:pt idx="12">
                  <c:v>0.8</c:v>
                </c:pt>
              </c:numCache>
            </c:numRef>
          </c:val>
          <c:smooth val="0"/>
          <c:extLst>
            <c:ext xmlns:c16="http://schemas.microsoft.com/office/drawing/2014/chart" uri="{C3380CC4-5D6E-409C-BE32-E72D297353CC}">
              <c16:uniqueId val="{00000000-5BE0-4396-B5CA-8AA3F88EAA8F}"/>
            </c:ext>
          </c:extLst>
        </c:ser>
        <c:ser>
          <c:idx val="1"/>
          <c:order val="1"/>
          <c:tx>
            <c:strRef>
              <c:f>'[ptype2.xlsx]New_T (2)'!$N$7</c:f>
              <c:strCache>
                <c:ptCount val="1"/>
                <c:pt idx="0">
                  <c:v>sleet</c:v>
                </c:pt>
              </c:strCache>
            </c:strRef>
          </c:tx>
          <c:spPr>
            <a:ln w="34925" cap="rnd">
              <a:solidFill>
                <a:schemeClr val="bg2"/>
              </a:solidFill>
              <a:round/>
            </a:ln>
            <a:effectLst>
              <a:outerShdw blurRad="57150" dist="19050" dir="5400000" algn="ctr" rotWithShape="0">
                <a:srgbClr val="000000">
                  <a:alpha val="63000"/>
                </a:srgbClr>
              </a:outerShdw>
            </a:effectLst>
          </c:spPr>
          <c:marker>
            <c:symbol val="none"/>
          </c:marker>
          <c:cat>
            <c:strRef>
              <c:f>'[ptype2.xlsx]New_T (2)'!$A$8:$A$20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 (2)'!$R$8:$R$20</c:f>
              <c:numCache>
                <c:formatCode>0%</c:formatCode>
                <c:ptCount val="13"/>
                <c:pt idx="0">
                  <c:v>0.63414634146341464</c:v>
                </c:pt>
                <c:pt idx="1">
                  <c:v>0.56521739130434778</c:v>
                </c:pt>
                <c:pt idx="2">
                  <c:v>0.53521126760563376</c:v>
                </c:pt>
                <c:pt idx="3">
                  <c:v>0.51219512195121952</c:v>
                </c:pt>
                <c:pt idx="4">
                  <c:v>0.38709677419354838</c:v>
                </c:pt>
                <c:pt idx="5">
                  <c:v>0.32727272727272727</c:v>
                </c:pt>
                <c:pt idx="6">
                  <c:v>0.16666666666666666</c:v>
                </c:pt>
                <c:pt idx="7">
                  <c:v>0.47368421052631576</c:v>
                </c:pt>
                <c:pt idx="8">
                  <c:v>0.30188679245283018</c:v>
                </c:pt>
                <c:pt idx="9">
                  <c:v>0.38709677419354838</c:v>
                </c:pt>
                <c:pt idx="10">
                  <c:v>0.11764705882352941</c:v>
                </c:pt>
                <c:pt idx="11">
                  <c:v>0.25</c:v>
                </c:pt>
                <c:pt idx="12">
                  <c:v>0.2</c:v>
                </c:pt>
              </c:numCache>
            </c:numRef>
          </c:val>
          <c:smooth val="0"/>
          <c:extLst>
            <c:ext xmlns:c16="http://schemas.microsoft.com/office/drawing/2014/chart" uri="{C3380CC4-5D6E-409C-BE32-E72D297353CC}">
              <c16:uniqueId val="{00000001-5BE0-4396-B5CA-8AA3F88EAA8F}"/>
            </c:ext>
          </c:extLst>
        </c:ser>
        <c:ser>
          <c:idx val="2"/>
          <c:order val="2"/>
          <c:tx>
            <c:strRef>
              <c:f>'[ptype2.xlsx]New_T (2)'!$O$7</c:f>
              <c:strCache>
                <c:ptCount val="1"/>
                <c:pt idx="0">
                  <c:v>Snow</c:v>
                </c:pt>
              </c:strCache>
            </c:strRef>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'[ptype2.xlsx]New_T (2)'!$A$8:$A$20</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'[ptype2.xlsx]New_T (2)'!$S$8:$S$20</c:f>
              <c:numCache>
                <c:formatCode>0%</c:formatCode>
                <c:ptCount val="13"/>
                <c:pt idx="0">
                  <c:v>0.26829268292682928</c:v>
                </c:pt>
                <c:pt idx="1">
                  <c:v>8.6956521739130432E-2</c:v>
                </c:pt>
                <c:pt idx="2">
                  <c:v>2.8169014084507043E-2</c:v>
                </c:pt>
                <c:pt idx="3">
                  <c:v>4.878048780487805E-2</c:v>
                </c:pt>
                <c:pt idx="4">
                  <c:v>3.2258064516129031E-2</c:v>
                </c:pt>
                <c:pt idx="5">
                  <c:v>0.10909090909090909</c:v>
                </c:pt>
                <c:pt idx="6">
                  <c:v>0</c:v>
                </c:pt>
                <c:pt idx="7">
                  <c:v>0</c:v>
                </c:pt>
                <c:pt idx="8">
                  <c:v>1.8867924528301886E-2</c:v>
                </c:pt>
                <c:pt idx="9">
                  <c:v>3.2258064516129031E-2</c:v>
                </c:pt>
                <c:pt idx="10">
                  <c:v>0</c:v>
                </c:pt>
                <c:pt idx="11">
                  <c:v>6.25E-2</c:v>
                </c:pt>
                <c:pt idx="12">
                  <c:v>0</c:v>
                </c:pt>
              </c:numCache>
            </c:numRef>
          </c:val>
          <c:smooth val="0"/>
          <c:extLst>
            <c:ext xmlns:c16="http://schemas.microsoft.com/office/drawing/2014/chart" uri="{C3380CC4-5D6E-409C-BE32-E72D297353CC}">
              <c16:uniqueId val="{00000002-5BE0-4396-B5CA-8AA3F88EAA8F}"/>
            </c:ext>
          </c:extLst>
        </c:ser>
        <c:dLbls>
          <c:showLegendKey val="0"/>
          <c:showVal val="0"/>
          <c:showCatName val="0"/>
          <c:showSerName val="0"/>
          <c:showPercent val="0"/>
          <c:showBubbleSize val="0"/>
        </c:dLbls>
        <c:smooth val="0"/>
        <c:axId val="34649984"/>
        <c:axId val="34656256"/>
        <c:extLst>
          <c:ext xmlns:c15="http://schemas.microsoft.com/office/drawing/2012/chart" uri="{02D57815-91ED-43cb-92C2-25804820EDAC}">
            <c15:filteredLineSeries>
              <c15:ser>
                <c:idx val="3"/>
                <c:order val="3"/>
                <c:tx>
                  <c:v>Liquid - equal</c:v>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'[ptype2.xlsx]New_T (2)'!$A$8:$A$20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c:ext uri="{02D57815-91ED-43cb-92C2-25804820EDAC}">
                        <c15:formulaRef>
                          <c15:sqref>'[ptype2.xlsx]New_T (2)'!$U$8:$U$15</c15:sqref>
                        </c15:formulaRef>
                      </c:ext>
                    </c:extLst>
                    <c:numCache>
                      <c:formatCode>0%</c:formatCode>
                      <c:ptCount val="8"/>
                      <c:pt idx="0">
                        <c:v>6.8965517241379309E-2</c:v>
                      </c:pt>
                      <c:pt idx="1">
                        <c:v>0.265625</c:v>
                      </c:pt>
                      <c:pt idx="2">
                        <c:v>0.34343434343434343</c:v>
                      </c:pt>
                      <c:pt idx="3">
                        <c:v>0.3392857142857143</c:v>
                      </c:pt>
                      <c:pt idx="4">
                        <c:v>0.51724137931034486</c:v>
                      </c:pt>
                      <c:pt idx="5">
                        <c:v>0.5</c:v>
                      </c:pt>
                      <c:pt idx="6">
                        <c:v>0.78723404255319152</c:v>
                      </c:pt>
                      <c:pt idx="7">
                        <c:v>0.47368421052631576</c:v>
                      </c:pt>
                    </c:numCache>
                  </c:numRef>
                </c:val>
                <c:smooth val="0"/>
                <c:extLst>
                  <c:ext xmlns:c16="http://schemas.microsoft.com/office/drawing/2014/chart" uri="{C3380CC4-5D6E-409C-BE32-E72D297353CC}">
                    <c16:uniqueId val="{00000003-5BE0-4396-B5CA-8AA3F88EAA8F}"/>
                  </c:ext>
                </c:extLst>
              </c15:ser>
            </c15:filteredLineSeries>
            <c15:filteredLineSeries>
              <c15:ser>
                <c:idx val="4"/>
                <c:order val="4"/>
                <c:tx>
                  <c:v>Snow-equall</c:v>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'[ptype2.xlsx]New_T (2)'!$A$8:$A$20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'[ptype2.xlsx]New_T (2)'!$W$8:$W$15</c15:sqref>
                        </c15:formulaRef>
                      </c:ext>
                    </c:extLst>
                    <c:numCache>
                      <c:formatCode>0%</c:formatCode>
                      <c:ptCount val="8"/>
                      <c:pt idx="0">
                        <c:v>0.18965517241379309</c:v>
                      </c:pt>
                      <c:pt idx="1">
                        <c:v>6.25E-2</c:v>
                      </c:pt>
                      <c:pt idx="2">
                        <c:v>2.0202020202020204E-2</c:v>
                      </c:pt>
                      <c:pt idx="3">
                        <c:v>3.5714285714285712E-2</c:v>
                      </c:pt>
                      <c:pt idx="4">
                        <c:v>2.2988505747126436E-2</c:v>
                      </c:pt>
                      <c:pt idx="5">
                        <c:v>8.3333333333333329E-2</c:v>
                      </c:pt>
                      <c:pt idx="6">
                        <c:v>0</c:v>
                      </c:pt>
                      <c:pt idx="7">
                        <c:v>0</c:v>
                      </c:pt>
                    </c:numCache>
                  </c:numRef>
                </c:val>
                <c:smooth val="0"/>
                <c:extLst>
                  <c:ext xmlns:c16="http://schemas.microsoft.com/office/drawing/2014/chart" uri="{C3380CC4-5D6E-409C-BE32-E72D297353CC}">
                    <c16:uniqueId val="{00000004-5BE0-4396-B5CA-8AA3F88EAA8F}"/>
                  </c:ext>
                </c:extLst>
              </c15:ser>
            </c15:filteredLineSeries>
            <c15:filteredLineSeries>
              <c15:ser>
                <c:idx val="5"/>
                <c:order val="5"/>
                <c:tx>
                  <c:v>Sleet equal</c:v>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'[ptype2.xlsx]New_T (2)'!$A$8:$A$20</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'[ptype2.xlsx]New_T (2)'!$V$8:$V$15</c15:sqref>
                        </c15:formulaRef>
                      </c:ext>
                    </c:extLst>
                    <c:numCache>
                      <c:formatCode>0%</c:formatCode>
                      <c:ptCount val="8"/>
                      <c:pt idx="0">
                        <c:v>0.74137931034482762</c:v>
                      </c:pt>
                      <c:pt idx="1">
                        <c:v>0.671875</c:v>
                      </c:pt>
                      <c:pt idx="2">
                        <c:v>0.63636363636363635</c:v>
                      </c:pt>
                      <c:pt idx="3">
                        <c:v>0.625</c:v>
                      </c:pt>
                      <c:pt idx="4">
                        <c:v>0.45977011494252873</c:v>
                      </c:pt>
                      <c:pt idx="5">
                        <c:v>0.41666666666666669</c:v>
                      </c:pt>
                      <c:pt idx="6">
                        <c:v>0.21276595744680851</c:v>
                      </c:pt>
                      <c:pt idx="7">
                        <c:v>0.52631578947368418</c:v>
                      </c:pt>
                    </c:numCache>
                  </c:numRef>
                </c:val>
                <c:smooth val="0"/>
                <c:extLst>
                  <c:ext xmlns:c16="http://schemas.microsoft.com/office/drawing/2014/chart" uri="{C3380CC4-5D6E-409C-BE32-E72D297353CC}">
                    <c16:uniqueId val="{00000005-5BE0-4396-B5CA-8AA3F88EAA8F}"/>
                  </c:ext>
                </c:extLst>
              </c15:ser>
            </c15:filteredLineSeries>
          </c:ext>
        </c:extLst>
      </c:lineChart>
      <c:catAx>
        <c:axId val="34649984"/>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 (c)</a:t>
                </a:r>
              </a:p>
            </c:rich>
          </c:tx>
          <c:layout>
            <c:manualLayout>
              <c:xMode val="edge"/>
              <c:yMode val="edge"/>
              <c:x val="0.41257421988918053"/>
              <c:y val="0.94216426071741033"/>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4656256"/>
        <c:crosses val="autoZero"/>
        <c:auto val="1"/>
        <c:lblAlgn val="ctr"/>
        <c:lblOffset val="100"/>
        <c:noMultiLvlLbl val="0"/>
      </c:catAx>
      <c:valAx>
        <c:axId val="34656256"/>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dirty="0"/>
                  <a:t>Precipitation</a:t>
                </a:r>
                <a:r>
                  <a:rPr lang="en-US" sz="1400" baseline="0" dirty="0"/>
                  <a:t> type Percentage</a:t>
                </a:r>
                <a:endParaRPr lang="en-US" sz="1400" dirty="0"/>
              </a:p>
            </c:rich>
          </c:tx>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n-US"/>
          </a:p>
        </c:txPr>
        <c:crossAx val="34649984"/>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4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 00 h Perturbed</a:t>
            </a:r>
          </a:p>
          <a:p>
            <a:pPr>
              <a:defRPr/>
            </a:pPr>
            <a:r>
              <a:rPr lang="en-US"/>
              <a:t>500 m AGL to 600 mb</a:t>
            </a:r>
          </a:p>
          <a:p>
            <a:pPr>
              <a:defRPr/>
            </a:pPr>
            <a:r>
              <a:rPr lang="en-US"/>
              <a:t>Normalized to 0.6 ZR</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v>Snow</c:v>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'[ptype2.xlsx]00h-MaxTAlft'!$A$9:$A$21</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'[ptype2.xlsx]00h-MaxTAlft'!$M$9:$M$21</c:f>
              <c:numCache>
                <c:formatCode>0%</c:formatCode>
                <c:ptCount val="13"/>
                <c:pt idx="0">
                  <c:v>0.16132167152575316</c:v>
                </c:pt>
                <c:pt idx="1">
                  <c:v>7.476635514018691E-2</c:v>
                </c:pt>
                <c:pt idx="2">
                  <c:v>3.4807465949218096E-2</c:v>
                </c:pt>
                <c:pt idx="3">
                  <c:v>3.6278081360048571E-2</c:v>
                </c:pt>
                <c:pt idx="4">
                  <c:v>3.874925194494315E-2</c:v>
                </c:pt>
                <c:pt idx="5">
                  <c:v>3.9464653397391899E-2</c:v>
                </c:pt>
                <c:pt idx="6">
                  <c:v>3.1366398745344047E-2</c:v>
                </c:pt>
                <c:pt idx="7">
                  <c:v>1.5460452610351781E-2</c:v>
                </c:pt>
                <c:pt idx="8">
                  <c:v>1.8391888705493988E-2</c:v>
                </c:pt>
                <c:pt idx="9">
                  <c:v>1.5050579817419196E-2</c:v>
                </c:pt>
                <c:pt idx="10">
                  <c:v>1.9370460048426151E-2</c:v>
                </c:pt>
                <c:pt idx="11">
                  <c:v>1.797842588893328E-2</c:v>
                </c:pt>
                <c:pt idx="12">
                  <c:v>2.3923444976076555E-2</c:v>
                </c:pt>
              </c:numCache>
            </c:numRef>
          </c:val>
          <c:smooth val="0"/>
          <c:extLst>
            <c:ext xmlns:c16="http://schemas.microsoft.com/office/drawing/2014/chart" uri="{C3380CC4-5D6E-409C-BE32-E72D297353CC}">
              <c16:uniqueId val="{00000000-1071-4F1E-AB0E-1FC7BFB43E60}"/>
            </c:ext>
          </c:extLst>
        </c:ser>
        <c:ser>
          <c:idx val="1"/>
          <c:order val="1"/>
          <c:tx>
            <c:v>fzra</c:v>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'[ptype2.xlsx]00h-MaxTAlft'!$A$9:$A$21</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'[ptype2.xlsx]00h-MaxTAlft'!$N$9:$N$21</c:f>
              <c:numCache>
                <c:formatCode>0%</c:formatCode>
                <c:ptCount val="13"/>
                <c:pt idx="0">
                  <c:v>0.35811467444120504</c:v>
                </c:pt>
                <c:pt idx="1">
                  <c:v>0.38105352591333902</c:v>
                </c:pt>
                <c:pt idx="2">
                  <c:v>0.44947032117033797</c:v>
                </c:pt>
                <c:pt idx="3">
                  <c:v>0.49984820886460229</c:v>
                </c:pt>
                <c:pt idx="4">
                  <c:v>0.53261520047875521</c:v>
                </c:pt>
                <c:pt idx="5">
                  <c:v>0.5801304049416609</c:v>
                </c:pt>
                <c:pt idx="6">
                  <c:v>0.62419133503234658</c:v>
                </c:pt>
                <c:pt idx="7">
                  <c:v>0.67712301142729103</c:v>
                </c:pt>
                <c:pt idx="8">
                  <c:v>0.66375854751237917</c:v>
                </c:pt>
                <c:pt idx="9">
                  <c:v>0.67012089810017272</c:v>
                </c:pt>
                <c:pt idx="10">
                  <c:v>0.71337772397094434</c:v>
                </c:pt>
                <c:pt idx="11">
                  <c:v>0.79824210946863761</c:v>
                </c:pt>
                <c:pt idx="12">
                  <c:v>0.83349282296650717</c:v>
                </c:pt>
              </c:numCache>
            </c:numRef>
          </c:val>
          <c:smooth val="0"/>
          <c:extLst>
            <c:ext xmlns:c16="http://schemas.microsoft.com/office/drawing/2014/chart" uri="{C3380CC4-5D6E-409C-BE32-E72D297353CC}">
              <c16:uniqueId val="{00000001-1071-4F1E-AB0E-1FC7BFB43E60}"/>
            </c:ext>
          </c:extLst>
        </c:ser>
        <c:ser>
          <c:idx val="2"/>
          <c:order val="2"/>
          <c:tx>
            <c:v>Sleet</c:v>
          </c:tx>
          <c:spPr>
            <a:ln w="34925" cap="rnd">
              <a:solidFill>
                <a:schemeClr val="bg2"/>
              </a:solidFill>
              <a:round/>
            </a:ln>
            <a:effectLst>
              <a:outerShdw blurRad="57150" dist="19050" dir="5400000" algn="ctr" rotWithShape="0">
                <a:srgbClr val="000000">
                  <a:alpha val="63000"/>
                </a:srgbClr>
              </a:outerShdw>
            </a:effectLst>
          </c:spPr>
          <c:marker>
            <c:symbol val="none"/>
          </c:marker>
          <c:cat>
            <c:strRef>
              <c:f>'[ptype2.xlsx]00h-MaxTAlft'!$A$9:$A$21</c:f>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f>'[ptype2.xlsx]00h-MaxTAlft'!$O$9:$O$21</c:f>
              <c:numCache>
                <c:formatCode>0%</c:formatCode>
                <c:ptCount val="13"/>
                <c:pt idx="0">
                  <c:v>0.4805636540330418</c:v>
                </c:pt>
                <c:pt idx="1">
                  <c:v>0.54418011894647411</c:v>
                </c:pt>
                <c:pt idx="2">
                  <c:v>0.51572221288044395</c:v>
                </c:pt>
                <c:pt idx="3">
                  <c:v>0.46387370977534914</c:v>
                </c:pt>
                <c:pt idx="4">
                  <c:v>0.42863554757630162</c:v>
                </c:pt>
                <c:pt idx="5">
                  <c:v>0.38040494166094713</c:v>
                </c:pt>
                <c:pt idx="6">
                  <c:v>0.34444226622230933</c:v>
                </c:pt>
                <c:pt idx="7">
                  <c:v>0.30741653596235718</c:v>
                </c:pt>
                <c:pt idx="8">
                  <c:v>0.31784956378212686</c:v>
                </c:pt>
                <c:pt idx="9">
                  <c:v>0.31482852208240808</c:v>
                </c:pt>
                <c:pt idx="10">
                  <c:v>0.26725181598062953</c:v>
                </c:pt>
                <c:pt idx="11">
                  <c:v>0.18377946464242909</c:v>
                </c:pt>
                <c:pt idx="12">
                  <c:v>0.14258373205741626</c:v>
                </c:pt>
              </c:numCache>
            </c:numRef>
          </c:val>
          <c:smooth val="0"/>
          <c:extLst>
            <c:ext xmlns:c16="http://schemas.microsoft.com/office/drawing/2014/chart" uri="{C3380CC4-5D6E-409C-BE32-E72D297353CC}">
              <c16:uniqueId val="{00000002-1071-4F1E-AB0E-1FC7BFB43E60}"/>
            </c:ext>
          </c:extLst>
        </c:ser>
        <c:dLbls>
          <c:showLegendKey val="0"/>
          <c:showVal val="0"/>
          <c:showCatName val="0"/>
          <c:showSerName val="0"/>
          <c:showPercent val="0"/>
          <c:showBubbleSize val="0"/>
        </c:dLbls>
        <c:smooth val="0"/>
        <c:axId val="34525568"/>
        <c:axId val="34527488"/>
        <c:extLst>
          <c:ext xmlns:c15="http://schemas.microsoft.com/office/drawing/2012/chart" uri="{02D57815-91ED-43cb-92C2-25804820EDAC}">
            <c15:filteredLineSeries>
              <c15:ser>
                <c:idx val="3"/>
                <c:order val="3"/>
                <c:tx>
                  <c:v>Snow - Equal</c:v>
                </c:tx>
                <c:spPr>
                  <a:ln w="34925" cap="rnd">
                    <a:solidFill>
                      <a:schemeClr val="accent4"/>
                    </a:solidFill>
                    <a:round/>
                  </a:ln>
                  <a:effectLst>
                    <a:outerShdw blurRad="57150" dist="19050" dir="5400000" algn="ctr" rotWithShape="0">
                      <a:srgbClr val="000000">
                        <a:alpha val="63000"/>
                      </a:srgbClr>
                    </a:outerShdw>
                  </a:effectLst>
                </c:spPr>
                <c:marker>
                  <c:symbol val="none"/>
                </c:marker>
                <c:cat>
                  <c:strRef>
                    <c:extLst>
                      <c:ext uri="{02D57815-91ED-43cb-92C2-25804820EDAC}">
                        <c15:formulaRef>
                          <c15:sqref>'[ptype2.xlsx]00h-MaxTAlft'!$A$9:$A$21</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c:ext uri="{02D57815-91ED-43cb-92C2-25804820EDAC}">
                        <c15:formulaRef>
                          <c15:sqref>'[ptype2.xlsx]00h-MaxTAlft'!$Q$9:$Q$33</c15:sqref>
                        </c15:formulaRef>
                      </c:ext>
                    </c:extLst>
                    <c:numCache>
                      <c:formatCode>0%</c:formatCode>
                      <c:ptCount val="25"/>
                      <c:pt idx="0">
                        <c:v>0.12214863870493009</c:v>
                      </c:pt>
                      <c:pt idx="1">
                        <c:v>5.4862842892768077E-2</c:v>
                      </c:pt>
                      <c:pt idx="2">
                        <c:v>2.59009009009009E-2</c:v>
                      </c:pt>
                      <c:pt idx="3">
                        <c:v>2.7710144927536231E-2</c:v>
                      </c:pt>
                      <c:pt idx="4">
                        <c:v>3.0137305096579008E-2</c:v>
                      </c:pt>
                      <c:pt idx="5">
                        <c:v>3.1476666210483097E-2</c:v>
                      </c:pt>
                      <c:pt idx="6">
                        <c:v>2.5510204081632654E-2</c:v>
                      </c:pt>
                      <c:pt idx="7">
                        <c:v>1.2830048345109707E-2</c:v>
                      </c:pt>
                      <c:pt idx="8">
                        <c:v>1.5178050204319907E-2</c:v>
                      </c:pt>
                      <c:pt idx="9">
                        <c:v>1.2436289500509684E-2</c:v>
                      </c:pt>
                      <c:pt idx="10">
                        <c:v>1.644398766700925E-2</c:v>
                      </c:pt>
                      <c:pt idx="11">
                        <c:v>1.601423487544484E-2</c:v>
                      </c:pt>
                      <c:pt idx="12">
                        <c:v>2.1853146853146852E-2</c:v>
                      </c:pt>
                      <c:pt idx="13">
                        <c:v>1.954732510288066E-2</c:v>
                      </c:pt>
                      <c:pt idx="14">
                        <c:v>3.3764772087788407E-2</c:v>
                      </c:pt>
                      <c:pt idx="15">
                        <c:v>2.9115341545352745E-2</c:v>
                      </c:pt>
                      <c:pt idx="16">
                        <c:v>3.2797427652733122E-2</c:v>
                      </c:pt>
                      <c:pt idx="17">
                        <c:v>1.0116731517509728E-2</c:v>
                      </c:pt>
                      <c:pt idx="18">
                        <c:v>1.0242085661080074E-2</c:v>
                      </c:pt>
                      <c:pt idx="19">
                        <c:v>7.7519379844961239E-3</c:v>
                      </c:pt>
                      <c:pt idx="20">
                        <c:v>6.2761506276150627E-3</c:v>
                      </c:pt>
                      <c:pt idx="21">
                        <c:v>4.2598509052183178E-3</c:v>
                      </c:pt>
                      <c:pt idx="22">
                        <c:v>5.2151238591916557E-3</c:v>
                      </c:pt>
                      <c:pt idx="23">
                        <c:v>5.6925996204933585E-3</c:v>
                      </c:pt>
                      <c:pt idx="24">
                        <c:v>5.4471175669541533E-3</c:v>
                      </c:pt>
                    </c:numCache>
                  </c:numRef>
                </c:val>
                <c:smooth val="0"/>
                <c:extLst>
                  <c:ext xmlns:c16="http://schemas.microsoft.com/office/drawing/2014/chart" uri="{C3380CC4-5D6E-409C-BE32-E72D297353CC}">
                    <c16:uniqueId val="{00000003-1071-4F1E-AB0E-1FC7BFB43E60}"/>
                  </c:ext>
                </c:extLst>
              </c15:ser>
            </c15:filteredLineSeries>
            <c15:filteredLineSeries>
              <c15:ser>
                <c:idx val="4"/>
                <c:order val="4"/>
                <c:tx>
                  <c:v>Liquid - Equal</c:v>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'[ptype2.xlsx]00h-MaxTAlft'!$A$9:$A$21</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'[ptype2.xlsx]00h-MaxTAlft'!$R$9:$R$33</c15:sqref>
                        </c15:formulaRef>
                      </c:ext>
                    </c:extLst>
                    <c:numCache>
                      <c:formatCode>0%</c:formatCode>
                      <c:ptCount val="25"/>
                      <c:pt idx="0">
                        <c:v>0.27115526122148637</c:v>
                      </c:pt>
                      <c:pt idx="1">
                        <c:v>0.27961346633416456</c:v>
                      </c:pt>
                      <c:pt idx="2">
                        <c:v>0.33445945945945948</c:v>
                      </c:pt>
                      <c:pt idx="3">
                        <c:v>0.38179710144927537</c:v>
                      </c:pt>
                      <c:pt idx="4">
                        <c:v>0.41424249476378872</c:v>
                      </c:pt>
                      <c:pt idx="5">
                        <c:v>0.46270699329410153</c:v>
                      </c:pt>
                      <c:pt idx="6">
                        <c:v>0.50765306122448983</c:v>
                      </c:pt>
                      <c:pt idx="7">
                        <c:v>0.56191892896987727</c:v>
                      </c:pt>
                      <c:pt idx="8">
                        <c:v>0.5477719400661607</c:v>
                      </c:pt>
                      <c:pt idx="9">
                        <c:v>0.55372069317023442</c:v>
                      </c:pt>
                      <c:pt idx="10">
                        <c:v>0.605601233299075</c:v>
                      </c:pt>
                      <c:pt idx="11">
                        <c:v>0.71103202846975089</c:v>
                      </c:pt>
                      <c:pt idx="12">
                        <c:v>0.76136363636363635</c:v>
                      </c:pt>
                      <c:pt idx="13">
                        <c:v>0.80349794238683125</c:v>
                      </c:pt>
                      <c:pt idx="14">
                        <c:v>0.82442318514350033</c:v>
                      </c:pt>
                      <c:pt idx="15">
                        <c:v>0.83650615901455772</c:v>
                      </c:pt>
                      <c:pt idx="16">
                        <c:v>0.83858520900321543</c:v>
                      </c:pt>
                      <c:pt idx="17">
                        <c:v>0.88949416342412446</c:v>
                      </c:pt>
                      <c:pt idx="18">
                        <c:v>0.88640595903165731</c:v>
                      </c:pt>
                      <c:pt idx="19">
                        <c:v>0.87015503875968991</c:v>
                      </c:pt>
                      <c:pt idx="20">
                        <c:v>0.85460251046025104</c:v>
                      </c:pt>
                      <c:pt idx="21">
                        <c:v>0.7752928647497338</c:v>
                      </c:pt>
                      <c:pt idx="22">
                        <c:v>0.61799217731421119</c:v>
                      </c:pt>
                      <c:pt idx="23">
                        <c:v>0.70588235294117652</c:v>
                      </c:pt>
                      <c:pt idx="24">
                        <c:v>0.96096232410349525</c:v>
                      </c:pt>
                    </c:numCache>
                  </c:numRef>
                </c:val>
                <c:smooth val="0"/>
                <c:extLst>
                  <c:ext xmlns:c16="http://schemas.microsoft.com/office/drawing/2014/chart" uri="{C3380CC4-5D6E-409C-BE32-E72D297353CC}">
                    <c16:uniqueId val="{00000004-1071-4F1E-AB0E-1FC7BFB43E60}"/>
                  </c:ext>
                </c:extLst>
              </c15:ser>
            </c15:filteredLineSeries>
            <c15:filteredLineSeries>
              <c15:ser>
                <c:idx val="5"/>
                <c:order val="5"/>
                <c:tx>
                  <c:v>Sleet - Equal</c:v>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extLst xmlns:c15="http://schemas.microsoft.com/office/drawing/2012/chart">
                      <c:ext xmlns:c15="http://schemas.microsoft.com/office/drawing/2012/chart" uri="{02D57815-91ED-43cb-92C2-25804820EDAC}">
                        <c15:formulaRef>
                          <c15:sqref>'[ptype2.xlsx]00h-MaxTAlft'!$A$9:$A$21</c15:sqref>
                        </c15:formulaRef>
                      </c:ext>
                    </c:extLst>
                    <c:strCache>
                      <c:ptCount val="13"/>
                      <c:pt idx="0">
                        <c:v>0 to 0.5</c:v>
                      </c:pt>
                      <c:pt idx="1">
                        <c:v>0.5 to 1</c:v>
                      </c:pt>
                      <c:pt idx="2">
                        <c:v>1 to 1.5</c:v>
                      </c:pt>
                      <c:pt idx="3">
                        <c:v>1.5 to 2</c:v>
                      </c:pt>
                      <c:pt idx="4">
                        <c:v>2 to 2.5</c:v>
                      </c:pt>
                      <c:pt idx="5">
                        <c:v>2.5 to 3</c:v>
                      </c:pt>
                      <c:pt idx="6">
                        <c:v>3 to 3.5</c:v>
                      </c:pt>
                      <c:pt idx="7">
                        <c:v>3.5 to 4</c:v>
                      </c:pt>
                      <c:pt idx="8">
                        <c:v>4 to 4.5</c:v>
                      </c:pt>
                      <c:pt idx="9">
                        <c:v>4.5 to 5</c:v>
                      </c:pt>
                      <c:pt idx="10">
                        <c:v>5 to 5.5</c:v>
                      </c:pt>
                      <c:pt idx="11">
                        <c:v>5.5 to 6</c:v>
                      </c:pt>
                      <c:pt idx="12">
                        <c:v>6 to 6.5</c:v>
                      </c:pt>
                    </c:strCache>
                  </c:strRef>
                </c:cat>
                <c:val>
                  <c:numRef>
                    <c:extLst xmlns:c15="http://schemas.microsoft.com/office/drawing/2012/chart">
                      <c:ext xmlns:c15="http://schemas.microsoft.com/office/drawing/2012/chart" uri="{02D57815-91ED-43cb-92C2-25804820EDAC}">
                        <c15:formulaRef>
                          <c15:sqref>'[ptype2.xlsx]00h-MaxTAlft'!$S$9:$S$33</c15:sqref>
                        </c15:formulaRef>
                      </c:ext>
                    </c:extLst>
                    <c:numCache>
                      <c:formatCode>0%</c:formatCode>
                      <c:ptCount val="25"/>
                      <c:pt idx="0">
                        <c:v>0.60669610007358354</c:v>
                      </c:pt>
                      <c:pt idx="1">
                        <c:v>0.66552369077306728</c:v>
                      </c:pt>
                      <c:pt idx="2">
                        <c:v>0.63963963963963966</c:v>
                      </c:pt>
                      <c:pt idx="3">
                        <c:v>0.59049275362318843</c:v>
                      </c:pt>
                      <c:pt idx="4">
                        <c:v>0.55562020013963231</c:v>
                      </c:pt>
                      <c:pt idx="5">
                        <c:v>0.50581634049541535</c:v>
                      </c:pt>
                      <c:pt idx="6">
                        <c:v>0.46683673469387754</c:v>
                      </c:pt>
                      <c:pt idx="7">
                        <c:v>0.42525102268501302</c:v>
                      </c:pt>
                      <c:pt idx="8">
                        <c:v>0.43705000972951935</c:v>
                      </c:pt>
                      <c:pt idx="9">
                        <c:v>0.43384301732925584</c:v>
                      </c:pt>
                      <c:pt idx="10">
                        <c:v>0.37795477903391572</c:v>
                      </c:pt>
                      <c:pt idx="11">
                        <c:v>0.27295373665480427</c:v>
                      </c:pt>
                      <c:pt idx="12">
                        <c:v>0.21678321678321677</c:v>
                      </c:pt>
                      <c:pt idx="13">
                        <c:v>0.17695473251028807</c:v>
                      </c:pt>
                      <c:pt idx="14">
                        <c:v>0.14181204276871132</c:v>
                      </c:pt>
                      <c:pt idx="15">
                        <c:v>0.13437849944008959</c:v>
                      </c:pt>
                      <c:pt idx="16">
                        <c:v>0.12861736334405144</c:v>
                      </c:pt>
                      <c:pt idx="17">
                        <c:v>0.10038910505836576</c:v>
                      </c:pt>
                      <c:pt idx="18">
                        <c:v>0.10335195530726257</c:v>
                      </c:pt>
                      <c:pt idx="19">
                        <c:v>0.12209302325581395</c:v>
                      </c:pt>
                      <c:pt idx="20">
                        <c:v>0.13912133891213388</c:v>
                      </c:pt>
                      <c:pt idx="21">
                        <c:v>0.22044728434504793</c:v>
                      </c:pt>
                      <c:pt idx="22">
                        <c:v>0.37679269882659711</c:v>
                      </c:pt>
                      <c:pt idx="23">
                        <c:v>0.2884250474383302</c:v>
                      </c:pt>
                      <c:pt idx="24">
                        <c:v>3.3590558329550615E-2</c:v>
                      </c:pt>
                    </c:numCache>
                  </c:numRef>
                </c:val>
                <c:smooth val="0"/>
                <c:extLst>
                  <c:ext xmlns:c16="http://schemas.microsoft.com/office/drawing/2014/chart" uri="{C3380CC4-5D6E-409C-BE32-E72D297353CC}">
                    <c16:uniqueId val="{00000005-1071-4F1E-AB0E-1FC7BFB43E60}"/>
                  </c:ext>
                </c:extLst>
              </c15:ser>
            </c15:filteredLineSeries>
          </c:ext>
        </c:extLst>
      </c:lineChart>
      <c:catAx>
        <c:axId val="34525568"/>
        <c:scaling>
          <c:orientation val="minMax"/>
        </c:scaling>
        <c:delete val="0"/>
        <c:axPos val="b"/>
        <c:majorGridlines>
          <c:spPr>
            <a:ln w="9525" cap="flat" cmpd="sng" algn="ctr">
              <a:solidFill>
                <a:schemeClr val="lt1">
                  <a:lumMod val="95000"/>
                  <a:alpha val="10000"/>
                </a:schemeClr>
              </a:solidFill>
              <a:round/>
            </a:ln>
            <a:effectLst/>
          </c:spPr>
        </c:majorGridlines>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 (c)</a:t>
                </a:r>
              </a:p>
            </c:rich>
          </c:tx>
          <c:layout>
            <c:manualLayout>
              <c:xMode val="edge"/>
              <c:yMode val="edge"/>
              <c:x val="0.40146310877806934"/>
              <c:y val="0.94216426071741033"/>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0"/>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4527488"/>
        <c:crosses val="autoZero"/>
        <c:auto val="1"/>
        <c:lblAlgn val="ctr"/>
        <c:lblOffset val="100"/>
        <c:noMultiLvlLbl val="0"/>
      </c:catAx>
      <c:valAx>
        <c:axId val="34527488"/>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a:t>Precipitation type percentage</a:t>
                </a:r>
              </a:p>
            </c:rich>
          </c:tx>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lt1">
                    <a:lumMod val="85000"/>
                  </a:schemeClr>
                </a:solidFill>
                <a:latin typeface="+mn-lt"/>
                <a:ea typeface="+mn-ea"/>
                <a:cs typeface="+mn-cs"/>
              </a:defRPr>
            </a:pPr>
            <a:endParaRPr lang="en-US"/>
          </a:p>
        </c:txPr>
        <c:crossAx val="34525568"/>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4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Frequency of Ptype by Temperature</a:t>
            </a:r>
          </a:p>
          <a:p>
            <a:pPr>
              <a:defRPr/>
            </a:pPr>
            <a:r>
              <a:rPr lang="en-US"/>
              <a:t>00 h Forecast</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v>Snow</c:v>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[ptype2.xlsx]pert_snow!$L$20:$L$40</c:f>
              <c:numCache>
                <c:formatCode>0%</c:formatCode>
                <c:ptCount val="21"/>
                <c:pt idx="0">
                  <c:v>1</c:v>
                </c:pt>
                <c:pt idx="1">
                  <c:v>0.99627213420316874</c:v>
                </c:pt>
                <c:pt idx="2">
                  <c:v>0.98006762769176015</c:v>
                </c:pt>
                <c:pt idx="3">
                  <c:v>0.95869751499571554</c:v>
                </c:pt>
                <c:pt idx="4">
                  <c:v>0.93075098814229251</c:v>
                </c:pt>
                <c:pt idx="5">
                  <c:v>0.85790358744394624</c:v>
                </c:pt>
                <c:pt idx="6">
                  <c:v>0.74601352213292516</c:v>
                </c:pt>
                <c:pt idx="7">
                  <c:v>0.53092281470659852</c:v>
                </c:pt>
                <c:pt idx="8">
                  <c:v>0.35689958896065765</c:v>
                </c:pt>
                <c:pt idx="9">
                  <c:v>0.23434367260290129</c:v>
                </c:pt>
                <c:pt idx="10">
                  <c:v>0.1741267787839586</c:v>
                </c:pt>
                <c:pt idx="11">
                  <c:v>0.15637450199203187</c:v>
                </c:pt>
                <c:pt idx="12">
                  <c:v>0.1441578148710167</c:v>
                </c:pt>
                <c:pt idx="13">
                  <c:v>0.1149330587023687</c:v>
                </c:pt>
                <c:pt idx="14">
                  <c:v>0.10949589683470105</c:v>
                </c:pt>
                <c:pt idx="15">
                  <c:v>9.1616921879055277E-2</c:v>
                </c:pt>
                <c:pt idx="16">
                  <c:v>0.10151655834107087</c:v>
                </c:pt>
                <c:pt idx="17">
                  <c:v>6.8580542264752797E-2</c:v>
                </c:pt>
                <c:pt idx="18">
                  <c:v>9.5186587344510548E-2</c:v>
                </c:pt>
                <c:pt idx="19">
                  <c:v>0.1061114842175957</c:v>
                </c:pt>
                <c:pt idx="20">
                  <c:v>0.11353383458646617</c:v>
                </c:pt>
              </c:numCache>
            </c:numRef>
          </c:val>
          <c:smooth val="0"/>
          <c:extLst>
            <c:ext xmlns:c16="http://schemas.microsoft.com/office/drawing/2014/chart" uri="{C3380CC4-5D6E-409C-BE32-E72D297353CC}">
              <c16:uniqueId val="{00000000-3053-491F-A103-3194CA3A5688}"/>
            </c:ext>
          </c:extLst>
        </c:ser>
        <c:ser>
          <c:idx val="1"/>
          <c:order val="1"/>
          <c:tx>
            <c:v>Liquid</c:v>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[ptype2.xlsx]pert_snow!$M$20:$M$40</c:f>
              <c:numCache>
                <c:formatCode>0%</c:formatCode>
                <c:ptCount val="21"/>
                <c:pt idx="0">
                  <c:v>0</c:v>
                </c:pt>
                <c:pt idx="1">
                  <c:v>1.30475302889096E-3</c:v>
                </c:pt>
                <c:pt idx="2">
                  <c:v>8.3644776650649583E-3</c:v>
                </c:pt>
                <c:pt idx="3">
                  <c:v>1.3710368466152529E-2</c:v>
                </c:pt>
                <c:pt idx="4">
                  <c:v>2.5928853754940712E-2</c:v>
                </c:pt>
                <c:pt idx="5">
                  <c:v>5.717488789237668E-2</c:v>
                </c:pt>
                <c:pt idx="6">
                  <c:v>0.10639112131649445</c:v>
                </c:pt>
                <c:pt idx="7">
                  <c:v>0.20197224251278306</c:v>
                </c:pt>
                <c:pt idx="8">
                  <c:v>0.28866705813270699</c:v>
                </c:pt>
                <c:pt idx="9">
                  <c:v>0.37704918032786883</c:v>
                </c:pt>
                <c:pt idx="10">
                  <c:v>0.43104786545924967</c:v>
                </c:pt>
                <c:pt idx="11">
                  <c:v>0.49658508821855435</c:v>
                </c:pt>
                <c:pt idx="12">
                  <c:v>0.53549148541561287</c:v>
                </c:pt>
                <c:pt idx="13">
                  <c:v>0.56828012358393409</c:v>
                </c:pt>
                <c:pt idx="14">
                  <c:v>0.60773739742086752</c:v>
                </c:pt>
                <c:pt idx="15">
                  <c:v>0.63223462237217753</c:v>
                </c:pt>
                <c:pt idx="16">
                  <c:v>0.67007118539151966</c:v>
                </c:pt>
                <c:pt idx="17">
                  <c:v>0.75358851674641147</c:v>
                </c:pt>
                <c:pt idx="18">
                  <c:v>0.78312601406165494</c:v>
                </c:pt>
                <c:pt idx="19">
                  <c:v>0.79852249832102085</c:v>
                </c:pt>
                <c:pt idx="20">
                  <c:v>0.81127819548872182</c:v>
                </c:pt>
              </c:numCache>
            </c:numRef>
          </c:val>
          <c:smooth val="0"/>
          <c:extLst>
            <c:ext xmlns:c16="http://schemas.microsoft.com/office/drawing/2014/chart" uri="{C3380CC4-5D6E-409C-BE32-E72D297353CC}">
              <c16:uniqueId val="{00000001-3053-491F-A103-3194CA3A5688}"/>
            </c:ext>
          </c:extLst>
        </c:ser>
        <c:ser>
          <c:idx val="2"/>
          <c:order val="2"/>
          <c:tx>
            <c:v>Sleet</c:v>
          </c:tx>
          <c:spPr>
            <a:ln w="34925" cap="rnd">
              <a:solidFill>
                <a:srgbClr val="EEECE1"/>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[ptype2.xlsx]pert_snow!$N$20:$N$40</c:f>
              <c:numCache>
                <c:formatCode>0%</c:formatCode>
                <c:ptCount val="21"/>
                <c:pt idx="0">
                  <c:v>0</c:v>
                </c:pt>
                <c:pt idx="1">
                  <c:v>2.4231127679403539E-3</c:v>
                </c:pt>
                <c:pt idx="2">
                  <c:v>1.1567894643174943E-2</c:v>
                </c:pt>
                <c:pt idx="3">
                  <c:v>2.7592116538131962E-2</c:v>
                </c:pt>
                <c:pt idx="4">
                  <c:v>4.33201581027668E-2</c:v>
                </c:pt>
                <c:pt idx="5">
                  <c:v>8.4921524663677125E-2</c:v>
                </c:pt>
                <c:pt idx="6">
                  <c:v>0.14759535655058043</c:v>
                </c:pt>
                <c:pt idx="7">
                  <c:v>0.26710494278061847</c:v>
                </c:pt>
                <c:pt idx="8">
                  <c:v>0.35443335290663536</c:v>
                </c:pt>
                <c:pt idx="9">
                  <c:v>0.38860714706922989</c:v>
                </c:pt>
                <c:pt idx="10">
                  <c:v>0.39482535575679173</c:v>
                </c:pt>
                <c:pt idx="11">
                  <c:v>0.34704040978941375</c:v>
                </c:pt>
                <c:pt idx="12">
                  <c:v>0.32035069971337043</c:v>
                </c:pt>
                <c:pt idx="13">
                  <c:v>0.31678681771369721</c:v>
                </c:pt>
                <c:pt idx="14">
                  <c:v>0.28276670574443141</c:v>
                </c:pt>
                <c:pt idx="15">
                  <c:v>0.27614845574876717</c:v>
                </c:pt>
                <c:pt idx="16">
                  <c:v>0.22841225626740946</c:v>
                </c:pt>
                <c:pt idx="17">
                  <c:v>0.17783094098883573</c:v>
                </c:pt>
                <c:pt idx="18">
                  <c:v>0.12168739859383451</c:v>
                </c:pt>
                <c:pt idx="19">
                  <c:v>9.5366017461383484E-2</c:v>
                </c:pt>
                <c:pt idx="20">
                  <c:v>7.5187969924812026E-2</c:v>
                </c:pt>
              </c:numCache>
            </c:numRef>
          </c:val>
          <c:smooth val="0"/>
          <c:extLst>
            <c:ext xmlns:c16="http://schemas.microsoft.com/office/drawing/2014/chart" uri="{C3380CC4-5D6E-409C-BE32-E72D297353CC}">
              <c16:uniqueId val="{00000002-3053-491F-A103-3194CA3A5688}"/>
            </c:ext>
          </c:extLst>
        </c:ser>
        <c:dLbls>
          <c:showLegendKey val="0"/>
          <c:showVal val="0"/>
          <c:showCatName val="0"/>
          <c:showSerName val="0"/>
          <c:showPercent val="0"/>
          <c:showBubbleSize val="0"/>
        </c:dLbls>
        <c:smooth val="0"/>
        <c:axId val="36749312"/>
        <c:axId val="36751232"/>
      </c:lineChart>
      <c:catAx>
        <c:axId val="36749312"/>
        <c:scaling>
          <c:orientation val="minMax"/>
        </c:scaling>
        <c:delete val="0"/>
        <c:axPos val="b"/>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a:t>
                </a:r>
                <a:r>
                  <a:rPr lang="en-US" sz="1200" baseline="0" dirty="0"/>
                  <a:t> (c)</a:t>
                </a:r>
                <a:endParaRPr lang="en-US" sz="1200" dirty="0"/>
              </a:p>
            </c:rich>
          </c:tx>
          <c:layout>
            <c:manualLayout>
              <c:xMode val="edge"/>
              <c:yMode val="edge"/>
              <c:x val="0.41062510936132984"/>
              <c:y val="0.94293981481481481"/>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6751232"/>
        <c:crosses val="autoZero"/>
        <c:auto val="1"/>
        <c:lblAlgn val="ctr"/>
        <c:lblOffset val="100"/>
        <c:noMultiLvlLbl val="0"/>
      </c:catAx>
      <c:valAx>
        <c:axId val="36751232"/>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dirty="0"/>
                  <a:t>Precipitation type percentage</a:t>
                </a:r>
              </a:p>
            </c:rich>
          </c:tx>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lt1">
                    <a:lumMod val="85000"/>
                  </a:schemeClr>
                </a:solidFill>
                <a:latin typeface="+mn-lt"/>
                <a:ea typeface="+mn-ea"/>
                <a:cs typeface="+mn-cs"/>
              </a:defRPr>
            </a:pPr>
            <a:endParaRPr lang="en-US"/>
          </a:p>
        </c:txPr>
        <c:crossAx val="36749312"/>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Frequency of Ptype by Temperature</a:t>
            </a:r>
          </a:p>
          <a:p>
            <a:pPr>
              <a:defRPr/>
            </a:pPr>
            <a:r>
              <a:rPr lang="en-US"/>
              <a:t>12 h Forecast</a:t>
            </a:r>
          </a:p>
        </c:rich>
      </c:tx>
      <c:overlay val="0"/>
      <c:spPr>
        <a:noFill/>
        <a:ln>
          <a:noFill/>
        </a:ln>
        <a:effectLst/>
      </c:spPr>
      <c:txPr>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lineChart>
        <c:grouping val="standard"/>
        <c:varyColors val="0"/>
        <c:ser>
          <c:idx val="0"/>
          <c:order val="0"/>
          <c:tx>
            <c:v>Snow</c:v>
          </c:tx>
          <c:spPr>
            <a:ln w="34925" cap="rnd">
              <a:solidFill>
                <a:schemeClr val="accent1"/>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[ptype2.xlsx]Pert12!$L$20:$L$40</c:f>
              <c:numCache>
                <c:formatCode>0%</c:formatCode>
                <c:ptCount val="21"/>
                <c:pt idx="0">
                  <c:v>0.96809256661991583</c:v>
                </c:pt>
                <c:pt idx="1">
                  <c:v>0.94463667820069208</c:v>
                </c:pt>
                <c:pt idx="2">
                  <c:v>0.91113972955569866</c:v>
                </c:pt>
                <c:pt idx="3">
                  <c:v>0.86585735963581179</c:v>
                </c:pt>
                <c:pt idx="4">
                  <c:v>0.78433448002116957</c:v>
                </c:pt>
                <c:pt idx="5">
                  <c:v>0.69868578255675029</c:v>
                </c:pt>
                <c:pt idx="6">
                  <c:v>0.58818669971086324</c:v>
                </c:pt>
                <c:pt idx="7">
                  <c:v>0.46341936735882011</c:v>
                </c:pt>
                <c:pt idx="8">
                  <c:v>0.33707865168539325</c:v>
                </c:pt>
                <c:pt idx="9">
                  <c:v>0.24713804713804713</c:v>
                </c:pt>
                <c:pt idx="10">
                  <c:v>0.18696455568620862</c:v>
                </c:pt>
                <c:pt idx="11">
                  <c:v>0.15050626394371031</c:v>
                </c:pt>
                <c:pt idx="12">
                  <c:v>0.1166728008833272</c:v>
                </c:pt>
                <c:pt idx="13">
                  <c:v>9.8467824310520938E-2</c:v>
                </c:pt>
                <c:pt idx="14">
                  <c:v>7.8238001314924394E-2</c:v>
                </c:pt>
                <c:pt idx="15">
                  <c:v>7.4065253631817096E-2</c:v>
                </c:pt>
                <c:pt idx="16">
                  <c:v>6.3418852695301245E-2</c:v>
                </c:pt>
                <c:pt idx="17">
                  <c:v>5.3517334230898689E-2</c:v>
                </c:pt>
                <c:pt idx="18">
                  <c:v>4.0093421564811209E-2</c:v>
                </c:pt>
                <c:pt idx="19">
                  <c:v>4.9531459170013385E-2</c:v>
                </c:pt>
                <c:pt idx="20">
                  <c:v>6.1894510226049512E-2</c:v>
                </c:pt>
              </c:numCache>
            </c:numRef>
          </c:val>
          <c:smooth val="0"/>
          <c:extLst>
            <c:ext xmlns:c16="http://schemas.microsoft.com/office/drawing/2014/chart" uri="{C3380CC4-5D6E-409C-BE32-E72D297353CC}">
              <c16:uniqueId val="{00000000-165C-480F-91EA-4AED1095DDA0}"/>
            </c:ext>
          </c:extLst>
        </c:ser>
        <c:ser>
          <c:idx val="1"/>
          <c:order val="1"/>
          <c:tx>
            <c:v>Liquid</c:v>
          </c:tx>
          <c:spPr>
            <a:ln w="34925" cap="rnd">
              <a:solidFill>
                <a:schemeClr val="accent2"/>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[ptype2.xlsx]Pert12!$M$20:$M$40</c:f>
              <c:numCache>
                <c:formatCode>0%</c:formatCode>
                <c:ptCount val="21"/>
                <c:pt idx="0">
                  <c:v>1.5427769985974754E-2</c:v>
                </c:pt>
                <c:pt idx="1">
                  <c:v>2.6643598615916954E-2</c:v>
                </c:pt>
                <c:pt idx="2">
                  <c:v>4.7005795235028978E-2</c:v>
                </c:pt>
                <c:pt idx="3">
                  <c:v>6.3429438543247341E-2</c:v>
                </c:pt>
                <c:pt idx="4">
                  <c:v>0.1071712093146335</c:v>
                </c:pt>
                <c:pt idx="5">
                  <c:v>0.16511350059737157</c:v>
                </c:pt>
                <c:pt idx="6">
                  <c:v>0.22862453531598512</c:v>
                </c:pt>
                <c:pt idx="7">
                  <c:v>0.30176596157578112</c:v>
                </c:pt>
                <c:pt idx="8">
                  <c:v>0.3792134831460674</c:v>
                </c:pt>
                <c:pt idx="9">
                  <c:v>0.41178451178451181</c:v>
                </c:pt>
                <c:pt idx="10">
                  <c:v>0.43272299680833193</c:v>
                </c:pt>
                <c:pt idx="11">
                  <c:v>0.47520164750300325</c:v>
                </c:pt>
                <c:pt idx="12">
                  <c:v>0.49981597350018403</c:v>
                </c:pt>
                <c:pt idx="13">
                  <c:v>0.53503575076608789</c:v>
                </c:pt>
                <c:pt idx="14">
                  <c:v>0.55248739864124474</c:v>
                </c:pt>
                <c:pt idx="15">
                  <c:v>0.5727554179566563</c:v>
                </c:pt>
                <c:pt idx="16">
                  <c:v>0.60276736811761311</c:v>
                </c:pt>
                <c:pt idx="17">
                  <c:v>0.6438909458094918</c:v>
                </c:pt>
                <c:pt idx="18">
                  <c:v>0.65317244063838065</c:v>
                </c:pt>
                <c:pt idx="19">
                  <c:v>0.69344042838018738</c:v>
                </c:pt>
                <c:pt idx="20">
                  <c:v>0.69537136706135627</c:v>
                </c:pt>
              </c:numCache>
            </c:numRef>
          </c:val>
          <c:smooth val="0"/>
          <c:extLst>
            <c:ext xmlns:c16="http://schemas.microsoft.com/office/drawing/2014/chart" uri="{C3380CC4-5D6E-409C-BE32-E72D297353CC}">
              <c16:uniqueId val="{00000001-165C-480F-91EA-4AED1095DDA0}"/>
            </c:ext>
          </c:extLst>
        </c:ser>
        <c:ser>
          <c:idx val="2"/>
          <c:order val="2"/>
          <c:tx>
            <c:v>Sleet</c:v>
          </c:tx>
          <c:spPr>
            <a:ln w="34925" cap="rnd">
              <a:solidFill>
                <a:srgbClr val="EEECE1"/>
              </a:solidFill>
              <a:round/>
            </a:ln>
            <a:effectLst>
              <a:outerShdw blurRad="57150" dist="19050" dir="5400000" algn="ctr" rotWithShape="0">
                <a:srgbClr val="000000">
                  <a:alpha val="63000"/>
                </a:srgbClr>
              </a:outerShdw>
            </a:effectLst>
          </c:spPr>
          <c:marker>
            <c:symbol val="none"/>
          </c:marker>
          <c:cat>
            <c:strRef>
              <c:f>[ptype2.xlsx]pert_snow!$A$20:$A$40</c:f>
              <c:strCache>
                <c:ptCount val="21"/>
                <c:pt idx="0">
                  <c:v>-3.5 to -3</c:v>
                </c:pt>
                <c:pt idx="1">
                  <c:v>-3 to -2.5</c:v>
                </c:pt>
                <c:pt idx="2">
                  <c:v>-2.5 to -2</c:v>
                </c:pt>
                <c:pt idx="3">
                  <c:v>-2 to -1.5</c:v>
                </c:pt>
                <c:pt idx="4">
                  <c:v>-1.5 to -1</c:v>
                </c:pt>
                <c:pt idx="5">
                  <c:v>-1 to -0.5</c:v>
                </c:pt>
                <c:pt idx="6">
                  <c:v>-0.5 to 0</c:v>
                </c:pt>
                <c:pt idx="7">
                  <c:v>0 to 0.5</c:v>
                </c:pt>
                <c:pt idx="8">
                  <c:v>0.5 to 1</c:v>
                </c:pt>
                <c:pt idx="9">
                  <c:v>1 to 1.5</c:v>
                </c:pt>
                <c:pt idx="10">
                  <c:v>1.5 to 2</c:v>
                </c:pt>
                <c:pt idx="11">
                  <c:v>2 to 2.5</c:v>
                </c:pt>
                <c:pt idx="12">
                  <c:v>2.5 to 3</c:v>
                </c:pt>
                <c:pt idx="13">
                  <c:v>3 to 3.5</c:v>
                </c:pt>
                <c:pt idx="14">
                  <c:v>3.5 to 4</c:v>
                </c:pt>
                <c:pt idx="15">
                  <c:v>4 to 4.5</c:v>
                </c:pt>
                <c:pt idx="16">
                  <c:v>4.5 to 5</c:v>
                </c:pt>
                <c:pt idx="17">
                  <c:v>5 to 5.5</c:v>
                </c:pt>
                <c:pt idx="18">
                  <c:v>5.5 to 6</c:v>
                </c:pt>
                <c:pt idx="19">
                  <c:v>6 to 6.5</c:v>
                </c:pt>
                <c:pt idx="20">
                  <c:v>6.5 to 7</c:v>
                </c:pt>
              </c:strCache>
            </c:strRef>
          </c:cat>
          <c:val>
            <c:numRef>
              <c:f>[ptype2.xlsx]Pert12!$N$20:$N$40</c:f>
              <c:numCache>
                <c:formatCode>0%</c:formatCode>
                <c:ptCount val="21"/>
                <c:pt idx="0">
                  <c:v>1.6479663394109396E-2</c:v>
                </c:pt>
                <c:pt idx="1">
                  <c:v>2.8719723183391003E-2</c:v>
                </c:pt>
                <c:pt idx="2">
                  <c:v>4.1854475209272379E-2</c:v>
                </c:pt>
                <c:pt idx="3">
                  <c:v>7.0713201820940819E-2</c:v>
                </c:pt>
                <c:pt idx="4">
                  <c:v>0.10849431066419687</c:v>
                </c:pt>
                <c:pt idx="5">
                  <c:v>0.13620071684587814</c:v>
                </c:pt>
                <c:pt idx="6">
                  <c:v>0.18318876497315159</c:v>
                </c:pt>
                <c:pt idx="7">
                  <c:v>0.2348146710653988</c:v>
                </c:pt>
                <c:pt idx="8">
                  <c:v>0.28370786516853935</c:v>
                </c:pt>
                <c:pt idx="9">
                  <c:v>0.34107744107744109</c:v>
                </c:pt>
                <c:pt idx="10">
                  <c:v>0.38031244750545945</c:v>
                </c:pt>
                <c:pt idx="11">
                  <c:v>0.37429208855328644</c:v>
                </c:pt>
                <c:pt idx="12">
                  <c:v>0.38351122561648876</c:v>
                </c:pt>
                <c:pt idx="13">
                  <c:v>0.36649642492339124</c:v>
                </c:pt>
                <c:pt idx="14">
                  <c:v>0.36927460004383084</c:v>
                </c:pt>
                <c:pt idx="15">
                  <c:v>0.35317932841152655</c:v>
                </c:pt>
                <c:pt idx="16">
                  <c:v>0.3338137791870856</c:v>
                </c:pt>
                <c:pt idx="17">
                  <c:v>0.30259171995960954</c:v>
                </c:pt>
                <c:pt idx="18">
                  <c:v>0.30673413779680808</c:v>
                </c:pt>
                <c:pt idx="19">
                  <c:v>0.25702811244979917</c:v>
                </c:pt>
                <c:pt idx="20">
                  <c:v>0.24273412271259417</c:v>
                </c:pt>
              </c:numCache>
            </c:numRef>
          </c:val>
          <c:smooth val="0"/>
          <c:extLst>
            <c:ext xmlns:c16="http://schemas.microsoft.com/office/drawing/2014/chart" uri="{C3380CC4-5D6E-409C-BE32-E72D297353CC}">
              <c16:uniqueId val="{00000002-165C-480F-91EA-4AED1095DDA0}"/>
            </c:ext>
          </c:extLst>
        </c:ser>
        <c:dLbls>
          <c:showLegendKey val="0"/>
          <c:showVal val="0"/>
          <c:showCatName val="0"/>
          <c:showSerName val="0"/>
          <c:showPercent val="0"/>
          <c:showBubbleSize val="0"/>
        </c:dLbls>
        <c:smooth val="0"/>
        <c:axId val="37189504"/>
        <c:axId val="37199872"/>
      </c:lineChart>
      <c:catAx>
        <c:axId val="37189504"/>
        <c:scaling>
          <c:orientation val="minMax"/>
        </c:scaling>
        <c:delete val="0"/>
        <c:axPos val="b"/>
        <c:title>
          <c:tx>
            <c:rich>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r>
                  <a:rPr lang="en-US" sz="1200" dirty="0"/>
                  <a:t>Temperature (c)</a:t>
                </a:r>
              </a:p>
            </c:rich>
          </c:tx>
          <c:layout>
            <c:manualLayout>
              <c:xMode val="edge"/>
              <c:yMode val="edge"/>
              <c:x val="0.40871303587051616"/>
              <c:y val="0.9444790755322251"/>
            </c:manualLayout>
          </c:layout>
          <c:overlay val="0"/>
          <c:spPr>
            <a:noFill/>
            <a:ln>
              <a:noFill/>
            </a:ln>
            <a:effectLst/>
          </c:spPr>
          <c:txPr>
            <a:bodyPr rot="0" spcFirstLastPara="1" vertOverflow="ellipsis" vert="horz" wrap="square" anchor="ctr" anchorCtr="1"/>
            <a:lstStyle/>
            <a:p>
              <a:pPr>
                <a:defRPr sz="1200" b="1" i="0" u="none" strike="noStrike" kern="1200" cap="all" baseline="0">
                  <a:solidFill>
                    <a:schemeClr val="lt1">
                      <a:lumMod val="8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95000"/>
                <a:alpha val="10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37199872"/>
        <c:crosses val="autoZero"/>
        <c:auto val="1"/>
        <c:lblAlgn val="ctr"/>
        <c:lblOffset val="100"/>
        <c:noMultiLvlLbl val="0"/>
      </c:catAx>
      <c:valAx>
        <c:axId val="37199872"/>
        <c:scaling>
          <c:orientation val="minMax"/>
          <c:max val="1"/>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r>
                  <a:rPr lang="en-US" sz="1400" dirty="0"/>
                  <a:t>Precipitation type percentage</a:t>
                </a:r>
              </a:p>
            </c:rich>
          </c:tx>
          <c:overlay val="0"/>
          <c:spPr>
            <a:noFill/>
            <a:ln>
              <a:noFill/>
            </a:ln>
            <a:effectLst/>
          </c:spPr>
          <c:txPr>
            <a:bodyPr rot="-5400000" spcFirstLastPara="1" vertOverflow="ellipsis" vert="horz" wrap="square" anchor="ctr" anchorCtr="1"/>
            <a:lstStyle/>
            <a:p>
              <a:pPr>
                <a:defRPr sz="1400"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lt1">
                    <a:lumMod val="85000"/>
                  </a:schemeClr>
                </a:solidFill>
                <a:latin typeface="+mn-lt"/>
                <a:ea typeface="+mn-ea"/>
                <a:cs typeface="+mn-cs"/>
              </a:defRPr>
            </a:pPr>
            <a:endParaRPr lang="en-US"/>
          </a:p>
        </c:txPr>
        <c:crossAx val="37189504"/>
        <c:crosses val="autoZero"/>
        <c:crossBetween val="between"/>
      </c:val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00"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33">
  <cs:axisTitle>
    <cs:lnRef idx="0"/>
    <cs:fillRef idx="0"/>
    <cs:effectRef idx="0"/>
    <cs:fontRef idx="minor">
      <a:schemeClr val="lt1">
        <a:lumMod val="85000"/>
      </a:schemeClr>
    </cs:fontRef>
    <cs:defRPr sz="900" b="1" kern="1200" cap="all"/>
  </cs:axisTitle>
  <cs:categoryAxis>
    <cs:lnRef idx="0"/>
    <cs:fillRef idx="0"/>
    <cs:effectRef idx="0"/>
    <cs:fontRef idx="minor">
      <a:schemeClr val="lt1">
        <a:lumMod val="85000"/>
      </a:schemeClr>
    </cs:fontRef>
    <cs:spPr>
      <a:ln w="9525" cap="flat" cmpd="sng" algn="ctr">
        <a:solidFill>
          <a:schemeClr val="lt1">
            <a:lumMod val="95000"/>
            <a:alpha val="10000"/>
          </a:schemeClr>
        </a:solidFill>
        <a:round/>
      </a:ln>
    </cs:spPr>
    <cs:defRPr sz="900"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000" kern="1200"/>
  </cs:chartArea>
  <cs:dataLabel>
    <cs:lnRef idx="0"/>
    <cs:fillRef idx="0"/>
    <cs:effectRef idx="0"/>
    <cs:fontRef idx="minor">
      <a:schemeClr val="lt1">
        <a:lumMod val="85000"/>
      </a:schemeClr>
    </cs:fontRef>
    <cs:defRPr sz="900" kern="1200"/>
  </cs:dataLabel>
  <cs:dataLabelCallout>
    <cs:lnRef idx="0"/>
    <cs:fillRef idx="0"/>
    <cs:effectRef idx="0"/>
    <cs:fontRef idx="minor">
      <a:schemeClr val="dk1">
        <a:lumMod val="65000"/>
        <a:lumOff val="35000"/>
      </a:schemeClr>
    </cs:fontRef>
    <cs:spPr>
      <a:solidFill>
        <a:schemeClr val="lt1"/>
      </a:solidFill>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900"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900"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900"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1600"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900"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900" kern="1200"/>
  </cs:valueAxis>
  <cs:wall>
    <cs:lnRef idx="0"/>
    <cs:fillRef idx="0"/>
    <cs:effectRef idx="0"/>
    <cs:fontRef idx="minor">
      <a:schemeClr val="tx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6A94BFC-78F3-4F22-B1D9-64CBCDA37EDB}"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38458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4BFC-78F3-4F22-B1D9-64CBCDA37EDB}"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668018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4BFC-78F3-4F22-B1D9-64CBCDA37EDB}"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2587118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6A94BFC-78F3-4F22-B1D9-64CBCDA37EDB}"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3709997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A94BFC-78F3-4F22-B1D9-64CBCDA37EDB}" type="datetimeFigureOut">
              <a:rPr lang="en-US" smtClean="0"/>
              <a:t>10/16/2016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582749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A94BFC-78F3-4F22-B1D9-64CBCDA37EDB}"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4000806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6A94BFC-78F3-4F22-B1D9-64CBCDA37EDB}" type="datetimeFigureOut">
              <a:rPr lang="en-US" smtClean="0"/>
              <a:t>10/16/2016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52877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6A94BFC-78F3-4F22-B1D9-64CBCDA37EDB}" type="datetimeFigureOut">
              <a:rPr lang="en-US" smtClean="0"/>
              <a:t>10/16/2016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3032062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94BFC-78F3-4F22-B1D9-64CBCDA37EDB}" type="datetimeFigureOut">
              <a:rPr lang="en-US" smtClean="0"/>
              <a:t>10/16/2016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2998711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A94BFC-78F3-4F22-B1D9-64CBCDA37EDB}"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4189676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A94BFC-78F3-4F22-B1D9-64CBCDA37EDB}" type="datetimeFigureOut">
              <a:rPr lang="en-US" smtClean="0"/>
              <a:t>10/16/2016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E33594-18BD-427D-ACAB-15E771B57EE0}" type="slidenum">
              <a:rPr lang="en-US" smtClean="0"/>
              <a:t>‹#›</a:t>
            </a:fld>
            <a:endParaRPr lang="en-US"/>
          </a:p>
        </p:txBody>
      </p:sp>
    </p:spTree>
    <p:extLst>
      <p:ext uri="{BB962C8B-B14F-4D97-AF65-F5344CB8AC3E}">
        <p14:creationId xmlns:p14="http://schemas.microsoft.com/office/powerpoint/2010/main" val="2256394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94BFC-78F3-4F22-B1D9-64CBCDA37EDB}" type="datetimeFigureOut">
              <a:rPr lang="en-US" smtClean="0"/>
              <a:t>10/16/2016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3594-18BD-427D-ACAB-15E771B57EE0}" type="slidenum">
              <a:rPr lang="en-US" smtClean="0"/>
              <a:t>‹#›</a:t>
            </a:fld>
            <a:endParaRPr lang="en-US"/>
          </a:p>
        </p:txBody>
      </p:sp>
    </p:spTree>
    <p:extLst>
      <p:ext uri="{BB962C8B-B14F-4D97-AF65-F5344CB8AC3E}">
        <p14:creationId xmlns:p14="http://schemas.microsoft.com/office/powerpoint/2010/main" val="3048760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7.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5.xml"/><Relationship Id="rId1" Type="http://schemas.openxmlformats.org/officeDocument/2006/relationships/slideLayout" Target="../slideLayouts/slideLayout2.xml"/><Relationship Id="rId4" Type="http://schemas.openxmlformats.org/officeDocument/2006/relationships/image" Target="../media/image2.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normAutofit fontScale="90000"/>
          </a:bodyPr>
          <a:lstStyle/>
          <a:p>
            <a:r>
              <a:rPr lang="en-US" dirty="0"/>
              <a:t>Determining Precipitation Type from Maximum Temperature in the Lower Atmosphere</a:t>
            </a:r>
          </a:p>
        </p:txBody>
      </p:sp>
      <p:sp>
        <p:nvSpPr>
          <p:cNvPr id="3" name="Subtitle 2"/>
          <p:cNvSpPr>
            <a:spLocks noGrp="1"/>
          </p:cNvSpPr>
          <p:nvPr>
            <p:ph type="subTitle" idx="1"/>
          </p:nvPr>
        </p:nvSpPr>
        <p:spPr>
          <a:xfrm>
            <a:off x="304800" y="4267200"/>
            <a:ext cx="6400800" cy="1752600"/>
          </a:xfrm>
        </p:spPr>
        <p:txBody>
          <a:bodyPr>
            <a:normAutofit/>
          </a:bodyPr>
          <a:lstStyle/>
          <a:p>
            <a:pPr algn="l"/>
            <a:r>
              <a:rPr lang="en-US" sz="2800" dirty="0"/>
              <a:t>Marc Chenard </a:t>
            </a:r>
            <a:r>
              <a:rPr lang="en-US" sz="1000" dirty="0"/>
              <a:t>(NOAA/NWS/NCEP/WPC College Park, MD)</a:t>
            </a:r>
          </a:p>
          <a:p>
            <a:pPr algn="l"/>
            <a:r>
              <a:rPr lang="en-US" sz="2800" dirty="0"/>
              <a:t>Philip Schumacher </a:t>
            </a:r>
            <a:r>
              <a:rPr lang="en-US" sz="1000" dirty="0"/>
              <a:t>(NOAA/NWS/WFO Sioux Falls, SD)</a:t>
            </a:r>
            <a:endParaRPr lang="en-US" sz="2800" dirty="0"/>
          </a:p>
          <a:p>
            <a:pPr algn="l"/>
            <a:r>
              <a:rPr lang="en-US" sz="2800" dirty="0"/>
              <a:t>Heather Reeves </a:t>
            </a:r>
            <a:r>
              <a:rPr lang="en-US" sz="1100" dirty="0"/>
              <a:t>(CIMMS/Univ. of Oklahoma and NOAA/NSSL Norman, OK)</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4024677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All Cases Perturbed</a:t>
            </a:r>
          </a:p>
        </p:txBody>
      </p:sp>
      <p:graphicFrame>
        <p:nvGraphicFramePr>
          <p:cNvPr id="4" name="Chart 3"/>
          <p:cNvGraphicFramePr>
            <a:graphicFrameLocks/>
          </p:cNvGraphicFramePr>
          <p:nvPr>
            <p:extLst>
              <p:ext uri="{D42A27DB-BD31-4B8C-83A1-F6EECF244321}">
                <p14:modId xmlns:p14="http://schemas.microsoft.com/office/powerpoint/2010/main" val="1055539546"/>
              </p:ext>
            </p:extLst>
          </p:nvPr>
        </p:nvGraphicFramePr>
        <p:xfrm>
          <a:off x="1076328" y="1219200"/>
          <a:ext cx="6858000" cy="54864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3231539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All Cases Perturbed</a:t>
            </a:r>
          </a:p>
        </p:txBody>
      </p:sp>
      <p:graphicFrame>
        <p:nvGraphicFramePr>
          <p:cNvPr id="4" name="Chart 3"/>
          <p:cNvGraphicFramePr>
            <a:graphicFrameLocks/>
          </p:cNvGraphicFramePr>
          <p:nvPr>
            <p:extLst>
              <p:ext uri="{D42A27DB-BD31-4B8C-83A1-F6EECF244321}">
                <p14:modId xmlns:p14="http://schemas.microsoft.com/office/powerpoint/2010/main" val="1564598240"/>
              </p:ext>
            </p:extLst>
          </p:nvPr>
        </p:nvGraphicFramePr>
        <p:xfrm>
          <a:off x="1086564" y="1219200"/>
          <a:ext cx="6858000" cy="5486400"/>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663325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Results</a:t>
            </a:r>
          </a:p>
        </p:txBody>
      </p:sp>
      <p:sp>
        <p:nvSpPr>
          <p:cNvPr id="3" name="Content Placeholder 2"/>
          <p:cNvSpPr>
            <a:spLocks noGrp="1"/>
          </p:cNvSpPr>
          <p:nvPr>
            <p:ph idx="1"/>
          </p:nvPr>
        </p:nvSpPr>
        <p:spPr/>
        <p:txBody>
          <a:bodyPr>
            <a:noAutofit/>
          </a:bodyPr>
          <a:lstStyle/>
          <a:p>
            <a:r>
              <a:rPr lang="en-US" sz="1800" dirty="0"/>
              <a:t>Data suggests that it should be rare to forecast only sleet, with probabilities maximizing only between 54%-63%</a:t>
            </a:r>
          </a:p>
          <a:p>
            <a:r>
              <a:rPr lang="en-US" sz="1800" dirty="0"/>
              <a:t>Instead using a mix of sleet and freezing rain should be considered in most cases</a:t>
            </a:r>
          </a:p>
          <a:p>
            <a:r>
              <a:rPr lang="en-US" sz="1800" dirty="0"/>
              <a:t>Freezing rain should only be forecast as the sole precipitation type when max temperatures in the warm nose are high (~ &gt; +5c or +6c)</a:t>
            </a:r>
          </a:p>
          <a:p>
            <a:r>
              <a:rPr lang="en-US" sz="1800" dirty="0"/>
              <a:t>When model error at forecast hour 0 is accounted for, distributions become smoother</a:t>
            </a:r>
          </a:p>
          <a:p>
            <a:pPr lvl="1"/>
            <a:r>
              <a:rPr lang="en-US" sz="1600" dirty="0"/>
              <a:t>Sleet probabilities decrease and freezing rain probabilities increase between 0c and +2c</a:t>
            </a:r>
          </a:p>
          <a:p>
            <a:r>
              <a:rPr lang="en-US" sz="1800" dirty="0"/>
              <a:t>As model forecast hour is increased distributions broaden</a:t>
            </a:r>
          </a:p>
          <a:p>
            <a:pPr lvl="1"/>
            <a:r>
              <a:rPr lang="en-US" sz="1600" dirty="0"/>
              <a:t>By forecast hour 12 sleet never has a higher probability than freezing rain</a:t>
            </a:r>
          </a:p>
          <a:p>
            <a:pPr lvl="1"/>
            <a:r>
              <a:rPr lang="en-US" sz="1600" dirty="0"/>
              <a:t>By forecast hour 12 sleet probabilities increase at values  &gt; +2.5c</a:t>
            </a:r>
          </a:p>
          <a:p>
            <a:pPr lvl="1"/>
            <a:r>
              <a:rPr lang="en-US" sz="1600" dirty="0"/>
              <a:t>By forecast hour 12 snow probabilities drop to 70% by the -1c to -0.5c bin </a:t>
            </a:r>
          </a:p>
          <a:p>
            <a:pPr lvl="1"/>
            <a:r>
              <a:rPr lang="en-US" sz="1600" dirty="0"/>
              <a:t>Snow probability drops off quickly around 0c...suggesting tools that use a top down method should not produce an all snow forecast at any temperature above 0c.</a:t>
            </a:r>
          </a:p>
          <a:p>
            <a:pPr lvl="1"/>
            <a:r>
              <a:rPr lang="en-US" sz="1600" dirty="0"/>
              <a:t>Snow probabilities drop below 20% by +1.5c at both 0 and 12 hour forecast times</a:t>
            </a:r>
          </a:p>
          <a:p>
            <a:pPr marL="457200" lvl="1" indent="0">
              <a:buNone/>
            </a:pPr>
            <a:endParaRPr lang="en-US" sz="1600" dirty="0"/>
          </a:p>
          <a:p>
            <a:endParaRPr lang="en-US" sz="1800" dirty="0"/>
          </a:p>
          <a:p>
            <a:pPr lvl="1"/>
            <a:endParaRPr lang="en-US" sz="1600" dirty="0"/>
          </a:p>
          <a:p>
            <a:endParaRPr lang="en-US" sz="1800" dirty="0"/>
          </a:p>
          <a:p>
            <a:pPr marL="457200" lvl="1" indent="0">
              <a:buNone/>
            </a:pPr>
            <a:endParaRPr lang="en-US" sz="1600" dirty="0"/>
          </a:p>
          <a:p>
            <a:pPr lvl="1"/>
            <a:endParaRPr lang="en-US" sz="1600" dirty="0"/>
          </a:p>
          <a:p>
            <a:pPr lvl="1"/>
            <a:endParaRPr lang="en-US"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2212470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Results</a:t>
            </a:r>
          </a:p>
        </p:txBody>
      </p:sp>
      <p:sp>
        <p:nvSpPr>
          <p:cNvPr id="3" name="Content Placeholder 2"/>
          <p:cNvSpPr>
            <a:spLocks noGrp="1"/>
          </p:cNvSpPr>
          <p:nvPr>
            <p:ph idx="1"/>
          </p:nvPr>
        </p:nvSpPr>
        <p:spPr/>
        <p:txBody>
          <a:bodyPr>
            <a:noAutofit/>
          </a:bodyPr>
          <a:lstStyle/>
          <a:p>
            <a:r>
              <a:rPr lang="en-US" sz="1800" dirty="0"/>
              <a:t>Three Factors to consider when developing Precipitation Type Probabilities</a:t>
            </a:r>
          </a:p>
          <a:p>
            <a:pPr lvl="1"/>
            <a:r>
              <a:rPr lang="en-US" sz="1600" dirty="0"/>
              <a:t>(1) Given an observed sounding, what is the precipitation type</a:t>
            </a:r>
          </a:p>
          <a:p>
            <a:pPr lvl="2"/>
            <a:r>
              <a:rPr lang="en-US" sz="1200" dirty="0"/>
              <a:t>First section of this study (along with numerous other studies) have looked into this aspect</a:t>
            </a:r>
          </a:p>
          <a:p>
            <a:pPr lvl="2"/>
            <a:r>
              <a:rPr lang="en-US" sz="1200" dirty="0"/>
              <a:t>While science has made progress with this, some uncertainty still remains</a:t>
            </a:r>
          </a:p>
          <a:p>
            <a:pPr lvl="1"/>
            <a:r>
              <a:rPr lang="en-US" sz="1600" dirty="0"/>
              <a:t>(2) How do these probabilities change when model error is taken into account</a:t>
            </a:r>
          </a:p>
          <a:p>
            <a:pPr lvl="2"/>
            <a:r>
              <a:rPr lang="en-US" sz="1200" dirty="0"/>
              <a:t>Second portion of this study briefly begins to look at this aspect</a:t>
            </a:r>
          </a:p>
          <a:p>
            <a:pPr lvl="2"/>
            <a:r>
              <a:rPr lang="en-US" sz="1200" dirty="0"/>
              <a:t>Probability Distributions broaden</a:t>
            </a:r>
          </a:p>
          <a:p>
            <a:pPr lvl="1"/>
            <a:r>
              <a:rPr lang="en-US" sz="1600" dirty="0"/>
              <a:t>(3) How do these probabilities change when individual model biases are considered</a:t>
            </a:r>
          </a:p>
          <a:p>
            <a:pPr lvl="2"/>
            <a:r>
              <a:rPr lang="en-US" sz="1200" dirty="0"/>
              <a:t>Would the same sounding from different models (NAM,GFS,RAP) result in the same precipitation type?</a:t>
            </a:r>
          </a:p>
          <a:p>
            <a:pPr lvl="2"/>
            <a:r>
              <a:rPr lang="en-US" sz="1200" dirty="0"/>
              <a:t>Subjective observation suggests the answer is no. Systematic model biases may result in different probability distributions for each model</a:t>
            </a:r>
          </a:p>
          <a:p>
            <a:pPr lvl="2"/>
            <a:r>
              <a:rPr lang="en-US" sz="1200" dirty="0"/>
              <a:t>Dr. Kim Elmore from OU-CIMMS has ongoing research looking at using the random forests statistical method to determine precipitation type</a:t>
            </a:r>
          </a:p>
          <a:p>
            <a:pPr lvl="2"/>
            <a:r>
              <a:rPr lang="en-US" sz="1200" dirty="0"/>
              <a:t>Among other findings his research has shown that the forests are different for each model considered (NAM,GFS,RAP) and that skill decreases if you use the forests generated from one model on another model</a:t>
            </a:r>
          </a:p>
          <a:p>
            <a:pPr lvl="3"/>
            <a:r>
              <a:rPr lang="en-US" sz="1200" dirty="0"/>
              <a:t>May suggest that systematic differences within the models are indeed important to consider when attempting to determine precipitation type from the model</a:t>
            </a:r>
          </a:p>
          <a:p>
            <a:pPr lvl="2"/>
            <a:endParaRPr lang="en-US" sz="1200" dirty="0"/>
          </a:p>
          <a:p>
            <a:pPr lvl="1"/>
            <a:endParaRPr lang="en-US" sz="1600" dirty="0"/>
          </a:p>
          <a:p>
            <a:pPr lvl="2"/>
            <a:endParaRPr lang="en-US" sz="400" dirty="0"/>
          </a:p>
          <a:p>
            <a:pPr lvl="1"/>
            <a:endParaRPr lang="en-US" sz="1200" dirty="0"/>
          </a:p>
          <a:p>
            <a:pPr marL="457200" lvl="1" indent="0">
              <a:buNone/>
            </a:pPr>
            <a:endParaRPr lang="en-US" sz="1600" dirty="0"/>
          </a:p>
          <a:p>
            <a:endParaRPr lang="en-US" sz="1800" dirty="0"/>
          </a:p>
          <a:p>
            <a:pPr lvl="1"/>
            <a:endParaRPr lang="en-US" sz="1600" dirty="0"/>
          </a:p>
          <a:p>
            <a:endParaRPr lang="en-US" sz="1800" dirty="0"/>
          </a:p>
          <a:p>
            <a:pPr marL="457200" lvl="1" indent="0">
              <a:buNone/>
            </a:pPr>
            <a:endParaRPr lang="en-US" sz="1600" dirty="0"/>
          </a:p>
          <a:p>
            <a:pPr lvl="1"/>
            <a:endParaRPr lang="en-US" sz="1600" dirty="0"/>
          </a:p>
          <a:p>
            <a:pPr lvl="1"/>
            <a:endParaRPr lang="en-US"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2904314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a:t>
            </a:r>
          </a:p>
        </p:txBody>
      </p:sp>
      <p:sp>
        <p:nvSpPr>
          <p:cNvPr id="3" name="Content Placeholder 2"/>
          <p:cNvSpPr>
            <a:spLocks noGrp="1"/>
          </p:cNvSpPr>
          <p:nvPr>
            <p:ph idx="1"/>
          </p:nvPr>
        </p:nvSpPr>
        <p:spPr/>
        <p:txBody>
          <a:bodyPr>
            <a:noAutofit/>
          </a:bodyPr>
          <a:lstStyle/>
          <a:p>
            <a:r>
              <a:rPr lang="en-US" sz="1800" dirty="0"/>
              <a:t>Probability of Weather Type Tool (</a:t>
            </a:r>
            <a:r>
              <a:rPr lang="en-US" sz="1800" dirty="0" err="1"/>
              <a:t>PoWT</a:t>
            </a:r>
            <a:r>
              <a:rPr lang="en-US" sz="1800" dirty="0"/>
              <a:t>) developed at WFO Lacrosse, WI (Dan </a:t>
            </a:r>
            <a:r>
              <a:rPr lang="en-US" sz="1800" dirty="0" err="1"/>
              <a:t>Baumgardt</a:t>
            </a:r>
            <a:r>
              <a:rPr lang="en-US" sz="1800" dirty="0"/>
              <a:t>, Andy Just)</a:t>
            </a:r>
          </a:p>
          <a:p>
            <a:r>
              <a:rPr lang="en-US" sz="1800" dirty="0"/>
              <a:t>Used by local weather forecast offices (WFO) for precipitation type and snow/ice accumulations</a:t>
            </a:r>
          </a:p>
          <a:p>
            <a:pPr lvl="1"/>
            <a:r>
              <a:rPr lang="en-US" sz="1400" dirty="0"/>
              <a:t>Similar tool used in the CR Forecast Builder and being developed for the National Blend of Models</a:t>
            </a:r>
          </a:p>
          <a:p>
            <a:r>
              <a:rPr lang="en-US" sz="1800" dirty="0"/>
              <a:t>Uses the top-down methodology to generate probabilities of snow, freeing rain and sleet </a:t>
            </a:r>
          </a:p>
          <a:p>
            <a:r>
              <a:rPr lang="en-US" sz="1800" dirty="0"/>
              <a:t>These probabilities are then used to derive snow/ice amounts from forecast QPF</a:t>
            </a:r>
          </a:p>
          <a:p>
            <a:pPr lvl="1"/>
            <a:r>
              <a:rPr lang="en-US" sz="1400" dirty="0"/>
              <a:t>For Example: If we had 1” QPF in a 6 hour period, with a 25% chance </a:t>
            </a:r>
            <a:r>
              <a:rPr lang="en-US" sz="1400" dirty="0" err="1"/>
              <a:t>sn</a:t>
            </a:r>
            <a:r>
              <a:rPr lang="en-US" sz="1400" dirty="0"/>
              <a:t>, 50% </a:t>
            </a:r>
            <a:r>
              <a:rPr lang="en-US" sz="1400" dirty="0" err="1"/>
              <a:t>pl</a:t>
            </a:r>
            <a:r>
              <a:rPr lang="en-US" sz="1400" dirty="0"/>
              <a:t> and 25% </a:t>
            </a:r>
            <a:r>
              <a:rPr lang="en-US" sz="1400" dirty="0" err="1"/>
              <a:t>fzra</a:t>
            </a:r>
            <a:endParaRPr lang="en-US" sz="1400" dirty="0"/>
          </a:p>
          <a:p>
            <a:pPr lvl="2"/>
            <a:r>
              <a:rPr lang="en-US" sz="1200" dirty="0"/>
              <a:t>We would get 2.5” </a:t>
            </a:r>
            <a:r>
              <a:rPr lang="en-US" sz="1200" dirty="0" err="1"/>
              <a:t>sn</a:t>
            </a:r>
            <a:r>
              <a:rPr lang="en-US" sz="1200" dirty="0"/>
              <a:t> (assuming 10:1), 1” </a:t>
            </a:r>
            <a:r>
              <a:rPr lang="en-US" sz="1200" dirty="0" err="1"/>
              <a:t>pl</a:t>
            </a:r>
            <a:r>
              <a:rPr lang="en-US" sz="1200" dirty="0"/>
              <a:t> (assuming 2:1 ratio), and 0.25” </a:t>
            </a:r>
            <a:r>
              <a:rPr lang="en-US" sz="1200" dirty="0" err="1"/>
              <a:t>fzra</a:t>
            </a:r>
            <a:r>
              <a:rPr lang="en-US" sz="1200" dirty="0"/>
              <a:t> (assuming 1:1)</a:t>
            </a:r>
          </a:p>
          <a:p>
            <a:r>
              <a:rPr lang="en-US" sz="1800" dirty="0"/>
              <a:t>So if we can come up with reliable probabilities, they could be used in this tool</a:t>
            </a:r>
          </a:p>
          <a:p>
            <a:r>
              <a:rPr lang="en-US" sz="1800" dirty="0"/>
              <a:t>Makes it easier for the forecaster to derive snow and ice amounts and results in a more scientifically sound forecast </a:t>
            </a:r>
          </a:p>
          <a:p>
            <a:r>
              <a:rPr lang="en-US" sz="1800" dirty="0"/>
              <a:t>More consistent forecast from WFO to WFO</a:t>
            </a:r>
          </a:p>
          <a:p>
            <a:pPr lvl="1"/>
            <a:endParaRPr lang="en-US" sz="1400" dirty="0"/>
          </a:p>
          <a:p>
            <a:pPr lvl="1"/>
            <a:endParaRPr lang="en-US" sz="1400" dirty="0"/>
          </a:p>
          <a:p>
            <a:endParaRPr lang="en-US" sz="1800" dirty="0"/>
          </a:p>
          <a:p>
            <a:pPr lvl="2"/>
            <a:endParaRPr lang="en-US" sz="1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1397976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Thoughts</a:t>
            </a:r>
          </a:p>
        </p:txBody>
      </p:sp>
      <p:sp>
        <p:nvSpPr>
          <p:cNvPr id="3" name="Content Placeholder 2"/>
          <p:cNvSpPr>
            <a:spLocks noGrp="1"/>
          </p:cNvSpPr>
          <p:nvPr>
            <p:ph idx="1"/>
          </p:nvPr>
        </p:nvSpPr>
        <p:spPr/>
        <p:txBody>
          <a:bodyPr>
            <a:normAutofit fontScale="47500" lnSpcReduction="20000"/>
          </a:bodyPr>
          <a:lstStyle/>
          <a:p>
            <a:r>
              <a:rPr lang="en-US" dirty="0"/>
              <a:t>NDFD consistency issues with weather and snow/ice accumulations</a:t>
            </a:r>
          </a:p>
          <a:p>
            <a:pPr lvl="1"/>
            <a:r>
              <a:rPr lang="en-US" dirty="0"/>
              <a:t>Many different tools and methods of generating these grids in the field</a:t>
            </a:r>
          </a:p>
          <a:p>
            <a:r>
              <a:rPr lang="en-US" dirty="0"/>
              <a:t>What role does the Weather Prediction Center (WPC) play? </a:t>
            </a:r>
          </a:p>
          <a:p>
            <a:pPr lvl="1"/>
            <a:r>
              <a:rPr lang="en-US" dirty="0"/>
              <a:t>Produce collaborated 24 hour snow/ice totals that are disaggregated into 6 hour grids for use at the local forecast office</a:t>
            </a:r>
          </a:p>
          <a:p>
            <a:pPr lvl="1"/>
            <a:r>
              <a:rPr lang="en-US" dirty="0"/>
              <a:t>However if one wishes to use these grids in a mixed precipitation event it becomes tricky</a:t>
            </a:r>
          </a:p>
          <a:p>
            <a:pPr lvl="1"/>
            <a:r>
              <a:rPr lang="en-US" dirty="0"/>
              <a:t>Need to make sure weather grids match snow/ice totals</a:t>
            </a:r>
          </a:p>
          <a:p>
            <a:pPr lvl="1"/>
            <a:r>
              <a:rPr lang="en-US" dirty="0"/>
              <a:t>WPC does not produce weather type guidance </a:t>
            </a:r>
          </a:p>
          <a:p>
            <a:pPr lvl="1"/>
            <a:r>
              <a:rPr lang="en-US" dirty="0"/>
              <a:t>Thus requires one to work backwards from the amounts to come up with consistent weather grids</a:t>
            </a:r>
          </a:p>
          <a:p>
            <a:pPr lvl="1"/>
            <a:r>
              <a:rPr lang="en-US" dirty="0"/>
              <a:t>Can be very difficult in the new era of preferred hourly weather grids</a:t>
            </a:r>
          </a:p>
          <a:p>
            <a:r>
              <a:rPr lang="en-US" dirty="0"/>
              <a:t>Potential need to develop method to link WPC snow/ice forecasts to the GFE forecast process at the local office </a:t>
            </a:r>
          </a:p>
          <a:p>
            <a:pPr lvl="1"/>
            <a:r>
              <a:rPr lang="en-US" dirty="0"/>
              <a:t>Model probabilities of weather type?</a:t>
            </a:r>
          </a:p>
          <a:p>
            <a:pPr lvl="2"/>
            <a:r>
              <a:rPr lang="en-US" dirty="0"/>
              <a:t>Could use similar method as described in this talk and generate precipitation type probabilities from various models…which could be blended as desired by forecaster</a:t>
            </a:r>
          </a:p>
          <a:p>
            <a:pPr lvl="1"/>
            <a:r>
              <a:rPr lang="en-US" dirty="0"/>
              <a:t>Could include more information into the algorithm…such as microphysical controls</a:t>
            </a:r>
          </a:p>
          <a:p>
            <a:pPr lvl="1"/>
            <a:r>
              <a:rPr lang="en-US" dirty="0"/>
              <a:t>Probabilities from models or NBM are tweaked by WPC, as needed based on model preferences, and sent to the field </a:t>
            </a:r>
          </a:p>
          <a:p>
            <a:pPr lvl="2"/>
            <a:r>
              <a:rPr lang="en-US" dirty="0"/>
              <a:t>Have a national Probability of Precipitation Type grid for entire country</a:t>
            </a:r>
          </a:p>
          <a:p>
            <a:pPr lvl="1"/>
            <a:r>
              <a:rPr lang="en-US" dirty="0"/>
              <a:t>Field offices make any additional fine-tuning, including adjustments using NDFD surface temperatures</a:t>
            </a:r>
          </a:p>
          <a:p>
            <a:pPr lvl="1"/>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365104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fontScale="62500" lnSpcReduction="20000"/>
          </a:bodyPr>
          <a:lstStyle/>
          <a:p>
            <a:r>
              <a:rPr lang="en-US" dirty="0"/>
              <a:t>Impacts of snow, sleet and freezing rain can be vastly different</a:t>
            </a:r>
          </a:p>
          <a:p>
            <a:r>
              <a:rPr lang="en-US" dirty="0"/>
              <a:t>Thus important to accurately forecast which will be the predominant type</a:t>
            </a:r>
          </a:p>
          <a:p>
            <a:pPr lvl="1"/>
            <a:r>
              <a:rPr lang="en-US" dirty="0"/>
              <a:t>Forecast amounts of ice and snow rely on an accurate precipitation type forecast</a:t>
            </a:r>
          </a:p>
          <a:p>
            <a:r>
              <a:rPr lang="en-US" dirty="0"/>
              <a:t>Current methods result in low skill scores in differentiating between sleet and freezing rain </a:t>
            </a:r>
          </a:p>
          <a:p>
            <a:r>
              <a:rPr lang="en-US" dirty="0"/>
              <a:t>Precipitation type algorithms</a:t>
            </a:r>
          </a:p>
          <a:p>
            <a:pPr lvl="1"/>
            <a:r>
              <a:rPr lang="en-US" dirty="0"/>
              <a:t>Baldwin</a:t>
            </a:r>
          </a:p>
          <a:p>
            <a:pPr lvl="1"/>
            <a:r>
              <a:rPr lang="en-US" dirty="0" err="1"/>
              <a:t>Bourgouin</a:t>
            </a:r>
            <a:endParaRPr lang="en-US" dirty="0"/>
          </a:p>
          <a:p>
            <a:pPr lvl="1"/>
            <a:r>
              <a:rPr lang="en-US" dirty="0"/>
              <a:t>Ramer</a:t>
            </a:r>
          </a:p>
          <a:p>
            <a:pPr lvl="1"/>
            <a:r>
              <a:rPr lang="en-US" dirty="0"/>
              <a:t>NSSL</a:t>
            </a:r>
          </a:p>
          <a:p>
            <a:r>
              <a:rPr lang="en-US" dirty="0"/>
              <a:t>Need for probabilistic precipitation type?</a:t>
            </a:r>
          </a:p>
          <a:p>
            <a:pPr lvl="1"/>
            <a:r>
              <a:rPr lang="en-US" dirty="0"/>
              <a:t>If current science can not reliably predict whether sleet or freezing rain will fall, are we doing a disservice to our users if we forecast one over the other…especially given the different impacts?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2580974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Overview</a:t>
            </a:r>
          </a:p>
        </p:txBody>
      </p:sp>
      <p:sp>
        <p:nvSpPr>
          <p:cNvPr id="3" name="Content Placeholder 2"/>
          <p:cNvSpPr>
            <a:spLocks noGrp="1"/>
          </p:cNvSpPr>
          <p:nvPr>
            <p:ph idx="1"/>
          </p:nvPr>
        </p:nvSpPr>
        <p:spPr/>
        <p:txBody>
          <a:bodyPr>
            <a:noAutofit/>
          </a:bodyPr>
          <a:lstStyle/>
          <a:p>
            <a:r>
              <a:rPr lang="en-US" sz="1600" dirty="0"/>
              <a:t>Goal is to use a large dataset to produce probabilities of different precipitation types based on the maximum temperature aloft</a:t>
            </a:r>
          </a:p>
          <a:p>
            <a:pPr lvl="1"/>
            <a:r>
              <a:rPr lang="en-US" sz="1400" dirty="0"/>
              <a:t>Top-down method</a:t>
            </a:r>
          </a:p>
          <a:p>
            <a:pPr lvl="2"/>
            <a:r>
              <a:rPr lang="en-US" sz="1200" dirty="0"/>
              <a:t>Ice in cloud</a:t>
            </a:r>
          </a:p>
          <a:p>
            <a:pPr lvl="2"/>
            <a:r>
              <a:rPr lang="en-US" sz="1200" dirty="0"/>
              <a:t>Warm layer aloft temperature and depth (melting)</a:t>
            </a:r>
          </a:p>
          <a:p>
            <a:pPr lvl="2"/>
            <a:r>
              <a:rPr lang="en-US" sz="1200" dirty="0"/>
              <a:t>Cold layer below (re-freezing)</a:t>
            </a:r>
          </a:p>
          <a:p>
            <a:pPr lvl="1"/>
            <a:r>
              <a:rPr lang="en-US" sz="1400" dirty="0"/>
              <a:t>This talk focuses on warm layer aloft contribution</a:t>
            </a:r>
          </a:p>
          <a:p>
            <a:pPr lvl="1"/>
            <a:r>
              <a:rPr lang="en-US" sz="1400" dirty="0"/>
              <a:t>Surface based cold layer differences not found to be significant by Reeves et al. 2014 </a:t>
            </a:r>
          </a:p>
          <a:p>
            <a:pPr lvl="1"/>
            <a:r>
              <a:rPr lang="en-US" sz="1400" dirty="0"/>
              <a:t>Used 500m to 600mb layer and found the max temperature in that layer</a:t>
            </a:r>
          </a:p>
          <a:p>
            <a:pPr lvl="1"/>
            <a:r>
              <a:rPr lang="en-US" sz="1400" dirty="0" err="1"/>
              <a:t>Rauber</a:t>
            </a:r>
            <a:r>
              <a:rPr lang="en-US" sz="1400" dirty="0"/>
              <a:t> et al. 2001 showed a strong correlation between max temperature aloft and depth of warm layer</a:t>
            </a:r>
          </a:p>
          <a:p>
            <a:pPr lvl="1"/>
            <a:r>
              <a:rPr lang="en-US" sz="1400" dirty="0"/>
              <a:t>Used dataset from Reeves et al. 2014</a:t>
            </a:r>
          </a:p>
          <a:p>
            <a:pPr lvl="2"/>
            <a:r>
              <a:rPr lang="en-US" sz="1200" dirty="0"/>
              <a:t>Winter months 2002-2013</a:t>
            </a:r>
          </a:p>
          <a:p>
            <a:pPr lvl="2"/>
            <a:r>
              <a:rPr lang="en-US" sz="1200" dirty="0"/>
              <a:t>Reports from ASOS within 35km of upper air site</a:t>
            </a:r>
          </a:p>
          <a:p>
            <a:pPr lvl="2"/>
            <a:r>
              <a:rPr lang="en-US" sz="1200" dirty="0"/>
              <a:t>Only those cases with an elevated warm layer were included</a:t>
            </a:r>
          </a:p>
          <a:p>
            <a:pPr lvl="2"/>
            <a:r>
              <a:rPr lang="en-US" sz="1200" dirty="0"/>
              <a:t>422 freezing rain cases, 125 sleet and 34 snow</a:t>
            </a:r>
          </a:p>
          <a:p>
            <a:r>
              <a:rPr lang="en-US" sz="1600" dirty="0"/>
              <a:t>Sounding max temperature aloft data was binned every 0.5C, with probabilities of snow, freezing rain and sleet produced for each bin</a:t>
            </a:r>
          </a:p>
          <a:p>
            <a:r>
              <a:rPr lang="en-US" sz="1600" dirty="0"/>
              <a:t>Effects of uncertainty due to model error are then examined</a:t>
            </a:r>
          </a:p>
          <a:p>
            <a:pPr lvl="1"/>
            <a:r>
              <a:rPr lang="en-US" sz="1400" dirty="0"/>
              <a:t>Observed soundings perturbed based on typical errors seen in a mesoscale modeling system</a:t>
            </a:r>
          </a:p>
          <a:p>
            <a:pPr lvl="1"/>
            <a:r>
              <a:rPr lang="en-US" sz="1400" dirty="0"/>
              <a:t>New probabilities then developed</a:t>
            </a:r>
          </a:p>
          <a:p>
            <a:endParaRPr lang="en-US" sz="1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74374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Potential Sources of Error</a:t>
            </a:r>
          </a:p>
        </p:txBody>
      </p:sp>
      <p:sp>
        <p:nvSpPr>
          <p:cNvPr id="3" name="Content Placeholder 2"/>
          <p:cNvSpPr>
            <a:spLocks noGrp="1"/>
          </p:cNvSpPr>
          <p:nvPr>
            <p:ph idx="1"/>
          </p:nvPr>
        </p:nvSpPr>
        <p:spPr/>
        <p:txBody>
          <a:bodyPr>
            <a:normAutofit fontScale="47500" lnSpcReduction="20000"/>
          </a:bodyPr>
          <a:lstStyle/>
          <a:p>
            <a:r>
              <a:rPr lang="en-US" dirty="0"/>
              <a:t>Unequal amount of sleet and freezing rain cases</a:t>
            </a:r>
          </a:p>
          <a:p>
            <a:pPr lvl="1"/>
            <a:r>
              <a:rPr lang="en-US" dirty="0"/>
              <a:t>Sleet is only reported at observation sites augmented by a human. </a:t>
            </a:r>
          </a:p>
          <a:p>
            <a:pPr lvl="1"/>
            <a:r>
              <a:rPr lang="en-US" dirty="0"/>
              <a:t>Thus the distribution (3.4X more freezing rain than sleet cases) in the dataset is probably not the true distribution seen in nature.</a:t>
            </a:r>
          </a:p>
          <a:p>
            <a:pPr lvl="1"/>
            <a:r>
              <a:rPr lang="en-US" dirty="0"/>
              <a:t>Different methods of normalizing the data were thus used</a:t>
            </a:r>
          </a:p>
          <a:p>
            <a:pPr lvl="2"/>
            <a:r>
              <a:rPr lang="en-US" dirty="0"/>
              <a:t>Assume a 1:1 ratio of sleet to freezing rain</a:t>
            </a:r>
          </a:p>
          <a:p>
            <a:pPr lvl="2"/>
            <a:r>
              <a:rPr lang="en-US" dirty="0"/>
              <a:t>Assume a 1.7:1 ratio of freezing rain to sleet </a:t>
            </a:r>
          </a:p>
          <a:p>
            <a:pPr lvl="2"/>
            <a:r>
              <a:rPr lang="en-US" dirty="0"/>
              <a:t>Little research actually exists on the true ratio of sleet to freezing rain seen in nature. However based on Gay et al. 1991 and subjective experience, it is thought that freezing rain occurs more often than sleet at roughly a 1.5-2:1 ratio</a:t>
            </a:r>
          </a:p>
          <a:p>
            <a:r>
              <a:rPr lang="en-US" dirty="0"/>
              <a:t>Some of the freezing rain cases may be the result of no ice in the cloud and not the warm layer</a:t>
            </a:r>
          </a:p>
          <a:p>
            <a:pPr lvl="1"/>
            <a:r>
              <a:rPr lang="en-US" dirty="0"/>
              <a:t>Only freezing rain cases in which the temperature profile crossed 0c twice were used in an attempt to eliminate some of these cases. However some may still remain.</a:t>
            </a:r>
          </a:p>
          <a:p>
            <a:pPr lvl="1"/>
            <a:r>
              <a:rPr lang="en-US" dirty="0"/>
              <a:t>Could result in a high bias in probability of freezing rain at cooler temperatures (0c to +3c)</a:t>
            </a:r>
          </a:p>
          <a:p>
            <a:pPr lvl="1"/>
            <a:r>
              <a:rPr lang="en-US" dirty="0"/>
              <a:t>Future work will include developing a method to eliminate all freezing rain cases that may not have ice present  </a:t>
            </a:r>
          </a:p>
          <a:p>
            <a:r>
              <a:rPr lang="en-US" dirty="0"/>
              <a:t>Drift of weather balloon and unknown exact launch time may introduce some errors given transitory nature of sleet/freezing rain</a:t>
            </a:r>
          </a:p>
          <a:p>
            <a:r>
              <a:rPr lang="en-US" dirty="0"/>
              <a:t>Goal of this research is to isolate the role of this one factor (Maximum Temperature aloft) on observed precipitation type</a:t>
            </a:r>
          </a:p>
          <a:p>
            <a:pPr lvl="1"/>
            <a:r>
              <a:rPr lang="en-US" dirty="0"/>
              <a:t>Not intended to propose a complete precipitation type strategy as other factors are also important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1802427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Distribution</a:t>
            </a:r>
          </a:p>
        </p:txBody>
      </p:sp>
      <p:sp>
        <p:nvSpPr>
          <p:cNvPr id="4" name="TextBox 3"/>
          <p:cNvSpPr txBox="1"/>
          <p:nvPr/>
        </p:nvSpPr>
        <p:spPr>
          <a:xfrm>
            <a:off x="6248400" y="1981200"/>
            <a:ext cx="3048000" cy="3693319"/>
          </a:xfrm>
          <a:prstGeom prst="rect">
            <a:avLst/>
          </a:prstGeom>
          <a:noFill/>
        </p:spPr>
        <p:txBody>
          <a:bodyPr wrap="square" rtlCol="0">
            <a:spAutoFit/>
          </a:bodyPr>
          <a:lstStyle/>
          <a:p>
            <a:endParaRPr lang="en-US" dirty="0"/>
          </a:p>
          <a:p>
            <a:pPr marL="285750" indent="-285750">
              <a:buFont typeface="Arial" panose="020B0604020202020204" pitchFamily="34" charset="0"/>
              <a:buChar char="•"/>
            </a:pPr>
            <a:r>
              <a:rPr lang="en-US" dirty="0"/>
              <a:t>75% of sleet events have a </a:t>
            </a:r>
            <a:r>
              <a:rPr lang="en-US" dirty="0" err="1"/>
              <a:t>MaxT</a:t>
            </a:r>
            <a:r>
              <a:rPr lang="en-US" dirty="0"/>
              <a:t> aloft less than +3.6c</a:t>
            </a:r>
          </a:p>
          <a:p>
            <a:pPr marL="285750" indent="-285750">
              <a:buFont typeface="Arial" panose="020B0604020202020204" pitchFamily="34" charset="0"/>
              <a:buChar char="•"/>
            </a:pPr>
            <a:r>
              <a:rPr lang="en-US" dirty="0"/>
              <a:t>75% of freezing rain events have a </a:t>
            </a:r>
            <a:r>
              <a:rPr lang="en-US" dirty="0" err="1"/>
              <a:t>MaxT</a:t>
            </a:r>
            <a:r>
              <a:rPr lang="en-US" dirty="0"/>
              <a:t> aloft greater than +2.2c</a:t>
            </a:r>
          </a:p>
          <a:p>
            <a:pPr marL="285750" indent="-285750">
              <a:buFont typeface="Arial" panose="020B0604020202020204" pitchFamily="34" charset="0"/>
              <a:buChar char="•"/>
            </a:pPr>
            <a:r>
              <a:rPr lang="en-US" dirty="0"/>
              <a:t>Thus biggest overlap between  roughly +2c and +3.5c</a:t>
            </a:r>
          </a:p>
          <a:p>
            <a:pPr marL="285750" indent="-285750">
              <a:buFont typeface="Arial" panose="020B0604020202020204" pitchFamily="34" charset="0"/>
              <a:buChar char="•"/>
            </a:pPr>
            <a:r>
              <a:rPr lang="en-US" dirty="0"/>
              <a:t>Colder than +2c mainly sleet</a:t>
            </a:r>
          </a:p>
          <a:p>
            <a:pPr marL="285750" indent="-285750">
              <a:buFont typeface="Arial" panose="020B0604020202020204" pitchFamily="34" charset="0"/>
              <a:buChar char="•"/>
            </a:pPr>
            <a:r>
              <a:rPr lang="en-US" dirty="0"/>
              <a:t>Warmer than +3.5c mainly freezing rain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790102997"/>
              </p:ext>
            </p:extLst>
          </p:nvPr>
        </p:nvGraphicFramePr>
        <p:xfrm>
          <a:off x="0" y="1828800"/>
          <a:ext cx="6248400" cy="4343400"/>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918737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r>
              <a:rPr lang="en-US" sz="3200" dirty="0"/>
              <a:t>Binned Probability – Not Normalized</a:t>
            </a:r>
          </a:p>
        </p:txBody>
      </p:sp>
      <p:graphicFrame>
        <p:nvGraphicFramePr>
          <p:cNvPr id="5" name="Chart 4"/>
          <p:cNvGraphicFramePr>
            <a:graphicFrameLocks/>
          </p:cNvGraphicFramePr>
          <p:nvPr>
            <p:extLst>
              <p:ext uri="{D42A27DB-BD31-4B8C-83A1-F6EECF244321}">
                <p14:modId xmlns:p14="http://schemas.microsoft.com/office/powerpoint/2010/main" val="1637282036"/>
              </p:ext>
            </p:extLst>
          </p:nvPr>
        </p:nvGraphicFramePr>
        <p:xfrm>
          <a:off x="152400" y="1371600"/>
          <a:ext cx="6496050" cy="519684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
        <p:nvSpPr>
          <p:cNvPr id="11" name="TextBox 10"/>
          <p:cNvSpPr txBox="1"/>
          <p:nvPr/>
        </p:nvSpPr>
        <p:spPr>
          <a:xfrm>
            <a:off x="6248400" y="1828800"/>
            <a:ext cx="2895600" cy="2585323"/>
          </a:xfrm>
          <a:prstGeom prst="rect">
            <a:avLst/>
          </a:prstGeom>
          <a:noFill/>
        </p:spPr>
        <p:txBody>
          <a:bodyPr wrap="square" rtlCol="0">
            <a:spAutoFit/>
          </a:bodyPr>
          <a:lstStyle/>
          <a:p>
            <a:pPr marL="742950" lvl="1" indent="-285750">
              <a:buFont typeface="Arial" panose="020B0604020202020204" pitchFamily="34" charset="0"/>
              <a:buChar char="•"/>
            </a:pPr>
            <a:r>
              <a:rPr lang="en-US" dirty="0">
                <a:effectLst/>
              </a:rPr>
              <a:t>Sleet has a max probability of only 46%</a:t>
            </a:r>
          </a:p>
          <a:p>
            <a:pPr marL="742950" lvl="1" indent="-285750">
              <a:buFont typeface="Arial" panose="020B0604020202020204" pitchFamily="34" charset="0"/>
              <a:buChar char="•"/>
            </a:pPr>
            <a:r>
              <a:rPr lang="en-US" dirty="0">
                <a:effectLst/>
              </a:rPr>
              <a:t>Sleet probabilities likely biased too low given the distribution in the data set</a:t>
            </a:r>
          </a:p>
          <a:p>
            <a:endParaRPr lang="en-US" dirty="0">
              <a:effectLst/>
            </a:endParaRPr>
          </a:p>
        </p:txBody>
      </p:sp>
    </p:spTree>
    <p:extLst>
      <p:ext uri="{BB962C8B-B14F-4D97-AF65-F5344CB8AC3E}">
        <p14:creationId xmlns:p14="http://schemas.microsoft.com/office/powerpoint/2010/main" val="3668207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Binned Probability - Normalized</a:t>
            </a:r>
          </a:p>
        </p:txBody>
      </p:sp>
      <p:graphicFrame>
        <p:nvGraphicFramePr>
          <p:cNvPr id="5" name="Chart 4"/>
          <p:cNvGraphicFramePr>
            <a:graphicFrameLocks/>
          </p:cNvGraphicFramePr>
          <p:nvPr>
            <p:extLst>
              <p:ext uri="{D42A27DB-BD31-4B8C-83A1-F6EECF244321}">
                <p14:modId xmlns:p14="http://schemas.microsoft.com/office/powerpoint/2010/main" val="3000378589"/>
              </p:ext>
            </p:extLst>
          </p:nvPr>
        </p:nvGraphicFramePr>
        <p:xfrm>
          <a:off x="152400" y="1384656"/>
          <a:ext cx="6492240" cy="519379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Tree>
    <p:extLst>
      <p:ext uri="{BB962C8B-B14F-4D97-AF65-F5344CB8AC3E}">
        <p14:creationId xmlns:p14="http://schemas.microsoft.com/office/powerpoint/2010/main" val="285939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Binned Probability - Normalized</a:t>
            </a:r>
          </a:p>
        </p:txBody>
      </p:sp>
      <p:graphicFrame>
        <p:nvGraphicFramePr>
          <p:cNvPr id="4" name="Chart 3"/>
          <p:cNvGraphicFramePr>
            <a:graphicFrameLocks/>
          </p:cNvGraphicFramePr>
          <p:nvPr>
            <p:extLst>
              <p:ext uri="{D42A27DB-BD31-4B8C-83A1-F6EECF244321}">
                <p14:modId xmlns:p14="http://schemas.microsoft.com/office/powerpoint/2010/main" val="3464744010"/>
              </p:ext>
            </p:extLst>
          </p:nvPr>
        </p:nvGraphicFramePr>
        <p:xfrm>
          <a:off x="152400" y="1382381"/>
          <a:ext cx="6492240" cy="5193792"/>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
        <p:nvSpPr>
          <p:cNvPr id="8" name="TextBox 7"/>
          <p:cNvSpPr txBox="1"/>
          <p:nvPr/>
        </p:nvSpPr>
        <p:spPr>
          <a:xfrm>
            <a:off x="6248400" y="1828800"/>
            <a:ext cx="2895600" cy="4770537"/>
          </a:xfrm>
          <a:prstGeom prst="rect">
            <a:avLst/>
          </a:prstGeom>
          <a:noFill/>
        </p:spPr>
        <p:txBody>
          <a:bodyPr wrap="square" rtlCol="0">
            <a:spAutoFit/>
          </a:bodyPr>
          <a:lstStyle/>
          <a:p>
            <a:pPr marL="742950" lvl="1" indent="-285750">
              <a:buFont typeface="Arial" panose="020B0604020202020204" pitchFamily="34" charset="0"/>
              <a:buChar char="•"/>
            </a:pPr>
            <a:r>
              <a:rPr lang="en-US" sz="1600" dirty="0"/>
              <a:t>Sleet max probability is 63% and is highest probability precipitation type between 0c and +2c</a:t>
            </a:r>
          </a:p>
          <a:p>
            <a:pPr marL="742950" lvl="1" indent="-285750">
              <a:buFont typeface="Arial" panose="020B0604020202020204" pitchFamily="34" charset="0"/>
              <a:buChar char="•"/>
            </a:pPr>
            <a:r>
              <a:rPr lang="en-US" sz="1600" dirty="0"/>
              <a:t>If assume a precipitation type becomes dominant at a 60% probability…no type is dominant between +0.5c and +3c</a:t>
            </a:r>
          </a:p>
          <a:p>
            <a:pPr marL="742950" lvl="1" indent="-285750">
              <a:buFont typeface="Arial" panose="020B0604020202020204" pitchFamily="34" charset="0"/>
              <a:buChar char="•"/>
            </a:pPr>
            <a:r>
              <a:rPr lang="en-US" sz="1600" dirty="0"/>
              <a:t>Sleet is dominant between +0c and +0.5c</a:t>
            </a:r>
          </a:p>
          <a:p>
            <a:pPr marL="742950" lvl="1" indent="-285750">
              <a:buFont typeface="Arial" panose="020B0604020202020204" pitchFamily="34" charset="0"/>
              <a:buChar char="•"/>
            </a:pPr>
            <a:r>
              <a:rPr lang="en-US" sz="1600" dirty="0"/>
              <a:t>Freezing rain generally becomes dominant at &gt; +3C, although some probability of sleet remains</a:t>
            </a:r>
          </a:p>
          <a:p>
            <a:endParaRPr lang="en-US" sz="1600" dirty="0">
              <a:effectLst/>
            </a:endParaRPr>
          </a:p>
        </p:txBody>
      </p:sp>
    </p:spTree>
    <p:extLst>
      <p:ext uri="{BB962C8B-B14F-4D97-AF65-F5344CB8AC3E}">
        <p14:creationId xmlns:p14="http://schemas.microsoft.com/office/powerpoint/2010/main" val="3245854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Probability 00hr Perturbed</a:t>
            </a:r>
          </a:p>
        </p:txBody>
      </p:sp>
      <p:graphicFrame>
        <p:nvGraphicFramePr>
          <p:cNvPr id="6" name="Chart 5"/>
          <p:cNvGraphicFramePr>
            <a:graphicFrameLocks/>
          </p:cNvGraphicFramePr>
          <p:nvPr>
            <p:extLst>
              <p:ext uri="{D42A27DB-BD31-4B8C-83A1-F6EECF244321}">
                <p14:modId xmlns:p14="http://schemas.microsoft.com/office/powerpoint/2010/main" val="2593474271"/>
              </p:ext>
            </p:extLst>
          </p:nvPr>
        </p:nvGraphicFramePr>
        <p:xfrm>
          <a:off x="152400" y="1382381"/>
          <a:ext cx="6492240" cy="519379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036" y="144466"/>
            <a:ext cx="801528" cy="80962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57639" y="163558"/>
            <a:ext cx="801121" cy="790533"/>
          </a:xfrm>
          <a:prstGeom prst="rect">
            <a:avLst/>
          </a:prstGeom>
        </p:spPr>
      </p:pic>
      <p:sp>
        <p:nvSpPr>
          <p:cNvPr id="10" name="TextBox 9"/>
          <p:cNvSpPr txBox="1"/>
          <p:nvPr/>
        </p:nvSpPr>
        <p:spPr>
          <a:xfrm>
            <a:off x="6248400" y="1828800"/>
            <a:ext cx="2895600" cy="3954929"/>
          </a:xfrm>
          <a:prstGeom prst="rect">
            <a:avLst/>
          </a:prstGeom>
          <a:noFill/>
        </p:spPr>
        <p:txBody>
          <a:bodyPr wrap="square" rtlCol="0">
            <a:spAutoFit/>
          </a:bodyPr>
          <a:lstStyle/>
          <a:p>
            <a:pPr marL="742950" lvl="1" indent="-285750">
              <a:buFont typeface="Arial" panose="020B0604020202020204" pitchFamily="34" charset="0"/>
              <a:buChar char="•"/>
            </a:pPr>
            <a:r>
              <a:rPr lang="en-US" sz="1200" dirty="0"/>
              <a:t>2,526 snow cases…10,646 sleet and 39,469 freezing rain</a:t>
            </a:r>
          </a:p>
          <a:p>
            <a:pPr marL="742950" lvl="1" indent="-285750">
              <a:buFont typeface="Arial" panose="020B0604020202020204" pitchFamily="34" charset="0"/>
              <a:buChar char="•"/>
            </a:pPr>
            <a:r>
              <a:rPr lang="en-US" sz="1200" dirty="0"/>
              <a:t>More cases so probability curves are smoother</a:t>
            </a:r>
          </a:p>
          <a:p>
            <a:pPr marL="742950" lvl="1" indent="-285750">
              <a:buFont typeface="Arial" panose="020B0604020202020204" pitchFamily="34" charset="0"/>
              <a:buChar char="•"/>
            </a:pPr>
            <a:r>
              <a:rPr lang="en-US" sz="1200" dirty="0"/>
              <a:t>Sleet probabilities decrease with a max of 54% between +0.5c and +1c and is only most likely between 0c and +1.5c (0.5c less than non-perturbed data)</a:t>
            </a:r>
          </a:p>
          <a:p>
            <a:pPr marL="742950" lvl="1" indent="-285750">
              <a:buFont typeface="Arial" panose="020B0604020202020204" pitchFamily="34" charset="0"/>
              <a:buChar char="•"/>
            </a:pPr>
            <a:r>
              <a:rPr lang="en-US" sz="1200" dirty="0"/>
              <a:t>Freezing rain probability still become dominant at +3c </a:t>
            </a:r>
          </a:p>
          <a:p>
            <a:pPr marL="742950" lvl="1" indent="-285750">
              <a:buFont typeface="Arial" panose="020B0604020202020204" pitchFamily="34" charset="0"/>
              <a:buChar char="•"/>
            </a:pPr>
            <a:r>
              <a:rPr lang="en-US" sz="1200" dirty="0"/>
              <a:t>Sleet probability stays around 30% from +3c to +5.5c and between 10%-20% between +5.5c and +6.5c</a:t>
            </a:r>
          </a:p>
          <a:p>
            <a:pPr marL="742950" lvl="1" indent="-285750">
              <a:buFont typeface="Arial" panose="020B0604020202020204" pitchFamily="34" charset="0"/>
              <a:buChar char="•"/>
            </a:pPr>
            <a:r>
              <a:rPr lang="en-US" sz="1200" dirty="0"/>
              <a:t>Surface based cold layer could be playing a factor here. Future work will include a way to isolate those cases</a:t>
            </a:r>
          </a:p>
          <a:p>
            <a:endParaRPr lang="en-US" sz="1100" dirty="0">
              <a:effectLst/>
            </a:endParaRPr>
          </a:p>
        </p:txBody>
      </p:sp>
    </p:spTree>
    <p:extLst>
      <p:ext uri="{BB962C8B-B14F-4D97-AF65-F5344CB8AC3E}">
        <p14:creationId xmlns:p14="http://schemas.microsoft.com/office/powerpoint/2010/main" val="3512459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26055</TotalTime>
  <Words>1761</Words>
  <Application>Microsoft Office PowerPoint</Application>
  <PresentationFormat>On-screen Show (4:3)</PresentationFormat>
  <Paragraphs>172</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Determining Precipitation Type from Maximum Temperature in the Lower Atmosphere</vt:lpstr>
      <vt:lpstr>Background</vt:lpstr>
      <vt:lpstr>Research Overview</vt:lpstr>
      <vt:lpstr>Potential Sources of Error</vt:lpstr>
      <vt:lpstr>Distribution</vt:lpstr>
      <vt:lpstr>Binned Probability – Not Normalized</vt:lpstr>
      <vt:lpstr>Binned Probability - Normalized</vt:lpstr>
      <vt:lpstr>Binned Probability - Normalized</vt:lpstr>
      <vt:lpstr>Probability 00hr Perturbed</vt:lpstr>
      <vt:lpstr>All Cases Perturbed</vt:lpstr>
      <vt:lpstr>All Cases Perturbed</vt:lpstr>
      <vt:lpstr>Summary of Results</vt:lpstr>
      <vt:lpstr>Summary of Results</vt:lpstr>
      <vt:lpstr>Application</vt:lpstr>
      <vt:lpstr>Additional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Determining Precipitation Type from Maximum Temperature in the Lower Atmosphere</dc:title>
  <dc:creator>HPC Forecaster</dc:creator>
  <cp:lastModifiedBy>Marc</cp:lastModifiedBy>
  <cp:revision>95</cp:revision>
  <dcterms:created xsi:type="dcterms:W3CDTF">2015-06-10T13:11:29Z</dcterms:created>
  <dcterms:modified xsi:type="dcterms:W3CDTF">2016-10-17T00:36:26Z</dcterms:modified>
</cp:coreProperties>
</file>