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2" r:id="rId4"/>
    <p:sldId id="263" r:id="rId5"/>
    <p:sldId id="265" r:id="rId6"/>
    <p:sldId id="277" r:id="rId7"/>
    <p:sldId id="278" r:id="rId8"/>
    <p:sldId id="279" r:id="rId9"/>
    <p:sldId id="280" r:id="rId10"/>
    <p:sldId id="281" r:id="rId11"/>
    <p:sldId id="282" r:id="rId12"/>
    <p:sldId id="274" r:id="rId13"/>
    <p:sldId id="275" r:id="rId14"/>
    <p:sldId id="273" r:id="rId15"/>
    <p:sldId id="276" r:id="rId16"/>
    <p:sldId id="268" r:id="rId17"/>
    <p:sldId id="272" r:id="rId18"/>
    <p:sldId id="264" r:id="rId19"/>
    <p:sldId id="284" r:id="rId20"/>
    <p:sldId id="288" r:id="rId21"/>
    <p:sldId id="289" r:id="rId22"/>
    <p:sldId id="290" r:id="rId23"/>
    <p:sldId id="261" r:id="rId24"/>
    <p:sldId id="270" r:id="rId25"/>
    <p:sldId id="258" r:id="rId26"/>
    <p:sldId id="259" r:id="rId27"/>
    <p:sldId id="283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3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A114E-412E-4C74-BF8F-3C6DFAA2665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5F66-F5BA-43CD-9B10-01BA9490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4a8fee73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4a8fee73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4a8fee73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4a8fee73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4a8fee73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4a8fee73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4a8fee73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4a8fee73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4a8fee73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4a8fee73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4a8fee7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4a8fee7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AEE2-4386-454C-B866-0C990B08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4B3F7-FDAF-4D6E-AFA3-516ABC948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DF31-7795-44DA-A00F-F0249038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01AA-2E70-4B9F-A317-2721AA10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A3B1-F480-4ACA-85FD-D290EC4C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9B43-2FF8-420A-A95E-F822C9AC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2E267-C462-42F8-A91B-F9A0BB2D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3869B-0073-43DC-A6CE-F7435E66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04D8-D7B0-406C-A852-2B7A3F17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A591B-38BE-4512-A23D-92D9FF57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59C55-483C-48AD-8586-4414320B2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CDE8A-9469-4DE2-A0B7-2FD1CE8B5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B619-2E83-46F7-954C-EF570FD2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147A-6BFC-42AA-A7F6-B37095E5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96BA-8994-4FEA-BBC3-05ED2F43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F783-B10B-4812-990B-A047B5D9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8AD7-D498-4D3B-8BA2-5948B3983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54D8F-08B6-48EE-8F3D-451D62BC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ABAD-7C1B-4827-AF86-4F5A073F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BC9C3-5BD0-44D1-833A-6712E82D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E81A-9B9B-4517-8F13-D8C307DA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1F9B0-E910-40CB-B7D8-BEFB040F9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F30D0-2ED6-4473-BFC9-49D56B14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7056D-1189-40A3-9032-2632DCA3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8FCDB-709D-43A8-BE6A-4F0928DE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7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8154-D228-43F6-BDA7-5709EEA8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5935-4677-4C1C-A6EF-D2509A26A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8BBA7-AF5B-4FD1-B5F1-C8E4EEAEC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DF1A6-48C6-4AB7-880B-2C0B639E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495DD-64C8-4D1C-94F0-38D888EA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69C73-B6ED-47F6-9B5C-C4F43AB9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8589-AF6C-48CD-B9FD-FA89693C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391C-9DEF-474B-895A-67D5C46C8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E2895-66E9-4590-A6D8-F3C8C188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931C1-9621-41B9-A5CB-B9F7A15BD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C0AE0-72AE-4D42-8702-E398609A1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36783-9383-4C09-82C4-37E4570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05F0E-8219-46D5-B9DA-29069B9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D8DE3-F31D-455F-B627-3482F62B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2207-49FC-4464-A2B7-D315931C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98A1B-956A-40F1-B9CE-403A3EF5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E42C6-EEFE-4B8E-8C5E-BC0AED3B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70243-D79F-4881-A29E-3D15BCEF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AC0E7-1F9C-4ADC-931C-14560AB2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5AEBC-0A7C-4839-B7BF-8B08853E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5B949-72EC-429F-B340-70E6D5C2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0B39-AE41-4381-A858-48B6DC2F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54B7-EECA-48FE-8624-38EAB5BA8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4E33D-D5DB-4679-8DEF-CB8F5DEE6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66727-EDDD-4DCC-AF83-48EAC7EB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8C653-0A15-4FDF-A0DF-073ED04F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3DBA5-37E8-4EAE-8A00-59E38C99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8EC0-8C37-4B1E-9A4A-944275B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FD763-E809-4B07-A90A-C8CD735F2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EF41C-47DE-4BBB-ADF3-CEDBCE49E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75337-0DAC-43AB-A5BC-F5CDF015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1D8A-4723-404E-9651-2913553B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B2CDB-4552-4C2B-82EB-D04C9965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9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EE84C-9B8B-419D-9E2F-8E47364A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5894-66B2-4B1C-9EF0-9CD02E39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85C7A-B953-4207-8400-B32151438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4776-5976-4996-9273-242E56FEDCC7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A375-CFCD-4DD6-BED8-77954390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6148-9C3C-4B18-8C9C-2291FD2D5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133A-E25B-4530-B8EE-89846F94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0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FF3D-63E5-4CEC-827D-FEF7C7911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55" y="2295553"/>
            <a:ext cx="10921041" cy="2387600"/>
          </a:xfrm>
        </p:spPr>
        <p:txBody>
          <a:bodyPr>
            <a:no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Presenting Probabilistic Forecast Information for Decision Support Applications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 err="1"/>
              <a:t>VLab</a:t>
            </a:r>
            <a:r>
              <a:rPr lang="en-US" sz="4000" dirty="0"/>
              <a:t> Forum – September 2020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4EC18-D643-4BE8-87FB-2BF38EBA5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8907"/>
            <a:ext cx="9144000" cy="1655762"/>
          </a:xfrm>
        </p:spPr>
        <p:txBody>
          <a:bodyPr/>
          <a:lstStyle/>
          <a:p>
            <a:r>
              <a:rPr lang="en-US" sz="3200" dirty="0"/>
              <a:t>Greg E. Mann, Ph.D.</a:t>
            </a:r>
          </a:p>
          <a:p>
            <a:r>
              <a:rPr lang="en-US" dirty="0"/>
              <a:t>Science and Operations Officer – WFO Detroit</a:t>
            </a:r>
          </a:p>
        </p:txBody>
      </p:sp>
    </p:spTree>
    <p:extLst>
      <p:ext uri="{BB962C8B-B14F-4D97-AF65-F5344CB8AC3E}">
        <p14:creationId xmlns:p14="http://schemas.microsoft.com/office/powerpoint/2010/main" val="220514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152715"/>
            <a:ext cx="8515350" cy="5705285"/>
          </a:xfrm>
          <a:prstGeom prst="rect">
            <a:avLst/>
          </a:prstGeom>
        </p:spPr>
      </p:pic>
      <p:sp>
        <p:nvSpPr>
          <p:cNvPr id="362" name="Google Shape;362;g64a8fee733_0_84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72 hr pSnow window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2152650" y="74184"/>
            <a:ext cx="7886700" cy="76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/>
              <a:t>Snow Liquid Ratio (SLR)</a:t>
            </a:r>
            <a:endParaRPr/>
          </a:p>
        </p:txBody>
      </p:sp>
      <p:pic>
        <p:nvPicPr>
          <p:cNvPr id="229" name="Google Shape;22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609" b="2402"/>
          <a:stretch/>
        </p:blipFill>
        <p:spPr>
          <a:xfrm>
            <a:off x="1527533" y="1079581"/>
            <a:ext cx="9157882" cy="542182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6561000" y="902150"/>
            <a:ext cx="4026300" cy="5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6527575" y="1079581"/>
            <a:ext cx="4026300" cy="537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6703000" y="1263356"/>
            <a:ext cx="3541800" cy="3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Gray is the total probability of precipitation (note the scale is compressed at the top).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endParaRPr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All the other colors in the column for each hour must add up to the total probability of precipitation.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endParaRPr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This graphic, whenever used, will be annotated with trends, and the most likely character of the precipitation.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1BEA-2F9A-4B4C-B74D-F063455C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Decision Aids – Marine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A2A005-649C-4250-A245-72ED0631D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" y="1855693"/>
            <a:ext cx="6494534" cy="435133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D730394-1DD8-4F46-9832-A877FEBA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4" y="2492188"/>
            <a:ext cx="64945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3401-FEE4-42D0-91FA-53AA0636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Wind Rose - Marine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CAB430E-2A39-48FA-B2E7-6B18A6A58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5" b="-5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522E4520-7801-47A1-8CF7-A75852956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5" b="-5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8BE7679A-68D9-4FA6-B06A-65392CB4C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-5" b="-5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1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1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79F0DA-00D5-4E13-B39C-05755BF708FE}"/>
              </a:ext>
            </a:extLst>
          </p:cNvPr>
          <p:cNvGrpSpPr/>
          <p:nvPr/>
        </p:nvGrpSpPr>
        <p:grpSpPr>
          <a:xfrm>
            <a:off x="105533" y="1714863"/>
            <a:ext cx="6494534" cy="4351338"/>
            <a:chOff x="105533" y="1714863"/>
            <a:chExt cx="6494534" cy="4351338"/>
          </a:xfrm>
        </p:grpSpPr>
        <p:pic>
          <p:nvPicPr>
            <p:cNvPr id="6" name="Content Placeholder 4" descr="A screenshot of a cell phone screen with text&#10;&#10;Description automatically generated">
              <a:extLst>
                <a:ext uri="{FF2B5EF4-FFF2-40B4-BE49-F238E27FC236}">
                  <a16:creationId xmlns:a16="http://schemas.microsoft.com/office/drawing/2014/main" id="{DE8BC47B-D096-4E4D-AF5C-DB392B0BF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3" y="1714863"/>
              <a:ext cx="6494534" cy="435133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FA4AEB-6E97-4138-A215-F01AB9470E54}"/>
                </a:ext>
              </a:extLst>
            </p:cNvPr>
            <p:cNvSpPr txBox="1"/>
            <p:nvPr/>
          </p:nvSpPr>
          <p:spPr>
            <a:xfrm>
              <a:off x="1507104" y="1980697"/>
              <a:ext cx="2455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Arial Narrow" panose="020B0606020202030204" pitchFamily="34" charset="0"/>
                </a:rPr>
                <a:t>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9D6AA9-1CFB-411E-BF47-59939B4E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Decision Aids – Wind Direction Delta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64E6CED-FCA9-4DE2-B37B-D0454BBDF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66" y="2506662"/>
            <a:ext cx="6494534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E843E3-D3B4-4DA3-919C-C9130A7E40B5}"/>
              </a:ext>
            </a:extLst>
          </p:cNvPr>
          <p:cNvSpPr txBox="1"/>
          <p:nvPr/>
        </p:nvSpPr>
        <p:spPr>
          <a:xfrm>
            <a:off x="7090834" y="2772322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Arial Narrow" panose="020B0606020202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5034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137FC-F0BA-4AE6-AAAF-705EE345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Wind Rose</a:t>
            </a:r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30B636DF-AF84-46C9-85CE-17FA9A74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8" y="2615614"/>
            <a:ext cx="3905905" cy="3905905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4643B17-655E-450D-BF2E-A4813F14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96" y="2615615"/>
            <a:ext cx="3905906" cy="3905906"/>
          </a:xfrm>
          <a:prstGeom prst="rect">
            <a:avLst/>
          </a:prstGeom>
        </p:spPr>
      </p:pic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A2B557F-CA81-430F-BB73-B9987D6D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0" y="2615613"/>
            <a:ext cx="3905906" cy="39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64A0-90EC-4DD8-A4B0-6402A1F0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Definable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086D-7725-4CEB-AD02-3AA8BC60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Internal support for Center Weather Service Unit at FAA Cleveland Center</a:t>
            </a:r>
          </a:p>
          <a:p>
            <a:r>
              <a:rPr lang="en-US" dirty="0"/>
              <a:t>Traffic Flow for airfield is highly directionally dependent for speeds greater than 6 knots</a:t>
            </a:r>
          </a:p>
          <a:p>
            <a:pPr lvl="1"/>
            <a:r>
              <a:rPr lang="en-US" dirty="0"/>
              <a:t>Impacts arrival flow rates and resultant National Airspace routing</a:t>
            </a:r>
          </a:p>
          <a:p>
            <a:r>
              <a:rPr lang="en-US" dirty="0"/>
              <a:t>Map ensemble winds to airfield flow decision thresholds 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F6EF70B-7D8A-4D1D-AA70-2F92AE668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25" y="1422213"/>
            <a:ext cx="5257799" cy="525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6567-B564-428F-9BE9-5F0B59D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Decision Aids – Airport Traffic Flow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ABB2184-3855-4DDE-AF4E-80A668690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2085602"/>
            <a:ext cx="4356776" cy="4351338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E223B4-48E2-4711-9783-383D5A511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98" y="2178423"/>
            <a:ext cx="7954838" cy="4441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C64A57-E214-4ED7-85D1-29753B69C9C9}"/>
              </a:ext>
            </a:extLst>
          </p:cNvPr>
          <p:cNvSpPr txBox="1"/>
          <p:nvPr/>
        </p:nvSpPr>
        <p:spPr>
          <a:xfrm>
            <a:off x="6238347" y="2448456"/>
            <a:ext cx="245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 Narrow" panose="020B0606020202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5701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AB7C-AC09-4A76-ADAD-D14E1C15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PQPF - Convection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3C2B-9036-4182-80B0-760C05A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50721" cy="4351338"/>
          </a:xfrm>
        </p:spPr>
        <p:txBody>
          <a:bodyPr/>
          <a:lstStyle/>
          <a:p>
            <a:r>
              <a:rPr lang="en-US" dirty="0"/>
              <a:t>Filter ensemble output using other diagnostics</a:t>
            </a:r>
          </a:p>
          <a:p>
            <a:r>
              <a:rPr lang="en-US" dirty="0"/>
              <a:t>Example PQPF where MUCAPE &gt; 100 J/kg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B21B172-53F7-4A4D-98EA-5402C1A7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96" y="1526875"/>
            <a:ext cx="7956904" cy="533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6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2F69-A963-41E9-AB4A-CE6C92E6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1h PQPF – DCA w/ animated trend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2A5904-4C4A-45B0-ABAB-29BE525B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" y="1879413"/>
            <a:ext cx="6061991" cy="4061534"/>
          </a:xfr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47FE4600-8FA1-41F2-9150-4E68BBF43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64" y="1879413"/>
            <a:ext cx="6061991" cy="40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AABD-1D59-48CD-94A3-AC1F107D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WFO Detroit – DSS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5E30-D779-4E0D-AA5D-99270F0F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1431984"/>
            <a:ext cx="10998679" cy="522760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Premise: timeseries layered threshold probability presentation</a:t>
            </a:r>
          </a:p>
          <a:p>
            <a:pPr lvl="1"/>
            <a:r>
              <a:rPr lang="en-US" sz="2800" dirty="0"/>
              <a:t>Condenses information for ease of use and direct application to forecaster and client needs</a:t>
            </a:r>
          </a:p>
          <a:p>
            <a:r>
              <a:rPr lang="en-US" sz="3200" dirty="0"/>
              <a:t>Primary clients</a:t>
            </a:r>
          </a:p>
          <a:p>
            <a:pPr lvl="1"/>
            <a:r>
              <a:rPr lang="en-US" sz="2800" dirty="0"/>
              <a:t>Transportation Sector</a:t>
            </a:r>
          </a:p>
          <a:p>
            <a:pPr lvl="2"/>
            <a:r>
              <a:rPr lang="en-US" sz="2400" dirty="0"/>
              <a:t>Wayne County Airport Authority (WCAA) – Detroit Metro Airport (DTW)</a:t>
            </a:r>
          </a:p>
          <a:p>
            <a:pPr lvl="2"/>
            <a:r>
              <a:rPr lang="en-US" sz="2400" dirty="0"/>
              <a:t>Michigan Department of Transportation (MDOT)</a:t>
            </a:r>
          </a:p>
          <a:p>
            <a:pPr lvl="3"/>
            <a:r>
              <a:rPr lang="en-US" sz="2000" dirty="0"/>
              <a:t>Supporting county/municipal road departments</a:t>
            </a:r>
          </a:p>
          <a:p>
            <a:pPr lvl="2"/>
            <a:r>
              <a:rPr lang="en-US" sz="2200" dirty="0"/>
              <a:t>Cleveland Center Weather Service Unit (CWSU ZOB) – FAA Detroit TRACON (D21)</a:t>
            </a:r>
          </a:p>
          <a:p>
            <a:pPr lvl="1"/>
            <a:r>
              <a:rPr lang="en-US" sz="2800" dirty="0"/>
              <a:t>Homeland Security</a:t>
            </a:r>
          </a:p>
          <a:p>
            <a:pPr lvl="2"/>
            <a:r>
              <a:rPr lang="en-US" sz="2400" dirty="0"/>
              <a:t>U.S. Coast Guard – Sector Detroit</a:t>
            </a:r>
          </a:p>
          <a:p>
            <a:pPr lvl="2"/>
            <a:r>
              <a:rPr lang="en-US" sz="2400" dirty="0"/>
              <a:t>City of Detroit DHS</a:t>
            </a:r>
          </a:p>
          <a:p>
            <a:pPr lvl="1"/>
            <a:r>
              <a:rPr lang="en-US" sz="2800" dirty="0"/>
              <a:t>Water Management</a:t>
            </a:r>
          </a:p>
          <a:p>
            <a:pPr lvl="2"/>
            <a:r>
              <a:rPr lang="en-US" sz="2400" dirty="0"/>
              <a:t>Detroit Water and Sewage</a:t>
            </a:r>
          </a:p>
          <a:p>
            <a:pPr lvl="2"/>
            <a:r>
              <a:rPr lang="en-US" sz="2400" dirty="0"/>
              <a:t>Michigan Department of Environment Great Lakes and Energy (EGLE) – local district</a:t>
            </a:r>
          </a:p>
        </p:txBody>
      </p:sp>
    </p:spTree>
    <p:extLst>
      <p:ext uri="{BB962C8B-B14F-4D97-AF65-F5344CB8AC3E}">
        <p14:creationId xmlns:p14="http://schemas.microsoft.com/office/powerpoint/2010/main" val="325235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2F69-A963-41E9-AB4A-CE6C92E6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6h PQPF – DCA w/ animated trend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02A5904-4C4A-45B0-ABAB-29BE525B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7" y="1879413"/>
            <a:ext cx="6061991" cy="4061533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FE4600-8FA1-41F2-9150-4E68BBF43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4964" y="1879413"/>
            <a:ext cx="6061991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2F69-A963-41E9-AB4A-CE6C92E6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12h PQPF – DCA w/ animated trend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02A5904-4C4A-45B0-ABAB-29BE525B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7" y="1879413"/>
            <a:ext cx="6061991" cy="4061533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FE4600-8FA1-41F2-9150-4E68BBF43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4964" y="1879413"/>
            <a:ext cx="6061991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FE4600-8FA1-41F2-9150-4E68BBF43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872" y="742235"/>
            <a:ext cx="4670616" cy="5838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8E2F69-A963-41E9-AB4A-CE6C92E6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72h PQPF – DCA + NBM view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02A5904-4C4A-45B0-ABAB-29BE525B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14" y="1879413"/>
            <a:ext cx="6061989" cy="4061533"/>
          </a:xfrm>
        </p:spPr>
      </p:pic>
    </p:spTree>
    <p:extLst>
      <p:ext uri="{BB962C8B-B14F-4D97-AF65-F5344CB8AC3E}">
        <p14:creationId xmlns:p14="http://schemas.microsoft.com/office/powerpoint/2010/main" val="91522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D5B5-898F-4633-AE76-76D14F76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788F1-15FF-40AF-952D-ECA908B8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0226"/>
            <a:ext cx="11025753" cy="5374257"/>
          </a:xfrm>
        </p:spPr>
        <p:txBody>
          <a:bodyPr>
            <a:normAutofit fontScale="92500"/>
          </a:bodyPr>
          <a:lstStyle/>
          <a:p>
            <a:r>
              <a:rPr lang="en-US" dirty="0"/>
              <a:t>Layered information content provides greater context</a:t>
            </a:r>
          </a:p>
          <a:p>
            <a:pPr lvl="1"/>
            <a:r>
              <a:rPr lang="en-US" dirty="0"/>
              <a:t>Must maintain constant amplitude space to allow for comparative assessments</a:t>
            </a:r>
          </a:p>
          <a:p>
            <a:r>
              <a:rPr lang="en-US" dirty="0"/>
              <a:t>Timelines meet vast majority of WFO client needs more directly</a:t>
            </a:r>
          </a:p>
          <a:p>
            <a:r>
              <a:rPr lang="en-US" dirty="0"/>
              <a:t>While calibration is nice – ensemble information content depth has great value</a:t>
            </a:r>
          </a:p>
          <a:p>
            <a:pPr lvl="1"/>
            <a:r>
              <a:rPr lang="en-US" dirty="0"/>
              <a:t>Users will use uncalibrated single solution data in the absence of useable ensemble data</a:t>
            </a:r>
          </a:p>
          <a:p>
            <a:r>
              <a:rPr lang="en-US" dirty="0"/>
              <a:t>Interpretative services must include conditionality to aid decision process – includes informing the forecast process</a:t>
            </a:r>
          </a:p>
          <a:p>
            <a:r>
              <a:rPr lang="en-US" dirty="0"/>
              <a:t>Simplicity is not desired – rather clarity</a:t>
            </a:r>
          </a:p>
          <a:p>
            <a:pPr lvl="1"/>
            <a:r>
              <a:rPr lang="en-US" dirty="0"/>
              <a:t>Spectra of outcomes is necessary to enable decision-makers to appropriately apply portions of action plans or playbooks</a:t>
            </a:r>
          </a:p>
          <a:p>
            <a:r>
              <a:rPr lang="en-US" dirty="0"/>
              <a:t>Forecast spectra tendencies provide important additional value</a:t>
            </a:r>
          </a:p>
          <a:p>
            <a:r>
              <a:rPr lang="en-US" dirty="0"/>
              <a:t>Flexibility to extract and ask questions of the data is paramount</a:t>
            </a:r>
          </a:p>
        </p:txBody>
      </p:sp>
    </p:spTree>
    <p:extLst>
      <p:ext uri="{BB962C8B-B14F-4D97-AF65-F5344CB8AC3E}">
        <p14:creationId xmlns:p14="http://schemas.microsoft.com/office/powerpoint/2010/main" val="127218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F9F9-6A63-4DCE-8EB7-3BC592A4C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Briefings to WCAA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6A2A4-E179-4F83-A73D-9C86D645C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Airport Ground Operations Winter Weather Support</a:t>
            </a:r>
          </a:p>
        </p:txBody>
      </p:sp>
    </p:spTree>
    <p:extLst>
      <p:ext uri="{BB962C8B-B14F-4D97-AF65-F5344CB8AC3E}">
        <p14:creationId xmlns:p14="http://schemas.microsoft.com/office/powerpoint/2010/main" val="139855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EFC4-9405-40C9-B1C9-278CDE54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4DDF5-C7B3-4630-B3E5-9BE60BFAA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"/>
          <a:stretch/>
        </p:blipFill>
        <p:spPr>
          <a:xfrm>
            <a:off x="655608" y="-8519"/>
            <a:ext cx="11536392" cy="6866519"/>
          </a:xfrm>
        </p:spPr>
      </p:pic>
    </p:spTree>
    <p:extLst>
      <p:ext uri="{BB962C8B-B14F-4D97-AF65-F5344CB8AC3E}">
        <p14:creationId xmlns:p14="http://schemas.microsoft.com/office/powerpoint/2010/main" val="133872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E7AB-3F9A-45A2-921C-8DF1F496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24604-4CC1-4AEC-B623-AB7CF87E8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/>
          <a:stretch/>
        </p:blipFill>
        <p:spPr>
          <a:xfrm>
            <a:off x="838201" y="-10705"/>
            <a:ext cx="11245804" cy="6661671"/>
          </a:xfrm>
        </p:spPr>
      </p:pic>
    </p:spTree>
    <p:extLst>
      <p:ext uri="{BB962C8B-B14F-4D97-AF65-F5344CB8AC3E}">
        <p14:creationId xmlns:p14="http://schemas.microsoft.com/office/powerpoint/2010/main" val="219032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4a8fee733_0_0"/>
          <p:cNvSpPr/>
          <p:nvPr/>
        </p:nvSpPr>
        <p:spPr>
          <a:xfrm>
            <a:off x="4213750" y="4064525"/>
            <a:ext cx="1887900" cy="11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4" name="Google Shape;264;g64a8fee733_0_0"/>
          <p:cNvPicPr preferRelativeResize="0"/>
          <p:nvPr/>
        </p:nvPicPr>
        <p:blipFill rotWithShape="1">
          <a:blip r:embed="rId3">
            <a:alphaModFix/>
          </a:blip>
          <a:srcRect t="6044"/>
          <a:stretch/>
        </p:blipFill>
        <p:spPr>
          <a:xfrm>
            <a:off x="1705901" y="609600"/>
            <a:ext cx="8780201" cy="618715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64a8fee733_0_0"/>
          <p:cNvSpPr txBox="1"/>
          <p:nvPr/>
        </p:nvSpPr>
        <p:spPr>
          <a:xfrm>
            <a:off x="7099675" y="1332250"/>
            <a:ext cx="7313400" cy="58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2D3148-88C2-4ED1-AF2C-FB7AB5CAA386}"/>
              </a:ext>
            </a:extLst>
          </p:cNvPr>
          <p:cNvSpPr/>
          <p:nvPr/>
        </p:nvSpPr>
        <p:spPr>
          <a:xfrm>
            <a:off x="2095500" y="2720340"/>
            <a:ext cx="7848600" cy="346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5A066E-A889-448C-A8F2-5BBDAC9BD0CD}"/>
              </a:ext>
            </a:extLst>
          </p:cNvPr>
          <p:cNvSpPr/>
          <p:nvPr/>
        </p:nvSpPr>
        <p:spPr>
          <a:xfrm>
            <a:off x="8709660" y="5143500"/>
            <a:ext cx="1036320" cy="617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F0BF22-0788-432B-99A0-9E275E0321C8}"/>
              </a:ext>
            </a:extLst>
          </p:cNvPr>
          <p:cNvSpPr/>
          <p:nvPr/>
        </p:nvSpPr>
        <p:spPr>
          <a:xfrm>
            <a:off x="3528060" y="4015740"/>
            <a:ext cx="2735580" cy="1735026"/>
          </a:xfrm>
          <a:custGeom>
            <a:avLst/>
            <a:gdLst>
              <a:gd name="connsiteX0" fmla="*/ 83820 w 2735580"/>
              <a:gd name="connsiteY0" fmla="*/ 1303020 h 1699260"/>
              <a:gd name="connsiteX1" fmla="*/ 601980 w 2735580"/>
              <a:gd name="connsiteY1" fmla="*/ 76200 h 1699260"/>
              <a:gd name="connsiteX2" fmla="*/ 822960 w 2735580"/>
              <a:gd name="connsiteY2" fmla="*/ 0 h 1699260"/>
              <a:gd name="connsiteX3" fmla="*/ 2583180 w 2735580"/>
              <a:gd name="connsiteY3" fmla="*/ 7620 h 1699260"/>
              <a:gd name="connsiteX4" fmla="*/ 2727960 w 2735580"/>
              <a:gd name="connsiteY4" fmla="*/ 243840 h 1699260"/>
              <a:gd name="connsiteX5" fmla="*/ 2735580 w 2735580"/>
              <a:gd name="connsiteY5" fmla="*/ 1104900 h 1699260"/>
              <a:gd name="connsiteX6" fmla="*/ 2407920 w 2735580"/>
              <a:gd name="connsiteY6" fmla="*/ 1257300 h 1699260"/>
              <a:gd name="connsiteX7" fmla="*/ 922020 w 2735580"/>
              <a:gd name="connsiteY7" fmla="*/ 1303020 h 1699260"/>
              <a:gd name="connsiteX8" fmla="*/ 632460 w 2735580"/>
              <a:gd name="connsiteY8" fmla="*/ 1699260 h 1699260"/>
              <a:gd name="connsiteX9" fmla="*/ 129540 w 2735580"/>
              <a:gd name="connsiteY9" fmla="*/ 1684020 h 1699260"/>
              <a:gd name="connsiteX10" fmla="*/ 0 w 2735580"/>
              <a:gd name="connsiteY10" fmla="*/ 1630680 h 1699260"/>
              <a:gd name="connsiteX11" fmla="*/ 83820 w 2735580"/>
              <a:gd name="connsiteY11" fmla="*/ 1303020 h 1699260"/>
              <a:gd name="connsiteX0" fmla="*/ 83820 w 2735580"/>
              <a:gd name="connsiteY0" fmla="*/ 1303020 h 1699260"/>
              <a:gd name="connsiteX1" fmla="*/ 601980 w 2735580"/>
              <a:gd name="connsiteY1" fmla="*/ 76200 h 1699260"/>
              <a:gd name="connsiteX2" fmla="*/ 822960 w 2735580"/>
              <a:gd name="connsiteY2" fmla="*/ 0 h 1699260"/>
              <a:gd name="connsiteX3" fmla="*/ 2583180 w 2735580"/>
              <a:gd name="connsiteY3" fmla="*/ 7620 h 1699260"/>
              <a:gd name="connsiteX4" fmla="*/ 2727960 w 2735580"/>
              <a:gd name="connsiteY4" fmla="*/ 243840 h 1699260"/>
              <a:gd name="connsiteX5" fmla="*/ 2735580 w 2735580"/>
              <a:gd name="connsiteY5" fmla="*/ 1104900 h 1699260"/>
              <a:gd name="connsiteX6" fmla="*/ 2407920 w 2735580"/>
              <a:gd name="connsiteY6" fmla="*/ 1257300 h 1699260"/>
              <a:gd name="connsiteX7" fmla="*/ 922020 w 2735580"/>
              <a:gd name="connsiteY7" fmla="*/ 1303020 h 1699260"/>
              <a:gd name="connsiteX8" fmla="*/ 632460 w 2735580"/>
              <a:gd name="connsiteY8" fmla="*/ 1699260 h 1699260"/>
              <a:gd name="connsiteX9" fmla="*/ 129540 w 2735580"/>
              <a:gd name="connsiteY9" fmla="*/ 1684020 h 1699260"/>
              <a:gd name="connsiteX10" fmla="*/ 0 w 2735580"/>
              <a:gd name="connsiteY10" fmla="*/ 1554480 h 1699260"/>
              <a:gd name="connsiteX11" fmla="*/ 83820 w 2735580"/>
              <a:gd name="connsiteY11" fmla="*/ 1303020 h 1699260"/>
              <a:gd name="connsiteX0" fmla="*/ 411480 w 2735580"/>
              <a:gd name="connsiteY0" fmla="*/ 342900 h 1699260"/>
              <a:gd name="connsiteX1" fmla="*/ 601980 w 2735580"/>
              <a:gd name="connsiteY1" fmla="*/ 76200 h 1699260"/>
              <a:gd name="connsiteX2" fmla="*/ 822960 w 2735580"/>
              <a:gd name="connsiteY2" fmla="*/ 0 h 1699260"/>
              <a:gd name="connsiteX3" fmla="*/ 2583180 w 2735580"/>
              <a:gd name="connsiteY3" fmla="*/ 7620 h 1699260"/>
              <a:gd name="connsiteX4" fmla="*/ 2727960 w 2735580"/>
              <a:gd name="connsiteY4" fmla="*/ 243840 h 1699260"/>
              <a:gd name="connsiteX5" fmla="*/ 2735580 w 2735580"/>
              <a:gd name="connsiteY5" fmla="*/ 1104900 h 1699260"/>
              <a:gd name="connsiteX6" fmla="*/ 2407920 w 2735580"/>
              <a:gd name="connsiteY6" fmla="*/ 1257300 h 1699260"/>
              <a:gd name="connsiteX7" fmla="*/ 922020 w 2735580"/>
              <a:gd name="connsiteY7" fmla="*/ 1303020 h 1699260"/>
              <a:gd name="connsiteX8" fmla="*/ 632460 w 2735580"/>
              <a:gd name="connsiteY8" fmla="*/ 1699260 h 1699260"/>
              <a:gd name="connsiteX9" fmla="*/ 129540 w 2735580"/>
              <a:gd name="connsiteY9" fmla="*/ 1684020 h 1699260"/>
              <a:gd name="connsiteX10" fmla="*/ 0 w 2735580"/>
              <a:gd name="connsiteY10" fmla="*/ 1554480 h 1699260"/>
              <a:gd name="connsiteX11" fmla="*/ 411480 w 2735580"/>
              <a:gd name="connsiteY11" fmla="*/ 342900 h 1699260"/>
              <a:gd name="connsiteX0" fmla="*/ 441960 w 2735580"/>
              <a:gd name="connsiteY0" fmla="*/ 419100 h 1699260"/>
              <a:gd name="connsiteX1" fmla="*/ 601980 w 2735580"/>
              <a:gd name="connsiteY1" fmla="*/ 76200 h 1699260"/>
              <a:gd name="connsiteX2" fmla="*/ 822960 w 2735580"/>
              <a:gd name="connsiteY2" fmla="*/ 0 h 1699260"/>
              <a:gd name="connsiteX3" fmla="*/ 2583180 w 2735580"/>
              <a:gd name="connsiteY3" fmla="*/ 7620 h 1699260"/>
              <a:gd name="connsiteX4" fmla="*/ 2727960 w 2735580"/>
              <a:gd name="connsiteY4" fmla="*/ 243840 h 1699260"/>
              <a:gd name="connsiteX5" fmla="*/ 2735580 w 2735580"/>
              <a:gd name="connsiteY5" fmla="*/ 1104900 h 1699260"/>
              <a:gd name="connsiteX6" fmla="*/ 2407920 w 2735580"/>
              <a:gd name="connsiteY6" fmla="*/ 1257300 h 1699260"/>
              <a:gd name="connsiteX7" fmla="*/ 922020 w 2735580"/>
              <a:gd name="connsiteY7" fmla="*/ 1303020 h 1699260"/>
              <a:gd name="connsiteX8" fmla="*/ 632460 w 2735580"/>
              <a:gd name="connsiteY8" fmla="*/ 1699260 h 1699260"/>
              <a:gd name="connsiteX9" fmla="*/ 129540 w 2735580"/>
              <a:gd name="connsiteY9" fmla="*/ 1684020 h 1699260"/>
              <a:gd name="connsiteX10" fmla="*/ 0 w 2735580"/>
              <a:gd name="connsiteY10" fmla="*/ 1554480 h 1699260"/>
              <a:gd name="connsiteX11" fmla="*/ 441960 w 2735580"/>
              <a:gd name="connsiteY11" fmla="*/ 419100 h 1699260"/>
              <a:gd name="connsiteX0" fmla="*/ 441960 w 2735580"/>
              <a:gd name="connsiteY0" fmla="*/ 419100 h 1699260"/>
              <a:gd name="connsiteX1" fmla="*/ 601980 w 2735580"/>
              <a:gd name="connsiteY1" fmla="*/ 76200 h 1699260"/>
              <a:gd name="connsiteX2" fmla="*/ 822960 w 2735580"/>
              <a:gd name="connsiteY2" fmla="*/ 0 h 1699260"/>
              <a:gd name="connsiteX3" fmla="*/ 2583180 w 2735580"/>
              <a:gd name="connsiteY3" fmla="*/ 7620 h 1699260"/>
              <a:gd name="connsiteX4" fmla="*/ 2727960 w 2735580"/>
              <a:gd name="connsiteY4" fmla="*/ 243840 h 1699260"/>
              <a:gd name="connsiteX5" fmla="*/ 2735580 w 2735580"/>
              <a:gd name="connsiteY5" fmla="*/ 1104900 h 1699260"/>
              <a:gd name="connsiteX6" fmla="*/ 2407920 w 2735580"/>
              <a:gd name="connsiteY6" fmla="*/ 1257300 h 1699260"/>
              <a:gd name="connsiteX7" fmla="*/ 922020 w 2735580"/>
              <a:gd name="connsiteY7" fmla="*/ 1303020 h 1699260"/>
              <a:gd name="connsiteX8" fmla="*/ 632460 w 2735580"/>
              <a:gd name="connsiteY8" fmla="*/ 1699260 h 1699260"/>
              <a:gd name="connsiteX9" fmla="*/ 129540 w 2735580"/>
              <a:gd name="connsiteY9" fmla="*/ 1684020 h 1699260"/>
              <a:gd name="connsiteX10" fmla="*/ 0 w 2735580"/>
              <a:gd name="connsiteY10" fmla="*/ 1554480 h 1699260"/>
              <a:gd name="connsiteX11" fmla="*/ 441960 w 2735580"/>
              <a:gd name="connsiteY11" fmla="*/ 419100 h 1699260"/>
              <a:gd name="connsiteX0" fmla="*/ 441960 w 2735580"/>
              <a:gd name="connsiteY0" fmla="*/ 41910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441960 w 2735580"/>
              <a:gd name="connsiteY11" fmla="*/ 419100 h 1735026"/>
              <a:gd name="connsiteX0" fmla="*/ 441960 w 2735580"/>
              <a:gd name="connsiteY0" fmla="*/ 41910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441960 w 2735580"/>
              <a:gd name="connsiteY11" fmla="*/ 419100 h 1735026"/>
              <a:gd name="connsiteX0" fmla="*/ 441960 w 2735580"/>
              <a:gd name="connsiteY0" fmla="*/ 41910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441960 w 2735580"/>
              <a:gd name="connsiteY11" fmla="*/ 419100 h 1735026"/>
              <a:gd name="connsiteX0" fmla="*/ 441960 w 2735580"/>
              <a:gd name="connsiteY0" fmla="*/ 41910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441960 w 2735580"/>
              <a:gd name="connsiteY11" fmla="*/ 41910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388620 w 2735580"/>
              <a:gd name="connsiteY11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388620 w 2735580"/>
              <a:gd name="connsiteY11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388620 w 2735580"/>
              <a:gd name="connsiteY11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76200 w 2735580"/>
              <a:gd name="connsiteY11" fmla="*/ 990600 h 1735026"/>
              <a:gd name="connsiteX12" fmla="*/ 388620 w 2735580"/>
              <a:gd name="connsiteY12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76200 w 2735580"/>
              <a:gd name="connsiteY11" fmla="*/ 990600 h 1735026"/>
              <a:gd name="connsiteX12" fmla="*/ 388620 w 2735580"/>
              <a:gd name="connsiteY12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22020 w 2735580"/>
              <a:gd name="connsiteY7" fmla="*/ 130302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76200 w 2735580"/>
              <a:gd name="connsiteY11" fmla="*/ 990600 h 1735026"/>
              <a:gd name="connsiteX12" fmla="*/ 388620 w 2735580"/>
              <a:gd name="connsiteY12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75360 w 2735580"/>
              <a:gd name="connsiteY7" fmla="*/ 128778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76200 w 2735580"/>
              <a:gd name="connsiteY11" fmla="*/ 990600 h 1735026"/>
              <a:gd name="connsiteX12" fmla="*/ 388620 w 2735580"/>
              <a:gd name="connsiteY12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75360 w 2735580"/>
              <a:gd name="connsiteY7" fmla="*/ 128778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76200 w 2735580"/>
              <a:gd name="connsiteY11" fmla="*/ 990600 h 1735026"/>
              <a:gd name="connsiteX12" fmla="*/ 388620 w 2735580"/>
              <a:gd name="connsiteY12" fmla="*/ 388620 h 1735026"/>
              <a:gd name="connsiteX0" fmla="*/ 388620 w 2735580"/>
              <a:gd name="connsiteY0" fmla="*/ 388620 h 1735026"/>
              <a:gd name="connsiteX1" fmla="*/ 601980 w 2735580"/>
              <a:gd name="connsiteY1" fmla="*/ 76200 h 1735026"/>
              <a:gd name="connsiteX2" fmla="*/ 822960 w 2735580"/>
              <a:gd name="connsiteY2" fmla="*/ 0 h 1735026"/>
              <a:gd name="connsiteX3" fmla="*/ 2583180 w 2735580"/>
              <a:gd name="connsiteY3" fmla="*/ 7620 h 1735026"/>
              <a:gd name="connsiteX4" fmla="*/ 2727960 w 2735580"/>
              <a:gd name="connsiteY4" fmla="*/ 243840 h 1735026"/>
              <a:gd name="connsiteX5" fmla="*/ 2735580 w 2735580"/>
              <a:gd name="connsiteY5" fmla="*/ 1104900 h 1735026"/>
              <a:gd name="connsiteX6" fmla="*/ 2407920 w 2735580"/>
              <a:gd name="connsiteY6" fmla="*/ 1257300 h 1735026"/>
              <a:gd name="connsiteX7" fmla="*/ 975360 w 2735580"/>
              <a:gd name="connsiteY7" fmla="*/ 1287780 h 1735026"/>
              <a:gd name="connsiteX8" fmla="*/ 632460 w 2735580"/>
              <a:gd name="connsiteY8" fmla="*/ 1699260 h 1735026"/>
              <a:gd name="connsiteX9" fmla="*/ 129540 w 2735580"/>
              <a:gd name="connsiteY9" fmla="*/ 1684020 h 1735026"/>
              <a:gd name="connsiteX10" fmla="*/ 0 w 2735580"/>
              <a:gd name="connsiteY10" fmla="*/ 1554480 h 1735026"/>
              <a:gd name="connsiteX11" fmla="*/ 76200 w 2735580"/>
              <a:gd name="connsiteY11" fmla="*/ 990600 h 1735026"/>
              <a:gd name="connsiteX12" fmla="*/ 388620 w 2735580"/>
              <a:gd name="connsiteY12" fmla="*/ 388620 h 173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5580" h="1735026">
                <a:moveTo>
                  <a:pt x="388620" y="388620"/>
                </a:moveTo>
                <a:cubicBezTo>
                  <a:pt x="518160" y="91440"/>
                  <a:pt x="548640" y="190500"/>
                  <a:pt x="601980" y="76200"/>
                </a:cubicBezTo>
                <a:lnTo>
                  <a:pt x="822960" y="0"/>
                </a:lnTo>
                <a:lnTo>
                  <a:pt x="2583180" y="7620"/>
                </a:lnTo>
                <a:cubicBezTo>
                  <a:pt x="2631440" y="86360"/>
                  <a:pt x="2733040" y="27940"/>
                  <a:pt x="2727960" y="243840"/>
                </a:cubicBezTo>
                <a:lnTo>
                  <a:pt x="2735580" y="1104900"/>
                </a:lnTo>
                <a:cubicBezTo>
                  <a:pt x="2687320" y="1254760"/>
                  <a:pt x="2517140" y="1206500"/>
                  <a:pt x="2407920" y="1257300"/>
                </a:cubicBezTo>
                <a:lnTo>
                  <a:pt x="975360" y="1287780"/>
                </a:lnTo>
                <a:cubicBezTo>
                  <a:pt x="703580" y="1374140"/>
                  <a:pt x="873760" y="1506220"/>
                  <a:pt x="632460" y="1699260"/>
                </a:cubicBezTo>
                <a:cubicBezTo>
                  <a:pt x="350520" y="1785620"/>
                  <a:pt x="297180" y="1689100"/>
                  <a:pt x="129540" y="1684020"/>
                </a:cubicBezTo>
                <a:lnTo>
                  <a:pt x="0" y="1554480"/>
                </a:lnTo>
                <a:cubicBezTo>
                  <a:pt x="3810" y="1413510"/>
                  <a:pt x="11430" y="1184910"/>
                  <a:pt x="76200" y="990600"/>
                </a:cubicBezTo>
                <a:cubicBezTo>
                  <a:pt x="140970" y="796290"/>
                  <a:pt x="313690" y="515620"/>
                  <a:pt x="388620" y="38862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"/>
          <p:cNvSpPr txBox="1">
            <a:spLocks noGrp="1"/>
          </p:cNvSpPr>
          <p:nvPr>
            <p:ph type="title"/>
          </p:nvPr>
        </p:nvSpPr>
        <p:spPr>
          <a:xfrm>
            <a:off x="2177588" y="74184"/>
            <a:ext cx="7886700" cy="707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-US" sz="2400"/>
              <a:t>Example – Feb 4, 2019 Freezing Rain (33 hrs in Advance)</a:t>
            </a:r>
            <a:endParaRPr sz="2400"/>
          </a:p>
        </p:txBody>
      </p:sp>
      <p:pic>
        <p:nvPicPr>
          <p:cNvPr id="303" name="Google Shape;30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6777"/>
          <a:stretch/>
        </p:blipFill>
        <p:spPr>
          <a:xfrm>
            <a:off x="1524001" y="975360"/>
            <a:ext cx="9142728" cy="547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18FE-C87A-4909-A29C-30063B91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Probability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7A5A-7D79-4378-84CB-B0C02730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5" y="1825625"/>
            <a:ext cx="4169045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Uses all available BUFR data – decaying time lagged to bolster ensemble population sample size</a:t>
            </a:r>
          </a:p>
          <a:p>
            <a:pPr lvl="1"/>
            <a:r>
              <a:rPr lang="en-US" dirty="0"/>
              <a:t>SREF, HREF, GFS, NAM, RAP, HRRR</a:t>
            </a:r>
          </a:p>
          <a:p>
            <a:r>
              <a:rPr lang="en-US" dirty="0"/>
              <a:t>Time Filter is applied</a:t>
            </a:r>
          </a:p>
          <a:p>
            <a:pPr lvl="1"/>
            <a:r>
              <a:rPr lang="en-US" dirty="0"/>
              <a:t>3h centered moving average</a:t>
            </a:r>
          </a:p>
          <a:p>
            <a:r>
              <a:rPr lang="en-US" dirty="0"/>
              <a:t>Hourly Based and Hourly Cadence</a:t>
            </a:r>
          </a:p>
          <a:p>
            <a:r>
              <a:rPr lang="en-US" dirty="0"/>
              <a:t>Precipitation variables also have accumulating centered moving windows (3, 6, and 12 hours)</a:t>
            </a:r>
          </a:p>
          <a:p>
            <a:r>
              <a:rPr lang="en-US" dirty="0"/>
              <a:t>QPF, Snow, Ice, Sleet, Snow Ratio (character), precipitation type, Wind / Gust, Direction Change, Apparent Temp, WBGT, Freezing Temp, Extreme Temp, CAPE, Ceilings, plus other applications and diagnostics are being tested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D36879-F6DA-4A47-9791-885E737A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23" y="1569897"/>
            <a:ext cx="7497705" cy="50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937C-27A8-4429-AFA8-BF9F8DD5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Tendencies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6A85-A95A-462A-8224-5C77777A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50721" cy="4351338"/>
          </a:xfrm>
        </p:spPr>
        <p:txBody>
          <a:bodyPr/>
          <a:lstStyle/>
          <a:p>
            <a:r>
              <a:rPr lang="en-US" dirty="0"/>
              <a:t>Trends over the past day from the grand ensemble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C69B478-691D-4FC2-81A3-6C8C10FC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70" y="1416067"/>
            <a:ext cx="7956430" cy="53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9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55C4-0250-45FC-AC30-A94459E6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Tendencies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9221532-E856-4838-B4E4-6B25B5FF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32" y="1552755"/>
            <a:ext cx="7911367" cy="5300616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81FD32-2D81-4D45-ACD8-5E68BDABAE1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2507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Trends over the past day from the grand ensemble</a:t>
            </a:r>
          </a:p>
          <a:p>
            <a:r>
              <a:rPr lang="en-US" dirty="0"/>
              <a:t>Very popular with forecasters in conveying changes to end users </a:t>
            </a:r>
          </a:p>
        </p:txBody>
      </p:sp>
    </p:spTree>
    <p:extLst>
      <p:ext uri="{BB962C8B-B14F-4D97-AF65-F5344CB8AC3E}">
        <p14:creationId xmlns:p14="http://schemas.microsoft.com/office/powerpoint/2010/main" val="175893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152715"/>
            <a:ext cx="8515350" cy="5705285"/>
          </a:xfrm>
          <a:prstGeom prst="rect">
            <a:avLst/>
          </a:prstGeom>
        </p:spPr>
      </p:pic>
      <p:sp>
        <p:nvSpPr>
          <p:cNvPr id="320" name="Google Shape;320;g64a8fee733_0_69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pSnow</a:t>
            </a:r>
            <a:r>
              <a:rPr lang="en-US" dirty="0"/>
              <a:t> window</a:t>
            </a:r>
            <a:endParaRPr dirty="0"/>
          </a:p>
        </p:txBody>
      </p:sp>
      <p:sp>
        <p:nvSpPr>
          <p:cNvPr id="321" name="Google Shape;321;g64a8fee733_0_69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endParaRPr dirty="0"/>
          </a:p>
        </p:txBody>
      </p:sp>
      <p:sp>
        <p:nvSpPr>
          <p:cNvPr id="323" name="Google Shape;323;g64a8fee733_0_69"/>
          <p:cNvSpPr txBox="1"/>
          <p:nvPr/>
        </p:nvSpPr>
        <p:spPr>
          <a:xfrm>
            <a:off x="2379605" y="2012330"/>
            <a:ext cx="4467600" cy="3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24" name="Google Shape;324;g64a8fee733_0_69"/>
          <p:cNvCxnSpPr/>
          <p:nvPr/>
        </p:nvCxnSpPr>
        <p:spPr>
          <a:xfrm flipH="1">
            <a:off x="5447063" y="2131402"/>
            <a:ext cx="16800" cy="2330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5" name="Google Shape;325;g64a8fee733_0_69"/>
          <p:cNvSpPr txBox="1"/>
          <p:nvPr/>
        </p:nvSpPr>
        <p:spPr>
          <a:xfrm>
            <a:off x="6168400" y="1937950"/>
            <a:ext cx="28068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Prob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hourly snow rate reaching 1”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between 11 am and noon is 22%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335;g64a8fee733_0_74"/>
          <p:cNvCxnSpPr/>
          <p:nvPr/>
        </p:nvCxnSpPr>
        <p:spPr>
          <a:xfrm>
            <a:off x="5381470" y="4211215"/>
            <a:ext cx="12991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152715"/>
            <a:ext cx="8515350" cy="5705285"/>
          </a:xfrm>
          <a:prstGeom prst="rect">
            <a:avLst/>
          </a:prstGeom>
        </p:spPr>
      </p:pic>
      <p:sp>
        <p:nvSpPr>
          <p:cNvPr id="330" name="Google Shape;330;g64a8fee733_0_74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3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pSnow</a:t>
            </a:r>
            <a:r>
              <a:rPr lang="en-US" dirty="0"/>
              <a:t> centered window</a:t>
            </a:r>
            <a:endParaRPr dirty="0"/>
          </a:p>
        </p:txBody>
      </p:sp>
      <p:sp>
        <p:nvSpPr>
          <p:cNvPr id="331" name="Google Shape;331;g64a8fee733_0_7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endParaRPr dirty="0"/>
          </a:p>
        </p:txBody>
      </p:sp>
      <p:sp>
        <p:nvSpPr>
          <p:cNvPr id="333" name="Google Shape;333;g64a8fee733_0_74"/>
          <p:cNvSpPr txBox="1"/>
          <p:nvPr/>
        </p:nvSpPr>
        <p:spPr>
          <a:xfrm>
            <a:off x="2379605" y="2012330"/>
            <a:ext cx="4467600" cy="3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34" name="Google Shape;334;g64a8fee733_0_74"/>
          <p:cNvCxnSpPr/>
          <p:nvPr/>
        </p:nvCxnSpPr>
        <p:spPr>
          <a:xfrm flipH="1">
            <a:off x="5555506" y="1932383"/>
            <a:ext cx="5847" cy="249790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" name="Google Shape;335;g64a8fee733_0_74"/>
          <p:cNvCxnSpPr/>
          <p:nvPr/>
        </p:nvCxnSpPr>
        <p:spPr>
          <a:xfrm>
            <a:off x="5396460" y="2432388"/>
            <a:ext cx="339777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g64a8fee733_0_74"/>
          <p:cNvSpPr txBox="1"/>
          <p:nvPr/>
        </p:nvSpPr>
        <p:spPr>
          <a:xfrm>
            <a:off x="6168400" y="1937950"/>
            <a:ext cx="2923725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Prob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3 hour snow reaching at least 1”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Centered on noon - between 11 am and 1 pm is 56%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152715"/>
            <a:ext cx="8515350" cy="5705285"/>
          </a:xfrm>
          <a:prstGeom prst="rect">
            <a:avLst/>
          </a:prstGeom>
        </p:spPr>
      </p:pic>
      <p:sp>
        <p:nvSpPr>
          <p:cNvPr id="341" name="Google Shape;341;g64a8fee733_0_79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6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pSnow</a:t>
            </a:r>
            <a:r>
              <a:rPr lang="en-US" dirty="0"/>
              <a:t> centered window</a:t>
            </a:r>
            <a:endParaRPr dirty="0"/>
          </a:p>
        </p:txBody>
      </p:sp>
      <p:sp>
        <p:nvSpPr>
          <p:cNvPr id="342" name="Google Shape;342;g64a8fee733_0_79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endParaRPr/>
          </a:p>
        </p:txBody>
      </p:sp>
      <p:cxnSp>
        <p:nvCxnSpPr>
          <p:cNvPr id="344" name="Google Shape;344;g64a8fee733_0_79"/>
          <p:cNvCxnSpPr/>
          <p:nvPr/>
        </p:nvCxnSpPr>
        <p:spPr>
          <a:xfrm>
            <a:off x="5457294" y="1825625"/>
            <a:ext cx="0" cy="254650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5" name="Google Shape;345;g64a8fee733_0_79"/>
          <p:cNvCxnSpPr/>
          <p:nvPr/>
        </p:nvCxnSpPr>
        <p:spPr>
          <a:xfrm>
            <a:off x="5139894" y="1929850"/>
            <a:ext cx="634800" cy="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g64a8fee733_0_79"/>
          <p:cNvSpPr txBox="1"/>
          <p:nvPr/>
        </p:nvSpPr>
        <p:spPr>
          <a:xfrm>
            <a:off x="6168400" y="1937950"/>
            <a:ext cx="3170473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Prob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6 hour snow reaching at least 1”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Centered 6 hour at noon - between 9 am and 3 pm is 67%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152715"/>
            <a:ext cx="8515350" cy="5705285"/>
          </a:xfrm>
          <a:prstGeom prst="rect">
            <a:avLst/>
          </a:prstGeom>
        </p:spPr>
      </p:pic>
      <p:sp>
        <p:nvSpPr>
          <p:cNvPr id="351" name="Google Shape;351;g64a8fee733_0_107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12 </a:t>
            </a:r>
            <a:r>
              <a:rPr lang="en-US" dirty="0" err="1"/>
              <a:t>hr</a:t>
            </a:r>
            <a:r>
              <a:rPr lang="en-US" dirty="0"/>
              <a:t> </a:t>
            </a:r>
            <a:r>
              <a:rPr lang="en-US" dirty="0" err="1"/>
              <a:t>pSnow</a:t>
            </a:r>
            <a:r>
              <a:rPr lang="en-US" dirty="0"/>
              <a:t> centered window</a:t>
            </a:r>
            <a:endParaRPr dirty="0"/>
          </a:p>
        </p:txBody>
      </p:sp>
      <p:sp>
        <p:nvSpPr>
          <p:cNvPr id="352" name="Google Shape;352;g64a8fee733_0_107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endParaRPr/>
          </a:p>
        </p:txBody>
      </p:sp>
      <p:sp>
        <p:nvSpPr>
          <p:cNvPr id="354" name="Google Shape;354;g64a8fee733_0_107"/>
          <p:cNvSpPr txBox="1"/>
          <p:nvPr/>
        </p:nvSpPr>
        <p:spPr>
          <a:xfrm>
            <a:off x="2379605" y="2012330"/>
            <a:ext cx="4467600" cy="3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55" name="Google Shape;355;g64a8fee733_0_107"/>
          <p:cNvCxnSpPr/>
          <p:nvPr/>
        </p:nvCxnSpPr>
        <p:spPr>
          <a:xfrm flipH="1">
            <a:off x="5455620" y="1389089"/>
            <a:ext cx="5796" cy="266657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g64a8fee733_0_107"/>
          <p:cNvSpPr txBox="1"/>
          <p:nvPr/>
        </p:nvSpPr>
        <p:spPr>
          <a:xfrm>
            <a:off x="6882929" y="1932953"/>
            <a:ext cx="30405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Prob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12 hour snow reaching at least 1”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Centered on noon - between 6 am and 6 pm is 83%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g64a8fee733_0_107"/>
          <p:cNvCxnSpPr/>
          <p:nvPr/>
        </p:nvCxnSpPr>
        <p:spPr>
          <a:xfrm rot="10800000" flipH="1">
            <a:off x="4870770" y="1380689"/>
            <a:ext cx="1169700" cy="8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705</Words>
  <Application>Microsoft Office PowerPoint</Application>
  <PresentationFormat>Widescreen</PresentationFormat>
  <Paragraphs>88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Office Theme</vt:lpstr>
      <vt:lpstr>Presenting Probabilistic Forecast Information for Decision Support Applications  VLab Forum – September 2020</vt:lpstr>
      <vt:lpstr>WFO Detroit – DSS portfolio</vt:lpstr>
      <vt:lpstr>Layered Probability Timelines</vt:lpstr>
      <vt:lpstr>Forecast Tendencies</vt:lpstr>
      <vt:lpstr>Forecast Tendencies</vt:lpstr>
      <vt:lpstr>1 hr pSnow window</vt:lpstr>
      <vt:lpstr>3 hr pSnow centered window</vt:lpstr>
      <vt:lpstr>6 hr pSnow centered window</vt:lpstr>
      <vt:lpstr>12 hr pSnow centered window</vt:lpstr>
      <vt:lpstr>72 hr pSnow window</vt:lpstr>
      <vt:lpstr>Snow Liquid Ratio (SLR)</vt:lpstr>
      <vt:lpstr>Forecast Decision Aids – Marine</vt:lpstr>
      <vt:lpstr>Wind Rose - Marine</vt:lpstr>
      <vt:lpstr>Forecast Decision Aids – Wind Direction Delta</vt:lpstr>
      <vt:lpstr>Wind Rose</vt:lpstr>
      <vt:lpstr>Mapping to Definable Impacts</vt:lpstr>
      <vt:lpstr>Forecast Decision Aids – Airport Traffic Flow</vt:lpstr>
      <vt:lpstr>Conditional PQPF - Convection</vt:lpstr>
      <vt:lpstr>1h PQPF – DCA w/ animated trend</vt:lpstr>
      <vt:lpstr>6h PQPF – DCA w/ animated trend</vt:lpstr>
      <vt:lpstr>12h PQPF – DCA w/ animated trend</vt:lpstr>
      <vt:lpstr>72h PQPF – DCA + NBM view</vt:lpstr>
      <vt:lpstr>Some Considerations</vt:lpstr>
      <vt:lpstr>Example Briefings to WCAA</vt:lpstr>
      <vt:lpstr>PowerPoint Presentation</vt:lpstr>
      <vt:lpstr>PowerPoint Presentation</vt:lpstr>
      <vt:lpstr>PowerPoint Presentation</vt:lpstr>
      <vt:lpstr>Example – Feb 4, 2019 Freezing Rain (33 hrs in Advance)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Probabilistic Forecast Information for Decision Support Applications  VLab Forum – September 2020</dc:title>
  <dc:creator>Greg Mann</dc:creator>
  <cp:lastModifiedBy>Greg Mann</cp:lastModifiedBy>
  <cp:revision>26</cp:revision>
  <dcterms:created xsi:type="dcterms:W3CDTF">2020-09-11T15:12:43Z</dcterms:created>
  <dcterms:modified xsi:type="dcterms:W3CDTF">2020-09-15T17:14:49Z</dcterms:modified>
</cp:coreProperties>
</file>