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showSpecialPlsOnTitleSld="0">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Lst>
  <p:sldSz cy="5143500" cx="9144000"/>
  <p:notesSz cx="6858000" cy="9144000"/>
  <p:embeddedFontLst>
    <p:embeddedFont>
      <p:font typeface="Nunito"/>
      <p:regular r:id="rId32"/>
      <p:bold r:id="rId33"/>
      <p:italic r:id="rId34"/>
      <p:boldItalic r:id="rId3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font" Target="fonts/Nunito-bold.fntdata"/><Relationship Id="rId10" Type="http://schemas.openxmlformats.org/officeDocument/2006/relationships/slide" Target="slides/slide5.xml"/><Relationship Id="rId32" Type="http://schemas.openxmlformats.org/officeDocument/2006/relationships/font" Target="fonts/Nunito-regular.fntdata"/><Relationship Id="rId13" Type="http://schemas.openxmlformats.org/officeDocument/2006/relationships/slide" Target="slides/slide8.xml"/><Relationship Id="rId35" Type="http://schemas.openxmlformats.org/officeDocument/2006/relationships/font" Target="fonts/Nunito-boldItalic.fntdata"/><Relationship Id="rId12" Type="http://schemas.openxmlformats.org/officeDocument/2006/relationships/slide" Target="slides/slide7.xml"/><Relationship Id="rId34" Type="http://schemas.openxmlformats.org/officeDocument/2006/relationships/font" Target="fonts/Nunito-italic.fntdata"/><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4" name="Shape 124"/>
        <p:cNvGrpSpPr/>
        <p:nvPr/>
      </p:nvGrpSpPr>
      <p:grpSpPr>
        <a:xfrm>
          <a:off x="0" y="0"/>
          <a:ext cx="0" cy="0"/>
          <a:chOff x="0" y="0"/>
          <a:chExt cx="0" cy="0"/>
        </a:xfrm>
      </p:grpSpPr>
      <p:sp>
        <p:nvSpPr>
          <p:cNvPr id="125" name="Google Shape;125;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8" name="Shape 188"/>
        <p:cNvGrpSpPr/>
        <p:nvPr/>
      </p:nvGrpSpPr>
      <p:grpSpPr>
        <a:xfrm>
          <a:off x="0" y="0"/>
          <a:ext cx="0" cy="0"/>
          <a:chOff x="0" y="0"/>
          <a:chExt cx="0" cy="0"/>
        </a:xfrm>
      </p:grpSpPr>
      <p:sp>
        <p:nvSpPr>
          <p:cNvPr id="189" name="Google Shape;189;g59171a7815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0" name="Google Shape;190;g59171a7815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4" name="Shape 194"/>
        <p:cNvGrpSpPr/>
        <p:nvPr/>
      </p:nvGrpSpPr>
      <p:grpSpPr>
        <a:xfrm>
          <a:off x="0" y="0"/>
          <a:ext cx="0" cy="0"/>
          <a:chOff x="0" y="0"/>
          <a:chExt cx="0" cy="0"/>
        </a:xfrm>
      </p:grpSpPr>
      <p:sp>
        <p:nvSpPr>
          <p:cNvPr id="195" name="Google Shape;195;g58d4a6e5a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6" name="Google Shape;196;g58d4a6e5a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2" name="Shape 202"/>
        <p:cNvGrpSpPr/>
        <p:nvPr/>
      </p:nvGrpSpPr>
      <p:grpSpPr>
        <a:xfrm>
          <a:off x="0" y="0"/>
          <a:ext cx="0" cy="0"/>
          <a:chOff x="0" y="0"/>
          <a:chExt cx="0" cy="0"/>
        </a:xfrm>
      </p:grpSpPr>
      <p:sp>
        <p:nvSpPr>
          <p:cNvPr id="203" name="Google Shape;203;g5552edfb63_0_5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4" name="Google Shape;204;g5552edfb63_0_5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9" name="Shape 209"/>
        <p:cNvGrpSpPr/>
        <p:nvPr/>
      </p:nvGrpSpPr>
      <p:grpSpPr>
        <a:xfrm>
          <a:off x="0" y="0"/>
          <a:ext cx="0" cy="0"/>
          <a:chOff x="0" y="0"/>
          <a:chExt cx="0" cy="0"/>
        </a:xfrm>
      </p:grpSpPr>
      <p:sp>
        <p:nvSpPr>
          <p:cNvPr id="210" name="Google Shape;210;g50fcce5fde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1" name="Google Shape;211;g50fcce5fd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6" name="Shape 216"/>
        <p:cNvGrpSpPr/>
        <p:nvPr/>
      </p:nvGrpSpPr>
      <p:grpSpPr>
        <a:xfrm>
          <a:off x="0" y="0"/>
          <a:ext cx="0" cy="0"/>
          <a:chOff x="0" y="0"/>
          <a:chExt cx="0" cy="0"/>
        </a:xfrm>
      </p:grpSpPr>
      <p:sp>
        <p:nvSpPr>
          <p:cNvPr id="217" name="Google Shape;217;g59171a7815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8" name="Google Shape;218;g59171a7815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3" name="Shape 223"/>
        <p:cNvGrpSpPr/>
        <p:nvPr/>
      </p:nvGrpSpPr>
      <p:grpSpPr>
        <a:xfrm>
          <a:off x="0" y="0"/>
          <a:ext cx="0" cy="0"/>
          <a:chOff x="0" y="0"/>
          <a:chExt cx="0" cy="0"/>
        </a:xfrm>
      </p:grpSpPr>
      <p:sp>
        <p:nvSpPr>
          <p:cNvPr id="224" name="Google Shape;224;g5645927038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5" name="Google Shape;225;g5645927038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0" name="Shape 230"/>
        <p:cNvGrpSpPr/>
        <p:nvPr/>
      </p:nvGrpSpPr>
      <p:grpSpPr>
        <a:xfrm>
          <a:off x="0" y="0"/>
          <a:ext cx="0" cy="0"/>
          <a:chOff x="0" y="0"/>
          <a:chExt cx="0" cy="0"/>
        </a:xfrm>
      </p:grpSpPr>
      <p:sp>
        <p:nvSpPr>
          <p:cNvPr id="231" name="Google Shape;231;g58d4a6e5a0_0_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2" name="Google Shape;232;g58d4a6e5a0_0_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7" name="Shape 237"/>
        <p:cNvGrpSpPr/>
        <p:nvPr/>
      </p:nvGrpSpPr>
      <p:grpSpPr>
        <a:xfrm>
          <a:off x="0" y="0"/>
          <a:ext cx="0" cy="0"/>
          <a:chOff x="0" y="0"/>
          <a:chExt cx="0" cy="0"/>
        </a:xfrm>
      </p:grpSpPr>
      <p:sp>
        <p:nvSpPr>
          <p:cNvPr id="238" name="Google Shape;238;g58d4a6e5a0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9" name="Google Shape;239;g58d4a6e5a0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3" name="Shape 243"/>
        <p:cNvGrpSpPr/>
        <p:nvPr/>
      </p:nvGrpSpPr>
      <p:grpSpPr>
        <a:xfrm>
          <a:off x="0" y="0"/>
          <a:ext cx="0" cy="0"/>
          <a:chOff x="0" y="0"/>
          <a:chExt cx="0" cy="0"/>
        </a:xfrm>
      </p:grpSpPr>
      <p:sp>
        <p:nvSpPr>
          <p:cNvPr id="244" name="Google Shape;244;g5552edfb63_0_5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5" name="Google Shape;245;g5552edfb63_0_5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0" name="Shape 250"/>
        <p:cNvGrpSpPr/>
        <p:nvPr/>
      </p:nvGrpSpPr>
      <p:grpSpPr>
        <a:xfrm>
          <a:off x="0" y="0"/>
          <a:ext cx="0" cy="0"/>
          <a:chOff x="0" y="0"/>
          <a:chExt cx="0" cy="0"/>
        </a:xfrm>
      </p:grpSpPr>
      <p:sp>
        <p:nvSpPr>
          <p:cNvPr id="251" name="Google Shape;251;g5645927038_0_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2" name="Google Shape;252;g5645927038_0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0" name="Shape 130"/>
        <p:cNvGrpSpPr/>
        <p:nvPr/>
      </p:nvGrpSpPr>
      <p:grpSpPr>
        <a:xfrm>
          <a:off x="0" y="0"/>
          <a:ext cx="0" cy="0"/>
          <a:chOff x="0" y="0"/>
          <a:chExt cx="0" cy="0"/>
        </a:xfrm>
      </p:grpSpPr>
      <p:sp>
        <p:nvSpPr>
          <p:cNvPr id="131" name="Google Shape;131;g5552edfb63_0_3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5552edfb63_0_3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1150" lvl="0" marL="457200" rtl="0" algn="l">
              <a:lnSpc>
                <a:spcPct val="115000"/>
              </a:lnSpc>
              <a:spcBef>
                <a:spcPts val="0"/>
              </a:spcBef>
              <a:spcAft>
                <a:spcPts val="0"/>
              </a:spcAft>
              <a:buClr>
                <a:schemeClr val="dk2"/>
              </a:buClr>
              <a:buSzPts val="1300"/>
              <a:buFont typeface="Calibri"/>
              <a:buChar char="●"/>
            </a:pPr>
            <a:r>
              <a:rPr lang="en" sz="1300">
                <a:solidFill>
                  <a:schemeClr val="dk2"/>
                </a:solidFill>
                <a:latin typeface="Calibri"/>
                <a:ea typeface="Calibri"/>
                <a:cs typeface="Calibri"/>
                <a:sym typeface="Calibri"/>
              </a:rPr>
              <a:t>Introduction - 5min</a:t>
            </a:r>
            <a:endParaRPr sz="1300">
              <a:solidFill>
                <a:schemeClr val="dk2"/>
              </a:solidFill>
              <a:latin typeface="Calibri"/>
              <a:ea typeface="Calibri"/>
              <a:cs typeface="Calibri"/>
              <a:sym typeface="Calibri"/>
            </a:endParaRPr>
          </a:p>
          <a:p>
            <a:pPr indent="-311150" lvl="0" marL="457200" rtl="0" algn="l">
              <a:lnSpc>
                <a:spcPct val="115000"/>
              </a:lnSpc>
              <a:spcBef>
                <a:spcPts val="0"/>
              </a:spcBef>
              <a:spcAft>
                <a:spcPts val="0"/>
              </a:spcAft>
              <a:buClr>
                <a:schemeClr val="dk2"/>
              </a:buClr>
              <a:buSzPts val="1300"/>
              <a:buFont typeface="Calibri"/>
              <a:buChar char="●"/>
            </a:pPr>
            <a:r>
              <a:rPr lang="en" sz="1300">
                <a:solidFill>
                  <a:schemeClr val="dk2"/>
                </a:solidFill>
                <a:latin typeface="Calibri"/>
                <a:ea typeface="Calibri"/>
                <a:cs typeface="Calibri"/>
                <a:sym typeface="Calibri"/>
              </a:rPr>
              <a:t>Dependencies &amp; Languages - 5min</a:t>
            </a:r>
            <a:endParaRPr sz="1300">
              <a:solidFill>
                <a:schemeClr val="dk2"/>
              </a:solidFill>
              <a:latin typeface="Calibri"/>
              <a:ea typeface="Calibri"/>
              <a:cs typeface="Calibri"/>
              <a:sym typeface="Calibri"/>
            </a:endParaRPr>
          </a:p>
          <a:p>
            <a:pPr indent="-311150" lvl="0" marL="457200" rtl="0" algn="l">
              <a:lnSpc>
                <a:spcPct val="115000"/>
              </a:lnSpc>
              <a:spcBef>
                <a:spcPts val="0"/>
              </a:spcBef>
              <a:spcAft>
                <a:spcPts val="0"/>
              </a:spcAft>
              <a:buClr>
                <a:schemeClr val="dk2"/>
              </a:buClr>
              <a:buSzPts val="1300"/>
              <a:buFont typeface="Calibri"/>
              <a:buChar char="●"/>
            </a:pPr>
            <a:r>
              <a:rPr lang="en" sz="1300">
                <a:solidFill>
                  <a:schemeClr val="dk2"/>
                </a:solidFill>
                <a:latin typeface="Calibri"/>
                <a:ea typeface="Calibri"/>
                <a:cs typeface="Calibri"/>
                <a:sym typeface="Calibri"/>
              </a:rPr>
              <a:t>Development environment - 5min </a:t>
            </a:r>
            <a:endParaRPr sz="1300">
              <a:solidFill>
                <a:schemeClr val="dk2"/>
              </a:solidFill>
              <a:latin typeface="Calibri"/>
              <a:ea typeface="Calibri"/>
              <a:cs typeface="Calibri"/>
              <a:sym typeface="Calibri"/>
            </a:endParaRPr>
          </a:p>
          <a:p>
            <a:pPr indent="-311150" lvl="0" marL="457200" rtl="0" algn="l">
              <a:lnSpc>
                <a:spcPct val="115000"/>
              </a:lnSpc>
              <a:spcBef>
                <a:spcPts val="0"/>
              </a:spcBef>
              <a:spcAft>
                <a:spcPts val="0"/>
              </a:spcAft>
              <a:buClr>
                <a:schemeClr val="dk2"/>
              </a:buClr>
              <a:buSzPts val="1300"/>
              <a:buFont typeface="Calibri"/>
              <a:buChar char="●"/>
            </a:pPr>
            <a:r>
              <a:rPr lang="en" sz="1300">
                <a:solidFill>
                  <a:schemeClr val="dk2"/>
                </a:solidFill>
                <a:latin typeface="Calibri"/>
                <a:ea typeface="Calibri"/>
                <a:cs typeface="Calibri"/>
                <a:sym typeface="Calibri"/>
              </a:rPr>
              <a:t>User Authentication - 5min</a:t>
            </a:r>
            <a:endParaRPr sz="1300">
              <a:solidFill>
                <a:schemeClr val="dk2"/>
              </a:solidFill>
              <a:latin typeface="Calibri"/>
              <a:ea typeface="Calibri"/>
              <a:cs typeface="Calibri"/>
              <a:sym typeface="Calibri"/>
            </a:endParaRPr>
          </a:p>
          <a:p>
            <a:pPr indent="-311150" lvl="0" marL="457200" rtl="0" algn="l">
              <a:lnSpc>
                <a:spcPct val="115000"/>
              </a:lnSpc>
              <a:spcBef>
                <a:spcPts val="0"/>
              </a:spcBef>
              <a:spcAft>
                <a:spcPts val="0"/>
              </a:spcAft>
              <a:buClr>
                <a:schemeClr val="dk2"/>
              </a:buClr>
              <a:buSzPts val="1300"/>
              <a:buFont typeface="Calibri"/>
              <a:buChar char="●"/>
            </a:pPr>
            <a:r>
              <a:rPr lang="en" sz="1300">
                <a:solidFill>
                  <a:schemeClr val="dk2"/>
                </a:solidFill>
                <a:latin typeface="Calibri"/>
                <a:ea typeface="Calibri"/>
                <a:cs typeface="Calibri"/>
                <a:sym typeface="Calibri"/>
              </a:rPr>
              <a:t>Database Security - 5min</a:t>
            </a:r>
            <a:endParaRPr sz="1300">
              <a:solidFill>
                <a:schemeClr val="dk2"/>
              </a:solidFill>
              <a:latin typeface="Calibri"/>
              <a:ea typeface="Calibri"/>
              <a:cs typeface="Calibri"/>
              <a:sym typeface="Calibri"/>
            </a:endParaRPr>
          </a:p>
          <a:p>
            <a:pPr indent="-311150" lvl="0" marL="457200" rtl="0" algn="l">
              <a:lnSpc>
                <a:spcPct val="115000"/>
              </a:lnSpc>
              <a:spcBef>
                <a:spcPts val="0"/>
              </a:spcBef>
              <a:spcAft>
                <a:spcPts val="0"/>
              </a:spcAft>
              <a:buClr>
                <a:schemeClr val="dk2"/>
              </a:buClr>
              <a:buSzPts val="1300"/>
              <a:buFont typeface="Calibri"/>
              <a:buChar char="●"/>
            </a:pPr>
            <a:r>
              <a:rPr lang="en" sz="1300">
                <a:solidFill>
                  <a:schemeClr val="dk2"/>
                </a:solidFill>
                <a:latin typeface="Calibri"/>
                <a:ea typeface="Calibri"/>
                <a:cs typeface="Calibri"/>
                <a:sym typeface="Calibri"/>
              </a:rPr>
              <a:t>ElasticSearch</a:t>
            </a:r>
            <a:endParaRPr sz="1300">
              <a:solidFill>
                <a:schemeClr val="dk2"/>
              </a:solidFill>
              <a:latin typeface="Calibri"/>
              <a:ea typeface="Calibri"/>
              <a:cs typeface="Calibri"/>
              <a:sym typeface="Calibri"/>
            </a:endParaRPr>
          </a:p>
          <a:p>
            <a:pPr indent="-298450" lvl="1" marL="914400" rtl="0" algn="l">
              <a:lnSpc>
                <a:spcPct val="115000"/>
              </a:lnSpc>
              <a:spcBef>
                <a:spcPts val="0"/>
              </a:spcBef>
              <a:spcAft>
                <a:spcPts val="0"/>
              </a:spcAft>
              <a:buClr>
                <a:schemeClr val="dk2"/>
              </a:buClr>
              <a:buSzPts val="1100"/>
              <a:buFont typeface="Calibri"/>
              <a:buChar char="○"/>
            </a:pPr>
            <a:r>
              <a:rPr lang="en">
                <a:solidFill>
                  <a:schemeClr val="dk2"/>
                </a:solidFill>
                <a:latin typeface="Calibri"/>
                <a:ea typeface="Calibri"/>
                <a:cs typeface="Calibri"/>
                <a:sym typeface="Calibri"/>
              </a:rPr>
              <a:t>Data Flow - 10min</a:t>
            </a:r>
            <a:endParaRPr>
              <a:solidFill>
                <a:schemeClr val="dk2"/>
              </a:solidFill>
              <a:latin typeface="Calibri"/>
              <a:ea typeface="Calibri"/>
              <a:cs typeface="Calibri"/>
              <a:sym typeface="Calibri"/>
            </a:endParaRPr>
          </a:p>
          <a:p>
            <a:pPr indent="-298450" lvl="2" marL="1371600" rtl="0" algn="l">
              <a:lnSpc>
                <a:spcPct val="115000"/>
              </a:lnSpc>
              <a:spcBef>
                <a:spcPts val="0"/>
              </a:spcBef>
              <a:spcAft>
                <a:spcPts val="0"/>
              </a:spcAft>
              <a:buClr>
                <a:schemeClr val="dk2"/>
              </a:buClr>
              <a:buSzPts val="1100"/>
              <a:buFont typeface="Calibri"/>
              <a:buChar char="■"/>
            </a:pPr>
            <a:r>
              <a:rPr lang="en">
                <a:solidFill>
                  <a:schemeClr val="dk2"/>
                </a:solidFill>
                <a:latin typeface="Calibri"/>
                <a:ea typeface="Calibri"/>
                <a:cs typeface="Calibri"/>
                <a:sym typeface="Calibri"/>
              </a:rPr>
              <a:t>Input, process, output (include walkthrough of tool) - 8min</a:t>
            </a:r>
            <a:endParaRPr>
              <a:solidFill>
                <a:schemeClr val="dk2"/>
              </a:solidFill>
              <a:latin typeface="Calibri"/>
              <a:ea typeface="Calibri"/>
              <a:cs typeface="Calibri"/>
              <a:sym typeface="Calibri"/>
            </a:endParaRPr>
          </a:p>
          <a:p>
            <a:pPr indent="-298450" lvl="2" marL="1371600" rtl="0" algn="l">
              <a:lnSpc>
                <a:spcPct val="115000"/>
              </a:lnSpc>
              <a:spcBef>
                <a:spcPts val="0"/>
              </a:spcBef>
              <a:spcAft>
                <a:spcPts val="0"/>
              </a:spcAft>
              <a:buClr>
                <a:schemeClr val="dk2"/>
              </a:buClr>
              <a:buSzPts val="1100"/>
              <a:buFont typeface="Calibri"/>
              <a:buChar char="■"/>
            </a:pPr>
            <a:r>
              <a:rPr lang="en">
                <a:solidFill>
                  <a:schemeClr val="dk2"/>
                </a:solidFill>
                <a:latin typeface="Calibri"/>
                <a:ea typeface="Calibri"/>
                <a:cs typeface="Calibri"/>
                <a:sym typeface="Calibri"/>
              </a:rPr>
              <a:t>Document size, structure, DB speed - 2min</a:t>
            </a:r>
            <a:endParaRPr>
              <a:solidFill>
                <a:schemeClr val="dk2"/>
              </a:solidFill>
              <a:latin typeface="Calibri"/>
              <a:ea typeface="Calibri"/>
              <a:cs typeface="Calibri"/>
              <a:sym typeface="Calibri"/>
            </a:endParaRPr>
          </a:p>
          <a:p>
            <a:pPr indent="-298450" lvl="1" marL="914400" rtl="0" algn="l">
              <a:lnSpc>
                <a:spcPct val="115000"/>
              </a:lnSpc>
              <a:spcBef>
                <a:spcPts val="0"/>
              </a:spcBef>
              <a:spcAft>
                <a:spcPts val="0"/>
              </a:spcAft>
              <a:buClr>
                <a:schemeClr val="dk2"/>
              </a:buClr>
              <a:buSzPts val="1100"/>
              <a:buFont typeface="Calibri"/>
              <a:buChar char="○"/>
            </a:pPr>
            <a:r>
              <a:rPr lang="en">
                <a:solidFill>
                  <a:schemeClr val="dk2"/>
                </a:solidFill>
                <a:latin typeface="Calibri"/>
                <a:ea typeface="Calibri"/>
                <a:cs typeface="Calibri"/>
                <a:sym typeface="Calibri"/>
              </a:rPr>
              <a:t>Indices explanation - 3min </a:t>
            </a:r>
            <a:endParaRPr>
              <a:solidFill>
                <a:schemeClr val="dk2"/>
              </a:solidFill>
              <a:latin typeface="Calibri"/>
              <a:ea typeface="Calibri"/>
              <a:cs typeface="Calibri"/>
              <a:sym typeface="Calibri"/>
            </a:endParaRPr>
          </a:p>
          <a:p>
            <a:pPr indent="-298450" lvl="1" marL="914400" rtl="0" algn="l">
              <a:lnSpc>
                <a:spcPct val="115000"/>
              </a:lnSpc>
              <a:spcBef>
                <a:spcPts val="0"/>
              </a:spcBef>
              <a:spcAft>
                <a:spcPts val="0"/>
              </a:spcAft>
              <a:buClr>
                <a:schemeClr val="dk2"/>
              </a:buClr>
              <a:buSzPts val="1100"/>
              <a:buFont typeface="Calibri"/>
              <a:buChar char="○"/>
            </a:pPr>
            <a:r>
              <a:rPr lang="en">
                <a:solidFill>
                  <a:schemeClr val="dk2"/>
                </a:solidFill>
                <a:latin typeface="Calibri"/>
                <a:ea typeface="Calibri"/>
                <a:cs typeface="Calibri"/>
                <a:sym typeface="Calibri"/>
              </a:rPr>
              <a:t>Jsonws api (api call setup) - 2min</a:t>
            </a:r>
            <a:endParaRPr>
              <a:solidFill>
                <a:schemeClr val="dk2"/>
              </a:solidFill>
              <a:latin typeface="Calibri"/>
              <a:ea typeface="Calibri"/>
              <a:cs typeface="Calibri"/>
              <a:sym typeface="Calibri"/>
            </a:endParaRPr>
          </a:p>
          <a:p>
            <a:pPr indent="-298450" lvl="1" marL="914400" rtl="0" algn="l">
              <a:lnSpc>
                <a:spcPct val="115000"/>
              </a:lnSpc>
              <a:spcBef>
                <a:spcPts val="0"/>
              </a:spcBef>
              <a:spcAft>
                <a:spcPts val="0"/>
              </a:spcAft>
              <a:buClr>
                <a:schemeClr val="dk2"/>
              </a:buClr>
              <a:buSzPts val="1100"/>
              <a:buFont typeface="Calibri"/>
              <a:buChar char="○"/>
            </a:pPr>
            <a:r>
              <a:rPr lang="en">
                <a:solidFill>
                  <a:schemeClr val="dk2"/>
                </a:solidFill>
                <a:latin typeface="Calibri"/>
                <a:ea typeface="Calibri"/>
                <a:cs typeface="Calibri"/>
                <a:sym typeface="Calibri"/>
              </a:rPr>
              <a:t>Redundancy - 5min</a:t>
            </a:r>
            <a:endParaRPr>
              <a:solidFill>
                <a:schemeClr val="dk2"/>
              </a:solidFill>
              <a:latin typeface="Calibri"/>
              <a:ea typeface="Calibri"/>
              <a:cs typeface="Calibri"/>
              <a:sym typeface="Calibri"/>
            </a:endParaRPr>
          </a:p>
          <a:p>
            <a:pPr indent="-311150" lvl="0" marL="457200" rtl="0" algn="l">
              <a:lnSpc>
                <a:spcPct val="115000"/>
              </a:lnSpc>
              <a:spcBef>
                <a:spcPts val="0"/>
              </a:spcBef>
              <a:spcAft>
                <a:spcPts val="0"/>
              </a:spcAft>
              <a:buClr>
                <a:schemeClr val="dk2"/>
              </a:buClr>
              <a:buSzPts val="1300"/>
              <a:buFont typeface="Calibri"/>
              <a:buChar char="●"/>
            </a:pPr>
            <a:r>
              <a:rPr lang="en" sz="1300">
                <a:solidFill>
                  <a:schemeClr val="dk2"/>
                </a:solidFill>
                <a:latin typeface="Calibri"/>
                <a:ea typeface="Calibri"/>
                <a:cs typeface="Calibri"/>
                <a:sym typeface="Calibri"/>
              </a:rPr>
              <a:t>Production Environment</a:t>
            </a:r>
            <a:endParaRPr sz="1300">
              <a:solidFill>
                <a:schemeClr val="dk2"/>
              </a:solidFill>
              <a:latin typeface="Calibri"/>
              <a:ea typeface="Calibri"/>
              <a:cs typeface="Calibri"/>
              <a:sym typeface="Calibri"/>
            </a:endParaRPr>
          </a:p>
          <a:p>
            <a:pPr indent="-298450" lvl="1" marL="914400" rtl="0" algn="l">
              <a:lnSpc>
                <a:spcPct val="115000"/>
              </a:lnSpc>
              <a:spcBef>
                <a:spcPts val="0"/>
              </a:spcBef>
              <a:spcAft>
                <a:spcPts val="0"/>
              </a:spcAft>
              <a:buClr>
                <a:schemeClr val="dk2"/>
              </a:buClr>
              <a:buSzPts val="1100"/>
              <a:buFont typeface="Calibri"/>
              <a:buChar char="○"/>
            </a:pPr>
            <a:r>
              <a:rPr lang="en">
                <a:solidFill>
                  <a:schemeClr val="dk2"/>
                </a:solidFill>
                <a:latin typeface="Calibri"/>
                <a:ea typeface="Calibri"/>
                <a:cs typeface="Calibri"/>
                <a:sym typeface="Calibri"/>
              </a:rPr>
              <a:t>Explain workflow (dev to production env) - 5min</a:t>
            </a:r>
            <a:endParaRPr>
              <a:solidFill>
                <a:schemeClr val="dk2"/>
              </a:solidFill>
              <a:latin typeface="Calibri"/>
              <a:ea typeface="Calibri"/>
              <a:cs typeface="Calibri"/>
              <a:sym typeface="Calibri"/>
            </a:endParaRPr>
          </a:p>
          <a:p>
            <a:pPr indent="-298450" lvl="1" marL="914400" rtl="0" algn="l">
              <a:lnSpc>
                <a:spcPct val="115000"/>
              </a:lnSpc>
              <a:spcBef>
                <a:spcPts val="0"/>
              </a:spcBef>
              <a:spcAft>
                <a:spcPts val="0"/>
              </a:spcAft>
              <a:buClr>
                <a:schemeClr val="dk2"/>
              </a:buClr>
              <a:buSzPts val="1100"/>
              <a:buFont typeface="Calibri"/>
              <a:buChar char="○"/>
            </a:pPr>
            <a:r>
              <a:rPr lang="en">
                <a:solidFill>
                  <a:schemeClr val="dk2"/>
                </a:solidFill>
                <a:latin typeface="Calibri"/>
                <a:ea typeface="Calibri"/>
                <a:cs typeface="Calibri"/>
                <a:sym typeface="Calibri"/>
              </a:rPr>
              <a:t>Performance - 5min</a:t>
            </a:r>
            <a:endParaRPr>
              <a:solidFill>
                <a:schemeClr val="dk2"/>
              </a:solidFill>
              <a:latin typeface="Calibri"/>
              <a:ea typeface="Calibri"/>
              <a:cs typeface="Calibri"/>
              <a:sym typeface="Calibri"/>
            </a:endParaRPr>
          </a:p>
          <a:p>
            <a:pPr indent="0" lvl="0" marL="0" rtl="0" algn="l">
              <a:spcBef>
                <a:spcPts val="160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7" name="Shape 257"/>
        <p:cNvGrpSpPr/>
        <p:nvPr/>
      </p:nvGrpSpPr>
      <p:grpSpPr>
        <a:xfrm>
          <a:off x="0" y="0"/>
          <a:ext cx="0" cy="0"/>
          <a:chOff x="0" y="0"/>
          <a:chExt cx="0" cy="0"/>
        </a:xfrm>
      </p:grpSpPr>
      <p:sp>
        <p:nvSpPr>
          <p:cNvPr id="258" name="Google Shape;258;g58dff58c79_0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9" name="Google Shape;259;g58dff58c79_0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4" name="Shape 264"/>
        <p:cNvGrpSpPr/>
        <p:nvPr/>
      </p:nvGrpSpPr>
      <p:grpSpPr>
        <a:xfrm>
          <a:off x="0" y="0"/>
          <a:ext cx="0" cy="0"/>
          <a:chOff x="0" y="0"/>
          <a:chExt cx="0" cy="0"/>
        </a:xfrm>
      </p:grpSpPr>
      <p:sp>
        <p:nvSpPr>
          <p:cNvPr id="265" name="Google Shape;265;g5645927038_0_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6" name="Google Shape;266;g5645927038_0_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1" name="Shape 271"/>
        <p:cNvGrpSpPr/>
        <p:nvPr/>
      </p:nvGrpSpPr>
      <p:grpSpPr>
        <a:xfrm>
          <a:off x="0" y="0"/>
          <a:ext cx="0" cy="0"/>
          <a:chOff x="0" y="0"/>
          <a:chExt cx="0" cy="0"/>
        </a:xfrm>
      </p:grpSpPr>
      <p:sp>
        <p:nvSpPr>
          <p:cNvPr id="272" name="Google Shape;272;g5552edfb63_0_5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3" name="Google Shape;273;g5552edfb63_0_5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8" name="Shape 278"/>
        <p:cNvGrpSpPr/>
        <p:nvPr/>
      </p:nvGrpSpPr>
      <p:grpSpPr>
        <a:xfrm>
          <a:off x="0" y="0"/>
          <a:ext cx="0" cy="0"/>
          <a:chOff x="0" y="0"/>
          <a:chExt cx="0" cy="0"/>
        </a:xfrm>
      </p:grpSpPr>
      <p:sp>
        <p:nvSpPr>
          <p:cNvPr id="279" name="Google Shape;279;g58d4a6e5a0_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0" name="Google Shape;280;g58d4a6e5a0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5" name="Shape 285"/>
        <p:cNvGrpSpPr/>
        <p:nvPr/>
      </p:nvGrpSpPr>
      <p:grpSpPr>
        <a:xfrm>
          <a:off x="0" y="0"/>
          <a:ext cx="0" cy="0"/>
          <a:chOff x="0" y="0"/>
          <a:chExt cx="0" cy="0"/>
        </a:xfrm>
      </p:grpSpPr>
      <p:sp>
        <p:nvSpPr>
          <p:cNvPr id="286" name="Google Shape;286;g5552edfb63_0_3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7" name="Google Shape;287;g5552edfb63_0_3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Vlab provides</a:t>
            </a:r>
            <a:endParaRPr/>
          </a:p>
          <a:p>
            <a:pPr indent="-298450" lvl="0" marL="457200" rtl="0" algn="l">
              <a:spcBef>
                <a:spcPts val="0"/>
              </a:spcBef>
              <a:spcAft>
                <a:spcPts val="0"/>
              </a:spcAft>
              <a:buSzPts val="1100"/>
              <a:buChar char="●"/>
            </a:pPr>
            <a:r>
              <a:rPr lang="en"/>
              <a:t>Database hosting (configurations, mapping interface, api)</a:t>
            </a:r>
            <a:endParaRPr/>
          </a:p>
          <a:p>
            <a:pPr indent="-298450" lvl="0" marL="457200" rtl="0" algn="l">
              <a:spcBef>
                <a:spcPts val="0"/>
              </a:spcBef>
              <a:spcAft>
                <a:spcPts val="0"/>
              </a:spcAft>
              <a:buSzPts val="1100"/>
              <a:buChar char="●"/>
            </a:pPr>
            <a:r>
              <a:rPr lang="en"/>
              <a:t>Provides web server (https, url routing)</a:t>
            </a:r>
            <a:endParaRPr/>
          </a:p>
          <a:p>
            <a:pPr indent="-298450" lvl="0" marL="457200" rtl="0" algn="l">
              <a:spcBef>
                <a:spcPts val="0"/>
              </a:spcBef>
              <a:spcAft>
                <a:spcPts val="0"/>
              </a:spcAft>
              <a:buSzPts val="1100"/>
              <a:buChar char="●"/>
            </a:pPr>
            <a:r>
              <a:rPr lang="en"/>
              <a:t>File server</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21" name="Shape 321"/>
        <p:cNvGrpSpPr/>
        <p:nvPr/>
      </p:nvGrpSpPr>
      <p:grpSpPr>
        <a:xfrm>
          <a:off x="0" y="0"/>
          <a:ext cx="0" cy="0"/>
          <a:chOff x="0" y="0"/>
          <a:chExt cx="0" cy="0"/>
        </a:xfrm>
      </p:grpSpPr>
      <p:sp>
        <p:nvSpPr>
          <p:cNvPr id="322" name="Google Shape;322;g5695df1013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3" name="Google Shape;323;g5695df1013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28" name="Shape 328"/>
        <p:cNvGrpSpPr/>
        <p:nvPr/>
      </p:nvGrpSpPr>
      <p:grpSpPr>
        <a:xfrm>
          <a:off x="0" y="0"/>
          <a:ext cx="0" cy="0"/>
          <a:chOff x="0" y="0"/>
          <a:chExt cx="0" cy="0"/>
        </a:xfrm>
      </p:grpSpPr>
      <p:sp>
        <p:nvSpPr>
          <p:cNvPr id="329" name="Google Shape;329;g55ddeaefe9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0" name="Google Shape;330;g55ddeaefe9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7" name="Shape 137"/>
        <p:cNvGrpSpPr/>
        <p:nvPr/>
      </p:nvGrpSpPr>
      <p:grpSpPr>
        <a:xfrm>
          <a:off x="0" y="0"/>
          <a:ext cx="0" cy="0"/>
          <a:chOff x="0" y="0"/>
          <a:chExt cx="0" cy="0"/>
        </a:xfrm>
      </p:grpSpPr>
      <p:sp>
        <p:nvSpPr>
          <p:cNvPr id="138" name="Google Shape;138;g5645927038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9" name="Google Shape;139;g564592703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4" name="Shape 144"/>
        <p:cNvGrpSpPr/>
        <p:nvPr/>
      </p:nvGrpSpPr>
      <p:grpSpPr>
        <a:xfrm>
          <a:off x="0" y="0"/>
          <a:ext cx="0" cy="0"/>
          <a:chOff x="0" y="0"/>
          <a:chExt cx="0" cy="0"/>
        </a:xfrm>
      </p:grpSpPr>
      <p:sp>
        <p:nvSpPr>
          <p:cNvPr id="145" name="Google Shape;145;g5645927038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6" name="Google Shape;146;g5645927038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1" name="Shape 151"/>
        <p:cNvGrpSpPr/>
        <p:nvPr/>
      </p:nvGrpSpPr>
      <p:grpSpPr>
        <a:xfrm>
          <a:off x="0" y="0"/>
          <a:ext cx="0" cy="0"/>
          <a:chOff x="0" y="0"/>
          <a:chExt cx="0" cy="0"/>
        </a:xfrm>
      </p:grpSpPr>
      <p:sp>
        <p:nvSpPr>
          <p:cNvPr id="152" name="Google Shape;152;g5120166d7b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3" name="Google Shape;153;g5120166d7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8" name="Shape 158"/>
        <p:cNvGrpSpPr/>
        <p:nvPr/>
      </p:nvGrpSpPr>
      <p:grpSpPr>
        <a:xfrm>
          <a:off x="0" y="0"/>
          <a:ext cx="0" cy="0"/>
          <a:chOff x="0" y="0"/>
          <a:chExt cx="0" cy="0"/>
        </a:xfrm>
      </p:grpSpPr>
      <p:sp>
        <p:nvSpPr>
          <p:cNvPr id="159" name="Google Shape;159;g567888bfd2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0" name="Google Shape;160;g567888bfd2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4" name="Shape 164"/>
        <p:cNvGrpSpPr/>
        <p:nvPr/>
      </p:nvGrpSpPr>
      <p:grpSpPr>
        <a:xfrm>
          <a:off x="0" y="0"/>
          <a:ext cx="0" cy="0"/>
          <a:chOff x="0" y="0"/>
          <a:chExt cx="0" cy="0"/>
        </a:xfrm>
      </p:grpSpPr>
      <p:sp>
        <p:nvSpPr>
          <p:cNvPr id="165" name="Google Shape;165;g567888bfd2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6" name="Google Shape;166;g567888bfd2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600"/>
              </a:spcBef>
              <a:spcAft>
                <a:spcPts val="0"/>
              </a:spcAft>
              <a:buNone/>
            </a:pPr>
            <a:r>
              <a:rPr lang="en" sz="1800"/>
              <a:t>• </a:t>
            </a:r>
            <a:r>
              <a:rPr lang="en" sz="1400"/>
              <a:t>NWS </a:t>
            </a:r>
            <a:r>
              <a:rPr lang="en" sz="1400">
                <a:latin typeface="Calibri"/>
                <a:ea typeface="Calibri"/>
                <a:cs typeface="Calibri"/>
                <a:sym typeface="Calibri"/>
              </a:rPr>
              <a:t>Weather Forecast Offices make requests to their regional MDS focal point, focal point submits request to SDM using the MMM Tool</a:t>
            </a:r>
            <a:endParaRPr sz="1400">
              <a:latin typeface="Calibri"/>
              <a:ea typeface="Calibri"/>
              <a:cs typeface="Calibri"/>
              <a:sym typeface="Calibri"/>
            </a:endParaRPr>
          </a:p>
          <a:p>
            <a:pPr indent="0" lvl="0" marL="0" rtl="0" algn="l">
              <a:lnSpc>
                <a:spcPct val="115000"/>
              </a:lnSpc>
              <a:spcBef>
                <a:spcPts val="600"/>
              </a:spcBef>
              <a:spcAft>
                <a:spcPts val="0"/>
              </a:spcAft>
              <a:buNone/>
            </a:pPr>
            <a:r>
              <a:rPr lang="en" sz="1400"/>
              <a:t>• </a:t>
            </a:r>
            <a:r>
              <a:rPr lang="en" sz="1400">
                <a:latin typeface="Calibri"/>
                <a:ea typeface="Calibri"/>
                <a:cs typeface="Calibri"/>
                <a:sym typeface="Calibri"/>
              </a:rPr>
              <a:t>NCEP Centers make requests directly to SDM using the MMM Tool</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0" name="Shape 170"/>
        <p:cNvGrpSpPr/>
        <p:nvPr/>
      </p:nvGrpSpPr>
      <p:grpSpPr>
        <a:xfrm>
          <a:off x="0" y="0"/>
          <a:ext cx="0" cy="0"/>
          <a:chOff x="0" y="0"/>
          <a:chExt cx="0" cy="0"/>
        </a:xfrm>
      </p:grpSpPr>
      <p:sp>
        <p:nvSpPr>
          <p:cNvPr id="171" name="Google Shape;171;g5120166d7b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2" name="Google Shape;172;g5120166d7b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SAB make all research request</a:t>
            </a:r>
            <a:endParaRPr/>
          </a:p>
          <a:p>
            <a:pPr indent="0" lvl="0" marL="0" rtl="0" algn="l">
              <a:spcBef>
                <a:spcPts val="0"/>
              </a:spcBef>
              <a:spcAft>
                <a:spcPts val="0"/>
              </a:spcAft>
              <a:buNone/>
            </a:pPr>
            <a:r>
              <a:rPr lang="en"/>
              <a:t>6 regions and 6 region focal points - must relay to focal points</a:t>
            </a:r>
            <a:endParaRPr/>
          </a:p>
          <a:p>
            <a:pPr indent="0" lvl="0" marL="0" rtl="0" algn="l">
              <a:spcBef>
                <a:spcPts val="0"/>
              </a:spcBef>
              <a:spcAft>
                <a:spcPts val="0"/>
              </a:spcAft>
              <a:buNone/>
            </a:pPr>
            <a:r>
              <a:rPr lang="en"/>
              <a:t>National centers can make requests directly</a:t>
            </a:r>
            <a:endParaRPr/>
          </a:p>
          <a:p>
            <a:pPr indent="0" lvl="0" marL="0" rtl="0" algn="l">
              <a:spcBef>
                <a:spcPts val="0"/>
              </a:spcBef>
              <a:spcAft>
                <a:spcPts val="0"/>
              </a:spcAft>
              <a:buNone/>
            </a:pPr>
            <a:r>
              <a:rPr lang="en"/>
              <a:t>Call it as name</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1" name="Shape 181"/>
        <p:cNvGrpSpPr/>
        <p:nvPr/>
      </p:nvGrpSpPr>
      <p:grpSpPr>
        <a:xfrm>
          <a:off x="0" y="0"/>
          <a:ext cx="0" cy="0"/>
          <a:chOff x="0" y="0"/>
          <a:chExt cx="0" cy="0"/>
        </a:xfrm>
      </p:grpSpPr>
      <p:sp>
        <p:nvSpPr>
          <p:cNvPr id="182" name="Google Shape;182;g5120166d7b_0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3" name="Google Shape;183;g5120166d7b_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bg>
      <p:bgPr>
        <a:solidFill>
          <a:schemeClr val="accent6"/>
        </a:solidFill>
      </p:bgPr>
    </p:bg>
    <p:spTree>
      <p:nvGrpSpPr>
        <p:cNvPr id="9" name="Shape 9"/>
        <p:cNvGrpSpPr/>
        <p:nvPr/>
      </p:nvGrpSpPr>
      <p:grpSpPr>
        <a:xfrm>
          <a:off x="0" y="0"/>
          <a:ext cx="0" cy="0"/>
          <a:chOff x="0" y="0"/>
          <a:chExt cx="0" cy="0"/>
        </a:xfrm>
      </p:grpSpPr>
      <p:sp>
        <p:nvSpPr>
          <p:cNvPr id="10" name="Google Shape;10;p2"/>
          <p:cNvSpPr/>
          <p:nvPr/>
        </p:nvSpPr>
        <p:spPr>
          <a:xfrm>
            <a:off x="31" y="2824500"/>
            <a:ext cx="7370400" cy="23190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flipH="1">
            <a:off x="3582600" y="1550700"/>
            <a:ext cx="5561400" cy="35928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rot="10800000">
            <a:off x="5058905" y="0"/>
            <a:ext cx="4085100" cy="20526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20327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4" name="Google Shape;14;p2"/>
          <p:cNvGrpSpPr/>
          <p:nvPr/>
        </p:nvGrpSpPr>
        <p:grpSpPr>
          <a:xfrm>
            <a:off x="255200" y="592"/>
            <a:ext cx="2250363" cy="1044300"/>
            <a:chOff x="255200" y="592"/>
            <a:chExt cx="2250363" cy="1044300"/>
          </a:xfrm>
        </p:grpSpPr>
        <p:sp>
          <p:nvSpPr>
            <p:cNvPr id="15" name="Google Shape;15;p2"/>
            <p:cNvSpPr/>
            <p:nvPr/>
          </p:nvSpPr>
          <p:spPr>
            <a:xfrm>
              <a:off x="764063"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509632"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255200"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 name="Google Shape;18;p2"/>
          <p:cNvGrpSpPr/>
          <p:nvPr/>
        </p:nvGrpSpPr>
        <p:grpSpPr>
          <a:xfrm>
            <a:off x="905395" y="592"/>
            <a:ext cx="2250363" cy="1044300"/>
            <a:chOff x="905395" y="592"/>
            <a:chExt cx="2250363" cy="1044300"/>
          </a:xfrm>
        </p:grpSpPr>
        <p:sp>
          <p:nvSpPr>
            <p:cNvPr id="19" name="Google Shape;19;p2"/>
            <p:cNvSpPr/>
            <p:nvPr/>
          </p:nvSpPr>
          <p:spPr>
            <a:xfrm>
              <a:off x="1414258"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1159826"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905395"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 name="Google Shape;22;p2"/>
          <p:cNvGrpSpPr/>
          <p:nvPr/>
        </p:nvGrpSpPr>
        <p:grpSpPr>
          <a:xfrm>
            <a:off x="7057468" y="5088"/>
            <a:ext cx="1851282" cy="752108"/>
            <a:chOff x="6917201" y="0"/>
            <a:chExt cx="2227777" cy="863400"/>
          </a:xfrm>
        </p:grpSpPr>
        <p:sp>
          <p:nvSpPr>
            <p:cNvPr id="23" name="Google Shape;23;p2"/>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2"/>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 name="Google Shape;26;p2"/>
          <p:cNvGrpSpPr/>
          <p:nvPr/>
        </p:nvGrpSpPr>
        <p:grpSpPr>
          <a:xfrm>
            <a:off x="6553032" y="4217852"/>
            <a:ext cx="2389068" cy="925737"/>
            <a:chOff x="6917201" y="0"/>
            <a:chExt cx="2227777" cy="863400"/>
          </a:xfrm>
        </p:grpSpPr>
        <p:sp>
          <p:nvSpPr>
            <p:cNvPr id="27" name="Google Shape;27;p2"/>
            <p:cNvSpPr/>
            <p:nvPr/>
          </p:nvSpPr>
          <p:spPr>
            <a:xfrm>
              <a:off x="7641677"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7279439"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2"/>
            <p:cNvSpPr/>
            <p:nvPr/>
          </p:nvSpPr>
          <p:spPr>
            <a:xfrm>
              <a:off x="6917201"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0" name="Google Shape;30;p2"/>
          <p:cNvGrpSpPr/>
          <p:nvPr/>
        </p:nvGrpSpPr>
        <p:grpSpPr>
          <a:xfrm>
            <a:off x="199149" y="4055652"/>
            <a:ext cx="2795414" cy="1083308"/>
            <a:chOff x="6917201" y="0"/>
            <a:chExt cx="2227777" cy="863400"/>
          </a:xfrm>
        </p:grpSpPr>
        <p:sp>
          <p:nvSpPr>
            <p:cNvPr id="31" name="Google Shape;31;p2"/>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2"/>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2"/>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4" name="Google Shape;34;p2"/>
          <p:cNvSpPr txBox="1"/>
          <p:nvPr>
            <p:ph type="ctrTitle"/>
          </p:nvPr>
        </p:nvSpPr>
        <p:spPr>
          <a:xfrm>
            <a:off x="1858703" y="1822833"/>
            <a:ext cx="5361300" cy="1448100"/>
          </a:xfrm>
          <a:prstGeom prst="rect">
            <a:avLst/>
          </a:prstGeom>
        </p:spPr>
        <p:txBody>
          <a:bodyPr anchorCtr="0" anchor="ctr" bIns="91425" lIns="91425" spcFirstLastPara="1" rIns="91425" wrap="square" tIns="91425"/>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35" name="Google Shape;35;p2"/>
          <p:cNvSpPr txBox="1"/>
          <p:nvPr>
            <p:ph idx="1" type="subTitle"/>
          </p:nvPr>
        </p:nvSpPr>
        <p:spPr>
          <a:xfrm>
            <a:off x="1858700" y="3413158"/>
            <a:ext cx="5361300" cy="5226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Clr>
                <a:schemeClr val="lt1"/>
              </a:buClr>
              <a:buSzPts val="1600"/>
              <a:buNone/>
              <a:defRPr sz="1600">
                <a:solidFill>
                  <a:schemeClr val="lt1"/>
                </a:solidFill>
              </a:defRPr>
            </a:lvl1pPr>
            <a:lvl2pPr lvl="1" algn="ctr">
              <a:lnSpc>
                <a:spcPct val="100000"/>
              </a:lnSpc>
              <a:spcBef>
                <a:spcPts val="0"/>
              </a:spcBef>
              <a:spcAft>
                <a:spcPts val="0"/>
              </a:spcAft>
              <a:buClr>
                <a:schemeClr val="lt1"/>
              </a:buClr>
              <a:buSzPts val="1600"/>
              <a:buNone/>
              <a:defRPr sz="1600">
                <a:solidFill>
                  <a:schemeClr val="lt1"/>
                </a:solidFill>
              </a:defRPr>
            </a:lvl2pPr>
            <a:lvl3pPr lvl="2" algn="ctr">
              <a:lnSpc>
                <a:spcPct val="100000"/>
              </a:lnSpc>
              <a:spcBef>
                <a:spcPts val="0"/>
              </a:spcBef>
              <a:spcAft>
                <a:spcPts val="0"/>
              </a:spcAft>
              <a:buClr>
                <a:schemeClr val="lt1"/>
              </a:buClr>
              <a:buSzPts val="1600"/>
              <a:buNone/>
              <a:defRPr sz="1600">
                <a:solidFill>
                  <a:schemeClr val="lt1"/>
                </a:solidFill>
              </a:defRPr>
            </a:lvl3pPr>
            <a:lvl4pPr lvl="3" algn="ctr">
              <a:lnSpc>
                <a:spcPct val="100000"/>
              </a:lnSpc>
              <a:spcBef>
                <a:spcPts val="0"/>
              </a:spcBef>
              <a:spcAft>
                <a:spcPts val="0"/>
              </a:spcAft>
              <a:buClr>
                <a:schemeClr val="lt1"/>
              </a:buClr>
              <a:buSzPts val="1600"/>
              <a:buNone/>
              <a:defRPr sz="1600">
                <a:solidFill>
                  <a:schemeClr val="lt1"/>
                </a:solidFill>
              </a:defRPr>
            </a:lvl4pPr>
            <a:lvl5pPr lvl="4" algn="ctr">
              <a:lnSpc>
                <a:spcPct val="100000"/>
              </a:lnSpc>
              <a:spcBef>
                <a:spcPts val="0"/>
              </a:spcBef>
              <a:spcAft>
                <a:spcPts val="0"/>
              </a:spcAft>
              <a:buClr>
                <a:schemeClr val="lt1"/>
              </a:buClr>
              <a:buSzPts val="1600"/>
              <a:buNone/>
              <a:defRPr sz="1600">
                <a:solidFill>
                  <a:schemeClr val="lt1"/>
                </a:solidFill>
              </a:defRPr>
            </a:lvl5pPr>
            <a:lvl6pPr lvl="5" algn="ctr">
              <a:lnSpc>
                <a:spcPct val="100000"/>
              </a:lnSpc>
              <a:spcBef>
                <a:spcPts val="0"/>
              </a:spcBef>
              <a:spcAft>
                <a:spcPts val="0"/>
              </a:spcAft>
              <a:buClr>
                <a:schemeClr val="lt1"/>
              </a:buClr>
              <a:buSzPts val="1600"/>
              <a:buNone/>
              <a:defRPr sz="1600">
                <a:solidFill>
                  <a:schemeClr val="lt1"/>
                </a:solidFill>
              </a:defRPr>
            </a:lvl6pPr>
            <a:lvl7pPr lvl="6" algn="ctr">
              <a:lnSpc>
                <a:spcPct val="100000"/>
              </a:lnSpc>
              <a:spcBef>
                <a:spcPts val="0"/>
              </a:spcBef>
              <a:spcAft>
                <a:spcPts val="0"/>
              </a:spcAft>
              <a:buClr>
                <a:schemeClr val="lt1"/>
              </a:buClr>
              <a:buSzPts val="1600"/>
              <a:buNone/>
              <a:defRPr sz="1600">
                <a:solidFill>
                  <a:schemeClr val="lt1"/>
                </a:solidFill>
              </a:defRPr>
            </a:lvl7pPr>
            <a:lvl8pPr lvl="7" algn="ctr">
              <a:lnSpc>
                <a:spcPct val="100000"/>
              </a:lnSpc>
              <a:spcBef>
                <a:spcPts val="0"/>
              </a:spcBef>
              <a:spcAft>
                <a:spcPts val="0"/>
              </a:spcAft>
              <a:buClr>
                <a:schemeClr val="lt1"/>
              </a:buClr>
              <a:buSzPts val="1600"/>
              <a:buNone/>
              <a:defRPr sz="1600">
                <a:solidFill>
                  <a:schemeClr val="lt1"/>
                </a:solidFill>
              </a:defRPr>
            </a:lvl8pPr>
            <a:lvl9pPr lvl="8" algn="ctr">
              <a:lnSpc>
                <a:spcPct val="100000"/>
              </a:lnSpc>
              <a:spcBef>
                <a:spcPts val="0"/>
              </a:spcBef>
              <a:spcAft>
                <a:spcPts val="0"/>
              </a:spcAft>
              <a:buClr>
                <a:schemeClr val="lt1"/>
              </a:buClr>
              <a:buSzPts val="1600"/>
              <a:buNone/>
              <a:defRPr sz="1600">
                <a:solidFill>
                  <a:schemeClr val="lt1"/>
                </a:solidFill>
              </a:defRPr>
            </a:lvl9pPr>
          </a:lstStyle>
          <a:p/>
        </p:txBody>
      </p:sp>
      <p:sp>
        <p:nvSpPr>
          <p:cNvPr id="36" name="Google Shape;36;p2"/>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bg>
      <p:bgPr>
        <a:solidFill>
          <a:schemeClr val="accent3"/>
        </a:solidFill>
      </p:bgPr>
    </p:bg>
    <p:spTree>
      <p:nvGrpSpPr>
        <p:cNvPr id="109" name="Shape 109"/>
        <p:cNvGrpSpPr/>
        <p:nvPr/>
      </p:nvGrpSpPr>
      <p:grpSpPr>
        <a:xfrm>
          <a:off x="0" y="0"/>
          <a:ext cx="0" cy="0"/>
          <a:chOff x="0" y="0"/>
          <a:chExt cx="0" cy="0"/>
        </a:xfrm>
      </p:grpSpPr>
      <p:sp>
        <p:nvSpPr>
          <p:cNvPr id="110" name="Google Shape;110;p11"/>
          <p:cNvSpPr/>
          <p:nvPr/>
        </p:nvSpPr>
        <p:spPr>
          <a:xfrm flipH="1">
            <a:off x="5569200" y="2834075"/>
            <a:ext cx="3574800" cy="23094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1" name="Google Shape;111;p11"/>
          <p:cNvGrpSpPr/>
          <p:nvPr/>
        </p:nvGrpSpPr>
        <p:grpSpPr>
          <a:xfrm>
            <a:off x="5959222" y="4119576"/>
            <a:ext cx="2520952" cy="1024165"/>
            <a:chOff x="6917201" y="0"/>
            <a:chExt cx="2227777" cy="863400"/>
          </a:xfrm>
        </p:grpSpPr>
        <p:sp>
          <p:nvSpPr>
            <p:cNvPr id="112" name="Google Shape;112;p11"/>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5" name="Google Shape;115;p11"/>
          <p:cNvGrpSpPr/>
          <p:nvPr/>
        </p:nvGrpSpPr>
        <p:grpSpPr>
          <a:xfrm>
            <a:off x="199149" y="2"/>
            <a:ext cx="2795414" cy="1083308"/>
            <a:chOff x="6917201" y="0"/>
            <a:chExt cx="2227777" cy="863400"/>
          </a:xfrm>
        </p:grpSpPr>
        <p:sp>
          <p:nvSpPr>
            <p:cNvPr id="116" name="Google Shape;116;p11"/>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19" name="Google Shape;119;p11"/>
          <p:cNvSpPr txBox="1"/>
          <p:nvPr>
            <p:ph hasCustomPrompt="1" type="title"/>
          </p:nvPr>
        </p:nvSpPr>
        <p:spPr>
          <a:xfrm>
            <a:off x="1385850" y="1383850"/>
            <a:ext cx="6372300" cy="1379700"/>
          </a:xfrm>
          <a:prstGeom prst="rect">
            <a:avLst/>
          </a:prstGeom>
        </p:spPr>
        <p:txBody>
          <a:bodyPr anchorCtr="0" anchor="ctr" bIns="91425" lIns="91425" spcFirstLastPara="1" rIns="91425" wrap="square" tIns="91425"/>
          <a:lstStyle>
            <a:lvl1pPr lvl="0" algn="ctr">
              <a:spcBef>
                <a:spcPts val="0"/>
              </a:spcBef>
              <a:spcAft>
                <a:spcPts val="0"/>
              </a:spcAft>
              <a:buClr>
                <a:schemeClr val="dk2"/>
              </a:buClr>
              <a:buSzPts val="8600"/>
              <a:buNone/>
              <a:defRPr sz="8600">
                <a:solidFill>
                  <a:schemeClr val="dk2"/>
                </a:solidFill>
              </a:defRPr>
            </a:lvl1pPr>
            <a:lvl2pPr lvl="1" algn="ctr">
              <a:spcBef>
                <a:spcPts val="0"/>
              </a:spcBef>
              <a:spcAft>
                <a:spcPts val="0"/>
              </a:spcAft>
              <a:buClr>
                <a:schemeClr val="dk2"/>
              </a:buClr>
              <a:buSzPts val="8600"/>
              <a:buNone/>
              <a:defRPr sz="8600">
                <a:solidFill>
                  <a:schemeClr val="dk2"/>
                </a:solidFill>
              </a:defRPr>
            </a:lvl2pPr>
            <a:lvl3pPr lvl="2" algn="ctr">
              <a:spcBef>
                <a:spcPts val="0"/>
              </a:spcBef>
              <a:spcAft>
                <a:spcPts val="0"/>
              </a:spcAft>
              <a:buClr>
                <a:schemeClr val="dk2"/>
              </a:buClr>
              <a:buSzPts val="8600"/>
              <a:buNone/>
              <a:defRPr sz="8600">
                <a:solidFill>
                  <a:schemeClr val="dk2"/>
                </a:solidFill>
              </a:defRPr>
            </a:lvl3pPr>
            <a:lvl4pPr lvl="3" algn="ctr">
              <a:spcBef>
                <a:spcPts val="0"/>
              </a:spcBef>
              <a:spcAft>
                <a:spcPts val="0"/>
              </a:spcAft>
              <a:buClr>
                <a:schemeClr val="dk2"/>
              </a:buClr>
              <a:buSzPts val="8600"/>
              <a:buNone/>
              <a:defRPr sz="8600">
                <a:solidFill>
                  <a:schemeClr val="dk2"/>
                </a:solidFill>
              </a:defRPr>
            </a:lvl4pPr>
            <a:lvl5pPr lvl="4" algn="ctr">
              <a:spcBef>
                <a:spcPts val="0"/>
              </a:spcBef>
              <a:spcAft>
                <a:spcPts val="0"/>
              </a:spcAft>
              <a:buClr>
                <a:schemeClr val="dk2"/>
              </a:buClr>
              <a:buSzPts val="8600"/>
              <a:buNone/>
              <a:defRPr sz="8600">
                <a:solidFill>
                  <a:schemeClr val="dk2"/>
                </a:solidFill>
              </a:defRPr>
            </a:lvl5pPr>
            <a:lvl6pPr lvl="5" algn="ctr">
              <a:spcBef>
                <a:spcPts val="0"/>
              </a:spcBef>
              <a:spcAft>
                <a:spcPts val="0"/>
              </a:spcAft>
              <a:buClr>
                <a:schemeClr val="dk2"/>
              </a:buClr>
              <a:buSzPts val="8600"/>
              <a:buNone/>
              <a:defRPr sz="8600">
                <a:solidFill>
                  <a:schemeClr val="dk2"/>
                </a:solidFill>
              </a:defRPr>
            </a:lvl6pPr>
            <a:lvl7pPr lvl="6" algn="ctr">
              <a:spcBef>
                <a:spcPts val="0"/>
              </a:spcBef>
              <a:spcAft>
                <a:spcPts val="0"/>
              </a:spcAft>
              <a:buClr>
                <a:schemeClr val="dk2"/>
              </a:buClr>
              <a:buSzPts val="8600"/>
              <a:buNone/>
              <a:defRPr sz="8600">
                <a:solidFill>
                  <a:schemeClr val="dk2"/>
                </a:solidFill>
              </a:defRPr>
            </a:lvl7pPr>
            <a:lvl8pPr lvl="7" algn="ctr">
              <a:spcBef>
                <a:spcPts val="0"/>
              </a:spcBef>
              <a:spcAft>
                <a:spcPts val="0"/>
              </a:spcAft>
              <a:buClr>
                <a:schemeClr val="dk2"/>
              </a:buClr>
              <a:buSzPts val="8600"/>
              <a:buNone/>
              <a:defRPr sz="8600">
                <a:solidFill>
                  <a:schemeClr val="dk2"/>
                </a:solidFill>
              </a:defRPr>
            </a:lvl8pPr>
            <a:lvl9pPr lvl="8" algn="ctr">
              <a:spcBef>
                <a:spcPts val="0"/>
              </a:spcBef>
              <a:spcAft>
                <a:spcPts val="0"/>
              </a:spcAft>
              <a:buClr>
                <a:schemeClr val="dk2"/>
              </a:buClr>
              <a:buSzPts val="8600"/>
              <a:buNone/>
              <a:defRPr sz="8600">
                <a:solidFill>
                  <a:schemeClr val="dk2"/>
                </a:solidFill>
              </a:defRPr>
            </a:lvl9pPr>
          </a:lstStyle>
          <a:p>
            <a:r>
              <a:t>xx%</a:t>
            </a:r>
          </a:p>
        </p:txBody>
      </p:sp>
      <p:sp>
        <p:nvSpPr>
          <p:cNvPr id="120" name="Google Shape;120;p11"/>
          <p:cNvSpPr txBox="1"/>
          <p:nvPr>
            <p:ph idx="1" type="body"/>
          </p:nvPr>
        </p:nvSpPr>
        <p:spPr>
          <a:xfrm>
            <a:off x="1385850" y="2863850"/>
            <a:ext cx="6372300" cy="641100"/>
          </a:xfrm>
          <a:prstGeom prst="rect">
            <a:avLst/>
          </a:prstGeom>
        </p:spPr>
        <p:txBody>
          <a:bodyPr anchorCtr="0" anchor="t" bIns="91425" lIns="91425" spcFirstLastPara="1" rIns="91425" wrap="square" tIns="91425"/>
          <a:lstStyle>
            <a:lvl1pPr indent="-311150" lvl="0" marL="457200" algn="ctr">
              <a:spcBef>
                <a:spcPts val="0"/>
              </a:spcBef>
              <a:spcAft>
                <a:spcPts val="0"/>
              </a:spcAft>
              <a:buSzPts val="1300"/>
              <a:buChar char="●"/>
              <a:defRPr/>
            </a:lvl1pPr>
            <a:lvl2pPr indent="-298450" lvl="1" marL="914400" algn="ctr">
              <a:spcBef>
                <a:spcPts val="1600"/>
              </a:spcBef>
              <a:spcAft>
                <a:spcPts val="0"/>
              </a:spcAft>
              <a:buSzPts val="1100"/>
              <a:buChar char="○"/>
              <a:defRPr/>
            </a:lvl2pPr>
            <a:lvl3pPr indent="-298450" lvl="2" marL="1371600" algn="ctr">
              <a:spcBef>
                <a:spcPts val="1600"/>
              </a:spcBef>
              <a:spcAft>
                <a:spcPts val="0"/>
              </a:spcAft>
              <a:buSzPts val="1100"/>
              <a:buChar char="■"/>
              <a:defRPr/>
            </a:lvl3pPr>
            <a:lvl4pPr indent="-298450" lvl="3" marL="1828800" algn="ctr">
              <a:spcBef>
                <a:spcPts val="1600"/>
              </a:spcBef>
              <a:spcAft>
                <a:spcPts val="0"/>
              </a:spcAft>
              <a:buSzPts val="1100"/>
              <a:buChar char="●"/>
              <a:defRPr/>
            </a:lvl4pPr>
            <a:lvl5pPr indent="-298450" lvl="4" marL="2286000" algn="ctr">
              <a:spcBef>
                <a:spcPts val="1600"/>
              </a:spcBef>
              <a:spcAft>
                <a:spcPts val="0"/>
              </a:spcAft>
              <a:buSzPts val="1100"/>
              <a:buChar char="○"/>
              <a:defRPr/>
            </a:lvl5pPr>
            <a:lvl6pPr indent="-298450" lvl="5" marL="2743200" algn="ctr">
              <a:spcBef>
                <a:spcPts val="1600"/>
              </a:spcBef>
              <a:spcAft>
                <a:spcPts val="0"/>
              </a:spcAft>
              <a:buSzPts val="1100"/>
              <a:buChar char="■"/>
              <a:defRPr/>
            </a:lvl6pPr>
            <a:lvl7pPr indent="-298450" lvl="6" marL="3200400" algn="ctr">
              <a:spcBef>
                <a:spcPts val="1600"/>
              </a:spcBef>
              <a:spcAft>
                <a:spcPts val="0"/>
              </a:spcAft>
              <a:buSzPts val="1100"/>
              <a:buChar char="●"/>
              <a:defRPr/>
            </a:lvl7pPr>
            <a:lvl8pPr indent="-298450" lvl="7" marL="3657600" algn="ctr">
              <a:spcBef>
                <a:spcPts val="1600"/>
              </a:spcBef>
              <a:spcAft>
                <a:spcPts val="0"/>
              </a:spcAft>
              <a:buSzPts val="1100"/>
              <a:buChar char="○"/>
              <a:defRPr/>
            </a:lvl8pPr>
            <a:lvl9pPr indent="-298450" lvl="8" marL="4114800" algn="ctr">
              <a:spcBef>
                <a:spcPts val="1600"/>
              </a:spcBef>
              <a:spcAft>
                <a:spcPts val="1600"/>
              </a:spcAft>
              <a:buSzPts val="1100"/>
              <a:buChar char="■"/>
              <a:defRPr/>
            </a:lvl9pPr>
          </a:lstStyle>
          <a:p/>
        </p:txBody>
      </p:sp>
      <p:sp>
        <p:nvSpPr>
          <p:cNvPr id="121" name="Google Shape;121;p11"/>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122" name="Shape 122"/>
        <p:cNvGrpSpPr/>
        <p:nvPr/>
      </p:nvGrpSpPr>
      <p:grpSpPr>
        <a:xfrm>
          <a:off x="0" y="0"/>
          <a:ext cx="0" cy="0"/>
          <a:chOff x="0" y="0"/>
          <a:chExt cx="0" cy="0"/>
        </a:xfrm>
      </p:grpSpPr>
      <p:sp>
        <p:nvSpPr>
          <p:cNvPr id="123" name="Google Shape;123;p12"/>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bg>
      <p:bgPr>
        <a:solidFill>
          <a:schemeClr val="accent3"/>
        </a:solidFill>
      </p:bgPr>
    </p:bg>
    <p:spTree>
      <p:nvGrpSpPr>
        <p:cNvPr id="37" name="Shape 37"/>
        <p:cNvGrpSpPr/>
        <p:nvPr/>
      </p:nvGrpSpPr>
      <p:grpSpPr>
        <a:xfrm>
          <a:off x="0" y="0"/>
          <a:ext cx="0" cy="0"/>
          <a:chOff x="0" y="0"/>
          <a:chExt cx="0" cy="0"/>
        </a:xfrm>
      </p:grpSpPr>
      <p:sp>
        <p:nvSpPr>
          <p:cNvPr id="38" name="Google Shape;38;p3"/>
          <p:cNvSpPr/>
          <p:nvPr/>
        </p:nvSpPr>
        <p:spPr>
          <a:xfrm flipH="1">
            <a:off x="4757100" y="2309400"/>
            <a:ext cx="4386900" cy="28341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9" name="Google Shape;39;p3"/>
          <p:cNvGrpSpPr/>
          <p:nvPr/>
        </p:nvGrpSpPr>
        <p:grpSpPr>
          <a:xfrm>
            <a:off x="5594191" y="3961115"/>
            <a:ext cx="2910145" cy="1182340"/>
            <a:chOff x="6917201" y="0"/>
            <a:chExt cx="2227777" cy="863400"/>
          </a:xfrm>
        </p:grpSpPr>
        <p:sp>
          <p:nvSpPr>
            <p:cNvPr id="40" name="Google Shape;40;p3"/>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3"/>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3"/>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3" name="Google Shape;43;p3"/>
          <p:cNvGrpSpPr/>
          <p:nvPr/>
        </p:nvGrpSpPr>
        <p:grpSpPr>
          <a:xfrm>
            <a:off x="199149" y="2"/>
            <a:ext cx="2795414" cy="1083308"/>
            <a:chOff x="6917201" y="0"/>
            <a:chExt cx="2227777" cy="863400"/>
          </a:xfrm>
        </p:grpSpPr>
        <p:sp>
          <p:nvSpPr>
            <p:cNvPr id="44" name="Google Shape;44;p3"/>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3"/>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3"/>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7" name="Google Shape;47;p3"/>
          <p:cNvSpPr txBox="1"/>
          <p:nvPr>
            <p:ph type="title"/>
          </p:nvPr>
        </p:nvSpPr>
        <p:spPr>
          <a:xfrm>
            <a:off x="1888684" y="1746100"/>
            <a:ext cx="5377500" cy="1646100"/>
          </a:xfrm>
          <a:prstGeom prst="rect">
            <a:avLst/>
          </a:prstGeom>
        </p:spPr>
        <p:txBody>
          <a:bodyPr anchorCtr="0" anchor="ctr" bIns="91425" lIns="91425" spcFirstLastPara="1" rIns="91425" wrap="square" tIns="91425"/>
          <a:lstStyle>
            <a:lvl1pPr lvl="0" algn="ctr">
              <a:spcBef>
                <a:spcPts val="0"/>
              </a:spcBef>
              <a:spcAft>
                <a:spcPts val="0"/>
              </a:spcAft>
              <a:buClr>
                <a:schemeClr val="dk2"/>
              </a:buClr>
              <a:buSzPts val="3200"/>
              <a:buNone/>
              <a:defRPr sz="3200">
                <a:solidFill>
                  <a:schemeClr val="dk2"/>
                </a:solidFill>
              </a:defRPr>
            </a:lvl1pPr>
            <a:lvl2pPr lvl="1" algn="ctr">
              <a:spcBef>
                <a:spcPts val="0"/>
              </a:spcBef>
              <a:spcAft>
                <a:spcPts val="0"/>
              </a:spcAft>
              <a:buClr>
                <a:schemeClr val="dk2"/>
              </a:buClr>
              <a:buSzPts val="3200"/>
              <a:buNone/>
              <a:defRPr sz="3200">
                <a:solidFill>
                  <a:schemeClr val="dk2"/>
                </a:solidFill>
              </a:defRPr>
            </a:lvl2pPr>
            <a:lvl3pPr lvl="2" algn="ctr">
              <a:spcBef>
                <a:spcPts val="0"/>
              </a:spcBef>
              <a:spcAft>
                <a:spcPts val="0"/>
              </a:spcAft>
              <a:buClr>
                <a:schemeClr val="dk2"/>
              </a:buClr>
              <a:buSzPts val="3200"/>
              <a:buNone/>
              <a:defRPr sz="3200">
                <a:solidFill>
                  <a:schemeClr val="dk2"/>
                </a:solidFill>
              </a:defRPr>
            </a:lvl3pPr>
            <a:lvl4pPr lvl="3" algn="ctr">
              <a:spcBef>
                <a:spcPts val="0"/>
              </a:spcBef>
              <a:spcAft>
                <a:spcPts val="0"/>
              </a:spcAft>
              <a:buClr>
                <a:schemeClr val="dk2"/>
              </a:buClr>
              <a:buSzPts val="3200"/>
              <a:buNone/>
              <a:defRPr sz="3200">
                <a:solidFill>
                  <a:schemeClr val="dk2"/>
                </a:solidFill>
              </a:defRPr>
            </a:lvl4pPr>
            <a:lvl5pPr lvl="4" algn="ctr">
              <a:spcBef>
                <a:spcPts val="0"/>
              </a:spcBef>
              <a:spcAft>
                <a:spcPts val="0"/>
              </a:spcAft>
              <a:buClr>
                <a:schemeClr val="dk2"/>
              </a:buClr>
              <a:buSzPts val="3200"/>
              <a:buNone/>
              <a:defRPr sz="3200">
                <a:solidFill>
                  <a:schemeClr val="dk2"/>
                </a:solidFill>
              </a:defRPr>
            </a:lvl5pPr>
            <a:lvl6pPr lvl="5" algn="ctr">
              <a:spcBef>
                <a:spcPts val="0"/>
              </a:spcBef>
              <a:spcAft>
                <a:spcPts val="0"/>
              </a:spcAft>
              <a:buClr>
                <a:schemeClr val="dk2"/>
              </a:buClr>
              <a:buSzPts val="3200"/>
              <a:buNone/>
              <a:defRPr sz="3200">
                <a:solidFill>
                  <a:schemeClr val="dk2"/>
                </a:solidFill>
              </a:defRPr>
            </a:lvl6pPr>
            <a:lvl7pPr lvl="6" algn="ctr">
              <a:spcBef>
                <a:spcPts val="0"/>
              </a:spcBef>
              <a:spcAft>
                <a:spcPts val="0"/>
              </a:spcAft>
              <a:buClr>
                <a:schemeClr val="dk2"/>
              </a:buClr>
              <a:buSzPts val="3200"/>
              <a:buNone/>
              <a:defRPr sz="3200">
                <a:solidFill>
                  <a:schemeClr val="dk2"/>
                </a:solidFill>
              </a:defRPr>
            </a:lvl7pPr>
            <a:lvl8pPr lvl="7" algn="ctr">
              <a:spcBef>
                <a:spcPts val="0"/>
              </a:spcBef>
              <a:spcAft>
                <a:spcPts val="0"/>
              </a:spcAft>
              <a:buClr>
                <a:schemeClr val="dk2"/>
              </a:buClr>
              <a:buSzPts val="3200"/>
              <a:buNone/>
              <a:defRPr sz="3200">
                <a:solidFill>
                  <a:schemeClr val="dk2"/>
                </a:solidFill>
              </a:defRPr>
            </a:lvl8pPr>
            <a:lvl9pPr lvl="8" algn="ctr">
              <a:spcBef>
                <a:spcPts val="0"/>
              </a:spcBef>
              <a:spcAft>
                <a:spcPts val="0"/>
              </a:spcAft>
              <a:buClr>
                <a:schemeClr val="dk2"/>
              </a:buClr>
              <a:buSzPts val="3200"/>
              <a:buNone/>
              <a:defRPr sz="3200">
                <a:solidFill>
                  <a:schemeClr val="dk2"/>
                </a:solidFill>
              </a:defRPr>
            </a:lvl9pPr>
          </a:lstStyle>
          <a:p/>
        </p:txBody>
      </p:sp>
      <p:sp>
        <p:nvSpPr>
          <p:cNvPr id="48" name="Google Shape;48;p3"/>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bg>
      <p:bgPr>
        <a:solidFill>
          <a:schemeClr val="dk2"/>
        </a:solidFill>
      </p:bgPr>
    </p:bg>
    <p:spTree>
      <p:nvGrpSpPr>
        <p:cNvPr id="49" name="Shape 49"/>
        <p:cNvGrpSpPr/>
        <p:nvPr/>
      </p:nvGrpSpPr>
      <p:grpSpPr>
        <a:xfrm>
          <a:off x="0" y="0"/>
          <a:ext cx="0" cy="0"/>
          <a:chOff x="0" y="0"/>
          <a:chExt cx="0" cy="0"/>
        </a:xfrm>
      </p:grpSpPr>
      <p:sp>
        <p:nvSpPr>
          <p:cNvPr id="50" name="Google Shape;50;p4"/>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4"/>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4"/>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4"/>
          <p:cNvSpPr txBox="1"/>
          <p:nvPr>
            <p:ph type="title"/>
          </p:nvPr>
        </p:nvSpPr>
        <p:spPr>
          <a:xfrm>
            <a:off x="819150" y="845600"/>
            <a:ext cx="7505700" cy="954600"/>
          </a:xfrm>
          <a:prstGeom prst="rect">
            <a:avLst/>
          </a:prstGeom>
        </p:spPr>
        <p:txBody>
          <a:bodyPr anchorCtr="0" anchor="t"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54" name="Google Shape;54;p4"/>
          <p:cNvSpPr txBox="1"/>
          <p:nvPr>
            <p:ph idx="1" type="body"/>
          </p:nvPr>
        </p:nvSpPr>
        <p:spPr>
          <a:xfrm>
            <a:off x="819150" y="1990725"/>
            <a:ext cx="7505700" cy="24480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55" name="Google Shape;55;p4"/>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bg>
      <p:bgPr>
        <a:solidFill>
          <a:schemeClr val="dk2"/>
        </a:solidFill>
      </p:bgPr>
    </p:bg>
    <p:spTree>
      <p:nvGrpSpPr>
        <p:cNvPr id="56" name="Shape 56"/>
        <p:cNvGrpSpPr/>
        <p:nvPr/>
      </p:nvGrpSpPr>
      <p:grpSpPr>
        <a:xfrm>
          <a:off x="0" y="0"/>
          <a:ext cx="0" cy="0"/>
          <a:chOff x="0" y="0"/>
          <a:chExt cx="0" cy="0"/>
        </a:xfrm>
      </p:grpSpPr>
      <p:sp>
        <p:nvSpPr>
          <p:cNvPr id="57" name="Google Shape;57;p5"/>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5"/>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5"/>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5"/>
          <p:cNvSpPr txBox="1"/>
          <p:nvPr>
            <p:ph type="title"/>
          </p:nvPr>
        </p:nvSpPr>
        <p:spPr>
          <a:xfrm>
            <a:off x="819150" y="845600"/>
            <a:ext cx="7505700" cy="954600"/>
          </a:xfrm>
          <a:prstGeom prst="rect">
            <a:avLst/>
          </a:prstGeom>
        </p:spPr>
        <p:txBody>
          <a:bodyPr anchorCtr="0" anchor="t"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1" name="Google Shape;61;p5"/>
          <p:cNvSpPr txBox="1"/>
          <p:nvPr>
            <p:ph idx="1" type="body"/>
          </p:nvPr>
        </p:nvSpPr>
        <p:spPr>
          <a:xfrm>
            <a:off x="819150" y="1990725"/>
            <a:ext cx="3686100" cy="24480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62" name="Google Shape;62;p5"/>
          <p:cNvSpPr txBox="1"/>
          <p:nvPr>
            <p:ph idx="2" type="body"/>
          </p:nvPr>
        </p:nvSpPr>
        <p:spPr>
          <a:xfrm>
            <a:off x="4638675" y="1990725"/>
            <a:ext cx="3686100" cy="24480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63" name="Google Shape;63;p5"/>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bg>
      <p:bgPr>
        <a:solidFill>
          <a:schemeClr val="dk2"/>
        </a:solidFill>
      </p:bgPr>
    </p:bg>
    <p:spTree>
      <p:nvGrpSpPr>
        <p:cNvPr id="64" name="Shape 64"/>
        <p:cNvGrpSpPr/>
        <p:nvPr/>
      </p:nvGrpSpPr>
      <p:grpSpPr>
        <a:xfrm>
          <a:off x="0" y="0"/>
          <a:ext cx="0" cy="0"/>
          <a:chOff x="0" y="0"/>
          <a:chExt cx="0" cy="0"/>
        </a:xfrm>
      </p:grpSpPr>
      <p:sp>
        <p:nvSpPr>
          <p:cNvPr id="65" name="Google Shape;65;p6"/>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6"/>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6"/>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6"/>
          <p:cNvSpPr txBox="1"/>
          <p:nvPr>
            <p:ph type="title"/>
          </p:nvPr>
        </p:nvSpPr>
        <p:spPr>
          <a:xfrm>
            <a:off x="819150" y="845600"/>
            <a:ext cx="7505700" cy="954600"/>
          </a:xfrm>
          <a:prstGeom prst="rect">
            <a:avLst/>
          </a:prstGeom>
        </p:spPr>
        <p:txBody>
          <a:bodyPr anchorCtr="0" anchor="t"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9" name="Google Shape;69;p6"/>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bg>
      <p:bgPr>
        <a:solidFill>
          <a:schemeClr val="accent3"/>
        </a:solidFill>
      </p:bgPr>
    </p:bg>
    <p:spTree>
      <p:nvGrpSpPr>
        <p:cNvPr id="70" name="Shape 70"/>
        <p:cNvGrpSpPr/>
        <p:nvPr/>
      </p:nvGrpSpPr>
      <p:grpSpPr>
        <a:xfrm>
          <a:off x="0" y="0"/>
          <a:ext cx="0" cy="0"/>
          <a:chOff x="0" y="0"/>
          <a:chExt cx="0" cy="0"/>
        </a:xfrm>
      </p:grpSpPr>
      <p:sp>
        <p:nvSpPr>
          <p:cNvPr id="71" name="Google Shape;71;p7"/>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7"/>
          <p:cNvSpPr/>
          <p:nvPr/>
        </p:nvSpPr>
        <p:spPr>
          <a:xfrm>
            <a:off x="31" y="2824500"/>
            <a:ext cx="7370400" cy="23190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7"/>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7"/>
          <p:cNvSpPr txBox="1"/>
          <p:nvPr>
            <p:ph type="title"/>
          </p:nvPr>
        </p:nvSpPr>
        <p:spPr>
          <a:xfrm>
            <a:off x="819150" y="845600"/>
            <a:ext cx="3709200" cy="1383000"/>
          </a:xfrm>
          <a:prstGeom prst="rect">
            <a:avLst/>
          </a:prstGeom>
        </p:spPr>
        <p:txBody>
          <a:bodyPr anchorCtr="0" anchor="t"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75" name="Google Shape;75;p7"/>
          <p:cNvSpPr txBox="1"/>
          <p:nvPr>
            <p:ph idx="1" type="body"/>
          </p:nvPr>
        </p:nvSpPr>
        <p:spPr>
          <a:xfrm>
            <a:off x="830700" y="2319050"/>
            <a:ext cx="3709200" cy="21198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76" name="Google Shape;76;p7"/>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bg>
      <p:bgPr>
        <a:solidFill>
          <a:schemeClr val="accent1"/>
        </a:solidFill>
      </p:bgPr>
    </p:bg>
    <p:spTree>
      <p:nvGrpSpPr>
        <p:cNvPr id="77" name="Shape 77"/>
        <p:cNvGrpSpPr/>
        <p:nvPr/>
      </p:nvGrpSpPr>
      <p:grpSpPr>
        <a:xfrm>
          <a:off x="0" y="0"/>
          <a:ext cx="0" cy="0"/>
          <a:chOff x="0" y="0"/>
          <a:chExt cx="0" cy="0"/>
        </a:xfrm>
      </p:grpSpPr>
      <p:sp>
        <p:nvSpPr>
          <p:cNvPr id="78" name="Google Shape;78;p8"/>
          <p:cNvSpPr/>
          <p:nvPr/>
        </p:nvSpPr>
        <p:spPr>
          <a:xfrm>
            <a:off x="0" y="2823144"/>
            <a:ext cx="7369200" cy="23169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flipH="1">
            <a:off x="3583210" y="1554113"/>
            <a:ext cx="5560500" cy="35895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0" name="Google Shape;80;p8"/>
          <p:cNvGrpSpPr/>
          <p:nvPr/>
        </p:nvGrpSpPr>
        <p:grpSpPr>
          <a:xfrm>
            <a:off x="255991" y="-118"/>
            <a:ext cx="2251347" cy="1043408"/>
            <a:chOff x="3961956" y="4383950"/>
            <a:chExt cx="1160548" cy="548700"/>
          </a:xfrm>
        </p:grpSpPr>
        <p:sp>
          <p:nvSpPr>
            <p:cNvPr id="81" name="Google Shape;81;p8"/>
            <p:cNvSpPr/>
            <p:nvPr/>
          </p:nvSpPr>
          <p:spPr>
            <a:xfrm>
              <a:off x="4224904"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a:off x="4093430"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a:off x="3961956"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4" name="Google Shape;84;p8"/>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5" name="Google Shape;85;p8"/>
          <p:cNvGrpSpPr/>
          <p:nvPr/>
        </p:nvGrpSpPr>
        <p:grpSpPr>
          <a:xfrm>
            <a:off x="34934" y="4522125"/>
            <a:ext cx="1593306" cy="617072"/>
            <a:chOff x="6917201" y="0"/>
            <a:chExt cx="2227777" cy="863400"/>
          </a:xfrm>
        </p:grpSpPr>
        <p:sp>
          <p:nvSpPr>
            <p:cNvPr id="86" name="Google Shape;86;p8"/>
            <p:cNvSpPr/>
            <p:nvPr/>
          </p:nvSpPr>
          <p:spPr>
            <a:xfrm>
              <a:off x="7641677"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a:off x="7279439"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a:off x="6917201"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9" name="Google Shape;89;p8"/>
          <p:cNvGrpSpPr/>
          <p:nvPr/>
        </p:nvGrpSpPr>
        <p:grpSpPr>
          <a:xfrm>
            <a:off x="5886353" y="1243"/>
            <a:ext cx="3257455" cy="1261514"/>
            <a:chOff x="6917201" y="0"/>
            <a:chExt cx="2227777" cy="863400"/>
          </a:xfrm>
        </p:grpSpPr>
        <p:sp>
          <p:nvSpPr>
            <p:cNvPr id="90" name="Google Shape;90;p8"/>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8"/>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8"/>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3" name="Google Shape;93;p8"/>
          <p:cNvSpPr txBox="1"/>
          <p:nvPr>
            <p:ph type="title"/>
          </p:nvPr>
        </p:nvSpPr>
        <p:spPr>
          <a:xfrm>
            <a:off x="1393929" y="1301146"/>
            <a:ext cx="6366900" cy="2539200"/>
          </a:xfrm>
          <a:prstGeom prst="rect">
            <a:avLst/>
          </a:prstGeom>
        </p:spPr>
        <p:txBody>
          <a:bodyPr anchorCtr="0" anchor="ctr" bIns="91425" lIns="91425" spcFirstLastPara="1" rIns="91425" wrap="square" tIns="91425"/>
          <a:lstStyle>
            <a:lvl1pPr lvl="0" algn="ctr">
              <a:spcBef>
                <a:spcPts val="0"/>
              </a:spcBef>
              <a:spcAft>
                <a:spcPts val="0"/>
              </a:spcAft>
              <a:buSzPts val="3200"/>
              <a:buNone/>
              <a:defRPr sz="3200"/>
            </a:lvl1pPr>
            <a:lvl2pPr lvl="1" algn="ctr">
              <a:spcBef>
                <a:spcPts val="0"/>
              </a:spcBef>
              <a:spcAft>
                <a:spcPts val="0"/>
              </a:spcAft>
              <a:buSzPts val="3200"/>
              <a:buNone/>
              <a:defRPr sz="3200"/>
            </a:lvl2pPr>
            <a:lvl3pPr lvl="2" algn="ctr">
              <a:spcBef>
                <a:spcPts val="0"/>
              </a:spcBef>
              <a:spcAft>
                <a:spcPts val="0"/>
              </a:spcAft>
              <a:buSzPts val="3200"/>
              <a:buNone/>
              <a:defRPr sz="3200"/>
            </a:lvl3pPr>
            <a:lvl4pPr lvl="3" algn="ctr">
              <a:spcBef>
                <a:spcPts val="0"/>
              </a:spcBef>
              <a:spcAft>
                <a:spcPts val="0"/>
              </a:spcAft>
              <a:buSzPts val="3200"/>
              <a:buNone/>
              <a:defRPr sz="3200"/>
            </a:lvl4pPr>
            <a:lvl5pPr lvl="4" algn="ctr">
              <a:spcBef>
                <a:spcPts val="0"/>
              </a:spcBef>
              <a:spcAft>
                <a:spcPts val="0"/>
              </a:spcAft>
              <a:buSzPts val="3200"/>
              <a:buNone/>
              <a:defRPr sz="3200"/>
            </a:lvl5pPr>
            <a:lvl6pPr lvl="5" algn="ctr">
              <a:spcBef>
                <a:spcPts val="0"/>
              </a:spcBef>
              <a:spcAft>
                <a:spcPts val="0"/>
              </a:spcAft>
              <a:buSzPts val="3200"/>
              <a:buNone/>
              <a:defRPr sz="3200"/>
            </a:lvl6pPr>
            <a:lvl7pPr lvl="6" algn="ctr">
              <a:spcBef>
                <a:spcPts val="0"/>
              </a:spcBef>
              <a:spcAft>
                <a:spcPts val="0"/>
              </a:spcAft>
              <a:buSzPts val="3200"/>
              <a:buNone/>
              <a:defRPr sz="3200"/>
            </a:lvl7pPr>
            <a:lvl8pPr lvl="7" algn="ctr">
              <a:spcBef>
                <a:spcPts val="0"/>
              </a:spcBef>
              <a:spcAft>
                <a:spcPts val="0"/>
              </a:spcAft>
              <a:buSzPts val="3200"/>
              <a:buNone/>
              <a:defRPr sz="3200"/>
            </a:lvl8pPr>
            <a:lvl9pPr lvl="8" algn="ctr">
              <a:spcBef>
                <a:spcPts val="0"/>
              </a:spcBef>
              <a:spcAft>
                <a:spcPts val="0"/>
              </a:spcAft>
              <a:buSzPts val="3200"/>
              <a:buNone/>
              <a:defRPr sz="3200"/>
            </a:lvl9pPr>
          </a:lstStyle>
          <a:p/>
        </p:txBody>
      </p:sp>
      <p:sp>
        <p:nvSpPr>
          <p:cNvPr id="94" name="Google Shape;94;p8"/>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bg>
      <p:bgPr>
        <a:solidFill>
          <a:schemeClr val="dk2"/>
        </a:solidFill>
      </p:bgPr>
    </p:bg>
    <p:spTree>
      <p:nvGrpSpPr>
        <p:cNvPr id="95" name="Shape 95"/>
        <p:cNvGrpSpPr/>
        <p:nvPr/>
      </p:nvGrpSpPr>
      <p:grpSpPr>
        <a:xfrm>
          <a:off x="0" y="0"/>
          <a:ext cx="0" cy="0"/>
          <a:chOff x="0" y="0"/>
          <a:chExt cx="0" cy="0"/>
        </a:xfrm>
      </p:grpSpPr>
      <p:sp>
        <p:nvSpPr>
          <p:cNvPr id="96" name="Google Shape;96;p9"/>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9"/>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9"/>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9"/>
          <p:cNvSpPr txBox="1"/>
          <p:nvPr>
            <p:ph type="title"/>
          </p:nvPr>
        </p:nvSpPr>
        <p:spPr>
          <a:xfrm>
            <a:off x="819150" y="845600"/>
            <a:ext cx="6424200" cy="705000"/>
          </a:xfrm>
          <a:prstGeom prst="rect">
            <a:avLst/>
          </a:prstGeom>
        </p:spPr>
        <p:txBody>
          <a:bodyPr anchorCtr="0" anchor="t"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100" name="Google Shape;100;p9"/>
          <p:cNvSpPr txBox="1"/>
          <p:nvPr>
            <p:ph idx="1" type="subTitle"/>
          </p:nvPr>
        </p:nvSpPr>
        <p:spPr>
          <a:xfrm>
            <a:off x="819150" y="1550700"/>
            <a:ext cx="5859900" cy="393600"/>
          </a:xfrm>
          <a:prstGeom prst="rect">
            <a:avLst/>
          </a:prstGeom>
        </p:spPr>
        <p:txBody>
          <a:bodyPr anchorCtr="0" anchor="t" bIns="91425" lIns="91425" spcFirstLastPara="1" rIns="91425" wrap="square" tIns="91425"/>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101" name="Google Shape;101;p9"/>
          <p:cNvSpPr txBox="1"/>
          <p:nvPr>
            <p:ph idx="2" type="body"/>
          </p:nvPr>
        </p:nvSpPr>
        <p:spPr>
          <a:xfrm>
            <a:off x="819150" y="2467050"/>
            <a:ext cx="5859900" cy="20955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102" name="Google Shape;102;p9"/>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bg>
      <p:bgPr>
        <a:solidFill>
          <a:schemeClr val="accent1"/>
        </a:solidFill>
      </p:bgPr>
    </p:bg>
    <p:spTree>
      <p:nvGrpSpPr>
        <p:cNvPr id="103" name="Shape 103"/>
        <p:cNvGrpSpPr/>
        <p:nvPr/>
      </p:nvGrpSpPr>
      <p:grpSpPr>
        <a:xfrm>
          <a:off x="0" y="0"/>
          <a:ext cx="0" cy="0"/>
          <a:chOff x="0" y="0"/>
          <a:chExt cx="0" cy="0"/>
        </a:xfrm>
      </p:grpSpPr>
      <p:sp>
        <p:nvSpPr>
          <p:cNvPr id="104" name="Google Shape;104;p10"/>
          <p:cNvSpPr/>
          <p:nvPr/>
        </p:nvSpPr>
        <p:spPr>
          <a:xfrm>
            <a:off x="31" y="2824500"/>
            <a:ext cx="7370400" cy="23190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10"/>
          <p:cNvSpPr/>
          <p:nvPr/>
        </p:nvSpPr>
        <p:spPr>
          <a:xfrm flipH="1">
            <a:off x="3582600" y="1550700"/>
            <a:ext cx="5561400" cy="35928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0"/>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0"/>
          <p:cNvSpPr txBox="1"/>
          <p:nvPr>
            <p:ph idx="1" type="body"/>
          </p:nvPr>
        </p:nvSpPr>
        <p:spPr>
          <a:xfrm>
            <a:off x="328025" y="4163500"/>
            <a:ext cx="7415100" cy="605100"/>
          </a:xfrm>
          <a:prstGeom prst="rect">
            <a:avLst/>
          </a:prstGeom>
        </p:spPr>
        <p:txBody>
          <a:bodyPr anchorCtr="0" anchor="b" bIns="91425" lIns="91425" spcFirstLastPara="1" rIns="91425" wrap="square" tIns="91425"/>
          <a:lstStyle>
            <a:lvl1pPr indent="-228600" lvl="0" marL="457200">
              <a:lnSpc>
                <a:spcPct val="100000"/>
              </a:lnSpc>
              <a:spcBef>
                <a:spcPts val="0"/>
              </a:spcBef>
              <a:spcAft>
                <a:spcPts val="0"/>
              </a:spcAft>
              <a:buSzPts val="1300"/>
              <a:buNone/>
              <a:defRPr/>
            </a:lvl1pPr>
          </a:lstStyle>
          <a:p/>
        </p:txBody>
      </p:sp>
      <p:sp>
        <p:nvSpPr>
          <p:cNvPr id="108" name="Google Shape;108;p10"/>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hift">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1pPr>
            <a:lvl2pPr lvl="1">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2pPr>
            <a:lvl3pPr lvl="2">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3pPr>
            <a:lvl4pPr lvl="3">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4pPr>
            <a:lvl5pPr lvl="4">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5pPr>
            <a:lvl6pPr lvl="5">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6pPr>
            <a:lvl7pPr lvl="6">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7pPr>
            <a:lvl8pPr lvl="7">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8pPr>
            <a:lvl9pPr lvl="8">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9pPr>
          </a:lstStyle>
          <a:p/>
        </p:txBody>
      </p:sp>
      <p:sp>
        <p:nvSpPr>
          <p:cNvPr id="7" name="Google Shape;7;p1"/>
          <p:cNvSpPr txBox="1"/>
          <p:nvPr>
            <p:ph idx="1" type="body"/>
          </p:nvPr>
        </p:nvSpPr>
        <p:spPr>
          <a:xfrm>
            <a:off x="311700" y="1152475"/>
            <a:ext cx="8520600" cy="3391200"/>
          </a:xfrm>
          <a:prstGeom prst="rect">
            <a:avLst/>
          </a:prstGeom>
          <a:noFill/>
          <a:ln>
            <a:noFill/>
          </a:ln>
        </p:spPr>
        <p:txBody>
          <a:bodyPr anchorCtr="0" anchor="t" bIns="91425" lIns="91425" spcFirstLastPara="1" rIns="91425" wrap="square" tIns="91425"/>
          <a:lstStyle>
            <a:lvl1pPr indent="-311150" lvl="0" marL="457200">
              <a:lnSpc>
                <a:spcPct val="115000"/>
              </a:lnSpc>
              <a:spcBef>
                <a:spcPts val="0"/>
              </a:spcBef>
              <a:spcAft>
                <a:spcPts val="0"/>
              </a:spcAft>
              <a:buClr>
                <a:schemeClr val="dk2"/>
              </a:buClr>
              <a:buSzPts val="1300"/>
              <a:buFont typeface="Calibri"/>
              <a:buChar char="●"/>
              <a:defRPr sz="1300">
                <a:solidFill>
                  <a:schemeClr val="dk2"/>
                </a:solidFill>
                <a:latin typeface="Calibri"/>
                <a:ea typeface="Calibri"/>
                <a:cs typeface="Calibri"/>
                <a:sym typeface="Calibri"/>
              </a:defRPr>
            </a:lvl1pPr>
            <a:lvl2pPr indent="-298450" lvl="1" marL="9144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2pPr>
            <a:lvl3pPr indent="-298450" lvl="2" marL="13716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3pPr>
            <a:lvl4pPr indent="-298450" lvl="3" marL="18288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4pPr>
            <a:lvl5pPr indent="-298450" lvl="4" marL="22860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5pPr>
            <a:lvl6pPr indent="-298450" lvl="5" marL="27432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6pPr>
            <a:lvl7pPr indent="-298450" lvl="6" marL="32004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7pPr>
            <a:lvl8pPr indent="-298450" lvl="7" marL="36576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8pPr>
            <a:lvl9pPr indent="-298450" lvl="8" marL="4114800">
              <a:lnSpc>
                <a:spcPct val="115000"/>
              </a:lnSpc>
              <a:spcBef>
                <a:spcPts val="1600"/>
              </a:spcBef>
              <a:spcAft>
                <a:spcPts val="1600"/>
              </a:spcAft>
              <a:buClr>
                <a:schemeClr val="dk2"/>
              </a:buClr>
              <a:buSzPts val="1100"/>
              <a:buFont typeface="Calibri"/>
              <a:buChar char="■"/>
              <a:defRPr sz="1100">
                <a:solidFill>
                  <a:schemeClr val="dk2"/>
                </a:solidFill>
                <a:latin typeface="Calibri"/>
                <a:ea typeface="Calibri"/>
                <a:cs typeface="Calibri"/>
                <a:sym typeface="Calibri"/>
              </a:defRPr>
            </a:lvl9pPr>
          </a:lstStyle>
          <a:p/>
        </p:txBody>
      </p:sp>
      <p:sp>
        <p:nvSpPr>
          <p:cNvPr id="8" name="Google Shape;8;p1"/>
          <p:cNvSpPr txBox="1"/>
          <p:nvPr>
            <p:ph idx="12" type="sldNum"/>
          </p:nvPr>
        </p:nvSpPr>
        <p:spPr>
          <a:xfrm>
            <a:off x="8390734" y="4543668"/>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latin typeface="Nunito"/>
                <a:ea typeface="Nunito"/>
                <a:cs typeface="Nunito"/>
                <a:sym typeface="Nunito"/>
              </a:defRPr>
            </a:lvl1pPr>
            <a:lvl2pPr lvl="1" algn="r">
              <a:buNone/>
              <a:defRPr sz="1000">
                <a:solidFill>
                  <a:schemeClr val="dk2"/>
                </a:solidFill>
                <a:latin typeface="Nunito"/>
                <a:ea typeface="Nunito"/>
                <a:cs typeface="Nunito"/>
                <a:sym typeface="Nunito"/>
              </a:defRPr>
            </a:lvl2pPr>
            <a:lvl3pPr lvl="2" algn="r">
              <a:buNone/>
              <a:defRPr sz="1000">
                <a:solidFill>
                  <a:schemeClr val="dk2"/>
                </a:solidFill>
                <a:latin typeface="Nunito"/>
                <a:ea typeface="Nunito"/>
                <a:cs typeface="Nunito"/>
                <a:sym typeface="Nunito"/>
              </a:defRPr>
            </a:lvl3pPr>
            <a:lvl4pPr lvl="3" algn="r">
              <a:buNone/>
              <a:defRPr sz="1000">
                <a:solidFill>
                  <a:schemeClr val="dk2"/>
                </a:solidFill>
                <a:latin typeface="Nunito"/>
                <a:ea typeface="Nunito"/>
                <a:cs typeface="Nunito"/>
                <a:sym typeface="Nunito"/>
              </a:defRPr>
            </a:lvl4pPr>
            <a:lvl5pPr lvl="4" algn="r">
              <a:buNone/>
              <a:defRPr sz="1000">
                <a:solidFill>
                  <a:schemeClr val="dk2"/>
                </a:solidFill>
                <a:latin typeface="Nunito"/>
                <a:ea typeface="Nunito"/>
                <a:cs typeface="Nunito"/>
                <a:sym typeface="Nunito"/>
              </a:defRPr>
            </a:lvl5pPr>
            <a:lvl6pPr lvl="5" algn="r">
              <a:buNone/>
              <a:defRPr sz="1000">
                <a:solidFill>
                  <a:schemeClr val="dk2"/>
                </a:solidFill>
                <a:latin typeface="Nunito"/>
                <a:ea typeface="Nunito"/>
                <a:cs typeface="Nunito"/>
                <a:sym typeface="Nunito"/>
              </a:defRPr>
            </a:lvl6pPr>
            <a:lvl7pPr lvl="6" algn="r">
              <a:buNone/>
              <a:defRPr sz="1000">
                <a:solidFill>
                  <a:schemeClr val="dk2"/>
                </a:solidFill>
                <a:latin typeface="Nunito"/>
                <a:ea typeface="Nunito"/>
                <a:cs typeface="Nunito"/>
                <a:sym typeface="Nunito"/>
              </a:defRPr>
            </a:lvl7pPr>
            <a:lvl8pPr lvl="7" algn="r">
              <a:buNone/>
              <a:defRPr sz="1000">
                <a:solidFill>
                  <a:schemeClr val="dk2"/>
                </a:solidFill>
                <a:latin typeface="Nunito"/>
                <a:ea typeface="Nunito"/>
                <a:cs typeface="Nunito"/>
                <a:sym typeface="Nunito"/>
              </a:defRPr>
            </a:lvl8pPr>
            <a:lvl9pPr lvl="8" algn="r">
              <a:buNone/>
              <a:defRPr sz="10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 Id="rId3" Type="http://schemas.openxmlformats.org/officeDocument/2006/relationships/hyperlink" Target="https://vlab.ncep.noaa.gov/group/goes-r-end-user-mission-readiness-project/updates"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hyperlink" Target="https://vlab.ncep.noaa.gov/web/goes-r-end-user-mission-readiness-project/goesr-mds-main" TargetMode="External"/><Relationship Id="rId4" Type="http://schemas.openxmlformats.org/officeDocument/2006/relationships/hyperlink" Target="https://vlab.ncep.noaa.gov/web/goes-r-end-user-mission-readiness-project/mds-public"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7" name="Shape 127"/>
        <p:cNvGrpSpPr/>
        <p:nvPr/>
      </p:nvGrpSpPr>
      <p:grpSpPr>
        <a:xfrm>
          <a:off x="0" y="0"/>
          <a:ext cx="0" cy="0"/>
          <a:chOff x="0" y="0"/>
          <a:chExt cx="0" cy="0"/>
        </a:xfrm>
      </p:grpSpPr>
      <p:sp>
        <p:nvSpPr>
          <p:cNvPr id="128" name="Google Shape;128;p13"/>
          <p:cNvSpPr txBox="1"/>
          <p:nvPr>
            <p:ph type="ctrTitle"/>
          </p:nvPr>
        </p:nvSpPr>
        <p:spPr>
          <a:xfrm>
            <a:off x="1858703" y="1822833"/>
            <a:ext cx="5361300" cy="14481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Mesoscale Mission Manager Tool </a:t>
            </a:r>
            <a:endParaRPr/>
          </a:p>
        </p:txBody>
      </p:sp>
      <p:sp>
        <p:nvSpPr>
          <p:cNvPr id="129" name="Google Shape;129;p13"/>
          <p:cNvSpPr txBox="1"/>
          <p:nvPr>
            <p:ph idx="1" type="subTitle"/>
          </p:nvPr>
        </p:nvSpPr>
        <p:spPr>
          <a:xfrm>
            <a:off x="1858700" y="3413142"/>
            <a:ext cx="5361300" cy="1032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Technical</a:t>
            </a:r>
            <a:r>
              <a:rPr lang="en"/>
              <a:t> Review</a:t>
            </a:r>
            <a:endParaRPr/>
          </a:p>
          <a:p>
            <a:pPr indent="0" lvl="0" marL="0" rtl="0" algn="ctr">
              <a:spcBef>
                <a:spcPts val="0"/>
              </a:spcBef>
              <a:spcAft>
                <a:spcPts val="0"/>
              </a:spcAft>
              <a:buNone/>
            </a:pPr>
            <a:r>
              <a:rPr lang="en"/>
              <a:t>May 6, 2019</a:t>
            </a:r>
            <a:endParaRPr/>
          </a:p>
          <a:p>
            <a:pPr indent="0" lvl="0" marL="0" rtl="0" algn="ctr">
              <a:spcBef>
                <a:spcPts val="0"/>
              </a:spcBef>
              <a:spcAft>
                <a:spcPts val="0"/>
              </a:spcAft>
              <a:buNone/>
            </a:pPr>
            <a:r>
              <a:rPr lang="en"/>
              <a:t>GOES-R/NWS-OBS TOWR-S Team</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1" name="Shape 191"/>
        <p:cNvGrpSpPr/>
        <p:nvPr/>
      </p:nvGrpSpPr>
      <p:grpSpPr>
        <a:xfrm>
          <a:off x="0" y="0"/>
          <a:ext cx="0" cy="0"/>
          <a:chOff x="0" y="0"/>
          <a:chExt cx="0" cy="0"/>
        </a:xfrm>
      </p:grpSpPr>
      <p:sp>
        <p:nvSpPr>
          <p:cNvPr id="192" name="Google Shape;192;p22"/>
          <p:cNvSpPr txBox="1"/>
          <p:nvPr>
            <p:ph type="title"/>
          </p:nvPr>
        </p:nvSpPr>
        <p:spPr>
          <a:xfrm>
            <a:off x="1888684" y="1746100"/>
            <a:ext cx="5377500" cy="16461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NOAA Virtual Lab</a:t>
            </a:r>
            <a:endParaRPr/>
          </a:p>
          <a:p>
            <a:pPr indent="0" lvl="0" marL="0" rtl="0" algn="ctr">
              <a:spcBef>
                <a:spcPts val="0"/>
              </a:spcBef>
              <a:spcAft>
                <a:spcPts val="0"/>
              </a:spcAft>
              <a:buNone/>
            </a:pPr>
            <a:r>
              <a:t/>
            </a:r>
            <a:endParaRPr/>
          </a:p>
        </p:txBody>
      </p:sp>
      <p:sp>
        <p:nvSpPr>
          <p:cNvPr id="193" name="Google Shape;193;p22"/>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7" name="Shape 197"/>
        <p:cNvGrpSpPr/>
        <p:nvPr/>
      </p:nvGrpSpPr>
      <p:grpSpPr>
        <a:xfrm>
          <a:off x="0" y="0"/>
          <a:ext cx="0" cy="0"/>
          <a:chOff x="0" y="0"/>
          <a:chExt cx="0" cy="0"/>
        </a:xfrm>
      </p:grpSpPr>
      <p:sp>
        <p:nvSpPr>
          <p:cNvPr id="198" name="Google Shape;198;p23"/>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a:t>
            </a:r>
            <a:r>
              <a:rPr lang="en"/>
              <a:t>is</a:t>
            </a:r>
            <a:r>
              <a:rPr lang="en"/>
              <a:t> the VLab?</a:t>
            </a:r>
            <a:endParaRPr/>
          </a:p>
        </p:txBody>
      </p:sp>
      <p:sp>
        <p:nvSpPr>
          <p:cNvPr id="199" name="Google Shape;199;p23"/>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NOAA Virtual Lab is a NOAA-wide content management system governed by the NWS Meteorological Development Lab (MDL) and hosted on the College Park instance of IDP. </a:t>
            </a:r>
            <a:endParaRPr/>
          </a:p>
          <a:p>
            <a:pPr indent="0" lvl="0" marL="0" rtl="0" algn="l">
              <a:spcBef>
                <a:spcPts val="1600"/>
              </a:spcBef>
              <a:spcAft>
                <a:spcPts val="0"/>
              </a:spcAft>
              <a:buNone/>
            </a:pPr>
            <a:r>
              <a:rPr lang="en"/>
              <a:t>The VLab is an instance of the Liferay platform </a:t>
            </a:r>
            <a:r>
              <a:rPr lang="en"/>
              <a:t>that provides tools for: </a:t>
            </a:r>
            <a:endParaRPr/>
          </a:p>
          <a:p>
            <a:pPr indent="-311150" lvl="0" marL="457200" rtl="0" algn="l">
              <a:spcBef>
                <a:spcPts val="1600"/>
              </a:spcBef>
              <a:spcAft>
                <a:spcPts val="0"/>
              </a:spcAft>
              <a:buSzPts val="1300"/>
              <a:buChar char="●"/>
            </a:pPr>
            <a:r>
              <a:rPr lang="en"/>
              <a:t>Creating custom web content</a:t>
            </a:r>
            <a:endParaRPr/>
          </a:p>
          <a:p>
            <a:pPr indent="-311150" lvl="0" marL="457200" rtl="0" algn="l">
              <a:spcBef>
                <a:spcPts val="0"/>
              </a:spcBef>
              <a:spcAft>
                <a:spcPts val="0"/>
              </a:spcAft>
              <a:buSzPts val="1300"/>
              <a:buChar char="●"/>
            </a:pPr>
            <a:r>
              <a:rPr lang="en"/>
              <a:t>developing software (all open source)</a:t>
            </a:r>
            <a:endParaRPr/>
          </a:p>
          <a:p>
            <a:pPr indent="-311150" lvl="0" marL="457200" rtl="0" algn="l">
              <a:spcBef>
                <a:spcPts val="0"/>
              </a:spcBef>
              <a:spcAft>
                <a:spcPts val="0"/>
              </a:spcAft>
              <a:buSzPts val="1300"/>
              <a:buChar char="●"/>
            </a:pPr>
            <a:r>
              <a:rPr lang="en"/>
              <a:t>ElasticSearch database (NoSQL)</a:t>
            </a:r>
            <a:endParaRPr/>
          </a:p>
          <a:p>
            <a:pPr indent="0" lvl="0" marL="0" rtl="0" algn="l">
              <a:spcBef>
                <a:spcPts val="1600"/>
              </a:spcBef>
              <a:spcAft>
                <a:spcPts val="1600"/>
              </a:spcAft>
              <a:buNone/>
            </a:pPr>
            <a:r>
              <a:rPr lang="en"/>
              <a:t>VLab provides an infrastructure for fast &amp; simple development</a:t>
            </a:r>
            <a:endParaRPr/>
          </a:p>
        </p:txBody>
      </p:sp>
      <p:sp>
        <p:nvSpPr>
          <p:cNvPr id="200" name="Google Shape;200;p23"/>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pic>
        <p:nvPicPr>
          <p:cNvPr id="201" name="Google Shape;201;p23"/>
          <p:cNvPicPr preferRelativeResize="0"/>
          <p:nvPr/>
        </p:nvPicPr>
        <p:blipFill>
          <a:blip r:embed="rId3">
            <a:alphaModFix/>
          </a:blip>
          <a:stretch>
            <a:fillRect/>
          </a:stretch>
        </p:blipFill>
        <p:spPr>
          <a:xfrm>
            <a:off x="6961975" y="2669375"/>
            <a:ext cx="1428750" cy="142875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5" name="Shape 205"/>
        <p:cNvGrpSpPr/>
        <p:nvPr/>
      </p:nvGrpSpPr>
      <p:grpSpPr>
        <a:xfrm>
          <a:off x="0" y="0"/>
          <a:ext cx="0" cy="0"/>
          <a:chOff x="0" y="0"/>
          <a:chExt cx="0" cy="0"/>
        </a:xfrm>
      </p:grpSpPr>
      <p:sp>
        <p:nvSpPr>
          <p:cNvPr id="206" name="Google Shape;206;p24"/>
          <p:cNvSpPr txBox="1"/>
          <p:nvPr>
            <p:ph type="title"/>
          </p:nvPr>
        </p:nvSpPr>
        <p:spPr>
          <a:xfrm>
            <a:off x="819150" y="668225"/>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Vlab Reliability</a:t>
            </a:r>
            <a:endParaRPr/>
          </a:p>
        </p:txBody>
      </p:sp>
      <p:sp>
        <p:nvSpPr>
          <p:cNvPr id="207" name="Google Shape;207;p24"/>
          <p:cNvSpPr txBox="1"/>
          <p:nvPr>
            <p:ph idx="1" type="body"/>
          </p:nvPr>
        </p:nvSpPr>
        <p:spPr>
          <a:xfrm>
            <a:off x="819150" y="1308900"/>
            <a:ext cx="7505700" cy="3152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t>ElasticSearch</a:t>
            </a:r>
            <a:endParaRPr b="1"/>
          </a:p>
          <a:p>
            <a:pPr indent="-311150" lvl="0" marL="457200" rtl="0" algn="l">
              <a:spcBef>
                <a:spcPts val="0"/>
              </a:spcBef>
              <a:spcAft>
                <a:spcPts val="0"/>
              </a:spcAft>
              <a:buSzPts val="1300"/>
              <a:buChar char="●"/>
            </a:pPr>
            <a:r>
              <a:rPr lang="en"/>
              <a:t>Master node and two backup nodes</a:t>
            </a:r>
            <a:endParaRPr/>
          </a:p>
          <a:p>
            <a:pPr indent="-311150" lvl="0" marL="457200" rtl="0" algn="l">
              <a:spcBef>
                <a:spcPts val="0"/>
              </a:spcBef>
              <a:spcAft>
                <a:spcPts val="0"/>
              </a:spcAft>
              <a:buSzPts val="1300"/>
              <a:buChar char="●"/>
            </a:pPr>
            <a:r>
              <a:rPr lang="en"/>
              <a:t>If master node fails, a backup node takes over</a:t>
            </a:r>
            <a:endParaRPr/>
          </a:p>
          <a:p>
            <a:pPr indent="-311150" lvl="0" marL="457200" rtl="0" algn="l">
              <a:spcBef>
                <a:spcPts val="0"/>
              </a:spcBef>
              <a:spcAft>
                <a:spcPts val="0"/>
              </a:spcAft>
              <a:buSzPts val="1300"/>
              <a:buChar char="●"/>
            </a:pPr>
            <a:r>
              <a:rPr lang="en"/>
              <a:t>When master node recovers, becomes master again and data is synchronized</a:t>
            </a:r>
            <a:endParaRPr/>
          </a:p>
          <a:p>
            <a:pPr indent="0" lvl="0" marL="0" rtl="0" algn="l">
              <a:spcBef>
                <a:spcPts val="0"/>
              </a:spcBef>
              <a:spcAft>
                <a:spcPts val="0"/>
              </a:spcAft>
              <a:buNone/>
            </a:pPr>
            <a:r>
              <a:rPr b="1" lang="en"/>
              <a:t>Vlab</a:t>
            </a:r>
            <a:endParaRPr b="1"/>
          </a:p>
          <a:p>
            <a:pPr indent="-311150" lvl="0" marL="457200" rtl="0" algn="l">
              <a:spcBef>
                <a:spcPts val="0"/>
              </a:spcBef>
              <a:spcAft>
                <a:spcPts val="0"/>
              </a:spcAft>
              <a:buSzPts val="1300"/>
              <a:buChar char="●"/>
            </a:pPr>
            <a:r>
              <a:rPr lang="en"/>
              <a:t>Located in </a:t>
            </a:r>
            <a:r>
              <a:rPr lang="en"/>
              <a:t>College Park</a:t>
            </a:r>
            <a:r>
              <a:rPr lang="en"/>
              <a:t> IDP</a:t>
            </a:r>
            <a:endParaRPr/>
          </a:p>
          <a:p>
            <a:pPr indent="-311150" lvl="0" marL="457200" rtl="0" algn="l">
              <a:spcBef>
                <a:spcPts val="0"/>
              </a:spcBef>
              <a:spcAft>
                <a:spcPts val="0"/>
              </a:spcAft>
              <a:buSzPts val="1300"/>
              <a:buChar char="●"/>
            </a:pPr>
            <a:r>
              <a:rPr lang="en"/>
              <a:t>Backups handled via snapshots that can restore files when </a:t>
            </a:r>
            <a:r>
              <a:rPr lang="en"/>
              <a:t>necessary</a:t>
            </a:r>
            <a:endParaRPr/>
          </a:p>
          <a:p>
            <a:pPr indent="-311150" lvl="0" marL="457200" rtl="0" algn="l">
              <a:spcBef>
                <a:spcPts val="0"/>
              </a:spcBef>
              <a:spcAft>
                <a:spcPts val="0"/>
              </a:spcAft>
              <a:buSzPts val="1300"/>
              <a:buChar char="●"/>
            </a:pPr>
            <a:r>
              <a:rPr lang="en"/>
              <a:t>File system changes are written to Network FIle System (NFS) mounted directory and controlled by a netapp</a:t>
            </a:r>
            <a:endParaRPr/>
          </a:p>
          <a:p>
            <a:pPr indent="-311150" lvl="0" marL="457200" rtl="0" algn="l">
              <a:spcBef>
                <a:spcPts val="0"/>
              </a:spcBef>
              <a:spcAft>
                <a:spcPts val="0"/>
              </a:spcAft>
              <a:buSzPts val="1300"/>
              <a:buChar char="●"/>
            </a:pPr>
            <a:r>
              <a:rPr lang="en"/>
              <a:t>Snapshots created every hour (6 copies)</a:t>
            </a:r>
            <a:endParaRPr/>
          </a:p>
          <a:p>
            <a:pPr indent="-311150" lvl="0" marL="457200" rtl="0" algn="l">
              <a:spcBef>
                <a:spcPts val="0"/>
              </a:spcBef>
              <a:spcAft>
                <a:spcPts val="0"/>
              </a:spcAft>
              <a:buSzPts val="1300"/>
              <a:buChar char="●"/>
            </a:pPr>
            <a:r>
              <a:rPr lang="en"/>
              <a:t> Additionally, all snapshots are copied to Boulder IDP every 6hrs</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  </a:t>
            </a:r>
            <a:endParaRPr/>
          </a:p>
          <a:p>
            <a:pPr indent="0" lvl="0" marL="0" rtl="0" algn="l">
              <a:spcBef>
                <a:spcPts val="0"/>
              </a:spcBef>
              <a:spcAft>
                <a:spcPts val="0"/>
              </a:spcAft>
              <a:buNone/>
            </a:pPr>
            <a:r>
              <a:t/>
            </a:r>
            <a:endParaRPr/>
          </a:p>
          <a:p>
            <a:pPr indent="0" lvl="0" marL="0" rtl="0" algn="l">
              <a:spcBef>
                <a:spcPts val="0"/>
              </a:spcBef>
              <a:spcAft>
                <a:spcPts val="1600"/>
              </a:spcAft>
              <a:buNone/>
            </a:pPr>
            <a:r>
              <a:t/>
            </a:r>
            <a:endParaRPr/>
          </a:p>
        </p:txBody>
      </p:sp>
      <p:sp>
        <p:nvSpPr>
          <p:cNvPr id="208" name="Google Shape;208;p24"/>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2" name="Shape 212"/>
        <p:cNvGrpSpPr/>
        <p:nvPr/>
      </p:nvGrpSpPr>
      <p:grpSpPr>
        <a:xfrm>
          <a:off x="0" y="0"/>
          <a:ext cx="0" cy="0"/>
          <a:chOff x="0" y="0"/>
          <a:chExt cx="0" cy="0"/>
        </a:xfrm>
      </p:grpSpPr>
      <p:sp>
        <p:nvSpPr>
          <p:cNvPr id="213" name="Google Shape;213;p25"/>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Vlab User Authe</a:t>
            </a:r>
            <a:r>
              <a:rPr lang="en"/>
              <a:t>ntication</a:t>
            </a:r>
            <a:endParaRPr/>
          </a:p>
        </p:txBody>
      </p:sp>
      <p:sp>
        <p:nvSpPr>
          <p:cNvPr id="214" name="Google Shape;214;p25"/>
          <p:cNvSpPr txBox="1"/>
          <p:nvPr>
            <p:ph idx="1" type="body"/>
          </p:nvPr>
        </p:nvSpPr>
        <p:spPr>
          <a:xfrm>
            <a:off x="819150" y="1800200"/>
            <a:ext cx="7732200" cy="2638500"/>
          </a:xfrm>
          <a:prstGeom prst="rect">
            <a:avLst/>
          </a:prstGeom>
        </p:spPr>
        <p:txBody>
          <a:bodyPr anchorCtr="0" anchor="t" bIns="91425" lIns="91425" spcFirstLastPara="1" rIns="91425" wrap="square" tIns="91425">
            <a:noAutofit/>
          </a:bodyPr>
          <a:lstStyle/>
          <a:p>
            <a:pPr indent="-342900" lvl="0" marL="457200" rtl="0" algn="l">
              <a:lnSpc>
                <a:spcPct val="150000"/>
              </a:lnSpc>
              <a:spcBef>
                <a:spcPts val="0"/>
              </a:spcBef>
              <a:spcAft>
                <a:spcPts val="0"/>
              </a:spcAft>
              <a:buSzPts val="1800"/>
              <a:buChar char="●"/>
            </a:pPr>
            <a:r>
              <a:rPr lang="en" sz="1800"/>
              <a:t>Vlab provides user auth via noaa.gov account</a:t>
            </a:r>
            <a:endParaRPr sz="1800"/>
          </a:p>
          <a:p>
            <a:pPr indent="-342900" lvl="0" marL="457200" rtl="0" algn="l">
              <a:spcBef>
                <a:spcPts val="0"/>
              </a:spcBef>
              <a:spcAft>
                <a:spcPts val="0"/>
              </a:spcAft>
              <a:buSzPts val="1800"/>
              <a:buChar char="●"/>
            </a:pPr>
            <a:r>
              <a:rPr lang="en" sz="1800"/>
              <a:t>Vlab login expires after 2 hours of inactivity</a:t>
            </a:r>
            <a:endParaRPr sz="1800"/>
          </a:p>
          <a:p>
            <a:pPr indent="-342900" lvl="0" marL="457200" rtl="0" algn="l">
              <a:lnSpc>
                <a:spcPct val="150000"/>
              </a:lnSpc>
              <a:spcBef>
                <a:spcPts val="0"/>
              </a:spcBef>
              <a:spcAft>
                <a:spcPts val="0"/>
              </a:spcAft>
              <a:buSzPts val="1800"/>
              <a:buChar char="●"/>
            </a:pPr>
            <a:r>
              <a:rPr lang="en" sz="1800"/>
              <a:t>Admin assigns role to user for role-based access</a:t>
            </a:r>
            <a:endParaRPr sz="1800"/>
          </a:p>
          <a:p>
            <a:pPr indent="0" lvl="0" marL="457200" rtl="0" algn="l">
              <a:lnSpc>
                <a:spcPct val="150000"/>
              </a:lnSpc>
              <a:spcBef>
                <a:spcPts val="1600"/>
              </a:spcBef>
              <a:spcAft>
                <a:spcPts val="1600"/>
              </a:spcAft>
              <a:buNone/>
            </a:pPr>
            <a:r>
              <a:t/>
            </a:r>
            <a:endParaRPr sz="1800"/>
          </a:p>
        </p:txBody>
      </p:sp>
      <p:sp>
        <p:nvSpPr>
          <p:cNvPr id="215" name="Google Shape;215;p25"/>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9" name="Shape 219"/>
        <p:cNvGrpSpPr/>
        <p:nvPr/>
      </p:nvGrpSpPr>
      <p:grpSpPr>
        <a:xfrm>
          <a:off x="0" y="0"/>
          <a:ext cx="0" cy="0"/>
          <a:chOff x="0" y="0"/>
          <a:chExt cx="0" cy="0"/>
        </a:xfrm>
      </p:grpSpPr>
      <p:sp>
        <p:nvSpPr>
          <p:cNvPr id="220" name="Google Shape;220;p26"/>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Access Controls</a:t>
            </a:r>
            <a:endParaRPr/>
          </a:p>
        </p:txBody>
      </p:sp>
      <p:sp>
        <p:nvSpPr>
          <p:cNvPr id="221" name="Google Shape;221;p26"/>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311150" lvl="0" marL="457200" rtl="0" algn="l">
              <a:lnSpc>
                <a:spcPct val="150000"/>
              </a:lnSpc>
              <a:spcBef>
                <a:spcPts val="0"/>
              </a:spcBef>
              <a:spcAft>
                <a:spcPts val="0"/>
              </a:spcAft>
              <a:buSzPts val="1300"/>
              <a:buChar char="●"/>
            </a:pPr>
            <a:r>
              <a:rPr lang="en"/>
              <a:t>Vlab provides role-based access to:</a:t>
            </a:r>
            <a:endParaRPr/>
          </a:p>
          <a:p>
            <a:pPr indent="-298450" lvl="1" marL="914400" rtl="0" algn="l">
              <a:lnSpc>
                <a:spcPct val="150000"/>
              </a:lnSpc>
              <a:spcBef>
                <a:spcPts val="0"/>
              </a:spcBef>
              <a:spcAft>
                <a:spcPts val="0"/>
              </a:spcAft>
              <a:buSzPts val="1100"/>
              <a:buChar char="○"/>
            </a:pPr>
            <a:r>
              <a:rPr lang="en"/>
              <a:t>ESearch DB via </a:t>
            </a:r>
            <a:r>
              <a:rPr lang="en"/>
              <a:t>Elastic Interface Manager</a:t>
            </a:r>
            <a:endParaRPr/>
          </a:p>
          <a:p>
            <a:pPr indent="-298450" lvl="1" marL="914400" rtl="0" algn="l">
              <a:lnSpc>
                <a:spcPct val="150000"/>
              </a:lnSpc>
              <a:spcBef>
                <a:spcPts val="0"/>
              </a:spcBef>
              <a:spcAft>
                <a:spcPts val="0"/>
              </a:spcAft>
              <a:buSzPts val="1100"/>
              <a:buChar char="○"/>
            </a:pPr>
            <a:r>
              <a:rPr lang="en"/>
              <a:t>Documents</a:t>
            </a:r>
            <a:endParaRPr/>
          </a:p>
          <a:p>
            <a:pPr indent="-298450" lvl="1" marL="914400" rtl="0" algn="l">
              <a:lnSpc>
                <a:spcPct val="150000"/>
              </a:lnSpc>
              <a:spcBef>
                <a:spcPts val="0"/>
              </a:spcBef>
              <a:spcAft>
                <a:spcPts val="0"/>
              </a:spcAft>
              <a:buSzPts val="1100"/>
              <a:buChar char="○"/>
            </a:pPr>
            <a:r>
              <a:rPr lang="en"/>
              <a:t>Web content</a:t>
            </a:r>
            <a:endParaRPr/>
          </a:p>
          <a:p>
            <a:pPr indent="-311150" lvl="0" marL="457200" rtl="0" algn="l">
              <a:lnSpc>
                <a:spcPct val="150000"/>
              </a:lnSpc>
              <a:spcBef>
                <a:spcPts val="0"/>
              </a:spcBef>
              <a:spcAft>
                <a:spcPts val="0"/>
              </a:spcAft>
              <a:buSzPts val="1300"/>
              <a:buChar char="●"/>
            </a:pPr>
            <a:r>
              <a:rPr lang="en"/>
              <a:t>Interface allows for configuration of access rights to particular users or groups</a:t>
            </a:r>
            <a:endParaRPr/>
          </a:p>
          <a:p>
            <a:pPr indent="-311150" lvl="0" marL="457200" rtl="0" algn="l">
              <a:lnSpc>
                <a:spcPct val="150000"/>
              </a:lnSpc>
              <a:spcBef>
                <a:spcPts val="0"/>
              </a:spcBef>
              <a:spcAft>
                <a:spcPts val="0"/>
              </a:spcAft>
              <a:buSzPts val="1300"/>
              <a:buChar char="●"/>
            </a:pPr>
            <a:r>
              <a:rPr lang="en"/>
              <a:t>Ability to create custom roles</a:t>
            </a:r>
            <a:endParaRPr/>
          </a:p>
        </p:txBody>
      </p:sp>
      <p:sp>
        <p:nvSpPr>
          <p:cNvPr id="222" name="Google Shape;222;p26"/>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6" name="Shape 226"/>
        <p:cNvGrpSpPr/>
        <p:nvPr/>
      </p:nvGrpSpPr>
      <p:grpSpPr>
        <a:xfrm>
          <a:off x="0" y="0"/>
          <a:ext cx="0" cy="0"/>
          <a:chOff x="0" y="0"/>
          <a:chExt cx="0" cy="0"/>
        </a:xfrm>
      </p:grpSpPr>
      <p:sp>
        <p:nvSpPr>
          <p:cNvPr id="227" name="Google Shape;227;p27"/>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lang="en"/>
              <a:t>JSON Web Services API</a:t>
            </a:r>
            <a:endParaRPr/>
          </a:p>
          <a:p>
            <a:pPr indent="0" lvl="0" marL="0" marR="0" rtl="0" algn="l">
              <a:lnSpc>
                <a:spcPct val="100000"/>
              </a:lnSpc>
              <a:spcBef>
                <a:spcPts val="0"/>
              </a:spcBef>
              <a:spcAft>
                <a:spcPts val="0"/>
              </a:spcAft>
              <a:buNone/>
            </a:pPr>
            <a:r>
              <a:t/>
            </a:r>
            <a:endParaRPr/>
          </a:p>
        </p:txBody>
      </p:sp>
      <p:sp>
        <p:nvSpPr>
          <p:cNvPr id="228" name="Google Shape;228;p27"/>
          <p:cNvSpPr txBox="1"/>
          <p:nvPr>
            <p:ph idx="1" type="body"/>
          </p:nvPr>
        </p:nvSpPr>
        <p:spPr>
          <a:xfrm>
            <a:off x="819150" y="1580275"/>
            <a:ext cx="7505700" cy="2638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sz="1600"/>
          </a:p>
          <a:p>
            <a:pPr indent="-330200" lvl="0" marL="457200" rtl="0" algn="l">
              <a:spcBef>
                <a:spcPts val="1600"/>
              </a:spcBef>
              <a:spcAft>
                <a:spcPts val="0"/>
              </a:spcAft>
              <a:buSzPts val="1600"/>
              <a:buChar char="●"/>
            </a:pPr>
            <a:r>
              <a:rPr lang="en" sz="1600"/>
              <a:t>Esearch DB communication &amp; forum</a:t>
            </a:r>
            <a:endParaRPr sz="1600"/>
          </a:p>
          <a:p>
            <a:pPr indent="-330200" lvl="0" marL="457200" rtl="0" algn="l">
              <a:spcBef>
                <a:spcPts val="0"/>
              </a:spcBef>
              <a:spcAft>
                <a:spcPts val="0"/>
              </a:spcAft>
              <a:buSzPts val="1600"/>
              <a:buChar char="●"/>
            </a:pPr>
            <a:r>
              <a:rPr lang="en" sz="1600"/>
              <a:t>create, read, update, delete</a:t>
            </a:r>
            <a:endParaRPr sz="1600"/>
          </a:p>
          <a:p>
            <a:pPr indent="-330200" lvl="0" marL="457200" rtl="0" algn="l">
              <a:spcBef>
                <a:spcPts val="0"/>
              </a:spcBef>
              <a:spcAft>
                <a:spcPts val="0"/>
              </a:spcAft>
              <a:buSzPts val="1600"/>
              <a:buChar char="●"/>
            </a:pPr>
            <a:r>
              <a:rPr lang="en" sz="1600"/>
              <a:t>AJAX call is triggered from JS function on load of application (caching disabled)</a:t>
            </a:r>
            <a:endParaRPr sz="1600"/>
          </a:p>
          <a:p>
            <a:pPr indent="-330200" lvl="0" marL="457200" rtl="0" algn="l">
              <a:spcBef>
                <a:spcPts val="0"/>
              </a:spcBef>
              <a:spcAft>
                <a:spcPts val="0"/>
              </a:spcAft>
              <a:buSzPts val="1600"/>
              <a:buChar char="●"/>
            </a:pPr>
            <a:r>
              <a:rPr lang="en" sz="1600"/>
              <a:t>Authentication token is required for all data modification calls</a:t>
            </a:r>
            <a:r>
              <a:rPr lang="en" sz="1600"/>
              <a:t>	</a:t>
            </a:r>
            <a:endParaRPr sz="1600"/>
          </a:p>
        </p:txBody>
      </p:sp>
      <p:sp>
        <p:nvSpPr>
          <p:cNvPr id="229" name="Google Shape;229;p27"/>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3" name="Shape 233"/>
        <p:cNvGrpSpPr/>
        <p:nvPr/>
      </p:nvGrpSpPr>
      <p:grpSpPr>
        <a:xfrm>
          <a:off x="0" y="0"/>
          <a:ext cx="0" cy="0"/>
          <a:chOff x="0" y="0"/>
          <a:chExt cx="0" cy="0"/>
        </a:xfrm>
      </p:grpSpPr>
      <p:sp>
        <p:nvSpPr>
          <p:cNvPr id="234" name="Google Shape;234;p28"/>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Forums</a:t>
            </a:r>
            <a:endParaRPr/>
          </a:p>
        </p:txBody>
      </p:sp>
      <p:sp>
        <p:nvSpPr>
          <p:cNvPr id="235" name="Google Shape;235;p28"/>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Forums used for communication throughout community</a:t>
            </a:r>
            <a:endParaRPr/>
          </a:p>
          <a:p>
            <a:pPr indent="0" lvl="0" marL="0" rtl="0" algn="l">
              <a:spcBef>
                <a:spcPts val="1600"/>
              </a:spcBef>
              <a:spcAft>
                <a:spcPts val="0"/>
              </a:spcAft>
              <a:buNone/>
            </a:pPr>
            <a:r>
              <a:rPr lang="en"/>
              <a:t>Ability to create forum that community members can subscribe to for notifications</a:t>
            </a:r>
            <a:endParaRPr/>
          </a:p>
          <a:p>
            <a:pPr indent="0" lvl="0" marL="0" rtl="0" algn="l">
              <a:spcBef>
                <a:spcPts val="1600"/>
              </a:spcBef>
              <a:spcAft>
                <a:spcPts val="1600"/>
              </a:spcAft>
              <a:buNone/>
            </a:pPr>
            <a:r>
              <a:rPr lang="en"/>
              <a:t>Ability to post custom content via HTML generated directly from application </a:t>
            </a:r>
            <a:endParaRPr/>
          </a:p>
        </p:txBody>
      </p:sp>
      <p:sp>
        <p:nvSpPr>
          <p:cNvPr id="236" name="Google Shape;236;p28"/>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0" name="Shape 240"/>
        <p:cNvGrpSpPr/>
        <p:nvPr/>
      </p:nvGrpSpPr>
      <p:grpSpPr>
        <a:xfrm>
          <a:off x="0" y="0"/>
          <a:ext cx="0" cy="0"/>
          <a:chOff x="0" y="0"/>
          <a:chExt cx="0" cy="0"/>
        </a:xfrm>
      </p:grpSpPr>
      <p:sp>
        <p:nvSpPr>
          <p:cNvPr id="241" name="Google Shape;241;p29"/>
          <p:cNvSpPr txBox="1"/>
          <p:nvPr>
            <p:ph type="title"/>
          </p:nvPr>
        </p:nvSpPr>
        <p:spPr>
          <a:xfrm>
            <a:off x="1888684" y="1746100"/>
            <a:ext cx="5377500" cy="16461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MMM</a:t>
            </a:r>
            <a:endParaRPr/>
          </a:p>
          <a:p>
            <a:pPr indent="0" lvl="0" marL="0" rtl="0" algn="ctr">
              <a:spcBef>
                <a:spcPts val="0"/>
              </a:spcBef>
              <a:spcAft>
                <a:spcPts val="0"/>
              </a:spcAft>
              <a:buNone/>
            </a:pPr>
            <a:r>
              <a:rPr lang="en"/>
              <a:t>Implementation</a:t>
            </a:r>
            <a:endParaRPr/>
          </a:p>
          <a:p>
            <a:pPr indent="0" lvl="0" marL="0" rtl="0" algn="ctr">
              <a:spcBef>
                <a:spcPts val="0"/>
              </a:spcBef>
              <a:spcAft>
                <a:spcPts val="0"/>
              </a:spcAft>
              <a:buNone/>
            </a:pPr>
            <a:r>
              <a:rPr lang="en"/>
              <a:t>and the</a:t>
            </a:r>
            <a:endParaRPr/>
          </a:p>
          <a:p>
            <a:pPr indent="0" lvl="0" marL="0" rtl="0" algn="ctr">
              <a:spcBef>
                <a:spcPts val="0"/>
              </a:spcBef>
              <a:spcAft>
                <a:spcPts val="0"/>
              </a:spcAft>
              <a:buNone/>
            </a:pPr>
            <a:r>
              <a:rPr lang="en"/>
              <a:t>NOAA Virtual Lab</a:t>
            </a:r>
            <a:endParaRPr/>
          </a:p>
        </p:txBody>
      </p:sp>
      <p:sp>
        <p:nvSpPr>
          <p:cNvPr id="242" name="Google Shape;242;p29"/>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6" name="Shape 246"/>
        <p:cNvGrpSpPr/>
        <p:nvPr/>
      </p:nvGrpSpPr>
      <p:grpSpPr>
        <a:xfrm>
          <a:off x="0" y="0"/>
          <a:ext cx="0" cy="0"/>
          <a:chOff x="0" y="0"/>
          <a:chExt cx="0" cy="0"/>
        </a:xfrm>
      </p:grpSpPr>
      <p:sp>
        <p:nvSpPr>
          <p:cNvPr id="247" name="Google Shape;247;p30"/>
          <p:cNvSpPr txBox="1"/>
          <p:nvPr>
            <p:ph type="title"/>
          </p:nvPr>
        </p:nvSpPr>
        <p:spPr>
          <a:xfrm>
            <a:off x="819150" y="68315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Languages &amp; Libraries</a:t>
            </a:r>
            <a:endParaRPr/>
          </a:p>
        </p:txBody>
      </p:sp>
      <p:sp>
        <p:nvSpPr>
          <p:cNvPr id="248" name="Google Shape;248;p30"/>
          <p:cNvSpPr txBox="1"/>
          <p:nvPr>
            <p:ph idx="1" type="body"/>
          </p:nvPr>
        </p:nvSpPr>
        <p:spPr>
          <a:xfrm>
            <a:off x="819150" y="1339525"/>
            <a:ext cx="7505700" cy="2504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800"/>
              <a:t>JavaScript (ES6+) - Web Application Devlopment</a:t>
            </a:r>
            <a:endParaRPr sz="1800"/>
          </a:p>
          <a:p>
            <a:pPr indent="-342900" lvl="0" marL="914400" rtl="0" algn="l">
              <a:spcBef>
                <a:spcPts val="0"/>
              </a:spcBef>
              <a:spcAft>
                <a:spcPts val="0"/>
              </a:spcAft>
              <a:buSzPts val="1800"/>
              <a:buChar char="●"/>
            </a:pPr>
            <a:r>
              <a:rPr lang="en" sz="1800"/>
              <a:t>React.Js - UI components</a:t>
            </a:r>
            <a:endParaRPr sz="1800"/>
          </a:p>
          <a:p>
            <a:pPr indent="-342900" lvl="0" marL="914400" rtl="0" algn="l">
              <a:spcBef>
                <a:spcPts val="0"/>
              </a:spcBef>
              <a:spcAft>
                <a:spcPts val="0"/>
              </a:spcAft>
              <a:buSzPts val="1800"/>
              <a:buChar char="●"/>
            </a:pPr>
            <a:r>
              <a:rPr lang="en" sz="1800"/>
              <a:t>Babel - Javascript Compiler </a:t>
            </a:r>
            <a:endParaRPr sz="1800"/>
          </a:p>
          <a:p>
            <a:pPr indent="-342900" lvl="0" marL="914400" rtl="0" algn="l">
              <a:spcBef>
                <a:spcPts val="0"/>
              </a:spcBef>
              <a:spcAft>
                <a:spcPts val="0"/>
              </a:spcAft>
              <a:buSzPts val="1800"/>
              <a:buChar char="●"/>
            </a:pPr>
            <a:r>
              <a:rPr lang="en" sz="1800"/>
              <a:t>JQuery - UI manipulation</a:t>
            </a:r>
            <a:endParaRPr sz="1800"/>
          </a:p>
          <a:p>
            <a:pPr indent="-342900" lvl="0" marL="914400" rtl="0" algn="l">
              <a:spcBef>
                <a:spcPts val="0"/>
              </a:spcBef>
              <a:spcAft>
                <a:spcPts val="0"/>
              </a:spcAft>
              <a:buSzPts val="1800"/>
              <a:buChar char="●"/>
            </a:pPr>
            <a:r>
              <a:rPr lang="en" sz="1800"/>
              <a:t>D3.Js - UI component interaction</a:t>
            </a:r>
            <a:endParaRPr sz="1800"/>
          </a:p>
          <a:p>
            <a:pPr indent="-342900" lvl="0" marL="914400" rtl="0" algn="l">
              <a:spcBef>
                <a:spcPts val="0"/>
              </a:spcBef>
              <a:spcAft>
                <a:spcPts val="0"/>
              </a:spcAft>
              <a:buSzPts val="1800"/>
              <a:buChar char="●"/>
            </a:pPr>
            <a:r>
              <a:rPr lang="en" sz="1800"/>
              <a:t>AJAX - DB communication</a:t>
            </a:r>
            <a:endParaRPr sz="1800"/>
          </a:p>
          <a:p>
            <a:pPr indent="-342900" lvl="0" marL="914400" rtl="0" algn="l">
              <a:spcBef>
                <a:spcPts val="0"/>
              </a:spcBef>
              <a:spcAft>
                <a:spcPts val="0"/>
              </a:spcAft>
              <a:buSzPts val="1800"/>
              <a:buChar char="●"/>
            </a:pPr>
            <a:r>
              <a:rPr lang="en" sz="1800"/>
              <a:t> Node.Js - server environment</a:t>
            </a:r>
            <a:endParaRPr sz="1800"/>
          </a:p>
          <a:p>
            <a:pPr indent="-342900" lvl="0" marL="914400" rtl="0" algn="l">
              <a:spcBef>
                <a:spcPts val="0"/>
              </a:spcBef>
              <a:spcAft>
                <a:spcPts val="0"/>
              </a:spcAft>
              <a:buSzPts val="1800"/>
              <a:buChar char="●"/>
            </a:pPr>
            <a:r>
              <a:rPr lang="en" sz="1800"/>
              <a:t>NPM - Package manager </a:t>
            </a:r>
            <a:endParaRPr sz="1800"/>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249" name="Google Shape;249;p30"/>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3" name="Shape 253"/>
        <p:cNvGrpSpPr/>
        <p:nvPr/>
      </p:nvGrpSpPr>
      <p:grpSpPr>
        <a:xfrm>
          <a:off x="0" y="0"/>
          <a:ext cx="0" cy="0"/>
          <a:chOff x="0" y="0"/>
          <a:chExt cx="0" cy="0"/>
        </a:xfrm>
      </p:grpSpPr>
      <p:sp>
        <p:nvSpPr>
          <p:cNvPr id="254" name="Google Shape;254;p31"/>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Languages &amp; Libraries </a:t>
            </a:r>
            <a:r>
              <a:rPr lang="en"/>
              <a:t>Continued...</a:t>
            </a:r>
            <a:endParaRPr/>
          </a:p>
        </p:txBody>
      </p:sp>
      <p:sp>
        <p:nvSpPr>
          <p:cNvPr id="255" name="Google Shape;255;p31"/>
          <p:cNvSpPr txBox="1"/>
          <p:nvPr>
            <p:ph idx="1" type="body"/>
          </p:nvPr>
        </p:nvSpPr>
        <p:spPr>
          <a:xfrm>
            <a:off x="819150" y="1415350"/>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0"/>
              </a:spcBef>
              <a:spcAft>
                <a:spcPts val="0"/>
              </a:spcAft>
              <a:buNone/>
            </a:pPr>
            <a:r>
              <a:rPr lang="en"/>
              <a:t>Python - Back-end scripting</a:t>
            </a:r>
            <a:endParaRPr/>
          </a:p>
          <a:p>
            <a:pPr indent="-311150" lvl="0" marL="914400" rtl="0" algn="l">
              <a:spcBef>
                <a:spcPts val="0"/>
              </a:spcBef>
              <a:spcAft>
                <a:spcPts val="0"/>
              </a:spcAft>
              <a:buSzPts val="1300"/>
              <a:buChar char="●"/>
            </a:pPr>
            <a:r>
              <a:rPr lang="en"/>
              <a:t>Script makes JSON Web Services API call to push data ElasticSearch</a:t>
            </a:r>
            <a:endParaRPr/>
          </a:p>
          <a:p>
            <a:pPr indent="-311150" lvl="0" marL="914400" rtl="0" algn="l">
              <a:spcBef>
                <a:spcPts val="0"/>
              </a:spcBef>
              <a:spcAft>
                <a:spcPts val="0"/>
              </a:spcAft>
              <a:buSzPts val="1300"/>
              <a:buChar char="●"/>
            </a:pPr>
            <a:r>
              <a:rPr lang="en"/>
              <a:t>Listener is triggered on meso change event or every hour</a:t>
            </a:r>
            <a:endParaRPr/>
          </a:p>
          <a:p>
            <a:pPr indent="0" lvl="0" marL="0" rtl="0" algn="l">
              <a:spcBef>
                <a:spcPts val="0"/>
              </a:spcBef>
              <a:spcAft>
                <a:spcPts val="0"/>
              </a:spcAft>
              <a:buNone/>
            </a:pPr>
            <a:r>
              <a:rPr lang="en"/>
              <a:t>Development tools</a:t>
            </a:r>
            <a:endParaRPr/>
          </a:p>
          <a:p>
            <a:pPr indent="-311150" lvl="0" marL="457200" rtl="0" algn="l">
              <a:spcBef>
                <a:spcPts val="0"/>
              </a:spcBef>
              <a:spcAft>
                <a:spcPts val="0"/>
              </a:spcAft>
              <a:buSzPts val="1300"/>
              <a:buChar char="●"/>
            </a:pPr>
            <a:r>
              <a:rPr lang="en"/>
              <a:t>Node.Js -</a:t>
            </a:r>
            <a:r>
              <a:rPr lang="en"/>
              <a:t> </a:t>
            </a:r>
            <a:r>
              <a:rPr lang="en"/>
              <a:t>JS runtime environment</a:t>
            </a:r>
            <a:endParaRPr/>
          </a:p>
          <a:p>
            <a:pPr indent="-311150" lvl="0" marL="457200" rtl="0" algn="l">
              <a:spcBef>
                <a:spcPts val="0"/>
              </a:spcBef>
              <a:spcAft>
                <a:spcPts val="0"/>
              </a:spcAft>
              <a:buSzPts val="1300"/>
              <a:buChar char="●"/>
            </a:pPr>
            <a:r>
              <a:rPr lang="en"/>
              <a:t>Atom - text editor</a:t>
            </a:r>
            <a:endParaRPr/>
          </a:p>
          <a:p>
            <a:pPr indent="-311150" lvl="0" marL="457200" rtl="0" algn="l">
              <a:spcBef>
                <a:spcPts val="0"/>
              </a:spcBef>
              <a:spcAft>
                <a:spcPts val="0"/>
              </a:spcAft>
              <a:buSzPts val="1300"/>
              <a:buChar char="●"/>
            </a:pPr>
            <a:r>
              <a:rPr lang="en"/>
              <a:t>Git - repo </a:t>
            </a:r>
            <a:r>
              <a:rPr lang="en"/>
              <a:t>management</a:t>
            </a:r>
            <a:endParaRPr/>
          </a:p>
          <a:p>
            <a:pPr indent="0" lvl="0" marL="0" rtl="0" algn="l">
              <a:spcBef>
                <a:spcPts val="1600"/>
              </a:spcBef>
              <a:spcAft>
                <a:spcPts val="1600"/>
              </a:spcAft>
              <a:buNone/>
            </a:pPr>
            <a:r>
              <a:t/>
            </a:r>
            <a:endParaRPr/>
          </a:p>
        </p:txBody>
      </p:sp>
      <p:sp>
        <p:nvSpPr>
          <p:cNvPr id="256" name="Google Shape;256;p31"/>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3" name="Shape 133"/>
        <p:cNvGrpSpPr/>
        <p:nvPr/>
      </p:nvGrpSpPr>
      <p:grpSpPr>
        <a:xfrm>
          <a:off x="0" y="0"/>
          <a:ext cx="0" cy="0"/>
          <a:chOff x="0" y="0"/>
          <a:chExt cx="0" cy="0"/>
        </a:xfrm>
      </p:grpSpPr>
      <p:sp>
        <p:nvSpPr>
          <p:cNvPr id="134" name="Google Shape;134;p14"/>
          <p:cNvSpPr txBox="1"/>
          <p:nvPr>
            <p:ph type="title"/>
          </p:nvPr>
        </p:nvSpPr>
        <p:spPr>
          <a:xfrm>
            <a:off x="819150" y="61125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Topics</a:t>
            </a:r>
            <a:endParaRPr/>
          </a:p>
        </p:txBody>
      </p:sp>
      <p:sp>
        <p:nvSpPr>
          <p:cNvPr id="135" name="Google Shape;135;p14"/>
          <p:cNvSpPr txBox="1"/>
          <p:nvPr>
            <p:ph idx="1" type="body"/>
          </p:nvPr>
        </p:nvSpPr>
        <p:spPr>
          <a:xfrm>
            <a:off x="862350" y="1617550"/>
            <a:ext cx="7419300" cy="3098700"/>
          </a:xfrm>
          <a:prstGeom prst="rect">
            <a:avLst/>
          </a:prstGeom>
        </p:spPr>
        <p:txBody>
          <a:bodyPr anchorCtr="0" anchor="t" bIns="91425" lIns="91425" spcFirstLastPara="1" rIns="91425" wrap="square" tIns="91425">
            <a:noAutofit/>
          </a:bodyPr>
          <a:lstStyle/>
          <a:p>
            <a:pPr indent="0" lvl="0" marL="0" rtl="0" algn="l">
              <a:lnSpc>
                <a:spcPct val="150000"/>
              </a:lnSpc>
              <a:spcBef>
                <a:spcPts val="0"/>
              </a:spcBef>
              <a:spcAft>
                <a:spcPts val="0"/>
              </a:spcAft>
              <a:buNone/>
            </a:pPr>
            <a:r>
              <a:rPr lang="en" sz="1800"/>
              <a:t>Meso Mission Manager</a:t>
            </a:r>
            <a:endParaRPr sz="1800"/>
          </a:p>
          <a:p>
            <a:pPr indent="-304800" lvl="0" marL="457200" rtl="0" algn="l">
              <a:lnSpc>
                <a:spcPct val="150000"/>
              </a:lnSpc>
              <a:spcBef>
                <a:spcPts val="0"/>
              </a:spcBef>
              <a:spcAft>
                <a:spcPts val="0"/>
              </a:spcAft>
              <a:buSzPts val="1200"/>
              <a:buChar char="●"/>
            </a:pPr>
            <a:r>
              <a:rPr lang="en" sz="1200"/>
              <a:t>Introduction &amp; Context</a:t>
            </a:r>
            <a:endParaRPr sz="1200"/>
          </a:p>
          <a:p>
            <a:pPr indent="-304800" lvl="0" marL="457200" rtl="0" algn="l">
              <a:lnSpc>
                <a:spcPct val="150000"/>
              </a:lnSpc>
              <a:spcBef>
                <a:spcPts val="0"/>
              </a:spcBef>
              <a:spcAft>
                <a:spcPts val="0"/>
              </a:spcAft>
              <a:buSzPts val="1200"/>
              <a:buChar char="●"/>
            </a:pPr>
            <a:r>
              <a:rPr lang="en" sz="1200"/>
              <a:t>Dependencies &amp; Languages</a:t>
            </a:r>
            <a:endParaRPr sz="1200"/>
          </a:p>
          <a:p>
            <a:pPr indent="-304800" lvl="0" marL="457200" rtl="0" algn="l">
              <a:lnSpc>
                <a:spcPct val="150000"/>
              </a:lnSpc>
              <a:spcBef>
                <a:spcPts val="0"/>
              </a:spcBef>
              <a:spcAft>
                <a:spcPts val="0"/>
              </a:spcAft>
              <a:buSzPts val="1200"/>
              <a:buChar char="●"/>
            </a:pPr>
            <a:r>
              <a:rPr lang="en" sz="1200"/>
              <a:t>Development </a:t>
            </a:r>
            <a:r>
              <a:rPr lang="en" sz="1200"/>
              <a:t>environment</a:t>
            </a:r>
            <a:r>
              <a:rPr lang="en" sz="1200"/>
              <a:t> &amp; process</a:t>
            </a:r>
            <a:endParaRPr sz="1200"/>
          </a:p>
          <a:p>
            <a:pPr indent="0" lvl="0" marL="0" rtl="0" algn="l">
              <a:lnSpc>
                <a:spcPct val="150000"/>
              </a:lnSpc>
              <a:spcBef>
                <a:spcPts val="0"/>
              </a:spcBef>
              <a:spcAft>
                <a:spcPts val="0"/>
              </a:spcAft>
              <a:buNone/>
            </a:pPr>
            <a:r>
              <a:rPr lang="en" sz="1800"/>
              <a:t>NOAA Virtual Lab</a:t>
            </a:r>
            <a:endParaRPr sz="1800"/>
          </a:p>
          <a:p>
            <a:pPr indent="-304800" lvl="0" marL="457200" rtl="0" algn="l">
              <a:lnSpc>
                <a:spcPct val="150000"/>
              </a:lnSpc>
              <a:spcBef>
                <a:spcPts val="0"/>
              </a:spcBef>
              <a:spcAft>
                <a:spcPts val="0"/>
              </a:spcAft>
              <a:buSzPts val="1200"/>
              <a:buChar char="●"/>
            </a:pPr>
            <a:r>
              <a:rPr lang="en" sz="1200"/>
              <a:t>Introduction</a:t>
            </a:r>
            <a:endParaRPr sz="1200"/>
          </a:p>
          <a:p>
            <a:pPr indent="-304800" lvl="0" marL="457200" rtl="0" algn="l">
              <a:lnSpc>
                <a:spcPct val="150000"/>
              </a:lnSpc>
              <a:spcBef>
                <a:spcPts val="0"/>
              </a:spcBef>
              <a:spcAft>
                <a:spcPts val="0"/>
              </a:spcAft>
              <a:buSzPts val="1200"/>
              <a:buChar char="●"/>
            </a:pPr>
            <a:r>
              <a:rPr lang="en" sz="1200"/>
              <a:t>Importance</a:t>
            </a:r>
            <a:endParaRPr sz="1200"/>
          </a:p>
          <a:p>
            <a:pPr indent="-304800" lvl="0" marL="457200" rtl="0" algn="l">
              <a:lnSpc>
                <a:spcPct val="150000"/>
              </a:lnSpc>
              <a:spcBef>
                <a:spcPts val="0"/>
              </a:spcBef>
              <a:spcAft>
                <a:spcPts val="0"/>
              </a:spcAft>
              <a:buSzPts val="1200"/>
              <a:buChar char="●"/>
            </a:pPr>
            <a:r>
              <a:rPr lang="en" sz="1200"/>
              <a:t>Modules</a:t>
            </a:r>
            <a:endParaRPr sz="1200"/>
          </a:p>
          <a:p>
            <a:pPr indent="0" lvl="0" marL="0" rtl="0" algn="l">
              <a:lnSpc>
                <a:spcPct val="150000"/>
              </a:lnSpc>
              <a:spcBef>
                <a:spcPts val="0"/>
              </a:spcBef>
              <a:spcAft>
                <a:spcPts val="0"/>
              </a:spcAft>
              <a:buNone/>
            </a:pPr>
            <a:r>
              <a:rPr lang="en" sz="1800"/>
              <a:t>MMM + Vlab</a:t>
            </a:r>
            <a:endParaRPr sz="1200"/>
          </a:p>
          <a:p>
            <a:pPr indent="0" lvl="0" marL="0" rtl="0" algn="l">
              <a:spcBef>
                <a:spcPts val="0"/>
              </a:spcBef>
              <a:spcAft>
                <a:spcPts val="0"/>
              </a:spcAft>
              <a:buNone/>
            </a:pPr>
            <a:r>
              <a:t/>
            </a:r>
            <a:endParaRPr sz="1200"/>
          </a:p>
          <a:p>
            <a:pPr indent="0" lvl="0" marL="0" marR="0" rtl="0" algn="l">
              <a:lnSpc>
                <a:spcPct val="115000"/>
              </a:lnSpc>
              <a:spcBef>
                <a:spcPts val="0"/>
              </a:spcBef>
              <a:spcAft>
                <a:spcPts val="1600"/>
              </a:spcAft>
              <a:buNone/>
            </a:pPr>
            <a:r>
              <a:t/>
            </a:r>
            <a:endParaRPr/>
          </a:p>
        </p:txBody>
      </p:sp>
      <p:sp>
        <p:nvSpPr>
          <p:cNvPr id="136" name="Google Shape;136;p14"/>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0" name="Shape 260"/>
        <p:cNvGrpSpPr/>
        <p:nvPr/>
      </p:nvGrpSpPr>
      <p:grpSpPr>
        <a:xfrm>
          <a:off x="0" y="0"/>
          <a:ext cx="0" cy="0"/>
          <a:chOff x="0" y="0"/>
          <a:chExt cx="0" cy="0"/>
        </a:xfrm>
      </p:grpSpPr>
      <p:sp>
        <p:nvSpPr>
          <p:cNvPr id="261" name="Google Shape;261;p32"/>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Procedures</a:t>
            </a:r>
            <a:endParaRPr/>
          </a:p>
        </p:txBody>
      </p:sp>
      <p:sp>
        <p:nvSpPr>
          <p:cNvPr id="262" name="Google Shape;262;p32"/>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lnSpc>
                <a:spcPct val="150000"/>
              </a:lnSpc>
              <a:spcBef>
                <a:spcPts val="0"/>
              </a:spcBef>
              <a:spcAft>
                <a:spcPts val="0"/>
              </a:spcAft>
              <a:buNone/>
            </a:pPr>
            <a:r>
              <a:rPr lang="en"/>
              <a:t>Development Workflow</a:t>
            </a:r>
            <a:endParaRPr/>
          </a:p>
          <a:p>
            <a:pPr indent="-311150" lvl="0" marL="457200" rtl="0" algn="l">
              <a:lnSpc>
                <a:spcPct val="150000"/>
              </a:lnSpc>
              <a:spcBef>
                <a:spcPts val="0"/>
              </a:spcBef>
              <a:spcAft>
                <a:spcPts val="0"/>
              </a:spcAft>
              <a:buSzPts val="1300"/>
              <a:buChar char="●"/>
            </a:pPr>
            <a:r>
              <a:rPr lang="en"/>
              <a:t>A new branch is created from master for each new feature/bug fix</a:t>
            </a:r>
            <a:endParaRPr/>
          </a:p>
          <a:p>
            <a:pPr indent="-311150" lvl="0" marL="457200" rtl="0" algn="l">
              <a:lnSpc>
                <a:spcPct val="150000"/>
              </a:lnSpc>
              <a:spcBef>
                <a:spcPts val="0"/>
              </a:spcBef>
              <a:spcAft>
                <a:spcPts val="0"/>
              </a:spcAft>
              <a:buSzPts val="1300"/>
              <a:buChar char="●"/>
            </a:pPr>
            <a:r>
              <a:rPr lang="en"/>
              <a:t>A local instance of the application is used for development</a:t>
            </a:r>
            <a:endParaRPr/>
          </a:p>
          <a:p>
            <a:pPr indent="-311150" lvl="0" marL="457200" rtl="0" algn="l">
              <a:lnSpc>
                <a:spcPct val="150000"/>
              </a:lnSpc>
              <a:spcBef>
                <a:spcPts val="0"/>
              </a:spcBef>
              <a:spcAft>
                <a:spcPts val="0"/>
              </a:spcAft>
              <a:buSzPts val="1300"/>
              <a:buChar char="●"/>
            </a:pPr>
            <a:r>
              <a:rPr lang="en"/>
              <a:t>Utilize vlab-dev as staging environment for testing procedure</a:t>
            </a:r>
            <a:endParaRPr/>
          </a:p>
          <a:p>
            <a:pPr indent="-298450" lvl="1" marL="914400" rtl="0" algn="l">
              <a:lnSpc>
                <a:spcPct val="150000"/>
              </a:lnSpc>
              <a:spcBef>
                <a:spcPts val="0"/>
              </a:spcBef>
              <a:spcAft>
                <a:spcPts val="0"/>
              </a:spcAft>
              <a:buSzPts val="1100"/>
              <a:buChar char="○"/>
            </a:pPr>
            <a:r>
              <a:rPr lang="en"/>
              <a:t>Production build is created from current branch</a:t>
            </a:r>
            <a:endParaRPr/>
          </a:p>
          <a:p>
            <a:pPr indent="-298450" lvl="1" marL="914400" rtl="0" algn="l">
              <a:lnSpc>
                <a:spcPct val="150000"/>
              </a:lnSpc>
              <a:spcBef>
                <a:spcPts val="0"/>
              </a:spcBef>
              <a:spcAft>
                <a:spcPts val="0"/>
              </a:spcAft>
              <a:buSzPts val="1100"/>
              <a:buChar char="○"/>
            </a:pPr>
            <a:r>
              <a:rPr lang="en"/>
              <a:t>Files uploaded to vlab-dev</a:t>
            </a:r>
            <a:endParaRPr/>
          </a:p>
          <a:p>
            <a:pPr indent="-298450" lvl="1" marL="914400" rtl="0" algn="l">
              <a:lnSpc>
                <a:spcPct val="150000"/>
              </a:lnSpc>
              <a:spcBef>
                <a:spcPts val="0"/>
              </a:spcBef>
              <a:spcAft>
                <a:spcPts val="0"/>
              </a:spcAft>
              <a:buSzPts val="1100"/>
              <a:buChar char="○"/>
            </a:pPr>
            <a:r>
              <a:rPr lang="en"/>
              <a:t>Regression testing procedure implemented</a:t>
            </a:r>
            <a:endParaRPr/>
          </a:p>
          <a:p>
            <a:pPr indent="-311150" lvl="0" marL="457200" rtl="0" algn="l">
              <a:lnSpc>
                <a:spcPct val="150000"/>
              </a:lnSpc>
              <a:spcBef>
                <a:spcPts val="0"/>
              </a:spcBef>
              <a:spcAft>
                <a:spcPts val="0"/>
              </a:spcAft>
              <a:buSzPts val="1300"/>
              <a:buChar char="●"/>
            </a:pPr>
            <a:r>
              <a:rPr lang="en"/>
              <a:t>Branch merged into master</a:t>
            </a:r>
            <a:endParaRPr/>
          </a:p>
          <a:p>
            <a:pPr indent="0" lvl="0" marL="0" rtl="0" algn="l">
              <a:spcBef>
                <a:spcPts val="0"/>
              </a:spcBef>
              <a:spcAft>
                <a:spcPts val="1600"/>
              </a:spcAft>
              <a:buNone/>
            </a:pPr>
            <a:r>
              <a:t/>
            </a:r>
            <a:endParaRPr/>
          </a:p>
        </p:txBody>
      </p:sp>
      <p:sp>
        <p:nvSpPr>
          <p:cNvPr id="263" name="Google Shape;263;p32"/>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7" name="Shape 267"/>
        <p:cNvGrpSpPr/>
        <p:nvPr/>
      </p:nvGrpSpPr>
      <p:grpSpPr>
        <a:xfrm>
          <a:off x="0" y="0"/>
          <a:ext cx="0" cy="0"/>
          <a:chOff x="0" y="0"/>
          <a:chExt cx="0" cy="0"/>
        </a:xfrm>
      </p:grpSpPr>
      <p:sp>
        <p:nvSpPr>
          <p:cNvPr id="268" name="Google Shape;268;p33"/>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Procedures Continued...</a:t>
            </a:r>
            <a:endParaRPr/>
          </a:p>
        </p:txBody>
      </p:sp>
      <p:sp>
        <p:nvSpPr>
          <p:cNvPr id="269" name="Google Shape;269;p33"/>
          <p:cNvSpPr txBox="1"/>
          <p:nvPr>
            <p:ph idx="1" type="body"/>
          </p:nvPr>
        </p:nvSpPr>
        <p:spPr>
          <a:xfrm>
            <a:off x="819150" y="1729175"/>
            <a:ext cx="7505700" cy="2448000"/>
          </a:xfrm>
          <a:prstGeom prst="rect">
            <a:avLst/>
          </a:prstGeom>
        </p:spPr>
        <p:txBody>
          <a:bodyPr anchorCtr="0" anchor="t" bIns="91425" lIns="91425" spcFirstLastPara="1" rIns="91425" wrap="square" tIns="91425">
            <a:noAutofit/>
          </a:bodyPr>
          <a:lstStyle/>
          <a:p>
            <a:pPr indent="-342900" lvl="0" marL="457200" rtl="0" algn="l">
              <a:lnSpc>
                <a:spcPct val="150000"/>
              </a:lnSpc>
              <a:spcBef>
                <a:spcPts val="0"/>
              </a:spcBef>
              <a:spcAft>
                <a:spcPts val="0"/>
              </a:spcAft>
              <a:buSzPts val="1800"/>
              <a:buChar char="●"/>
            </a:pPr>
            <a:r>
              <a:rPr lang="en" sz="1800"/>
              <a:t>Tag is created</a:t>
            </a:r>
            <a:endParaRPr sz="1800"/>
          </a:p>
          <a:p>
            <a:pPr indent="-342900" lvl="0" marL="457200" rtl="0" algn="l">
              <a:lnSpc>
                <a:spcPct val="150000"/>
              </a:lnSpc>
              <a:spcBef>
                <a:spcPts val="0"/>
              </a:spcBef>
              <a:spcAft>
                <a:spcPts val="0"/>
              </a:spcAft>
              <a:buSzPts val="1800"/>
              <a:buChar char="●"/>
            </a:pPr>
            <a:r>
              <a:rPr lang="en" sz="1800" u="sng">
                <a:solidFill>
                  <a:schemeClr val="hlink"/>
                </a:solidFill>
                <a:hlinkClick r:id="rId3"/>
              </a:rPr>
              <a:t>Release notes</a:t>
            </a:r>
            <a:r>
              <a:rPr lang="en" sz="1800"/>
              <a:t> are</a:t>
            </a:r>
            <a:r>
              <a:rPr lang="en" sz="1800"/>
              <a:t> added to updates page of Vlab</a:t>
            </a:r>
            <a:endParaRPr sz="1800"/>
          </a:p>
          <a:p>
            <a:pPr indent="-342900" lvl="0" marL="457200" rtl="0" algn="l">
              <a:lnSpc>
                <a:spcPct val="150000"/>
              </a:lnSpc>
              <a:spcBef>
                <a:spcPts val="0"/>
              </a:spcBef>
              <a:spcAft>
                <a:spcPts val="0"/>
              </a:spcAft>
              <a:buSzPts val="1800"/>
              <a:buChar char="●"/>
            </a:pPr>
            <a:r>
              <a:rPr lang="en" sz="1800"/>
              <a:t>Files are uploaded to production server</a:t>
            </a:r>
            <a:endParaRPr sz="1800"/>
          </a:p>
          <a:p>
            <a:pPr indent="-311150" lvl="0" marL="457200" rtl="0" algn="l">
              <a:lnSpc>
                <a:spcPct val="150000"/>
              </a:lnSpc>
              <a:spcBef>
                <a:spcPts val="0"/>
              </a:spcBef>
              <a:spcAft>
                <a:spcPts val="0"/>
              </a:spcAft>
              <a:buSzPts val="1300"/>
              <a:buChar char="●"/>
            </a:pPr>
            <a:r>
              <a:rPr lang="en" sz="1800"/>
              <a:t>Production test procedure done in collaboration with SDM</a:t>
            </a:r>
            <a:r>
              <a:rPr lang="en"/>
              <a:t> </a:t>
            </a:r>
            <a:endParaRPr/>
          </a:p>
        </p:txBody>
      </p:sp>
      <p:sp>
        <p:nvSpPr>
          <p:cNvPr id="270" name="Google Shape;270;p33"/>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4" name="Shape 274"/>
        <p:cNvGrpSpPr/>
        <p:nvPr/>
      </p:nvGrpSpPr>
      <p:grpSpPr>
        <a:xfrm>
          <a:off x="0" y="0"/>
          <a:ext cx="0" cy="0"/>
          <a:chOff x="0" y="0"/>
          <a:chExt cx="0" cy="0"/>
        </a:xfrm>
      </p:grpSpPr>
      <p:sp>
        <p:nvSpPr>
          <p:cNvPr id="275" name="Google Shape;275;p34"/>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Version Control</a:t>
            </a:r>
            <a:endParaRPr/>
          </a:p>
        </p:txBody>
      </p:sp>
      <p:sp>
        <p:nvSpPr>
          <p:cNvPr id="276" name="Google Shape;276;p34"/>
          <p:cNvSpPr txBox="1"/>
          <p:nvPr>
            <p:ph idx="1" type="body"/>
          </p:nvPr>
        </p:nvSpPr>
        <p:spPr>
          <a:xfrm>
            <a:off x="819150" y="1651600"/>
            <a:ext cx="7505700" cy="2448000"/>
          </a:xfrm>
          <a:prstGeom prst="rect">
            <a:avLst/>
          </a:prstGeom>
        </p:spPr>
        <p:txBody>
          <a:bodyPr anchorCtr="0" anchor="t" bIns="91425" lIns="91425" spcFirstLastPara="1" rIns="91425" wrap="square" tIns="91425">
            <a:noAutofit/>
          </a:bodyPr>
          <a:lstStyle/>
          <a:p>
            <a:pPr indent="0" lvl="0" marL="0" rtl="0" algn="l">
              <a:lnSpc>
                <a:spcPct val="150000"/>
              </a:lnSpc>
              <a:spcBef>
                <a:spcPts val="0"/>
              </a:spcBef>
              <a:spcAft>
                <a:spcPts val="0"/>
              </a:spcAft>
              <a:buNone/>
            </a:pPr>
            <a:r>
              <a:rPr lang="en" sz="1800"/>
              <a:t>Versioning</a:t>
            </a:r>
            <a:endParaRPr sz="1800"/>
          </a:p>
          <a:p>
            <a:pPr indent="-342900" lvl="0" marL="457200" rtl="0" algn="l">
              <a:lnSpc>
                <a:spcPct val="150000"/>
              </a:lnSpc>
              <a:spcBef>
                <a:spcPts val="0"/>
              </a:spcBef>
              <a:spcAft>
                <a:spcPts val="0"/>
              </a:spcAft>
              <a:buSzPts val="1800"/>
              <a:buChar char="●"/>
            </a:pPr>
            <a:r>
              <a:rPr lang="en" sz="1800"/>
              <a:t>Format for version: 2.&lt;year&gt;.&lt;month&gt;.&lt;iteration in month&gt;</a:t>
            </a:r>
            <a:endParaRPr sz="1800"/>
          </a:p>
          <a:p>
            <a:pPr indent="-342900" lvl="0" marL="457200" rtl="0" algn="l">
              <a:lnSpc>
                <a:spcPct val="150000"/>
              </a:lnSpc>
              <a:spcBef>
                <a:spcPts val="0"/>
              </a:spcBef>
              <a:spcAft>
                <a:spcPts val="0"/>
              </a:spcAft>
              <a:buSzPts val="1800"/>
              <a:buChar char="●"/>
            </a:pPr>
            <a:r>
              <a:rPr lang="en" sz="1800"/>
              <a:t>All versions are tagged in Git repo</a:t>
            </a:r>
            <a:endParaRPr sz="1800"/>
          </a:p>
          <a:p>
            <a:pPr indent="-342900" lvl="0" marL="457200" rtl="0" algn="l">
              <a:lnSpc>
                <a:spcPct val="150000"/>
              </a:lnSpc>
              <a:spcBef>
                <a:spcPts val="0"/>
              </a:spcBef>
              <a:spcAft>
                <a:spcPts val="0"/>
              </a:spcAft>
              <a:buSzPts val="1800"/>
              <a:buChar char="●"/>
            </a:pPr>
            <a:r>
              <a:rPr lang="en" sz="1800"/>
              <a:t>All release notes available on Vlab</a:t>
            </a:r>
            <a:endParaRPr sz="1800"/>
          </a:p>
          <a:p>
            <a:pPr indent="0" lvl="0" marL="457200" rtl="0" algn="l">
              <a:lnSpc>
                <a:spcPct val="150000"/>
              </a:lnSpc>
              <a:spcBef>
                <a:spcPts val="0"/>
              </a:spcBef>
              <a:spcAft>
                <a:spcPts val="0"/>
              </a:spcAft>
              <a:buNone/>
            </a:pPr>
            <a:r>
              <a:t/>
            </a:r>
            <a:endParaRPr sz="1800"/>
          </a:p>
        </p:txBody>
      </p:sp>
      <p:sp>
        <p:nvSpPr>
          <p:cNvPr id="277" name="Google Shape;277;p34"/>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1" name="Shape 281"/>
        <p:cNvGrpSpPr/>
        <p:nvPr/>
      </p:nvGrpSpPr>
      <p:grpSpPr>
        <a:xfrm>
          <a:off x="0" y="0"/>
          <a:ext cx="0" cy="0"/>
          <a:chOff x="0" y="0"/>
          <a:chExt cx="0" cy="0"/>
        </a:xfrm>
      </p:grpSpPr>
      <p:sp>
        <p:nvSpPr>
          <p:cNvPr id="282" name="Google Shape;282;p35"/>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Vlab Features Utilized in MMM Tool</a:t>
            </a:r>
            <a:endParaRPr/>
          </a:p>
        </p:txBody>
      </p:sp>
      <p:sp>
        <p:nvSpPr>
          <p:cNvPr id="283" name="Google Shape;283;p35"/>
          <p:cNvSpPr txBox="1"/>
          <p:nvPr>
            <p:ph idx="1" type="body"/>
          </p:nvPr>
        </p:nvSpPr>
        <p:spPr>
          <a:xfrm>
            <a:off x="819150" y="1685450"/>
            <a:ext cx="7505700" cy="2753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MMM is implemented as user content on the NWS VLab</a:t>
            </a:r>
            <a:endParaRPr/>
          </a:p>
          <a:p>
            <a:pPr indent="0" lvl="0" marL="0" rtl="0" algn="l">
              <a:spcBef>
                <a:spcPts val="1600"/>
              </a:spcBef>
              <a:spcAft>
                <a:spcPts val="0"/>
              </a:spcAft>
              <a:buNone/>
            </a:pPr>
            <a:r>
              <a:rPr lang="en"/>
              <a:t>Features </a:t>
            </a:r>
            <a:r>
              <a:rPr lang="en"/>
              <a:t>utilized:</a:t>
            </a:r>
            <a:endParaRPr/>
          </a:p>
          <a:p>
            <a:pPr indent="-311150" lvl="0" marL="457200" rtl="0" algn="l">
              <a:spcBef>
                <a:spcPts val="1600"/>
              </a:spcBef>
              <a:spcAft>
                <a:spcPts val="0"/>
              </a:spcAft>
              <a:buSzPts val="1300"/>
              <a:buChar char="●"/>
            </a:pPr>
            <a:r>
              <a:rPr lang="en"/>
              <a:t>File host/manager - host files for mmm tool</a:t>
            </a:r>
            <a:endParaRPr/>
          </a:p>
          <a:p>
            <a:pPr indent="-311150" lvl="0" marL="457200" rtl="0" algn="l">
              <a:spcBef>
                <a:spcPts val="0"/>
              </a:spcBef>
              <a:spcAft>
                <a:spcPts val="0"/>
              </a:spcAft>
              <a:buSzPts val="1300"/>
              <a:buChar char="●"/>
            </a:pPr>
            <a:r>
              <a:rPr lang="en"/>
              <a:t>Authentication and user management (login, user roles interface, community membership) </a:t>
            </a:r>
            <a:endParaRPr/>
          </a:p>
          <a:p>
            <a:pPr indent="-311150" lvl="0" marL="457200" rtl="0" algn="l">
              <a:spcBef>
                <a:spcPts val="0"/>
              </a:spcBef>
              <a:spcAft>
                <a:spcPts val="0"/>
              </a:spcAft>
              <a:buSzPts val="1300"/>
              <a:buChar char="●"/>
            </a:pPr>
            <a:r>
              <a:rPr lang="en"/>
              <a:t>Database host/manager - provides interface for creating indices and JSONWS api</a:t>
            </a:r>
            <a:endParaRPr/>
          </a:p>
          <a:p>
            <a:pPr indent="-311150" lvl="0" marL="457200" rtl="0" algn="l">
              <a:spcBef>
                <a:spcPts val="0"/>
              </a:spcBef>
              <a:spcAft>
                <a:spcPts val="0"/>
              </a:spcAft>
              <a:buSzPts val="1300"/>
              <a:buChar char="●"/>
            </a:pPr>
            <a:r>
              <a:rPr lang="en"/>
              <a:t>Security - secure web server, role-based access controls, file security controls, DB access controls</a:t>
            </a:r>
            <a:endParaRPr/>
          </a:p>
          <a:p>
            <a:pPr indent="-311150" lvl="0" marL="457200" rtl="0" algn="l">
              <a:spcBef>
                <a:spcPts val="0"/>
              </a:spcBef>
              <a:spcAft>
                <a:spcPts val="0"/>
              </a:spcAft>
              <a:buSzPts val="1300"/>
              <a:buChar char="●"/>
            </a:pPr>
            <a:r>
              <a:rPr lang="en"/>
              <a:t>Web content portlet/web page - url schema, application display setup</a:t>
            </a:r>
            <a:endParaRPr/>
          </a:p>
          <a:p>
            <a:pPr indent="-311150" lvl="0" marL="457200" rtl="0" algn="l">
              <a:spcBef>
                <a:spcPts val="0"/>
              </a:spcBef>
              <a:spcAft>
                <a:spcPts val="0"/>
              </a:spcAft>
              <a:buSzPts val="1300"/>
              <a:buChar char="●"/>
            </a:pPr>
            <a:r>
              <a:rPr lang="en"/>
              <a:t>Forum post &amp; Email notifications</a:t>
            </a:r>
            <a:endParaRPr/>
          </a:p>
          <a:p>
            <a:pPr indent="0" lvl="0" marL="0" rtl="0" algn="l">
              <a:spcBef>
                <a:spcPts val="1600"/>
              </a:spcBef>
              <a:spcAft>
                <a:spcPts val="0"/>
              </a:spcAft>
              <a:buNone/>
            </a:pPr>
            <a:r>
              <a:rPr lang="en"/>
              <a:t>Provides suite of features that make MMM tool cost effective and easier to develop/maintain </a:t>
            </a:r>
            <a:endParaRPr/>
          </a:p>
          <a:p>
            <a:pPr indent="0" lvl="0" marL="0" rtl="0" algn="l">
              <a:spcBef>
                <a:spcPts val="1600"/>
              </a:spcBef>
              <a:spcAft>
                <a:spcPts val="1600"/>
              </a:spcAft>
              <a:buNone/>
            </a:pPr>
            <a:r>
              <a:t/>
            </a:r>
            <a:endParaRPr/>
          </a:p>
        </p:txBody>
      </p:sp>
      <p:sp>
        <p:nvSpPr>
          <p:cNvPr id="284" name="Google Shape;284;p35"/>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8" name="Shape 288"/>
        <p:cNvGrpSpPr/>
        <p:nvPr/>
      </p:nvGrpSpPr>
      <p:grpSpPr>
        <a:xfrm>
          <a:off x="0" y="0"/>
          <a:ext cx="0" cy="0"/>
          <a:chOff x="0" y="0"/>
          <a:chExt cx="0" cy="0"/>
        </a:xfrm>
      </p:grpSpPr>
      <p:sp>
        <p:nvSpPr>
          <p:cNvPr id="289" name="Google Shape;289;p36"/>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290" name="Google Shape;290;p36"/>
          <p:cNvSpPr/>
          <p:nvPr/>
        </p:nvSpPr>
        <p:spPr>
          <a:xfrm>
            <a:off x="763175" y="1989800"/>
            <a:ext cx="735000" cy="3936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200"/>
              <a:t>ISatSS </a:t>
            </a:r>
            <a:endParaRPr sz="1200"/>
          </a:p>
        </p:txBody>
      </p:sp>
      <p:sp>
        <p:nvSpPr>
          <p:cNvPr id="291" name="Google Shape;291;p36"/>
          <p:cNvSpPr/>
          <p:nvPr/>
        </p:nvSpPr>
        <p:spPr>
          <a:xfrm>
            <a:off x="763175" y="2434875"/>
            <a:ext cx="735000" cy="3936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200"/>
              <a:t>ISatSS </a:t>
            </a:r>
            <a:endParaRPr sz="1200"/>
          </a:p>
        </p:txBody>
      </p:sp>
      <p:sp>
        <p:nvSpPr>
          <p:cNvPr id="292" name="Google Shape;292;p36"/>
          <p:cNvSpPr/>
          <p:nvPr/>
        </p:nvSpPr>
        <p:spPr>
          <a:xfrm>
            <a:off x="1957425" y="872225"/>
            <a:ext cx="5575500" cy="34413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3" name="Google Shape;293;p36"/>
          <p:cNvSpPr/>
          <p:nvPr/>
        </p:nvSpPr>
        <p:spPr>
          <a:xfrm>
            <a:off x="2021000" y="1310050"/>
            <a:ext cx="5391900" cy="28827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4" name="Google Shape;294;p36"/>
          <p:cNvSpPr/>
          <p:nvPr/>
        </p:nvSpPr>
        <p:spPr>
          <a:xfrm>
            <a:off x="6430425" y="1419925"/>
            <a:ext cx="911700" cy="727800"/>
          </a:xfrm>
          <a:prstGeom prst="can">
            <a:avLst>
              <a:gd fmla="val 250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200"/>
              <a:t>ESearch</a:t>
            </a:r>
            <a:endParaRPr sz="1200"/>
          </a:p>
        </p:txBody>
      </p:sp>
      <p:sp>
        <p:nvSpPr>
          <p:cNvPr id="295" name="Google Shape;295;p36"/>
          <p:cNvSpPr/>
          <p:nvPr/>
        </p:nvSpPr>
        <p:spPr>
          <a:xfrm>
            <a:off x="554450" y="3303100"/>
            <a:ext cx="972000" cy="5724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200"/>
              <a:t>NPM build</a:t>
            </a:r>
            <a:endParaRPr sz="1200"/>
          </a:p>
        </p:txBody>
      </p:sp>
      <p:sp>
        <p:nvSpPr>
          <p:cNvPr id="296" name="Google Shape;296;p36"/>
          <p:cNvSpPr/>
          <p:nvPr/>
        </p:nvSpPr>
        <p:spPr>
          <a:xfrm>
            <a:off x="2816500" y="2012000"/>
            <a:ext cx="1010400" cy="3492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000"/>
              <a:t>JSONWS</a:t>
            </a:r>
            <a:endParaRPr sz="1000"/>
          </a:p>
          <a:p>
            <a:pPr indent="0" lvl="0" marL="0" rtl="0" algn="ctr">
              <a:spcBef>
                <a:spcPts val="0"/>
              </a:spcBef>
              <a:spcAft>
                <a:spcPts val="0"/>
              </a:spcAft>
              <a:buNone/>
            </a:pPr>
            <a:r>
              <a:rPr lang="en" sz="1000"/>
              <a:t>API</a:t>
            </a:r>
            <a:endParaRPr sz="1000"/>
          </a:p>
        </p:txBody>
      </p:sp>
      <p:sp>
        <p:nvSpPr>
          <p:cNvPr id="297" name="Google Shape;297;p36"/>
          <p:cNvSpPr txBox="1"/>
          <p:nvPr/>
        </p:nvSpPr>
        <p:spPr>
          <a:xfrm>
            <a:off x="3597000" y="872221"/>
            <a:ext cx="1462800" cy="297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200">
                <a:latin typeface="Calibri"/>
                <a:ea typeface="Calibri"/>
                <a:cs typeface="Calibri"/>
                <a:sym typeface="Calibri"/>
              </a:rPr>
              <a:t>IDP College Park</a:t>
            </a:r>
            <a:endParaRPr sz="1200">
              <a:latin typeface="Calibri"/>
              <a:ea typeface="Calibri"/>
              <a:cs typeface="Calibri"/>
              <a:sym typeface="Calibri"/>
            </a:endParaRPr>
          </a:p>
        </p:txBody>
      </p:sp>
      <p:cxnSp>
        <p:nvCxnSpPr>
          <p:cNvPr id="298" name="Google Shape;298;p36"/>
          <p:cNvCxnSpPr>
            <a:stCxn id="296" idx="0"/>
            <a:endCxn id="294" idx="2"/>
          </p:cNvCxnSpPr>
          <p:nvPr/>
        </p:nvCxnSpPr>
        <p:spPr>
          <a:xfrm rot="-5400000">
            <a:off x="4761850" y="343550"/>
            <a:ext cx="228300" cy="3108600"/>
          </a:xfrm>
          <a:prstGeom prst="bentConnector2">
            <a:avLst/>
          </a:prstGeom>
          <a:noFill/>
          <a:ln cap="flat" cmpd="sng" w="9525">
            <a:solidFill>
              <a:schemeClr val="dk2"/>
            </a:solidFill>
            <a:prstDash val="solid"/>
            <a:round/>
            <a:headEnd len="med" w="med" type="stealth"/>
            <a:tailEnd len="med" w="med" type="triangle"/>
          </a:ln>
        </p:spPr>
      </p:cxnSp>
      <p:cxnSp>
        <p:nvCxnSpPr>
          <p:cNvPr id="299" name="Google Shape;299;p36"/>
          <p:cNvCxnSpPr>
            <a:stCxn id="290" idx="3"/>
            <a:endCxn id="296" idx="1"/>
          </p:cNvCxnSpPr>
          <p:nvPr/>
        </p:nvCxnSpPr>
        <p:spPr>
          <a:xfrm>
            <a:off x="1498175" y="2186600"/>
            <a:ext cx="1318200" cy="600"/>
          </a:xfrm>
          <a:prstGeom prst="bentConnector3">
            <a:avLst>
              <a:gd fmla="val 50005" name="adj1"/>
            </a:avLst>
          </a:prstGeom>
          <a:noFill/>
          <a:ln cap="flat" cmpd="sng" w="9525">
            <a:solidFill>
              <a:schemeClr val="dk2"/>
            </a:solidFill>
            <a:prstDash val="solid"/>
            <a:round/>
            <a:headEnd len="med" w="med" type="none"/>
            <a:tailEnd len="med" w="med" type="stealth"/>
          </a:ln>
        </p:spPr>
      </p:cxnSp>
      <p:cxnSp>
        <p:nvCxnSpPr>
          <p:cNvPr id="300" name="Google Shape;300;p36"/>
          <p:cNvCxnSpPr>
            <a:stCxn id="291" idx="3"/>
            <a:endCxn id="296" idx="1"/>
          </p:cNvCxnSpPr>
          <p:nvPr/>
        </p:nvCxnSpPr>
        <p:spPr>
          <a:xfrm flipH="1" rot="10800000">
            <a:off x="1498175" y="2186475"/>
            <a:ext cx="1318200" cy="445200"/>
          </a:xfrm>
          <a:prstGeom prst="bentConnector3">
            <a:avLst>
              <a:gd fmla="val 50005" name="adj1"/>
            </a:avLst>
          </a:prstGeom>
          <a:noFill/>
          <a:ln cap="flat" cmpd="sng" w="9525">
            <a:solidFill>
              <a:schemeClr val="dk2"/>
            </a:solidFill>
            <a:prstDash val="solid"/>
            <a:round/>
            <a:headEnd len="med" w="med" type="none"/>
            <a:tailEnd len="med" w="med" type="stealth"/>
          </a:ln>
        </p:spPr>
      </p:cxnSp>
      <p:sp>
        <p:nvSpPr>
          <p:cNvPr id="301" name="Google Shape;301;p36"/>
          <p:cNvSpPr txBox="1"/>
          <p:nvPr/>
        </p:nvSpPr>
        <p:spPr>
          <a:xfrm>
            <a:off x="3086100" y="1239600"/>
            <a:ext cx="2437800" cy="297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200">
                <a:latin typeface="Calibri"/>
                <a:ea typeface="Calibri"/>
                <a:cs typeface="Calibri"/>
                <a:sym typeface="Calibri"/>
              </a:rPr>
              <a:t>VLab Collaboration Services (Liferay)</a:t>
            </a:r>
            <a:endParaRPr sz="1200">
              <a:latin typeface="Calibri"/>
              <a:ea typeface="Calibri"/>
              <a:cs typeface="Calibri"/>
              <a:sym typeface="Calibri"/>
            </a:endParaRPr>
          </a:p>
        </p:txBody>
      </p:sp>
      <p:sp>
        <p:nvSpPr>
          <p:cNvPr id="302" name="Google Shape;302;p36"/>
          <p:cNvSpPr/>
          <p:nvPr/>
        </p:nvSpPr>
        <p:spPr>
          <a:xfrm>
            <a:off x="4072225" y="2256050"/>
            <a:ext cx="2688900" cy="18162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3" name="Google Shape;303;p36"/>
          <p:cNvSpPr txBox="1"/>
          <p:nvPr/>
        </p:nvSpPr>
        <p:spPr>
          <a:xfrm>
            <a:off x="4257625" y="2191875"/>
            <a:ext cx="2056200" cy="261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200">
                <a:latin typeface="Calibri"/>
                <a:ea typeface="Calibri"/>
                <a:cs typeface="Calibri"/>
                <a:sym typeface="Calibri"/>
              </a:rPr>
              <a:t>TOWR-S Comm</a:t>
            </a:r>
            <a:endParaRPr sz="1200">
              <a:latin typeface="Calibri"/>
              <a:ea typeface="Calibri"/>
              <a:cs typeface="Calibri"/>
              <a:sym typeface="Calibri"/>
            </a:endParaRPr>
          </a:p>
        </p:txBody>
      </p:sp>
      <p:sp>
        <p:nvSpPr>
          <p:cNvPr id="304" name="Google Shape;304;p36"/>
          <p:cNvSpPr/>
          <p:nvPr/>
        </p:nvSpPr>
        <p:spPr>
          <a:xfrm>
            <a:off x="4375875" y="2571750"/>
            <a:ext cx="2056200" cy="1303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5" name="Google Shape;305;p36"/>
          <p:cNvSpPr txBox="1"/>
          <p:nvPr/>
        </p:nvSpPr>
        <p:spPr>
          <a:xfrm>
            <a:off x="4734525" y="2490700"/>
            <a:ext cx="1257900" cy="349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200">
                <a:latin typeface="Calibri"/>
                <a:ea typeface="Calibri"/>
                <a:cs typeface="Calibri"/>
                <a:sym typeface="Calibri"/>
              </a:rPr>
              <a:t>Web Page</a:t>
            </a:r>
            <a:endParaRPr sz="1200">
              <a:latin typeface="Calibri"/>
              <a:ea typeface="Calibri"/>
              <a:cs typeface="Calibri"/>
              <a:sym typeface="Calibri"/>
            </a:endParaRPr>
          </a:p>
        </p:txBody>
      </p:sp>
      <p:sp>
        <p:nvSpPr>
          <p:cNvPr id="306" name="Google Shape;306;p36"/>
          <p:cNvSpPr/>
          <p:nvPr/>
        </p:nvSpPr>
        <p:spPr>
          <a:xfrm>
            <a:off x="4572000" y="2877125"/>
            <a:ext cx="1685400" cy="8166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7" name="Google Shape;307;p36"/>
          <p:cNvSpPr txBox="1"/>
          <p:nvPr/>
        </p:nvSpPr>
        <p:spPr>
          <a:xfrm>
            <a:off x="4375875" y="2806300"/>
            <a:ext cx="1975200" cy="3492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200">
                <a:latin typeface="Calibri"/>
                <a:ea typeface="Calibri"/>
                <a:cs typeface="Calibri"/>
                <a:sym typeface="Calibri"/>
              </a:rPr>
              <a:t>Web Content Display</a:t>
            </a:r>
            <a:endParaRPr sz="1200">
              <a:latin typeface="Calibri"/>
              <a:ea typeface="Calibri"/>
              <a:cs typeface="Calibri"/>
              <a:sym typeface="Calibri"/>
            </a:endParaRPr>
          </a:p>
        </p:txBody>
      </p:sp>
      <p:sp>
        <p:nvSpPr>
          <p:cNvPr id="308" name="Google Shape;308;p36"/>
          <p:cNvSpPr/>
          <p:nvPr/>
        </p:nvSpPr>
        <p:spPr>
          <a:xfrm>
            <a:off x="7903250" y="1877600"/>
            <a:ext cx="911700" cy="6180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100"/>
              <a:t>Browser</a:t>
            </a:r>
            <a:endParaRPr sz="1100"/>
          </a:p>
        </p:txBody>
      </p:sp>
      <p:cxnSp>
        <p:nvCxnSpPr>
          <p:cNvPr id="309" name="Google Shape;309;p36"/>
          <p:cNvCxnSpPr>
            <a:stCxn id="308" idx="2"/>
            <a:endCxn id="304" idx="3"/>
          </p:cNvCxnSpPr>
          <p:nvPr/>
        </p:nvCxnSpPr>
        <p:spPr>
          <a:xfrm rot="5400000">
            <a:off x="7031600" y="1896200"/>
            <a:ext cx="728100" cy="1926900"/>
          </a:xfrm>
          <a:prstGeom prst="bentConnector2">
            <a:avLst/>
          </a:prstGeom>
          <a:noFill/>
          <a:ln cap="flat" cmpd="sng" w="9525">
            <a:solidFill>
              <a:schemeClr val="dk2"/>
            </a:solidFill>
            <a:prstDash val="solid"/>
            <a:round/>
            <a:headEnd len="med" w="med" type="stealth"/>
            <a:tailEnd len="med" w="med" type="stealth"/>
          </a:ln>
        </p:spPr>
      </p:cxnSp>
      <p:sp>
        <p:nvSpPr>
          <p:cNvPr id="310" name="Google Shape;310;p36"/>
          <p:cNvSpPr/>
          <p:nvPr/>
        </p:nvSpPr>
        <p:spPr>
          <a:xfrm>
            <a:off x="2412100" y="2694700"/>
            <a:ext cx="808800" cy="5724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sz="1000"/>
              <a:t>Doc library</a:t>
            </a:r>
            <a:endParaRPr sz="1000"/>
          </a:p>
        </p:txBody>
      </p:sp>
      <p:cxnSp>
        <p:nvCxnSpPr>
          <p:cNvPr id="311" name="Google Shape;311;p36"/>
          <p:cNvCxnSpPr>
            <a:stCxn id="295" idx="0"/>
            <a:endCxn id="310" idx="1"/>
          </p:cNvCxnSpPr>
          <p:nvPr/>
        </p:nvCxnSpPr>
        <p:spPr>
          <a:xfrm rot="-5400000">
            <a:off x="1565150" y="2456200"/>
            <a:ext cx="322200" cy="1371600"/>
          </a:xfrm>
          <a:prstGeom prst="bentConnector2">
            <a:avLst/>
          </a:prstGeom>
          <a:noFill/>
          <a:ln cap="flat" cmpd="sng" w="9525">
            <a:solidFill>
              <a:schemeClr val="dk2"/>
            </a:solidFill>
            <a:prstDash val="solid"/>
            <a:round/>
            <a:headEnd len="med" w="med" type="none"/>
            <a:tailEnd len="med" w="med" type="stealth"/>
          </a:ln>
        </p:spPr>
      </p:cxnSp>
      <p:sp>
        <p:nvSpPr>
          <p:cNvPr id="312" name="Google Shape;312;p36"/>
          <p:cNvSpPr/>
          <p:nvPr/>
        </p:nvSpPr>
        <p:spPr>
          <a:xfrm>
            <a:off x="7903250" y="3443750"/>
            <a:ext cx="972000" cy="5724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200"/>
              <a:t>E-Mail</a:t>
            </a:r>
            <a:endParaRPr sz="1200"/>
          </a:p>
        </p:txBody>
      </p:sp>
      <p:sp>
        <p:nvSpPr>
          <p:cNvPr id="313" name="Google Shape;313;p36"/>
          <p:cNvSpPr/>
          <p:nvPr/>
        </p:nvSpPr>
        <p:spPr>
          <a:xfrm>
            <a:off x="2412100" y="3398250"/>
            <a:ext cx="808800" cy="5724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100"/>
              <a:t>Forum</a:t>
            </a:r>
            <a:endParaRPr sz="1100"/>
          </a:p>
        </p:txBody>
      </p:sp>
      <p:cxnSp>
        <p:nvCxnSpPr>
          <p:cNvPr id="314" name="Google Shape;314;p36"/>
          <p:cNvCxnSpPr>
            <a:stCxn id="313" idx="2"/>
            <a:endCxn id="312" idx="2"/>
          </p:cNvCxnSpPr>
          <p:nvPr/>
        </p:nvCxnSpPr>
        <p:spPr>
          <a:xfrm flipH="1" rot="-5400000">
            <a:off x="5580100" y="1207050"/>
            <a:ext cx="45600" cy="5572800"/>
          </a:xfrm>
          <a:prstGeom prst="bentConnector3">
            <a:avLst>
              <a:gd fmla="val 1536404" name="adj1"/>
            </a:avLst>
          </a:prstGeom>
          <a:noFill/>
          <a:ln cap="flat" cmpd="sng" w="9525">
            <a:solidFill>
              <a:schemeClr val="dk2"/>
            </a:solidFill>
            <a:prstDash val="solid"/>
            <a:round/>
            <a:headEnd len="med" w="med" type="none"/>
            <a:tailEnd len="med" w="med" type="stealth"/>
          </a:ln>
        </p:spPr>
      </p:cxnSp>
      <p:cxnSp>
        <p:nvCxnSpPr>
          <p:cNvPr id="315" name="Google Shape;315;p36"/>
          <p:cNvCxnSpPr>
            <a:stCxn id="296" idx="2"/>
            <a:endCxn id="313" idx="3"/>
          </p:cNvCxnSpPr>
          <p:nvPr/>
        </p:nvCxnSpPr>
        <p:spPr>
          <a:xfrm rot="5400000">
            <a:off x="2609650" y="2972450"/>
            <a:ext cx="1323300" cy="100800"/>
          </a:xfrm>
          <a:prstGeom prst="bentConnector2">
            <a:avLst/>
          </a:prstGeom>
          <a:noFill/>
          <a:ln cap="flat" cmpd="sng" w="9525">
            <a:solidFill>
              <a:schemeClr val="dk2"/>
            </a:solidFill>
            <a:prstDash val="solid"/>
            <a:round/>
            <a:headEnd len="med" w="med" type="none"/>
            <a:tailEnd len="med" w="med" type="stealth"/>
          </a:ln>
        </p:spPr>
      </p:cxnSp>
      <p:cxnSp>
        <p:nvCxnSpPr>
          <p:cNvPr id="316" name="Google Shape;316;p36"/>
          <p:cNvCxnSpPr>
            <a:stCxn id="306" idx="1"/>
            <a:endCxn id="296" idx="3"/>
          </p:cNvCxnSpPr>
          <p:nvPr/>
        </p:nvCxnSpPr>
        <p:spPr>
          <a:xfrm rot="10800000">
            <a:off x="3826800" y="2186525"/>
            <a:ext cx="745200" cy="1098900"/>
          </a:xfrm>
          <a:prstGeom prst="bentConnector3">
            <a:avLst>
              <a:gd fmla="val 89912" name="adj1"/>
            </a:avLst>
          </a:prstGeom>
          <a:noFill/>
          <a:ln cap="flat" cmpd="sng" w="9525">
            <a:solidFill>
              <a:schemeClr val="dk2"/>
            </a:solidFill>
            <a:prstDash val="solid"/>
            <a:round/>
            <a:headEnd len="med" w="med" type="stealth"/>
            <a:tailEnd len="med" w="med" type="stealth"/>
          </a:ln>
        </p:spPr>
      </p:cxnSp>
      <p:cxnSp>
        <p:nvCxnSpPr>
          <p:cNvPr id="317" name="Google Shape;317;p36"/>
          <p:cNvCxnSpPr>
            <a:stCxn id="306" idx="1"/>
            <a:endCxn id="310" idx="3"/>
          </p:cNvCxnSpPr>
          <p:nvPr/>
        </p:nvCxnSpPr>
        <p:spPr>
          <a:xfrm rot="10800000">
            <a:off x="3220800" y="2980925"/>
            <a:ext cx="1351200" cy="304500"/>
          </a:xfrm>
          <a:prstGeom prst="bentConnector3">
            <a:avLst>
              <a:gd fmla="val 49996" name="adj1"/>
            </a:avLst>
          </a:prstGeom>
          <a:noFill/>
          <a:ln cap="flat" cmpd="sng" w="9525">
            <a:solidFill>
              <a:schemeClr val="dk2"/>
            </a:solidFill>
            <a:prstDash val="solid"/>
            <a:round/>
            <a:headEnd len="med" w="med" type="stealth"/>
            <a:tailEnd len="med" w="med" type="stealth"/>
          </a:ln>
        </p:spPr>
      </p:cxnSp>
      <p:sp>
        <p:nvSpPr>
          <p:cNvPr id="318" name="Google Shape;318;p36"/>
          <p:cNvSpPr/>
          <p:nvPr/>
        </p:nvSpPr>
        <p:spPr>
          <a:xfrm>
            <a:off x="553700" y="4216000"/>
            <a:ext cx="972000" cy="4590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1100"/>
              <a:t>Repo</a:t>
            </a:r>
            <a:endParaRPr sz="1100"/>
          </a:p>
        </p:txBody>
      </p:sp>
      <p:cxnSp>
        <p:nvCxnSpPr>
          <p:cNvPr id="319" name="Google Shape;319;p36"/>
          <p:cNvCxnSpPr>
            <a:stCxn id="295" idx="2"/>
            <a:endCxn id="318" idx="0"/>
          </p:cNvCxnSpPr>
          <p:nvPr/>
        </p:nvCxnSpPr>
        <p:spPr>
          <a:xfrm flipH="1">
            <a:off x="1039850" y="3875500"/>
            <a:ext cx="600" cy="340500"/>
          </a:xfrm>
          <a:prstGeom prst="straightConnector1">
            <a:avLst/>
          </a:prstGeom>
          <a:noFill/>
          <a:ln cap="flat" cmpd="sng" w="9525">
            <a:solidFill>
              <a:schemeClr val="dk2"/>
            </a:solidFill>
            <a:prstDash val="solid"/>
            <a:round/>
            <a:headEnd len="med" w="med" type="stealth"/>
            <a:tailEnd len="med" w="med" type="none"/>
          </a:ln>
        </p:spPr>
      </p:cxnSp>
      <p:sp>
        <p:nvSpPr>
          <p:cNvPr id="320" name="Google Shape;320;p36"/>
          <p:cNvSpPr txBox="1"/>
          <p:nvPr/>
        </p:nvSpPr>
        <p:spPr>
          <a:xfrm>
            <a:off x="2187725" y="316725"/>
            <a:ext cx="5027100" cy="372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3000">
                <a:solidFill>
                  <a:schemeClr val="lt1"/>
                </a:solidFill>
                <a:latin typeface="Nunito"/>
                <a:ea typeface="Nunito"/>
                <a:cs typeface="Nunito"/>
                <a:sym typeface="Nunito"/>
              </a:rPr>
              <a:t>MMM Integration with VLab</a:t>
            </a:r>
            <a:endParaRPr>
              <a:latin typeface="Calibri"/>
              <a:ea typeface="Calibri"/>
              <a:cs typeface="Calibri"/>
              <a:sym typeface="Calibri"/>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4" name="Shape 324"/>
        <p:cNvGrpSpPr/>
        <p:nvPr/>
      </p:nvGrpSpPr>
      <p:grpSpPr>
        <a:xfrm>
          <a:off x="0" y="0"/>
          <a:ext cx="0" cy="0"/>
          <a:chOff x="0" y="0"/>
          <a:chExt cx="0" cy="0"/>
        </a:xfrm>
      </p:grpSpPr>
      <p:sp>
        <p:nvSpPr>
          <p:cNvPr id="325" name="Google Shape;325;p37"/>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Conclusion</a:t>
            </a:r>
            <a:endParaRPr/>
          </a:p>
        </p:txBody>
      </p:sp>
      <p:sp>
        <p:nvSpPr>
          <p:cNvPr id="326" name="Google Shape;326;p37"/>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327" name="Google Shape;327;p37"/>
          <p:cNvSpPr txBox="1"/>
          <p:nvPr/>
        </p:nvSpPr>
        <p:spPr>
          <a:xfrm>
            <a:off x="485850" y="1693325"/>
            <a:ext cx="8172300" cy="2568900"/>
          </a:xfrm>
          <a:prstGeom prst="rect">
            <a:avLst/>
          </a:prstGeom>
          <a:noFill/>
          <a:ln>
            <a:noFill/>
          </a:ln>
        </p:spPr>
        <p:txBody>
          <a:bodyPr anchorCtr="0" anchor="t" bIns="91425" lIns="91425" spcFirstLastPara="1" rIns="91425" wrap="square" tIns="91425">
            <a:noAutofit/>
          </a:bodyPr>
          <a:lstStyle/>
          <a:p>
            <a:pPr indent="-311150" lvl="0" marL="457200" rtl="0" algn="l">
              <a:lnSpc>
                <a:spcPct val="150000"/>
              </a:lnSpc>
              <a:spcBef>
                <a:spcPts val="0"/>
              </a:spcBef>
              <a:spcAft>
                <a:spcPts val="0"/>
              </a:spcAft>
              <a:buClr>
                <a:schemeClr val="dk2"/>
              </a:buClr>
              <a:buSzPts val="1300"/>
              <a:buFont typeface="Calibri"/>
              <a:buChar char="●"/>
            </a:pPr>
            <a:r>
              <a:rPr lang="en" sz="1300">
                <a:solidFill>
                  <a:schemeClr val="dk2"/>
                </a:solidFill>
                <a:latin typeface="Calibri"/>
                <a:ea typeface="Calibri"/>
                <a:cs typeface="Calibri"/>
                <a:sym typeface="Calibri"/>
              </a:rPr>
              <a:t>GOES-16 &amp; 17 satellites provide new technology that require a new workflow </a:t>
            </a:r>
            <a:endParaRPr sz="1300">
              <a:solidFill>
                <a:schemeClr val="dk2"/>
              </a:solidFill>
              <a:latin typeface="Calibri"/>
              <a:ea typeface="Calibri"/>
              <a:cs typeface="Calibri"/>
              <a:sym typeface="Calibri"/>
            </a:endParaRPr>
          </a:p>
          <a:p>
            <a:pPr indent="-311150" lvl="0" marL="457200" rtl="0" algn="l">
              <a:lnSpc>
                <a:spcPct val="150000"/>
              </a:lnSpc>
              <a:spcBef>
                <a:spcPts val="0"/>
              </a:spcBef>
              <a:spcAft>
                <a:spcPts val="0"/>
              </a:spcAft>
              <a:buClr>
                <a:schemeClr val="dk2"/>
              </a:buClr>
              <a:buSzPts val="1300"/>
              <a:buFont typeface="Calibri"/>
              <a:buChar char="●"/>
            </a:pPr>
            <a:r>
              <a:rPr lang="en" sz="1300">
                <a:solidFill>
                  <a:schemeClr val="dk2"/>
                </a:solidFill>
                <a:latin typeface="Calibri"/>
                <a:ea typeface="Calibri"/>
                <a:cs typeface="Calibri"/>
                <a:sym typeface="Calibri"/>
              </a:rPr>
              <a:t>MMM Tool provides workflow for proper utilization of new ABI instrument</a:t>
            </a:r>
            <a:endParaRPr sz="1300">
              <a:solidFill>
                <a:schemeClr val="dk2"/>
              </a:solidFill>
              <a:latin typeface="Calibri"/>
              <a:ea typeface="Calibri"/>
              <a:cs typeface="Calibri"/>
              <a:sym typeface="Calibri"/>
            </a:endParaRPr>
          </a:p>
          <a:p>
            <a:pPr indent="-311150" lvl="0" marL="457200" rtl="0" algn="l">
              <a:lnSpc>
                <a:spcPct val="150000"/>
              </a:lnSpc>
              <a:spcBef>
                <a:spcPts val="0"/>
              </a:spcBef>
              <a:spcAft>
                <a:spcPts val="0"/>
              </a:spcAft>
              <a:buClr>
                <a:schemeClr val="dk2"/>
              </a:buClr>
              <a:buSzPts val="1300"/>
              <a:buFont typeface="Calibri"/>
              <a:buChar char="●"/>
            </a:pPr>
            <a:r>
              <a:rPr lang="en" sz="1300">
                <a:solidFill>
                  <a:schemeClr val="dk2"/>
                </a:solidFill>
                <a:latin typeface="Calibri"/>
                <a:ea typeface="Calibri"/>
                <a:cs typeface="Calibri"/>
                <a:sym typeface="Calibri"/>
              </a:rPr>
              <a:t>Central location for collaboration of a widely dispersed NWS community</a:t>
            </a:r>
            <a:endParaRPr sz="1300">
              <a:solidFill>
                <a:schemeClr val="dk2"/>
              </a:solidFill>
              <a:latin typeface="Calibri"/>
              <a:ea typeface="Calibri"/>
              <a:cs typeface="Calibri"/>
              <a:sym typeface="Calibri"/>
            </a:endParaRPr>
          </a:p>
          <a:p>
            <a:pPr indent="-298450" lvl="0" marL="457200" rtl="0" algn="l">
              <a:lnSpc>
                <a:spcPct val="150000"/>
              </a:lnSpc>
              <a:spcBef>
                <a:spcPts val="0"/>
              </a:spcBef>
              <a:spcAft>
                <a:spcPts val="0"/>
              </a:spcAft>
              <a:buClr>
                <a:schemeClr val="dk2"/>
              </a:buClr>
              <a:buSzPts val="1100"/>
              <a:buFont typeface="Calibri"/>
              <a:buChar char="●"/>
            </a:pPr>
            <a:r>
              <a:rPr lang="en" sz="1300">
                <a:solidFill>
                  <a:schemeClr val="dk2"/>
                </a:solidFill>
                <a:latin typeface="Calibri"/>
                <a:ea typeface="Calibri"/>
                <a:cs typeface="Calibri"/>
                <a:sym typeface="Calibri"/>
              </a:rPr>
              <a:t>Tool is flexible, extensible, and low impact</a:t>
            </a:r>
            <a:r>
              <a:rPr lang="en" sz="1300">
                <a:solidFill>
                  <a:schemeClr val="dk2"/>
                </a:solidFill>
                <a:latin typeface="Calibri"/>
                <a:ea typeface="Calibri"/>
                <a:cs typeface="Calibri"/>
                <a:sym typeface="Calibri"/>
              </a:rPr>
              <a:t> </a:t>
            </a:r>
            <a:endParaRPr sz="1300">
              <a:solidFill>
                <a:schemeClr val="dk2"/>
              </a:solidFill>
              <a:latin typeface="Calibri"/>
              <a:ea typeface="Calibri"/>
              <a:cs typeface="Calibri"/>
              <a:sym typeface="Calibri"/>
            </a:endParaRPr>
          </a:p>
          <a:p>
            <a:pPr indent="-311150" lvl="0" marL="457200" rtl="0" algn="l">
              <a:lnSpc>
                <a:spcPct val="150000"/>
              </a:lnSpc>
              <a:spcBef>
                <a:spcPts val="0"/>
              </a:spcBef>
              <a:spcAft>
                <a:spcPts val="0"/>
              </a:spcAft>
              <a:buClr>
                <a:schemeClr val="dk2"/>
              </a:buClr>
              <a:buSzPts val="1300"/>
              <a:buFont typeface="Calibri"/>
              <a:buChar char="●"/>
            </a:pPr>
            <a:r>
              <a:rPr lang="en" sz="1300">
                <a:solidFill>
                  <a:schemeClr val="dk2"/>
                </a:solidFill>
                <a:latin typeface="Calibri"/>
                <a:ea typeface="Calibri"/>
                <a:cs typeface="Calibri"/>
                <a:sym typeface="Calibri"/>
              </a:rPr>
              <a:t>VLab  has proven to be an effective suite of modules </a:t>
            </a:r>
            <a:r>
              <a:rPr lang="en" sz="1300">
                <a:solidFill>
                  <a:schemeClr val="dk2"/>
                </a:solidFill>
                <a:latin typeface="Calibri"/>
                <a:ea typeface="Calibri"/>
                <a:cs typeface="Calibri"/>
                <a:sym typeface="Calibri"/>
              </a:rPr>
              <a:t>for</a:t>
            </a:r>
            <a:r>
              <a:rPr lang="en" sz="1300">
                <a:solidFill>
                  <a:schemeClr val="dk2"/>
                </a:solidFill>
                <a:latin typeface="Calibri"/>
                <a:ea typeface="Calibri"/>
                <a:cs typeface="Calibri"/>
                <a:sym typeface="Calibri"/>
              </a:rPr>
              <a:t> fast/easy implementation of applications</a:t>
            </a:r>
            <a:endParaRPr sz="1300">
              <a:solidFill>
                <a:schemeClr val="dk2"/>
              </a:solidFill>
              <a:latin typeface="Calibri"/>
              <a:ea typeface="Calibri"/>
              <a:cs typeface="Calibri"/>
              <a:sym typeface="Calibri"/>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31" name="Shape 331"/>
        <p:cNvGrpSpPr/>
        <p:nvPr/>
      </p:nvGrpSpPr>
      <p:grpSpPr>
        <a:xfrm>
          <a:off x="0" y="0"/>
          <a:ext cx="0" cy="0"/>
          <a:chOff x="0" y="0"/>
          <a:chExt cx="0" cy="0"/>
        </a:xfrm>
      </p:grpSpPr>
      <p:sp>
        <p:nvSpPr>
          <p:cNvPr id="332" name="Google Shape;332;p38"/>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Questions?</a:t>
            </a:r>
            <a:endParaRPr/>
          </a:p>
        </p:txBody>
      </p:sp>
      <p:sp>
        <p:nvSpPr>
          <p:cNvPr id="333" name="Google Shape;333;p38"/>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0" name="Shape 140"/>
        <p:cNvGrpSpPr/>
        <p:nvPr/>
      </p:nvGrpSpPr>
      <p:grpSpPr>
        <a:xfrm>
          <a:off x="0" y="0"/>
          <a:ext cx="0" cy="0"/>
          <a:chOff x="0" y="0"/>
          <a:chExt cx="0" cy="0"/>
        </a:xfrm>
      </p:grpSpPr>
      <p:sp>
        <p:nvSpPr>
          <p:cNvPr id="141" name="Google Shape;141;p15"/>
          <p:cNvSpPr txBox="1"/>
          <p:nvPr>
            <p:ph type="title"/>
          </p:nvPr>
        </p:nvSpPr>
        <p:spPr>
          <a:xfrm>
            <a:off x="819150" y="534775"/>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Introduction to MMM Tool	</a:t>
            </a:r>
            <a:endParaRPr/>
          </a:p>
        </p:txBody>
      </p:sp>
      <p:sp>
        <p:nvSpPr>
          <p:cNvPr id="142" name="Google Shape;142;p15"/>
          <p:cNvSpPr txBox="1"/>
          <p:nvPr>
            <p:ph idx="1" type="body"/>
          </p:nvPr>
        </p:nvSpPr>
        <p:spPr>
          <a:xfrm>
            <a:off x="380250" y="1143425"/>
            <a:ext cx="8448000" cy="24480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sz="1800"/>
              <a:t>The Mesoscale Mission Manager (MMM) Tool is a task scheduling tool for the GOES-16 &amp; GOES-17 Advanced Baseline Imager Mesoscale Domain Sectors (MDS)</a:t>
            </a:r>
            <a:endParaRPr sz="1800"/>
          </a:p>
          <a:p>
            <a:pPr indent="-342900" lvl="0" marL="457200" rtl="0" algn="l">
              <a:lnSpc>
                <a:spcPct val="150000"/>
              </a:lnSpc>
              <a:spcBef>
                <a:spcPts val="0"/>
              </a:spcBef>
              <a:spcAft>
                <a:spcPts val="0"/>
              </a:spcAft>
              <a:buSzPts val="1800"/>
              <a:buChar char="●"/>
            </a:pPr>
            <a:r>
              <a:rPr lang="en" sz="1800"/>
              <a:t>MMM Tool allows visual representation of satellite mesoscale imagery locations at a specific time</a:t>
            </a:r>
            <a:endParaRPr sz="1800"/>
          </a:p>
          <a:p>
            <a:pPr indent="-342900" lvl="0" marL="457200" rtl="0" algn="l">
              <a:spcBef>
                <a:spcPts val="0"/>
              </a:spcBef>
              <a:spcAft>
                <a:spcPts val="0"/>
              </a:spcAft>
              <a:buSzPts val="1800"/>
              <a:buChar char="●"/>
            </a:pPr>
            <a:r>
              <a:rPr lang="en" sz="1800"/>
              <a:t>Single-page VLab web application is created using open-source tools with strong support/ongoing releases</a:t>
            </a:r>
            <a:endParaRPr sz="1800"/>
          </a:p>
          <a:p>
            <a:pPr indent="-342900" lvl="0" marL="457200" rtl="0" algn="l">
              <a:spcBef>
                <a:spcPts val="0"/>
              </a:spcBef>
              <a:spcAft>
                <a:spcPts val="0"/>
              </a:spcAft>
              <a:buSzPts val="1800"/>
              <a:buChar char="●"/>
            </a:pPr>
            <a:r>
              <a:rPr lang="en" sz="1800"/>
              <a:t>Comprised of 40 components (javascript files) - </a:t>
            </a:r>
            <a:r>
              <a:rPr lang="en" sz="1800"/>
              <a:t>6927 lines of Js code</a:t>
            </a:r>
            <a:r>
              <a:rPr lang="en" sz="1800"/>
              <a:t> </a:t>
            </a:r>
            <a:endParaRPr sz="1800"/>
          </a:p>
          <a:p>
            <a:pPr indent="-342900" lvl="0" marL="457200" rtl="0" algn="l">
              <a:spcBef>
                <a:spcPts val="0"/>
              </a:spcBef>
              <a:spcAft>
                <a:spcPts val="0"/>
              </a:spcAft>
              <a:buSzPts val="1800"/>
              <a:buChar char="●"/>
            </a:pPr>
            <a:r>
              <a:rPr lang="en" sz="1800"/>
              <a:t>Two versions of the tool exist</a:t>
            </a:r>
            <a:endParaRPr sz="1800"/>
          </a:p>
          <a:p>
            <a:pPr indent="-342900" lvl="1" marL="914400" rtl="0" algn="l">
              <a:spcBef>
                <a:spcPts val="0"/>
              </a:spcBef>
              <a:spcAft>
                <a:spcPts val="0"/>
              </a:spcAft>
              <a:buSzPts val="1800"/>
              <a:buChar char="○"/>
            </a:pPr>
            <a:r>
              <a:rPr lang="en" sz="1800" u="sng">
                <a:solidFill>
                  <a:schemeClr val="hlink"/>
                </a:solidFill>
                <a:hlinkClick r:id="rId3"/>
              </a:rPr>
              <a:t>Private</a:t>
            </a:r>
            <a:r>
              <a:rPr lang="en" sz="1800"/>
              <a:t> version allows users to make requests</a:t>
            </a:r>
            <a:endParaRPr sz="1800"/>
          </a:p>
          <a:p>
            <a:pPr indent="-342900" lvl="1" marL="914400" rtl="0" algn="l">
              <a:spcBef>
                <a:spcPts val="0"/>
              </a:spcBef>
              <a:spcAft>
                <a:spcPts val="0"/>
              </a:spcAft>
              <a:buSzPts val="1800"/>
              <a:buChar char="○"/>
            </a:pPr>
            <a:r>
              <a:rPr lang="en" sz="1800" u="sng">
                <a:solidFill>
                  <a:schemeClr val="hlink"/>
                </a:solidFill>
                <a:hlinkClick r:id="rId4"/>
              </a:rPr>
              <a:t>Public</a:t>
            </a:r>
            <a:r>
              <a:rPr lang="en" sz="1800"/>
              <a:t> version allows users to see where MDS will be located </a:t>
            </a:r>
            <a:endParaRPr sz="1800"/>
          </a:p>
          <a:p>
            <a:pPr indent="0" lvl="0" marL="457200" marR="0" rtl="0" algn="l">
              <a:lnSpc>
                <a:spcPct val="115000"/>
              </a:lnSpc>
              <a:spcBef>
                <a:spcPts val="0"/>
              </a:spcBef>
              <a:spcAft>
                <a:spcPts val="0"/>
              </a:spcAft>
              <a:buNone/>
            </a:pPr>
            <a:r>
              <a:t/>
            </a:r>
            <a:endParaRPr sz="1800"/>
          </a:p>
          <a:p>
            <a:pPr indent="0" lvl="0" marL="457200" rtl="0" algn="l">
              <a:spcBef>
                <a:spcPts val="0"/>
              </a:spcBef>
              <a:spcAft>
                <a:spcPts val="0"/>
              </a:spcAft>
              <a:buNone/>
            </a:pPr>
            <a:r>
              <a:t/>
            </a:r>
            <a:endParaRPr/>
          </a:p>
        </p:txBody>
      </p:sp>
      <p:sp>
        <p:nvSpPr>
          <p:cNvPr id="143" name="Google Shape;143;p15"/>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7" name="Shape 147"/>
        <p:cNvGrpSpPr/>
        <p:nvPr/>
      </p:nvGrpSpPr>
      <p:grpSpPr>
        <a:xfrm>
          <a:off x="0" y="0"/>
          <a:ext cx="0" cy="0"/>
          <a:chOff x="0" y="0"/>
          <a:chExt cx="0" cy="0"/>
        </a:xfrm>
      </p:grpSpPr>
      <p:sp>
        <p:nvSpPr>
          <p:cNvPr id="148" name="Google Shape;148;p16"/>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Introduction Continued...</a:t>
            </a:r>
            <a:endParaRPr/>
          </a:p>
        </p:txBody>
      </p:sp>
      <p:sp>
        <p:nvSpPr>
          <p:cNvPr id="149" name="Google Shape;149;p16"/>
          <p:cNvSpPr txBox="1"/>
          <p:nvPr>
            <p:ph idx="1" type="body"/>
          </p:nvPr>
        </p:nvSpPr>
        <p:spPr>
          <a:xfrm>
            <a:off x="819150" y="1487825"/>
            <a:ext cx="7505700" cy="2950800"/>
          </a:xfrm>
          <a:prstGeom prst="rect">
            <a:avLst/>
          </a:prstGeom>
        </p:spPr>
        <p:txBody>
          <a:bodyPr anchorCtr="0" anchor="t" bIns="91425" lIns="91425" spcFirstLastPara="1" rIns="91425" wrap="square" tIns="91425">
            <a:noAutofit/>
          </a:bodyPr>
          <a:lstStyle/>
          <a:p>
            <a:pPr indent="-342900" lvl="0" marL="457200" rtl="0" algn="l">
              <a:lnSpc>
                <a:spcPct val="150000"/>
              </a:lnSpc>
              <a:spcBef>
                <a:spcPts val="0"/>
              </a:spcBef>
              <a:spcAft>
                <a:spcPts val="0"/>
              </a:spcAft>
              <a:buSzPts val="1800"/>
              <a:buChar char="●"/>
            </a:pPr>
            <a:r>
              <a:rPr lang="en" sz="1800"/>
              <a:t>Gives forecasters ability to visualize and request</a:t>
            </a:r>
            <a:r>
              <a:rPr lang="en" sz="1800"/>
              <a:t> tasking of </a:t>
            </a:r>
            <a:r>
              <a:rPr lang="en" sz="1800"/>
              <a:t>GOES East and West ABI meso sectors</a:t>
            </a:r>
            <a:endParaRPr sz="1800"/>
          </a:p>
          <a:p>
            <a:pPr indent="-342900" lvl="0" marL="457200" rtl="0" algn="l">
              <a:spcBef>
                <a:spcPts val="0"/>
              </a:spcBef>
              <a:spcAft>
                <a:spcPts val="0"/>
              </a:spcAft>
              <a:buSzPts val="1800"/>
              <a:buChar char="●"/>
            </a:pPr>
            <a:r>
              <a:rPr lang="en" sz="1800"/>
              <a:t>60 second, 30 second &amp; Full Disk requests</a:t>
            </a:r>
            <a:endParaRPr sz="1800"/>
          </a:p>
          <a:p>
            <a:pPr indent="-342900" lvl="1" marL="914400" rtl="0" algn="l">
              <a:spcBef>
                <a:spcPts val="0"/>
              </a:spcBef>
              <a:spcAft>
                <a:spcPts val="0"/>
              </a:spcAft>
              <a:buSzPts val="1800"/>
              <a:buChar char="○"/>
            </a:pPr>
            <a:r>
              <a:rPr lang="en" sz="1800"/>
              <a:t>Two 60 sec requests can be made at one time per satellite</a:t>
            </a:r>
            <a:endParaRPr sz="1800"/>
          </a:p>
          <a:p>
            <a:pPr indent="-342900" lvl="1" marL="914400" rtl="0" algn="l">
              <a:spcBef>
                <a:spcPts val="0"/>
              </a:spcBef>
              <a:spcAft>
                <a:spcPts val="0"/>
              </a:spcAft>
              <a:buSzPts val="1800"/>
              <a:buChar char="○"/>
            </a:pPr>
            <a:r>
              <a:rPr lang="en" sz="1800"/>
              <a:t>One 30 sec request can be made at one time per satellite</a:t>
            </a:r>
            <a:endParaRPr sz="1800"/>
          </a:p>
          <a:p>
            <a:pPr indent="-342900" lvl="1" marL="914400" rtl="0" algn="l">
              <a:spcBef>
                <a:spcPts val="0"/>
              </a:spcBef>
              <a:spcAft>
                <a:spcPts val="0"/>
              </a:spcAft>
              <a:buSzPts val="1800"/>
              <a:buChar char="○"/>
            </a:pPr>
            <a:r>
              <a:rPr lang="en" sz="1800"/>
              <a:t>Full Disk request provides 5 minute Full Disk imagery (no Mesoscale Imagery)</a:t>
            </a:r>
            <a:endParaRPr sz="1800"/>
          </a:p>
          <a:p>
            <a:pPr indent="-342900" lvl="0" marL="457200" rtl="0" algn="l">
              <a:lnSpc>
                <a:spcPct val="150000"/>
              </a:lnSpc>
              <a:spcBef>
                <a:spcPts val="0"/>
              </a:spcBef>
              <a:spcAft>
                <a:spcPts val="0"/>
              </a:spcAft>
              <a:buSzPts val="1800"/>
              <a:buChar char="●"/>
            </a:pPr>
            <a:r>
              <a:rPr lang="en" sz="1800"/>
              <a:t>Allows NWS Senior Duty Meteorologist (SDM) to create plan based on requests from NWS Weather Forecast Offices and National Centers</a:t>
            </a:r>
            <a:endParaRPr sz="1800"/>
          </a:p>
          <a:p>
            <a:pPr indent="0" lvl="0" marL="0" rtl="0" algn="l">
              <a:lnSpc>
                <a:spcPct val="150000"/>
              </a:lnSpc>
              <a:spcBef>
                <a:spcPts val="0"/>
              </a:spcBef>
              <a:spcAft>
                <a:spcPts val="0"/>
              </a:spcAft>
              <a:buNone/>
            </a:pPr>
            <a:r>
              <a:t/>
            </a:r>
            <a:endParaRPr/>
          </a:p>
          <a:p>
            <a:pPr indent="0" lvl="0" marL="0" rtl="0" algn="l">
              <a:lnSpc>
                <a:spcPct val="150000"/>
              </a:lnSpc>
              <a:spcBef>
                <a:spcPts val="0"/>
              </a:spcBef>
              <a:spcAft>
                <a:spcPts val="1600"/>
              </a:spcAft>
              <a:buNone/>
            </a:pPr>
            <a:r>
              <a:t/>
            </a:r>
            <a:endParaRPr/>
          </a:p>
        </p:txBody>
      </p:sp>
      <p:sp>
        <p:nvSpPr>
          <p:cNvPr id="150" name="Google Shape;150;p16"/>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4" name="Shape 154"/>
        <p:cNvGrpSpPr/>
        <p:nvPr/>
      </p:nvGrpSpPr>
      <p:grpSpPr>
        <a:xfrm>
          <a:off x="0" y="0"/>
          <a:ext cx="0" cy="0"/>
          <a:chOff x="0" y="0"/>
          <a:chExt cx="0" cy="0"/>
        </a:xfrm>
      </p:grpSpPr>
      <p:sp>
        <p:nvSpPr>
          <p:cNvPr id="155" name="Google Shape;155;p17"/>
          <p:cNvSpPr txBox="1"/>
          <p:nvPr>
            <p:ph type="title"/>
          </p:nvPr>
        </p:nvSpPr>
        <p:spPr>
          <a:xfrm>
            <a:off x="819150" y="31275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Why Does NWS Need the MMM Tool?</a:t>
            </a:r>
            <a:endParaRPr/>
          </a:p>
        </p:txBody>
      </p:sp>
      <p:sp>
        <p:nvSpPr>
          <p:cNvPr id="156" name="Google Shape;156;p17"/>
          <p:cNvSpPr txBox="1"/>
          <p:nvPr>
            <p:ph idx="1" type="body"/>
          </p:nvPr>
        </p:nvSpPr>
        <p:spPr>
          <a:xfrm>
            <a:off x="206600" y="991625"/>
            <a:ext cx="8732700" cy="2448000"/>
          </a:xfrm>
          <a:prstGeom prst="rect">
            <a:avLst/>
          </a:prstGeom>
        </p:spPr>
        <p:txBody>
          <a:bodyPr anchorCtr="0" anchor="t" bIns="91425" lIns="91425" spcFirstLastPara="1" rIns="91425" wrap="square" tIns="91425">
            <a:noAutofit/>
          </a:bodyPr>
          <a:lstStyle/>
          <a:p>
            <a:pPr indent="0" lvl="0" marL="0" rtl="0" algn="l">
              <a:spcBef>
                <a:spcPts val="600"/>
              </a:spcBef>
              <a:spcAft>
                <a:spcPts val="0"/>
              </a:spcAft>
              <a:buNone/>
            </a:pPr>
            <a:r>
              <a:rPr lang="en" sz="1800">
                <a:solidFill>
                  <a:srgbClr val="000000"/>
                </a:solidFill>
                <a:latin typeface="Arial"/>
                <a:ea typeface="Arial"/>
                <a:cs typeface="Arial"/>
                <a:sym typeface="Arial"/>
              </a:rPr>
              <a:t>• </a:t>
            </a:r>
            <a:r>
              <a:rPr lang="en" sz="1800">
                <a:solidFill>
                  <a:srgbClr val="000000"/>
                </a:solidFill>
              </a:rPr>
              <a:t>GOES-13/14/15 imagers</a:t>
            </a:r>
            <a:r>
              <a:rPr lang="en" sz="1800">
                <a:solidFill>
                  <a:srgbClr val="000000"/>
                </a:solidFill>
              </a:rPr>
              <a:t> </a:t>
            </a:r>
            <a:r>
              <a:rPr lang="en" sz="1800">
                <a:solidFill>
                  <a:srgbClr val="000000"/>
                </a:solidFill>
              </a:rPr>
              <a:t>have Rapid Scan Operations (RSO)</a:t>
            </a:r>
            <a:endParaRPr sz="1800">
              <a:solidFill>
                <a:srgbClr val="000000"/>
              </a:solidFill>
            </a:endParaRPr>
          </a:p>
          <a:p>
            <a:pPr indent="-317500" lvl="0" marL="457200" rtl="0" algn="l">
              <a:spcBef>
                <a:spcPts val="600"/>
              </a:spcBef>
              <a:spcAft>
                <a:spcPts val="0"/>
              </a:spcAft>
              <a:buClr>
                <a:srgbClr val="000000"/>
              </a:buClr>
              <a:buSzPts val="1400"/>
              <a:buChar char="-"/>
            </a:pPr>
            <a:r>
              <a:rPr lang="en" sz="1400">
                <a:solidFill>
                  <a:srgbClr val="000000"/>
                </a:solidFill>
              </a:rPr>
              <a:t>Either on or off, not targeted</a:t>
            </a:r>
            <a:endParaRPr sz="1400">
              <a:solidFill>
                <a:srgbClr val="000000"/>
              </a:solidFill>
            </a:endParaRPr>
          </a:p>
          <a:p>
            <a:pPr indent="-317500" lvl="0" marL="457200" rtl="0" algn="l">
              <a:spcBef>
                <a:spcPts val="0"/>
              </a:spcBef>
              <a:spcAft>
                <a:spcPts val="0"/>
              </a:spcAft>
              <a:buClr>
                <a:srgbClr val="000000"/>
              </a:buClr>
              <a:buSzPts val="1400"/>
              <a:buChar char="-"/>
            </a:pPr>
            <a:r>
              <a:rPr lang="en" sz="1400">
                <a:solidFill>
                  <a:srgbClr val="000000"/>
                </a:solidFill>
              </a:rPr>
              <a:t>Same a</a:t>
            </a:r>
            <a:r>
              <a:rPr lang="en" sz="1400">
                <a:solidFill>
                  <a:srgbClr val="000000"/>
                </a:solidFill>
              </a:rPr>
              <a:t>rea </a:t>
            </a:r>
            <a:r>
              <a:rPr lang="en" sz="1400">
                <a:solidFill>
                  <a:srgbClr val="000000"/>
                </a:solidFill>
              </a:rPr>
              <a:t>scanned every ~7 minutes </a:t>
            </a:r>
            <a:endParaRPr sz="1400">
              <a:solidFill>
                <a:srgbClr val="000000"/>
              </a:solidFill>
            </a:endParaRPr>
          </a:p>
          <a:p>
            <a:pPr indent="0" lvl="0" marL="0" rtl="0" algn="l">
              <a:spcBef>
                <a:spcPts val="600"/>
              </a:spcBef>
              <a:spcAft>
                <a:spcPts val="0"/>
              </a:spcAft>
              <a:buNone/>
            </a:pPr>
            <a:r>
              <a:rPr lang="en" sz="1800">
                <a:solidFill>
                  <a:srgbClr val="000000"/>
                </a:solidFill>
                <a:latin typeface="Arial"/>
                <a:ea typeface="Arial"/>
                <a:cs typeface="Arial"/>
                <a:sym typeface="Arial"/>
              </a:rPr>
              <a:t>•</a:t>
            </a:r>
            <a:r>
              <a:rPr lang="en" sz="2700">
                <a:solidFill>
                  <a:srgbClr val="000000"/>
                </a:solidFill>
                <a:latin typeface="Arial"/>
                <a:ea typeface="Arial"/>
                <a:cs typeface="Arial"/>
                <a:sym typeface="Arial"/>
              </a:rPr>
              <a:t> </a:t>
            </a:r>
            <a:r>
              <a:rPr lang="en" sz="1800">
                <a:solidFill>
                  <a:srgbClr val="000000"/>
                </a:solidFill>
              </a:rPr>
              <a:t>GOES-16/17 ABIs have Mesoscale Domain Sectors (MDS)</a:t>
            </a:r>
            <a:endParaRPr sz="1800">
              <a:solidFill>
                <a:srgbClr val="000000"/>
              </a:solidFill>
            </a:endParaRPr>
          </a:p>
          <a:p>
            <a:pPr indent="-317500" lvl="0" marL="457200" rtl="0" algn="l">
              <a:spcBef>
                <a:spcPts val="600"/>
              </a:spcBef>
              <a:spcAft>
                <a:spcPts val="0"/>
              </a:spcAft>
              <a:buClr>
                <a:srgbClr val="000000"/>
              </a:buClr>
              <a:buSzPts val="1400"/>
              <a:buChar char="-"/>
            </a:pPr>
            <a:r>
              <a:rPr lang="en" sz="1400">
                <a:solidFill>
                  <a:srgbClr val="000000"/>
                </a:solidFill>
              </a:rPr>
              <a:t>Always on while in Flex Mode (</a:t>
            </a:r>
            <a:r>
              <a:rPr lang="en" sz="1400">
                <a:solidFill>
                  <a:srgbClr val="000000"/>
                </a:solidFill>
              </a:rPr>
              <a:t>Mode 6</a:t>
            </a:r>
            <a:r>
              <a:rPr lang="en" sz="1400">
                <a:solidFill>
                  <a:srgbClr val="000000"/>
                </a:solidFill>
              </a:rPr>
              <a:t>)</a:t>
            </a:r>
            <a:endParaRPr sz="1400">
              <a:solidFill>
                <a:srgbClr val="000000"/>
              </a:solidFill>
            </a:endParaRPr>
          </a:p>
          <a:p>
            <a:pPr indent="-317500" lvl="0" marL="457200" rtl="0" algn="l">
              <a:spcBef>
                <a:spcPts val="0"/>
              </a:spcBef>
              <a:spcAft>
                <a:spcPts val="0"/>
              </a:spcAft>
              <a:buClr>
                <a:srgbClr val="000000"/>
              </a:buClr>
              <a:buSzPts val="1400"/>
              <a:buChar char="-"/>
            </a:pPr>
            <a:r>
              <a:rPr lang="en" sz="1400">
                <a:solidFill>
                  <a:srgbClr val="000000"/>
                </a:solidFill>
              </a:rPr>
              <a:t>Different non-fixed geographic areas scanned every 1 minute or 30 seconds (1000x1000 km)</a:t>
            </a:r>
            <a:endParaRPr sz="1400">
              <a:solidFill>
                <a:srgbClr val="000000"/>
              </a:solidFill>
            </a:endParaRPr>
          </a:p>
          <a:p>
            <a:pPr indent="0" lvl="0" marL="0" rtl="0" algn="ctr">
              <a:spcBef>
                <a:spcPts val="600"/>
              </a:spcBef>
              <a:spcAft>
                <a:spcPts val="0"/>
              </a:spcAft>
              <a:buNone/>
            </a:pPr>
            <a:r>
              <a:t/>
            </a:r>
            <a:endParaRPr sz="1400">
              <a:solidFill>
                <a:srgbClr val="000000"/>
              </a:solidFill>
            </a:endParaRPr>
          </a:p>
          <a:p>
            <a:pPr indent="0" lvl="0" marL="0" rtl="0" algn="ctr">
              <a:spcBef>
                <a:spcPts val="600"/>
              </a:spcBef>
              <a:spcAft>
                <a:spcPts val="0"/>
              </a:spcAft>
              <a:buNone/>
            </a:pPr>
            <a:r>
              <a:rPr b="1" lang="en" sz="1900">
                <a:solidFill>
                  <a:srgbClr val="000000"/>
                </a:solidFill>
              </a:rPr>
              <a:t>GOES-16/17 MDS is NOT an extension of RSO, it is a completely new capability further complicated by large geographic distribution of NWS operations community</a:t>
            </a:r>
            <a:endParaRPr b="1" sz="1900">
              <a:solidFill>
                <a:srgbClr val="000000"/>
              </a:solidFill>
            </a:endParaRPr>
          </a:p>
          <a:p>
            <a:pPr indent="0" lvl="0" marL="0" rtl="0" algn="l">
              <a:spcBef>
                <a:spcPts val="600"/>
              </a:spcBef>
              <a:spcAft>
                <a:spcPts val="0"/>
              </a:spcAft>
              <a:buNone/>
            </a:pPr>
            <a:r>
              <a:t/>
            </a:r>
            <a:endParaRPr sz="1400">
              <a:solidFill>
                <a:srgbClr val="000000"/>
              </a:solidFill>
            </a:endParaRPr>
          </a:p>
          <a:p>
            <a:pPr indent="0" lvl="0" marL="0" rtl="0" algn="l">
              <a:spcBef>
                <a:spcPts val="0"/>
              </a:spcBef>
              <a:spcAft>
                <a:spcPts val="1600"/>
              </a:spcAft>
              <a:buNone/>
            </a:pPr>
            <a:r>
              <a:t/>
            </a:r>
            <a:endParaRPr sz="1800"/>
          </a:p>
        </p:txBody>
      </p:sp>
      <p:sp>
        <p:nvSpPr>
          <p:cNvPr id="157" name="Google Shape;157;p17"/>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1" name="Shape 161"/>
        <p:cNvGrpSpPr/>
        <p:nvPr/>
      </p:nvGrpSpPr>
      <p:grpSpPr>
        <a:xfrm>
          <a:off x="0" y="0"/>
          <a:ext cx="0" cy="0"/>
          <a:chOff x="0" y="0"/>
          <a:chExt cx="0" cy="0"/>
        </a:xfrm>
      </p:grpSpPr>
      <p:pic>
        <p:nvPicPr>
          <p:cNvPr id="162" name="Google Shape;162;p18"/>
          <p:cNvPicPr preferRelativeResize="0"/>
          <p:nvPr/>
        </p:nvPicPr>
        <p:blipFill>
          <a:blip r:embed="rId3">
            <a:alphaModFix/>
          </a:blip>
          <a:stretch>
            <a:fillRect/>
          </a:stretch>
        </p:blipFill>
        <p:spPr>
          <a:xfrm>
            <a:off x="204750" y="204750"/>
            <a:ext cx="8738202" cy="4735099"/>
          </a:xfrm>
          <a:prstGeom prst="rect">
            <a:avLst/>
          </a:prstGeom>
          <a:noFill/>
          <a:ln>
            <a:noFill/>
          </a:ln>
        </p:spPr>
      </p:pic>
      <p:sp>
        <p:nvSpPr>
          <p:cNvPr id="163" name="Google Shape;163;p18"/>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7" name="Shape 167"/>
        <p:cNvGrpSpPr/>
        <p:nvPr/>
      </p:nvGrpSpPr>
      <p:grpSpPr>
        <a:xfrm>
          <a:off x="0" y="0"/>
          <a:ext cx="0" cy="0"/>
          <a:chOff x="0" y="0"/>
          <a:chExt cx="0" cy="0"/>
        </a:xfrm>
      </p:grpSpPr>
      <p:sp>
        <p:nvSpPr>
          <p:cNvPr id="168" name="Google Shape;168;p19"/>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pic>
        <p:nvPicPr>
          <p:cNvPr id="169" name="Google Shape;169;p19"/>
          <p:cNvPicPr preferRelativeResize="0"/>
          <p:nvPr/>
        </p:nvPicPr>
        <p:blipFill>
          <a:blip r:embed="rId3">
            <a:alphaModFix/>
          </a:blip>
          <a:stretch>
            <a:fillRect/>
          </a:stretch>
        </p:blipFill>
        <p:spPr>
          <a:xfrm>
            <a:off x="152400" y="152400"/>
            <a:ext cx="8839200" cy="478487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3" name="Shape 173"/>
        <p:cNvGrpSpPr/>
        <p:nvPr/>
      </p:nvGrpSpPr>
      <p:grpSpPr>
        <a:xfrm>
          <a:off x="0" y="0"/>
          <a:ext cx="0" cy="0"/>
          <a:chOff x="0" y="0"/>
          <a:chExt cx="0" cy="0"/>
        </a:xfrm>
      </p:grpSpPr>
      <p:sp>
        <p:nvSpPr>
          <p:cNvPr id="174" name="Google Shape;174;p20"/>
          <p:cNvSpPr txBox="1"/>
          <p:nvPr>
            <p:ph type="title"/>
          </p:nvPr>
        </p:nvSpPr>
        <p:spPr>
          <a:xfrm>
            <a:off x="819150" y="438575"/>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is the MDS Request Process?</a:t>
            </a:r>
            <a:endParaRPr/>
          </a:p>
        </p:txBody>
      </p:sp>
      <p:pic>
        <p:nvPicPr>
          <p:cNvPr id="175" name="Google Shape;175;p20"/>
          <p:cNvPicPr preferRelativeResize="0"/>
          <p:nvPr/>
        </p:nvPicPr>
        <p:blipFill>
          <a:blip r:embed="rId3">
            <a:alphaModFix/>
          </a:blip>
          <a:stretch>
            <a:fillRect/>
          </a:stretch>
        </p:blipFill>
        <p:spPr>
          <a:xfrm>
            <a:off x="446750" y="1029100"/>
            <a:ext cx="6323225" cy="3834300"/>
          </a:xfrm>
          <a:prstGeom prst="rect">
            <a:avLst/>
          </a:prstGeom>
          <a:noFill/>
          <a:ln>
            <a:noFill/>
          </a:ln>
        </p:spPr>
      </p:pic>
      <p:sp>
        <p:nvSpPr>
          <p:cNvPr id="176" name="Google Shape;176;p20"/>
          <p:cNvSpPr txBox="1"/>
          <p:nvPr/>
        </p:nvSpPr>
        <p:spPr>
          <a:xfrm>
            <a:off x="1766550" y="1081750"/>
            <a:ext cx="6620100" cy="907800"/>
          </a:xfrm>
          <a:prstGeom prst="rect">
            <a:avLst/>
          </a:prstGeom>
          <a:solidFill>
            <a:srgbClr val="FFFFFF"/>
          </a:solid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Calibri"/>
                <a:ea typeface="Calibri"/>
                <a:cs typeface="Calibri"/>
                <a:sym typeface="Calibri"/>
              </a:rPr>
              <a:t>MDS </a:t>
            </a:r>
            <a:r>
              <a:rPr lang="en">
                <a:latin typeface="Calibri"/>
                <a:ea typeface="Calibri"/>
                <a:cs typeface="Calibri"/>
                <a:sym typeface="Calibri"/>
              </a:rPr>
              <a:t>Requesters</a:t>
            </a:r>
            <a:r>
              <a:rPr lang="en">
                <a:latin typeface="Calibri"/>
                <a:ea typeface="Calibri"/>
                <a:cs typeface="Calibri"/>
                <a:sym typeface="Calibri"/>
              </a:rPr>
              <a:t> can make MDS or mode change requests to the National Centers for Environmental Prediction Senior Duty Meteorologist (NCEP SDM). Requests must be placed at least 30 minutes prior to the desired start time via the MMM Tool.</a:t>
            </a:r>
            <a:endParaRPr>
              <a:latin typeface="Calibri"/>
              <a:ea typeface="Calibri"/>
              <a:cs typeface="Calibri"/>
              <a:sym typeface="Calibri"/>
            </a:endParaRPr>
          </a:p>
        </p:txBody>
      </p:sp>
      <p:sp>
        <p:nvSpPr>
          <p:cNvPr id="177" name="Google Shape;177;p20"/>
          <p:cNvSpPr txBox="1"/>
          <p:nvPr/>
        </p:nvSpPr>
        <p:spPr>
          <a:xfrm>
            <a:off x="2899450" y="2058125"/>
            <a:ext cx="5487300" cy="954600"/>
          </a:xfrm>
          <a:prstGeom prst="rect">
            <a:avLst/>
          </a:prstGeom>
          <a:solidFill>
            <a:srgbClr val="FFFFFF"/>
          </a:solid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Calibri"/>
                <a:ea typeface="Calibri"/>
                <a:cs typeface="Calibri"/>
                <a:sym typeface="Calibri"/>
              </a:rPr>
              <a:t>SDM prioritizes and de-conflicts requests for </a:t>
            </a:r>
            <a:r>
              <a:rPr lang="en">
                <a:latin typeface="Calibri"/>
                <a:ea typeface="Calibri"/>
                <a:cs typeface="Calibri"/>
                <a:sym typeface="Calibri"/>
              </a:rPr>
              <a:t>maximum</a:t>
            </a:r>
            <a:r>
              <a:rPr lang="en">
                <a:latin typeface="Calibri"/>
                <a:ea typeface="Calibri"/>
                <a:cs typeface="Calibri"/>
                <a:sym typeface="Calibri"/>
              </a:rPr>
              <a:t> data coverage.  The SDM sends requests to the NESDIS Environmental Satellite Processing Center (ESPC) Help Desk.</a:t>
            </a:r>
            <a:endParaRPr>
              <a:latin typeface="Calibri"/>
              <a:ea typeface="Calibri"/>
              <a:cs typeface="Calibri"/>
              <a:sym typeface="Calibri"/>
            </a:endParaRPr>
          </a:p>
        </p:txBody>
      </p:sp>
      <p:sp>
        <p:nvSpPr>
          <p:cNvPr id="178" name="Google Shape;178;p20"/>
          <p:cNvSpPr txBox="1"/>
          <p:nvPr/>
        </p:nvSpPr>
        <p:spPr>
          <a:xfrm>
            <a:off x="4008850" y="3081300"/>
            <a:ext cx="4377900" cy="797100"/>
          </a:xfrm>
          <a:prstGeom prst="rect">
            <a:avLst/>
          </a:prstGeom>
          <a:solidFill>
            <a:srgbClr val="FFFFFF"/>
          </a:solid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Calibri"/>
                <a:ea typeface="Calibri"/>
                <a:cs typeface="Calibri"/>
                <a:sym typeface="Calibri"/>
              </a:rPr>
              <a:t>ESPC Help Desk relays MDS request to the Office of Satellite Products and Operations (OSPO) Satellite Operations Control Center (SOCC).</a:t>
            </a:r>
            <a:r>
              <a:rPr lang="en">
                <a:latin typeface="Calibri"/>
                <a:ea typeface="Calibri"/>
                <a:cs typeface="Calibri"/>
                <a:sym typeface="Calibri"/>
              </a:rPr>
              <a:t> </a:t>
            </a:r>
            <a:endParaRPr>
              <a:latin typeface="Calibri"/>
              <a:ea typeface="Calibri"/>
              <a:cs typeface="Calibri"/>
              <a:sym typeface="Calibri"/>
            </a:endParaRPr>
          </a:p>
        </p:txBody>
      </p:sp>
      <p:sp>
        <p:nvSpPr>
          <p:cNvPr id="179" name="Google Shape;179;p20"/>
          <p:cNvSpPr txBox="1"/>
          <p:nvPr/>
        </p:nvSpPr>
        <p:spPr>
          <a:xfrm>
            <a:off x="5185900" y="3946975"/>
            <a:ext cx="3200700" cy="954600"/>
          </a:xfrm>
          <a:prstGeom prst="rect">
            <a:avLst/>
          </a:prstGeom>
          <a:solidFill>
            <a:srgbClr val="FFFFFF"/>
          </a:solid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Calibri"/>
                <a:ea typeface="Calibri"/>
                <a:cs typeface="Calibri"/>
                <a:sym typeface="Calibri"/>
              </a:rPr>
              <a:t>SOCC approves or rejects request based on the health and safety of the satellite. SOCC executes satellite command on approval. </a:t>
            </a:r>
            <a:endParaRPr>
              <a:latin typeface="Calibri"/>
              <a:ea typeface="Calibri"/>
              <a:cs typeface="Calibri"/>
              <a:sym typeface="Calibri"/>
            </a:endParaRPr>
          </a:p>
        </p:txBody>
      </p:sp>
      <p:sp>
        <p:nvSpPr>
          <p:cNvPr id="180" name="Google Shape;180;p20"/>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4" name="Shape 184"/>
        <p:cNvGrpSpPr/>
        <p:nvPr/>
      </p:nvGrpSpPr>
      <p:grpSpPr>
        <a:xfrm>
          <a:off x="0" y="0"/>
          <a:ext cx="0" cy="0"/>
          <a:chOff x="0" y="0"/>
          <a:chExt cx="0" cy="0"/>
        </a:xfrm>
      </p:grpSpPr>
      <p:sp>
        <p:nvSpPr>
          <p:cNvPr id="185" name="Google Shape;185;p21"/>
          <p:cNvSpPr txBox="1"/>
          <p:nvPr>
            <p:ph type="title"/>
          </p:nvPr>
        </p:nvSpPr>
        <p:spPr>
          <a:xfrm>
            <a:off x="819150" y="549575"/>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How is the MMM Tool Governed?</a:t>
            </a:r>
            <a:endParaRPr/>
          </a:p>
        </p:txBody>
      </p:sp>
      <p:sp>
        <p:nvSpPr>
          <p:cNvPr id="186" name="Google Shape;186;p21"/>
          <p:cNvSpPr txBox="1"/>
          <p:nvPr>
            <p:ph idx="1" type="body"/>
          </p:nvPr>
        </p:nvSpPr>
        <p:spPr>
          <a:xfrm>
            <a:off x="819150" y="1568875"/>
            <a:ext cx="7505700" cy="2448000"/>
          </a:xfrm>
          <a:prstGeom prst="rect">
            <a:avLst/>
          </a:prstGeom>
        </p:spPr>
        <p:txBody>
          <a:bodyPr anchorCtr="0" anchor="t" bIns="91425" lIns="91425" spcFirstLastPara="1" rIns="91425" wrap="square" tIns="91425">
            <a:noAutofit/>
          </a:bodyPr>
          <a:lstStyle/>
          <a:p>
            <a:pPr indent="-311150" lvl="0" marL="457200" rtl="0" algn="l">
              <a:spcBef>
                <a:spcPts val="0"/>
              </a:spcBef>
              <a:spcAft>
                <a:spcPts val="0"/>
              </a:spcAft>
              <a:buSzPts val="1300"/>
              <a:buChar char="●"/>
            </a:pPr>
            <a:r>
              <a:rPr lang="en"/>
              <a:t>The MMM Tool is developed and maintained by the NWS Office of Observations</a:t>
            </a:r>
            <a:endParaRPr/>
          </a:p>
          <a:p>
            <a:pPr indent="-311150" lvl="0" marL="457200" rtl="0" algn="l">
              <a:spcBef>
                <a:spcPts val="0"/>
              </a:spcBef>
              <a:spcAft>
                <a:spcPts val="0"/>
              </a:spcAft>
              <a:buSzPts val="1300"/>
              <a:buChar char="●"/>
            </a:pPr>
            <a:r>
              <a:rPr lang="en"/>
              <a:t>The NWS Office of Observations supports the MDS Core Team, headed by the NWS Operations Division</a:t>
            </a:r>
            <a:endParaRPr/>
          </a:p>
          <a:p>
            <a:pPr indent="-311150" lvl="0" marL="457200" rtl="0" algn="l">
              <a:spcBef>
                <a:spcPts val="0"/>
              </a:spcBef>
              <a:spcAft>
                <a:spcPts val="0"/>
              </a:spcAft>
              <a:buSzPts val="1300"/>
              <a:buChar char="●"/>
            </a:pPr>
            <a:r>
              <a:rPr lang="en"/>
              <a:t>MDS Core Team consists of</a:t>
            </a:r>
            <a:r>
              <a:rPr lang="en"/>
              <a:t> NWS Regional Focal Points, National Centers, NWS Ops Center, and NESDIS</a:t>
            </a:r>
            <a:endParaRPr/>
          </a:p>
          <a:p>
            <a:pPr indent="-311150" lvl="0" marL="457200" rtl="0" algn="l">
              <a:spcBef>
                <a:spcPts val="0"/>
              </a:spcBef>
              <a:spcAft>
                <a:spcPts val="0"/>
              </a:spcAft>
              <a:buSzPts val="1300"/>
              <a:buChar char="●"/>
            </a:pPr>
            <a:r>
              <a:rPr lang="en"/>
              <a:t>The MDS Core Team meets on a monthly basis to discuss MDS issues, including bugs or suggested improvements to the MMM Tool</a:t>
            </a:r>
            <a:endParaRPr/>
          </a:p>
          <a:p>
            <a:pPr indent="-311150" lvl="0" marL="457200" rtl="0" algn="l">
              <a:spcBef>
                <a:spcPts val="0"/>
              </a:spcBef>
              <a:spcAft>
                <a:spcPts val="0"/>
              </a:spcAft>
              <a:buSzPts val="1300"/>
              <a:buChar char="●"/>
            </a:pPr>
            <a:r>
              <a:rPr lang="en"/>
              <a:t>That information is forwarded to the MMM Tool developers, who implement and test the changes to the MMM Tool</a:t>
            </a:r>
            <a:endParaRPr/>
          </a:p>
          <a:p>
            <a:pPr indent="-311150" lvl="0" marL="457200" rtl="0" algn="l">
              <a:spcBef>
                <a:spcPts val="0"/>
              </a:spcBef>
              <a:spcAft>
                <a:spcPts val="0"/>
              </a:spcAft>
              <a:buSzPts val="1300"/>
              <a:buChar char="●"/>
            </a:pPr>
            <a:r>
              <a:rPr lang="en"/>
              <a:t>Changes to the MMM Tool are applied on a monthly development cycle for new features and ASAP for bug fixes </a:t>
            </a:r>
            <a:endParaRPr/>
          </a:p>
          <a:p>
            <a:pPr indent="0" lvl="0" marL="457200" rtl="0" algn="l">
              <a:spcBef>
                <a:spcPts val="1600"/>
              </a:spcBef>
              <a:spcAft>
                <a:spcPts val="1600"/>
              </a:spcAft>
              <a:buNone/>
            </a:pPr>
            <a:r>
              <a:t/>
            </a:r>
            <a:endParaRPr/>
          </a:p>
        </p:txBody>
      </p:sp>
      <p:sp>
        <p:nvSpPr>
          <p:cNvPr id="187" name="Google Shape;187;p21"/>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hift">
  <a:themeElements>
    <a:clrScheme name="Shift">
      <a:dk1>
        <a:srgbClr val="FFFFFF"/>
      </a:dk1>
      <a:lt1>
        <a:srgbClr val="AF7B51"/>
      </a:lt1>
      <a:dk2>
        <a:srgbClr val="233A44"/>
      </a:dk2>
      <a:lt2>
        <a:srgbClr val="D9D9D9"/>
      </a:lt2>
      <a:accent1>
        <a:srgbClr val="00796B"/>
      </a:accent1>
      <a:accent2>
        <a:srgbClr val="D9563F"/>
      </a:accent2>
      <a:accent3>
        <a:srgbClr val="C4A15A"/>
      </a:accent3>
      <a:accent4>
        <a:srgbClr val="14F597"/>
      </a:accent4>
      <a:accent5>
        <a:srgbClr val="3D4594"/>
      </a:accent5>
      <a:accent6>
        <a:srgbClr val="163EF5"/>
      </a:accent6>
      <a:hlink>
        <a:srgbClr val="3D4594"/>
      </a:hlink>
      <a:folHlink>
        <a:srgbClr val="3D459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