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81" r:id="rId4"/>
    <p:sldId id="258" r:id="rId5"/>
    <p:sldId id="259" r:id="rId6"/>
    <p:sldId id="276" r:id="rId7"/>
    <p:sldId id="273" r:id="rId8"/>
    <p:sldId id="274" r:id="rId9"/>
    <p:sldId id="278" r:id="rId10"/>
    <p:sldId id="261" r:id="rId11"/>
    <p:sldId id="262" r:id="rId12"/>
    <p:sldId id="264" r:id="rId13"/>
    <p:sldId id="279" r:id="rId14"/>
    <p:sldId id="280" r:id="rId15"/>
    <p:sldId id="265" r:id="rId16"/>
    <p:sldId id="285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FF"/>
    <a:srgbClr val="FF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2C5B2-7750-43AA-BAA5-335C5DAA677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63BDD-CFD4-40B4-AA08-0DADB44E5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6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7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2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0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1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6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7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7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30736-D495-4041-8C7B-E54646BD86EF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580DC-C3E3-4EA9-9D38-8E23A94C6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1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Lightning Jump Evaluation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RITT Presentation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Tom Filiaggi (NWS – MDL)</a:t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12/18/13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Reduction of FAR?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5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Current Project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FF99"/>
                </a:solidFill>
              </a:rPr>
              <a:t>Primary Goal: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Remove the burden of manual intervention via automation then compare results to previous studies to see if an </a:t>
            </a:r>
            <a:r>
              <a:rPr lang="en-US" i="1" dirty="0" smtClean="0">
                <a:solidFill>
                  <a:srgbClr val="FFFF99"/>
                </a:solidFill>
              </a:rPr>
              <a:t>operational</a:t>
            </a:r>
            <a:r>
              <a:rPr lang="en-US" dirty="0" smtClean="0">
                <a:solidFill>
                  <a:srgbClr val="FFFF99"/>
                </a:solidFill>
              </a:rPr>
              <a:t> Lightning Jump will have </a:t>
            </a:r>
            <a:r>
              <a:rPr lang="en-US" i="1" dirty="0" smtClean="0">
                <a:solidFill>
                  <a:srgbClr val="FFFF99"/>
                </a:solidFill>
              </a:rPr>
              <a:t>operational</a:t>
            </a:r>
            <a:r>
              <a:rPr lang="en-US" dirty="0" smtClean="0">
                <a:solidFill>
                  <a:srgbClr val="FFFF99"/>
                </a:solidFill>
              </a:rPr>
              <a:t> value.</a:t>
            </a:r>
          </a:p>
          <a:p>
            <a:r>
              <a:rPr lang="en-US" b="1" dirty="0" smtClean="0">
                <a:solidFill>
                  <a:srgbClr val="FFFF99"/>
                </a:solidFill>
              </a:rPr>
              <a:t>Secondary Goals: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Use &amp; evaluate a more “reliable” storm tracker (</a:t>
            </a:r>
            <a:r>
              <a:rPr lang="en-US" dirty="0" err="1" smtClean="0">
                <a:solidFill>
                  <a:srgbClr val="FFFF99"/>
                </a:solidFill>
              </a:rPr>
              <a:t>SegMotion</a:t>
            </a:r>
            <a:r>
              <a:rPr lang="en-US" dirty="0" smtClean="0">
                <a:solidFill>
                  <a:srgbClr val="FFFF99"/>
                </a:solidFill>
              </a:rPr>
              <a:t> (NSSL) over TITAN (NCAR) and SCIT (NSSL)).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Provide an opportunity to conduct improved verification techniques, which require some high-resolution observations</a:t>
            </a:r>
            <a:r>
              <a:rPr lang="en-US" dirty="0">
                <a:solidFill>
                  <a:srgbClr val="FFFF99"/>
                </a:solidFill>
              </a:rPr>
              <a:t>.</a:t>
            </a:r>
            <a:r>
              <a:rPr lang="en-US" dirty="0" smtClean="0">
                <a:solidFill>
                  <a:srgbClr val="FFFF99"/>
                </a:solidFill>
              </a:rPr>
              <a:t> </a:t>
            </a:r>
          </a:p>
          <a:p>
            <a:endParaRPr lang="en-US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7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Current Project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370430"/>
            <a:ext cx="4278086" cy="5271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bg2"/>
                </a:solidFill>
              </a:rPr>
              <a:t>Purpose:  Evaluate potential for Schultz et al. (2009, 2011) LJA to improve NWS warning statistics, especially False Alarm Ratio (FAR).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Objective, real-time </a:t>
            </a:r>
            <a:r>
              <a:rPr lang="en-US" sz="2000" dirty="0" err="1" smtClean="0">
                <a:solidFill>
                  <a:schemeClr val="bg2"/>
                </a:solidFill>
              </a:rPr>
              <a:t>SegMotion</a:t>
            </a:r>
            <a:r>
              <a:rPr lang="en-US" sz="2000" dirty="0" smtClean="0">
                <a:solidFill>
                  <a:schemeClr val="bg2"/>
                </a:solidFill>
              </a:rPr>
              <a:t> cell tracking (radar-based example upper right)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LMA-based total flash rates (native LMA, </a:t>
            </a:r>
            <a:r>
              <a:rPr lang="en-US" sz="2000" b="1" dirty="0" smtClean="0">
                <a:solidFill>
                  <a:schemeClr val="bg2"/>
                </a:solidFill>
              </a:rPr>
              <a:t>not GLM proxy</a:t>
            </a:r>
            <a:r>
              <a:rPr lang="en-US" sz="2000" dirty="0" smtClean="0">
                <a:solidFill>
                  <a:schemeClr val="bg2"/>
                </a:solidFill>
              </a:rPr>
              <a:t>). 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Increased sample size over variety of meteorological regimes (LMA test domains bottom right)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685212" y="1372377"/>
            <a:ext cx="4145280" cy="2458998"/>
            <a:chOff x="4685212" y="1372377"/>
            <a:chExt cx="4145280" cy="2458998"/>
          </a:xfrm>
        </p:grpSpPr>
        <p:pic>
          <p:nvPicPr>
            <p:cNvPr id="6" name="Picture 3" descr="apr9_2200ut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5212" y="1741709"/>
              <a:ext cx="4145280" cy="1709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85212" y="3462043"/>
              <a:ext cx="31362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2"/>
                  </a:solidFill>
                </a:rPr>
                <a:t>WDSSII K-means storm tracker.</a:t>
              </a:r>
              <a:endParaRPr lang="en-US" b="1" dirty="0">
                <a:solidFill>
                  <a:schemeClr val="bg2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28114" y="1372377"/>
              <a:ext cx="1066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WSR-88D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72741" y="1372377"/>
              <a:ext cx="15574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Storm Objects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38991" y="3816240"/>
            <a:ext cx="3903907" cy="2677574"/>
            <a:chOff x="4926585" y="4030723"/>
            <a:chExt cx="3903907" cy="2677574"/>
          </a:xfrm>
        </p:grpSpPr>
        <p:pic>
          <p:nvPicPr>
            <p:cNvPr id="11" name="Picture 2" descr="LMA_network_range_ne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9052" y="4223653"/>
              <a:ext cx="3901440" cy="211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072741" y="6338965"/>
              <a:ext cx="2002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2"/>
                  </a:solidFill>
                </a:rPr>
                <a:t>LMA Test Domains </a:t>
              </a:r>
              <a:endParaRPr lang="en-US" b="1" dirty="0">
                <a:solidFill>
                  <a:schemeClr val="bg2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79676" y="4760071"/>
              <a:ext cx="6719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NALMA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78278" y="4030723"/>
              <a:ext cx="6575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DCLMA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18743" y="5731908"/>
              <a:ext cx="4223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KSC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51448" y="4621571"/>
              <a:ext cx="6671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OKLMA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33830" y="5270422"/>
              <a:ext cx="667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OKLMA</a:t>
              </a:r>
            </a:p>
            <a:p>
              <a:r>
                <a:rPr lang="en-US" sz="1200" b="1" dirty="0" smtClean="0">
                  <a:solidFill>
                    <a:schemeClr val="bg2"/>
                  </a:solidFill>
                </a:rPr>
                <a:t>SWOK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26585" y="4898570"/>
              <a:ext cx="6944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WTLMA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124200" y="6457147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contents borrowed from L. Carey (</a:t>
            </a:r>
            <a:r>
              <a:rPr lang="en-US" dirty="0" err="1" smtClean="0"/>
              <a:t>UofAH</a:t>
            </a:r>
            <a:r>
              <a:rPr lang="en-US" dirty="0" smtClean="0"/>
              <a:t>)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4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Analysis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FF99"/>
                </a:solidFill>
              </a:rPr>
              <a:t>Data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Data from 2012 was not usable due to integrity issues.  Would need to re-process in order to use.</a:t>
            </a:r>
          </a:p>
          <a:p>
            <a:pPr lvl="1"/>
            <a:r>
              <a:rPr lang="en-US" dirty="0">
                <a:solidFill>
                  <a:srgbClr val="FFFF99"/>
                </a:solidFill>
              </a:rPr>
              <a:t>C</a:t>
            </a:r>
            <a:r>
              <a:rPr lang="en-US" dirty="0" smtClean="0">
                <a:solidFill>
                  <a:srgbClr val="FFFF99"/>
                </a:solidFill>
              </a:rPr>
              <a:t>ollected from 3/29/13 through 8/14/13, includes:</a:t>
            </a:r>
          </a:p>
          <a:p>
            <a:pPr lvl="2"/>
            <a:r>
              <a:rPr lang="en-US" dirty="0" smtClean="0">
                <a:solidFill>
                  <a:srgbClr val="FFFF99"/>
                </a:solidFill>
              </a:rPr>
              <a:t>131 storm days</a:t>
            </a:r>
          </a:p>
          <a:p>
            <a:pPr lvl="2"/>
            <a:r>
              <a:rPr lang="en-US" dirty="0" smtClean="0">
                <a:solidFill>
                  <a:srgbClr val="FFFF99"/>
                </a:solidFill>
              </a:rPr>
              <a:t>3400</a:t>
            </a:r>
            <a:r>
              <a:rPr lang="en-US" dirty="0" smtClean="0">
                <a:solidFill>
                  <a:srgbClr val="FFFF99"/>
                </a:solidFill>
              </a:rPr>
              <a:t>+ tracked storm </a:t>
            </a:r>
            <a:r>
              <a:rPr lang="en-US" dirty="0" smtClean="0">
                <a:solidFill>
                  <a:srgbClr val="FFFF99"/>
                </a:solidFill>
              </a:rPr>
              <a:t>clusters</a:t>
            </a:r>
          </a:p>
          <a:p>
            <a:pPr lvl="2"/>
            <a:r>
              <a:rPr lang="en-US" dirty="0" smtClean="0">
                <a:solidFill>
                  <a:srgbClr val="FFFF99"/>
                </a:solidFill>
              </a:rPr>
              <a:t>Nearly 600 of which experienced Lightning Jumps</a:t>
            </a:r>
            <a:endParaRPr lang="en-US" dirty="0" smtClean="0">
              <a:solidFill>
                <a:srgbClr val="FFFF99"/>
              </a:solidFill>
            </a:endParaRPr>
          </a:p>
          <a:p>
            <a:pPr lvl="2"/>
            <a:r>
              <a:rPr lang="en-US" dirty="0" smtClean="0">
                <a:solidFill>
                  <a:srgbClr val="FFFF99"/>
                </a:solidFill>
              </a:rPr>
              <a:t>Nearly 675 Storm </a:t>
            </a:r>
            <a:r>
              <a:rPr lang="en-US" dirty="0" smtClean="0">
                <a:solidFill>
                  <a:srgbClr val="FFFF99"/>
                </a:solidFill>
              </a:rPr>
              <a:t>Reports recorded</a:t>
            </a:r>
            <a:endParaRPr lang="en-US" dirty="0" smtClean="0">
              <a:solidFill>
                <a:srgbClr val="FFFF99"/>
              </a:solidFill>
            </a:endParaRPr>
          </a:p>
          <a:p>
            <a:r>
              <a:rPr lang="en-US" dirty="0" smtClean="0">
                <a:solidFill>
                  <a:srgbClr val="FFFF99"/>
                </a:solidFill>
              </a:rPr>
              <a:t>Results of </a:t>
            </a:r>
            <a:r>
              <a:rPr lang="en-US" dirty="0" err="1" smtClean="0">
                <a:solidFill>
                  <a:srgbClr val="FFFF99"/>
                </a:solidFill>
              </a:rPr>
              <a:t>variational</a:t>
            </a:r>
            <a:r>
              <a:rPr lang="en-US" dirty="0" smtClean="0">
                <a:solidFill>
                  <a:srgbClr val="FFFF99"/>
                </a:solidFill>
              </a:rPr>
              <a:t> analyses: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POD = 64-81%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FAR = 75-84%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Lead Time = ~25 minutes </a:t>
            </a:r>
            <a:r>
              <a:rPr lang="en-US" sz="2100" dirty="0" smtClean="0">
                <a:solidFill>
                  <a:srgbClr val="FFFF99"/>
                </a:solidFill>
              </a:rPr>
              <a:t>(but with standard deviation of 12-13 minutes)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Best Sigma = 1.2-1.7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Best Threshold = 9-12 flash/minute</a:t>
            </a:r>
          </a:p>
        </p:txBody>
      </p:sp>
    </p:spTree>
    <p:extLst>
      <p:ext uri="{BB962C8B-B14F-4D97-AF65-F5344CB8AC3E}">
        <p14:creationId xmlns:p14="http://schemas.microsoft.com/office/powerpoint/2010/main" val="75746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Analysis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FF99"/>
                </a:solidFill>
              </a:rPr>
              <a:t>FAR values much higher than previous studies.  (POD was </a:t>
            </a:r>
            <a:r>
              <a:rPr lang="en-US" i="1" dirty="0" smtClean="0">
                <a:solidFill>
                  <a:srgbClr val="FFFF99"/>
                </a:solidFill>
              </a:rPr>
              <a:t>essentially</a:t>
            </a:r>
            <a:r>
              <a:rPr lang="en-US" dirty="0" smtClean="0">
                <a:solidFill>
                  <a:srgbClr val="FFFF99"/>
                </a:solidFill>
              </a:rPr>
              <a:t> the same.)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FAR could improve to 55-60%, if we can account for: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Storm Tracking imperfections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Low-population storm report degradation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Application of a 50 flash/minute severe weather proxy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Change in verification methodology (allow double counting of severe reports)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But, FAR still significantly higher than previous studies - !?</a:t>
            </a:r>
          </a:p>
        </p:txBody>
      </p:sp>
    </p:spTree>
    <p:extLst>
      <p:ext uri="{BB962C8B-B14F-4D97-AF65-F5344CB8AC3E}">
        <p14:creationId xmlns:p14="http://schemas.microsoft.com/office/powerpoint/2010/main" val="284280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Analysis: FAR Differences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99"/>
                </a:solidFill>
              </a:rPr>
              <a:t>What could explain the different results of FAR?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Geography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differing climatology (predominant severe weather types: hail in OK)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population density (storm reports: OK less dense)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Methodology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subjective storm track extension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Different Storm </a:t>
            </a:r>
            <a:r>
              <a:rPr lang="en-US" smtClean="0">
                <a:solidFill>
                  <a:srgbClr val="FFFF99"/>
                </a:solidFill>
              </a:rPr>
              <a:t>Tracker behaviors</a:t>
            </a:r>
            <a:endParaRPr lang="en-US" dirty="0" smtClean="0">
              <a:solidFill>
                <a:srgbClr val="FFFF99"/>
              </a:solidFill>
            </a:endParaRPr>
          </a:p>
          <a:p>
            <a:r>
              <a:rPr lang="en-US" dirty="0" smtClean="0">
                <a:solidFill>
                  <a:srgbClr val="FFFF99"/>
                </a:solidFill>
              </a:rPr>
              <a:t>Data Integrity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Some unexplained data drops were noted, but not analyzed</a:t>
            </a:r>
          </a:p>
          <a:p>
            <a:pPr lvl="1"/>
            <a:endParaRPr lang="en-US" dirty="0" smtClean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33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Future Work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Explore enhanced verification techniques using extensive SHAVE data (already gathered) and funded by the GOES-R program.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Explore refined methodologies (to compensate for the removal of manual QC care and attention).</a:t>
            </a:r>
            <a:endParaRPr lang="en-US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4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End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Questions?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Tom.Filiaggi@noaa.gov</a:t>
            </a:r>
          </a:p>
          <a:p>
            <a:r>
              <a:rPr lang="en-US" dirty="0" err="1" smtClean="0">
                <a:solidFill>
                  <a:srgbClr val="FFFF99"/>
                </a:solidFill>
              </a:rPr>
              <a:t>VLab</a:t>
            </a:r>
            <a:r>
              <a:rPr lang="en-US" dirty="0" smtClean="0">
                <a:solidFill>
                  <a:srgbClr val="FFFF99"/>
                </a:solidFill>
              </a:rPr>
              <a:t> Community: </a:t>
            </a:r>
            <a:r>
              <a:rPr lang="en-US" sz="2000" dirty="0">
                <a:solidFill>
                  <a:srgbClr val="FFFF99"/>
                </a:solidFill>
              </a:rPr>
              <a:t>https://</a:t>
            </a:r>
            <a:r>
              <a:rPr lang="en-US" sz="2000" dirty="0" smtClean="0">
                <a:solidFill>
                  <a:srgbClr val="FFFF99"/>
                </a:solidFill>
              </a:rPr>
              <a:t>nws.weather.gov/innovate/group/lightning/home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Email </a:t>
            </a:r>
            <a:r>
              <a:rPr lang="en-US" dirty="0" err="1" smtClean="0">
                <a:solidFill>
                  <a:srgbClr val="FFFF99"/>
                </a:solidFill>
              </a:rPr>
              <a:t>listserver</a:t>
            </a:r>
            <a:r>
              <a:rPr lang="en-US" dirty="0" smtClean="0">
                <a:solidFill>
                  <a:srgbClr val="FFFF99"/>
                </a:solidFill>
              </a:rPr>
              <a:t>: </a:t>
            </a:r>
            <a:r>
              <a:rPr lang="en-US" sz="2800" dirty="0" smtClean="0">
                <a:solidFill>
                  <a:srgbClr val="FFFF99"/>
                </a:solidFill>
              </a:rPr>
              <a:t>total_lightning@infolist.nws.noaa.gov</a:t>
            </a:r>
          </a:p>
          <a:p>
            <a:endParaRPr lang="en-US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9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Graphics: Methodology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648200"/>
            <a:ext cx="8458200" cy="1905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99"/>
                </a:solidFill>
              </a:rPr>
              <a:t>Example </a:t>
            </a:r>
            <a:r>
              <a:rPr lang="en-US" dirty="0">
                <a:solidFill>
                  <a:srgbClr val="FFFF99"/>
                </a:solidFill>
              </a:rPr>
              <a:t>of POD and FAR calculation for a multi-jump and multi-report </a:t>
            </a:r>
            <a:r>
              <a:rPr lang="en-US" dirty="0" smtClean="0">
                <a:solidFill>
                  <a:srgbClr val="FFFF99"/>
                </a:solidFill>
              </a:rPr>
              <a:t>cluster. Green </a:t>
            </a:r>
            <a:r>
              <a:rPr lang="en-US" dirty="0">
                <a:solidFill>
                  <a:srgbClr val="FFFF99"/>
                </a:solidFill>
              </a:rPr>
              <a:t>triangles represent the issued jumps while brown squares represent the “matched” SPC severe weather reports. </a:t>
            </a:r>
            <a:r>
              <a:rPr lang="en-US" dirty="0" smtClean="0">
                <a:solidFill>
                  <a:srgbClr val="FFFF99"/>
                </a:solidFill>
              </a:rPr>
              <a:t>Each jump is “valid” for 45 minutes.  For the </a:t>
            </a:r>
            <a:r>
              <a:rPr lang="en-US" dirty="0">
                <a:solidFill>
                  <a:srgbClr val="FFFF99"/>
                </a:solidFill>
              </a:rPr>
              <a:t>first </a:t>
            </a:r>
            <a:r>
              <a:rPr lang="en-US" dirty="0" smtClean="0">
                <a:solidFill>
                  <a:srgbClr val="FFFF99"/>
                </a:solidFill>
              </a:rPr>
              <a:t>jump’s time window, </a:t>
            </a:r>
            <a:r>
              <a:rPr lang="en-US" dirty="0">
                <a:solidFill>
                  <a:srgbClr val="FFFF99"/>
                </a:solidFill>
              </a:rPr>
              <a:t>2 </a:t>
            </a:r>
            <a:r>
              <a:rPr lang="en-US" dirty="0" smtClean="0">
                <a:solidFill>
                  <a:srgbClr val="FFFF99"/>
                </a:solidFill>
              </a:rPr>
              <a:t>severe weather reports </a:t>
            </a:r>
            <a:r>
              <a:rPr lang="en-US" dirty="0">
                <a:solidFill>
                  <a:srgbClr val="FFFF99"/>
                </a:solidFill>
              </a:rPr>
              <a:t>are present. These are counted as 2 </a:t>
            </a:r>
            <a:r>
              <a:rPr lang="en-US" dirty="0" smtClean="0">
                <a:solidFill>
                  <a:srgbClr val="FFFF99"/>
                </a:solidFill>
              </a:rPr>
              <a:t>hits. For the </a:t>
            </a:r>
            <a:r>
              <a:rPr lang="en-US" dirty="0">
                <a:solidFill>
                  <a:srgbClr val="FFFF99"/>
                </a:solidFill>
              </a:rPr>
              <a:t>second </a:t>
            </a:r>
            <a:r>
              <a:rPr lang="en-US" dirty="0" smtClean="0">
                <a:solidFill>
                  <a:srgbClr val="FFFF99"/>
                </a:solidFill>
              </a:rPr>
              <a:t>there </a:t>
            </a:r>
            <a:r>
              <a:rPr lang="en-US" dirty="0">
                <a:solidFill>
                  <a:srgbClr val="FFFF99"/>
                </a:solidFill>
              </a:rPr>
              <a:t>are no </a:t>
            </a:r>
            <a:r>
              <a:rPr lang="en-US" b="1" i="1" dirty="0">
                <a:solidFill>
                  <a:srgbClr val="FFCCCC"/>
                </a:solidFill>
              </a:rPr>
              <a:t>additional</a:t>
            </a:r>
            <a:r>
              <a:rPr lang="en-US" dirty="0">
                <a:solidFill>
                  <a:srgbClr val="FFFF99"/>
                </a:solidFill>
              </a:rPr>
              <a:t> SPC reports </a:t>
            </a:r>
            <a:r>
              <a:rPr lang="en-US" dirty="0" smtClean="0">
                <a:solidFill>
                  <a:srgbClr val="FFFF99"/>
                </a:solidFill>
              </a:rPr>
              <a:t>beyond </a:t>
            </a:r>
            <a:r>
              <a:rPr lang="en-US" dirty="0">
                <a:solidFill>
                  <a:srgbClr val="FFFF99"/>
                </a:solidFill>
              </a:rPr>
              <a:t>the first two which are already accounted </a:t>
            </a:r>
            <a:r>
              <a:rPr lang="en-US" dirty="0" smtClean="0">
                <a:solidFill>
                  <a:srgbClr val="FFFF99"/>
                </a:solidFill>
              </a:rPr>
              <a:t>for by </a:t>
            </a:r>
            <a:r>
              <a:rPr lang="en-US" dirty="0">
                <a:solidFill>
                  <a:srgbClr val="FFFF99"/>
                </a:solidFill>
              </a:rPr>
              <a:t>the first jump. The second jump constitutes a “false alarm”. The third jump </a:t>
            </a:r>
            <a:r>
              <a:rPr lang="en-US" dirty="0" smtClean="0">
                <a:solidFill>
                  <a:srgbClr val="FFFF99"/>
                </a:solidFill>
              </a:rPr>
              <a:t>counts </a:t>
            </a:r>
            <a:r>
              <a:rPr lang="en-US" dirty="0">
                <a:solidFill>
                  <a:srgbClr val="FFFF99"/>
                </a:solidFill>
              </a:rPr>
              <a:t>as a “hit</a:t>
            </a:r>
            <a:r>
              <a:rPr lang="en-US" dirty="0" smtClean="0">
                <a:solidFill>
                  <a:srgbClr val="FFFF99"/>
                </a:solidFill>
              </a:rPr>
              <a:t>” 9with 3</a:t>
            </a:r>
            <a:r>
              <a:rPr lang="en-US" baseline="30000" dirty="0" smtClean="0">
                <a:solidFill>
                  <a:srgbClr val="FFFF99"/>
                </a:solidFill>
              </a:rPr>
              <a:t>rd</a:t>
            </a:r>
            <a:r>
              <a:rPr lang="en-US" dirty="0" smtClean="0">
                <a:solidFill>
                  <a:srgbClr val="FFFF99"/>
                </a:solidFill>
              </a:rPr>
              <a:t> report). For the </a:t>
            </a:r>
            <a:r>
              <a:rPr lang="en-US" dirty="0">
                <a:solidFill>
                  <a:srgbClr val="FFFF99"/>
                </a:solidFill>
              </a:rPr>
              <a:t>fourth </a:t>
            </a:r>
            <a:r>
              <a:rPr lang="en-US" dirty="0" smtClean="0">
                <a:solidFill>
                  <a:srgbClr val="FFFF99"/>
                </a:solidFill>
              </a:rPr>
              <a:t>there </a:t>
            </a:r>
            <a:r>
              <a:rPr lang="en-US" dirty="0">
                <a:solidFill>
                  <a:srgbClr val="FFFF99"/>
                </a:solidFill>
              </a:rPr>
              <a:t>are no additional </a:t>
            </a:r>
            <a:r>
              <a:rPr lang="en-US" dirty="0" smtClean="0">
                <a:solidFill>
                  <a:srgbClr val="FFFF99"/>
                </a:solidFill>
              </a:rPr>
              <a:t>reports </a:t>
            </a:r>
            <a:r>
              <a:rPr lang="en-US" dirty="0">
                <a:solidFill>
                  <a:srgbClr val="FFFF99"/>
                </a:solidFill>
              </a:rPr>
              <a:t>other than the third report which is already accounted for by the previous jump. This counts as an additional “false alarm”. From this particular cluster, a total of 3 hits, 2 false alarms and 0 misses are counted.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5059"/>
            <a:ext cx="5740400" cy="351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90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Graphics: Data Integrity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648200"/>
            <a:ext cx="8458200" cy="1981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99"/>
                </a:solidFill>
              </a:rPr>
              <a:t>Related </a:t>
            </a:r>
            <a:r>
              <a:rPr lang="en-US" dirty="0">
                <a:solidFill>
                  <a:srgbClr val="FFFF99"/>
                </a:solidFill>
              </a:rPr>
              <a:t>to the Oklahoma </a:t>
            </a:r>
            <a:r>
              <a:rPr lang="en-US" dirty="0" smtClean="0">
                <a:solidFill>
                  <a:srgbClr val="FFFF99"/>
                </a:solidFill>
              </a:rPr>
              <a:t>tornado </a:t>
            </a:r>
            <a:r>
              <a:rPr lang="en-US" dirty="0">
                <a:solidFill>
                  <a:srgbClr val="FFFF99"/>
                </a:solidFill>
              </a:rPr>
              <a:t>outbreak on </a:t>
            </a:r>
            <a:r>
              <a:rPr lang="en-US" dirty="0" smtClean="0">
                <a:solidFill>
                  <a:srgbClr val="FFFF99"/>
                </a:solidFill>
              </a:rPr>
              <a:t>May 31, 2013. </a:t>
            </a:r>
            <a:r>
              <a:rPr lang="en-US" b="1" dirty="0" smtClean="0">
                <a:solidFill>
                  <a:srgbClr val="FFFF99"/>
                </a:solidFill>
              </a:rPr>
              <a:t>Blue</a:t>
            </a:r>
            <a:r>
              <a:rPr lang="en-US" dirty="0" smtClean="0">
                <a:solidFill>
                  <a:srgbClr val="FFFF99"/>
                </a:solidFill>
              </a:rPr>
              <a:t> </a:t>
            </a:r>
            <a:r>
              <a:rPr lang="en-US" dirty="0">
                <a:solidFill>
                  <a:srgbClr val="FFFF99"/>
                </a:solidFill>
              </a:rPr>
              <a:t>line is </a:t>
            </a:r>
            <a:r>
              <a:rPr lang="en-US" b="1" dirty="0">
                <a:solidFill>
                  <a:srgbClr val="FFFF99"/>
                </a:solidFill>
              </a:rPr>
              <a:t>LMA</a:t>
            </a:r>
            <a:r>
              <a:rPr lang="en-US" dirty="0">
                <a:solidFill>
                  <a:srgbClr val="FFFF99"/>
                </a:solidFill>
              </a:rPr>
              <a:t> flashes/min/km</a:t>
            </a:r>
            <a:r>
              <a:rPr lang="en-US" baseline="30000" dirty="0">
                <a:solidFill>
                  <a:srgbClr val="FFFF99"/>
                </a:solidFill>
              </a:rPr>
              <a:t>2</a:t>
            </a:r>
            <a:r>
              <a:rPr lang="en-US" dirty="0">
                <a:solidFill>
                  <a:srgbClr val="FFFF99"/>
                </a:solidFill>
              </a:rPr>
              <a:t> (left y-axis), </a:t>
            </a:r>
            <a:r>
              <a:rPr lang="en-US" b="1" dirty="0">
                <a:solidFill>
                  <a:srgbClr val="FFFF99"/>
                </a:solidFill>
              </a:rPr>
              <a:t>red</a:t>
            </a:r>
            <a:r>
              <a:rPr lang="en-US" dirty="0">
                <a:solidFill>
                  <a:srgbClr val="FFFF99"/>
                </a:solidFill>
              </a:rPr>
              <a:t> line is the </a:t>
            </a:r>
            <a:r>
              <a:rPr lang="en-US" b="1" dirty="0">
                <a:solidFill>
                  <a:srgbClr val="FFFF99"/>
                </a:solidFill>
              </a:rPr>
              <a:t>NLDN</a:t>
            </a:r>
            <a:r>
              <a:rPr lang="en-US" dirty="0">
                <a:solidFill>
                  <a:srgbClr val="FFFF99"/>
                </a:solidFill>
              </a:rPr>
              <a:t> flashes/min/km</a:t>
            </a:r>
            <a:r>
              <a:rPr lang="en-US" baseline="30000" dirty="0">
                <a:solidFill>
                  <a:srgbClr val="FFFF99"/>
                </a:solidFill>
              </a:rPr>
              <a:t>2</a:t>
            </a:r>
            <a:r>
              <a:rPr lang="en-US" dirty="0">
                <a:solidFill>
                  <a:srgbClr val="FFFF99"/>
                </a:solidFill>
              </a:rPr>
              <a:t>. Note the discrepancy around 22:20 - 22:33 between the two lightning detection systems. </a:t>
            </a:r>
            <a:endParaRPr lang="en-US" dirty="0" smtClean="0">
              <a:solidFill>
                <a:srgbClr val="FFFF99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FFFF99"/>
                </a:solidFill>
              </a:rPr>
              <a:t>(Green </a:t>
            </a:r>
            <a:r>
              <a:rPr lang="en-US" sz="2600" dirty="0">
                <a:solidFill>
                  <a:srgbClr val="FFFF99"/>
                </a:solidFill>
              </a:rPr>
              <a:t>triangles represent the issued jumps while brown squares represent the “matched” </a:t>
            </a:r>
            <a:r>
              <a:rPr lang="en-US" sz="2600" dirty="0" smtClean="0">
                <a:solidFill>
                  <a:srgbClr val="FFFF99"/>
                </a:solidFill>
              </a:rPr>
              <a:t>SPC reports.)</a:t>
            </a:r>
            <a:endParaRPr lang="en-US" sz="2600" dirty="0">
              <a:solidFill>
                <a:srgbClr val="FFFF99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740400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8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Graphics: </a:t>
            </a:r>
            <a:r>
              <a:rPr lang="en-US" b="1" dirty="0" err="1" smtClean="0">
                <a:solidFill>
                  <a:schemeClr val="bg1"/>
                </a:solidFill>
              </a:rPr>
              <a:t>Variational</a:t>
            </a:r>
            <a:r>
              <a:rPr lang="en-US" b="1" dirty="0" smtClean="0">
                <a:solidFill>
                  <a:schemeClr val="bg1"/>
                </a:solidFill>
              </a:rPr>
              <a:t> Analysis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648200"/>
            <a:ext cx="8458200" cy="2011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99"/>
                </a:solidFill>
              </a:rPr>
              <a:t>Calculation </a:t>
            </a:r>
            <a:r>
              <a:rPr lang="en-US" dirty="0">
                <a:solidFill>
                  <a:srgbClr val="FFFF99"/>
                </a:solidFill>
              </a:rPr>
              <a:t>of POD (blue) and FAR (red) as a function of LJA </a:t>
            </a:r>
            <a:r>
              <a:rPr lang="en-US" b="1" dirty="0">
                <a:solidFill>
                  <a:srgbClr val="FFFF99"/>
                </a:solidFill>
              </a:rPr>
              <a:t>sigma</a:t>
            </a:r>
            <a:r>
              <a:rPr lang="en-US" dirty="0">
                <a:solidFill>
                  <a:srgbClr val="FFFF99"/>
                </a:solidFill>
              </a:rPr>
              <a:t> (y-axis, flashes/min) and lightning </a:t>
            </a:r>
            <a:r>
              <a:rPr lang="en-US" b="1" dirty="0">
                <a:solidFill>
                  <a:srgbClr val="FFFF99"/>
                </a:solidFill>
              </a:rPr>
              <a:t>flash rate </a:t>
            </a:r>
            <a:r>
              <a:rPr lang="en-US" dirty="0">
                <a:solidFill>
                  <a:srgbClr val="FFFF99"/>
                </a:solidFill>
              </a:rPr>
              <a:t>(x-axis, flashes/min) for both Scenarios and imposing the “stricter” SPC-SWR spatial/temporal matching criteria [i.e. 5 km/20 minutes and considering for clusters that have a life span of at least 30 minutes].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740400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3048000" y="3505200"/>
            <a:ext cx="228600" cy="228600"/>
          </a:xfrm>
          <a:prstGeom prst="ellipse">
            <a:avLst/>
          </a:prstGeom>
          <a:solidFill>
            <a:srgbClr val="FF00F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48000" y="1752600"/>
            <a:ext cx="228600" cy="228600"/>
          </a:xfrm>
          <a:prstGeom prst="ellipse">
            <a:avLst/>
          </a:prstGeom>
          <a:solidFill>
            <a:srgbClr val="FF00F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Agenda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Team Members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Total Lightning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Lightning Mapping Arrays (LMAs)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Previous Research Summary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Current Project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Analysis &amp; Results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40503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Team Primary Members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89417"/>
              </p:ext>
            </p:extLst>
          </p:nvPr>
        </p:nvGraphicFramePr>
        <p:xfrm>
          <a:off x="304800" y="1397000"/>
          <a:ext cx="80010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805"/>
                <a:gridCol w="1448395"/>
                <a:gridCol w="41148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Affiliation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Tom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Filiaggi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Co-Lead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OST - MDL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Steve Goodman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Co-Lead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NASA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Larry Carey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PI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University of Alabama: </a:t>
                      </a:r>
                      <a:r>
                        <a:rPr lang="en-US" dirty="0" err="1" smtClean="0">
                          <a:solidFill>
                            <a:srgbClr val="FFFF00"/>
                          </a:solidFill>
                        </a:rPr>
                        <a:t>Hunstville</a:t>
                      </a:r>
                      <a:endParaRPr lang="en-US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Themis Chronis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Analyst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University of Alabama: </a:t>
                      </a:r>
                      <a:r>
                        <a:rPr lang="en-US" dirty="0" err="1" smtClean="0">
                          <a:solidFill>
                            <a:srgbClr val="FFFF00"/>
                          </a:solidFill>
                        </a:rPr>
                        <a:t>Hunstville</a:t>
                      </a:r>
                      <a:endParaRPr lang="en-US" dirty="0" smtClean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Chris Schultz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Consultant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University of Alabama: </a:t>
                      </a:r>
                      <a:r>
                        <a:rPr lang="en-US" dirty="0" err="1" smtClean="0">
                          <a:solidFill>
                            <a:srgbClr val="FFFF00"/>
                          </a:solidFill>
                        </a:rPr>
                        <a:t>Hunstville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 / NASA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Kristin Calhoun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PI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National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</a:rPr>
                        <a:t> Severe Storms Laboratory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Greg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Stumpf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Consultant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OST - MDL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Geoffrey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Stano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Consultant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NASA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Daniel Melendez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Consultant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OST - SPB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Scott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Rudlosky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Consultant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NESDIS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Steve </a:t>
                      </a:r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Zubrick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Consultant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WFO – Sterling, VA (LWX)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5905500"/>
            <a:ext cx="868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About 15 additional people from a handful of </a:t>
            </a:r>
            <a:r>
              <a:rPr lang="en-US" sz="1600" i="1" dirty="0" smtClean="0">
                <a:solidFill>
                  <a:schemeClr val="bg1"/>
                </a:solidFill>
              </a:rPr>
              <a:t>additional</a:t>
            </a:r>
            <a:r>
              <a:rPr lang="en-US" sz="1600" dirty="0" smtClean="0">
                <a:solidFill>
                  <a:schemeClr val="bg1"/>
                </a:solidFill>
              </a:rPr>
              <a:t> agencies participated in various discussions.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8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“Total Lightning”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4572000" cy="205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FF99"/>
                </a:solidFill>
              </a:rPr>
              <a:t>Most familiar is Cloud-to-ground (CG):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point locations at ground level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Uses certain types of electromagnetic field sensors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Can directly impact more people</a:t>
            </a:r>
          </a:p>
        </p:txBody>
      </p:sp>
      <p:pic>
        <p:nvPicPr>
          <p:cNvPr id="5" name="Picture 2" descr="http://weather.msfc.nasa.gov/sport/lma/images/networkCompa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65" y="1570797"/>
            <a:ext cx="333375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962400"/>
            <a:ext cx="8153400" cy="247153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FF99"/>
                </a:solidFill>
              </a:rPr>
              <a:t>Total Lightning: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uses a different kind of sensor to obtain step charge release locations for all flashes (not just CG)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Location is in full 3 dimensions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More difficult to sense with ‘sufficient’ accuracy – need more sensors</a:t>
            </a:r>
          </a:p>
          <a:p>
            <a:pPr lvl="1"/>
            <a:r>
              <a:rPr lang="en-US" dirty="0" smtClean="0">
                <a:solidFill>
                  <a:srgbClr val="FFFF99"/>
                </a:solidFill>
              </a:rPr>
              <a:t>Less direct societal impact to people, but can be used indirectly, perhaps with significant value</a:t>
            </a:r>
          </a:p>
          <a:p>
            <a:endParaRPr lang="en-US" dirty="0" smtClean="0">
              <a:solidFill>
                <a:srgbClr val="FFFF99"/>
              </a:solidFill>
            </a:endParaRPr>
          </a:p>
          <a:p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68851" y="6462309"/>
            <a:ext cx="655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(Image borrowed from http://weather.msfc.nasa.gov/sport/lma/)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Sensors: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Lightning Mapping Array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99"/>
                </a:solidFill>
              </a:rPr>
              <a:t>Predominant sensor array type used by this project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Uses time of arrival and </a:t>
            </a:r>
            <a:r>
              <a:rPr lang="en-US" dirty="0" err="1" smtClean="0">
                <a:solidFill>
                  <a:srgbClr val="FFFF99"/>
                </a:solidFill>
              </a:rPr>
              <a:t>multilateration</a:t>
            </a:r>
            <a:r>
              <a:rPr lang="en-US" dirty="0" smtClean="0">
                <a:solidFill>
                  <a:srgbClr val="FFFF99"/>
                </a:solidFill>
              </a:rPr>
              <a:t> to locate step charges</a:t>
            </a:r>
            <a:endParaRPr lang="en-US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3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Sensors: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Lightning Mapping Array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87" y="1524000"/>
            <a:ext cx="3048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99"/>
                </a:solidFill>
              </a:rPr>
              <a:t>NALMA example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Sensor distribution and ‘effective’ domain</a:t>
            </a:r>
          </a:p>
        </p:txBody>
      </p:sp>
      <p:pic>
        <p:nvPicPr>
          <p:cNvPr id="1028" name="Picture 4" descr="http://weather.msfc.nasa.gov/sport/lma/images/lma_coverag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350" y="1447800"/>
            <a:ext cx="31242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eather.msfc.nasa.gov/sport/lma/images/lma_networ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352800"/>
            <a:ext cx="2914650" cy="291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68851" y="6462309"/>
            <a:ext cx="655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(Images borrowed from http://weather.msfc.nasa.gov/sport/lma/)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0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Summary of Previous Research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46174" y="648413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contents borrowed from Schultz (</a:t>
            </a:r>
            <a:r>
              <a:rPr lang="en-US" dirty="0" err="1" smtClean="0"/>
              <a:t>UofAH</a:t>
            </a:r>
            <a:r>
              <a:rPr lang="en-US" dirty="0" smtClean="0"/>
              <a:t>) presentation.</a:t>
            </a:r>
            <a:endParaRPr lang="en-US" dirty="0"/>
          </a:p>
        </p:txBody>
      </p:sp>
      <p:graphicFrame>
        <p:nvGraphicFramePr>
          <p:cNvPr id="10" name="Group 10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25685948"/>
              </p:ext>
            </p:extLst>
          </p:nvPr>
        </p:nvGraphicFramePr>
        <p:xfrm>
          <a:off x="4495801" y="3810000"/>
          <a:ext cx="4343399" cy="2519363"/>
        </p:xfrm>
        <a:graphic>
          <a:graphicData uri="http://schemas.openxmlformats.org/drawingml/2006/table">
            <a:tbl>
              <a:tblPr/>
              <a:tblGrid>
                <a:gridCol w="1541207"/>
                <a:gridCol w="700548"/>
                <a:gridCol w="700548"/>
                <a:gridCol w="700548"/>
                <a:gridCol w="70054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Algorithm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FAR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HSS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Gatlin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Gatlin 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cs typeface="Arial" charset="0"/>
                        </a:rPr>
                        <a:t>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Threshold 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72%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49%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0.66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Threshold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7"/>
          <p:cNvSpPr txBox="1">
            <a:spLocks noChangeArrowheads="1"/>
          </p:cNvSpPr>
          <p:nvPr/>
        </p:nvSpPr>
        <p:spPr>
          <a:xfrm>
            <a:off x="1" y="1607338"/>
            <a:ext cx="40386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000" b="1" dirty="0" smtClean="0">
                <a:solidFill>
                  <a:srgbClr val="FFC000"/>
                </a:solidFill>
              </a:rPr>
              <a:t>Schultz et al. (2009), JAMC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Six separate lightning jump configurations tested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Case study expansion: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chemeClr val="bg2"/>
                </a:solidFill>
              </a:rPr>
              <a:t>107 T-storms analyzed</a:t>
            </a:r>
          </a:p>
          <a:p>
            <a:pPr marL="976313" lvl="2">
              <a:lnSpc>
                <a:spcPct val="80000"/>
              </a:lnSpc>
            </a:pPr>
            <a:r>
              <a:rPr lang="en-US" sz="1800" dirty="0" smtClean="0">
                <a:solidFill>
                  <a:schemeClr val="bg2"/>
                </a:solidFill>
              </a:rPr>
              <a:t>38 severe</a:t>
            </a:r>
          </a:p>
          <a:p>
            <a:pPr marL="976313" lvl="2">
              <a:lnSpc>
                <a:spcPct val="80000"/>
              </a:lnSpc>
            </a:pPr>
            <a:r>
              <a:rPr lang="en-US" sz="1800" dirty="0" smtClean="0">
                <a:solidFill>
                  <a:schemeClr val="bg2"/>
                </a:solidFill>
              </a:rPr>
              <a:t>69 non-severe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The “2</a:t>
            </a:r>
            <a:r>
              <a:rPr lang="el-GR" sz="2000" dirty="0" smtClean="0">
                <a:solidFill>
                  <a:schemeClr val="bg2"/>
                </a:solidFill>
                <a:cs typeface="Arial" charset="0"/>
              </a:rPr>
              <a:t>σ</a:t>
            </a:r>
            <a:r>
              <a:rPr lang="en-US" sz="2000" dirty="0" smtClean="0">
                <a:solidFill>
                  <a:schemeClr val="bg2"/>
                </a:solidFill>
                <a:cs typeface="Arial" charset="0"/>
              </a:rPr>
              <a:t>” configuration yielded best results  </a:t>
            </a:r>
          </a:p>
          <a:p>
            <a:pPr lvl="1">
              <a:lnSpc>
                <a:spcPct val="80000"/>
              </a:lnSpc>
            </a:pPr>
            <a:r>
              <a:rPr lang="en-US" sz="1800" b="1" dirty="0" smtClean="0">
                <a:solidFill>
                  <a:srgbClr val="FFCCCC"/>
                </a:solidFill>
                <a:cs typeface="Arial" charset="0"/>
              </a:rPr>
              <a:t>FAR even better i.e.,15% lower (Barnes et al. 2007)</a:t>
            </a:r>
          </a:p>
          <a:p>
            <a:pPr marL="976313" lvl="2">
              <a:lnSpc>
                <a:spcPct val="80000"/>
              </a:lnSpc>
            </a:pPr>
            <a:r>
              <a:rPr lang="en-US" sz="1800" dirty="0" smtClean="0">
                <a:solidFill>
                  <a:schemeClr val="bg2"/>
                </a:solidFill>
                <a:cs typeface="Arial" charset="0"/>
              </a:rPr>
              <a:t>Caveat:  Large difference in sample sizes, more cases are needed to finalize result.</a:t>
            </a:r>
            <a:endParaRPr lang="en-US" sz="1800" dirty="0">
              <a:solidFill>
                <a:schemeClr val="bg2"/>
              </a:solidFill>
              <a:cs typeface="Arial" charset="0"/>
            </a:endParaRPr>
          </a:p>
        </p:txBody>
      </p: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3047999" y="1828800"/>
            <a:ext cx="4038600" cy="1449388"/>
            <a:chOff x="3089835" y="1371600"/>
            <a:chExt cx="2929965" cy="1449388"/>
          </a:xfrm>
        </p:grpSpPr>
        <p:sp>
          <p:nvSpPr>
            <p:cNvPr id="14" name="Rectangle 103"/>
            <p:cNvSpPr>
              <a:spLocks noChangeArrowheads="1"/>
            </p:cNvSpPr>
            <p:nvPr/>
          </p:nvSpPr>
          <p:spPr bwMode="auto">
            <a:xfrm>
              <a:off x="3810000" y="1371600"/>
              <a:ext cx="2133600" cy="14478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bg2"/>
                </a:solidFill>
                <a:latin typeface="Rockwell" pitchFamily="18" charset="0"/>
              </a:endParaRPr>
            </a:p>
          </p:txBody>
        </p:sp>
        <p:sp>
          <p:nvSpPr>
            <p:cNvPr id="15" name="Text Box 101"/>
            <p:cNvSpPr txBox="1">
              <a:spLocks noChangeArrowheads="1"/>
            </p:cNvSpPr>
            <p:nvPr/>
          </p:nvSpPr>
          <p:spPr bwMode="auto">
            <a:xfrm>
              <a:off x="3810000" y="1447800"/>
              <a:ext cx="2209800" cy="1373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ckwell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 dirty="0">
                  <a:solidFill>
                    <a:schemeClr val="bg2"/>
                  </a:solidFill>
                </a:rPr>
                <a:t>Thunderstorm breakdown:</a:t>
              </a:r>
            </a:p>
            <a:p>
              <a:pPr>
                <a:spcBef>
                  <a:spcPct val="50000"/>
                </a:spcBef>
              </a:pPr>
              <a:r>
                <a:rPr lang="en-US" sz="1200" b="1" dirty="0">
                  <a:solidFill>
                    <a:schemeClr val="bg2"/>
                  </a:solidFill>
                </a:rPr>
                <a:t>North Alabama – 83 storms</a:t>
              </a:r>
            </a:p>
            <a:p>
              <a:pPr>
                <a:spcBef>
                  <a:spcPct val="50000"/>
                </a:spcBef>
              </a:pPr>
              <a:r>
                <a:rPr lang="en-US" sz="1200" b="1" dirty="0">
                  <a:solidFill>
                    <a:schemeClr val="bg2"/>
                  </a:solidFill>
                </a:rPr>
                <a:t>Washington D.C. – 2 storms</a:t>
              </a:r>
            </a:p>
            <a:p>
              <a:pPr>
                <a:spcBef>
                  <a:spcPct val="50000"/>
                </a:spcBef>
              </a:pPr>
              <a:r>
                <a:rPr lang="en-US" sz="1200" b="1" dirty="0">
                  <a:solidFill>
                    <a:schemeClr val="bg2"/>
                  </a:solidFill>
                </a:rPr>
                <a:t>Houston TX – 13 storms</a:t>
              </a:r>
            </a:p>
            <a:p>
              <a:pPr>
                <a:spcBef>
                  <a:spcPct val="50000"/>
                </a:spcBef>
              </a:pPr>
              <a:r>
                <a:rPr lang="en-US" sz="1200" b="1" dirty="0">
                  <a:solidFill>
                    <a:schemeClr val="bg2"/>
                  </a:solidFill>
                </a:rPr>
                <a:t>Dallas – 9 storms</a:t>
              </a:r>
            </a:p>
          </p:txBody>
        </p:sp>
        <p:sp>
          <p:nvSpPr>
            <p:cNvPr id="16" name="Line 104"/>
            <p:cNvSpPr>
              <a:spLocks noChangeShapeType="1"/>
            </p:cNvSpPr>
            <p:nvPr/>
          </p:nvSpPr>
          <p:spPr bwMode="auto">
            <a:xfrm flipV="1">
              <a:off x="3089835" y="1981200"/>
              <a:ext cx="720164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18" name="Line 104"/>
          <p:cNvSpPr>
            <a:spLocks noChangeShapeType="1"/>
          </p:cNvSpPr>
          <p:nvPr/>
        </p:nvSpPr>
        <p:spPr bwMode="auto">
          <a:xfrm>
            <a:off x="3733800" y="4838700"/>
            <a:ext cx="609600" cy="1905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3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Summary of Previous Research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3713" y="648413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contents borrowed from Schultz (</a:t>
            </a:r>
            <a:r>
              <a:rPr lang="en-US" dirty="0" err="1" smtClean="0"/>
              <a:t>UofAH</a:t>
            </a:r>
            <a:r>
              <a:rPr lang="en-US" dirty="0" smtClean="0"/>
              <a:t>) presentation.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219201"/>
            <a:ext cx="7643604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C000"/>
                </a:solidFill>
              </a:rPr>
              <a:t>Schultz et al. 2011, WAF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Expanded to 711 thunderstorms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255 severe, 456 non severe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Primarily from N. Alabama (555)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Also included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Washington D.C. (109)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Oklahoma (25)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STEPS (22)</a:t>
            </a:r>
          </a:p>
          <a:p>
            <a:pPr lvl="2">
              <a:lnSpc>
                <a:spcPct val="90000"/>
              </a:lnSpc>
              <a:buFont typeface="Arial" charset="0"/>
              <a:buNone/>
            </a:pPr>
            <a:endParaRPr lang="en-US" sz="2000" dirty="0" smtClean="0"/>
          </a:p>
          <a:p>
            <a:pPr lvl="2">
              <a:lnSpc>
                <a:spcPct val="90000"/>
              </a:lnSpc>
            </a:pPr>
            <a:endParaRPr lang="en-US" sz="2000" dirty="0" smtClean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46" y="4367212"/>
            <a:ext cx="87725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46" y="4467224"/>
            <a:ext cx="8763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895600" y="5512143"/>
            <a:ext cx="685800" cy="266700"/>
          </a:xfrm>
          <a:prstGeom prst="rect">
            <a:avLst/>
          </a:pr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1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Summary of Previous Research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FF99"/>
                </a:solidFill>
              </a:rPr>
              <a:t>The performance of using a 2</a:t>
            </a:r>
            <a:r>
              <a:rPr lang="el-GR" dirty="0" smtClean="0">
                <a:solidFill>
                  <a:srgbClr val="FFFF99"/>
                </a:solidFill>
              </a:rPr>
              <a:t>σ</a:t>
            </a:r>
            <a:r>
              <a:rPr lang="en-US" dirty="0" smtClean="0">
                <a:solidFill>
                  <a:srgbClr val="FFFF99"/>
                </a:solidFill>
              </a:rPr>
              <a:t> Lightning Jump as an indicator of severe weather looked </a:t>
            </a:r>
            <a:r>
              <a:rPr lang="en-US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very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FF99"/>
                </a:solidFill>
              </a:rPr>
              <a:t>promising (looking at POD, FAR, CSI)! </a:t>
            </a:r>
            <a:r>
              <a:rPr lang="en-US" b="1" i="1" dirty="0" smtClean="0">
                <a:solidFill>
                  <a:srgbClr val="FFFF99"/>
                </a:solidFill>
              </a:rPr>
              <a:t>But</a:t>
            </a:r>
            <a:r>
              <a:rPr lang="en-US" dirty="0" smtClean="0">
                <a:solidFill>
                  <a:srgbClr val="FFFF99"/>
                </a:solidFill>
              </a:rPr>
              <a:t> . . .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The Schultz studies were significantly </a:t>
            </a:r>
            <a:r>
              <a:rPr lang="en-US" i="1" dirty="0" smtClean="0">
                <a:solidFill>
                  <a:srgbClr val="FFFF99"/>
                </a:solidFill>
                <a:latin typeface="Century" pitchFamily="18" charset="0"/>
              </a:rPr>
              <a:t>manually</a:t>
            </a:r>
            <a:r>
              <a:rPr lang="en-US" dirty="0" smtClean="0">
                <a:solidFill>
                  <a:srgbClr val="FFFF99"/>
                </a:solidFill>
              </a:rPr>
              <a:t> </a:t>
            </a:r>
            <a:r>
              <a:rPr lang="en-US" dirty="0" err="1" smtClean="0">
                <a:solidFill>
                  <a:srgbClr val="FFFF99"/>
                </a:solidFill>
              </a:rPr>
              <a:t>QCed</a:t>
            </a:r>
            <a:r>
              <a:rPr lang="en-US" dirty="0" smtClean="0">
                <a:solidFill>
                  <a:srgbClr val="FFFF99"/>
                </a:solidFill>
              </a:rPr>
              <a:t>, for things like consistent and meteorologically sound storm cell identifications.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The Schultz studies also did not do a direct comparison to hoe NWS warnings performed </a:t>
            </a:r>
            <a:r>
              <a:rPr lang="en-US" b="1" dirty="0" smtClean="0">
                <a:solidFill>
                  <a:srgbClr val="FFCCCC"/>
                </a:solidFill>
              </a:rPr>
              <a:t>for the same storms</a:t>
            </a:r>
            <a:r>
              <a:rPr lang="en-US" dirty="0" smtClean="0">
                <a:solidFill>
                  <a:srgbClr val="FFFF99"/>
                </a:solidFill>
              </a:rPr>
              <a:t>.</a:t>
            </a:r>
          </a:p>
          <a:p>
            <a:r>
              <a:rPr lang="en-US" dirty="0" smtClean="0">
                <a:solidFill>
                  <a:srgbClr val="FFFF99"/>
                </a:solidFill>
              </a:rPr>
              <a:t>How would this approach fare in an operational environment, where forecasters do not have the luxury of baby-sitting the algorithms?</a:t>
            </a:r>
          </a:p>
        </p:txBody>
      </p:sp>
    </p:spTree>
    <p:extLst>
      <p:ext uri="{BB962C8B-B14F-4D97-AF65-F5344CB8AC3E}">
        <p14:creationId xmlns:p14="http://schemas.microsoft.com/office/powerpoint/2010/main" val="423174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5029</TotalTime>
  <Words>1299</Words>
  <Application>Microsoft Office PowerPoint</Application>
  <PresentationFormat>On-screen Show (4:3)</PresentationFormat>
  <Paragraphs>202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Lightning Jump Evaluation RITT Presentation Tom Filiaggi (NWS – MDL) 12/18/13</vt:lpstr>
      <vt:lpstr>Agenda</vt:lpstr>
      <vt:lpstr>Team Primary Members</vt:lpstr>
      <vt:lpstr>“Total Lightning”</vt:lpstr>
      <vt:lpstr>Sensors: Lightning Mapping Array</vt:lpstr>
      <vt:lpstr>Sensors: Lightning Mapping Array</vt:lpstr>
      <vt:lpstr>Summary of Previous Research</vt:lpstr>
      <vt:lpstr>Summary of Previous Research</vt:lpstr>
      <vt:lpstr>Summary of Previous Research</vt:lpstr>
      <vt:lpstr>Current Project</vt:lpstr>
      <vt:lpstr>Current Project</vt:lpstr>
      <vt:lpstr>Analysis</vt:lpstr>
      <vt:lpstr>Analysis</vt:lpstr>
      <vt:lpstr>Analysis: FAR Differences</vt:lpstr>
      <vt:lpstr>Future Work</vt:lpstr>
      <vt:lpstr>The End</vt:lpstr>
      <vt:lpstr>Graphics: Methodology</vt:lpstr>
      <vt:lpstr>Graphics: Data Integrity</vt:lpstr>
      <vt:lpstr>Graphics: Variational Analysis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Lightning Jump</dc:title>
  <dc:creator>filiaggi</dc:creator>
  <cp:lastModifiedBy>Tom Filiaggi</cp:lastModifiedBy>
  <cp:revision>63</cp:revision>
  <dcterms:created xsi:type="dcterms:W3CDTF">2012-11-16T17:35:12Z</dcterms:created>
  <dcterms:modified xsi:type="dcterms:W3CDTF">2013-12-12T22:35:01Z</dcterms:modified>
</cp:coreProperties>
</file>