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76" r:id="rId6"/>
    <p:sldId id="269" r:id="rId7"/>
    <p:sldId id="271" r:id="rId8"/>
    <p:sldId id="272" r:id="rId9"/>
    <p:sldId id="273" r:id="rId10"/>
    <p:sldId id="274" r:id="rId11"/>
    <p:sldId id="275" r:id="rId12"/>
    <p:sldId id="278" r:id="rId13"/>
    <p:sldId id="261" r:id="rId14"/>
    <p:sldId id="262" r:id="rId15"/>
    <p:sldId id="264" r:id="rId16"/>
    <p:sldId id="277" r:id="rId17"/>
    <p:sldId id="265"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9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2C5B2-7750-43AA-BAA5-335C5DAA677F}" type="datetimeFigureOut">
              <a:rPr lang="en-US" smtClean="0"/>
              <a:t>11/26/2012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63BDD-CFD4-40B4-AA08-0DADB44E5EC5}" type="slidenum">
              <a:rPr lang="en-US" smtClean="0"/>
              <a:t>‹#›</a:t>
            </a:fld>
            <a:endParaRPr lang="en-US"/>
          </a:p>
        </p:txBody>
      </p:sp>
    </p:spTree>
    <p:extLst>
      <p:ext uri="{BB962C8B-B14F-4D97-AF65-F5344CB8AC3E}">
        <p14:creationId xmlns:p14="http://schemas.microsoft.com/office/powerpoint/2010/main" val="275526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B30736-D495-4041-8C7B-E54646BD86EF}"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580DC-C3E3-4EA9-9D38-8E23A94C6C4F}" type="slidenum">
              <a:rPr lang="en-US" smtClean="0"/>
              <a:t>‹#›</a:t>
            </a:fld>
            <a:endParaRPr lang="en-US"/>
          </a:p>
        </p:txBody>
      </p:sp>
    </p:spTree>
    <p:extLst>
      <p:ext uri="{BB962C8B-B14F-4D97-AF65-F5344CB8AC3E}">
        <p14:creationId xmlns:p14="http://schemas.microsoft.com/office/powerpoint/2010/main" val="3880731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30736-D495-4041-8C7B-E54646BD86EF}"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580DC-C3E3-4EA9-9D38-8E23A94C6C4F}" type="slidenum">
              <a:rPr lang="en-US" smtClean="0"/>
              <a:t>‹#›</a:t>
            </a:fld>
            <a:endParaRPr lang="en-US"/>
          </a:p>
        </p:txBody>
      </p:sp>
    </p:spTree>
    <p:extLst>
      <p:ext uri="{BB962C8B-B14F-4D97-AF65-F5344CB8AC3E}">
        <p14:creationId xmlns:p14="http://schemas.microsoft.com/office/powerpoint/2010/main" val="34003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30736-D495-4041-8C7B-E54646BD86EF}"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580DC-C3E3-4EA9-9D38-8E23A94C6C4F}" type="slidenum">
              <a:rPr lang="en-US" smtClean="0"/>
              <a:t>‹#›</a:t>
            </a:fld>
            <a:endParaRPr lang="en-US"/>
          </a:p>
        </p:txBody>
      </p:sp>
    </p:spTree>
    <p:extLst>
      <p:ext uri="{BB962C8B-B14F-4D97-AF65-F5344CB8AC3E}">
        <p14:creationId xmlns:p14="http://schemas.microsoft.com/office/powerpoint/2010/main" val="414262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30736-D495-4041-8C7B-E54646BD86EF}"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580DC-C3E3-4EA9-9D38-8E23A94C6C4F}" type="slidenum">
              <a:rPr lang="en-US" smtClean="0"/>
              <a:t>‹#›</a:t>
            </a:fld>
            <a:endParaRPr lang="en-US"/>
          </a:p>
        </p:txBody>
      </p:sp>
    </p:spTree>
    <p:extLst>
      <p:ext uri="{BB962C8B-B14F-4D97-AF65-F5344CB8AC3E}">
        <p14:creationId xmlns:p14="http://schemas.microsoft.com/office/powerpoint/2010/main" val="39034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30736-D495-4041-8C7B-E54646BD86EF}"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580DC-C3E3-4EA9-9D38-8E23A94C6C4F}" type="slidenum">
              <a:rPr lang="en-US" smtClean="0"/>
              <a:t>‹#›</a:t>
            </a:fld>
            <a:endParaRPr lang="en-US"/>
          </a:p>
        </p:txBody>
      </p:sp>
    </p:spTree>
    <p:extLst>
      <p:ext uri="{BB962C8B-B14F-4D97-AF65-F5344CB8AC3E}">
        <p14:creationId xmlns:p14="http://schemas.microsoft.com/office/powerpoint/2010/main" val="374717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B30736-D495-4041-8C7B-E54646BD86EF}"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580DC-C3E3-4EA9-9D38-8E23A94C6C4F}" type="slidenum">
              <a:rPr lang="en-US" smtClean="0"/>
              <a:t>‹#›</a:t>
            </a:fld>
            <a:endParaRPr lang="en-US"/>
          </a:p>
        </p:txBody>
      </p:sp>
    </p:spTree>
    <p:extLst>
      <p:ext uri="{BB962C8B-B14F-4D97-AF65-F5344CB8AC3E}">
        <p14:creationId xmlns:p14="http://schemas.microsoft.com/office/powerpoint/2010/main" val="310582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30736-D495-4041-8C7B-E54646BD86EF}" type="datetimeFigureOut">
              <a:rPr lang="en-US" smtClean="0"/>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580DC-C3E3-4EA9-9D38-8E23A94C6C4F}" type="slidenum">
              <a:rPr lang="en-US" smtClean="0"/>
              <a:t>‹#›</a:t>
            </a:fld>
            <a:endParaRPr lang="en-US"/>
          </a:p>
        </p:txBody>
      </p:sp>
    </p:spTree>
    <p:extLst>
      <p:ext uri="{BB962C8B-B14F-4D97-AF65-F5344CB8AC3E}">
        <p14:creationId xmlns:p14="http://schemas.microsoft.com/office/powerpoint/2010/main" val="409630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B30736-D495-4041-8C7B-E54646BD86EF}" type="datetimeFigureOut">
              <a:rPr lang="en-US" smtClean="0"/>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580DC-C3E3-4EA9-9D38-8E23A94C6C4F}" type="slidenum">
              <a:rPr lang="en-US" smtClean="0"/>
              <a:t>‹#›</a:t>
            </a:fld>
            <a:endParaRPr lang="en-US"/>
          </a:p>
        </p:txBody>
      </p:sp>
    </p:spTree>
    <p:extLst>
      <p:ext uri="{BB962C8B-B14F-4D97-AF65-F5344CB8AC3E}">
        <p14:creationId xmlns:p14="http://schemas.microsoft.com/office/powerpoint/2010/main" val="221451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30736-D495-4041-8C7B-E54646BD86EF}" type="datetimeFigureOut">
              <a:rPr lang="en-US" smtClean="0"/>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580DC-C3E3-4EA9-9D38-8E23A94C6C4F}" type="slidenum">
              <a:rPr lang="en-US" smtClean="0"/>
              <a:t>‹#›</a:t>
            </a:fld>
            <a:endParaRPr lang="en-US"/>
          </a:p>
        </p:txBody>
      </p:sp>
    </p:spTree>
    <p:extLst>
      <p:ext uri="{BB962C8B-B14F-4D97-AF65-F5344CB8AC3E}">
        <p14:creationId xmlns:p14="http://schemas.microsoft.com/office/powerpoint/2010/main" val="78786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30736-D495-4041-8C7B-E54646BD86EF}"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580DC-C3E3-4EA9-9D38-8E23A94C6C4F}" type="slidenum">
              <a:rPr lang="en-US" smtClean="0"/>
              <a:t>‹#›</a:t>
            </a:fld>
            <a:endParaRPr lang="en-US"/>
          </a:p>
        </p:txBody>
      </p:sp>
    </p:spTree>
    <p:extLst>
      <p:ext uri="{BB962C8B-B14F-4D97-AF65-F5344CB8AC3E}">
        <p14:creationId xmlns:p14="http://schemas.microsoft.com/office/powerpoint/2010/main" val="186077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30736-D495-4041-8C7B-E54646BD86EF}"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580DC-C3E3-4EA9-9D38-8E23A94C6C4F}" type="slidenum">
              <a:rPr lang="en-US" smtClean="0"/>
              <a:t>‹#›</a:t>
            </a:fld>
            <a:endParaRPr lang="en-US"/>
          </a:p>
        </p:txBody>
      </p:sp>
    </p:spTree>
    <p:extLst>
      <p:ext uri="{BB962C8B-B14F-4D97-AF65-F5344CB8AC3E}">
        <p14:creationId xmlns:p14="http://schemas.microsoft.com/office/powerpoint/2010/main" val="75657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30736-D495-4041-8C7B-E54646BD86EF}" type="datetimeFigureOut">
              <a:rPr lang="en-US" smtClean="0"/>
              <a:t>11/26/2012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580DC-C3E3-4EA9-9D38-8E23A94C6C4F}" type="slidenum">
              <a:rPr lang="en-US" smtClean="0"/>
              <a:t>‹#›</a:t>
            </a:fld>
            <a:endParaRPr lang="en-US"/>
          </a:p>
        </p:txBody>
      </p:sp>
    </p:spTree>
    <p:extLst>
      <p:ext uri="{BB962C8B-B14F-4D97-AF65-F5344CB8AC3E}">
        <p14:creationId xmlns:p14="http://schemas.microsoft.com/office/powerpoint/2010/main" val="217411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chemeClr val="bg1"/>
                </a:solidFill>
              </a:rPr>
              <a:t>Lightning Jump Evaluation</a:t>
            </a:r>
            <a:br>
              <a:rPr lang="en-US" b="1" dirty="0" smtClean="0">
                <a:solidFill>
                  <a:schemeClr val="bg1"/>
                </a:solidFill>
              </a:rPr>
            </a:br>
            <a:r>
              <a:rPr lang="en-US" b="1" dirty="0" smtClean="0">
                <a:solidFill>
                  <a:schemeClr val="bg1"/>
                </a:solidFill>
              </a:rPr>
              <a:t>RITT Presentation</a:t>
            </a:r>
            <a:br>
              <a:rPr lang="en-US" b="1" dirty="0" smtClean="0">
                <a:solidFill>
                  <a:schemeClr val="bg1"/>
                </a:solidFill>
              </a:rPr>
            </a:br>
            <a:r>
              <a:rPr lang="en-US" sz="2000" b="1" dirty="0" smtClean="0">
                <a:solidFill>
                  <a:schemeClr val="bg1"/>
                </a:solidFill>
              </a:rPr>
              <a:t>Tom Filiaggi (NWS – MDL)</a:t>
            </a:r>
            <a:br>
              <a:rPr lang="en-US" sz="2000" b="1" dirty="0" smtClean="0">
                <a:solidFill>
                  <a:schemeClr val="bg1"/>
                </a:solidFill>
              </a:rPr>
            </a:br>
            <a:r>
              <a:rPr lang="en-US" sz="1400" b="1" dirty="0" smtClean="0">
                <a:solidFill>
                  <a:schemeClr val="bg1"/>
                </a:solidFill>
              </a:rPr>
              <a:t>11/28/12</a:t>
            </a:r>
            <a:endParaRPr lang="en-US" sz="1400" b="1" dirty="0">
              <a:solidFill>
                <a:schemeClr val="bg1"/>
              </a:solidFill>
            </a:endParaRPr>
          </a:p>
        </p:txBody>
      </p:sp>
      <p:sp>
        <p:nvSpPr>
          <p:cNvPr id="3" name="Subtitle 2"/>
          <p:cNvSpPr>
            <a:spLocks noGrp="1"/>
          </p:cNvSpPr>
          <p:nvPr>
            <p:ph type="subTitle" idx="1"/>
          </p:nvPr>
        </p:nvSpPr>
        <p:spPr/>
        <p:txBody>
          <a:bodyPr/>
          <a:lstStyle/>
          <a:p>
            <a:r>
              <a:rPr lang="en-US" dirty="0" smtClean="0">
                <a:solidFill>
                  <a:srgbClr val="FFFF00"/>
                </a:solidFill>
              </a:rPr>
              <a:t>Evaluation of “</a:t>
            </a:r>
            <a:r>
              <a:rPr lang="en-US" b="1" dirty="0" smtClean="0">
                <a:solidFill>
                  <a:srgbClr val="FFFF00"/>
                </a:solidFill>
              </a:rPr>
              <a:t>2</a:t>
            </a:r>
            <a:r>
              <a:rPr lang="el-GR" b="1" dirty="0" smtClean="0">
                <a:solidFill>
                  <a:srgbClr val="FFFF00"/>
                </a:solidFill>
              </a:rPr>
              <a:t>σ</a:t>
            </a:r>
            <a:r>
              <a:rPr lang="en-US" dirty="0" smtClean="0">
                <a:solidFill>
                  <a:srgbClr val="FFFF00"/>
                </a:solidFill>
              </a:rPr>
              <a:t>” as Predictor for Severe Weather</a:t>
            </a:r>
            <a:endParaRPr lang="en-US" dirty="0">
              <a:solidFill>
                <a:srgbClr val="FFFF00"/>
              </a:solidFill>
            </a:endParaRPr>
          </a:p>
        </p:txBody>
      </p:sp>
    </p:spTree>
    <p:extLst>
      <p:ext uri="{BB962C8B-B14F-4D97-AF65-F5344CB8AC3E}">
        <p14:creationId xmlns:p14="http://schemas.microsoft.com/office/powerpoint/2010/main" val="3730855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Summary of Previous Research</a:t>
            </a:r>
            <a:endParaRPr lang="en-US" b="1" dirty="0">
              <a:solidFill>
                <a:schemeClr val="bg1"/>
              </a:solidFill>
            </a:endParaRPr>
          </a:p>
        </p:txBody>
      </p:sp>
      <p:sp>
        <p:nvSpPr>
          <p:cNvPr id="17" name="TextBox 16"/>
          <p:cNvSpPr txBox="1"/>
          <p:nvPr/>
        </p:nvSpPr>
        <p:spPr>
          <a:xfrm>
            <a:off x="3203713" y="6484138"/>
            <a:ext cx="5943600" cy="369332"/>
          </a:xfrm>
          <a:prstGeom prst="rect">
            <a:avLst/>
          </a:prstGeom>
          <a:noFill/>
        </p:spPr>
        <p:txBody>
          <a:bodyPr wrap="square" rtlCol="0">
            <a:spAutoFit/>
          </a:bodyPr>
          <a:lstStyle/>
          <a:p>
            <a:r>
              <a:rPr lang="en-US" dirty="0" smtClean="0"/>
              <a:t>Slide contents borrowed from Schultz (</a:t>
            </a:r>
            <a:r>
              <a:rPr lang="en-US" dirty="0" err="1" smtClean="0"/>
              <a:t>UofAH</a:t>
            </a:r>
            <a:r>
              <a:rPr lang="en-US" dirty="0" smtClean="0"/>
              <a:t>) presentation.</a:t>
            </a:r>
            <a:endParaRPr lang="en-US" dirty="0"/>
          </a:p>
        </p:txBody>
      </p:sp>
      <p:sp>
        <p:nvSpPr>
          <p:cNvPr id="10" name="Rectangle 3"/>
          <p:cNvSpPr>
            <a:spLocks noGrp="1" noChangeArrowheads="1"/>
          </p:cNvSpPr>
          <p:nvPr>
            <p:ph idx="1"/>
          </p:nvPr>
        </p:nvSpPr>
        <p:spPr>
          <a:xfrm>
            <a:off x="1066800" y="1219201"/>
            <a:ext cx="7643604" cy="4876800"/>
          </a:xfrm>
        </p:spPr>
        <p:txBody>
          <a:bodyPr/>
          <a:lstStyle/>
          <a:p>
            <a:pPr>
              <a:lnSpc>
                <a:spcPct val="90000"/>
              </a:lnSpc>
            </a:pPr>
            <a:r>
              <a:rPr lang="en-US" b="1" dirty="0" smtClean="0">
                <a:solidFill>
                  <a:srgbClr val="FFC000"/>
                </a:solidFill>
              </a:rPr>
              <a:t>Schultz et al. 2011, WAF</a:t>
            </a:r>
          </a:p>
          <a:p>
            <a:pPr>
              <a:lnSpc>
                <a:spcPct val="90000"/>
              </a:lnSpc>
            </a:pPr>
            <a:r>
              <a:rPr lang="en-US" sz="2000" dirty="0" smtClean="0">
                <a:solidFill>
                  <a:schemeClr val="bg2"/>
                </a:solidFill>
              </a:rPr>
              <a:t>Expanded to 711 thunderstorms</a:t>
            </a:r>
          </a:p>
          <a:p>
            <a:pPr lvl="1">
              <a:lnSpc>
                <a:spcPct val="90000"/>
              </a:lnSpc>
            </a:pPr>
            <a:r>
              <a:rPr lang="en-US" sz="2000" dirty="0" smtClean="0">
                <a:solidFill>
                  <a:schemeClr val="bg2"/>
                </a:solidFill>
              </a:rPr>
              <a:t>255 severe, 456 non severe</a:t>
            </a:r>
          </a:p>
          <a:p>
            <a:pPr lvl="1">
              <a:lnSpc>
                <a:spcPct val="90000"/>
              </a:lnSpc>
            </a:pPr>
            <a:r>
              <a:rPr lang="en-US" sz="2000" dirty="0" smtClean="0">
                <a:solidFill>
                  <a:schemeClr val="bg2"/>
                </a:solidFill>
              </a:rPr>
              <a:t>Primarily from N. Alabama (555)</a:t>
            </a:r>
          </a:p>
          <a:p>
            <a:pPr lvl="1">
              <a:lnSpc>
                <a:spcPct val="90000"/>
              </a:lnSpc>
            </a:pPr>
            <a:r>
              <a:rPr lang="en-US" sz="2000" dirty="0" smtClean="0">
                <a:solidFill>
                  <a:schemeClr val="bg2"/>
                </a:solidFill>
              </a:rPr>
              <a:t>Also included</a:t>
            </a:r>
          </a:p>
          <a:p>
            <a:pPr lvl="2">
              <a:lnSpc>
                <a:spcPct val="90000"/>
              </a:lnSpc>
            </a:pPr>
            <a:r>
              <a:rPr lang="en-US" sz="2000" dirty="0" smtClean="0">
                <a:solidFill>
                  <a:schemeClr val="bg2"/>
                </a:solidFill>
              </a:rPr>
              <a:t>Washington D.C. (109)</a:t>
            </a:r>
          </a:p>
          <a:p>
            <a:pPr lvl="2">
              <a:lnSpc>
                <a:spcPct val="90000"/>
              </a:lnSpc>
            </a:pPr>
            <a:r>
              <a:rPr lang="en-US" sz="2000" dirty="0" smtClean="0">
                <a:solidFill>
                  <a:schemeClr val="bg2"/>
                </a:solidFill>
              </a:rPr>
              <a:t>Oklahoma (25)</a:t>
            </a:r>
          </a:p>
          <a:p>
            <a:pPr lvl="2">
              <a:lnSpc>
                <a:spcPct val="90000"/>
              </a:lnSpc>
            </a:pPr>
            <a:r>
              <a:rPr lang="en-US" sz="2000" dirty="0" smtClean="0">
                <a:solidFill>
                  <a:schemeClr val="bg2"/>
                </a:solidFill>
              </a:rPr>
              <a:t>STEPS (22)</a:t>
            </a:r>
          </a:p>
          <a:p>
            <a:pPr lvl="2">
              <a:lnSpc>
                <a:spcPct val="90000"/>
              </a:lnSpc>
              <a:buFont typeface="Arial" charset="0"/>
              <a:buNone/>
            </a:pPr>
            <a:endParaRPr lang="en-US" sz="2000" dirty="0" smtClean="0"/>
          </a:p>
          <a:p>
            <a:pPr lvl="2">
              <a:lnSpc>
                <a:spcPct val="90000"/>
              </a:lnSpc>
            </a:pPr>
            <a:endParaRPr lang="en-US" sz="2000" dirty="0" smtClean="0"/>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46" y="4367212"/>
            <a:ext cx="87725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46" y="4467224"/>
            <a:ext cx="8763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71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Summary of Previous Research</a:t>
            </a:r>
            <a:endParaRPr lang="en-US" b="1" dirty="0">
              <a:solidFill>
                <a:schemeClr val="bg1"/>
              </a:solidFill>
            </a:endParaRPr>
          </a:p>
        </p:txBody>
      </p:sp>
      <p:sp>
        <p:nvSpPr>
          <p:cNvPr id="3" name="Content Placeholder 2"/>
          <p:cNvSpPr>
            <a:spLocks noGrp="1"/>
          </p:cNvSpPr>
          <p:nvPr>
            <p:ph idx="1"/>
          </p:nvPr>
        </p:nvSpPr>
        <p:spPr>
          <a:xfrm>
            <a:off x="883444" y="1219201"/>
            <a:ext cx="7543800" cy="914400"/>
          </a:xfrm>
        </p:spPr>
        <p:txBody>
          <a:bodyPr>
            <a:normAutofit/>
          </a:bodyPr>
          <a:lstStyle/>
          <a:p>
            <a:r>
              <a:rPr lang="en-US" dirty="0" smtClean="0">
                <a:solidFill>
                  <a:srgbClr val="FFFF99"/>
                </a:solidFill>
              </a:rPr>
              <a:t>Remember . . .</a:t>
            </a:r>
          </a:p>
        </p:txBody>
      </p:sp>
      <p:sp>
        <p:nvSpPr>
          <p:cNvPr id="4" name="Content Placeholder 2"/>
          <p:cNvSpPr txBox="1">
            <a:spLocks/>
          </p:cNvSpPr>
          <p:nvPr/>
        </p:nvSpPr>
        <p:spPr>
          <a:xfrm>
            <a:off x="464344" y="1770501"/>
            <a:ext cx="4038600" cy="4525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66FF66"/>
                </a:solidFill>
              </a:rPr>
              <a:t>The LJA Can:</a:t>
            </a:r>
          </a:p>
          <a:p>
            <a:pPr lvl="1"/>
            <a:r>
              <a:rPr lang="en-US" dirty="0" smtClean="0">
                <a:solidFill>
                  <a:schemeClr val="bg2"/>
                </a:solidFill>
              </a:rPr>
              <a:t>Indicate when an updraft is strengthening or weakening on shorter timescales than current radar and satellite</a:t>
            </a:r>
          </a:p>
          <a:p>
            <a:pPr lvl="1"/>
            <a:r>
              <a:rPr lang="en-US" dirty="0" smtClean="0">
                <a:solidFill>
                  <a:schemeClr val="bg2"/>
                </a:solidFill>
              </a:rPr>
              <a:t>Identify when severe or hazardous weather potential has increased</a:t>
            </a:r>
          </a:p>
          <a:p>
            <a:pPr lvl="1"/>
            <a:r>
              <a:rPr lang="en-US" dirty="0" smtClean="0">
                <a:solidFill>
                  <a:schemeClr val="bg2"/>
                </a:solidFill>
              </a:rPr>
              <a:t>“Tip the scales” on whether or not to issue a severe warning</a:t>
            </a:r>
            <a:endParaRPr lang="en-US" dirty="0">
              <a:solidFill>
                <a:schemeClr val="bg2"/>
              </a:solidFill>
            </a:endParaRPr>
          </a:p>
        </p:txBody>
      </p:sp>
      <p:sp>
        <p:nvSpPr>
          <p:cNvPr id="5" name="Content Placeholder 3"/>
          <p:cNvSpPr txBox="1">
            <a:spLocks/>
          </p:cNvSpPr>
          <p:nvPr/>
        </p:nvSpPr>
        <p:spPr>
          <a:xfrm>
            <a:off x="4655344" y="1770501"/>
            <a:ext cx="4038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0000"/>
                </a:solidFill>
              </a:rPr>
              <a:t>The LJA Cannot:</a:t>
            </a:r>
          </a:p>
          <a:p>
            <a:pPr lvl="1"/>
            <a:r>
              <a:rPr lang="en-US" dirty="0" smtClean="0">
                <a:solidFill>
                  <a:schemeClr val="bg2"/>
                </a:solidFill>
              </a:rPr>
              <a:t>Predict severe weather potential in every severe storm environment.</a:t>
            </a:r>
          </a:p>
          <a:p>
            <a:pPr lvl="1"/>
            <a:r>
              <a:rPr lang="en-US" dirty="0" smtClean="0">
                <a:solidFill>
                  <a:schemeClr val="bg2"/>
                </a:solidFill>
              </a:rPr>
              <a:t>Discern severe weather types</a:t>
            </a:r>
          </a:p>
          <a:p>
            <a:pPr lvl="2"/>
            <a:r>
              <a:rPr lang="en-US" dirty="0" smtClean="0">
                <a:solidFill>
                  <a:schemeClr val="bg2"/>
                </a:solidFill>
              </a:rPr>
              <a:t>i.e., a certain jump does not mean there will be a certain type of severe weather</a:t>
            </a:r>
          </a:p>
          <a:p>
            <a:pPr lvl="1"/>
            <a:r>
              <a:rPr lang="en-US" dirty="0" smtClean="0">
                <a:solidFill>
                  <a:schemeClr val="bg2"/>
                </a:solidFill>
              </a:rPr>
              <a:t>Issue specific types of severe warnings</a:t>
            </a:r>
          </a:p>
          <a:p>
            <a:pPr lvl="1"/>
            <a:endParaRPr lang="en-US" dirty="0"/>
          </a:p>
        </p:txBody>
      </p:sp>
      <p:sp>
        <p:nvSpPr>
          <p:cNvPr id="6" name="TextBox 5"/>
          <p:cNvSpPr txBox="1"/>
          <p:nvPr/>
        </p:nvSpPr>
        <p:spPr>
          <a:xfrm>
            <a:off x="3124200" y="6494078"/>
            <a:ext cx="6019800" cy="369332"/>
          </a:xfrm>
          <a:prstGeom prst="rect">
            <a:avLst/>
          </a:prstGeom>
          <a:noFill/>
        </p:spPr>
        <p:txBody>
          <a:bodyPr wrap="square" rtlCol="0">
            <a:spAutoFit/>
          </a:bodyPr>
          <a:lstStyle/>
          <a:p>
            <a:r>
              <a:rPr lang="en-US" dirty="0" smtClean="0"/>
              <a:t>Slide contents borrowed from L. Carey (</a:t>
            </a:r>
            <a:r>
              <a:rPr lang="en-US" dirty="0" err="1" smtClean="0"/>
              <a:t>UofAH</a:t>
            </a:r>
            <a:r>
              <a:rPr lang="en-US" dirty="0" smtClean="0"/>
              <a:t>) presentation.</a:t>
            </a:r>
            <a:endParaRPr lang="en-US" dirty="0"/>
          </a:p>
        </p:txBody>
      </p:sp>
    </p:spTree>
    <p:extLst>
      <p:ext uri="{BB962C8B-B14F-4D97-AF65-F5344CB8AC3E}">
        <p14:creationId xmlns:p14="http://schemas.microsoft.com/office/powerpoint/2010/main" val="693215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Summary of Previous Research</a:t>
            </a:r>
            <a:endParaRPr lang="en-US" b="1" dirty="0">
              <a:solidFill>
                <a:schemeClr val="bg1"/>
              </a:solidFill>
            </a:endParaRPr>
          </a:p>
        </p:txBody>
      </p:sp>
      <p:sp>
        <p:nvSpPr>
          <p:cNvPr id="3" name="Content Placeholder 2"/>
          <p:cNvSpPr>
            <a:spLocks noGrp="1"/>
          </p:cNvSpPr>
          <p:nvPr>
            <p:ph idx="1"/>
          </p:nvPr>
        </p:nvSpPr>
        <p:spPr>
          <a:xfrm>
            <a:off x="1143000" y="1600200"/>
            <a:ext cx="7543800" cy="4525963"/>
          </a:xfrm>
        </p:spPr>
        <p:txBody>
          <a:bodyPr>
            <a:normAutofit fontScale="85000" lnSpcReduction="10000"/>
          </a:bodyPr>
          <a:lstStyle/>
          <a:p>
            <a:r>
              <a:rPr lang="en-US" dirty="0" smtClean="0">
                <a:solidFill>
                  <a:srgbClr val="FFFF99"/>
                </a:solidFill>
              </a:rPr>
              <a:t>The performance of using a 2</a:t>
            </a:r>
            <a:r>
              <a:rPr lang="el-GR" dirty="0" smtClean="0">
                <a:solidFill>
                  <a:srgbClr val="FFFF99"/>
                </a:solidFill>
              </a:rPr>
              <a:t>σ</a:t>
            </a:r>
            <a:r>
              <a:rPr lang="en-US" dirty="0" smtClean="0">
                <a:solidFill>
                  <a:srgbClr val="FFFF99"/>
                </a:solidFill>
              </a:rPr>
              <a:t> Lightning Jump as an indicator of severe weather looks </a:t>
            </a:r>
            <a:r>
              <a:rPr lang="en-US" b="1" dirty="0" smtClean="0">
                <a:solidFill>
                  <a:schemeClr val="accent2">
                    <a:lumMod val="20000"/>
                    <a:lumOff val="80000"/>
                  </a:schemeClr>
                </a:solidFill>
              </a:rPr>
              <a:t>very</a:t>
            </a:r>
            <a:r>
              <a:rPr lang="en-US" dirty="0" smtClean="0">
                <a:solidFill>
                  <a:schemeClr val="accent2">
                    <a:lumMod val="20000"/>
                    <a:lumOff val="80000"/>
                  </a:schemeClr>
                </a:solidFill>
              </a:rPr>
              <a:t> </a:t>
            </a:r>
            <a:r>
              <a:rPr lang="en-US" dirty="0" smtClean="0">
                <a:solidFill>
                  <a:srgbClr val="FFFF99"/>
                </a:solidFill>
              </a:rPr>
              <a:t>promising (looking at POD, FAR, CSI)! </a:t>
            </a:r>
            <a:r>
              <a:rPr lang="en-US" b="1" i="1" dirty="0" smtClean="0">
                <a:solidFill>
                  <a:srgbClr val="FFFF99"/>
                </a:solidFill>
              </a:rPr>
              <a:t>But</a:t>
            </a:r>
            <a:r>
              <a:rPr lang="en-US" dirty="0" smtClean="0">
                <a:solidFill>
                  <a:srgbClr val="FFFF99"/>
                </a:solidFill>
              </a:rPr>
              <a:t> . . .</a:t>
            </a:r>
          </a:p>
          <a:p>
            <a:r>
              <a:rPr lang="en-US" dirty="0" smtClean="0">
                <a:solidFill>
                  <a:srgbClr val="FFFF99"/>
                </a:solidFill>
              </a:rPr>
              <a:t>The Schultz studies were significantly </a:t>
            </a:r>
            <a:r>
              <a:rPr lang="en-US" i="1" dirty="0" smtClean="0">
                <a:solidFill>
                  <a:srgbClr val="FFFF99"/>
                </a:solidFill>
                <a:latin typeface="Century" pitchFamily="18" charset="0"/>
              </a:rPr>
              <a:t>manually</a:t>
            </a:r>
            <a:r>
              <a:rPr lang="en-US" dirty="0" smtClean="0">
                <a:solidFill>
                  <a:srgbClr val="FFFF99"/>
                </a:solidFill>
              </a:rPr>
              <a:t> </a:t>
            </a:r>
            <a:r>
              <a:rPr lang="en-US" dirty="0" err="1" smtClean="0">
                <a:solidFill>
                  <a:srgbClr val="FFFF99"/>
                </a:solidFill>
              </a:rPr>
              <a:t>QCed</a:t>
            </a:r>
            <a:r>
              <a:rPr lang="en-US" dirty="0" smtClean="0">
                <a:solidFill>
                  <a:srgbClr val="FFFF99"/>
                </a:solidFill>
              </a:rPr>
              <a:t>, for things like consistent and meteorologically sound storm cell identifications.</a:t>
            </a:r>
          </a:p>
          <a:p>
            <a:r>
              <a:rPr lang="en-US" dirty="0" smtClean="0">
                <a:solidFill>
                  <a:srgbClr val="FFFF99"/>
                </a:solidFill>
              </a:rPr>
              <a:t>How would this approach fare in an operational environment, where forecasters do not have the luxury of baby-sitting the algorithms?</a:t>
            </a:r>
          </a:p>
        </p:txBody>
      </p:sp>
    </p:spTree>
    <p:extLst>
      <p:ext uri="{BB962C8B-B14F-4D97-AF65-F5344CB8AC3E}">
        <p14:creationId xmlns:p14="http://schemas.microsoft.com/office/powerpoint/2010/main" val="4231741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Current Project: Goals</a:t>
            </a:r>
            <a:endParaRPr lang="en-US" b="1" dirty="0">
              <a:solidFill>
                <a:schemeClr val="bg1"/>
              </a:solidFill>
            </a:endParaRPr>
          </a:p>
        </p:txBody>
      </p:sp>
      <p:sp>
        <p:nvSpPr>
          <p:cNvPr id="3" name="Content Placeholder 2"/>
          <p:cNvSpPr>
            <a:spLocks noGrp="1"/>
          </p:cNvSpPr>
          <p:nvPr>
            <p:ph idx="1"/>
          </p:nvPr>
        </p:nvSpPr>
        <p:spPr>
          <a:xfrm>
            <a:off x="1143000" y="1600200"/>
            <a:ext cx="7543800" cy="4525963"/>
          </a:xfrm>
        </p:spPr>
        <p:txBody>
          <a:bodyPr>
            <a:normAutofit fontScale="70000" lnSpcReduction="20000"/>
          </a:bodyPr>
          <a:lstStyle/>
          <a:p>
            <a:r>
              <a:rPr lang="en-US" b="1" dirty="0" smtClean="0">
                <a:solidFill>
                  <a:srgbClr val="FFFF99"/>
                </a:solidFill>
              </a:rPr>
              <a:t>Primary Goal:</a:t>
            </a:r>
          </a:p>
          <a:p>
            <a:pPr lvl="1"/>
            <a:r>
              <a:rPr lang="en-US" dirty="0" smtClean="0">
                <a:solidFill>
                  <a:srgbClr val="FFFF99"/>
                </a:solidFill>
              </a:rPr>
              <a:t>Remove the burden of manual intervention via automation then compare results to previous studies to see if an </a:t>
            </a:r>
            <a:r>
              <a:rPr lang="en-US" i="1" dirty="0" smtClean="0">
                <a:solidFill>
                  <a:srgbClr val="FFFF99"/>
                </a:solidFill>
              </a:rPr>
              <a:t>operational</a:t>
            </a:r>
            <a:r>
              <a:rPr lang="en-US" dirty="0" smtClean="0">
                <a:solidFill>
                  <a:srgbClr val="FFFF99"/>
                </a:solidFill>
              </a:rPr>
              <a:t> Lightning Jump will have </a:t>
            </a:r>
            <a:r>
              <a:rPr lang="en-US" i="1" dirty="0" smtClean="0">
                <a:solidFill>
                  <a:srgbClr val="FFFF99"/>
                </a:solidFill>
              </a:rPr>
              <a:t>operational</a:t>
            </a:r>
            <a:r>
              <a:rPr lang="en-US" dirty="0" smtClean="0">
                <a:solidFill>
                  <a:srgbClr val="FFFF99"/>
                </a:solidFill>
              </a:rPr>
              <a:t> value.</a:t>
            </a:r>
          </a:p>
          <a:p>
            <a:r>
              <a:rPr lang="en-US" b="1" dirty="0" smtClean="0">
                <a:solidFill>
                  <a:srgbClr val="FFFF99"/>
                </a:solidFill>
              </a:rPr>
              <a:t>Secondary Goals:</a:t>
            </a:r>
          </a:p>
          <a:p>
            <a:pPr lvl="1"/>
            <a:r>
              <a:rPr lang="en-US" dirty="0" smtClean="0">
                <a:solidFill>
                  <a:srgbClr val="FFFF99"/>
                </a:solidFill>
              </a:rPr>
              <a:t>Use &amp; evaluate a more “reliable” storm tracker (WDSSII K-means (NSSL) over TITAN (NCAR) and SCIT (NSSL)).</a:t>
            </a:r>
          </a:p>
          <a:p>
            <a:pPr lvl="1"/>
            <a:r>
              <a:rPr lang="en-US" dirty="0" smtClean="0">
                <a:solidFill>
                  <a:srgbClr val="FFFF99"/>
                </a:solidFill>
              </a:rPr>
              <a:t>Provide an opportunity to conduct improved verification techniques, which require some high-resolution observations</a:t>
            </a:r>
            <a:r>
              <a:rPr lang="en-US" dirty="0">
                <a:solidFill>
                  <a:srgbClr val="FFFF99"/>
                </a:solidFill>
              </a:rPr>
              <a:t>.</a:t>
            </a:r>
            <a:r>
              <a:rPr lang="en-US" dirty="0" smtClean="0">
                <a:solidFill>
                  <a:srgbClr val="FFFF99"/>
                </a:solidFill>
              </a:rPr>
              <a:t> </a:t>
            </a:r>
          </a:p>
          <a:p>
            <a:r>
              <a:rPr lang="en-US" dirty="0" smtClean="0">
                <a:solidFill>
                  <a:srgbClr val="FFFF99"/>
                </a:solidFill>
              </a:rPr>
              <a:t>But the bigger picture:</a:t>
            </a:r>
          </a:p>
          <a:p>
            <a:pPr lvl="1"/>
            <a:r>
              <a:rPr lang="en-US" dirty="0" smtClean="0">
                <a:solidFill>
                  <a:srgbClr val="FFFF99"/>
                </a:solidFill>
              </a:rPr>
              <a:t>“</a:t>
            </a:r>
            <a:r>
              <a:rPr lang="en-US" b="1" dirty="0" smtClean="0">
                <a:solidFill>
                  <a:srgbClr val="FFFF99"/>
                </a:solidFill>
              </a:rPr>
              <a:t>Objective</a:t>
            </a:r>
            <a:r>
              <a:rPr lang="en-US" dirty="0" smtClean="0">
                <a:solidFill>
                  <a:srgbClr val="FFFF99"/>
                </a:solidFill>
              </a:rPr>
              <a:t> - To refine, adapt and demonstrate the LJA for transition to</a:t>
            </a:r>
            <a:r>
              <a:rPr lang="en-US" b="1" i="1" dirty="0" smtClean="0">
                <a:solidFill>
                  <a:srgbClr val="FFFF99"/>
                </a:solidFill>
              </a:rPr>
              <a:t> </a:t>
            </a:r>
            <a:r>
              <a:rPr lang="en-US" b="1" dirty="0" smtClean="0">
                <a:solidFill>
                  <a:schemeClr val="accent2">
                    <a:lumMod val="40000"/>
                    <a:lumOff val="60000"/>
                  </a:schemeClr>
                </a:solidFill>
              </a:rPr>
              <a:t>GOES-R GLM </a:t>
            </a:r>
            <a:r>
              <a:rPr lang="en-US" dirty="0" smtClean="0">
                <a:solidFill>
                  <a:srgbClr val="FFFF99"/>
                </a:solidFill>
              </a:rPr>
              <a:t>(Geostationary Lightning Mapper) readiness and to establish a path to operations.” </a:t>
            </a:r>
            <a:r>
              <a:rPr lang="en-US" sz="2000" dirty="0" smtClean="0">
                <a:solidFill>
                  <a:schemeClr val="bg2"/>
                </a:solidFill>
              </a:rPr>
              <a:t>(from L. Carey presentation)</a:t>
            </a:r>
          </a:p>
          <a:p>
            <a:endParaRPr lang="en-US" dirty="0">
              <a:solidFill>
                <a:srgbClr val="FFFF99"/>
              </a:solidFill>
            </a:endParaRPr>
          </a:p>
        </p:txBody>
      </p:sp>
    </p:spTree>
    <p:extLst>
      <p:ext uri="{BB962C8B-B14F-4D97-AF65-F5344CB8AC3E}">
        <p14:creationId xmlns:p14="http://schemas.microsoft.com/office/powerpoint/2010/main" val="3327774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Current Project: Progress</a:t>
            </a:r>
            <a:endParaRPr lang="en-US" b="1" dirty="0">
              <a:solidFill>
                <a:schemeClr val="bg1"/>
              </a:solidFill>
            </a:endParaRPr>
          </a:p>
        </p:txBody>
      </p:sp>
      <p:sp>
        <p:nvSpPr>
          <p:cNvPr id="4" name="Content Placeholder 2"/>
          <p:cNvSpPr txBox="1">
            <a:spLocks/>
          </p:cNvSpPr>
          <p:nvPr/>
        </p:nvSpPr>
        <p:spPr>
          <a:xfrm>
            <a:off x="228600" y="1370430"/>
            <a:ext cx="4278086" cy="527138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bg2"/>
                </a:solidFill>
              </a:rPr>
              <a:t>Purpose:  Evaluate potential for Schultz et al. (2009, 2011) LJA to improve NWS warning statistics, especially False Alarm Ratio (FAR).</a:t>
            </a:r>
          </a:p>
          <a:p>
            <a:pPr lvl="1"/>
            <a:r>
              <a:rPr lang="en-US" sz="2000" dirty="0" smtClean="0">
                <a:solidFill>
                  <a:schemeClr val="bg2"/>
                </a:solidFill>
              </a:rPr>
              <a:t>Objective, real-time WDSSII cell tracking (radar-based example upper right)</a:t>
            </a:r>
          </a:p>
          <a:p>
            <a:pPr lvl="1"/>
            <a:r>
              <a:rPr lang="en-US" sz="2000" dirty="0" smtClean="0">
                <a:solidFill>
                  <a:schemeClr val="bg2"/>
                </a:solidFill>
              </a:rPr>
              <a:t>LMA-based total flash rates (native LMA, </a:t>
            </a:r>
            <a:r>
              <a:rPr lang="en-US" sz="2000" b="1" dirty="0" smtClean="0">
                <a:solidFill>
                  <a:schemeClr val="bg2"/>
                </a:solidFill>
              </a:rPr>
              <a:t>not GLM proxy</a:t>
            </a:r>
            <a:r>
              <a:rPr lang="en-US" sz="2000" dirty="0" smtClean="0">
                <a:solidFill>
                  <a:schemeClr val="bg2"/>
                </a:solidFill>
              </a:rPr>
              <a:t>). </a:t>
            </a:r>
          </a:p>
          <a:p>
            <a:pPr lvl="1"/>
            <a:r>
              <a:rPr lang="en-US" sz="2000" dirty="0" smtClean="0">
                <a:solidFill>
                  <a:schemeClr val="bg2"/>
                </a:solidFill>
              </a:rPr>
              <a:t>Increased sample size over variety of meteorological regimes (LMA test domains bottom right)</a:t>
            </a:r>
          </a:p>
          <a:p>
            <a:pPr lvl="1"/>
            <a:r>
              <a:rPr lang="en-US" sz="2000" dirty="0" smtClean="0">
                <a:solidFill>
                  <a:schemeClr val="bg2"/>
                </a:solidFill>
              </a:rPr>
              <a:t>Enhanced verification data, SHAVE – (Severe Hazards Verification Experiment), and methods</a:t>
            </a:r>
            <a:endParaRPr lang="en-US" sz="2000" dirty="0">
              <a:solidFill>
                <a:schemeClr val="bg2"/>
              </a:solidFill>
            </a:endParaRPr>
          </a:p>
        </p:txBody>
      </p:sp>
      <p:grpSp>
        <p:nvGrpSpPr>
          <p:cNvPr id="5" name="Group 4"/>
          <p:cNvGrpSpPr/>
          <p:nvPr/>
        </p:nvGrpSpPr>
        <p:grpSpPr>
          <a:xfrm>
            <a:off x="4685212" y="1372377"/>
            <a:ext cx="4145280" cy="2458998"/>
            <a:chOff x="4685212" y="1372377"/>
            <a:chExt cx="4145280" cy="2458998"/>
          </a:xfrm>
        </p:grpSpPr>
        <p:pic>
          <p:nvPicPr>
            <p:cNvPr id="6" name="Picture 3" descr="apr9_2200u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212" y="1741709"/>
              <a:ext cx="4145280" cy="170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685212" y="3462043"/>
              <a:ext cx="3136243" cy="369332"/>
            </a:xfrm>
            <a:prstGeom prst="rect">
              <a:avLst/>
            </a:prstGeom>
            <a:noFill/>
          </p:spPr>
          <p:txBody>
            <a:bodyPr wrap="none" rtlCol="0">
              <a:spAutoFit/>
            </a:bodyPr>
            <a:lstStyle/>
            <a:p>
              <a:r>
                <a:rPr lang="en-US" b="1" dirty="0" smtClean="0">
                  <a:solidFill>
                    <a:schemeClr val="bg2"/>
                  </a:solidFill>
                </a:rPr>
                <a:t>WDSSII K-means storm tracker.</a:t>
              </a:r>
              <a:endParaRPr lang="en-US" b="1" dirty="0">
                <a:solidFill>
                  <a:schemeClr val="bg2"/>
                </a:solidFill>
              </a:endParaRPr>
            </a:p>
          </p:txBody>
        </p:sp>
        <p:sp>
          <p:nvSpPr>
            <p:cNvPr id="8" name="TextBox 7"/>
            <p:cNvSpPr txBox="1"/>
            <p:nvPr/>
          </p:nvSpPr>
          <p:spPr>
            <a:xfrm>
              <a:off x="7228114" y="1372377"/>
              <a:ext cx="1066767" cy="369332"/>
            </a:xfrm>
            <a:prstGeom prst="rect">
              <a:avLst/>
            </a:prstGeom>
            <a:noFill/>
          </p:spPr>
          <p:txBody>
            <a:bodyPr wrap="none" rtlCol="0">
              <a:spAutoFit/>
            </a:bodyPr>
            <a:lstStyle/>
            <a:p>
              <a:r>
                <a:rPr lang="en-US" dirty="0" smtClean="0">
                  <a:solidFill>
                    <a:schemeClr val="bg2"/>
                  </a:solidFill>
                </a:rPr>
                <a:t>WSR-88D</a:t>
              </a:r>
              <a:endParaRPr lang="en-US" dirty="0">
                <a:solidFill>
                  <a:schemeClr val="bg2"/>
                </a:solidFill>
              </a:endParaRPr>
            </a:p>
          </p:txBody>
        </p:sp>
        <p:sp>
          <p:nvSpPr>
            <p:cNvPr id="9" name="TextBox 8"/>
            <p:cNvSpPr txBox="1"/>
            <p:nvPr/>
          </p:nvSpPr>
          <p:spPr>
            <a:xfrm>
              <a:off x="5072741" y="1372377"/>
              <a:ext cx="1557414" cy="369332"/>
            </a:xfrm>
            <a:prstGeom prst="rect">
              <a:avLst/>
            </a:prstGeom>
            <a:noFill/>
          </p:spPr>
          <p:txBody>
            <a:bodyPr wrap="none" rtlCol="0">
              <a:spAutoFit/>
            </a:bodyPr>
            <a:lstStyle/>
            <a:p>
              <a:r>
                <a:rPr lang="en-US" dirty="0" smtClean="0">
                  <a:solidFill>
                    <a:schemeClr val="bg2"/>
                  </a:solidFill>
                </a:rPr>
                <a:t>Storm Objects</a:t>
              </a:r>
              <a:endParaRPr lang="en-US" dirty="0">
                <a:solidFill>
                  <a:schemeClr val="bg2"/>
                </a:solidFill>
              </a:endParaRPr>
            </a:p>
          </p:txBody>
        </p:sp>
      </p:grpSp>
      <p:grpSp>
        <p:nvGrpSpPr>
          <p:cNvPr id="10" name="Group 9"/>
          <p:cNvGrpSpPr/>
          <p:nvPr/>
        </p:nvGrpSpPr>
        <p:grpSpPr>
          <a:xfrm>
            <a:off x="4938991" y="3816240"/>
            <a:ext cx="3903907" cy="2677574"/>
            <a:chOff x="4926585" y="4030723"/>
            <a:chExt cx="3903907" cy="2677574"/>
          </a:xfrm>
        </p:grpSpPr>
        <p:pic>
          <p:nvPicPr>
            <p:cNvPr id="11" name="Picture 2" descr="LMA_network_range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052" y="4223653"/>
              <a:ext cx="3901440" cy="211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072741" y="6338965"/>
              <a:ext cx="2002408" cy="369332"/>
            </a:xfrm>
            <a:prstGeom prst="rect">
              <a:avLst/>
            </a:prstGeom>
            <a:noFill/>
          </p:spPr>
          <p:txBody>
            <a:bodyPr wrap="none" rtlCol="0">
              <a:spAutoFit/>
            </a:bodyPr>
            <a:lstStyle/>
            <a:p>
              <a:r>
                <a:rPr lang="en-US" b="1" dirty="0" smtClean="0">
                  <a:solidFill>
                    <a:schemeClr val="bg2"/>
                  </a:solidFill>
                </a:rPr>
                <a:t>LMA Test Domains </a:t>
              </a:r>
              <a:endParaRPr lang="en-US" b="1" dirty="0">
                <a:solidFill>
                  <a:schemeClr val="bg2"/>
                </a:solidFill>
              </a:endParaRPr>
            </a:p>
          </p:txBody>
        </p:sp>
        <p:sp>
          <p:nvSpPr>
            <p:cNvPr id="13" name="TextBox 12"/>
            <p:cNvSpPr txBox="1"/>
            <p:nvPr/>
          </p:nvSpPr>
          <p:spPr>
            <a:xfrm>
              <a:off x="7079676" y="4760071"/>
              <a:ext cx="671979" cy="276999"/>
            </a:xfrm>
            <a:prstGeom prst="rect">
              <a:avLst/>
            </a:prstGeom>
            <a:noFill/>
          </p:spPr>
          <p:txBody>
            <a:bodyPr wrap="none" rtlCol="0">
              <a:spAutoFit/>
            </a:bodyPr>
            <a:lstStyle/>
            <a:p>
              <a:r>
                <a:rPr lang="en-US" sz="1200" b="1" dirty="0" smtClean="0">
                  <a:solidFill>
                    <a:schemeClr val="bg2"/>
                  </a:solidFill>
                </a:rPr>
                <a:t>NALMA</a:t>
              </a:r>
              <a:endParaRPr lang="en-US" sz="1200" b="1" dirty="0">
                <a:solidFill>
                  <a:schemeClr val="bg2"/>
                </a:solidFill>
              </a:endParaRPr>
            </a:p>
          </p:txBody>
        </p:sp>
        <p:sp>
          <p:nvSpPr>
            <p:cNvPr id="14" name="TextBox 13"/>
            <p:cNvSpPr txBox="1"/>
            <p:nvPr/>
          </p:nvSpPr>
          <p:spPr>
            <a:xfrm>
              <a:off x="8078278" y="4030723"/>
              <a:ext cx="657552" cy="276999"/>
            </a:xfrm>
            <a:prstGeom prst="rect">
              <a:avLst/>
            </a:prstGeom>
            <a:noFill/>
          </p:spPr>
          <p:txBody>
            <a:bodyPr wrap="none" rtlCol="0">
              <a:spAutoFit/>
            </a:bodyPr>
            <a:lstStyle/>
            <a:p>
              <a:r>
                <a:rPr lang="en-US" sz="1200" b="1" dirty="0" smtClean="0">
                  <a:solidFill>
                    <a:schemeClr val="bg2"/>
                  </a:solidFill>
                </a:rPr>
                <a:t>DCLMA</a:t>
              </a:r>
              <a:endParaRPr lang="en-US" sz="1200" b="1" dirty="0">
                <a:solidFill>
                  <a:schemeClr val="bg2"/>
                </a:solidFill>
              </a:endParaRPr>
            </a:p>
          </p:txBody>
        </p:sp>
        <p:sp>
          <p:nvSpPr>
            <p:cNvPr id="15" name="TextBox 14"/>
            <p:cNvSpPr txBox="1"/>
            <p:nvPr/>
          </p:nvSpPr>
          <p:spPr>
            <a:xfrm>
              <a:off x="8118743" y="5731908"/>
              <a:ext cx="422360" cy="276999"/>
            </a:xfrm>
            <a:prstGeom prst="rect">
              <a:avLst/>
            </a:prstGeom>
            <a:noFill/>
          </p:spPr>
          <p:txBody>
            <a:bodyPr wrap="none" rtlCol="0">
              <a:spAutoFit/>
            </a:bodyPr>
            <a:lstStyle/>
            <a:p>
              <a:r>
                <a:rPr lang="en-US" sz="1200" b="1" dirty="0" smtClean="0">
                  <a:solidFill>
                    <a:schemeClr val="bg2"/>
                  </a:solidFill>
                </a:rPr>
                <a:t>KSC</a:t>
              </a:r>
              <a:endParaRPr lang="en-US" sz="1200" b="1" dirty="0">
                <a:solidFill>
                  <a:schemeClr val="bg2"/>
                </a:solidFill>
              </a:endParaRPr>
            </a:p>
          </p:txBody>
        </p:sp>
        <p:sp>
          <p:nvSpPr>
            <p:cNvPr id="16" name="TextBox 15"/>
            <p:cNvSpPr txBox="1"/>
            <p:nvPr/>
          </p:nvSpPr>
          <p:spPr>
            <a:xfrm>
              <a:off x="5851448" y="4621571"/>
              <a:ext cx="667170" cy="276999"/>
            </a:xfrm>
            <a:prstGeom prst="rect">
              <a:avLst/>
            </a:prstGeom>
            <a:noFill/>
          </p:spPr>
          <p:txBody>
            <a:bodyPr wrap="none" rtlCol="0">
              <a:spAutoFit/>
            </a:bodyPr>
            <a:lstStyle/>
            <a:p>
              <a:r>
                <a:rPr lang="en-US" sz="1200" b="1" dirty="0" smtClean="0">
                  <a:solidFill>
                    <a:schemeClr val="bg2"/>
                  </a:solidFill>
                </a:rPr>
                <a:t>OKLMA</a:t>
              </a:r>
              <a:endParaRPr lang="en-US" sz="1200" b="1" dirty="0">
                <a:solidFill>
                  <a:schemeClr val="bg2"/>
                </a:solidFill>
              </a:endParaRPr>
            </a:p>
          </p:txBody>
        </p:sp>
        <p:sp>
          <p:nvSpPr>
            <p:cNvPr id="17" name="TextBox 16"/>
            <p:cNvSpPr txBox="1"/>
            <p:nvPr/>
          </p:nvSpPr>
          <p:spPr>
            <a:xfrm>
              <a:off x="5633830" y="5270422"/>
              <a:ext cx="667170" cy="461665"/>
            </a:xfrm>
            <a:prstGeom prst="rect">
              <a:avLst/>
            </a:prstGeom>
            <a:noFill/>
          </p:spPr>
          <p:txBody>
            <a:bodyPr wrap="none" rtlCol="0">
              <a:spAutoFit/>
            </a:bodyPr>
            <a:lstStyle/>
            <a:p>
              <a:r>
                <a:rPr lang="en-US" sz="1200" b="1" dirty="0" smtClean="0">
                  <a:solidFill>
                    <a:schemeClr val="bg2"/>
                  </a:solidFill>
                </a:rPr>
                <a:t>OKLMA</a:t>
              </a:r>
            </a:p>
            <a:p>
              <a:r>
                <a:rPr lang="en-US" sz="1200" b="1" dirty="0" smtClean="0">
                  <a:solidFill>
                    <a:schemeClr val="bg2"/>
                  </a:solidFill>
                </a:rPr>
                <a:t>SWOK</a:t>
              </a:r>
              <a:endParaRPr lang="en-US" sz="1200" b="1" dirty="0">
                <a:solidFill>
                  <a:schemeClr val="bg2"/>
                </a:solidFill>
              </a:endParaRPr>
            </a:p>
          </p:txBody>
        </p:sp>
        <p:sp>
          <p:nvSpPr>
            <p:cNvPr id="18" name="TextBox 17"/>
            <p:cNvSpPr txBox="1"/>
            <p:nvPr/>
          </p:nvSpPr>
          <p:spPr>
            <a:xfrm>
              <a:off x="4926585" y="4898570"/>
              <a:ext cx="694421" cy="276999"/>
            </a:xfrm>
            <a:prstGeom prst="rect">
              <a:avLst/>
            </a:prstGeom>
            <a:noFill/>
          </p:spPr>
          <p:txBody>
            <a:bodyPr wrap="none" rtlCol="0">
              <a:spAutoFit/>
            </a:bodyPr>
            <a:lstStyle/>
            <a:p>
              <a:r>
                <a:rPr lang="en-US" sz="1200" b="1" dirty="0" smtClean="0">
                  <a:solidFill>
                    <a:schemeClr val="bg2"/>
                  </a:solidFill>
                </a:rPr>
                <a:t>WTLMA</a:t>
              </a:r>
              <a:endParaRPr lang="en-US" sz="1200" b="1" dirty="0">
                <a:solidFill>
                  <a:schemeClr val="bg2"/>
                </a:solidFill>
              </a:endParaRPr>
            </a:p>
          </p:txBody>
        </p:sp>
      </p:grpSp>
      <p:sp>
        <p:nvSpPr>
          <p:cNvPr id="20" name="TextBox 19"/>
          <p:cNvSpPr txBox="1"/>
          <p:nvPr/>
        </p:nvSpPr>
        <p:spPr>
          <a:xfrm>
            <a:off x="3124200" y="6457147"/>
            <a:ext cx="6019800" cy="369332"/>
          </a:xfrm>
          <a:prstGeom prst="rect">
            <a:avLst/>
          </a:prstGeom>
          <a:noFill/>
        </p:spPr>
        <p:txBody>
          <a:bodyPr wrap="square" rtlCol="0">
            <a:spAutoFit/>
          </a:bodyPr>
          <a:lstStyle/>
          <a:p>
            <a:r>
              <a:rPr lang="en-US" dirty="0" smtClean="0"/>
              <a:t>Slide contents borrowed from L. Carey (</a:t>
            </a:r>
            <a:r>
              <a:rPr lang="en-US" dirty="0" err="1" smtClean="0"/>
              <a:t>UofAH</a:t>
            </a:r>
            <a:r>
              <a:rPr lang="en-US" dirty="0" smtClean="0"/>
              <a:t>) presentation.</a:t>
            </a:r>
            <a:endParaRPr lang="en-US" dirty="0"/>
          </a:p>
        </p:txBody>
      </p:sp>
    </p:spTree>
    <p:extLst>
      <p:ext uri="{BB962C8B-B14F-4D97-AF65-F5344CB8AC3E}">
        <p14:creationId xmlns:p14="http://schemas.microsoft.com/office/powerpoint/2010/main" val="2438048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Current Project: Progress</a:t>
            </a:r>
            <a:endParaRPr lang="en-US" b="1" dirty="0">
              <a:solidFill>
                <a:schemeClr val="bg1"/>
              </a:solidFill>
            </a:endParaRPr>
          </a:p>
        </p:txBody>
      </p:sp>
      <p:sp>
        <p:nvSpPr>
          <p:cNvPr id="3" name="Content Placeholder 2"/>
          <p:cNvSpPr>
            <a:spLocks noGrp="1"/>
          </p:cNvSpPr>
          <p:nvPr>
            <p:ph idx="1"/>
          </p:nvPr>
        </p:nvSpPr>
        <p:spPr>
          <a:xfrm>
            <a:off x="1143000" y="1600200"/>
            <a:ext cx="7543800" cy="4525963"/>
          </a:xfrm>
        </p:spPr>
        <p:txBody>
          <a:bodyPr/>
          <a:lstStyle/>
          <a:p>
            <a:r>
              <a:rPr lang="en-US" dirty="0" smtClean="0">
                <a:solidFill>
                  <a:srgbClr val="FFFF99"/>
                </a:solidFill>
              </a:rPr>
              <a:t>Data collected from April through October, 2012, includes:</a:t>
            </a:r>
          </a:p>
          <a:p>
            <a:pPr lvl="1"/>
            <a:r>
              <a:rPr lang="en-US" dirty="0" smtClean="0">
                <a:solidFill>
                  <a:srgbClr val="FFFF99"/>
                </a:solidFill>
              </a:rPr>
              <a:t>2000+ SHAVE storm reports</a:t>
            </a:r>
          </a:p>
          <a:p>
            <a:pPr lvl="1"/>
            <a:r>
              <a:rPr lang="en-US" dirty="0" smtClean="0">
                <a:solidFill>
                  <a:srgbClr val="FFFF99"/>
                </a:solidFill>
              </a:rPr>
              <a:t>190+ identified storms in the LMA domains</a:t>
            </a:r>
          </a:p>
          <a:p>
            <a:r>
              <a:rPr lang="en-US" dirty="0" smtClean="0">
                <a:solidFill>
                  <a:srgbClr val="FFFF99"/>
                </a:solidFill>
              </a:rPr>
              <a:t>Early stages of data analysis – focusing on a small handful of picturesque cases</a:t>
            </a:r>
            <a:endParaRPr lang="en-US" dirty="0">
              <a:solidFill>
                <a:srgbClr val="FFFF99"/>
              </a:solidFill>
            </a:endParaRPr>
          </a:p>
        </p:txBody>
      </p:sp>
    </p:spTree>
    <p:extLst>
      <p:ext uri="{BB962C8B-B14F-4D97-AF65-F5344CB8AC3E}">
        <p14:creationId xmlns:p14="http://schemas.microsoft.com/office/powerpoint/2010/main" val="757463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Current Project: Progress</a:t>
            </a:r>
            <a:endParaRPr lang="en-US" b="1" dirty="0">
              <a:solidFill>
                <a:schemeClr val="bg1"/>
              </a:solidFill>
            </a:endParaRPr>
          </a:p>
        </p:txBody>
      </p:sp>
      <p:pic>
        <p:nvPicPr>
          <p:cNvPr id="9218" name="Picture 2" descr="20120413_NormanSt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76400"/>
            <a:ext cx="4953000" cy="365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228600" y="1524000"/>
            <a:ext cx="3429000" cy="4855514"/>
          </a:xfrm>
        </p:spPr>
        <p:txBody>
          <a:bodyPr>
            <a:normAutofit fontScale="70000" lnSpcReduction="20000"/>
          </a:bodyPr>
          <a:lstStyle/>
          <a:p>
            <a:pPr marL="0" indent="0">
              <a:buNone/>
            </a:pPr>
            <a:r>
              <a:rPr lang="en-US" dirty="0">
                <a:solidFill>
                  <a:srgbClr val="FFFF99"/>
                </a:solidFill>
              </a:rPr>
              <a:t>Storm trends associated with the tracked storm that produced the EF1 tornado in Norman, OK on 13 April 2012.  This storm moved through the center of the OKLMA domain and produced large hail as well as the tornado damage in Norman.  Time series of the total lightning flash rate (orange) and the Maximum Expected Size of Hail (MESH) and time of the lightning jumps (yellow) and severe hail (blue) are shown. </a:t>
            </a:r>
            <a:r>
              <a:rPr lang="en-US" dirty="0" smtClean="0">
                <a:solidFill>
                  <a:srgbClr val="FFFF99"/>
                </a:solidFill>
              </a:rPr>
              <a:t> </a:t>
            </a:r>
          </a:p>
          <a:p>
            <a:pPr marL="0" indent="0">
              <a:buNone/>
            </a:pPr>
            <a:r>
              <a:rPr lang="en-US" sz="2200" dirty="0" smtClean="0">
                <a:solidFill>
                  <a:srgbClr val="FFFF99"/>
                </a:solidFill>
              </a:rPr>
              <a:t>(From Project Executive Summary)</a:t>
            </a:r>
          </a:p>
          <a:p>
            <a:pPr marL="0" indent="0">
              <a:buNone/>
            </a:pPr>
            <a:r>
              <a:rPr lang="en-US" sz="2200" dirty="0" smtClean="0">
                <a:solidFill>
                  <a:srgbClr val="FFFF99"/>
                </a:solidFill>
              </a:rPr>
              <a:t>(Image from NSSL)</a:t>
            </a:r>
            <a:endParaRPr lang="en-US" sz="2200" dirty="0">
              <a:solidFill>
                <a:srgbClr val="FFFF99"/>
              </a:solidFill>
            </a:endParaRPr>
          </a:p>
        </p:txBody>
      </p:sp>
    </p:spTree>
    <p:extLst>
      <p:ext uri="{BB962C8B-B14F-4D97-AF65-F5344CB8AC3E}">
        <p14:creationId xmlns:p14="http://schemas.microsoft.com/office/powerpoint/2010/main" val="4227234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Current Project: Future Work</a:t>
            </a:r>
            <a:endParaRPr lang="en-US" b="1" dirty="0">
              <a:solidFill>
                <a:schemeClr val="bg1"/>
              </a:solidFill>
            </a:endParaRPr>
          </a:p>
        </p:txBody>
      </p:sp>
      <p:sp>
        <p:nvSpPr>
          <p:cNvPr id="3" name="Content Placeholder 2"/>
          <p:cNvSpPr>
            <a:spLocks noGrp="1"/>
          </p:cNvSpPr>
          <p:nvPr>
            <p:ph idx="1"/>
          </p:nvPr>
        </p:nvSpPr>
        <p:spPr>
          <a:xfrm>
            <a:off x="1143000" y="1600200"/>
            <a:ext cx="7543800" cy="4525963"/>
          </a:xfrm>
        </p:spPr>
        <p:txBody>
          <a:bodyPr/>
          <a:lstStyle/>
          <a:p>
            <a:r>
              <a:rPr lang="en-US" dirty="0" smtClean="0">
                <a:solidFill>
                  <a:srgbClr val="FFFF99"/>
                </a:solidFill>
              </a:rPr>
              <a:t>Complete full data analysis</a:t>
            </a:r>
          </a:p>
          <a:p>
            <a:r>
              <a:rPr lang="en-US" dirty="0" smtClean="0">
                <a:solidFill>
                  <a:srgbClr val="FFFF99"/>
                </a:solidFill>
              </a:rPr>
              <a:t>Potential for another round of data gathering and analysis, applying lessons learned</a:t>
            </a:r>
          </a:p>
          <a:p>
            <a:r>
              <a:rPr lang="en-US" dirty="0" smtClean="0">
                <a:solidFill>
                  <a:srgbClr val="FFFF99"/>
                </a:solidFill>
              </a:rPr>
              <a:t>Explore enhanced verification techniques</a:t>
            </a:r>
            <a:endParaRPr lang="en-US" dirty="0">
              <a:solidFill>
                <a:srgbClr val="FFFF99"/>
              </a:solidFill>
            </a:endParaRPr>
          </a:p>
        </p:txBody>
      </p:sp>
    </p:spTree>
    <p:extLst>
      <p:ext uri="{BB962C8B-B14F-4D97-AF65-F5344CB8AC3E}">
        <p14:creationId xmlns:p14="http://schemas.microsoft.com/office/powerpoint/2010/main" val="3483246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Related, but Beyond Scope</a:t>
            </a:r>
            <a:endParaRPr lang="en-US" b="1" dirty="0">
              <a:solidFill>
                <a:schemeClr val="bg1"/>
              </a:solidFill>
            </a:endParaRPr>
          </a:p>
        </p:txBody>
      </p:sp>
      <p:sp>
        <p:nvSpPr>
          <p:cNvPr id="3" name="Content Placeholder 2"/>
          <p:cNvSpPr>
            <a:spLocks noGrp="1"/>
          </p:cNvSpPr>
          <p:nvPr>
            <p:ph idx="1"/>
          </p:nvPr>
        </p:nvSpPr>
        <p:spPr>
          <a:xfrm>
            <a:off x="1143000" y="1600200"/>
            <a:ext cx="7543800" cy="4525963"/>
          </a:xfrm>
        </p:spPr>
        <p:txBody>
          <a:bodyPr/>
          <a:lstStyle/>
          <a:p>
            <a:r>
              <a:rPr lang="en-US" dirty="0" smtClean="0">
                <a:solidFill>
                  <a:srgbClr val="FFFF99"/>
                </a:solidFill>
              </a:rPr>
              <a:t>How will the results of this study using LMA data translate to using GLM data (or GLM proxy)?</a:t>
            </a:r>
          </a:p>
          <a:p>
            <a:pPr lvl="1"/>
            <a:r>
              <a:rPr lang="en-US" dirty="0" smtClean="0">
                <a:solidFill>
                  <a:srgbClr val="FFFF99"/>
                </a:solidFill>
              </a:rPr>
              <a:t>Differences in sensors, detection technique, and sensor resolution</a:t>
            </a:r>
            <a:endParaRPr lang="en-US" dirty="0">
              <a:solidFill>
                <a:srgbClr val="FFFF99"/>
              </a:solidFill>
            </a:endParaRPr>
          </a:p>
        </p:txBody>
      </p:sp>
    </p:spTree>
    <p:extLst>
      <p:ext uri="{BB962C8B-B14F-4D97-AF65-F5344CB8AC3E}">
        <p14:creationId xmlns:p14="http://schemas.microsoft.com/office/powerpoint/2010/main" val="338601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Agenda</a:t>
            </a:r>
            <a:endParaRPr lang="en-US" b="1" dirty="0">
              <a:solidFill>
                <a:schemeClr val="bg1"/>
              </a:solidFill>
            </a:endParaRPr>
          </a:p>
        </p:txBody>
      </p:sp>
      <p:sp>
        <p:nvSpPr>
          <p:cNvPr id="3" name="Content Placeholder 2"/>
          <p:cNvSpPr>
            <a:spLocks noGrp="1"/>
          </p:cNvSpPr>
          <p:nvPr>
            <p:ph idx="1"/>
          </p:nvPr>
        </p:nvSpPr>
        <p:spPr>
          <a:xfrm>
            <a:off x="1143000" y="1600200"/>
            <a:ext cx="7543800" cy="4525963"/>
          </a:xfrm>
        </p:spPr>
        <p:txBody>
          <a:bodyPr/>
          <a:lstStyle/>
          <a:p>
            <a:r>
              <a:rPr lang="en-US" dirty="0" smtClean="0">
                <a:solidFill>
                  <a:srgbClr val="FFFF99"/>
                </a:solidFill>
              </a:rPr>
              <a:t>Total Lightning</a:t>
            </a:r>
          </a:p>
          <a:p>
            <a:r>
              <a:rPr lang="en-US" dirty="0" smtClean="0">
                <a:solidFill>
                  <a:srgbClr val="FFFF99"/>
                </a:solidFill>
              </a:rPr>
              <a:t>Lightning Mapping Arrays (LMAs)</a:t>
            </a:r>
          </a:p>
          <a:p>
            <a:r>
              <a:rPr lang="en-US" dirty="0" smtClean="0">
                <a:solidFill>
                  <a:srgbClr val="FFFF99"/>
                </a:solidFill>
              </a:rPr>
              <a:t>Previous Research Summary</a:t>
            </a:r>
          </a:p>
          <a:p>
            <a:r>
              <a:rPr lang="en-US" dirty="0" smtClean="0">
                <a:solidFill>
                  <a:srgbClr val="FFFF99"/>
                </a:solidFill>
              </a:rPr>
              <a:t>Current Project: Goals</a:t>
            </a:r>
          </a:p>
          <a:p>
            <a:r>
              <a:rPr lang="en-US" dirty="0" smtClean="0">
                <a:solidFill>
                  <a:srgbClr val="FFFF99"/>
                </a:solidFill>
              </a:rPr>
              <a:t>Current Project: Progress</a:t>
            </a:r>
          </a:p>
          <a:p>
            <a:r>
              <a:rPr lang="en-US" dirty="0" smtClean="0">
                <a:solidFill>
                  <a:srgbClr val="FFFF99"/>
                </a:solidFill>
              </a:rPr>
              <a:t>Current Project: Future Work</a:t>
            </a:r>
          </a:p>
          <a:p>
            <a:r>
              <a:rPr lang="en-US" dirty="0" smtClean="0">
                <a:solidFill>
                  <a:srgbClr val="FFFF99"/>
                </a:solidFill>
              </a:rPr>
              <a:t>Related, but Beyond Scope</a:t>
            </a:r>
            <a:endParaRPr lang="en-US" dirty="0">
              <a:solidFill>
                <a:srgbClr val="FFFF99"/>
              </a:solidFill>
            </a:endParaRPr>
          </a:p>
        </p:txBody>
      </p:sp>
    </p:spTree>
    <p:extLst>
      <p:ext uri="{BB962C8B-B14F-4D97-AF65-F5344CB8AC3E}">
        <p14:creationId xmlns:p14="http://schemas.microsoft.com/office/powerpoint/2010/main" val="4050320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“Total Lightning”</a:t>
            </a:r>
            <a:endParaRPr lang="en-US" b="1" dirty="0">
              <a:solidFill>
                <a:schemeClr val="bg1"/>
              </a:solidFill>
            </a:endParaRPr>
          </a:p>
        </p:txBody>
      </p:sp>
      <p:sp>
        <p:nvSpPr>
          <p:cNvPr id="3" name="Content Placeholder 2"/>
          <p:cNvSpPr>
            <a:spLocks noGrp="1"/>
          </p:cNvSpPr>
          <p:nvPr>
            <p:ph idx="1"/>
          </p:nvPr>
        </p:nvSpPr>
        <p:spPr>
          <a:xfrm>
            <a:off x="533400" y="1600201"/>
            <a:ext cx="4572000" cy="2057400"/>
          </a:xfrm>
        </p:spPr>
        <p:txBody>
          <a:bodyPr>
            <a:normAutofit fontScale="70000" lnSpcReduction="20000"/>
          </a:bodyPr>
          <a:lstStyle/>
          <a:p>
            <a:r>
              <a:rPr lang="en-US" dirty="0" smtClean="0">
                <a:solidFill>
                  <a:srgbClr val="FFFF99"/>
                </a:solidFill>
              </a:rPr>
              <a:t>Most familiar is Cloud-to-ground (CG):</a:t>
            </a:r>
          </a:p>
          <a:p>
            <a:pPr lvl="1"/>
            <a:r>
              <a:rPr lang="en-US" dirty="0" smtClean="0">
                <a:solidFill>
                  <a:srgbClr val="FFFF99"/>
                </a:solidFill>
              </a:rPr>
              <a:t>point locations at ground level</a:t>
            </a:r>
          </a:p>
          <a:p>
            <a:pPr lvl="1"/>
            <a:r>
              <a:rPr lang="en-US" dirty="0" smtClean="0">
                <a:solidFill>
                  <a:srgbClr val="FFFF99"/>
                </a:solidFill>
              </a:rPr>
              <a:t>Uses certain types of electromagnetic field sensors</a:t>
            </a:r>
          </a:p>
          <a:p>
            <a:pPr lvl="1"/>
            <a:r>
              <a:rPr lang="en-US" dirty="0" smtClean="0">
                <a:solidFill>
                  <a:srgbClr val="FFFF99"/>
                </a:solidFill>
              </a:rPr>
              <a:t>Can directly impact more people</a:t>
            </a:r>
          </a:p>
        </p:txBody>
      </p:sp>
      <p:pic>
        <p:nvPicPr>
          <p:cNvPr id="5" name="Picture 2" descr="http://weather.msfc.nasa.gov/sport/lma/images/networkCompa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365" y="1570797"/>
            <a:ext cx="3333750" cy="257175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609600" y="3962400"/>
            <a:ext cx="8153400" cy="247153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FF99"/>
                </a:solidFill>
              </a:rPr>
              <a:t>Total Lightning:</a:t>
            </a:r>
          </a:p>
          <a:p>
            <a:pPr lvl="1"/>
            <a:r>
              <a:rPr lang="en-US" dirty="0" smtClean="0">
                <a:solidFill>
                  <a:srgbClr val="FFFF99"/>
                </a:solidFill>
              </a:rPr>
              <a:t>uses a different kind of sensor to obtain step charge release locations for all flashes (not just CG)</a:t>
            </a:r>
          </a:p>
          <a:p>
            <a:pPr lvl="1"/>
            <a:r>
              <a:rPr lang="en-US" dirty="0" smtClean="0">
                <a:solidFill>
                  <a:srgbClr val="FFFF99"/>
                </a:solidFill>
              </a:rPr>
              <a:t>Location is in full 3 dimensions</a:t>
            </a:r>
          </a:p>
          <a:p>
            <a:pPr lvl="1"/>
            <a:r>
              <a:rPr lang="en-US" dirty="0" smtClean="0">
                <a:solidFill>
                  <a:srgbClr val="FFFF99"/>
                </a:solidFill>
              </a:rPr>
              <a:t>More difficult to sense with ‘sufficient’ accuracy – need more sensors</a:t>
            </a:r>
          </a:p>
          <a:p>
            <a:pPr lvl="1"/>
            <a:r>
              <a:rPr lang="en-US" dirty="0" smtClean="0">
                <a:solidFill>
                  <a:srgbClr val="FFFF99"/>
                </a:solidFill>
              </a:rPr>
              <a:t>Less direct societal impact to people, but can be used indirectly, perhaps with significant value</a:t>
            </a:r>
          </a:p>
          <a:p>
            <a:endParaRPr lang="en-US" dirty="0" smtClean="0">
              <a:solidFill>
                <a:srgbClr val="FFFF99"/>
              </a:solidFill>
            </a:endParaRPr>
          </a:p>
          <a:p>
            <a:endParaRPr lang="en-US" dirty="0">
              <a:solidFill>
                <a:srgbClr val="FFFF99"/>
              </a:solidFill>
            </a:endParaRPr>
          </a:p>
        </p:txBody>
      </p:sp>
      <p:sp>
        <p:nvSpPr>
          <p:cNvPr id="7" name="TextBox 6"/>
          <p:cNvSpPr txBox="1"/>
          <p:nvPr/>
        </p:nvSpPr>
        <p:spPr>
          <a:xfrm>
            <a:off x="2568851" y="6462309"/>
            <a:ext cx="6558998" cy="369332"/>
          </a:xfrm>
          <a:prstGeom prst="rect">
            <a:avLst/>
          </a:prstGeom>
          <a:noFill/>
        </p:spPr>
        <p:txBody>
          <a:bodyPr wrap="square" rtlCol="0">
            <a:spAutoFit/>
          </a:bodyPr>
          <a:lstStyle/>
          <a:p>
            <a:r>
              <a:rPr lang="en-US" dirty="0" smtClean="0"/>
              <a:t>(Image borrowed from http://weather.msfc.nasa.gov/sport/lma/)</a:t>
            </a:r>
            <a:endParaRPr lang="en-US" dirty="0"/>
          </a:p>
        </p:txBody>
      </p:sp>
    </p:spTree>
    <p:extLst>
      <p:ext uri="{BB962C8B-B14F-4D97-AF65-F5344CB8AC3E}">
        <p14:creationId xmlns:p14="http://schemas.microsoft.com/office/powerpoint/2010/main" val="1611373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Sensors:</a:t>
            </a:r>
            <a:br>
              <a:rPr lang="en-US" b="1" dirty="0" smtClean="0">
                <a:solidFill>
                  <a:schemeClr val="bg1"/>
                </a:solidFill>
              </a:rPr>
            </a:br>
            <a:r>
              <a:rPr lang="en-US" b="1" dirty="0" smtClean="0">
                <a:solidFill>
                  <a:schemeClr val="bg1"/>
                </a:solidFill>
              </a:rPr>
              <a:t>Lightning Mapping Array</a:t>
            </a:r>
            <a:endParaRPr lang="en-US" b="1" dirty="0">
              <a:solidFill>
                <a:schemeClr val="bg1"/>
              </a:solidFill>
            </a:endParaRPr>
          </a:p>
        </p:txBody>
      </p:sp>
      <p:sp>
        <p:nvSpPr>
          <p:cNvPr id="3" name="Content Placeholder 2"/>
          <p:cNvSpPr>
            <a:spLocks noGrp="1"/>
          </p:cNvSpPr>
          <p:nvPr>
            <p:ph idx="1"/>
          </p:nvPr>
        </p:nvSpPr>
        <p:spPr>
          <a:xfrm>
            <a:off x="1143000" y="1600200"/>
            <a:ext cx="7543800" cy="4525963"/>
          </a:xfrm>
        </p:spPr>
        <p:txBody>
          <a:bodyPr/>
          <a:lstStyle/>
          <a:p>
            <a:r>
              <a:rPr lang="en-US" dirty="0" smtClean="0">
                <a:solidFill>
                  <a:srgbClr val="FFFF99"/>
                </a:solidFill>
              </a:rPr>
              <a:t>Predominant sensor array type used by this project</a:t>
            </a:r>
          </a:p>
          <a:p>
            <a:r>
              <a:rPr lang="en-US" dirty="0" smtClean="0">
                <a:solidFill>
                  <a:srgbClr val="FFFF99"/>
                </a:solidFill>
              </a:rPr>
              <a:t>Uses time of arrival and </a:t>
            </a:r>
            <a:r>
              <a:rPr lang="en-US" dirty="0" err="1" smtClean="0">
                <a:solidFill>
                  <a:srgbClr val="FFFF99"/>
                </a:solidFill>
              </a:rPr>
              <a:t>multilateration</a:t>
            </a:r>
            <a:r>
              <a:rPr lang="en-US" dirty="0" smtClean="0">
                <a:solidFill>
                  <a:srgbClr val="FFFF99"/>
                </a:solidFill>
              </a:rPr>
              <a:t> to locate step charges</a:t>
            </a:r>
            <a:endParaRPr lang="en-US" dirty="0">
              <a:solidFill>
                <a:srgbClr val="FFFF99"/>
              </a:solidFill>
            </a:endParaRPr>
          </a:p>
        </p:txBody>
      </p:sp>
    </p:spTree>
    <p:extLst>
      <p:ext uri="{BB962C8B-B14F-4D97-AF65-F5344CB8AC3E}">
        <p14:creationId xmlns:p14="http://schemas.microsoft.com/office/powerpoint/2010/main" val="2568335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Sensors:</a:t>
            </a:r>
            <a:br>
              <a:rPr lang="en-US" b="1" dirty="0" smtClean="0">
                <a:solidFill>
                  <a:schemeClr val="bg1"/>
                </a:solidFill>
              </a:rPr>
            </a:br>
            <a:r>
              <a:rPr lang="en-US" b="1" dirty="0" smtClean="0">
                <a:solidFill>
                  <a:schemeClr val="bg1"/>
                </a:solidFill>
              </a:rPr>
              <a:t>Lightning Mapping Array</a:t>
            </a:r>
            <a:endParaRPr lang="en-US" b="1" dirty="0">
              <a:solidFill>
                <a:schemeClr val="bg1"/>
              </a:solidFill>
            </a:endParaRPr>
          </a:p>
        </p:txBody>
      </p:sp>
      <p:sp>
        <p:nvSpPr>
          <p:cNvPr id="3" name="Content Placeholder 2"/>
          <p:cNvSpPr>
            <a:spLocks noGrp="1"/>
          </p:cNvSpPr>
          <p:nvPr>
            <p:ph idx="1"/>
          </p:nvPr>
        </p:nvSpPr>
        <p:spPr>
          <a:xfrm>
            <a:off x="834887" y="1524000"/>
            <a:ext cx="3048000" cy="4525963"/>
          </a:xfrm>
        </p:spPr>
        <p:txBody>
          <a:bodyPr>
            <a:normAutofit/>
          </a:bodyPr>
          <a:lstStyle/>
          <a:p>
            <a:r>
              <a:rPr lang="en-US" dirty="0" smtClean="0">
                <a:solidFill>
                  <a:srgbClr val="FFFF99"/>
                </a:solidFill>
              </a:rPr>
              <a:t>NALMA example</a:t>
            </a:r>
          </a:p>
          <a:p>
            <a:r>
              <a:rPr lang="en-US" dirty="0" smtClean="0">
                <a:solidFill>
                  <a:srgbClr val="FFFF99"/>
                </a:solidFill>
              </a:rPr>
              <a:t>Sensor distribution and ‘effective’ domain</a:t>
            </a:r>
          </a:p>
        </p:txBody>
      </p:sp>
      <p:pic>
        <p:nvPicPr>
          <p:cNvPr id="1028" name="Picture 4" descr="http://weather.msfc.nasa.gov/sport/lma/images/lma_covera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50" y="1447800"/>
            <a:ext cx="31242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eather.msfc.nasa.gov/sport/lma/images/lma_networ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352800"/>
            <a:ext cx="2914650" cy="2914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68851" y="6462309"/>
            <a:ext cx="6558998" cy="369332"/>
          </a:xfrm>
          <a:prstGeom prst="rect">
            <a:avLst/>
          </a:prstGeom>
          <a:noFill/>
        </p:spPr>
        <p:txBody>
          <a:bodyPr wrap="square" rtlCol="0">
            <a:spAutoFit/>
          </a:bodyPr>
          <a:lstStyle/>
          <a:p>
            <a:r>
              <a:rPr lang="en-US" dirty="0" smtClean="0"/>
              <a:t>(Images borrowed from http://weather.msfc.nasa.gov/sport/lma/)</a:t>
            </a:r>
            <a:endParaRPr lang="en-US" dirty="0"/>
          </a:p>
        </p:txBody>
      </p:sp>
    </p:spTree>
    <p:extLst>
      <p:ext uri="{BB962C8B-B14F-4D97-AF65-F5344CB8AC3E}">
        <p14:creationId xmlns:p14="http://schemas.microsoft.com/office/powerpoint/2010/main" val="699049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Summary of Previous Research</a:t>
            </a:r>
            <a:endParaRPr lang="en-US" b="1" dirty="0">
              <a:solidFill>
                <a:schemeClr val="bg1"/>
              </a:solidFill>
            </a:endParaRPr>
          </a:p>
        </p:txBody>
      </p:sp>
      <p:pic>
        <p:nvPicPr>
          <p:cNvPr id="5" name="Picture 10"/>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84922" y="1137688"/>
            <a:ext cx="3429000" cy="2354262"/>
          </a:xfrm>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78296" y="3810000"/>
            <a:ext cx="3352800" cy="2256695"/>
          </a:xfrm>
          <a:prstGeom prst="rect">
            <a:avLst/>
          </a:prstGeom>
        </p:spPr>
      </p:pic>
      <p:sp>
        <p:nvSpPr>
          <p:cNvPr id="7" name="Text Placeholder 5"/>
          <p:cNvSpPr txBox="1">
            <a:spLocks/>
          </p:cNvSpPr>
          <p:nvPr/>
        </p:nvSpPr>
        <p:spPr>
          <a:xfrm>
            <a:off x="4191000" y="1295401"/>
            <a:ext cx="4495800" cy="5001382"/>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ts val="0"/>
              </a:spcBef>
              <a:buFont typeface="Wingdings 2"/>
              <a:buChar char=""/>
              <a:defRPr/>
            </a:pPr>
            <a:r>
              <a:rPr lang="en-US" sz="2400" dirty="0" smtClean="0">
                <a:solidFill>
                  <a:schemeClr val="bg2"/>
                </a:solidFill>
              </a:rPr>
              <a:t>Goodman et al. (1988) demonstrated that total lightning peaked prior to the onset of a microburst.</a:t>
            </a:r>
          </a:p>
          <a:p>
            <a:pPr>
              <a:lnSpc>
                <a:spcPct val="80000"/>
              </a:lnSpc>
              <a:spcBef>
                <a:spcPts val="0"/>
              </a:spcBef>
              <a:buFont typeface="Wingdings" pitchFamily="2" charset="2"/>
              <a:buNone/>
              <a:defRPr/>
            </a:pPr>
            <a:endParaRPr lang="en-US" sz="2400" dirty="0" smtClean="0">
              <a:solidFill>
                <a:schemeClr val="bg2"/>
              </a:solidFill>
            </a:endParaRPr>
          </a:p>
          <a:p>
            <a:pPr>
              <a:lnSpc>
                <a:spcPct val="80000"/>
              </a:lnSpc>
              <a:spcBef>
                <a:spcPts val="0"/>
              </a:spcBef>
              <a:buFont typeface="Wingdings 2"/>
              <a:buChar char=""/>
              <a:defRPr/>
            </a:pPr>
            <a:r>
              <a:rPr lang="en-US" sz="2400" dirty="0" smtClean="0">
                <a:solidFill>
                  <a:schemeClr val="bg2"/>
                </a:solidFill>
              </a:rPr>
              <a:t>Williams et al. (1989) showed that the peak total flash rate correlated with the maximum vertical extent of pulse thunderstorms, and preceded maximum outflow velocity by several minutes.</a:t>
            </a:r>
          </a:p>
          <a:p>
            <a:pPr>
              <a:lnSpc>
                <a:spcPct val="80000"/>
              </a:lnSpc>
              <a:spcBef>
                <a:spcPts val="0"/>
              </a:spcBef>
              <a:buFont typeface="Wingdings 2" pitchFamily="18" charset="2"/>
              <a:buNone/>
              <a:defRPr/>
            </a:pPr>
            <a:endParaRPr lang="en-US" sz="2400" dirty="0" smtClean="0">
              <a:solidFill>
                <a:schemeClr val="bg2"/>
              </a:solidFill>
            </a:endParaRPr>
          </a:p>
          <a:p>
            <a:pPr>
              <a:lnSpc>
                <a:spcPct val="80000"/>
              </a:lnSpc>
              <a:spcBef>
                <a:spcPts val="0"/>
              </a:spcBef>
              <a:buFont typeface="Wingdings 2"/>
              <a:buChar char=""/>
              <a:defRPr/>
            </a:pPr>
            <a:r>
              <a:rPr lang="en-US" sz="2400" dirty="0" err="1" smtClean="0">
                <a:solidFill>
                  <a:schemeClr val="bg2"/>
                </a:solidFill>
              </a:rPr>
              <a:t>MacGorman</a:t>
            </a:r>
            <a:r>
              <a:rPr lang="en-US" sz="2400" dirty="0" smtClean="0">
                <a:solidFill>
                  <a:schemeClr val="bg2"/>
                </a:solidFill>
              </a:rPr>
              <a:t> et al. (1989) showed that the total flash rate peaked  5 minutes prior to a tornado touchdown, while the cloud-to-ground (CG) flash rate peaked  15 minutes after the peak in intra cloud flash rate.</a:t>
            </a:r>
          </a:p>
          <a:p>
            <a:pPr>
              <a:spcBef>
                <a:spcPts val="0"/>
              </a:spcBef>
              <a:buFont typeface="Wingdings 2"/>
              <a:buChar char=""/>
              <a:defRPr/>
            </a:pPr>
            <a:endParaRPr lang="en-US" dirty="0"/>
          </a:p>
        </p:txBody>
      </p:sp>
      <p:sp>
        <p:nvSpPr>
          <p:cNvPr id="8" name="TextBox 8"/>
          <p:cNvSpPr txBox="1">
            <a:spLocks noChangeArrowheads="1"/>
          </p:cNvSpPr>
          <p:nvPr/>
        </p:nvSpPr>
        <p:spPr bwMode="auto">
          <a:xfrm>
            <a:off x="278296" y="3485324"/>
            <a:ext cx="335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r>
              <a:rPr lang="en-US" sz="1400" dirty="0">
                <a:solidFill>
                  <a:schemeClr val="bg2"/>
                </a:solidFill>
              </a:rPr>
              <a:t>Adapted from Goodman et al. (1988)</a:t>
            </a:r>
          </a:p>
        </p:txBody>
      </p:sp>
      <p:sp>
        <p:nvSpPr>
          <p:cNvPr id="9" name="TextBox 9"/>
          <p:cNvSpPr txBox="1">
            <a:spLocks noChangeArrowheads="1"/>
          </p:cNvSpPr>
          <p:nvPr/>
        </p:nvSpPr>
        <p:spPr bwMode="auto">
          <a:xfrm>
            <a:off x="278296" y="6142895"/>
            <a:ext cx="3657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r>
              <a:rPr lang="en-US" sz="1400" dirty="0">
                <a:solidFill>
                  <a:schemeClr val="bg2"/>
                </a:solidFill>
              </a:rPr>
              <a:t>Adapted from </a:t>
            </a:r>
            <a:r>
              <a:rPr lang="en-US" sz="1400" dirty="0" err="1">
                <a:solidFill>
                  <a:schemeClr val="bg2"/>
                </a:solidFill>
              </a:rPr>
              <a:t>MacGorman</a:t>
            </a:r>
            <a:r>
              <a:rPr lang="en-US" sz="1400" dirty="0">
                <a:solidFill>
                  <a:schemeClr val="bg2"/>
                </a:solidFill>
              </a:rPr>
              <a:t> et al. (1989)</a:t>
            </a:r>
          </a:p>
        </p:txBody>
      </p:sp>
      <p:sp>
        <p:nvSpPr>
          <p:cNvPr id="10" name="TextBox 9"/>
          <p:cNvSpPr txBox="1"/>
          <p:nvPr/>
        </p:nvSpPr>
        <p:spPr>
          <a:xfrm>
            <a:off x="3276600" y="6436027"/>
            <a:ext cx="5791200" cy="369332"/>
          </a:xfrm>
          <a:prstGeom prst="rect">
            <a:avLst/>
          </a:prstGeom>
          <a:noFill/>
        </p:spPr>
        <p:txBody>
          <a:bodyPr wrap="square" rtlCol="0">
            <a:spAutoFit/>
          </a:bodyPr>
          <a:lstStyle/>
          <a:p>
            <a:r>
              <a:rPr lang="en-US" dirty="0" smtClean="0"/>
              <a:t>Slide contents borrowed from Schultz (</a:t>
            </a:r>
            <a:r>
              <a:rPr lang="en-US" dirty="0" err="1" smtClean="0"/>
              <a:t>UofAH</a:t>
            </a:r>
            <a:r>
              <a:rPr lang="en-US" dirty="0" smtClean="0"/>
              <a:t>)presentation.</a:t>
            </a:r>
            <a:endParaRPr lang="en-US" dirty="0"/>
          </a:p>
        </p:txBody>
      </p:sp>
    </p:spTree>
    <p:extLst>
      <p:ext uri="{BB962C8B-B14F-4D97-AF65-F5344CB8AC3E}">
        <p14:creationId xmlns:p14="http://schemas.microsoft.com/office/powerpoint/2010/main" val="2555147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Summary of Previous Research</a:t>
            </a:r>
            <a:endParaRPr lang="en-US" b="1" dirty="0">
              <a:solidFill>
                <a:schemeClr val="bg1"/>
              </a:solidFill>
            </a:endParaRPr>
          </a:p>
        </p:txBody>
      </p:sp>
      <p:pic>
        <p:nvPicPr>
          <p:cNvPr id="10"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7748" y="1295399"/>
            <a:ext cx="3715512" cy="3261221"/>
          </a:xfrm>
          <a:prstGeom prst="rect">
            <a:avLst/>
          </a:prstGeom>
        </p:spPr>
      </p:pic>
      <p:sp>
        <p:nvSpPr>
          <p:cNvPr id="11" name="Text Box 6"/>
          <p:cNvSpPr txBox="1">
            <a:spLocks noChangeArrowheads="1"/>
          </p:cNvSpPr>
          <p:nvPr/>
        </p:nvSpPr>
        <p:spPr bwMode="auto">
          <a:xfrm>
            <a:off x="206204" y="6527408"/>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a:spcBef>
                <a:spcPct val="50000"/>
              </a:spcBef>
            </a:pPr>
            <a:r>
              <a:rPr lang="en-US" sz="1200" dirty="0"/>
              <a:t>Adapted from Williams et al. (1999) (above)</a:t>
            </a:r>
          </a:p>
        </p:txBody>
      </p:sp>
      <p:pic>
        <p:nvPicPr>
          <p:cNvPr id="12"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48" y="4545510"/>
            <a:ext cx="3715512" cy="198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txBox="1">
            <a:spLocks noChangeArrowheads="1"/>
          </p:cNvSpPr>
          <p:nvPr/>
        </p:nvSpPr>
        <p:spPr>
          <a:xfrm>
            <a:off x="4419600" y="1447800"/>
            <a:ext cx="44196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smtClean="0">
                <a:solidFill>
                  <a:schemeClr val="bg2"/>
                </a:solidFill>
              </a:rPr>
              <a:t>Williams et al. (1999) examined a large number of severe storms in Central FL</a:t>
            </a:r>
          </a:p>
          <a:p>
            <a:pPr>
              <a:lnSpc>
                <a:spcPct val="90000"/>
              </a:lnSpc>
            </a:pPr>
            <a:r>
              <a:rPr lang="en-US" sz="2400" dirty="0" smtClean="0">
                <a:solidFill>
                  <a:schemeClr val="bg2"/>
                </a:solidFill>
              </a:rPr>
              <a:t>Noticed that the total flash rate “jumped” prior to the onset of severe weather.</a:t>
            </a:r>
          </a:p>
          <a:p>
            <a:pPr>
              <a:lnSpc>
                <a:spcPct val="90000"/>
              </a:lnSpc>
            </a:pPr>
            <a:r>
              <a:rPr lang="en-US" sz="2400" dirty="0" smtClean="0">
                <a:solidFill>
                  <a:schemeClr val="bg2"/>
                </a:solidFill>
              </a:rPr>
              <a:t>Williams also proposed 60 flashes min</a:t>
            </a:r>
            <a:r>
              <a:rPr lang="en-US" sz="2400" baseline="30000" dirty="0" smtClean="0">
                <a:solidFill>
                  <a:schemeClr val="bg2"/>
                </a:solidFill>
              </a:rPr>
              <a:t>-1</a:t>
            </a:r>
            <a:r>
              <a:rPr lang="en-US" sz="2400" dirty="0" smtClean="0">
                <a:solidFill>
                  <a:schemeClr val="bg2"/>
                </a:solidFill>
              </a:rPr>
              <a:t> or greater for separation between severe and non-severe thunderstorms.</a:t>
            </a:r>
            <a:endParaRPr lang="en-US" sz="2400" dirty="0">
              <a:solidFill>
                <a:schemeClr val="bg2"/>
              </a:solidFill>
            </a:endParaRPr>
          </a:p>
        </p:txBody>
      </p:sp>
      <p:sp>
        <p:nvSpPr>
          <p:cNvPr id="17" name="TextBox 16"/>
          <p:cNvSpPr txBox="1"/>
          <p:nvPr/>
        </p:nvSpPr>
        <p:spPr>
          <a:xfrm>
            <a:off x="3352800" y="6511355"/>
            <a:ext cx="5791200" cy="369332"/>
          </a:xfrm>
          <a:prstGeom prst="rect">
            <a:avLst/>
          </a:prstGeom>
          <a:noFill/>
        </p:spPr>
        <p:txBody>
          <a:bodyPr wrap="square" rtlCol="0">
            <a:spAutoFit/>
          </a:bodyPr>
          <a:lstStyle/>
          <a:p>
            <a:r>
              <a:rPr lang="en-US" dirty="0" smtClean="0"/>
              <a:t>Slide contents borrowed from Schultz (</a:t>
            </a:r>
            <a:r>
              <a:rPr lang="en-US" dirty="0" err="1" smtClean="0"/>
              <a:t>UofAH</a:t>
            </a:r>
            <a:r>
              <a:rPr lang="en-US" dirty="0" smtClean="0"/>
              <a:t>) presentation.</a:t>
            </a:r>
            <a:endParaRPr lang="en-US" dirty="0"/>
          </a:p>
        </p:txBody>
      </p:sp>
    </p:spTree>
    <p:extLst>
      <p:ext uri="{BB962C8B-B14F-4D97-AF65-F5344CB8AC3E}">
        <p14:creationId xmlns:p14="http://schemas.microsoft.com/office/powerpoint/2010/main" val="3468548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Summary of Previous Research</a:t>
            </a:r>
            <a:endParaRPr lang="en-US" b="1" dirty="0">
              <a:solidFill>
                <a:schemeClr val="bg1"/>
              </a:solidFill>
            </a:endParaRPr>
          </a:p>
        </p:txBody>
      </p:sp>
      <p:sp>
        <p:nvSpPr>
          <p:cNvPr id="17" name="TextBox 16"/>
          <p:cNvSpPr txBox="1"/>
          <p:nvPr/>
        </p:nvSpPr>
        <p:spPr>
          <a:xfrm>
            <a:off x="3154017" y="6489603"/>
            <a:ext cx="5943600" cy="369332"/>
          </a:xfrm>
          <a:prstGeom prst="rect">
            <a:avLst/>
          </a:prstGeom>
          <a:noFill/>
        </p:spPr>
        <p:txBody>
          <a:bodyPr wrap="square" rtlCol="0">
            <a:spAutoFit/>
          </a:bodyPr>
          <a:lstStyle/>
          <a:p>
            <a:r>
              <a:rPr lang="en-US" dirty="0" smtClean="0"/>
              <a:t>Slide contents borrowed from Schultz (</a:t>
            </a:r>
            <a:r>
              <a:rPr lang="en-US" dirty="0" err="1" smtClean="0"/>
              <a:t>UofAH</a:t>
            </a:r>
            <a:r>
              <a:rPr lang="en-US" dirty="0" smtClean="0"/>
              <a:t>) presentation.</a:t>
            </a:r>
            <a:endParaRPr lang="en-US" dirty="0"/>
          </a:p>
        </p:txBody>
      </p:sp>
      <p:pic>
        <p:nvPicPr>
          <p:cNvPr id="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4800" y="1388477"/>
            <a:ext cx="4191000" cy="4724400"/>
          </a:xfrm>
        </p:spPr>
      </p:pic>
      <p:sp>
        <p:nvSpPr>
          <p:cNvPr id="9" name="Text Placeholder 4"/>
          <p:cNvSpPr txBox="1">
            <a:spLocks/>
          </p:cNvSpPr>
          <p:nvPr/>
        </p:nvSpPr>
        <p:spPr>
          <a:xfrm>
            <a:off x="4648200" y="1371600"/>
            <a:ext cx="4038600" cy="47244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Wingdings 2"/>
              <a:buChar char=""/>
              <a:defRPr/>
            </a:pPr>
            <a:r>
              <a:rPr lang="en-US" dirty="0" smtClean="0">
                <a:solidFill>
                  <a:schemeClr val="bg2"/>
                </a:solidFill>
              </a:rPr>
              <a:t>Gatlin and Goodman (2010) , JTECH; developed the first lightning jump algorithm</a:t>
            </a:r>
          </a:p>
          <a:p>
            <a:pPr>
              <a:spcBef>
                <a:spcPts val="0"/>
              </a:spcBef>
              <a:buFont typeface="Wingdings 2"/>
              <a:buChar char=""/>
              <a:defRPr/>
            </a:pPr>
            <a:endParaRPr lang="en-US" dirty="0" smtClean="0">
              <a:solidFill>
                <a:schemeClr val="bg2"/>
              </a:solidFill>
            </a:endParaRPr>
          </a:p>
          <a:p>
            <a:pPr>
              <a:spcBef>
                <a:spcPts val="0"/>
              </a:spcBef>
              <a:buFont typeface="Wingdings 2"/>
              <a:buChar char=""/>
              <a:defRPr/>
            </a:pPr>
            <a:r>
              <a:rPr lang="en-US" dirty="0" smtClean="0">
                <a:solidFill>
                  <a:schemeClr val="bg2"/>
                </a:solidFill>
              </a:rPr>
              <a:t>Study proved that it was indeed possible to develop an operational algorithm for severe weather detection</a:t>
            </a:r>
          </a:p>
          <a:p>
            <a:pPr>
              <a:spcBef>
                <a:spcPts val="0"/>
              </a:spcBef>
              <a:buFont typeface="Wingdings 2"/>
              <a:buChar char=""/>
              <a:defRPr/>
            </a:pPr>
            <a:endParaRPr lang="en-US" dirty="0" smtClean="0">
              <a:solidFill>
                <a:schemeClr val="bg2"/>
              </a:solidFill>
            </a:endParaRPr>
          </a:p>
          <a:p>
            <a:pPr>
              <a:spcBef>
                <a:spcPts val="0"/>
              </a:spcBef>
              <a:buFont typeface="Wingdings 2"/>
              <a:buChar char=""/>
              <a:defRPr/>
            </a:pPr>
            <a:r>
              <a:rPr lang="en-US" dirty="0" smtClean="0">
                <a:solidFill>
                  <a:schemeClr val="bg2"/>
                </a:solidFill>
              </a:rPr>
              <a:t>Mainly studied severe thunderstorms</a:t>
            </a:r>
          </a:p>
          <a:p>
            <a:pPr marL="640080" lvl="1">
              <a:defRPr/>
            </a:pPr>
            <a:r>
              <a:rPr lang="en-US" dirty="0" smtClean="0">
                <a:solidFill>
                  <a:schemeClr val="bg2"/>
                </a:solidFill>
              </a:rPr>
              <a:t>Only 1 non severe storm in a sample of 26 storms</a:t>
            </a:r>
          </a:p>
          <a:p>
            <a:pPr marL="822960" lvl="2" indent="-192024">
              <a:buClr>
                <a:schemeClr val="accent3"/>
              </a:buClr>
              <a:buFont typeface="Wingdings 2"/>
              <a:buChar char=""/>
              <a:defRPr/>
            </a:pPr>
            <a:endParaRPr lang="en-US" dirty="0"/>
          </a:p>
        </p:txBody>
      </p:sp>
      <p:sp>
        <p:nvSpPr>
          <p:cNvPr id="13" name="TextBox 6"/>
          <p:cNvSpPr txBox="1">
            <a:spLocks noChangeArrowheads="1"/>
          </p:cNvSpPr>
          <p:nvPr/>
        </p:nvSpPr>
        <p:spPr bwMode="auto">
          <a:xfrm>
            <a:off x="152400" y="6112877"/>
            <a:ext cx="449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r>
              <a:rPr lang="en-US" sz="1600" dirty="0">
                <a:solidFill>
                  <a:schemeClr val="bg2"/>
                </a:solidFill>
              </a:rPr>
              <a:t>Adapted from Gatlin and Goodman (2010)</a:t>
            </a:r>
          </a:p>
        </p:txBody>
      </p:sp>
    </p:spTree>
    <p:extLst>
      <p:ext uri="{BB962C8B-B14F-4D97-AF65-F5344CB8AC3E}">
        <p14:creationId xmlns:p14="http://schemas.microsoft.com/office/powerpoint/2010/main" val="1823994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Summary of Previous Research</a:t>
            </a:r>
            <a:endParaRPr lang="en-US" b="1" dirty="0">
              <a:solidFill>
                <a:schemeClr val="bg1"/>
              </a:solidFill>
            </a:endParaRPr>
          </a:p>
        </p:txBody>
      </p:sp>
      <p:sp>
        <p:nvSpPr>
          <p:cNvPr id="17" name="TextBox 16"/>
          <p:cNvSpPr txBox="1"/>
          <p:nvPr/>
        </p:nvSpPr>
        <p:spPr>
          <a:xfrm>
            <a:off x="3346174" y="6484138"/>
            <a:ext cx="5791200" cy="369332"/>
          </a:xfrm>
          <a:prstGeom prst="rect">
            <a:avLst/>
          </a:prstGeom>
          <a:noFill/>
        </p:spPr>
        <p:txBody>
          <a:bodyPr wrap="square" rtlCol="0">
            <a:spAutoFit/>
          </a:bodyPr>
          <a:lstStyle/>
          <a:p>
            <a:r>
              <a:rPr lang="en-US" dirty="0" smtClean="0"/>
              <a:t>Slide contents borrowed from Schultz (</a:t>
            </a:r>
            <a:r>
              <a:rPr lang="en-US" dirty="0" err="1" smtClean="0"/>
              <a:t>UofAH</a:t>
            </a:r>
            <a:r>
              <a:rPr lang="en-US" dirty="0" smtClean="0"/>
              <a:t>) presentation.</a:t>
            </a:r>
            <a:endParaRPr lang="en-US" dirty="0"/>
          </a:p>
        </p:txBody>
      </p:sp>
      <p:graphicFrame>
        <p:nvGraphicFramePr>
          <p:cNvPr id="10" name="Group 100"/>
          <p:cNvGraphicFramePr>
            <a:graphicFrameLocks noGrp="1"/>
          </p:cNvGraphicFramePr>
          <p:nvPr>
            <p:ph sz="quarter" idx="1"/>
            <p:extLst>
              <p:ext uri="{D42A27DB-BD31-4B8C-83A1-F6EECF244321}">
                <p14:modId xmlns:p14="http://schemas.microsoft.com/office/powerpoint/2010/main" val="4277114031"/>
              </p:ext>
            </p:extLst>
          </p:nvPr>
        </p:nvGraphicFramePr>
        <p:xfrm>
          <a:off x="4495801" y="3810000"/>
          <a:ext cx="4343399" cy="2519363"/>
        </p:xfrm>
        <a:graphic>
          <a:graphicData uri="http://schemas.openxmlformats.org/drawingml/2006/table">
            <a:tbl>
              <a:tblPr/>
              <a:tblGrid>
                <a:gridCol w="1541207"/>
                <a:gridCol w="700548"/>
                <a:gridCol w="700548"/>
                <a:gridCol w="700548"/>
                <a:gridCol w="700548"/>
              </a:tblGrid>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Algorithm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POD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rPr>
                        <a:t>FAR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CSI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rPr>
                        <a:t>HSS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Gatlin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rPr>
                        <a:t>0.49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Gatlin 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0.52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a:t>
                      </a:r>
                      <a:r>
                        <a:rPr kumimoji="0" lang="el-GR" sz="1600" b="1" i="0" u="none" strike="noStrike" cap="none" normalizeH="0" baseline="0" dirty="0" smtClean="0">
                          <a:ln>
                            <a:noFill/>
                          </a:ln>
                          <a:solidFill>
                            <a:schemeClr val="tx1"/>
                          </a:solidFill>
                          <a:effectLst/>
                          <a:latin typeface="Arial" charset="0"/>
                          <a:cs typeface="Arial" charset="0"/>
                        </a:rPr>
                        <a:t>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0.75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12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3</a:t>
                      </a:r>
                      <a:r>
                        <a:rPr kumimoji="0" lang="el-GR" sz="1600" b="1" i="0" u="none" strike="noStrike" cap="none" normalizeH="0" baseline="0" dirty="0" smtClean="0">
                          <a:ln>
                            <a:noFill/>
                          </a:ln>
                          <a:solidFill>
                            <a:schemeClr val="bg2"/>
                          </a:solidFill>
                          <a:effectLst/>
                          <a:latin typeface="Arial" charset="0"/>
                          <a:cs typeface="Arial" charset="0"/>
                        </a:rPr>
                        <a:t>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0.65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Threshold 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rPr>
                        <a:t>49%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rPr>
                        <a:t>0.66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bg2"/>
                          </a:solidFill>
                          <a:effectLst/>
                          <a:latin typeface="Arial" charset="0"/>
                        </a:rPr>
                        <a:t>Threshold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2"/>
                          </a:solidFill>
                          <a:effectLst/>
                          <a:latin typeface="Arial" charset="0"/>
                        </a:rPr>
                        <a:t>0.67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Rectangle 7"/>
          <p:cNvSpPr txBox="1">
            <a:spLocks noChangeArrowheads="1"/>
          </p:cNvSpPr>
          <p:nvPr/>
        </p:nvSpPr>
        <p:spPr>
          <a:xfrm>
            <a:off x="0" y="1559227"/>
            <a:ext cx="41910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000" b="1" dirty="0" smtClean="0">
                <a:solidFill>
                  <a:srgbClr val="FFC000"/>
                </a:solidFill>
              </a:rPr>
              <a:t>Schultz et al. (2009), JAMC</a:t>
            </a:r>
          </a:p>
          <a:p>
            <a:pPr>
              <a:lnSpc>
                <a:spcPct val="80000"/>
              </a:lnSpc>
            </a:pPr>
            <a:r>
              <a:rPr lang="en-US" sz="2000" dirty="0" smtClean="0">
                <a:solidFill>
                  <a:schemeClr val="bg2"/>
                </a:solidFill>
              </a:rPr>
              <a:t>Six separate lightning jump configurations tested</a:t>
            </a:r>
          </a:p>
          <a:p>
            <a:pPr>
              <a:lnSpc>
                <a:spcPct val="80000"/>
              </a:lnSpc>
            </a:pPr>
            <a:r>
              <a:rPr lang="en-US" sz="2000" dirty="0" smtClean="0">
                <a:solidFill>
                  <a:schemeClr val="bg2"/>
                </a:solidFill>
              </a:rPr>
              <a:t>Case study expansion:</a:t>
            </a:r>
          </a:p>
          <a:p>
            <a:pPr lvl="1">
              <a:lnSpc>
                <a:spcPct val="80000"/>
              </a:lnSpc>
            </a:pPr>
            <a:r>
              <a:rPr lang="en-US" sz="1800" dirty="0" smtClean="0">
                <a:solidFill>
                  <a:schemeClr val="bg2"/>
                </a:solidFill>
              </a:rPr>
              <a:t>107 T-storms analyzed</a:t>
            </a:r>
          </a:p>
          <a:p>
            <a:pPr marL="976313" lvl="2">
              <a:lnSpc>
                <a:spcPct val="80000"/>
              </a:lnSpc>
            </a:pPr>
            <a:r>
              <a:rPr lang="en-US" sz="1800" dirty="0" smtClean="0">
                <a:solidFill>
                  <a:schemeClr val="bg2"/>
                </a:solidFill>
              </a:rPr>
              <a:t>38 severe</a:t>
            </a:r>
          </a:p>
          <a:p>
            <a:pPr marL="976313" lvl="2">
              <a:lnSpc>
                <a:spcPct val="80000"/>
              </a:lnSpc>
            </a:pPr>
            <a:r>
              <a:rPr lang="en-US" sz="1800" dirty="0" smtClean="0">
                <a:solidFill>
                  <a:schemeClr val="bg2"/>
                </a:solidFill>
              </a:rPr>
              <a:t>69 non-severe</a:t>
            </a:r>
          </a:p>
          <a:p>
            <a:pPr>
              <a:lnSpc>
                <a:spcPct val="80000"/>
              </a:lnSpc>
            </a:pPr>
            <a:r>
              <a:rPr lang="en-US" sz="2000" dirty="0" smtClean="0">
                <a:solidFill>
                  <a:schemeClr val="bg2"/>
                </a:solidFill>
              </a:rPr>
              <a:t>The “2</a:t>
            </a:r>
            <a:r>
              <a:rPr lang="el-GR" sz="2000" dirty="0" smtClean="0">
                <a:solidFill>
                  <a:schemeClr val="bg2"/>
                </a:solidFill>
                <a:cs typeface="Arial" charset="0"/>
              </a:rPr>
              <a:t>σ</a:t>
            </a:r>
            <a:r>
              <a:rPr lang="en-US" sz="2000" dirty="0" smtClean="0">
                <a:solidFill>
                  <a:schemeClr val="bg2"/>
                </a:solidFill>
                <a:cs typeface="Arial" charset="0"/>
              </a:rPr>
              <a:t>” configuration yielded best results  </a:t>
            </a:r>
          </a:p>
          <a:p>
            <a:pPr lvl="1">
              <a:lnSpc>
                <a:spcPct val="80000"/>
              </a:lnSpc>
            </a:pPr>
            <a:r>
              <a:rPr lang="en-US" sz="1800" dirty="0" smtClean="0">
                <a:solidFill>
                  <a:schemeClr val="bg2"/>
                </a:solidFill>
                <a:cs typeface="Arial" charset="0"/>
              </a:rPr>
              <a:t>POD beats NWS performance statistics (80-90%); </a:t>
            </a:r>
          </a:p>
          <a:p>
            <a:pPr lvl="1">
              <a:lnSpc>
                <a:spcPct val="80000"/>
              </a:lnSpc>
            </a:pPr>
            <a:r>
              <a:rPr lang="en-US" sz="1800" dirty="0" smtClean="0">
                <a:solidFill>
                  <a:schemeClr val="accent2">
                    <a:lumMod val="60000"/>
                    <a:lumOff val="40000"/>
                  </a:schemeClr>
                </a:solidFill>
                <a:cs typeface="Arial" charset="0"/>
              </a:rPr>
              <a:t>FAR even better i.e.,15% lower (Barnes et al. 2007)</a:t>
            </a:r>
          </a:p>
          <a:p>
            <a:pPr marL="976313" lvl="2">
              <a:lnSpc>
                <a:spcPct val="80000"/>
              </a:lnSpc>
            </a:pPr>
            <a:r>
              <a:rPr lang="en-US" sz="1800" dirty="0" smtClean="0">
                <a:solidFill>
                  <a:schemeClr val="bg2"/>
                </a:solidFill>
                <a:cs typeface="Arial" charset="0"/>
              </a:rPr>
              <a:t>Caveat:  Large difference in sample sizes, more cases are needed to finalize result.</a:t>
            </a:r>
            <a:endParaRPr lang="en-US" sz="1800" dirty="0">
              <a:solidFill>
                <a:schemeClr val="bg2"/>
              </a:solidFill>
              <a:cs typeface="Arial" charset="0"/>
            </a:endParaRPr>
          </a:p>
        </p:txBody>
      </p:sp>
      <p:grpSp>
        <p:nvGrpSpPr>
          <p:cNvPr id="12" name="Group 61"/>
          <p:cNvGrpSpPr>
            <a:grpSpLocks/>
          </p:cNvGrpSpPr>
          <p:nvPr/>
        </p:nvGrpSpPr>
        <p:grpSpPr bwMode="auto">
          <a:xfrm>
            <a:off x="3047999" y="1828800"/>
            <a:ext cx="4038600" cy="1449388"/>
            <a:chOff x="3089835" y="1371600"/>
            <a:chExt cx="2929965" cy="1449388"/>
          </a:xfrm>
        </p:grpSpPr>
        <p:sp>
          <p:nvSpPr>
            <p:cNvPr id="14" name="Rectangle 103"/>
            <p:cNvSpPr>
              <a:spLocks noChangeArrowheads="1"/>
            </p:cNvSpPr>
            <p:nvPr/>
          </p:nvSpPr>
          <p:spPr bwMode="auto">
            <a:xfrm>
              <a:off x="3810000" y="1371600"/>
              <a:ext cx="2133600" cy="1447800"/>
            </a:xfrm>
            <a:prstGeom prst="rect">
              <a:avLst/>
            </a:prstGeom>
            <a:solidFill>
              <a:schemeClr val="accent1"/>
            </a:solidFill>
            <a:ln w="38100">
              <a:solidFill>
                <a:schemeClr val="tx1"/>
              </a:solidFill>
              <a:miter lim="800000"/>
              <a:headEnd/>
              <a:tailEnd/>
            </a:ln>
          </p:spPr>
          <p:txBody>
            <a:bodyPr wrap="none" anchor="ctr"/>
            <a:lstStyle/>
            <a:p>
              <a:endParaRPr lang="en-US">
                <a:solidFill>
                  <a:schemeClr val="bg2"/>
                </a:solidFill>
                <a:latin typeface="Rockwell" pitchFamily="18" charset="0"/>
              </a:endParaRPr>
            </a:p>
          </p:txBody>
        </p:sp>
        <p:sp>
          <p:nvSpPr>
            <p:cNvPr id="15" name="Text Box 101"/>
            <p:cNvSpPr txBox="1">
              <a:spLocks noChangeArrowheads="1"/>
            </p:cNvSpPr>
            <p:nvPr/>
          </p:nvSpPr>
          <p:spPr bwMode="auto">
            <a:xfrm>
              <a:off x="3810000" y="1447800"/>
              <a:ext cx="2209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a:spcBef>
                  <a:spcPct val="50000"/>
                </a:spcBef>
              </a:pPr>
              <a:r>
                <a:rPr lang="en-US" sz="1200" b="1" dirty="0">
                  <a:solidFill>
                    <a:schemeClr val="bg2"/>
                  </a:solidFill>
                </a:rPr>
                <a:t>Thunderstorm breakdown:</a:t>
              </a:r>
            </a:p>
            <a:p>
              <a:pPr>
                <a:spcBef>
                  <a:spcPct val="50000"/>
                </a:spcBef>
              </a:pPr>
              <a:r>
                <a:rPr lang="en-US" sz="1200" b="1" dirty="0">
                  <a:solidFill>
                    <a:schemeClr val="bg2"/>
                  </a:solidFill>
                </a:rPr>
                <a:t>North Alabama – 83 storms</a:t>
              </a:r>
            </a:p>
            <a:p>
              <a:pPr>
                <a:spcBef>
                  <a:spcPct val="50000"/>
                </a:spcBef>
              </a:pPr>
              <a:r>
                <a:rPr lang="en-US" sz="1200" b="1" dirty="0">
                  <a:solidFill>
                    <a:schemeClr val="bg2"/>
                  </a:solidFill>
                </a:rPr>
                <a:t>Washington D.C. – 2 storms</a:t>
              </a:r>
            </a:p>
            <a:p>
              <a:pPr>
                <a:spcBef>
                  <a:spcPct val="50000"/>
                </a:spcBef>
              </a:pPr>
              <a:r>
                <a:rPr lang="en-US" sz="1200" b="1" dirty="0">
                  <a:solidFill>
                    <a:schemeClr val="bg2"/>
                  </a:solidFill>
                </a:rPr>
                <a:t>Houston TX – 13 storms</a:t>
              </a:r>
            </a:p>
            <a:p>
              <a:pPr>
                <a:spcBef>
                  <a:spcPct val="50000"/>
                </a:spcBef>
              </a:pPr>
              <a:r>
                <a:rPr lang="en-US" sz="1200" b="1" dirty="0">
                  <a:solidFill>
                    <a:schemeClr val="bg2"/>
                  </a:solidFill>
                </a:rPr>
                <a:t>Dallas – 9 storms</a:t>
              </a:r>
            </a:p>
          </p:txBody>
        </p:sp>
        <p:sp>
          <p:nvSpPr>
            <p:cNvPr id="16" name="Line 104"/>
            <p:cNvSpPr>
              <a:spLocks noChangeShapeType="1"/>
            </p:cNvSpPr>
            <p:nvPr/>
          </p:nvSpPr>
          <p:spPr bwMode="auto">
            <a:xfrm flipV="1">
              <a:off x="3089835" y="1981200"/>
              <a:ext cx="720164"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chemeClr val="bg2"/>
                </a:solidFill>
              </a:endParaRPr>
            </a:p>
          </p:txBody>
        </p:sp>
      </p:grpSp>
      <p:sp>
        <p:nvSpPr>
          <p:cNvPr id="18" name="Line 104"/>
          <p:cNvSpPr>
            <a:spLocks noChangeShapeType="1"/>
          </p:cNvSpPr>
          <p:nvPr/>
        </p:nvSpPr>
        <p:spPr bwMode="auto">
          <a:xfrm>
            <a:off x="3733800" y="4838700"/>
            <a:ext cx="609600" cy="1905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27033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4661</TotalTime>
  <Words>1285</Words>
  <Application>Microsoft Office PowerPoint</Application>
  <PresentationFormat>On-screen Show (4:3)</PresentationFormat>
  <Paragraphs>172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Lightning Jump Evaluation RITT Presentation Tom Filiaggi (NWS – MDL) 11/28/12</vt:lpstr>
      <vt:lpstr>Agenda</vt:lpstr>
      <vt:lpstr>“Total Lightning”</vt:lpstr>
      <vt:lpstr>Sensors: Lightning Mapping Array</vt:lpstr>
      <vt:lpstr>Sensors: Lightning Mapping Array</vt:lpstr>
      <vt:lpstr>Summary of Previous Research</vt:lpstr>
      <vt:lpstr>Summary of Previous Research</vt:lpstr>
      <vt:lpstr>Summary of Previous Research</vt:lpstr>
      <vt:lpstr>Summary of Previous Research</vt:lpstr>
      <vt:lpstr>Summary of Previous Research</vt:lpstr>
      <vt:lpstr>Summary of Previous Research</vt:lpstr>
      <vt:lpstr>Summary of Previous Research</vt:lpstr>
      <vt:lpstr>Current Project: Goals</vt:lpstr>
      <vt:lpstr>Current Project: Progress</vt:lpstr>
      <vt:lpstr>Current Project: Progress</vt:lpstr>
      <vt:lpstr>Current Project: Progress</vt:lpstr>
      <vt:lpstr>Current Project: Future Work</vt:lpstr>
      <vt:lpstr>Related, but Beyond Scope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Lightning Jump</dc:title>
  <dc:creator>filiaggi</dc:creator>
  <cp:lastModifiedBy>John Schattel</cp:lastModifiedBy>
  <cp:revision>36</cp:revision>
  <dcterms:created xsi:type="dcterms:W3CDTF">2012-11-16T17:35:12Z</dcterms:created>
  <dcterms:modified xsi:type="dcterms:W3CDTF">2012-11-26T14:17:03Z</dcterms:modified>
</cp:coreProperties>
</file>