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4" r:id="rId3"/>
    <p:sldId id="306" r:id="rId4"/>
    <p:sldId id="319" r:id="rId5"/>
    <p:sldId id="296" r:id="rId6"/>
    <p:sldId id="313" r:id="rId7"/>
    <p:sldId id="314" r:id="rId8"/>
    <p:sldId id="318" r:id="rId9"/>
    <p:sldId id="322" r:id="rId10"/>
    <p:sldId id="321" r:id="rId11"/>
    <p:sldId id="316" r:id="rId12"/>
    <p:sldId id="283" r:id="rId13"/>
    <p:sldId id="320" r:id="rId14"/>
    <p:sldId id="312" r:id="rId15"/>
    <p:sldId id="300" r:id="rId16"/>
    <p:sldId id="317" r:id="rId17"/>
    <p:sldId id="302" r:id="rId18"/>
  </p:sldIdLst>
  <p:sldSz cx="9144000" cy="6858000" type="screen4x3"/>
  <p:notesSz cx="7023100" cy="93091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B1AAF1-E43B-48B8-B5C6-F1F8509DAA8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FF8C02-58A8-4A36-9CC9-5D36AE73FD1D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smtClean="0"/>
            <a:t>Hinge*</a:t>
          </a:r>
          <a:endParaRPr lang="en-US" sz="1600" b="1" dirty="0"/>
        </a:p>
      </dgm:t>
    </dgm:pt>
    <dgm:pt modelId="{60FDE069-4FF7-4754-8ECD-628943557D72}" type="parTrans" cxnId="{46E1C95A-0BC6-4FD5-8353-F4E1CBFF3579}">
      <dgm:prSet/>
      <dgm:spPr/>
      <dgm:t>
        <a:bodyPr/>
        <a:lstStyle/>
        <a:p>
          <a:endParaRPr lang="en-US" sz="1100"/>
        </a:p>
      </dgm:t>
    </dgm:pt>
    <dgm:pt modelId="{AF5D2720-31EB-48B1-85E6-0006F9438E1F}" type="sibTrans" cxnId="{46E1C95A-0BC6-4FD5-8353-F4E1CBFF3579}">
      <dgm:prSet/>
      <dgm:spPr/>
      <dgm:t>
        <a:bodyPr/>
        <a:lstStyle/>
        <a:p>
          <a:endParaRPr lang="en-US" sz="1100"/>
        </a:p>
      </dgm:t>
    </dgm:pt>
    <dgm:pt modelId="{3C6AF926-AC5A-48A8-AC6C-5DF92B9F19C5}">
      <dgm:prSet phldrT="[Text]" custT="1"/>
      <dgm:spPr/>
      <dgm:t>
        <a:bodyPr/>
        <a:lstStyle/>
        <a:p>
          <a:pPr algn="l"/>
          <a:r>
            <a:rPr lang="en-US" sz="900" b="1" dirty="0" smtClean="0"/>
            <a:t>Best fit line (Slope = 0) 1950 – </a:t>
          </a:r>
          <a:r>
            <a:rPr lang="en-US" sz="800" b="1" dirty="0" smtClean="0"/>
            <a:t>1976</a:t>
          </a:r>
          <a:endParaRPr lang="en-US" sz="900" dirty="0"/>
        </a:p>
      </dgm:t>
    </dgm:pt>
    <dgm:pt modelId="{9F23B175-E2E2-4C85-BCC1-39F87FC9AA1F}" type="parTrans" cxnId="{1D034284-1984-4AD7-AAF0-1DB3E1BAAE0E}">
      <dgm:prSet/>
      <dgm:spPr/>
      <dgm:t>
        <a:bodyPr/>
        <a:lstStyle/>
        <a:p>
          <a:endParaRPr lang="en-US" sz="1100"/>
        </a:p>
      </dgm:t>
    </dgm:pt>
    <dgm:pt modelId="{2BB0B5FB-5713-4969-B7BA-65B0207B8E76}" type="sibTrans" cxnId="{1D034284-1984-4AD7-AAF0-1DB3E1BAAE0E}">
      <dgm:prSet/>
      <dgm:spPr/>
      <dgm:t>
        <a:bodyPr/>
        <a:lstStyle/>
        <a:p>
          <a:endParaRPr lang="en-US" sz="1100"/>
        </a:p>
      </dgm:t>
    </dgm:pt>
    <dgm:pt modelId="{0AC47299-DE6F-4D53-A578-0FFA18C7AA4F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/>
            <a:t>EWMA**</a:t>
          </a:r>
          <a:endParaRPr lang="en-US" sz="1600" b="1" dirty="0"/>
        </a:p>
      </dgm:t>
    </dgm:pt>
    <dgm:pt modelId="{C5F31B9E-5D37-40E7-B8A2-774DDB6B799F}" type="parTrans" cxnId="{67ABEC04-B65A-4BFD-9E25-B383FA37BB3C}">
      <dgm:prSet/>
      <dgm:spPr/>
      <dgm:t>
        <a:bodyPr/>
        <a:lstStyle/>
        <a:p>
          <a:endParaRPr lang="en-US" sz="1100"/>
        </a:p>
      </dgm:t>
    </dgm:pt>
    <dgm:pt modelId="{5EF46299-C71E-4FD4-9235-0B02E57A81C2}" type="sibTrans" cxnId="{67ABEC04-B65A-4BFD-9E25-B383FA37BB3C}">
      <dgm:prSet/>
      <dgm:spPr/>
      <dgm:t>
        <a:bodyPr/>
        <a:lstStyle/>
        <a:p>
          <a:endParaRPr lang="en-US" sz="1100"/>
        </a:p>
      </dgm:t>
    </dgm:pt>
    <dgm:pt modelId="{1DB40932-931B-40CD-AE27-5474CDD98AD4}">
      <dgm:prSet phldrT="[Text]" custT="1"/>
      <dgm:spPr/>
      <dgm:t>
        <a:bodyPr/>
        <a:lstStyle/>
        <a:p>
          <a:pPr algn="l"/>
          <a:r>
            <a:rPr lang="en-US" sz="1050" b="1" dirty="0" smtClean="0"/>
            <a:t>Exponentially Weighted Moving Average</a:t>
          </a:r>
          <a:endParaRPr lang="en-US" sz="1050" dirty="0"/>
        </a:p>
      </dgm:t>
    </dgm:pt>
    <dgm:pt modelId="{4243A0D5-90E1-4D35-8CA1-59804FB81350}" type="parTrans" cxnId="{17A2CD7F-0498-4709-9E86-8F9B2767A4A6}">
      <dgm:prSet/>
      <dgm:spPr/>
      <dgm:t>
        <a:bodyPr/>
        <a:lstStyle/>
        <a:p>
          <a:endParaRPr lang="en-US" sz="1100"/>
        </a:p>
      </dgm:t>
    </dgm:pt>
    <dgm:pt modelId="{F1613413-4189-4066-92E1-11F5A7FEEE40}" type="sibTrans" cxnId="{17A2CD7F-0498-4709-9E86-8F9B2767A4A6}">
      <dgm:prSet/>
      <dgm:spPr/>
      <dgm:t>
        <a:bodyPr/>
        <a:lstStyle/>
        <a:p>
          <a:endParaRPr lang="en-US" sz="1100"/>
        </a:p>
      </dgm:t>
    </dgm:pt>
    <dgm:pt modelId="{9DFC0F6C-9948-46D1-BF37-F589688FE3DE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/>
            <a:t>OCN***</a:t>
          </a:r>
          <a:endParaRPr lang="en-US" sz="1600" b="1" dirty="0"/>
        </a:p>
      </dgm:t>
    </dgm:pt>
    <dgm:pt modelId="{7B7761CA-F405-4C72-ACEF-3B230455F1E9}" type="parTrans" cxnId="{917DC183-AABC-460A-95B7-95FCDA24872D}">
      <dgm:prSet/>
      <dgm:spPr/>
      <dgm:t>
        <a:bodyPr/>
        <a:lstStyle/>
        <a:p>
          <a:endParaRPr lang="en-US" sz="1100"/>
        </a:p>
      </dgm:t>
    </dgm:pt>
    <dgm:pt modelId="{90D1D3FA-7297-4BDB-A16A-9222EDCDC83C}" type="sibTrans" cxnId="{917DC183-AABC-460A-95B7-95FCDA24872D}">
      <dgm:prSet/>
      <dgm:spPr/>
      <dgm:t>
        <a:bodyPr/>
        <a:lstStyle/>
        <a:p>
          <a:endParaRPr lang="en-US" sz="1100"/>
        </a:p>
      </dgm:t>
    </dgm:pt>
    <dgm:pt modelId="{5943B158-C757-4507-B9BF-45F2F4BBED30}">
      <dgm:prSet phldrT="[Text]" custT="1"/>
      <dgm:spPr/>
      <dgm:t>
        <a:bodyPr/>
        <a:lstStyle/>
        <a:p>
          <a:r>
            <a:rPr lang="en-US" sz="1050" b="1" dirty="0" smtClean="0"/>
            <a:t>Optimal Climate Normal</a:t>
          </a:r>
          <a:r>
            <a:rPr lang="en-US" sz="1050" b="1" baseline="0" dirty="0" smtClean="0"/>
            <a:t> </a:t>
          </a:r>
          <a:endParaRPr lang="en-US" sz="1050" dirty="0"/>
        </a:p>
      </dgm:t>
    </dgm:pt>
    <dgm:pt modelId="{19EE6CF1-E8F8-403F-BE32-3EC104A6B436}" type="parTrans" cxnId="{F98072EF-B056-410A-8557-22297DA5023A}">
      <dgm:prSet/>
      <dgm:spPr/>
      <dgm:t>
        <a:bodyPr/>
        <a:lstStyle/>
        <a:p>
          <a:endParaRPr lang="en-US" sz="1100"/>
        </a:p>
      </dgm:t>
    </dgm:pt>
    <dgm:pt modelId="{73DF5B95-C843-4B0E-A05E-08D4E6763B43}" type="sibTrans" cxnId="{F98072EF-B056-410A-8557-22297DA5023A}">
      <dgm:prSet/>
      <dgm:spPr/>
      <dgm:t>
        <a:bodyPr/>
        <a:lstStyle/>
        <a:p>
          <a:endParaRPr lang="en-US" sz="1100"/>
        </a:p>
      </dgm:t>
    </dgm:pt>
    <dgm:pt modelId="{D530955F-4986-4ED5-864F-540CD83A3C68}">
      <dgm:prSet custT="1"/>
      <dgm:spPr/>
      <dgm:t>
        <a:bodyPr/>
        <a:lstStyle/>
        <a:p>
          <a:pPr algn="l"/>
          <a:r>
            <a:rPr lang="en-US" sz="900" b="1" dirty="0" smtClean="0"/>
            <a:t>Best fit line 1976</a:t>
          </a:r>
          <a:r>
            <a:rPr lang="en-US" sz="900" b="1" baseline="0" dirty="0" smtClean="0"/>
            <a:t> - 2010</a:t>
          </a:r>
          <a:endParaRPr lang="en-US" sz="900" b="1" dirty="0"/>
        </a:p>
      </dgm:t>
    </dgm:pt>
    <dgm:pt modelId="{A9140AF6-D07D-4228-AC4B-5B6DE87D1991}" type="parTrans" cxnId="{3BBE1EF0-E073-449F-BF8B-B363AAE9FB9B}">
      <dgm:prSet/>
      <dgm:spPr/>
      <dgm:t>
        <a:bodyPr/>
        <a:lstStyle/>
        <a:p>
          <a:endParaRPr lang="en-US" sz="1100"/>
        </a:p>
      </dgm:t>
    </dgm:pt>
    <dgm:pt modelId="{1B3ED181-D25B-4FE7-B0A1-4340E9DFF3A2}" type="sibTrans" cxnId="{3BBE1EF0-E073-449F-BF8B-B363AAE9FB9B}">
      <dgm:prSet/>
      <dgm:spPr/>
      <dgm:t>
        <a:bodyPr/>
        <a:lstStyle/>
        <a:p>
          <a:endParaRPr lang="en-US" sz="1100"/>
        </a:p>
      </dgm:t>
    </dgm:pt>
    <dgm:pt modelId="{7C1DCDE1-C52E-4BDD-A66A-E126750C76C7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/>
            <a:t>Ensemble</a:t>
          </a:r>
          <a:endParaRPr lang="en-US" sz="1600" b="1" dirty="0"/>
        </a:p>
      </dgm:t>
    </dgm:pt>
    <dgm:pt modelId="{FD8079D2-BCE9-435D-AE39-CEB089FFB329}" type="parTrans" cxnId="{38B5D787-8C96-40F3-9CAB-8B38A311A945}">
      <dgm:prSet/>
      <dgm:spPr/>
      <dgm:t>
        <a:bodyPr/>
        <a:lstStyle/>
        <a:p>
          <a:endParaRPr lang="en-US" sz="1100"/>
        </a:p>
      </dgm:t>
    </dgm:pt>
    <dgm:pt modelId="{D2FA8837-CAC0-4F3F-9145-E3BDC1CD64AD}" type="sibTrans" cxnId="{38B5D787-8C96-40F3-9CAB-8B38A311A945}">
      <dgm:prSet/>
      <dgm:spPr/>
      <dgm:t>
        <a:bodyPr/>
        <a:lstStyle/>
        <a:p>
          <a:endParaRPr lang="en-US" sz="1100"/>
        </a:p>
      </dgm:t>
    </dgm:pt>
    <dgm:pt modelId="{3DAE4054-3324-4C75-8D55-FA869785CFB4}">
      <dgm:prSet custT="1"/>
      <dgm:spPr/>
      <dgm:t>
        <a:bodyPr/>
        <a:lstStyle/>
        <a:p>
          <a:r>
            <a:rPr lang="en-US" sz="1050" b="1" dirty="0" smtClean="0"/>
            <a:t>Average of all trend values</a:t>
          </a:r>
          <a:endParaRPr lang="en-US" sz="1050" dirty="0"/>
        </a:p>
      </dgm:t>
    </dgm:pt>
    <dgm:pt modelId="{E0256012-EEEA-4BC5-9674-0B05EC997BD2}" type="parTrans" cxnId="{6F296ACF-7167-407E-BF95-2B4AFFE3C817}">
      <dgm:prSet/>
      <dgm:spPr/>
      <dgm:t>
        <a:bodyPr/>
        <a:lstStyle/>
        <a:p>
          <a:endParaRPr lang="en-US" sz="1100"/>
        </a:p>
      </dgm:t>
    </dgm:pt>
    <dgm:pt modelId="{71E0CF72-B783-439E-9DEC-D51EB8FF9E72}" type="sibTrans" cxnId="{6F296ACF-7167-407E-BF95-2B4AFFE3C817}">
      <dgm:prSet/>
      <dgm:spPr/>
      <dgm:t>
        <a:bodyPr/>
        <a:lstStyle/>
        <a:p>
          <a:endParaRPr lang="en-US" sz="1100"/>
        </a:p>
      </dgm:t>
    </dgm:pt>
    <dgm:pt modelId="{25C36FF3-4B6C-4E52-ABA1-F800E21441D4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b="1" dirty="0" smtClean="0"/>
            <a:t>NOAA Recommended Trend Methods</a:t>
          </a:r>
          <a:endParaRPr lang="en-US" b="1" dirty="0"/>
        </a:p>
      </dgm:t>
    </dgm:pt>
    <dgm:pt modelId="{84B30C36-2646-4C43-ABFF-0A9ED5F13785}" type="parTrans" cxnId="{2E6631BB-AA93-4379-8B64-13AA414F98BD}">
      <dgm:prSet/>
      <dgm:spPr/>
      <dgm:t>
        <a:bodyPr/>
        <a:lstStyle/>
        <a:p>
          <a:endParaRPr lang="en-US"/>
        </a:p>
      </dgm:t>
    </dgm:pt>
    <dgm:pt modelId="{7CF73BDE-2983-4165-BB1A-D2F42736F567}" type="sibTrans" cxnId="{2E6631BB-AA93-4379-8B64-13AA414F98BD}">
      <dgm:prSet/>
      <dgm:spPr/>
      <dgm:t>
        <a:bodyPr/>
        <a:lstStyle/>
        <a:p>
          <a:endParaRPr lang="en-US"/>
        </a:p>
      </dgm:t>
    </dgm:pt>
    <dgm:pt modelId="{BA26BB8F-13A0-4373-8009-03F8AAC40286}" type="pres">
      <dgm:prSet presAssocID="{21B1AAF1-E43B-48B8-B5C6-F1F8509DAA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683CD7-A45B-4C37-B4A5-1CE79D035E9F}" type="pres">
      <dgm:prSet presAssocID="{25C36FF3-4B6C-4E52-ABA1-F800E21441D4}" presName="linNode" presStyleCnt="0"/>
      <dgm:spPr/>
    </dgm:pt>
    <dgm:pt modelId="{727CA40D-C2F4-42E4-8B0A-A856EFADE14C}" type="pres">
      <dgm:prSet presAssocID="{25C36FF3-4B6C-4E52-ABA1-F800E21441D4}" presName="parentText" presStyleLbl="node1" presStyleIdx="0" presStyleCnt="5" custScaleX="277778" custLinFactNeighborY="11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48D67-3674-4A74-AB02-98BA4327FFF9}" type="pres">
      <dgm:prSet presAssocID="{7CF73BDE-2983-4165-BB1A-D2F42736F567}" presName="sp" presStyleCnt="0"/>
      <dgm:spPr/>
    </dgm:pt>
    <dgm:pt modelId="{11B4A41A-4B91-400B-9437-3C2CD474CFEE}" type="pres">
      <dgm:prSet presAssocID="{B7FF8C02-58A8-4A36-9CC9-5D36AE73FD1D}" presName="linNode" presStyleCnt="0"/>
      <dgm:spPr/>
    </dgm:pt>
    <dgm:pt modelId="{11EB39EB-6C47-4CC2-8542-D7D738147136}" type="pres">
      <dgm:prSet presAssocID="{B7FF8C02-58A8-4A36-9CC9-5D36AE73FD1D}" presName="parentText" presStyleLbl="node1" presStyleIdx="1" presStyleCnt="5" custLinFactNeighborY="11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EC94B-F54D-4B99-8AA6-D47A8EBE632E}" type="pres">
      <dgm:prSet presAssocID="{B7FF8C02-58A8-4A36-9CC9-5D36AE73FD1D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DF41E-2C77-400D-ADB4-F3C685111E2F}" type="pres">
      <dgm:prSet presAssocID="{AF5D2720-31EB-48B1-85E6-0006F9438E1F}" presName="sp" presStyleCnt="0"/>
      <dgm:spPr/>
    </dgm:pt>
    <dgm:pt modelId="{BEE3E49E-92D3-4106-85CC-FBDE477AD1DC}" type="pres">
      <dgm:prSet presAssocID="{0AC47299-DE6F-4D53-A578-0FFA18C7AA4F}" presName="linNode" presStyleCnt="0"/>
      <dgm:spPr/>
    </dgm:pt>
    <dgm:pt modelId="{1BBC8FD9-0CE2-4D96-A49E-61329487D6FA}" type="pres">
      <dgm:prSet presAssocID="{0AC47299-DE6F-4D53-A578-0FFA18C7AA4F}" presName="parentText" presStyleLbl="node1" presStyleIdx="2" presStyleCnt="5" custLinFactNeighborY="11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FA215-63AD-4712-8086-B50DE79CDE7C}" type="pres">
      <dgm:prSet presAssocID="{0AC47299-DE6F-4D53-A578-0FFA18C7AA4F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70587-294F-49A0-BC5C-C069489101FA}" type="pres">
      <dgm:prSet presAssocID="{5EF46299-C71E-4FD4-9235-0B02E57A81C2}" presName="sp" presStyleCnt="0"/>
      <dgm:spPr/>
    </dgm:pt>
    <dgm:pt modelId="{820991B5-61CF-4F6F-B2CF-9502E962F805}" type="pres">
      <dgm:prSet presAssocID="{9DFC0F6C-9948-46D1-BF37-F589688FE3DE}" presName="linNode" presStyleCnt="0"/>
      <dgm:spPr/>
    </dgm:pt>
    <dgm:pt modelId="{0D48AFA8-EEAD-4BA3-8D3B-7555B481B796}" type="pres">
      <dgm:prSet presAssocID="{9DFC0F6C-9948-46D1-BF37-F589688FE3DE}" presName="parentText" presStyleLbl="node1" presStyleIdx="3" presStyleCnt="5" custLinFactNeighborY="11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45BFC-667F-4B64-8F5B-44A0D5E9EEB5}" type="pres">
      <dgm:prSet presAssocID="{9DFC0F6C-9948-46D1-BF37-F589688FE3DE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1C5AA-68C7-4A91-A6AC-82BABC2B3063}" type="pres">
      <dgm:prSet presAssocID="{90D1D3FA-7297-4BDB-A16A-9222EDCDC83C}" presName="sp" presStyleCnt="0"/>
      <dgm:spPr/>
    </dgm:pt>
    <dgm:pt modelId="{665AA17A-F4C1-48EB-A76E-9BF2125BE3D2}" type="pres">
      <dgm:prSet presAssocID="{7C1DCDE1-C52E-4BDD-A66A-E126750C76C7}" presName="linNode" presStyleCnt="0"/>
      <dgm:spPr/>
    </dgm:pt>
    <dgm:pt modelId="{816C7D6F-3C40-4AA6-83B9-B83A12482868}" type="pres">
      <dgm:prSet presAssocID="{7C1DCDE1-C52E-4BDD-A66A-E126750C76C7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93E19-B2F5-40D3-9A58-5DFF90E1A119}" type="pres">
      <dgm:prSet presAssocID="{7C1DCDE1-C52E-4BDD-A66A-E126750C76C7}" presName="descendantText" presStyleLbl="alignAccFollowNode1" presStyleIdx="3" presStyleCnt="4" custLinFactNeighborX="694" custLinFactNeighborY="70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6631BB-AA93-4379-8B64-13AA414F98BD}" srcId="{21B1AAF1-E43B-48B8-B5C6-F1F8509DAA8A}" destId="{25C36FF3-4B6C-4E52-ABA1-F800E21441D4}" srcOrd="0" destOrd="0" parTransId="{84B30C36-2646-4C43-ABFF-0A9ED5F13785}" sibTransId="{7CF73BDE-2983-4165-BB1A-D2F42736F567}"/>
    <dgm:cxn modelId="{579C9BD4-4145-4968-91F2-C3485B948E7D}" type="presOf" srcId="{21B1AAF1-E43B-48B8-B5C6-F1F8509DAA8A}" destId="{BA26BB8F-13A0-4373-8009-03F8AAC40286}" srcOrd="0" destOrd="0" presId="urn:microsoft.com/office/officeart/2005/8/layout/vList5"/>
    <dgm:cxn modelId="{6F296ACF-7167-407E-BF95-2B4AFFE3C817}" srcId="{7C1DCDE1-C52E-4BDD-A66A-E126750C76C7}" destId="{3DAE4054-3324-4C75-8D55-FA869785CFB4}" srcOrd="0" destOrd="0" parTransId="{E0256012-EEEA-4BC5-9674-0B05EC997BD2}" sibTransId="{71E0CF72-B783-439E-9DEC-D51EB8FF9E72}"/>
    <dgm:cxn modelId="{95333039-DD90-4065-B378-5C2B6EAB8570}" type="presOf" srcId="{25C36FF3-4B6C-4E52-ABA1-F800E21441D4}" destId="{727CA40D-C2F4-42E4-8B0A-A856EFADE14C}" srcOrd="0" destOrd="0" presId="urn:microsoft.com/office/officeart/2005/8/layout/vList5"/>
    <dgm:cxn modelId="{17A2CD7F-0498-4709-9E86-8F9B2767A4A6}" srcId="{0AC47299-DE6F-4D53-A578-0FFA18C7AA4F}" destId="{1DB40932-931B-40CD-AE27-5474CDD98AD4}" srcOrd="0" destOrd="0" parTransId="{4243A0D5-90E1-4D35-8CA1-59804FB81350}" sibTransId="{F1613413-4189-4066-92E1-11F5A7FEEE40}"/>
    <dgm:cxn modelId="{B6C6C0F9-58ED-400A-8A28-52AE6D3E8992}" type="presOf" srcId="{7C1DCDE1-C52E-4BDD-A66A-E126750C76C7}" destId="{816C7D6F-3C40-4AA6-83B9-B83A12482868}" srcOrd="0" destOrd="0" presId="urn:microsoft.com/office/officeart/2005/8/layout/vList5"/>
    <dgm:cxn modelId="{6B9359D1-09A0-458F-B243-B28DB9CD78B7}" type="presOf" srcId="{9DFC0F6C-9948-46D1-BF37-F589688FE3DE}" destId="{0D48AFA8-EEAD-4BA3-8D3B-7555B481B796}" srcOrd="0" destOrd="0" presId="urn:microsoft.com/office/officeart/2005/8/layout/vList5"/>
    <dgm:cxn modelId="{585A05F9-DFA2-4617-ABC6-B104C04A7941}" type="presOf" srcId="{3DAE4054-3324-4C75-8D55-FA869785CFB4}" destId="{D3193E19-B2F5-40D3-9A58-5DFF90E1A119}" srcOrd="0" destOrd="0" presId="urn:microsoft.com/office/officeart/2005/8/layout/vList5"/>
    <dgm:cxn modelId="{38B5D787-8C96-40F3-9CAB-8B38A311A945}" srcId="{21B1AAF1-E43B-48B8-B5C6-F1F8509DAA8A}" destId="{7C1DCDE1-C52E-4BDD-A66A-E126750C76C7}" srcOrd="4" destOrd="0" parTransId="{FD8079D2-BCE9-435D-AE39-CEB089FFB329}" sibTransId="{D2FA8837-CAC0-4F3F-9145-E3BDC1CD64AD}"/>
    <dgm:cxn modelId="{46E1C95A-0BC6-4FD5-8353-F4E1CBFF3579}" srcId="{21B1AAF1-E43B-48B8-B5C6-F1F8509DAA8A}" destId="{B7FF8C02-58A8-4A36-9CC9-5D36AE73FD1D}" srcOrd="1" destOrd="0" parTransId="{60FDE069-4FF7-4754-8ECD-628943557D72}" sibTransId="{AF5D2720-31EB-48B1-85E6-0006F9438E1F}"/>
    <dgm:cxn modelId="{5D2BBA9D-0084-44C4-A235-BDD16494F1DE}" type="presOf" srcId="{3C6AF926-AC5A-48A8-AC6C-5DF92B9F19C5}" destId="{341EC94B-F54D-4B99-8AA6-D47A8EBE632E}" srcOrd="0" destOrd="0" presId="urn:microsoft.com/office/officeart/2005/8/layout/vList5"/>
    <dgm:cxn modelId="{DE20A6A1-A984-4F3E-B930-4C2AD5797C4A}" type="presOf" srcId="{0AC47299-DE6F-4D53-A578-0FFA18C7AA4F}" destId="{1BBC8FD9-0CE2-4D96-A49E-61329487D6FA}" srcOrd="0" destOrd="0" presId="urn:microsoft.com/office/officeart/2005/8/layout/vList5"/>
    <dgm:cxn modelId="{917DC183-AABC-460A-95B7-95FCDA24872D}" srcId="{21B1AAF1-E43B-48B8-B5C6-F1F8509DAA8A}" destId="{9DFC0F6C-9948-46D1-BF37-F589688FE3DE}" srcOrd="3" destOrd="0" parTransId="{7B7761CA-F405-4C72-ACEF-3B230455F1E9}" sibTransId="{90D1D3FA-7297-4BDB-A16A-9222EDCDC83C}"/>
    <dgm:cxn modelId="{E6880735-E217-4C73-8BB7-A04AD39EE332}" type="presOf" srcId="{5943B158-C757-4507-B9BF-45F2F4BBED30}" destId="{1E045BFC-667F-4B64-8F5B-44A0D5E9EEB5}" srcOrd="0" destOrd="0" presId="urn:microsoft.com/office/officeart/2005/8/layout/vList5"/>
    <dgm:cxn modelId="{F98072EF-B056-410A-8557-22297DA5023A}" srcId="{9DFC0F6C-9948-46D1-BF37-F589688FE3DE}" destId="{5943B158-C757-4507-B9BF-45F2F4BBED30}" srcOrd="0" destOrd="0" parTransId="{19EE6CF1-E8F8-403F-BE32-3EC104A6B436}" sibTransId="{73DF5B95-C843-4B0E-A05E-08D4E6763B43}"/>
    <dgm:cxn modelId="{67ABEC04-B65A-4BFD-9E25-B383FA37BB3C}" srcId="{21B1AAF1-E43B-48B8-B5C6-F1F8509DAA8A}" destId="{0AC47299-DE6F-4D53-A578-0FFA18C7AA4F}" srcOrd="2" destOrd="0" parTransId="{C5F31B9E-5D37-40E7-B8A2-774DDB6B799F}" sibTransId="{5EF46299-C71E-4FD4-9235-0B02E57A81C2}"/>
    <dgm:cxn modelId="{3BBE1EF0-E073-449F-BF8B-B363AAE9FB9B}" srcId="{B7FF8C02-58A8-4A36-9CC9-5D36AE73FD1D}" destId="{D530955F-4986-4ED5-864F-540CD83A3C68}" srcOrd="1" destOrd="0" parTransId="{A9140AF6-D07D-4228-AC4B-5B6DE87D1991}" sibTransId="{1B3ED181-D25B-4FE7-B0A1-4340E9DFF3A2}"/>
    <dgm:cxn modelId="{1D034284-1984-4AD7-AAF0-1DB3E1BAAE0E}" srcId="{B7FF8C02-58A8-4A36-9CC9-5D36AE73FD1D}" destId="{3C6AF926-AC5A-48A8-AC6C-5DF92B9F19C5}" srcOrd="0" destOrd="0" parTransId="{9F23B175-E2E2-4C85-BCC1-39F87FC9AA1F}" sibTransId="{2BB0B5FB-5713-4969-B7BA-65B0207B8E76}"/>
    <dgm:cxn modelId="{3E01C5EE-A57B-4D71-BFDA-DE0B9EA99AF3}" type="presOf" srcId="{1DB40932-931B-40CD-AE27-5474CDD98AD4}" destId="{4D4FA215-63AD-4712-8086-B50DE79CDE7C}" srcOrd="0" destOrd="0" presId="urn:microsoft.com/office/officeart/2005/8/layout/vList5"/>
    <dgm:cxn modelId="{6B668E29-45B3-4E9D-B38B-1C2ED7E1DBC7}" type="presOf" srcId="{B7FF8C02-58A8-4A36-9CC9-5D36AE73FD1D}" destId="{11EB39EB-6C47-4CC2-8542-D7D738147136}" srcOrd="0" destOrd="0" presId="urn:microsoft.com/office/officeart/2005/8/layout/vList5"/>
    <dgm:cxn modelId="{4514EB25-0256-418A-8F36-701E245EBE20}" type="presOf" srcId="{D530955F-4986-4ED5-864F-540CD83A3C68}" destId="{341EC94B-F54D-4B99-8AA6-D47A8EBE632E}" srcOrd="0" destOrd="1" presId="urn:microsoft.com/office/officeart/2005/8/layout/vList5"/>
    <dgm:cxn modelId="{B21257A4-50E4-492F-9374-21769CD1608D}" type="presParOf" srcId="{BA26BB8F-13A0-4373-8009-03F8AAC40286}" destId="{FD683CD7-A45B-4C37-B4A5-1CE79D035E9F}" srcOrd="0" destOrd="0" presId="urn:microsoft.com/office/officeart/2005/8/layout/vList5"/>
    <dgm:cxn modelId="{3640566E-C707-4E29-AFE7-768EF9964793}" type="presParOf" srcId="{FD683CD7-A45B-4C37-B4A5-1CE79D035E9F}" destId="{727CA40D-C2F4-42E4-8B0A-A856EFADE14C}" srcOrd="0" destOrd="0" presId="urn:microsoft.com/office/officeart/2005/8/layout/vList5"/>
    <dgm:cxn modelId="{FF71C645-B8E0-4530-BF19-D10757797AE1}" type="presParOf" srcId="{BA26BB8F-13A0-4373-8009-03F8AAC40286}" destId="{C1548D67-3674-4A74-AB02-98BA4327FFF9}" srcOrd="1" destOrd="0" presId="urn:microsoft.com/office/officeart/2005/8/layout/vList5"/>
    <dgm:cxn modelId="{98C556B7-3DB2-4E38-89E3-88E70C879742}" type="presParOf" srcId="{BA26BB8F-13A0-4373-8009-03F8AAC40286}" destId="{11B4A41A-4B91-400B-9437-3C2CD474CFEE}" srcOrd="2" destOrd="0" presId="urn:microsoft.com/office/officeart/2005/8/layout/vList5"/>
    <dgm:cxn modelId="{7772FCBD-2552-40C0-BC42-E83EB9D07D30}" type="presParOf" srcId="{11B4A41A-4B91-400B-9437-3C2CD474CFEE}" destId="{11EB39EB-6C47-4CC2-8542-D7D738147136}" srcOrd="0" destOrd="0" presId="urn:microsoft.com/office/officeart/2005/8/layout/vList5"/>
    <dgm:cxn modelId="{D9C50146-2133-4C99-AFC5-38E5CF0DC591}" type="presParOf" srcId="{11B4A41A-4B91-400B-9437-3C2CD474CFEE}" destId="{341EC94B-F54D-4B99-8AA6-D47A8EBE632E}" srcOrd="1" destOrd="0" presId="urn:microsoft.com/office/officeart/2005/8/layout/vList5"/>
    <dgm:cxn modelId="{A990867A-3FB2-4782-AC23-A248BACB4437}" type="presParOf" srcId="{BA26BB8F-13A0-4373-8009-03F8AAC40286}" destId="{286DF41E-2C77-400D-ADB4-F3C685111E2F}" srcOrd="3" destOrd="0" presId="urn:microsoft.com/office/officeart/2005/8/layout/vList5"/>
    <dgm:cxn modelId="{34E329FE-5D06-47CC-8745-BF8165F8FD06}" type="presParOf" srcId="{BA26BB8F-13A0-4373-8009-03F8AAC40286}" destId="{BEE3E49E-92D3-4106-85CC-FBDE477AD1DC}" srcOrd="4" destOrd="0" presId="urn:microsoft.com/office/officeart/2005/8/layout/vList5"/>
    <dgm:cxn modelId="{4488FBAD-CEBC-4B32-9E73-7DF6985CC571}" type="presParOf" srcId="{BEE3E49E-92D3-4106-85CC-FBDE477AD1DC}" destId="{1BBC8FD9-0CE2-4D96-A49E-61329487D6FA}" srcOrd="0" destOrd="0" presId="urn:microsoft.com/office/officeart/2005/8/layout/vList5"/>
    <dgm:cxn modelId="{D2CC648A-AE97-4E65-8B01-DE35BCCDAAAE}" type="presParOf" srcId="{BEE3E49E-92D3-4106-85CC-FBDE477AD1DC}" destId="{4D4FA215-63AD-4712-8086-B50DE79CDE7C}" srcOrd="1" destOrd="0" presId="urn:microsoft.com/office/officeart/2005/8/layout/vList5"/>
    <dgm:cxn modelId="{F120425A-51B9-4D42-A726-58BC28D6CA34}" type="presParOf" srcId="{BA26BB8F-13A0-4373-8009-03F8AAC40286}" destId="{A1570587-294F-49A0-BC5C-C069489101FA}" srcOrd="5" destOrd="0" presId="urn:microsoft.com/office/officeart/2005/8/layout/vList5"/>
    <dgm:cxn modelId="{4BD67825-ED3B-4867-BE24-612D67DF4444}" type="presParOf" srcId="{BA26BB8F-13A0-4373-8009-03F8AAC40286}" destId="{820991B5-61CF-4F6F-B2CF-9502E962F805}" srcOrd="6" destOrd="0" presId="urn:microsoft.com/office/officeart/2005/8/layout/vList5"/>
    <dgm:cxn modelId="{55461BE3-CC69-4914-BF9D-F763794A50E7}" type="presParOf" srcId="{820991B5-61CF-4F6F-B2CF-9502E962F805}" destId="{0D48AFA8-EEAD-4BA3-8D3B-7555B481B796}" srcOrd="0" destOrd="0" presId="urn:microsoft.com/office/officeart/2005/8/layout/vList5"/>
    <dgm:cxn modelId="{4C8C7FC7-BC87-4D57-A87D-9993D12351DA}" type="presParOf" srcId="{820991B5-61CF-4F6F-B2CF-9502E962F805}" destId="{1E045BFC-667F-4B64-8F5B-44A0D5E9EEB5}" srcOrd="1" destOrd="0" presId="urn:microsoft.com/office/officeart/2005/8/layout/vList5"/>
    <dgm:cxn modelId="{C4D780E6-23E4-495C-B696-89986B5F9950}" type="presParOf" srcId="{BA26BB8F-13A0-4373-8009-03F8AAC40286}" destId="{8021C5AA-68C7-4A91-A6AC-82BABC2B3063}" srcOrd="7" destOrd="0" presId="urn:microsoft.com/office/officeart/2005/8/layout/vList5"/>
    <dgm:cxn modelId="{7A0BE323-FBE6-4D9A-86B8-2CF7D48F5C59}" type="presParOf" srcId="{BA26BB8F-13A0-4373-8009-03F8AAC40286}" destId="{665AA17A-F4C1-48EB-A76E-9BF2125BE3D2}" srcOrd="8" destOrd="0" presId="urn:microsoft.com/office/officeart/2005/8/layout/vList5"/>
    <dgm:cxn modelId="{2120C7DE-14C3-41A0-9E94-9E50093F78EB}" type="presParOf" srcId="{665AA17A-F4C1-48EB-A76E-9BF2125BE3D2}" destId="{816C7D6F-3C40-4AA6-83B9-B83A12482868}" srcOrd="0" destOrd="0" presId="urn:microsoft.com/office/officeart/2005/8/layout/vList5"/>
    <dgm:cxn modelId="{1413A8F9-F06F-4665-A137-2D4ECE144E53}" type="presParOf" srcId="{665AA17A-F4C1-48EB-A76E-9BF2125BE3D2}" destId="{D3193E19-B2F5-40D3-9A58-5DFF90E1A11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CA40D-C2F4-42E4-8B0A-A856EFADE14C}">
      <dsp:nvSpPr>
        <dsp:cNvPr id="0" name=""/>
        <dsp:cNvSpPr/>
      </dsp:nvSpPr>
      <dsp:spPr>
        <a:xfrm>
          <a:off x="0" y="6946"/>
          <a:ext cx="3045025" cy="487936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NOAA Recommended Trend Methods</a:t>
          </a:r>
          <a:endParaRPr lang="en-US" sz="1400" b="1" kern="1200" dirty="0"/>
        </a:p>
      </dsp:txBody>
      <dsp:txXfrm>
        <a:off x="23819" y="30765"/>
        <a:ext cx="2997387" cy="440298"/>
      </dsp:txXfrm>
    </dsp:sp>
    <dsp:sp modelId="{341EC94B-F54D-4B99-8AA6-D47A8EBE632E}">
      <dsp:nvSpPr>
        <dsp:cNvPr id="0" name=""/>
        <dsp:cNvSpPr/>
      </dsp:nvSpPr>
      <dsp:spPr>
        <a:xfrm rot="5400000">
          <a:off x="1877465" y="-217942"/>
          <a:ext cx="390349" cy="19507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/>
            <a:t>Best fit line (Slope = 0) 1950 – </a:t>
          </a:r>
          <a:r>
            <a:rPr lang="en-US" sz="800" b="1" kern="1200" dirty="0" smtClean="0"/>
            <a:t>1976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/>
            <a:t>Best fit line 1976</a:t>
          </a:r>
          <a:r>
            <a:rPr lang="en-US" sz="900" b="1" kern="1200" baseline="0" dirty="0" smtClean="0"/>
            <a:t> - 2010</a:t>
          </a:r>
          <a:endParaRPr lang="en-US" sz="900" b="1" kern="1200" dirty="0"/>
        </a:p>
      </dsp:txBody>
      <dsp:txXfrm rot="-5400000">
        <a:off x="1097280" y="581299"/>
        <a:ext cx="1931665" cy="352239"/>
      </dsp:txXfrm>
    </dsp:sp>
    <dsp:sp modelId="{11EB39EB-6C47-4CC2-8542-D7D738147136}">
      <dsp:nvSpPr>
        <dsp:cNvPr id="0" name=""/>
        <dsp:cNvSpPr/>
      </dsp:nvSpPr>
      <dsp:spPr>
        <a:xfrm>
          <a:off x="0" y="519280"/>
          <a:ext cx="1097280" cy="487936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Hinge*</a:t>
          </a:r>
          <a:endParaRPr lang="en-US" sz="1600" b="1" kern="1200" dirty="0"/>
        </a:p>
      </dsp:txBody>
      <dsp:txXfrm>
        <a:off x="23819" y="543099"/>
        <a:ext cx="1049642" cy="440298"/>
      </dsp:txXfrm>
    </dsp:sp>
    <dsp:sp modelId="{4D4FA215-63AD-4712-8086-B50DE79CDE7C}">
      <dsp:nvSpPr>
        <dsp:cNvPr id="0" name=""/>
        <dsp:cNvSpPr/>
      </dsp:nvSpPr>
      <dsp:spPr>
        <a:xfrm rot="5400000">
          <a:off x="1877465" y="294391"/>
          <a:ext cx="390349" cy="19507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1" kern="1200" dirty="0" smtClean="0"/>
            <a:t>Exponentially Weighted Moving Average</a:t>
          </a:r>
          <a:endParaRPr lang="en-US" sz="1050" kern="1200" dirty="0"/>
        </a:p>
      </dsp:txBody>
      <dsp:txXfrm rot="-5400000">
        <a:off x="1097280" y="1093632"/>
        <a:ext cx="1931665" cy="352239"/>
      </dsp:txXfrm>
    </dsp:sp>
    <dsp:sp modelId="{1BBC8FD9-0CE2-4D96-A49E-61329487D6FA}">
      <dsp:nvSpPr>
        <dsp:cNvPr id="0" name=""/>
        <dsp:cNvSpPr/>
      </dsp:nvSpPr>
      <dsp:spPr>
        <a:xfrm>
          <a:off x="0" y="1031613"/>
          <a:ext cx="1097280" cy="487936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EWMA**</a:t>
          </a:r>
          <a:endParaRPr lang="en-US" sz="1600" b="1" kern="1200" dirty="0"/>
        </a:p>
      </dsp:txBody>
      <dsp:txXfrm>
        <a:off x="23819" y="1055432"/>
        <a:ext cx="1049642" cy="440298"/>
      </dsp:txXfrm>
    </dsp:sp>
    <dsp:sp modelId="{1E045BFC-667F-4B64-8F5B-44A0D5E9EEB5}">
      <dsp:nvSpPr>
        <dsp:cNvPr id="0" name=""/>
        <dsp:cNvSpPr/>
      </dsp:nvSpPr>
      <dsp:spPr>
        <a:xfrm rot="5400000">
          <a:off x="1877465" y="806725"/>
          <a:ext cx="390349" cy="19507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1" kern="1200" dirty="0" smtClean="0"/>
            <a:t>Optimal Climate Normal</a:t>
          </a:r>
          <a:r>
            <a:rPr lang="en-US" sz="1050" b="1" kern="1200" baseline="0" dirty="0" smtClean="0"/>
            <a:t> </a:t>
          </a:r>
          <a:endParaRPr lang="en-US" sz="1050" kern="1200" dirty="0"/>
        </a:p>
      </dsp:txBody>
      <dsp:txXfrm rot="-5400000">
        <a:off x="1097280" y="1605966"/>
        <a:ext cx="1931665" cy="352239"/>
      </dsp:txXfrm>
    </dsp:sp>
    <dsp:sp modelId="{0D48AFA8-EEAD-4BA3-8D3B-7555B481B796}">
      <dsp:nvSpPr>
        <dsp:cNvPr id="0" name=""/>
        <dsp:cNvSpPr/>
      </dsp:nvSpPr>
      <dsp:spPr>
        <a:xfrm>
          <a:off x="0" y="1543947"/>
          <a:ext cx="1097280" cy="487936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OCN***</a:t>
          </a:r>
          <a:endParaRPr lang="en-US" sz="1600" b="1" kern="1200" dirty="0"/>
        </a:p>
      </dsp:txBody>
      <dsp:txXfrm>
        <a:off x="23819" y="1567766"/>
        <a:ext cx="1049642" cy="440298"/>
      </dsp:txXfrm>
    </dsp:sp>
    <dsp:sp modelId="{D3193E19-B2F5-40D3-9A58-5DFF90E1A119}">
      <dsp:nvSpPr>
        <dsp:cNvPr id="0" name=""/>
        <dsp:cNvSpPr/>
      </dsp:nvSpPr>
      <dsp:spPr>
        <a:xfrm rot="5400000">
          <a:off x="1877465" y="1346515"/>
          <a:ext cx="390349" cy="19507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1" kern="1200" dirty="0" smtClean="0"/>
            <a:t>Average of all trend values</a:t>
          </a:r>
          <a:endParaRPr lang="en-US" sz="1050" kern="1200" dirty="0"/>
        </a:p>
      </dsp:txBody>
      <dsp:txXfrm rot="-5400000">
        <a:off x="1097280" y="2145756"/>
        <a:ext cx="1931665" cy="352239"/>
      </dsp:txXfrm>
    </dsp:sp>
    <dsp:sp modelId="{816C7D6F-3C40-4AA6-83B9-B83A12482868}">
      <dsp:nvSpPr>
        <dsp:cNvPr id="0" name=""/>
        <dsp:cNvSpPr/>
      </dsp:nvSpPr>
      <dsp:spPr>
        <a:xfrm>
          <a:off x="0" y="2050450"/>
          <a:ext cx="1097280" cy="487936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Ensemble</a:t>
          </a:r>
          <a:endParaRPr lang="en-US" sz="1600" b="1" kern="1200" dirty="0"/>
        </a:p>
      </dsp:txBody>
      <dsp:txXfrm>
        <a:off x="23819" y="2074269"/>
        <a:ext cx="1049642" cy="440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580" y="0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r">
              <a:defRPr sz="1200"/>
            </a:lvl1pPr>
          </a:lstStyle>
          <a:p>
            <a:fld id="{9D161773-2BAF-4D34-B935-FFC250EF7452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684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580" y="8842684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r">
              <a:defRPr sz="1200"/>
            </a:lvl1pPr>
          </a:lstStyle>
          <a:p>
            <a:fld id="{85A275AA-6DC5-449A-AD19-0F62D9A828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49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580" y="0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r">
              <a:defRPr sz="1200"/>
            </a:lvl1pPr>
          </a:lstStyle>
          <a:p>
            <a:fld id="{5F061571-D95C-48A3-8806-5ECED7F4292E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3" tIns="46186" rIns="92373" bIns="461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52" y="4422144"/>
            <a:ext cx="5617196" cy="4188133"/>
          </a:xfrm>
          <a:prstGeom prst="rect">
            <a:avLst/>
          </a:prstGeom>
        </p:spPr>
        <p:txBody>
          <a:bodyPr vert="horz" lIns="92373" tIns="46186" rIns="92373" bIns="461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684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580" y="8842684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r">
              <a:defRPr sz="1200"/>
            </a:lvl1pPr>
          </a:lstStyle>
          <a:p>
            <a:fld id="{DD96654E-963E-4CC3-9386-998C49C95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93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NCDC – National Climatic</a:t>
            </a:r>
            <a:r>
              <a:rPr lang="en-US" baseline="0" dirty="0" smtClean="0"/>
              <a:t> Data Center (NOAA/NESDIS)</a:t>
            </a:r>
          </a:p>
          <a:p>
            <a:r>
              <a:rPr lang="en-US" baseline="0" dirty="0" smtClean="0"/>
              <a:t>CPC – Climate Prediction Center (NOAA/NWS)</a:t>
            </a:r>
          </a:p>
          <a:p>
            <a:r>
              <a:rPr lang="en-US" baseline="0" dirty="0" smtClean="0"/>
              <a:t>NDMC – National Drought Mitigation Center (U. Nebraska)</a:t>
            </a:r>
          </a:p>
          <a:p>
            <a:r>
              <a:rPr lang="en-US" baseline="0" dirty="0" smtClean="0"/>
              <a:t>ESRL – Earth System Research Laboratory (NOAA/OAR)</a:t>
            </a:r>
          </a:p>
          <a:p>
            <a:r>
              <a:rPr lang="en-US" baseline="0" dirty="0" smtClean="0"/>
              <a:t>CBRFC – Colorado Basin River Forecast Center (NOAA/NWS)</a:t>
            </a:r>
          </a:p>
          <a:p>
            <a:r>
              <a:rPr lang="en-US" baseline="0" dirty="0" smtClean="0"/>
              <a:t>WWA – Western Water Assessment (NOAA RISA/U. Colorado)</a:t>
            </a:r>
          </a:p>
          <a:p>
            <a:r>
              <a:rPr lang="en-US" baseline="0" dirty="0" smtClean="0"/>
              <a:t>CSD – Climate Services Division (NOAA/NWS)</a:t>
            </a:r>
          </a:p>
          <a:p>
            <a:r>
              <a:rPr lang="en-US" baseline="0" dirty="0" smtClean="0"/>
              <a:t>OST – Office of Science and Technology (NOAA/NWS)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6654E-963E-4CC3-9386-998C49C951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62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Ears, mouth, arms,</a:t>
            </a:r>
            <a:r>
              <a:rPr lang="en-US" baseline="0" dirty="0" smtClean="0"/>
              <a:t> brain – we train the brain.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6654E-963E-4CC3-9386-998C49C951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17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6654E-963E-4CC3-9386-998C49C951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23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8782-4EDD-4F3F-A129-7D1D43B598C2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3512-C372-4473-9753-120CA820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7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8782-4EDD-4F3F-A129-7D1D43B598C2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3512-C372-4473-9753-120CA820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8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8782-4EDD-4F3F-A129-7D1D43B598C2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3512-C372-4473-9753-120CA820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2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8782-4EDD-4F3F-A129-7D1D43B598C2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3512-C372-4473-9753-120CA820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8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8782-4EDD-4F3F-A129-7D1D43B598C2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3512-C372-4473-9753-120CA820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0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8782-4EDD-4F3F-A129-7D1D43B598C2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3512-C372-4473-9753-120CA820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1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8782-4EDD-4F3F-A129-7D1D43B598C2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3512-C372-4473-9753-120CA820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7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8782-4EDD-4F3F-A129-7D1D43B598C2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3512-C372-4473-9753-120CA820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6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8782-4EDD-4F3F-A129-7D1D43B598C2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3512-C372-4473-9753-120CA820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3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8782-4EDD-4F3F-A129-7D1D43B598C2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3512-C372-4473-9753-120CA820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2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8782-4EDD-4F3F-A129-7D1D43B598C2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3512-C372-4473-9753-120CA820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A8782-4EDD-4F3F-A129-7D1D43B598C2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73512-C372-4473-9753-120CA820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5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nws.weather.gov/innovat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lcat.enable-us.com/index.php?lcatArea=lca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Marina </a:t>
            </a:r>
            <a:r>
              <a:rPr lang="en-US" sz="1800" b="1" dirty="0" err="1" smtClean="0">
                <a:solidFill>
                  <a:schemeClr val="bg1">
                    <a:lumMod val="50000"/>
                  </a:schemeClr>
                </a:solidFill>
              </a:rPr>
              <a:t>Timofeyeva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 and Fiona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Horsfall</a:t>
            </a:r>
            <a:endParaRPr lang="en-US" sz="18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800" b="1" dirty="0" smtClean="0"/>
              <a:t>February 2012</a:t>
            </a:r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82650" y="1981200"/>
            <a:ext cx="7423150" cy="20554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lIns="23941" tIns="11969" rIns="23941" bIns="11969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Local Climate Analysis Tool (LCAT) in Support of Weather and Climate Extremes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98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LCAT – Share 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96883" y="1600200"/>
            <a:ext cx="4375940" cy="512123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n-US" sz="2200" dirty="0" smtClean="0"/>
              <a:t>LCAT will leverage MDL Innovation Web Portal (IWP, OSIP project 11-002)</a:t>
            </a:r>
            <a:r>
              <a:rPr lang="en-US" sz="1900" dirty="0" smtClean="0"/>
              <a:t>, a </a:t>
            </a:r>
            <a:r>
              <a:rPr lang="en-US" sz="1900" dirty="0"/>
              <a:t>common, virtual, dynamic, interactive environment for field developers, meteorologists, other NOAA/NWS personnel, and </a:t>
            </a:r>
            <a:r>
              <a:rPr lang="en-US" sz="1900" dirty="0" smtClean="0"/>
              <a:t>partners </a:t>
            </a:r>
            <a:r>
              <a:rPr lang="en-US" sz="1900" dirty="0"/>
              <a:t>to collaborate, share information, validate needs, exchange innovative ideas, concepts, research/science and technology </a:t>
            </a:r>
            <a:r>
              <a:rPr lang="en-US" sz="1900" dirty="0" smtClean="0"/>
              <a:t>information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hlinkClick r:id="rId2"/>
              </a:rPr>
              <a:t>https://nws.weather.gov/innovate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>
              <a:spcBef>
                <a:spcPts val="1800"/>
              </a:spcBef>
            </a:pPr>
            <a:r>
              <a:rPr lang="en-US" sz="2000" dirty="0" smtClean="0"/>
              <a:t>Advantage: </a:t>
            </a:r>
          </a:p>
          <a:p>
            <a:pPr lvl="1"/>
            <a:r>
              <a:rPr lang="en-US" sz="1600" dirty="0"/>
              <a:t>Merging Climate Studies into the suite of NWS innovations </a:t>
            </a:r>
          </a:p>
          <a:p>
            <a:pPr lvl="1"/>
            <a:r>
              <a:rPr lang="en-US" sz="1600" dirty="0" smtClean="0"/>
              <a:t>Use of existing capabilities </a:t>
            </a:r>
          </a:p>
          <a:p>
            <a:pPr lvl="1"/>
            <a:r>
              <a:rPr lang="en-US" sz="1600" dirty="0" smtClean="0"/>
              <a:t>Located at the same operational server, and </a:t>
            </a:r>
          </a:p>
          <a:p>
            <a:pPr lvl="1"/>
            <a:r>
              <a:rPr lang="en-US" sz="1600" dirty="0" smtClean="0"/>
              <a:t>Search  for climate across broader data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07" y="2125240"/>
            <a:ext cx="4527474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286" y="2125239"/>
            <a:ext cx="4429715" cy="321949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8467106" y="4346370"/>
            <a:ext cx="261257" cy="415636"/>
          </a:xfrm>
          <a:prstGeom prst="straightConnector1">
            <a:avLst/>
          </a:prstGeom>
          <a:ln w="88900">
            <a:solidFill>
              <a:schemeClr val="bg1"/>
            </a:solidFill>
            <a:headEnd type="triangle" w="med" len="med"/>
            <a:tailEnd type="non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27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040458" y="0"/>
            <a:ext cx="1131919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5105400"/>
            <a:ext cx="7620000" cy="15015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3948" tIns="11974" rIns="23948" bIns="11974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LCAT capabilities developed in partnership with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NIDIS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National Drought Mitigation Center (NDMC)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WS Office of Hydrological Development (OHD)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896600" y="1382852"/>
            <a:ext cx="1055719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Resources Applications and Drought Studies 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6"/>
          <a:stretch/>
        </p:blipFill>
        <p:spPr>
          <a:xfrm>
            <a:off x="304800" y="1752600"/>
            <a:ext cx="4114800" cy="308734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334" y="1778964"/>
            <a:ext cx="4114800" cy="30778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6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5571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LCAT – Shift of Priorities 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198373" y="4479429"/>
            <a:ext cx="8441997" cy="16927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1" dirty="0" smtClean="0"/>
              <a:t>New LCAT Application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Validation/evaluation </a:t>
            </a:r>
            <a:r>
              <a:rPr lang="en-US" sz="2000" b="1" dirty="0">
                <a:solidFill>
                  <a:schemeClr val="tx2"/>
                </a:solidFill>
              </a:rPr>
              <a:t>of climate model output/performance by region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Analysis of regional trends in climate models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Spatial correlations </a:t>
            </a:r>
            <a:r>
              <a:rPr lang="en-US" sz="2000" b="1" dirty="0" smtClean="0">
                <a:solidFill>
                  <a:schemeClr val="tx2"/>
                </a:solidFill>
              </a:rPr>
              <a:t>of climate phenomena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Extracting climate signals from model data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146937" y="1527989"/>
            <a:ext cx="5750488" cy="30469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DOE Project – with relevance to NOAA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 smtClean="0"/>
              <a:t>Reanalysis </a:t>
            </a:r>
            <a:r>
              <a:rPr lang="en-US" sz="2400" b="1" dirty="0"/>
              <a:t>data – </a:t>
            </a:r>
            <a:r>
              <a:rPr lang="en-US" sz="2400" b="1" dirty="0" smtClean="0"/>
              <a:t>CFSR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Grid </a:t>
            </a:r>
            <a:r>
              <a:rPr lang="en-US" sz="2000" b="1" dirty="0">
                <a:solidFill>
                  <a:schemeClr val="tx2"/>
                </a:solidFill>
              </a:rPr>
              <a:t>point </a:t>
            </a:r>
            <a:r>
              <a:rPr lang="en-US" sz="2000" b="1" dirty="0" smtClean="0">
                <a:solidFill>
                  <a:schemeClr val="tx2"/>
                </a:solidFill>
              </a:rPr>
              <a:t>data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Averaging </a:t>
            </a:r>
            <a:r>
              <a:rPr lang="en-US" sz="2000" b="1" dirty="0">
                <a:solidFill>
                  <a:schemeClr val="tx2"/>
                </a:solidFill>
              </a:rPr>
              <a:t>over a </a:t>
            </a:r>
            <a:r>
              <a:rPr lang="en-US" sz="2000" b="1" dirty="0" smtClean="0">
                <a:solidFill>
                  <a:schemeClr val="tx2"/>
                </a:solidFill>
              </a:rPr>
              <a:t>region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/>
              <a:t>Model data at grid points and regions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CMIP </a:t>
            </a:r>
            <a:r>
              <a:rPr lang="en-US" sz="2000" b="1" dirty="0">
                <a:solidFill>
                  <a:schemeClr val="tx2"/>
                </a:solidFill>
              </a:rPr>
              <a:t>/ IPCC models – </a:t>
            </a:r>
            <a:r>
              <a:rPr lang="en-US" sz="2000" b="1" dirty="0" smtClean="0">
                <a:solidFill>
                  <a:schemeClr val="tx2"/>
                </a:solidFill>
              </a:rPr>
              <a:t>AR5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What’s next?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CFSv2, FIM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7 models of the </a:t>
            </a:r>
            <a:r>
              <a:rPr lang="en-US" sz="2000" b="1" dirty="0" smtClean="0">
                <a:solidFill>
                  <a:schemeClr val="tx2"/>
                </a:solidFill>
              </a:rPr>
              <a:t>NMME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5" t="18976" r="12547" b="19661"/>
          <a:stretch/>
        </p:blipFill>
        <p:spPr bwMode="auto">
          <a:xfrm>
            <a:off x="7158065" y="1032640"/>
            <a:ext cx="1458438" cy="148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682063" y="2234722"/>
            <a:ext cx="3250337" cy="2668316"/>
            <a:chOff x="1896611" y="457200"/>
            <a:chExt cx="7247389" cy="5430475"/>
          </a:xfrm>
        </p:grpSpPr>
        <p:grpSp>
          <p:nvGrpSpPr>
            <p:cNvPr id="110" name="Group 109"/>
            <p:cNvGrpSpPr/>
            <p:nvPr/>
          </p:nvGrpSpPr>
          <p:grpSpPr>
            <a:xfrm>
              <a:off x="1896611" y="2835203"/>
              <a:ext cx="7239000" cy="3052472"/>
              <a:chOff x="510330" y="3486673"/>
              <a:chExt cx="8077200" cy="3352800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1238774" y="3486673"/>
                <a:ext cx="6477000" cy="3352800"/>
              </a:xfrm>
              <a:prstGeom prst="roundRect">
                <a:avLst/>
              </a:prstGeom>
              <a:gradFill flip="none" rotWithShape="1">
                <a:gsLst>
                  <a:gs pos="26500">
                    <a:schemeClr val="bg2">
                      <a:lumMod val="25000"/>
                    </a:schemeClr>
                  </a:gs>
                  <a:gs pos="10000">
                    <a:schemeClr val="accent3">
                      <a:lumMod val="75000"/>
                    </a:schemeClr>
                  </a:gs>
                  <a:gs pos="64000">
                    <a:schemeClr val="tx2">
                      <a:lumMod val="60000"/>
                      <a:lumOff val="40000"/>
                    </a:schemeClr>
                  </a:gs>
                  <a:gs pos="82000">
                    <a:schemeClr val="tx2">
                      <a:lumMod val="50000"/>
                    </a:schemeClr>
                  </a:gs>
                  <a:gs pos="43000">
                    <a:schemeClr val="bg2">
                      <a:lumMod val="50000"/>
                    </a:schemeClr>
                  </a:gs>
                </a:gsLst>
                <a:lin ang="18900000" scaled="1"/>
                <a:tileRect/>
              </a:gradFill>
              <a:effectLst>
                <a:softEdge rad="12700"/>
              </a:effectLst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510330" y="4114802"/>
                <a:ext cx="8077200" cy="2030482"/>
                <a:chOff x="304800" y="4446518"/>
                <a:chExt cx="8077200" cy="2030482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457200" y="4446518"/>
                  <a:ext cx="1835791" cy="1149988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304800" y="5486400"/>
                  <a:ext cx="6705600" cy="99060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838200" y="5130567"/>
                  <a:ext cx="6629400" cy="99060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143000" y="4762500"/>
                  <a:ext cx="6629400" cy="99060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1752600" y="4533900"/>
                  <a:ext cx="6629400" cy="99060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flipV="1">
                  <a:off x="1295400" y="4454904"/>
                  <a:ext cx="1752600" cy="1170963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flipV="1">
                  <a:off x="1981200" y="4560815"/>
                  <a:ext cx="1752600" cy="1170963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2746695" y="4672318"/>
                  <a:ext cx="1752600" cy="1170963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flipV="1">
                  <a:off x="3505200" y="4792210"/>
                  <a:ext cx="1752600" cy="1170963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flipV="1">
                  <a:off x="4267200" y="4901268"/>
                  <a:ext cx="1752600" cy="1170963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V="1">
                  <a:off x="5029200" y="5011024"/>
                  <a:ext cx="1752600" cy="1170963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flipV="1">
                  <a:off x="5791200" y="5133364"/>
                  <a:ext cx="1752600" cy="1170963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flipV="1">
                  <a:off x="6477000" y="5229837"/>
                  <a:ext cx="1752600" cy="1170963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4" name="Group 123"/>
            <p:cNvGrpSpPr/>
            <p:nvPr/>
          </p:nvGrpSpPr>
          <p:grpSpPr>
            <a:xfrm>
              <a:off x="1905000" y="457200"/>
              <a:ext cx="7239000" cy="2971800"/>
              <a:chOff x="624630" y="1005968"/>
              <a:chExt cx="8077200" cy="335280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1357618" y="1005968"/>
                <a:ext cx="6477000" cy="3352800"/>
              </a:xfrm>
              <a:prstGeom prst="round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18900000" scaled="0"/>
              </a:gradFill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624630" y="1644227"/>
                <a:ext cx="8077200" cy="2022096"/>
                <a:chOff x="304800" y="4454904"/>
                <a:chExt cx="8077200" cy="2022096"/>
              </a:xfrm>
            </p:grpSpPr>
            <p:cxnSp>
              <p:nvCxnSpPr>
                <p:cNvPr id="80" name="Straight Connector 79"/>
                <p:cNvCxnSpPr/>
                <p:nvPr/>
              </p:nvCxnSpPr>
              <p:spPr>
                <a:xfrm flipV="1">
                  <a:off x="457200" y="4454906"/>
                  <a:ext cx="1835791" cy="1141599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304800" y="5486400"/>
                  <a:ext cx="6705600" cy="99060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838200" y="5130567"/>
                  <a:ext cx="6629400" cy="99060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1143000" y="4762500"/>
                  <a:ext cx="6629400" cy="99060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V="1">
                  <a:off x="1295400" y="4454904"/>
                  <a:ext cx="1752600" cy="1170963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flipV="1">
                  <a:off x="1981200" y="4560815"/>
                  <a:ext cx="1752600" cy="1170963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flipV="1">
                  <a:off x="2746695" y="4672318"/>
                  <a:ext cx="1752600" cy="1170963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flipV="1">
                  <a:off x="3505200" y="4792210"/>
                  <a:ext cx="1752600" cy="1170963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flipV="1">
                  <a:off x="4267200" y="4901268"/>
                  <a:ext cx="1752600" cy="1170963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flipV="1">
                  <a:off x="5029200" y="5011024"/>
                  <a:ext cx="1752600" cy="1170963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V="1">
                  <a:off x="5791200" y="5133364"/>
                  <a:ext cx="1752600" cy="1170963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V="1">
                  <a:off x="6477000" y="5229837"/>
                  <a:ext cx="1752600" cy="1170963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1752600" y="4533900"/>
                  <a:ext cx="6629400" cy="99060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Group 3"/>
            <p:cNvGrpSpPr/>
            <p:nvPr/>
          </p:nvGrpSpPr>
          <p:grpSpPr>
            <a:xfrm>
              <a:off x="1905000" y="685800"/>
              <a:ext cx="7239000" cy="5151401"/>
              <a:chOff x="1905000" y="685800"/>
              <a:chExt cx="7239000" cy="5151401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5000" y="685800"/>
                <a:ext cx="7239000" cy="4017985"/>
                <a:chOff x="1905000" y="685800"/>
                <a:chExt cx="7239000" cy="4017985"/>
              </a:xfrm>
            </p:grpSpPr>
            <p:grpSp>
              <p:nvGrpSpPr>
                <p:cNvPr id="123" name="Group 122"/>
                <p:cNvGrpSpPr/>
                <p:nvPr/>
              </p:nvGrpSpPr>
              <p:grpSpPr>
                <a:xfrm>
                  <a:off x="1905000" y="1635754"/>
                  <a:ext cx="7239000" cy="3068031"/>
                  <a:chOff x="624630" y="2280754"/>
                  <a:chExt cx="8077200" cy="3352800"/>
                </a:xfrm>
              </p:grpSpPr>
              <p:sp>
                <p:nvSpPr>
                  <p:cNvPr id="21" name="Rounded Rectangle 20"/>
                  <p:cNvSpPr/>
                  <p:nvPr/>
                </p:nvSpPr>
                <p:spPr>
                  <a:xfrm>
                    <a:off x="1315673" y="2280754"/>
                    <a:ext cx="6477000" cy="3352800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47000">
                        <a:srgbClr val="E6E6E6"/>
                      </a:gs>
                      <a:gs pos="85001">
                        <a:srgbClr val="7D8496"/>
                      </a:gs>
                      <a:gs pos="100000">
                        <a:srgbClr val="E6E6E6"/>
                      </a:gs>
                    </a:gsLst>
                    <a:lin ang="16200000" scaled="0"/>
                    <a:tileRect/>
                  </a:gradFill>
                  <a:scene3d>
                    <a:camera prst="isometricOffAxis2Top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3" name="Group 92"/>
                  <p:cNvGrpSpPr/>
                  <p:nvPr/>
                </p:nvGrpSpPr>
                <p:grpSpPr>
                  <a:xfrm>
                    <a:off x="624630" y="2900141"/>
                    <a:ext cx="8077200" cy="2022096"/>
                    <a:chOff x="304800" y="4454904"/>
                    <a:chExt cx="8077200" cy="2022096"/>
                  </a:xfrm>
                </p:grpSpPr>
                <p:cxnSp>
                  <p:nvCxnSpPr>
                    <p:cNvPr id="94" name="Straight Connector 93"/>
                    <p:cNvCxnSpPr/>
                    <p:nvPr/>
                  </p:nvCxnSpPr>
                  <p:spPr>
                    <a:xfrm flipV="1">
                      <a:off x="457200" y="4454906"/>
                      <a:ext cx="1835791" cy="1141599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Straight Connector 94"/>
                    <p:cNvCxnSpPr/>
                    <p:nvPr/>
                  </p:nvCxnSpPr>
                  <p:spPr>
                    <a:xfrm>
                      <a:off x="304800" y="5486400"/>
                      <a:ext cx="6705600" cy="990600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Straight Connector 95"/>
                    <p:cNvCxnSpPr/>
                    <p:nvPr/>
                  </p:nvCxnSpPr>
                  <p:spPr>
                    <a:xfrm>
                      <a:off x="838200" y="5130567"/>
                      <a:ext cx="6629400" cy="990600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Straight Connector 96"/>
                    <p:cNvCxnSpPr/>
                    <p:nvPr/>
                  </p:nvCxnSpPr>
                  <p:spPr>
                    <a:xfrm>
                      <a:off x="1143000" y="4762500"/>
                      <a:ext cx="6629400" cy="990600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Straight Connector 97"/>
                    <p:cNvCxnSpPr/>
                    <p:nvPr/>
                  </p:nvCxnSpPr>
                  <p:spPr>
                    <a:xfrm>
                      <a:off x="1752600" y="4533900"/>
                      <a:ext cx="6629400" cy="990600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Straight Connector 98"/>
                    <p:cNvCxnSpPr/>
                    <p:nvPr/>
                  </p:nvCxnSpPr>
                  <p:spPr>
                    <a:xfrm flipV="1">
                      <a:off x="1295400" y="4454904"/>
                      <a:ext cx="1752600" cy="1170963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Straight Connector 99"/>
                    <p:cNvCxnSpPr/>
                    <p:nvPr/>
                  </p:nvCxnSpPr>
                  <p:spPr>
                    <a:xfrm flipV="1">
                      <a:off x="1981200" y="4560815"/>
                      <a:ext cx="1752600" cy="1170963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Straight Connector 100"/>
                    <p:cNvCxnSpPr/>
                    <p:nvPr/>
                  </p:nvCxnSpPr>
                  <p:spPr>
                    <a:xfrm flipV="1">
                      <a:off x="2746695" y="4672318"/>
                      <a:ext cx="1752600" cy="1170963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Straight Connector 101"/>
                    <p:cNvCxnSpPr/>
                    <p:nvPr/>
                  </p:nvCxnSpPr>
                  <p:spPr>
                    <a:xfrm flipV="1">
                      <a:off x="3505200" y="4792210"/>
                      <a:ext cx="1752600" cy="1170963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Straight Connector 102"/>
                    <p:cNvCxnSpPr/>
                    <p:nvPr/>
                  </p:nvCxnSpPr>
                  <p:spPr>
                    <a:xfrm flipV="1">
                      <a:off x="4267200" y="4901268"/>
                      <a:ext cx="1752600" cy="1170963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Straight Connector 103"/>
                    <p:cNvCxnSpPr/>
                    <p:nvPr/>
                  </p:nvCxnSpPr>
                  <p:spPr>
                    <a:xfrm flipV="1">
                      <a:off x="5029200" y="5011024"/>
                      <a:ext cx="1752600" cy="1170963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Straight Connector 104"/>
                    <p:cNvCxnSpPr/>
                    <p:nvPr/>
                  </p:nvCxnSpPr>
                  <p:spPr>
                    <a:xfrm flipV="1">
                      <a:off x="5791200" y="5133364"/>
                      <a:ext cx="1752600" cy="1170963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Straight Connector 105"/>
                    <p:cNvCxnSpPr/>
                    <p:nvPr/>
                  </p:nvCxnSpPr>
                  <p:spPr>
                    <a:xfrm flipV="1">
                      <a:off x="6477000" y="5229837"/>
                      <a:ext cx="1752600" cy="1170963"/>
                    </a:xfrm>
                    <a:prstGeom prst="line">
                      <a:avLst/>
                    </a:prstGeom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22" name="Group 121"/>
                <p:cNvGrpSpPr/>
                <p:nvPr/>
              </p:nvGrpSpPr>
              <p:grpSpPr>
                <a:xfrm>
                  <a:off x="3793222" y="1751747"/>
                  <a:ext cx="152400" cy="2582566"/>
                  <a:chOff x="2780950" y="2522448"/>
                  <a:chExt cx="101542" cy="2596927"/>
                </a:xfrm>
              </p:grpSpPr>
              <p:cxnSp>
                <p:nvCxnSpPr>
                  <p:cNvPr id="37" name="Straight Connector 36"/>
                  <p:cNvCxnSpPr/>
                  <p:nvPr/>
                </p:nvCxnSpPr>
                <p:spPr>
                  <a:xfrm flipV="1">
                    <a:off x="2836877" y="2567014"/>
                    <a:ext cx="0" cy="2463230"/>
                  </a:xfrm>
                  <a:prstGeom prst="line">
                    <a:avLst/>
                  </a:prstGeom>
                  <a:ln w="28575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" name="Oval 114"/>
                  <p:cNvSpPr/>
                  <p:nvPr/>
                </p:nvSpPr>
                <p:spPr>
                  <a:xfrm>
                    <a:off x="2780950" y="2522448"/>
                    <a:ext cx="91230" cy="105909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Oval 115"/>
                  <p:cNvSpPr/>
                  <p:nvPr/>
                </p:nvSpPr>
                <p:spPr>
                  <a:xfrm>
                    <a:off x="2789339" y="3769973"/>
                    <a:ext cx="91230" cy="105909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Oval 116"/>
                  <p:cNvSpPr/>
                  <p:nvPr/>
                </p:nvSpPr>
                <p:spPr>
                  <a:xfrm>
                    <a:off x="2791262" y="5013466"/>
                    <a:ext cx="91230" cy="105909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18" name="Oval 117"/>
                <p:cNvSpPr/>
                <p:nvPr/>
              </p:nvSpPr>
              <p:spPr>
                <a:xfrm>
                  <a:off x="4338856" y="685800"/>
                  <a:ext cx="3162300" cy="2536968"/>
                </a:xfrm>
                <a:prstGeom prst="ellipse">
                  <a:avLst/>
                </a:prstGeom>
                <a:solidFill>
                  <a:srgbClr val="FFC000">
                    <a:alpha val="37000"/>
                  </a:srgbClr>
                </a:solidFill>
                <a:ln>
                  <a:solidFill>
                    <a:schemeClr val="accent6"/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4336059" y="1898529"/>
                  <a:ext cx="3162300" cy="2536968"/>
                </a:xfrm>
                <a:prstGeom prst="ellipse">
                  <a:avLst/>
                </a:prstGeom>
                <a:solidFill>
                  <a:srgbClr val="FFC000">
                    <a:alpha val="37000"/>
                  </a:srgbClr>
                </a:solidFill>
                <a:ln>
                  <a:solidFill>
                    <a:schemeClr val="accent6"/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0" name="Oval 119"/>
              <p:cNvSpPr/>
              <p:nvPr/>
            </p:nvSpPr>
            <p:spPr>
              <a:xfrm>
                <a:off x="4419599" y="2919233"/>
                <a:ext cx="3061981" cy="2917968"/>
              </a:xfrm>
              <a:prstGeom prst="ellipse">
                <a:avLst/>
              </a:prstGeom>
              <a:solidFill>
                <a:srgbClr val="FFC000">
                  <a:alpha val="37000"/>
                </a:srgbClr>
              </a:solidFill>
              <a:ln>
                <a:solidFill>
                  <a:schemeClr val="accent6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7" name="Straight Connector 6"/>
          <p:cNvCxnSpPr/>
          <p:nvPr/>
        </p:nvCxnSpPr>
        <p:spPr>
          <a:xfrm flipH="1">
            <a:off x="6267758" y="1773620"/>
            <a:ext cx="1313245" cy="7409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581003" y="1773620"/>
            <a:ext cx="1351397" cy="12362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685825" y="1773620"/>
            <a:ext cx="1895178" cy="11693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96317" y="1773620"/>
            <a:ext cx="781016" cy="16197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4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LCAT – Shift of Priorities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95" y="2250126"/>
            <a:ext cx="6048392" cy="452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17" y="1395166"/>
            <a:ext cx="7698488" cy="74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46443" y="2250126"/>
            <a:ext cx="1911757" cy="452431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The project is supported for  1 year, expiration in September 2013, with potential of extension up to 3 years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Support for: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Prescient Weather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NWS Local Climate Specialist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NWS contribution: support for Web development for LCAT integration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18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46334"/>
            <a:ext cx="2133600" cy="171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LCAT Future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19200"/>
            <a:ext cx="5714999" cy="487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b="1" dirty="0" smtClean="0"/>
              <a:t>Data and analyses for energy industry support</a:t>
            </a:r>
            <a:endParaRPr lang="en-US" sz="2400" b="1" dirty="0"/>
          </a:p>
          <a:p>
            <a:pPr lvl="1">
              <a:spcBef>
                <a:spcPts val="0"/>
              </a:spcBef>
            </a:pPr>
            <a:r>
              <a:rPr lang="en-US" sz="2000" b="1" dirty="0">
                <a:solidFill>
                  <a:schemeClr val="tx2"/>
                </a:solidFill>
              </a:rPr>
              <a:t>What has been the maximum wind speed over the past 30 years</a:t>
            </a:r>
            <a:r>
              <a:rPr lang="en-US" sz="2000" b="1" dirty="0" smtClean="0">
                <a:solidFill>
                  <a:schemeClr val="tx2"/>
                </a:solidFill>
              </a:rPr>
              <a:t>?</a:t>
            </a: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solidFill>
                  <a:schemeClr val="tx2"/>
                </a:solidFill>
              </a:rPr>
              <a:t>What is the projection for the next 20-50 years?</a:t>
            </a:r>
            <a:endParaRPr lang="en-US" sz="2000" b="1" dirty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solidFill>
                  <a:schemeClr val="tx2"/>
                </a:solidFill>
              </a:rPr>
              <a:t>What </a:t>
            </a:r>
            <a:r>
              <a:rPr lang="en-US" sz="2000" b="1" dirty="0">
                <a:solidFill>
                  <a:schemeClr val="tx2"/>
                </a:solidFill>
              </a:rPr>
              <a:t>is the average daily cloud cover in a region during an El Niño winter</a:t>
            </a:r>
            <a:r>
              <a:rPr lang="en-US" sz="2000" b="1" dirty="0" smtClean="0">
                <a:solidFill>
                  <a:schemeClr val="tx2"/>
                </a:solidFill>
              </a:rPr>
              <a:t>?</a:t>
            </a: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solidFill>
                  <a:schemeClr val="tx2"/>
                </a:solidFill>
              </a:rPr>
              <a:t>What is the average radiation in the North East when the AO is in the negative phase?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200400"/>
            <a:ext cx="716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600" b="1" dirty="0" smtClean="0">
              <a:solidFill>
                <a:schemeClr val="accent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96414"/>
            <a:ext cx="17526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09" y="1251499"/>
            <a:ext cx="2367180" cy="1948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09" y="3429000"/>
            <a:ext cx="2436351" cy="1827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1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LCAT Future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6448236" cy="5715000"/>
          </a:xfrm>
        </p:spPr>
        <p:txBody>
          <a:bodyPr>
            <a:normAutofit lnSpcReduction="10000"/>
          </a:bodyPr>
          <a:lstStyle/>
          <a:p>
            <a:pPr marL="342900" lvl="2" indent="-342900">
              <a:spcBef>
                <a:spcPts val="600"/>
              </a:spcBef>
              <a:spcAft>
                <a:spcPts val="30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Weather and Climate Extremes</a:t>
            </a:r>
          </a:p>
          <a:p>
            <a:pPr marL="800100" lvl="3" indent="-342900">
              <a:spcBef>
                <a:spcPts val="600"/>
              </a:spcBef>
              <a:spcAft>
                <a:spcPts val="300"/>
              </a:spcAft>
            </a:pPr>
            <a:r>
              <a:rPr lang="en-US" b="1" dirty="0" smtClean="0"/>
              <a:t>Relative </a:t>
            </a:r>
            <a:r>
              <a:rPr lang="en-US" b="1" dirty="0"/>
              <a:t>humidity, upper air, storminess, lightning, tornadoes</a:t>
            </a:r>
            <a:r>
              <a:rPr lang="en-US" b="1" dirty="0" smtClean="0"/>
              <a:t>, </a:t>
            </a:r>
            <a:r>
              <a:rPr lang="en-US" b="1" dirty="0"/>
              <a:t>snow, </a:t>
            </a:r>
            <a:r>
              <a:rPr lang="en-US" b="1" dirty="0" smtClean="0"/>
              <a:t>radiation, </a:t>
            </a:r>
            <a:r>
              <a:rPr lang="en-US" b="1" dirty="0"/>
              <a:t>large hail, high </a:t>
            </a:r>
            <a:r>
              <a:rPr lang="en-US" b="1" dirty="0" smtClean="0"/>
              <a:t>winds, lightning, winter </a:t>
            </a:r>
            <a:r>
              <a:rPr lang="en-US" b="1" dirty="0"/>
              <a:t>storms, blizzards,  tropical storms and hurricanes, flooding, dust </a:t>
            </a:r>
            <a:r>
              <a:rPr lang="en-US" b="1" dirty="0" smtClean="0"/>
              <a:t>storms, radiation, drought</a:t>
            </a:r>
            <a:endParaRPr lang="en-US" b="1" dirty="0"/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What is the frequency and return period of extreme precipitation?</a:t>
            </a:r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What is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ydrologic hazard distribution at a specific watershed? </a:t>
            </a:r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What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is the trend in snowfall in the Pacific NW?</a:t>
            </a:r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What is the average speed of the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midlatitude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jet over Kansas during ENSO neutral years?</a:t>
            </a:r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What is the probability of a greater than average number of hurricanes during a La Niña year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200" b="1" dirty="0" smtClean="0">
                <a:solidFill>
                  <a:srgbClr val="C00000"/>
                </a:solidFill>
              </a:rPr>
              <a:t>Health Applications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800" b="1" dirty="0" smtClean="0"/>
              <a:t>Mortality, morbidity, vectors, pathogens, contaminants </a:t>
            </a:r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Is the local climatology favorable for spreading the Dengue Fever vector?  </a:t>
            </a:r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Will a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spring drought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increase the chance for spread of West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Nile virus? 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What is the trend in heat-related deaths in Chicago?</a:t>
            </a:r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What is the relationship between severe precipitation events and the spread of contaminants?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000" b="1" dirty="0" smtClean="0">
              <a:solidFill>
                <a:schemeClr val="accent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124200"/>
            <a:ext cx="716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600" b="1" dirty="0" smtClean="0">
              <a:solidFill>
                <a:schemeClr val="accent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11" y="1394648"/>
            <a:ext cx="2105543" cy="1417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6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680" y="4953000"/>
            <a:ext cx="1066800" cy="746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4611" y="4114800"/>
            <a:ext cx="2241556" cy="1835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033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LCAT Future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200400"/>
            <a:ext cx="716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600" b="1" dirty="0" smtClean="0">
              <a:solidFill>
                <a:schemeClr val="accent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57400"/>
            <a:ext cx="197069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7391400" cy="5715000"/>
          </a:xfrm>
        </p:spPr>
        <p:txBody>
          <a:bodyPr>
            <a:normAutofit lnSpcReduction="10000"/>
          </a:bodyPr>
          <a:lstStyle/>
          <a:p>
            <a:pPr marL="342900" lvl="2" indent="-342900">
              <a:spcBef>
                <a:spcPts val="30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Coastal Inundation</a:t>
            </a:r>
          </a:p>
          <a:p>
            <a:pPr marL="800100" lvl="3" indent="-342900">
              <a:spcBef>
                <a:spcPts val="300"/>
              </a:spcBef>
            </a:pPr>
            <a:r>
              <a:rPr lang="en-US" sz="2200" b="1" dirty="0" smtClean="0"/>
              <a:t>Incorporation of NOS sea level data and analysis techniques for correlations to regional and local climate variability and change</a:t>
            </a:r>
          </a:p>
          <a:p>
            <a:pPr lvl="2">
              <a:spcBef>
                <a:spcPts val="300"/>
              </a:spcBef>
            </a:pPr>
            <a: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  <a:t>What are water level extremes during El Niño or La Niña events?</a:t>
            </a:r>
          </a:p>
          <a:p>
            <a:pPr lvl="2">
              <a:spcBef>
                <a:spcPts val="300"/>
              </a:spcBef>
            </a:pPr>
            <a: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  <a:t>Are there seasonal extremes</a:t>
            </a:r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sz="1500" b="1" dirty="0"/>
          </a:p>
          <a:p>
            <a:pPr>
              <a:spcBef>
                <a:spcPts val="3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Marine Ecosystems</a:t>
            </a:r>
          </a:p>
          <a:p>
            <a:pPr lvl="1">
              <a:spcBef>
                <a:spcPts val="300"/>
              </a:spcBef>
            </a:pPr>
            <a:r>
              <a:rPr lang="en-US" sz="2200" b="1" dirty="0" smtClean="0"/>
              <a:t>Support for Healthy Oceans</a:t>
            </a:r>
          </a:p>
          <a:p>
            <a:pPr lvl="1">
              <a:spcBef>
                <a:spcPts val="300"/>
              </a:spcBef>
            </a:pPr>
            <a:r>
              <a:rPr lang="en-US" sz="2200" b="1" i="1" dirty="0" smtClean="0"/>
              <a:t>NOAA </a:t>
            </a:r>
            <a:r>
              <a:rPr lang="en-US" sz="2200" b="1" i="1" dirty="0"/>
              <a:t>Habitat Blueprint: A framework to improve habitat for fisheries, marine life, and coastal communities</a:t>
            </a:r>
            <a:endParaRPr lang="en-US" sz="2200" b="1" dirty="0"/>
          </a:p>
          <a:p>
            <a:pPr lvl="2"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Relating climate variables with relevant data sets</a:t>
            </a:r>
          </a:p>
          <a:p>
            <a:pPr lvl="3"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Fisheries</a:t>
            </a:r>
          </a:p>
          <a:p>
            <a:pPr lvl="3"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Habitats</a:t>
            </a:r>
          </a:p>
          <a:p>
            <a:pPr lvl="3"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Iconic species</a:t>
            </a:r>
          </a:p>
          <a:p>
            <a:pPr lvl="2"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Climate change impacts to the ocean</a:t>
            </a:r>
          </a:p>
          <a:p>
            <a:pPr lvl="3"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Sea level</a:t>
            </a:r>
          </a:p>
          <a:p>
            <a:pPr lvl="3"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Acidification</a:t>
            </a:r>
          </a:p>
          <a:p>
            <a:pPr lvl="2"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Warming Water level (tides, etc.) and climate signals for coastal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regions</a:t>
            </a:r>
            <a:endParaRPr lang="en-US" sz="1400" b="1" dirty="0" smtClean="0">
              <a:solidFill>
                <a:srgbClr val="C0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867" y="5147228"/>
            <a:ext cx="1424078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366" y="3720780"/>
            <a:ext cx="1225551" cy="91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15" y="4198116"/>
            <a:ext cx="1892317" cy="1257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06031" y="5296184"/>
            <a:ext cx="1644646" cy="1233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42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Thoughts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85824" y="1453356"/>
            <a:ext cx="7572375" cy="5252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LCAT is a unique, revolutionary tool for data analysis</a:t>
            </a:r>
          </a:p>
          <a:p>
            <a:r>
              <a:rPr lang="en-US" sz="2000" b="1" dirty="0" smtClean="0"/>
              <a:t>Relieves user of burden of</a:t>
            </a:r>
          </a:p>
          <a:p>
            <a:pPr lvl="1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Identifying which data is the most relevant and reliable</a:t>
            </a:r>
          </a:p>
          <a:p>
            <a:pPr lvl="1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Identifying which analysis technique to use that is most appropriate and scientifically sound</a:t>
            </a:r>
          </a:p>
          <a:p>
            <a:pPr lvl="1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Developing codes for data access and analysis techniques</a:t>
            </a:r>
          </a:p>
          <a:p>
            <a:r>
              <a:rPr lang="en-US" sz="2000" b="1" dirty="0" smtClean="0"/>
              <a:t>LCAT has application for priorities of both Weather-Ready Nation </a:t>
            </a:r>
            <a:r>
              <a:rPr lang="en-US" sz="2000" b="1" dirty="0"/>
              <a:t>s</a:t>
            </a:r>
            <a:r>
              <a:rPr lang="en-US" sz="2000" b="1" dirty="0" smtClean="0"/>
              <a:t>trategy and the Climate Goal objectives</a:t>
            </a:r>
          </a:p>
          <a:p>
            <a:r>
              <a:rPr lang="en-US" sz="2000" b="1" dirty="0" smtClean="0"/>
              <a:t>LCAT potential includes</a:t>
            </a:r>
          </a:p>
          <a:p>
            <a:pPr lvl="1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Comprehensive environmental study of climate impacts at regional and local levels</a:t>
            </a:r>
          </a:p>
          <a:p>
            <a:pPr lvl="1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National and global applications </a:t>
            </a:r>
          </a:p>
          <a:p>
            <a:pPr lvl="1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Historical data out to climate projections</a:t>
            </a:r>
          </a:p>
          <a:p>
            <a:r>
              <a:rPr lang="en-US" sz="2200" b="1" dirty="0" smtClean="0"/>
              <a:t>Partnerships growing</a:t>
            </a:r>
          </a:p>
          <a:p>
            <a:pPr lvl="1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State Climatologists – joint proposals for analysis of state climates </a:t>
            </a:r>
          </a:p>
          <a:p>
            <a:pPr lvl="1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DOE support for accelerated LCAT development to meet their needs</a:t>
            </a:r>
          </a:p>
          <a:p>
            <a:pPr lvl="1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Fisheries for stock analysis</a:t>
            </a:r>
          </a:p>
          <a:p>
            <a:pPr lvl="1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Marine Sanctuaries for management of protected areas and climate adaptation planning </a:t>
            </a:r>
          </a:p>
          <a:p>
            <a:pPr marL="457200" lvl="1" indent="0">
              <a:buNone/>
            </a:pPr>
            <a:endParaRPr lang="en-US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Font typeface="Arial" pitchFamily="34" charset="0"/>
              <a:buNone/>
            </a:pPr>
            <a:endParaRPr lang="en-US" sz="1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5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Local Climate Analysis Tool (LCAT)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b="1" dirty="0"/>
              <a:t>Developed to support NWS field offices </a:t>
            </a:r>
          </a:p>
          <a:p>
            <a:pPr>
              <a:lnSpc>
                <a:spcPct val="120000"/>
              </a:lnSpc>
              <a:defRPr/>
            </a:pPr>
            <a:r>
              <a:rPr lang="en-US" b="1" dirty="0"/>
              <a:t>Online interactive tool </a:t>
            </a:r>
          </a:p>
          <a:p>
            <a:pPr>
              <a:lnSpc>
                <a:spcPct val="120000"/>
              </a:lnSpc>
              <a:defRPr/>
            </a:pPr>
            <a:r>
              <a:rPr lang="en-US" b="1" dirty="0"/>
              <a:t>For regional and local climate studies </a:t>
            </a:r>
          </a:p>
          <a:p>
            <a:pPr>
              <a:lnSpc>
                <a:spcPct val="120000"/>
              </a:lnSpc>
              <a:defRPr/>
            </a:pPr>
            <a:r>
              <a:rPr lang="en-US" b="1" dirty="0"/>
              <a:t>State-of-the-art station data</a:t>
            </a:r>
          </a:p>
          <a:p>
            <a:pPr>
              <a:lnSpc>
                <a:spcPct val="120000"/>
              </a:lnSpc>
              <a:defRPr/>
            </a:pPr>
            <a:r>
              <a:rPr lang="en-US" b="1" dirty="0"/>
              <a:t>Best practices for climate analysis </a:t>
            </a:r>
            <a:endParaRPr lang="en-US" b="1" dirty="0" smtClean="0"/>
          </a:p>
          <a:p>
            <a:pPr>
              <a:lnSpc>
                <a:spcPct val="120000"/>
              </a:lnSpc>
              <a:defRPr/>
            </a:pPr>
            <a:r>
              <a:rPr lang="en-US" b="1" dirty="0" smtClean="0"/>
              <a:t>Applications for assessing climate impacts on severe weather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285750" indent="-285750">
              <a:spcAft>
                <a:spcPts val="1800"/>
              </a:spcAft>
              <a:defRPr/>
            </a:pPr>
            <a:r>
              <a:rPr lang="en-US" b="1" dirty="0">
                <a:solidFill>
                  <a:srgbClr val="FFFF00"/>
                </a:solidFill>
                <a:cs typeface="Arial" charset="0"/>
              </a:rPr>
              <a:t>Variables beyond average temp and total </a:t>
            </a:r>
            <a:r>
              <a:rPr lang="en-US" b="1" dirty="0" err="1">
                <a:solidFill>
                  <a:srgbClr val="FFFF00"/>
                </a:solidFill>
                <a:cs typeface="Arial" charset="0"/>
              </a:rPr>
              <a:t>precip</a:t>
            </a:r>
            <a:r>
              <a:rPr lang="en-US" b="1" dirty="0">
                <a:solidFill>
                  <a:srgbClr val="FFFF00"/>
                </a:solidFill>
                <a:cs typeface="Arial" charset="0"/>
              </a:rPr>
              <a:t>, including extreme </a:t>
            </a:r>
            <a:r>
              <a:rPr lang="en-US" b="1" dirty="0" smtClean="0">
                <a:solidFill>
                  <a:srgbClr val="FFFF00"/>
                </a:solidFill>
                <a:cs typeface="Arial" charset="0"/>
              </a:rPr>
              <a:t>events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285750" indent="-285750">
              <a:lnSpc>
                <a:spcPct val="120000"/>
              </a:lnSpc>
              <a:spcAft>
                <a:spcPts val="1800"/>
              </a:spcAft>
              <a:defRPr/>
            </a:pPr>
            <a:r>
              <a:rPr lang="en-US" b="1" dirty="0" smtClean="0"/>
              <a:t>Reduce </a:t>
            </a:r>
            <a:r>
              <a:rPr lang="en-US" b="1" dirty="0"/>
              <a:t>field office time spent on responding to customers’ climate questions</a:t>
            </a:r>
          </a:p>
          <a:p>
            <a:pPr marL="285750" indent="-285750">
              <a:spcAft>
                <a:spcPts val="1800"/>
              </a:spcAft>
              <a:defRPr/>
            </a:pPr>
            <a:r>
              <a:rPr lang="en-US" b="1" dirty="0"/>
              <a:t> Provides critical links for forecasters on climate drivers for weather and water events 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87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81600" y="1581823"/>
            <a:ext cx="1365272" cy="4509995"/>
            <a:chOff x="5181600" y="1581823"/>
            <a:chExt cx="1365272" cy="4509995"/>
          </a:xfrm>
        </p:grpSpPr>
        <p:sp>
          <p:nvSpPr>
            <p:cNvPr id="2" name="AutoShape 4"/>
            <p:cNvSpPr>
              <a:spLocks noChangeArrowheads="1"/>
            </p:cNvSpPr>
            <p:nvPr/>
          </p:nvSpPr>
          <p:spPr bwMode="auto">
            <a:xfrm>
              <a:off x="5181600" y="1581823"/>
              <a:ext cx="1365272" cy="113882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Integrated </a:t>
              </a:r>
            </a:p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Working 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latin typeface="+mj-lt"/>
                </a:rPr>
                <a:t>Team</a:t>
              </a:r>
            </a:p>
          </p:txBody>
        </p:sp>
        <p:sp>
          <p:nvSpPr>
            <p:cNvPr id="3" name="AutoShape 6"/>
            <p:cNvSpPr>
              <a:spLocks noChangeArrowheads="1"/>
            </p:cNvSpPr>
            <p:nvPr/>
          </p:nvSpPr>
          <p:spPr bwMode="auto">
            <a:xfrm>
              <a:off x="5181600" y="3298320"/>
              <a:ext cx="1365272" cy="113298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latin typeface="+mj-lt"/>
                </a:rPr>
                <a:t>Science</a:t>
              </a:r>
            </a:p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latin typeface="+mj-lt"/>
                </a:rPr>
                <a:t>Advisory </a:t>
              </a:r>
            </a:p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latin typeface="+mj-lt"/>
                </a:rPr>
                <a:t>Teams</a:t>
              </a:r>
            </a:p>
          </p:txBody>
        </p:sp>
        <p:sp>
          <p:nvSpPr>
            <p:cNvPr id="4" name="AutoShape 7"/>
            <p:cNvSpPr>
              <a:spLocks noChangeArrowheads="1"/>
            </p:cNvSpPr>
            <p:nvPr/>
          </p:nvSpPr>
          <p:spPr bwMode="auto">
            <a:xfrm>
              <a:off x="5181600" y="4953000"/>
              <a:ext cx="1365272" cy="113881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latin typeface="+mj-lt"/>
                </a:rPr>
                <a:t>LCAT</a:t>
              </a:r>
            </a:p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latin typeface="+mj-lt"/>
                </a:rPr>
                <a:t>Development </a:t>
              </a:r>
            </a:p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latin typeface="+mj-lt"/>
                </a:rPr>
                <a:t>Team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82953" y="1581823"/>
            <a:ext cx="1393847" cy="4509995"/>
            <a:chOff x="3482953" y="1581823"/>
            <a:chExt cx="1393847" cy="4509995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3482953" y="1581823"/>
              <a:ext cx="1365272" cy="113882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Requirements</a:t>
              </a:r>
            </a:p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Training</a:t>
              </a:r>
              <a:r>
                <a:rPr lang="el-GR" b="1" baseline="30000" dirty="0" smtClean="0">
                  <a:solidFill>
                    <a:schemeClr val="bg1"/>
                  </a:solidFill>
                  <a:latin typeface="+mj-lt"/>
                </a:rPr>
                <a:t>Θ</a:t>
              </a:r>
              <a:endParaRPr lang="en-US" b="1" baseline="30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3511528" y="3298320"/>
              <a:ext cx="1365272" cy="113298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600" b="1" u="sng" dirty="0" smtClean="0">
                  <a:solidFill>
                    <a:schemeClr val="bg1"/>
                  </a:solidFill>
                  <a:latin typeface="+mj-lt"/>
                </a:rPr>
                <a:t>SMEs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NCDC, CPC, </a:t>
              </a:r>
            </a:p>
            <a:p>
              <a:pPr algn="ctr">
                <a:defRPr/>
              </a:pPr>
              <a:r>
                <a:rPr lang="en-US" sz="1600" b="1" dirty="0" smtClean="0">
                  <a:solidFill>
                    <a:schemeClr val="bg1"/>
                  </a:solidFill>
                </a:rPr>
                <a:t>NDMC</a:t>
              </a:r>
              <a:r>
                <a:rPr lang="en-US" sz="1600" b="1" dirty="0">
                  <a:solidFill>
                    <a:schemeClr val="bg1"/>
                  </a:solidFill>
                </a:rPr>
                <a:t>, ESRL,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CBRFC, 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WWA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3511528" y="4953000"/>
              <a:ext cx="1365272" cy="113881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CSD, OST,</a:t>
              </a:r>
            </a:p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Contractors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048111" y="1754442"/>
            <a:ext cx="1949817" cy="4216554"/>
            <a:chOff x="7048111" y="1754442"/>
            <a:chExt cx="1949817" cy="4216554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7048111" y="1754442"/>
              <a:ext cx="1949817" cy="554811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Drought Analysis and 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Impacts</a:t>
              </a: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7048111" y="2671340"/>
              <a:ext cx="1949817" cy="55480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Climate Change 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Impacts</a:t>
              </a:r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7048111" y="3582396"/>
              <a:ext cx="1949817" cy="55480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Climate Variability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Impacts</a:t>
              </a: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7048111" y="4499291"/>
              <a:ext cx="1949817" cy="554811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Water Resources 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Applications</a:t>
              </a: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048111" y="5416188"/>
              <a:ext cx="1949817" cy="55480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Attribution of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Extreme Events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64236" y="2720645"/>
            <a:ext cx="0" cy="2232355"/>
            <a:chOff x="5864236" y="2720645"/>
            <a:chExt cx="0" cy="2232355"/>
          </a:xfrm>
        </p:grpSpPr>
        <p:cxnSp>
          <p:nvCxnSpPr>
            <p:cNvPr id="16" name="AutoShape 8"/>
            <p:cNvCxnSpPr>
              <a:cxnSpLocks noChangeShapeType="1"/>
            </p:cNvCxnSpPr>
            <p:nvPr/>
          </p:nvCxnSpPr>
          <p:spPr bwMode="auto">
            <a:xfrm>
              <a:off x="5864236" y="2720645"/>
              <a:ext cx="0" cy="577675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AutoShape 9"/>
            <p:cNvCxnSpPr>
              <a:cxnSpLocks noChangeShapeType="1"/>
            </p:cNvCxnSpPr>
            <p:nvPr/>
          </p:nvCxnSpPr>
          <p:spPr bwMode="auto">
            <a:xfrm>
              <a:off x="5864236" y="4431300"/>
              <a:ext cx="0" cy="52170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546872" y="2031848"/>
            <a:ext cx="501239" cy="3661744"/>
            <a:chOff x="6546872" y="2031848"/>
            <a:chExt cx="501239" cy="3661744"/>
          </a:xfrm>
        </p:grpSpPr>
        <p:cxnSp>
          <p:nvCxnSpPr>
            <p:cNvPr id="22" name="Elbow Connector 21"/>
            <p:cNvCxnSpPr>
              <a:stCxn id="3" idx="3"/>
              <a:endCxn id="10" idx="1"/>
            </p:cNvCxnSpPr>
            <p:nvPr/>
          </p:nvCxnSpPr>
          <p:spPr>
            <a:xfrm flipV="1">
              <a:off x="6546872" y="2031848"/>
              <a:ext cx="501239" cy="1832962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3" idx="3"/>
              <a:endCxn id="11" idx="1"/>
            </p:cNvCxnSpPr>
            <p:nvPr/>
          </p:nvCxnSpPr>
          <p:spPr>
            <a:xfrm flipV="1">
              <a:off x="6546872" y="2948744"/>
              <a:ext cx="501239" cy="916066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>
              <a:stCxn id="3" idx="3"/>
              <a:endCxn id="12" idx="1"/>
            </p:cNvCxnSpPr>
            <p:nvPr/>
          </p:nvCxnSpPr>
          <p:spPr>
            <a:xfrm flipV="1">
              <a:off x="6546872" y="3859800"/>
              <a:ext cx="501239" cy="5010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3" idx="3"/>
              <a:endCxn id="13" idx="1"/>
            </p:cNvCxnSpPr>
            <p:nvPr/>
          </p:nvCxnSpPr>
          <p:spPr>
            <a:xfrm>
              <a:off x="6546872" y="3864810"/>
              <a:ext cx="501239" cy="911887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>
              <a:stCxn id="3" idx="3"/>
              <a:endCxn id="14" idx="1"/>
            </p:cNvCxnSpPr>
            <p:nvPr/>
          </p:nvCxnSpPr>
          <p:spPr>
            <a:xfrm>
              <a:off x="6546872" y="3864810"/>
              <a:ext cx="501239" cy="1828782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848225" y="2151234"/>
            <a:ext cx="333375" cy="3371175"/>
            <a:chOff x="4848225" y="2151234"/>
            <a:chExt cx="333375" cy="3371175"/>
          </a:xfrm>
        </p:grpSpPr>
        <p:cxnSp>
          <p:nvCxnSpPr>
            <p:cNvPr id="33" name="Straight Arrow Connector 32"/>
            <p:cNvCxnSpPr>
              <a:stCxn id="6" idx="3"/>
              <a:endCxn id="2" idx="1"/>
            </p:cNvCxnSpPr>
            <p:nvPr/>
          </p:nvCxnSpPr>
          <p:spPr>
            <a:xfrm>
              <a:off x="4848225" y="2151234"/>
              <a:ext cx="33337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7" idx="3"/>
              <a:endCxn id="3" idx="1"/>
            </p:cNvCxnSpPr>
            <p:nvPr/>
          </p:nvCxnSpPr>
          <p:spPr>
            <a:xfrm>
              <a:off x="4876800" y="3864810"/>
              <a:ext cx="3048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8" idx="3"/>
              <a:endCxn id="4" idx="1"/>
            </p:cNvCxnSpPr>
            <p:nvPr/>
          </p:nvCxnSpPr>
          <p:spPr>
            <a:xfrm>
              <a:off x="4876800" y="5522409"/>
              <a:ext cx="3048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9050" y="2505075"/>
            <a:ext cx="4499208" cy="4343400"/>
            <a:chOff x="9525" y="2514600"/>
            <a:chExt cx="4499208" cy="4343400"/>
          </a:xfrm>
        </p:grpSpPr>
        <p:graphicFrame>
          <p:nvGraphicFramePr>
            <p:cNvPr id="39" name="Diagram 38"/>
            <p:cNvGraphicFramePr/>
            <p:nvPr>
              <p:extLst>
                <p:ext uri="{D42A27DB-BD31-4B8C-83A1-F6EECF244321}">
                  <p14:modId xmlns:p14="http://schemas.microsoft.com/office/powerpoint/2010/main" val="4151981016"/>
                </p:ext>
              </p:extLst>
            </p:nvPr>
          </p:nvGraphicFramePr>
          <p:xfrm>
            <a:off x="152400" y="2514600"/>
            <a:ext cx="3048000" cy="253950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cxnSp>
          <p:nvCxnSpPr>
            <p:cNvPr id="40" name="Straight Connector 39"/>
            <p:cNvCxnSpPr/>
            <p:nvPr/>
          </p:nvCxnSpPr>
          <p:spPr>
            <a:xfrm flipH="1" flipV="1">
              <a:off x="3200400" y="2819400"/>
              <a:ext cx="311128" cy="104541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200400" y="3864810"/>
              <a:ext cx="311128" cy="101199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9525" y="5950059"/>
              <a:ext cx="4499208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 smtClean="0"/>
                <a:t>* </a:t>
              </a:r>
              <a:r>
                <a:rPr lang="en-US" sz="1100" b="1" dirty="0" err="1" smtClean="0"/>
                <a:t>Livezey</a:t>
              </a:r>
              <a:r>
                <a:rPr lang="en-US" sz="1100" b="1" dirty="0" smtClean="0"/>
                <a:t> et al, 2007; </a:t>
              </a:r>
              <a:r>
                <a:rPr lang="en-US" sz="1100" b="1" i="1" dirty="0" smtClean="0"/>
                <a:t>J. Appl. Meteor. </a:t>
              </a:r>
              <a:r>
                <a:rPr lang="en-US" sz="1100" b="1" i="1" dirty="0" err="1" smtClean="0"/>
                <a:t>Climatol</a:t>
              </a:r>
              <a:r>
                <a:rPr lang="en-US" sz="1100" b="1" dirty="0" smtClean="0"/>
                <a:t>.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 smtClean="0"/>
                <a:t>** </a:t>
              </a:r>
              <a:r>
                <a:rPr lang="en-US" sz="1100" b="1" i="1" dirty="0"/>
                <a:t>NIST/SEMATECH e-­‐Handbook of Statistical Methods. </a:t>
              </a:r>
              <a:r>
                <a:rPr lang="en-US" sz="1100" b="1" i="1" dirty="0" smtClean="0"/>
                <a:t>2012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i="1" dirty="0" smtClean="0"/>
                <a:t>*** </a:t>
              </a:r>
              <a:r>
                <a:rPr lang="en-US" sz="1100" b="1" dirty="0" smtClean="0"/>
                <a:t>Huang et al</a:t>
              </a:r>
              <a:r>
                <a:rPr lang="en-US" sz="1100" b="1" i="1" dirty="0" smtClean="0"/>
                <a:t>, 1996; J. Climate</a:t>
              </a:r>
              <a:endParaRPr lang="en-US" sz="1100" b="1" dirty="0"/>
            </a:p>
          </p:txBody>
        </p:sp>
      </p:grpSp>
      <p:sp>
        <p:nvSpPr>
          <p:cNvPr id="4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LCAT Essentials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8442" y="6486837"/>
            <a:ext cx="3994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baseline="30000" dirty="0" smtClean="0">
                <a:solidFill>
                  <a:schemeClr val="accent6">
                    <a:lumMod val="50000"/>
                  </a:schemeClr>
                </a:solidFill>
              </a:rPr>
              <a:t>Θ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</a:rPr>
              <a:t> Requirements pulled from NWS field, RCSDs, stakeholders</a:t>
            </a:r>
            <a:endParaRPr lang="en-U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2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18" y="2082307"/>
            <a:ext cx="8099425" cy="477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LCAT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Essentials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000" dirty="0">
                <a:solidFill>
                  <a:schemeClr val="accent1"/>
                </a:solidFill>
              </a:rPr>
              <a:t>Peer review and coordination </a:t>
            </a:r>
            <a:r>
              <a:rPr lang="en-US" sz="4000" dirty="0" smtClean="0">
                <a:solidFill>
                  <a:schemeClr val="accent1"/>
                </a:solidFill>
              </a:rPr>
              <a:t>process</a:t>
            </a: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5" t="63107" r="4914" b="6780"/>
          <a:stretch/>
        </p:blipFill>
        <p:spPr bwMode="auto">
          <a:xfrm>
            <a:off x="3183699" y="1863340"/>
            <a:ext cx="702501" cy="80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5" t="2527" r="35265" b="66432"/>
          <a:stretch/>
        </p:blipFill>
        <p:spPr bwMode="auto">
          <a:xfrm>
            <a:off x="2286000" y="6019800"/>
            <a:ext cx="765498" cy="84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962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 does LCAT work?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047875" y="2144664"/>
            <a:ext cx="5048250" cy="3226179"/>
            <a:chOff x="2047875" y="1647825"/>
            <a:chExt cx="5048250" cy="322617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37"/>
            <a:stretch/>
          </p:blipFill>
          <p:spPr bwMode="auto">
            <a:xfrm>
              <a:off x="2047875" y="1647825"/>
              <a:ext cx="5048250" cy="3226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590800" y="1883220"/>
              <a:ext cx="1762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NWS Forecasters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86400" y="1872734"/>
              <a:ext cx="6306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LCAT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Oval Callout 8"/>
          <p:cNvSpPr/>
          <p:nvPr/>
        </p:nvSpPr>
        <p:spPr>
          <a:xfrm>
            <a:off x="0" y="1669470"/>
            <a:ext cx="1905000" cy="914399"/>
          </a:xfrm>
          <a:prstGeom prst="wedgeEllipseCallout">
            <a:avLst>
              <a:gd name="adj1" fmla="val 139981"/>
              <a:gd name="adj2" fmla="val 105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sz="1400" i="1" dirty="0" smtClean="0"/>
              <a:t>How is the temperature in my town changing?</a:t>
            </a:r>
            <a:endParaRPr lang="en-US" sz="1400" i="1" dirty="0"/>
          </a:p>
        </p:txBody>
      </p:sp>
      <p:sp>
        <p:nvSpPr>
          <p:cNvPr id="12" name="Line Callout 2 11"/>
          <p:cNvSpPr/>
          <p:nvPr/>
        </p:nvSpPr>
        <p:spPr>
          <a:xfrm>
            <a:off x="7160004" y="1707569"/>
            <a:ext cx="1954635" cy="838200"/>
          </a:xfrm>
          <a:prstGeom prst="borderCallout2">
            <a:avLst>
              <a:gd name="adj1" fmla="val 18750"/>
              <a:gd name="adj2" fmla="val -382"/>
              <a:gd name="adj3" fmla="val 18750"/>
              <a:gd name="adj4" fmla="val -16667"/>
              <a:gd name="adj5" fmla="val 185472"/>
              <a:gd name="adj6" fmla="val -829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r>
              <a:rPr lang="en-US" sz="1200" b="1" dirty="0" smtClean="0"/>
              <a:t>Data</a:t>
            </a:r>
            <a:r>
              <a:rPr lang="en-US" sz="900" dirty="0" smtClean="0"/>
              <a:t>:  </a:t>
            </a:r>
            <a:r>
              <a:rPr lang="en-US" sz="1000" dirty="0" smtClean="0"/>
              <a:t>Homogenized station maximum temperature</a:t>
            </a:r>
          </a:p>
          <a:p>
            <a:r>
              <a:rPr lang="en-US" sz="1200" b="1" dirty="0" smtClean="0"/>
              <a:t>Analysis</a:t>
            </a:r>
            <a:r>
              <a:rPr lang="en-US" sz="900" dirty="0" smtClean="0"/>
              <a:t>: </a:t>
            </a:r>
            <a:r>
              <a:rPr lang="en-US" sz="1000" dirty="0" smtClean="0"/>
              <a:t>best practices for trend; rate of change  </a:t>
            </a:r>
          </a:p>
          <a:p>
            <a:r>
              <a:rPr lang="en-US" sz="1200" b="1" dirty="0" smtClean="0"/>
              <a:t>Output</a:t>
            </a:r>
            <a:r>
              <a:rPr lang="en-US" sz="1200" dirty="0" smtClean="0"/>
              <a:t>: </a:t>
            </a:r>
            <a:r>
              <a:rPr lang="en-US" sz="1000" dirty="0" smtClean="0"/>
              <a:t>statistics, plots, metadata</a:t>
            </a:r>
            <a:endParaRPr lang="en-US" sz="1000" dirty="0"/>
          </a:p>
        </p:txBody>
      </p:sp>
      <p:sp>
        <p:nvSpPr>
          <p:cNvPr id="14" name="Oval Callout 13"/>
          <p:cNvSpPr/>
          <p:nvPr/>
        </p:nvSpPr>
        <p:spPr>
          <a:xfrm>
            <a:off x="0" y="2667000"/>
            <a:ext cx="1905000" cy="914400"/>
          </a:xfrm>
          <a:prstGeom prst="wedgeEllipseCallout">
            <a:avLst>
              <a:gd name="adj1" fmla="val 115760"/>
              <a:gd name="adj2" fmla="val 14394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en-US" i="1" dirty="0" smtClean="0">
                <a:latin typeface="Chiller" pitchFamily="82" charset="0"/>
                <a:cs typeface="Arabic Typesetting" pitchFamily="66" charset="-78"/>
              </a:rPr>
              <a:t>Should we expect floods during La Nina events?</a:t>
            </a:r>
            <a:endParaRPr lang="en-US" i="1" dirty="0">
              <a:latin typeface="Chiller" pitchFamily="82" charset="0"/>
              <a:cs typeface="Arabic Typesetting" pitchFamily="66" charset="-78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0" y="3633361"/>
            <a:ext cx="1905000" cy="914400"/>
          </a:xfrm>
          <a:prstGeom prst="wedgeEllipseCallout">
            <a:avLst>
              <a:gd name="adj1" fmla="val 137338"/>
              <a:gd name="adj2" fmla="val -7734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en-US" sz="1200" i="1" dirty="0" smtClean="0">
                <a:latin typeface="Comic Sans MS" pitchFamily="66" charset="0"/>
              </a:rPr>
              <a:t>How severe is the drought in my region this year?</a:t>
            </a:r>
            <a:endParaRPr lang="en-US" sz="1200" i="1" dirty="0">
              <a:latin typeface="Comic Sans MS" pitchFamily="66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0" y="4623961"/>
            <a:ext cx="1905000" cy="914400"/>
          </a:xfrm>
          <a:prstGeom prst="wedgeEllipseCallout">
            <a:avLst>
              <a:gd name="adj1" fmla="val 99907"/>
              <a:gd name="adj2" fmla="val -135146"/>
            </a:avLst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sz="1400" i="1" dirty="0" smtClean="0">
                <a:latin typeface="Times" pitchFamily="18" charset="0"/>
              </a:rPr>
              <a:t>Which climate model performs best in my region?</a:t>
            </a:r>
            <a:endParaRPr lang="en-US" sz="1400" i="1" dirty="0">
              <a:latin typeface="Times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609600" y="5638800"/>
            <a:ext cx="1905000" cy="914400"/>
          </a:xfrm>
          <a:prstGeom prst="wedgeEllipseCallout">
            <a:avLst>
              <a:gd name="adj1" fmla="val 94622"/>
              <a:gd name="adj2" fmla="val -275514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sz="1400" dirty="0" smtClean="0">
                <a:latin typeface="DilleniaUPC" pitchFamily="18" charset="-34"/>
                <a:cs typeface="DilleniaUPC" pitchFamily="18" charset="-34"/>
              </a:rPr>
              <a:t>What are the projections for climate in my region?</a:t>
            </a:r>
            <a:endParaRPr lang="en-US" sz="1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0" name="Line Callout 2 19"/>
          <p:cNvSpPr/>
          <p:nvPr/>
        </p:nvSpPr>
        <p:spPr>
          <a:xfrm>
            <a:off x="7161402" y="2732532"/>
            <a:ext cx="1954635" cy="835296"/>
          </a:xfrm>
          <a:prstGeom prst="borderCallout2">
            <a:avLst>
              <a:gd name="adj1" fmla="val 18750"/>
              <a:gd name="adj2" fmla="val -382"/>
              <a:gd name="adj3" fmla="val 18750"/>
              <a:gd name="adj4" fmla="val -16667"/>
              <a:gd name="adj5" fmla="val 70566"/>
              <a:gd name="adj6" fmla="val -6059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pPr lvl="0"/>
            <a:r>
              <a:rPr lang="en-US" sz="1200" b="1" dirty="0">
                <a:solidFill>
                  <a:prstClr val="white"/>
                </a:solidFill>
              </a:rPr>
              <a:t>Data</a:t>
            </a:r>
            <a:r>
              <a:rPr lang="en-US" sz="900" dirty="0">
                <a:solidFill>
                  <a:prstClr val="white"/>
                </a:solidFill>
              </a:rPr>
              <a:t>:  </a:t>
            </a:r>
            <a:r>
              <a:rPr lang="en-US" sz="1000" dirty="0" smtClean="0">
                <a:solidFill>
                  <a:prstClr val="white"/>
                </a:solidFill>
              </a:rPr>
              <a:t>Homogenized precipitation and river flow</a:t>
            </a:r>
            <a:endParaRPr lang="en-US" sz="1000" dirty="0">
              <a:solidFill>
                <a:prstClr val="white"/>
              </a:solidFill>
            </a:endParaRPr>
          </a:p>
          <a:p>
            <a:pPr lvl="0"/>
            <a:r>
              <a:rPr lang="en-US" sz="1200" b="1" dirty="0">
                <a:solidFill>
                  <a:prstClr val="white"/>
                </a:solidFill>
              </a:rPr>
              <a:t>Analysis</a:t>
            </a:r>
            <a:r>
              <a:rPr lang="en-US" sz="900" dirty="0">
                <a:solidFill>
                  <a:prstClr val="white"/>
                </a:solidFill>
              </a:rPr>
              <a:t>: </a:t>
            </a:r>
            <a:r>
              <a:rPr lang="en-US" sz="1000" dirty="0" smtClean="0">
                <a:solidFill>
                  <a:prstClr val="white"/>
                </a:solidFill>
              </a:rPr>
              <a:t>composites, risk assessment </a:t>
            </a:r>
            <a:endParaRPr lang="en-US" sz="1000" dirty="0">
              <a:solidFill>
                <a:prstClr val="white"/>
              </a:solidFill>
            </a:endParaRPr>
          </a:p>
          <a:p>
            <a:pPr lvl="0"/>
            <a:r>
              <a:rPr lang="en-US" sz="1200" b="1" dirty="0">
                <a:solidFill>
                  <a:prstClr val="white"/>
                </a:solidFill>
              </a:rPr>
              <a:t>Output</a:t>
            </a:r>
            <a:r>
              <a:rPr lang="en-US" sz="1200" dirty="0">
                <a:solidFill>
                  <a:prstClr val="white"/>
                </a:solidFill>
              </a:rPr>
              <a:t>: </a:t>
            </a:r>
            <a:r>
              <a:rPr lang="en-US" sz="1000" dirty="0">
                <a:solidFill>
                  <a:prstClr val="white"/>
                </a:solidFill>
              </a:rPr>
              <a:t>statistics, plots, metadata</a:t>
            </a:r>
          </a:p>
        </p:txBody>
      </p:sp>
      <p:sp>
        <p:nvSpPr>
          <p:cNvPr id="21" name="Line Callout 2 20"/>
          <p:cNvSpPr/>
          <p:nvPr/>
        </p:nvSpPr>
        <p:spPr>
          <a:xfrm>
            <a:off x="7162800" y="3744094"/>
            <a:ext cx="1954635" cy="853886"/>
          </a:xfrm>
          <a:prstGeom prst="borderCallout2">
            <a:avLst>
              <a:gd name="adj1" fmla="val 18750"/>
              <a:gd name="adj2" fmla="val -382"/>
              <a:gd name="adj3" fmla="val 18750"/>
              <a:gd name="adj4" fmla="val -16667"/>
              <a:gd name="adj5" fmla="val -22967"/>
              <a:gd name="adj6" fmla="val -7989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pPr lvl="0"/>
            <a:r>
              <a:rPr lang="en-US" sz="1200" b="1" dirty="0">
                <a:solidFill>
                  <a:prstClr val="white"/>
                </a:solidFill>
              </a:rPr>
              <a:t>Data</a:t>
            </a:r>
            <a:r>
              <a:rPr lang="en-US" sz="900" dirty="0">
                <a:solidFill>
                  <a:prstClr val="white"/>
                </a:solidFill>
              </a:rPr>
              <a:t>:  </a:t>
            </a:r>
            <a:r>
              <a:rPr lang="en-US" sz="1000" dirty="0" smtClean="0">
                <a:solidFill>
                  <a:prstClr val="white"/>
                </a:solidFill>
              </a:rPr>
              <a:t>Drought indices</a:t>
            </a:r>
            <a:endParaRPr lang="en-US" sz="1000" dirty="0">
              <a:solidFill>
                <a:prstClr val="white"/>
              </a:solidFill>
            </a:endParaRPr>
          </a:p>
          <a:p>
            <a:pPr lvl="0"/>
            <a:r>
              <a:rPr lang="en-US" sz="1200" b="1" dirty="0">
                <a:solidFill>
                  <a:prstClr val="white"/>
                </a:solidFill>
              </a:rPr>
              <a:t>Analysis</a:t>
            </a:r>
            <a:r>
              <a:rPr lang="en-US" sz="900" dirty="0">
                <a:solidFill>
                  <a:prstClr val="white"/>
                </a:solidFill>
              </a:rPr>
              <a:t>: </a:t>
            </a:r>
            <a:r>
              <a:rPr lang="en-US" sz="1000" dirty="0" smtClean="0">
                <a:solidFill>
                  <a:prstClr val="white"/>
                </a:solidFill>
              </a:rPr>
              <a:t>time series analysis</a:t>
            </a:r>
            <a:endParaRPr lang="en-US" sz="1000" dirty="0">
              <a:solidFill>
                <a:prstClr val="white"/>
              </a:solidFill>
            </a:endParaRPr>
          </a:p>
          <a:p>
            <a:pPr lvl="0"/>
            <a:r>
              <a:rPr lang="en-US" sz="1200" b="1" dirty="0">
                <a:solidFill>
                  <a:prstClr val="white"/>
                </a:solidFill>
              </a:rPr>
              <a:t>Output</a:t>
            </a:r>
            <a:r>
              <a:rPr lang="en-US" sz="1200" dirty="0">
                <a:solidFill>
                  <a:prstClr val="white"/>
                </a:solidFill>
              </a:rPr>
              <a:t>: </a:t>
            </a:r>
            <a:r>
              <a:rPr lang="en-US" sz="1000" dirty="0">
                <a:solidFill>
                  <a:prstClr val="white"/>
                </a:solidFill>
              </a:rPr>
              <a:t>statistics, plots, metadata</a:t>
            </a:r>
          </a:p>
        </p:txBody>
      </p:sp>
      <p:sp>
        <p:nvSpPr>
          <p:cNvPr id="22" name="Line Callout 2 21"/>
          <p:cNvSpPr/>
          <p:nvPr/>
        </p:nvSpPr>
        <p:spPr>
          <a:xfrm>
            <a:off x="7162800" y="4750380"/>
            <a:ext cx="1954635" cy="838200"/>
          </a:xfrm>
          <a:prstGeom prst="borderCallout2">
            <a:avLst>
              <a:gd name="adj1" fmla="val 18750"/>
              <a:gd name="adj2" fmla="val -382"/>
              <a:gd name="adj3" fmla="val 18750"/>
              <a:gd name="adj4" fmla="val -16667"/>
              <a:gd name="adj5" fmla="val -91512"/>
              <a:gd name="adj6" fmla="val -44841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pPr lvl="0"/>
            <a:r>
              <a:rPr lang="en-US" sz="1200" b="1" dirty="0">
                <a:solidFill>
                  <a:prstClr val="white"/>
                </a:solidFill>
              </a:rPr>
              <a:t>Data</a:t>
            </a:r>
            <a:r>
              <a:rPr lang="en-US" sz="900" dirty="0">
                <a:solidFill>
                  <a:prstClr val="white"/>
                </a:solidFill>
              </a:rPr>
              <a:t>:  </a:t>
            </a:r>
            <a:r>
              <a:rPr lang="en-US" sz="1000" dirty="0" smtClean="0">
                <a:solidFill>
                  <a:prstClr val="white"/>
                </a:solidFill>
              </a:rPr>
              <a:t>Reanalysis and GCM fields</a:t>
            </a:r>
            <a:endParaRPr lang="en-US" sz="1000" dirty="0">
              <a:solidFill>
                <a:prstClr val="white"/>
              </a:solidFill>
            </a:endParaRPr>
          </a:p>
          <a:p>
            <a:pPr lvl="0"/>
            <a:r>
              <a:rPr lang="en-US" sz="1200" b="1" dirty="0">
                <a:solidFill>
                  <a:prstClr val="white"/>
                </a:solidFill>
              </a:rPr>
              <a:t>Analysis</a:t>
            </a:r>
            <a:r>
              <a:rPr lang="en-US" sz="900" dirty="0">
                <a:solidFill>
                  <a:prstClr val="white"/>
                </a:solidFill>
              </a:rPr>
              <a:t>: </a:t>
            </a:r>
            <a:r>
              <a:rPr lang="en-US" sz="900" dirty="0" smtClean="0">
                <a:solidFill>
                  <a:prstClr val="white"/>
                </a:solidFill>
              </a:rPr>
              <a:t>downscaling, </a:t>
            </a:r>
            <a:r>
              <a:rPr lang="en-US" sz="1000" dirty="0" smtClean="0">
                <a:solidFill>
                  <a:prstClr val="white"/>
                </a:solidFill>
              </a:rPr>
              <a:t>sensitivity tests</a:t>
            </a:r>
            <a:endParaRPr lang="en-US" sz="1000" dirty="0">
              <a:solidFill>
                <a:prstClr val="white"/>
              </a:solidFill>
            </a:endParaRPr>
          </a:p>
          <a:p>
            <a:pPr lvl="0"/>
            <a:r>
              <a:rPr lang="en-US" sz="1200" b="1" dirty="0">
                <a:solidFill>
                  <a:prstClr val="white"/>
                </a:solidFill>
              </a:rPr>
              <a:t>Output</a:t>
            </a:r>
            <a:r>
              <a:rPr lang="en-US" sz="1200" dirty="0">
                <a:solidFill>
                  <a:prstClr val="white"/>
                </a:solidFill>
              </a:rPr>
              <a:t>: </a:t>
            </a:r>
            <a:r>
              <a:rPr lang="en-US" sz="1000" dirty="0">
                <a:solidFill>
                  <a:prstClr val="white"/>
                </a:solidFill>
              </a:rPr>
              <a:t>statistics, plots, metadata</a:t>
            </a:r>
          </a:p>
        </p:txBody>
      </p:sp>
      <p:sp>
        <p:nvSpPr>
          <p:cNvPr id="23" name="Line Callout 2 22"/>
          <p:cNvSpPr/>
          <p:nvPr/>
        </p:nvSpPr>
        <p:spPr>
          <a:xfrm>
            <a:off x="6553200" y="5689019"/>
            <a:ext cx="1954635" cy="813961"/>
          </a:xfrm>
          <a:prstGeom prst="borderCallout2">
            <a:avLst>
              <a:gd name="adj1" fmla="val 18750"/>
              <a:gd name="adj2" fmla="val -382"/>
              <a:gd name="adj3" fmla="val 18750"/>
              <a:gd name="adj4" fmla="val -16667"/>
              <a:gd name="adj5" fmla="val -239836"/>
              <a:gd name="adj6" fmla="val -38207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pPr lvl="0"/>
            <a:r>
              <a:rPr lang="en-US" sz="1400" b="1" dirty="0">
                <a:solidFill>
                  <a:prstClr val="white"/>
                </a:solidFill>
              </a:rPr>
              <a:t>Data</a:t>
            </a:r>
            <a:r>
              <a:rPr lang="en-US" sz="1000" dirty="0">
                <a:solidFill>
                  <a:prstClr val="white"/>
                </a:solidFill>
              </a:rPr>
              <a:t>:  </a:t>
            </a:r>
            <a:r>
              <a:rPr lang="en-US" sz="1050" dirty="0" smtClean="0">
                <a:solidFill>
                  <a:prstClr val="white"/>
                </a:solidFill>
              </a:rPr>
              <a:t>GCM outputs</a:t>
            </a:r>
            <a:endParaRPr lang="en-US" sz="1050" dirty="0">
              <a:solidFill>
                <a:prstClr val="white"/>
              </a:solidFill>
            </a:endParaRPr>
          </a:p>
          <a:p>
            <a:pPr lvl="0"/>
            <a:r>
              <a:rPr lang="en-US" sz="1400" b="1" dirty="0">
                <a:solidFill>
                  <a:prstClr val="white"/>
                </a:solidFill>
              </a:rPr>
              <a:t>Analysis</a:t>
            </a:r>
            <a:r>
              <a:rPr lang="en-US" sz="1000" dirty="0">
                <a:solidFill>
                  <a:prstClr val="white"/>
                </a:solidFill>
              </a:rPr>
              <a:t>: </a:t>
            </a:r>
            <a:r>
              <a:rPr lang="en-US" sz="1050" dirty="0" smtClean="0">
                <a:solidFill>
                  <a:prstClr val="white"/>
                </a:solidFill>
              </a:rPr>
              <a:t>downscaling</a:t>
            </a:r>
            <a:endParaRPr lang="en-US" sz="1050" dirty="0">
              <a:solidFill>
                <a:prstClr val="white"/>
              </a:solidFill>
            </a:endParaRPr>
          </a:p>
          <a:p>
            <a:pPr lvl="0"/>
            <a:r>
              <a:rPr lang="en-US" sz="1400" b="1" dirty="0">
                <a:solidFill>
                  <a:prstClr val="white"/>
                </a:solidFill>
              </a:rPr>
              <a:t>Output</a:t>
            </a:r>
            <a:r>
              <a:rPr lang="en-US" sz="1400" dirty="0">
                <a:solidFill>
                  <a:prstClr val="white"/>
                </a:solidFill>
              </a:rPr>
              <a:t>: </a:t>
            </a:r>
            <a:r>
              <a:rPr lang="en-US" sz="1050" dirty="0">
                <a:solidFill>
                  <a:prstClr val="white"/>
                </a:solidFill>
              </a:rPr>
              <a:t>statistics, plots, metadata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199" y="1182469"/>
            <a:ext cx="5114925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85000"/>
                  </a:schemeClr>
                </a:solidFill>
              </a:rPr>
              <a:t>LCAT uses principles of Artificial Intelligence 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</a:rPr>
              <a:t>to connect humans with computing capability  to apply data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</a:rPr>
              <a:t>and scientific 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</a:rPr>
              <a:t>techniques</a:t>
            </a:r>
            <a:endParaRPr lang="en-US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 rot="6419483">
            <a:off x="4147453" y="4412105"/>
            <a:ext cx="848943" cy="737633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Temp, </a:t>
            </a:r>
            <a:r>
              <a:rPr lang="en-US" sz="700" dirty="0" err="1" smtClean="0">
                <a:solidFill>
                  <a:schemeClr val="tx1"/>
                </a:solidFill>
              </a:rPr>
              <a:t>precip</a:t>
            </a:r>
            <a:r>
              <a:rPr lang="en-US" sz="700" dirty="0" smtClean="0">
                <a:solidFill>
                  <a:schemeClr val="tx1"/>
                </a:solidFill>
              </a:rPr>
              <a:t>, 30 years…………………………………..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9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LCAT Output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3432" y="1332083"/>
            <a:ext cx="3089275" cy="331958"/>
          </a:xfrm>
          <a:prstGeom prst="rect">
            <a:avLst/>
          </a:prstGeom>
        </p:spPr>
        <p:txBody>
          <a:bodyPr lIns="23948" tIns="11974" rIns="23948" bIns="11974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Climate Change Impacts</a:t>
            </a:r>
          </a:p>
        </p:txBody>
      </p:sp>
      <p:sp>
        <p:nvSpPr>
          <p:cNvPr id="7" name="Rectangle 6"/>
          <p:cNvSpPr/>
          <p:nvPr/>
        </p:nvSpPr>
        <p:spPr>
          <a:xfrm>
            <a:off x="5105400" y="1278046"/>
            <a:ext cx="3200400" cy="331958"/>
          </a:xfrm>
          <a:prstGeom prst="rect">
            <a:avLst/>
          </a:prstGeom>
        </p:spPr>
        <p:txBody>
          <a:bodyPr wrap="square" lIns="23948" tIns="11974" rIns="23948" bIns="11974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Climate Variability Impacts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76"/>
          <a:stretch/>
        </p:blipFill>
        <p:spPr>
          <a:xfrm>
            <a:off x="76198" y="1905000"/>
            <a:ext cx="3177589" cy="37369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851" y="1615858"/>
            <a:ext cx="2445916" cy="18131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952205"/>
            <a:ext cx="1653623" cy="122939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1712" y="5720233"/>
            <a:ext cx="4171688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COOP Data: </a:t>
            </a:r>
            <a:r>
              <a:rPr lang="sv-SE" sz="1400" b="1" dirty="0" smtClean="0">
                <a:latin typeface="Arial" pitchFamily="34" charset="0"/>
                <a:cs typeface="Arial" pitchFamily="34" charset="0"/>
              </a:rPr>
              <a:t>TALLAHASSEE </a:t>
            </a:r>
            <a:r>
              <a:rPr lang="sv-SE" sz="1400" b="1" dirty="0">
                <a:latin typeface="Arial" pitchFamily="34" charset="0"/>
                <a:cs typeface="Arial" pitchFamily="34" charset="0"/>
              </a:rPr>
              <a:t>WSO AP, FL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Variable:	Average Temperature (degrees F)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5513"/>
          <a:stretch/>
        </p:blipFill>
        <p:spPr>
          <a:xfrm>
            <a:off x="4831915" y="1752600"/>
            <a:ext cx="1804267" cy="28231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65" y="1638579"/>
            <a:ext cx="2511330" cy="370090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625423" y="5720233"/>
            <a:ext cx="4400288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smtClean="0">
                <a:cs typeface="Arial" pitchFamily="34" charset="0"/>
              </a:rPr>
              <a:t>Climate Division Data: 	</a:t>
            </a:r>
            <a:r>
              <a:rPr lang="en-US" sz="1400" b="1" dirty="0" smtClean="0"/>
              <a:t>Florida </a:t>
            </a:r>
            <a:r>
              <a:rPr lang="en-US" sz="1400" b="1" dirty="0"/>
              <a:t>Panhandle</a:t>
            </a:r>
          </a:p>
          <a:p>
            <a:r>
              <a:rPr lang="en-US" sz="1400" b="1" dirty="0" smtClean="0">
                <a:cs typeface="Arial" pitchFamily="34" charset="0"/>
              </a:rPr>
              <a:t>Variable</a:t>
            </a:r>
            <a:r>
              <a:rPr lang="en-US" sz="1400" b="1" dirty="0">
                <a:cs typeface="Arial" pitchFamily="34" charset="0"/>
              </a:rPr>
              <a:t>:		</a:t>
            </a:r>
            <a:r>
              <a:rPr lang="en-US" sz="1400" b="1" dirty="0" smtClean="0">
                <a:cs typeface="Arial" pitchFamily="34" charset="0"/>
              </a:rPr>
              <a:t>Total </a:t>
            </a:r>
            <a:r>
              <a:rPr lang="en-US" sz="1400" b="1" dirty="0">
                <a:cs typeface="Arial" pitchFamily="34" charset="0"/>
              </a:rPr>
              <a:t>Precipitation (inches)</a:t>
            </a:r>
          </a:p>
        </p:txBody>
      </p:sp>
      <p:sp>
        <p:nvSpPr>
          <p:cNvPr id="4" name="Right Arrow 3"/>
          <p:cNvSpPr/>
          <p:nvPr/>
        </p:nvSpPr>
        <p:spPr>
          <a:xfrm rot="8806678">
            <a:off x="7821932" y="29218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hlinkClick r:id="rId7"/>
          </p:cNvPr>
          <p:cNvSpPr txBox="1"/>
          <p:nvPr/>
        </p:nvSpPr>
        <p:spPr>
          <a:xfrm>
            <a:off x="2920066" y="6400800"/>
            <a:ext cx="317593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Link to LCAT Developmental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4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59043"/>
              </p:ext>
            </p:extLst>
          </p:nvPr>
        </p:nvGraphicFramePr>
        <p:xfrm>
          <a:off x="457200" y="1600200"/>
          <a:ext cx="8077200" cy="49784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0198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Activity</a:t>
                      </a:r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Date</a:t>
                      </a:r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Complete LCAT Documentation and Training</a:t>
                      </a:r>
                      <a:r>
                        <a:rPr lang="en-US" b="1" baseline="0" dirty="0" smtClean="0"/>
                        <a:t> Modules</a:t>
                      </a:r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March 2013</a:t>
                      </a:r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Operational Deployment:</a:t>
                      </a:r>
                    </a:p>
                    <a:p>
                      <a:pPr marL="738188" indent="-276225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</a:rPr>
                        <a:t>Climate Variability Study (T/P </a:t>
                      </a:r>
                      <a:r>
                        <a:rPr lang="en-US" sz="1400" b="1" baseline="0" dirty="0" smtClean="0">
                          <a:solidFill>
                            <a:sysClr val="windowText" lastClr="000000"/>
                          </a:solidFill>
                        </a:rPr>
                        <a:t>data for station, CPC FR, NCDC CD)</a:t>
                      </a:r>
                      <a:endParaRPr lang="en-US" sz="1400" b="1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738188" indent="-276225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</a:rPr>
                        <a:t>Climate Change</a:t>
                      </a:r>
                      <a:r>
                        <a:rPr lang="en-US" sz="1400" b="1" baseline="0" dirty="0" smtClean="0">
                          <a:solidFill>
                            <a:sysClr val="windowText" lastClr="000000"/>
                          </a:solidFill>
                        </a:rPr>
                        <a:t> Study (ENSO, T/P data for station, CPC FR, NCDC CD, 20 NCEP R1 fields)</a:t>
                      </a:r>
                    </a:p>
                    <a:p>
                      <a:pPr marL="738188" indent="-276225">
                        <a:buFont typeface="Arial" pitchFamily="34" charset="0"/>
                        <a:buChar char="•"/>
                      </a:pPr>
                      <a:r>
                        <a:rPr lang="en-US" sz="1400" b="1" baseline="0" dirty="0" smtClean="0">
                          <a:solidFill>
                            <a:sysClr val="windowText" lastClr="000000"/>
                          </a:solidFill>
                        </a:rPr>
                        <a:t>Correlation  (20 NCEP R1 fields + 20 Climate Variability modes)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March 2013</a:t>
                      </a:r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Augmenting</a:t>
                      </a:r>
                      <a:r>
                        <a:rPr lang="en-US" b="1" baseline="0" dirty="0" smtClean="0"/>
                        <a:t> Datasets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1400" b="1" baseline="0" dirty="0" smtClean="0"/>
                        <a:t>ACIS – extremes data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1400" b="1" baseline="0" dirty="0" smtClean="0"/>
                        <a:t>NCDC Severe Weather 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1400" b="1" dirty="0" smtClean="0"/>
                        <a:t>NOS sea</a:t>
                      </a:r>
                      <a:r>
                        <a:rPr lang="en-US" sz="1400" b="1" baseline="0" dirty="0" smtClean="0"/>
                        <a:t> level</a:t>
                      </a:r>
                      <a:endParaRPr lang="en-US" sz="1400" b="1" baseline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September 2013</a:t>
                      </a:r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b="1" baseline="0" dirty="0" smtClean="0"/>
                        <a:t>DOE Year 1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1400" b="1" baseline="0" dirty="0" smtClean="0"/>
                        <a:t>User requirements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1400" b="1" baseline="0" dirty="0" smtClean="0"/>
                        <a:t>Global gridding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1400" b="1" baseline="0" dirty="0" smtClean="0"/>
                        <a:t>Reanalysis data</a:t>
                      </a:r>
                      <a:endParaRPr lang="en-US" sz="1400" b="1" baseline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August 2013</a:t>
                      </a:r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b="1" baseline="0" dirty="0" smtClean="0"/>
                        <a:t>DOE Year 2 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1400" b="1" baseline="0" dirty="0" smtClean="0"/>
                        <a:t>New computational analysis capabilities for DOE applications 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1400" b="1" baseline="0" dirty="0" smtClean="0"/>
                        <a:t>Implement new web design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1400" b="1" baseline="0" dirty="0" smtClean="0"/>
                        <a:t>Access CMIP5 data</a:t>
                      </a:r>
                      <a:endParaRPr lang="en-US" sz="1400" b="1" baseline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August 2014</a:t>
                      </a:r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LCAT Milestones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1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LCAT New Operational Look and Feel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16817"/>
            <a:ext cx="5562600" cy="5752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54533"/>
            <a:ext cx="5638800" cy="5815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0"/>
            <a:ext cx="2188152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6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LCAT – Learn 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Total of 6.5 h of recorded </a:t>
            </a:r>
            <a:r>
              <a:rPr lang="en-US" dirty="0" smtClean="0"/>
              <a:t>training:</a:t>
            </a:r>
          </a:p>
          <a:p>
            <a:pPr lvl="1"/>
            <a:r>
              <a:rPr lang="en-US" sz="2400" dirty="0" smtClean="0"/>
              <a:t>LCAT Utility</a:t>
            </a:r>
          </a:p>
          <a:p>
            <a:pPr lvl="1"/>
            <a:r>
              <a:rPr lang="en-US" sz="2400" dirty="0" smtClean="0"/>
              <a:t>LCAT Data</a:t>
            </a:r>
          </a:p>
          <a:p>
            <a:pPr lvl="1"/>
            <a:r>
              <a:rPr lang="en-US" sz="2400" dirty="0" smtClean="0"/>
              <a:t>LCAT Methods</a:t>
            </a:r>
          </a:p>
          <a:p>
            <a:pPr lvl="1"/>
            <a:r>
              <a:rPr lang="en-US" sz="2400" dirty="0" smtClean="0"/>
              <a:t>LCAT Applications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dirty="0"/>
              <a:t>Online guidance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Available in the end of March – April 2013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Online </a:t>
            </a:r>
            <a:r>
              <a:rPr lang="en-US" dirty="0"/>
              <a:t>Help buttons and Dynamic Interpretation will bridge the gaps</a:t>
            </a:r>
          </a:p>
          <a:p>
            <a:pPr>
              <a:spcBef>
                <a:spcPts val="1200"/>
              </a:spcBef>
            </a:pPr>
            <a:r>
              <a:rPr lang="en-US" dirty="0"/>
              <a:t>We </a:t>
            </a:r>
            <a:r>
              <a:rPr lang="en-US" dirty="0" smtClean="0"/>
              <a:t>will </a:t>
            </a:r>
            <a:r>
              <a:rPr lang="en-US" dirty="0"/>
              <a:t>rely on CSPMs </a:t>
            </a:r>
            <a:r>
              <a:rPr lang="en-US" dirty="0" smtClean="0"/>
              <a:t>and SOOs </a:t>
            </a:r>
            <a:r>
              <a:rPr lang="en-US" dirty="0"/>
              <a:t>for ensuring proper training and utility of LCAT in operations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2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11241</TotalTime>
  <Words>1257</Words>
  <Application>Microsoft Office PowerPoint</Application>
  <PresentationFormat>On-screen Show (4:3)</PresentationFormat>
  <Paragraphs>226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Local Climate Analysis Tool (LCAT)</vt:lpstr>
      <vt:lpstr>PowerPoint Presentation</vt:lpstr>
      <vt:lpstr>LCAT Essentials Peer review and coordination process</vt:lpstr>
      <vt:lpstr>How does LCAT work?</vt:lpstr>
      <vt:lpstr>LCAT Output</vt:lpstr>
      <vt:lpstr>PowerPoint Presentation</vt:lpstr>
      <vt:lpstr>LCAT New Operational Look and Feel</vt:lpstr>
      <vt:lpstr>LCAT – Learn </vt:lpstr>
      <vt:lpstr>LCAT – Share </vt:lpstr>
      <vt:lpstr>Water Resources Applications and Drought Studies </vt:lpstr>
      <vt:lpstr>LCAT – Shift of Priorities </vt:lpstr>
      <vt:lpstr>LCAT – Shift of Priorities </vt:lpstr>
      <vt:lpstr>LCAT Future</vt:lpstr>
      <vt:lpstr>LCAT Future</vt:lpstr>
      <vt:lpstr>LCAT Future</vt:lpstr>
      <vt:lpstr>Final Thoughts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Horsfall</dc:creator>
  <cp:lastModifiedBy>Marina Timofeyeva</cp:lastModifiedBy>
  <cp:revision>172</cp:revision>
  <cp:lastPrinted>2012-02-27T21:14:27Z</cp:lastPrinted>
  <dcterms:created xsi:type="dcterms:W3CDTF">2012-04-13T16:32:17Z</dcterms:created>
  <dcterms:modified xsi:type="dcterms:W3CDTF">2013-02-20T19:06:11Z</dcterms:modified>
</cp:coreProperties>
</file>