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75" r:id="rId4"/>
    <p:sldId id="292" r:id="rId5"/>
    <p:sldId id="258" r:id="rId6"/>
    <p:sldId id="262" r:id="rId7"/>
    <p:sldId id="287" r:id="rId8"/>
    <p:sldId id="294" r:id="rId9"/>
    <p:sldId id="278" r:id="rId10"/>
    <p:sldId id="296" r:id="rId11"/>
    <p:sldId id="297" r:id="rId12"/>
    <p:sldId id="266" r:id="rId13"/>
    <p:sldId id="267" r:id="rId14"/>
    <p:sldId id="276" r:id="rId15"/>
    <p:sldId id="285" r:id="rId16"/>
    <p:sldId id="293" r:id="rId17"/>
    <p:sldId id="269" r:id="rId18"/>
    <p:sldId id="283" r:id="rId19"/>
    <p:sldId id="288" r:id="rId20"/>
    <p:sldId id="271" r:id="rId21"/>
    <p:sldId id="281" r:id="rId22"/>
    <p:sldId id="290" r:id="rId23"/>
    <p:sldId id="295" r:id="rId24"/>
    <p:sldId id="298" r:id="rId25"/>
  </p:sldIdLst>
  <p:sldSz cx="9144000" cy="6858000" type="screen4x3"/>
  <p:notesSz cx="7023100" cy="93091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-834" y="348"/>
      </p:cViewPr>
      <p:guideLst>
        <p:guide orient="horz" pos="2160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9D161773-2BAF-4D34-B935-FFC250EF745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85A275AA-6DC5-449A-AD19-0F62D9A8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5F061571-D95C-48A3-8806-5ECED7F4292E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52" y="4422144"/>
            <a:ext cx="5617196" cy="4188133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DD96654E-963E-4CC3-9386-998C49C9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8782-4EDD-4F3F-A129-7D1D43B598C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3512-C372-4473-9753-120CA820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weather.gov/lcat/_dev/index.php?lcatArea=lca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pc.noaa.gov/trndtext.s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Marina </a:t>
            </a:r>
            <a:r>
              <a:rPr lang="en-US" sz="1800" b="1" dirty="0" err="1" smtClean="0"/>
              <a:t>Timofeyeva</a:t>
            </a:r>
            <a:r>
              <a:rPr lang="en-US" sz="1800" b="1" dirty="0" smtClean="0"/>
              <a:t> and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Fiona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Horsfall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National Weather Service</a:t>
            </a:r>
          </a:p>
          <a:p>
            <a:r>
              <a:rPr lang="en-US" sz="1800" b="1" dirty="0" smtClean="0"/>
              <a:t>Climate Services Division</a:t>
            </a:r>
          </a:p>
          <a:p>
            <a:endParaRPr lang="en-US" sz="1800" b="1" dirty="0"/>
          </a:p>
          <a:p>
            <a:r>
              <a:rPr lang="en-US" sz="1800" b="1" dirty="0" smtClean="0"/>
              <a:t>September 2012</a:t>
            </a:r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2650" y="1981200"/>
            <a:ext cx="7423150" cy="137838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lIns="23941" tIns="11969" rIns="23941" bIns="11969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Local Climate Analysis Tool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(LCAT)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Enabled Studies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645" y="1524000"/>
            <a:ext cx="47453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1066800"/>
            <a:ext cx="3200400" cy="331958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Climate Variability Impacts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86175"/>
            <a:ext cx="41700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/>
              <a:t>Identifies is there is a relation between local climate element and climate variability event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/>
              <a:t>Use an analysis of conditional probability or frequencies of occurrence of at least two events together, commonly called composites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/>
              <a:t>Compositing is an alternative method to linear regression commonly used for comparison of two time series, but does not require any underlining distribution assumption of dependent and independent </a:t>
            </a:r>
            <a:r>
              <a:rPr lang="en-US" sz="2000" dirty="0" smtClean="0"/>
              <a:t>variables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5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Testing CV Impact Significance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921" t="18489" r="9375" b="71875"/>
          <a:stretch>
            <a:fillRect/>
          </a:stretch>
        </p:blipFill>
        <p:spPr bwMode="auto">
          <a:xfrm>
            <a:off x="-38100" y="2952749"/>
            <a:ext cx="9144000" cy="74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3513" y="1259074"/>
            <a:ext cx="8789987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2238" indent="-122238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dirty="0"/>
              <a:t>Test of </a:t>
            </a:r>
            <a:r>
              <a:rPr lang="en-US" dirty="0" smtClean="0"/>
              <a:t>composites statistical </a:t>
            </a:r>
            <a:r>
              <a:rPr lang="en-US" dirty="0"/>
              <a:t>significance uses </a:t>
            </a:r>
            <a:r>
              <a:rPr lang="en-US" dirty="0" smtClean="0"/>
              <a:t>Hyper-Geometric </a:t>
            </a:r>
            <a:r>
              <a:rPr lang="en-US" dirty="0"/>
              <a:t>Distribution for possible outcomes of climate variable category (B/A) observed within La Nina or El Nina sample</a:t>
            </a:r>
          </a:p>
          <a:p>
            <a:pPr marL="122238" indent="-122238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dirty="0"/>
              <a:t>Helps to identify if there is a relationship between ENSO events and the category </a:t>
            </a:r>
            <a:r>
              <a:rPr lang="en-US" dirty="0" smtClean="0"/>
              <a:t> (Alternative Hypothesis)</a:t>
            </a:r>
            <a:endParaRPr lang="en-US" dirty="0"/>
          </a:p>
          <a:p>
            <a:pPr marL="122238" indent="-122238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dirty="0"/>
              <a:t>The one-tail test conducted at 90% confidence level for both tails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3810000"/>
            <a:ext cx="4676775" cy="2990850"/>
            <a:chOff x="0" y="1200"/>
            <a:chExt cx="2946" cy="188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0" y="1200"/>
            <a:ext cx="2946" cy="1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hart" r:id="rId4" imgW="4676851" imgH="2990737" progId="Excel.Sheet.8">
                    <p:embed/>
                  </p:oleObj>
                </mc:Choice>
                <mc:Fallback>
                  <p:oleObj name="Chart" r:id="rId4" imgW="4676851" imgH="299073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00"/>
                          <a:ext cx="2946" cy="1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 rot="16200000">
              <a:off x="-295" y="2167"/>
              <a:ext cx="820" cy="1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Probability (P[x])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10100" y="3800475"/>
            <a:ext cx="4533900" cy="3009900"/>
            <a:chOff x="2904" y="1200"/>
            <a:chExt cx="2856" cy="189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904" y="1200"/>
            <a:ext cx="2856" cy="1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Chart" r:id="rId6" imgW="4533884" imgH="3009851" progId="Excel.Sheet.8">
                    <p:embed/>
                  </p:oleObj>
                </mc:Choice>
                <mc:Fallback>
                  <p:oleObj name="Chart" r:id="rId6" imgW="4533884" imgH="300985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1200"/>
                          <a:ext cx="2856" cy="1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16200000">
              <a:off x="2633" y="2119"/>
              <a:ext cx="820" cy="1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Probability (P[x])</a:t>
              </a:r>
            </a:p>
          </p:txBody>
        </p:sp>
      </p:grpSp>
      <p:sp>
        <p:nvSpPr>
          <p:cNvPr id="12" name="AutoShape 11"/>
          <p:cNvSpPr>
            <a:spLocks/>
          </p:cNvSpPr>
          <p:nvPr/>
        </p:nvSpPr>
        <p:spPr bwMode="auto">
          <a:xfrm rot="5400000">
            <a:off x="1104900" y="520065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600200" y="5048250"/>
            <a:ext cx="0" cy="762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85813" y="3181348"/>
            <a:ext cx="2871788" cy="2914650"/>
            <a:chOff x="495" y="1908"/>
            <a:chExt cx="1809" cy="1836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56" y="1908"/>
              <a:ext cx="1248" cy="288"/>
            </a:xfrm>
            <a:prstGeom prst="rect">
              <a:avLst/>
            </a:prstGeom>
            <a:noFill/>
            <a:ln w="38100" algn="ctr">
              <a:solidFill>
                <a:srgbClr val="33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95" y="3552"/>
              <a:ext cx="51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1400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Left Tail</a:t>
              </a:r>
            </a:p>
          </p:txBody>
        </p:sp>
        <p:cxnSp>
          <p:nvCxnSpPr>
            <p:cNvPr id="17" name="AutoShape 16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 rot="5400000">
              <a:off x="538" y="2410"/>
              <a:ext cx="1356" cy="92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336699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111875" y="3149599"/>
            <a:ext cx="3032125" cy="2946401"/>
            <a:chOff x="3792" y="1888"/>
            <a:chExt cx="1968" cy="1856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92" y="1888"/>
              <a:ext cx="1968" cy="321"/>
            </a:xfrm>
            <a:prstGeom prst="rect">
              <a:avLst/>
            </a:prstGeom>
            <a:noFill/>
            <a:ln w="381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907" y="3552"/>
              <a:ext cx="60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14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Right Tail</a:t>
              </a:r>
            </a:p>
          </p:txBody>
        </p:sp>
        <p:cxnSp>
          <p:nvCxnSpPr>
            <p:cNvPr id="21" name="AutoShape 20"/>
            <p:cNvCxnSpPr>
              <a:cxnSpLocks noChangeShapeType="1"/>
              <a:stCxn id="19" idx="2"/>
              <a:endCxn id="20" idx="0"/>
            </p:cNvCxnSpPr>
            <p:nvPr/>
          </p:nvCxnSpPr>
          <p:spPr bwMode="auto">
            <a:xfrm rot="16200000" flipH="1">
              <a:off x="4322" y="2663"/>
              <a:ext cx="1343" cy="43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22" name="AutoShape 11"/>
          <p:cNvSpPr>
            <a:spLocks/>
          </p:cNvSpPr>
          <p:nvPr/>
        </p:nvSpPr>
        <p:spPr bwMode="auto">
          <a:xfrm rot="5400000">
            <a:off x="8153400" y="4953000"/>
            <a:ext cx="228600" cy="14478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420" y="304800"/>
            <a:ext cx="4737820" cy="331958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Water Resources Applications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2519" y="685800"/>
            <a:ext cx="7989919" cy="4876800"/>
            <a:chOff x="212519" y="685800"/>
            <a:chExt cx="7989919" cy="4876800"/>
          </a:xfrm>
        </p:grpSpPr>
        <p:grpSp>
          <p:nvGrpSpPr>
            <p:cNvPr id="3" name="Group 2"/>
            <p:cNvGrpSpPr/>
            <p:nvPr/>
          </p:nvGrpSpPr>
          <p:grpSpPr>
            <a:xfrm>
              <a:off x="212519" y="685800"/>
              <a:ext cx="7989919" cy="4876800"/>
              <a:chOff x="212519" y="685800"/>
              <a:chExt cx="7989919" cy="48768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519" y="685800"/>
                <a:ext cx="7989919" cy="48768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010400" y="685800"/>
                <a:ext cx="1131919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26"/>
            <a:stretch/>
          </p:blipFill>
          <p:spPr>
            <a:xfrm>
              <a:off x="212520" y="1676400"/>
              <a:ext cx="5179505" cy="388620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816578" y="5715000"/>
            <a:ext cx="6781800" cy="578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LCAT will include links to relevant external climate analysis tools such as the National Water Resource Outlook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webpage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884" y="5715000"/>
            <a:ext cx="7162800" cy="578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LCAT will include links to relevant external climate analysis tools such as the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Drought Atlas (coming soon)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72642"/>
            <a:ext cx="4737820" cy="331958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Drought Analysis and Impacts </a:t>
            </a:r>
            <a:endParaRPr lang="en-US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685800"/>
            <a:ext cx="7989919" cy="4876800"/>
            <a:chOff x="228600" y="685800"/>
            <a:chExt cx="7989919" cy="4876800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685800"/>
              <a:ext cx="7989919" cy="4876800"/>
              <a:chOff x="228600" y="685800"/>
              <a:chExt cx="7989919" cy="48768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85800"/>
                <a:ext cx="7989919" cy="48768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162800" y="685800"/>
                <a:ext cx="1055719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5297281" cy="396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9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Currently Under Development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95400"/>
            <a:ext cx="8915400" cy="525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September 2012</a:t>
            </a:r>
          </a:p>
          <a:p>
            <a:pPr marL="285750" lvl="1"/>
            <a:r>
              <a:rPr lang="en-US" sz="1400" b="1" dirty="0" smtClean="0"/>
              <a:t>Trend communication between Climate Change &amp; Climate Variability sections 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output statistics displayed </a:t>
            </a:r>
          </a:p>
          <a:p>
            <a:pPr marL="285750" lvl="1"/>
            <a:r>
              <a:rPr lang="en-US" sz="1400" b="1" dirty="0" smtClean="0"/>
              <a:t>Enhancements to help buttons and references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Personalized report labeling for easier reference</a:t>
            </a:r>
          </a:p>
          <a:p>
            <a:pPr marL="285750" lvl="1"/>
            <a:r>
              <a:rPr lang="en-US" sz="1400" b="1" dirty="0" smtClean="0"/>
              <a:t>Reference maps for Climate Divisions, County Warning Areas, and station locations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output formats available (comma-, space- or tab- delimited, XML, PDF and Excel) </a:t>
            </a:r>
          </a:p>
          <a:p>
            <a:pPr marL="285750" lvl="1"/>
            <a:r>
              <a:rPr lang="en-US" sz="1400" b="1" dirty="0" smtClean="0"/>
              <a:t>Analog signal years displayed (e.g., years that were La Niña or El Niño) 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data sets:</a:t>
            </a:r>
          </a:p>
          <a:p>
            <a:pPr marL="571500" lvl="2" indent="-285750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Alaska and Hawaii stations</a:t>
            </a:r>
          </a:p>
          <a:p>
            <a:pPr marL="571500" lvl="2" indent="-285750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NCDC Climate Division Data</a:t>
            </a:r>
          </a:p>
          <a:p>
            <a:pPr marL="571500" lvl="2" indent="-285750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NOS Sea Level Stations </a:t>
            </a:r>
          </a:p>
          <a:p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396875" indent="-163513">
              <a:buFont typeface="Arial" pitchFamily="34" charset="0"/>
              <a:buNone/>
              <a:tabLst>
                <a:tab pos="457200" algn="l"/>
              </a:tabLst>
            </a:pP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FY13 plans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Tuning ONI index capability </a:t>
            </a:r>
            <a:endParaRPr lang="en-US" sz="1400" b="1" i="1" dirty="0" smtClean="0"/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 of Climate Variability Indices (NAO/AO, SOI, MEI 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Functional link between </a:t>
            </a:r>
            <a:r>
              <a:rPr lang="en-US" sz="1400" b="1" dirty="0" err="1" smtClean="0"/>
              <a:t>xmACIS</a:t>
            </a:r>
            <a:r>
              <a:rPr lang="en-US" sz="1400" b="1" dirty="0" smtClean="0"/>
              <a:t> data and LCAT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statistical analysis options (e.g., Multiple linear regression, logistic regression, PCA, etc.)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User defined variable seasons (e.g. 2- , 4-month or 6-month periods)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Increase of spatial options (e.g. county or state wide)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Additional options for definition of climate variable (e.g., critical value)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Multiple signal option combinations (e.g., Negative ONI with Positive AO)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Drought studies (incorporation of drought data)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Trouble Ticketing system implemented 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Functionality improvements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Publication process available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Additional data sets:</a:t>
            </a:r>
          </a:p>
          <a:p>
            <a:pPr marL="796925" lvl="2" indent="-163513">
              <a:tabLst>
                <a:tab pos="457200" algn="l"/>
              </a:tabLst>
            </a:pPr>
            <a:r>
              <a:rPr lang="en-US" sz="1400" b="1" dirty="0" smtClean="0"/>
              <a:t>Pacific Island Data sets</a:t>
            </a:r>
          </a:p>
          <a:p>
            <a:pPr marL="796925" lvl="2" indent="-163513">
              <a:tabLst>
                <a:tab pos="457200" algn="l"/>
              </a:tabLst>
            </a:pPr>
            <a:r>
              <a:rPr lang="en-US" sz="1400" b="1" dirty="0" smtClean="0"/>
              <a:t>Reanalysis data</a:t>
            </a:r>
          </a:p>
          <a:p>
            <a:pPr marL="796925" lvl="2" indent="-163513">
              <a:tabLst>
                <a:tab pos="457200" algn="l"/>
              </a:tabLst>
            </a:pPr>
            <a:r>
              <a:rPr lang="en-US" sz="1400" b="1" dirty="0" smtClean="0"/>
              <a:t>Unique data sets</a:t>
            </a:r>
          </a:p>
          <a:p>
            <a:pPr marL="396875" lvl="1" indent="-163513">
              <a:tabLst>
                <a:tab pos="457200" algn="l"/>
              </a:tabLst>
            </a:pP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828800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20574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732789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8778" y="4986556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0811" y="2091655"/>
            <a:ext cx="2751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0810" y="2819400"/>
            <a:ext cx="26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12422" y="3758967"/>
            <a:ext cx="1913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12422" y="4495800"/>
            <a:ext cx="2683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99870" y="5708708"/>
            <a:ext cx="2286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52578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Incorporation of additional data sets (severe weather, snowfall,  number of days with extremes, extreme time series, etc.) will enhance IDSS capabilities by providing integrated environmental services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677436"/>
            <a:ext cx="7937169" cy="3794817"/>
            <a:chOff x="-204585" y="2263775"/>
            <a:chExt cx="9348585" cy="4822825"/>
          </a:xfrm>
        </p:grpSpPr>
        <p:pic>
          <p:nvPicPr>
            <p:cNvPr id="20" name="Picture 19" descr="legend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325" y="3076575"/>
              <a:ext cx="1336675" cy="366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40"/>
            <p:cNvSpPr txBox="1">
              <a:spLocks noChangeArrowheads="1"/>
            </p:cNvSpPr>
            <p:nvPr/>
          </p:nvSpPr>
          <p:spPr bwMode="auto">
            <a:xfrm>
              <a:off x="538163" y="2263775"/>
              <a:ext cx="2397125" cy="3698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333399"/>
                  </a:solidFill>
                </a:rPr>
                <a:t>La Niña</a:t>
              </a:r>
            </a:p>
          </p:txBody>
        </p:sp>
        <p:sp>
          <p:nvSpPr>
            <p:cNvPr id="22" name="Text Box 241"/>
            <p:cNvSpPr txBox="1">
              <a:spLocks noChangeArrowheads="1"/>
            </p:cNvSpPr>
            <p:nvPr/>
          </p:nvSpPr>
          <p:spPr bwMode="auto">
            <a:xfrm>
              <a:off x="2940050" y="2266950"/>
              <a:ext cx="2411413" cy="3683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333399"/>
                  </a:solidFill>
                </a:rPr>
                <a:t>Neutral</a:t>
              </a:r>
            </a:p>
          </p:txBody>
        </p:sp>
        <p:sp>
          <p:nvSpPr>
            <p:cNvPr id="23" name="Text Box 242"/>
            <p:cNvSpPr txBox="1">
              <a:spLocks noChangeArrowheads="1"/>
            </p:cNvSpPr>
            <p:nvPr/>
          </p:nvSpPr>
          <p:spPr bwMode="auto">
            <a:xfrm>
              <a:off x="5351463" y="2265363"/>
              <a:ext cx="2452687" cy="377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333399"/>
                  </a:solidFill>
                </a:rPr>
                <a:t>El Niño</a:t>
              </a:r>
            </a:p>
          </p:txBody>
        </p:sp>
        <p:pic>
          <p:nvPicPr>
            <p:cNvPr id="24" name="Picture 23" descr="summerfall-yr-l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2635250"/>
              <a:ext cx="2395537" cy="222885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summerfall-yr-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638" y="2635250"/>
              <a:ext cx="2392362" cy="222885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summerfall-yr-e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38" y="2635250"/>
              <a:ext cx="2430462" cy="222885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summerfall-mamj-l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4870450"/>
              <a:ext cx="2381250" cy="221615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249"/>
            <p:cNvSpPr txBox="1">
              <a:spLocks noChangeArrowheads="1"/>
            </p:cNvSpPr>
            <p:nvPr/>
          </p:nvSpPr>
          <p:spPr bwMode="auto">
            <a:xfrm>
              <a:off x="-114835" y="2646364"/>
              <a:ext cx="926049" cy="39115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333399"/>
                  </a:solidFill>
                </a:rPr>
                <a:t>Yearly</a:t>
              </a:r>
              <a:endParaRPr lang="en-US" sz="1400" dirty="0">
                <a:solidFill>
                  <a:srgbClr val="333399"/>
                </a:solidFill>
              </a:endParaRPr>
            </a:p>
          </p:txBody>
        </p:sp>
        <p:sp>
          <p:nvSpPr>
            <p:cNvPr id="29" name="Text Box 248"/>
            <p:cNvSpPr txBox="1">
              <a:spLocks noChangeArrowheads="1"/>
            </p:cNvSpPr>
            <p:nvPr/>
          </p:nvSpPr>
          <p:spPr bwMode="auto">
            <a:xfrm>
              <a:off x="-204585" y="4873625"/>
              <a:ext cx="972935" cy="39115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333399"/>
                  </a:solidFill>
                </a:rPr>
                <a:t>MAMJ</a:t>
              </a:r>
              <a:endParaRPr lang="en-US" sz="1400">
                <a:solidFill>
                  <a:srgbClr val="333399"/>
                </a:solidFill>
              </a:endParaRPr>
            </a:p>
          </p:txBody>
        </p:sp>
        <p:pic>
          <p:nvPicPr>
            <p:cNvPr id="30" name="Picture 29" descr="summerfall-mamj-n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638" y="4870450"/>
              <a:ext cx="2395537" cy="221615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summerfall-mamj-en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4870450"/>
              <a:ext cx="2422525" cy="221615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68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 answer request to NWS from FEMA/WH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Capability </a:t>
            </a:r>
            <a:r>
              <a:rPr lang="en-US" b="1" dirty="0">
                <a:solidFill>
                  <a:schemeClr val="accent1"/>
                </a:solidFill>
              </a:rPr>
              <a:t>to query </a:t>
            </a:r>
            <a:r>
              <a:rPr lang="en-US" b="1" dirty="0" smtClean="0">
                <a:solidFill>
                  <a:schemeClr val="accent1"/>
                </a:solidFill>
              </a:rPr>
              <a:t>database for historical </a:t>
            </a:r>
            <a:r>
              <a:rPr lang="en-US" b="1" dirty="0">
                <a:solidFill>
                  <a:schemeClr val="accent1"/>
                </a:solidFill>
              </a:rPr>
              <a:t>information, trends and relationships to ENSO signals for high impact weather events </a:t>
            </a:r>
            <a:r>
              <a:rPr lang="en-US" b="1" dirty="0" smtClean="0">
                <a:solidFill>
                  <a:schemeClr val="accent1"/>
                </a:solidFill>
              </a:rPr>
              <a:t>for </a:t>
            </a:r>
            <a:r>
              <a:rPr lang="en-US" b="1" dirty="0">
                <a:solidFill>
                  <a:schemeClr val="accent1"/>
                </a:solidFill>
              </a:rPr>
              <a:t>local, regional, and national geographical </a:t>
            </a:r>
            <a:r>
              <a:rPr lang="en-US" b="1" dirty="0" smtClean="0">
                <a:solidFill>
                  <a:schemeClr val="accent1"/>
                </a:solidFill>
              </a:rPr>
              <a:t>scales </a:t>
            </a:r>
          </a:p>
          <a:p>
            <a:pPr lvl="2"/>
            <a:r>
              <a:rPr lang="en-US" b="1" dirty="0" smtClean="0"/>
              <a:t>Tornadoes</a:t>
            </a:r>
            <a:r>
              <a:rPr lang="en-US" b="1" dirty="0"/>
              <a:t>, large hail, high winds (convective and non-convective), winter storms, blizzards, </a:t>
            </a:r>
            <a:r>
              <a:rPr lang="en-US" b="1" dirty="0" smtClean="0"/>
              <a:t> </a:t>
            </a:r>
            <a:r>
              <a:rPr lang="en-US" b="1" dirty="0"/>
              <a:t>tropical </a:t>
            </a:r>
            <a:r>
              <a:rPr lang="en-US" b="1" dirty="0" smtClean="0"/>
              <a:t>storms and hurricanes</a:t>
            </a:r>
            <a:r>
              <a:rPr lang="en-US" b="1" dirty="0"/>
              <a:t>, flooding, </a:t>
            </a:r>
            <a:r>
              <a:rPr lang="en-US" b="1" dirty="0" smtClean="0"/>
              <a:t>dust storms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For use prior </a:t>
            </a:r>
            <a:r>
              <a:rPr lang="en-US" b="1" dirty="0">
                <a:solidFill>
                  <a:schemeClr val="accent1"/>
                </a:solidFill>
              </a:rPr>
              <a:t>to and during high impact </a:t>
            </a:r>
            <a:r>
              <a:rPr lang="en-US" b="1" dirty="0" smtClean="0">
                <a:solidFill>
                  <a:schemeClr val="accent1"/>
                </a:solidFill>
              </a:rPr>
              <a:t>events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Water level (tides, etc.) and climate signals for coastal regions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What are water level extremes during El Niño or La Niña events?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Are there seasonal extremes?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Does the AO affect water levels on the NE coast?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Relative humidity, upper air, storminess, lightning, tornadoes, hurricanes, </a:t>
            </a:r>
            <a:r>
              <a:rPr lang="en-US" sz="1800" b="1" dirty="0" smtClean="0"/>
              <a:t>snow, radiation</a:t>
            </a:r>
            <a:endParaRPr lang="en-US" sz="1800" b="1" dirty="0"/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What is the trend in snowfall in the Pacific NW?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What is the average speed of the </a:t>
            </a:r>
            <a:r>
              <a:rPr lang="en-US" sz="1600" b="1" dirty="0" err="1">
                <a:solidFill>
                  <a:schemeClr val="accent1"/>
                </a:solidFill>
              </a:rPr>
              <a:t>midlatitude</a:t>
            </a:r>
            <a:r>
              <a:rPr lang="en-US" sz="1600" b="1" dirty="0">
                <a:solidFill>
                  <a:schemeClr val="accent1"/>
                </a:solidFill>
              </a:rPr>
              <a:t> jet over Kansas during ENSO neutral years?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What is the probability of a greater than average number of hurricanes during a La Niña year?</a:t>
            </a:r>
          </a:p>
          <a:p>
            <a:pPr lvl="1"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68" y="762000"/>
            <a:ext cx="2537263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4" y="5016022"/>
            <a:ext cx="2600325" cy="175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36" y="3124200"/>
            <a:ext cx="195262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73748" y="4900761"/>
            <a:ext cx="3773438" cy="1925307"/>
            <a:chOff x="0" y="2057400"/>
            <a:chExt cx="9144000" cy="4465638"/>
          </a:xfrm>
        </p:grpSpPr>
        <p:pic>
          <p:nvPicPr>
            <p:cNvPr id="12" name="Picture 8" descr="format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400"/>
              <a:ext cx="9144000" cy="388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0" y="2057400"/>
              <a:ext cx="0" cy="388620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9118600" y="2057400"/>
              <a:ext cx="25400" cy="388620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4289" y="5943600"/>
              <a:ext cx="905351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0" y="2057400"/>
              <a:ext cx="914400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467600" y="6248400"/>
              <a:ext cx="13858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/>
                <a:t>From NOAA/HRD</a:t>
              </a: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171700" y="2133600"/>
              <a:ext cx="6210300" cy="3365500"/>
            </a:xfrm>
            <a:custGeom>
              <a:avLst/>
              <a:gdLst>
                <a:gd name="T0" fmla="*/ 6210300 w 3912"/>
                <a:gd name="T1" fmla="*/ 3352800 h 2120"/>
                <a:gd name="T2" fmla="*/ 2933700 w 3912"/>
                <a:gd name="T3" fmla="*/ 3200400 h 2120"/>
                <a:gd name="T4" fmla="*/ 1409700 w 3912"/>
                <a:gd name="T5" fmla="*/ 2362200 h 2120"/>
                <a:gd name="T6" fmla="*/ 114300 w 3912"/>
                <a:gd name="T7" fmla="*/ 1295400 h 2120"/>
                <a:gd name="T8" fmla="*/ 723900 w 3912"/>
                <a:gd name="T9" fmla="*/ 381000 h 2120"/>
                <a:gd name="T10" fmla="*/ 2400300 w 3912"/>
                <a:gd name="T11" fmla="*/ 0 h 2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12" h="2120">
                  <a:moveTo>
                    <a:pt x="3912" y="2112"/>
                  </a:moveTo>
                  <a:cubicBezTo>
                    <a:pt x="3132" y="2116"/>
                    <a:pt x="2352" y="2120"/>
                    <a:pt x="1848" y="2016"/>
                  </a:cubicBezTo>
                  <a:cubicBezTo>
                    <a:pt x="1344" y="1912"/>
                    <a:pt x="1184" y="1688"/>
                    <a:pt x="888" y="1488"/>
                  </a:cubicBezTo>
                  <a:cubicBezTo>
                    <a:pt x="592" y="1288"/>
                    <a:pt x="144" y="1024"/>
                    <a:pt x="72" y="816"/>
                  </a:cubicBezTo>
                  <a:cubicBezTo>
                    <a:pt x="0" y="608"/>
                    <a:pt x="216" y="376"/>
                    <a:pt x="456" y="240"/>
                  </a:cubicBezTo>
                  <a:cubicBezTo>
                    <a:pt x="696" y="104"/>
                    <a:pt x="1336" y="40"/>
                    <a:pt x="1512" y="0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4114800" y="2133600"/>
              <a:ext cx="609600" cy="762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2590800" y="3810000"/>
              <a:ext cx="304800" cy="2286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7010400" y="5486400"/>
              <a:ext cx="304800" cy="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52400" y="3784600"/>
              <a:ext cx="3352800" cy="787400"/>
            </a:xfrm>
            <a:custGeom>
              <a:avLst/>
              <a:gdLst>
                <a:gd name="T0" fmla="*/ 3352800 w 2112"/>
                <a:gd name="T1" fmla="*/ 787400 h 496"/>
                <a:gd name="T2" fmla="*/ 1752600 w 2112"/>
                <a:gd name="T3" fmla="*/ 177800 h 496"/>
                <a:gd name="T4" fmla="*/ 685800 w 2112"/>
                <a:gd name="T5" fmla="*/ 25400 h 496"/>
                <a:gd name="T6" fmla="*/ 152400 w 2112"/>
                <a:gd name="T7" fmla="*/ 25400 h 496"/>
                <a:gd name="T8" fmla="*/ 0 w 2112"/>
                <a:gd name="T9" fmla="*/ 2540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2" h="496">
                  <a:moveTo>
                    <a:pt x="2112" y="496"/>
                  </a:moveTo>
                  <a:cubicBezTo>
                    <a:pt x="1748" y="344"/>
                    <a:pt x="1384" y="192"/>
                    <a:pt x="1104" y="112"/>
                  </a:cubicBezTo>
                  <a:cubicBezTo>
                    <a:pt x="824" y="32"/>
                    <a:pt x="600" y="32"/>
                    <a:pt x="432" y="16"/>
                  </a:cubicBezTo>
                  <a:cubicBezTo>
                    <a:pt x="264" y="0"/>
                    <a:pt x="168" y="16"/>
                    <a:pt x="96" y="16"/>
                  </a:cubicBezTo>
                  <a:cubicBezTo>
                    <a:pt x="24" y="16"/>
                    <a:pt x="8" y="16"/>
                    <a:pt x="0" y="16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2362200" y="4114800"/>
              <a:ext cx="381000" cy="1524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14288" y="3795713"/>
              <a:ext cx="533400" cy="14287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00100" y="2895600"/>
              <a:ext cx="723900" cy="990600"/>
            </a:xfrm>
            <a:custGeom>
              <a:avLst/>
              <a:gdLst>
                <a:gd name="T0" fmla="*/ 723900 w 456"/>
                <a:gd name="T1" fmla="*/ 990600 h 624"/>
                <a:gd name="T2" fmla="*/ 114300 w 456"/>
                <a:gd name="T3" fmla="*/ 457200 h 624"/>
                <a:gd name="T4" fmla="*/ 38100 w 45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6" h="624">
                  <a:moveTo>
                    <a:pt x="456" y="624"/>
                  </a:moveTo>
                  <a:cubicBezTo>
                    <a:pt x="300" y="508"/>
                    <a:pt x="144" y="392"/>
                    <a:pt x="72" y="288"/>
                  </a:cubicBezTo>
                  <a:cubicBezTo>
                    <a:pt x="0" y="184"/>
                    <a:pt x="32" y="48"/>
                    <a:pt x="24" y="0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066800" y="4419600"/>
              <a:ext cx="2362200" cy="304800"/>
            </a:xfrm>
            <a:custGeom>
              <a:avLst/>
              <a:gdLst>
                <a:gd name="T0" fmla="*/ 2362200 w 1488"/>
                <a:gd name="T1" fmla="*/ 304800 h 192"/>
                <a:gd name="T2" fmla="*/ 1295400 w 1488"/>
                <a:gd name="T3" fmla="*/ 76200 h 192"/>
                <a:gd name="T4" fmla="*/ 609600 w 1488"/>
                <a:gd name="T5" fmla="*/ 0 h 192"/>
                <a:gd name="T6" fmla="*/ 0 w 1488"/>
                <a:gd name="T7" fmla="*/ 76200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8" h="192">
                  <a:moveTo>
                    <a:pt x="1488" y="192"/>
                  </a:moveTo>
                  <a:cubicBezTo>
                    <a:pt x="1244" y="136"/>
                    <a:pt x="1000" y="80"/>
                    <a:pt x="816" y="48"/>
                  </a:cubicBezTo>
                  <a:cubicBezTo>
                    <a:pt x="632" y="16"/>
                    <a:pt x="520" y="0"/>
                    <a:pt x="384" y="0"/>
                  </a:cubicBezTo>
                  <a:cubicBezTo>
                    <a:pt x="248" y="0"/>
                    <a:pt x="64" y="40"/>
                    <a:pt x="0" y="4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1651000" y="2514600"/>
              <a:ext cx="635000" cy="1295400"/>
            </a:xfrm>
            <a:custGeom>
              <a:avLst/>
              <a:gdLst>
                <a:gd name="T0" fmla="*/ 635000 w 400"/>
                <a:gd name="T1" fmla="*/ 1295400 h 816"/>
                <a:gd name="T2" fmla="*/ 101600 w 400"/>
                <a:gd name="T3" fmla="*/ 685800 h 816"/>
                <a:gd name="T4" fmla="*/ 25400 w 400"/>
                <a:gd name="T5" fmla="*/ 152400 h 816"/>
                <a:gd name="T6" fmla="*/ 25400 w 400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816">
                  <a:moveTo>
                    <a:pt x="400" y="816"/>
                  </a:moveTo>
                  <a:cubicBezTo>
                    <a:pt x="264" y="684"/>
                    <a:pt x="128" y="552"/>
                    <a:pt x="64" y="432"/>
                  </a:cubicBezTo>
                  <a:cubicBezTo>
                    <a:pt x="0" y="312"/>
                    <a:pt x="24" y="168"/>
                    <a:pt x="16" y="96"/>
                  </a:cubicBezTo>
                  <a:cubicBezTo>
                    <a:pt x="8" y="24"/>
                    <a:pt x="16" y="16"/>
                    <a:pt x="16" y="0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 flipH="1" flipV="1">
              <a:off x="2514600" y="4524375"/>
              <a:ext cx="381000" cy="762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H="1">
              <a:off x="1000125" y="4433888"/>
              <a:ext cx="457200" cy="762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 flipV="1">
              <a:off x="838200" y="2809875"/>
              <a:ext cx="0" cy="3048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 flipV="1">
              <a:off x="1600200" y="3581400"/>
              <a:ext cx="685800" cy="2286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V="1">
              <a:off x="1676400" y="2443163"/>
              <a:ext cx="0" cy="38100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4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557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Gridded Data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07698" y="685800"/>
            <a:ext cx="5257365" cy="4116351"/>
            <a:chOff x="1896611" y="457200"/>
            <a:chExt cx="7247389" cy="543047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896611" y="2835203"/>
              <a:ext cx="7239000" cy="3052472"/>
              <a:chOff x="510330" y="3486673"/>
              <a:chExt cx="8077200" cy="33528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238774" y="3486673"/>
                <a:ext cx="6477000" cy="3352800"/>
              </a:xfrm>
              <a:prstGeom prst="roundRect">
                <a:avLst/>
              </a:prstGeom>
              <a:gradFill flip="none" rotWithShape="1">
                <a:gsLst>
                  <a:gs pos="26500">
                    <a:schemeClr val="bg2">
                      <a:lumMod val="25000"/>
                    </a:schemeClr>
                  </a:gs>
                  <a:gs pos="10000">
                    <a:schemeClr val="accent3">
                      <a:lumMod val="75000"/>
                    </a:schemeClr>
                  </a:gs>
                  <a:gs pos="64000">
                    <a:schemeClr val="tx2">
                      <a:lumMod val="60000"/>
                      <a:lumOff val="40000"/>
                    </a:schemeClr>
                  </a:gs>
                  <a:gs pos="82000">
                    <a:schemeClr val="tx2">
                      <a:lumMod val="50000"/>
                    </a:schemeClr>
                  </a:gs>
                  <a:gs pos="43000">
                    <a:schemeClr val="bg2">
                      <a:lumMod val="50000"/>
                    </a:schemeClr>
                  </a:gs>
                </a:gsLst>
                <a:lin ang="18900000" scaled="1"/>
                <a:tileRect/>
              </a:gradFill>
              <a:effectLst>
                <a:softEdge rad="12700"/>
              </a:effectLst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10330" y="4114802"/>
                <a:ext cx="8077200" cy="2030482"/>
                <a:chOff x="304800" y="4446518"/>
                <a:chExt cx="8077200" cy="203048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57200" y="4446518"/>
                  <a:ext cx="1835791" cy="11499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04800" y="5486400"/>
                  <a:ext cx="67056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38200" y="5130567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143000" y="4762500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752600" y="4533900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1295400" y="445490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981200" y="4560815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746695" y="4672318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505200" y="4792210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4267200" y="4901268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5029200" y="501102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791200" y="513336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6477000" y="5229837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Group 123"/>
            <p:cNvGrpSpPr/>
            <p:nvPr/>
          </p:nvGrpSpPr>
          <p:grpSpPr>
            <a:xfrm>
              <a:off x="1905000" y="457200"/>
              <a:ext cx="7239000" cy="2971800"/>
              <a:chOff x="624630" y="1005968"/>
              <a:chExt cx="8077200" cy="33528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57618" y="1005968"/>
                <a:ext cx="6477000" cy="3352800"/>
              </a:xfrm>
              <a:prstGeom prst="round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8900000" scaled="0"/>
              </a:gra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624630" y="1644227"/>
                <a:ext cx="8077200" cy="2022096"/>
                <a:chOff x="304800" y="4454904"/>
                <a:chExt cx="8077200" cy="2022096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57200" y="4454906"/>
                  <a:ext cx="1835791" cy="1141599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04800" y="5486400"/>
                  <a:ext cx="67056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38200" y="5130567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143000" y="4762500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1295400" y="445490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981200" y="4560815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746695" y="4672318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505200" y="4792210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4267200" y="4901268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029200" y="501102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5791200" y="513336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6477000" y="5229837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752600" y="4533900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905000" y="685800"/>
              <a:ext cx="7239000" cy="5151401"/>
              <a:chOff x="1905000" y="685800"/>
              <a:chExt cx="7239000" cy="51514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5000" y="685800"/>
                <a:ext cx="7239000" cy="4017985"/>
                <a:chOff x="1905000" y="685800"/>
                <a:chExt cx="7239000" cy="401798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1905000" y="1635754"/>
                  <a:ext cx="7239000" cy="3068031"/>
                  <a:chOff x="624630" y="2280754"/>
                  <a:chExt cx="8077200" cy="3352800"/>
                </a:xfrm>
              </p:grpSpPr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1315673" y="2280754"/>
                    <a:ext cx="6477000" cy="335280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6200000" scaled="0"/>
                    <a:tileRect/>
                  </a:gradFill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624630" y="2900141"/>
                    <a:ext cx="8077200" cy="2022096"/>
                    <a:chOff x="304800" y="4454904"/>
                    <a:chExt cx="8077200" cy="2022096"/>
                  </a:xfrm>
                </p:grpSpPr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V="1">
                      <a:off x="457200" y="4454906"/>
                      <a:ext cx="1835791" cy="1141599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04800" y="5486400"/>
                      <a:ext cx="67056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838200" y="5130567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1143000" y="4762500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1752600" y="4533900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V="1">
                      <a:off x="1295400" y="445490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V="1">
                      <a:off x="1981200" y="4560815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flipV="1">
                      <a:off x="2746695" y="4672318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3505200" y="4792210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V="1">
                      <a:off x="4267200" y="4901268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V="1">
                      <a:off x="5029200" y="501102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5791200" y="513336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flipV="1">
                      <a:off x="6477000" y="5229837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3793222" y="1751747"/>
                  <a:ext cx="152400" cy="2582566"/>
                  <a:chOff x="2780950" y="2522448"/>
                  <a:chExt cx="101542" cy="2596927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836877" y="2567014"/>
                    <a:ext cx="0" cy="246323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Oval 114"/>
                  <p:cNvSpPr/>
                  <p:nvPr/>
                </p:nvSpPr>
                <p:spPr>
                  <a:xfrm>
                    <a:off x="2780950" y="2522448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2789339" y="3769973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2791262" y="5013466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8" name="Oval 117"/>
                <p:cNvSpPr/>
                <p:nvPr/>
              </p:nvSpPr>
              <p:spPr>
                <a:xfrm>
                  <a:off x="4338856" y="685800"/>
                  <a:ext cx="3162300" cy="2536968"/>
                </a:xfrm>
                <a:prstGeom prst="ellipse">
                  <a:avLst/>
                </a:prstGeom>
                <a:solidFill>
                  <a:srgbClr val="FFC000">
                    <a:alpha val="37000"/>
                  </a:srgbClr>
                </a:solidFill>
                <a:ln>
                  <a:solidFill>
                    <a:schemeClr val="accent6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336059" y="1898529"/>
                  <a:ext cx="3162300" cy="2536968"/>
                </a:xfrm>
                <a:prstGeom prst="ellipse">
                  <a:avLst/>
                </a:prstGeom>
                <a:solidFill>
                  <a:srgbClr val="FFC000">
                    <a:alpha val="37000"/>
                  </a:srgbClr>
                </a:solidFill>
                <a:ln>
                  <a:solidFill>
                    <a:schemeClr val="accent6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Oval 119"/>
              <p:cNvSpPr/>
              <p:nvPr/>
            </p:nvSpPr>
            <p:spPr>
              <a:xfrm>
                <a:off x="4419599" y="2919233"/>
                <a:ext cx="3061981" cy="2917968"/>
              </a:xfrm>
              <a:prstGeom prst="ellipse">
                <a:avLst/>
              </a:prstGeom>
              <a:solidFill>
                <a:srgbClr val="FFC000">
                  <a:alpha val="37000"/>
                </a:srgbClr>
              </a:solidFill>
              <a:ln>
                <a:solidFill>
                  <a:schemeClr val="accent6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7" y="3015192"/>
            <a:ext cx="2289319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2382951" y="4385608"/>
            <a:ext cx="626093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Model data at grid points and regions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CFSv2, FIM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7 models of the NMME – individual model output and ensemble average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CMIP / IPCC models – AR5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52400" y="1554540"/>
            <a:ext cx="371773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Reanalysis data – </a:t>
            </a:r>
            <a:r>
              <a:rPr lang="en-US" sz="2400" b="1" dirty="0" smtClean="0"/>
              <a:t>CFSR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Grid </a:t>
            </a:r>
            <a:r>
              <a:rPr lang="en-US" sz="2400" b="1" dirty="0">
                <a:solidFill>
                  <a:schemeClr val="tx2"/>
                </a:solidFill>
              </a:rPr>
              <a:t>point </a:t>
            </a:r>
            <a:r>
              <a:rPr lang="en-US" sz="2400" b="1" dirty="0" smtClean="0">
                <a:solidFill>
                  <a:schemeClr val="tx2"/>
                </a:solidFill>
              </a:rPr>
              <a:t>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Averaging </a:t>
            </a:r>
            <a:r>
              <a:rPr lang="en-US" sz="2400" b="1" dirty="0">
                <a:solidFill>
                  <a:schemeClr val="tx2"/>
                </a:solidFill>
              </a:rPr>
              <a:t>over a </a:t>
            </a:r>
            <a:r>
              <a:rPr lang="en-US" sz="2400" b="1" dirty="0" smtClean="0">
                <a:solidFill>
                  <a:schemeClr val="tx2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309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5294"/>
            <a:ext cx="1594000" cy="127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9342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Data and analyses for energy industry support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</a:rPr>
              <a:t>What has been the maximum wind speed over the past 30 years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What is the projection for the next 20-50 years?</a:t>
            </a:r>
            <a:endParaRPr lang="en-US" sz="2000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What </a:t>
            </a:r>
            <a:r>
              <a:rPr lang="en-US" sz="2000" b="1" dirty="0">
                <a:solidFill>
                  <a:schemeClr val="tx2"/>
                </a:solidFill>
              </a:rPr>
              <a:t>is the average daily cloud cover in a region during an El Niño winter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What is the average radiation in the North East when the AO is in the negative phase?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Validation/evaluation of climate model output/performance by region 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Analysis of regional trends in climate models 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Spatial correlations to climate phenomena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49" y="792410"/>
            <a:ext cx="1319169" cy="131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00" y="2057400"/>
            <a:ext cx="1524708" cy="125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33" y="4483049"/>
            <a:ext cx="2436351" cy="182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the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 Climate Analysis Tool (LCAT)?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7185" y="4326624"/>
            <a:ext cx="7616215" cy="1563065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marL="343732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Easy access to standardized</a:t>
            </a:r>
            <a:r>
              <a:rPr lang="en-US" sz="2000" b="1" dirty="0">
                <a:latin typeface="+mj-lt"/>
              </a:rPr>
              <a:t>, scientifically sound methodologies for local climate analysis </a:t>
            </a:r>
            <a:r>
              <a:rPr lang="en-US" sz="2000" b="1" dirty="0" smtClean="0">
                <a:latin typeface="+mj-lt"/>
              </a:rPr>
              <a:t>to meet growing </a:t>
            </a:r>
            <a:r>
              <a:rPr lang="en-US" sz="2000" b="1" dirty="0">
                <a:latin typeface="+mj-lt"/>
              </a:rPr>
              <a:t>needs of </a:t>
            </a:r>
            <a:r>
              <a:rPr lang="en-US" sz="2000" b="1" dirty="0" smtClean="0">
                <a:latin typeface="+mj-lt"/>
              </a:rPr>
              <a:t>users</a:t>
            </a:r>
            <a:endParaRPr lang="en-US" sz="2000" b="1" dirty="0">
              <a:latin typeface="+mj-lt"/>
            </a:endParaRPr>
          </a:p>
          <a:p>
            <a:pPr marL="800932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Manipulate and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interpret local climate data </a:t>
            </a:r>
            <a:endParaRPr lang="en-US" sz="2000" b="1" dirty="0" smtClean="0">
              <a:solidFill>
                <a:schemeClr val="accent1"/>
              </a:solidFill>
              <a:latin typeface="+mj-lt"/>
            </a:endParaRPr>
          </a:p>
          <a:p>
            <a:pPr marL="800932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Make weather-climate linkages for better forecasts</a:t>
            </a:r>
          </a:p>
          <a:p>
            <a:pPr marL="800932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Characterize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climate 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impacts on water and weather elements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4688" y="1752600"/>
            <a:ext cx="7837487" cy="2178618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Developed originally to support NWS field offices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Online interactive tool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For regional and </a:t>
            </a:r>
            <a:r>
              <a:rPr lang="en-US" sz="2000" b="1" dirty="0">
                <a:latin typeface="+mj-lt"/>
              </a:rPr>
              <a:t>local climate studies </a:t>
            </a:r>
            <a:endParaRPr lang="en-US" sz="2000" b="1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State-of-the-art station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+mj-lt"/>
              </a:rPr>
              <a:t>B</a:t>
            </a:r>
            <a:r>
              <a:rPr lang="en-US" sz="2000" b="1" dirty="0" smtClean="0">
                <a:latin typeface="+mj-lt"/>
              </a:rPr>
              <a:t>est practices for climate analysis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Variables beyond average temp and 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precip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185" y="3810000"/>
            <a:ext cx="6240487" cy="516624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NWS Field Office </a:t>
            </a:r>
            <a:r>
              <a:rPr lang="en-US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Need for LCAT</a:t>
            </a:r>
          </a:p>
        </p:txBody>
      </p:sp>
    </p:spTree>
    <p:extLst>
      <p:ext uri="{BB962C8B-B14F-4D97-AF65-F5344CB8AC3E}">
        <p14:creationId xmlns:p14="http://schemas.microsoft.com/office/powerpoint/2010/main" val="2282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Potential Parameters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59" y="1265237"/>
            <a:ext cx="5972175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emissions/trends</a:t>
            </a:r>
          </a:p>
          <a:p>
            <a:r>
              <a:rPr lang="en-US" sz="2000" b="1" dirty="0" smtClean="0"/>
              <a:t>Satellite data</a:t>
            </a:r>
          </a:p>
          <a:p>
            <a:r>
              <a:rPr lang="en-US" sz="2000" b="1" dirty="0" smtClean="0"/>
              <a:t>Biological/physical </a:t>
            </a:r>
            <a:r>
              <a:rPr lang="en-US" sz="2000" b="1" dirty="0"/>
              <a:t>ocean data</a:t>
            </a:r>
          </a:p>
          <a:p>
            <a:r>
              <a:rPr lang="en-US" sz="2000" b="1" dirty="0"/>
              <a:t>Ecological data for deriving relationships to climate signals (coastal, soil, demographics, vegetation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NOAA Habitat Blueprint</a:t>
            </a:r>
            <a:r>
              <a:rPr lang="en-US" sz="2000" i="1" dirty="0" smtClean="0">
                <a:solidFill>
                  <a:srgbClr val="0070C0"/>
                </a:solidFill>
              </a:rPr>
              <a:t>: </a:t>
            </a:r>
            <a:r>
              <a:rPr lang="en-US" sz="1800" i="1" dirty="0" smtClean="0">
                <a:solidFill>
                  <a:srgbClr val="0070C0"/>
                </a:solidFill>
              </a:rPr>
              <a:t>A </a:t>
            </a:r>
            <a:r>
              <a:rPr lang="en-US" sz="1800" i="1" dirty="0">
                <a:solidFill>
                  <a:srgbClr val="0070C0"/>
                </a:solidFill>
              </a:rPr>
              <a:t>framework to improve habitat for fisheries, marine life, and </a:t>
            </a:r>
            <a:br>
              <a:rPr lang="en-US" sz="1800" i="1" dirty="0">
                <a:solidFill>
                  <a:srgbClr val="0070C0"/>
                </a:solidFill>
              </a:rPr>
            </a:br>
            <a:r>
              <a:rPr lang="en-US" sz="1800" i="1" dirty="0">
                <a:solidFill>
                  <a:srgbClr val="0070C0"/>
                </a:solidFill>
              </a:rPr>
              <a:t>coastal communities</a:t>
            </a:r>
            <a:endParaRPr lang="en-US" sz="1800" b="1" dirty="0">
              <a:solidFill>
                <a:srgbClr val="0070C0"/>
              </a:solidFill>
            </a:endParaRPr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16946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3656684" cy="230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61" y="2853731"/>
            <a:ext cx="1826030" cy="1413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562225" cy="176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71" y="5264272"/>
            <a:ext cx="1981200" cy="153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07" y="3560465"/>
            <a:ext cx="142407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Potential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840251" cy="5262139"/>
          </a:xfrm>
        </p:spPr>
        <p:txBody>
          <a:bodyPr>
            <a:normAutofit/>
          </a:bodyPr>
          <a:lstStyle/>
          <a:p>
            <a:r>
              <a:rPr lang="en-US" b="1" dirty="0"/>
              <a:t>NOAA-CDC </a:t>
            </a:r>
            <a:r>
              <a:rPr lang="en-US" b="1" dirty="0" smtClean="0"/>
              <a:t>Partnership </a:t>
            </a:r>
          </a:p>
          <a:p>
            <a:pPr lvl="1"/>
            <a:r>
              <a:rPr lang="en-US" sz="2000" b="1" dirty="0" smtClean="0">
                <a:solidFill>
                  <a:schemeClr val="tx2"/>
                </a:solidFill>
              </a:rPr>
              <a:t>No-cost </a:t>
            </a:r>
            <a:r>
              <a:rPr lang="en-US" sz="2000" b="1" dirty="0">
                <a:solidFill>
                  <a:schemeClr val="tx2"/>
                </a:solidFill>
              </a:rPr>
              <a:t>means for sharing local climate data with health researchers and decision makers to aid in characterizing climate variability and change impacts on health in local </a:t>
            </a:r>
            <a:r>
              <a:rPr lang="en-US" sz="2000" b="1" dirty="0" smtClean="0">
                <a:solidFill>
                  <a:schemeClr val="tx2"/>
                </a:solidFill>
              </a:rPr>
              <a:t>communities</a:t>
            </a:r>
            <a:endParaRPr lang="en-US" sz="500" b="1" dirty="0" smtClean="0">
              <a:solidFill>
                <a:schemeClr val="tx2"/>
              </a:solidFill>
            </a:endParaRPr>
          </a:p>
          <a:p>
            <a:pPr lvl="2"/>
            <a:r>
              <a:rPr lang="en-US" sz="1600" b="1" dirty="0" smtClean="0">
                <a:solidFill>
                  <a:srgbClr val="C00000"/>
                </a:solidFill>
              </a:rPr>
              <a:t>What is the climatology of a region as it pertains to proliferation of a vector to spread Dengue Fever?  </a:t>
            </a:r>
          </a:p>
          <a:p>
            <a:pPr lvl="2"/>
            <a:r>
              <a:rPr lang="en-US" sz="1600" b="1" dirty="0" smtClean="0"/>
              <a:t>If the past winter was warmer than average, what is the probability of a spring drought that will provide a ripe environment for the mosquito carrying the West Nile virus? </a:t>
            </a:r>
          </a:p>
          <a:p>
            <a:pPr lvl="2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Provide temperature, humidity, and air quality analyses to CDC for deriving relationship between climate and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incidence of COPD (Chronic Obstructive Pulmonary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Disease)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2" y="1371600"/>
            <a:ext cx="2241556" cy="183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05600" y="3283803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u="sng" dirty="0">
                <a:latin typeface="Calibri" charset="0"/>
              </a:rPr>
              <a:t>Dengue </a:t>
            </a:r>
            <a:r>
              <a:rPr lang="en-US" sz="1200" b="1" i="1" u="sng" dirty="0" smtClean="0">
                <a:latin typeface="Calibri" charset="0"/>
              </a:rPr>
              <a:t>Fever</a:t>
            </a:r>
            <a:r>
              <a:rPr lang="en-US" sz="1200" b="1" i="1" dirty="0" smtClean="0">
                <a:latin typeface="Calibri" charset="0"/>
              </a:rPr>
              <a:t> </a:t>
            </a:r>
          </a:p>
          <a:p>
            <a:pPr algn="ctr"/>
            <a:r>
              <a:rPr lang="en-US" sz="1200" b="1" i="1" dirty="0" smtClean="0">
                <a:latin typeface="Calibri" charset="0"/>
              </a:rPr>
              <a:t>Vector + high </a:t>
            </a:r>
            <a:r>
              <a:rPr lang="en-US" sz="1200" b="1" i="1" dirty="0">
                <a:latin typeface="Calibri" charset="0"/>
              </a:rPr>
              <a:t>temperatures, </a:t>
            </a:r>
            <a:r>
              <a:rPr lang="en-US" sz="1200" b="1" i="1" dirty="0" smtClean="0">
                <a:latin typeface="Calibri" charset="0"/>
              </a:rPr>
              <a:t>humidity, </a:t>
            </a:r>
            <a:r>
              <a:rPr lang="en-US" sz="1200" b="1" i="1" dirty="0">
                <a:latin typeface="Calibri" charset="0"/>
              </a:rPr>
              <a:t>and low wind </a:t>
            </a:r>
            <a:r>
              <a:rPr lang="en-US" sz="1200" b="1" i="1" dirty="0" smtClean="0">
                <a:latin typeface="Calibri" charset="0"/>
              </a:rPr>
              <a:t>speed</a:t>
            </a:r>
            <a:endParaRPr lang="en-US" sz="1200" b="1" i="1" dirty="0">
              <a:latin typeface="Calibri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00" y="4594860"/>
            <a:ext cx="2545647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72000"/>
            <a:ext cx="1341120" cy="97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9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DOE</a:t>
            </a:r>
          </a:p>
          <a:p>
            <a:r>
              <a:rPr lang="en-US" dirty="0" smtClean="0"/>
              <a:t>NCDC</a:t>
            </a:r>
          </a:p>
          <a:p>
            <a:r>
              <a:rPr lang="en-US" dirty="0" smtClean="0"/>
              <a:t>USGCRP</a:t>
            </a:r>
          </a:p>
          <a:p>
            <a:r>
              <a:rPr lang="en-US" dirty="0" smtClean="0"/>
              <a:t>NOS</a:t>
            </a:r>
          </a:p>
          <a:p>
            <a:r>
              <a:rPr lang="en-US" dirty="0" smtClean="0"/>
              <a:t>Space Weather Program</a:t>
            </a:r>
          </a:p>
          <a:p>
            <a:r>
              <a:rPr lang="en-US" dirty="0" smtClean="0"/>
              <a:t>Marine Weather </a:t>
            </a:r>
          </a:p>
          <a:p>
            <a:r>
              <a:rPr lang="en-US" dirty="0" smtClean="0"/>
              <a:t>Marine Habitats</a:t>
            </a:r>
          </a:p>
          <a:p>
            <a:r>
              <a:rPr lang="en-US" dirty="0" smtClean="0"/>
              <a:t>Fire Weather Program</a:t>
            </a:r>
          </a:p>
          <a:p>
            <a:r>
              <a:rPr lang="en-US" dirty="0" smtClean="0"/>
              <a:t>NWS Corporate Board</a:t>
            </a:r>
          </a:p>
          <a:p>
            <a:r>
              <a:rPr lang="en-US" dirty="0" smtClean="0"/>
              <a:t>Tsunami</a:t>
            </a:r>
          </a:p>
          <a:p>
            <a:r>
              <a:rPr lang="en-US" dirty="0" smtClean="0"/>
              <a:t>NOAA Climate Test Bed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Potential Partnerships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3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Strategic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38772"/>
              </p:ext>
            </p:extLst>
          </p:nvPr>
        </p:nvGraphicFramePr>
        <p:xfrm>
          <a:off x="228600" y="1219200"/>
          <a:ext cx="8839201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872"/>
                <a:gridCol w="1540778"/>
                <a:gridCol w="3487024"/>
                <a:gridCol w="21895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Needed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 for Weather-Ready Nation - Climate</a:t>
                      </a:r>
                      <a:r>
                        <a:rPr lang="en-US" sz="1400" baseline="0" dirty="0" smtClean="0"/>
                        <a:t> Linkages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Analysis of extreme</a:t>
                      </a:r>
                      <a:r>
                        <a:rPr lang="en-US" sz="1400" baseline="0" dirty="0" smtClean="0"/>
                        <a:t> meteorological and hydrological 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NCDC: Hail, lightening, tornado, height of storm</a:t>
                      </a:r>
                      <a:r>
                        <a:rPr lang="en-US" sz="1400" baseline="0" dirty="0" smtClean="0"/>
                        <a:t> cells, severe storm damages (1995/1950 – present)</a:t>
                      </a:r>
                    </a:p>
                    <a:p>
                      <a:r>
                        <a:rPr lang="en-US" sz="1400" baseline="0" dirty="0" smtClean="0"/>
                        <a:t>NCDC: CFS reanalysis and forecast data (local globe-wide)</a:t>
                      </a:r>
                    </a:p>
                    <a:p>
                      <a:r>
                        <a:rPr lang="en-US" sz="1400" baseline="0" dirty="0" smtClean="0"/>
                        <a:t>WRCC: extension to ACIS extreme data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Trends, composites, regressions (linear,</a:t>
                      </a:r>
                      <a:r>
                        <a:rPr lang="en-US" sz="1400" baseline="0" dirty="0" smtClean="0"/>
                        <a:t> logistics)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Improving meteorological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Validation of</a:t>
                      </a:r>
                      <a:r>
                        <a:rPr lang="en-US" sz="1400" baseline="0" dirty="0" smtClean="0"/>
                        <a:t> past meteorological forecasts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NCDC:</a:t>
                      </a:r>
                      <a:r>
                        <a:rPr lang="en-US" sz="1400" baseline="0" dirty="0" smtClean="0"/>
                        <a:t> NWS severe weather warning data base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Validation</a:t>
                      </a:r>
                      <a:r>
                        <a:rPr lang="en-US" sz="1400" baseline="0" dirty="0" smtClean="0"/>
                        <a:t> techniques: skill scores, sample comparison tests, correlation 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Supporting Climate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Drought Studies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NCDC: extension to Drought – ACIS and drought indices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</a:t>
                      </a:r>
                      <a:r>
                        <a:rPr lang="en-US" sz="1400" baseline="0" dirty="0" smtClean="0"/>
                        <a:t> selection/ statistical comparisons.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DOE user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Regional/</a:t>
                      </a:r>
                      <a:r>
                        <a:rPr lang="en-US" sz="1400" baseline="0" dirty="0" smtClean="0"/>
                        <a:t>local model analysis, validations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NCDC: CFS reanalysis and forecast data (local globe-wide),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NMME model data sources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Earth System Grid Federation Protocols</a:t>
                      </a:r>
                      <a:r>
                        <a:rPr lang="en-US" sz="1400" baseline="0" dirty="0" smtClean="0"/>
                        <a:t>, Open sources coding capabilities,</a:t>
                      </a:r>
                    </a:p>
                    <a:p>
                      <a:r>
                        <a:rPr lang="en-US" sz="1400" baseline="0" dirty="0" smtClean="0"/>
                        <a:t>Model validation methods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CDC user needs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Regional/local</a:t>
                      </a:r>
                      <a:r>
                        <a:rPr lang="en-US" sz="1400" baseline="0" dirty="0" smtClean="0"/>
                        <a:t> analysis of climate related health problems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data (TBD)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Correlations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Marine and Fisheries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Regional</a:t>
                      </a:r>
                      <a:r>
                        <a:rPr lang="en-US" sz="1400" baseline="0" dirty="0" smtClean="0"/>
                        <a:t>/local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Marine/fisheries/habitat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TBD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0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LCAT Operational Deployment Plan 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2291"/>
              </p:ext>
            </p:extLst>
          </p:nvPr>
        </p:nvGraphicFramePr>
        <p:xfrm>
          <a:off x="76198" y="1339438"/>
          <a:ext cx="8991603" cy="5331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901"/>
                <a:gridCol w="2923960"/>
                <a:gridCol w="2197195"/>
                <a:gridCol w="1622547"/>
              </a:tblGrid>
              <a:tr h="171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Activity/Milestone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Scope summary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Responsible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6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 LCAT upgrade in response to beta-test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Navigation, data, methods, help support,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OCWWS/CSD</a:t>
                      </a:r>
                      <a:r>
                        <a:rPr lang="en-US" sz="1200" baseline="0" dirty="0" smtClean="0">
                          <a:effectLst/>
                        </a:rPr>
                        <a:t> &amp; contractors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09/30/12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6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 Define final scope of LCAT operational deployment – phase 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Proposal, coordination, description of LCAT – phase I, solution on LCAT external/internal only utility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IWT, CSD, OST, CSPMs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10/15/12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1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 Transition of LCAT from Apps server to NIDS host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Request, approval, upload of software, technical work, tests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CSD, CSD contractors, MDL,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NIDS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11/30/12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6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 Operational LCAT test completed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Benchmarking LCAT results, quality control,  SATs approval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OCWWS/CSD</a:t>
                      </a:r>
                      <a:r>
                        <a:rPr lang="en-US" sz="1200" baseline="0" dirty="0" smtClean="0">
                          <a:effectLst/>
                        </a:rPr>
                        <a:t> &amp; contractors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IWT, SATs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12/31/12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8373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 Documentation of LCAT operational routines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Document of Computational routines, Document of Web Architecture, O&amp;M guidance,  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OCWWS/CSD</a:t>
                      </a:r>
                      <a:r>
                        <a:rPr lang="en-US" sz="1200" baseline="0" dirty="0" smtClean="0">
                          <a:effectLst/>
                        </a:rPr>
                        <a:t> &amp; contractors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SATs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01/15/13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6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 Developing LCAT training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Modules: Use of data, Time Series Analysis, Trends in Climate, Methods for Climate Variability Impacts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01/31/13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6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 OSIP Gate 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Documentation, O&amp;M staff support, ownership solution, etc.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CSD, CSD contractors, MDL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IWT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02/15/13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42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 Operational Deployment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Announcement to the fields, outreach support (fact </a:t>
                      </a:r>
                      <a:r>
                        <a:rPr lang="en-US" sz="1200" dirty="0" smtClean="0">
                          <a:effectLst/>
                        </a:rPr>
                        <a:t>sheets,</a:t>
                      </a:r>
                      <a:r>
                        <a:rPr lang="en-US" sz="1200" baseline="0" dirty="0" smtClean="0">
                          <a:effectLst/>
                        </a:rPr>
                        <a:t> talking points, etc.)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CSD, MDL,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Regional CSPMs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03/01/13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0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does LCAT work?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47875" y="2131005"/>
            <a:ext cx="5048250" cy="3226179"/>
            <a:chOff x="2047875" y="1647825"/>
            <a:chExt cx="5048250" cy="32261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37"/>
            <a:stretch/>
          </p:blipFill>
          <p:spPr bwMode="auto">
            <a:xfrm>
              <a:off x="2047875" y="1647825"/>
              <a:ext cx="5048250" cy="322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19400" y="1883220"/>
              <a:ext cx="1276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LCAT USERS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1872734"/>
              <a:ext cx="630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LCAT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Callout 8"/>
          <p:cNvSpPr/>
          <p:nvPr/>
        </p:nvSpPr>
        <p:spPr>
          <a:xfrm>
            <a:off x="0" y="1669470"/>
            <a:ext cx="1905000" cy="914399"/>
          </a:xfrm>
          <a:prstGeom prst="wedgeEllipseCallout">
            <a:avLst>
              <a:gd name="adj1" fmla="val 139981"/>
              <a:gd name="adj2" fmla="val 105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i="1" dirty="0" smtClean="0"/>
              <a:t>How is the temperature in my town changing?</a:t>
            </a:r>
            <a:endParaRPr lang="en-US" sz="1400" i="1" dirty="0"/>
          </a:p>
        </p:txBody>
      </p:sp>
      <p:sp>
        <p:nvSpPr>
          <p:cNvPr id="12" name="Line Callout 2 11"/>
          <p:cNvSpPr/>
          <p:nvPr/>
        </p:nvSpPr>
        <p:spPr>
          <a:xfrm>
            <a:off x="7160004" y="1707569"/>
            <a:ext cx="1954635" cy="838200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185472"/>
              <a:gd name="adj6" fmla="val -8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200" b="1" dirty="0" smtClean="0"/>
              <a:t>Data</a:t>
            </a:r>
            <a:r>
              <a:rPr lang="en-US" sz="900" dirty="0" smtClean="0"/>
              <a:t>:  </a:t>
            </a:r>
            <a:r>
              <a:rPr lang="en-US" sz="1000" dirty="0" smtClean="0"/>
              <a:t>Homogenized station maximum temperature</a:t>
            </a:r>
          </a:p>
          <a:p>
            <a:r>
              <a:rPr lang="en-US" sz="1200" b="1" dirty="0" smtClean="0"/>
              <a:t>Analysis</a:t>
            </a:r>
            <a:r>
              <a:rPr lang="en-US" sz="900" dirty="0" smtClean="0"/>
              <a:t>: </a:t>
            </a:r>
            <a:r>
              <a:rPr lang="en-US" sz="1000" dirty="0" smtClean="0"/>
              <a:t>best practices for trend; rate of change  </a:t>
            </a:r>
          </a:p>
          <a:p>
            <a:r>
              <a:rPr lang="en-US" sz="1200" b="1" dirty="0" smtClean="0"/>
              <a:t>Output</a:t>
            </a:r>
            <a:r>
              <a:rPr lang="en-US" sz="1200" dirty="0" smtClean="0"/>
              <a:t>: </a:t>
            </a:r>
            <a:r>
              <a:rPr lang="en-US" sz="1000" dirty="0" smtClean="0"/>
              <a:t>statistics, plots, metadata</a:t>
            </a:r>
            <a:endParaRPr lang="en-US" sz="1000" dirty="0"/>
          </a:p>
        </p:txBody>
      </p:sp>
      <p:sp>
        <p:nvSpPr>
          <p:cNvPr id="14" name="Oval Callout 13"/>
          <p:cNvSpPr/>
          <p:nvPr/>
        </p:nvSpPr>
        <p:spPr>
          <a:xfrm>
            <a:off x="0" y="2667000"/>
            <a:ext cx="1905000" cy="914400"/>
          </a:xfrm>
          <a:prstGeom prst="wedgeEllipseCallout">
            <a:avLst>
              <a:gd name="adj1" fmla="val 115760"/>
              <a:gd name="adj2" fmla="val 1439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i="1" dirty="0" smtClean="0">
                <a:latin typeface="Chiller" pitchFamily="82" charset="0"/>
                <a:cs typeface="Arabic Typesetting" pitchFamily="66" charset="-78"/>
              </a:rPr>
              <a:t>Should we expect floods during La Nina events?</a:t>
            </a:r>
            <a:endParaRPr lang="en-US" i="1" dirty="0">
              <a:latin typeface="Chiller" pitchFamily="82" charset="0"/>
              <a:cs typeface="Arabic Typesetting" pitchFamily="66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0" y="3633361"/>
            <a:ext cx="1905000" cy="914400"/>
          </a:xfrm>
          <a:prstGeom prst="wedgeEllipseCallout">
            <a:avLst>
              <a:gd name="adj1" fmla="val 137338"/>
              <a:gd name="adj2" fmla="val -773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200" i="1" dirty="0" smtClean="0">
                <a:latin typeface="Comic Sans MS" pitchFamily="66" charset="0"/>
              </a:rPr>
              <a:t>How severe is the drought in my region this year?</a:t>
            </a:r>
            <a:endParaRPr lang="en-US" sz="1200" i="1" dirty="0">
              <a:latin typeface="Comic Sans MS" pitchFamily="66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0" y="4623961"/>
            <a:ext cx="1905000" cy="914400"/>
          </a:xfrm>
          <a:prstGeom prst="wedgeEllipseCallout">
            <a:avLst>
              <a:gd name="adj1" fmla="val 99907"/>
              <a:gd name="adj2" fmla="val -135146"/>
            </a:avLst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Times" pitchFamily="18" charset="0"/>
              </a:rPr>
              <a:t>Which climate model performs best in my region?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09600" y="5638800"/>
            <a:ext cx="1905000" cy="914400"/>
          </a:xfrm>
          <a:prstGeom prst="wedgeEllipseCallout">
            <a:avLst>
              <a:gd name="adj1" fmla="val 94622"/>
              <a:gd name="adj2" fmla="val -275514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latin typeface="DilleniaUPC" pitchFamily="18" charset="-34"/>
                <a:cs typeface="DilleniaUPC" pitchFamily="18" charset="-34"/>
              </a:rPr>
              <a:t>What are the projections for climate in my region?</a:t>
            </a:r>
            <a:endParaRPr lang="en-US" sz="16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7161402" y="2732532"/>
            <a:ext cx="1954635" cy="835296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70566"/>
              <a:gd name="adj6" fmla="val -6059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Homogenized precipitation and river flow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composites, risk assessment 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7162800" y="3744094"/>
            <a:ext cx="1954635" cy="853886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22967"/>
              <a:gd name="adj6" fmla="val -798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Drought indices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time series analysis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7162800" y="4750380"/>
            <a:ext cx="1954635" cy="838200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91512"/>
              <a:gd name="adj6" fmla="val -44841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Reanalysis and GCM fields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900" dirty="0" smtClean="0">
                <a:solidFill>
                  <a:prstClr val="white"/>
                </a:solidFill>
              </a:rPr>
              <a:t>downscaling, </a:t>
            </a:r>
            <a:r>
              <a:rPr lang="en-US" sz="1000" dirty="0" smtClean="0">
                <a:solidFill>
                  <a:prstClr val="white"/>
                </a:solidFill>
              </a:rPr>
              <a:t>sensitivity tests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3" name="Line Callout 2 22"/>
          <p:cNvSpPr/>
          <p:nvPr/>
        </p:nvSpPr>
        <p:spPr>
          <a:xfrm>
            <a:off x="6553200" y="5689019"/>
            <a:ext cx="1954635" cy="813961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239836"/>
              <a:gd name="adj6" fmla="val -38207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GCM outputs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downscaling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199" y="1182469"/>
            <a:ext cx="5114925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LCAT uses principles of Artificial Intelligence in connecting human and computer perceptions  on  application of data and scientific techniques in multiprocessing simultaneous users’ tasks</a:t>
            </a:r>
          </a:p>
        </p:txBody>
      </p:sp>
    </p:spTree>
    <p:extLst>
      <p:ext uri="{BB962C8B-B14F-4D97-AF65-F5344CB8AC3E}">
        <p14:creationId xmlns:p14="http://schemas.microsoft.com/office/powerpoint/2010/main" val="33186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Process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006055" y="1975607"/>
            <a:ext cx="2667000" cy="372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Officer uses</a:t>
            </a:r>
          </a:p>
          <a:p>
            <a:pPr algn="ctr"/>
            <a:r>
              <a:rPr lang="en-US" dirty="0" smtClean="0"/>
              <a:t>LCAT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8794" y="1371600"/>
            <a:ext cx="158152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USER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7101" y="5702468"/>
            <a:ext cx="200490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Question answered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3537" y="5702468"/>
            <a:ext cx="293754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Documentation/study Option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96509" y="4209871"/>
            <a:ext cx="1371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 submitted to LCAT </a:t>
            </a:r>
          </a:p>
          <a:p>
            <a:pPr algn="ctr"/>
            <a:r>
              <a:rPr lang="en-US" dirty="0" smtClean="0"/>
              <a:t>3-tier review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4152" y="2971800"/>
            <a:ext cx="175631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Local, Regional, SAT review of study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678" y="2297668"/>
            <a:ext cx="208326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saved in LCAT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86" y="6381750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>
            <a:endCxn id="1028" idx="0"/>
          </p:cNvCxnSpPr>
          <p:nvPr/>
        </p:nvCxnSpPr>
        <p:spPr>
          <a:xfrm flipH="1">
            <a:off x="4335011" y="6084332"/>
            <a:ext cx="8010" cy="2974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8" idx="1"/>
          </p:cNvCxnSpPr>
          <p:nvPr/>
        </p:nvCxnSpPr>
        <p:spPr>
          <a:xfrm>
            <a:off x="5342009" y="5887134"/>
            <a:ext cx="57152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  <a:endCxn id="9" idx="2"/>
          </p:cNvCxnSpPr>
          <p:nvPr/>
        </p:nvCxnSpPr>
        <p:spPr>
          <a:xfrm flipH="1" flipV="1">
            <a:off x="7382309" y="5410200"/>
            <a:ext cx="1" cy="29226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0"/>
            <a:endCxn id="10" idx="2"/>
          </p:cNvCxnSpPr>
          <p:nvPr/>
        </p:nvCxnSpPr>
        <p:spPr>
          <a:xfrm flipV="1">
            <a:off x="7382309" y="3895130"/>
            <a:ext cx="0" cy="31474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0"/>
            <a:endCxn id="11" idx="2"/>
          </p:cNvCxnSpPr>
          <p:nvPr/>
        </p:nvCxnSpPr>
        <p:spPr>
          <a:xfrm flipV="1">
            <a:off x="7382309" y="2667000"/>
            <a:ext cx="1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57400" y="2019300"/>
            <a:ext cx="1295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Capability not in LCAT</a:t>
            </a:r>
            <a:endParaRPr lang="en-US" dirty="0"/>
          </a:p>
        </p:txBody>
      </p:sp>
      <p:cxnSp>
        <p:nvCxnSpPr>
          <p:cNvPr id="1024" name="Straight Arrow Connector 1023"/>
          <p:cNvCxnSpPr>
            <a:endCxn id="29" idx="3"/>
          </p:cNvCxnSpPr>
          <p:nvPr/>
        </p:nvCxnSpPr>
        <p:spPr>
          <a:xfrm flipH="1">
            <a:off x="3352800" y="2476500"/>
            <a:ext cx="3551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/>
          <p:cNvSpPr/>
          <p:nvPr/>
        </p:nvSpPr>
        <p:spPr>
          <a:xfrm>
            <a:off x="295537" y="1905000"/>
            <a:ext cx="1371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requirement to IWG, SAT </a:t>
            </a:r>
            <a:endParaRPr lang="en-US" dirty="0"/>
          </a:p>
        </p:txBody>
      </p:sp>
      <p:cxnSp>
        <p:nvCxnSpPr>
          <p:cNvPr id="1030" name="Straight Arrow Connector 1029"/>
          <p:cNvCxnSpPr>
            <a:stCxn id="29" idx="1"/>
            <a:endCxn id="1025" idx="3"/>
          </p:cNvCxnSpPr>
          <p:nvPr/>
        </p:nvCxnSpPr>
        <p:spPr>
          <a:xfrm flipH="1">
            <a:off x="1667137" y="2476500"/>
            <a:ext cx="3902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1030"/>
          <p:cNvSpPr/>
          <p:nvPr/>
        </p:nvSpPr>
        <p:spPr>
          <a:xfrm>
            <a:off x="228600" y="3429000"/>
            <a:ext cx="1505474" cy="9054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Team</a:t>
            </a:r>
            <a:endParaRPr lang="en-US" dirty="0"/>
          </a:p>
        </p:txBody>
      </p:sp>
      <p:cxnSp>
        <p:nvCxnSpPr>
          <p:cNvPr id="1036" name="Straight Arrow Connector 1035"/>
          <p:cNvCxnSpPr>
            <a:stCxn id="1025" idx="2"/>
            <a:endCxn id="1031" idx="0"/>
          </p:cNvCxnSpPr>
          <p:nvPr/>
        </p:nvCxnSpPr>
        <p:spPr>
          <a:xfrm>
            <a:off x="981337" y="30480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31" idx="3"/>
          </p:cNvCxnSpPr>
          <p:nvPr/>
        </p:nvCxnSpPr>
        <p:spPr>
          <a:xfrm flipV="1">
            <a:off x="1734074" y="3862000"/>
            <a:ext cx="1973860" cy="19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/>
          <p:cNvCxnSpPr>
            <a:stCxn id="6" idx="2"/>
            <a:endCxn id="5" idx="0"/>
          </p:cNvCxnSpPr>
          <p:nvPr/>
        </p:nvCxnSpPr>
        <p:spPr>
          <a:xfrm flipH="1">
            <a:off x="4339555" y="1740932"/>
            <a:ext cx="1" cy="234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5809" y="1371600"/>
            <a:ext cx="2533001" cy="369332"/>
          </a:xfrm>
          <a:prstGeom prst="rect">
            <a:avLst/>
          </a:prstGeom>
          <a:gradFill flip="none" rotWithShape="1">
            <a:gsLst>
              <a:gs pos="40000">
                <a:srgbClr val="659E93"/>
              </a:gs>
              <a:gs pos="0">
                <a:schemeClr val="bg2">
                  <a:lumMod val="5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Climate. </a:t>
            </a:r>
            <a:r>
              <a:rPr lang="en-US" dirty="0" err="1" smtClean="0"/>
              <a:t>gov</a:t>
            </a:r>
            <a:r>
              <a:rPr lang="en-US" dirty="0" smtClean="0"/>
              <a:t>  publication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1" idx="0"/>
            <a:endCxn id="28" idx="2"/>
          </p:cNvCxnSpPr>
          <p:nvPr/>
        </p:nvCxnSpPr>
        <p:spPr>
          <a:xfrm flipV="1">
            <a:off x="7382310" y="1740932"/>
            <a:ext cx="0" cy="55673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the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 Climate Analysis Tool (LCAT)?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4191000" cy="4640830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</a:rPr>
              <a:t> The Integrated Working Team (IWT) identifies and communicates field requirements and assists in training </a:t>
            </a:r>
            <a:r>
              <a:rPr lang="en-US" sz="2000" b="1" dirty="0" smtClean="0">
                <a:latin typeface="+mj-lt"/>
              </a:rPr>
              <a:t>development –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NWS staff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</a:rPr>
              <a:t> The Science Advisory Teams (SATs) are composed of subject matter experts that recommend and approve scientifically sound </a:t>
            </a:r>
            <a:r>
              <a:rPr lang="en-US" sz="2000" b="1" dirty="0" smtClean="0">
                <a:latin typeface="+mj-lt"/>
              </a:rPr>
              <a:t>methodologies –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subject-matter experts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</a:rPr>
              <a:t> The LCAT Development Team (DT) organizes activities for the SATs and IWT, delivers training, and produces the </a:t>
            </a:r>
            <a:r>
              <a:rPr lang="en-US" sz="2000" b="1" dirty="0" smtClean="0">
                <a:latin typeface="+mj-lt"/>
              </a:rPr>
              <a:t>tool –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CSD, OST, and contractors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573" y="1612691"/>
            <a:ext cx="4007428" cy="516624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LCAT Process</a:t>
            </a:r>
            <a:endParaRPr lang="en-US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7" name="Group 155"/>
          <p:cNvGrpSpPr>
            <a:grpSpLocks/>
          </p:cNvGrpSpPr>
          <p:nvPr/>
        </p:nvGrpSpPr>
        <p:grpSpPr bwMode="auto">
          <a:xfrm>
            <a:off x="4953000" y="2031846"/>
            <a:ext cx="3543300" cy="4216554"/>
            <a:chOff x="4354513" y="17764125"/>
            <a:chExt cx="4818062" cy="485140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354513" y="17764125"/>
              <a:ext cx="1856452" cy="1310283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Integrated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Working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354513" y="19538044"/>
              <a:ext cx="1856452" cy="1303562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Science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Advisory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354513" y="21305246"/>
              <a:ext cx="1856452" cy="1310279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LCAT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Development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</a:t>
              </a:r>
            </a:p>
          </p:txBody>
        </p:sp>
        <p:cxnSp>
          <p:nvCxnSpPr>
            <p:cNvPr id="11" name="AutoShape 8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>
              <a:off x="5280016" y="19074408"/>
              <a:ext cx="0" cy="463636"/>
            </a:xfrm>
            <a:prstGeom prst="straightConnector1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2" name="AutoShape 9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5280016" y="20841606"/>
              <a:ext cx="0" cy="463640"/>
            </a:xfrm>
            <a:prstGeom prst="straightConnector1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6521279" y="17764125"/>
              <a:ext cx="2651296" cy="638344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Drought Analysis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521279" y="18819071"/>
              <a:ext cx="2651296" cy="638340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Climate Change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6521279" y="19867296"/>
              <a:ext cx="2651296" cy="638340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Climate Variability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cxnSp>
          <p:nvCxnSpPr>
            <p:cNvPr id="16" name="AutoShape 13"/>
            <p:cNvCxnSpPr>
              <a:cxnSpLocks noChangeShapeType="1"/>
              <a:stCxn id="9" idx="3"/>
              <a:endCxn id="13" idx="1"/>
            </p:cNvCxnSpPr>
            <p:nvPr/>
          </p:nvCxnSpPr>
          <p:spPr bwMode="auto">
            <a:xfrm flipV="1">
              <a:off x="6210965" y="18086656"/>
              <a:ext cx="310314" cy="2103171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17" name="AutoShape 14"/>
            <p:cNvCxnSpPr>
              <a:cxnSpLocks noChangeShapeType="1"/>
              <a:stCxn id="9" idx="3"/>
              <a:endCxn id="14" idx="1"/>
            </p:cNvCxnSpPr>
            <p:nvPr/>
          </p:nvCxnSpPr>
          <p:spPr bwMode="auto">
            <a:xfrm flipV="1">
              <a:off x="6210965" y="19134881"/>
              <a:ext cx="310314" cy="1054946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18" name="AutoShape 15"/>
            <p:cNvCxnSpPr>
              <a:cxnSpLocks noChangeShapeType="1"/>
              <a:stCxn id="9" idx="3"/>
              <a:endCxn id="15" idx="1"/>
            </p:cNvCxnSpPr>
            <p:nvPr/>
          </p:nvCxnSpPr>
          <p:spPr bwMode="auto">
            <a:xfrm flipV="1">
              <a:off x="6210965" y="20189827"/>
              <a:ext cx="310314" cy="0"/>
            </a:xfrm>
            <a:prstGeom prst="straightConnector1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</p:cxn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6521279" y="20922239"/>
              <a:ext cx="2651296" cy="638344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Water Resources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Applications</a:t>
              </a:r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6521279" y="21977185"/>
              <a:ext cx="2651296" cy="638340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Attribution of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Extreme Events</a:t>
              </a:r>
            </a:p>
          </p:txBody>
        </p:sp>
        <p:cxnSp>
          <p:nvCxnSpPr>
            <p:cNvPr id="21" name="AutoShape 19"/>
            <p:cNvCxnSpPr>
              <a:cxnSpLocks noChangeShapeType="1"/>
              <a:stCxn id="9" idx="3"/>
              <a:endCxn id="19" idx="1"/>
            </p:cNvCxnSpPr>
            <p:nvPr/>
          </p:nvCxnSpPr>
          <p:spPr bwMode="auto">
            <a:xfrm>
              <a:off x="6210965" y="20189827"/>
              <a:ext cx="310314" cy="1054942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2" name="AutoShape 20"/>
            <p:cNvCxnSpPr>
              <a:cxnSpLocks noChangeShapeType="1"/>
              <a:stCxn id="9" idx="3"/>
              <a:endCxn id="20" idx="1"/>
            </p:cNvCxnSpPr>
            <p:nvPr/>
          </p:nvCxnSpPr>
          <p:spPr bwMode="auto">
            <a:xfrm>
              <a:off x="6210965" y="20189827"/>
              <a:ext cx="310314" cy="2109889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9562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Five Science Advisory </a:t>
            </a: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Teams</a:t>
            </a:r>
            <a:endParaRPr lang="en-US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1524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Science Advisory Teams </a:t>
            </a:r>
            <a:r>
              <a:rPr lang="en-US" sz="2000" b="1" dirty="0" smtClean="0">
                <a:solidFill>
                  <a:prstClr val="black"/>
                </a:solidFill>
              </a:rPr>
              <a:t>are </a:t>
            </a:r>
            <a:r>
              <a:rPr lang="en-US" sz="2000" b="1" dirty="0">
                <a:solidFill>
                  <a:prstClr val="black"/>
                </a:solidFill>
              </a:rPr>
              <a:t>comprised of subject matter experts to research, review, and recommend ready-to-use methods, best practices, and tools for use in </a:t>
            </a:r>
            <a:r>
              <a:rPr lang="en-US" sz="2000" b="1" dirty="0" smtClean="0">
                <a:solidFill>
                  <a:prstClr val="black"/>
                </a:solidFill>
              </a:rPr>
              <a:t>LCAT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7200" y="2286000"/>
            <a:ext cx="8229600" cy="4267200"/>
            <a:chOff x="4521200" y="3536950"/>
            <a:chExt cx="3729038" cy="1404938"/>
          </a:xfrm>
        </p:grpSpPr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6756400" y="3538538"/>
              <a:ext cx="746125" cy="1403350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23948" tIns="11974" rIns="23948" bIns="11974"/>
            <a:lstStyle/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Water Resources Applications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Team members: CBRFC,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WWA RISA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Best practices for applications and climate studies for water resources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Types of Tools: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	Water Resource Outlook tools: 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stream-flow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variability, ensembles, etc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Rectangle 18"/>
            <p:cNvSpPr>
              <a:spLocks/>
            </p:cNvSpPr>
            <p:nvPr/>
          </p:nvSpPr>
          <p:spPr bwMode="auto">
            <a:xfrm>
              <a:off x="7504113" y="3538538"/>
              <a:ext cx="746125" cy="1403350"/>
            </a:xfrm>
            <a:prstGeom prst="rect">
              <a:avLst/>
            </a:prstGeom>
            <a:solidFill>
              <a:srgbClr val="04617B">
                <a:alpha val="37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23948" tIns="11974" rIns="23948" bIns="11974"/>
            <a:lstStyle/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Attribution of Extreme Events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Team members: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	ESRL, CPC, and NCDC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Best practices and tools to identify and communicate climate signal in extreme meteorological and hydrological events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New science; tool will be developed as methods become available</a:t>
              </a:r>
            </a:p>
          </p:txBody>
        </p:sp>
        <p:sp>
          <p:nvSpPr>
            <p:cNvPr id="23" name="Rectangle 24"/>
            <p:cNvSpPr>
              <a:spLocks/>
            </p:cNvSpPr>
            <p:nvPr/>
          </p:nvSpPr>
          <p:spPr bwMode="auto">
            <a:xfrm>
              <a:off x="6007100" y="3536950"/>
              <a:ext cx="747713" cy="1403350"/>
            </a:xfrm>
            <a:prstGeom prst="rect">
              <a:avLst/>
            </a:prstGeom>
            <a:solidFill>
              <a:srgbClr val="04617B">
                <a:alpha val="37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23948" tIns="11974" rIns="23948" bIns="11974"/>
            <a:lstStyle/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Climate Variability Impacts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Team members: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	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CPC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and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ESRL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Remain consistent and transparent with CPC methods  for climate variability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Types of Analysis: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	Box and whisker plots</a:t>
              </a:r>
            </a:p>
          </p:txBody>
        </p:sp>
        <p:sp>
          <p:nvSpPr>
            <p:cNvPr id="24" name="Rectangle 25"/>
            <p:cNvSpPr>
              <a:spLocks/>
            </p:cNvSpPr>
            <p:nvPr/>
          </p:nvSpPr>
          <p:spPr bwMode="auto">
            <a:xfrm>
              <a:off x="4521200" y="3536950"/>
              <a:ext cx="746125" cy="1403350"/>
            </a:xfrm>
            <a:prstGeom prst="rect">
              <a:avLst/>
            </a:prstGeom>
            <a:solidFill>
              <a:srgbClr val="04617B">
                <a:alpha val="37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23948" tIns="11974" rIns="23948" bIns="11974"/>
            <a:lstStyle/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Drought Analysis and Impacts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Team members: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NCDC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, CPC and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    NDMC, WRCC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Identify best practices and tools for drought analysis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Types of tools: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Drought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portal drought atlas, drought impact reporter, etc</a:t>
              </a:r>
            </a:p>
          </p:txBody>
        </p:sp>
        <p:sp>
          <p:nvSpPr>
            <p:cNvPr id="25" name="Rectangle 23"/>
            <p:cNvSpPr>
              <a:spLocks/>
            </p:cNvSpPr>
            <p:nvPr/>
          </p:nvSpPr>
          <p:spPr bwMode="auto">
            <a:xfrm>
              <a:off x="5257800" y="3536950"/>
              <a:ext cx="747713" cy="1403350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23948" tIns="11974" rIns="23948" bIns="11974"/>
            <a:lstStyle/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Climate Change Impacts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 Team members: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	 NCDC and CPC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Identify best methods for trend fitting and analysis of climate change 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Type of Analysis:</a:t>
              </a:r>
            </a:p>
            <a:p>
              <a:pPr marL="29935" marR="0" lvl="0" indent="-29935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	</a:t>
              </a:r>
              <a:r>
                <a:rPr lang="en-US" sz="1400" b="1" kern="0" dirty="0" smtClean="0">
                  <a:solidFill>
                    <a:srgbClr val="009DD9">
                      <a:lumMod val="75000"/>
                    </a:srgbClr>
                  </a:solidFill>
                  <a:latin typeface="Calibri" pitchFamily="34" charset="0"/>
                </a:rPr>
                <a:t>OCN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,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EWMA,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Hinge-fitting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30200" y="3200400"/>
            <a:ext cx="1346200" cy="681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70300" y="3211585"/>
            <a:ext cx="1206500" cy="446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78162" y="3189564"/>
            <a:ext cx="1556037" cy="468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36674" y="3197953"/>
            <a:ext cx="1650125" cy="493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94732" y="3200400"/>
            <a:ext cx="1258068" cy="493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381000"/>
            <a:ext cx="4343400" cy="29788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LCAT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allows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users to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define their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analysis by selecting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Data (climate division or station)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Time period of interest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limate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variable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Method(s) of analysis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Output format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516023"/>
            <a:ext cx="3429000" cy="15015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Climate reports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can be saved to contribute to attribution or other studies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380999"/>
            <a:ext cx="3978480" cy="3009503"/>
            <a:chOff x="212520" y="685800"/>
            <a:chExt cx="5118542" cy="312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20" y="685800"/>
              <a:ext cx="5118542" cy="31242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4648200" y="685800"/>
              <a:ext cx="682862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32" y="3482829"/>
            <a:ext cx="4783468" cy="3263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544133"/>
            <a:ext cx="3429000" cy="1009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LCAT current location:</a:t>
            </a:r>
          </a:p>
          <a:p>
            <a:pP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hlinkClick r:id="rId4"/>
              </a:rPr>
              <a:t>https://apps.weather.gov/lcat/_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hlinkClick r:id="rId4"/>
              </a:rPr>
              <a:t>dev/index.php?lcatArea=lcat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6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Enabled Studies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017645" cy="537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3432" y="1066800"/>
            <a:ext cx="3089275" cy="331958"/>
          </a:xfrm>
          <a:prstGeom prst="rect">
            <a:avLst/>
          </a:prstGeom>
        </p:spPr>
        <p:txBody>
          <a:bodyPr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Climate</a:t>
            </a:r>
            <a:r>
              <a:rPr lang="en-US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Change Impacts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77378"/>
              </p:ext>
            </p:extLst>
          </p:nvPr>
        </p:nvGraphicFramePr>
        <p:xfrm>
          <a:off x="4495800" y="1080083"/>
          <a:ext cx="4648200" cy="172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95"/>
                <a:gridCol w="1199586"/>
                <a:gridCol w="856847"/>
                <a:gridCol w="1285272"/>
              </a:tblGrid>
              <a:tr h="28956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Trend Type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EWMA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Ensemble</a:t>
                      </a:r>
                      <a:endParaRPr lang="en-US" sz="1400" dirty="0"/>
                    </a:p>
                  </a:txBody>
                  <a:tcPr/>
                </a:tc>
              </a:tr>
              <a:tr h="1050154">
                <a:tc>
                  <a:txBody>
                    <a:bodyPr/>
                    <a:lstStyle/>
                    <a:p>
                      <a:pPr marL="91440" indent="-9144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Best fit line (Slope = 0) 1950 – 1976</a:t>
                      </a:r>
                    </a:p>
                    <a:p>
                      <a:pPr marL="91440" indent="-9144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Best fit line 1976</a:t>
                      </a:r>
                      <a:r>
                        <a:rPr lang="en-US" sz="1200" baseline="0" dirty="0" smtClean="0"/>
                        <a:t> - 2010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Exponentially Weighted Moving Average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Optimal Climate Normal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Average of all trend values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2728478"/>
            <a:ext cx="4699233" cy="4163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Selection of Best Practices</a:t>
            </a:r>
            <a:r>
              <a:rPr lang="en-US" sz="1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1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600" b="1" i="1" dirty="0" smtClean="0">
                <a:solidFill>
                  <a:schemeClr val="tx1"/>
                </a:solidFill>
                <a:latin typeface="+mj-lt"/>
              </a:rPr>
              <a:t>Case </a:t>
            </a:r>
            <a:r>
              <a:rPr lang="en-US" sz="1600" b="1" i="1" dirty="0">
                <a:solidFill>
                  <a:schemeClr val="tx1"/>
                </a:solidFill>
                <a:latin typeface="+mj-lt"/>
              </a:rPr>
              <a:t>study -- Local Rate of Climate Change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SAT (trend) considered available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practices for time series analysis and recommended </a:t>
            </a:r>
            <a:r>
              <a:rPr lang="en-US" sz="1600" b="1" u="sng" dirty="0" smtClean="0">
                <a:solidFill>
                  <a:schemeClr val="tx1"/>
                </a:solidFill>
                <a:latin typeface="+mj-lt"/>
              </a:rPr>
              <a:t>three trend-fitting </a:t>
            </a:r>
            <a:r>
              <a:rPr lang="en-US" sz="1600" b="1" u="sng" dirty="0">
                <a:solidFill>
                  <a:schemeClr val="tx1"/>
                </a:solidFill>
                <a:latin typeface="+mj-lt"/>
              </a:rPr>
              <a:t>techniques </a:t>
            </a:r>
            <a:endParaRPr lang="en-US" sz="1600" b="1" u="sng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Ensemble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mean and variance provide additional information about the </a:t>
            </a:r>
            <a:r>
              <a:rPr lang="en-US" sz="1600" b="1" u="sng" dirty="0">
                <a:solidFill>
                  <a:schemeClr val="tx1"/>
                </a:solidFill>
                <a:latin typeface="+mj-lt"/>
              </a:rPr>
              <a:t>uncertainty inherent in the data and methods utilized in the </a:t>
            </a:r>
            <a:r>
              <a:rPr lang="en-US" sz="1600" b="1" u="sng" dirty="0" smtClean="0">
                <a:solidFill>
                  <a:schemeClr val="tx1"/>
                </a:solidFill>
                <a:latin typeface="+mj-lt"/>
              </a:rPr>
              <a:t>analysis</a:t>
            </a:r>
            <a:endParaRPr lang="en-US" sz="1600" b="1" u="sng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Development is ongoing and will be in coordination with internal NOAA offices (CPC, ESRL, NCDC) and external partners (state climatologists, RCCs,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etc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b="1" u="sng" dirty="0" smtClean="0">
                <a:solidFill>
                  <a:schemeClr val="tx1"/>
                </a:solidFill>
                <a:latin typeface="+mj-lt"/>
              </a:rPr>
              <a:t>Climate </a:t>
            </a:r>
            <a:r>
              <a:rPr lang="en-US" sz="1600" b="1" u="sng" dirty="0">
                <a:solidFill>
                  <a:schemeClr val="tx1"/>
                </a:solidFill>
                <a:latin typeface="+mj-lt"/>
              </a:rPr>
              <a:t>Study </a:t>
            </a:r>
            <a:r>
              <a:rPr lang="en-US" sz="1600" b="1" u="sng" dirty="0" smtClean="0">
                <a:solidFill>
                  <a:schemeClr val="tx1"/>
                </a:solidFill>
                <a:latin typeface="+mj-lt"/>
              </a:rPr>
              <a:t>Reports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are generated by LCAT, and include all graphs and tables of the data analysis, along with the variables selected by the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user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esting LCAT Best Practices</a:t>
            </a:r>
            <a:endParaRPr lang="en-US" dirty="0"/>
          </a:p>
        </p:txBody>
      </p:sp>
      <p:pic>
        <p:nvPicPr>
          <p:cNvPr id="3" name="Picture 22" descr="http://www.cpc.ncep.noaa.gov/jfmtrend.gif"/>
          <p:cNvPicPr>
            <a:picLocks noChangeAspect="1" noChangeArrowheads="1"/>
          </p:cNvPicPr>
          <p:nvPr/>
        </p:nvPicPr>
        <p:blipFill>
          <a:blip r:embed="rId2" cstate="print"/>
          <a:srcRect b="47778"/>
          <a:stretch>
            <a:fillRect/>
          </a:stretch>
        </p:blipFill>
        <p:spPr bwMode="auto">
          <a:xfrm>
            <a:off x="325438" y="1500188"/>
            <a:ext cx="36671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JFMTrend.png"/>
          <p:cNvPicPr>
            <a:picLocks noChangeAspect="1"/>
          </p:cNvPicPr>
          <p:nvPr/>
        </p:nvPicPr>
        <p:blipFill>
          <a:blip r:embed="rId3" cstate="print"/>
          <a:srcRect l="16158" t="16643" r="7732" b="23326"/>
          <a:stretch>
            <a:fillRect/>
          </a:stretch>
        </p:blipFill>
        <p:spPr bwMode="auto">
          <a:xfrm>
            <a:off x="5055394" y="1500188"/>
            <a:ext cx="382746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ASOTrend.png"/>
          <p:cNvPicPr>
            <a:picLocks noChangeAspect="1"/>
          </p:cNvPicPr>
          <p:nvPr/>
        </p:nvPicPr>
        <p:blipFill>
          <a:blip r:embed="rId4" cstate="print"/>
          <a:srcRect l="16187" t="16895" r="7117" b="23170"/>
          <a:stretch>
            <a:fillRect/>
          </a:stretch>
        </p:blipFill>
        <p:spPr bwMode="auto">
          <a:xfrm>
            <a:off x="5045075" y="4017963"/>
            <a:ext cx="38481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cpc.ncep.noaa.gov/asotrend.gif"/>
          <p:cNvPicPr>
            <a:picLocks noChangeAspect="1" noChangeArrowheads="1"/>
          </p:cNvPicPr>
          <p:nvPr/>
        </p:nvPicPr>
        <p:blipFill>
          <a:blip r:embed="rId5" cstate="print"/>
          <a:srcRect b="47780"/>
          <a:stretch>
            <a:fillRect/>
          </a:stretch>
        </p:blipFill>
        <p:spPr bwMode="auto">
          <a:xfrm>
            <a:off x="304800" y="4051300"/>
            <a:ext cx="366553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1125538"/>
            <a:ext cx="1980029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 dirty="0"/>
              <a:t>Climate Division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05525" y="1119188"/>
            <a:ext cx="1095172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/>
              <a:t>Stations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36775" y="6537325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hlinkClick r:id="rId6"/>
              </a:rPr>
              <a:t>http://www.cpc.noaa.gov/trndtext.shtml</a:t>
            </a:r>
            <a:r>
              <a:rPr lang="en-US" sz="2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143" y="1599501"/>
            <a:ext cx="143180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Arial Black" pitchFamily="34" charset="0"/>
              </a:rPr>
              <a:t>(Inches per decade)         </a:t>
            </a:r>
            <a:endParaRPr lang="en-US" sz="7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16027</TotalTime>
  <Words>1985</Words>
  <Application>Microsoft Office PowerPoint</Application>
  <PresentationFormat>On-screen Show (4:3)</PresentationFormat>
  <Paragraphs>350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Chart</vt:lpstr>
      <vt:lpstr>PowerPoint Presentation</vt:lpstr>
      <vt:lpstr>What is the  Local Climate Analysis Tool (LCAT)?</vt:lpstr>
      <vt:lpstr>How does LCAT work?</vt:lpstr>
      <vt:lpstr>LCAT Process</vt:lpstr>
      <vt:lpstr>What is the  Local Climate Analysis Tool (LCAT)?</vt:lpstr>
      <vt:lpstr>Five Science Advisory Teams</vt:lpstr>
      <vt:lpstr>PowerPoint Presentation</vt:lpstr>
      <vt:lpstr>Enabled Studies</vt:lpstr>
      <vt:lpstr>Testing LCAT Best Practices</vt:lpstr>
      <vt:lpstr>Enabled Studies</vt:lpstr>
      <vt:lpstr>Testing CV Impact Significance</vt:lpstr>
      <vt:lpstr>PowerPoint Presentation</vt:lpstr>
      <vt:lpstr>PowerPoint Presentation</vt:lpstr>
      <vt:lpstr>Currently Under Development</vt:lpstr>
      <vt:lpstr>LCAT Future</vt:lpstr>
      <vt:lpstr>LCAT Future</vt:lpstr>
      <vt:lpstr>LCAT Future</vt:lpstr>
      <vt:lpstr>Gridded Data</vt:lpstr>
      <vt:lpstr>LCAT Future</vt:lpstr>
      <vt:lpstr>Other Potential Parameters</vt:lpstr>
      <vt:lpstr>Other Potential Applications</vt:lpstr>
      <vt:lpstr>Other Potential Partnerships</vt:lpstr>
      <vt:lpstr>Summary of LCAT Strategic Steps</vt:lpstr>
      <vt:lpstr>LCAT Operational Deployment Plan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Horsfall</dc:creator>
  <cp:lastModifiedBy>Marina Timofeyeva</cp:lastModifiedBy>
  <cp:revision>131</cp:revision>
  <cp:lastPrinted>2012-08-06T19:55:28Z</cp:lastPrinted>
  <dcterms:created xsi:type="dcterms:W3CDTF">2012-01-30T18:45:37Z</dcterms:created>
  <dcterms:modified xsi:type="dcterms:W3CDTF">2012-09-18T15:09:34Z</dcterms:modified>
</cp:coreProperties>
</file>