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58" r:id="rId2"/>
    <p:sldId id="280" r:id="rId3"/>
    <p:sldId id="259" r:id="rId4"/>
    <p:sldId id="260" r:id="rId5"/>
    <p:sldId id="263" r:id="rId6"/>
    <p:sldId id="270" r:id="rId7"/>
    <p:sldId id="264" r:id="rId8"/>
    <p:sldId id="266" r:id="rId9"/>
    <p:sldId id="265" r:id="rId10"/>
    <p:sldId id="267" r:id="rId11"/>
    <p:sldId id="268" r:id="rId12"/>
    <p:sldId id="269" r:id="rId13"/>
    <p:sldId id="271" r:id="rId14"/>
    <p:sldId id="275" r:id="rId15"/>
    <p:sldId id="283" r:id="rId16"/>
    <p:sldId id="272" r:id="rId17"/>
    <p:sldId id="282" r:id="rId18"/>
    <p:sldId id="273" r:id="rId19"/>
    <p:sldId id="274" r:id="rId20"/>
    <p:sldId id="277" r:id="rId21"/>
    <p:sldId id="276" r:id="rId22"/>
    <p:sldId id="261" r:id="rId23"/>
    <p:sldId id="279" r:id="rId24"/>
    <p:sldId id="278" r:id="rId25"/>
    <p:sldId id="281" r:id="rId26"/>
    <p:sldId id="262" r:id="rId27"/>
  </p:sldIdLst>
  <p:sldSz cx="9144000" cy="6858000" type="screen4x3"/>
  <p:notesSz cx="7010400" cy="9296400"/>
  <p:embeddedFontLst>
    <p:embeddedFont>
      <p:font typeface="Calibri" panose="020F0502020204030204" pitchFamily="34" charset="0"/>
      <p:regular r:id="rId29"/>
      <p:bold r:id="rId30"/>
      <p:italic r:id="rId31"/>
      <p:boldItalic r:id="rId32"/>
    </p:embeddedFont>
    <p:embeddedFont>
      <p:font typeface="Gill Sans MT" panose="020B0502020104020203"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974"/>
    <a:srgbClr val="756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79073" autoAdjust="0"/>
  </p:normalViewPr>
  <p:slideViewPr>
    <p:cSldViewPr>
      <p:cViewPr varScale="1">
        <p:scale>
          <a:sx n="95" d="100"/>
          <a:sy n="95" d="100"/>
        </p:scale>
        <p:origin x="207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4820"/>
          </a:xfrm>
          <a:prstGeom prst="rect">
            <a:avLst/>
          </a:prstGeom>
          <a:noFill/>
          <a:ln>
            <a:noFill/>
          </a:ln>
        </p:spPr>
        <p:txBody>
          <a:bodyPr wrap="square" lIns="93162" tIns="93162" rIns="93162" bIns="93162" anchor="t"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8" y="0"/>
            <a:ext cx="3037840" cy="464820"/>
          </a:xfrm>
          <a:prstGeom prst="rect">
            <a:avLst/>
          </a:prstGeom>
          <a:noFill/>
          <a:ln>
            <a:noFill/>
          </a:ln>
        </p:spPr>
        <p:txBody>
          <a:bodyPr wrap="square" lIns="93162" tIns="93162" rIns="93162" bIns="93162" anchor="t" anchorCtr="0"/>
          <a:lstStyle>
            <a:lvl1pPr marL="0" marR="0" lvl="0" indent="0" algn="r" rtl="0">
              <a:spcBef>
                <a:spcPts val="0"/>
              </a:spcBef>
              <a:buSzPts val="1400"/>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40" cy="464820"/>
          </a:xfrm>
          <a:prstGeom prst="rect">
            <a:avLst/>
          </a:prstGeom>
          <a:noFill/>
          <a:ln>
            <a:noFill/>
          </a:ln>
        </p:spPr>
        <p:txBody>
          <a:bodyPr wrap="square" lIns="93162" tIns="93162" rIns="93162" bIns="93162" anchor="b"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8" y="8829967"/>
            <a:ext cx="3037840" cy="464820"/>
          </a:xfrm>
          <a:prstGeom prst="rect">
            <a:avLst/>
          </a:prstGeom>
          <a:noFill/>
          <a:ln>
            <a:noFill/>
          </a:ln>
        </p:spPr>
        <p:txBody>
          <a:bodyPr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751652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701040" y="4415790"/>
            <a:ext cx="5608320" cy="4183380"/>
          </a:xfrm>
          <a:prstGeom prst="rect">
            <a:avLst/>
          </a:prstGeom>
          <a:noFill/>
          <a:ln>
            <a:noFill/>
          </a:ln>
        </p:spPr>
        <p:txBody>
          <a:bodyPr wrap="square" lIns="93162" tIns="46568" rIns="93162" bIns="46568" anchor="t" anchorCtr="0">
            <a:noAutofit/>
          </a:bodyPr>
          <a:lstStyle/>
          <a:p>
            <a:r>
              <a:rPr lang="en-US" dirty="0"/>
              <a:t>Google Analytics is simply a tool to</a:t>
            </a:r>
            <a:r>
              <a:rPr lang="en-US" baseline="0" dirty="0"/>
              <a:t> objectively quantify the reach of our web presence.  Its value within our agency is closely linked to the value of our web presence.  If our web pages are an important medium for communicating our observations, forecasts, watches and warnings, then it follows that we’d want to try to measure the effectiveness of this communication method.</a:t>
            </a:r>
            <a:endParaRPr lang="en-US" dirty="0"/>
          </a:p>
          <a:p>
            <a:endParaRPr lang="en-US" dirty="0"/>
          </a:p>
          <a:p>
            <a:r>
              <a:rPr lang="en-US" dirty="0"/>
              <a:t>I’m a vocal proponent of our web pages.  I believe</a:t>
            </a:r>
            <a:r>
              <a:rPr lang="en-US" baseline="0" dirty="0"/>
              <a:t> they have both internal an external utility.  Internally, we create weather and climate-related tools and platforms for collaboration.  Externally, we have the unique opportunity to communicate directly with public and partners on content we control, without the filter of 3</a:t>
            </a:r>
            <a:r>
              <a:rPr lang="en-US" baseline="30000" dirty="0"/>
              <a:t>rd</a:t>
            </a:r>
            <a:r>
              <a:rPr lang="en-US" baseline="0" dirty="0"/>
              <a:t> party platforms that may or may not share our exact mission and goals.  </a:t>
            </a:r>
            <a:endParaRPr lang="en-US" dirty="0"/>
          </a:p>
          <a:p>
            <a:endParaRPr lang="en-US" dirty="0"/>
          </a:p>
          <a:p>
            <a:pPr defTabSz="931774">
              <a:defRPr/>
            </a:pPr>
            <a:r>
              <a:rPr lang="en-US" i="0" dirty="0"/>
              <a:t>Since</a:t>
            </a:r>
            <a:r>
              <a:rPr lang="en-US" i="0" baseline="0" dirty="0"/>
              <a:t> GA is connected to the value of our web presence, I’ll first try to highlight the value of our web pages, both quantitatively and qualitatively.  </a:t>
            </a:r>
          </a:p>
          <a:p>
            <a:pPr defTabSz="931774">
              <a:defRPr/>
            </a:pPr>
            <a:endParaRPr lang="en-US" i="0" baseline="0" dirty="0"/>
          </a:p>
          <a:p>
            <a:pPr defTabSz="931774">
              <a:defRPr/>
            </a:pPr>
            <a:r>
              <a:rPr lang="en-US" i="0" baseline="0" dirty="0"/>
              <a:t>Here’s what I’m going to discuss today</a:t>
            </a:r>
            <a:endParaRPr lang="en-US" i="0" dirty="0"/>
          </a:p>
          <a:p>
            <a:endParaRPr lang="en-US" dirty="0"/>
          </a:p>
        </p:txBody>
      </p:sp>
      <p:sp>
        <p:nvSpPr>
          <p:cNvPr id="99" name="Shape 99"/>
          <p:cNvSpPr txBox="1">
            <a:spLocks noGrp="1"/>
          </p:cNvSpPr>
          <p:nvPr>
            <p:ph type="sldNum" idx="12"/>
          </p:nvPr>
        </p:nvSpPr>
        <p:spPr>
          <a:xfrm>
            <a:off x="3970938" y="8829967"/>
            <a:ext cx="3037840" cy="464820"/>
          </a:xfrm>
          <a:prstGeom prst="rect">
            <a:avLst/>
          </a:prstGeom>
          <a:noFill/>
          <a:ln>
            <a:noFill/>
          </a:ln>
        </p:spPr>
        <p:txBody>
          <a:bodyPr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relationships:</a:t>
            </a:r>
          </a:p>
          <a:p>
            <a:endParaRPr lang="en-US" dirty="0"/>
          </a:p>
          <a:p>
            <a:r>
              <a:rPr lang="en-US" dirty="0"/>
              <a:t>Thoughts on service advancements to DOT partner.  Approached them with various options including webinars, conference calls, and a tailored website.</a:t>
            </a:r>
          </a:p>
          <a:p>
            <a:r>
              <a:rPr lang="en-US" dirty="0"/>
              <a:t>They chose website.</a:t>
            </a:r>
          </a:p>
          <a:p>
            <a:r>
              <a:rPr lang="en-US" dirty="0"/>
              <a:t>So we built it.  It’s really cutting edge—mobile-friendly, intuitive, full graphics suite. Michelle McAuley, now at the Anchorage WFO, did the heavy coding for much of the website, while myself and our ITO Ken </a:t>
            </a:r>
            <a:r>
              <a:rPr lang="en-US" dirty="0" err="1"/>
              <a:t>Sargeant</a:t>
            </a:r>
            <a:r>
              <a:rPr lang="en-US" dirty="0"/>
              <a:t> assisted.</a:t>
            </a:r>
          </a:p>
          <a:p>
            <a:endParaRPr lang="en-US" dirty="0"/>
          </a:p>
          <a:p>
            <a:r>
              <a:rPr lang="en-US" dirty="0"/>
              <a:t>I used Google Tag Manager to track every click possible on the website.  Pageviews are important, but the metrics I’m always most interested in are ones that measure engagement with the website.</a:t>
            </a:r>
          </a:p>
          <a:p>
            <a:endParaRPr lang="en-US" dirty="0"/>
          </a:p>
          <a:p>
            <a:r>
              <a:rPr lang="en-US" dirty="0"/>
              <a:t>One part of the website we built was a milepost map.</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1063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we learned as we worked with ODOT and Caltrans is how much they rely on mile markers for locations.</a:t>
            </a:r>
          </a:p>
          <a:p>
            <a:endParaRPr lang="en-US" dirty="0"/>
          </a:p>
          <a:p>
            <a:r>
              <a:rPr lang="en-US" dirty="0"/>
              <a:t>It was painful to watch the users hunt and peck for specific points on roadways or open an array of bookmarks to find the point forecasts they were looking for.  So we wanted to make it quicker for them.</a:t>
            </a:r>
          </a:p>
          <a:p>
            <a:endParaRPr lang="en-US" dirty="0"/>
          </a:p>
          <a:p>
            <a:r>
              <a:rPr lang="en-US" dirty="0"/>
              <a:t>We developed an interactive milepost marker map that integrates multiple ways of viewing point forecast data…along with current hazards.</a:t>
            </a:r>
          </a:p>
          <a:p>
            <a:endParaRPr lang="en-US" dirty="0"/>
          </a:p>
          <a:p>
            <a:r>
              <a:rPr lang="en-US" dirty="0"/>
              <a:t>I was ready to scrap this feature after the first year b/c of lackluster metrics.  </a:t>
            </a:r>
          </a:p>
          <a:p>
            <a:endParaRPr lang="en-US" dirty="0"/>
          </a:p>
          <a:p>
            <a:r>
              <a:rPr lang="en-US" dirty="0"/>
              <a:t>But my colleagues insisted we keep it, and we did some very intentional one on one outreach with transportation partners this year, and we went through the website and how to use it.</a:t>
            </a:r>
          </a:p>
          <a:p>
            <a:endParaRPr lang="en-US" dirty="0"/>
          </a:p>
          <a:p>
            <a:r>
              <a:rPr lang="en-US" dirty="0"/>
              <a:t>After evaluating the usage this year, we observed that clicks on the milepost map tripled compared to last year.  We’re now more confident in the utility of this service…we just need to make sure the users are aware of it.</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5577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about marketing.  Every web-based service you offer needs to be marketed or your metrics will mean very little.</a:t>
            </a:r>
          </a:p>
          <a:p>
            <a:endParaRPr lang="en-US" dirty="0"/>
          </a:p>
          <a:p>
            <a:r>
              <a:rPr lang="en-US" dirty="0"/>
              <a:t>This should not be considered a chore.  Every partner I’ve ever met is very pleased when you offer a tailored service for them that they can access 24/7, and it’s a good reason to go out and meet new partners and learn about them.</a:t>
            </a:r>
          </a:p>
          <a:p>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aseline="0" dirty="0"/>
              <a:t>IDSS-focused web pages and partnership building complement each other.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0711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Analytics can also help us become more efficient and effective with internal websites.  Drew Peterson from Monterey Weather Forecast Office has created incredible graphic-generating software that highlights climate and forecast data with appealing and engaging imagery.  Drew’s application is a single page application, so there’s some nuances that were required to track usage of his website.  We worked it out, and he created a post on the Google Analytics </a:t>
            </a:r>
            <a:r>
              <a:rPr lang="en-US" dirty="0" err="1"/>
              <a:t>Vlab</a:t>
            </a:r>
            <a:r>
              <a:rPr lang="en-US" dirty="0"/>
              <a:t> Forum entitled “Event Tracking Analytics for Single Page Applications”.  Visit the Google Analytics </a:t>
            </a:r>
            <a:r>
              <a:rPr lang="en-US" dirty="0" err="1"/>
              <a:t>Vlab</a:t>
            </a:r>
            <a:r>
              <a:rPr lang="en-US" dirty="0"/>
              <a:t> community, do a quick search for “Single Page Application”, and you’ll see the post.</a:t>
            </a:r>
          </a:p>
          <a:p>
            <a:endParaRPr lang="en-US" dirty="0"/>
          </a:p>
          <a:p>
            <a:r>
              <a:rPr lang="en-US" dirty="0"/>
              <a:t>GA has helped Drew identify the most- and least-used graphics as well as the offices that use his service the most.  He plans on improving those graphics that are used the most, gathering feedback from offices that are frequent visitors, and marketing the graphics he thinks will be helpful but folks may not be aware of.  In addition, analytics data proved that his application was being used extensively, and this helped him receive a regional Cline Award.</a:t>
            </a:r>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567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Drew has created an awesome Data Studio report that tracks which graphics are used most, by who, and even graphs the changes in these two variables.</a:t>
            </a:r>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4663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but not least, one of the more exciting uses of Google Analytics data involves our tropical weather websites, like NHC, CPHC, and the Southern and Eastern Region’s tropical web pages.</a:t>
            </a:r>
          </a:p>
          <a:p>
            <a:r>
              <a:rPr lang="en-US" dirty="0"/>
              <a:t>Jessica </a:t>
            </a:r>
            <a:r>
              <a:rPr lang="en-US" dirty="0" err="1"/>
              <a:t>Fieuex</a:t>
            </a:r>
            <a:r>
              <a:rPr lang="en-US" dirty="0"/>
              <a:t> and Jessica Schauer are involved in a study that collects qualitative and quantitative data, including social science research and Google Analytics, to help improve our tropical weather web presence, including the NHC home page.</a:t>
            </a:r>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9218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many things in life, 20% of our efforts on the web get 80% of the results we desire. </a:t>
            </a:r>
          </a:p>
          <a:p>
            <a:endParaRPr lang="en-US" dirty="0"/>
          </a:p>
          <a:p>
            <a:r>
              <a:rPr lang="en-US" dirty="0"/>
              <a:t>Google Analytics lets me identify the web pages or portions of web pages that users engage with the most.  I try to focus on these, and I either remove or at least spend less time on parts of the page that get the least results.</a:t>
            </a:r>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547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have specific questions that you want the data to answer, the data can be overwhelming.  You’ll likely discover new questions and insights along the way, but at least have a few questions to guide you.</a:t>
            </a:r>
          </a:p>
          <a:p>
            <a:endParaRPr lang="en-US" dirty="0"/>
          </a:p>
          <a:p>
            <a:r>
              <a:rPr lang="en-US" dirty="0"/>
              <a:t>You have to show the user and teach them.  How many times has someone told you about something in an email and it didn’t stick…but when they showed you, it clicked and you now use their product or service.  Plus, it’s a great reason to meet with partners and build relationships.</a:t>
            </a:r>
          </a:p>
          <a:p>
            <a:endParaRPr lang="en-US" dirty="0"/>
          </a:p>
          <a:p>
            <a:r>
              <a:rPr lang="en-US" dirty="0"/>
              <a:t>Data Studio reports are great.  They save time and allow for sharing and collaboration.</a:t>
            </a:r>
          </a:p>
          <a:p>
            <a:endParaRPr lang="en-US" dirty="0"/>
          </a:p>
          <a:p>
            <a:r>
              <a:rPr lang="en-US" dirty="0"/>
              <a:t>Join the </a:t>
            </a:r>
            <a:r>
              <a:rPr lang="en-US" dirty="0" err="1"/>
              <a:t>Vlab</a:t>
            </a:r>
            <a:r>
              <a:rPr lang="en-US" dirty="0"/>
              <a:t> Google Analytics community.  There’s over 100 members, and no question goes unanswered.  </a:t>
            </a:r>
          </a:p>
          <a:p>
            <a:endParaRPr lang="en-US" dirty="0"/>
          </a:p>
          <a:p>
            <a:r>
              <a:rPr lang="en-US" dirty="0"/>
              <a:t>80/20</a:t>
            </a:r>
          </a:p>
          <a:p>
            <a:endParaRPr lang="en-US" dirty="0"/>
          </a:p>
          <a:p>
            <a:r>
              <a:rPr lang="en-US" dirty="0"/>
              <a:t>We often use 3</a:t>
            </a:r>
            <a:r>
              <a:rPr lang="en-US" baseline="30000" dirty="0"/>
              <a:t>rd</a:t>
            </a:r>
            <a:r>
              <a:rPr lang="en-US" dirty="0"/>
              <a:t> party platforms like FB and Twitter to communicate.  This is necessary and extremely valuable for certain audiences and in certain situations.  However…</a:t>
            </a:r>
          </a:p>
          <a:p>
            <a:endParaRPr lang="en-US" dirty="0"/>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2923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701040" y="4415790"/>
            <a:ext cx="5608320" cy="4183380"/>
          </a:xfrm>
          <a:prstGeom prst="rect">
            <a:avLst/>
          </a:prstGeom>
          <a:noFill/>
          <a:ln>
            <a:noFill/>
          </a:ln>
        </p:spPr>
        <p:txBody>
          <a:bodyPr wrap="square" lIns="93162" tIns="46568" rIns="93162" bIns="46568" anchor="t" anchorCtr="0">
            <a:noAutofit/>
          </a:bodyPr>
          <a:lstStyle/>
          <a:p>
            <a:r>
              <a:rPr lang="en-US" dirty="0"/>
              <a:t>Google Analytics is simply a tool to</a:t>
            </a:r>
            <a:r>
              <a:rPr lang="en-US" baseline="0" dirty="0"/>
              <a:t> objectively quantify the reach of our web presence.  Its value within our agency is closely linked to the value of our web presence.  If our web pages are an important medium for communicating our observations, forecasts, watches and warnings, then it follows that we’d want to try to measure the effectiveness of this communication method.</a:t>
            </a:r>
            <a:endParaRPr lang="en-US" dirty="0"/>
          </a:p>
          <a:p>
            <a:endParaRPr lang="en-US" dirty="0"/>
          </a:p>
          <a:p>
            <a:r>
              <a:rPr lang="en-US" dirty="0"/>
              <a:t>I’m a vocal proponent of our web pages.  I believe</a:t>
            </a:r>
            <a:r>
              <a:rPr lang="en-US" baseline="0" dirty="0"/>
              <a:t> they have both internal an external utility.  Internally, we create weather and climate-related tools and platforms for collaboration.  Externally, we have the unique opportunity to communicate directly with public and partners on content we control, without the filter of 3</a:t>
            </a:r>
            <a:r>
              <a:rPr lang="en-US" baseline="30000" dirty="0"/>
              <a:t>rd</a:t>
            </a:r>
            <a:r>
              <a:rPr lang="en-US" baseline="0" dirty="0"/>
              <a:t> party platforms that may or may not share our exact mission and goals.  </a:t>
            </a:r>
            <a:endParaRPr lang="en-US" dirty="0"/>
          </a:p>
          <a:p>
            <a:endParaRPr lang="en-US" dirty="0"/>
          </a:p>
          <a:p>
            <a:pPr defTabSz="931774">
              <a:defRPr/>
            </a:pPr>
            <a:r>
              <a:rPr lang="en-US" i="0" dirty="0"/>
              <a:t>Since</a:t>
            </a:r>
            <a:r>
              <a:rPr lang="en-US" i="0" baseline="0" dirty="0"/>
              <a:t> GA is connected to the value of our web presence, I’ll first try to highlight the value of our web pages, both quantitatively and qualitatively.  </a:t>
            </a:r>
            <a:endParaRPr lang="en-US" i="0" dirty="0"/>
          </a:p>
          <a:p>
            <a:endParaRPr lang="en-US" dirty="0"/>
          </a:p>
        </p:txBody>
      </p:sp>
      <p:sp>
        <p:nvSpPr>
          <p:cNvPr id="99" name="Shape 99"/>
          <p:cNvSpPr txBox="1">
            <a:spLocks noGrp="1"/>
          </p:cNvSpPr>
          <p:nvPr>
            <p:ph type="sldNum" idx="12"/>
          </p:nvPr>
        </p:nvSpPr>
        <p:spPr>
          <a:xfrm>
            <a:off x="3970938" y="8829967"/>
            <a:ext cx="3037840" cy="464820"/>
          </a:xfrm>
          <a:prstGeom prst="rect">
            <a:avLst/>
          </a:prstGeom>
          <a:noFill/>
          <a:ln>
            <a:noFill/>
          </a:ln>
        </p:spPr>
        <p:txBody>
          <a:bodyPr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2090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5" name="Shape 105"/>
          <p:cNvSpPr txBox="1">
            <a:spLocks noGrp="1"/>
          </p:cNvSpPr>
          <p:nvPr>
            <p:ph type="body" idx="1"/>
          </p:nvPr>
        </p:nvSpPr>
        <p:spPr>
          <a:xfrm>
            <a:off x="701040" y="4415790"/>
            <a:ext cx="5608320" cy="4183380"/>
          </a:xfrm>
          <a:prstGeom prst="rect">
            <a:avLst/>
          </a:prstGeom>
          <a:noFill/>
          <a:ln>
            <a:noFill/>
          </a:ln>
        </p:spPr>
        <p:txBody>
          <a:bodyPr wrap="square" lIns="93162" tIns="46568" rIns="93162" bIns="46568" anchor="t" anchorCtr="0">
            <a:noAutofit/>
          </a:bodyPr>
          <a:lstStyle/>
          <a:p>
            <a:r>
              <a:rPr lang="en-US" dirty="0"/>
              <a:t>In the 6 days before Hurricane Irma made landfall in Florida, there</a:t>
            </a:r>
            <a:r>
              <a:rPr lang="en-US" baseline="0" dirty="0"/>
              <a:t> were over 6 and a half million web page visits from partner agencies. </a:t>
            </a:r>
            <a:endParaRPr lang="en-US" dirty="0"/>
          </a:p>
          <a:p>
            <a:endParaRPr lang="en-US" dirty="0"/>
          </a:p>
          <a:p>
            <a:r>
              <a:rPr lang="en-US" dirty="0"/>
              <a:t>Core partners were actively seeking weather information at a rate of 900 times per minute.</a:t>
            </a:r>
          </a:p>
          <a:p>
            <a:endParaRPr lang="en-US" dirty="0"/>
          </a:p>
          <a:p>
            <a:r>
              <a:rPr lang="en-US" dirty="0"/>
              <a:t>The partners looking most at our web pages during this time included the Navy, FAA, Army, the VA, the State of Florida, and the US Coast Guard.</a:t>
            </a:r>
          </a:p>
          <a:p>
            <a:endParaRPr lang="en-US" dirty="0"/>
          </a:p>
          <a:p>
            <a:r>
              <a:rPr lang="en-US" dirty="0"/>
              <a:t>The US Coast Guard viewed NWS and NOAA web pages 55,000 times in the 6 days ahead for Irma’s landfall.  </a:t>
            </a:r>
          </a:p>
        </p:txBody>
      </p:sp>
      <p:sp>
        <p:nvSpPr>
          <p:cNvPr id="106" name="Shape 106"/>
          <p:cNvSpPr txBox="1">
            <a:spLocks noGrp="1"/>
          </p:cNvSpPr>
          <p:nvPr>
            <p:ph type="sldNum" idx="12"/>
          </p:nvPr>
        </p:nvSpPr>
        <p:spPr>
          <a:xfrm>
            <a:off x="3970938" y="8829967"/>
            <a:ext cx="3037840" cy="464820"/>
          </a:xfrm>
          <a:prstGeom prst="rect">
            <a:avLst/>
          </a:prstGeom>
          <a:noFill/>
          <a:ln>
            <a:noFill/>
          </a:ln>
        </p:spPr>
        <p:txBody>
          <a:bodyPr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some qualitative measurements for the value of our web presence.  I gave Brett Smith a call a few weeks ago to check with him on our web pages.  I’ve never talked to him before about this, but he’s a weather-savvy partner, so I thought he might have some insight.  Here’s what he said.</a:t>
            </a:r>
            <a:endParaRPr lang="en-US" dirty="0"/>
          </a:p>
          <a:p>
            <a:endParaRPr lang="en-US" dirty="0"/>
          </a:p>
          <a:p>
            <a:r>
              <a:rPr lang="en-US" dirty="0"/>
              <a:t>During the offseason, Brett comes into his office in the morning and opens up 6</a:t>
            </a:r>
            <a:r>
              <a:rPr lang="en-US" baseline="0" dirty="0"/>
              <a:t> websites immediately.  One of them is the NWS Medford home page.  His routine is to look up multiple point-and-click forecasts, sometimes viewing the hourly weather graphs.  He reads the forecast discussions regularly.  </a:t>
            </a:r>
          </a:p>
          <a:p>
            <a:endParaRPr lang="en-US" baseline="0" dirty="0"/>
          </a:p>
          <a:p>
            <a:r>
              <a:rPr lang="en-US" baseline="0" dirty="0"/>
              <a:t>During fire season, Brett’s usage of the web presence increases.  He keeps an eye on observations via the detailed hazards viewer website.  Sometimes the information he finds on our web presence prompts him to make a phone call to the office for additional details. </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0427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a:t>
            </a:r>
          </a:p>
          <a:p>
            <a:endParaRPr lang="en-US" dirty="0"/>
          </a:p>
          <a:p>
            <a:r>
              <a:rPr lang="en-US" dirty="0"/>
              <a:t>So lets’ take a look at the data.  I’m going to dig into real-time data today</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0700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time data…then to events</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8525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to download…pdf</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321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Next…some summary statistics </a:t>
            </a:r>
            <a:r>
              <a:rPr lang="en-US"/>
              <a:t>about that day.</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4525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SPC data studio…May 17-21</a:t>
            </a:r>
          </a:p>
          <a:p>
            <a:endParaRPr lang="en-US" dirty="0"/>
          </a:p>
          <a:p>
            <a:r>
              <a:rPr lang="en-US" dirty="0"/>
              <a:t>Quick glimpse at pageviews, partner agencies, devices, and internal NOAA usage of products</a:t>
            </a:r>
          </a:p>
          <a:p>
            <a:r>
              <a:rPr lang="en-US" dirty="0"/>
              <a:t>	--Where’s HREF viewer…advertised enough?</a:t>
            </a:r>
          </a:p>
          <a:p>
            <a:endParaRPr lang="en-US" dirty="0"/>
          </a:p>
          <a:p>
            <a:r>
              <a:rPr lang="en-US" dirty="0"/>
              <a:t>Data studio is great for the big picture and if for details when you have hundreds of thousands of visitors per month.  However, when you have millions of visitors like SPC, and you want to dig into what partner agencies are visiting that site the most, I recommend unsampled reports.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0624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3" name="Shape 23"/>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9" name="Shape 29"/>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5" name="Shape 35"/>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2" name="Shape 42"/>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1" name="Shape 51"/>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1000"/>
            <a:lum bright="70000" contrast="-70000"/>
          </a:blip>
          <a:srcRect/>
          <a:tile tx="0" ty="0" sx="100000" sy="100000" flip="none" algn="tl"/>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4" name="Picture 2" descr="Image result for google analytics">
            <a:extLst>
              <a:ext uri="{FF2B5EF4-FFF2-40B4-BE49-F238E27FC236}">
                <a16:creationId xmlns:a16="http://schemas.microsoft.com/office/drawing/2014/main" id="{486A9D14-A168-4130-8695-96B4BD73C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33675" cy="1230593"/>
          </a:xfrm>
          <a:prstGeom prst="rect">
            <a:avLst/>
          </a:prstGeom>
          <a:noFill/>
          <a:extLst>
            <a:ext uri="{909E8E84-426E-40DD-AFC4-6F175D3DCCD1}">
              <a14:hiddenFill xmlns:a14="http://schemas.microsoft.com/office/drawing/2010/main">
                <a:solidFill>
                  <a:srgbClr val="FFFFFF"/>
                </a:solidFill>
              </a14:hiddenFill>
            </a:ext>
          </a:extLst>
        </p:spPr>
      </p:pic>
      <p:sp>
        <p:nvSpPr>
          <p:cNvPr id="8" name="Shape 111">
            <a:extLst>
              <a:ext uri="{FF2B5EF4-FFF2-40B4-BE49-F238E27FC236}">
                <a16:creationId xmlns:a16="http://schemas.microsoft.com/office/drawing/2014/main" id="{EA7895C1-15D4-4B4F-B10A-43F6CF2072DC}"/>
              </a:ext>
            </a:extLst>
          </p:cNvPr>
          <p:cNvSpPr txBox="1"/>
          <p:nvPr/>
        </p:nvSpPr>
        <p:spPr>
          <a:xfrm>
            <a:off x="5562600" y="178150"/>
            <a:ext cx="3505200" cy="812450"/>
          </a:xfrm>
          <a:prstGeom prst="rect">
            <a:avLst/>
          </a:prstGeom>
          <a:noFill/>
          <a:ln>
            <a:noFill/>
          </a:ln>
        </p:spPr>
        <p:txBody>
          <a:bodyPr wrap="square" lIns="91425" tIns="45700" rIns="91425" bIns="45700" anchor="ctr" anchorCtr="0">
            <a:noAutofit/>
          </a:bodyPr>
          <a:lstStyle/>
          <a:p>
            <a:pPr marL="0" marR="0" lvl="0" indent="-558800" algn="l" rtl="0">
              <a:spcBef>
                <a:spcPts val="0"/>
              </a:spcBef>
              <a:spcAft>
                <a:spcPts val="0"/>
              </a:spcAft>
              <a:buClr>
                <a:srgbClr val="D8D8D8"/>
              </a:buClr>
              <a:buSzPts val="8800"/>
              <a:buFont typeface="Cabin"/>
              <a:buNone/>
            </a:pPr>
            <a:r>
              <a:rPr lang="en-US" sz="3200" dirty="0">
                <a:solidFill>
                  <a:schemeClr val="tx1">
                    <a:lumMod val="50000"/>
                    <a:lumOff val="50000"/>
                  </a:schemeClr>
                </a:solidFill>
                <a:latin typeface="Gill Sans MT" panose="020B0502020104020203" pitchFamily="34" charset="0"/>
                <a:ea typeface="Cabin"/>
                <a:cs typeface="Cabin"/>
                <a:sym typeface="Cabin"/>
              </a:rPr>
              <a:t>Noel “Shad” Keene</a:t>
            </a:r>
          </a:p>
          <a:p>
            <a:pPr marL="0" marR="0" lvl="0" indent="-558800" algn="l" rtl="0">
              <a:spcBef>
                <a:spcPts val="0"/>
              </a:spcBef>
              <a:spcAft>
                <a:spcPts val="0"/>
              </a:spcAft>
              <a:buClr>
                <a:srgbClr val="D8D8D8"/>
              </a:buClr>
              <a:buSzPts val="8800"/>
              <a:buFont typeface="Cabin"/>
              <a:buNone/>
            </a:pPr>
            <a:r>
              <a:rPr lang="en-US" sz="3200" i="0" u="none" strike="noStrike" cap="none" dirty="0">
                <a:solidFill>
                  <a:schemeClr val="tx1">
                    <a:lumMod val="50000"/>
                    <a:lumOff val="50000"/>
                  </a:schemeClr>
                </a:solidFill>
                <a:latin typeface="Gill Sans MT" panose="020B0502020104020203" pitchFamily="34" charset="0"/>
                <a:ea typeface="Cabin"/>
                <a:cs typeface="Cabin"/>
                <a:sym typeface="Cabin"/>
              </a:rPr>
              <a:t>WFO Medford, OR</a:t>
            </a:r>
          </a:p>
        </p:txBody>
      </p:sp>
      <p:sp>
        <p:nvSpPr>
          <p:cNvPr id="9" name="Shape 111">
            <a:extLst>
              <a:ext uri="{FF2B5EF4-FFF2-40B4-BE49-F238E27FC236}">
                <a16:creationId xmlns:a16="http://schemas.microsoft.com/office/drawing/2014/main" id="{5AFE4EF0-A08D-420D-9F4A-E4A8B092E18F}"/>
              </a:ext>
            </a:extLst>
          </p:cNvPr>
          <p:cNvSpPr txBox="1"/>
          <p:nvPr/>
        </p:nvSpPr>
        <p:spPr>
          <a:xfrm>
            <a:off x="1371600" y="1371600"/>
            <a:ext cx="6400800" cy="5410200"/>
          </a:xfrm>
          <a:prstGeom prst="rect">
            <a:avLst/>
          </a:prstGeom>
          <a:noFill/>
          <a:ln>
            <a:noFill/>
          </a:ln>
        </p:spPr>
        <p:txBody>
          <a:bodyPr wrap="square" lIns="91425" tIns="45700" rIns="91425" bIns="45700" anchor="ctr" anchorCtr="0">
            <a:noAutofit/>
          </a:bodyPr>
          <a:lstStyle/>
          <a:p>
            <a:pPr marL="0" marR="0" lvl="0" indent="-558800" algn="ctr" rtl="0">
              <a:spcBef>
                <a:spcPts val="0"/>
              </a:spcBef>
              <a:spcAft>
                <a:spcPts val="0"/>
              </a:spcAft>
              <a:buClr>
                <a:srgbClr val="D8D8D8"/>
              </a:buClr>
              <a:buSzPts val="8800"/>
              <a:buFont typeface="Cabin"/>
              <a:buNone/>
            </a:pPr>
            <a:r>
              <a:rPr lang="en-US" sz="3200" dirty="0">
                <a:solidFill>
                  <a:schemeClr val="tx1">
                    <a:lumMod val="50000"/>
                    <a:lumOff val="50000"/>
                  </a:schemeClr>
                </a:solidFill>
                <a:latin typeface="Gill Sans MT" panose="020B0502020104020203" pitchFamily="34" charset="0"/>
                <a:ea typeface="Cabin"/>
                <a:cs typeface="Cabin"/>
                <a:sym typeface="Cabin"/>
              </a:rPr>
              <a:t>Who cares about our web presence?</a:t>
            </a:r>
          </a:p>
          <a:p>
            <a:pPr marL="0" marR="0" lvl="0" indent="-558800" algn="ctr" rtl="0">
              <a:spcBef>
                <a:spcPts val="0"/>
              </a:spcBef>
              <a:spcAft>
                <a:spcPts val="0"/>
              </a:spcAft>
              <a:buClr>
                <a:srgbClr val="D8D8D8"/>
              </a:buClr>
              <a:buSzPts val="8800"/>
              <a:buFont typeface="Cabin"/>
              <a:buNone/>
            </a:pPr>
            <a:endParaRPr lang="en-US" sz="3200" i="0" u="none" strike="noStrike" cap="none" dirty="0">
              <a:solidFill>
                <a:schemeClr val="tx1">
                  <a:lumMod val="50000"/>
                  <a:lumOff val="50000"/>
                </a:schemeClr>
              </a:solidFill>
              <a:latin typeface="Gill Sans MT" panose="020B0502020104020203" pitchFamily="34" charset="0"/>
              <a:ea typeface="Cabin"/>
              <a:cs typeface="Cabin"/>
              <a:sym typeface="Cabin"/>
            </a:endParaRPr>
          </a:p>
          <a:p>
            <a:pPr marL="0" marR="0" lvl="0" indent="-558800" algn="ctr" rtl="0">
              <a:spcBef>
                <a:spcPts val="0"/>
              </a:spcBef>
              <a:spcAft>
                <a:spcPts val="0"/>
              </a:spcAft>
              <a:buClr>
                <a:srgbClr val="D8D8D8"/>
              </a:buClr>
              <a:buSzPts val="8800"/>
              <a:buFont typeface="Cabin"/>
              <a:buNone/>
            </a:pPr>
            <a:r>
              <a:rPr lang="en-US" sz="3200" dirty="0">
                <a:solidFill>
                  <a:schemeClr val="tx1">
                    <a:lumMod val="50000"/>
                    <a:lumOff val="50000"/>
                  </a:schemeClr>
                </a:solidFill>
                <a:latin typeface="Gill Sans MT" panose="020B0502020104020203" pitchFamily="34" charset="0"/>
                <a:ea typeface="Cabin"/>
                <a:cs typeface="Cabin"/>
                <a:sym typeface="Cabin"/>
              </a:rPr>
              <a:t>What data?</a:t>
            </a:r>
          </a:p>
          <a:p>
            <a:pPr marL="0" marR="0" lvl="0" indent="-558800" algn="ctr" rtl="0">
              <a:spcBef>
                <a:spcPts val="0"/>
              </a:spcBef>
              <a:spcAft>
                <a:spcPts val="0"/>
              </a:spcAft>
              <a:buClr>
                <a:srgbClr val="D8D8D8"/>
              </a:buClr>
              <a:buSzPts val="8800"/>
              <a:buFont typeface="Cabin"/>
              <a:buNone/>
            </a:pPr>
            <a:endParaRPr lang="en-US" sz="3200" dirty="0">
              <a:solidFill>
                <a:schemeClr val="tx1">
                  <a:lumMod val="50000"/>
                  <a:lumOff val="50000"/>
                </a:schemeClr>
              </a:solidFill>
              <a:latin typeface="Gill Sans MT" panose="020B0502020104020203" pitchFamily="34" charset="0"/>
              <a:ea typeface="Cabin"/>
              <a:cs typeface="Cabin"/>
              <a:sym typeface="Cabin"/>
            </a:endParaRPr>
          </a:p>
          <a:p>
            <a:pPr marL="0" marR="0" lvl="0" indent="-558800" algn="ctr" rtl="0">
              <a:spcBef>
                <a:spcPts val="0"/>
              </a:spcBef>
              <a:spcAft>
                <a:spcPts val="0"/>
              </a:spcAft>
              <a:buClr>
                <a:srgbClr val="D8D8D8"/>
              </a:buClr>
              <a:buSzPts val="8800"/>
              <a:buFont typeface="Cabin"/>
              <a:buNone/>
            </a:pPr>
            <a:r>
              <a:rPr lang="en-US" sz="3200" dirty="0">
                <a:solidFill>
                  <a:schemeClr val="tx1">
                    <a:lumMod val="50000"/>
                    <a:lumOff val="50000"/>
                  </a:schemeClr>
                </a:solidFill>
                <a:latin typeface="Gill Sans MT" panose="020B0502020104020203" pitchFamily="34" charset="0"/>
                <a:ea typeface="Cabin"/>
                <a:cs typeface="Cabin"/>
                <a:sym typeface="Cabin"/>
              </a:rPr>
              <a:t>Data Studio Reports</a:t>
            </a:r>
          </a:p>
          <a:p>
            <a:pPr marL="0" marR="0" lvl="0" indent="-558800" algn="ctr" rtl="0">
              <a:spcBef>
                <a:spcPts val="0"/>
              </a:spcBef>
              <a:spcAft>
                <a:spcPts val="0"/>
              </a:spcAft>
              <a:buClr>
                <a:srgbClr val="D8D8D8"/>
              </a:buClr>
              <a:buSzPts val="8800"/>
              <a:buFont typeface="Cabin"/>
              <a:buNone/>
            </a:pPr>
            <a:endParaRPr lang="en-US" sz="3200" dirty="0">
              <a:solidFill>
                <a:schemeClr val="tx1">
                  <a:lumMod val="50000"/>
                  <a:lumOff val="50000"/>
                </a:schemeClr>
              </a:solidFill>
              <a:latin typeface="Gill Sans MT" panose="020B0502020104020203" pitchFamily="34" charset="0"/>
              <a:ea typeface="Cabin"/>
              <a:cs typeface="Cabin"/>
              <a:sym typeface="Cabin"/>
            </a:endParaRPr>
          </a:p>
          <a:p>
            <a:pPr marL="0" marR="0" lvl="0" indent="-558800" algn="ctr" rtl="0">
              <a:spcBef>
                <a:spcPts val="0"/>
              </a:spcBef>
              <a:spcAft>
                <a:spcPts val="0"/>
              </a:spcAft>
              <a:buClr>
                <a:srgbClr val="D8D8D8"/>
              </a:buClr>
              <a:buSzPts val="8800"/>
              <a:buFont typeface="Cabin"/>
              <a:buNone/>
            </a:pPr>
            <a:r>
              <a:rPr lang="en-US" sz="3200" dirty="0">
                <a:solidFill>
                  <a:schemeClr val="tx1">
                    <a:lumMod val="50000"/>
                    <a:lumOff val="50000"/>
                  </a:schemeClr>
                </a:solidFill>
                <a:latin typeface="Gill Sans MT" panose="020B0502020104020203" pitchFamily="34" charset="0"/>
                <a:ea typeface="Cabin"/>
                <a:cs typeface="Cabin"/>
                <a:sym typeface="Cabin"/>
              </a:rPr>
              <a:t>Enhancing IDSS</a:t>
            </a:r>
          </a:p>
          <a:p>
            <a:pPr marL="0" marR="0" lvl="0" indent="-558800" algn="ctr" rtl="0">
              <a:spcBef>
                <a:spcPts val="0"/>
              </a:spcBef>
              <a:spcAft>
                <a:spcPts val="0"/>
              </a:spcAft>
              <a:buClr>
                <a:srgbClr val="D8D8D8"/>
              </a:buClr>
              <a:buSzPts val="8800"/>
              <a:buFont typeface="Cabin"/>
              <a:buNone/>
            </a:pPr>
            <a:endParaRPr lang="en-US" sz="3200" dirty="0">
              <a:solidFill>
                <a:schemeClr val="tx1">
                  <a:lumMod val="50000"/>
                  <a:lumOff val="50000"/>
                </a:schemeClr>
              </a:solidFill>
              <a:latin typeface="Gill Sans MT" panose="020B0502020104020203" pitchFamily="34" charset="0"/>
              <a:ea typeface="Cabin"/>
              <a:cs typeface="Cabin"/>
              <a:sym typeface="Cabin"/>
            </a:endParaRPr>
          </a:p>
          <a:p>
            <a:pPr marL="0" marR="0" lvl="0" indent="-558800" algn="ctr" rtl="0">
              <a:spcBef>
                <a:spcPts val="0"/>
              </a:spcBef>
              <a:spcAft>
                <a:spcPts val="0"/>
              </a:spcAft>
              <a:buClr>
                <a:srgbClr val="D8D8D8"/>
              </a:buClr>
              <a:buSzPts val="8800"/>
              <a:buFont typeface="Cabin"/>
              <a:buNone/>
            </a:pPr>
            <a:r>
              <a:rPr lang="en-US" sz="3200" dirty="0">
                <a:solidFill>
                  <a:schemeClr val="tx1">
                    <a:lumMod val="50000"/>
                    <a:lumOff val="50000"/>
                  </a:schemeClr>
                </a:solidFill>
                <a:latin typeface="Gill Sans MT" panose="020B0502020104020203" pitchFamily="34" charset="0"/>
                <a:ea typeface="Cabin"/>
                <a:cs typeface="Cabin"/>
                <a:sym typeface="Cabin"/>
              </a:rPr>
              <a:t>80/20 Rule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8D518CF-9338-46AC-BCE5-A9597F2E21A1}"/>
              </a:ext>
            </a:extLst>
          </p:cNvPr>
          <p:cNvSpPr txBox="1"/>
          <p:nvPr/>
        </p:nvSpPr>
        <p:spPr>
          <a:xfrm>
            <a:off x="76200" y="152400"/>
            <a:ext cx="8991599" cy="707886"/>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RPr/>
            </a:defPPr>
            <a:lvl1pPr marL="0" indent="0" algn="ctr">
              <a:buClr>
                <a:schemeClr val="dk1"/>
              </a:buClr>
              <a:buSzPts val="4000"/>
              <a:buFont typeface="Calibri"/>
              <a:defRPr sz="3600" b="1">
                <a:solidFill>
                  <a:schemeClr val="tx1">
                    <a:lumMod val="50000"/>
                    <a:lumOff val="50000"/>
                  </a:schemeClr>
                </a:solidFill>
                <a:latin typeface="Calibri"/>
                <a:ea typeface="Calibri"/>
                <a:cs typeface="Calibri"/>
              </a:defRPr>
            </a:lvl1pPr>
            <a:lvl2pPr indent="0">
              <a:buSzPts val="1400"/>
              <a:defRPr sz="1800"/>
            </a:lvl2pPr>
            <a:lvl3pPr indent="0">
              <a:buSzPts val="1400"/>
              <a:defRPr sz="1800"/>
            </a:lvl3pPr>
            <a:lvl4pPr indent="0">
              <a:buSzPts val="1400"/>
              <a:defRPr sz="1800"/>
            </a:lvl4pPr>
            <a:lvl5pPr indent="0">
              <a:buSzPts val="1400"/>
              <a:defRPr sz="1800"/>
            </a:lvl5pPr>
            <a:lvl6pPr indent="0">
              <a:buSzPts val="1400"/>
              <a:defRPr sz="1800"/>
            </a:lvl6pPr>
            <a:lvl7pPr indent="0">
              <a:buSzPts val="1400"/>
              <a:defRPr sz="1800"/>
            </a:lvl7pPr>
            <a:lvl8pPr indent="0">
              <a:buSzPts val="1400"/>
              <a:defRPr sz="1800"/>
            </a:lvl8pPr>
            <a:lvl9pPr indent="0">
              <a:buSzPts val="1400"/>
              <a:defRPr sz="1800"/>
            </a:lvl9pPr>
          </a:lstStyle>
          <a:p>
            <a:r>
              <a:rPr lang="en-US" dirty="0"/>
              <a:t>Situation Reports: EAX, ICT, TOP, LSX</a:t>
            </a:r>
          </a:p>
        </p:txBody>
      </p:sp>
      <p:pic>
        <p:nvPicPr>
          <p:cNvPr id="3" name="Picture 2">
            <a:extLst>
              <a:ext uri="{FF2B5EF4-FFF2-40B4-BE49-F238E27FC236}">
                <a16:creationId xmlns:a16="http://schemas.microsoft.com/office/drawing/2014/main" id="{FFDDACAA-FB4D-4038-B8E1-3E8F9932D9AC}"/>
              </a:ext>
            </a:extLst>
          </p:cNvPr>
          <p:cNvPicPr>
            <a:picLocks noChangeAspect="1"/>
          </p:cNvPicPr>
          <p:nvPr/>
        </p:nvPicPr>
        <p:blipFill>
          <a:blip r:embed="rId2"/>
          <a:stretch>
            <a:fillRect/>
          </a:stretch>
        </p:blipFill>
        <p:spPr>
          <a:xfrm>
            <a:off x="755680" y="990600"/>
            <a:ext cx="7632640" cy="5311821"/>
          </a:xfrm>
          <a:prstGeom prst="rect">
            <a:avLst/>
          </a:prstGeom>
        </p:spPr>
      </p:pic>
    </p:spTree>
    <p:extLst>
      <p:ext uri="{BB962C8B-B14F-4D97-AF65-F5344CB8AC3E}">
        <p14:creationId xmlns:p14="http://schemas.microsoft.com/office/powerpoint/2010/main" val="3178422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7EC0C-83A9-41AB-85D1-C9D7640BD3E3}"/>
              </a:ext>
            </a:extLst>
          </p:cNvPr>
          <p:cNvPicPr>
            <a:picLocks noChangeAspect="1"/>
          </p:cNvPicPr>
          <p:nvPr/>
        </p:nvPicPr>
        <p:blipFill>
          <a:blip r:embed="rId2"/>
          <a:stretch>
            <a:fillRect/>
          </a:stretch>
        </p:blipFill>
        <p:spPr>
          <a:xfrm>
            <a:off x="685800" y="766762"/>
            <a:ext cx="7772400" cy="5324475"/>
          </a:xfrm>
          <a:prstGeom prst="rect">
            <a:avLst/>
          </a:prstGeom>
        </p:spPr>
      </p:pic>
      <p:sp>
        <p:nvSpPr>
          <p:cNvPr id="3" name="TextBox 2">
            <a:extLst>
              <a:ext uri="{FF2B5EF4-FFF2-40B4-BE49-F238E27FC236}">
                <a16:creationId xmlns:a16="http://schemas.microsoft.com/office/drawing/2014/main" id="{7D2D8A16-C1C6-4D5B-B4EB-7A3F44532941}"/>
              </a:ext>
            </a:extLst>
          </p:cNvPr>
          <p:cNvSpPr txBox="1"/>
          <p:nvPr/>
        </p:nvSpPr>
        <p:spPr>
          <a:xfrm>
            <a:off x="4814832" y="2881368"/>
            <a:ext cx="554960" cy="307777"/>
          </a:xfrm>
          <a:prstGeom prst="rect">
            <a:avLst/>
          </a:prstGeom>
          <a:noFill/>
        </p:spPr>
        <p:txBody>
          <a:bodyPr wrap="none" rtlCol="0">
            <a:spAutoFit/>
          </a:bodyPr>
          <a:lstStyle>
            <a:defPPr marR="0" lvl="0" algn="l" rtl="0">
              <a:lnSpc>
                <a:spcPct val="100000"/>
              </a:lnSpc>
              <a:spcBef>
                <a:spcPts val="0"/>
              </a:spcBef>
              <a:spcAft>
                <a:spcPts val="0"/>
              </a:spcAft>
            </a:defPPr>
          </a:lstStyle>
          <a:p>
            <a:r>
              <a:rPr lang="en-US" dirty="0"/>
              <a:t>EAX</a:t>
            </a:r>
          </a:p>
        </p:txBody>
      </p:sp>
      <p:sp>
        <p:nvSpPr>
          <p:cNvPr id="4" name="TextBox 3">
            <a:extLst>
              <a:ext uri="{FF2B5EF4-FFF2-40B4-BE49-F238E27FC236}">
                <a16:creationId xmlns:a16="http://schemas.microsoft.com/office/drawing/2014/main" id="{884C333B-528C-46C3-85BA-6DDCE69D5EFA}"/>
              </a:ext>
            </a:extLst>
          </p:cNvPr>
          <p:cNvSpPr txBox="1"/>
          <p:nvPr/>
        </p:nvSpPr>
        <p:spPr>
          <a:xfrm>
            <a:off x="5236240" y="3048000"/>
            <a:ext cx="534121" cy="307777"/>
          </a:xfrm>
          <a:prstGeom prst="rect">
            <a:avLst/>
          </a:prstGeom>
          <a:noFill/>
        </p:spPr>
        <p:txBody>
          <a:bodyPr wrap="none" rtlCol="0">
            <a:spAutoFit/>
          </a:bodyPr>
          <a:lstStyle/>
          <a:p>
            <a:r>
              <a:rPr lang="en-US" dirty="0"/>
              <a:t>LSX</a:t>
            </a:r>
          </a:p>
        </p:txBody>
      </p:sp>
      <p:sp>
        <p:nvSpPr>
          <p:cNvPr id="5" name="TextBox 4">
            <a:extLst>
              <a:ext uri="{FF2B5EF4-FFF2-40B4-BE49-F238E27FC236}">
                <a16:creationId xmlns:a16="http://schemas.microsoft.com/office/drawing/2014/main" id="{908ADB82-4102-4CC1-A86D-96031C38EE14}"/>
              </a:ext>
            </a:extLst>
          </p:cNvPr>
          <p:cNvSpPr txBox="1"/>
          <p:nvPr/>
        </p:nvSpPr>
        <p:spPr>
          <a:xfrm>
            <a:off x="4399504" y="3027904"/>
            <a:ext cx="553357" cy="307777"/>
          </a:xfrm>
          <a:prstGeom prst="rect">
            <a:avLst/>
          </a:prstGeom>
          <a:noFill/>
        </p:spPr>
        <p:txBody>
          <a:bodyPr wrap="none" rtlCol="0">
            <a:spAutoFit/>
          </a:bodyPr>
          <a:lstStyle/>
          <a:p>
            <a:r>
              <a:rPr lang="en-US" dirty="0"/>
              <a:t>TOP</a:t>
            </a:r>
          </a:p>
        </p:txBody>
      </p:sp>
      <p:sp>
        <p:nvSpPr>
          <p:cNvPr id="6" name="TextBox 5">
            <a:extLst>
              <a:ext uri="{FF2B5EF4-FFF2-40B4-BE49-F238E27FC236}">
                <a16:creationId xmlns:a16="http://schemas.microsoft.com/office/drawing/2014/main" id="{FD4027CA-39F0-43B3-BDF5-C6A4A034EDEB}"/>
              </a:ext>
            </a:extLst>
          </p:cNvPr>
          <p:cNvSpPr txBox="1"/>
          <p:nvPr/>
        </p:nvSpPr>
        <p:spPr>
          <a:xfrm>
            <a:off x="4413736" y="3349823"/>
            <a:ext cx="473206" cy="307777"/>
          </a:xfrm>
          <a:prstGeom prst="rect">
            <a:avLst/>
          </a:prstGeom>
          <a:noFill/>
        </p:spPr>
        <p:txBody>
          <a:bodyPr wrap="none" rtlCol="0">
            <a:spAutoFit/>
          </a:bodyPr>
          <a:lstStyle/>
          <a:p>
            <a:r>
              <a:rPr lang="en-US" dirty="0"/>
              <a:t>ICT</a:t>
            </a:r>
          </a:p>
        </p:txBody>
      </p:sp>
      <p:sp>
        <p:nvSpPr>
          <p:cNvPr id="7" name="TextBox 6">
            <a:extLst>
              <a:ext uri="{FF2B5EF4-FFF2-40B4-BE49-F238E27FC236}">
                <a16:creationId xmlns:a16="http://schemas.microsoft.com/office/drawing/2014/main" id="{A9735B50-B59D-48E4-BB7E-2BED66021133}"/>
              </a:ext>
            </a:extLst>
          </p:cNvPr>
          <p:cNvSpPr txBox="1"/>
          <p:nvPr/>
        </p:nvSpPr>
        <p:spPr>
          <a:xfrm>
            <a:off x="5089394" y="3807023"/>
            <a:ext cx="532518" cy="307777"/>
          </a:xfrm>
          <a:prstGeom prst="rect">
            <a:avLst/>
          </a:prstGeom>
          <a:noFill/>
        </p:spPr>
        <p:txBody>
          <a:bodyPr wrap="none" rtlCol="0">
            <a:spAutoFit/>
          </a:bodyPr>
          <a:lstStyle>
            <a:defPPr marR="0" lvl="0" algn="l" rtl="0">
              <a:lnSpc>
                <a:spcPct val="100000"/>
              </a:lnSpc>
              <a:spcBef>
                <a:spcPts val="0"/>
              </a:spcBef>
              <a:spcAft>
                <a:spcPts val="0"/>
              </a:spcAft>
            </a:defPPr>
          </a:lstStyle>
          <a:p>
            <a:r>
              <a:rPr lang="en-US" dirty="0"/>
              <a:t>LZK</a:t>
            </a:r>
          </a:p>
        </p:txBody>
      </p:sp>
    </p:spTree>
    <p:extLst>
      <p:ext uri="{BB962C8B-B14F-4D97-AF65-F5344CB8AC3E}">
        <p14:creationId xmlns:p14="http://schemas.microsoft.com/office/powerpoint/2010/main" val="413372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E51C63-709B-4049-908F-20A9180B3566}"/>
              </a:ext>
            </a:extLst>
          </p:cNvPr>
          <p:cNvPicPr>
            <a:picLocks noChangeAspect="1"/>
          </p:cNvPicPr>
          <p:nvPr/>
        </p:nvPicPr>
        <p:blipFill>
          <a:blip r:embed="rId2"/>
          <a:stretch>
            <a:fillRect/>
          </a:stretch>
        </p:blipFill>
        <p:spPr>
          <a:xfrm>
            <a:off x="956760" y="0"/>
            <a:ext cx="7230479" cy="6858000"/>
          </a:xfrm>
          <a:prstGeom prst="rect">
            <a:avLst/>
          </a:prstGeom>
        </p:spPr>
      </p:pic>
    </p:spTree>
    <p:extLst>
      <p:ext uri="{BB962C8B-B14F-4D97-AF65-F5344CB8AC3E}">
        <p14:creationId xmlns:p14="http://schemas.microsoft.com/office/powerpoint/2010/main" val="1981077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072DB4-E1C5-4843-806A-B19DC9F20F03}"/>
              </a:ext>
            </a:extLst>
          </p:cNvPr>
          <p:cNvPicPr>
            <a:picLocks noChangeAspect="1"/>
          </p:cNvPicPr>
          <p:nvPr/>
        </p:nvPicPr>
        <p:blipFill>
          <a:blip r:embed="rId2"/>
          <a:stretch>
            <a:fillRect/>
          </a:stretch>
        </p:blipFill>
        <p:spPr>
          <a:xfrm>
            <a:off x="452437" y="585787"/>
            <a:ext cx="8239125" cy="5686425"/>
          </a:xfrm>
          <a:prstGeom prst="rect">
            <a:avLst/>
          </a:prstGeom>
        </p:spPr>
      </p:pic>
    </p:spTree>
    <p:extLst>
      <p:ext uri="{BB962C8B-B14F-4D97-AF65-F5344CB8AC3E}">
        <p14:creationId xmlns:p14="http://schemas.microsoft.com/office/powerpoint/2010/main" val="2265062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5E7AF1-A9F9-4351-8714-EEEB00D70751}"/>
              </a:ext>
            </a:extLst>
          </p:cNvPr>
          <p:cNvPicPr>
            <a:picLocks noChangeAspect="1"/>
          </p:cNvPicPr>
          <p:nvPr/>
        </p:nvPicPr>
        <p:blipFill rotWithShape="1">
          <a:blip r:embed="rId2"/>
          <a:srcRect t="6666"/>
          <a:stretch/>
        </p:blipFill>
        <p:spPr>
          <a:xfrm>
            <a:off x="1891706" y="609600"/>
            <a:ext cx="5378841" cy="6245051"/>
          </a:xfrm>
          <a:prstGeom prst="rect">
            <a:avLst/>
          </a:prstGeom>
        </p:spPr>
      </p:pic>
      <p:sp>
        <p:nvSpPr>
          <p:cNvPr id="9" name="TextBox 8">
            <a:extLst>
              <a:ext uri="{FF2B5EF4-FFF2-40B4-BE49-F238E27FC236}">
                <a16:creationId xmlns:a16="http://schemas.microsoft.com/office/drawing/2014/main" id="{25E3B7D8-A508-4A3A-AAC6-160DFE27412E}"/>
              </a:ext>
            </a:extLst>
          </p:cNvPr>
          <p:cNvSpPr txBox="1"/>
          <p:nvPr/>
        </p:nvSpPr>
        <p:spPr>
          <a:xfrm>
            <a:off x="152401" y="3349"/>
            <a:ext cx="8991599" cy="707886"/>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RPr/>
            </a:defPPr>
            <a:lvl1pPr marL="0" indent="0" algn="ctr">
              <a:buClr>
                <a:schemeClr val="dk1"/>
              </a:buClr>
              <a:buSzPts val="4000"/>
              <a:buFont typeface="Calibri"/>
              <a:defRPr sz="3600" b="1">
                <a:solidFill>
                  <a:schemeClr val="tx1">
                    <a:lumMod val="50000"/>
                    <a:lumOff val="50000"/>
                  </a:schemeClr>
                </a:solidFill>
                <a:latin typeface="Calibri"/>
                <a:ea typeface="Calibri"/>
                <a:cs typeface="Calibri"/>
              </a:defRPr>
            </a:lvl1pPr>
            <a:lvl2pPr indent="0">
              <a:buSzPts val="1400"/>
              <a:defRPr sz="1800"/>
            </a:lvl2pPr>
            <a:lvl3pPr indent="0">
              <a:buSzPts val="1400"/>
              <a:defRPr sz="1800"/>
            </a:lvl3pPr>
            <a:lvl4pPr indent="0">
              <a:buSzPts val="1400"/>
              <a:defRPr sz="1800"/>
            </a:lvl4pPr>
            <a:lvl5pPr indent="0">
              <a:buSzPts val="1400"/>
              <a:defRPr sz="1800"/>
            </a:lvl5pPr>
            <a:lvl6pPr indent="0">
              <a:buSzPts val="1400"/>
              <a:defRPr sz="1800"/>
            </a:lvl6pPr>
            <a:lvl7pPr indent="0">
              <a:buSzPts val="1400"/>
              <a:defRPr sz="1800"/>
            </a:lvl7pPr>
            <a:lvl8pPr indent="0">
              <a:buSzPts val="1400"/>
              <a:defRPr sz="1800"/>
            </a:lvl8pPr>
            <a:lvl9pPr indent="0">
              <a:buSzPts val="1400"/>
              <a:defRPr sz="1800"/>
            </a:lvl9pPr>
          </a:lstStyle>
          <a:p>
            <a:r>
              <a:rPr lang="en-US" dirty="0"/>
              <a:t>Real-time data: 3pm EDT 5/18/2019</a:t>
            </a:r>
          </a:p>
        </p:txBody>
      </p:sp>
    </p:spTree>
    <p:extLst>
      <p:ext uri="{BB962C8B-B14F-4D97-AF65-F5344CB8AC3E}">
        <p14:creationId xmlns:p14="http://schemas.microsoft.com/office/powerpoint/2010/main" val="485582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ABF29B-C46C-4844-8D6B-A21232493C7E}"/>
              </a:ext>
            </a:extLst>
          </p:cNvPr>
          <p:cNvPicPr>
            <a:picLocks noChangeAspect="1"/>
          </p:cNvPicPr>
          <p:nvPr/>
        </p:nvPicPr>
        <p:blipFill>
          <a:blip r:embed="rId3"/>
          <a:stretch>
            <a:fillRect/>
          </a:stretch>
        </p:blipFill>
        <p:spPr>
          <a:xfrm>
            <a:off x="1219200" y="183016"/>
            <a:ext cx="7047855" cy="6491968"/>
          </a:xfrm>
          <a:prstGeom prst="rect">
            <a:avLst/>
          </a:prstGeom>
        </p:spPr>
      </p:pic>
    </p:spTree>
    <p:extLst>
      <p:ext uri="{BB962C8B-B14F-4D97-AF65-F5344CB8AC3E}">
        <p14:creationId xmlns:p14="http://schemas.microsoft.com/office/powerpoint/2010/main" val="3125299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632EB-6FBA-4174-A56D-DE73E4328CDF}"/>
              </a:ext>
            </a:extLst>
          </p:cNvPr>
          <p:cNvPicPr>
            <a:picLocks noChangeAspect="1"/>
          </p:cNvPicPr>
          <p:nvPr/>
        </p:nvPicPr>
        <p:blipFill>
          <a:blip r:embed="rId2"/>
          <a:stretch>
            <a:fillRect/>
          </a:stretch>
        </p:blipFill>
        <p:spPr>
          <a:xfrm>
            <a:off x="2571124" y="990599"/>
            <a:ext cx="3982075" cy="5791163"/>
          </a:xfrm>
          <a:prstGeom prst="rect">
            <a:avLst/>
          </a:prstGeom>
        </p:spPr>
      </p:pic>
      <p:sp>
        <p:nvSpPr>
          <p:cNvPr id="4" name="TextBox 3">
            <a:extLst>
              <a:ext uri="{FF2B5EF4-FFF2-40B4-BE49-F238E27FC236}">
                <a16:creationId xmlns:a16="http://schemas.microsoft.com/office/drawing/2014/main" id="{A7A98F6A-49C3-4A7C-81CD-C8CF5B729127}"/>
              </a:ext>
            </a:extLst>
          </p:cNvPr>
          <p:cNvSpPr txBox="1"/>
          <p:nvPr/>
        </p:nvSpPr>
        <p:spPr>
          <a:xfrm>
            <a:off x="1" y="0"/>
            <a:ext cx="9220199" cy="707886"/>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RPr/>
            </a:defPPr>
            <a:lvl1pPr marL="0" indent="0" algn="ctr">
              <a:buClr>
                <a:schemeClr val="dk1"/>
              </a:buClr>
              <a:buSzPts val="4000"/>
              <a:buFont typeface="Calibri"/>
              <a:defRPr sz="3600" b="1">
                <a:solidFill>
                  <a:schemeClr val="tx1">
                    <a:lumMod val="50000"/>
                    <a:lumOff val="50000"/>
                  </a:schemeClr>
                </a:solidFill>
                <a:latin typeface="Calibri"/>
                <a:ea typeface="Calibri"/>
                <a:cs typeface="Calibri"/>
              </a:defRPr>
            </a:lvl1pPr>
            <a:lvl2pPr indent="0">
              <a:buSzPts val="1400"/>
              <a:defRPr sz="1800"/>
            </a:lvl2pPr>
            <a:lvl3pPr indent="0">
              <a:buSzPts val="1400"/>
              <a:defRPr sz="1800"/>
            </a:lvl3pPr>
            <a:lvl4pPr indent="0">
              <a:buSzPts val="1400"/>
              <a:defRPr sz="1800"/>
            </a:lvl4pPr>
            <a:lvl5pPr indent="0">
              <a:buSzPts val="1400"/>
              <a:defRPr sz="1800"/>
            </a:lvl5pPr>
            <a:lvl6pPr indent="0">
              <a:buSzPts val="1400"/>
              <a:defRPr sz="1800"/>
            </a:lvl6pPr>
            <a:lvl7pPr indent="0">
              <a:buSzPts val="1400"/>
              <a:defRPr sz="1800"/>
            </a:lvl7pPr>
            <a:lvl8pPr indent="0">
              <a:buSzPts val="1400"/>
              <a:defRPr sz="1800"/>
            </a:lvl8pPr>
            <a:lvl9pPr indent="0">
              <a:buSzPts val="1400"/>
              <a:defRPr sz="1800"/>
            </a:lvl9pPr>
          </a:lstStyle>
          <a:p>
            <a:r>
              <a:rPr lang="en-US" dirty="0"/>
              <a:t>Total Situation Report Downloads May 17 2019</a:t>
            </a:r>
          </a:p>
        </p:txBody>
      </p:sp>
    </p:spTree>
    <p:extLst>
      <p:ext uri="{BB962C8B-B14F-4D97-AF65-F5344CB8AC3E}">
        <p14:creationId xmlns:p14="http://schemas.microsoft.com/office/powerpoint/2010/main" val="2401763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17067E-5C47-49C9-BDB6-CFB5F1C98A47}"/>
              </a:ext>
            </a:extLst>
          </p:cNvPr>
          <p:cNvPicPr>
            <a:picLocks noChangeAspect="1"/>
          </p:cNvPicPr>
          <p:nvPr/>
        </p:nvPicPr>
        <p:blipFill rotWithShape="1">
          <a:blip r:embed="rId2"/>
          <a:srcRect l="5548" t="6732" r="4741" b="5752"/>
          <a:stretch/>
        </p:blipFill>
        <p:spPr>
          <a:xfrm>
            <a:off x="1" y="533399"/>
            <a:ext cx="7391400" cy="5943601"/>
          </a:xfrm>
          <a:prstGeom prst="rect">
            <a:avLst/>
          </a:prstGeom>
        </p:spPr>
      </p:pic>
      <p:sp>
        <p:nvSpPr>
          <p:cNvPr id="6" name="TextBox 5">
            <a:extLst>
              <a:ext uri="{FF2B5EF4-FFF2-40B4-BE49-F238E27FC236}">
                <a16:creationId xmlns:a16="http://schemas.microsoft.com/office/drawing/2014/main" id="{6077D57F-D858-4272-BD2D-9BBDC94C559B}"/>
              </a:ext>
            </a:extLst>
          </p:cNvPr>
          <p:cNvSpPr txBox="1"/>
          <p:nvPr/>
        </p:nvSpPr>
        <p:spPr>
          <a:xfrm>
            <a:off x="7391401" y="76200"/>
            <a:ext cx="1904999" cy="403860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indent="0">
              <a:buClr>
                <a:schemeClr val="dk1"/>
              </a:buClr>
              <a:buSzPts val="4000"/>
              <a:buFont typeface="Calibri"/>
              <a:defRPr sz="4000" b="1">
                <a:solidFill>
                  <a:schemeClr val="dk1"/>
                </a:solidFill>
                <a:latin typeface="Calibri"/>
                <a:ea typeface="Calibri"/>
                <a:cs typeface="Calibri"/>
                <a:sym typeface="Calibri"/>
              </a:defRPr>
            </a:lvl1pPr>
            <a:lvl2pPr indent="0">
              <a:buSzPts val="1400"/>
              <a:defRPr sz="1800"/>
            </a:lvl2pPr>
            <a:lvl3pPr indent="0">
              <a:buSzPts val="1400"/>
              <a:defRPr sz="1800"/>
            </a:lvl3pPr>
            <a:lvl4pPr indent="0">
              <a:buSzPts val="1400"/>
              <a:defRPr sz="1800"/>
            </a:lvl4pPr>
            <a:lvl5pPr indent="0">
              <a:buSzPts val="1400"/>
              <a:defRPr sz="1800"/>
            </a:lvl5pPr>
            <a:lvl6pPr indent="0">
              <a:buSzPts val="1400"/>
              <a:defRPr sz="1800"/>
            </a:lvl6pPr>
            <a:lvl7pPr indent="0">
              <a:buSzPts val="1400"/>
              <a:defRPr sz="1800"/>
            </a:lvl7pPr>
            <a:lvl8pPr indent="0">
              <a:buSzPts val="1400"/>
              <a:defRPr sz="1800"/>
            </a:lvl8pPr>
            <a:lvl9pPr indent="0">
              <a:buSzPts val="1400"/>
              <a:defRPr sz="1800"/>
            </a:lvl9pPr>
          </a:lstStyle>
          <a:p>
            <a:pPr algn="ctr"/>
            <a:r>
              <a:rPr lang="en-US" sz="3200" dirty="0">
                <a:solidFill>
                  <a:schemeClr val="tx1">
                    <a:lumMod val="50000"/>
                    <a:lumOff val="50000"/>
                  </a:schemeClr>
                </a:solidFill>
              </a:rPr>
              <a:t>Most frequent SPC</a:t>
            </a:r>
          </a:p>
          <a:p>
            <a:pPr algn="ctr"/>
            <a:r>
              <a:rPr lang="en-US" sz="3200" dirty="0">
                <a:solidFill>
                  <a:schemeClr val="tx1">
                    <a:lumMod val="50000"/>
                    <a:lumOff val="50000"/>
                  </a:schemeClr>
                </a:solidFill>
              </a:rPr>
              <a:t>partner </a:t>
            </a:r>
          </a:p>
          <a:p>
            <a:pPr algn="ctr"/>
            <a:r>
              <a:rPr lang="en-US" sz="3200" dirty="0">
                <a:solidFill>
                  <a:schemeClr val="tx1">
                    <a:lumMod val="50000"/>
                    <a:lumOff val="50000"/>
                  </a:schemeClr>
                </a:solidFill>
              </a:rPr>
              <a:t>visitors May </a:t>
            </a:r>
          </a:p>
          <a:p>
            <a:pPr algn="ctr"/>
            <a:r>
              <a:rPr lang="en-US" sz="3200" dirty="0">
                <a:solidFill>
                  <a:schemeClr val="tx1">
                    <a:lumMod val="50000"/>
                    <a:lumOff val="50000"/>
                  </a:schemeClr>
                </a:solidFill>
              </a:rPr>
              <a:t>17-21</a:t>
            </a:r>
          </a:p>
          <a:p>
            <a:pPr algn="ctr"/>
            <a:r>
              <a:rPr lang="en-US" sz="3200" dirty="0">
                <a:solidFill>
                  <a:schemeClr val="tx1">
                    <a:lumMod val="50000"/>
                    <a:lumOff val="50000"/>
                  </a:schemeClr>
                </a:solidFill>
              </a:rPr>
              <a:t>2019</a:t>
            </a:r>
          </a:p>
        </p:txBody>
      </p:sp>
      <p:sp>
        <p:nvSpPr>
          <p:cNvPr id="7" name="Rectangle 6">
            <a:extLst>
              <a:ext uri="{FF2B5EF4-FFF2-40B4-BE49-F238E27FC236}">
                <a16:creationId xmlns:a16="http://schemas.microsoft.com/office/drawing/2014/main" id="{EF336273-4056-4F5F-836B-47BDB17B0F59}"/>
              </a:ext>
            </a:extLst>
          </p:cNvPr>
          <p:cNvSpPr/>
          <p:nvPr/>
        </p:nvSpPr>
        <p:spPr>
          <a:xfrm>
            <a:off x="7627124" y="5858470"/>
            <a:ext cx="1364476" cy="923330"/>
          </a:xfrm>
          <a:prstGeom prst="rect">
            <a:avLst/>
          </a:prstGeom>
        </p:spPr>
        <p:txBody>
          <a:bodyPr wrap="none">
            <a:spAutoFit/>
          </a:bodyPr>
          <a:lstStyle/>
          <a:p>
            <a:pPr algn="ctr"/>
            <a:r>
              <a:rPr lang="en-US" sz="1800" b="1" dirty="0">
                <a:solidFill>
                  <a:schemeClr val="tx1">
                    <a:lumMod val="50000"/>
                    <a:lumOff val="50000"/>
                  </a:schemeClr>
                </a:solidFill>
              </a:rPr>
              <a:t>315,000 </a:t>
            </a:r>
          </a:p>
          <a:p>
            <a:pPr algn="ctr"/>
            <a:r>
              <a:rPr lang="en-US" sz="1800" b="1" dirty="0">
                <a:solidFill>
                  <a:schemeClr val="tx1">
                    <a:lumMod val="50000"/>
                    <a:lumOff val="50000"/>
                  </a:schemeClr>
                </a:solidFill>
              </a:rPr>
              <a:t>Total</a:t>
            </a:r>
          </a:p>
          <a:p>
            <a:pPr algn="ctr"/>
            <a:r>
              <a:rPr lang="en-US" sz="1800" b="1" dirty="0">
                <a:solidFill>
                  <a:schemeClr val="tx1">
                    <a:lumMod val="50000"/>
                    <a:lumOff val="50000"/>
                  </a:schemeClr>
                </a:solidFill>
              </a:rPr>
              <a:t>Pageviews</a:t>
            </a:r>
          </a:p>
        </p:txBody>
      </p:sp>
    </p:spTree>
    <p:extLst>
      <p:ext uri="{BB962C8B-B14F-4D97-AF65-F5344CB8AC3E}">
        <p14:creationId xmlns:p14="http://schemas.microsoft.com/office/powerpoint/2010/main" val="2352261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A98F6A-49C3-4A7C-81CD-C8CF5B729127}"/>
              </a:ext>
            </a:extLst>
          </p:cNvPr>
          <p:cNvSpPr txBox="1"/>
          <p:nvPr/>
        </p:nvSpPr>
        <p:spPr>
          <a:xfrm>
            <a:off x="76201" y="914400"/>
            <a:ext cx="8991599" cy="707886"/>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RPr/>
            </a:defPPr>
            <a:lvl1pPr marL="0" indent="0" algn="ctr">
              <a:buClr>
                <a:schemeClr val="dk1"/>
              </a:buClr>
              <a:buSzPts val="4000"/>
              <a:buFont typeface="Calibri"/>
              <a:defRPr sz="3600" b="1">
                <a:solidFill>
                  <a:schemeClr val="tx1">
                    <a:lumMod val="50000"/>
                    <a:lumOff val="50000"/>
                  </a:schemeClr>
                </a:solidFill>
                <a:latin typeface="Calibri"/>
                <a:ea typeface="Calibri"/>
                <a:cs typeface="Calibri"/>
              </a:defRPr>
            </a:lvl1pPr>
            <a:lvl2pPr indent="0">
              <a:buSzPts val="1400"/>
              <a:defRPr sz="1800"/>
            </a:lvl2pPr>
            <a:lvl3pPr indent="0">
              <a:buSzPts val="1400"/>
              <a:defRPr sz="1800"/>
            </a:lvl3pPr>
            <a:lvl4pPr indent="0">
              <a:buSzPts val="1400"/>
              <a:defRPr sz="1800"/>
            </a:lvl4pPr>
            <a:lvl5pPr indent="0">
              <a:buSzPts val="1400"/>
              <a:defRPr sz="1800"/>
            </a:lvl5pPr>
            <a:lvl6pPr indent="0">
              <a:buSzPts val="1400"/>
              <a:defRPr sz="1800"/>
            </a:lvl6pPr>
            <a:lvl7pPr indent="0">
              <a:buSzPts val="1400"/>
              <a:defRPr sz="1800"/>
            </a:lvl7pPr>
            <a:lvl8pPr indent="0">
              <a:buSzPts val="1400"/>
              <a:defRPr sz="1800"/>
            </a:lvl8pPr>
            <a:lvl9pPr indent="0">
              <a:buSzPts val="1400"/>
              <a:defRPr sz="1800"/>
            </a:lvl9pPr>
          </a:lstStyle>
          <a:p>
            <a:r>
              <a:rPr lang="en-US" dirty="0"/>
              <a:t>So how do I view data easily and share this information?</a:t>
            </a:r>
          </a:p>
        </p:txBody>
      </p:sp>
      <p:pic>
        <p:nvPicPr>
          <p:cNvPr id="1028" name="Picture 4" descr="Image result for data studio google logo">
            <a:extLst>
              <a:ext uri="{FF2B5EF4-FFF2-40B4-BE49-F238E27FC236}">
                <a16:creationId xmlns:a16="http://schemas.microsoft.com/office/drawing/2014/main" id="{728DBD71-5093-434C-ABC4-BF77D1B8D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381" y="2946261"/>
            <a:ext cx="3805237"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52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EF2552-54B4-43EC-9F0D-E886A3F17EDE}"/>
              </a:ext>
            </a:extLst>
          </p:cNvPr>
          <p:cNvPicPr>
            <a:picLocks noChangeAspect="1"/>
          </p:cNvPicPr>
          <p:nvPr/>
        </p:nvPicPr>
        <p:blipFill>
          <a:blip r:embed="rId3"/>
          <a:stretch>
            <a:fillRect/>
          </a:stretch>
        </p:blipFill>
        <p:spPr>
          <a:xfrm>
            <a:off x="-1" y="0"/>
            <a:ext cx="5708958" cy="3733800"/>
          </a:xfrm>
          <a:prstGeom prst="rect">
            <a:avLst/>
          </a:prstGeom>
          <a:ln w="25400">
            <a:solidFill>
              <a:schemeClr val="bg1"/>
            </a:solidFill>
          </a:ln>
        </p:spPr>
      </p:pic>
      <p:pic>
        <p:nvPicPr>
          <p:cNvPr id="3" name="Picture 2">
            <a:extLst>
              <a:ext uri="{FF2B5EF4-FFF2-40B4-BE49-F238E27FC236}">
                <a16:creationId xmlns:a16="http://schemas.microsoft.com/office/drawing/2014/main" id="{DC66F53B-82DA-4A13-9E68-2F681D21919E}"/>
              </a:ext>
            </a:extLst>
          </p:cNvPr>
          <p:cNvPicPr>
            <a:picLocks noChangeAspect="1"/>
          </p:cNvPicPr>
          <p:nvPr/>
        </p:nvPicPr>
        <p:blipFill>
          <a:blip r:embed="rId4"/>
          <a:stretch>
            <a:fillRect/>
          </a:stretch>
        </p:blipFill>
        <p:spPr>
          <a:xfrm>
            <a:off x="0" y="3746229"/>
            <a:ext cx="5708958" cy="3111771"/>
          </a:xfrm>
          <a:prstGeom prst="rect">
            <a:avLst/>
          </a:prstGeom>
          <a:ln w="25400">
            <a:solidFill>
              <a:schemeClr val="bg1"/>
            </a:solidFill>
          </a:ln>
        </p:spPr>
      </p:pic>
      <p:sp>
        <p:nvSpPr>
          <p:cNvPr id="4" name="TextBox 3">
            <a:extLst>
              <a:ext uri="{FF2B5EF4-FFF2-40B4-BE49-F238E27FC236}">
                <a16:creationId xmlns:a16="http://schemas.microsoft.com/office/drawing/2014/main" id="{2FD82418-D775-4996-A26B-B35D5D44F1EF}"/>
              </a:ext>
            </a:extLst>
          </p:cNvPr>
          <p:cNvSpPr txBox="1"/>
          <p:nvPr/>
        </p:nvSpPr>
        <p:spPr>
          <a:xfrm>
            <a:off x="5867400" y="-76200"/>
            <a:ext cx="3116663" cy="685800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indent="0">
              <a:buClr>
                <a:schemeClr val="dk1"/>
              </a:buClr>
              <a:buSzPts val="4000"/>
              <a:buFont typeface="Calibri"/>
              <a:defRPr sz="4000" b="1">
                <a:solidFill>
                  <a:schemeClr val="dk1"/>
                </a:solidFill>
                <a:latin typeface="Calibri"/>
                <a:ea typeface="Calibri"/>
                <a:cs typeface="Calibri"/>
                <a:sym typeface="Calibri"/>
              </a:defRPr>
            </a:lvl1pPr>
            <a:lvl2pPr indent="0">
              <a:buSzPts val="1400"/>
              <a:defRPr sz="1800"/>
            </a:lvl2pPr>
            <a:lvl3pPr indent="0">
              <a:buSzPts val="1400"/>
              <a:defRPr sz="1800"/>
            </a:lvl3pPr>
            <a:lvl4pPr indent="0">
              <a:buSzPts val="1400"/>
              <a:defRPr sz="1800"/>
            </a:lvl4pPr>
            <a:lvl5pPr indent="0">
              <a:buSzPts val="1400"/>
              <a:defRPr sz="1800"/>
            </a:lvl5pPr>
            <a:lvl6pPr indent="0">
              <a:buSzPts val="1400"/>
              <a:defRPr sz="1800"/>
            </a:lvl6pPr>
            <a:lvl7pPr indent="0">
              <a:buSzPts val="1400"/>
              <a:defRPr sz="1800"/>
            </a:lvl7pPr>
            <a:lvl8pPr indent="0">
              <a:buSzPts val="1400"/>
              <a:defRPr sz="1800"/>
            </a:lvl8pPr>
            <a:lvl9pPr indent="0">
              <a:buSzPts val="1400"/>
              <a:defRPr sz="1800"/>
            </a:lvl9pPr>
          </a:lstStyle>
          <a:p>
            <a:pPr algn="ctr"/>
            <a:r>
              <a:rPr lang="en-US" dirty="0"/>
              <a:t>Oregon DOT/Caltrans</a:t>
            </a:r>
          </a:p>
          <a:p>
            <a:pPr algn="ctr"/>
            <a:r>
              <a:rPr lang="en-US" dirty="0"/>
              <a:t>Service Advancement</a:t>
            </a:r>
          </a:p>
          <a:p>
            <a:pPr algn="ctr"/>
            <a:endParaRPr lang="en-US" sz="3200" dirty="0"/>
          </a:p>
          <a:p>
            <a:pPr algn="ctr"/>
            <a:r>
              <a:rPr lang="en-US" sz="3200" dirty="0"/>
              <a:t>Mobile-friendly web page to better enable weather-related decision-making</a:t>
            </a:r>
          </a:p>
          <a:p>
            <a:pPr algn="ctr"/>
            <a:endParaRPr lang="en-US" sz="3200" dirty="0"/>
          </a:p>
          <a:p>
            <a:pPr algn="ctr"/>
            <a:endParaRPr lang="en-US" sz="3200" dirty="0"/>
          </a:p>
          <a:p>
            <a:pPr algn="ctr"/>
            <a:r>
              <a:rPr lang="en-US" sz="3200" dirty="0"/>
              <a:t>Is it effective?</a:t>
            </a:r>
            <a:endParaRPr lang="en-US" sz="4400" dirty="0"/>
          </a:p>
        </p:txBody>
      </p:sp>
    </p:spTree>
    <p:extLst>
      <p:ext uri="{BB962C8B-B14F-4D97-AF65-F5344CB8AC3E}">
        <p14:creationId xmlns:p14="http://schemas.microsoft.com/office/powerpoint/2010/main" val="1718015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1" name="Picture 2" descr="Image result for command center computer site:gov"/>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6019" t="22987" r="16532"/>
          <a:stretch/>
        </p:blipFill>
        <p:spPr bwMode="auto">
          <a:xfrm>
            <a:off x="0" y="0"/>
            <a:ext cx="9144000" cy="68927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ommand center computer site:gov"/>
          <p:cNvPicPr>
            <a:picLocks noChangeAspect="1" noChangeArrowheads="1"/>
          </p:cNvPicPr>
          <p:nvPr/>
        </p:nvPicPr>
        <p:blipFill rotWithShape="1">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6019" t="22987" r="16532"/>
          <a:stretch/>
        </p:blipFill>
        <p:spPr bwMode="auto">
          <a:xfrm>
            <a:off x="0" y="-1"/>
            <a:ext cx="9144000" cy="6892733"/>
          </a:xfrm>
          <a:prstGeom prst="rect">
            <a:avLst/>
          </a:prstGeom>
          <a:noFill/>
          <a:extLst>
            <a:ext uri="{909E8E84-426E-40DD-AFC4-6F175D3DCCD1}">
              <a14:hiddenFill xmlns:a14="http://schemas.microsoft.com/office/drawing/2010/main">
                <a:solidFill>
                  <a:srgbClr val="FFFFFF"/>
                </a:solidFill>
              </a14:hiddenFill>
            </a:ext>
          </a:extLst>
        </p:spPr>
      </p:pic>
      <p:sp>
        <p:nvSpPr>
          <p:cNvPr id="101" name="Shape 101"/>
          <p:cNvSpPr txBox="1">
            <a:spLocks noGrp="1"/>
          </p:cNvSpPr>
          <p:nvPr>
            <p:ph type="ctrTitle"/>
          </p:nvPr>
        </p:nvSpPr>
        <p:spPr>
          <a:xfrm>
            <a:off x="76200" y="2339975"/>
            <a:ext cx="8915400" cy="1470025"/>
          </a:xfrm>
          <a:prstGeom prst="rect">
            <a:avLst/>
          </a:prstGeom>
          <a:noFill/>
          <a:ln>
            <a:noFill/>
          </a:ln>
        </p:spPr>
        <p:txBody>
          <a:bodyPr wrap="square" lIns="91425" tIns="45700" rIns="91425" bIns="45700" anchor="ctr" anchorCtr="0">
            <a:noAutofit/>
          </a:bodyPr>
          <a:lstStyle/>
          <a:p>
            <a:pPr marL="0" marR="0" lvl="0" indent="-876300" algn="ctr" rtl="0">
              <a:spcBef>
                <a:spcPts val="0"/>
              </a:spcBef>
              <a:buClr>
                <a:schemeClr val="dk1"/>
              </a:buClr>
              <a:buSzPts val="13800"/>
              <a:buFont typeface="Cabin"/>
              <a:buNone/>
            </a:pPr>
            <a:r>
              <a:rPr lang="en-US" sz="13800" b="1" i="0" u="none" strike="noStrike" cap="none" dirty="0">
                <a:solidFill>
                  <a:schemeClr val="tx1"/>
                </a:solidFill>
                <a:latin typeface="Gill Sans MT" panose="020B0502020104020203" pitchFamily="34" charset="0"/>
                <a:ea typeface="Cabin"/>
                <a:cs typeface="Cabin"/>
                <a:sym typeface="Cabin"/>
              </a:rPr>
              <a:t>90 million</a:t>
            </a:r>
            <a:br>
              <a:rPr lang="en-US" sz="13800" b="1" i="0" u="none" strike="noStrike" cap="none" dirty="0">
                <a:solidFill>
                  <a:schemeClr val="tx1"/>
                </a:solidFill>
                <a:latin typeface="Gill Sans MT" panose="020B0502020104020203" pitchFamily="34" charset="0"/>
                <a:ea typeface="Cabin"/>
                <a:cs typeface="Cabin"/>
                <a:sym typeface="Cabin"/>
              </a:rPr>
            </a:br>
            <a:r>
              <a:rPr lang="en-US" sz="2600" b="1" dirty="0">
                <a:solidFill>
                  <a:schemeClr val="tx1"/>
                </a:solidFill>
                <a:latin typeface="Gill Sans MT" panose="020B0502020104020203" pitchFamily="34" charset="0"/>
                <a:ea typeface="Cabin"/>
                <a:cs typeface="Cabin"/>
                <a:sym typeface="Cabin"/>
              </a:rPr>
              <a:t>annual web communications with partner agencies</a:t>
            </a:r>
            <a:endParaRPr lang="en-US" sz="2600" b="1" i="0" u="none" strike="noStrike" cap="none" dirty="0">
              <a:solidFill>
                <a:schemeClr val="tx1"/>
              </a:solidFill>
              <a:latin typeface="Gill Sans MT" panose="020B0502020104020203" pitchFamily="34" charset="0"/>
              <a:ea typeface="Cabin"/>
              <a:cs typeface="Cabin"/>
              <a:sym typeface="Cabin"/>
            </a:endParaRPr>
          </a:p>
        </p:txBody>
      </p:sp>
    </p:spTree>
    <p:extLst>
      <p:ext uri="{BB962C8B-B14F-4D97-AF65-F5344CB8AC3E}">
        <p14:creationId xmlns:p14="http://schemas.microsoft.com/office/powerpoint/2010/main" val="111696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824BC9-1120-453B-A3A2-6C2EA4A82C21}"/>
              </a:ext>
            </a:extLst>
          </p:cNvPr>
          <p:cNvPicPr>
            <a:picLocks noChangeAspect="1"/>
          </p:cNvPicPr>
          <p:nvPr/>
        </p:nvPicPr>
        <p:blipFill rotWithShape="1">
          <a:blip r:embed="rId3"/>
          <a:srcRect b="5675"/>
          <a:stretch/>
        </p:blipFill>
        <p:spPr>
          <a:xfrm>
            <a:off x="1" y="0"/>
            <a:ext cx="9143999" cy="7296993"/>
          </a:xfrm>
          <a:prstGeom prst="rect">
            <a:avLst/>
          </a:prstGeom>
        </p:spPr>
      </p:pic>
      <p:pic>
        <p:nvPicPr>
          <p:cNvPr id="9" name="Picture 8">
            <a:extLst>
              <a:ext uri="{FF2B5EF4-FFF2-40B4-BE49-F238E27FC236}">
                <a16:creationId xmlns:a16="http://schemas.microsoft.com/office/drawing/2014/main" id="{52842508-0304-4725-ADE4-0C4DBB38C57A}"/>
              </a:ext>
            </a:extLst>
          </p:cNvPr>
          <p:cNvPicPr>
            <a:picLocks noChangeAspect="1"/>
          </p:cNvPicPr>
          <p:nvPr/>
        </p:nvPicPr>
        <p:blipFill rotWithShape="1">
          <a:blip r:embed="rId3">
            <a:lum bright="70000" contrast="-70000"/>
          </a:blip>
          <a:srcRect b="5675"/>
          <a:stretch/>
        </p:blipFill>
        <p:spPr>
          <a:xfrm>
            <a:off x="0" y="-57993"/>
            <a:ext cx="9143999" cy="7296993"/>
          </a:xfrm>
          <a:prstGeom prst="rect">
            <a:avLst/>
          </a:prstGeom>
        </p:spPr>
      </p:pic>
      <p:pic>
        <p:nvPicPr>
          <p:cNvPr id="12" name="Picture 11">
            <a:extLst>
              <a:ext uri="{FF2B5EF4-FFF2-40B4-BE49-F238E27FC236}">
                <a16:creationId xmlns:a16="http://schemas.microsoft.com/office/drawing/2014/main" id="{07150C8B-D6C3-4740-9E04-2AC9294C783D}"/>
              </a:ext>
            </a:extLst>
          </p:cNvPr>
          <p:cNvPicPr>
            <a:picLocks noChangeAspect="1"/>
          </p:cNvPicPr>
          <p:nvPr/>
        </p:nvPicPr>
        <p:blipFill>
          <a:blip r:embed="rId4"/>
          <a:stretch>
            <a:fillRect/>
          </a:stretch>
        </p:blipFill>
        <p:spPr>
          <a:xfrm>
            <a:off x="-1" y="838200"/>
            <a:ext cx="9144000" cy="2247644"/>
          </a:xfrm>
          <a:prstGeom prst="rect">
            <a:avLst/>
          </a:prstGeom>
        </p:spPr>
      </p:pic>
      <p:pic>
        <p:nvPicPr>
          <p:cNvPr id="13" name="Picture 12">
            <a:extLst>
              <a:ext uri="{FF2B5EF4-FFF2-40B4-BE49-F238E27FC236}">
                <a16:creationId xmlns:a16="http://schemas.microsoft.com/office/drawing/2014/main" id="{BBDD7BA1-9F43-47A8-9647-98E85224BBE2}"/>
              </a:ext>
            </a:extLst>
          </p:cNvPr>
          <p:cNvPicPr>
            <a:picLocks noChangeAspect="1"/>
          </p:cNvPicPr>
          <p:nvPr/>
        </p:nvPicPr>
        <p:blipFill>
          <a:blip r:embed="rId5"/>
          <a:stretch>
            <a:fillRect/>
          </a:stretch>
        </p:blipFill>
        <p:spPr>
          <a:xfrm>
            <a:off x="-1" y="4069479"/>
            <a:ext cx="9144000" cy="2243879"/>
          </a:xfrm>
          <a:prstGeom prst="rect">
            <a:avLst/>
          </a:prstGeom>
        </p:spPr>
      </p:pic>
      <p:sp>
        <p:nvSpPr>
          <p:cNvPr id="14" name="TextBox 13">
            <a:extLst>
              <a:ext uri="{FF2B5EF4-FFF2-40B4-BE49-F238E27FC236}">
                <a16:creationId xmlns:a16="http://schemas.microsoft.com/office/drawing/2014/main" id="{1BC93056-89BE-47F4-9294-E90ADA8C06AC}"/>
              </a:ext>
            </a:extLst>
          </p:cNvPr>
          <p:cNvSpPr txBox="1"/>
          <p:nvPr/>
        </p:nvSpPr>
        <p:spPr>
          <a:xfrm>
            <a:off x="-152400" y="3200400"/>
            <a:ext cx="9372600" cy="137160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indent="0">
              <a:buClr>
                <a:schemeClr val="dk1"/>
              </a:buClr>
              <a:buSzPts val="4000"/>
              <a:buFont typeface="Calibri"/>
              <a:defRPr sz="4000" b="1">
                <a:solidFill>
                  <a:schemeClr val="dk1"/>
                </a:solidFill>
                <a:latin typeface="Calibri"/>
                <a:ea typeface="Calibri"/>
                <a:cs typeface="Calibri"/>
                <a:sym typeface="Calibri"/>
              </a:defRPr>
            </a:lvl1pPr>
            <a:lvl2pPr indent="0">
              <a:buSzPts val="1400"/>
              <a:defRPr sz="1800"/>
            </a:lvl2pPr>
            <a:lvl3pPr indent="0">
              <a:buSzPts val="1400"/>
              <a:defRPr sz="1800"/>
            </a:lvl3pPr>
            <a:lvl4pPr indent="0">
              <a:buSzPts val="1400"/>
              <a:defRPr sz="1800"/>
            </a:lvl4pPr>
            <a:lvl5pPr indent="0">
              <a:buSzPts val="1400"/>
              <a:defRPr sz="1800"/>
            </a:lvl5pPr>
            <a:lvl6pPr indent="0">
              <a:buSzPts val="1400"/>
              <a:defRPr sz="1800"/>
            </a:lvl6pPr>
            <a:lvl7pPr indent="0">
              <a:buSzPts val="1400"/>
              <a:defRPr sz="1800"/>
            </a:lvl7pPr>
            <a:lvl8pPr indent="0">
              <a:buSzPts val="1400"/>
              <a:defRPr sz="1800"/>
            </a:lvl8pPr>
            <a:lvl9pPr indent="0">
              <a:buSzPts val="1400"/>
              <a:defRPr sz="1800"/>
            </a:lvl9pPr>
          </a:lstStyle>
          <a:p>
            <a:pPr algn="ctr"/>
            <a:r>
              <a:rPr lang="en-US" sz="4400" dirty="0"/>
              <a:t>Milepost map clicks tripled </a:t>
            </a:r>
          </a:p>
        </p:txBody>
      </p:sp>
    </p:spTree>
    <p:extLst>
      <p:ext uri="{BB962C8B-B14F-4D97-AF65-F5344CB8AC3E}">
        <p14:creationId xmlns:p14="http://schemas.microsoft.com/office/powerpoint/2010/main" val="196084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p:cTn id="18" dur="indefinite"/>
                                        <p:tgtEl>
                                          <p:spTgt spid="12"/>
                                        </p:tgtEl>
                                        <p:attrNameLst>
                                          <p:attrName>style.opacity</p:attrName>
                                        </p:attrNameLst>
                                      </p:cBhvr>
                                      <p:to>
                                        <p:strVal val="0.5"/>
                                      </p:to>
                                    </p:set>
                                    <p:animEffect filter="image" prLst="opacity: 0.5">
                                      <p:cBhvr rctx="IE">
                                        <p:cTn id="19" dur="indefinite"/>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p:cTn id="23" dur="indefinite"/>
                                        <p:tgtEl>
                                          <p:spTgt spid="13"/>
                                        </p:tgtEl>
                                        <p:attrNameLst>
                                          <p:attrName>style.opacity</p:attrName>
                                        </p:attrNameLst>
                                      </p:cBhvr>
                                      <p:to>
                                        <p:strVal val="0.5"/>
                                      </p:to>
                                    </p:set>
                                    <p:animEffect filter="image" prLst="opacity: 0.5">
                                      <p:cBhvr rctx="IE">
                                        <p:cTn id="24" dur="indefinite"/>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imgflip.com/31ef56.jpg">
            <a:extLst>
              <a:ext uri="{FF2B5EF4-FFF2-40B4-BE49-F238E27FC236}">
                <a16:creationId xmlns:a16="http://schemas.microsoft.com/office/drawing/2014/main" id="{49162EB7-127D-462F-A242-4B65AF4CC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392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059" y="7109507"/>
            <a:ext cx="4897495" cy="646331"/>
          </a:xfrm>
          <a:prstGeom prst="rect">
            <a:avLst/>
          </a:prstGeom>
          <a:noFill/>
        </p:spPr>
        <p:txBody>
          <a:bodyPr wrap="none" rtlCol="0">
            <a:spAutoFit/>
          </a:bodyPr>
          <a:lstStyle/>
          <a:p>
            <a:pPr algn="ctr"/>
            <a:r>
              <a:rPr lang="en-US" sz="1800" b="1" dirty="0">
                <a:latin typeface="Gill Sans MT" panose="020B0502020104020203" pitchFamily="34" charset="0"/>
              </a:rPr>
              <a:t>NOAA Hurricane Website User </a:t>
            </a:r>
          </a:p>
          <a:p>
            <a:pPr algn="ctr"/>
            <a:r>
              <a:rPr lang="en-US" sz="1800" b="1" dirty="0">
                <a:latin typeface="Gill Sans MT" panose="020B0502020104020203" pitchFamily="34" charset="0"/>
              </a:rPr>
              <a:t>Experience Study from a Public Perspective</a:t>
            </a:r>
          </a:p>
        </p:txBody>
      </p:sp>
      <p:sp>
        <p:nvSpPr>
          <p:cNvPr id="7" name="Rectangle 6"/>
          <p:cNvSpPr/>
          <p:nvPr/>
        </p:nvSpPr>
        <p:spPr>
          <a:xfrm>
            <a:off x="2286000" y="3059668"/>
            <a:ext cx="4572000" cy="44689157"/>
          </a:xfrm>
          <a:prstGeom prst="rect">
            <a:avLst/>
          </a:prstGeom>
          <a:noFill/>
          <a:ln>
            <a:noFill/>
          </a:ln>
        </p:spPr>
        <p:txBody>
          <a:bodyPr wrap="square" lIns="91425" tIns="45700" rIns="91425" bIns="45700" anchor="ctr" anchorCtr="0">
            <a:noAutofit/>
          </a:bodyPr>
          <a:lstStyle/>
          <a:p>
            <a:pPr indent="-876300" algn="ctr">
              <a:buClr>
                <a:schemeClr val="dk1"/>
              </a:buClr>
              <a:buSzPts val="13800"/>
              <a:buFont typeface="Cabin"/>
            </a:pPr>
            <a:r>
              <a:rPr lang="en-US" sz="2400" b="1" dirty="0">
                <a:solidFill>
                  <a:schemeClr val="tx1"/>
                </a:solidFill>
                <a:latin typeface="Gill Sans MT" panose="020B0502020104020203" pitchFamily="34" charset="0"/>
                <a:ea typeface="Cabin"/>
                <a:cs typeface="Cabin"/>
                <a:sym typeface="Calibri"/>
              </a:rPr>
              <a:t>Accelerate effective communication of weather forecasts and</a:t>
            </a:r>
          </a:p>
          <a:p>
            <a:pPr indent="-876300" algn="ctr">
              <a:buClr>
                <a:schemeClr val="dk1"/>
              </a:buClr>
              <a:buSzPts val="13800"/>
              <a:buFont typeface="Cabin"/>
            </a:pPr>
            <a:r>
              <a:rPr lang="en-US" sz="2400" b="1" dirty="0">
                <a:solidFill>
                  <a:schemeClr val="tx1"/>
                </a:solidFill>
                <a:latin typeface="Gill Sans MT" panose="020B0502020104020203" pitchFamily="34" charset="0"/>
                <a:ea typeface="Cabin"/>
                <a:cs typeface="Cabin"/>
                <a:sym typeface="Calibri"/>
              </a:rPr>
              <a:t>warnings to decision makers.</a:t>
            </a:r>
          </a:p>
        </p:txBody>
      </p:sp>
      <p:sp>
        <p:nvSpPr>
          <p:cNvPr id="8" name="Rectangle 7"/>
          <p:cNvSpPr/>
          <p:nvPr/>
        </p:nvSpPr>
        <p:spPr>
          <a:xfrm>
            <a:off x="3962400" y="6923239"/>
            <a:ext cx="6396303" cy="646331"/>
          </a:xfrm>
          <a:prstGeom prst="rect">
            <a:avLst/>
          </a:prstGeom>
          <a:noFill/>
        </p:spPr>
        <p:txBody>
          <a:bodyPr wrap="none" rtlCol="0">
            <a:spAutoFit/>
          </a:bodyPr>
          <a:lstStyle/>
          <a:p>
            <a:pPr algn="ctr"/>
            <a:r>
              <a:rPr lang="en-US" sz="1800" b="1" dirty="0">
                <a:latin typeface="Gill Sans MT" panose="020B0502020104020203" pitchFamily="34" charset="0"/>
              </a:rPr>
              <a:t>Accelerate effective communication of weather forecasts </a:t>
            </a:r>
          </a:p>
          <a:p>
            <a:pPr algn="ctr"/>
            <a:r>
              <a:rPr lang="en-US" sz="1800" b="1" dirty="0">
                <a:latin typeface="Gill Sans MT" panose="020B0502020104020203" pitchFamily="34" charset="0"/>
              </a:rPr>
              <a:t>and warnings to decision makers.</a:t>
            </a:r>
          </a:p>
        </p:txBody>
      </p:sp>
      <p:pic>
        <p:nvPicPr>
          <p:cNvPr id="2052" name="Picture 4" descr="Image result for quickcast/next noaa gov">
            <a:extLst>
              <a:ext uri="{FF2B5EF4-FFF2-40B4-BE49-F238E27FC236}">
                <a16:creationId xmlns:a16="http://schemas.microsoft.com/office/drawing/2014/main" id="{C2FF94E3-243C-49EC-8E8A-AEE7B1965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0"/>
            <a:ext cx="6226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098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059" y="7109507"/>
            <a:ext cx="4897495" cy="646331"/>
          </a:xfrm>
          <a:prstGeom prst="rect">
            <a:avLst/>
          </a:prstGeom>
          <a:noFill/>
        </p:spPr>
        <p:txBody>
          <a:bodyPr wrap="none" rtlCol="0">
            <a:spAutoFit/>
          </a:bodyPr>
          <a:lstStyle/>
          <a:p>
            <a:pPr algn="ctr"/>
            <a:r>
              <a:rPr lang="en-US" sz="1800" b="1" dirty="0">
                <a:latin typeface="Gill Sans MT" panose="020B0502020104020203" pitchFamily="34" charset="0"/>
              </a:rPr>
              <a:t>NOAA Hurricane Website User </a:t>
            </a:r>
          </a:p>
          <a:p>
            <a:pPr algn="ctr"/>
            <a:r>
              <a:rPr lang="en-US" sz="1800" b="1" dirty="0">
                <a:latin typeface="Gill Sans MT" panose="020B0502020104020203" pitchFamily="34" charset="0"/>
              </a:rPr>
              <a:t>Experience Study from a Public Perspective</a:t>
            </a:r>
          </a:p>
        </p:txBody>
      </p:sp>
      <p:sp>
        <p:nvSpPr>
          <p:cNvPr id="7" name="Rectangle 6"/>
          <p:cNvSpPr/>
          <p:nvPr/>
        </p:nvSpPr>
        <p:spPr>
          <a:xfrm>
            <a:off x="2286000" y="3059668"/>
            <a:ext cx="4572000" cy="44689157"/>
          </a:xfrm>
          <a:prstGeom prst="rect">
            <a:avLst/>
          </a:prstGeom>
          <a:noFill/>
          <a:ln>
            <a:noFill/>
          </a:ln>
        </p:spPr>
        <p:txBody>
          <a:bodyPr wrap="square" lIns="91425" tIns="45700" rIns="91425" bIns="45700" anchor="ctr" anchorCtr="0">
            <a:noAutofit/>
          </a:bodyPr>
          <a:lstStyle/>
          <a:p>
            <a:pPr indent="-876300" algn="ctr">
              <a:buClr>
                <a:schemeClr val="dk1"/>
              </a:buClr>
              <a:buSzPts val="13800"/>
              <a:buFont typeface="Cabin"/>
            </a:pPr>
            <a:r>
              <a:rPr lang="en-US" sz="2400" b="1" dirty="0">
                <a:solidFill>
                  <a:schemeClr val="tx1"/>
                </a:solidFill>
                <a:latin typeface="Gill Sans MT" panose="020B0502020104020203" pitchFamily="34" charset="0"/>
                <a:ea typeface="Cabin"/>
                <a:cs typeface="Cabin"/>
                <a:sym typeface="Calibri"/>
              </a:rPr>
              <a:t>Accelerate effective communication of weather forecasts and</a:t>
            </a:r>
          </a:p>
          <a:p>
            <a:pPr indent="-876300" algn="ctr">
              <a:buClr>
                <a:schemeClr val="dk1"/>
              </a:buClr>
              <a:buSzPts val="13800"/>
              <a:buFont typeface="Cabin"/>
            </a:pPr>
            <a:r>
              <a:rPr lang="en-US" sz="2400" b="1" dirty="0">
                <a:solidFill>
                  <a:schemeClr val="tx1"/>
                </a:solidFill>
                <a:latin typeface="Gill Sans MT" panose="020B0502020104020203" pitchFamily="34" charset="0"/>
                <a:ea typeface="Cabin"/>
                <a:cs typeface="Cabin"/>
                <a:sym typeface="Calibri"/>
              </a:rPr>
              <a:t>warnings to decision makers.</a:t>
            </a:r>
          </a:p>
        </p:txBody>
      </p:sp>
      <p:pic>
        <p:nvPicPr>
          <p:cNvPr id="2" name="Picture 1">
            <a:extLst>
              <a:ext uri="{FF2B5EF4-FFF2-40B4-BE49-F238E27FC236}">
                <a16:creationId xmlns:a16="http://schemas.microsoft.com/office/drawing/2014/main" id="{42C6FB75-62A8-4643-A4B8-BE1A45775E75}"/>
              </a:ext>
            </a:extLst>
          </p:cNvPr>
          <p:cNvPicPr>
            <a:picLocks noChangeAspect="1"/>
          </p:cNvPicPr>
          <p:nvPr/>
        </p:nvPicPr>
        <p:blipFill>
          <a:blip r:embed="rId3"/>
          <a:stretch>
            <a:fillRect/>
          </a:stretch>
        </p:blipFill>
        <p:spPr>
          <a:xfrm>
            <a:off x="0" y="75689"/>
            <a:ext cx="9144000" cy="6706622"/>
          </a:xfrm>
          <a:prstGeom prst="rect">
            <a:avLst/>
          </a:prstGeom>
        </p:spPr>
      </p:pic>
    </p:spTree>
    <p:extLst>
      <p:ext uri="{BB962C8B-B14F-4D97-AF65-F5344CB8AC3E}">
        <p14:creationId xmlns:p14="http://schemas.microsoft.com/office/powerpoint/2010/main" val="3442941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745"/>
          <a:stretch/>
        </p:blipFill>
        <p:spPr>
          <a:xfrm>
            <a:off x="9569" y="1"/>
            <a:ext cx="9134431" cy="6665879"/>
          </a:xfrm>
          <a:prstGeom prst="rect">
            <a:avLst/>
          </a:prstGeom>
        </p:spPr>
      </p:pic>
      <p:pic>
        <p:nvPicPr>
          <p:cNvPr id="5" name="Picture 4"/>
          <p:cNvPicPr>
            <a:picLocks noChangeAspect="1"/>
          </p:cNvPicPr>
          <p:nvPr/>
        </p:nvPicPr>
        <p:blipFill rotWithShape="1">
          <a:blip r:embed="rId3"/>
          <a:srcRect b="1745"/>
          <a:stretch/>
        </p:blipFill>
        <p:spPr>
          <a:xfrm>
            <a:off x="9569" y="0"/>
            <a:ext cx="9134431" cy="6665879"/>
          </a:xfrm>
          <a:prstGeom prst="rect">
            <a:avLst/>
          </a:prstGeom>
          <a:noFill/>
          <a:ln>
            <a:noFill/>
          </a:ln>
        </p:spPr>
      </p:pic>
      <p:sp>
        <p:nvSpPr>
          <p:cNvPr id="6" name="TextBox 5"/>
          <p:cNvSpPr txBox="1"/>
          <p:nvPr/>
        </p:nvSpPr>
        <p:spPr>
          <a:xfrm>
            <a:off x="17059" y="7109507"/>
            <a:ext cx="4897495" cy="646331"/>
          </a:xfrm>
          <a:prstGeom prst="rect">
            <a:avLst/>
          </a:prstGeom>
          <a:noFill/>
        </p:spPr>
        <p:txBody>
          <a:bodyPr wrap="none" rtlCol="0">
            <a:spAutoFit/>
          </a:bodyPr>
          <a:lstStyle/>
          <a:p>
            <a:pPr algn="ctr"/>
            <a:r>
              <a:rPr lang="en-US" sz="1800" b="1" dirty="0">
                <a:latin typeface="Gill Sans MT" panose="020B0502020104020203" pitchFamily="34" charset="0"/>
              </a:rPr>
              <a:t>NOAA Hurricane Website User </a:t>
            </a:r>
          </a:p>
          <a:p>
            <a:pPr algn="ctr"/>
            <a:r>
              <a:rPr lang="en-US" sz="1800" b="1" dirty="0">
                <a:latin typeface="Gill Sans MT" panose="020B0502020104020203" pitchFamily="34" charset="0"/>
              </a:rPr>
              <a:t>Experience Study from a Public Perspective</a:t>
            </a:r>
          </a:p>
        </p:txBody>
      </p:sp>
      <p:sp>
        <p:nvSpPr>
          <p:cNvPr id="7" name="Rectangle 6"/>
          <p:cNvSpPr/>
          <p:nvPr/>
        </p:nvSpPr>
        <p:spPr>
          <a:xfrm>
            <a:off x="2286000" y="3059668"/>
            <a:ext cx="4572000" cy="44689157"/>
          </a:xfrm>
          <a:prstGeom prst="rect">
            <a:avLst/>
          </a:prstGeom>
          <a:noFill/>
          <a:ln>
            <a:noFill/>
          </a:ln>
        </p:spPr>
        <p:txBody>
          <a:bodyPr wrap="square" lIns="91425" tIns="45700" rIns="91425" bIns="45700" anchor="ctr" anchorCtr="0">
            <a:noAutofit/>
          </a:bodyPr>
          <a:lstStyle/>
          <a:p>
            <a:pPr indent="-876300" algn="ctr">
              <a:buClr>
                <a:schemeClr val="dk1"/>
              </a:buClr>
              <a:buSzPts val="13800"/>
              <a:buFont typeface="Cabin"/>
            </a:pPr>
            <a:r>
              <a:rPr lang="en-US" sz="2400" b="1" dirty="0">
                <a:solidFill>
                  <a:schemeClr val="tx1"/>
                </a:solidFill>
                <a:latin typeface="Gill Sans MT" panose="020B0502020104020203" pitchFamily="34" charset="0"/>
                <a:ea typeface="Cabin"/>
                <a:cs typeface="Cabin"/>
                <a:sym typeface="Calibri"/>
              </a:rPr>
              <a:t>Accelerate effective communication of weather forecasts and</a:t>
            </a:r>
          </a:p>
          <a:p>
            <a:pPr indent="-876300" algn="ctr">
              <a:buClr>
                <a:schemeClr val="dk1"/>
              </a:buClr>
              <a:buSzPts val="13800"/>
              <a:buFont typeface="Cabin"/>
            </a:pPr>
            <a:r>
              <a:rPr lang="en-US" sz="2400" b="1" dirty="0">
                <a:solidFill>
                  <a:schemeClr val="tx1"/>
                </a:solidFill>
                <a:latin typeface="Gill Sans MT" panose="020B0502020104020203" pitchFamily="34" charset="0"/>
                <a:ea typeface="Cabin"/>
                <a:cs typeface="Cabin"/>
                <a:sym typeface="Calibri"/>
              </a:rPr>
              <a:t>warnings to decision makers.</a:t>
            </a:r>
          </a:p>
        </p:txBody>
      </p:sp>
    </p:spTree>
    <p:extLst>
      <p:ext uri="{BB962C8B-B14F-4D97-AF65-F5344CB8AC3E}">
        <p14:creationId xmlns:p14="http://schemas.microsoft.com/office/powerpoint/2010/main" val="323538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059" y="7109507"/>
            <a:ext cx="4897495" cy="646331"/>
          </a:xfrm>
          <a:prstGeom prst="rect">
            <a:avLst/>
          </a:prstGeom>
          <a:noFill/>
        </p:spPr>
        <p:txBody>
          <a:bodyPr wrap="none" rtlCol="0">
            <a:spAutoFit/>
          </a:bodyPr>
          <a:lstStyle/>
          <a:p>
            <a:pPr algn="ctr"/>
            <a:r>
              <a:rPr lang="en-US" sz="1800" b="1" dirty="0">
                <a:latin typeface="Gill Sans MT" panose="020B0502020104020203" pitchFamily="34" charset="0"/>
              </a:rPr>
              <a:t>NOAA Hurricane Website User </a:t>
            </a:r>
          </a:p>
          <a:p>
            <a:pPr algn="ctr"/>
            <a:r>
              <a:rPr lang="en-US" sz="1800" b="1" dirty="0">
                <a:latin typeface="Gill Sans MT" panose="020B0502020104020203" pitchFamily="34" charset="0"/>
              </a:rPr>
              <a:t>Experience Study from a Public Perspective</a:t>
            </a:r>
          </a:p>
        </p:txBody>
      </p:sp>
      <p:sp>
        <p:nvSpPr>
          <p:cNvPr id="7" name="Rectangle 6"/>
          <p:cNvSpPr/>
          <p:nvPr/>
        </p:nvSpPr>
        <p:spPr>
          <a:xfrm>
            <a:off x="2286000" y="3059668"/>
            <a:ext cx="4572000" cy="44689157"/>
          </a:xfrm>
          <a:prstGeom prst="rect">
            <a:avLst/>
          </a:prstGeom>
          <a:noFill/>
          <a:ln>
            <a:noFill/>
          </a:ln>
        </p:spPr>
        <p:txBody>
          <a:bodyPr wrap="square" lIns="91425" tIns="45700" rIns="91425" bIns="45700" anchor="ctr" anchorCtr="0">
            <a:noAutofit/>
          </a:bodyPr>
          <a:lstStyle/>
          <a:p>
            <a:pPr indent="-876300" algn="ctr">
              <a:buClr>
                <a:schemeClr val="dk1"/>
              </a:buClr>
              <a:buSzPts val="13800"/>
              <a:buFont typeface="Cabin"/>
            </a:pPr>
            <a:r>
              <a:rPr lang="en-US" sz="2400" b="1" dirty="0">
                <a:solidFill>
                  <a:schemeClr val="tx1"/>
                </a:solidFill>
                <a:latin typeface="Gill Sans MT" panose="020B0502020104020203" pitchFamily="34" charset="0"/>
                <a:ea typeface="Cabin"/>
                <a:cs typeface="Cabin"/>
                <a:sym typeface="Calibri"/>
              </a:rPr>
              <a:t>Accelerate effective communication of weather forecasts and</a:t>
            </a:r>
          </a:p>
          <a:p>
            <a:pPr indent="-876300" algn="ctr">
              <a:buClr>
                <a:schemeClr val="dk1"/>
              </a:buClr>
              <a:buSzPts val="13800"/>
              <a:buFont typeface="Cabin"/>
            </a:pPr>
            <a:r>
              <a:rPr lang="en-US" sz="2400" b="1" dirty="0">
                <a:solidFill>
                  <a:schemeClr val="tx1"/>
                </a:solidFill>
                <a:latin typeface="Gill Sans MT" panose="020B0502020104020203" pitchFamily="34" charset="0"/>
                <a:ea typeface="Cabin"/>
                <a:cs typeface="Cabin"/>
                <a:sym typeface="Calibri"/>
              </a:rPr>
              <a:t>warnings to decision makers.</a:t>
            </a:r>
          </a:p>
        </p:txBody>
      </p:sp>
      <p:pic>
        <p:nvPicPr>
          <p:cNvPr id="7170" name="Picture 2" descr="Image result for 80 20 rule">
            <a:extLst>
              <a:ext uri="{FF2B5EF4-FFF2-40B4-BE49-F238E27FC236}">
                <a16:creationId xmlns:a16="http://schemas.microsoft.com/office/drawing/2014/main" id="{2AB6E9BA-3576-4FFD-A957-98E34B21E0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33" r="10833"/>
          <a:stretch/>
        </p:blipFill>
        <p:spPr bwMode="auto">
          <a:xfrm>
            <a:off x="3037" y="381001"/>
            <a:ext cx="9168327" cy="61162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8C624AF-6A49-4AEA-8001-3CE1D1E4F97E}"/>
              </a:ext>
            </a:extLst>
          </p:cNvPr>
          <p:cNvSpPr/>
          <p:nvPr/>
        </p:nvSpPr>
        <p:spPr>
          <a:xfrm>
            <a:off x="4800600" y="6645121"/>
            <a:ext cx="4572000" cy="316548"/>
          </a:xfrm>
          <a:prstGeom prst="rect">
            <a:avLst/>
          </a:prstGeom>
        </p:spPr>
        <p:txBody>
          <a:bodyPr>
            <a:spAutoFit/>
          </a:bodyPr>
          <a:lstStyle/>
          <a:p>
            <a:r>
              <a:rPr lang="en-US" sz="1100" dirty="0"/>
              <a:t>https://www.hoyes.com/blog/the-80-20-rule-of-money-management/</a:t>
            </a:r>
          </a:p>
        </p:txBody>
      </p:sp>
    </p:spTree>
    <p:extLst>
      <p:ext uri="{BB962C8B-B14F-4D97-AF65-F5344CB8AC3E}">
        <p14:creationId xmlns:p14="http://schemas.microsoft.com/office/powerpoint/2010/main" val="2668330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01">
            <a:extLst>
              <a:ext uri="{FF2B5EF4-FFF2-40B4-BE49-F238E27FC236}">
                <a16:creationId xmlns:a16="http://schemas.microsoft.com/office/drawing/2014/main" id="{9904C143-A89B-4BDB-9D86-DA6DCD458D90}"/>
              </a:ext>
            </a:extLst>
          </p:cNvPr>
          <p:cNvSpPr txBox="1">
            <a:spLocks/>
          </p:cNvSpPr>
          <p:nvPr/>
        </p:nvSpPr>
        <p:spPr>
          <a:xfrm>
            <a:off x="114300" y="-76200"/>
            <a:ext cx="8915400" cy="9144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876300" algn="ctr">
              <a:buSzPts val="13800"/>
              <a:buFont typeface="Cabin"/>
              <a:buNone/>
            </a:pPr>
            <a:r>
              <a:rPr lang="en-US" sz="4800" dirty="0">
                <a:solidFill>
                  <a:schemeClr val="tx1"/>
                </a:solidFill>
                <a:latin typeface="Gill Sans MT" panose="020B0502020104020203" pitchFamily="34" charset="0"/>
                <a:ea typeface="Cabin"/>
                <a:cs typeface="Cabin"/>
                <a:sym typeface="Cabin"/>
              </a:rPr>
              <a:t>Final Thoughts</a:t>
            </a:r>
            <a:endParaRPr lang="en-US" sz="1000" dirty="0">
              <a:solidFill>
                <a:schemeClr val="tx1"/>
              </a:solidFill>
              <a:latin typeface="Gill Sans MT" panose="020B0502020104020203" pitchFamily="34" charset="0"/>
              <a:ea typeface="Cabin"/>
              <a:cs typeface="Cabin"/>
              <a:sym typeface="Cabin"/>
            </a:endParaRPr>
          </a:p>
        </p:txBody>
      </p:sp>
      <p:sp>
        <p:nvSpPr>
          <p:cNvPr id="10" name="Shape 101">
            <a:extLst>
              <a:ext uri="{FF2B5EF4-FFF2-40B4-BE49-F238E27FC236}">
                <a16:creationId xmlns:a16="http://schemas.microsoft.com/office/drawing/2014/main" id="{E18B0A08-0BE4-4B9E-A3D1-45A1A7FB2A25}"/>
              </a:ext>
            </a:extLst>
          </p:cNvPr>
          <p:cNvSpPr txBox="1">
            <a:spLocks/>
          </p:cNvSpPr>
          <p:nvPr/>
        </p:nvSpPr>
        <p:spPr>
          <a:xfrm>
            <a:off x="0" y="914400"/>
            <a:ext cx="9144000" cy="9144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876300" algn="ctr">
              <a:buSzPts val="13800"/>
              <a:buFont typeface="Cabin"/>
              <a:buNone/>
            </a:pPr>
            <a:r>
              <a:rPr lang="en-US" sz="3200" dirty="0">
                <a:solidFill>
                  <a:schemeClr val="tx1"/>
                </a:solidFill>
                <a:latin typeface="Gill Sans MT" panose="020B0502020104020203" pitchFamily="34" charset="0"/>
                <a:ea typeface="Cabin"/>
                <a:cs typeface="Cabin"/>
                <a:sym typeface="Cabin"/>
              </a:rPr>
              <a:t>Ask questions about the data, then answer</a:t>
            </a:r>
            <a:endParaRPr lang="en-US" sz="600" dirty="0">
              <a:solidFill>
                <a:schemeClr val="tx1"/>
              </a:solidFill>
              <a:latin typeface="Gill Sans MT" panose="020B0502020104020203" pitchFamily="34" charset="0"/>
              <a:ea typeface="Cabin"/>
              <a:cs typeface="Cabin"/>
              <a:sym typeface="Cabin"/>
            </a:endParaRPr>
          </a:p>
        </p:txBody>
      </p:sp>
      <p:sp>
        <p:nvSpPr>
          <p:cNvPr id="11" name="Shape 101">
            <a:extLst>
              <a:ext uri="{FF2B5EF4-FFF2-40B4-BE49-F238E27FC236}">
                <a16:creationId xmlns:a16="http://schemas.microsoft.com/office/drawing/2014/main" id="{68F06FB0-56F1-46FB-8C8E-D89748C3A759}"/>
              </a:ext>
            </a:extLst>
          </p:cNvPr>
          <p:cNvSpPr txBox="1">
            <a:spLocks/>
          </p:cNvSpPr>
          <p:nvPr/>
        </p:nvSpPr>
        <p:spPr>
          <a:xfrm>
            <a:off x="0" y="4419600"/>
            <a:ext cx="9144000" cy="9144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876300" algn="ctr">
              <a:buSzPts val="13800"/>
              <a:buFont typeface="Cabin"/>
              <a:buNone/>
            </a:pPr>
            <a:r>
              <a:rPr lang="en-US" sz="3200" dirty="0">
                <a:solidFill>
                  <a:schemeClr val="tx1"/>
                </a:solidFill>
                <a:latin typeface="Gill Sans MT" panose="020B0502020104020203" pitchFamily="34" charset="0"/>
                <a:ea typeface="Cabin"/>
                <a:cs typeface="Cabin"/>
                <a:sym typeface="Cabin"/>
              </a:rPr>
              <a:t>Focus on effectiveness/efficiency (80/20)</a:t>
            </a:r>
            <a:endParaRPr lang="en-US" sz="600" dirty="0">
              <a:solidFill>
                <a:schemeClr val="tx1"/>
              </a:solidFill>
              <a:latin typeface="Gill Sans MT" panose="020B0502020104020203" pitchFamily="34" charset="0"/>
              <a:ea typeface="Cabin"/>
              <a:cs typeface="Cabin"/>
              <a:sym typeface="Cabin"/>
            </a:endParaRPr>
          </a:p>
        </p:txBody>
      </p:sp>
      <p:sp>
        <p:nvSpPr>
          <p:cNvPr id="12" name="Shape 101">
            <a:extLst>
              <a:ext uri="{FF2B5EF4-FFF2-40B4-BE49-F238E27FC236}">
                <a16:creationId xmlns:a16="http://schemas.microsoft.com/office/drawing/2014/main" id="{270BB0F2-8E84-4B2D-9E0E-A5480D49E08B}"/>
              </a:ext>
            </a:extLst>
          </p:cNvPr>
          <p:cNvSpPr txBox="1">
            <a:spLocks/>
          </p:cNvSpPr>
          <p:nvPr/>
        </p:nvSpPr>
        <p:spPr>
          <a:xfrm>
            <a:off x="99227" y="1752600"/>
            <a:ext cx="9144000" cy="9144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876300" algn="ctr">
              <a:buSzPts val="13800"/>
              <a:buFont typeface="Cabin"/>
              <a:buNone/>
            </a:pPr>
            <a:r>
              <a:rPr lang="en-US" sz="3200" dirty="0">
                <a:solidFill>
                  <a:schemeClr val="tx1"/>
                </a:solidFill>
                <a:latin typeface="Gill Sans MT" panose="020B0502020104020203" pitchFamily="34" charset="0"/>
                <a:ea typeface="Cabin"/>
                <a:cs typeface="Cabin"/>
                <a:sym typeface="Cabin"/>
              </a:rPr>
              <a:t>Market your work</a:t>
            </a:r>
            <a:endParaRPr lang="en-US" sz="600" dirty="0">
              <a:solidFill>
                <a:schemeClr val="tx1"/>
              </a:solidFill>
              <a:latin typeface="Gill Sans MT" panose="020B0502020104020203" pitchFamily="34" charset="0"/>
              <a:ea typeface="Cabin"/>
              <a:cs typeface="Cabin"/>
              <a:sym typeface="Cabin"/>
            </a:endParaRPr>
          </a:p>
        </p:txBody>
      </p:sp>
      <p:sp>
        <p:nvSpPr>
          <p:cNvPr id="13" name="Shape 101">
            <a:extLst>
              <a:ext uri="{FF2B5EF4-FFF2-40B4-BE49-F238E27FC236}">
                <a16:creationId xmlns:a16="http://schemas.microsoft.com/office/drawing/2014/main" id="{03332A07-D15B-46DA-A265-035D0508500D}"/>
              </a:ext>
            </a:extLst>
          </p:cNvPr>
          <p:cNvSpPr txBox="1">
            <a:spLocks/>
          </p:cNvSpPr>
          <p:nvPr/>
        </p:nvSpPr>
        <p:spPr>
          <a:xfrm>
            <a:off x="96296" y="2590800"/>
            <a:ext cx="9144000" cy="9144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876300" algn="ctr">
              <a:buSzPts val="13800"/>
              <a:buFont typeface="Cabin"/>
              <a:buNone/>
            </a:pPr>
            <a:r>
              <a:rPr lang="en-US" sz="3200" dirty="0">
                <a:solidFill>
                  <a:schemeClr val="tx1"/>
                </a:solidFill>
                <a:latin typeface="Gill Sans MT" panose="020B0502020104020203" pitchFamily="34" charset="0"/>
                <a:ea typeface="Cabin"/>
                <a:cs typeface="Cabin"/>
                <a:sym typeface="Cabin"/>
              </a:rPr>
              <a:t>Use Data Studio</a:t>
            </a:r>
            <a:endParaRPr lang="en-US" sz="600" dirty="0">
              <a:solidFill>
                <a:schemeClr val="tx1"/>
              </a:solidFill>
              <a:latin typeface="Gill Sans MT" panose="020B0502020104020203" pitchFamily="34" charset="0"/>
              <a:ea typeface="Cabin"/>
              <a:cs typeface="Cabin"/>
              <a:sym typeface="Cabin"/>
            </a:endParaRPr>
          </a:p>
        </p:txBody>
      </p:sp>
      <p:sp>
        <p:nvSpPr>
          <p:cNvPr id="15" name="Shape 101">
            <a:extLst>
              <a:ext uri="{FF2B5EF4-FFF2-40B4-BE49-F238E27FC236}">
                <a16:creationId xmlns:a16="http://schemas.microsoft.com/office/drawing/2014/main" id="{E2E9256A-EB13-49FD-A025-5071953D6AC5}"/>
              </a:ext>
            </a:extLst>
          </p:cNvPr>
          <p:cNvSpPr txBox="1">
            <a:spLocks/>
          </p:cNvSpPr>
          <p:nvPr/>
        </p:nvSpPr>
        <p:spPr>
          <a:xfrm>
            <a:off x="96296" y="3505200"/>
            <a:ext cx="9144000" cy="9144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876300" algn="ctr">
              <a:buSzPts val="13800"/>
              <a:buFont typeface="Cabin"/>
              <a:buNone/>
            </a:pPr>
            <a:r>
              <a:rPr lang="en-US" sz="3200" dirty="0">
                <a:solidFill>
                  <a:schemeClr val="tx1"/>
                </a:solidFill>
                <a:latin typeface="Gill Sans MT" panose="020B0502020104020203" pitchFamily="34" charset="0"/>
                <a:ea typeface="Cabin"/>
                <a:cs typeface="Cabin"/>
                <a:sym typeface="Cabin"/>
              </a:rPr>
              <a:t>Share and Learn</a:t>
            </a:r>
            <a:endParaRPr lang="en-US" sz="600" dirty="0">
              <a:solidFill>
                <a:schemeClr val="tx1"/>
              </a:solidFill>
              <a:latin typeface="Gill Sans MT" panose="020B0502020104020203" pitchFamily="34" charset="0"/>
              <a:ea typeface="Cabin"/>
              <a:cs typeface="Cabin"/>
              <a:sym typeface="Cabin"/>
            </a:endParaRPr>
          </a:p>
        </p:txBody>
      </p:sp>
      <p:sp>
        <p:nvSpPr>
          <p:cNvPr id="16" name="Shape 101">
            <a:extLst>
              <a:ext uri="{FF2B5EF4-FFF2-40B4-BE49-F238E27FC236}">
                <a16:creationId xmlns:a16="http://schemas.microsoft.com/office/drawing/2014/main" id="{7E798525-9216-4D80-981C-3552C7617DCA}"/>
              </a:ext>
            </a:extLst>
          </p:cNvPr>
          <p:cNvSpPr txBox="1">
            <a:spLocks/>
          </p:cNvSpPr>
          <p:nvPr/>
        </p:nvSpPr>
        <p:spPr>
          <a:xfrm>
            <a:off x="0" y="5331023"/>
            <a:ext cx="9144000" cy="914400"/>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876300" algn="ctr">
              <a:buSzPts val="13800"/>
              <a:buFont typeface="Cabin"/>
              <a:buNone/>
            </a:pPr>
            <a:r>
              <a:rPr lang="en-US" sz="3200" dirty="0">
                <a:solidFill>
                  <a:schemeClr val="tx1"/>
                </a:solidFill>
                <a:latin typeface="Gill Sans MT" panose="020B0502020104020203" pitchFamily="34" charset="0"/>
                <a:ea typeface="Cabin"/>
                <a:cs typeface="Cabin"/>
                <a:sym typeface="Cabin"/>
              </a:rPr>
              <a:t>Our digital real estate is priceless</a:t>
            </a:r>
            <a:endParaRPr lang="en-US" sz="600" dirty="0">
              <a:solidFill>
                <a:schemeClr val="tx1"/>
              </a:solidFill>
              <a:latin typeface="Gill Sans MT" panose="020B0502020104020203" pitchFamily="34" charset="0"/>
              <a:ea typeface="Cabin"/>
              <a:cs typeface="Cabin"/>
              <a:sym typeface="Cabin"/>
            </a:endParaRPr>
          </a:p>
        </p:txBody>
      </p:sp>
    </p:spTree>
    <p:extLst>
      <p:ext uri="{BB962C8B-B14F-4D97-AF65-F5344CB8AC3E}">
        <p14:creationId xmlns:p14="http://schemas.microsoft.com/office/powerpoint/2010/main" val="332356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ctrTitle"/>
          </p:nvPr>
        </p:nvSpPr>
        <p:spPr>
          <a:xfrm>
            <a:off x="76200" y="2130425"/>
            <a:ext cx="8915400" cy="1470025"/>
          </a:xfrm>
          <a:prstGeom prst="rect">
            <a:avLst/>
          </a:prstGeom>
          <a:noFill/>
          <a:ln>
            <a:noFill/>
          </a:ln>
        </p:spPr>
        <p:txBody>
          <a:bodyPr wrap="square" lIns="91425" tIns="45700" rIns="91425" bIns="45700" anchor="ctr" anchorCtr="0">
            <a:noAutofit/>
          </a:bodyPr>
          <a:lstStyle/>
          <a:p>
            <a:pPr marL="0" marR="0" lvl="0" indent="-730250" algn="ctr" rtl="0">
              <a:spcBef>
                <a:spcPts val="0"/>
              </a:spcBef>
              <a:buClr>
                <a:schemeClr val="dk1"/>
              </a:buClr>
              <a:buSzPts val="11500"/>
              <a:buFont typeface="Cabin"/>
              <a:buNone/>
            </a:pPr>
            <a:r>
              <a:rPr lang="en-US" sz="11500" b="1" i="0" u="none" strike="noStrike" cap="none">
                <a:solidFill>
                  <a:schemeClr val="dk1"/>
                </a:solidFill>
                <a:latin typeface="Cabin"/>
                <a:ea typeface="Cabin"/>
                <a:cs typeface="Cabin"/>
                <a:sym typeface="Cabin"/>
              </a:rPr>
              <a:t>XX million</a:t>
            </a:r>
          </a:p>
        </p:txBody>
      </p:sp>
      <p:sp>
        <p:nvSpPr>
          <p:cNvPr id="109" name="Shape 109"/>
          <p:cNvSpPr txBox="1">
            <a:spLocks noGrp="1"/>
          </p:cNvSpPr>
          <p:nvPr>
            <p:ph type="subTitle" idx="1"/>
          </p:nvPr>
        </p:nvSpPr>
        <p:spPr>
          <a:xfrm>
            <a:off x="76200" y="3886200"/>
            <a:ext cx="8991600" cy="1752600"/>
          </a:xfrm>
          <a:prstGeom prst="rect">
            <a:avLst/>
          </a:prstGeom>
          <a:noFill/>
          <a:ln>
            <a:noFill/>
          </a:ln>
        </p:spPr>
        <p:txBody>
          <a:bodyPr wrap="square" lIns="91425" tIns="45700" rIns="91425" bIns="45700" anchor="t" anchorCtr="0">
            <a:noAutofit/>
          </a:bodyPr>
          <a:lstStyle/>
          <a:p>
            <a:pPr marL="0" marR="0" lvl="0" indent="-165100" algn="ctr" rtl="0">
              <a:spcBef>
                <a:spcPts val="0"/>
              </a:spcBef>
              <a:spcAft>
                <a:spcPts val="0"/>
              </a:spcAft>
              <a:buClr>
                <a:schemeClr val="dk1"/>
              </a:buClr>
              <a:buSzPts val="2600"/>
              <a:buFont typeface="Arial"/>
              <a:buNone/>
            </a:pPr>
            <a:r>
              <a:rPr lang="en-US" sz="2600" b="1" i="0" u="none" strike="noStrike" cap="none">
                <a:solidFill>
                  <a:schemeClr val="dk1"/>
                </a:solidFill>
                <a:latin typeface="Cabin"/>
                <a:ea typeface="Cabin"/>
                <a:cs typeface="Cabin"/>
                <a:sym typeface="Cabin"/>
              </a:rPr>
              <a:t>Ahead of and during Hurricane Irma Landfall </a:t>
            </a:r>
          </a:p>
          <a:p>
            <a:pPr marL="0" marR="0" lvl="0" indent="-165100" algn="ctr" rtl="0">
              <a:spcBef>
                <a:spcPts val="520"/>
              </a:spcBef>
              <a:spcAft>
                <a:spcPts val="0"/>
              </a:spcAft>
              <a:buClr>
                <a:schemeClr val="dk1"/>
              </a:buClr>
              <a:buSzPts val="2600"/>
              <a:buFont typeface="Arial"/>
              <a:buNone/>
            </a:pPr>
            <a:r>
              <a:rPr lang="en-US" sz="2600" b="1" i="0" u="none" strike="noStrike" cap="none">
                <a:solidFill>
                  <a:schemeClr val="dk1"/>
                </a:solidFill>
                <a:latin typeface="Cabin"/>
                <a:ea typeface="Cabin"/>
                <a:cs typeface="Cabin"/>
                <a:sym typeface="Cabin"/>
              </a:rPr>
              <a:t>5-10 Sep </a:t>
            </a:r>
          </a:p>
          <a:p>
            <a:pPr marL="0" marR="0" lvl="0" indent="-165100" algn="ctr" rtl="0">
              <a:spcBef>
                <a:spcPts val="520"/>
              </a:spcBef>
              <a:buClr>
                <a:schemeClr val="dk1"/>
              </a:buClr>
              <a:buSzPts val="2600"/>
              <a:buFont typeface="Arial"/>
              <a:buNone/>
            </a:pPr>
            <a:r>
              <a:rPr lang="en-US" sz="2600" b="1" i="0" u="none" strike="noStrike" cap="none">
                <a:solidFill>
                  <a:schemeClr val="dk1"/>
                </a:solidFill>
                <a:latin typeface="Cabin"/>
                <a:ea typeface="Cabin"/>
                <a:cs typeface="Cabin"/>
                <a:sym typeface="Cabin"/>
              </a:rPr>
              <a:t>(XX communications per minute)</a:t>
            </a:r>
          </a:p>
        </p:txBody>
      </p:sp>
      <p:pic>
        <p:nvPicPr>
          <p:cNvPr id="110" name="Shape 110" descr="https://www.nnvl.noaa.gov/images/high_resolution/2092v1_20170905-HURIrma.png"/>
          <p:cNvPicPr preferRelativeResize="0"/>
          <p:nvPr/>
        </p:nvPicPr>
        <p:blipFill rotWithShape="1">
          <a:blip r:embed="rId3">
            <a:alphaModFix/>
          </a:blip>
          <a:srcRect l="16452" t="14034" r="19339" b="-2711"/>
          <a:stretch/>
        </p:blipFill>
        <p:spPr>
          <a:xfrm>
            <a:off x="-76200" y="-76199"/>
            <a:ext cx="9220200" cy="7162800"/>
          </a:xfrm>
          <a:prstGeom prst="rect">
            <a:avLst/>
          </a:prstGeom>
          <a:noFill/>
          <a:ln>
            <a:noFill/>
          </a:ln>
        </p:spPr>
      </p:pic>
      <p:sp>
        <p:nvSpPr>
          <p:cNvPr id="111" name="Shape 111"/>
          <p:cNvSpPr txBox="1"/>
          <p:nvPr/>
        </p:nvSpPr>
        <p:spPr>
          <a:xfrm>
            <a:off x="228600" y="1702150"/>
            <a:ext cx="5562600" cy="5137665"/>
          </a:xfrm>
          <a:prstGeom prst="rect">
            <a:avLst/>
          </a:prstGeom>
          <a:noFill/>
          <a:ln>
            <a:noFill/>
          </a:ln>
        </p:spPr>
        <p:txBody>
          <a:bodyPr wrap="square" lIns="91425" tIns="45700" rIns="91425" bIns="45700" anchor="ctr" anchorCtr="0">
            <a:noAutofit/>
          </a:bodyPr>
          <a:lstStyle/>
          <a:p>
            <a:pPr marL="0" marR="0" lvl="0" indent="-558800" algn="l" rtl="0">
              <a:spcBef>
                <a:spcPts val="0"/>
              </a:spcBef>
              <a:spcAft>
                <a:spcPts val="0"/>
              </a:spcAft>
              <a:buClr>
                <a:srgbClr val="D8D8D8"/>
              </a:buClr>
              <a:buSzPts val="8800"/>
              <a:buFont typeface="Cabin"/>
              <a:buNone/>
            </a:pPr>
            <a:r>
              <a:rPr lang="en-US" sz="8400" b="1" i="0" u="none" strike="noStrike" cap="none" dirty="0">
                <a:solidFill>
                  <a:schemeClr val="bg1">
                    <a:lumMod val="95000"/>
                  </a:schemeClr>
                </a:solidFill>
                <a:effectLst>
                  <a:outerShdw blurRad="38100" dist="38100" dir="2700000" algn="tl">
                    <a:srgbClr val="000000">
                      <a:alpha val="43137"/>
                    </a:srgbClr>
                  </a:outerShdw>
                </a:effectLst>
                <a:latin typeface="Gill Sans MT" panose="020B0502020104020203" pitchFamily="34" charset="0"/>
                <a:ea typeface="Cabin"/>
                <a:cs typeface="Cabin"/>
                <a:sym typeface="Cabin"/>
              </a:rPr>
              <a:t>900 </a:t>
            </a:r>
          </a:p>
          <a:p>
            <a:pPr marL="0" marR="0" lvl="0" indent="-558800" algn="l" rtl="0">
              <a:spcBef>
                <a:spcPts val="0"/>
              </a:spcBef>
              <a:spcAft>
                <a:spcPts val="0"/>
              </a:spcAft>
              <a:buClr>
                <a:srgbClr val="D8D8D8"/>
              </a:buClr>
              <a:buSzPts val="8800"/>
              <a:buFont typeface="Cabin"/>
              <a:buNone/>
            </a:pPr>
            <a:r>
              <a:rPr lang="en-US" sz="8400" b="1" i="0" u="none" strike="noStrike" cap="none" dirty="0">
                <a:solidFill>
                  <a:schemeClr val="bg1">
                    <a:lumMod val="95000"/>
                  </a:schemeClr>
                </a:solidFill>
                <a:effectLst>
                  <a:outerShdw blurRad="38100" dist="38100" dir="2700000" algn="tl">
                    <a:srgbClr val="000000">
                      <a:alpha val="43137"/>
                    </a:srgbClr>
                  </a:outerShdw>
                </a:effectLst>
                <a:latin typeface="Gill Sans MT" panose="020B0502020104020203" pitchFamily="34" charset="0"/>
                <a:ea typeface="Cabin"/>
                <a:cs typeface="Cabin"/>
                <a:sym typeface="Cabin"/>
              </a:rPr>
              <a:t>hits </a:t>
            </a:r>
          </a:p>
          <a:p>
            <a:pPr marL="0" marR="0" lvl="0" indent="-558800" algn="l" rtl="0">
              <a:spcBef>
                <a:spcPts val="0"/>
              </a:spcBef>
              <a:spcAft>
                <a:spcPts val="0"/>
              </a:spcAft>
              <a:buClr>
                <a:srgbClr val="D8D8D8"/>
              </a:buClr>
              <a:buSzPts val="8800"/>
              <a:buFont typeface="Cabin"/>
              <a:buNone/>
            </a:pPr>
            <a:r>
              <a:rPr lang="en-US" sz="8400" b="1" i="0" u="none" strike="noStrike" cap="none" dirty="0">
                <a:solidFill>
                  <a:schemeClr val="bg1">
                    <a:lumMod val="95000"/>
                  </a:schemeClr>
                </a:solidFill>
                <a:effectLst>
                  <a:outerShdw blurRad="38100" dist="38100" dir="2700000" algn="tl">
                    <a:srgbClr val="000000">
                      <a:alpha val="43137"/>
                    </a:srgbClr>
                  </a:outerShdw>
                </a:effectLst>
                <a:latin typeface="Gill Sans MT" panose="020B0502020104020203" pitchFamily="34" charset="0"/>
                <a:ea typeface="Cabin"/>
                <a:cs typeface="Cabin"/>
                <a:sym typeface="Cabin"/>
              </a:rPr>
              <a:t>per </a:t>
            </a:r>
          </a:p>
          <a:p>
            <a:pPr marL="0" marR="0" lvl="0" indent="-558800" algn="l" rtl="0">
              <a:spcBef>
                <a:spcPts val="0"/>
              </a:spcBef>
              <a:buClr>
                <a:srgbClr val="D8D8D8"/>
              </a:buClr>
              <a:buSzPts val="8800"/>
              <a:buFont typeface="Cabin"/>
              <a:buNone/>
            </a:pPr>
            <a:r>
              <a:rPr lang="en-US" sz="8400" b="1" i="0" u="none" strike="noStrike" cap="none" dirty="0">
                <a:solidFill>
                  <a:schemeClr val="bg1">
                    <a:lumMod val="95000"/>
                  </a:schemeClr>
                </a:solidFill>
                <a:effectLst>
                  <a:outerShdw blurRad="38100" dist="38100" dir="2700000" algn="tl">
                    <a:srgbClr val="000000">
                      <a:alpha val="43137"/>
                    </a:srgbClr>
                  </a:outerShdw>
                </a:effectLst>
                <a:latin typeface="Gill Sans MT" panose="020B0502020104020203" pitchFamily="34" charset="0"/>
                <a:ea typeface="Cabin"/>
                <a:cs typeface="Cabin"/>
                <a:sym typeface="Cabin"/>
              </a:rPr>
              <a:t>minute</a:t>
            </a:r>
          </a:p>
        </p:txBody>
      </p:sp>
      <p:sp>
        <p:nvSpPr>
          <p:cNvPr id="112" name="Shape 112"/>
          <p:cNvSpPr txBox="1"/>
          <p:nvPr/>
        </p:nvSpPr>
        <p:spPr>
          <a:xfrm>
            <a:off x="7620000" y="6516675"/>
            <a:ext cx="2357377"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b="1" i="0" u="none" strike="noStrike" cap="none" dirty="0">
                <a:solidFill>
                  <a:schemeClr val="dk1"/>
                </a:solidFill>
                <a:latin typeface="Gill Sans MT" panose="020B0502020104020203" pitchFamily="34" charset="0"/>
                <a:ea typeface="Calibri"/>
                <a:cs typeface="Calibri"/>
                <a:sym typeface="Calibri"/>
              </a:rPr>
              <a:t>Source: NOAA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pic>
        <p:nvPicPr>
          <p:cNvPr id="1026" name="Picture 2" descr="Image result for firefighter fremont wine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867" y="0"/>
            <a:ext cx="7772400" cy="1981200"/>
          </a:xfrm>
        </p:spPr>
        <p:txBody>
          <a:bodyPr/>
          <a:lstStyle/>
          <a:p>
            <a:r>
              <a:rPr lang="en-US" dirty="0">
                <a:solidFill>
                  <a:schemeClr val="bg1"/>
                </a:solidFill>
              </a:rPr>
              <a:t>Brett Smith</a:t>
            </a:r>
            <a:br>
              <a:rPr lang="en-US" dirty="0">
                <a:solidFill>
                  <a:schemeClr val="bg1"/>
                </a:solidFill>
              </a:rPr>
            </a:br>
            <a:r>
              <a:rPr lang="en-US" dirty="0">
                <a:solidFill>
                  <a:schemeClr val="bg1"/>
                </a:solidFill>
              </a:rPr>
              <a:t>Intelligence Specialist</a:t>
            </a:r>
            <a:br>
              <a:rPr lang="en-US" dirty="0">
                <a:solidFill>
                  <a:schemeClr val="bg1"/>
                </a:solidFill>
              </a:rPr>
            </a:br>
            <a:r>
              <a:rPr lang="en-US" dirty="0">
                <a:solidFill>
                  <a:schemeClr val="bg1"/>
                </a:solidFill>
              </a:rPr>
              <a:t>Fremont </a:t>
            </a:r>
            <a:r>
              <a:rPr lang="en-US" dirty="0" err="1">
                <a:solidFill>
                  <a:schemeClr val="bg1"/>
                </a:solidFill>
              </a:rPr>
              <a:t>Winema</a:t>
            </a:r>
            <a:r>
              <a:rPr lang="en-US" dirty="0">
                <a:solidFill>
                  <a:schemeClr val="bg1"/>
                </a:solidFill>
              </a:rPr>
              <a:t> National Forest</a:t>
            </a:r>
          </a:p>
        </p:txBody>
      </p:sp>
    </p:spTree>
    <p:extLst>
      <p:ext uri="{BB962C8B-B14F-4D97-AF65-F5344CB8AC3E}">
        <p14:creationId xmlns:p14="http://schemas.microsoft.com/office/powerpoint/2010/main" val="3859603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4074BE-908A-49E0-B41D-DBBA64FDA0BF}"/>
              </a:ext>
            </a:extLst>
          </p:cNvPr>
          <p:cNvPicPr>
            <a:picLocks noChangeAspect="1"/>
          </p:cNvPicPr>
          <p:nvPr/>
        </p:nvPicPr>
        <p:blipFill>
          <a:blip r:embed="rId3">
            <a:lum bright="70000" contrast="-70000"/>
          </a:blip>
          <a:stretch>
            <a:fillRect/>
          </a:stretch>
        </p:blipFill>
        <p:spPr>
          <a:xfrm>
            <a:off x="228600" y="0"/>
            <a:ext cx="8736904" cy="6858000"/>
          </a:xfrm>
          <a:prstGeom prst="rect">
            <a:avLst/>
          </a:prstGeom>
        </p:spPr>
      </p:pic>
      <p:sp>
        <p:nvSpPr>
          <p:cNvPr id="2" name="Title 1">
            <a:extLst>
              <a:ext uri="{FF2B5EF4-FFF2-40B4-BE49-F238E27FC236}">
                <a16:creationId xmlns:a16="http://schemas.microsoft.com/office/drawing/2014/main" id="{B6A80DFD-FB59-4FEE-A7AA-5D8892C22093}"/>
              </a:ext>
            </a:extLst>
          </p:cNvPr>
          <p:cNvSpPr>
            <a:spLocks noGrp="1"/>
          </p:cNvSpPr>
          <p:nvPr>
            <p:ph type="title"/>
          </p:nvPr>
        </p:nvSpPr>
        <p:spPr>
          <a:xfrm>
            <a:off x="722313" y="304800"/>
            <a:ext cx="7772400" cy="1362075"/>
          </a:xfrm>
        </p:spPr>
        <p:txBody>
          <a:bodyPr/>
          <a:lstStyle/>
          <a:p>
            <a:r>
              <a:rPr lang="en-US" dirty="0"/>
              <a:t>How do I view the data?</a:t>
            </a:r>
          </a:p>
        </p:txBody>
      </p:sp>
      <p:sp>
        <p:nvSpPr>
          <p:cNvPr id="3" name="Text Placeholder 2">
            <a:extLst>
              <a:ext uri="{FF2B5EF4-FFF2-40B4-BE49-F238E27FC236}">
                <a16:creationId xmlns:a16="http://schemas.microsoft.com/office/drawing/2014/main" id="{A70C1AAD-875E-4543-B4EA-31AB3A17DD2D}"/>
              </a:ext>
            </a:extLst>
          </p:cNvPr>
          <p:cNvSpPr>
            <a:spLocks noGrp="1"/>
          </p:cNvSpPr>
          <p:nvPr>
            <p:ph type="body" idx="1"/>
          </p:nvPr>
        </p:nvSpPr>
        <p:spPr>
          <a:xfrm>
            <a:off x="722313" y="1090613"/>
            <a:ext cx="7772400" cy="585787"/>
          </a:xfrm>
        </p:spPr>
        <p:txBody>
          <a:bodyPr/>
          <a:lstStyle/>
          <a:p>
            <a:r>
              <a:rPr lang="en-US" sz="2800" dirty="0"/>
              <a:t>Email me.  noel.keene@noaa.gov</a:t>
            </a:r>
          </a:p>
        </p:txBody>
      </p:sp>
    </p:spTree>
    <p:extLst>
      <p:ext uri="{BB962C8B-B14F-4D97-AF65-F5344CB8AC3E}">
        <p14:creationId xmlns:p14="http://schemas.microsoft.com/office/powerpoint/2010/main" val="2198792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3754C-2A16-4B5C-87D1-08DFDC36F26C}"/>
              </a:ext>
            </a:extLst>
          </p:cNvPr>
          <p:cNvPicPr>
            <a:picLocks noChangeAspect="1"/>
          </p:cNvPicPr>
          <p:nvPr/>
        </p:nvPicPr>
        <p:blipFill>
          <a:blip r:embed="rId2"/>
          <a:stretch>
            <a:fillRect/>
          </a:stretch>
        </p:blipFill>
        <p:spPr>
          <a:xfrm>
            <a:off x="347438" y="0"/>
            <a:ext cx="8449124" cy="6858000"/>
          </a:xfrm>
          <a:prstGeom prst="rect">
            <a:avLst/>
          </a:prstGeom>
        </p:spPr>
      </p:pic>
      <p:sp>
        <p:nvSpPr>
          <p:cNvPr id="3" name="Rectangle 2">
            <a:extLst>
              <a:ext uri="{FF2B5EF4-FFF2-40B4-BE49-F238E27FC236}">
                <a16:creationId xmlns:a16="http://schemas.microsoft.com/office/drawing/2014/main" id="{66C3D0A3-83D0-4173-9C3B-DAA4BBA9B917}"/>
              </a:ext>
            </a:extLst>
          </p:cNvPr>
          <p:cNvSpPr/>
          <p:nvPr/>
        </p:nvSpPr>
        <p:spPr>
          <a:xfrm>
            <a:off x="6162152" y="334944"/>
            <a:ext cx="2624362" cy="9906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23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D13D95-94AE-4E20-9DB1-A0FD9C4C7F8B}"/>
              </a:ext>
            </a:extLst>
          </p:cNvPr>
          <p:cNvPicPr>
            <a:picLocks noChangeAspect="1"/>
          </p:cNvPicPr>
          <p:nvPr/>
        </p:nvPicPr>
        <p:blipFill>
          <a:blip r:embed="rId3"/>
          <a:stretch>
            <a:fillRect/>
          </a:stretch>
        </p:blipFill>
        <p:spPr>
          <a:xfrm>
            <a:off x="0" y="1085309"/>
            <a:ext cx="9144000" cy="4629691"/>
          </a:xfrm>
          <a:prstGeom prst="rect">
            <a:avLst/>
          </a:prstGeom>
        </p:spPr>
      </p:pic>
      <p:sp>
        <p:nvSpPr>
          <p:cNvPr id="10" name="TextBox 9">
            <a:extLst>
              <a:ext uri="{FF2B5EF4-FFF2-40B4-BE49-F238E27FC236}">
                <a16:creationId xmlns:a16="http://schemas.microsoft.com/office/drawing/2014/main" id="{98D518CF-9338-46AC-BCE5-A9597F2E21A1}"/>
              </a:ext>
            </a:extLst>
          </p:cNvPr>
          <p:cNvSpPr txBox="1"/>
          <p:nvPr/>
        </p:nvSpPr>
        <p:spPr>
          <a:xfrm>
            <a:off x="76200" y="152400"/>
            <a:ext cx="8991599" cy="707886"/>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indent="0">
              <a:buClr>
                <a:schemeClr val="dk1"/>
              </a:buClr>
              <a:buSzPts val="4000"/>
              <a:buFont typeface="Calibri"/>
              <a:defRPr sz="4000" b="1">
                <a:solidFill>
                  <a:schemeClr val="dk1"/>
                </a:solidFill>
                <a:latin typeface="Calibri"/>
                <a:ea typeface="Calibri"/>
                <a:cs typeface="Calibri"/>
                <a:sym typeface="Calibri"/>
              </a:defRPr>
            </a:lvl1pPr>
            <a:lvl2pPr indent="0">
              <a:buSzPts val="1400"/>
              <a:defRPr sz="1800"/>
            </a:lvl2pPr>
            <a:lvl3pPr indent="0">
              <a:buSzPts val="1400"/>
              <a:defRPr sz="1800"/>
            </a:lvl3pPr>
            <a:lvl4pPr indent="0">
              <a:buSzPts val="1400"/>
              <a:defRPr sz="1800"/>
            </a:lvl4pPr>
            <a:lvl5pPr indent="0">
              <a:buSzPts val="1400"/>
              <a:defRPr sz="1800"/>
            </a:lvl5pPr>
            <a:lvl6pPr indent="0">
              <a:buSzPts val="1400"/>
              <a:defRPr sz="1800"/>
            </a:lvl6pPr>
            <a:lvl7pPr indent="0">
              <a:buSzPts val="1400"/>
              <a:defRPr sz="1800"/>
            </a:lvl7pPr>
            <a:lvl8pPr indent="0">
              <a:buSzPts val="1400"/>
              <a:defRPr sz="1800"/>
            </a:lvl8pPr>
            <a:lvl9pPr indent="0">
              <a:buSzPts val="1400"/>
              <a:defRPr sz="1800"/>
            </a:lvl9pPr>
          </a:lstStyle>
          <a:p>
            <a:pPr algn="ctr"/>
            <a:r>
              <a:rPr lang="en-US" sz="3600" dirty="0">
                <a:solidFill>
                  <a:schemeClr val="tx1">
                    <a:lumMod val="50000"/>
                    <a:lumOff val="50000"/>
                  </a:schemeClr>
                </a:solidFill>
              </a:rPr>
              <a:t>Real-time data: 2am EDT 5/18/2019</a:t>
            </a:r>
          </a:p>
        </p:txBody>
      </p:sp>
    </p:spTree>
    <p:extLst>
      <p:ext uri="{BB962C8B-B14F-4D97-AF65-F5344CB8AC3E}">
        <p14:creationId xmlns:p14="http://schemas.microsoft.com/office/powerpoint/2010/main" val="2672534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8D518CF-9338-46AC-BCE5-A9597F2E21A1}"/>
              </a:ext>
            </a:extLst>
          </p:cNvPr>
          <p:cNvSpPr txBox="1"/>
          <p:nvPr/>
        </p:nvSpPr>
        <p:spPr>
          <a:xfrm>
            <a:off x="76200" y="152400"/>
            <a:ext cx="8991599" cy="707886"/>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RPr/>
            </a:defPPr>
            <a:lvl1pPr marL="0" indent="0" algn="ctr">
              <a:buClr>
                <a:schemeClr val="dk1"/>
              </a:buClr>
              <a:buSzPts val="4000"/>
              <a:buFont typeface="Calibri"/>
              <a:defRPr sz="3600" b="1">
                <a:solidFill>
                  <a:schemeClr val="tx1">
                    <a:lumMod val="50000"/>
                    <a:lumOff val="50000"/>
                  </a:schemeClr>
                </a:solidFill>
                <a:latin typeface="Calibri"/>
                <a:ea typeface="Calibri"/>
                <a:cs typeface="Calibri"/>
              </a:defRPr>
            </a:lvl1pPr>
            <a:lvl2pPr indent="0">
              <a:buSzPts val="1400"/>
              <a:defRPr sz="1800"/>
            </a:lvl2pPr>
            <a:lvl3pPr indent="0">
              <a:buSzPts val="1400"/>
              <a:defRPr sz="1800"/>
            </a:lvl3pPr>
            <a:lvl4pPr indent="0">
              <a:buSzPts val="1400"/>
              <a:defRPr sz="1800"/>
            </a:lvl4pPr>
            <a:lvl5pPr indent="0">
              <a:buSzPts val="1400"/>
              <a:defRPr sz="1800"/>
            </a:lvl5pPr>
            <a:lvl6pPr indent="0">
              <a:buSzPts val="1400"/>
              <a:defRPr sz="1800"/>
            </a:lvl6pPr>
            <a:lvl7pPr indent="0">
              <a:buSzPts val="1400"/>
              <a:defRPr sz="1800"/>
            </a:lvl7pPr>
            <a:lvl8pPr indent="0">
              <a:buSzPts val="1400"/>
              <a:defRPr sz="1800"/>
            </a:lvl8pPr>
            <a:lvl9pPr indent="0">
              <a:buSzPts val="1400"/>
              <a:defRPr sz="1800"/>
            </a:lvl9pPr>
          </a:lstStyle>
          <a:p>
            <a:r>
              <a:rPr lang="en-US" dirty="0"/>
              <a:t>Real-time data: 2am EDT 5/18/2019</a:t>
            </a:r>
          </a:p>
        </p:txBody>
      </p:sp>
      <p:pic>
        <p:nvPicPr>
          <p:cNvPr id="2" name="Picture 1">
            <a:extLst>
              <a:ext uri="{FF2B5EF4-FFF2-40B4-BE49-F238E27FC236}">
                <a16:creationId xmlns:a16="http://schemas.microsoft.com/office/drawing/2014/main" id="{FABA847B-7684-4A2A-B30F-7BE7CCBECE8F}"/>
              </a:ext>
            </a:extLst>
          </p:cNvPr>
          <p:cNvPicPr>
            <a:picLocks noChangeAspect="1"/>
          </p:cNvPicPr>
          <p:nvPr/>
        </p:nvPicPr>
        <p:blipFill>
          <a:blip r:embed="rId3"/>
          <a:stretch>
            <a:fillRect/>
          </a:stretch>
        </p:blipFill>
        <p:spPr>
          <a:xfrm>
            <a:off x="609600" y="1143000"/>
            <a:ext cx="8070118" cy="5239652"/>
          </a:xfrm>
          <a:prstGeom prst="rect">
            <a:avLst/>
          </a:prstGeom>
        </p:spPr>
      </p:pic>
      <p:sp>
        <p:nvSpPr>
          <p:cNvPr id="3" name="Rectangle: Rounded Corners 2">
            <a:extLst>
              <a:ext uri="{FF2B5EF4-FFF2-40B4-BE49-F238E27FC236}">
                <a16:creationId xmlns:a16="http://schemas.microsoft.com/office/drawing/2014/main" id="{E4770A73-5E11-439F-95B5-57010E040760}"/>
              </a:ext>
            </a:extLst>
          </p:cNvPr>
          <p:cNvSpPr/>
          <p:nvPr/>
        </p:nvSpPr>
        <p:spPr>
          <a:xfrm>
            <a:off x="609600" y="2077496"/>
            <a:ext cx="5181600" cy="304800"/>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22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8D518CF-9338-46AC-BCE5-A9597F2E21A1}"/>
              </a:ext>
            </a:extLst>
          </p:cNvPr>
          <p:cNvSpPr txBox="1"/>
          <p:nvPr/>
        </p:nvSpPr>
        <p:spPr>
          <a:xfrm>
            <a:off x="76200" y="152400"/>
            <a:ext cx="8991599" cy="707886"/>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RPr/>
            </a:defPPr>
            <a:lvl1pPr marL="0" indent="0" algn="ctr">
              <a:buClr>
                <a:schemeClr val="dk1"/>
              </a:buClr>
              <a:buSzPts val="4000"/>
              <a:buFont typeface="Calibri"/>
              <a:defRPr sz="3600" b="1">
                <a:solidFill>
                  <a:schemeClr val="tx1">
                    <a:lumMod val="50000"/>
                    <a:lumOff val="50000"/>
                  </a:schemeClr>
                </a:solidFill>
                <a:latin typeface="Calibri"/>
                <a:ea typeface="Calibri"/>
                <a:cs typeface="Calibri"/>
              </a:defRPr>
            </a:lvl1pPr>
            <a:lvl2pPr indent="0">
              <a:buSzPts val="1400"/>
              <a:defRPr sz="1800"/>
            </a:lvl2pPr>
            <a:lvl3pPr indent="0">
              <a:buSzPts val="1400"/>
              <a:defRPr sz="1800"/>
            </a:lvl3pPr>
            <a:lvl4pPr indent="0">
              <a:buSzPts val="1400"/>
              <a:defRPr sz="1800"/>
            </a:lvl4pPr>
            <a:lvl5pPr indent="0">
              <a:buSzPts val="1400"/>
              <a:defRPr sz="1800"/>
            </a:lvl5pPr>
            <a:lvl6pPr indent="0">
              <a:buSzPts val="1400"/>
              <a:defRPr sz="1800"/>
            </a:lvl6pPr>
            <a:lvl7pPr indent="0">
              <a:buSzPts val="1400"/>
              <a:defRPr sz="1800"/>
            </a:lvl7pPr>
            <a:lvl8pPr indent="0">
              <a:buSzPts val="1400"/>
              <a:defRPr sz="1800"/>
            </a:lvl8pPr>
            <a:lvl9pPr indent="0">
              <a:buSzPts val="1400"/>
              <a:defRPr sz="1800"/>
            </a:lvl9pPr>
          </a:lstStyle>
          <a:p>
            <a:r>
              <a:rPr lang="en-US" dirty="0"/>
              <a:t>Real-time data: 2am EDT 5/18/2019</a:t>
            </a:r>
          </a:p>
        </p:txBody>
      </p:sp>
      <p:pic>
        <p:nvPicPr>
          <p:cNvPr id="2" name="Picture 1">
            <a:extLst>
              <a:ext uri="{FF2B5EF4-FFF2-40B4-BE49-F238E27FC236}">
                <a16:creationId xmlns:a16="http://schemas.microsoft.com/office/drawing/2014/main" id="{233416FD-7D08-46F7-8164-9EF123F24E1A}"/>
              </a:ext>
            </a:extLst>
          </p:cNvPr>
          <p:cNvPicPr>
            <a:picLocks noChangeAspect="1"/>
          </p:cNvPicPr>
          <p:nvPr/>
        </p:nvPicPr>
        <p:blipFill>
          <a:blip r:embed="rId2"/>
          <a:stretch>
            <a:fillRect/>
          </a:stretch>
        </p:blipFill>
        <p:spPr>
          <a:xfrm>
            <a:off x="0" y="1820384"/>
            <a:ext cx="9144000" cy="3217231"/>
          </a:xfrm>
          <a:prstGeom prst="rect">
            <a:avLst/>
          </a:prstGeom>
        </p:spPr>
      </p:pic>
    </p:spTree>
    <p:extLst>
      <p:ext uri="{BB962C8B-B14F-4D97-AF65-F5344CB8AC3E}">
        <p14:creationId xmlns:p14="http://schemas.microsoft.com/office/powerpoint/2010/main" val="89393154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4965</TotalTime>
  <Words>1906</Words>
  <Application>Microsoft Office PowerPoint</Application>
  <PresentationFormat>On-screen Show (4:3)</PresentationFormat>
  <Paragraphs>178</Paragraphs>
  <Slides>26</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Gill Sans MT</vt:lpstr>
      <vt:lpstr>Cabin</vt:lpstr>
      <vt:lpstr>Arial</vt:lpstr>
      <vt:lpstr>Office Theme</vt:lpstr>
      <vt:lpstr>PowerPoint Presentation</vt:lpstr>
      <vt:lpstr>90 million annual web communications with partner agencies</vt:lpstr>
      <vt:lpstr>XX million</vt:lpstr>
      <vt:lpstr>Brett Smith Intelligence Specialist Fremont Winema National Forest</vt:lpstr>
      <vt:lpstr>How do I view the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main points to remember</dc:title>
  <dc:creator>Noel Keene</dc:creator>
  <cp:lastModifiedBy>shad's new and fancy</cp:lastModifiedBy>
  <cp:revision>212</cp:revision>
  <cp:lastPrinted>2017-12-24T17:18:40Z</cp:lastPrinted>
  <dcterms:modified xsi:type="dcterms:W3CDTF">2019-05-23T05:46:55Z</dcterms:modified>
</cp:coreProperties>
</file>