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5" r:id="rId4"/>
    <p:sldId id="258" r:id="rId5"/>
    <p:sldId id="259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49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FAA1-7C45-482F-984D-4DAACD4DF326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291E-76D2-4716-96E2-90A9D0AE7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9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0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3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3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9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D1F50-C1E2-4737-9C89-EAD3F1EBB00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17AF4-E0C1-4977-ABEE-3743230F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2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orate3.nws.noaa.gov/projects/iris?jump=welcome" TargetMode="External"/><Relationship Id="rId2" Type="http://schemas.openxmlformats.org/officeDocument/2006/relationships/hyperlink" Target="http://iris-devweb.crh.noaa.gov/index.html?wfo=ar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en-US" i="1" dirty="0"/>
              <a:t>The Iris Project at Five Years: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sz="3200" dirty="0" smtClean="0"/>
              <a:t>How </a:t>
            </a:r>
            <a:r>
              <a:rPr lang="en-US" sz="3200" dirty="0"/>
              <a:t>a Grassroots Rapid Prototyping Project has Grown to Support NWS Operational </a:t>
            </a:r>
            <a:r>
              <a:rPr lang="en-US" sz="3200" dirty="0" smtClean="0"/>
              <a:t>Needs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19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did Iris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Iris grew from a series of separate, but related projects during the period 2008 to 2010.</a:t>
            </a:r>
          </a:p>
          <a:p>
            <a:r>
              <a:rPr lang="en-US" dirty="0" smtClean="0"/>
              <a:t>Developers saw a need to standardize a framework to provide consistent data storage and georeferencing capacity for contact, impact, event, and communications data used by the NWS.</a:t>
            </a:r>
          </a:p>
          <a:p>
            <a:r>
              <a:rPr lang="en-US" dirty="0" smtClean="0"/>
              <a:t>The Iris team has always been virtual: field offices, regional offices, and now headquarters.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4"/>
          </a:xfrm>
        </p:spPr>
        <p:txBody>
          <a:bodyPr/>
          <a:lstStyle/>
          <a:p>
            <a:r>
              <a:rPr lang="en-US" dirty="0" smtClean="0"/>
              <a:t>What can Iris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/>
              <a:t>Manage all contacts for an office, including NWS specific data.</a:t>
            </a:r>
          </a:p>
          <a:p>
            <a:r>
              <a:rPr lang="en-US" sz="5100" dirty="0" smtClean="0"/>
              <a:t>Display all observations in an are of concern, rank them in anyway needed, display criteria alerts, and directly create LSR text products from observations.</a:t>
            </a:r>
          </a:p>
          <a:p>
            <a:r>
              <a:rPr lang="en-US" sz="5100" dirty="0" smtClean="0"/>
              <a:t>Generate storm reports is any format desired by clicking on a map.</a:t>
            </a:r>
          </a:p>
          <a:p>
            <a:r>
              <a:rPr lang="en-US" sz="5100" dirty="0" smtClean="0"/>
              <a:t>Provide a heads up display for situational awareness </a:t>
            </a:r>
            <a:r>
              <a:rPr lang="en-US" sz="5100" dirty="0" smtClean="0"/>
              <a:t>use mashing together warnings, reports, and contacts on a map.</a:t>
            </a:r>
            <a:endParaRPr lang="en-US" sz="5100" dirty="0" smtClean="0"/>
          </a:p>
          <a:p>
            <a:r>
              <a:rPr lang="en-US" sz="5100" dirty="0" smtClean="0"/>
              <a:t>Drives iNWS to alert customers to warnings, and powers Wireless Emergency Alerts to provide cell phone alerts to the public.</a:t>
            </a:r>
          </a:p>
          <a:p>
            <a:r>
              <a:rPr lang="en-US" sz="5100" dirty="0" smtClean="0"/>
              <a:t>Full impact management capabilities are now in development.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0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214409"/>
            <a:ext cx="3604260" cy="1209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IRIS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InteractiveNWS - Google Chrom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5000" r="16600" b="47833"/>
          <a:stretch/>
        </p:blipFill>
        <p:spPr>
          <a:xfrm>
            <a:off x="5928360" y="381000"/>
            <a:ext cx="2712720" cy="1057581"/>
          </a:xfrm>
          <a:prstGeom prst="rect">
            <a:avLst/>
          </a:prstGeom>
        </p:spPr>
      </p:pic>
      <p:pic>
        <p:nvPicPr>
          <p:cNvPr id="6" name="Picture 5" descr="www.srh.noaa.gov/ridge2/ - Google Chrom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22666" r="12210" b="6000"/>
          <a:stretch/>
        </p:blipFill>
        <p:spPr>
          <a:xfrm>
            <a:off x="5657850" y="3685151"/>
            <a:ext cx="3200400" cy="2230898"/>
          </a:xfrm>
          <a:prstGeom prst="rect">
            <a:avLst/>
          </a:prstGeom>
        </p:spPr>
      </p:pic>
      <p:pic>
        <p:nvPicPr>
          <p:cNvPr id="7" name="Picture 6" descr="Wireless Emergency Alerts | FEMA.gov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4" t="45166" r="31731" b="39667"/>
          <a:stretch/>
        </p:blipFill>
        <p:spPr>
          <a:xfrm>
            <a:off x="5657850" y="2070735"/>
            <a:ext cx="3486150" cy="104013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810000" y="909791"/>
            <a:ext cx="2057400" cy="13046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7" idx="1"/>
          </p:cNvCxnSpPr>
          <p:nvPr/>
        </p:nvCxnSpPr>
        <p:spPr>
          <a:xfrm flipV="1">
            <a:off x="3909060" y="2590800"/>
            <a:ext cx="174879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3810000" y="3352800"/>
            <a:ext cx="184785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</p:cNvCxnSpPr>
          <p:nvPr/>
        </p:nvCxnSpPr>
        <p:spPr>
          <a:xfrm>
            <a:off x="2106930" y="3424390"/>
            <a:ext cx="0" cy="1162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Iris - Google Chrome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0" b="23833"/>
          <a:stretch/>
        </p:blipFill>
        <p:spPr>
          <a:xfrm>
            <a:off x="262890" y="4609496"/>
            <a:ext cx="3904303" cy="1807621"/>
          </a:xfrm>
          <a:prstGeom prst="rect">
            <a:avLst/>
          </a:prstGeom>
        </p:spPr>
      </p:pic>
      <p:pic>
        <p:nvPicPr>
          <p:cNvPr id="26" name="Picture 25" descr="Search Impacts - Google Chrom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t="11000" r="11710" b="33120"/>
          <a:stretch/>
        </p:blipFill>
        <p:spPr>
          <a:xfrm>
            <a:off x="1117761" y="126985"/>
            <a:ext cx="2194560" cy="1323369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endCxn id="26" idx="2"/>
          </p:cNvCxnSpPr>
          <p:nvPr/>
        </p:nvCxnSpPr>
        <p:spPr>
          <a:xfrm flipV="1">
            <a:off x="2215041" y="1450354"/>
            <a:ext cx="0" cy="764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2" y="2539205"/>
            <a:ext cx="21161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5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4"/>
          </a:xfrm>
        </p:spPr>
        <p:txBody>
          <a:bodyPr/>
          <a:lstStyle/>
          <a:p>
            <a:r>
              <a:rPr lang="en-US" dirty="0" smtClean="0"/>
              <a:t>So, what is Iris?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At the core, Iris is a </a:t>
            </a:r>
            <a:r>
              <a:rPr lang="en-US" dirty="0" err="1" smtClean="0"/>
              <a:t>PostGIS</a:t>
            </a:r>
            <a:r>
              <a:rPr lang="en-US" dirty="0" smtClean="0"/>
              <a:t> enabled </a:t>
            </a:r>
            <a:r>
              <a:rPr lang="en-US" dirty="0" err="1" smtClean="0"/>
              <a:t>Postgresql</a:t>
            </a:r>
            <a:r>
              <a:rPr lang="en-US" dirty="0" smtClean="0"/>
              <a:t> database.</a:t>
            </a:r>
          </a:p>
          <a:p>
            <a:r>
              <a:rPr lang="en-US" dirty="0" smtClean="0"/>
              <a:t>Wrapped around the database is the Iris framework, providing methods for storing and retrieving the stored information via web services.</a:t>
            </a:r>
          </a:p>
          <a:p>
            <a:r>
              <a:rPr lang="en-US" dirty="0" smtClean="0"/>
              <a:t>Using the framework are clients like the Iris Web Interface, iNWS, and others.</a:t>
            </a:r>
          </a:p>
        </p:txBody>
      </p:sp>
    </p:spTree>
    <p:extLst>
      <p:ext uri="{BB962C8B-B14F-4D97-AF65-F5344CB8AC3E}">
        <p14:creationId xmlns:p14="http://schemas.microsoft.com/office/powerpoint/2010/main" val="252777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4"/>
          </a:xfrm>
        </p:spPr>
        <p:txBody>
          <a:bodyPr/>
          <a:lstStyle/>
          <a:p>
            <a:r>
              <a:rPr lang="en-US" dirty="0" smtClean="0"/>
              <a:t>Iris and the Virtual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Iris team heavily uses the Virtual Lab </a:t>
            </a:r>
            <a:r>
              <a:rPr lang="en-US" dirty="0" err="1" smtClean="0"/>
              <a:t>Redmine</a:t>
            </a:r>
            <a:r>
              <a:rPr lang="en-US" dirty="0" smtClean="0"/>
              <a:t> and Jenkins development tools.</a:t>
            </a:r>
          </a:p>
          <a:p>
            <a:r>
              <a:rPr lang="en-US" dirty="0" smtClean="0"/>
              <a:t>The Iris Web application actually opens directly to the </a:t>
            </a:r>
            <a:r>
              <a:rPr lang="en-US" dirty="0" err="1" smtClean="0"/>
              <a:t>Redmine</a:t>
            </a:r>
            <a:r>
              <a:rPr lang="en-US" dirty="0" smtClean="0"/>
              <a:t> ticketing system to allow users to open tickets (works great!)</a:t>
            </a:r>
          </a:p>
          <a:p>
            <a:r>
              <a:rPr lang="en-US" dirty="0" smtClean="0"/>
              <a:t>All source code is managed by the Virtual Lab </a:t>
            </a:r>
            <a:r>
              <a:rPr lang="en-US" dirty="0" err="1" smtClean="0"/>
              <a:t>git</a:t>
            </a:r>
            <a:r>
              <a:rPr lang="en-US" dirty="0" smtClean="0"/>
              <a:t> repository.</a:t>
            </a:r>
          </a:p>
          <a:p>
            <a:r>
              <a:rPr lang="en-US" dirty="0" smtClean="0"/>
              <a:t>Framework builds and Java documentation is automatically generated upon commit.</a:t>
            </a:r>
          </a:p>
        </p:txBody>
      </p:sp>
    </p:spTree>
    <p:extLst>
      <p:ext uri="{BB962C8B-B14F-4D97-AF65-F5344CB8AC3E}">
        <p14:creationId xmlns:p14="http://schemas.microsoft.com/office/powerpoint/2010/main" val="35243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 smtClean="0"/>
              <a:t>Let’s have </a:t>
            </a:r>
            <a:r>
              <a:rPr lang="en-US" dirty="0"/>
              <a:t>a </a:t>
            </a:r>
            <a:r>
              <a:rPr lang="en-US" dirty="0" smtClean="0"/>
              <a:t>look: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iris-devweb.crh.noaa.gov/index.html?wfo=arx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collaborate3.nws.noaa.gov/projects/iris?jump=welcome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316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Iris Project at Five Years:   How a Grassroots Rapid Prototyping Project has Grown to Support NWS Operational Needs</vt:lpstr>
      <vt:lpstr>Where did Iris come from?</vt:lpstr>
      <vt:lpstr>What can Iris do?</vt:lpstr>
      <vt:lpstr>PowerPoint Presentation</vt:lpstr>
      <vt:lpstr>So, what is Iris?</vt:lpstr>
      <vt:lpstr>Iris and the Virtual Lab</vt:lpstr>
      <vt:lpstr>Let’s have a look:  http://iris-devweb.crh.noaa.gov/index.html?wfo=arx  https://collaborate3.nws.noaa.gov/projects/iris?jump=welcome </vt:lpstr>
    </vt:vector>
  </TitlesOfParts>
  <Company>NWS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W. Davis</dc:creator>
  <cp:lastModifiedBy>Matthew W. Davis</cp:lastModifiedBy>
  <cp:revision>19</cp:revision>
  <dcterms:created xsi:type="dcterms:W3CDTF">2014-01-21T15:42:28Z</dcterms:created>
  <dcterms:modified xsi:type="dcterms:W3CDTF">2014-05-19T21:03:43Z</dcterms:modified>
</cp:coreProperties>
</file>