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4"/>
  </p:notesMasterIdLst>
  <p:sldIdLst>
    <p:sldId id="256" r:id="rId2"/>
    <p:sldId id="312" r:id="rId3"/>
    <p:sldId id="308" r:id="rId4"/>
    <p:sldId id="265" r:id="rId5"/>
    <p:sldId id="259" r:id="rId6"/>
    <p:sldId id="266" r:id="rId7"/>
    <p:sldId id="280" r:id="rId8"/>
    <p:sldId id="276" r:id="rId9"/>
    <p:sldId id="306" r:id="rId10"/>
    <p:sldId id="292" r:id="rId11"/>
    <p:sldId id="289" r:id="rId12"/>
    <p:sldId id="307" r:id="rId13"/>
    <p:sldId id="309" r:id="rId14"/>
    <p:sldId id="305" r:id="rId15"/>
    <p:sldId id="269" r:id="rId16"/>
    <p:sldId id="258" r:id="rId17"/>
    <p:sldId id="310" r:id="rId18"/>
    <p:sldId id="271" r:id="rId19"/>
    <p:sldId id="283" r:id="rId20"/>
    <p:sldId id="297" r:id="rId21"/>
    <p:sldId id="303" r:id="rId22"/>
    <p:sldId id="285" r:id="rId23"/>
    <p:sldId id="300" r:id="rId24"/>
    <p:sldId id="286" r:id="rId25"/>
    <p:sldId id="284" r:id="rId26"/>
    <p:sldId id="287" r:id="rId27"/>
    <p:sldId id="263" r:id="rId28"/>
    <p:sldId id="302" r:id="rId29"/>
    <p:sldId id="311" r:id="rId30"/>
    <p:sldId id="304" r:id="rId31"/>
    <p:sldId id="278" r:id="rId32"/>
    <p:sldId id="27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96"/>
    <p:restoredTop sz="94613"/>
  </p:normalViewPr>
  <p:slideViewPr>
    <p:cSldViewPr snapToGrid="0" snapToObjects="1">
      <p:cViewPr varScale="1">
        <p:scale>
          <a:sx n="119" d="100"/>
          <a:sy n="119" d="100"/>
        </p:scale>
        <p:origin x="776"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EBFCF-4507-5645-A96F-9E3A95B62A8E}" type="datetimeFigureOut">
              <a:rPr lang="en-US" smtClean="0"/>
              <a:t>1/17/2018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D12EF9-994F-7648-A491-BFE7B4C008D4}" type="slidenum">
              <a:rPr lang="en-US" smtClean="0"/>
              <a:t>‹#›</a:t>
            </a:fld>
            <a:endParaRPr lang="en-US"/>
          </a:p>
        </p:txBody>
      </p:sp>
    </p:spTree>
    <p:extLst>
      <p:ext uri="{BB962C8B-B14F-4D97-AF65-F5344CB8AC3E}">
        <p14:creationId xmlns:p14="http://schemas.microsoft.com/office/powerpoint/2010/main" val="11373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take away: time is taken for granted in our conversations and</a:t>
            </a:r>
            <a:r>
              <a:rPr lang="en-US" baseline="0" dirty="0"/>
              <a:t> activities around warnings and is has important connections to vulnerability</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1</a:t>
            </a:fld>
            <a:endParaRPr lang="en-US"/>
          </a:p>
        </p:txBody>
      </p:sp>
    </p:spTree>
    <p:extLst>
      <p:ext uri="{BB962C8B-B14F-4D97-AF65-F5344CB8AC3E}">
        <p14:creationId xmlns:p14="http://schemas.microsoft.com/office/powerpoint/2010/main" val="3183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D12EF9-994F-7648-A491-BFE7B4C008D4}" type="slidenum">
              <a:rPr lang="en-US" smtClean="0"/>
              <a:t>12</a:t>
            </a:fld>
            <a:endParaRPr lang="en-US"/>
          </a:p>
        </p:txBody>
      </p:sp>
    </p:spTree>
    <p:extLst>
      <p:ext uri="{BB962C8B-B14F-4D97-AF65-F5344CB8AC3E}">
        <p14:creationId xmlns:p14="http://schemas.microsoft.com/office/powerpoint/2010/main" val="65961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like meteorological case studies of single tornadoes, hurricanes, or flooding events</a:t>
            </a:r>
          </a:p>
          <a:p>
            <a:r>
              <a:rPr lang="en-US" dirty="0"/>
              <a:t>Allows for in-depth exploration of a particular phenomenon and its impacts</a:t>
            </a:r>
          </a:p>
          <a:p>
            <a:r>
              <a:rPr lang="en-US" dirty="0"/>
              <a:t>Helps researchers characterize and theorize elements of the disaster</a:t>
            </a:r>
          </a:p>
          <a:p>
            <a:r>
              <a:rPr lang="en-US" dirty="0"/>
              <a:t>How to research and write effective case studies in meteorology. (2010). </a:t>
            </a:r>
            <a:r>
              <a:rPr lang="en-US" i="1" dirty="0"/>
              <a:t>Electronic J. Severe Storms Meteor., </a:t>
            </a:r>
            <a:r>
              <a:rPr lang="en-US" b="1" dirty="0"/>
              <a:t>5 </a:t>
            </a:r>
            <a:r>
              <a:rPr lang="en-US" dirty="0"/>
              <a:t>(2)</a:t>
            </a:r>
            <a:r>
              <a:rPr lang="en-US" b="1" dirty="0"/>
              <a:t>, </a:t>
            </a:r>
            <a:r>
              <a:rPr lang="en-US" dirty="0"/>
              <a:t>1–18.</a:t>
            </a:r>
          </a:p>
        </p:txBody>
      </p:sp>
      <p:sp>
        <p:nvSpPr>
          <p:cNvPr id="4" name="Slide Number Placeholder 3"/>
          <p:cNvSpPr>
            <a:spLocks noGrp="1"/>
          </p:cNvSpPr>
          <p:nvPr>
            <p:ph type="sldNum" sz="quarter" idx="10"/>
          </p:nvPr>
        </p:nvSpPr>
        <p:spPr/>
        <p:txBody>
          <a:bodyPr/>
          <a:lstStyle/>
          <a:p>
            <a:fld id="{71D12EF9-994F-7648-A491-BFE7B4C008D4}" type="slidenum">
              <a:rPr lang="en-US" smtClean="0"/>
              <a:t>14</a:t>
            </a:fld>
            <a:endParaRPr lang="en-US"/>
          </a:p>
        </p:txBody>
      </p:sp>
    </p:spTree>
    <p:extLst>
      <p:ext uri="{BB962C8B-B14F-4D97-AF65-F5344CB8AC3E}">
        <p14:creationId xmlns:p14="http://schemas.microsoft.com/office/powerpoint/2010/main" val="1959710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Today I’ll explore</a:t>
            </a:r>
            <a:r>
              <a:rPr lang="en-US" baseline="0" dirty="0"/>
              <a:t> the idea of time through a case study of cool season tornadoes that affected communities in Adel and Albany Georgia in late January. “Keith </a:t>
            </a:r>
            <a:r>
              <a:rPr lang="en-US" baseline="0" dirty="0" err="1"/>
              <a:t>Seillman</a:t>
            </a:r>
            <a:r>
              <a:rPr lang="en-US" baseline="0" dirty="0"/>
              <a:t> of Peachtree, not know how instability of one event will affect the next” and it was over a weekend, radars were down.</a:t>
            </a:r>
            <a:endParaRPr lang="en-US" dirty="0"/>
          </a:p>
          <a:p>
            <a:r>
              <a:rPr lang="en-US" dirty="0"/>
              <a:t>Here’s a quick summary of the event. These highlight some of the most salient</a:t>
            </a:r>
            <a:r>
              <a:rPr lang="en-US" baseline="0" dirty="0"/>
              <a:t> points from the point of view of the forecast offices in which I conducted interviews. </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15</a:t>
            </a:fld>
            <a:endParaRPr lang="en-US"/>
          </a:p>
        </p:txBody>
      </p:sp>
    </p:spTree>
    <p:extLst>
      <p:ext uri="{BB962C8B-B14F-4D97-AF65-F5344CB8AC3E}">
        <p14:creationId xmlns:p14="http://schemas.microsoft.com/office/powerpoint/2010/main" val="1748400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note</a:t>
            </a:r>
            <a:r>
              <a:rPr lang="en-US" baseline="0" dirty="0"/>
              <a:t> about my methods. And here’s a screen capture of the software that allows me to read over transcripts and code passages for interesting ideas, themes, etc., that are emergent in the data. This is also where notions of time become visible.</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16</a:t>
            </a:fld>
            <a:endParaRPr lang="en-US"/>
          </a:p>
        </p:txBody>
      </p:sp>
    </p:spTree>
    <p:extLst>
      <p:ext uri="{BB962C8B-B14F-4D97-AF65-F5344CB8AC3E}">
        <p14:creationId xmlns:p14="http://schemas.microsoft.com/office/powerpoint/2010/main" val="28610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a:t>
            </a:r>
            <a:r>
              <a:rPr lang="en-US" baseline="0" dirty="0"/>
              <a:t> a challenge of what I’m calling logistics time, an expression of coordination, arose. Here, you see that the types of information distribution are tightly coupled with SPC outlook categories. Webinars, an important aspect of communication with partners, however, is only triggered by moderate risk on SPC. And keeping up with briefings in general is a challenge when you’re also fielding phone calls, keeping up usual forecast products, and issuing warnings / monitoring reports. The second quote is also referring to interoffice and state coordination, an aspect of time I didn’t explore in this study (but it merits attention).</a:t>
            </a:r>
            <a:r>
              <a:rPr lang="en-US" dirty="0"/>
              <a:t> </a:t>
            </a:r>
          </a:p>
        </p:txBody>
      </p:sp>
      <p:sp>
        <p:nvSpPr>
          <p:cNvPr id="4" name="Slide Number Placeholder 3"/>
          <p:cNvSpPr>
            <a:spLocks noGrp="1"/>
          </p:cNvSpPr>
          <p:nvPr>
            <p:ph type="sldNum" sz="quarter" idx="10"/>
          </p:nvPr>
        </p:nvSpPr>
        <p:spPr/>
        <p:txBody>
          <a:bodyPr/>
          <a:lstStyle/>
          <a:p>
            <a:fld id="{71D12EF9-994F-7648-A491-BFE7B4C008D4}" type="slidenum">
              <a:rPr lang="en-US" smtClean="0"/>
              <a:t>18</a:t>
            </a:fld>
            <a:endParaRPr lang="en-US"/>
          </a:p>
        </p:txBody>
      </p:sp>
    </p:spTree>
    <p:extLst>
      <p:ext uri="{BB962C8B-B14F-4D97-AF65-F5344CB8AC3E}">
        <p14:creationId xmlns:p14="http://schemas.microsoft.com/office/powerpoint/2010/main" val="1099369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a:t>
            </a:r>
            <a:r>
              <a:rPr lang="en-US" baseline="0" dirty="0"/>
              <a:t> chart that breaks down some of the chronology of time in terms of coordinating information exchange. You can see from this chart that for the NWS office I talked to, the SPC is a primary driver of coordination. Their issuing of SPC outlooks shapes the deployment of different information streams and those then shape and are shaped by EM needs. For example, each level of SPC threat corresponds at this FO to a particular type of information that is sent to EMS. That same information is posted on Facebook and Twitter, though the details of the information is tailored primarily to EM concerns (sequence of events, impacts, </a:t>
            </a:r>
            <a:r>
              <a:rPr lang="en-US" baseline="0" dirty="0" err="1"/>
              <a:t>etc</a:t>
            </a:r>
            <a:r>
              <a:rPr lang="en-US" baseline="0" dirty="0"/>
              <a:t>).  On Facebook, members of the public could then ask questions about the information and the office often addressed those questions directly. </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19</a:t>
            </a:fld>
            <a:endParaRPr lang="en-US"/>
          </a:p>
        </p:txBody>
      </p:sp>
    </p:spTree>
    <p:extLst>
      <p:ext uri="{BB962C8B-B14F-4D97-AF65-F5344CB8AC3E}">
        <p14:creationId xmlns:p14="http://schemas.microsoft.com/office/powerpoint/2010/main" val="1130877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that the multiple assumptions</a:t>
            </a:r>
            <a:r>
              <a:rPr lang="en-US" baseline="0" dirty="0"/>
              <a:t> about time coming into </a:t>
            </a:r>
            <a:r>
              <a:rPr lang="en-US" dirty="0"/>
              <a:t>conflict</a:t>
            </a:r>
            <a:r>
              <a:rPr lang="en-US" baseline="0" dirty="0"/>
              <a:t>.</a:t>
            </a:r>
            <a:r>
              <a:rPr lang="en-US" dirty="0"/>
              <a:t> </a:t>
            </a:r>
          </a:p>
        </p:txBody>
      </p:sp>
      <p:sp>
        <p:nvSpPr>
          <p:cNvPr id="4" name="Slide Number Placeholder 3"/>
          <p:cNvSpPr>
            <a:spLocks noGrp="1"/>
          </p:cNvSpPr>
          <p:nvPr>
            <p:ph type="sldNum" sz="quarter" idx="10"/>
          </p:nvPr>
        </p:nvSpPr>
        <p:spPr/>
        <p:txBody>
          <a:bodyPr/>
          <a:lstStyle/>
          <a:p>
            <a:fld id="{71D12EF9-994F-7648-A491-BFE7B4C008D4}" type="slidenum">
              <a:rPr lang="en-US" smtClean="0"/>
              <a:t>20</a:t>
            </a:fld>
            <a:endParaRPr lang="en-US"/>
          </a:p>
        </p:txBody>
      </p:sp>
    </p:spTree>
    <p:extLst>
      <p:ext uri="{BB962C8B-B14F-4D97-AF65-F5344CB8AC3E}">
        <p14:creationId xmlns:p14="http://schemas.microsoft.com/office/powerpoint/2010/main" val="371963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look</a:t>
            </a:r>
            <a:r>
              <a:rPr lang="en-US" baseline="0" dirty="0"/>
              <a:t> at a particular example of a coordination challenge, note the request and attendance of a webinar. The email briefings had been out for a few days, updating partners on information about the changing dynamics of rounds of storms and when / where they would occur.</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21</a:t>
            </a:fld>
            <a:endParaRPr lang="en-US"/>
          </a:p>
        </p:txBody>
      </p:sp>
    </p:spTree>
    <p:extLst>
      <p:ext uri="{BB962C8B-B14F-4D97-AF65-F5344CB8AC3E}">
        <p14:creationId xmlns:p14="http://schemas.microsoft.com/office/powerpoint/2010/main" val="1173647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a:t>
            </a:r>
            <a:r>
              <a:rPr lang="en-US" baseline="0" dirty="0"/>
              <a:t> example of coordination sent to me by a broadcaster I interviewed that shows coordination expressed as what I’m calling procedural time, related to the order of activities via policies and procedures. As you can see here, there is a warning with a 45 minute lead time for Adel that moves outside the watch area (in pink). This area was quickly added to a watch by SPC—and I want to emphasize this isn’t about criticizing or blaming—but about noting how time is understood, practiced, and may intersect with vulnerabilities. </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22</a:t>
            </a:fld>
            <a:endParaRPr lang="en-US"/>
          </a:p>
        </p:txBody>
      </p:sp>
    </p:spTree>
    <p:extLst>
      <p:ext uri="{BB962C8B-B14F-4D97-AF65-F5344CB8AC3E}">
        <p14:creationId xmlns:p14="http://schemas.microsoft.com/office/powerpoint/2010/main" val="1590624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that interview,</a:t>
            </a:r>
            <a:r>
              <a:rPr lang="en-US" baseline="0" dirty="0"/>
              <a:t> explaining what the person saw in this example. Underlying assumptions here suggest something “missed” in the forecast process or a problem that’s not clearly explained in information disseminated with the graphics. </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23</a:t>
            </a:fld>
            <a:endParaRPr lang="en-US"/>
          </a:p>
        </p:txBody>
      </p:sp>
    </p:spTree>
    <p:extLst>
      <p:ext uri="{BB962C8B-B14F-4D97-AF65-F5344CB8AC3E}">
        <p14:creationId xmlns:p14="http://schemas.microsoft.com/office/powerpoint/2010/main" val="109900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Information about threats changes as certainty and uncertainty about an upcoming event evolves. The modalities, languages, and visualization of that information are dynamic, as well. Not all types of information will be understood or resonate with all people.</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4</a:t>
            </a:fld>
            <a:endParaRPr lang="en-US"/>
          </a:p>
        </p:txBody>
      </p:sp>
    </p:spTree>
    <p:extLst>
      <p:ext uri="{BB962C8B-B14F-4D97-AF65-F5344CB8AC3E}">
        <p14:creationId xmlns:p14="http://schemas.microsoft.com/office/powerpoint/2010/main" val="212911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communication time is about conveying a message outside the expert group to their public. It’s how we usually think about time related to when messaging goes out and how people are able to act on it. This office followed a protocol of not posting warnings on FB because it’s difficult to know if the post is current. However, notification of moving warnings to Twitter happened as events were unfolding. This office did a fantastic job keeping their FB page up to date and answering questions. At this moment, however, several people felt unable to access information through channels they were familiar with.</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24</a:t>
            </a:fld>
            <a:endParaRPr lang="en-US"/>
          </a:p>
        </p:txBody>
      </p:sp>
    </p:spTree>
    <p:extLst>
      <p:ext uri="{BB962C8B-B14F-4D97-AF65-F5344CB8AC3E}">
        <p14:creationId xmlns:p14="http://schemas.microsoft.com/office/powerpoint/2010/main" val="1817369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interesting</a:t>
            </a:r>
            <a:r>
              <a:rPr lang="en-US" baseline="0" dirty="0"/>
              <a:t> omission in communication is that between the NWS and broadcast community in this area. There’s not much direct information or contact between the two. Yet, the broadcasters were sending out SPC and WFO information as it was sent to them. They were adding in other mechanisms like FB live and TV first alerts to update and highlight risks.</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25</a:t>
            </a:fld>
            <a:endParaRPr lang="en-US"/>
          </a:p>
        </p:txBody>
      </p:sp>
    </p:spTree>
    <p:extLst>
      <p:ext uri="{BB962C8B-B14F-4D97-AF65-F5344CB8AC3E}">
        <p14:creationId xmlns:p14="http://schemas.microsoft.com/office/powerpoint/2010/main" val="1200042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perhaps another kind</a:t>
            </a:r>
            <a:r>
              <a:rPr lang="en-US" baseline="0" dirty="0"/>
              <a:t> of time we might consider is relationship time, or the time it takes to build relationships before events occur and unfold. I would count most IWT and IDSS activities as falling into this category of time. It may even underpin other forms of time. </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26</a:t>
            </a:fld>
            <a:endParaRPr lang="en-US"/>
          </a:p>
        </p:txBody>
      </p:sp>
    </p:spTree>
    <p:extLst>
      <p:ext uri="{BB962C8B-B14F-4D97-AF65-F5344CB8AC3E}">
        <p14:creationId xmlns:p14="http://schemas.microsoft.com/office/powerpoint/2010/main" val="1465668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thevisualcommunicationguy.com</a:t>
            </a:r>
            <a:r>
              <a:rPr lang="en-US" dirty="0"/>
              <a:t>/2013/08/07/5-concepts-you-need-to-understand-to-communicate-persuasively/ Rhetoric </a:t>
            </a:r>
            <a:r>
              <a:rPr lang="en-US" dirty="0" err="1"/>
              <a:t>Soderlund</a:t>
            </a:r>
            <a:r>
              <a:rPr lang="en-US" dirty="0"/>
              <a:t>, 2011 Scott (2006) argues that </a:t>
            </a:r>
            <a:r>
              <a:rPr lang="en-US" i="1" dirty="0"/>
              <a:t>Kairos</a:t>
            </a:r>
            <a:r>
              <a:rPr lang="en-US" dirty="0"/>
              <a:t> was extended indefinitely in the wake of 9/11</a:t>
            </a:r>
          </a:p>
          <a:p>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28</a:t>
            </a:fld>
            <a:endParaRPr lang="en-US"/>
          </a:p>
        </p:txBody>
      </p:sp>
    </p:spTree>
    <p:extLst>
      <p:ext uri="{BB962C8B-B14F-4D97-AF65-F5344CB8AC3E}">
        <p14:creationId xmlns:p14="http://schemas.microsoft.com/office/powerpoint/2010/main" val="1270825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safe place” for people</a:t>
            </a:r>
            <a:r>
              <a:rPr lang="en-US" baseline="0" dirty="0"/>
              <a:t> in a mobile home is really about time to leave and find better shelter. So place is an expression of time.</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31</a:t>
            </a:fld>
            <a:endParaRPr lang="en-US"/>
          </a:p>
        </p:txBody>
      </p:sp>
    </p:spTree>
    <p:extLst>
      <p:ext uri="{BB962C8B-B14F-4D97-AF65-F5344CB8AC3E}">
        <p14:creationId xmlns:p14="http://schemas.microsoft.com/office/powerpoint/2010/main" val="214745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t>
            </a:r>
            <a:r>
              <a:rPr lang="en-US" baseline="0" dirty="0"/>
              <a:t>ulnerability is layered, complex, and emergent. </a:t>
            </a:r>
            <a:r>
              <a:rPr lang="en-US" dirty="0"/>
              <a:t>And vulnerability is not just about the characteristics</a:t>
            </a:r>
            <a:r>
              <a:rPr lang="en-US" baseline="0" dirty="0"/>
              <a:t> of the people but the dimensions of experience that we all have: travel, varied locations, and familiarity with places or access to resources. These are likewise evolving over time and rarely the same every day.</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5</a:t>
            </a:fld>
            <a:endParaRPr lang="en-US"/>
          </a:p>
        </p:txBody>
      </p:sp>
    </p:spTree>
    <p:extLst>
      <p:ext uri="{BB962C8B-B14F-4D97-AF65-F5344CB8AC3E}">
        <p14:creationId xmlns:p14="http://schemas.microsoft.com/office/powerpoint/2010/main" val="771451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have</a:t>
            </a:r>
            <a:r>
              <a:rPr lang="en-US" baseline="0" dirty="0"/>
              <a:t> the weather itself. It’s continually changing (as you all well know) and different threats can emerge at unexpected times and unexpected ways. Or the expectation may be there but the evolution of the atmosphere may be known until just before the threat develops. </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6</a:t>
            </a:fld>
            <a:endParaRPr lang="en-US"/>
          </a:p>
        </p:txBody>
      </p:sp>
    </p:spTree>
    <p:extLst>
      <p:ext uri="{BB962C8B-B14F-4D97-AF65-F5344CB8AC3E}">
        <p14:creationId xmlns:p14="http://schemas.microsoft.com/office/powerpoint/2010/main" val="27363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taken</a:t>
            </a:r>
            <a:r>
              <a:rPr lang="en-US" baseline="0" dirty="0"/>
              <a:t> for granted term that is important to all of these dynamics is time itself. Timeliness of …..</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7</a:t>
            </a:fld>
            <a:endParaRPr lang="en-US"/>
          </a:p>
        </p:txBody>
      </p:sp>
    </p:spTree>
    <p:extLst>
      <p:ext uri="{BB962C8B-B14F-4D97-AF65-F5344CB8AC3E}">
        <p14:creationId xmlns:p14="http://schemas.microsoft.com/office/powerpoint/2010/main" val="198053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surprisingly,</a:t>
            </a:r>
            <a:r>
              <a:rPr lang="en-US" baseline="0" dirty="0"/>
              <a:t> in the social sciences community (and in physical sciences, like, quantum physics), there are several theories of time, how it is perceived, how it operates, how it is expressed. </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8</a:t>
            </a:fld>
            <a:endParaRPr lang="en-US"/>
          </a:p>
        </p:txBody>
      </p:sp>
    </p:spTree>
    <p:extLst>
      <p:ext uri="{BB962C8B-B14F-4D97-AF65-F5344CB8AC3E}">
        <p14:creationId xmlns:p14="http://schemas.microsoft.com/office/powerpoint/2010/main" val="15674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71D12EF9-994F-7648-A491-BFE7B4C008D4}" type="slidenum">
              <a:rPr lang="en-US" smtClean="0"/>
              <a:t>9</a:t>
            </a:fld>
            <a:endParaRPr lang="en-US"/>
          </a:p>
        </p:txBody>
      </p:sp>
    </p:spTree>
    <p:extLst>
      <p:ext uri="{BB962C8B-B14F-4D97-AF65-F5344CB8AC3E}">
        <p14:creationId xmlns:p14="http://schemas.microsoft.com/office/powerpoint/2010/main" val="2383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 purposes today, I’m looking at how time is valued and deployed in a forecast,</a:t>
            </a:r>
            <a:r>
              <a:rPr lang="en-US" baseline="0" dirty="0"/>
              <a:t> with a specific examination on chronology, which I think is a very common human—and expert focused—orientation toward time. It involves things like coordination of activities and dispersing of information. Though there are many other interesting ways to think about time, that I’ll mention shortly.</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10</a:t>
            </a:fld>
            <a:endParaRPr lang="en-US"/>
          </a:p>
        </p:txBody>
      </p:sp>
    </p:spTree>
    <p:extLst>
      <p:ext uri="{BB962C8B-B14F-4D97-AF65-F5344CB8AC3E}">
        <p14:creationId xmlns:p14="http://schemas.microsoft.com/office/powerpoint/2010/main" val="68516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I’d like to demonstrate</a:t>
            </a:r>
            <a:r>
              <a:rPr lang="en-US" baseline="0" dirty="0"/>
              <a:t> a primary concept of time in the forecast office through chronological time, which is defined this way.</a:t>
            </a:r>
            <a:r>
              <a:rPr lang="en-US" dirty="0"/>
              <a:t> To</a:t>
            </a:r>
            <a:r>
              <a:rPr lang="en-US" baseline="0" dirty="0"/>
              <a:t> show chronological time, I’ll focus on activities of coordination, which assumes a common understanding of time, but also the ways groups or individuals organize that time toward their needs.</a:t>
            </a:r>
            <a:endParaRPr lang="en-US" dirty="0"/>
          </a:p>
        </p:txBody>
      </p:sp>
      <p:sp>
        <p:nvSpPr>
          <p:cNvPr id="4" name="Slide Number Placeholder 3"/>
          <p:cNvSpPr>
            <a:spLocks noGrp="1"/>
          </p:cNvSpPr>
          <p:nvPr>
            <p:ph type="sldNum" sz="quarter" idx="10"/>
          </p:nvPr>
        </p:nvSpPr>
        <p:spPr/>
        <p:txBody>
          <a:bodyPr/>
          <a:lstStyle/>
          <a:p>
            <a:fld id="{71D12EF9-994F-7648-A491-BFE7B4C008D4}" type="slidenum">
              <a:rPr lang="en-US" smtClean="0"/>
              <a:t>11</a:t>
            </a:fld>
            <a:endParaRPr lang="en-US"/>
          </a:p>
        </p:txBody>
      </p:sp>
    </p:spTree>
    <p:extLst>
      <p:ext uri="{BB962C8B-B14F-4D97-AF65-F5344CB8AC3E}">
        <p14:creationId xmlns:p14="http://schemas.microsoft.com/office/powerpoint/2010/main" val="91285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1/17/2018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1/17/2018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1/17/2018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1/17/2018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PNG"/><Relationship Id="rId18" Type="http://schemas.openxmlformats.org/officeDocument/2006/relationships/image" Target="../media/image37.png"/><Relationship Id="rId3" Type="http://schemas.openxmlformats.org/officeDocument/2006/relationships/image" Target="../media/image41.gif"/><Relationship Id="rId7" Type="http://schemas.openxmlformats.org/officeDocument/2006/relationships/image" Target="../media/image45.gif"/><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5.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gif"/><Relationship Id="rId11" Type="http://schemas.openxmlformats.org/officeDocument/2006/relationships/image" Target="../media/image49.png"/><Relationship Id="rId5" Type="http://schemas.openxmlformats.org/officeDocument/2006/relationships/image" Target="../media/image43.gif"/><Relationship Id="rId15" Type="http://schemas.openxmlformats.org/officeDocument/2006/relationships/image" Target="../media/image53.emf"/><Relationship Id="rId10" Type="http://schemas.openxmlformats.org/officeDocument/2006/relationships/image" Target="../media/image48.gif"/><Relationship Id="rId4" Type="http://schemas.openxmlformats.org/officeDocument/2006/relationships/image" Target="../media/image42.gif"/><Relationship Id="rId9" Type="http://schemas.openxmlformats.org/officeDocument/2006/relationships/image" Target="../media/image47.gif"/><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PNG"/><Relationship Id="rId18" Type="http://schemas.openxmlformats.org/officeDocument/2006/relationships/image" Target="../media/image37.png"/><Relationship Id="rId3" Type="http://schemas.openxmlformats.org/officeDocument/2006/relationships/image" Target="../media/image41.gif"/><Relationship Id="rId7" Type="http://schemas.openxmlformats.org/officeDocument/2006/relationships/image" Target="../media/image45.gif"/><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7.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gif"/><Relationship Id="rId11" Type="http://schemas.openxmlformats.org/officeDocument/2006/relationships/image" Target="../media/image49.png"/><Relationship Id="rId5" Type="http://schemas.openxmlformats.org/officeDocument/2006/relationships/image" Target="../media/image43.gif"/><Relationship Id="rId15" Type="http://schemas.openxmlformats.org/officeDocument/2006/relationships/image" Target="../media/image53.emf"/><Relationship Id="rId10" Type="http://schemas.openxmlformats.org/officeDocument/2006/relationships/image" Target="../media/image48.gif"/><Relationship Id="rId4" Type="http://schemas.openxmlformats.org/officeDocument/2006/relationships/image" Target="../media/image42.gif"/><Relationship Id="rId9" Type="http://schemas.openxmlformats.org/officeDocument/2006/relationships/image" Target="../media/image47.gif"/><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41.gif"/><Relationship Id="rId21" Type="http://schemas.openxmlformats.org/officeDocument/2006/relationships/image" Target="../media/image71.png"/><Relationship Id="rId7" Type="http://schemas.openxmlformats.org/officeDocument/2006/relationships/image" Target="../media/image45.gif"/><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21.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4.gif"/><Relationship Id="rId11" Type="http://schemas.openxmlformats.org/officeDocument/2006/relationships/image" Target="../media/image61.png"/><Relationship Id="rId5" Type="http://schemas.openxmlformats.org/officeDocument/2006/relationships/image" Target="../media/image43.gif"/><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48.gif"/><Relationship Id="rId19" Type="http://schemas.openxmlformats.org/officeDocument/2006/relationships/image" Target="../media/image69.png"/><Relationship Id="rId4" Type="http://schemas.openxmlformats.org/officeDocument/2006/relationships/image" Target="../media/image42.gif"/><Relationship Id="rId9" Type="http://schemas.openxmlformats.org/officeDocument/2006/relationships/image" Target="../media/image47.gif"/><Relationship Id="rId14" Type="http://schemas.openxmlformats.org/officeDocument/2006/relationships/image" Target="../media/image64.png"/><Relationship Id="rId22"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gif"/><Relationship Id="rId10" Type="http://schemas.openxmlformats.org/officeDocument/2006/relationships/image" Target="../media/image10.jpeg"/><Relationship Id="rId4" Type="http://schemas.openxmlformats.org/officeDocument/2006/relationships/image" Target="../media/image4.gif"/><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360023"/>
            <a:ext cx="8991600" cy="1645920"/>
          </a:xfrm>
        </p:spPr>
        <p:txBody>
          <a:bodyPr>
            <a:normAutofit/>
          </a:bodyPr>
          <a:lstStyle/>
          <a:p>
            <a:r>
              <a:rPr lang="en-US" dirty="0"/>
              <a:t>Different Kinds of Time</a:t>
            </a:r>
            <a:endParaRPr lang="en-US" sz="3000" dirty="0"/>
          </a:p>
        </p:txBody>
      </p:sp>
      <p:sp>
        <p:nvSpPr>
          <p:cNvPr id="3" name="Subtitle 2"/>
          <p:cNvSpPr>
            <a:spLocks noGrp="1"/>
          </p:cNvSpPr>
          <p:nvPr>
            <p:ph type="subTitle" idx="1"/>
          </p:nvPr>
        </p:nvSpPr>
        <p:spPr>
          <a:xfrm>
            <a:off x="2147697" y="3312147"/>
            <a:ext cx="7896606" cy="552843"/>
          </a:xfrm>
        </p:spPr>
        <p:txBody>
          <a:bodyPr/>
          <a:lstStyle/>
          <a:p>
            <a:r>
              <a:rPr lang="en-US" dirty="0">
                <a:solidFill>
                  <a:schemeClr val="bg1"/>
                </a:solidFill>
              </a:rPr>
              <a:t> Expert Challenges in Coordinating Messaging with Partners and Publics  </a:t>
            </a:r>
          </a:p>
        </p:txBody>
      </p:sp>
      <p:sp>
        <p:nvSpPr>
          <p:cNvPr id="4" name="TextBox 3"/>
          <p:cNvSpPr txBox="1"/>
          <p:nvPr/>
        </p:nvSpPr>
        <p:spPr>
          <a:xfrm>
            <a:off x="2147697" y="4866138"/>
            <a:ext cx="8172448" cy="369332"/>
          </a:xfrm>
          <a:prstGeom prst="rect">
            <a:avLst/>
          </a:prstGeom>
          <a:noFill/>
        </p:spPr>
        <p:txBody>
          <a:bodyPr wrap="square" rtlCol="0">
            <a:spAutoFit/>
          </a:bodyPr>
          <a:lstStyle/>
          <a:p>
            <a:r>
              <a:rPr lang="en-US" dirty="0"/>
              <a:t>Jen Henderson, Julie Demuth, Heather </a:t>
            </a:r>
            <a:r>
              <a:rPr lang="en-US" dirty="0" err="1"/>
              <a:t>Lazrus</a:t>
            </a:r>
            <a:r>
              <a:rPr lang="en-US" dirty="0"/>
              <a:t>, Rebecca </a:t>
            </a:r>
            <a:r>
              <a:rPr lang="en-US" dirty="0" err="1"/>
              <a:t>Morss</a:t>
            </a:r>
            <a:r>
              <a:rPr lang="en-US" dirty="0"/>
              <a:t>, and Jamie Vickery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59559" y="5678051"/>
            <a:ext cx="3327642" cy="83315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1485" y="5725185"/>
            <a:ext cx="2357344" cy="786025"/>
          </a:xfrm>
          <a:prstGeom prst="rect">
            <a:avLst/>
          </a:prstGeom>
        </p:spPr>
      </p:pic>
    </p:spTree>
    <p:extLst>
      <p:ext uri="{BB962C8B-B14F-4D97-AF65-F5344CB8AC3E}">
        <p14:creationId xmlns:p14="http://schemas.microsoft.com/office/powerpoint/2010/main" val="858406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31136" y="793242"/>
            <a:ext cx="7729728" cy="1188720"/>
          </a:xfrm>
        </p:spPr>
        <p:txBody>
          <a:bodyPr/>
          <a:lstStyle/>
          <a:p>
            <a:r>
              <a:rPr lang="en-US" dirty="0"/>
              <a:t>Theories of Time</a:t>
            </a:r>
          </a:p>
        </p:txBody>
      </p:sp>
      <p:sp>
        <p:nvSpPr>
          <p:cNvPr id="3" name="Content Placeholder 2"/>
          <p:cNvSpPr>
            <a:spLocks noGrp="1"/>
          </p:cNvSpPr>
          <p:nvPr>
            <p:ph idx="1"/>
          </p:nvPr>
        </p:nvSpPr>
        <p:spPr>
          <a:xfrm>
            <a:off x="2231136" y="2855886"/>
            <a:ext cx="8355902" cy="3101983"/>
          </a:xfrm>
        </p:spPr>
        <p:txBody>
          <a:bodyPr>
            <a:normAutofit/>
          </a:bodyPr>
          <a:lstStyle/>
          <a:p>
            <a:pPr marL="0" indent="0">
              <a:buNone/>
            </a:pPr>
            <a:r>
              <a:rPr lang="en-US" sz="2000" dirty="0">
                <a:solidFill>
                  <a:srgbClr val="C00000"/>
                </a:solidFill>
              </a:rPr>
              <a:t>Time Perceptions</a:t>
            </a:r>
          </a:p>
          <a:p>
            <a:endParaRPr lang="en-US" sz="2000" dirty="0"/>
          </a:p>
          <a:p>
            <a:r>
              <a:rPr lang="en-US" sz="2000" dirty="0"/>
              <a:t>Individualized orientations toward time vary (e.g. past / present / future)</a:t>
            </a:r>
          </a:p>
          <a:p>
            <a:r>
              <a:rPr lang="en-US" sz="2000" dirty="0">
                <a:solidFill>
                  <a:srgbClr val="C00000"/>
                </a:solidFill>
              </a:rPr>
              <a:t>Time is deployed through values placed on chronology, duration, pace of life, coordination of activities, economics, etc. </a:t>
            </a:r>
          </a:p>
          <a:p>
            <a:r>
              <a:rPr lang="en-US" sz="2000" dirty="0"/>
              <a:t>Expressions of time as expectation, anticipation, and surprise </a:t>
            </a:r>
          </a:p>
          <a:p>
            <a:pPr marL="1654175" lvl="8" indent="0">
              <a:buNone/>
            </a:pPr>
            <a:r>
              <a:rPr lang="en-US" sz="2000" dirty="0"/>
              <a:t>			</a:t>
            </a:r>
            <a:r>
              <a:rPr lang="en-US" dirty="0"/>
              <a:t>(Levine, 1998; Zimbardo, 2010; O </a:t>
            </a:r>
            <a:r>
              <a:rPr lang="en-US" dirty="0" err="1"/>
              <a:t>Murchadha</a:t>
            </a:r>
            <a:r>
              <a:rPr lang="en-US" dirty="0"/>
              <a:t>, 2013)</a:t>
            </a:r>
          </a:p>
        </p:txBody>
      </p:sp>
    </p:spTree>
    <p:extLst>
      <p:ext uri="{BB962C8B-B14F-4D97-AF65-F5344CB8AC3E}">
        <p14:creationId xmlns:p14="http://schemas.microsoft.com/office/powerpoint/2010/main" val="113559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Chronological Time</a:t>
            </a:r>
          </a:p>
        </p:txBody>
      </p:sp>
      <p:sp>
        <p:nvSpPr>
          <p:cNvPr id="3" name="Text Placeholder 2"/>
          <p:cNvSpPr>
            <a:spLocks noGrp="1"/>
          </p:cNvSpPr>
          <p:nvPr>
            <p:ph type="body" idx="1"/>
          </p:nvPr>
        </p:nvSpPr>
        <p:spPr>
          <a:xfrm>
            <a:off x="2026024" y="4352465"/>
            <a:ext cx="7470782" cy="1265082"/>
          </a:xfrm>
        </p:spPr>
        <p:txBody>
          <a:bodyPr>
            <a:normAutofit/>
          </a:bodyPr>
          <a:lstStyle/>
          <a:p>
            <a:pPr algn="ctr"/>
            <a:r>
              <a:rPr lang="en-US" dirty="0"/>
              <a:t>“A quantitative concept of time. …an account of what happened during a particular period.” O </a:t>
            </a:r>
            <a:r>
              <a:rPr lang="en-US" dirty="0" err="1"/>
              <a:t>Murchadha</a:t>
            </a:r>
            <a:r>
              <a:rPr lang="en-US" dirty="0"/>
              <a:t>, 2013</a:t>
            </a:r>
          </a:p>
        </p:txBody>
      </p:sp>
    </p:spTree>
    <p:extLst>
      <p:ext uri="{BB962C8B-B14F-4D97-AF65-F5344CB8AC3E}">
        <p14:creationId xmlns:p14="http://schemas.microsoft.com/office/powerpoint/2010/main" val="95212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20" y="274686"/>
            <a:ext cx="3094035" cy="2327710"/>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25" y="3285203"/>
            <a:ext cx="4200264" cy="3184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0111" y="3473552"/>
            <a:ext cx="3892670" cy="299625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6113" y="274686"/>
            <a:ext cx="3231029" cy="240587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8518" y="232610"/>
            <a:ext cx="2243170" cy="192797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2403" y="3462964"/>
            <a:ext cx="2635624" cy="3006839"/>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22587" y="2160581"/>
            <a:ext cx="2458434" cy="2843151"/>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1593" y="2232887"/>
            <a:ext cx="3918622" cy="1919450"/>
          </a:xfrm>
          <a:prstGeom prst="rect">
            <a:avLst/>
          </a:prstGeom>
        </p:spPr>
      </p:pic>
    </p:spTree>
    <p:extLst>
      <p:ext uri="{BB962C8B-B14F-4D97-AF65-F5344CB8AC3E}">
        <p14:creationId xmlns:p14="http://schemas.microsoft.com/office/powerpoint/2010/main" val="66925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92096" y="3073908"/>
            <a:ext cx="7729728" cy="1188720"/>
          </a:xfrm>
        </p:spPr>
        <p:txBody>
          <a:bodyPr/>
          <a:lstStyle/>
          <a:p>
            <a:r>
              <a:rPr lang="en-US" dirty="0"/>
              <a:t>methods</a:t>
            </a:r>
          </a:p>
        </p:txBody>
      </p:sp>
    </p:spTree>
    <p:extLst>
      <p:ext uri="{BB962C8B-B14F-4D97-AF65-F5344CB8AC3E}">
        <p14:creationId xmlns:p14="http://schemas.microsoft.com/office/powerpoint/2010/main" val="1567345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4" name="TextBox 3"/>
          <p:cNvSpPr txBox="1"/>
          <p:nvPr/>
        </p:nvSpPr>
        <p:spPr>
          <a:xfrm>
            <a:off x="2231135" y="3048000"/>
            <a:ext cx="7913326" cy="2215991"/>
          </a:xfrm>
          <a:prstGeom prst="rect">
            <a:avLst/>
          </a:prstGeom>
          <a:noFill/>
        </p:spPr>
        <p:txBody>
          <a:bodyPr wrap="square" rtlCol="0">
            <a:spAutoFit/>
          </a:bodyPr>
          <a:lstStyle/>
          <a:p>
            <a:r>
              <a:rPr lang="en-US" dirty="0"/>
              <a:t>”Case studies are indispensable to meteorology. By describing how the weather evolved during a specific event, case studies can be integral to improving weather forecasts and can reveal mesoscale phenomena that were previously undiscovered.”  			--David Schultz, </a:t>
            </a:r>
            <a:r>
              <a:rPr lang="en-US" i="1" dirty="0"/>
              <a:t>Finnish Meteorological Institute, Helsinki, Finland </a:t>
            </a:r>
            <a:endParaRPr lang="en-US" dirty="0"/>
          </a:p>
          <a:p>
            <a:pPr lvl="8"/>
            <a:endParaRPr lang="en-US" dirty="0"/>
          </a:p>
          <a:p>
            <a:endParaRPr lang="en-US" dirty="0"/>
          </a:p>
          <a:p>
            <a:endParaRPr lang="en-US" sz="1200" dirty="0"/>
          </a:p>
          <a:p>
            <a:endParaRPr lang="en-US" dirty="0"/>
          </a:p>
        </p:txBody>
      </p:sp>
    </p:spTree>
    <p:extLst>
      <p:ext uri="{BB962C8B-B14F-4D97-AF65-F5344CB8AC3E}">
        <p14:creationId xmlns:p14="http://schemas.microsoft.com/office/powerpoint/2010/main" val="82202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174" y="500753"/>
            <a:ext cx="4494998" cy="1134640"/>
          </a:xfrm>
        </p:spPr>
        <p:txBody>
          <a:bodyPr/>
          <a:lstStyle/>
          <a:p>
            <a:r>
              <a:rPr lang="en-US" dirty="0"/>
              <a:t>January 21-22, 2017</a:t>
            </a:r>
            <a:br>
              <a:rPr lang="en-US" dirty="0"/>
            </a:br>
            <a:r>
              <a:rPr lang="en-US" dirty="0"/>
              <a:t>Albany &amp; Adel, GA</a:t>
            </a:r>
          </a:p>
        </p:txBody>
      </p:sp>
      <p:sp>
        <p:nvSpPr>
          <p:cNvPr id="4" name="Text Placeholder 3"/>
          <p:cNvSpPr>
            <a:spLocks noGrp="1"/>
          </p:cNvSpPr>
          <p:nvPr>
            <p:ph type="body" sz="half" idx="2"/>
          </p:nvPr>
        </p:nvSpPr>
        <p:spPr>
          <a:xfrm>
            <a:off x="442913" y="1971675"/>
            <a:ext cx="5072061" cy="4443413"/>
          </a:xfrm>
        </p:spPr>
        <p:txBody>
          <a:bodyPr>
            <a:normAutofit/>
          </a:bodyPr>
          <a:lstStyle/>
          <a:p>
            <a:r>
              <a:rPr lang="en-US" sz="1800" dirty="0">
                <a:solidFill>
                  <a:schemeClr val="tx1"/>
                </a:solidFill>
              </a:rPr>
              <a:t>Jan. 21: Adel, GA: 3:45 am EF 3 killed 11 in mobile homes and tracked 25 miles</a:t>
            </a:r>
          </a:p>
          <a:p>
            <a:r>
              <a:rPr lang="en-US" sz="1800" dirty="0">
                <a:solidFill>
                  <a:schemeClr val="tx1"/>
                </a:solidFill>
              </a:rPr>
              <a:t>Jan. 22: Albany, GA: 3:20 pm EF 3 killed 5 people and tracked 71 miles, 1.25 miles wide at times</a:t>
            </a:r>
          </a:p>
          <a:p>
            <a:endParaRPr lang="en-US" sz="1800" dirty="0">
              <a:solidFill>
                <a:srgbClr val="C00000"/>
              </a:solidFill>
            </a:endParaRPr>
          </a:p>
          <a:p>
            <a:r>
              <a:rPr lang="en-US" sz="1800" dirty="0"/>
              <a:t>Deadliest Outbreak in 17 years</a:t>
            </a:r>
          </a:p>
          <a:p>
            <a:r>
              <a:rPr lang="en-US" sz="1800" dirty="0"/>
              <a:t>4 Significant Tornadoes Killed 16 people</a:t>
            </a:r>
          </a:p>
          <a:p>
            <a:r>
              <a:rPr lang="en-US" sz="1800" dirty="0"/>
              <a:t>3 Rounds of Severe Weather: Friday, Saturday Sunday</a:t>
            </a:r>
          </a:p>
          <a:p>
            <a:r>
              <a:rPr lang="en-US" sz="1800" dirty="0"/>
              <a:t>Increasing Severity from Enhanced to High Risk</a:t>
            </a:r>
          </a:p>
          <a:p>
            <a:r>
              <a:rPr lang="en-US" sz="1800" dirty="0"/>
              <a:t>First High Risk in U.S. since June 2014</a:t>
            </a:r>
          </a:p>
          <a:p>
            <a:r>
              <a:rPr lang="en-US" sz="1800" dirty="0"/>
              <a:t>Second Tornado Emergency Use for FO</a:t>
            </a:r>
          </a:p>
          <a:p>
            <a:endParaRPr lang="en-US" dirty="0"/>
          </a:p>
        </p:txBody>
      </p:sp>
      <p:pic>
        <p:nvPicPr>
          <p:cNvPr id="11" name="Picture Placeholder 10"/>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1" r="-51" b="8"/>
          <a:stretch/>
        </p:blipFill>
        <p:spPr>
          <a:xfrm>
            <a:off x="6126480" y="640080"/>
            <a:ext cx="6035040" cy="5577840"/>
          </a:xfrm>
        </p:spPr>
      </p:pic>
    </p:spTree>
    <p:extLst>
      <p:ext uri="{BB962C8B-B14F-4D97-AF65-F5344CB8AC3E}">
        <p14:creationId xmlns:p14="http://schemas.microsoft.com/office/powerpoint/2010/main" val="307494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34944"/>
            <a:ext cx="7729728" cy="1188720"/>
          </a:xfrm>
        </p:spPr>
        <p:txBody>
          <a:bodyPr/>
          <a:lstStyle/>
          <a:p>
            <a:r>
              <a:rPr lang="en-US" dirty="0"/>
              <a:t>Qualitative Data</a:t>
            </a:r>
          </a:p>
        </p:txBody>
      </p:sp>
      <p:sp>
        <p:nvSpPr>
          <p:cNvPr id="3" name="Content Placeholder 2"/>
          <p:cNvSpPr>
            <a:spLocks noGrp="1"/>
          </p:cNvSpPr>
          <p:nvPr>
            <p:ph idx="1"/>
          </p:nvPr>
        </p:nvSpPr>
        <p:spPr>
          <a:xfrm>
            <a:off x="1344706" y="2047773"/>
            <a:ext cx="10363200" cy="1076706"/>
          </a:xfrm>
        </p:spPr>
        <p:txBody>
          <a:bodyPr>
            <a:normAutofit/>
          </a:bodyPr>
          <a:lstStyle/>
          <a:p>
            <a:r>
              <a:rPr lang="en-US" dirty="0"/>
              <a:t>Interviews conducted with 16 local NWS, 1 emergency manager, &amp; 2 broadcast media;  analyzed Facebook feeds for NWS and broadcasters</a:t>
            </a:r>
          </a:p>
          <a:p>
            <a:r>
              <a:rPr lang="en-US" dirty="0"/>
              <a:t>Audio recorded, transcribed, and inductively coded with </a:t>
            </a:r>
            <a:r>
              <a:rPr lang="en-US" dirty="0" err="1"/>
              <a:t>Dedoose</a:t>
            </a:r>
            <a:r>
              <a:rPr lang="en-US" dirty="0"/>
              <a:t> software</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8359" y="3426962"/>
            <a:ext cx="7729728" cy="3219369"/>
          </a:xfrm>
          <a:prstGeom prst="rect">
            <a:avLst/>
          </a:prstGeom>
        </p:spPr>
      </p:pic>
    </p:spTree>
    <p:extLst>
      <p:ext uri="{BB962C8B-B14F-4D97-AF65-F5344CB8AC3E}">
        <p14:creationId xmlns:p14="http://schemas.microsoft.com/office/powerpoint/2010/main" val="595289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5248" y="2842260"/>
            <a:ext cx="7729728" cy="1188720"/>
          </a:xfrm>
        </p:spPr>
        <p:txBody>
          <a:bodyPr/>
          <a:lstStyle/>
          <a:p>
            <a:r>
              <a:rPr lang="en-US" dirty="0"/>
              <a:t>Preliminary Results</a:t>
            </a:r>
          </a:p>
        </p:txBody>
      </p:sp>
    </p:spTree>
    <p:extLst>
      <p:ext uri="{BB962C8B-B14F-4D97-AF65-F5344CB8AC3E}">
        <p14:creationId xmlns:p14="http://schemas.microsoft.com/office/powerpoint/2010/main" val="1234538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69270"/>
            <a:ext cx="7729728" cy="1188720"/>
          </a:xfrm>
        </p:spPr>
        <p:txBody>
          <a:bodyPr/>
          <a:lstStyle/>
          <a:p>
            <a:r>
              <a:rPr lang="en-US" dirty="0"/>
              <a:t>#1: Logistical time</a:t>
            </a:r>
            <a:br>
              <a:rPr lang="en-US" dirty="0"/>
            </a:br>
            <a:r>
              <a:rPr lang="en-US" sz="2000" dirty="0"/>
              <a:t>(organization of complex operations)</a:t>
            </a:r>
            <a:endParaRPr lang="en-US" dirty="0"/>
          </a:p>
        </p:txBody>
      </p:sp>
      <p:sp>
        <p:nvSpPr>
          <p:cNvPr id="3" name="Content Placeholder 2"/>
          <p:cNvSpPr>
            <a:spLocks noGrp="1"/>
          </p:cNvSpPr>
          <p:nvPr>
            <p:ph idx="1"/>
          </p:nvPr>
        </p:nvSpPr>
        <p:spPr>
          <a:xfrm>
            <a:off x="1500555" y="3160893"/>
            <a:ext cx="9332350" cy="1731537"/>
          </a:xfrm>
        </p:spPr>
        <p:txBody>
          <a:bodyPr>
            <a:normAutofit fontScale="85000" lnSpcReduction="10000"/>
          </a:bodyPr>
          <a:lstStyle/>
          <a:p>
            <a:pPr marL="0" indent="0">
              <a:buNone/>
            </a:pPr>
            <a:r>
              <a:rPr lang="en-US" sz="2400" dirty="0"/>
              <a:t>“I set that up years ago </a:t>
            </a:r>
            <a:r>
              <a:rPr lang="en-US" sz="2400" dirty="0">
                <a:solidFill>
                  <a:schemeClr val="tx1"/>
                </a:solidFill>
              </a:rPr>
              <a:t>where if it’s a </a:t>
            </a:r>
            <a:r>
              <a:rPr lang="en-US" sz="2400" dirty="0">
                <a:solidFill>
                  <a:srgbClr val="C00000"/>
                </a:solidFill>
              </a:rPr>
              <a:t>lower end threat [e.g. marginal], you email a briefing packet.  </a:t>
            </a:r>
            <a:r>
              <a:rPr lang="en-US" sz="2400" dirty="0">
                <a:solidFill>
                  <a:schemeClr val="tx1"/>
                </a:solidFill>
              </a:rPr>
              <a:t>If it’s a </a:t>
            </a:r>
            <a:r>
              <a:rPr lang="en-US" sz="2400" dirty="0">
                <a:solidFill>
                  <a:srgbClr val="C00000"/>
                </a:solidFill>
              </a:rPr>
              <a:t>significant event [e.g. moderate], you do a webinar. </a:t>
            </a:r>
          </a:p>
          <a:p>
            <a:pPr marL="0" indent="0">
              <a:buNone/>
            </a:pPr>
            <a:r>
              <a:rPr lang="en-US" sz="2400" dirty="0">
                <a:solidFill>
                  <a:srgbClr val="C00000"/>
                </a:solidFill>
              </a:rPr>
              <a:t> </a:t>
            </a:r>
          </a:p>
          <a:p>
            <a:pPr marL="0" indent="0">
              <a:buNone/>
            </a:pPr>
            <a:r>
              <a:rPr lang="en-US" sz="2400" dirty="0"/>
              <a:t>When they get their </a:t>
            </a:r>
            <a:r>
              <a:rPr lang="en-US" sz="2400" dirty="0">
                <a:solidFill>
                  <a:srgbClr val="C00000"/>
                </a:solidFill>
              </a:rPr>
              <a:t>webinar invite in their email, they know that we mean business….</a:t>
            </a:r>
            <a:r>
              <a:rPr lang="en-US" sz="2400" dirty="0">
                <a:solidFill>
                  <a:schemeClr val="tx1"/>
                </a:solidFill>
              </a:rPr>
              <a:t>And we ultimately did do [a briefing] the Friday before the event. …” (F 7)</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cxnSp>
        <p:nvCxnSpPr>
          <p:cNvPr id="5" name="Straight Arrow Connector 4"/>
          <p:cNvCxnSpPr/>
          <p:nvPr/>
        </p:nvCxnSpPr>
        <p:spPr>
          <a:xfrm>
            <a:off x="792480" y="2971107"/>
            <a:ext cx="528320" cy="447040"/>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6400" y="2277641"/>
            <a:ext cx="3068320" cy="646331"/>
          </a:xfrm>
          <a:prstGeom prst="rect">
            <a:avLst/>
          </a:prstGeom>
          <a:noFill/>
        </p:spPr>
        <p:txBody>
          <a:bodyPr wrap="square" rtlCol="0">
            <a:spAutoFit/>
          </a:bodyPr>
          <a:lstStyle/>
          <a:p>
            <a:pPr algn="ctr"/>
            <a:r>
              <a:rPr lang="en-US" dirty="0">
                <a:solidFill>
                  <a:srgbClr val="0070C0"/>
                </a:solidFill>
              </a:rPr>
              <a:t>SPC outlooks coordinate local  (consistency?)</a:t>
            </a:r>
          </a:p>
        </p:txBody>
      </p:sp>
      <p:cxnSp>
        <p:nvCxnSpPr>
          <p:cNvPr id="10" name="Straight Arrow Connector 9"/>
          <p:cNvCxnSpPr/>
          <p:nvPr/>
        </p:nvCxnSpPr>
        <p:spPr>
          <a:xfrm flipH="1" flipV="1">
            <a:off x="8998634" y="4892431"/>
            <a:ext cx="684628" cy="535354"/>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51520" y="5516880"/>
            <a:ext cx="3192837" cy="369332"/>
          </a:xfrm>
          <a:prstGeom prst="rect">
            <a:avLst/>
          </a:prstGeom>
          <a:noFill/>
        </p:spPr>
        <p:txBody>
          <a:bodyPr wrap="square" rtlCol="0">
            <a:spAutoFit/>
          </a:bodyPr>
          <a:lstStyle/>
          <a:p>
            <a:r>
              <a:rPr lang="en-US" dirty="0">
                <a:solidFill>
                  <a:srgbClr val="0070C0"/>
                </a:solidFill>
              </a:rPr>
              <a:t>Use logistics to convey severity</a:t>
            </a:r>
          </a:p>
        </p:txBody>
      </p:sp>
    </p:spTree>
    <p:extLst>
      <p:ext uri="{BB962C8B-B14F-4D97-AF65-F5344CB8AC3E}">
        <p14:creationId xmlns:p14="http://schemas.microsoft.com/office/powerpoint/2010/main" val="1306372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29320" y="230005"/>
            <a:ext cx="1128712" cy="369332"/>
          </a:xfrm>
          <a:prstGeom prst="rect">
            <a:avLst/>
          </a:prstGeom>
          <a:noFill/>
        </p:spPr>
        <p:txBody>
          <a:bodyPr wrap="square" rtlCol="0">
            <a:spAutoFit/>
          </a:bodyPr>
          <a:lstStyle/>
          <a:p>
            <a:r>
              <a:rPr lang="en-US" dirty="0">
                <a:solidFill>
                  <a:srgbClr val="00B0F0"/>
                </a:solidFill>
              </a:rPr>
              <a:t>Friday</a:t>
            </a:r>
          </a:p>
        </p:txBody>
      </p:sp>
      <p:sp>
        <p:nvSpPr>
          <p:cNvPr id="4" name="TextBox 3"/>
          <p:cNvSpPr txBox="1"/>
          <p:nvPr/>
        </p:nvSpPr>
        <p:spPr>
          <a:xfrm>
            <a:off x="7258103" y="247426"/>
            <a:ext cx="1471612" cy="369332"/>
          </a:xfrm>
          <a:prstGeom prst="rect">
            <a:avLst/>
          </a:prstGeom>
          <a:noFill/>
        </p:spPr>
        <p:txBody>
          <a:bodyPr wrap="square" rtlCol="0">
            <a:spAutoFit/>
          </a:bodyPr>
          <a:lstStyle/>
          <a:p>
            <a:r>
              <a:rPr lang="en-US" dirty="0">
                <a:solidFill>
                  <a:srgbClr val="00B0F0"/>
                </a:solidFill>
              </a:rPr>
              <a:t>Saturday</a:t>
            </a:r>
          </a:p>
        </p:txBody>
      </p:sp>
      <p:sp>
        <p:nvSpPr>
          <p:cNvPr id="5" name="TextBox 4"/>
          <p:cNvSpPr txBox="1"/>
          <p:nvPr/>
        </p:nvSpPr>
        <p:spPr>
          <a:xfrm>
            <a:off x="10164645" y="247426"/>
            <a:ext cx="1471612" cy="369332"/>
          </a:xfrm>
          <a:prstGeom prst="rect">
            <a:avLst/>
          </a:prstGeom>
          <a:noFill/>
        </p:spPr>
        <p:txBody>
          <a:bodyPr wrap="square" rtlCol="0">
            <a:spAutoFit/>
          </a:bodyPr>
          <a:lstStyle/>
          <a:p>
            <a:r>
              <a:rPr lang="en-US" dirty="0">
                <a:solidFill>
                  <a:srgbClr val="00B0F0"/>
                </a:solidFill>
              </a:rPr>
              <a:t>Sunday</a:t>
            </a:r>
          </a:p>
        </p:txBody>
      </p:sp>
      <p:sp>
        <p:nvSpPr>
          <p:cNvPr id="6" name="TextBox 5"/>
          <p:cNvSpPr txBox="1"/>
          <p:nvPr/>
        </p:nvSpPr>
        <p:spPr>
          <a:xfrm>
            <a:off x="92051" y="1620561"/>
            <a:ext cx="1485900" cy="369332"/>
          </a:xfrm>
          <a:prstGeom prst="rect">
            <a:avLst/>
          </a:prstGeom>
          <a:noFill/>
        </p:spPr>
        <p:txBody>
          <a:bodyPr wrap="square" rtlCol="0">
            <a:spAutoFit/>
          </a:bodyPr>
          <a:lstStyle/>
          <a:p>
            <a:r>
              <a:rPr lang="en-US"/>
              <a:t>Day 6: Slight</a:t>
            </a:r>
            <a:endParaRPr lang="en-US" dirty="0"/>
          </a:p>
        </p:txBody>
      </p:sp>
      <p:sp>
        <p:nvSpPr>
          <p:cNvPr id="7" name="TextBox 6"/>
          <p:cNvSpPr txBox="1"/>
          <p:nvPr/>
        </p:nvSpPr>
        <p:spPr>
          <a:xfrm>
            <a:off x="4012455" y="232574"/>
            <a:ext cx="1128712" cy="369332"/>
          </a:xfrm>
          <a:prstGeom prst="rect">
            <a:avLst/>
          </a:prstGeom>
          <a:noFill/>
        </p:spPr>
        <p:txBody>
          <a:bodyPr wrap="square" rtlCol="0">
            <a:spAutoFit/>
          </a:bodyPr>
          <a:lstStyle/>
          <a:p>
            <a:r>
              <a:rPr lang="en-US" dirty="0">
                <a:solidFill>
                  <a:srgbClr val="00B0F0"/>
                </a:solidFill>
              </a:rPr>
              <a:t>Thursday</a:t>
            </a:r>
          </a:p>
        </p:txBody>
      </p:sp>
      <p:sp>
        <p:nvSpPr>
          <p:cNvPr id="8" name="TextBox 7"/>
          <p:cNvSpPr txBox="1"/>
          <p:nvPr/>
        </p:nvSpPr>
        <p:spPr>
          <a:xfrm>
            <a:off x="109599" y="244856"/>
            <a:ext cx="1957387" cy="369332"/>
          </a:xfrm>
          <a:prstGeom prst="rect">
            <a:avLst/>
          </a:prstGeom>
          <a:noFill/>
        </p:spPr>
        <p:txBody>
          <a:bodyPr wrap="square" rtlCol="0">
            <a:spAutoFit/>
          </a:bodyPr>
          <a:lstStyle/>
          <a:p>
            <a:r>
              <a:rPr lang="en-US" dirty="0">
                <a:solidFill>
                  <a:srgbClr val="00B0F0"/>
                </a:solidFill>
              </a:rPr>
              <a:t>Event Timeline</a:t>
            </a:r>
          </a:p>
        </p:txBody>
      </p:sp>
      <p:sp>
        <p:nvSpPr>
          <p:cNvPr id="9" name="TextBox 8"/>
          <p:cNvSpPr txBox="1"/>
          <p:nvPr/>
        </p:nvSpPr>
        <p:spPr>
          <a:xfrm>
            <a:off x="38153" y="3570631"/>
            <a:ext cx="1757369" cy="369332"/>
          </a:xfrm>
          <a:prstGeom prst="rect">
            <a:avLst/>
          </a:prstGeom>
          <a:noFill/>
        </p:spPr>
        <p:txBody>
          <a:bodyPr wrap="square" rtlCol="0">
            <a:spAutoFit/>
          </a:bodyPr>
          <a:lstStyle/>
          <a:p>
            <a:r>
              <a:rPr lang="en-US" dirty="0">
                <a:solidFill>
                  <a:srgbClr val="0070C0"/>
                </a:solidFill>
              </a:rPr>
              <a:t>NWS Timeline</a:t>
            </a:r>
          </a:p>
        </p:txBody>
      </p:sp>
      <p:sp>
        <p:nvSpPr>
          <p:cNvPr id="10" name="TextBox 9"/>
          <p:cNvSpPr txBox="1"/>
          <p:nvPr/>
        </p:nvSpPr>
        <p:spPr>
          <a:xfrm>
            <a:off x="109599" y="1098181"/>
            <a:ext cx="1957387" cy="369332"/>
          </a:xfrm>
          <a:prstGeom prst="rect">
            <a:avLst/>
          </a:prstGeom>
          <a:noFill/>
        </p:spPr>
        <p:txBody>
          <a:bodyPr wrap="square" rtlCol="0">
            <a:spAutoFit/>
          </a:bodyPr>
          <a:lstStyle/>
          <a:p>
            <a:r>
              <a:rPr lang="en-US" dirty="0">
                <a:solidFill>
                  <a:srgbClr val="0070C0"/>
                </a:solidFill>
              </a:rPr>
              <a:t>SPC Timeline</a:t>
            </a:r>
          </a:p>
        </p:txBody>
      </p:sp>
      <p:sp>
        <p:nvSpPr>
          <p:cNvPr id="11" name="TextBox 10"/>
          <p:cNvSpPr txBox="1"/>
          <p:nvPr/>
        </p:nvSpPr>
        <p:spPr>
          <a:xfrm>
            <a:off x="92051" y="6345525"/>
            <a:ext cx="1957387" cy="369332"/>
          </a:xfrm>
          <a:prstGeom prst="rect">
            <a:avLst/>
          </a:prstGeom>
          <a:noFill/>
        </p:spPr>
        <p:txBody>
          <a:bodyPr wrap="square" rtlCol="0">
            <a:spAutoFit/>
          </a:bodyPr>
          <a:lstStyle/>
          <a:p>
            <a:r>
              <a:rPr lang="en-US" dirty="0">
                <a:solidFill>
                  <a:srgbClr val="0070C0"/>
                </a:solidFill>
              </a:rPr>
              <a:t>EM Timeline</a:t>
            </a:r>
          </a:p>
        </p:txBody>
      </p:sp>
      <p:sp>
        <p:nvSpPr>
          <p:cNvPr id="13" name="TextBox 12"/>
          <p:cNvSpPr txBox="1"/>
          <p:nvPr/>
        </p:nvSpPr>
        <p:spPr>
          <a:xfrm>
            <a:off x="9452266" y="660130"/>
            <a:ext cx="1643116" cy="369332"/>
          </a:xfrm>
          <a:prstGeom prst="rect">
            <a:avLst/>
          </a:prstGeom>
          <a:noFill/>
        </p:spPr>
        <p:txBody>
          <a:bodyPr wrap="square" rtlCol="0">
            <a:spAutoFit/>
          </a:bodyPr>
          <a:lstStyle/>
          <a:p>
            <a:r>
              <a:rPr lang="en-US" dirty="0"/>
              <a:t>Adel Tor </a:t>
            </a:r>
          </a:p>
        </p:txBody>
      </p:sp>
      <p:sp>
        <p:nvSpPr>
          <p:cNvPr id="14" name="TextBox 13"/>
          <p:cNvSpPr txBox="1"/>
          <p:nvPr/>
        </p:nvSpPr>
        <p:spPr>
          <a:xfrm>
            <a:off x="10706316" y="660130"/>
            <a:ext cx="1831186" cy="369332"/>
          </a:xfrm>
          <a:prstGeom prst="rect">
            <a:avLst/>
          </a:prstGeom>
          <a:noFill/>
        </p:spPr>
        <p:txBody>
          <a:bodyPr wrap="square" rtlCol="0">
            <a:spAutoFit/>
          </a:bodyPr>
          <a:lstStyle/>
          <a:p>
            <a:r>
              <a:rPr lang="en-US" dirty="0"/>
              <a:t>Albany Tor</a:t>
            </a:r>
          </a:p>
        </p:txBody>
      </p:sp>
      <p:sp>
        <p:nvSpPr>
          <p:cNvPr id="15" name="TextBox 14"/>
          <p:cNvSpPr txBox="1"/>
          <p:nvPr/>
        </p:nvSpPr>
        <p:spPr>
          <a:xfrm>
            <a:off x="5541388" y="648747"/>
            <a:ext cx="2002528" cy="369332"/>
          </a:xfrm>
          <a:prstGeom prst="rect">
            <a:avLst/>
          </a:prstGeom>
          <a:noFill/>
        </p:spPr>
        <p:txBody>
          <a:bodyPr wrap="square" rtlCol="0">
            <a:spAutoFit/>
          </a:bodyPr>
          <a:lstStyle/>
          <a:p>
            <a:r>
              <a:rPr lang="en-US" dirty="0" err="1"/>
              <a:t>Svr</a:t>
            </a:r>
            <a:r>
              <a:rPr lang="en-US" dirty="0"/>
              <a:t> T-storms</a:t>
            </a:r>
          </a:p>
        </p:txBody>
      </p:sp>
      <p:sp>
        <p:nvSpPr>
          <p:cNvPr id="16" name="TextBox 15"/>
          <p:cNvSpPr txBox="1"/>
          <p:nvPr/>
        </p:nvSpPr>
        <p:spPr>
          <a:xfrm>
            <a:off x="4014793" y="645842"/>
            <a:ext cx="1643116" cy="369332"/>
          </a:xfrm>
          <a:prstGeom prst="rect">
            <a:avLst/>
          </a:prstGeom>
          <a:noFill/>
        </p:spPr>
        <p:txBody>
          <a:bodyPr wrap="square" rtlCol="0">
            <a:spAutoFit/>
          </a:bodyPr>
          <a:lstStyle/>
          <a:p>
            <a:r>
              <a:rPr lang="en-US" dirty="0"/>
              <a:t>T-storms</a:t>
            </a:r>
          </a:p>
        </p:txBody>
      </p:sp>
      <p:sp>
        <p:nvSpPr>
          <p:cNvPr id="17" name="TextBox 16"/>
          <p:cNvSpPr txBox="1"/>
          <p:nvPr/>
        </p:nvSpPr>
        <p:spPr>
          <a:xfrm>
            <a:off x="3704167" y="1652303"/>
            <a:ext cx="1643116" cy="369332"/>
          </a:xfrm>
          <a:prstGeom prst="rect">
            <a:avLst/>
          </a:prstGeom>
          <a:noFill/>
        </p:spPr>
        <p:txBody>
          <a:bodyPr wrap="square" rtlCol="0">
            <a:spAutoFit/>
          </a:bodyPr>
          <a:lstStyle/>
          <a:p>
            <a:r>
              <a:rPr lang="en-US" dirty="0"/>
              <a:t>Marginal / Slight</a:t>
            </a:r>
          </a:p>
        </p:txBody>
      </p:sp>
      <p:sp>
        <p:nvSpPr>
          <p:cNvPr id="18" name="TextBox 17"/>
          <p:cNvSpPr txBox="1"/>
          <p:nvPr/>
        </p:nvSpPr>
        <p:spPr>
          <a:xfrm>
            <a:off x="5496359" y="1635787"/>
            <a:ext cx="1643116" cy="369332"/>
          </a:xfrm>
          <a:prstGeom prst="rect">
            <a:avLst/>
          </a:prstGeom>
          <a:noFill/>
        </p:spPr>
        <p:txBody>
          <a:bodyPr wrap="square" rtlCol="0">
            <a:spAutoFit/>
          </a:bodyPr>
          <a:lstStyle/>
          <a:p>
            <a:r>
              <a:rPr lang="en-US" dirty="0"/>
              <a:t>Enhanced</a:t>
            </a:r>
          </a:p>
        </p:txBody>
      </p:sp>
      <p:sp>
        <p:nvSpPr>
          <p:cNvPr id="19" name="TextBox 18"/>
          <p:cNvSpPr txBox="1"/>
          <p:nvPr/>
        </p:nvSpPr>
        <p:spPr>
          <a:xfrm>
            <a:off x="7200918" y="1645976"/>
            <a:ext cx="1643116" cy="369332"/>
          </a:xfrm>
          <a:prstGeom prst="rect">
            <a:avLst/>
          </a:prstGeom>
          <a:noFill/>
        </p:spPr>
        <p:txBody>
          <a:bodyPr wrap="square" rtlCol="0">
            <a:spAutoFit/>
          </a:bodyPr>
          <a:lstStyle/>
          <a:p>
            <a:r>
              <a:rPr lang="en-US" dirty="0"/>
              <a:t>Moderate</a:t>
            </a:r>
          </a:p>
        </p:txBody>
      </p:sp>
      <p:sp>
        <p:nvSpPr>
          <p:cNvPr id="20" name="TextBox 19"/>
          <p:cNvSpPr txBox="1"/>
          <p:nvPr/>
        </p:nvSpPr>
        <p:spPr>
          <a:xfrm>
            <a:off x="9892285" y="1417814"/>
            <a:ext cx="1643116" cy="646331"/>
          </a:xfrm>
          <a:prstGeom prst="rect">
            <a:avLst/>
          </a:prstGeom>
          <a:noFill/>
        </p:spPr>
        <p:txBody>
          <a:bodyPr wrap="square" rtlCol="0">
            <a:spAutoFit/>
          </a:bodyPr>
          <a:lstStyle/>
          <a:p>
            <a:r>
              <a:rPr lang="en-US" dirty="0"/>
              <a:t>High 9 am EST / PDS noon</a:t>
            </a:r>
          </a:p>
        </p:txBody>
      </p:sp>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25" y="2153892"/>
            <a:ext cx="1707969" cy="116309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8123" y="2131648"/>
            <a:ext cx="1679765" cy="1143889"/>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3384" y="2155140"/>
            <a:ext cx="1613729" cy="1098920"/>
          </a:xfrm>
          <a:prstGeom prst="rect">
            <a:avLst/>
          </a:prstGeom>
        </p:spPr>
      </p:pic>
      <p:sp>
        <p:nvSpPr>
          <p:cNvPr id="26" name="TextBox 25"/>
          <p:cNvSpPr txBox="1"/>
          <p:nvPr/>
        </p:nvSpPr>
        <p:spPr>
          <a:xfrm>
            <a:off x="2357426" y="239278"/>
            <a:ext cx="1585980" cy="369332"/>
          </a:xfrm>
          <a:prstGeom prst="rect">
            <a:avLst/>
          </a:prstGeom>
          <a:noFill/>
        </p:spPr>
        <p:txBody>
          <a:bodyPr wrap="square" rtlCol="0">
            <a:spAutoFit/>
          </a:bodyPr>
          <a:lstStyle/>
          <a:p>
            <a:r>
              <a:rPr lang="en-US" dirty="0">
                <a:solidFill>
                  <a:srgbClr val="00B0F0"/>
                </a:solidFill>
              </a:rPr>
              <a:t>Wednesday</a:t>
            </a: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00303" y="2110312"/>
            <a:ext cx="1602207" cy="1091073"/>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39908" y="2131648"/>
            <a:ext cx="1709213" cy="1163943"/>
          </a:xfrm>
          <a:prstGeom prst="rect">
            <a:avLst/>
          </a:prstGeom>
        </p:spPr>
      </p:pic>
      <p:sp>
        <p:nvSpPr>
          <p:cNvPr id="31" name="TextBox 30"/>
          <p:cNvSpPr txBox="1"/>
          <p:nvPr/>
        </p:nvSpPr>
        <p:spPr>
          <a:xfrm>
            <a:off x="1967179" y="1634374"/>
            <a:ext cx="1485900" cy="369332"/>
          </a:xfrm>
          <a:prstGeom prst="rect">
            <a:avLst/>
          </a:prstGeom>
          <a:noFill/>
        </p:spPr>
        <p:txBody>
          <a:bodyPr wrap="square" rtlCol="0">
            <a:spAutoFit/>
          </a:bodyPr>
          <a:lstStyle/>
          <a:p>
            <a:r>
              <a:rPr lang="en-US" dirty="0"/>
              <a:t>Day 5: Slight</a:t>
            </a:r>
          </a:p>
        </p:txBody>
      </p:sp>
      <p:pic>
        <p:nvPicPr>
          <p:cNvPr id="32" name="Picture 3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58332" y="2131472"/>
            <a:ext cx="1592862" cy="108471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350945" y="2440348"/>
            <a:ext cx="839399" cy="733875"/>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94489" y="2417679"/>
            <a:ext cx="896396" cy="783706"/>
          </a:xfrm>
          <a:prstGeom prst="rect">
            <a:avLst/>
          </a:prstGeom>
        </p:spPr>
      </p:pic>
      <p:sp>
        <p:nvSpPr>
          <p:cNvPr id="36" name="TextBox 35"/>
          <p:cNvSpPr txBox="1"/>
          <p:nvPr/>
        </p:nvSpPr>
        <p:spPr>
          <a:xfrm>
            <a:off x="7258103" y="680228"/>
            <a:ext cx="1400111" cy="369332"/>
          </a:xfrm>
          <a:prstGeom prst="rect">
            <a:avLst/>
          </a:prstGeom>
          <a:noFill/>
        </p:spPr>
        <p:txBody>
          <a:bodyPr wrap="square" rtlCol="0">
            <a:spAutoFit/>
          </a:bodyPr>
          <a:lstStyle/>
          <a:p>
            <a:r>
              <a:rPr lang="en-US" dirty="0" err="1"/>
              <a:t>Svr</a:t>
            </a:r>
            <a:r>
              <a:rPr lang="en-US" dirty="0"/>
              <a:t> &amp; Tor</a:t>
            </a:r>
          </a:p>
        </p:txBody>
      </p:sp>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9556" y="3610404"/>
            <a:ext cx="1090133" cy="819579"/>
          </a:xfrm>
          <a:prstGeom prst="rect">
            <a:avLst/>
          </a:prstGeom>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07726" y="3618644"/>
            <a:ext cx="856849" cy="642637"/>
          </a:xfrm>
          <a:prstGeom prst="rect">
            <a:avLst/>
          </a:prstGeom>
        </p:spPr>
      </p:pic>
      <p:sp>
        <p:nvSpPr>
          <p:cNvPr id="42" name="TextBox 41"/>
          <p:cNvSpPr txBox="1"/>
          <p:nvPr/>
        </p:nvSpPr>
        <p:spPr>
          <a:xfrm>
            <a:off x="1795522" y="5075276"/>
            <a:ext cx="2172508" cy="369332"/>
          </a:xfrm>
          <a:prstGeom prst="rect">
            <a:avLst/>
          </a:prstGeom>
          <a:noFill/>
        </p:spPr>
        <p:txBody>
          <a:bodyPr wrap="square" rtlCol="0">
            <a:spAutoFit/>
          </a:bodyPr>
          <a:lstStyle/>
          <a:p>
            <a:r>
              <a:rPr lang="en-US"/>
              <a:t>Email EM head’s </a:t>
            </a:r>
            <a:r>
              <a:rPr lang="en-US" dirty="0"/>
              <a:t>up</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8656" y="3565340"/>
            <a:ext cx="1345965" cy="1741837"/>
          </a:xfrm>
          <a:prstGeom prst="rect">
            <a:avLst/>
          </a:prstGeom>
        </p:spPr>
      </p:pic>
      <p:sp>
        <p:nvSpPr>
          <p:cNvPr id="45" name="TextBox 44"/>
          <p:cNvSpPr txBox="1"/>
          <p:nvPr/>
        </p:nvSpPr>
        <p:spPr>
          <a:xfrm>
            <a:off x="4006773" y="5374315"/>
            <a:ext cx="1570473" cy="369332"/>
          </a:xfrm>
          <a:prstGeom prst="rect">
            <a:avLst/>
          </a:prstGeom>
          <a:noFill/>
        </p:spPr>
        <p:txBody>
          <a:bodyPr wrap="square" rtlCol="0">
            <a:spAutoFit/>
          </a:bodyPr>
          <a:lstStyle/>
          <a:p>
            <a:r>
              <a:rPr lang="en-US" dirty="0"/>
              <a:t>Email briefings</a:t>
            </a:r>
          </a:p>
        </p:txBody>
      </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93437" y="3509653"/>
            <a:ext cx="1639594" cy="920330"/>
          </a:xfrm>
          <a:prstGeom prst="rect">
            <a:avLst/>
          </a:prstGeom>
        </p:spPr>
      </p:pic>
      <p:sp>
        <p:nvSpPr>
          <p:cNvPr id="47" name="TextBox 46"/>
          <p:cNvSpPr txBox="1"/>
          <p:nvPr/>
        </p:nvSpPr>
        <p:spPr>
          <a:xfrm>
            <a:off x="5952564" y="4429983"/>
            <a:ext cx="1341397" cy="369332"/>
          </a:xfrm>
          <a:prstGeom prst="rect">
            <a:avLst/>
          </a:prstGeom>
          <a:noFill/>
        </p:spPr>
        <p:txBody>
          <a:bodyPr wrap="square" rtlCol="0">
            <a:spAutoFit/>
          </a:bodyPr>
          <a:lstStyle/>
          <a:p>
            <a:r>
              <a:rPr lang="en-US" dirty="0"/>
              <a:t>Webinar</a:t>
            </a:r>
          </a:p>
        </p:txBody>
      </p:sp>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6316" y="3417504"/>
            <a:ext cx="1263770" cy="1635467"/>
          </a:xfrm>
          <a:prstGeom prst="rect">
            <a:avLst/>
          </a:prstGeom>
        </p:spPr>
      </p:pic>
      <p:sp>
        <p:nvSpPr>
          <p:cNvPr id="50" name="TextBox 49"/>
          <p:cNvSpPr txBox="1"/>
          <p:nvPr/>
        </p:nvSpPr>
        <p:spPr>
          <a:xfrm>
            <a:off x="10566185" y="5206607"/>
            <a:ext cx="1544031" cy="369332"/>
          </a:xfrm>
          <a:prstGeom prst="rect">
            <a:avLst/>
          </a:prstGeom>
          <a:noFill/>
        </p:spPr>
        <p:txBody>
          <a:bodyPr wrap="square" rtlCol="0">
            <a:spAutoFit/>
          </a:bodyPr>
          <a:lstStyle/>
          <a:p>
            <a:r>
              <a:rPr lang="en-US" dirty="0"/>
              <a:t>Email briefings</a:t>
            </a:r>
          </a:p>
        </p:txBody>
      </p:sp>
      <p:sp>
        <p:nvSpPr>
          <p:cNvPr id="51" name="TextBox 50"/>
          <p:cNvSpPr txBox="1"/>
          <p:nvPr/>
        </p:nvSpPr>
        <p:spPr>
          <a:xfrm>
            <a:off x="4017542" y="6384511"/>
            <a:ext cx="2330072" cy="369332"/>
          </a:xfrm>
          <a:prstGeom prst="rect">
            <a:avLst/>
          </a:prstGeom>
          <a:noFill/>
        </p:spPr>
        <p:txBody>
          <a:bodyPr wrap="square" rtlCol="0">
            <a:spAutoFit/>
          </a:bodyPr>
          <a:lstStyle/>
          <a:p>
            <a:r>
              <a:rPr lang="en-US" dirty="0"/>
              <a:t>Request Webinar</a:t>
            </a:r>
          </a:p>
        </p:txBody>
      </p:sp>
      <p:sp>
        <p:nvSpPr>
          <p:cNvPr id="52" name="TextBox 51"/>
          <p:cNvSpPr txBox="1"/>
          <p:nvPr/>
        </p:nvSpPr>
        <p:spPr>
          <a:xfrm>
            <a:off x="5986560" y="6403779"/>
            <a:ext cx="1074476" cy="369332"/>
          </a:xfrm>
          <a:prstGeom prst="rect">
            <a:avLst/>
          </a:prstGeom>
          <a:noFill/>
        </p:spPr>
        <p:txBody>
          <a:bodyPr wrap="square" rtlCol="0">
            <a:spAutoFit/>
          </a:bodyPr>
          <a:lstStyle/>
          <a:p>
            <a:r>
              <a:rPr lang="en-US"/>
              <a:t>Webinar</a:t>
            </a:r>
            <a:endParaRPr lang="en-US" dirty="0"/>
          </a:p>
        </p:txBody>
      </p:sp>
      <p:sp>
        <p:nvSpPr>
          <p:cNvPr id="53" name="TextBox 52"/>
          <p:cNvSpPr txBox="1"/>
          <p:nvPr/>
        </p:nvSpPr>
        <p:spPr>
          <a:xfrm>
            <a:off x="8350305" y="6394705"/>
            <a:ext cx="1434826" cy="369332"/>
          </a:xfrm>
          <a:prstGeom prst="rect">
            <a:avLst/>
          </a:prstGeom>
          <a:noFill/>
        </p:spPr>
        <p:txBody>
          <a:bodyPr wrap="square" rtlCol="0">
            <a:spAutoFit/>
          </a:bodyPr>
          <a:lstStyle/>
          <a:p>
            <a:r>
              <a:rPr lang="en-US" dirty="0"/>
              <a:t>Move Assets</a:t>
            </a:r>
          </a:p>
        </p:txBody>
      </p:sp>
      <p:sp>
        <p:nvSpPr>
          <p:cNvPr id="54" name="TextBox 53"/>
          <p:cNvSpPr txBox="1"/>
          <p:nvPr/>
        </p:nvSpPr>
        <p:spPr>
          <a:xfrm>
            <a:off x="10087099" y="6396100"/>
            <a:ext cx="2015255" cy="369332"/>
          </a:xfrm>
          <a:prstGeom prst="rect">
            <a:avLst/>
          </a:prstGeom>
          <a:noFill/>
        </p:spPr>
        <p:txBody>
          <a:bodyPr wrap="square" rtlCol="0">
            <a:spAutoFit/>
          </a:bodyPr>
          <a:lstStyle/>
          <a:p>
            <a:r>
              <a:rPr lang="en-US" dirty="0"/>
              <a:t>Respond to Events</a:t>
            </a:r>
          </a:p>
        </p:txBody>
      </p:sp>
      <p:sp>
        <p:nvSpPr>
          <p:cNvPr id="2" name="TextBox 1"/>
          <p:cNvSpPr txBox="1"/>
          <p:nvPr/>
        </p:nvSpPr>
        <p:spPr>
          <a:xfrm>
            <a:off x="6734222" y="6109034"/>
            <a:ext cx="2387952" cy="369332"/>
          </a:xfrm>
          <a:prstGeom prst="rect">
            <a:avLst/>
          </a:prstGeom>
          <a:noFill/>
        </p:spPr>
        <p:txBody>
          <a:bodyPr wrap="square" rtlCol="0">
            <a:spAutoFit/>
          </a:bodyPr>
          <a:lstStyle/>
          <a:p>
            <a:r>
              <a:rPr lang="en-US"/>
              <a:t>Visit </a:t>
            </a:r>
            <a:r>
              <a:rPr lang="en-US" dirty="0"/>
              <a:t>Mobile Homes</a:t>
            </a:r>
          </a:p>
        </p:txBody>
      </p:sp>
      <p:sp>
        <p:nvSpPr>
          <p:cNvPr id="12" name="TextBox 11"/>
          <p:cNvSpPr txBox="1"/>
          <p:nvPr/>
        </p:nvSpPr>
        <p:spPr>
          <a:xfrm>
            <a:off x="8914755" y="1967848"/>
            <a:ext cx="896396" cy="369332"/>
          </a:xfrm>
          <a:prstGeom prst="rect">
            <a:avLst/>
          </a:prstGeom>
          <a:noFill/>
        </p:spPr>
        <p:txBody>
          <a:bodyPr wrap="square" rtlCol="0">
            <a:spAutoFit/>
          </a:bodyPr>
          <a:lstStyle/>
          <a:p>
            <a:r>
              <a:rPr lang="en-US" dirty="0"/>
              <a:t>watch</a:t>
            </a:r>
          </a:p>
        </p:txBody>
      </p:sp>
      <p:sp>
        <p:nvSpPr>
          <p:cNvPr id="21" name="TextBox 20"/>
          <p:cNvSpPr txBox="1"/>
          <p:nvPr/>
        </p:nvSpPr>
        <p:spPr>
          <a:xfrm>
            <a:off x="11479722" y="1989893"/>
            <a:ext cx="783994" cy="369332"/>
          </a:xfrm>
          <a:prstGeom prst="rect">
            <a:avLst/>
          </a:prstGeom>
          <a:noFill/>
        </p:spPr>
        <p:txBody>
          <a:bodyPr wrap="square" rtlCol="0">
            <a:spAutoFit/>
          </a:bodyPr>
          <a:lstStyle/>
          <a:p>
            <a:r>
              <a:rPr lang="en-US" dirty="0"/>
              <a:t>watch</a:t>
            </a:r>
          </a:p>
        </p:txBody>
      </p:sp>
      <p:sp>
        <p:nvSpPr>
          <p:cNvPr id="22" name="TextBox 21"/>
          <p:cNvSpPr txBox="1"/>
          <p:nvPr/>
        </p:nvSpPr>
        <p:spPr>
          <a:xfrm>
            <a:off x="7597704" y="4499010"/>
            <a:ext cx="1546296" cy="370601"/>
          </a:xfrm>
          <a:prstGeom prst="rect">
            <a:avLst/>
          </a:prstGeom>
          <a:noFill/>
        </p:spPr>
        <p:txBody>
          <a:bodyPr wrap="square" rtlCol="0">
            <a:spAutoFit/>
          </a:bodyPr>
          <a:lstStyle/>
          <a:p>
            <a:r>
              <a:rPr lang="en-US" dirty="0"/>
              <a:t>Warnings</a:t>
            </a:r>
          </a:p>
        </p:txBody>
      </p:sp>
      <p:sp>
        <p:nvSpPr>
          <p:cNvPr id="27" name="TextBox 26"/>
          <p:cNvSpPr txBox="1"/>
          <p:nvPr/>
        </p:nvSpPr>
        <p:spPr>
          <a:xfrm>
            <a:off x="5962372" y="4763457"/>
            <a:ext cx="1585807" cy="369332"/>
          </a:xfrm>
          <a:prstGeom prst="rect">
            <a:avLst/>
          </a:prstGeom>
          <a:noFill/>
        </p:spPr>
        <p:txBody>
          <a:bodyPr wrap="square" rtlCol="0">
            <a:spAutoFit/>
          </a:bodyPr>
          <a:lstStyle/>
          <a:p>
            <a:r>
              <a:rPr lang="en-US"/>
              <a:t>Facebook</a:t>
            </a:r>
          </a:p>
        </p:txBody>
      </p:sp>
      <p:sp>
        <p:nvSpPr>
          <p:cNvPr id="29" name="TextBox 28"/>
          <p:cNvSpPr txBox="1"/>
          <p:nvPr/>
        </p:nvSpPr>
        <p:spPr>
          <a:xfrm>
            <a:off x="7638132" y="4819023"/>
            <a:ext cx="1208865" cy="369332"/>
          </a:xfrm>
          <a:prstGeom prst="rect">
            <a:avLst/>
          </a:prstGeom>
          <a:noFill/>
        </p:spPr>
        <p:txBody>
          <a:bodyPr wrap="square" rtlCol="0">
            <a:spAutoFit/>
          </a:bodyPr>
          <a:lstStyle/>
          <a:p>
            <a:r>
              <a:rPr lang="en-US" dirty="0"/>
              <a:t>Twitter</a:t>
            </a:r>
          </a:p>
        </p:txBody>
      </p:sp>
      <p:sp>
        <p:nvSpPr>
          <p:cNvPr id="55" name="TextBox 54"/>
          <p:cNvSpPr txBox="1"/>
          <p:nvPr/>
        </p:nvSpPr>
        <p:spPr>
          <a:xfrm>
            <a:off x="9225304" y="4798045"/>
            <a:ext cx="1208865" cy="369332"/>
          </a:xfrm>
          <a:prstGeom prst="rect">
            <a:avLst/>
          </a:prstGeom>
          <a:noFill/>
        </p:spPr>
        <p:txBody>
          <a:bodyPr wrap="square" rtlCol="0">
            <a:spAutoFit/>
          </a:bodyPr>
          <a:lstStyle/>
          <a:p>
            <a:r>
              <a:rPr lang="en-US" dirty="0"/>
              <a:t>Twitter</a:t>
            </a:r>
          </a:p>
        </p:txBody>
      </p:sp>
      <p:sp>
        <p:nvSpPr>
          <p:cNvPr id="56" name="TextBox 55"/>
          <p:cNvSpPr txBox="1"/>
          <p:nvPr/>
        </p:nvSpPr>
        <p:spPr>
          <a:xfrm>
            <a:off x="9225016" y="4499014"/>
            <a:ext cx="1088114" cy="369332"/>
          </a:xfrm>
          <a:prstGeom prst="rect">
            <a:avLst/>
          </a:prstGeom>
          <a:noFill/>
        </p:spPr>
        <p:txBody>
          <a:bodyPr wrap="square" rtlCol="0">
            <a:spAutoFit/>
          </a:bodyPr>
          <a:lstStyle/>
          <a:p>
            <a:r>
              <a:rPr lang="en-US" dirty="0"/>
              <a:t>Warnings</a:t>
            </a:r>
          </a:p>
        </p:txBody>
      </p:sp>
      <p:sp>
        <p:nvSpPr>
          <p:cNvPr id="57" name="TextBox 56"/>
          <p:cNvSpPr txBox="1"/>
          <p:nvPr/>
        </p:nvSpPr>
        <p:spPr>
          <a:xfrm>
            <a:off x="4018402" y="5686398"/>
            <a:ext cx="1585807" cy="369332"/>
          </a:xfrm>
          <a:prstGeom prst="rect">
            <a:avLst/>
          </a:prstGeom>
          <a:noFill/>
        </p:spPr>
        <p:txBody>
          <a:bodyPr wrap="square" rtlCol="0">
            <a:spAutoFit/>
          </a:bodyPr>
          <a:lstStyle/>
          <a:p>
            <a:r>
              <a:rPr lang="en-US" dirty="0"/>
              <a:t>Facebook</a:t>
            </a:r>
          </a:p>
        </p:txBody>
      </p:sp>
      <p:sp>
        <p:nvSpPr>
          <p:cNvPr id="58" name="TextBox 57"/>
          <p:cNvSpPr txBox="1"/>
          <p:nvPr/>
        </p:nvSpPr>
        <p:spPr>
          <a:xfrm>
            <a:off x="1798459" y="5390821"/>
            <a:ext cx="1585807" cy="369332"/>
          </a:xfrm>
          <a:prstGeom prst="rect">
            <a:avLst/>
          </a:prstGeom>
          <a:noFill/>
        </p:spPr>
        <p:txBody>
          <a:bodyPr wrap="square" rtlCol="0">
            <a:spAutoFit/>
          </a:bodyPr>
          <a:lstStyle/>
          <a:p>
            <a:r>
              <a:rPr lang="en-US"/>
              <a:t>Facebook</a:t>
            </a:r>
          </a:p>
        </p:txBody>
      </p:sp>
      <p:cxnSp>
        <p:nvCxnSpPr>
          <p:cNvPr id="38" name="Straight Connector 37"/>
          <p:cNvCxnSpPr/>
          <p:nvPr/>
        </p:nvCxnSpPr>
        <p:spPr>
          <a:xfrm flipV="1">
            <a:off x="149201" y="660130"/>
            <a:ext cx="11961015" cy="20098"/>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77877" y="4185920"/>
            <a:ext cx="1088460" cy="906019"/>
          </a:xfrm>
          <a:prstGeom prst="rect">
            <a:avLst/>
          </a:prstGeom>
        </p:spPr>
      </p:pic>
      <p:pic>
        <p:nvPicPr>
          <p:cNvPr id="59" name="Picture 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29764" y="3657657"/>
            <a:ext cx="1498265" cy="747010"/>
          </a:xfrm>
          <a:prstGeom prst="rect">
            <a:avLst/>
          </a:prstGeom>
        </p:spPr>
      </p:pic>
      <p:sp>
        <p:nvSpPr>
          <p:cNvPr id="60" name="TextBox 59"/>
          <p:cNvSpPr txBox="1"/>
          <p:nvPr/>
        </p:nvSpPr>
        <p:spPr>
          <a:xfrm>
            <a:off x="1768559" y="5739702"/>
            <a:ext cx="1597778" cy="369332"/>
          </a:xfrm>
          <a:prstGeom prst="rect">
            <a:avLst/>
          </a:prstGeom>
          <a:noFill/>
        </p:spPr>
        <p:txBody>
          <a:bodyPr wrap="square" rtlCol="0">
            <a:spAutoFit/>
          </a:bodyPr>
          <a:lstStyle/>
          <a:p>
            <a:r>
              <a:rPr lang="en-US"/>
              <a:t>Website</a:t>
            </a:r>
          </a:p>
        </p:txBody>
      </p:sp>
      <p:sp>
        <p:nvSpPr>
          <p:cNvPr id="61" name="TextBox 60"/>
          <p:cNvSpPr txBox="1"/>
          <p:nvPr/>
        </p:nvSpPr>
        <p:spPr>
          <a:xfrm>
            <a:off x="5955553" y="5087019"/>
            <a:ext cx="1597778" cy="369332"/>
          </a:xfrm>
          <a:prstGeom prst="rect">
            <a:avLst/>
          </a:prstGeom>
          <a:noFill/>
        </p:spPr>
        <p:txBody>
          <a:bodyPr wrap="square" rtlCol="0">
            <a:spAutoFit/>
          </a:bodyPr>
          <a:lstStyle/>
          <a:p>
            <a:r>
              <a:rPr lang="en-US"/>
              <a:t>Website</a:t>
            </a:r>
          </a:p>
        </p:txBody>
      </p:sp>
      <p:sp>
        <p:nvSpPr>
          <p:cNvPr id="62" name="TextBox 61"/>
          <p:cNvSpPr txBox="1"/>
          <p:nvPr/>
        </p:nvSpPr>
        <p:spPr>
          <a:xfrm>
            <a:off x="9237382" y="5142695"/>
            <a:ext cx="1597778" cy="369332"/>
          </a:xfrm>
          <a:prstGeom prst="rect">
            <a:avLst/>
          </a:prstGeom>
          <a:noFill/>
        </p:spPr>
        <p:txBody>
          <a:bodyPr wrap="square" rtlCol="0">
            <a:spAutoFit/>
          </a:bodyPr>
          <a:lstStyle/>
          <a:p>
            <a:r>
              <a:rPr lang="en-US"/>
              <a:t>Website</a:t>
            </a:r>
          </a:p>
        </p:txBody>
      </p:sp>
      <p:sp>
        <p:nvSpPr>
          <p:cNvPr id="63" name="TextBox 62"/>
          <p:cNvSpPr txBox="1"/>
          <p:nvPr/>
        </p:nvSpPr>
        <p:spPr>
          <a:xfrm>
            <a:off x="7687348" y="5188226"/>
            <a:ext cx="1497053" cy="369332"/>
          </a:xfrm>
          <a:prstGeom prst="rect">
            <a:avLst/>
          </a:prstGeom>
          <a:noFill/>
        </p:spPr>
        <p:txBody>
          <a:bodyPr wrap="square" rtlCol="0">
            <a:spAutoFit/>
          </a:bodyPr>
          <a:lstStyle/>
          <a:p>
            <a:r>
              <a:rPr lang="en-US" dirty="0"/>
              <a:t>Phone Calls</a:t>
            </a:r>
          </a:p>
        </p:txBody>
      </p:sp>
      <p:sp>
        <p:nvSpPr>
          <p:cNvPr id="64" name="TextBox 63"/>
          <p:cNvSpPr txBox="1"/>
          <p:nvPr/>
        </p:nvSpPr>
        <p:spPr>
          <a:xfrm>
            <a:off x="5934700" y="5413466"/>
            <a:ext cx="1497053" cy="369332"/>
          </a:xfrm>
          <a:prstGeom prst="rect">
            <a:avLst/>
          </a:prstGeom>
          <a:noFill/>
        </p:spPr>
        <p:txBody>
          <a:bodyPr wrap="square" rtlCol="0">
            <a:spAutoFit/>
          </a:bodyPr>
          <a:lstStyle/>
          <a:p>
            <a:r>
              <a:rPr lang="en-US"/>
              <a:t>Phone Calls</a:t>
            </a:r>
          </a:p>
        </p:txBody>
      </p:sp>
      <p:sp>
        <p:nvSpPr>
          <p:cNvPr id="65" name="TextBox 64"/>
          <p:cNvSpPr txBox="1"/>
          <p:nvPr/>
        </p:nvSpPr>
        <p:spPr>
          <a:xfrm>
            <a:off x="9201995" y="5447329"/>
            <a:ext cx="1497053" cy="369332"/>
          </a:xfrm>
          <a:prstGeom prst="rect">
            <a:avLst/>
          </a:prstGeom>
          <a:noFill/>
        </p:spPr>
        <p:txBody>
          <a:bodyPr wrap="square" rtlCol="0">
            <a:spAutoFit/>
          </a:bodyPr>
          <a:lstStyle/>
          <a:p>
            <a:r>
              <a:rPr lang="en-US" dirty="0"/>
              <a:t>Phone Calls</a:t>
            </a:r>
          </a:p>
        </p:txBody>
      </p:sp>
      <p:sp>
        <p:nvSpPr>
          <p:cNvPr id="66" name="TextBox 65"/>
          <p:cNvSpPr txBox="1"/>
          <p:nvPr/>
        </p:nvSpPr>
        <p:spPr>
          <a:xfrm>
            <a:off x="10472029" y="5536169"/>
            <a:ext cx="1757831" cy="369332"/>
          </a:xfrm>
          <a:prstGeom prst="rect">
            <a:avLst/>
          </a:prstGeom>
          <a:noFill/>
        </p:spPr>
        <p:txBody>
          <a:bodyPr wrap="square" rtlCol="0">
            <a:spAutoFit/>
          </a:bodyPr>
          <a:lstStyle/>
          <a:p>
            <a:r>
              <a:rPr lang="en-US"/>
              <a:t>Verification Calls</a:t>
            </a:r>
            <a:endParaRPr lang="en-US" dirty="0"/>
          </a:p>
        </p:txBody>
      </p:sp>
      <p:sp>
        <p:nvSpPr>
          <p:cNvPr id="35" name="TextBox 34"/>
          <p:cNvSpPr txBox="1"/>
          <p:nvPr/>
        </p:nvSpPr>
        <p:spPr>
          <a:xfrm>
            <a:off x="1821162" y="6395255"/>
            <a:ext cx="2122243" cy="369332"/>
          </a:xfrm>
          <a:prstGeom prst="rect">
            <a:avLst/>
          </a:prstGeom>
          <a:noFill/>
        </p:spPr>
        <p:txBody>
          <a:bodyPr wrap="square" rtlCol="0">
            <a:spAutoFit/>
          </a:bodyPr>
          <a:lstStyle/>
          <a:p>
            <a:r>
              <a:rPr lang="en-US" dirty="0"/>
              <a:t>Phone calls to WCM</a:t>
            </a:r>
          </a:p>
        </p:txBody>
      </p:sp>
      <p:sp>
        <p:nvSpPr>
          <p:cNvPr id="67" name="TextBox 66"/>
          <p:cNvSpPr txBox="1"/>
          <p:nvPr/>
        </p:nvSpPr>
        <p:spPr>
          <a:xfrm>
            <a:off x="7144264" y="6431915"/>
            <a:ext cx="1643116" cy="369332"/>
          </a:xfrm>
          <a:prstGeom prst="rect">
            <a:avLst/>
          </a:prstGeom>
          <a:noFill/>
        </p:spPr>
        <p:txBody>
          <a:bodyPr wrap="square" rtlCol="0">
            <a:spAutoFit/>
          </a:bodyPr>
          <a:lstStyle/>
          <a:p>
            <a:r>
              <a:rPr lang="en-US"/>
              <a:t>Call WCM</a:t>
            </a:r>
          </a:p>
        </p:txBody>
      </p:sp>
      <p:pic>
        <p:nvPicPr>
          <p:cNvPr id="68" name="Picture 6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0343" y="3975921"/>
            <a:ext cx="840650" cy="972202"/>
          </a:xfrm>
          <a:prstGeom prst="rect">
            <a:avLst/>
          </a:prstGeom>
        </p:spPr>
      </p:pic>
      <p:sp>
        <p:nvSpPr>
          <p:cNvPr id="69" name="TextBox 68"/>
          <p:cNvSpPr txBox="1"/>
          <p:nvPr/>
        </p:nvSpPr>
        <p:spPr>
          <a:xfrm>
            <a:off x="496082" y="5070257"/>
            <a:ext cx="844287" cy="369332"/>
          </a:xfrm>
          <a:prstGeom prst="rect">
            <a:avLst/>
          </a:prstGeom>
          <a:noFill/>
        </p:spPr>
        <p:txBody>
          <a:bodyPr wrap="square" rtlCol="0">
            <a:spAutoFit/>
          </a:bodyPr>
          <a:lstStyle/>
          <a:p>
            <a:r>
              <a:rPr lang="en-US"/>
              <a:t>AFD</a:t>
            </a:r>
            <a:endParaRPr lang="en-US" dirty="0"/>
          </a:p>
        </p:txBody>
      </p:sp>
    </p:spTree>
    <p:extLst>
      <p:ext uri="{BB962C8B-B14F-4D97-AF65-F5344CB8AC3E}">
        <p14:creationId xmlns:p14="http://schemas.microsoft.com/office/powerpoint/2010/main" val="281343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Content Placeholder 2"/>
          <p:cNvSpPr>
            <a:spLocks noGrp="1"/>
          </p:cNvSpPr>
          <p:nvPr>
            <p:ph idx="1"/>
          </p:nvPr>
        </p:nvSpPr>
        <p:spPr/>
        <p:txBody>
          <a:bodyPr/>
          <a:lstStyle/>
          <a:p>
            <a:endParaRPr lang="en-US" dirty="0"/>
          </a:p>
          <a:p>
            <a:r>
              <a:rPr lang="en-US" dirty="0"/>
              <a:t>Dynamics and Theories of Time</a:t>
            </a:r>
          </a:p>
          <a:p>
            <a:r>
              <a:rPr lang="en-US" dirty="0"/>
              <a:t>Chronological Time</a:t>
            </a:r>
          </a:p>
          <a:p>
            <a:r>
              <a:rPr lang="en-US" dirty="0"/>
              <a:t>Examples from Case</a:t>
            </a:r>
          </a:p>
          <a:p>
            <a:r>
              <a:rPr lang="en-US" dirty="0" err="1"/>
              <a:t>Kairological</a:t>
            </a:r>
            <a:r>
              <a:rPr lang="en-US" dirty="0"/>
              <a:t> Time</a:t>
            </a:r>
          </a:p>
          <a:p>
            <a:r>
              <a:rPr lang="en-US" dirty="0"/>
              <a:t>Next Steps</a:t>
            </a:r>
          </a:p>
        </p:txBody>
      </p:sp>
    </p:spTree>
    <p:extLst>
      <p:ext uri="{BB962C8B-B14F-4D97-AF65-F5344CB8AC3E}">
        <p14:creationId xmlns:p14="http://schemas.microsoft.com/office/powerpoint/2010/main" val="1455611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711471"/>
            <a:ext cx="7729728" cy="1188720"/>
          </a:xfrm>
        </p:spPr>
        <p:txBody>
          <a:bodyPr/>
          <a:lstStyle/>
          <a:p>
            <a:r>
              <a:rPr lang="en-US" dirty="0"/>
              <a:t>Logistical time Assumptions</a:t>
            </a:r>
          </a:p>
        </p:txBody>
      </p:sp>
      <p:sp>
        <p:nvSpPr>
          <p:cNvPr id="3" name="Content Placeholder 2"/>
          <p:cNvSpPr>
            <a:spLocks noGrp="1"/>
          </p:cNvSpPr>
          <p:nvPr>
            <p:ph idx="1"/>
          </p:nvPr>
        </p:nvSpPr>
        <p:spPr>
          <a:xfrm>
            <a:off x="1561512" y="2638044"/>
            <a:ext cx="9345299" cy="3453267"/>
          </a:xfrm>
        </p:spPr>
        <p:txBody>
          <a:bodyPr>
            <a:normAutofit/>
          </a:bodyPr>
          <a:lstStyle/>
          <a:p>
            <a:pPr marL="0" indent="0">
              <a:buNone/>
            </a:pPr>
            <a:r>
              <a:rPr lang="en-US" sz="2000" dirty="0"/>
              <a:t>”…</a:t>
            </a:r>
            <a:r>
              <a:rPr lang="en-US" sz="2000" dirty="0">
                <a:solidFill>
                  <a:srgbClr val="C00000"/>
                </a:solidFill>
              </a:rPr>
              <a:t>if we’re going into a weekend and they’re getting information at 3:00pm, then it’s a little late because at 5:00 [EMs] are out the door and the phones are off for the weekends. </a:t>
            </a:r>
            <a:r>
              <a:rPr lang="en-US" sz="2000" dirty="0">
                <a:solidFill>
                  <a:schemeClr val="tx1"/>
                </a:solidFill>
              </a:rPr>
              <a:t>So we learned that lead time is quite important, especially if we’re going to do a webinar on the potential significant event.”  </a:t>
            </a:r>
          </a:p>
          <a:p>
            <a:pPr marL="0" indent="0">
              <a:buNone/>
            </a:pPr>
            <a:endParaRPr lang="en-US" sz="2000" dirty="0"/>
          </a:p>
          <a:p>
            <a:pPr marL="0" indent="0">
              <a:buNone/>
            </a:pPr>
            <a:r>
              <a:rPr lang="en-US" sz="2000" dirty="0"/>
              <a:t>“I mean, they knew that it was coming because we had the email briefings out for several days before the webinar</a:t>
            </a:r>
            <a:r>
              <a:rPr lang="en-US" sz="2000" dirty="0">
                <a:solidFill>
                  <a:schemeClr val="tx1"/>
                </a:solidFill>
              </a:rPr>
              <a:t>, but </a:t>
            </a:r>
            <a:r>
              <a:rPr lang="en-US" sz="2000" dirty="0">
                <a:solidFill>
                  <a:srgbClr val="C00000"/>
                </a:solidFill>
              </a:rPr>
              <a:t>it was eye opening to know all the pieces that need to fall in place on their end heading into a weekend: </a:t>
            </a:r>
            <a:r>
              <a:rPr lang="en-US" sz="2000" dirty="0">
                <a:solidFill>
                  <a:schemeClr val="tx1"/>
                </a:solidFill>
              </a:rPr>
              <a:t>having resources ready to go the bodies ready to dispatch to handle, not only preparation, but response.” (F 2)</a:t>
            </a:r>
          </a:p>
        </p:txBody>
      </p:sp>
      <p:sp>
        <p:nvSpPr>
          <p:cNvPr id="4" name="TextBox 3"/>
          <p:cNvSpPr txBox="1"/>
          <p:nvPr/>
        </p:nvSpPr>
        <p:spPr>
          <a:xfrm>
            <a:off x="8185011" y="5896162"/>
            <a:ext cx="3844314" cy="646331"/>
          </a:xfrm>
          <a:prstGeom prst="rect">
            <a:avLst/>
          </a:prstGeom>
          <a:noFill/>
        </p:spPr>
        <p:txBody>
          <a:bodyPr wrap="square" rtlCol="0">
            <a:spAutoFit/>
          </a:bodyPr>
          <a:lstStyle/>
          <a:p>
            <a:r>
              <a:rPr lang="en-US" dirty="0">
                <a:solidFill>
                  <a:srgbClr val="0070C0"/>
                </a:solidFill>
              </a:rPr>
              <a:t>Use partners’ need to shape logistics</a:t>
            </a:r>
          </a:p>
          <a:p>
            <a:pPr algn="ctr"/>
            <a:r>
              <a:rPr lang="en-US" dirty="0">
                <a:solidFill>
                  <a:srgbClr val="0070C0"/>
                </a:solidFill>
              </a:rPr>
              <a:t> (IDSS?)</a:t>
            </a:r>
          </a:p>
        </p:txBody>
      </p:sp>
      <p:cxnSp>
        <p:nvCxnSpPr>
          <p:cNvPr id="6" name="Straight Arrow Connector 5"/>
          <p:cNvCxnSpPr/>
          <p:nvPr/>
        </p:nvCxnSpPr>
        <p:spPr>
          <a:xfrm flipH="1" flipV="1">
            <a:off x="9252471" y="5532027"/>
            <a:ext cx="514728" cy="303252"/>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1163" y="2084451"/>
            <a:ext cx="2900949" cy="369332"/>
          </a:xfrm>
          <a:prstGeom prst="rect">
            <a:avLst/>
          </a:prstGeom>
          <a:noFill/>
        </p:spPr>
        <p:txBody>
          <a:bodyPr wrap="square" rtlCol="0">
            <a:spAutoFit/>
          </a:bodyPr>
          <a:lstStyle/>
          <a:p>
            <a:r>
              <a:rPr lang="en-US" dirty="0">
                <a:solidFill>
                  <a:srgbClr val="0070C0"/>
                </a:solidFill>
              </a:rPr>
              <a:t>SPC time cascades to EM</a:t>
            </a:r>
          </a:p>
        </p:txBody>
      </p:sp>
      <p:cxnSp>
        <p:nvCxnSpPr>
          <p:cNvPr id="10" name="Straight Arrow Connector 9"/>
          <p:cNvCxnSpPr/>
          <p:nvPr/>
        </p:nvCxnSpPr>
        <p:spPr>
          <a:xfrm>
            <a:off x="895546" y="2638044"/>
            <a:ext cx="461914" cy="340826"/>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823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29320" y="230005"/>
            <a:ext cx="1128712" cy="369332"/>
          </a:xfrm>
          <a:prstGeom prst="rect">
            <a:avLst/>
          </a:prstGeom>
          <a:noFill/>
        </p:spPr>
        <p:txBody>
          <a:bodyPr wrap="square" rtlCol="0">
            <a:spAutoFit/>
          </a:bodyPr>
          <a:lstStyle/>
          <a:p>
            <a:r>
              <a:rPr lang="en-US" dirty="0">
                <a:solidFill>
                  <a:srgbClr val="00B0F0"/>
                </a:solidFill>
              </a:rPr>
              <a:t>Friday</a:t>
            </a:r>
          </a:p>
        </p:txBody>
      </p:sp>
      <p:sp>
        <p:nvSpPr>
          <p:cNvPr id="4" name="TextBox 3"/>
          <p:cNvSpPr txBox="1"/>
          <p:nvPr/>
        </p:nvSpPr>
        <p:spPr>
          <a:xfrm>
            <a:off x="7258103" y="247426"/>
            <a:ext cx="1471612" cy="369332"/>
          </a:xfrm>
          <a:prstGeom prst="rect">
            <a:avLst/>
          </a:prstGeom>
          <a:noFill/>
        </p:spPr>
        <p:txBody>
          <a:bodyPr wrap="square" rtlCol="0">
            <a:spAutoFit/>
          </a:bodyPr>
          <a:lstStyle/>
          <a:p>
            <a:r>
              <a:rPr lang="en-US" dirty="0">
                <a:solidFill>
                  <a:srgbClr val="00B0F0"/>
                </a:solidFill>
              </a:rPr>
              <a:t>Saturday</a:t>
            </a:r>
          </a:p>
        </p:txBody>
      </p:sp>
      <p:sp>
        <p:nvSpPr>
          <p:cNvPr id="5" name="TextBox 4"/>
          <p:cNvSpPr txBox="1"/>
          <p:nvPr/>
        </p:nvSpPr>
        <p:spPr>
          <a:xfrm>
            <a:off x="10164645" y="247426"/>
            <a:ext cx="1471612" cy="369332"/>
          </a:xfrm>
          <a:prstGeom prst="rect">
            <a:avLst/>
          </a:prstGeom>
          <a:noFill/>
        </p:spPr>
        <p:txBody>
          <a:bodyPr wrap="square" rtlCol="0">
            <a:spAutoFit/>
          </a:bodyPr>
          <a:lstStyle/>
          <a:p>
            <a:r>
              <a:rPr lang="en-US" dirty="0">
                <a:solidFill>
                  <a:srgbClr val="00B0F0"/>
                </a:solidFill>
              </a:rPr>
              <a:t>Sunday</a:t>
            </a:r>
          </a:p>
        </p:txBody>
      </p:sp>
      <p:sp>
        <p:nvSpPr>
          <p:cNvPr id="6" name="TextBox 5"/>
          <p:cNvSpPr txBox="1"/>
          <p:nvPr/>
        </p:nvSpPr>
        <p:spPr>
          <a:xfrm>
            <a:off x="92051" y="1620561"/>
            <a:ext cx="1485900" cy="369332"/>
          </a:xfrm>
          <a:prstGeom prst="rect">
            <a:avLst/>
          </a:prstGeom>
          <a:noFill/>
        </p:spPr>
        <p:txBody>
          <a:bodyPr wrap="square" rtlCol="0">
            <a:spAutoFit/>
          </a:bodyPr>
          <a:lstStyle/>
          <a:p>
            <a:r>
              <a:rPr lang="en-US"/>
              <a:t>Day 6: Slight</a:t>
            </a:r>
            <a:endParaRPr lang="en-US" dirty="0"/>
          </a:p>
        </p:txBody>
      </p:sp>
      <p:sp>
        <p:nvSpPr>
          <p:cNvPr id="7" name="TextBox 6"/>
          <p:cNvSpPr txBox="1"/>
          <p:nvPr/>
        </p:nvSpPr>
        <p:spPr>
          <a:xfrm>
            <a:off x="4012455" y="232574"/>
            <a:ext cx="1128712" cy="369332"/>
          </a:xfrm>
          <a:prstGeom prst="rect">
            <a:avLst/>
          </a:prstGeom>
          <a:noFill/>
        </p:spPr>
        <p:txBody>
          <a:bodyPr wrap="square" rtlCol="0">
            <a:spAutoFit/>
          </a:bodyPr>
          <a:lstStyle/>
          <a:p>
            <a:r>
              <a:rPr lang="en-US" dirty="0">
                <a:solidFill>
                  <a:srgbClr val="00B0F0"/>
                </a:solidFill>
              </a:rPr>
              <a:t>Thursday</a:t>
            </a:r>
          </a:p>
        </p:txBody>
      </p:sp>
      <p:sp>
        <p:nvSpPr>
          <p:cNvPr id="8" name="TextBox 7"/>
          <p:cNvSpPr txBox="1"/>
          <p:nvPr/>
        </p:nvSpPr>
        <p:spPr>
          <a:xfrm>
            <a:off x="109599" y="244856"/>
            <a:ext cx="1957387" cy="369332"/>
          </a:xfrm>
          <a:prstGeom prst="rect">
            <a:avLst/>
          </a:prstGeom>
          <a:noFill/>
        </p:spPr>
        <p:txBody>
          <a:bodyPr wrap="square" rtlCol="0">
            <a:spAutoFit/>
          </a:bodyPr>
          <a:lstStyle/>
          <a:p>
            <a:r>
              <a:rPr lang="en-US" dirty="0">
                <a:solidFill>
                  <a:srgbClr val="00B0F0"/>
                </a:solidFill>
              </a:rPr>
              <a:t>Event Timeline</a:t>
            </a:r>
          </a:p>
        </p:txBody>
      </p:sp>
      <p:sp>
        <p:nvSpPr>
          <p:cNvPr id="9" name="TextBox 8"/>
          <p:cNvSpPr txBox="1"/>
          <p:nvPr/>
        </p:nvSpPr>
        <p:spPr>
          <a:xfrm>
            <a:off x="38153" y="3570631"/>
            <a:ext cx="1757369" cy="369332"/>
          </a:xfrm>
          <a:prstGeom prst="rect">
            <a:avLst/>
          </a:prstGeom>
          <a:noFill/>
        </p:spPr>
        <p:txBody>
          <a:bodyPr wrap="square" rtlCol="0">
            <a:spAutoFit/>
          </a:bodyPr>
          <a:lstStyle/>
          <a:p>
            <a:r>
              <a:rPr lang="en-US" dirty="0">
                <a:solidFill>
                  <a:srgbClr val="0070C0"/>
                </a:solidFill>
              </a:rPr>
              <a:t>NWS Timeline</a:t>
            </a:r>
          </a:p>
        </p:txBody>
      </p:sp>
      <p:sp>
        <p:nvSpPr>
          <p:cNvPr id="10" name="TextBox 9"/>
          <p:cNvSpPr txBox="1"/>
          <p:nvPr/>
        </p:nvSpPr>
        <p:spPr>
          <a:xfrm>
            <a:off x="109599" y="1098181"/>
            <a:ext cx="1957387" cy="369332"/>
          </a:xfrm>
          <a:prstGeom prst="rect">
            <a:avLst/>
          </a:prstGeom>
          <a:noFill/>
          <a:ln>
            <a:noFill/>
          </a:ln>
        </p:spPr>
        <p:txBody>
          <a:bodyPr wrap="square" rtlCol="0">
            <a:spAutoFit/>
          </a:bodyPr>
          <a:lstStyle/>
          <a:p>
            <a:r>
              <a:rPr lang="en-US" dirty="0">
                <a:solidFill>
                  <a:srgbClr val="0070C0"/>
                </a:solidFill>
              </a:rPr>
              <a:t>SPC Timeline</a:t>
            </a:r>
          </a:p>
        </p:txBody>
      </p:sp>
      <p:sp>
        <p:nvSpPr>
          <p:cNvPr id="11" name="TextBox 10"/>
          <p:cNvSpPr txBox="1"/>
          <p:nvPr/>
        </p:nvSpPr>
        <p:spPr>
          <a:xfrm>
            <a:off x="92051" y="6345525"/>
            <a:ext cx="1957387" cy="369332"/>
          </a:xfrm>
          <a:prstGeom prst="rect">
            <a:avLst/>
          </a:prstGeom>
          <a:noFill/>
        </p:spPr>
        <p:txBody>
          <a:bodyPr wrap="square" rtlCol="0">
            <a:spAutoFit/>
          </a:bodyPr>
          <a:lstStyle/>
          <a:p>
            <a:r>
              <a:rPr lang="en-US" dirty="0">
                <a:solidFill>
                  <a:srgbClr val="0070C0"/>
                </a:solidFill>
              </a:rPr>
              <a:t>EM Timeline</a:t>
            </a:r>
          </a:p>
        </p:txBody>
      </p:sp>
      <p:sp>
        <p:nvSpPr>
          <p:cNvPr id="13" name="TextBox 12"/>
          <p:cNvSpPr txBox="1"/>
          <p:nvPr/>
        </p:nvSpPr>
        <p:spPr>
          <a:xfrm>
            <a:off x="9452266" y="660130"/>
            <a:ext cx="1643116" cy="369332"/>
          </a:xfrm>
          <a:prstGeom prst="rect">
            <a:avLst/>
          </a:prstGeom>
          <a:noFill/>
        </p:spPr>
        <p:txBody>
          <a:bodyPr wrap="square" rtlCol="0">
            <a:spAutoFit/>
          </a:bodyPr>
          <a:lstStyle/>
          <a:p>
            <a:r>
              <a:rPr lang="en-US" dirty="0"/>
              <a:t>Adel Tor </a:t>
            </a:r>
          </a:p>
        </p:txBody>
      </p:sp>
      <p:sp>
        <p:nvSpPr>
          <p:cNvPr id="14" name="TextBox 13"/>
          <p:cNvSpPr txBox="1"/>
          <p:nvPr/>
        </p:nvSpPr>
        <p:spPr>
          <a:xfrm>
            <a:off x="10706316" y="660130"/>
            <a:ext cx="1831186" cy="369332"/>
          </a:xfrm>
          <a:prstGeom prst="rect">
            <a:avLst/>
          </a:prstGeom>
          <a:noFill/>
        </p:spPr>
        <p:txBody>
          <a:bodyPr wrap="square" rtlCol="0">
            <a:spAutoFit/>
          </a:bodyPr>
          <a:lstStyle/>
          <a:p>
            <a:r>
              <a:rPr lang="en-US" dirty="0"/>
              <a:t>Albany Tor</a:t>
            </a:r>
          </a:p>
        </p:txBody>
      </p:sp>
      <p:sp>
        <p:nvSpPr>
          <p:cNvPr id="15" name="TextBox 14"/>
          <p:cNvSpPr txBox="1"/>
          <p:nvPr/>
        </p:nvSpPr>
        <p:spPr>
          <a:xfrm>
            <a:off x="5541388" y="648747"/>
            <a:ext cx="2002528" cy="369332"/>
          </a:xfrm>
          <a:prstGeom prst="rect">
            <a:avLst/>
          </a:prstGeom>
          <a:noFill/>
        </p:spPr>
        <p:txBody>
          <a:bodyPr wrap="square" rtlCol="0">
            <a:spAutoFit/>
          </a:bodyPr>
          <a:lstStyle/>
          <a:p>
            <a:r>
              <a:rPr lang="en-US" dirty="0" err="1"/>
              <a:t>Svr</a:t>
            </a:r>
            <a:r>
              <a:rPr lang="en-US" dirty="0"/>
              <a:t> T-storms</a:t>
            </a:r>
          </a:p>
        </p:txBody>
      </p:sp>
      <p:sp>
        <p:nvSpPr>
          <p:cNvPr id="16" name="TextBox 15"/>
          <p:cNvSpPr txBox="1"/>
          <p:nvPr/>
        </p:nvSpPr>
        <p:spPr>
          <a:xfrm>
            <a:off x="4014793" y="645842"/>
            <a:ext cx="1643116" cy="369332"/>
          </a:xfrm>
          <a:prstGeom prst="rect">
            <a:avLst/>
          </a:prstGeom>
          <a:noFill/>
        </p:spPr>
        <p:txBody>
          <a:bodyPr wrap="square" rtlCol="0">
            <a:spAutoFit/>
          </a:bodyPr>
          <a:lstStyle/>
          <a:p>
            <a:r>
              <a:rPr lang="en-US" dirty="0"/>
              <a:t>T-storms</a:t>
            </a:r>
          </a:p>
        </p:txBody>
      </p:sp>
      <p:sp>
        <p:nvSpPr>
          <p:cNvPr id="17" name="TextBox 16"/>
          <p:cNvSpPr txBox="1"/>
          <p:nvPr/>
        </p:nvSpPr>
        <p:spPr>
          <a:xfrm>
            <a:off x="3704167" y="1652303"/>
            <a:ext cx="1643116" cy="369332"/>
          </a:xfrm>
          <a:prstGeom prst="rect">
            <a:avLst/>
          </a:prstGeom>
          <a:noFill/>
        </p:spPr>
        <p:txBody>
          <a:bodyPr wrap="square" rtlCol="0">
            <a:spAutoFit/>
          </a:bodyPr>
          <a:lstStyle/>
          <a:p>
            <a:r>
              <a:rPr lang="en-US" dirty="0"/>
              <a:t>Marginal / Slight</a:t>
            </a:r>
          </a:p>
        </p:txBody>
      </p:sp>
      <p:sp>
        <p:nvSpPr>
          <p:cNvPr id="18" name="TextBox 17"/>
          <p:cNvSpPr txBox="1"/>
          <p:nvPr/>
        </p:nvSpPr>
        <p:spPr>
          <a:xfrm>
            <a:off x="5496359" y="1635787"/>
            <a:ext cx="1643116" cy="369332"/>
          </a:xfrm>
          <a:prstGeom prst="rect">
            <a:avLst/>
          </a:prstGeom>
          <a:noFill/>
        </p:spPr>
        <p:txBody>
          <a:bodyPr wrap="square" rtlCol="0">
            <a:spAutoFit/>
          </a:bodyPr>
          <a:lstStyle/>
          <a:p>
            <a:r>
              <a:rPr lang="en-US" dirty="0"/>
              <a:t>Enhanced</a:t>
            </a:r>
          </a:p>
        </p:txBody>
      </p:sp>
      <p:sp>
        <p:nvSpPr>
          <p:cNvPr id="19" name="TextBox 18"/>
          <p:cNvSpPr txBox="1"/>
          <p:nvPr/>
        </p:nvSpPr>
        <p:spPr>
          <a:xfrm>
            <a:off x="7200918" y="1645976"/>
            <a:ext cx="1643116" cy="369332"/>
          </a:xfrm>
          <a:prstGeom prst="rect">
            <a:avLst/>
          </a:prstGeom>
          <a:noFill/>
        </p:spPr>
        <p:txBody>
          <a:bodyPr wrap="square" rtlCol="0">
            <a:spAutoFit/>
          </a:bodyPr>
          <a:lstStyle/>
          <a:p>
            <a:r>
              <a:rPr lang="en-US" dirty="0"/>
              <a:t>Moderate</a:t>
            </a:r>
          </a:p>
        </p:txBody>
      </p:sp>
      <p:sp>
        <p:nvSpPr>
          <p:cNvPr id="20" name="TextBox 19"/>
          <p:cNvSpPr txBox="1"/>
          <p:nvPr/>
        </p:nvSpPr>
        <p:spPr>
          <a:xfrm>
            <a:off x="9892285" y="1417814"/>
            <a:ext cx="1643116" cy="646331"/>
          </a:xfrm>
          <a:prstGeom prst="rect">
            <a:avLst/>
          </a:prstGeom>
          <a:noFill/>
        </p:spPr>
        <p:txBody>
          <a:bodyPr wrap="square" rtlCol="0">
            <a:spAutoFit/>
          </a:bodyPr>
          <a:lstStyle/>
          <a:p>
            <a:r>
              <a:rPr lang="en-US" dirty="0"/>
              <a:t>High 9 am EST / PDS noon</a:t>
            </a:r>
          </a:p>
        </p:txBody>
      </p:sp>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25" y="2153892"/>
            <a:ext cx="1707969" cy="116309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8123" y="2131648"/>
            <a:ext cx="1679765" cy="1143889"/>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3384" y="2155140"/>
            <a:ext cx="1613729" cy="1098920"/>
          </a:xfrm>
          <a:prstGeom prst="rect">
            <a:avLst/>
          </a:prstGeom>
        </p:spPr>
      </p:pic>
      <p:sp>
        <p:nvSpPr>
          <p:cNvPr id="26" name="TextBox 25"/>
          <p:cNvSpPr txBox="1"/>
          <p:nvPr/>
        </p:nvSpPr>
        <p:spPr>
          <a:xfrm>
            <a:off x="2357426" y="239278"/>
            <a:ext cx="1585980" cy="369332"/>
          </a:xfrm>
          <a:prstGeom prst="rect">
            <a:avLst/>
          </a:prstGeom>
          <a:noFill/>
        </p:spPr>
        <p:txBody>
          <a:bodyPr wrap="square" rtlCol="0">
            <a:spAutoFit/>
          </a:bodyPr>
          <a:lstStyle/>
          <a:p>
            <a:r>
              <a:rPr lang="en-US" dirty="0">
                <a:solidFill>
                  <a:srgbClr val="00B0F0"/>
                </a:solidFill>
              </a:rPr>
              <a:t>Wednesday</a:t>
            </a: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00303" y="2110312"/>
            <a:ext cx="1602207" cy="1091073"/>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39908" y="2131648"/>
            <a:ext cx="1709213" cy="1163943"/>
          </a:xfrm>
          <a:prstGeom prst="rect">
            <a:avLst/>
          </a:prstGeom>
        </p:spPr>
      </p:pic>
      <p:sp>
        <p:nvSpPr>
          <p:cNvPr id="31" name="TextBox 30"/>
          <p:cNvSpPr txBox="1"/>
          <p:nvPr/>
        </p:nvSpPr>
        <p:spPr>
          <a:xfrm>
            <a:off x="1967179" y="1634374"/>
            <a:ext cx="1485900" cy="369332"/>
          </a:xfrm>
          <a:prstGeom prst="rect">
            <a:avLst/>
          </a:prstGeom>
          <a:noFill/>
        </p:spPr>
        <p:txBody>
          <a:bodyPr wrap="square" rtlCol="0">
            <a:spAutoFit/>
          </a:bodyPr>
          <a:lstStyle/>
          <a:p>
            <a:r>
              <a:rPr lang="en-US" dirty="0"/>
              <a:t>Day 5: Slight</a:t>
            </a:r>
          </a:p>
        </p:txBody>
      </p:sp>
      <p:pic>
        <p:nvPicPr>
          <p:cNvPr id="32" name="Picture 3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58332" y="2131472"/>
            <a:ext cx="1592862" cy="108471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350945" y="2440348"/>
            <a:ext cx="839399" cy="733875"/>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94489" y="2417679"/>
            <a:ext cx="896396" cy="783706"/>
          </a:xfrm>
          <a:prstGeom prst="rect">
            <a:avLst/>
          </a:prstGeom>
        </p:spPr>
      </p:pic>
      <p:sp>
        <p:nvSpPr>
          <p:cNvPr id="36" name="TextBox 35"/>
          <p:cNvSpPr txBox="1"/>
          <p:nvPr/>
        </p:nvSpPr>
        <p:spPr>
          <a:xfrm>
            <a:off x="7258103" y="680228"/>
            <a:ext cx="1400111" cy="369332"/>
          </a:xfrm>
          <a:prstGeom prst="rect">
            <a:avLst/>
          </a:prstGeom>
          <a:noFill/>
        </p:spPr>
        <p:txBody>
          <a:bodyPr wrap="square" rtlCol="0">
            <a:spAutoFit/>
          </a:bodyPr>
          <a:lstStyle/>
          <a:p>
            <a:r>
              <a:rPr lang="en-US" dirty="0" err="1"/>
              <a:t>Svr</a:t>
            </a:r>
            <a:r>
              <a:rPr lang="en-US" dirty="0"/>
              <a:t> &amp; Tor</a:t>
            </a:r>
          </a:p>
        </p:txBody>
      </p:sp>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9556" y="3610404"/>
            <a:ext cx="1090133" cy="819579"/>
          </a:xfrm>
          <a:prstGeom prst="rect">
            <a:avLst/>
          </a:prstGeom>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07726" y="3618644"/>
            <a:ext cx="856849" cy="642637"/>
          </a:xfrm>
          <a:prstGeom prst="rect">
            <a:avLst/>
          </a:prstGeom>
        </p:spPr>
      </p:pic>
      <p:sp>
        <p:nvSpPr>
          <p:cNvPr id="42" name="TextBox 41"/>
          <p:cNvSpPr txBox="1"/>
          <p:nvPr/>
        </p:nvSpPr>
        <p:spPr>
          <a:xfrm>
            <a:off x="1795522" y="5075276"/>
            <a:ext cx="2172508" cy="369332"/>
          </a:xfrm>
          <a:prstGeom prst="rect">
            <a:avLst/>
          </a:prstGeom>
          <a:noFill/>
        </p:spPr>
        <p:txBody>
          <a:bodyPr wrap="square" rtlCol="0">
            <a:spAutoFit/>
          </a:bodyPr>
          <a:lstStyle/>
          <a:p>
            <a:r>
              <a:rPr lang="en-US"/>
              <a:t>Email EM head’s </a:t>
            </a:r>
            <a:r>
              <a:rPr lang="en-US" dirty="0"/>
              <a:t>up</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8656" y="3565340"/>
            <a:ext cx="1345965" cy="1741837"/>
          </a:xfrm>
          <a:prstGeom prst="rect">
            <a:avLst/>
          </a:prstGeom>
        </p:spPr>
      </p:pic>
      <p:sp>
        <p:nvSpPr>
          <p:cNvPr id="45" name="TextBox 44"/>
          <p:cNvSpPr txBox="1"/>
          <p:nvPr/>
        </p:nvSpPr>
        <p:spPr>
          <a:xfrm>
            <a:off x="4006773" y="5374315"/>
            <a:ext cx="1570473" cy="369332"/>
          </a:xfrm>
          <a:prstGeom prst="rect">
            <a:avLst/>
          </a:prstGeom>
          <a:noFill/>
        </p:spPr>
        <p:txBody>
          <a:bodyPr wrap="square" rtlCol="0">
            <a:spAutoFit/>
          </a:bodyPr>
          <a:lstStyle/>
          <a:p>
            <a:r>
              <a:rPr lang="en-US" dirty="0"/>
              <a:t>Email briefings</a:t>
            </a:r>
          </a:p>
        </p:txBody>
      </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93437" y="3509653"/>
            <a:ext cx="1639594" cy="920330"/>
          </a:xfrm>
          <a:prstGeom prst="rect">
            <a:avLst/>
          </a:prstGeom>
        </p:spPr>
      </p:pic>
      <p:sp>
        <p:nvSpPr>
          <p:cNvPr id="47" name="TextBox 46"/>
          <p:cNvSpPr txBox="1"/>
          <p:nvPr/>
        </p:nvSpPr>
        <p:spPr>
          <a:xfrm>
            <a:off x="5952564" y="4429983"/>
            <a:ext cx="1341397" cy="369332"/>
          </a:xfrm>
          <a:prstGeom prst="rect">
            <a:avLst/>
          </a:prstGeom>
          <a:noFill/>
        </p:spPr>
        <p:txBody>
          <a:bodyPr wrap="square" rtlCol="0">
            <a:spAutoFit/>
          </a:bodyPr>
          <a:lstStyle/>
          <a:p>
            <a:r>
              <a:rPr lang="en-US" dirty="0"/>
              <a:t>Webinar</a:t>
            </a:r>
          </a:p>
        </p:txBody>
      </p:sp>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6316" y="3417504"/>
            <a:ext cx="1263770" cy="1635467"/>
          </a:xfrm>
          <a:prstGeom prst="rect">
            <a:avLst/>
          </a:prstGeom>
        </p:spPr>
      </p:pic>
      <p:sp>
        <p:nvSpPr>
          <p:cNvPr id="50" name="TextBox 49"/>
          <p:cNvSpPr txBox="1"/>
          <p:nvPr/>
        </p:nvSpPr>
        <p:spPr>
          <a:xfrm>
            <a:off x="10566185" y="5206607"/>
            <a:ext cx="1544031" cy="369332"/>
          </a:xfrm>
          <a:prstGeom prst="rect">
            <a:avLst/>
          </a:prstGeom>
          <a:noFill/>
        </p:spPr>
        <p:txBody>
          <a:bodyPr wrap="square" rtlCol="0">
            <a:spAutoFit/>
          </a:bodyPr>
          <a:lstStyle/>
          <a:p>
            <a:r>
              <a:rPr lang="en-US" dirty="0"/>
              <a:t>Email briefings</a:t>
            </a:r>
          </a:p>
        </p:txBody>
      </p:sp>
      <p:sp>
        <p:nvSpPr>
          <p:cNvPr id="51" name="TextBox 50"/>
          <p:cNvSpPr txBox="1"/>
          <p:nvPr/>
        </p:nvSpPr>
        <p:spPr>
          <a:xfrm>
            <a:off x="4007683" y="6393860"/>
            <a:ext cx="2330072" cy="369332"/>
          </a:xfrm>
          <a:prstGeom prst="rect">
            <a:avLst/>
          </a:prstGeom>
          <a:noFill/>
        </p:spPr>
        <p:txBody>
          <a:bodyPr wrap="square" rtlCol="0">
            <a:spAutoFit/>
          </a:bodyPr>
          <a:lstStyle/>
          <a:p>
            <a:r>
              <a:rPr lang="en-US" dirty="0"/>
              <a:t>Request Webinar</a:t>
            </a:r>
          </a:p>
        </p:txBody>
      </p:sp>
      <p:sp>
        <p:nvSpPr>
          <p:cNvPr id="52" name="TextBox 51"/>
          <p:cNvSpPr txBox="1"/>
          <p:nvPr/>
        </p:nvSpPr>
        <p:spPr>
          <a:xfrm>
            <a:off x="5975459" y="6404073"/>
            <a:ext cx="1662673" cy="369332"/>
          </a:xfrm>
          <a:prstGeom prst="rect">
            <a:avLst/>
          </a:prstGeom>
          <a:noFill/>
        </p:spPr>
        <p:txBody>
          <a:bodyPr wrap="square" rtlCol="0">
            <a:spAutoFit/>
          </a:bodyPr>
          <a:lstStyle/>
          <a:p>
            <a:r>
              <a:rPr lang="en-US"/>
              <a:t>Webinar</a:t>
            </a:r>
            <a:endParaRPr lang="en-US" dirty="0"/>
          </a:p>
        </p:txBody>
      </p:sp>
      <p:sp>
        <p:nvSpPr>
          <p:cNvPr id="53" name="TextBox 52"/>
          <p:cNvSpPr txBox="1"/>
          <p:nvPr/>
        </p:nvSpPr>
        <p:spPr>
          <a:xfrm>
            <a:off x="8350305" y="6394705"/>
            <a:ext cx="1434826" cy="369332"/>
          </a:xfrm>
          <a:prstGeom prst="rect">
            <a:avLst/>
          </a:prstGeom>
          <a:noFill/>
        </p:spPr>
        <p:txBody>
          <a:bodyPr wrap="square" rtlCol="0">
            <a:spAutoFit/>
          </a:bodyPr>
          <a:lstStyle/>
          <a:p>
            <a:r>
              <a:rPr lang="en-US" dirty="0"/>
              <a:t>Move Assets</a:t>
            </a:r>
          </a:p>
        </p:txBody>
      </p:sp>
      <p:sp>
        <p:nvSpPr>
          <p:cNvPr id="54" name="TextBox 53"/>
          <p:cNvSpPr txBox="1"/>
          <p:nvPr/>
        </p:nvSpPr>
        <p:spPr>
          <a:xfrm>
            <a:off x="10087099" y="6396100"/>
            <a:ext cx="2015255" cy="369332"/>
          </a:xfrm>
          <a:prstGeom prst="rect">
            <a:avLst/>
          </a:prstGeom>
          <a:noFill/>
        </p:spPr>
        <p:txBody>
          <a:bodyPr wrap="square" rtlCol="0">
            <a:spAutoFit/>
          </a:bodyPr>
          <a:lstStyle/>
          <a:p>
            <a:r>
              <a:rPr lang="en-US" dirty="0"/>
              <a:t>Respond to Events</a:t>
            </a:r>
          </a:p>
        </p:txBody>
      </p:sp>
      <p:sp>
        <p:nvSpPr>
          <p:cNvPr id="2" name="TextBox 1"/>
          <p:cNvSpPr txBox="1"/>
          <p:nvPr/>
        </p:nvSpPr>
        <p:spPr>
          <a:xfrm>
            <a:off x="6734222" y="6109034"/>
            <a:ext cx="2387952" cy="369332"/>
          </a:xfrm>
          <a:prstGeom prst="rect">
            <a:avLst/>
          </a:prstGeom>
          <a:noFill/>
        </p:spPr>
        <p:txBody>
          <a:bodyPr wrap="square" rtlCol="0">
            <a:spAutoFit/>
          </a:bodyPr>
          <a:lstStyle/>
          <a:p>
            <a:r>
              <a:rPr lang="en-US"/>
              <a:t>Visit </a:t>
            </a:r>
            <a:r>
              <a:rPr lang="en-US" dirty="0"/>
              <a:t>Mobile Homes</a:t>
            </a:r>
          </a:p>
        </p:txBody>
      </p:sp>
      <p:sp>
        <p:nvSpPr>
          <p:cNvPr id="12" name="TextBox 11"/>
          <p:cNvSpPr txBox="1"/>
          <p:nvPr/>
        </p:nvSpPr>
        <p:spPr>
          <a:xfrm>
            <a:off x="8914755" y="1967848"/>
            <a:ext cx="896396" cy="369332"/>
          </a:xfrm>
          <a:prstGeom prst="rect">
            <a:avLst/>
          </a:prstGeom>
          <a:noFill/>
        </p:spPr>
        <p:txBody>
          <a:bodyPr wrap="square" rtlCol="0">
            <a:spAutoFit/>
          </a:bodyPr>
          <a:lstStyle/>
          <a:p>
            <a:r>
              <a:rPr lang="en-US" dirty="0"/>
              <a:t>watch</a:t>
            </a:r>
          </a:p>
        </p:txBody>
      </p:sp>
      <p:sp>
        <p:nvSpPr>
          <p:cNvPr id="21" name="TextBox 20"/>
          <p:cNvSpPr txBox="1"/>
          <p:nvPr/>
        </p:nvSpPr>
        <p:spPr>
          <a:xfrm>
            <a:off x="11479722" y="1989893"/>
            <a:ext cx="783994" cy="369332"/>
          </a:xfrm>
          <a:prstGeom prst="rect">
            <a:avLst/>
          </a:prstGeom>
          <a:noFill/>
        </p:spPr>
        <p:txBody>
          <a:bodyPr wrap="square" rtlCol="0">
            <a:spAutoFit/>
          </a:bodyPr>
          <a:lstStyle/>
          <a:p>
            <a:r>
              <a:rPr lang="en-US" dirty="0"/>
              <a:t>watch</a:t>
            </a:r>
          </a:p>
        </p:txBody>
      </p:sp>
      <p:sp>
        <p:nvSpPr>
          <p:cNvPr id="22" name="TextBox 21"/>
          <p:cNvSpPr txBox="1"/>
          <p:nvPr/>
        </p:nvSpPr>
        <p:spPr>
          <a:xfrm>
            <a:off x="7597704" y="4499010"/>
            <a:ext cx="1546296" cy="370601"/>
          </a:xfrm>
          <a:prstGeom prst="rect">
            <a:avLst/>
          </a:prstGeom>
          <a:noFill/>
        </p:spPr>
        <p:txBody>
          <a:bodyPr wrap="square" rtlCol="0">
            <a:spAutoFit/>
          </a:bodyPr>
          <a:lstStyle/>
          <a:p>
            <a:r>
              <a:rPr lang="en-US" dirty="0"/>
              <a:t>Warnings</a:t>
            </a:r>
          </a:p>
        </p:txBody>
      </p:sp>
      <p:sp>
        <p:nvSpPr>
          <p:cNvPr id="27" name="TextBox 26"/>
          <p:cNvSpPr txBox="1"/>
          <p:nvPr/>
        </p:nvSpPr>
        <p:spPr>
          <a:xfrm>
            <a:off x="5962372" y="4763457"/>
            <a:ext cx="1585807" cy="369332"/>
          </a:xfrm>
          <a:prstGeom prst="rect">
            <a:avLst/>
          </a:prstGeom>
          <a:noFill/>
        </p:spPr>
        <p:txBody>
          <a:bodyPr wrap="square" rtlCol="0">
            <a:spAutoFit/>
          </a:bodyPr>
          <a:lstStyle/>
          <a:p>
            <a:r>
              <a:rPr lang="en-US"/>
              <a:t>Facebook</a:t>
            </a:r>
          </a:p>
        </p:txBody>
      </p:sp>
      <p:sp>
        <p:nvSpPr>
          <p:cNvPr id="29" name="TextBox 28"/>
          <p:cNvSpPr txBox="1"/>
          <p:nvPr/>
        </p:nvSpPr>
        <p:spPr>
          <a:xfrm>
            <a:off x="7638132" y="4819023"/>
            <a:ext cx="1208865" cy="369332"/>
          </a:xfrm>
          <a:prstGeom prst="rect">
            <a:avLst/>
          </a:prstGeom>
          <a:noFill/>
        </p:spPr>
        <p:txBody>
          <a:bodyPr wrap="square" rtlCol="0">
            <a:spAutoFit/>
          </a:bodyPr>
          <a:lstStyle/>
          <a:p>
            <a:r>
              <a:rPr lang="en-US" dirty="0"/>
              <a:t>Twitter</a:t>
            </a:r>
          </a:p>
        </p:txBody>
      </p:sp>
      <p:sp>
        <p:nvSpPr>
          <p:cNvPr id="55" name="TextBox 54"/>
          <p:cNvSpPr txBox="1"/>
          <p:nvPr/>
        </p:nvSpPr>
        <p:spPr>
          <a:xfrm>
            <a:off x="9225304" y="4798045"/>
            <a:ext cx="1208865" cy="369332"/>
          </a:xfrm>
          <a:prstGeom prst="rect">
            <a:avLst/>
          </a:prstGeom>
          <a:noFill/>
        </p:spPr>
        <p:txBody>
          <a:bodyPr wrap="square" rtlCol="0">
            <a:spAutoFit/>
          </a:bodyPr>
          <a:lstStyle/>
          <a:p>
            <a:r>
              <a:rPr lang="en-US" dirty="0"/>
              <a:t>Twitter</a:t>
            </a:r>
          </a:p>
        </p:txBody>
      </p:sp>
      <p:sp>
        <p:nvSpPr>
          <p:cNvPr id="56" name="TextBox 55"/>
          <p:cNvSpPr txBox="1"/>
          <p:nvPr/>
        </p:nvSpPr>
        <p:spPr>
          <a:xfrm>
            <a:off x="9225016" y="4499014"/>
            <a:ext cx="1088114" cy="369332"/>
          </a:xfrm>
          <a:prstGeom prst="rect">
            <a:avLst/>
          </a:prstGeom>
          <a:noFill/>
        </p:spPr>
        <p:txBody>
          <a:bodyPr wrap="square" rtlCol="0">
            <a:spAutoFit/>
          </a:bodyPr>
          <a:lstStyle/>
          <a:p>
            <a:r>
              <a:rPr lang="en-US" dirty="0"/>
              <a:t>Warnings</a:t>
            </a:r>
          </a:p>
        </p:txBody>
      </p:sp>
      <p:sp>
        <p:nvSpPr>
          <p:cNvPr id="57" name="TextBox 56"/>
          <p:cNvSpPr txBox="1"/>
          <p:nvPr/>
        </p:nvSpPr>
        <p:spPr>
          <a:xfrm>
            <a:off x="4018402" y="5686398"/>
            <a:ext cx="1585807" cy="369332"/>
          </a:xfrm>
          <a:prstGeom prst="rect">
            <a:avLst/>
          </a:prstGeom>
          <a:noFill/>
        </p:spPr>
        <p:txBody>
          <a:bodyPr wrap="square" rtlCol="0">
            <a:spAutoFit/>
          </a:bodyPr>
          <a:lstStyle/>
          <a:p>
            <a:r>
              <a:rPr lang="en-US" dirty="0"/>
              <a:t>Facebook</a:t>
            </a:r>
          </a:p>
        </p:txBody>
      </p:sp>
      <p:sp>
        <p:nvSpPr>
          <p:cNvPr id="58" name="TextBox 57"/>
          <p:cNvSpPr txBox="1"/>
          <p:nvPr/>
        </p:nvSpPr>
        <p:spPr>
          <a:xfrm>
            <a:off x="1798459" y="5390821"/>
            <a:ext cx="1585807" cy="369332"/>
          </a:xfrm>
          <a:prstGeom prst="rect">
            <a:avLst/>
          </a:prstGeom>
          <a:noFill/>
        </p:spPr>
        <p:txBody>
          <a:bodyPr wrap="square" rtlCol="0">
            <a:spAutoFit/>
          </a:bodyPr>
          <a:lstStyle/>
          <a:p>
            <a:r>
              <a:rPr lang="en-US"/>
              <a:t>Facebook</a:t>
            </a:r>
          </a:p>
        </p:txBody>
      </p:sp>
      <p:cxnSp>
        <p:nvCxnSpPr>
          <p:cNvPr id="38" name="Straight Connector 37"/>
          <p:cNvCxnSpPr/>
          <p:nvPr/>
        </p:nvCxnSpPr>
        <p:spPr>
          <a:xfrm flipV="1">
            <a:off x="149201" y="660130"/>
            <a:ext cx="11961015" cy="20098"/>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77877" y="4185920"/>
            <a:ext cx="1088460" cy="906019"/>
          </a:xfrm>
          <a:prstGeom prst="rect">
            <a:avLst/>
          </a:prstGeom>
        </p:spPr>
      </p:pic>
      <p:pic>
        <p:nvPicPr>
          <p:cNvPr id="59" name="Picture 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29764" y="3657657"/>
            <a:ext cx="1498265" cy="747010"/>
          </a:xfrm>
          <a:prstGeom prst="rect">
            <a:avLst/>
          </a:prstGeom>
        </p:spPr>
      </p:pic>
      <p:sp>
        <p:nvSpPr>
          <p:cNvPr id="60" name="TextBox 59"/>
          <p:cNvSpPr txBox="1"/>
          <p:nvPr/>
        </p:nvSpPr>
        <p:spPr>
          <a:xfrm>
            <a:off x="1768559" y="5739702"/>
            <a:ext cx="1597778" cy="369332"/>
          </a:xfrm>
          <a:prstGeom prst="rect">
            <a:avLst/>
          </a:prstGeom>
          <a:noFill/>
        </p:spPr>
        <p:txBody>
          <a:bodyPr wrap="square" rtlCol="0">
            <a:spAutoFit/>
          </a:bodyPr>
          <a:lstStyle/>
          <a:p>
            <a:r>
              <a:rPr lang="en-US"/>
              <a:t>Website</a:t>
            </a:r>
          </a:p>
        </p:txBody>
      </p:sp>
      <p:sp>
        <p:nvSpPr>
          <p:cNvPr id="61" name="TextBox 60"/>
          <p:cNvSpPr txBox="1"/>
          <p:nvPr/>
        </p:nvSpPr>
        <p:spPr>
          <a:xfrm>
            <a:off x="5955553" y="5087019"/>
            <a:ext cx="1597778" cy="369332"/>
          </a:xfrm>
          <a:prstGeom prst="rect">
            <a:avLst/>
          </a:prstGeom>
          <a:noFill/>
        </p:spPr>
        <p:txBody>
          <a:bodyPr wrap="square" rtlCol="0">
            <a:spAutoFit/>
          </a:bodyPr>
          <a:lstStyle/>
          <a:p>
            <a:r>
              <a:rPr lang="en-US"/>
              <a:t>Website</a:t>
            </a:r>
          </a:p>
        </p:txBody>
      </p:sp>
      <p:sp>
        <p:nvSpPr>
          <p:cNvPr id="62" name="TextBox 61"/>
          <p:cNvSpPr txBox="1"/>
          <p:nvPr/>
        </p:nvSpPr>
        <p:spPr>
          <a:xfrm>
            <a:off x="9237382" y="5142695"/>
            <a:ext cx="1597778" cy="369332"/>
          </a:xfrm>
          <a:prstGeom prst="rect">
            <a:avLst/>
          </a:prstGeom>
          <a:noFill/>
        </p:spPr>
        <p:txBody>
          <a:bodyPr wrap="square" rtlCol="0">
            <a:spAutoFit/>
          </a:bodyPr>
          <a:lstStyle/>
          <a:p>
            <a:r>
              <a:rPr lang="en-US"/>
              <a:t>Website</a:t>
            </a:r>
          </a:p>
        </p:txBody>
      </p:sp>
      <p:sp>
        <p:nvSpPr>
          <p:cNvPr id="63" name="TextBox 62"/>
          <p:cNvSpPr txBox="1"/>
          <p:nvPr/>
        </p:nvSpPr>
        <p:spPr>
          <a:xfrm>
            <a:off x="7687348" y="5188226"/>
            <a:ext cx="1497053" cy="369332"/>
          </a:xfrm>
          <a:prstGeom prst="rect">
            <a:avLst/>
          </a:prstGeom>
          <a:noFill/>
        </p:spPr>
        <p:txBody>
          <a:bodyPr wrap="square" rtlCol="0">
            <a:spAutoFit/>
          </a:bodyPr>
          <a:lstStyle/>
          <a:p>
            <a:r>
              <a:rPr lang="en-US" dirty="0"/>
              <a:t>Phone Calls</a:t>
            </a:r>
          </a:p>
        </p:txBody>
      </p:sp>
      <p:sp>
        <p:nvSpPr>
          <p:cNvPr id="64" name="TextBox 63"/>
          <p:cNvSpPr txBox="1"/>
          <p:nvPr/>
        </p:nvSpPr>
        <p:spPr>
          <a:xfrm>
            <a:off x="5934700" y="5413466"/>
            <a:ext cx="1497053" cy="369332"/>
          </a:xfrm>
          <a:prstGeom prst="rect">
            <a:avLst/>
          </a:prstGeom>
          <a:noFill/>
        </p:spPr>
        <p:txBody>
          <a:bodyPr wrap="square" rtlCol="0">
            <a:spAutoFit/>
          </a:bodyPr>
          <a:lstStyle/>
          <a:p>
            <a:r>
              <a:rPr lang="en-US"/>
              <a:t>Phone Calls</a:t>
            </a:r>
          </a:p>
        </p:txBody>
      </p:sp>
      <p:sp>
        <p:nvSpPr>
          <p:cNvPr id="65" name="TextBox 64"/>
          <p:cNvSpPr txBox="1"/>
          <p:nvPr/>
        </p:nvSpPr>
        <p:spPr>
          <a:xfrm>
            <a:off x="9201995" y="5447329"/>
            <a:ext cx="1497053" cy="369332"/>
          </a:xfrm>
          <a:prstGeom prst="rect">
            <a:avLst/>
          </a:prstGeom>
          <a:noFill/>
        </p:spPr>
        <p:txBody>
          <a:bodyPr wrap="square" rtlCol="0">
            <a:spAutoFit/>
          </a:bodyPr>
          <a:lstStyle/>
          <a:p>
            <a:r>
              <a:rPr lang="en-US" dirty="0"/>
              <a:t>Phone Calls</a:t>
            </a:r>
          </a:p>
        </p:txBody>
      </p:sp>
      <p:sp>
        <p:nvSpPr>
          <p:cNvPr id="66" name="TextBox 65"/>
          <p:cNvSpPr txBox="1"/>
          <p:nvPr/>
        </p:nvSpPr>
        <p:spPr>
          <a:xfrm>
            <a:off x="10472029" y="5536169"/>
            <a:ext cx="1757831" cy="369332"/>
          </a:xfrm>
          <a:prstGeom prst="rect">
            <a:avLst/>
          </a:prstGeom>
          <a:noFill/>
        </p:spPr>
        <p:txBody>
          <a:bodyPr wrap="square" rtlCol="0">
            <a:spAutoFit/>
          </a:bodyPr>
          <a:lstStyle/>
          <a:p>
            <a:r>
              <a:rPr lang="en-US"/>
              <a:t>Verification Calls</a:t>
            </a:r>
            <a:endParaRPr lang="en-US" dirty="0"/>
          </a:p>
        </p:txBody>
      </p:sp>
      <p:sp>
        <p:nvSpPr>
          <p:cNvPr id="35" name="TextBox 34"/>
          <p:cNvSpPr txBox="1"/>
          <p:nvPr/>
        </p:nvSpPr>
        <p:spPr>
          <a:xfrm>
            <a:off x="1821162" y="6395255"/>
            <a:ext cx="2122243" cy="369332"/>
          </a:xfrm>
          <a:prstGeom prst="rect">
            <a:avLst/>
          </a:prstGeom>
          <a:noFill/>
        </p:spPr>
        <p:txBody>
          <a:bodyPr wrap="square" rtlCol="0">
            <a:spAutoFit/>
          </a:bodyPr>
          <a:lstStyle/>
          <a:p>
            <a:r>
              <a:rPr lang="en-US" dirty="0"/>
              <a:t>Phone calls to WCM</a:t>
            </a:r>
          </a:p>
        </p:txBody>
      </p:sp>
      <p:sp>
        <p:nvSpPr>
          <p:cNvPr id="67" name="TextBox 66"/>
          <p:cNvSpPr txBox="1"/>
          <p:nvPr/>
        </p:nvSpPr>
        <p:spPr>
          <a:xfrm>
            <a:off x="7144265" y="6431915"/>
            <a:ext cx="1643116" cy="369332"/>
          </a:xfrm>
          <a:prstGeom prst="rect">
            <a:avLst/>
          </a:prstGeom>
          <a:noFill/>
        </p:spPr>
        <p:txBody>
          <a:bodyPr wrap="square" rtlCol="0">
            <a:spAutoFit/>
          </a:bodyPr>
          <a:lstStyle/>
          <a:p>
            <a:r>
              <a:rPr lang="en-US"/>
              <a:t>Call WCM</a:t>
            </a:r>
          </a:p>
        </p:txBody>
      </p:sp>
      <p:sp>
        <p:nvSpPr>
          <p:cNvPr id="68" name="Donut 67"/>
          <p:cNvSpPr/>
          <p:nvPr/>
        </p:nvSpPr>
        <p:spPr>
          <a:xfrm>
            <a:off x="3778550" y="6334274"/>
            <a:ext cx="3360926" cy="556978"/>
          </a:xfrm>
          <a:prstGeom prst="donut">
            <a:avLst>
              <a:gd name="adj" fmla="val 907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9" name="Picture 6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0343" y="3975921"/>
            <a:ext cx="840650" cy="972202"/>
          </a:xfrm>
          <a:prstGeom prst="rect">
            <a:avLst/>
          </a:prstGeom>
        </p:spPr>
      </p:pic>
      <p:sp>
        <p:nvSpPr>
          <p:cNvPr id="70" name="TextBox 69"/>
          <p:cNvSpPr txBox="1"/>
          <p:nvPr/>
        </p:nvSpPr>
        <p:spPr>
          <a:xfrm>
            <a:off x="496082" y="5070257"/>
            <a:ext cx="844287" cy="369332"/>
          </a:xfrm>
          <a:prstGeom prst="rect">
            <a:avLst/>
          </a:prstGeom>
          <a:noFill/>
        </p:spPr>
        <p:txBody>
          <a:bodyPr wrap="square" rtlCol="0">
            <a:spAutoFit/>
          </a:bodyPr>
          <a:lstStyle/>
          <a:p>
            <a:r>
              <a:rPr lang="en-US"/>
              <a:t>AFD</a:t>
            </a:r>
            <a:endParaRPr lang="en-US" dirty="0"/>
          </a:p>
        </p:txBody>
      </p:sp>
    </p:spTree>
    <p:extLst>
      <p:ext uri="{BB962C8B-B14F-4D97-AF65-F5344CB8AC3E}">
        <p14:creationId xmlns:p14="http://schemas.microsoft.com/office/powerpoint/2010/main" val="1918967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Communication time </a:t>
            </a:r>
            <a:br>
              <a:rPr lang="en-US" dirty="0"/>
            </a:br>
            <a:r>
              <a:rPr lang="en-US" sz="2000" dirty="0"/>
              <a:t>(visual and textual messages)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3156" y="2638425"/>
            <a:ext cx="5525689" cy="3101975"/>
          </a:xfrm>
        </p:spPr>
      </p:pic>
    </p:spTree>
    <p:extLst>
      <p:ext uri="{BB962C8B-B14F-4D97-AF65-F5344CB8AC3E}">
        <p14:creationId xmlns:p14="http://schemas.microsoft.com/office/powerpoint/2010/main" val="133436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805597"/>
            <a:ext cx="7729728" cy="1188720"/>
          </a:xfrm>
        </p:spPr>
        <p:txBody>
          <a:bodyPr/>
          <a:lstStyle/>
          <a:p>
            <a:r>
              <a:rPr lang="en-US" dirty="0"/>
              <a:t>Communication time assumptions</a:t>
            </a:r>
          </a:p>
        </p:txBody>
      </p:sp>
      <p:sp>
        <p:nvSpPr>
          <p:cNvPr id="3" name="Content Placeholder 2"/>
          <p:cNvSpPr>
            <a:spLocks noGrp="1"/>
          </p:cNvSpPr>
          <p:nvPr>
            <p:ph idx="1"/>
          </p:nvPr>
        </p:nvSpPr>
        <p:spPr>
          <a:xfrm>
            <a:off x="1074656" y="2722884"/>
            <a:ext cx="9530499" cy="3357403"/>
          </a:xfrm>
        </p:spPr>
        <p:txBody>
          <a:bodyPr>
            <a:normAutofit/>
          </a:bodyPr>
          <a:lstStyle/>
          <a:p>
            <a:pPr marL="0" indent="0">
              <a:buNone/>
            </a:pPr>
            <a:r>
              <a:rPr lang="en-US" sz="2000" dirty="0"/>
              <a:t>“</a:t>
            </a:r>
            <a:r>
              <a:rPr lang="en-US" sz="2000" dirty="0">
                <a:solidFill>
                  <a:srgbClr val="C00000"/>
                </a:solidFill>
              </a:rPr>
              <a:t>It’s 2:55 am and there’s still not a tornado watch [for Adel] </a:t>
            </a:r>
            <a:r>
              <a:rPr lang="en-US" sz="2000" dirty="0"/>
              <a:t>issued by the Weather Service…. Thomas County is under the watch, but you go one county over… there’s not a watch.  </a:t>
            </a:r>
            <a:r>
              <a:rPr lang="en-US" sz="2000" dirty="0">
                <a:solidFill>
                  <a:srgbClr val="C00000"/>
                </a:solidFill>
              </a:rPr>
              <a:t>3:18 am. So right after that warning went out, the Storm Prediction Center or the Weather Service said, all right.  All the way from Dothan,  Alabama down to Tallahassee to Savannah, you guys are under a watch.” (F 4)</a:t>
            </a:r>
          </a:p>
          <a:p>
            <a:pPr marL="0" indent="0">
              <a:buNone/>
            </a:pPr>
            <a:endParaRPr lang="en-US" sz="2000" dirty="0">
              <a:solidFill>
                <a:srgbClr val="C00000"/>
              </a:solidFill>
            </a:endParaRPr>
          </a:p>
          <a:p>
            <a:pPr marL="0" indent="0">
              <a:buNone/>
            </a:pPr>
            <a:r>
              <a:rPr lang="en-US" sz="2000" dirty="0"/>
              <a:t>“So that [lack of watch] concerned me because, you know, </a:t>
            </a:r>
            <a:r>
              <a:rPr lang="en-US" sz="2000" dirty="0">
                <a:solidFill>
                  <a:srgbClr val="C00000"/>
                </a:solidFill>
              </a:rPr>
              <a:t>some people don’t take it as seriously if they’re not under a watch because why would you? If you’re not under a tornado watch, you don’t have to watch out for the conditions.” (F 6)</a:t>
            </a:r>
          </a:p>
          <a:p>
            <a:pPr marL="0" indent="0">
              <a:buNone/>
            </a:pPr>
            <a:endParaRPr lang="en-US" sz="2000" dirty="0">
              <a:solidFill>
                <a:srgbClr val="C00000"/>
              </a:solidFill>
            </a:endParaRPr>
          </a:p>
          <a:p>
            <a:pPr marL="0" indent="0">
              <a:buNone/>
            </a:pPr>
            <a:endParaRPr lang="en-US" sz="2000" dirty="0">
              <a:solidFill>
                <a:srgbClr val="C00000"/>
              </a:solidFill>
            </a:endParaRPr>
          </a:p>
          <a:p>
            <a:pPr marL="0" indent="0">
              <a:buNone/>
            </a:pPr>
            <a:endParaRPr lang="en-US" sz="2000" dirty="0">
              <a:solidFill>
                <a:srgbClr val="C00000"/>
              </a:solidFill>
            </a:endParaRPr>
          </a:p>
        </p:txBody>
      </p:sp>
      <p:sp>
        <p:nvSpPr>
          <p:cNvPr id="5" name="TextBox 4"/>
          <p:cNvSpPr txBox="1"/>
          <p:nvPr/>
        </p:nvSpPr>
        <p:spPr>
          <a:xfrm>
            <a:off x="221216" y="2215053"/>
            <a:ext cx="2741440" cy="369332"/>
          </a:xfrm>
          <a:prstGeom prst="rect">
            <a:avLst/>
          </a:prstGeom>
          <a:noFill/>
        </p:spPr>
        <p:txBody>
          <a:bodyPr wrap="square" rtlCol="0">
            <a:spAutoFit/>
          </a:bodyPr>
          <a:lstStyle/>
          <a:p>
            <a:r>
              <a:rPr lang="en-US" dirty="0">
                <a:solidFill>
                  <a:srgbClr val="0070C0"/>
                </a:solidFill>
              </a:rPr>
              <a:t>SPC shapes public message</a:t>
            </a:r>
          </a:p>
        </p:txBody>
      </p:sp>
      <p:cxnSp>
        <p:nvCxnSpPr>
          <p:cNvPr id="6" name="Straight Arrow Connector 5"/>
          <p:cNvCxnSpPr/>
          <p:nvPr/>
        </p:nvCxnSpPr>
        <p:spPr>
          <a:xfrm>
            <a:off x="603315" y="2722884"/>
            <a:ext cx="306372" cy="451755"/>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44256" y="6069843"/>
            <a:ext cx="4047744" cy="646331"/>
          </a:xfrm>
          <a:prstGeom prst="rect">
            <a:avLst/>
          </a:prstGeom>
          <a:noFill/>
        </p:spPr>
        <p:txBody>
          <a:bodyPr wrap="square" rtlCol="0">
            <a:spAutoFit/>
          </a:bodyPr>
          <a:lstStyle/>
          <a:p>
            <a:r>
              <a:rPr lang="en-US" dirty="0">
                <a:solidFill>
                  <a:srgbClr val="0070C0"/>
                </a:solidFill>
              </a:rPr>
              <a:t>Communication as absence </a:t>
            </a:r>
            <a:r>
              <a:rPr lang="en-US">
                <a:solidFill>
                  <a:srgbClr val="0070C0"/>
                </a:solidFill>
              </a:rPr>
              <a:t>of awareness</a:t>
            </a:r>
            <a:endParaRPr lang="en-US" dirty="0">
              <a:solidFill>
                <a:srgbClr val="0070C0"/>
              </a:solidFill>
            </a:endParaRPr>
          </a:p>
          <a:p>
            <a:pPr algn="ctr"/>
            <a:r>
              <a:rPr lang="en-US" dirty="0">
                <a:solidFill>
                  <a:srgbClr val="0070C0"/>
                </a:solidFill>
              </a:rPr>
              <a:t>(vulnerability?) </a:t>
            </a:r>
          </a:p>
        </p:txBody>
      </p:sp>
      <p:cxnSp>
        <p:nvCxnSpPr>
          <p:cNvPr id="9" name="Straight Arrow Connector 8"/>
          <p:cNvCxnSpPr/>
          <p:nvPr/>
        </p:nvCxnSpPr>
        <p:spPr>
          <a:xfrm flipH="1" flipV="1">
            <a:off x="9162854" y="5654449"/>
            <a:ext cx="641022" cy="377070"/>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936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time</a:t>
            </a:r>
            <a:br>
              <a:rPr lang="en-US" dirty="0"/>
            </a:br>
            <a:r>
              <a:rPr lang="en-US" sz="2000" dirty="0"/>
              <a:t>(Trust and preparation)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6800" r="392"/>
          <a:stretch/>
        </p:blipFill>
        <p:spPr>
          <a:xfrm>
            <a:off x="782104" y="2424288"/>
            <a:ext cx="5454024" cy="4058756"/>
          </a:xfrm>
        </p:spPr>
      </p:pic>
      <p:grpSp>
        <p:nvGrpSpPr>
          <p:cNvPr id="7" name="Group 6"/>
          <p:cNvGrpSpPr/>
          <p:nvPr/>
        </p:nvGrpSpPr>
        <p:grpSpPr>
          <a:xfrm>
            <a:off x="5150432" y="4617364"/>
            <a:ext cx="6572205" cy="1007346"/>
            <a:chOff x="5228215" y="4134361"/>
            <a:chExt cx="6572205" cy="1007346"/>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215" y="4134361"/>
              <a:ext cx="6572205" cy="1007346"/>
            </a:xfrm>
            <a:prstGeom prst="rect">
              <a:avLst/>
            </a:prstGeom>
          </p:spPr>
        </p:pic>
        <p:sp>
          <p:nvSpPr>
            <p:cNvPr id="6" name="Rectangle 5"/>
            <p:cNvSpPr/>
            <p:nvPr/>
          </p:nvSpPr>
          <p:spPr>
            <a:xfrm>
              <a:off x="6303981" y="4227755"/>
              <a:ext cx="710005" cy="2259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430129" y="3601219"/>
            <a:ext cx="6761871" cy="837665"/>
            <a:chOff x="5430129" y="3601219"/>
            <a:chExt cx="6761871" cy="837665"/>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129" y="3601219"/>
              <a:ext cx="6761871" cy="837665"/>
            </a:xfrm>
            <a:prstGeom prst="rect">
              <a:avLst/>
            </a:prstGeom>
          </p:spPr>
        </p:pic>
        <p:sp>
          <p:nvSpPr>
            <p:cNvPr id="10" name="Rectangle 9"/>
            <p:cNvSpPr/>
            <p:nvPr/>
          </p:nvSpPr>
          <p:spPr>
            <a:xfrm>
              <a:off x="6654018" y="3699803"/>
              <a:ext cx="1181687" cy="2110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881490" y="5760148"/>
            <a:ext cx="6600092" cy="680203"/>
            <a:chOff x="4881490" y="5760148"/>
            <a:chExt cx="6600092" cy="680203"/>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1490" y="5760148"/>
              <a:ext cx="6600092" cy="680203"/>
            </a:xfrm>
            <a:prstGeom prst="rect">
              <a:avLst/>
            </a:prstGeom>
          </p:spPr>
        </p:pic>
        <p:sp>
          <p:nvSpPr>
            <p:cNvPr id="11" name="Rectangle 10"/>
            <p:cNvSpPr/>
            <p:nvPr/>
          </p:nvSpPr>
          <p:spPr>
            <a:xfrm>
              <a:off x="6147583" y="5895586"/>
              <a:ext cx="548640" cy="22386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p:cNvCxnSpPr/>
          <p:nvPr/>
        </p:nvCxnSpPr>
        <p:spPr>
          <a:xfrm flipH="1">
            <a:off x="10387584" y="2863547"/>
            <a:ext cx="259116" cy="564942"/>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15056" y="2410447"/>
            <a:ext cx="4176944" cy="646331"/>
          </a:xfrm>
          <a:prstGeom prst="rect">
            <a:avLst/>
          </a:prstGeom>
          <a:noFill/>
        </p:spPr>
        <p:txBody>
          <a:bodyPr wrap="square" rtlCol="0">
            <a:spAutoFit/>
          </a:bodyPr>
          <a:lstStyle/>
          <a:p>
            <a:r>
              <a:rPr lang="en-US" dirty="0">
                <a:solidFill>
                  <a:srgbClr val="0070C0"/>
                </a:solidFill>
              </a:rPr>
              <a:t>Communication </a:t>
            </a:r>
            <a:r>
              <a:rPr lang="en-US">
                <a:solidFill>
                  <a:srgbClr val="0070C0"/>
                </a:solidFill>
              </a:rPr>
              <a:t>as disruption of familiarity</a:t>
            </a:r>
            <a:endParaRPr lang="en-US" dirty="0">
              <a:solidFill>
                <a:srgbClr val="0070C0"/>
              </a:solidFill>
            </a:endParaRPr>
          </a:p>
          <a:p>
            <a:r>
              <a:rPr lang="en-US" dirty="0">
                <a:solidFill>
                  <a:srgbClr val="0070C0"/>
                </a:solidFill>
              </a:rPr>
              <a:t>(loss of social capital?)</a:t>
            </a:r>
          </a:p>
        </p:txBody>
      </p:sp>
    </p:spTree>
    <p:extLst>
      <p:ext uri="{BB962C8B-B14F-4D97-AF65-F5344CB8AC3E}">
        <p14:creationId xmlns:p14="http://schemas.microsoft.com/office/powerpoint/2010/main" val="124518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29320" y="230005"/>
            <a:ext cx="1128712" cy="369332"/>
          </a:xfrm>
          <a:prstGeom prst="rect">
            <a:avLst/>
          </a:prstGeom>
          <a:noFill/>
        </p:spPr>
        <p:txBody>
          <a:bodyPr wrap="square" rtlCol="0">
            <a:spAutoFit/>
          </a:bodyPr>
          <a:lstStyle/>
          <a:p>
            <a:r>
              <a:rPr lang="en-US" dirty="0">
                <a:solidFill>
                  <a:srgbClr val="00B0F0"/>
                </a:solidFill>
              </a:rPr>
              <a:t>Friday</a:t>
            </a:r>
          </a:p>
        </p:txBody>
      </p:sp>
      <p:sp>
        <p:nvSpPr>
          <p:cNvPr id="4" name="TextBox 3"/>
          <p:cNvSpPr txBox="1"/>
          <p:nvPr/>
        </p:nvSpPr>
        <p:spPr>
          <a:xfrm>
            <a:off x="7258103" y="247426"/>
            <a:ext cx="1471612" cy="369332"/>
          </a:xfrm>
          <a:prstGeom prst="rect">
            <a:avLst/>
          </a:prstGeom>
          <a:noFill/>
        </p:spPr>
        <p:txBody>
          <a:bodyPr wrap="square" rtlCol="0">
            <a:spAutoFit/>
          </a:bodyPr>
          <a:lstStyle/>
          <a:p>
            <a:r>
              <a:rPr lang="en-US" dirty="0">
                <a:solidFill>
                  <a:srgbClr val="00B0F0"/>
                </a:solidFill>
              </a:rPr>
              <a:t>Saturday</a:t>
            </a:r>
          </a:p>
        </p:txBody>
      </p:sp>
      <p:sp>
        <p:nvSpPr>
          <p:cNvPr id="5" name="TextBox 4"/>
          <p:cNvSpPr txBox="1"/>
          <p:nvPr/>
        </p:nvSpPr>
        <p:spPr>
          <a:xfrm>
            <a:off x="10164645" y="247426"/>
            <a:ext cx="1471612" cy="369332"/>
          </a:xfrm>
          <a:prstGeom prst="rect">
            <a:avLst/>
          </a:prstGeom>
          <a:noFill/>
        </p:spPr>
        <p:txBody>
          <a:bodyPr wrap="square" rtlCol="0">
            <a:spAutoFit/>
          </a:bodyPr>
          <a:lstStyle/>
          <a:p>
            <a:r>
              <a:rPr lang="en-US" dirty="0">
                <a:solidFill>
                  <a:srgbClr val="00B0F0"/>
                </a:solidFill>
              </a:rPr>
              <a:t>Sunday</a:t>
            </a:r>
          </a:p>
        </p:txBody>
      </p:sp>
      <p:sp>
        <p:nvSpPr>
          <p:cNvPr id="6" name="TextBox 5"/>
          <p:cNvSpPr txBox="1"/>
          <p:nvPr/>
        </p:nvSpPr>
        <p:spPr>
          <a:xfrm>
            <a:off x="92051" y="1620561"/>
            <a:ext cx="1485900" cy="369332"/>
          </a:xfrm>
          <a:prstGeom prst="rect">
            <a:avLst/>
          </a:prstGeom>
          <a:noFill/>
        </p:spPr>
        <p:txBody>
          <a:bodyPr wrap="square" rtlCol="0">
            <a:spAutoFit/>
          </a:bodyPr>
          <a:lstStyle/>
          <a:p>
            <a:r>
              <a:rPr lang="en-US"/>
              <a:t>Day 6: Slight</a:t>
            </a:r>
            <a:endParaRPr lang="en-US" dirty="0"/>
          </a:p>
        </p:txBody>
      </p:sp>
      <p:sp>
        <p:nvSpPr>
          <p:cNvPr id="7" name="TextBox 6"/>
          <p:cNvSpPr txBox="1"/>
          <p:nvPr/>
        </p:nvSpPr>
        <p:spPr>
          <a:xfrm>
            <a:off x="4012455" y="232574"/>
            <a:ext cx="1128712" cy="369332"/>
          </a:xfrm>
          <a:prstGeom prst="rect">
            <a:avLst/>
          </a:prstGeom>
          <a:noFill/>
        </p:spPr>
        <p:txBody>
          <a:bodyPr wrap="square" rtlCol="0">
            <a:spAutoFit/>
          </a:bodyPr>
          <a:lstStyle/>
          <a:p>
            <a:r>
              <a:rPr lang="en-US" dirty="0">
                <a:solidFill>
                  <a:srgbClr val="00B0F0"/>
                </a:solidFill>
              </a:rPr>
              <a:t>Thursday</a:t>
            </a:r>
          </a:p>
        </p:txBody>
      </p:sp>
      <p:sp>
        <p:nvSpPr>
          <p:cNvPr id="8" name="TextBox 7"/>
          <p:cNvSpPr txBox="1"/>
          <p:nvPr/>
        </p:nvSpPr>
        <p:spPr>
          <a:xfrm>
            <a:off x="109599" y="244856"/>
            <a:ext cx="1957387" cy="369332"/>
          </a:xfrm>
          <a:prstGeom prst="rect">
            <a:avLst/>
          </a:prstGeom>
          <a:noFill/>
        </p:spPr>
        <p:txBody>
          <a:bodyPr wrap="square" rtlCol="0">
            <a:spAutoFit/>
          </a:bodyPr>
          <a:lstStyle/>
          <a:p>
            <a:r>
              <a:rPr lang="en-US" dirty="0">
                <a:solidFill>
                  <a:srgbClr val="00B0F0"/>
                </a:solidFill>
              </a:rPr>
              <a:t>Event Timeline</a:t>
            </a:r>
          </a:p>
        </p:txBody>
      </p:sp>
      <p:sp>
        <p:nvSpPr>
          <p:cNvPr id="9" name="TextBox 8"/>
          <p:cNvSpPr txBox="1"/>
          <p:nvPr/>
        </p:nvSpPr>
        <p:spPr>
          <a:xfrm>
            <a:off x="69442" y="3618644"/>
            <a:ext cx="1970473" cy="369332"/>
          </a:xfrm>
          <a:prstGeom prst="rect">
            <a:avLst/>
          </a:prstGeom>
          <a:noFill/>
        </p:spPr>
        <p:txBody>
          <a:bodyPr wrap="square" rtlCol="0">
            <a:spAutoFit/>
          </a:bodyPr>
          <a:lstStyle/>
          <a:p>
            <a:r>
              <a:rPr lang="en-US" dirty="0">
                <a:solidFill>
                  <a:srgbClr val="00B0F0"/>
                </a:solidFill>
              </a:rPr>
              <a:t>Broadcast Timeline</a:t>
            </a:r>
          </a:p>
        </p:txBody>
      </p:sp>
      <p:sp>
        <p:nvSpPr>
          <p:cNvPr id="10" name="TextBox 9"/>
          <p:cNvSpPr txBox="1"/>
          <p:nvPr/>
        </p:nvSpPr>
        <p:spPr>
          <a:xfrm>
            <a:off x="109599" y="1098181"/>
            <a:ext cx="1957387" cy="369332"/>
          </a:xfrm>
          <a:prstGeom prst="rect">
            <a:avLst/>
          </a:prstGeom>
          <a:noFill/>
        </p:spPr>
        <p:txBody>
          <a:bodyPr wrap="square" rtlCol="0">
            <a:spAutoFit/>
          </a:bodyPr>
          <a:lstStyle/>
          <a:p>
            <a:r>
              <a:rPr lang="en-US" dirty="0">
                <a:solidFill>
                  <a:srgbClr val="00B0F0"/>
                </a:solidFill>
              </a:rPr>
              <a:t>SPC Timeline</a:t>
            </a:r>
          </a:p>
        </p:txBody>
      </p:sp>
      <p:sp>
        <p:nvSpPr>
          <p:cNvPr id="13" name="TextBox 12"/>
          <p:cNvSpPr txBox="1"/>
          <p:nvPr/>
        </p:nvSpPr>
        <p:spPr>
          <a:xfrm>
            <a:off x="9452266" y="660130"/>
            <a:ext cx="1643116" cy="369332"/>
          </a:xfrm>
          <a:prstGeom prst="rect">
            <a:avLst/>
          </a:prstGeom>
          <a:noFill/>
        </p:spPr>
        <p:txBody>
          <a:bodyPr wrap="square" rtlCol="0">
            <a:spAutoFit/>
          </a:bodyPr>
          <a:lstStyle/>
          <a:p>
            <a:r>
              <a:rPr lang="en-US" dirty="0"/>
              <a:t>Adel Tor </a:t>
            </a:r>
          </a:p>
        </p:txBody>
      </p:sp>
      <p:sp>
        <p:nvSpPr>
          <p:cNvPr id="14" name="TextBox 13"/>
          <p:cNvSpPr txBox="1"/>
          <p:nvPr/>
        </p:nvSpPr>
        <p:spPr>
          <a:xfrm>
            <a:off x="10706316" y="660130"/>
            <a:ext cx="1831186" cy="369332"/>
          </a:xfrm>
          <a:prstGeom prst="rect">
            <a:avLst/>
          </a:prstGeom>
          <a:noFill/>
        </p:spPr>
        <p:txBody>
          <a:bodyPr wrap="square" rtlCol="0">
            <a:spAutoFit/>
          </a:bodyPr>
          <a:lstStyle/>
          <a:p>
            <a:r>
              <a:rPr lang="en-US" dirty="0"/>
              <a:t>Albany Tor</a:t>
            </a:r>
          </a:p>
        </p:txBody>
      </p:sp>
      <p:sp>
        <p:nvSpPr>
          <p:cNvPr id="15" name="TextBox 14"/>
          <p:cNvSpPr txBox="1"/>
          <p:nvPr/>
        </p:nvSpPr>
        <p:spPr>
          <a:xfrm>
            <a:off x="5541388" y="648747"/>
            <a:ext cx="2002528" cy="369332"/>
          </a:xfrm>
          <a:prstGeom prst="rect">
            <a:avLst/>
          </a:prstGeom>
          <a:noFill/>
        </p:spPr>
        <p:txBody>
          <a:bodyPr wrap="square" rtlCol="0">
            <a:spAutoFit/>
          </a:bodyPr>
          <a:lstStyle/>
          <a:p>
            <a:r>
              <a:rPr lang="en-US" dirty="0" err="1"/>
              <a:t>Svr</a:t>
            </a:r>
            <a:r>
              <a:rPr lang="en-US" dirty="0"/>
              <a:t> T-storms</a:t>
            </a:r>
          </a:p>
        </p:txBody>
      </p:sp>
      <p:sp>
        <p:nvSpPr>
          <p:cNvPr id="16" name="TextBox 15"/>
          <p:cNvSpPr txBox="1"/>
          <p:nvPr/>
        </p:nvSpPr>
        <p:spPr>
          <a:xfrm>
            <a:off x="4014793" y="645842"/>
            <a:ext cx="1643116" cy="369332"/>
          </a:xfrm>
          <a:prstGeom prst="rect">
            <a:avLst/>
          </a:prstGeom>
          <a:noFill/>
        </p:spPr>
        <p:txBody>
          <a:bodyPr wrap="square" rtlCol="0">
            <a:spAutoFit/>
          </a:bodyPr>
          <a:lstStyle/>
          <a:p>
            <a:r>
              <a:rPr lang="en-US" dirty="0"/>
              <a:t>T-</a:t>
            </a:r>
            <a:r>
              <a:rPr lang="en-US" dirty="0" err="1"/>
              <a:t>strorms</a:t>
            </a:r>
            <a:endParaRPr lang="en-US" dirty="0"/>
          </a:p>
        </p:txBody>
      </p:sp>
      <p:sp>
        <p:nvSpPr>
          <p:cNvPr id="17" name="TextBox 16"/>
          <p:cNvSpPr txBox="1"/>
          <p:nvPr/>
        </p:nvSpPr>
        <p:spPr>
          <a:xfrm>
            <a:off x="3729403" y="1635787"/>
            <a:ext cx="1831016" cy="369332"/>
          </a:xfrm>
          <a:prstGeom prst="rect">
            <a:avLst/>
          </a:prstGeom>
          <a:noFill/>
        </p:spPr>
        <p:txBody>
          <a:bodyPr wrap="square" rtlCol="0">
            <a:spAutoFit/>
          </a:bodyPr>
          <a:lstStyle/>
          <a:p>
            <a:r>
              <a:rPr lang="en-US" dirty="0"/>
              <a:t>Marginal / Slight</a:t>
            </a:r>
          </a:p>
        </p:txBody>
      </p:sp>
      <p:sp>
        <p:nvSpPr>
          <p:cNvPr id="18" name="TextBox 17"/>
          <p:cNvSpPr txBox="1"/>
          <p:nvPr/>
        </p:nvSpPr>
        <p:spPr>
          <a:xfrm>
            <a:off x="5532217" y="1635787"/>
            <a:ext cx="1643116" cy="369332"/>
          </a:xfrm>
          <a:prstGeom prst="rect">
            <a:avLst/>
          </a:prstGeom>
          <a:noFill/>
        </p:spPr>
        <p:txBody>
          <a:bodyPr wrap="square" rtlCol="0">
            <a:spAutoFit/>
          </a:bodyPr>
          <a:lstStyle/>
          <a:p>
            <a:r>
              <a:rPr lang="en-US" dirty="0"/>
              <a:t>Enhanced</a:t>
            </a:r>
          </a:p>
        </p:txBody>
      </p:sp>
      <p:sp>
        <p:nvSpPr>
          <p:cNvPr id="19" name="TextBox 18"/>
          <p:cNvSpPr txBox="1"/>
          <p:nvPr/>
        </p:nvSpPr>
        <p:spPr>
          <a:xfrm>
            <a:off x="7236776" y="1635769"/>
            <a:ext cx="1643116" cy="369332"/>
          </a:xfrm>
          <a:prstGeom prst="rect">
            <a:avLst/>
          </a:prstGeom>
          <a:noFill/>
        </p:spPr>
        <p:txBody>
          <a:bodyPr wrap="square" rtlCol="0">
            <a:spAutoFit/>
          </a:bodyPr>
          <a:lstStyle/>
          <a:p>
            <a:r>
              <a:rPr lang="en-US" dirty="0"/>
              <a:t>Moderate</a:t>
            </a:r>
          </a:p>
        </p:txBody>
      </p:sp>
      <p:sp>
        <p:nvSpPr>
          <p:cNvPr id="20" name="TextBox 19"/>
          <p:cNvSpPr txBox="1"/>
          <p:nvPr/>
        </p:nvSpPr>
        <p:spPr>
          <a:xfrm>
            <a:off x="9892285" y="1417814"/>
            <a:ext cx="1643116" cy="646331"/>
          </a:xfrm>
          <a:prstGeom prst="rect">
            <a:avLst/>
          </a:prstGeom>
          <a:noFill/>
        </p:spPr>
        <p:txBody>
          <a:bodyPr wrap="square" rtlCol="0">
            <a:spAutoFit/>
          </a:bodyPr>
          <a:lstStyle/>
          <a:p>
            <a:r>
              <a:rPr lang="en-US" dirty="0"/>
              <a:t>High 9 am EST / PDS noon</a:t>
            </a:r>
          </a:p>
        </p:txBody>
      </p:sp>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201" y="2153892"/>
            <a:ext cx="1707969" cy="116309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32531" y="2131648"/>
            <a:ext cx="1679765" cy="1143889"/>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97792" y="2155140"/>
            <a:ext cx="1613729" cy="1098920"/>
          </a:xfrm>
          <a:prstGeom prst="rect">
            <a:avLst/>
          </a:prstGeom>
        </p:spPr>
      </p:pic>
      <p:sp>
        <p:nvSpPr>
          <p:cNvPr id="26" name="TextBox 25"/>
          <p:cNvSpPr txBox="1"/>
          <p:nvPr/>
        </p:nvSpPr>
        <p:spPr>
          <a:xfrm>
            <a:off x="2357426" y="239278"/>
            <a:ext cx="1585980" cy="369332"/>
          </a:xfrm>
          <a:prstGeom prst="rect">
            <a:avLst/>
          </a:prstGeom>
          <a:noFill/>
        </p:spPr>
        <p:txBody>
          <a:bodyPr wrap="square" rtlCol="0">
            <a:spAutoFit/>
          </a:bodyPr>
          <a:lstStyle/>
          <a:p>
            <a:r>
              <a:rPr lang="en-US" dirty="0">
                <a:solidFill>
                  <a:srgbClr val="00B0F0"/>
                </a:solidFill>
              </a:rPr>
              <a:t>Wednesday</a:t>
            </a: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84711" y="2110312"/>
            <a:ext cx="1602207" cy="1091073"/>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4316" y="2131648"/>
            <a:ext cx="1709213" cy="1163943"/>
          </a:xfrm>
          <a:prstGeom prst="rect">
            <a:avLst/>
          </a:prstGeom>
        </p:spPr>
      </p:pic>
      <p:sp>
        <p:nvSpPr>
          <p:cNvPr id="31" name="TextBox 30"/>
          <p:cNvSpPr txBox="1"/>
          <p:nvPr/>
        </p:nvSpPr>
        <p:spPr>
          <a:xfrm>
            <a:off x="1949250" y="1634374"/>
            <a:ext cx="1485900" cy="369332"/>
          </a:xfrm>
          <a:prstGeom prst="rect">
            <a:avLst/>
          </a:prstGeom>
          <a:noFill/>
        </p:spPr>
        <p:txBody>
          <a:bodyPr wrap="square" rtlCol="0">
            <a:spAutoFit/>
          </a:bodyPr>
          <a:lstStyle/>
          <a:p>
            <a:r>
              <a:rPr lang="en-US" dirty="0"/>
              <a:t>Day 5: Slight</a:t>
            </a:r>
          </a:p>
        </p:txBody>
      </p:sp>
      <p:pic>
        <p:nvPicPr>
          <p:cNvPr id="32" name="Picture 3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42740" y="2131472"/>
            <a:ext cx="1592862" cy="108471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417424" y="2440348"/>
            <a:ext cx="839399" cy="733875"/>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878897" y="2417679"/>
            <a:ext cx="896396" cy="783706"/>
          </a:xfrm>
          <a:prstGeom prst="rect">
            <a:avLst/>
          </a:prstGeom>
        </p:spPr>
      </p:pic>
      <p:sp>
        <p:nvSpPr>
          <p:cNvPr id="36" name="TextBox 35"/>
          <p:cNvSpPr txBox="1"/>
          <p:nvPr/>
        </p:nvSpPr>
        <p:spPr>
          <a:xfrm>
            <a:off x="7258103" y="680228"/>
            <a:ext cx="1400111" cy="369332"/>
          </a:xfrm>
          <a:prstGeom prst="rect">
            <a:avLst/>
          </a:prstGeom>
          <a:noFill/>
        </p:spPr>
        <p:txBody>
          <a:bodyPr wrap="square" rtlCol="0">
            <a:spAutoFit/>
          </a:bodyPr>
          <a:lstStyle/>
          <a:p>
            <a:r>
              <a:rPr lang="en-US" dirty="0" err="1"/>
              <a:t>Svr</a:t>
            </a:r>
            <a:r>
              <a:rPr lang="en-US" dirty="0"/>
              <a:t> &amp; Tor</a:t>
            </a:r>
          </a:p>
        </p:txBody>
      </p:sp>
      <p:sp>
        <p:nvSpPr>
          <p:cNvPr id="45" name="TextBox 44"/>
          <p:cNvSpPr txBox="1"/>
          <p:nvPr/>
        </p:nvSpPr>
        <p:spPr>
          <a:xfrm>
            <a:off x="3720915" y="5192347"/>
            <a:ext cx="1570473" cy="369332"/>
          </a:xfrm>
          <a:prstGeom prst="rect">
            <a:avLst/>
          </a:prstGeom>
          <a:noFill/>
        </p:spPr>
        <p:txBody>
          <a:bodyPr wrap="square" rtlCol="0">
            <a:spAutoFit/>
          </a:bodyPr>
          <a:lstStyle/>
          <a:p>
            <a:r>
              <a:rPr lang="en-US" dirty="0"/>
              <a:t>TV First Alert</a:t>
            </a:r>
          </a:p>
        </p:txBody>
      </p:sp>
      <p:sp>
        <p:nvSpPr>
          <p:cNvPr id="50" name="TextBox 49"/>
          <p:cNvSpPr txBox="1"/>
          <p:nvPr/>
        </p:nvSpPr>
        <p:spPr>
          <a:xfrm>
            <a:off x="10566185" y="5206607"/>
            <a:ext cx="1544031" cy="369332"/>
          </a:xfrm>
          <a:prstGeom prst="rect">
            <a:avLst/>
          </a:prstGeom>
          <a:noFill/>
        </p:spPr>
        <p:txBody>
          <a:bodyPr wrap="square" rtlCol="0">
            <a:spAutoFit/>
          </a:bodyPr>
          <a:lstStyle/>
          <a:p>
            <a:r>
              <a:rPr lang="en-US" dirty="0"/>
              <a:t>Facebook Live</a:t>
            </a:r>
          </a:p>
        </p:txBody>
      </p:sp>
      <p:sp>
        <p:nvSpPr>
          <p:cNvPr id="12" name="TextBox 11"/>
          <p:cNvSpPr txBox="1"/>
          <p:nvPr/>
        </p:nvSpPr>
        <p:spPr>
          <a:xfrm>
            <a:off x="8914755" y="1967848"/>
            <a:ext cx="896396" cy="369332"/>
          </a:xfrm>
          <a:prstGeom prst="rect">
            <a:avLst/>
          </a:prstGeom>
          <a:noFill/>
        </p:spPr>
        <p:txBody>
          <a:bodyPr wrap="square" rtlCol="0">
            <a:spAutoFit/>
          </a:bodyPr>
          <a:lstStyle/>
          <a:p>
            <a:r>
              <a:rPr lang="en-US" dirty="0"/>
              <a:t>watch</a:t>
            </a:r>
          </a:p>
        </p:txBody>
      </p:sp>
      <p:sp>
        <p:nvSpPr>
          <p:cNvPr id="21" name="TextBox 20"/>
          <p:cNvSpPr txBox="1"/>
          <p:nvPr/>
        </p:nvSpPr>
        <p:spPr>
          <a:xfrm>
            <a:off x="11479722" y="1989893"/>
            <a:ext cx="783994" cy="369332"/>
          </a:xfrm>
          <a:prstGeom prst="rect">
            <a:avLst/>
          </a:prstGeom>
          <a:noFill/>
        </p:spPr>
        <p:txBody>
          <a:bodyPr wrap="square" rtlCol="0">
            <a:spAutoFit/>
          </a:bodyPr>
          <a:lstStyle/>
          <a:p>
            <a:r>
              <a:rPr lang="en-US" dirty="0"/>
              <a:t>watch</a:t>
            </a:r>
          </a:p>
        </p:txBody>
      </p:sp>
      <p:sp>
        <p:nvSpPr>
          <p:cNvPr id="22" name="TextBox 21"/>
          <p:cNvSpPr txBox="1"/>
          <p:nvPr/>
        </p:nvSpPr>
        <p:spPr>
          <a:xfrm>
            <a:off x="7093989" y="5319740"/>
            <a:ext cx="1546296" cy="370601"/>
          </a:xfrm>
          <a:prstGeom prst="rect">
            <a:avLst/>
          </a:prstGeom>
          <a:noFill/>
        </p:spPr>
        <p:txBody>
          <a:bodyPr wrap="square" rtlCol="0">
            <a:spAutoFit/>
          </a:bodyPr>
          <a:lstStyle/>
          <a:p>
            <a:r>
              <a:rPr lang="en-US"/>
              <a:t>SPC Upgrade</a:t>
            </a:r>
            <a:endParaRPr lang="en-US" dirty="0"/>
          </a:p>
        </p:txBody>
      </p:sp>
      <p:sp>
        <p:nvSpPr>
          <p:cNvPr id="27" name="TextBox 26"/>
          <p:cNvSpPr txBox="1"/>
          <p:nvPr/>
        </p:nvSpPr>
        <p:spPr>
          <a:xfrm>
            <a:off x="5529320" y="5018862"/>
            <a:ext cx="1585807" cy="369332"/>
          </a:xfrm>
          <a:prstGeom prst="rect">
            <a:avLst/>
          </a:prstGeom>
          <a:noFill/>
        </p:spPr>
        <p:txBody>
          <a:bodyPr wrap="square" rtlCol="0">
            <a:spAutoFit/>
          </a:bodyPr>
          <a:lstStyle/>
          <a:p>
            <a:r>
              <a:rPr lang="en-US" dirty="0"/>
              <a:t>Facebook Live</a:t>
            </a:r>
          </a:p>
        </p:txBody>
      </p:sp>
      <p:sp>
        <p:nvSpPr>
          <p:cNvPr id="29" name="TextBox 28"/>
          <p:cNvSpPr txBox="1"/>
          <p:nvPr/>
        </p:nvSpPr>
        <p:spPr>
          <a:xfrm>
            <a:off x="7055724" y="5629484"/>
            <a:ext cx="1568475" cy="369332"/>
          </a:xfrm>
          <a:prstGeom prst="rect">
            <a:avLst/>
          </a:prstGeom>
          <a:noFill/>
        </p:spPr>
        <p:txBody>
          <a:bodyPr wrap="square" rtlCol="0">
            <a:spAutoFit/>
          </a:bodyPr>
          <a:lstStyle/>
          <a:p>
            <a:r>
              <a:rPr lang="en-US" dirty="0"/>
              <a:t>Facebook Live</a:t>
            </a:r>
          </a:p>
        </p:txBody>
      </p:sp>
      <p:sp>
        <p:nvSpPr>
          <p:cNvPr id="55" name="TextBox 54"/>
          <p:cNvSpPr txBox="1"/>
          <p:nvPr/>
        </p:nvSpPr>
        <p:spPr>
          <a:xfrm>
            <a:off x="9129517" y="5300360"/>
            <a:ext cx="1208865" cy="369332"/>
          </a:xfrm>
          <a:prstGeom prst="rect">
            <a:avLst/>
          </a:prstGeom>
          <a:noFill/>
        </p:spPr>
        <p:txBody>
          <a:bodyPr wrap="square" rtlCol="0">
            <a:spAutoFit/>
          </a:bodyPr>
          <a:lstStyle/>
          <a:p>
            <a:r>
              <a:rPr lang="en-US" dirty="0"/>
              <a:t>Warnings</a:t>
            </a:r>
          </a:p>
        </p:txBody>
      </p:sp>
      <p:sp>
        <p:nvSpPr>
          <p:cNvPr id="57" name="TextBox 56"/>
          <p:cNvSpPr txBox="1"/>
          <p:nvPr/>
        </p:nvSpPr>
        <p:spPr>
          <a:xfrm>
            <a:off x="3716500" y="4710415"/>
            <a:ext cx="1585807" cy="369332"/>
          </a:xfrm>
          <a:prstGeom prst="rect">
            <a:avLst/>
          </a:prstGeom>
          <a:noFill/>
        </p:spPr>
        <p:txBody>
          <a:bodyPr wrap="square" rtlCol="0">
            <a:spAutoFit/>
          </a:bodyPr>
          <a:lstStyle/>
          <a:p>
            <a:r>
              <a:rPr lang="en-US" dirty="0"/>
              <a:t>Facebook SPC</a:t>
            </a:r>
          </a:p>
        </p:txBody>
      </p:sp>
      <p:cxnSp>
        <p:nvCxnSpPr>
          <p:cNvPr id="38" name="Straight Connector 37"/>
          <p:cNvCxnSpPr/>
          <p:nvPr/>
        </p:nvCxnSpPr>
        <p:spPr>
          <a:xfrm flipV="1">
            <a:off x="149201" y="660130"/>
            <a:ext cx="11961015" cy="20098"/>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7783" y="3558831"/>
            <a:ext cx="1698568" cy="1207128"/>
          </a:xfrm>
          <a:prstGeom prst="rect">
            <a:avLst/>
          </a:prstGeom>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7909" y="3387796"/>
            <a:ext cx="1170012" cy="1568448"/>
          </a:xfrm>
          <a:prstGeom prst="rect">
            <a:avLst/>
          </a:prstGeom>
        </p:spPr>
      </p:pic>
      <p:pic>
        <p:nvPicPr>
          <p:cNvPr id="43" name="Picture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92688" y="3510586"/>
            <a:ext cx="1067268" cy="881425"/>
          </a:xfrm>
          <a:prstGeom prst="rect">
            <a:avLst/>
          </a:prstGeom>
        </p:spPr>
      </p:pic>
      <p:pic>
        <p:nvPicPr>
          <p:cNvPr id="48" name="Picture 4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11521" y="3428838"/>
            <a:ext cx="1516738" cy="1001218"/>
          </a:xfrm>
          <a:prstGeom prst="rect">
            <a:avLst/>
          </a:prstGeom>
        </p:spPr>
      </p:pic>
      <p:pic>
        <p:nvPicPr>
          <p:cNvPr id="59" name="Picture 5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0531" y="3433402"/>
            <a:ext cx="1043984" cy="1334930"/>
          </a:xfrm>
          <a:prstGeom prst="rect">
            <a:avLst/>
          </a:prstGeom>
        </p:spPr>
      </p:pic>
      <p:sp>
        <p:nvSpPr>
          <p:cNvPr id="60" name="TextBox 59"/>
          <p:cNvSpPr txBox="1"/>
          <p:nvPr/>
        </p:nvSpPr>
        <p:spPr>
          <a:xfrm>
            <a:off x="7053726" y="5954742"/>
            <a:ext cx="1570473" cy="369332"/>
          </a:xfrm>
          <a:prstGeom prst="rect">
            <a:avLst/>
          </a:prstGeom>
          <a:noFill/>
        </p:spPr>
        <p:txBody>
          <a:bodyPr wrap="square" rtlCol="0">
            <a:spAutoFit/>
          </a:bodyPr>
          <a:lstStyle/>
          <a:p>
            <a:r>
              <a:rPr lang="en-US" dirty="0"/>
              <a:t>TV First Alert</a:t>
            </a:r>
          </a:p>
        </p:txBody>
      </p:sp>
      <p:sp>
        <p:nvSpPr>
          <p:cNvPr id="61" name="TextBox 60"/>
          <p:cNvSpPr txBox="1"/>
          <p:nvPr/>
        </p:nvSpPr>
        <p:spPr>
          <a:xfrm>
            <a:off x="5527227" y="5317256"/>
            <a:ext cx="1570473" cy="369332"/>
          </a:xfrm>
          <a:prstGeom prst="rect">
            <a:avLst/>
          </a:prstGeom>
          <a:noFill/>
        </p:spPr>
        <p:txBody>
          <a:bodyPr wrap="square" rtlCol="0">
            <a:spAutoFit/>
          </a:bodyPr>
          <a:lstStyle/>
          <a:p>
            <a:r>
              <a:rPr lang="en-US" dirty="0"/>
              <a:t>TV First Alert</a:t>
            </a:r>
          </a:p>
        </p:txBody>
      </p:sp>
      <p:pic>
        <p:nvPicPr>
          <p:cNvPr id="62" name="Picture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21780" y="4214300"/>
            <a:ext cx="1308876" cy="963678"/>
          </a:xfrm>
          <a:prstGeom prst="rect">
            <a:avLst/>
          </a:prstGeom>
        </p:spPr>
      </p:pic>
      <p:pic>
        <p:nvPicPr>
          <p:cNvPr id="63" name="Picture 6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89275" y="3463767"/>
            <a:ext cx="995469" cy="637100"/>
          </a:xfrm>
          <a:prstGeom prst="rect">
            <a:avLst/>
          </a:prstGeom>
        </p:spPr>
      </p:pic>
      <p:pic>
        <p:nvPicPr>
          <p:cNvPr id="65" name="Picture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57661" y="4130231"/>
            <a:ext cx="1454097" cy="1047747"/>
          </a:xfrm>
          <a:prstGeom prst="rect">
            <a:avLst/>
          </a:prstGeom>
        </p:spPr>
      </p:pic>
      <p:pic>
        <p:nvPicPr>
          <p:cNvPr id="64" name="Picture 6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93475" y="3708660"/>
            <a:ext cx="1547182" cy="630645"/>
          </a:xfrm>
          <a:prstGeom prst="rect">
            <a:avLst/>
          </a:prstGeom>
        </p:spPr>
      </p:pic>
      <p:sp>
        <p:nvSpPr>
          <p:cNvPr id="67" name="TextBox 66"/>
          <p:cNvSpPr txBox="1"/>
          <p:nvPr/>
        </p:nvSpPr>
        <p:spPr>
          <a:xfrm>
            <a:off x="9381203" y="5675948"/>
            <a:ext cx="2369964" cy="369332"/>
          </a:xfrm>
          <a:prstGeom prst="rect">
            <a:avLst/>
          </a:prstGeom>
          <a:noFill/>
        </p:spPr>
        <p:txBody>
          <a:bodyPr wrap="square" rtlCol="0">
            <a:spAutoFit/>
          </a:bodyPr>
          <a:lstStyle/>
          <a:p>
            <a:r>
              <a:rPr lang="en-US" dirty="0"/>
              <a:t>Wall to </a:t>
            </a:r>
            <a:r>
              <a:rPr lang="en-US"/>
              <a:t>Wall Coverage</a:t>
            </a:r>
            <a:endParaRPr lang="en-US" dirty="0"/>
          </a:p>
        </p:txBody>
      </p:sp>
      <p:pic>
        <p:nvPicPr>
          <p:cNvPr id="69" name="Picture 6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65232" y="3387796"/>
            <a:ext cx="1443371" cy="1834118"/>
          </a:xfrm>
          <a:prstGeom prst="rect">
            <a:avLst/>
          </a:prstGeom>
        </p:spPr>
      </p:pic>
      <p:sp>
        <p:nvSpPr>
          <p:cNvPr id="53" name="TextBox 52"/>
          <p:cNvSpPr txBox="1"/>
          <p:nvPr/>
        </p:nvSpPr>
        <p:spPr>
          <a:xfrm>
            <a:off x="9769725" y="5918743"/>
            <a:ext cx="1568475" cy="369332"/>
          </a:xfrm>
          <a:prstGeom prst="rect">
            <a:avLst/>
          </a:prstGeom>
          <a:noFill/>
        </p:spPr>
        <p:txBody>
          <a:bodyPr wrap="square" rtlCol="0">
            <a:spAutoFit/>
          </a:bodyPr>
          <a:lstStyle/>
          <a:p>
            <a:r>
              <a:rPr lang="en-US" dirty="0"/>
              <a:t>Facebook Live</a:t>
            </a:r>
          </a:p>
        </p:txBody>
      </p:sp>
      <p:sp>
        <p:nvSpPr>
          <p:cNvPr id="2" name="TextBox 1"/>
          <p:cNvSpPr txBox="1"/>
          <p:nvPr/>
        </p:nvSpPr>
        <p:spPr>
          <a:xfrm>
            <a:off x="92930" y="6272702"/>
            <a:ext cx="2762811" cy="369332"/>
          </a:xfrm>
          <a:prstGeom prst="rect">
            <a:avLst/>
          </a:prstGeom>
          <a:noFill/>
        </p:spPr>
        <p:txBody>
          <a:bodyPr wrap="square" rtlCol="0">
            <a:spAutoFit/>
          </a:bodyPr>
          <a:lstStyle/>
          <a:p>
            <a:r>
              <a:rPr lang="en-US" dirty="0">
                <a:solidFill>
                  <a:srgbClr val="00B0F0"/>
                </a:solidFill>
              </a:rPr>
              <a:t>NWS Timeline</a:t>
            </a:r>
          </a:p>
        </p:txBody>
      </p:sp>
      <p:sp>
        <p:nvSpPr>
          <p:cNvPr id="58" name="Donut 57"/>
          <p:cNvSpPr/>
          <p:nvPr/>
        </p:nvSpPr>
        <p:spPr>
          <a:xfrm>
            <a:off x="-206698" y="3262596"/>
            <a:ext cx="2452388" cy="3603940"/>
          </a:xfrm>
          <a:prstGeom prst="donut">
            <a:avLst>
              <a:gd name="adj" fmla="val 29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91180" y="6250353"/>
            <a:ext cx="856386" cy="528535"/>
          </a:xfrm>
          <a:prstGeom prst="rect">
            <a:avLst/>
          </a:prstGeom>
        </p:spPr>
      </p:pic>
      <p:pic>
        <p:nvPicPr>
          <p:cNvPr id="37" name="Picture 3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86746" y="6105015"/>
            <a:ext cx="916110" cy="635293"/>
          </a:xfrm>
          <a:prstGeom prst="rect">
            <a:avLst/>
          </a:prstGeom>
        </p:spPr>
      </p:pic>
      <p:pic>
        <p:nvPicPr>
          <p:cNvPr id="40" name="Picture 3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242431" y="6206405"/>
            <a:ext cx="770091" cy="545582"/>
          </a:xfrm>
          <a:prstGeom prst="rect">
            <a:avLst/>
          </a:prstGeom>
        </p:spPr>
      </p:pic>
    </p:spTree>
    <p:extLst>
      <p:ext uri="{BB962C8B-B14F-4D97-AF65-F5344CB8AC3E}">
        <p14:creationId xmlns:p14="http://schemas.microsoft.com/office/powerpoint/2010/main" val="386635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Communication time</a:t>
            </a:r>
            <a:br>
              <a:rPr lang="en-US" dirty="0"/>
            </a:br>
            <a:r>
              <a:rPr lang="en-US" sz="2000" dirty="0"/>
              <a:t>(relationship) </a:t>
            </a:r>
          </a:p>
        </p:txBody>
      </p:sp>
      <p:sp>
        <p:nvSpPr>
          <p:cNvPr id="3" name="Content Placeholder 2"/>
          <p:cNvSpPr>
            <a:spLocks noGrp="1"/>
          </p:cNvSpPr>
          <p:nvPr>
            <p:ph idx="1"/>
          </p:nvPr>
        </p:nvSpPr>
        <p:spPr/>
        <p:txBody>
          <a:bodyPr/>
          <a:lstStyle/>
          <a:p>
            <a:pPr marL="0" indent="0">
              <a:buNone/>
            </a:pPr>
            <a:endParaRPr lang="en-US" sz="2000" dirty="0"/>
          </a:p>
          <a:p>
            <a:pPr marL="0" indent="0">
              <a:buNone/>
            </a:pPr>
            <a:r>
              <a:rPr lang="en-US" sz="2000" dirty="0">
                <a:solidFill>
                  <a:srgbClr val="C00000"/>
                </a:solidFill>
              </a:rPr>
              <a:t>“We don’t need to contact the NWS.  We have the SPC to issue Outlooks and we use those. </a:t>
            </a:r>
            <a:r>
              <a:rPr lang="en-US" sz="2000" dirty="0"/>
              <a:t>But of course we do forward warnings from the NWS and information about tornadoes. </a:t>
            </a:r>
            <a:r>
              <a:rPr lang="en-US" sz="2000" dirty="0">
                <a:solidFill>
                  <a:srgbClr val="C00000"/>
                </a:solidFill>
              </a:rPr>
              <a:t>But largely, we’re doing our own meteorology and assessing the situation for our viewers.” </a:t>
            </a:r>
            <a:r>
              <a:rPr lang="en-US" sz="2000" dirty="0"/>
              <a:t>(F 13)</a:t>
            </a:r>
          </a:p>
          <a:p>
            <a:endParaRPr lang="en-US" dirty="0"/>
          </a:p>
        </p:txBody>
      </p:sp>
      <p:sp>
        <p:nvSpPr>
          <p:cNvPr id="4" name="TextBox 3"/>
          <p:cNvSpPr txBox="1"/>
          <p:nvPr/>
        </p:nvSpPr>
        <p:spPr>
          <a:xfrm>
            <a:off x="448737" y="2509678"/>
            <a:ext cx="4147647" cy="369332"/>
          </a:xfrm>
          <a:prstGeom prst="rect">
            <a:avLst/>
          </a:prstGeom>
          <a:noFill/>
        </p:spPr>
        <p:txBody>
          <a:bodyPr wrap="square" rtlCol="0">
            <a:spAutoFit/>
          </a:bodyPr>
          <a:lstStyle/>
          <a:p>
            <a:r>
              <a:rPr lang="en-US" dirty="0">
                <a:solidFill>
                  <a:srgbClr val="0070C0"/>
                </a:solidFill>
              </a:rPr>
              <a:t>Communication reveals loss of partnership</a:t>
            </a:r>
          </a:p>
        </p:txBody>
      </p:sp>
      <p:cxnSp>
        <p:nvCxnSpPr>
          <p:cNvPr id="5" name="Straight Arrow Connector 4"/>
          <p:cNvCxnSpPr/>
          <p:nvPr/>
        </p:nvCxnSpPr>
        <p:spPr>
          <a:xfrm>
            <a:off x="1475232" y="2961689"/>
            <a:ext cx="609600" cy="537415"/>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84689" y="4958565"/>
            <a:ext cx="3214959" cy="369332"/>
          </a:xfrm>
          <a:prstGeom prst="rect">
            <a:avLst/>
          </a:prstGeom>
          <a:noFill/>
        </p:spPr>
        <p:txBody>
          <a:bodyPr wrap="square" rtlCol="0">
            <a:spAutoFit/>
          </a:bodyPr>
          <a:lstStyle/>
          <a:p>
            <a:r>
              <a:rPr lang="en-US" dirty="0">
                <a:solidFill>
                  <a:srgbClr val="0070C0"/>
                </a:solidFill>
              </a:rPr>
              <a:t>Learning context of the public</a:t>
            </a:r>
          </a:p>
        </p:txBody>
      </p:sp>
      <p:cxnSp>
        <p:nvCxnSpPr>
          <p:cNvPr id="12" name="Straight Arrow Connector 11"/>
          <p:cNvCxnSpPr/>
          <p:nvPr/>
        </p:nvCxnSpPr>
        <p:spPr>
          <a:xfrm flipH="1" flipV="1">
            <a:off x="8382566" y="4473933"/>
            <a:ext cx="641022" cy="377070"/>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789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Kairological</a:t>
            </a:r>
            <a:r>
              <a:rPr lang="en-US" dirty="0"/>
              <a:t> time</a:t>
            </a:r>
          </a:p>
        </p:txBody>
      </p:sp>
      <p:sp>
        <p:nvSpPr>
          <p:cNvPr id="2" name="Text Placeholder 1"/>
          <p:cNvSpPr>
            <a:spLocks noGrp="1"/>
          </p:cNvSpPr>
          <p:nvPr>
            <p:ph type="body" idx="1"/>
          </p:nvPr>
        </p:nvSpPr>
        <p:spPr/>
        <p:txBody>
          <a:bodyPr>
            <a:normAutofit/>
          </a:bodyPr>
          <a:lstStyle/>
          <a:p>
            <a:pPr algn="ctr"/>
            <a:r>
              <a:rPr lang="en-US" dirty="0"/>
              <a:t>“a qualitative concept of time…the opportune time to do something, the right time to act.” (O </a:t>
            </a:r>
            <a:r>
              <a:rPr lang="en-US" dirty="0" err="1"/>
              <a:t>Murchadha</a:t>
            </a:r>
            <a:r>
              <a:rPr lang="en-US" dirty="0"/>
              <a:t>, 2013) </a:t>
            </a:r>
          </a:p>
        </p:txBody>
      </p:sp>
      <p:sp>
        <p:nvSpPr>
          <p:cNvPr id="5" name="Text Placeholder 4"/>
          <p:cNvSpPr>
            <a:spLocks noGrp="1"/>
          </p:cNvSpPr>
          <p:nvPr>
            <p:ph type="body" sz="quarter" idx="4294967295"/>
          </p:nvPr>
        </p:nvSpPr>
        <p:spPr>
          <a:xfrm>
            <a:off x="7921625" y="2312988"/>
            <a:ext cx="4270375" cy="704850"/>
          </a:xfrm>
        </p:spPr>
        <p:txBody>
          <a:bodyPr/>
          <a:lstStyle/>
          <a:p>
            <a:r>
              <a:rPr lang="en-US" dirty="0"/>
              <a:t>experiential</a:t>
            </a:r>
          </a:p>
        </p:txBody>
      </p:sp>
    </p:spTree>
    <p:extLst>
      <p:ext uri="{BB962C8B-B14F-4D97-AF65-F5344CB8AC3E}">
        <p14:creationId xmlns:p14="http://schemas.microsoft.com/office/powerpoint/2010/main" val="1815314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7607110" y="761764"/>
            <a:ext cx="3853370" cy="1398460"/>
          </a:xfrm>
        </p:spPr>
        <p:txBody>
          <a:bodyPr>
            <a:normAutofit/>
          </a:bodyPr>
          <a:lstStyle/>
          <a:p>
            <a:pPr marL="0" indent="0">
              <a:buNone/>
            </a:pPr>
            <a:r>
              <a:rPr lang="en-US" sz="2000" dirty="0">
                <a:solidFill>
                  <a:schemeClr val="tx1"/>
                </a:solidFill>
              </a:rPr>
              <a:t>“Kairos is all about finding the opportune time to engage another. … As the saying goes, timing is everything.” </a:t>
            </a:r>
            <a:r>
              <a:rPr lang="en-US" sz="2000" dirty="0"/>
              <a:t>(Newbold 2013)</a:t>
            </a:r>
          </a:p>
          <a:p>
            <a:pPr marL="0" indent="0">
              <a:buNone/>
            </a:pPr>
            <a:endParaRPr lang="en-US" sz="2000" dirty="0"/>
          </a:p>
          <a:p>
            <a:pPr marL="0" indent="0">
              <a:buNone/>
            </a:pP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992" y="1403318"/>
            <a:ext cx="5799328" cy="4544666"/>
          </a:xfrm>
          <a:prstGeom prst="rect">
            <a:avLst/>
          </a:prstGeom>
        </p:spPr>
      </p:pic>
      <p:sp>
        <p:nvSpPr>
          <p:cNvPr id="7" name="TextBox 6"/>
          <p:cNvSpPr txBox="1"/>
          <p:nvPr/>
        </p:nvSpPr>
        <p:spPr>
          <a:xfrm>
            <a:off x="7607110" y="2347283"/>
            <a:ext cx="4085018" cy="1015663"/>
          </a:xfrm>
          <a:prstGeom prst="rect">
            <a:avLst/>
          </a:prstGeom>
          <a:noFill/>
        </p:spPr>
        <p:txBody>
          <a:bodyPr wrap="square" rtlCol="0">
            <a:spAutoFit/>
          </a:bodyPr>
          <a:lstStyle/>
          <a:p>
            <a:r>
              <a:rPr lang="en-US" sz="2000" dirty="0"/>
              <a:t> …"what is said [</a:t>
            </a:r>
            <a:r>
              <a:rPr lang="en-US" sz="2000"/>
              <a:t>or done] must </a:t>
            </a:r>
            <a:r>
              <a:rPr lang="en-US" sz="2000" dirty="0"/>
              <a:t>conform to both audience and occasion.” (</a:t>
            </a:r>
            <a:r>
              <a:rPr lang="en-US" sz="2000" dirty="0" err="1"/>
              <a:t>Poulakos</a:t>
            </a:r>
            <a:r>
              <a:rPr lang="en-US" sz="2000" dirty="0"/>
              <a:t> 1983)</a:t>
            </a:r>
          </a:p>
        </p:txBody>
      </p:sp>
      <p:sp>
        <p:nvSpPr>
          <p:cNvPr id="9" name="TextBox 8"/>
          <p:cNvSpPr txBox="1"/>
          <p:nvPr/>
        </p:nvSpPr>
        <p:spPr>
          <a:xfrm>
            <a:off x="7704820" y="3675651"/>
            <a:ext cx="3889597" cy="2554545"/>
          </a:xfrm>
          <a:prstGeom prst="rect">
            <a:avLst/>
          </a:prstGeom>
          <a:noFill/>
        </p:spPr>
        <p:txBody>
          <a:bodyPr wrap="square" rtlCol="0">
            <a:spAutoFit/>
          </a:bodyPr>
          <a:lstStyle/>
          <a:p>
            <a:r>
              <a:rPr lang="en-US" sz="2000" dirty="0"/>
              <a:t>“…taking advantage of the timeliness and appropriateness of a situation, the term also implies being knowledgeable of and involved in the environment where the situation is taking place in order to benefit fully from seizing the opportune moment.” (Hess 2011)</a:t>
            </a:r>
          </a:p>
        </p:txBody>
      </p:sp>
    </p:spTree>
    <p:extLst>
      <p:ext uri="{BB962C8B-B14F-4D97-AF65-F5344CB8AC3E}">
        <p14:creationId xmlns:p14="http://schemas.microsoft.com/office/powerpoint/2010/main" val="79552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224" y="730700"/>
            <a:ext cx="3680968" cy="25860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066" y="597408"/>
            <a:ext cx="3417173" cy="31369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818" y="3820988"/>
            <a:ext cx="3147934" cy="25351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050" y="4059936"/>
            <a:ext cx="3124922" cy="2399284"/>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25796" y="2078735"/>
            <a:ext cx="1979666" cy="2475992"/>
          </a:xfrm>
          <a:prstGeom prst="rect">
            <a:avLst/>
          </a:prstGeom>
        </p:spPr>
      </p:pic>
    </p:spTree>
    <p:extLst>
      <p:ext uri="{BB962C8B-B14F-4D97-AF65-F5344CB8AC3E}">
        <p14:creationId xmlns:p14="http://schemas.microsoft.com/office/powerpoint/2010/main" val="86998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55520" y="2866644"/>
            <a:ext cx="7729728" cy="1188720"/>
          </a:xfrm>
        </p:spPr>
        <p:txBody>
          <a:bodyPr/>
          <a:lstStyle/>
          <a:p>
            <a:r>
              <a:rPr lang="en-US" dirty="0"/>
              <a:t>motivation</a:t>
            </a:r>
          </a:p>
        </p:txBody>
      </p:sp>
    </p:spTree>
    <p:extLst>
      <p:ext uri="{BB962C8B-B14F-4D97-AF65-F5344CB8AC3E}">
        <p14:creationId xmlns:p14="http://schemas.microsoft.com/office/powerpoint/2010/main" val="1011724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a:t>
            </a:r>
            <a:endParaRPr lang="en-US" dirty="0"/>
          </a:p>
        </p:txBody>
      </p:sp>
      <p:sp>
        <p:nvSpPr>
          <p:cNvPr id="4" name="Content Placeholder 2"/>
          <p:cNvSpPr>
            <a:spLocks noGrp="1"/>
          </p:cNvSpPr>
          <p:nvPr>
            <p:ph idx="1"/>
          </p:nvPr>
        </p:nvSpPr>
        <p:spPr/>
        <p:txBody>
          <a:bodyPr/>
          <a:lstStyle/>
          <a:p>
            <a:pPr marL="0" indent="0">
              <a:buNone/>
            </a:pPr>
            <a:endParaRPr lang="en-US" dirty="0">
              <a:solidFill>
                <a:schemeClr val="tx1"/>
              </a:solidFill>
            </a:endParaRPr>
          </a:p>
          <a:p>
            <a:pPr marL="0" indent="0">
              <a:buNone/>
            </a:pPr>
            <a:r>
              <a:rPr lang="en-US" dirty="0">
                <a:solidFill>
                  <a:schemeClr val="tx1"/>
                </a:solidFill>
              </a:rPr>
              <a:t>…”I can’t think of anything people can do in a mobile home [at 3 am in a rural area]; </a:t>
            </a:r>
            <a:r>
              <a:rPr lang="en-US" dirty="0">
                <a:solidFill>
                  <a:srgbClr val="C00000"/>
                </a:solidFill>
              </a:rPr>
              <a:t>there’s no safe place</a:t>
            </a:r>
            <a:r>
              <a:rPr lang="en-US" dirty="0">
                <a:solidFill>
                  <a:schemeClr val="tx1"/>
                </a:solidFill>
              </a:rPr>
              <a:t>. You’ve got to have some system where the people in the mobile home parks will be </a:t>
            </a:r>
            <a:r>
              <a:rPr lang="en-US" dirty="0">
                <a:solidFill>
                  <a:srgbClr val="C00000"/>
                </a:solidFill>
              </a:rPr>
              <a:t>able to get out [in time] </a:t>
            </a:r>
            <a:r>
              <a:rPr lang="en-US" dirty="0">
                <a:solidFill>
                  <a:schemeClr val="tx1"/>
                </a:solidFill>
              </a:rPr>
              <a:t>and get to a neighbor that has more significant structure, get to family..” (F 15)</a:t>
            </a:r>
          </a:p>
          <a:p>
            <a:endParaRPr lang="en-US" dirty="0"/>
          </a:p>
        </p:txBody>
      </p:sp>
      <p:sp>
        <p:nvSpPr>
          <p:cNvPr id="11" name="TextBox 10"/>
          <p:cNvSpPr txBox="1"/>
          <p:nvPr/>
        </p:nvSpPr>
        <p:spPr>
          <a:xfrm>
            <a:off x="219456" y="2550473"/>
            <a:ext cx="4998720" cy="369332"/>
          </a:xfrm>
          <a:prstGeom prst="rect">
            <a:avLst/>
          </a:prstGeom>
          <a:noFill/>
        </p:spPr>
        <p:txBody>
          <a:bodyPr wrap="square" rtlCol="0">
            <a:spAutoFit/>
          </a:bodyPr>
          <a:lstStyle/>
          <a:p>
            <a:r>
              <a:rPr lang="en-US" dirty="0">
                <a:solidFill>
                  <a:srgbClr val="0070C0"/>
                </a:solidFill>
              </a:rPr>
              <a:t>Safe place as a expression of </a:t>
            </a:r>
            <a:r>
              <a:rPr lang="en-US">
                <a:solidFill>
                  <a:srgbClr val="0070C0"/>
                </a:solidFill>
              </a:rPr>
              <a:t>“situated” opportunity</a:t>
            </a:r>
            <a:endParaRPr lang="en-US" dirty="0">
              <a:solidFill>
                <a:srgbClr val="0070C0"/>
              </a:solidFill>
            </a:endParaRPr>
          </a:p>
        </p:txBody>
      </p:sp>
      <p:cxnSp>
        <p:nvCxnSpPr>
          <p:cNvPr id="13" name="Straight Arrow Connector 12"/>
          <p:cNvCxnSpPr/>
          <p:nvPr/>
        </p:nvCxnSpPr>
        <p:spPr>
          <a:xfrm>
            <a:off x="1420368" y="3058227"/>
            <a:ext cx="543339" cy="62587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44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a:ext>
            </a:extLst>
          </a:blip>
          <a:stretch>
            <a:fillRect/>
          </a:stretch>
        </p:blipFill>
        <p:spPr>
          <a:xfrm>
            <a:off x="742949" y="642937"/>
            <a:ext cx="2484681" cy="1643063"/>
          </a:xfrm>
        </p:spPr>
      </p:pic>
      <p:pic>
        <p:nvPicPr>
          <p:cNvPr id="8" name="Content Placeholder 7"/>
          <p:cNvPicPr>
            <a:picLocks noGrp="1" noChangeAspect="1"/>
          </p:cNvPicPr>
          <p:nvPr>
            <p:ph sz="quarter" idx="4294967295"/>
          </p:nvPr>
        </p:nvPicPr>
        <p:blipFill>
          <a:blip r:embed="rId4">
            <a:extLst>
              <a:ext uri="{28A0092B-C50C-407E-A947-70E740481C1C}">
                <a14:useLocalDpi xmlns:a14="http://schemas.microsoft.com/office/drawing/2010/main"/>
              </a:ext>
            </a:extLst>
          </a:blip>
          <a:stretch>
            <a:fillRect/>
          </a:stretch>
        </p:blipFill>
        <p:spPr>
          <a:xfrm>
            <a:off x="3857625" y="1097382"/>
            <a:ext cx="8015288" cy="5234736"/>
          </a:xfrm>
        </p:spPr>
      </p:pic>
      <p:cxnSp>
        <p:nvCxnSpPr>
          <p:cNvPr id="10" name="Straight Arrow Connector 9"/>
          <p:cNvCxnSpPr/>
          <p:nvPr/>
        </p:nvCxnSpPr>
        <p:spPr>
          <a:xfrm>
            <a:off x="2743200" y="2825661"/>
            <a:ext cx="950302" cy="777021"/>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24251" y="6332118"/>
            <a:ext cx="3105882" cy="276999"/>
          </a:xfrm>
          <a:prstGeom prst="rect">
            <a:avLst/>
          </a:prstGeom>
          <a:noFill/>
        </p:spPr>
        <p:txBody>
          <a:bodyPr wrap="square" rtlCol="0">
            <a:spAutoFit/>
          </a:bodyPr>
          <a:lstStyle/>
          <a:p>
            <a:r>
              <a:rPr lang="en-US" sz="1200" dirty="0"/>
              <a:t>Progression of Vulnerability, Wisner et al, 2004</a:t>
            </a:r>
          </a:p>
        </p:txBody>
      </p:sp>
      <p:sp>
        <p:nvSpPr>
          <p:cNvPr id="14" name="TextBox 13"/>
          <p:cNvSpPr txBox="1"/>
          <p:nvPr/>
        </p:nvSpPr>
        <p:spPr>
          <a:xfrm>
            <a:off x="4000501" y="4057648"/>
            <a:ext cx="771524" cy="538609"/>
          </a:xfrm>
          <a:prstGeom prst="rect">
            <a:avLst/>
          </a:prstGeom>
          <a:noFill/>
        </p:spPr>
        <p:txBody>
          <a:bodyPr wrap="square" rtlCol="0">
            <a:spAutoFit/>
          </a:bodyPr>
          <a:lstStyle/>
          <a:p>
            <a:pPr algn="ctr">
              <a:buClr>
                <a:srgbClr val="FF0000"/>
              </a:buClr>
              <a:buSzPct val="99000"/>
            </a:pPr>
            <a:r>
              <a:rPr lang="en-US" sz="1000" b="1" dirty="0">
                <a:solidFill>
                  <a:srgbClr val="C00000"/>
                </a:solidFill>
              </a:rPr>
              <a:t>°</a:t>
            </a:r>
            <a:r>
              <a:rPr lang="en-US" sz="1000" b="1" dirty="0">
                <a:solidFill>
                  <a:schemeClr val="tx1">
                    <a:lumMod val="50000"/>
                    <a:lumOff val="50000"/>
                  </a:schemeClr>
                </a:solidFill>
              </a:rPr>
              <a:t>Cultural  systems</a:t>
            </a:r>
          </a:p>
          <a:p>
            <a:endParaRPr lang="en-US" sz="900" dirty="0"/>
          </a:p>
        </p:txBody>
      </p:sp>
      <p:sp>
        <p:nvSpPr>
          <p:cNvPr id="2" name="TextBox 1"/>
          <p:cNvSpPr txBox="1"/>
          <p:nvPr/>
        </p:nvSpPr>
        <p:spPr>
          <a:xfrm>
            <a:off x="742949" y="2456329"/>
            <a:ext cx="2000251" cy="369332"/>
          </a:xfrm>
          <a:prstGeom prst="rect">
            <a:avLst/>
          </a:prstGeom>
          <a:noFill/>
        </p:spPr>
        <p:txBody>
          <a:bodyPr wrap="square" rtlCol="0">
            <a:spAutoFit/>
          </a:bodyPr>
          <a:lstStyle/>
          <a:p>
            <a:r>
              <a:rPr lang="en-US" dirty="0" err="1"/>
              <a:t>Kairological</a:t>
            </a:r>
            <a:r>
              <a:rPr lang="en-US" dirty="0"/>
              <a:t> Time</a:t>
            </a:r>
          </a:p>
        </p:txBody>
      </p:sp>
      <p:sp>
        <p:nvSpPr>
          <p:cNvPr id="9" name="Title 5"/>
          <p:cNvSpPr txBox="1">
            <a:spLocks/>
          </p:cNvSpPr>
          <p:nvPr/>
        </p:nvSpPr>
        <p:spPr>
          <a:xfrm>
            <a:off x="4000405" y="275748"/>
            <a:ext cx="7729728" cy="1188720"/>
          </a:xfrm>
          <a:prstGeom prst="rect">
            <a:avLst/>
          </a:prstGeom>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Next steps</a:t>
            </a:r>
            <a:endParaRPr lang="en-US" dirty="0"/>
          </a:p>
        </p:txBody>
      </p:sp>
    </p:spTree>
    <p:extLst>
      <p:ext uri="{BB962C8B-B14F-4D97-AF65-F5344CB8AC3E}">
        <p14:creationId xmlns:p14="http://schemas.microsoft.com/office/powerpoint/2010/main" val="1740602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2" name="TextBox 1"/>
          <p:cNvSpPr txBox="1"/>
          <p:nvPr/>
        </p:nvSpPr>
        <p:spPr>
          <a:xfrm>
            <a:off x="1889760" y="2451592"/>
            <a:ext cx="9387840" cy="4555093"/>
          </a:xfrm>
          <a:prstGeom prst="rect">
            <a:avLst/>
          </a:prstGeom>
          <a:noFill/>
        </p:spPr>
        <p:txBody>
          <a:bodyPr wrap="square" rtlCol="0">
            <a:spAutoFit/>
          </a:bodyPr>
          <a:lstStyle/>
          <a:p>
            <a:r>
              <a:rPr lang="en-US" b="1" dirty="0"/>
              <a:t>References</a:t>
            </a:r>
          </a:p>
          <a:p>
            <a:endParaRPr lang="en-US" sz="1600" dirty="0"/>
          </a:p>
          <a:p>
            <a:r>
              <a:rPr lang="en-US" sz="1400" dirty="0"/>
              <a:t>Hess,  Aaron (2011). "Critical-Rhetorical Ethnography: Rethinking the place and Process of Rhetoric." </a:t>
            </a:r>
            <a:r>
              <a:rPr lang="en-US" sz="1400" i="1" dirty="0"/>
              <a:t>Communication Studies.</a:t>
            </a:r>
            <a:r>
              <a:rPr lang="en-US" sz="1400" dirty="0"/>
              <a:t> 62 (2): 127-152. </a:t>
            </a:r>
          </a:p>
          <a:p>
            <a:endParaRPr lang="en-US" sz="1400" dirty="0"/>
          </a:p>
          <a:p>
            <a:r>
              <a:rPr lang="en-US" sz="1400" dirty="0"/>
              <a:t>Levine, Robert (1998).  </a:t>
            </a:r>
            <a:r>
              <a:rPr lang="en-US" sz="1400" i="1" dirty="0"/>
              <a:t>A Geography Of Time:  The Temporal Misadventures of a Social Psychologist</a:t>
            </a:r>
            <a:r>
              <a:rPr lang="en-US" sz="1400" dirty="0"/>
              <a:t>. Basic Books, 280 pp.</a:t>
            </a:r>
          </a:p>
          <a:p>
            <a:endParaRPr lang="en-US" sz="1400" dirty="0"/>
          </a:p>
          <a:p>
            <a:r>
              <a:rPr lang="en-US" sz="1400" dirty="0"/>
              <a:t>Newbold. (2013). “5 Concepts You Need to Understand to Communicate Persuasively: Ethos, Pathos, Logos, Kairos, </a:t>
            </a:r>
            <a:r>
              <a:rPr lang="en-US" sz="1400" dirty="0" err="1"/>
              <a:t>Topos</a:t>
            </a:r>
            <a:r>
              <a:rPr lang="en-US" sz="1400" dirty="0"/>
              <a:t>.” http://</a:t>
            </a:r>
            <a:r>
              <a:rPr lang="en-US" sz="1400" dirty="0" err="1"/>
              <a:t>thevisualcommunicationguy.com</a:t>
            </a:r>
            <a:r>
              <a:rPr lang="en-US" sz="1400" dirty="0"/>
              <a:t>/2013/08/07/5-concepts-you-need-to-understand-to-communicate-persuasively/</a:t>
            </a:r>
          </a:p>
          <a:p>
            <a:endParaRPr lang="en-US" sz="1400" dirty="0"/>
          </a:p>
          <a:p>
            <a:r>
              <a:rPr lang="en-US" sz="1400" dirty="0"/>
              <a:t>O </a:t>
            </a:r>
            <a:r>
              <a:rPr lang="en-US" sz="1400" dirty="0" err="1"/>
              <a:t>Murchadha</a:t>
            </a:r>
            <a:r>
              <a:rPr lang="en-US" sz="1400" dirty="0"/>
              <a:t>, Felix (2013).  </a:t>
            </a:r>
            <a:r>
              <a:rPr lang="en-US" sz="1400" i="1" dirty="0"/>
              <a:t>The Time of Revolution: Kairos and </a:t>
            </a:r>
            <a:r>
              <a:rPr lang="en-US" sz="1400" i="1" dirty="0" err="1"/>
              <a:t>Chronos</a:t>
            </a:r>
            <a:r>
              <a:rPr lang="en-US" sz="1400" i="1" dirty="0"/>
              <a:t> in Heidegger</a:t>
            </a:r>
            <a:r>
              <a:rPr lang="en-US" sz="1400" dirty="0"/>
              <a:t>. Bloomsbury Academic, 256 pp.</a:t>
            </a:r>
          </a:p>
          <a:p>
            <a:endParaRPr lang="en-US" sz="1400" dirty="0"/>
          </a:p>
          <a:p>
            <a:r>
              <a:rPr lang="en-US" sz="1400" dirty="0" err="1"/>
              <a:t>Poulakos</a:t>
            </a:r>
            <a:r>
              <a:rPr lang="en-US" sz="1400" dirty="0"/>
              <a:t>, John (1983). "Toward a Sophistic Definition of Rhetoric." </a:t>
            </a:r>
            <a:r>
              <a:rPr lang="en-US" sz="1400" i="1" dirty="0"/>
              <a:t>Philosophy and Rhetoric</a:t>
            </a:r>
            <a:r>
              <a:rPr lang="en-US" sz="1400" dirty="0"/>
              <a:t>. 16 (1): 35–48.</a:t>
            </a:r>
          </a:p>
          <a:p>
            <a:endParaRPr lang="en-US" sz="1400" dirty="0"/>
          </a:p>
          <a:p>
            <a:r>
              <a:rPr lang="en-US" sz="1400" dirty="0"/>
              <a:t>Schultz, D. M., 2010: </a:t>
            </a:r>
            <a:r>
              <a:rPr lang="en-US" sz="1400" i="1" dirty="0"/>
              <a:t>How to research and write effective case studies in meteorology</a:t>
            </a:r>
            <a:r>
              <a:rPr lang="en-US" sz="1400" dirty="0"/>
              <a:t>. Electronic J. Severe Storms Meteor., 5 (2), 1–18. </a:t>
            </a:r>
          </a:p>
          <a:p>
            <a:endParaRPr lang="en-US" sz="1400" dirty="0"/>
          </a:p>
          <a:p>
            <a:r>
              <a:rPr lang="en-US" sz="1400" dirty="0" err="1"/>
              <a:t>Stolarski</a:t>
            </a:r>
            <a:r>
              <a:rPr lang="en-US" sz="1400" dirty="0"/>
              <a:t>, M., Matthews, G., </a:t>
            </a:r>
            <a:r>
              <a:rPr lang="en-US" sz="1400" dirty="0" err="1"/>
              <a:t>Postek</a:t>
            </a:r>
            <a:r>
              <a:rPr lang="en-US" sz="1400" dirty="0"/>
              <a:t>, S. et al.  “How We Feel is a Matter of Time: Relationships Between Time Perspectives and Mood.  </a:t>
            </a:r>
            <a:r>
              <a:rPr lang="en-US" sz="1400" i="1" dirty="0"/>
              <a:t>Journal of Happiness Studies </a:t>
            </a:r>
            <a:r>
              <a:rPr lang="en-US" sz="1400" dirty="0"/>
              <a:t>(2014) 15: 809-827.</a:t>
            </a:r>
          </a:p>
          <a:p>
            <a:endParaRPr lang="en-US" sz="1600" dirty="0"/>
          </a:p>
          <a:p>
            <a:endParaRPr lang="en-US" sz="1600" dirty="0"/>
          </a:p>
        </p:txBody>
      </p:sp>
    </p:spTree>
    <p:extLst>
      <p:ext uri="{BB962C8B-B14F-4D97-AF65-F5344CB8AC3E}">
        <p14:creationId xmlns:p14="http://schemas.microsoft.com/office/powerpoint/2010/main" val="381603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5055"/>
            <a:ext cx="8991600" cy="1024492"/>
          </a:xfrm>
        </p:spPr>
        <p:txBody>
          <a:bodyPr>
            <a:normAutofit/>
          </a:bodyPr>
          <a:lstStyle/>
          <a:p>
            <a:r>
              <a:rPr lang="en-US" dirty="0"/>
              <a:t>Dynamic information</a:t>
            </a:r>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12" t="-721"/>
          <a:stretch/>
        </p:blipFill>
        <p:spPr bwMode="auto">
          <a:xfrm>
            <a:off x="5032436" y="5029200"/>
            <a:ext cx="1749364" cy="183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4418686" y="5386494"/>
            <a:ext cx="576649" cy="295380"/>
          </a:xfrm>
          <a:prstGeom prst="straightConnector1">
            <a:avLst/>
          </a:prstGeom>
          <a:ln w="38100">
            <a:solidFill>
              <a:srgbClr val="008BD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5151" y="5051740"/>
            <a:ext cx="2057400" cy="707886"/>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2+ days before event</a:t>
            </a:r>
          </a:p>
        </p:txBody>
      </p:sp>
      <p:sp>
        <p:nvSpPr>
          <p:cNvPr id="13" name="TextBox 12"/>
          <p:cNvSpPr txBox="1"/>
          <p:nvPr/>
        </p:nvSpPr>
        <p:spPr>
          <a:xfrm>
            <a:off x="4878418" y="3962340"/>
            <a:ext cx="2057400" cy="707886"/>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1 day before event</a:t>
            </a:r>
          </a:p>
        </p:txBody>
      </p:sp>
      <p:sp>
        <p:nvSpPr>
          <p:cNvPr id="14" name="TextBox 13"/>
          <p:cNvSpPr txBox="1"/>
          <p:nvPr/>
        </p:nvSpPr>
        <p:spPr>
          <a:xfrm>
            <a:off x="7086600" y="4986384"/>
            <a:ext cx="2057400" cy="400110"/>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Day of event</a:t>
            </a:r>
          </a:p>
        </p:txBody>
      </p:sp>
      <p:cxnSp>
        <p:nvCxnSpPr>
          <p:cNvPr id="16" name="Straight Arrow Connector 15"/>
          <p:cNvCxnSpPr/>
          <p:nvPr/>
        </p:nvCxnSpPr>
        <p:spPr>
          <a:xfrm flipV="1">
            <a:off x="5907118" y="4641392"/>
            <a:ext cx="0" cy="415857"/>
          </a:xfrm>
          <a:prstGeom prst="straightConnector1">
            <a:avLst/>
          </a:prstGeom>
          <a:ln w="38100">
            <a:solidFill>
              <a:srgbClr val="008BD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824134" y="5312464"/>
            <a:ext cx="419100" cy="326337"/>
          </a:xfrm>
          <a:prstGeom prst="straightConnector1">
            <a:avLst/>
          </a:prstGeom>
          <a:ln w="38100">
            <a:solidFill>
              <a:srgbClr val="008BD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4" name="Picture 6" descr="20140615 1730 UTC Day 2 Outlook Graphic"/>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9576" y="1995489"/>
            <a:ext cx="201415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20140615 1730 UTC Day Probabilitic Graphic"/>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38401" y="3062289"/>
            <a:ext cx="201415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20140616 1630 UTC Day 1 Outlook Graphic"/>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03862" y="1971675"/>
            <a:ext cx="201415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515476" y="3728667"/>
            <a:ext cx="1084237" cy="176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24800" y="2012181"/>
            <a:ext cx="1435596" cy="13577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3"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144001" y="2273402"/>
            <a:ext cx="1407569" cy="14933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0" name="Picture 12" descr="https://i.ytimg.com/vi/iIvganPLh5A/maxresdefault.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720458" y="3597270"/>
            <a:ext cx="1712674" cy="9634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24000" y="1327299"/>
            <a:ext cx="9144000" cy="430887"/>
          </a:xfrm>
          <a:prstGeom prst="rect">
            <a:avLst/>
          </a:prstGeom>
          <a:noFill/>
        </p:spPr>
        <p:txBody>
          <a:bodyPr wrap="square" rtlCol="0">
            <a:spAutoFit/>
          </a:bodyPr>
          <a:lstStyle/>
          <a:p>
            <a:pPr algn="ctr"/>
            <a:r>
              <a:rPr lang="en-US" altLang="en-US" sz="2200" b="1" dirty="0">
                <a:solidFill>
                  <a:srgbClr val="0070C0"/>
                </a:solidFill>
                <a:latin typeface="Calibri" panose="020F0502020204030204" pitchFamily="34" charset="0"/>
              </a:rPr>
              <a:t>Multiple pieces of information, changing and evolving in time</a:t>
            </a:r>
          </a:p>
        </p:txBody>
      </p:sp>
    </p:spTree>
    <p:extLst>
      <p:ext uri="{BB962C8B-B14F-4D97-AF65-F5344CB8AC3E}">
        <p14:creationId xmlns:p14="http://schemas.microsoft.com/office/powerpoint/2010/main" val="193142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1463" y="2442948"/>
            <a:ext cx="2168094" cy="1426770"/>
          </a:xfrm>
          <a:prstGeom prst="rect">
            <a:avLst/>
          </a:prstGeom>
        </p:spPr>
      </p:pic>
      <p:sp>
        <p:nvSpPr>
          <p:cNvPr id="2" name="Title 1"/>
          <p:cNvSpPr>
            <a:spLocks noGrp="1"/>
          </p:cNvSpPr>
          <p:nvPr>
            <p:ph type="title"/>
          </p:nvPr>
        </p:nvSpPr>
        <p:spPr>
          <a:xfrm>
            <a:off x="2231136" y="321746"/>
            <a:ext cx="7729728" cy="1188720"/>
          </a:xfrm>
        </p:spPr>
        <p:txBody>
          <a:bodyPr/>
          <a:lstStyle/>
          <a:p>
            <a:r>
              <a:rPr lang="en-US" dirty="0"/>
              <a:t>Dynamic Vulnerabilities</a:t>
            </a:r>
          </a:p>
        </p:txBody>
      </p:sp>
      <p:sp>
        <p:nvSpPr>
          <p:cNvPr id="6" name="TextBox 5"/>
          <p:cNvSpPr txBox="1"/>
          <p:nvPr/>
        </p:nvSpPr>
        <p:spPr>
          <a:xfrm>
            <a:off x="1524000" y="1656491"/>
            <a:ext cx="9144000" cy="430887"/>
          </a:xfrm>
          <a:prstGeom prst="rect">
            <a:avLst/>
          </a:prstGeom>
          <a:noFill/>
        </p:spPr>
        <p:txBody>
          <a:bodyPr wrap="square" rtlCol="0">
            <a:spAutoFit/>
          </a:bodyPr>
          <a:lstStyle/>
          <a:p>
            <a:pPr algn="ctr"/>
            <a:r>
              <a:rPr lang="en-US" altLang="en-US" sz="2200" b="1" dirty="0">
                <a:solidFill>
                  <a:srgbClr val="0070C0"/>
                </a:solidFill>
                <a:latin typeface="Calibri" panose="020F0502020204030204" pitchFamily="34" charset="0"/>
              </a:rPr>
              <a:t>Multiple elements of life, changing and evolving in time</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892" y="3228116"/>
            <a:ext cx="2196006" cy="164005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72049" y="5161976"/>
            <a:ext cx="2758843" cy="153568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41045" y="3814759"/>
            <a:ext cx="1797167" cy="117650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9663" y="4714294"/>
            <a:ext cx="1933765" cy="1269034"/>
          </a:xfrm>
          <a:prstGeom prst="rect">
            <a:avLst/>
          </a:prstGeom>
        </p:spPr>
      </p:pic>
      <p:cxnSp>
        <p:nvCxnSpPr>
          <p:cNvPr id="18" name="Straight Arrow Connector 17"/>
          <p:cNvCxnSpPr/>
          <p:nvPr/>
        </p:nvCxnSpPr>
        <p:spPr>
          <a:xfrm flipV="1">
            <a:off x="7915275" y="5528228"/>
            <a:ext cx="1185489" cy="526540"/>
          </a:xfrm>
          <a:prstGeom prst="straightConnector1">
            <a:avLst/>
          </a:prstGeom>
          <a:ln w="38100">
            <a:solidFill>
              <a:srgbClr val="008BD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00763" y="5994003"/>
            <a:ext cx="2772149" cy="400110"/>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Familiarity and Access</a:t>
            </a:r>
          </a:p>
        </p:txBody>
      </p:sp>
      <p:pic>
        <p:nvPicPr>
          <p:cNvPr id="21" name="Picture 2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53876" y="2823164"/>
            <a:ext cx="2425247" cy="1665389"/>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92934" y="2612308"/>
            <a:ext cx="1253453" cy="1709913"/>
          </a:xfrm>
          <a:prstGeom prst="rect">
            <a:avLst/>
          </a:prstGeom>
        </p:spPr>
      </p:pic>
      <p:sp>
        <p:nvSpPr>
          <p:cNvPr id="23" name="TextBox 22"/>
          <p:cNvSpPr txBox="1"/>
          <p:nvPr/>
        </p:nvSpPr>
        <p:spPr>
          <a:xfrm>
            <a:off x="335756" y="6225735"/>
            <a:ext cx="3028950" cy="400110"/>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Location and Movement</a:t>
            </a:r>
          </a:p>
        </p:txBody>
      </p:sp>
      <p:pic>
        <p:nvPicPr>
          <p:cNvPr id="24" name="Picture 2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801103" y="3707866"/>
            <a:ext cx="1655037" cy="1231850"/>
          </a:xfrm>
          <a:prstGeom prst="rect">
            <a:avLst/>
          </a:prstGeom>
        </p:spPr>
      </p:pic>
      <p:cxnSp>
        <p:nvCxnSpPr>
          <p:cNvPr id="27" name="Straight Arrow Connector 26"/>
          <p:cNvCxnSpPr/>
          <p:nvPr/>
        </p:nvCxnSpPr>
        <p:spPr>
          <a:xfrm flipH="1" flipV="1">
            <a:off x="3367497" y="5623401"/>
            <a:ext cx="1418816" cy="431367"/>
          </a:xfrm>
          <a:prstGeom prst="straightConnector1">
            <a:avLst/>
          </a:prstGeom>
          <a:ln w="38100">
            <a:solidFill>
              <a:srgbClr val="008BD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5322472" y="3956990"/>
            <a:ext cx="18566" cy="638283"/>
          </a:xfrm>
          <a:prstGeom prst="straightConnector1">
            <a:avLst/>
          </a:prstGeom>
          <a:ln w="38100">
            <a:solidFill>
              <a:srgbClr val="008BD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3863" y="4604401"/>
            <a:ext cx="3008803" cy="400110"/>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Demographics and Ability </a:t>
            </a:r>
          </a:p>
        </p:txBody>
      </p:sp>
      <p:pic>
        <p:nvPicPr>
          <p:cNvPr id="41" name="Picture 4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141287" y="4367356"/>
            <a:ext cx="1878427" cy="1408820"/>
          </a:xfrm>
          <a:prstGeom prst="rect">
            <a:avLst/>
          </a:prstGeom>
        </p:spPr>
      </p:pic>
      <p:pic>
        <p:nvPicPr>
          <p:cNvPr id="40" name="Picture 39"/>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a:ext>
            </a:extLst>
          </a:blip>
          <a:srcRect l="9631"/>
          <a:stretch/>
        </p:blipFill>
        <p:spPr>
          <a:xfrm>
            <a:off x="10456140" y="3355985"/>
            <a:ext cx="1720881" cy="1157694"/>
          </a:xfrm>
          <a:prstGeom prst="rect">
            <a:avLst/>
          </a:prstGeom>
        </p:spPr>
      </p:pic>
    </p:spTree>
    <p:extLst>
      <p:ext uri="{BB962C8B-B14F-4D97-AF65-F5344CB8AC3E}">
        <p14:creationId xmlns:p14="http://schemas.microsoft.com/office/powerpoint/2010/main" val="98179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50328"/>
            <a:ext cx="7729728" cy="1188720"/>
          </a:xfrm>
        </p:spPr>
        <p:txBody>
          <a:bodyPr/>
          <a:lstStyle/>
          <a:p>
            <a:r>
              <a:rPr lang="en-US" dirty="0"/>
              <a:t>Dynamic Storms</a:t>
            </a:r>
          </a:p>
        </p:txBody>
      </p:sp>
      <p:sp>
        <p:nvSpPr>
          <p:cNvPr id="4" name="TextBox 3"/>
          <p:cNvSpPr txBox="1"/>
          <p:nvPr/>
        </p:nvSpPr>
        <p:spPr>
          <a:xfrm>
            <a:off x="1524000" y="1680816"/>
            <a:ext cx="9144000" cy="430887"/>
          </a:xfrm>
          <a:prstGeom prst="rect">
            <a:avLst/>
          </a:prstGeom>
          <a:noFill/>
        </p:spPr>
        <p:txBody>
          <a:bodyPr wrap="square" rtlCol="0">
            <a:spAutoFit/>
          </a:bodyPr>
          <a:lstStyle/>
          <a:p>
            <a:pPr algn="ctr"/>
            <a:r>
              <a:rPr lang="en-US" altLang="en-US" sz="2200" b="1">
                <a:solidFill>
                  <a:srgbClr val="0070C0"/>
                </a:solidFill>
                <a:latin typeface="Calibri" panose="020F0502020204030204" pitchFamily="34" charset="0"/>
              </a:rPr>
              <a:t>Multiple types of weather, </a:t>
            </a:r>
            <a:r>
              <a:rPr lang="en-US" altLang="en-US" sz="2200" b="1" dirty="0">
                <a:solidFill>
                  <a:srgbClr val="0070C0"/>
                </a:solidFill>
                <a:latin typeface="Calibri" panose="020F0502020204030204" pitchFamily="34" charset="0"/>
              </a:rPr>
              <a:t>changing and evolving in time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93" y="2963174"/>
            <a:ext cx="3413198" cy="2286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94933" y="2875862"/>
            <a:ext cx="3837584" cy="24606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84459" y="2875862"/>
            <a:ext cx="3287598" cy="2460625"/>
          </a:xfrm>
          <a:prstGeom prst="rect">
            <a:avLst/>
          </a:prstGeom>
        </p:spPr>
      </p:pic>
      <p:sp>
        <p:nvSpPr>
          <p:cNvPr id="9" name="TextBox 8"/>
          <p:cNvSpPr txBox="1"/>
          <p:nvPr/>
        </p:nvSpPr>
        <p:spPr>
          <a:xfrm>
            <a:off x="716661" y="5465078"/>
            <a:ext cx="3028950" cy="400110"/>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Seasonality</a:t>
            </a:r>
          </a:p>
        </p:txBody>
      </p:sp>
      <p:sp>
        <p:nvSpPr>
          <p:cNvPr id="10" name="TextBox 9"/>
          <p:cNvSpPr txBox="1"/>
          <p:nvPr/>
        </p:nvSpPr>
        <p:spPr>
          <a:xfrm>
            <a:off x="4799250" y="5465078"/>
            <a:ext cx="3028950" cy="400110"/>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Diurnal / Nocturnal</a:t>
            </a:r>
          </a:p>
        </p:txBody>
      </p:sp>
      <p:sp>
        <p:nvSpPr>
          <p:cNvPr id="11" name="TextBox 10"/>
          <p:cNvSpPr txBox="1"/>
          <p:nvPr/>
        </p:nvSpPr>
        <p:spPr>
          <a:xfrm>
            <a:off x="8735181" y="5465078"/>
            <a:ext cx="3028950" cy="400110"/>
          </a:xfrm>
          <a:prstGeom prst="rect">
            <a:avLst/>
          </a:prstGeom>
          <a:noFill/>
        </p:spPr>
        <p:txBody>
          <a:bodyPr wrap="square" rtlCol="0">
            <a:spAutoFit/>
          </a:bodyPr>
          <a:lstStyle/>
          <a:p>
            <a:pPr algn="ctr"/>
            <a:r>
              <a:rPr lang="en-US" altLang="en-US" sz="2000" b="1" dirty="0">
                <a:solidFill>
                  <a:srgbClr val="0070C0"/>
                </a:solidFill>
                <a:latin typeface="Calibri" panose="020F0502020204030204" pitchFamily="34" charset="0"/>
              </a:rPr>
              <a:t>Type of Threat</a:t>
            </a:r>
          </a:p>
        </p:txBody>
      </p:sp>
    </p:spTree>
    <p:extLst>
      <p:ext uri="{BB962C8B-B14F-4D97-AF65-F5344CB8AC3E}">
        <p14:creationId xmlns:p14="http://schemas.microsoft.com/office/powerpoint/2010/main" val="23034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98236"/>
            <a:ext cx="7729728" cy="1188720"/>
          </a:xfrm>
        </p:spPr>
        <p:txBody>
          <a:bodyPr/>
          <a:lstStyle/>
          <a:p>
            <a:r>
              <a:rPr lang="en-US" dirty="0"/>
              <a:t>Time in weather Prediction</a:t>
            </a:r>
          </a:p>
        </p:txBody>
      </p:sp>
      <p:sp>
        <p:nvSpPr>
          <p:cNvPr id="3" name="Content Placeholder 2"/>
          <p:cNvSpPr>
            <a:spLocks noGrp="1"/>
          </p:cNvSpPr>
          <p:nvPr>
            <p:ph idx="1"/>
          </p:nvPr>
        </p:nvSpPr>
        <p:spPr>
          <a:xfrm>
            <a:off x="2546252" y="2486887"/>
            <a:ext cx="7414612" cy="2776919"/>
          </a:xfrm>
        </p:spPr>
        <p:txBody>
          <a:bodyPr>
            <a:normAutofit/>
          </a:bodyPr>
          <a:lstStyle/>
          <a:p>
            <a:pPr marL="0" indent="0">
              <a:buNone/>
            </a:pPr>
            <a:r>
              <a:rPr lang="en-US" sz="2000" dirty="0"/>
              <a:t>Timeliness of….</a:t>
            </a:r>
          </a:p>
          <a:p>
            <a:pPr lvl="3"/>
            <a:r>
              <a:rPr lang="en-US" sz="2000" dirty="0"/>
              <a:t>prediction and detection of threats by professionals</a:t>
            </a:r>
          </a:p>
          <a:p>
            <a:pPr lvl="3"/>
            <a:r>
              <a:rPr lang="en-US" sz="2000" dirty="0"/>
              <a:t>communications within and between offices</a:t>
            </a:r>
          </a:p>
          <a:p>
            <a:pPr lvl="3"/>
            <a:r>
              <a:rPr lang="en-US" sz="2000" dirty="0"/>
              <a:t>information dissemination &amp; feedback on public requests</a:t>
            </a:r>
          </a:p>
          <a:p>
            <a:pPr lvl="3"/>
            <a:r>
              <a:rPr lang="en-US" sz="2000" dirty="0"/>
              <a:t>support services &amp; decision making for partners</a:t>
            </a:r>
          </a:p>
          <a:p>
            <a:pPr lvl="3"/>
            <a:r>
              <a:rPr lang="en-US" sz="2000" dirty="0"/>
              <a:t>possible actions by different publics</a:t>
            </a:r>
          </a:p>
        </p:txBody>
      </p:sp>
      <p:sp>
        <p:nvSpPr>
          <p:cNvPr id="4" name="TextBox 3"/>
          <p:cNvSpPr txBox="1"/>
          <p:nvPr/>
        </p:nvSpPr>
        <p:spPr>
          <a:xfrm>
            <a:off x="2971801" y="5655766"/>
            <a:ext cx="6872287" cy="369332"/>
          </a:xfrm>
          <a:prstGeom prst="rect">
            <a:avLst/>
          </a:prstGeom>
          <a:noFill/>
        </p:spPr>
        <p:txBody>
          <a:bodyPr wrap="square" rtlCol="0">
            <a:spAutoFit/>
          </a:bodyPr>
          <a:lstStyle/>
          <a:p>
            <a:r>
              <a:rPr lang="en-US" b="1" dirty="0">
                <a:solidFill>
                  <a:srgbClr val="0070C0"/>
                </a:solidFill>
              </a:rPr>
              <a:t>Time is dynamic and important but often taken for granted. </a:t>
            </a:r>
            <a:endParaRPr lang="en-US" dirty="0"/>
          </a:p>
        </p:txBody>
      </p:sp>
    </p:spTree>
    <p:extLst>
      <p:ext uri="{BB962C8B-B14F-4D97-AF65-F5344CB8AC3E}">
        <p14:creationId xmlns:p14="http://schemas.microsoft.com/office/powerpoint/2010/main" val="205423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31136" y="793242"/>
            <a:ext cx="7729728" cy="1188720"/>
          </a:xfrm>
        </p:spPr>
        <p:txBody>
          <a:bodyPr/>
          <a:lstStyle/>
          <a:p>
            <a:r>
              <a:rPr lang="en-US" dirty="0"/>
              <a:t>Theories of Time</a:t>
            </a:r>
          </a:p>
        </p:txBody>
      </p:sp>
      <p:sp>
        <p:nvSpPr>
          <p:cNvPr id="3" name="Content Placeholder 2"/>
          <p:cNvSpPr>
            <a:spLocks noGrp="1"/>
          </p:cNvSpPr>
          <p:nvPr>
            <p:ph idx="1"/>
          </p:nvPr>
        </p:nvSpPr>
        <p:spPr>
          <a:xfrm>
            <a:off x="2231136" y="2866644"/>
            <a:ext cx="8355902" cy="3101983"/>
          </a:xfrm>
        </p:spPr>
        <p:txBody>
          <a:bodyPr>
            <a:normAutofit/>
          </a:bodyPr>
          <a:lstStyle/>
          <a:p>
            <a:pPr marL="0" indent="0">
              <a:buNone/>
            </a:pPr>
            <a:r>
              <a:rPr lang="en-US" sz="2000" dirty="0">
                <a:solidFill>
                  <a:srgbClr val="C00000"/>
                </a:solidFill>
              </a:rPr>
              <a:t>Time Perceptions</a:t>
            </a:r>
          </a:p>
          <a:p>
            <a:pPr marL="0" indent="0">
              <a:buNone/>
            </a:pPr>
            <a:endParaRPr lang="en-US" sz="2000" dirty="0">
              <a:solidFill>
                <a:srgbClr val="C00000"/>
              </a:solidFill>
            </a:endParaRPr>
          </a:p>
          <a:p>
            <a:r>
              <a:rPr lang="en-US" sz="2000" dirty="0"/>
              <a:t>Individualized orientations toward time vary (e.g. past / present / future)</a:t>
            </a:r>
          </a:p>
          <a:p>
            <a:r>
              <a:rPr lang="en-US" sz="2000" dirty="0"/>
              <a:t>Time is deployed through values placed on chronology, duration, pace of life, coordination of activities, economics, etc. </a:t>
            </a:r>
          </a:p>
          <a:p>
            <a:r>
              <a:rPr lang="en-US" sz="2000" dirty="0"/>
              <a:t>Expressions of time as expectation, anticipation, and surprise. </a:t>
            </a:r>
          </a:p>
          <a:p>
            <a:pPr marL="1654175" lvl="8" indent="0">
              <a:buNone/>
            </a:pPr>
            <a:r>
              <a:rPr lang="en-US" sz="2000" dirty="0"/>
              <a:t>	</a:t>
            </a:r>
            <a:r>
              <a:rPr lang="en-US" dirty="0"/>
              <a:t>	(Levine, 1998; O </a:t>
            </a:r>
            <a:r>
              <a:rPr lang="en-US" dirty="0" err="1"/>
              <a:t>Murchadha</a:t>
            </a:r>
            <a:r>
              <a:rPr lang="en-US" dirty="0"/>
              <a:t>, 2013; </a:t>
            </a:r>
            <a:r>
              <a:rPr lang="en-US" dirty="0" err="1"/>
              <a:t>Stolarski</a:t>
            </a:r>
            <a:r>
              <a:rPr lang="en-US" dirty="0"/>
              <a:t> et al, 2014)</a:t>
            </a:r>
          </a:p>
        </p:txBody>
      </p:sp>
    </p:spTree>
    <p:extLst>
      <p:ext uri="{BB962C8B-B14F-4D97-AF65-F5344CB8AC3E}">
        <p14:creationId xmlns:p14="http://schemas.microsoft.com/office/powerpoint/2010/main" val="1515928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02883" y="216863"/>
            <a:ext cx="3979263" cy="266578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06050" y="351518"/>
            <a:ext cx="3422658" cy="258286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59983" y="4281279"/>
            <a:ext cx="4065063" cy="21674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1321" y="3475327"/>
            <a:ext cx="4618644" cy="305948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68613" y="2735744"/>
            <a:ext cx="4088185" cy="287813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16729" y="547317"/>
            <a:ext cx="4243256" cy="2280597"/>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56818" y="2827914"/>
            <a:ext cx="2580976" cy="1700097"/>
          </a:xfrm>
          <a:prstGeom prst="rect">
            <a:avLst/>
          </a:prstGeom>
        </p:spPr>
      </p:pic>
    </p:spTree>
    <p:extLst>
      <p:ext uri="{BB962C8B-B14F-4D97-AF65-F5344CB8AC3E}">
        <p14:creationId xmlns:p14="http://schemas.microsoft.com/office/powerpoint/2010/main" val="147489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6208</TotalTime>
  <Words>2755</Words>
  <Application>Microsoft Office PowerPoint</Application>
  <PresentationFormat>Widescreen</PresentationFormat>
  <Paragraphs>312</Paragraphs>
  <Slides>32</Slides>
  <Notes>24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Parcel</vt:lpstr>
      <vt:lpstr>Different Kinds of Time</vt:lpstr>
      <vt:lpstr>outline </vt:lpstr>
      <vt:lpstr>motivation</vt:lpstr>
      <vt:lpstr>Dynamic information</vt:lpstr>
      <vt:lpstr>Dynamic Vulnerabilities</vt:lpstr>
      <vt:lpstr>Dynamic Storms</vt:lpstr>
      <vt:lpstr>Time in weather Prediction</vt:lpstr>
      <vt:lpstr>Theories of Time</vt:lpstr>
      <vt:lpstr>PowerPoint Presentation</vt:lpstr>
      <vt:lpstr>Theories of Time</vt:lpstr>
      <vt:lpstr>Chronological Time</vt:lpstr>
      <vt:lpstr>PowerPoint Presentation</vt:lpstr>
      <vt:lpstr>methods</vt:lpstr>
      <vt:lpstr>Case study</vt:lpstr>
      <vt:lpstr>January 21-22, 2017 Albany &amp; Adel, GA</vt:lpstr>
      <vt:lpstr>Qualitative Data</vt:lpstr>
      <vt:lpstr>Preliminary Results</vt:lpstr>
      <vt:lpstr>#1: Logistical time (organization of complex operations)</vt:lpstr>
      <vt:lpstr>PowerPoint Presentation</vt:lpstr>
      <vt:lpstr>Logistical time Assumptions</vt:lpstr>
      <vt:lpstr>PowerPoint Presentation</vt:lpstr>
      <vt:lpstr>#2: Communication time  (visual and textual messages)</vt:lpstr>
      <vt:lpstr>Communication time assumptions</vt:lpstr>
      <vt:lpstr>Communication time (Trust and preparation)</vt:lpstr>
      <vt:lpstr>PowerPoint Presentation</vt:lpstr>
      <vt:lpstr>Communication time (relationship) </vt:lpstr>
      <vt:lpstr>Kairological time</vt:lpstr>
      <vt:lpstr>PowerPoint Presentation</vt:lpstr>
      <vt:lpstr>PowerPoint Presentation</vt:lpstr>
      <vt:lpstr>Example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safe place</dc:title>
  <dc:creator>Microsoft Office User</dc:creator>
  <cp:lastModifiedBy>Microsoft Office User</cp:lastModifiedBy>
  <cp:revision>270</cp:revision>
  <dcterms:created xsi:type="dcterms:W3CDTF">2017-09-15T15:12:25Z</dcterms:created>
  <dcterms:modified xsi:type="dcterms:W3CDTF">2018-01-17T14:36:09Z</dcterms:modified>
</cp:coreProperties>
</file>