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58000" cy="9144000"/>
  <p:embeddedFontLst>
    <p:embeddedFont>
      <p:font typeface="Tahoma"/>
      <p:regular r:id="rId26"/>
      <p:bold r:id="rId27"/>
    </p:embeddedFont>
    <p:embeddedFont>
      <p:font typeface="Candara"/>
      <p:regular r:id="rId28"/>
      <p:bold r:id="rId29"/>
      <p:italic r:id="rId30"/>
      <p:boldItalic r:id="rId31"/>
    </p:embeddedFont>
    <p:embeddedFont>
      <p:font typeface="Quattrocento Sans"/>
      <p:regular r:id="rId32"/>
      <p:bold r:id="rId33"/>
      <p:italic r:id="rId34"/>
      <p:boldItalic r:id="rId35"/>
    </p:embeddedFont>
    <p:embeddedFont>
      <p:font typeface="Oswal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Tahoma-regular.fntdata"/><Relationship Id="rId25" Type="http://schemas.openxmlformats.org/officeDocument/2006/relationships/slide" Target="slides/slide21.xml"/><Relationship Id="rId28" Type="http://schemas.openxmlformats.org/officeDocument/2006/relationships/font" Target="fonts/Candara-regular.fntdata"/><Relationship Id="rId27" Type="http://schemas.openxmlformats.org/officeDocument/2006/relationships/font" Target="fonts/Tahom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andar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ndara-boldItalic.fntdata"/><Relationship Id="rId30" Type="http://schemas.openxmlformats.org/officeDocument/2006/relationships/font" Target="fonts/Candara-italic.fntdata"/><Relationship Id="rId11" Type="http://schemas.openxmlformats.org/officeDocument/2006/relationships/slide" Target="slides/slide7.xml"/><Relationship Id="rId33" Type="http://schemas.openxmlformats.org/officeDocument/2006/relationships/font" Target="fonts/QuattrocentoSans-bold.fntdata"/><Relationship Id="rId10" Type="http://schemas.openxmlformats.org/officeDocument/2006/relationships/slide" Target="slides/slide6.xml"/><Relationship Id="rId32" Type="http://schemas.openxmlformats.org/officeDocument/2006/relationships/font" Target="fonts/QuattrocentoSans-regular.fntdata"/><Relationship Id="rId13" Type="http://schemas.openxmlformats.org/officeDocument/2006/relationships/slide" Target="slides/slide9.xml"/><Relationship Id="rId35" Type="http://schemas.openxmlformats.org/officeDocument/2006/relationships/font" Target="fonts/QuattrocentoSans-boldItalic.fntdata"/><Relationship Id="rId12" Type="http://schemas.openxmlformats.org/officeDocument/2006/relationships/slide" Target="slides/slide8.xml"/><Relationship Id="rId34" Type="http://schemas.openxmlformats.org/officeDocument/2006/relationships/font" Target="fonts/QuattrocentoSans-italic.fntdata"/><Relationship Id="rId15" Type="http://schemas.openxmlformats.org/officeDocument/2006/relationships/slide" Target="slides/slide11.xml"/><Relationship Id="rId37" Type="http://schemas.openxmlformats.org/officeDocument/2006/relationships/font" Target="fonts/Oswald-bold.fntdata"/><Relationship Id="rId14" Type="http://schemas.openxmlformats.org/officeDocument/2006/relationships/slide" Target="slides/slide10.xml"/><Relationship Id="rId36" Type="http://schemas.openxmlformats.org/officeDocument/2006/relationships/font" Target="fonts/Oswald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0"/>
              </a:spcAft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60"/>
              </a:spcBef>
              <a:spcAft>
                <a:spcPts val="0"/>
              </a:spcAft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60"/>
              </a:spcBef>
              <a:spcAft>
                <a:spcPts val="0"/>
              </a:spcAft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6800"/>
            <a:ext cx="2971799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6800"/>
            <a:ext cx="2971799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00" rIns="92200" wrap="square" tIns="461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3884414" y="8687404"/>
            <a:ext cx="2972098" cy="455084"/>
          </a:xfrm>
          <a:prstGeom prst="rect">
            <a:avLst/>
          </a:prstGeom>
          <a:noFill/>
          <a:ln>
            <a:noFill/>
          </a:ln>
        </p:spPr>
        <p:txBody>
          <a:bodyPr anchorCtr="0" anchor="b" bIns="46075" lIns="92200" rIns="92200" wrap="square" tIns="460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00" rIns="92200" wrap="square" tIns="46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1" type="body"/>
          </p:nvPr>
        </p:nvSpPr>
        <p:spPr>
          <a:xfrm>
            <a:off x="606425" y="4348162"/>
            <a:ext cx="5491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idx="1" type="body"/>
          </p:nvPr>
        </p:nvSpPr>
        <p:spPr>
          <a:xfrm>
            <a:off x="606425" y="4348162"/>
            <a:ext cx="5491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1" type="body"/>
          </p:nvPr>
        </p:nvSpPr>
        <p:spPr>
          <a:xfrm>
            <a:off x="606425" y="4348162"/>
            <a:ext cx="5491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06425" y="4348162"/>
            <a:ext cx="5491163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000" y="684212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9.jpg"/><Relationship Id="rId13" Type="http://schemas.openxmlformats.org/officeDocument/2006/relationships/image" Target="../media/image15.jpg"/><Relationship Id="rId1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14.gif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Title Slide">
    <p:bg>
      <p:bgPr>
        <a:solidFill>
          <a:srgbClr val="003366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ndleysupercell" id="32" name="Shape 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208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_bluegreen_long" id="33" name="Shape 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05400"/>
            <a:ext cx="9143999" cy="14850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>
            <p:ph type="ctrTitle"/>
          </p:nvPr>
        </p:nvSpPr>
        <p:spPr>
          <a:xfrm>
            <a:off x="2590800" y="3200400"/>
            <a:ext cx="6553200" cy="16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5" name="Shape 35"/>
          <p:cNvSpPr/>
          <p:nvPr/>
        </p:nvSpPr>
        <p:spPr>
          <a:xfrm>
            <a:off x="-807" y="6534798"/>
            <a:ext cx="3710447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1" lang="en-US" sz="11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VLab Forum (Sep 2017):  Hazard Services – PHI</a:t>
            </a:r>
          </a:p>
        </p:txBody>
      </p:sp>
      <p:pic>
        <p:nvPicPr>
          <p:cNvPr descr="NOAA" id="36" name="Shape 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6110" y="6182592"/>
            <a:ext cx="524941" cy="524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7" name="Shape 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4539" y="5636805"/>
            <a:ext cx="525151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MDL5" id="38" name="Shape 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2132" y="5636805"/>
            <a:ext cx="500011" cy="50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wswhite.tif" id="39" name="Shape 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36580" y="5633553"/>
            <a:ext cx="513764" cy="50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5918" y="5636805"/>
            <a:ext cx="491570" cy="50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04178" y="5636805"/>
            <a:ext cx="496242" cy="49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 rotWithShape="1">
          <a:blip r:embed="rId10">
            <a:alphaModFix/>
          </a:blip>
          <a:srcRect b="10574" l="22013" r="22444" t="10787"/>
          <a:stretch/>
        </p:blipFill>
        <p:spPr>
          <a:xfrm>
            <a:off x="8480482" y="5644642"/>
            <a:ext cx="491140" cy="4846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Shape 43"/>
          <p:cNvGrpSpPr/>
          <p:nvPr/>
        </p:nvGrpSpPr>
        <p:grpSpPr>
          <a:xfrm>
            <a:off x="7170912" y="6210117"/>
            <a:ext cx="739815" cy="472581"/>
            <a:chOff x="8348943" y="5602796"/>
            <a:chExt cx="732225" cy="467733"/>
          </a:xfrm>
        </p:grpSpPr>
        <p:sp>
          <p:nvSpPr>
            <p:cNvPr id="44" name="Shape 44"/>
            <p:cNvSpPr/>
            <p:nvPr/>
          </p:nvSpPr>
          <p:spPr>
            <a:xfrm>
              <a:off x="8348943" y="5602796"/>
              <a:ext cx="732225" cy="4677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45" name="Shape 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348943" y="5649957"/>
              <a:ext cx="732055" cy="3732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Shape 46"/>
          <p:cNvGrpSpPr/>
          <p:nvPr/>
        </p:nvGrpSpPr>
        <p:grpSpPr>
          <a:xfrm>
            <a:off x="7939927" y="6210300"/>
            <a:ext cx="1135468" cy="464488"/>
            <a:chOff x="7792438" y="6217516"/>
            <a:chExt cx="1113013" cy="455303"/>
          </a:xfrm>
        </p:grpSpPr>
        <p:sp>
          <p:nvSpPr>
            <p:cNvPr id="47" name="Shape 47"/>
            <p:cNvSpPr/>
            <p:nvPr/>
          </p:nvSpPr>
          <p:spPr>
            <a:xfrm>
              <a:off x="7792438" y="6217516"/>
              <a:ext cx="1113013" cy="4553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48" name="Shape 4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92438" y="6222564"/>
              <a:ext cx="1111593" cy="4448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Shape 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039173" y="6198282"/>
            <a:ext cx="1077545" cy="49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5740" lvl="1" marL="803275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5748" lvl="2" marL="1538288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8750" lvl="3" marL="20637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7150" lvl="4" marL="2520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7150" lvl="5" marL="2978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57150" lvl="6" marL="34353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57150" lvl="7" marL="38925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57150" lvl="8" marL="4349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304800" y="1600200"/>
            <a:ext cx="41528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16534" lvl="1" marL="803275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7338" lvl="2" marL="15382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84150" lvl="3" marL="20637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9850" lvl="4" marL="2520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69850" lvl="5" marL="29781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69850" lvl="6" marL="34353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69850" lvl="7" marL="38925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69850" lvl="8" marL="43497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2" type="body"/>
          </p:nvPr>
        </p:nvSpPr>
        <p:spPr>
          <a:xfrm>
            <a:off x="4610100" y="1600200"/>
            <a:ext cx="4152899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16534" lvl="1" marL="803275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7338" lvl="2" marL="15382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84150" lvl="3" marL="20637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9850" lvl="4" marL="2520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69850" lvl="5" marL="29781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69850" lvl="6" marL="34353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69850" lvl="7" marL="38925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69850" lvl="8" marL="43497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2667000" y="0"/>
            <a:ext cx="64769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0" i="0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3812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132" lvl="2" marL="1538288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96850" lvl="3" marL="2063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2550" lvl="4" marL="2520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2550" lvl="5" marL="29781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82550" lvl="6" marL="34353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82550" lvl="7" marL="38925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82550" lvl="8" marL="4349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0" i="0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3812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132" lvl="2" marL="1538288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96850" lvl="3" marL="2063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2550" lvl="4" marL="2520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2550" lvl="5" marL="29781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82550" lvl="6" marL="34353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82550" lvl="7" marL="38925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82550" lvl="8" marL="4349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Comparis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2667000" y="0"/>
            <a:ext cx="64769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53511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0" i="0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3812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132" lvl="2" marL="1538288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96850" lvl="3" marL="2063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2550" lvl="4" marL="2520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2550" lvl="5" marL="29781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82550" lvl="6" marL="34353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82550" lvl="7" marL="38925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82550" lvl="8" marL="4349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3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3812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132" lvl="2" marL="1538288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96850" lvl="3" marL="2063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2550" lvl="4" marL="2520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2550" lvl="5" marL="29781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82550" lvl="6" marL="34353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82550" lvl="7" marL="38925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82550" lvl="8" marL="4349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2_Comparis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2667000" y="0"/>
            <a:ext cx="64769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457200" y="153511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Clr>
                <a:srgbClr val="0070C0"/>
              </a:buClr>
              <a:buFont typeface="Oswald"/>
              <a:buNone/>
              <a:defRPr b="0" i="0" sz="2800" u="none" cap="none" strike="noStrike">
                <a:solidFill>
                  <a:srgbClr val="0070C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Oswald"/>
              <a:buNone/>
              <a:defRPr b="1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2" type="body"/>
          </p:nvPr>
        </p:nvSpPr>
        <p:spPr>
          <a:xfrm>
            <a:off x="457200" y="2174875"/>
            <a:ext cx="8229600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2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3812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132" lvl="2" marL="1538288" marR="0" rtl="0" algn="l">
              <a:spcBef>
                <a:spcPts val="36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96850" lvl="3" marL="2063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2550" lvl="4" marL="2520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2550" lvl="5" marL="29781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82550" lvl="6" marL="34353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82550" lvl="7" marL="38925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82550" lvl="8" marL="43497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16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AndTwoObj">
  <p:cSld name="Title, Text, and 2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04800" y="1600200"/>
            <a:ext cx="42291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5740" lvl="1" marL="803275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5748" lvl="2" marL="1538288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8750" lvl="3" marL="20637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7150" lvl="4" marL="2520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7150" lvl="5" marL="2978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57150" lvl="6" marL="34353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57150" lvl="7" marL="38925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57150" lvl="8" marL="4349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686300" y="1600200"/>
            <a:ext cx="4229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5740" lvl="1" marL="803275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5748" lvl="2" marL="1538288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8750" lvl="3" marL="20637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7150" lvl="4" marL="2520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7150" lvl="5" marL="2978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57150" lvl="6" marL="34353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57150" lvl="7" marL="38925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57150" lvl="8" marL="4349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3" type="body"/>
          </p:nvPr>
        </p:nvSpPr>
        <p:spPr>
          <a:xfrm>
            <a:off x="4686300" y="4038600"/>
            <a:ext cx="4229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5740" lvl="1" marL="803275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5748" lvl="2" marL="1538288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8750" lvl="3" marL="20637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7150" lvl="4" marL="2520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7150" lvl="5" marL="2978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57150" lvl="6" marL="34353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57150" lvl="7" marL="38925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57150" lvl="8" marL="4349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22" Type="http://schemas.openxmlformats.org/officeDocument/2006/relationships/theme" Target="../theme/theme2.xml"/><Relationship Id="rId10" Type="http://schemas.openxmlformats.org/officeDocument/2006/relationships/image" Target="../media/image4.jpg"/><Relationship Id="rId21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" Type="http://schemas.openxmlformats.org/officeDocument/2006/relationships/image" Target="../media/image1.jpg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5" Type="http://schemas.openxmlformats.org/officeDocument/2006/relationships/slideLayout" Target="../slideLayouts/slideLayout3.xml"/><Relationship Id="rId14" Type="http://schemas.openxmlformats.org/officeDocument/2006/relationships/slideLayout" Target="../slideLayouts/slideLayout2.xml"/><Relationship Id="rId17" Type="http://schemas.openxmlformats.org/officeDocument/2006/relationships/slideLayout" Target="../slideLayouts/slideLayout5.xml"/><Relationship Id="rId16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19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8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8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ndleysupercell" id="10" name="Shape 10"/>
          <p:cNvPicPr preferRelativeResize="0"/>
          <p:nvPr/>
        </p:nvPicPr>
        <p:blipFill rotWithShape="1">
          <a:blip r:embed="rId1">
            <a:alphaModFix/>
          </a:blip>
          <a:srcRect b="14723" l="0" r="0" t="16195"/>
          <a:stretch/>
        </p:blipFill>
        <p:spPr>
          <a:xfrm>
            <a:off x="0" y="-3175"/>
            <a:ext cx="3112952" cy="1463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14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5740" lvl="1" marL="803275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5748" lvl="2" marL="1538288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58750" lvl="3" marL="20637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7150" lvl="4" marL="2520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7150" lvl="5" marL="2978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57150" lvl="6" marL="34353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57150" lvl="7" marL="38925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57150" lvl="8" marL="4349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pic>
        <p:nvPicPr>
          <p:cNvPr descr="shape_whitebluegreen" id="12" name="Shape 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14850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/>
          <p:nvPr/>
        </p:nvSpPr>
        <p:spPr>
          <a:xfrm>
            <a:off x="0" y="6481762"/>
            <a:ext cx="9144000" cy="37623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-25000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NOAA" id="15" name="Shape 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557" y="6513010"/>
            <a:ext cx="312867" cy="312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16" name="Shape 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5196" y="6513012"/>
            <a:ext cx="312993" cy="31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9389" y="6511358"/>
            <a:ext cx="299604" cy="301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MDL5" id="18" name="Shape 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1274" y="6508673"/>
            <a:ext cx="322755" cy="322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wswhite.tif" id="19" name="Shape 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37192" y="6511358"/>
            <a:ext cx="306206" cy="30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3059" y="6508673"/>
            <a:ext cx="284060" cy="31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9">
            <a:alphaModFix/>
          </a:blip>
          <a:srcRect b="10574" l="22013" r="22444" t="10787"/>
          <a:stretch/>
        </p:blipFill>
        <p:spPr>
          <a:xfrm>
            <a:off x="8076192" y="6508673"/>
            <a:ext cx="320810" cy="3166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/>
          <p:nvPr/>
        </p:nvSpPr>
        <p:spPr>
          <a:xfrm>
            <a:off x="8333678" y="6543062"/>
            <a:ext cx="810321" cy="302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  <a:p>
            <a:pPr indent="0" lvl="0" marL="0" marR="0" rtl="0" algn="l">
              <a:spcBef>
                <a:spcPts val="22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-807" y="6534798"/>
            <a:ext cx="3710447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1" lang="en-US" sz="11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VLab Forum (Sep 2017):  Hazard Services – PHI</a:t>
            </a: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77898" y="6541778"/>
            <a:ext cx="513832" cy="236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Shape 25"/>
          <p:cNvGrpSpPr/>
          <p:nvPr/>
        </p:nvGrpSpPr>
        <p:grpSpPr>
          <a:xfrm>
            <a:off x="4460903" y="6541779"/>
            <a:ext cx="370304" cy="236543"/>
            <a:chOff x="8348943" y="5602796"/>
            <a:chExt cx="732225" cy="467733"/>
          </a:xfrm>
        </p:grpSpPr>
        <p:sp>
          <p:nvSpPr>
            <p:cNvPr id="26" name="Shape 26"/>
            <p:cNvSpPr/>
            <p:nvPr/>
          </p:nvSpPr>
          <p:spPr>
            <a:xfrm>
              <a:off x="8348943" y="5602796"/>
              <a:ext cx="732225" cy="4677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27" name="Shape 2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348943" y="5649957"/>
              <a:ext cx="732055" cy="373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Shape 28"/>
          <p:cNvGrpSpPr/>
          <p:nvPr/>
        </p:nvGrpSpPr>
        <p:grpSpPr>
          <a:xfrm>
            <a:off x="4861368" y="6541779"/>
            <a:ext cx="578246" cy="236544"/>
            <a:chOff x="7792438" y="6217516"/>
            <a:chExt cx="1113013" cy="455303"/>
          </a:xfrm>
        </p:grpSpPr>
        <p:sp>
          <p:nvSpPr>
            <p:cNvPr id="29" name="Shape 29"/>
            <p:cNvSpPr/>
            <p:nvPr/>
          </p:nvSpPr>
          <p:spPr>
            <a:xfrm>
              <a:off x="7792438" y="6217516"/>
              <a:ext cx="1113013" cy="4553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0" name="Shape 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92438" y="6222564"/>
              <a:ext cx="1112614" cy="445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3"/>
    <p:sldLayoutId id="214748364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Relationship Id="rId5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7.jpg"/><Relationship Id="rId8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5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ctrTitle"/>
          </p:nvPr>
        </p:nvSpPr>
        <p:spPr>
          <a:xfrm>
            <a:off x="1704975" y="638175"/>
            <a:ext cx="7315200" cy="1676399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rIns="18287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	Hazard Services- Probabilistic Hazard Information (HS-PHI) </a:t>
            </a:r>
            <a:b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000" u="none" cap="none" strike="noStrik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VLAB FORUM (SEPTEMBER 2017)</a:t>
            </a:r>
          </a:p>
        </p:txBody>
      </p:sp>
      <p:sp>
        <p:nvSpPr>
          <p:cNvPr id="86" name="Shape 86"/>
          <p:cNvSpPr/>
          <p:nvPr/>
        </p:nvSpPr>
        <p:spPr>
          <a:xfrm>
            <a:off x="4554244" y="3011080"/>
            <a:ext cx="4437355" cy="2102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Greg Stumpf  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CIMMS / NWS-MDL, Norman, OK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Tracy L. Hansen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ESRL / GSD, Boulder, CO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With: </a:t>
            </a: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Alyssa Bates, Chris Golden, 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Yujun Guo, Joe James, Jim LaDue, </a:t>
            </a: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Chen Ling, Kevin Manross, Tiffany Meyer 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445" y="263796"/>
            <a:ext cx="2282181" cy="163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445" y="2021575"/>
            <a:ext cx="2282181" cy="1632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ipreview60-2.png" id="89" name="Shape 89"/>
          <p:cNvPicPr preferRelativeResize="0"/>
          <p:nvPr/>
        </p:nvPicPr>
        <p:blipFill rotWithShape="1">
          <a:blip r:embed="rId5">
            <a:alphaModFix/>
          </a:blip>
          <a:srcRect b="0" l="0" r="49970" t="0"/>
          <a:stretch/>
        </p:blipFill>
        <p:spPr>
          <a:xfrm>
            <a:off x="257444" y="3755500"/>
            <a:ext cx="4296799" cy="232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PHI in AWIPS2/Hazard Services (HS-PHI)</a:t>
            </a:r>
          </a:p>
        </p:txBody>
      </p:sp>
      <p:pic>
        <p:nvPicPr>
          <p:cNvPr descr="phipreview60-2.png" id="169" name="Shape 169"/>
          <p:cNvPicPr preferRelativeResize="0"/>
          <p:nvPr/>
        </p:nvPicPr>
        <p:blipFill rotWithShape="1">
          <a:blip r:embed="rId3">
            <a:alphaModFix/>
          </a:blip>
          <a:srcRect b="0" l="0" r="49970" t="0"/>
          <a:stretch/>
        </p:blipFill>
        <p:spPr>
          <a:xfrm>
            <a:off x="257443" y="1491694"/>
            <a:ext cx="8668131" cy="4693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PHI Output Grids in AWIPS2</a:t>
            </a:r>
          </a:p>
        </p:txBody>
      </p:sp>
      <p:pic>
        <p:nvPicPr>
          <p:cNvPr descr="TorSwath.gif"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97726"/>
            <a:ext cx="8821740" cy="421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HS-PHI HWT</a:t>
            </a:r>
            <a:b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Experiment Objectives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5732" y="1600200"/>
            <a:ext cx="5799666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Evaluate HS-PHI components and performance so that the software can be improved before operational implementation.</a:t>
            </a: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Factors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Measure forecaster workload using HS-PHI, including ease of use and graphical design.</a:t>
            </a: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Assess how forecasters adopt and evolve their current warning methodology into the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HS-PHI environment, including evaluating the human-machine mix with automated ProbSevere guidance.</a:t>
            </a: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Conceptology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Collect and analyze data on forecasters’ thoughts on the paradigm change from deterministic warning products to probabilistic hazard information.</a:t>
            </a:r>
          </a:p>
        </p:txBody>
      </p:sp>
      <p:pic>
        <p:nvPicPr>
          <p:cNvPr descr="thespavar-loop.gif"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97602"/>
            <a:ext cx="3087513" cy="2349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772354" y="4939716"/>
            <a:ext cx="1712327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aseline="-25000" i="1" lang="en-US" sz="1600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“Threats-In-Motion (TIM)”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HS-PHI 2017 HWT </a:t>
            </a:r>
            <a:b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Experiment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84671" y="1815156"/>
            <a:ext cx="4309775" cy="2062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 materials hosted by Virtual Lab Collaboration Services</a:t>
            </a:r>
          </a:p>
          <a:p>
            <a:pPr indent="-285750" lvl="0" marL="28575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Operations Weeks:</a:t>
            </a:r>
          </a:p>
          <a:p>
            <a:pPr indent="-296863" lvl="1" marL="512763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Shakedown:  20 – 24 Feb (1 forecaster)</a:t>
            </a:r>
          </a:p>
          <a:p>
            <a:pPr indent="-296863" lvl="1" marL="512763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1:  20 - 24 Mar (2 forecasters)</a:t>
            </a:r>
          </a:p>
          <a:p>
            <a:pPr indent="-296863" lvl="1" marL="512763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2:  3 – 7 Apr (2 forecasters)</a:t>
            </a:r>
          </a:p>
          <a:p>
            <a:pPr indent="-296863" lvl="1" marL="512763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3:  17 – 21 Apr (2 forecasters)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4666" y="4245078"/>
            <a:ext cx="1377951" cy="206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9876" y="4411787"/>
            <a:ext cx="2634758" cy="176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9564" y="4411785"/>
            <a:ext cx="2467745" cy="176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4446" y="1716147"/>
            <a:ext cx="4737648" cy="22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2017 Displaced Real-Time Scenarios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106532" y="1298348"/>
            <a:ext cx="6454065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09538" lvl="0" marL="10953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Isolated marginally severe storm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forecasters with basic concepts of PHI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Developing supercell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continued practice with PHI and object nudging.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Merging/splitting supercells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Dealing with many events in very close proximity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Quasi-Linear Convective System Tornadoes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Multiple-scale PHI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Low-Shear Summer Southeast Microbursts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Random slow motion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Upscale growth to squall line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Merging objects to larger objects	</a:t>
            </a:r>
          </a:p>
          <a:p>
            <a:pPr indent="-109538" lvl="0" marL="109538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supercells</a:t>
            </a:r>
          </a:p>
          <a:p>
            <a:pPr indent="-468313" lvl="2" marL="912813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study issues with cross-forecast  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 </a:t>
            </a:r>
            <a:r>
              <a:rPr b="1" i="0" lang="en-US" sz="1400" u="sng" cap="none" strike="noStrik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</a:p>
          <a:p>
            <a:pPr indent="-468313" lvl="1" marL="912813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b="38023" l="36951" r="19430" t="23953"/>
          <a:stretch/>
        </p:blipFill>
        <p:spPr>
          <a:xfrm>
            <a:off x="5200080" y="1286245"/>
            <a:ext cx="1910856" cy="92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300.png" id="201" name="Shape 201"/>
          <p:cNvPicPr preferRelativeResize="0"/>
          <p:nvPr/>
        </p:nvPicPr>
        <p:blipFill rotWithShape="1">
          <a:blip r:embed="rId4">
            <a:alphaModFix/>
          </a:blip>
          <a:srcRect b="40126" l="16420" r="8422" t="11926"/>
          <a:stretch/>
        </p:blipFill>
        <p:spPr>
          <a:xfrm>
            <a:off x="7288571" y="1752665"/>
            <a:ext cx="1666203" cy="9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>
            <a:alphaModFix/>
          </a:blip>
          <a:srcRect b="2633" l="0" r="415" t="0"/>
          <a:stretch/>
        </p:blipFill>
        <p:spPr>
          <a:xfrm>
            <a:off x="4079292" y="4268069"/>
            <a:ext cx="2364588" cy="136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6">
            <a:alphaModFix/>
          </a:blip>
          <a:srcRect b="34614" l="22875" r="63229" t="15264"/>
          <a:stretch/>
        </p:blipFill>
        <p:spPr>
          <a:xfrm>
            <a:off x="5442012" y="2487078"/>
            <a:ext cx="1669003" cy="16695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Shape 204"/>
          <p:cNvGrpSpPr/>
          <p:nvPr/>
        </p:nvGrpSpPr>
        <p:grpSpPr>
          <a:xfrm>
            <a:off x="6584996" y="4923659"/>
            <a:ext cx="2454716" cy="1415692"/>
            <a:chOff x="6292157" y="4528212"/>
            <a:chExt cx="2110597" cy="1202739"/>
          </a:xfrm>
        </p:grpSpPr>
        <p:pic>
          <p:nvPicPr>
            <p:cNvPr id="205" name="Shape 205"/>
            <p:cNvPicPr preferRelativeResize="0"/>
            <p:nvPr/>
          </p:nvPicPr>
          <p:blipFill rotWithShape="1">
            <a:blip r:embed="rId7">
              <a:alphaModFix/>
            </a:blip>
            <a:srcRect b="7653" l="6944" r="56510" t="18054"/>
            <a:stretch/>
          </p:blipFill>
          <p:spPr>
            <a:xfrm>
              <a:off x="6292157" y="4528212"/>
              <a:ext cx="2098074" cy="1202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Shape 206"/>
            <p:cNvSpPr txBox="1"/>
            <p:nvPr/>
          </p:nvSpPr>
          <p:spPr>
            <a:xfrm>
              <a:off x="6515528" y="5347669"/>
              <a:ext cx="750525" cy="29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-25000" lang="en-US" sz="2000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CWA 2</a:t>
              </a: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7652228" y="4574396"/>
              <a:ext cx="750525" cy="29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-25000" lang="en-US" sz="2000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CWA 1</a:t>
              </a:r>
            </a:p>
          </p:txBody>
        </p:sp>
      </p:grpSp>
      <p:cxnSp>
        <p:nvCxnSpPr>
          <p:cNvPr id="208" name="Shape 208"/>
          <p:cNvCxnSpPr/>
          <p:nvPr/>
        </p:nvCxnSpPr>
        <p:spPr>
          <a:xfrm>
            <a:off x="3684232" y="1447059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209" name="Shape 209"/>
          <p:cNvCxnSpPr/>
          <p:nvPr/>
        </p:nvCxnSpPr>
        <p:spPr>
          <a:xfrm flipH="1" rot="10800000">
            <a:off x="2851210" y="1928335"/>
            <a:ext cx="2348869" cy="175673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0" name="Shape 210"/>
          <p:cNvCxnSpPr/>
          <p:nvPr/>
        </p:nvCxnSpPr>
        <p:spPr>
          <a:xfrm flipH="1" rot="10800000">
            <a:off x="3409025" y="2260699"/>
            <a:ext cx="3872207" cy="397488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1" name="Shape 211"/>
          <p:cNvCxnSpPr/>
          <p:nvPr/>
        </p:nvCxnSpPr>
        <p:spPr>
          <a:xfrm flipH="1" rot="10800000">
            <a:off x="4705164" y="3287141"/>
            <a:ext cx="728331" cy="38122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2" name="Shape 212"/>
          <p:cNvCxnSpPr/>
          <p:nvPr/>
        </p:nvCxnSpPr>
        <p:spPr>
          <a:xfrm flipH="1" rot="10800000">
            <a:off x="2851210" y="4201575"/>
            <a:ext cx="4430021" cy="0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3" name="Shape 213"/>
          <p:cNvCxnSpPr/>
          <p:nvPr/>
        </p:nvCxnSpPr>
        <p:spPr>
          <a:xfrm>
            <a:off x="3320067" y="4564253"/>
            <a:ext cx="759225" cy="229689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4" name="Shape 214"/>
          <p:cNvCxnSpPr/>
          <p:nvPr/>
        </p:nvCxnSpPr>
        <p:spPr>
          <a:xfrm>
            <a:off x="2713241" y="5773360"/>
            <a:ext cx="3871755" cy="114845"/>
          </a:xfrm>
          <a:prstGeom prst="straightConnector1">
            <a:avLst/>
          </a:prstGeom>
          <a:noFill/>
          <a:ln cap="flat" cmpd="sng" w="19050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5" name="Shape 215"/>
          <p:cNvCxnSpPr/>
          <p:nvPr/>
        </p:nvCxnSpPr>
        <p:spPr>
          <a:xfrm>
            <a:off x="3699680" y="1467236"/>
            <a:ext cx="1500398" cy="130745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med" w="med" type="none"/>
            <a:tailEnd len="lg" w="lg" type="stealth"/>
          </a:ln>
        </p:spPr>
      </p:cxnSp>
      <p:pic>
        <p:nvPicPr>
          <p:cNvPr id="216" name="Shape 216"/>
          <p:cNvPicPr preferRelativeResize="0"/>
          <p:nvPr/>
        </p:nvPicPr>
        <p:blipFill rotWithShape="1">
          <a:blip r:embed="rId8">
            <a:alphaModFix/>
          </a:blip>
          <a:srcRect b="11270" l="36784" r="26433" t="42733"/>
          <a:stretch/>
        </p:blipFill>
        <p:spPr>
          <a:xfrm>
            <a:off x="7288571" y="2892675"/>
            <a:ext cx="1760779" cy="1665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Human Factors </a:t>
            </a:r>
            <a:b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304800" y="1464736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Pre-operations survey</a:t>
            </a:r>
          </a:p>
          <a:p>
            <a:pPr indent="-4572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probability thresholds, ProbSevere use, WFO warning team composition, forecasters’ ideas for warning improvement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video of forecasters, desktops, and group discussions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Discussions during events with meteorologists, developers, trainers, and human factors scientists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Post-event survey/discussion (60 minutes each)</a:t>
            </a:r>
          </a:p>
          <a:p>
            <a:pPr indent="-457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Task Load Index (TLX) Mental Workload Survey</a:t>
            </a:r>
          </a:p>
          <a:p>
            <a:pPr indent="-460375" lvl="2" marL="1374775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Mental Demand, Physical Demand, Temporal Demand, 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Performance, Effort, Frustration</a:t>
            </a:r>
          </a:p>
          <a:p>
            <a:pPr indent="-457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Confidence Survey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End-of-Week Discussion (Friday)</a:t>
            </a:r>
          </a:p>
          <a:p>
            <a:pPr indent="-457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Post-Study Usability Survey</a:t>
            </a:r>
          </a:p>
          <a:p>
            <a:pPr indent="-457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Interview touching on the four main objectives</a:t>
            </a:r>
          </a:p>
          <a:p>
            <a:pPr indent="-460375" lvl="2" marL="1374775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Technology, Human Factors, Methodology, Conceptology</a:t>
            </a: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9678" y="3933494"/>
            <a:ext cx="2613504" cy="174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2751665" y="84667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Forecaster contributions</a:t>
            </a: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304798" y="1600200"/>
            <a:ext cx="5705382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Visiting forecasters provided suggestions to improve the software.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suggestions are triaged to determine if they can be:</a:t>
            </a:r>
          </a:p>
          <a:p>
            <a:pPr indent="-4572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Incorporated into HS-PHI directly</a:t>
            </a:r>
          </a:p>
          <a:p>
            <a:pPr indent="-4572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Incorporated into both the PHI Prototype and HS-PHI</a:t>
            </a:r>
          </a:p>
          <a:p>
            <a:pPr indent="-4572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 proof-of-concept testing in the PHI Prototype first.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Forecasters helping to formulate operational best practices – WDTD integration.</a:t>
            </a:r>
          </a:p>
          <a:p>
            <a:pPr indent="-4572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111125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1617" y="2627050"/>
            <a:ext cx="1790569" cy="119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9625" y="1230295"/>
            <a:ext cx="1776452" cy="118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0078" y="4080028"/>
            <a:ext cx="2869557" cy="1915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Arial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2 Preliminary Findings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systematic software releases and virtual functional testing resulted in better progress and more stable platform than in Year 1.</a:t>
            </a:r>
          </a:p>
          <a:p>
            <a:pPr indent="-4857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Forecasters completed all required scenarios without major software interruptions.</a:t>
            </a: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Cross-WFO collaboration and object handoff will require significant analysis</a:t>
            </a:r>
          </a:p>
          <a:p>
            <a:pPr indent="-4857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OAR Office of Weather and Air Quality (OWAQ) HWT Proposal not accepted – will pursue other means of funding.</a:t>
            </a: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 performance issues continue to impact the forecaster       experience and need to be addressed.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3 Development – Finish 2015 Prototype Capabilities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0" y="1318125"/>
            <a:ext cx="5105399" cy="5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159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 performance issues and stability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Hazard Services Registry implementation results in slow-downs</a:t>
            </a:r>
          </a:p>
          <a:p>
            <a:pPr indent="-228600" lvl="2" marL="685800" marR="0" rtl="0" algn="l">
              <a:spcBef>
                <a:spcPts val="440"/>
              </a:spcBef>
              <a:spcAft>
                <a:spcPts val="0"/>
              </a:spcAft>
              <a:buClr>
                <a:srgbClr val="3366FF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to incorporate the latest improvements</a:t>
            </a:r>
          </a:p>
          <a:p>
            <a:pPr indent="-228600" lvl="2" marL="685800" marR="0" rtl="0" algn="l">
              <a:spcBef>
                <a:spcPts val="440"/>
              </a:spcBef>
              <a:spcAft>
                <a:spcPts val="0"/>
              </a:spcAft>
              <a:buClr>
                <a:srgbClr val="3366FF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necessary, explore alternative solutions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Buffering of commands for quicker responsiveness</a:t>
            </a:r>
          </a:p>
          <a:p>
            <a:pPr indent="-228600" lvl="2" marL="685800" marR="0" rtl="0" algn="l">
              <a:spcBef>
                <a:spcPts val="440"/>
              </a:spcBef>
              <a:spcAft>
                <a:spcPts val="0"/>
              </a:spcAft>
              <a:buClr>
                <a:srgbClr val="3366FF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 requires intense user interaction with 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hazard objects which warrants performance 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 and optimization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robust error handling</a:t>
            </a:r>
          </a:p>
          <a:p>
            <a:pPr indent="-215900" lvl="0" marL="228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 to refine functionality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Ownership of hazard objects and locking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Redraw polygon</a:t>
            </a:r>
          </a:p>
          <a:p>
            <a:pPr indent="-228600" lvl="1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35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Respond to user interface suggestions from forecasters</a:t>
            </a: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2895600"/>
            <a:ext cx="4655731" cy="162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Arial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3 Development – New Functionality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04800" y="1600200"/>
            <a:ext cx="459961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development of new functionality, including new items IDed by HS-PHI HWT tests, and those vetted by the PHI Prototype in 2016-2017.</a:t>
            </a:r>
            <a:b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Candidates at the top of the list are:</a:t>
            </a:r>
          </a:p>
          <a:p>
            <a:pPr indent="-473075" lvl="1" marL="12604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Lightning PHI</a:t>
            </a:r>
          </a:p>
          <a:p>
            <a:pPr indent="-473075" lvl="1" marL="12604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Warning product output (with VTEC, etc.)</a:t>
            </a:r>
          </a:p>
          <a:p>
            <a:pPr indent="-473075" lvl="1" marL="12604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Deterministic Threats-In-Motion (TIM) polygons</a:t>
            </a:r>
          </a:p>
          <a:p>
            <a:pPr indent="-473075" lvl="1" marL="12604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Storm Longevity</a:t>
            </a: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73075" lvl="1" marL="12604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598" y="1844050"/>
            <a:ext cx="3698446" cy="1739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rn-all_tim-45sd-loop.gif" id="253" name="Shape 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9571" y="4055191"/>
            <a:ext cx="4212237" cy="2119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USWRP Grant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Composition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Process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Hazardous Weather Testbed Experiment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Preliminary Findings</a:t>
            </a:r>
          </a:p>
          <a:p>
            <a:pPr indent="-457200" lvl="0" marL="457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Looking ahead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3 Timeline</a:t>
            </a:r>
          </a:p>
        </p:txBody>
      </p:sp>
      <p:cxnSp>
        <p:nvCxnSpPr>
          <p:cNvPr id="259" name="Shape 259"/>
          <p:cNvCxnSpPr/>
          <p:nvPr/>
        </p:nvCxnSpPr>
        <p:spPr>
          <a:xfrm flipH="1" rot="10800000">
            <a:off x="137750" y="1928375"/>
            <a:ext cx="8914499" cy="19799"/>
          </a:xfrm>
          <a:prstGeom prst="straightConnector1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Shape 260"/>
          <p:cNvCxnSpPr/>
          <p:nvPr/>
        </p:nvCxnSpPr>
        <p:spPr>
          <a:xfrm>
            <a:off x="130850" y="1718000"/>
            <a:ext cx="0" cy="403499"/>
          </a:xfrm>
          <a:prstGeom prst="straightConnector1">
            <a:avLst/>
          </a:prstGeom>
          <a:noFill/>
          <a:ln cap="flat" cmpd="sng" w="7620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Shape 261"/>
          <p:cNvCxnSpPr/>
          <p:nvPr/>
        </p:nvCxnSpPr>
        <p:spPr>
          <a:xfrm>
            <a:off x="9044450" y="1718000"/>
            <a:ext cx="0" cy="403499"/>
          </a:xfrm>
          <a:prstGeom prst="straightConnector1">
            <a:avLst/>
          </a:prstGeom>
          <a:noFill/>
          <a:ln cap="flat" cmpd="sng" w="7620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Shape 262"/>
          <p:cNvSpPr/>
          <p:nvPr/>
        </p:nvSpPr>
        <p:spPr>
          <a:xfrm>
            <a:off x="8166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</a:t>
            </a:r>
          </a:p>
        </p:txBody>
      </p:sp>
      <p:sp>
        <p:nvSpPr>
          <p:cNvPr id="263" name="Shape 263"/>
          <p:cNvSpPr/>
          <p:nvPr/>
        </p:nvSpPr>
        <p:spPr>
          <a:xfrm>
            <a:off x="15024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July</a:t>
            </a:r>
          </a:p>
        </p:txBody>
      </p:sp>
      <p:sp>
        <p:nvSpPr>
          <p:cNvPr id="264" name="Shape 264"/>
          <p:cNvSpPr/>
          <p:nvPr/>
        </p:nvSpPr>
        <p:spPr>
          <a:xfrm>
            <a:off x="21882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</a:t>
            </a:r>
          </a:p>
        </p:txBody>
      </p:sp>
      <p:sp>
        <p:nvSpPr>
          <p:cNvPr id="265" name="Shape 265"/>
          <p:cNvSpPr/>
          <p:nvPr/>
        </p:nvSpPr>
        <p:spPr>
          <a:xfrm>
            <a:off x="28740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</a:t>
            </a:r>
          </a:p>
        </p:txBody>
      </p:sp>
      <p:sp>
        <p:nvSpPr>
          <p:cNvPr id="266" name="Shape 266"/>
          <p:cNvSpPr/>
          <p:nvPr/>
        </p:nvSpPr>
        <p:spPr>
          <a:xfrm>
            <a:off x="35598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</a:t>
            </a:r>
          </a:p>
        </p:txBody>
      </p:sp>
      <p:sp>
        <p:nvSpPr>
          <p:cNvPr id="267" name="Shape 267"/>
          <p:cNvSpPr/>
          <p:nvPr/>
        </p:nvSpPr>
        <p:spPr>
          <a:xfrm>
            <a:off x="42456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</a:p>
        </p:txBody>
      </p:sp>
      <p:sp>
        <p:nvSpPr>
          <p:cNvPr id="268" name="Shape 268"/>
          <p:cNvSpPr/>
          <p:nvPr/>
        </p:nvSpPr>
        <p:spPr>
          <a:xfrm>
            <a:off x="49314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</a:t>
            </a:r>
          </a:p>
        </p:txBody>
      </p:sp>
      <p:sp>
        <p:nvSpPr>
          <p:cNvPr id="269" name="Shape 269"/>
          <p:cNvSpPr/>
          <p:nvPr/>
        </p:nvSpPr>
        <p:spPr>
          <a:xfrm>
            <a:off x="56172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</a:t>
            </a:r>
          </a:p>
        </p:txBody>
      </p:sp>
      <p:sp>
        <p:nvSpPr>
          <p:cNvPr id="270" name="Shape 270"/>
          <p:cNvSpPr/>
          <p:nvPr/>
        </p:nvSpPr>
        <p:spPr>
          <a:xfrm>
            <a:off x="63030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</a:t>
            </a:r>
          </a:p>
        </p:txBody>
      </p:sp>
      <p:sp>
        <p:nvSpPr>
          <p:cNvPr id="271" name="Shape 271"/>
          <p:cNvSpPr/>
          <p:nvPr/>
        </p:nvSpPr>
        <p:spPr>
          <a:xfrm>
            <a:off x="69888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</a:t>
            </a:r>
          </a:p>
        </p:txBody>
      </p:sp>
      <p:sp>
        <p:nvSpPr>
          <p:cNvPr id="272" name="Shape 272"/>
          <p:cNvSpPr/>
          <p:nvPr/>
        </p:nvSpPr>
        <p:spPr>
          <a:xfrm>
            <a:off x="76746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</a:t>
            </a:r>
          </a:p>
        </p:txBody>
      </p:sp>
      <p:sp>
        <p:nvSpPr>
          <p:cNvPr id="273" name="Shape 273"/>
          <p:cNvSpPr/>
          <p:nvPr/>
        </p:nvSpPr>
        <p:spPr>
          <a:xfrm>
            <a:off x="83604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</a:p>
        </p:txBody>
      </p:sp>
      <p:sp>
        <p:nvSpPr>
          <p:cNvPr id="274" name="Shape 274"/>
          <p:cNvSpPr/>
          <p:nvPr/>
        </p:nvSpPr>
        <p:spPr>
          <a:xfrm>
            <a:off x="130850" y="1556900"/>
            <a:ext cx="684000" cy="3245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</a:p>
        </p:txBody>
      </p:sp>
      <p:sp>
        <p:nvSpPr>
          <p:cNvPr id="275" name="Shape 275"/>
          <p:cNvSpPr/>
          <p:nvPr/>
        </p:nvSpPr>
        <p:spPr>
          <a:xfrm>
            <a:off x="157425" y="2159850"/>
            <a:ext cx="738000" cy="6576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 to NWS</a:t>
            </a:r>
          </a:p>
        </p:txBody>
      </p:sp>
      <p:sp>
        <p:nvSpPr>
          <p:cNvPr id="276" name="Shape 276"/>
          <p:cNvSpPr/>
          <p:nvPr/>
        </p:nvSpPr>
        <p:spPr>
          <a:xfrm>
            <a:off x="157425" y="2842675"/>
            <a:ext cx="779700" cy="8067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Year 3 Tasking</a:t>
            </a:r>
          </a:p>
        </p:txBody>
      </p:sp>
      <p:sp>
        <p:nvSpPr>
          <p:cNvPr id="277" name="Shape 277"/>
          <p:cNvSpPr/>
          <p:nvPr/>
        </p:nvSpPr>
        <p:spPr>
          <a:xfrm>
            <a:off x="937125" y="2845650"/>
            <a:ext cx="912599" cy="8067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 full GSD Test Platform</a:t>
            </a:r>
          </a:p>
        </p:txBody>
      </p:sp>
      <p:sp>
        <p:nvSpPr>
          <p:cNvPr id="278" name="Shape 278"/>
          <p:cNvSpPr/>
          <p:nvPr/>
        </p:nvSpPr>
        <p:spPr>
          <a:xfrm>
            <a:off x="937125" y="3619450"/>
            <a:ext cx="1030800" cy="8067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Set of Functional Tests</a:t>
            </a:r>
          </a:p>
        </p:txBody>
      </p:sp>
      <p:sp>
        <p:nvSpPr>
          <p:cNvPr id="279" name="Shape 279"/>
          <p:cNvSpPr/>
          <p:nvPr/>
        </p:nvSpPr>
        <p:spPr>
          <a:xfrm>
            <a:off x="957387" y="6000350"/>
            <a:ext cx="7947900" cy="324599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Bi-weekly Collaboration calls with WPC / SPC</a:t>
            </a:r>
          </a:p>
        </p:txBody>
      </p:sp>
      <p:sp>
        <p:nvSpPr>
          <p:cNvPr id="280" name="Shape 280"/>
          <p:cNvSpPr/>
          <p:nvPr/>
        </p:nvSpPr>
        <p:spPr>
          <a:xfrm>
            <a:off x="2537900" y="2845650"/>
            <a:ext cx="844199" cy="778499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Code Sprint in Boulder</a:t>
            </a:r>
          </a:p>
        </p:txBody>
      </p:sp>
      <p:sp>
        <p:nvSpPr>
          <p:cNvPr id="281" name="Shape 281"/>
          <p:cNvSpPr/>
          <p:nvPr/>
        </p:nvSpPr>
        <p:spPr>
          <a:xfrm>
            <a:off x="185086" y="5272250"/>
            <a:ext cx="8170200" cy="324599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Continual Design, Development, and Testing -- Details TBD</a:t>
            </a:r>
          </a:p>
        </p:txBody>
      </p:sp>
      <p:sp>
        <p:nvSpPr>
          <p:cNvPr id="282" name="Shape 282"/>
          <p:cNvSpPr/>
          <p:nvPr/>
        </p:nvSpPr>
        <p:spPr>
          <a:xfrm>
            <a:off x="2842125" y="4445850"/>
            <a:ext cx="1030800" cy="8067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Proposals for Year 4+ funding</a:t>
            </a:r>
          </a:p>
        </p:txBody>
      </p:sp>
      <p:sp>
        <p:nvSpPr>
          <p:cNvPr id="283" name="Shape 283"/>
          <p:cNvSpPr/>
          <p:nvPr/>
        </p:nvSpPr>
        <p:spPr>
          <a:xfrm>
            <a:off x="7011600" y="3619450"/>
            <a:ext cx="1316099" cy="806700"/>
          </a:xfrm>
          <a:prstGeom prst="rect">
            <a:avLst/>
          </a:prstGeom>
          <a:solidFill>
            <a:srgbClr val="D9D2E9"/>
          </a:solidFill>
          <a:ln cap="flat" cmpd="sng" w="38100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HWT</a:t>
            </a:r>
          </a:p>
        </p:txBody>
      </p:sp>
      <p:sp>
        <p:nvSpPr>
          <p:cNvPr id="284" name="Shape 284"/>
          <p:cNvSpPr/>
          <p:nvPr/>
        </p:nvSpPr>
        <p:spPr>
          <a:xfrm>
            <a:off x="7789061" y="5596850"/>
            <a:ext cx="1117500" cy="403499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 to RL6</a:t>
            </a:r>
          </a:p>
        </p:txBody>
      </p:sp>
      <p:sp>
        <p:nvSpPr>
          <p:cNvPr id="285" name="Shape 285"/>
          <p:cNvSpPr/>
          <p:nvPr/>
        </p:nvSpPr>
        <p:spPr>
          <a:xfrm>
            <a:off x="2842125" y="3619450"/>
            <a:ext cx="1030800" cy="806700"/>
          </a:xfrm>
          <a:prstGeom prst="rect">
            <a:avLst/>
          </a:prstGeom>
          <a:solidFill>
            <a:srgbClr val="D9D2E9"/>
          </a:solidFill>
          <a:ln cap="flat" cmpd="sng" w="2857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baseline="-25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Set of Functional Tests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Path to operations</a:t>
            </a:r>
            <a:b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after the USWRP:  Year 4+</a:t>
            </a:r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304800" y="1481669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JTTI Proposal pending (software to RL7)</a:t>
            </a:r>
          </a:p>
          <a:p>
            <a:pPr indent="-460375" lvl="1" marL="1260475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development of 2016-2017 Prototype functionality</a:t>
            </a:r>
          </a:p>
          <a:p>
            <a:pPr indent="-460375" lvl="1" marL="1260475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HWT spring experiments to include users (EMs, etc.)</a:t>
            </a:r>
          </a:p>
          <a:p>
            <a:pPr indent="-460375" lvl="1" marL="1260475" marR="0" rtl="0" algn="l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 of new science as developed in companion JTTI proposal:</a:t>
            </a:r>
          </a:p>
          <a:p>
            <a:pPr indent="-458788" lvl="2" marL="19954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plume model</a:t>
            </a:r>
          </a:p>
          <a:p>
            <a:pPr indent="-458788" lvl="2" marL="19954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storm object ID and tracking model</a:t>
            </a:r>
          </a:p>
          <a:p>
            <a:pPr indent="-458788" lvl="2" marL="19954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Improved probabilistic guidance</a:t>
            </a:r>
          </a:p>
          <a:p>
            <a:pPr indent="-458788" lvl="2" marL="1995488" marR="0" rtl="0" algn="l">
              <a:spcBef>
                <a:spcPts val="40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products informed by PHI Prototype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Policy and paradigm shift to make FACETs operational</a:t>
            </a:r>
          </a:p>
          <a:p>
            <a:pPr indent="-460375" lvl="1" marL="1260475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BACKGROUND:</a:t>
            </a:r>
            <a:b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FACETs and PHI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Forecasting A Continuum of Environmental Threats</a:t>
            </a:r>
          </a:p>
          <a:p>
            <a:pPr indent="-4603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next-generation severe weather watch and warning framework that is modern, flexible, and designed to communicate clear and simple hazardous weather information to serve the public.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Hazard Information (PHI)</a:t>
            </a:r>
          </a:p>
          <a:p>
            <a:pPr indent="-4603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Rapidly-updating probabilistic hazard grids.  </a:t>
            </a:r>
          </a:p>
          <a:p>
            <a:pPr indent="-4603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 can be used to provide custom user-specific products that can be tailored to adapt to a variety of needs – for example, providing longer lead times, at lower confidence, for more vulnerable populations with a lower tolerance for risk.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x="0" y="3191740"/>
            <a:ext cx="4527845" cy="975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Legacy products (warnings/watches) result from pre-determined thresholds applied to binary decision-making.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indsor_CO_Probs2.jpeg" id="107" name="Shape 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230" y="2128948"/>
            <a:ext cx="4475138" cy="371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4645582" y="1294217"/>
            <a:ext cx="4498417" cy="83472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t/>
            </a:r>
            <a:endParaRPr b="1" baseline="-25000" i="0" sz="16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482668" y="211137"/>
            <a:ext cx="8528170" cy="771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Adaptive warnings from PHI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0" y="2194300"/>
            <a:ext cx="4527845" cy="1014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Hazard Information (PHI): forecasters convey threat probability on grids using a new threat management tool.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0" y="4206992"/>
            <a:ext cx="4527845" cy="116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Opens the door for new products and services – such as low-probability longer lead time warnings for high risk users who have greater tolerance to high false alarm ratios.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0" y="1448308"/>
            <a:ext cx="4527845" cy="811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 from product-centric to information-centric paradigm: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5107516" y="1294217"/>
            <a:ext cx="3531736" cy="785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1" baseline="-25000" i="0" lang="en-US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30-Minute Threat:  Tornado Probability</a:t>
            </a:r>
          </a:p>
          <a:p>
            <a:pPr indent="-342900" lvl="0" marL="3429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1" baseline="-25000" i="0" lang="en-US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Valid 11:00 a.m. - 11:30 a.m. MDT</a:t>
            </a:r>
          </a:p>
          <a:p>
            <a:pPr indent="-342900" lvl="0" marL="3429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1" baseline="-25000" i="0" lang="en-US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Last updated: 6 minutes ago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4" name="Shape 114"/>
          <p:cNvGrpSpPr/>
          <p:nvPr/>
        </p:nvGrpSpPr>
        <p:grpSpPr>
          <a:xfrm>
            <a:off x="6355130" y="2385219"/>
            <a:ext cx="2254199" cy="3190607"/>
            <a:chOff x="6355130" y="2385219"/>
            <a:chExt cx="2254199" cy="3190607"/>
          </a:xfrm>
        </p:grpSpPr>
        <p:grpSp>
          <p:nvGrpSpPr>
            <p:cNvPr id="115" name="Shape 115"/>
            <p:cNvGrpSpPr/>
            <p:nvPr/>
          </p:nvGrpSpPr>
          <p:grpSpPr>
            <a:xfrm>
              <a:off x="6355130" y="2400214"/>
              <a:ext cx="2254199" cy="3175613"/>
              <a:chOff x="6355130" y="2865432"/>
              <a:chExt cx="2254199" cy="3175613"/>
            </a:xfrm>
          </p:grpSpPr>
          <p:grpSp>
            <p:nvGrpSpPr>
              <p:cNvPr id="116" name="Shape 116"/>
              <p:cNvGrpSpPr/>
              <p:nvPr/>
            </p:nvGrpSpPr>
            <p:grpSpPr>
              <a:xfrm>
                <a:off x="6816900" y="2865432"/>
                <a:ext cx="1792429" cy="1460535"/>
                <a:chOff x="6816900" y="2865432"/>
                <a:chExt cx="1792429" cy="1460535"/>
              </a:xfrm>
            </p:grpSpPr>
            <p:sp>
              <p:nvSpPr>
                <p:cNvPr id="117" name="Shape 117"/>
                <p:cNvSpPr/>
                <p:nvPr/>
              </p:nvSpPr>
              <p:spPr>
                <a:xfrm rot="8749317">
                  <a:off x="6758635" y="3705132"/>
                  <a:ext cx="1442511" cy="23604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FF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Font typeface="Oswald"/>
                    <a:buNone/>
                  </a:pPr>
                  <a:r>
                    <a:t/>
                  </a:r>
                  <a:endParaRPr b="0" i="0" sz="2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18" name="Shape 118"/>
                <p:cNvSpPr txBox="1"/>
                <p:nvPr/>
              </p:nvSpPr>
              <p:spPr>
                <a:xfrm>
                  <a:off x="7412853" y="2865432"/>
                  <a:ext cx="1196476" cy="276998"/>
                </a:xfrm>
                <a:prstGeom prst="rect">
                  <a:avLst/>
                </a:prstGeom>
                <a:solidFill>
                  <a:srgbClr val="FFFF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-25000" i="1" sz="1800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  <p:sp>
            <p:nvSpPr>
              <p:cNvPr id="119" name="Shape 119"/>
              <p:cNvSpPr/>
              <p:nvPr/>
            </p:nvSpPr>
            <p:spPr>
              <a:xfrm rot="4175081">
                <a:off x="5799524" y="4510821"/>
                <a:ext cx="2486014" cy="541645"/>
              </a:xfrm>
              <a:prstGeom prst="ellipse">
                <a:avLst/>
              </a:prstGeom>
              <a:noFill/>
              <a:ln cap="flat" cmpd="sng" w="28575">
                <a:solidFill>
                  <a:srgbClr val="FF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0799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Oswald"/>
                  <a:buNone/>
                </a:pPr>
                <a:r>
                  <a:t/>
                </a:r>
                <a:endParaRPr b="0" i="0" sz="2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20" name="Shape 120"/>
            <p:cNvSpPr txBox="1"/>
            <p:nvPr/>
          </p:nvSpPr>
          <p:spPr>
            <a:xfrm>
              <a:off x="7534038" y="2385219"/>
              <a:ext cx="953209" cy="235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aseline="-25000" i="1" lang="en-US"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Proximity Alert</a:t>
              </a:r>
            </a:p>
          </p:txBody>
        </p:sp>
      </p:grpSp>
      <p:grpSp>
        <p:nvGrpSpPr>
          <p:cNvPr id="121" name="Shape 121"/>
          <p:cNvGrpSpPr/>
          <p:nvPr/>
        </p:nvGrpSpPr>
        <p:grpSpPr>
          <a:xfrm>
            <a:off x="5229451" y="4256562"/>
            <a:ext cx="2426575" cy="1583805"/>
            <a:chOff x="5229451" y="4256562"/>
            <a:chExt cx="2426575" cy="1583805"/>
          </a:xfrm>
        </p:grpSpPr>
        <p:grpSp>
          <p:nvGrpSpPr>
            <p:cNvPr id="122" name="Shape 122"/>
            <p:cNvGrpSpPr/>
            <p:nvPr/>
          </p:nvGrpSpPr>
          <p:grpSpPr>
            <a:xfrm>
              <a:off x="5274908" y="4256562"/>
              <a:ext cx="2381118" cy="1583805"/>
              <a:chOff x="5274908" y="4721780"/>
              <a:chExt cx="2381118" cy="1583805"/>
            </a:xfrm>
          </p:grpSpPr>
          <p:grpSp>
            <p:nvGrpSpPr>
              <p:cNvPr id="123" name="Shape 123"/>
              <p:cNvGrpSpPr/>
              <p:nvPr/>
            </p:nvGrpSpPr>
            <p:grpSpPr>
              <a:xfrm>
                <a:off x="5274908" y="5130349"/>
                <a:ext cx="1985372" cy="1175236"/>
                <a:chOff x="5274908" y="5130349"/>
                <a:chExt cx="1985372" cy="1175236"/>
              </a:xfrm>
            </p:grpSpPr>
            <p:sp>
              <p:nvSpPr>
                <p:cNvPr id="124" name="Shape 124"/>
                <p:cNvSpPr/>
                <p:nvPr/>
              </p:nvSpPr>
              <p:spPr>
                <a:xfrm rot="-2195652">
                  <a:off x="5676875" y="5618566"/>
                  <a:ext cx="1697224" cy="179356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Font typeface="Oswald"/>
                    <a:buNone/>
                  </a:pPr>
                  <a:r>
                    <a:t/>
                  </a:r>
                  <a:endParaRPr b="0" i="0" sz="2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25" name="Shape 125"/>
                <p:cNvSpPr txBox="1"/>
                <p:nvPr/>
              </p:nvSpPr>
              <p:spPr>
                <a:xfrm>
                  <a:off x="5274908" y="6008069"/>
                  <a:ext cx="1080222" cy="297516"/>
                </a:xfrm>
                <a:prstGeom prst="rect">
                  <a:avLst/>
                </a:prstGeom>
                <a:solidFill>
                  <a:srgbClr val="FF00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t" bIns="45700" lIns="91425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-25000" i="1" sz="20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  <p:sp>
            <p:nvSpPr>
              <p:cNvPr id="126" name="Shape 126"/>
              <p:cNvSpPr/>
              <p:nvPr/>
            </p:nvSpPr>
            <p:spPr>
              <a:xfrm rot="4175081">
                <a:off x="6642111" y="5175559"/>
                <a:ext cx="1235896" cy="385009"/>
              </a:xfrm>
              <a:prstGeom prst="ellipse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0799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Oswald"/>
                  <a:buNone/>
                </a:pPr>
                <a:r>
                  <a:t/>
                </a:r>
                <a:endParaRPr b="0" i="0" sz="2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27" name="Shape 127"/>
            <p:cNvSpPr txBox="1"/>
            <p:nvPr/>
          </p:nvSpPr>
          <p:spPr>
            <a:xfrm>
              <a:off x="5229451" y="5525214"/>
              <a:ext cx="1151276" cy="235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-25000" i="1" lang="en-US" sz="14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Legacy Warning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PHI Evaluation History </a:t>
            </a:r>
            <a:b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in the Hazardous Weather Testbed (HWT)</a:t>
            </a:r>
          </a:p>
        </p:txBody>
      </p:sp>
      <p:pic>
        <p:nvPicPr>
          <p:cNvPr descr="w2image-warnings_ProbGrid-20080422-015556-1" id="133" name="Shape 133"/>
          <p:cNvPicPr preferRelativeResize="0"/>
          <p:nvPr/>
        </p:nvPicPr>
        <p:blipFill rotWithShape="1">
          <a:blip r:embed="rId3">
            <a:alphaModFix/>
          </a:blip>
          <a:srcRect b="0" l="0" r="65267" t="0"/>
          <a:stretch/>
        </p:blipFill>
        <p:spPr>
          <a:xfrm>
            <a:off x="4731798" y="1594133"/>
            <a:ext cx="1346014" cy="133118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53267" y="1398817"/>
            <a:ext cx="4666693" cy="1670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 Tool Evolution:</a:t>
            </a:r>
          </a:p>
          <a:p>
            <a:pPr indent="-230188" lvl="0" marL="230188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NSSL PHI prototype tests using Warning Decision Support System II (WDSSII), tested in 2007, 2008.</a:t>
            </a:r>
          </a:p>
          <a:p>
            <a:pPr indent="-457200" lvl="0" marL="457200" marR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53267" y="2937183"/>
            <a:ext cx="4666693" cy="206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30188" lvl="0" marL="2301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 modern NSSL PHI Prototype using a web browser-based design, tested in 2014, 2015, 2016.</a:t>
            </a:r>
          </a:p>
          <a:p>
            <a:pPr indent="-230187" lvl="2" marL="458788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and feel based on AWIPS2 Hazard Services</a:t>
            </a:r>
          </a:p>
          <a:p>
            <a:pPr indent="-230187" lvl="2" marL="458788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ct val="85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Integrated user component with Emergency Managers and TV broadcasters using the Enhanced Data Display (EDD) to display custom products derived from PHI.</a:t>
            </a:r>
          </a:p>
          <a:p>
            <a:pPr indent="-230187" lvl="2" marL="458788" marR="0" rtl="0" algn="l">
              <a:spcBef>
                <a:spcPts val="320"/>
              </a:spcBef>
              <a:spcAft>
                <a:spcPts val="0"/>
              </a:spcAft>
              <a:buClr>
                <a:srgbClr val="3366FF"/>
              </a:buClr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53267" y="5102725"/>
            <a:ext cx="4731797" cy="13158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30188" lvl="0" marL="2301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USWRP Grant: 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initial capability in AWIPS2 experimental Hazard Services – PHI (HS-PHI) using PHI Prototype as a guide, first tested in 2016.</a:t>
            </a:r>
          </a:p>
          <a:p>
            <a:pPr indent="-457200" lvl="0" marL="457200" marR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4669" y="2267966"/>
            <a:ext cx="2988157" cy="172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ipreview60-2.png" id="138" name="Shape 138"/>
          <p:cNvPicPr preferRelativeResize="0"/>
          <p:nvPr/>
        </p:nvPicPr>
        <p:blipFill rotWithShape="1">
          <a:blip r:embed="rId5">
            <a:alphaModFix/>
          </a:blip>
          <a:srcRect b="0" l="0" r="49970" t="0"/>
          <a:stretch/>
        </p:blipFill>
        <p:spPr>
          <a:xfrm>
            <a:off x="5071948" y="4163626"/>
            <a:ext cx="3956648" cy="214223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USWRP Grant:</a:t>
            </a:r>
            <a:br>
              <a:rPr b="1" i="0" lang="en-US" sz="36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6868CF"/>
                </a:solidFill>
                <a:latin typeface="Arial"/>
                <a:ea typeface="Arial"/>
                <a:cs typeface="Arial"/>
                <a:sym typeface="Arial"/>
              </a:rPr>
              <a:t>Probability Of What? (POW)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04800" y="1600200"/>
            <a:ext cx="2163191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RL6 by end of Year 3 (1 June 2018)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Operational readiness will follow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4999" y="1925398"/>
            <a:ext cx="6480729" cy="386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Cross-Organizational Team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MDL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-- Experimental Design coordinator, Product Owner writing Functional Tests and prioritizing tasks. Conduit between PHI Prototype and PHI into Hazard Services / AWIPS / Operations. PHI visionary.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GSD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-- Software design and development, integration with AWIPS, Hazard Services concepts, and VLab.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Forecasters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-- Trying new paradigm, input from operation perspective, feedback on improving software, concepts, and process, O2R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NSSL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-- FACETs concept and collaborations, IT support, Hazardous Weather Testbed facility, overall management of the grant / funding, future funding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WDTD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-- Development of the Training including future operational use and best practices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Akron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Human Factors</a:t>
            </a:r>
          </a:p>
          <a:p>
            <a:pPr indent="-45720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Year 2 Process </a:t>
            </a:r>
            <a:b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(2016-2017)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Throughout:  </a:t>
            </a:r>
          </a:p>
          <a:p>
            <a:pPr indent="-34607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Weekly Design and Planning meetings with entire team</a:t>
            </a:r>
          </a:p>
          <a:p>
            <a:pPr indent="-34607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and Testing at GSD</a:t>
            </a:r>
          </a:p>
          <a:p>
            <a:pPr indent="-346075" lvl="1" marL="8032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of Virtual Lab Development Services</a:t>
            </a: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Set up single machine Test Environment at GSD</a:t>
            </a: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Set up dual machine Test Environment at GSD</a:t>
            </a: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Major shift in Team dynamics and progress: </a:t>
            </a: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1ABC04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1ABC04"/>
                </a:solidFill>
                <a:latin typeface="Arial"/>
                <a:ea typeface="Arial"/>
                <a:cs typeface="Arial"/>
                <a:sym typeface="Arial"/>
              </a:rPr>
              <a:t>Oct-Feb</a:t>
            </a:r>
            <a:r>
              <a:rPr b="0" i="0" lang="en-US" sz="2000" u="none" cap="none" strike="noStrike">
                <a:solidFill>
                  <a:srgbClr val="1ABC04"/>
                </a:solidFill>
                <a:latin typeface="Arial"/>
                <a:ea typeface="Arial"/>
                <a:cs typeface="Arial"/>
                <a:sym typeface="Arial"/>
              </a:rPr>
              <a:t>: Coding and Testing against Detailed Functional Tests using WebEx so developers could watch HWT in action</a:t>
            </a: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1ABC04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1ABC04"/>
                </a:solidFill>
                <a:latin typeface="Arial"/>
                <a:ea typeface="Arial"/>
                <a:cs typeface="Arial"/>
                <a:sym typeface="Arial"/>
              </a:rPr>
              <a:t>Mar-April</a:t>
            </a:r>
            <a:r>
              <a:rPr b="0" i="0" lang="en-US" sz="2000" u="none" cap="none" strike="noStrike">
                <a:solidFill>
                  <a:srgbClr val="1ABC04"/>
                </a:solidFill>
                <a:latin typeface="Arial"/>
                <a:ea typeface="Arial"/>
                <a:cs typeface="Arial"/>
                <a:sym typeface="Arial"/>
              </a:rPr>
              <a:t>:  HWT with continued improvements in off weeks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2667000" y="152400"/>
            <a:ext cx="62483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HS-PHI software </a:t>
            </a:r>
            <a:b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developments in Year 2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04800" y="1600200"/>
            <a:ext cx="861059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2015 version of NSSL PHI Prototype was the Year 2 benchmark.</a:t>
            </a: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functionality added for Year 2: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Convective Recommender</a:t>
            </a:r>
          </a:p>
          <a:p>
            <a:pPr indent="-341313" lvl="4" marL="1255713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Processes ProbSevere detections into Hazard Services – PHI objects.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Workflow for editing objects including adjusting of the motion vector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Levels of Automation</a:t>
            </a:r>
          </a:p>
          <a:p>
            <a:pPr indent="-341313" lvl="4" marL="1255713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Forecasters can create manual objects.</a:t>
            </a:r>
          </a:p>
          <a:p>
            <a:pPr indent="-341313" lvl="4" marL="1255713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Forecasters can assume partial or full control of automated objects.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object drawing tools: ellipses, rotation, resizing 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Ending objects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 output grids</a:t>
            </a:r>
          </a:p>
          <a:p>
            <a:pPr indent="-341313" lvl="1" marL="798513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Warning Decision Discussion (timestamped entries)</a:t>
            </a:r>
          </a:p>
          <a:p>
            <a:pPr indent="-4603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0375" lvl="1" marL="1260475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arthObs">
  <a:themeElements>
    <a:clrScheme name="EarthOb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