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64" r:id="rId3"/>
    <p:sldId id="261" r:id="rId4"/>
    <p:sldId id="298" r:id="rId5"/>
    <p:sldId id="282" r:id="rId6"/>
    <p:sldId id="266" r:id="rId7"/>
    <p:sldId id="263" r:id="rId8"/>
    <p:sldId id="262" r:id="rId9"/>
    <p:sldId id="280" r:id="rId10"/>
    <p:sldId id="268" r:id="rId11"/>
    <p:sldId id="279" r:id="rId12"/>
    <p:sldId id="300" r:id="rId13"/>
    <p:sldId id="269" r:id="rId14"/>
    <p:sldId id="290" r:id="rId15"/>
    <p:sldId id="270" r:id="rId16"/>
    <p:sldId id="296" r:id="rId17"/>
    <p:sldId id="271" r:id="rId18"/>
    <p:sldId id="286" r:id="rId19"/>
    <p:sldId id="291" r:id="rId20"/>
    <p:sldId id="284" r:id="rId21"/>
    <p:sldId id="285" r:id="rId22"/>
    <p:sldId id="297" r:id="rId23"/>
    <p:sldId id="275" r:id="rId24"/>
    <p:sldId id="278" r:id="rId25"/>
    <p:sldId id="276" r:id="rId26"/>
    <p:sldId id="288" r:id="rId27"/>
    <p:sldId id="292" r:id="rId28"/>
    <p:sldId id="293" r:id="rId29"/>
    <p:sldId id="295" r:id="rId30"/>
    <p:sldId id="272" r:id="rId31"/>
    <p:sldId id="294" r:id="rId32"/>
    <p:sldId id="305" r:id="rId3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9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43110236220507E-2"/>
          <c:y val="3.4546998031496107E-2"/>
          <c:w val="0.79269635826771701"/>
          <c:h val="0.83584867125984441"/>
        </c:manualLayout>
      </c:layout>
      <c:barChart>
        <c:barDir val="col"/>
        <c:grouping val="clustered"/>
        <c:varyColors val="0"/>
        <c:ser>
          <c:idx val="0"/>
          <c:order val="0"/>
          <c:tx>
            <c:strRef>
              <c:f>Sheet1!$B$1</c:f>
              <c:strCache>
                <c:ptCount val="1"/>
                <c:pt idx="0">
                  <c:v>Automated Ensemble</c:v>
                </c:pt>
              </c:strCache>
            </c:strRef>
          </c:tx>
          <c:spPr>
            <a:solidFill>
              <a:srgbClr val="0070C0"/>
            </a:solidFill>
            <a:ln>
              <a:solidFill>
                <a:schemeClr val="tx1"/>
              </a:solidFill>
            </a:ln>
          </c:spPr>
          <c:invertIfNegative val="0"/>
          <c:cat>
            <c:strRef>
              <c:f>Sheet1!$A$2:$A$5</c:f>
              <c:strCache>
                <c:ptCount val="3"/>
                <c:pt idx="0">
                  <c:v>4"</c:v>
                </c:pt>
                <c:pt idx="1">
                  <c:v>8"</c:v>
                </c:pt>
                <c:pt idx="2">
                  <c:v>12"</c:v>
                </c:pt>
              </c:strCache>
            </c:strRef>
          </c:cat>
          <c:val>
            <c:numRef>
              <c:f>Sheet1!$B$2:$B$5</c:f>
              <c:numCache>
                <c:formatCode>General</c:formatCode>
                <c:ptCount val="4"/>
                <c:pt idx="0">
                  <c:v>0.32000000000000012</c:v>
                </c:pt>
                <c:pt idx="1">
                  <c:v>0.18000000000000005</c:v>
                </c:pt>
                <c:pt idx="2">
                  <c:v>7.5000000000000025E-2</c:v>
                </c:pt>
              </c:numCache>
            </c:numRef>
          </c:val>
        </c:ser>
        <c:ser>
          <c:idx val="2"/>
          <c:order val="1"/>
          <c:tx>
            <c:strRef>
              <c:f>Sheet1!$D$1</c:f>
              <c:strCache>
                <c:ptCount val="1"/>
                <c:pt idx="0">
                  <c:v>Final</c:v>
                </c:pt>
              </c:strCache>
            </c:strRef>
          </c:tx>
          <c:spPr>
            <a:solidFill>
              <a:srgbClr val="00CC00"/>
            </a:solidFill>
            <a:ln>
              <a:solidFill>
                <a:schemeClr val="accent1">
                  <a:lumMod val="50000"/>
                </a:schemeClr>
              </a:solidFill>
            </a:ln>
          </c:spPr>
          <c:invertIfNegative val="0"/>
          <c:cat>
            <c:strRef>
              <c:f>Sheet1!$A$2:$A$5</c:f>
              <c:strCache>
                <c:ptCount val="3"/>
                <c:pt idx="0">
                  <c:v>4"</c:v>
                </c:pt>
                <c:pt idx="1">
                  <c:v>8"</c:v>
                </c:pt>
                <c:pt idx="2">
                  <c:v>12"</c:v>
                </c:pt>
              </c:strCache>
            </c:strRef>
          </c:cat>
          <c:val>
            <c:numRef>
              <c:f>Sheet1!$D$2:$D$5</c:f>
              <c:numCache>
                <c:formatCode>General</c:formatCode>
                <c:ptCount val="4"/>
                <c:pt idx="0">
                  <c:v>0.31000000000000011</c:v>
                </c:pt>
                <c:pt idx="1">
                  <c:v>0.15000000000000005</c:v>
                </c:pt>
                <c:pt idx="2">
                  <c:v>4.0000000000000015E-2</c:v>
                </c:pt>
              </c:numCache>
            </c:numRef>
          </c:val>
        </c:ser>
        <c:dLbls>
          <c:showLegendKey val="0"/>
          <c:showVal val="0"/>
          <c:showCatName val="0"/>
          <c:showSerName val="0"/>
          <c:showPercent val="0"/>
          <c:showBubbleSize val="0"/>
        </c:dLbls>
        <c:gapWidth val="150"/>
        <c:axId val="25934848"/>
        <c:axId val="26534656"/>
      </c:barChart>
      <c:catAx>
        <c:axId val="25934848"/>
        <c:scaling>
          <c:orientation val="minMax"/>
        </c:scaling>
        <c:delete val="0"/>
        <c:axPos val="b"/>
        <c:numFmt formatCode="General" sourceLinked="1"/>
        <c:majorTickMark val="out"/>
        <c:minorTickMark val="none"/>
        <c:tickLblPos val="nextTo"/>
        <c:crossAx val="26534656"/>
        <c:crosses val="autoZero"/>
        <c:auto val="1"/>
        <c:lblAlgn val="ctr"/>
        <c:lblOffset val="100"/>
        <c:noMultiLvlLbl val="0"/>
      </c:catAx>
      <c:valAx>
        <c:axId val="26534656"/>
        <c:scaling>
          <c:orientation val="minMax"/>
        </c:scaling>
        <c:delete val="0"/>
        <c:axPos val="l"/>
        <c:majorGridlines/>
        <c:numFmt formatCode="General" sourceLinked="1"/>
        <c:majorTickMark val="out"/>
        <c:minorTickMark val="none"/>
        <c:tickLblPos val="nextTo"/>
        <c:crossAx val="25934848"/>
        <c:crosses val="autoZero"/>
        <c:crossBetween val="between"/>
      </c:valAx>
      <c:spPr>
        <a:noFill/>
        <a:ln w="25400">
          <a:noFill/>
        </a:ln>
      </c:spPr>
    </c:plotArea>
    <c:legend>
      <c:legendPos val="r"/>
      <c:legendEntry>
        <c:idx val="0"/>
        <c:txPr>
          <a:bodyPr/>
          <a:lstStyle/>
          <a:p>
            <a:pPr>
              <a:defRPr>
                <a:solidFill>
                  <a:srgbClr val="0070C0"/>
                </a:solidFill>
              </a:defRPr>
            </a:pPr>
            <a:endParaRPr lang="en-US"/>
          </a:p>
        </c:txPr>
      </c:legendEntry>
      <c:legendEntry>
        <c:idx val="1"/>
        <c:txPr>
          <a:bodyPr/>
          <a:lstStyle/>
          <a:p>
            <a:pPr>
              <a:defRPr>
                <a:solidFill>
                  <a:srgbClr val="00B050"/>
                </a:solidFill>
              </a:defRPr>
            </a:pPr>
            <a:endParaRPr lang="en-US"/>
          </a:p>
        </c:txPr>
      </c:legendEntry>
      <c:layout>
        <c:manualLayout>
          <c:xMode val="edge"/>
          <c:yMode val="edge"/>
          <c:x val="0.48164933527265485"/>
          <c:y val="3.3586870798542869E-2"/>
          <c:w val="0.41801100964046611"/>
          <c:h val="0.2730563449044231"/>
        </c:manualLayout>
      </c:layout>
      <c:overlay val="0"/>
    </c:legend>
    <c:plotVisOnly val="1"/>
    <c:dispBlanksAs val="gap"/>
    <c:showDLblsOverMax val="0"/>
  </c:chart>
  <c:spPr>
    <a:noFill/>
    <a:ln>
      <a:noFill/>
    </a:ln>
  </c:spPr>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431102362205E-2"/>
          <c:y val="3.45469980314961E-2"/>
          <c:w val="0.79269635826771701"/>
          <c:h val="0.83584867125984441"/>
        </c:manualLayout>
      </c:layout>
      <c:barChart>
        <c:barDir val="col"/>
        <c:grouping val="clustered"/>
        <c:varyColors val="0"/>
        <c:ser>
          <c:idx val="0"/>
          <c:order val="0"/>
          <c:tx>
            <c:strRef>
              <c:f>Sheet1!$B$1</c:f>
              <c:strCache>
                <c:ptCount val="1"/>
                <c:pt idx="0">
                  <c:v>Automated Ensemble</c:v>
                </c:pt>
              </c:strCache>
            </c:strRef>
          </c:tx>
          <c:spPr>
            <a:solidFill>
              <a:schemeClr val="tx1"/>
            </a:solidFill>
            <a:ln>
              <a:solidFill>
                <a:schemeClr val="tx1"/>
              </a:solidFill>
            </a:ln>
          </c:spPr>
          <c:invertIfNegative val="0"/>
          <c:cat>
            <c:strRef>
              <c:f>Sheet1!$A$2:$A$5</c:f>
              <c:strCache>
                <c:ptCount val="3"/>
                <c:pt idx="0">
                  <c:v>4"</c:v>
                </c:pt>
                <c:pt idx="1">
                  <c:v>8"</c:v>
                </c:pt>
                <c:pt idx="2">
                  <c:v>12"</c:v>
                </c:pt>
              </c:strCache>
            </c:strRef>
          </c:cat>
          <c:val>
            <c:numRef>
              <c:f>Sheet1!$B$2:$B$5</c:f>
              <c:numCache>
                <c:formatCode>General</c:formatCode>
                <c:ptCount val="4"/>
                <c:pt idx="0">
                  <c:v>0.32000000000000012</c:v>
                </c:pt>
                <c:pt idx="1">
                  <c:v>0.18000000000000005</c:v>
                </c:pt>
                <c:pt idx="2">
                  <c:v>7.5000000000000011E-2</c:v>
                </c:pt>
              </c:numCache>
            </c:numRef>
          </c:val>
        </c:ser>
        <c:ser>
          <c:idx val="1"/>
          <c:order val="1"/>
          <c:tx>
            <c:strRef>
              <c:f>Sheet1!$C$1</c:f>
              <c:strCache>
                <c:ptCount val="1"/>
                <c:pt idx="0">
                  <c:v>Forecaster Blend</c:v>
                </c:pt>
              </c:strCache>
            </c:strRef>
          </c:tx>
          <c:spPr>
            <a:solidFill>
              <a:srgbClr val="FF0000"/>
            </a:solidFill>
            <a:ln>
              <a:solidFill>
                <a:schemeClr val="tx1"/>
              </a:solidFill>
            </a:ln>
          </c:spPr>
          <c:invertIfNegative val="0"/>
          <c:cat>
            <c:strRef>
              <c:f>Sheet1!$A$2:$A$5</c:f>
              <c:strCache>
                <c:ptCount val="3"/>
                <c:pt idx="0">
                  <c:v>4"</c:v>
                </c:pt>
                <c:pt idx="1">
                  <c:v>8"</c:v>
                </c:pt>
                <c:pt idx="2">
                  <c:v>12"</c:v>
                </c:pt>
              </c:strCache>
            </c:strRef>
          </c:cat>
          <c:val>
            <c:numRef>
              <c:f>Sheet1!$C$2:$C$5</c:f>
              <c:numCache>
                <c:formatCode>General</c:formatCode>
                <c:ptCount val="4"/>
                <c:pt idx="0">
                  <c:v>0.32000000000000012</c:v>
                </c:pt>
                <c:pt idx="1">
                  <c:v>0.17</c:v>
                </c:pt>
                <c:pt idx="2">
                  <c:v>0.05</c:v>
                </c:pt>
              </c:numCache>
            </c:numRef>
          </c:val>
        </c:ser>
        <c:ser>
          <c:idx val="2"/>
          <c:order val="2"/>
          <c:tx>
            <c:strRef>
              <c:f>Sheet1!$D$1</c:f>
              <c:strCache>
                <c:ptCount val="1"/>
                <c:pt idx="0">
                  <c:v>Final</c:v>
                </c:pt>
              </c:strCache>
            </c:strRef>
          </c:tx>
          <c:spPr>
            <a:solidFill>
              <a:srgbClr val="00CC00"/>
            </a:solidFill>
            <a:ln>
              <a:solidFill>
                <a:schemeClr val="accent1">
                  <a:lumMod val="50000"/>
                </a:schemeClr>
              </a:solidFill>
            </a:ln>
          </c:spPr>
          <c:invertIfNegative val="0"/>
          <c:cat>
            <c:strRef>
              <c:f>Sheet1!$A$2:$A$5</c:f>
              <c:strCache>
                <c:ptCount val="3"/>
                <c:pt idx="0">
                  <c:v>4"</c:v>
                </c:pt>
                <c:pt idx="1">
                  <c:v>8"</c:v>
                </c:pt>
                <c:pt idx="2">
                  <c:v>12"</c:v>
                </c:pt>
              </c:strCache>
            </c:strRef>
          </c:cat>
          <c:val>
            <c:numRef>
              <c:f>Sheet1!$D$2:$D$5</c:f>
              <c:numCache>
                <c:formatCode>General</c:formatCode>
                <c:ptCount val="4"/>
                <c:pt idx="0">
                  <c:v>0.31000000000000011</c:v>
                </c:pt>
                <c:pt idx="1">
                  <c:v>0.15000000000000005</c:v>
                </c:pt>
                <c:pt idx="2">
                  <c:v>4.0000000000000015E-2</c:v>
                </c:pt>
              </c:numCache>
            </c:numRef>
          </c:val>
        </c:ser>
        <c:dLbls>
          <c:showLegendKey val="0"/>
          <c:showVal val="0"/>
          <c:showCatName val="0"/>
          <c:showSerName val="0"/>
          <c:showPercent val="0"/>
          <c:showBubbleSize val="0"/>
        </c:dLbls>
        <c:gapWidth val="150"/>
        <c:axId val="29940352"/>
        <c:axId val="31129984"/>
      </c:barChart>
      <c:catAx>
        <c:axId val="29940352"/>
        <c:scaling>
          <c:orientation val="minMax"/>
        </c:scaling>
        <c:delete val="0"/>
        <c:axPos val="b"/>
        <c:numFmt formatCode="General" sourceLinked="1"/>
        <c:majorTickMark val="out"/>
        <c:minorTickMark val="none"/>
        <c:tickLblPos val="nextTo"/>
        <c:crossAx val="31129984"/>
        <c:crosses val="autoZero"/>
        <c:auto val="1"/>
        <c:lblAlgn val="ctr"/>
        <c:lblOffset val="100"/>
        <c:noMultiLvlLbl val="0"/>
      </c:catAx>
      <c:valAx>
        <c:axId val="31129984"/>
        <c:scaling>
          <c:orientation val="minMax"/>
        </c:scaling>
        <c:delete val="0"/>
        <c:axPos val="l"/>
        <c:majorGridlines/>
        <c:numFmt formatCode="General" sourceLinked="1"/>
        <c:majorTickMark val="out"/>
        <c:minorTickMark val="none"/>
        <c:tickLblPos val="nextTo"/>
        <c:crossAx val="29940352"/>
        <c:crosses val="autoZero"/>
        <c:crossBetween val="between"/>
      </c:valAx>
      <c:spPr>
        <a:noFill/>
        <a:ln w="25400">
          <a:noFill/>
        </a:ln>
      </c:spPr>
    </c:plotArea>
    <c:legend>
      <c:legendPos val="r"/>
      <c:layout>
        <c:manualLayout>
          <c:xMode val="edge"/>
          <c:yMode val="edge"/>
          <c:x val="0.48164933527265485"/>
          <c:y val="3.3586870798542869E-2"/>
          <c:w val="0.41801100964046611"/>
          <c:h val="0.2730563449044231"/>
        </c:manualLayout>
      </c:layout>
      <c:overlay val="0"/>
    </c:legend>
    <c:plotVisOnly val="1"/>
    <c:dispBlanksAs val="gap"/>
    <c:showDLblsOverMax val="0"/>
  </c:chart>
  <c:spPr>
    <a:noFill/>
    <a:ln>
      <a:noFill/>
    </a:ln>
  </c:spPr>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6666666666703"/>
          <c:y val="3.5545023696682498E-2"/>
          <c:w val="0.79545454545454497"/>
          <c:h val="0.83175355450236899"/>
        </c:manualLayout>
      </c:layout>
      <c:barChart>
        <c:barDir val="col"/>
        <c:grouping val="clustered"/>
        <c:varyColors val="0"/>
        <c:ser>
          <c:idx val="0"/>
          <c:order val="0"/>
          <c:tx>
            <c:strRef>
              <c:f>Sheet1!$B$1</c:f>
              <c:strCache>
                <c:ptCount val="1"/>
                <c:pt idx="0">
                  <c:v>Automated Ensemble</c:v>
                </c:pt>
              </c:strCache>
            </c:strRef>
          </c:tx>
          <c:spPr>
            <a:solidFill>
              <a:srgbClr val="0070C0"/>
            </a:solidFill>
            <a:ln>
              <a:solidFill>
                <a:schemeClr val="tx1"/>
              </a:solidFill>
            </a:ln>
          </c:spPr>
          <c:invertIfNegative val="0"/>
          <c:cat>
            <c:strRef>
              <c:f>Sheet1!$A$2:$A$5</c:f>
              <c:strCache>
                <c:ptCount val="3"/>
                <c:pt idx="0">
                  <c:v>4"</c:v>
                </c:pt>
                <c:pt idx="1">
                  <c:v>8"</c:v>
                </c:pt>
                <c:pt idx="2">
                  <c:v>12"</c:v>
                </c:pt>
              </c:strCache>
            </c:strRef>
          </c:cat>
          <c:val>
            <c:numRef>
              <c:f>Sheet1!$B$2:$B$5</c:f>
              <c:numCache>
                <c:formatCode>General</c:formatCode>
                <c:ptCount val="4"/>
                <c:pt idx="0">
                  <c:v>0.15000000000000005</c:v>
                </c:pt>
                <c:pt idx="1">
                  <c:v>8.0000000000000029E-2</c:v>
                </c:pt>
                <c:pt idx="2">
                  <c:v>1.0000000000000005E-3</c:v>
                </c:pt>
              </c:numCache>
            </c:numRef>
          </c:val>
        </c:ser>
        <c:ser>
          <c:idx val="2"/>
          <c:order val="1"/>
          <c:tx>
            <c:strRef>
              <c:f>Sheet1!$D$1</c:f>
              <c:strCache>
                <c:ptCount val="1"/>
                <c:pt idx="0">
                  <c:v>Final</c:v>
                </c:pt>
              </c:strCache>
            </c:strRef>
          </c:tx>
          <c:spPr>
            <a:solidFill>
              <a:srgbClr val="00CC00"/>
            </a:solidFill>
            <a:ln>
              <a:solidFill>
                <a:schemeClr val="accent1">
                  <a:lumMod val="50000"/>
                </a:schemeClr>
              </a:solidFill>
            </a:ln>
          </c:spPr>
          <c:invertIfNegative val="0"/>
          <c:cat>
            <c:strRef>
              <c:f>Sheet1!$A$2:$A$5</c:f>
              <c:strCache>
                <c:ptCount val="3"/>
                <c:pt idx="0">
                  <c:v>4"</c:v>
                </c:pt>
                <c:pt idx="1">
                  <c:v>8"</c:v>
                </c:pt>
                <c:pt idx="2">
                  <c:v>12"</c:v>
                </c:pt>
              </c:strCache>
            </c:strRef>
          </c:cat>
          <c:val>
            <c:numRef>
              <c:f>Sheet1!$D$2:$D$5</c:f>
              <c:numCache>
                <c:formatCode>General</c:formatCode>
                <c:ptCount val="4"/>
                <c:pt idx="0">
                  <c:v>0.24000000000000005</c:v>
                </c:pt>
                <c:pt idx="1">
                  <c:v>0.11</c:v>
                </c:pt>
                <c:pt idx="2">
                  <c:v>3.0000000000000002E-2</c:v>
                </c:pt>
              </c:numCache>
            </c:numRef>
          </c:val>
        </c:ser>
        <c:dLbls>
          <c:showLegendKey val="0"/>
          <c:showVal val="0"/>
          <c:showCatName val="0"/>
          <c:showSerName val="0"/>
          <c:showPercent val="0"/>
          <c:showBubbleSize val="0"/>
        </c:dLbls>
        <c:gapWidth val="150"/>
        <c:axId val="31535872"/>
        <c:axId val="31537408"/>
      </c:barChart>
      <c:catAx>
        <c:axId val="31535872"/>
        <c:scaling>
          <c:orientation val="minMax"/>
        </c:scaling>
        <c:delete val="0"/>
        <c:axPos val="b"/>
        <c:numFmt formatCode="General" sourceLinked="1"/>
        <c:majorTickMark val="out"/>
        <c:minorTickMark val="none"/>
        <c:tickLblPos val="nextTo"/>
        <c:txPr>
          <a:bodyPr/>
          <a:lstStyle/>
          <a:p>
            <a:pPr>
              <a:defRPr sz="2082" b="1">
                <a:solidFill>
                  <a:schemeClr val="tx1"/>
                </a:solidFill>
              </a:defRPr>
            </a:pPr>
            <a:endParaRPr lang="en-US"/>
          </a:p>
        </c:txPr>
        <c:crossAx val="31537408"/>
        <c:crosses val="autoZero"/>
        <c:auto val="1"/>
        <c:lblAlgn val="ctr"/>
        <c:lblOffset val="100"/>
        <c:noMultiLvlLbl val="0"/>
      </c:catAx>
      <c:valAx>
        <c:axId val="31537408"/>
        <c:scaling>
          <c:orientation val="minMax"/>
        </c:scaling>
        <c:delete val="0"/>
        <c:axPos val="l"/>
        <c:majorGridlines/>
        <c:numFmt formatCode="General" sourceLinked="1"/>
        <c:majorTickMark val="out"/>
        <c:minorTickMark val="none"/>
        <c:tickLblPos val="nextTo"/>
        <c:txPr>
          <a:bodyPr/>
          <a:lstStyle/>
          <a:p>
            <a:pPr>
              <a:defRPr sz="2082" b="1">
                <a:solidFill>
                  <a:schemeClr val="tx1"/>
                </a:solidFill>
              </a:defRPr>
            </a:pPr>
            <a:endParaRPr lang="en-US"/>
          </a:p>
        </c:txPr>
        <c:crossAx val="31535872"/>
        <c:crosses val="autoZero"/>
        <c:crossBetween val="between"/>
      </c:valAx>
      <c:spPr>
        <a:noFill/>
        <a:ln w="26443">
          <a:noFill/>
        </a:ln>
      </c:spPr>
    </c:plotArea>
    <c:legend>
      <c:legendPos val="r"/>
      <c:legendEntry>
        <c:idx val="0"/>
        <c:txPr>
          <a:bodyPr/>
          <a:lstStyle/>
          <a:p>
            <a:pPr>
              <a:defRPr>
                <a:solidFill>
                  <a:srgbClr val="0070C0"/>
                </a:solidFill>
              </a:defRPr>
            </a:pPr>
            <a:endParaRPr lang="en-US"/>
          </a:p>
        </c:txPr>
      </c:legendEntry>
      <c:legendEntry>
        <c:idx val="1"/>
        <c:txPr>
          <a:bodyPr/>
          <a:lstStyle/>
          <a:p>
            <a:pPr>
              <a:defRPr>
                <a:solidFill>
                  <a:srgbClr val="00CC00"/>
                </a:solidFill>
              </a:defRPr>
            </a:pPr>
            <a:endParaRPr lang="en-US"/>
          </a:p>
        </c:txPr>
      </c:legendEntry>
      <c:layout>
        <c:manualLayout>
          <c:xMode val="edge"/>
          <c:yMode val="edge"/>
          <c:x val="0.55317369622664803"/>
          <c:y val="4.6886629694411819E-2"/>
          <c:w val="0.43167471914165723"/>
          <c:h val="0.30709759839534911"/>
        </c:manualLayout>
      </c:layout>
      <c:overlay val="0"/>
    </c:legend>
    <c:plotVisOnly val="1"/>
    <c:dispBlanksAs val="gap"/>
    <c:showDLblsOverMax val="0"/>
  </c:chart>
  <c:spPr>
    <a:solidFill>
      <a:schemeClr val="bg1"/>
    </a:solidFill>
    <a:ln>
      <a:noFill/>
    </a:ln>
  </c:spPr>
  <c:txPr>
    <a:bodyPr/>
    <a:lstStyle/>
    <a:p>
      <a:pPr>
        <a:defRPr sz="1874"/>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645"/>
          </a:xfrm>
          <a:prstGeom prst="rect">
            <a:avLst/>
          </a:prstGeom>
        </p:spPr>
        <p:txBody>
          <a:bodyPr vert="horz" lIns="92382" tIns="46191" rIns="92382" bIns="46191" rtlCol="0"/>
          <a:lstStyle>
            <a:lvl1pPr algn="r">
              <a:defRPr sz="1200"/>
            </a:lvl1pPr>
          </a:lstStyle>
          <a:p>
            <a:fld id="{219C272B-AD72-4BDF-853C-4380335B3FC3}" type="datetimeFigureOut">
              <a:rPr lang="en-US" smtClean="0"/>
              <a:t>12/17/2012</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69653"/>
            <a:ext cx="3004820" cy="461645"/>
          </a:xfrm>
          <a:prstGeom prst="rect">
            <a:avLst/>
          </a:prstGeom>
        </p:spPr>
        <p:txBody>
          <a:bodyPr vert="horz" lIns="92382" tIns="46191" rIns="92382" bIns="46191" rtlCol="0" anchor="b"/>
          <a:lstStyle>
            <a:lvl1pPr algn="r">
              <a:defRPr sz="1200"/>
            </a:lvl1pPr>
          </a:lstStyle>
          <a:p>
            <a:fld id="{3A51C8AF-5058-4E54-8D05-D1C03C9D930C}" type="slidenum">
              <a:rPr lang="en-US" smtClean="0"/>
              <a:t>‹#›</a:t>
            </a:fld>
            <a:endParaRPr lang="en-US"/>
          </a:p>
        </p:txBody>
      </p:sp>
    </p:spTree>
    <p:extLst>
      <p:ext uri="{BB962C8B-B14F-4D97-AF65-F5344CB8AC3E}">
        <p14:creationId xmlns:p14="http://schemas.microsoft.com/office/powerpoint/2010/main" val="135108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82" tIns="46191" rIns="92382" bIns="46191" rtlCol="0"/>
          <a:lstStyle>
            <a:lvl1pPr algn="r">
              <a:defRPr sz="1200"/>
            </a:lvl1pPr>
          </a:lstStyle>
          <a:p>
            <a:fld id="{49E5AFAA-2F53-450E-B7E3-DFAEE4F8DBA7}" type="datetimeFigureOut">
              <a:rPr lang="en-US" smtClean="0"/>
              <a:pPr/>
              <a:t>12/17/2012</a:t>
            </a:fld>
            <a:endParaRPr lang="en-US"/>
          </a:p>
        </p:txBody>
      </p:sp>
      <p:sp>
        <p:nvSpPr>
          <p:cNvPr id="4" name="Slide Image Placeholder 3"/>
          <p:cNvSpPr>
            <a:spLocks noGrp="1" noRot="1" noChangeAspect="1"/>
          </p:cNvSpPr>
          <p:nvPr>
            <p:ph type="sldImg" idx="2"/>
          </p:nvPr>
        </p:nvSpPr>
        <p:spPr>
          <a:xfrm>
            <a:off x="1158875" y="690563"/>
            <a:ext cx="4616450" cy="3462337"/>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9"/>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3"/>
            <a:ext cx="3004820" cy="461645"/>
          </a:xfrm>
          <a:prstGeom prst="rect">
            <a:avLst/>
          </a:prstGeom>
        </p:spPr>
        <p:txBody>
          <a:bodyPr vert="horz" lIns="92382" tIns="46191" rIns="92382" bIns="46191" rtlCol="0" anchor="b"/>
          <a:lstStyle>
            <a:lvl1pPr algn="r">
              <a:defRPr sz="1200"/>
            </a:lvl1pPr>
          </a:lstStyle>
          <a:p>
            <a:fld id="{0BE1B902-64F0-4A5E-ABBC-D6E01D5E2E45}" type="slidenum">
              <a:rPr lang="en-US" smtClean="0"/>
              <a:pPr/>
              <a:t>‹#›</a:t>
            </a:fld>
            <a:endParaRPr lang="en-US"/>
          </a:p>
        </p:txBody>
      </p:sp>
    </p:spTree>
    <p:extLst>
      <p:ext uri="{BB962C8B-B14F-4D97-AF65-F5344CB8AC3E}">
        <p14:creationId xmlns:p14="http://schemas.microsoft.com/office/powerpoint/2010/main" val="367345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50D9BA7-ECD1-42B5-81E0-948FAF2250F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637"/>
            <a:fld id="{5C697452-F6F9-4BF8-81ED-E1FF6C64F2EC}" type="slidenum">
              <a:rPr lang="en-US" smtClean="0">
                <a:latin typeface="Arial" pitchFamily="34" charset="0"/>
              </a:rPr>
              <a:pPr defTabSz="923637"/>
              <a:t>14</a:t>
            </a:fld>
            <a:endParaRPr lang="en-US" dirty="0" smtClean="0">
              <a:latin typeface="Arial" pitchFamily="34" charset="0"/>
            </a:endParaRPr>
          </a:p>
        </p:txBody>
      </p:sp>
      <p:sp>
        <p:nvSpPr>
          <p:cNvPr id="30723" name="Rectangle 7"/>
          <p:cNvSpPr txBox="1">
            <a:spLocks noGrp="1" noChangeArrowheads="1"/>
          </p:cNvSpPr>
          <p:nvPr/>
        </p:nvSpPr>
        <p:spPr bwMode="auto">
          <a:xfrm>
            <a:off x="3930845" y="8774876"/>
            <a:ext cx="3003357" cy="458025"/>
          </a:xfrm>
          <a:prstGeom prst="rect">
            <a:avLst/>
          </a:prstGeom>
          <a:noFill/>
          <a:ln w="9525">
            <a:noFill/>
            <a:miter lim="800000"/>
            <a:headEnd/>
            <a:tailEnd/>
          </a:ln>
        </p:spPr>
        <p:txBody>
          <a:bodyPr lIns="92534" tIns="46268" rIns="92534" bIns="46268" anchor="b"/>
          <a:lstStyle/>
          <a:p>
            <a:pPr algn="r" defTabSz="923637"/>
            <a:fld id="{C0E4D098-5116-4F68-BBB9-5BCD51E3E7B4}" type="slidenum">
              <a:rPr lang="en-US" sz="1200"/>
              <a:pPr algn="r" defTabSz="923637"/>
              <a:t>14</a:t>
            </a:fld>
            <a:endParaRPr lang="en-US" sz="1200" dirty="0"/>
          </a:p>
        </p:txBody>
      </p:sp>
      <p:sp>
        <p:nvSpPr>
          <p:cNvPr id="30724" name="Rectangle 2"/>
          <p:cNvSpPr>
            <a:spLocks noGrp="1" noRot="1" noChangeAspect="1" noChangeArrowheads="1" noTextEdit="1"/>
          </p:cNvSpPr>
          <p:nvPr>
            <p:ph type="sldImg"/>
          </p:nvPr>
        </p:nvSpPr>
        <p:spPr>
          <a:xfrm>
            <a:off x="1177925" y="684213"/>
            <a:ext cx="4578350" cy="3433762"/>
          </a:xfrm>
          <a:ln/>
        </p:spPr>
      </p:sp>
      <p:sp>
        <p:nvSpPr>
          <p:cNvPr id="30725" name="Rectangle 3"/>
          <p:cNvSpPr>
            <a:spLocks noGrp="1" noChangeArrowheads="1"/>
          </p:cNvSpPr>
          <p:nvPr>
            <p:ph type="body" idx="1"/>
          </p:nvPr>
        </p:nvSpPr>
        <p:spPr>
          <a:xfrm>
            <a:off x="913385" y="4347302"/>
            <a:ext cx="5105864" cy="4197775"/>
          </a:xfrm>
          <a:noFill/>
          <a:ln/>
        </p:spPr>
        <p:txBody>
          <a:bodyPr lIns="90906" tIns="45452" rIns="90906" bIns="45452"/>
          <a:lstStyle/>
          <a:p>
            <a:pPr eaLnBrk="1" hangingPunct="1"/>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E2BD71-B2F4-4F3D-B761-FB5329A39792}"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E2BD71-B2F4-4F3D-B761-FB5329A3979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532" name="Slide Number Placeholder 3"/>
          <p:cNvSpPr txBox="1">
            <a:spLocks noGrp="1"/>
          </p:cNvSpPr>
          <p:nvPr/>
        </p:nvSpPr>
        <p:spPr bwMode="auto">
          <a:xfrm>
            <a:off x="3929381" y="8771255"/>
            <a:ext cx="300482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9" tIns="46189" rIns="92379" bIns="46189" anchor="b"/>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algn="r" eaLnBrk="1" hangingPunct="1"/>
            <a:fld id="{E3CDCCD7-67F9-4AFA-BE0E-D182EA5F2745}" type="slidenum">
              <a:rPr lang="en-US" sz="1200" u="sng"/>
              <a:pPr algn="r" eaLnBrk="1" hangingPunct="1"/>
              <a:t>17</a:t>
            </a:fld>
            <a:endParaRPr lang="en-US" sz="1200" u="sn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098" eaLnBrk="0" hangingPunct="0">
              <a:defRPr sz="2700">
                <a:solidFill>
                  <a:srgbClr val="FFFFFF"/>
                </a:solidFill>
                <a:latin typeface="Arial" pitchFamily="34" charset="0"/>
              </a:defRPr>
            </a:lvl1pPr>
            <a:lvl2pPr marL="738816" indent="-284160" defTabSz="925098" eaLnBrk="0" hangingPunct="0">
              <a:defRPr sz="2700">
                <a:solidFill>
                  <a:srgbClr val="FFFFFF"/>
                </a:solidFill>
                <a:latin typeface="Arial" pitchFamily="34" charset="0"/>
              </a:defRPr>
            </a:lvl2pPr>
            <a:lvl3pPr marL="1136639" indent="-227328" defTabSz="925098" eaLnBrk="0" hangingPunct="0">
              <a:defRPr sz="2700">
                <a:solidFill>
                  <a:srgbClr val="FFFFFF"/>
                </a:solidFill>
                <a:latin typeface="Arial" pitchFamily="34" charset="0"/>
              </a:defRPr>
            </a:lvl3pPr>
            <a:lvl4pPr marL="1591295" indent="-227328" defTabSz="925098" eaLnBrk="0" hangingPunct="0">
              <a:defRPr sz="2700">
                <a:solidFill>
                  <a:srgbClr val="FFFFFF"/>
                </a:solidFill>
                <a:latin typeface="Arial" pitchFamily="34" charset="0"/>
              </a:defRPr>
            </a:lvl4pPr>
            <a:lvl5pPr marL="2045951" indent="-227328" defTabSz="925098" eaLnBrk="0" hangingPunct="0">
              <a:defRPr sz="2700">
                <a:solidFill>
                  <a:srgbClr val="FFFFFF"/>
                </a:solidFill>
                <a:latin typeface="Arial" pitchFamily="34" charset="0"/>
              </a:defRPr>
            </a:lvl5pPr>
            <a:lvl6pPr marL="2500607" indent="-227328" defTabSz="925098" eaLnBrk="0" fontAlgn="base" hangingPunct="0">
              <a:spcBef>
                <a:spcPct val="0"/>
              </a:spcBef>
              <a:spcAft>
                <a:spcPct val="0"/>
              </a:spcAft>
              <a:defRPr sz="2700">
                <a:solidFill>
                  <a:srgbClr val="FFFFFF"/>
                </a:solidFill>
                <a:latin typeface="Arial" pitchFamily="34" charset="0"/>
              </a:defRPr>
            </a:lvl6pPr>
            <a:lvl7pPr marL="2955263" indent="-227328" defTabSz="925098" eaLnBrk="0" fontAlgn="base" hangingPunct="0">
              <a:spcBef>
                <a:spcPct val="0"/>
              </a:spcBef>
              <a:spcAft>
                <a:spcPct val="0"/>
              </a:spcAft>
              <a:defRPr sz="2700">
                <a:solidFill>
                  <a:srgbClr val="FFFFFF"/>
                </a:solidFill>
                <a:latin typeface="Arial" pitchFamily="34" charset="0"/>
              </a:defRPr>
            </a:lvl7pPr>
            <a:lvl8pPr marL="3409918" indent="-227328" defTabSz="925098" eaLnBrk="0" fontAlgn="base" hangingPunct="0">
              <a:spcBef>
                <a:spcPct val="0"/>
              </a:spcBef>
              <a:spcAft>
                <a:spcPct val="0"/>
              </a:spcAft>
              <a:defRPr sz="2700">
                <a:solidFill>
                  <a:srgbClr val="FFFFFF"/>
                </a:solidFill>
                <a:latin typeface="Arial" pitchFamily="34" charset="0"/>
              </a:defRPr>
            </a:lvl8pPr>
            <a:lvl9pPr marL="3864574" indent="-227328" defTabSz="925098" eaLnBrk="0" fontAlgn="base" hangingPunct="0">
              <a:spcBef>
                <a:spcPct val="0"/>
              </a:spcBef>
              <a:spcAft>
                <a:spcPct val="0"/>
              </a:spcAft>
              <a:defRPr sz="2700">
                <a:solidFill>
                  <a:srgbClr val="FFFFFF"/>
                </a:solidFill>
                <a:latin typeface="Arial" pitchFamily="34" charset="0"/>
              </a:defRPr>
            </a:lvl9pPr>
          </a:lstStyle>
          <a:p>
            <a:pPr eaLnBrk="1" hangingPunct="1"/>
            <a:fld id="{0E5F045C-3AA4-430D-AAA3-9C996714DEA1}" type="slidenum">
              <a:rPr lang="en-US" sz="1200"/>
              <a:pPr eaLnBrk="1" hangingPunct="1"/>
              <a:t>19</a:t>
            </a:fld>
            <a:endParaRPr lang="en-US" sz="1200"/>
          </a:p>
        </p:txBody>
      </p:sp>
      <p:sp>
        <p:nvSpPr>
          <p:cNvPr id="35843" name="Rectangle 2"/>
          <p:cNvSpPr>
            <a:spLocks noGrp="1" noRot="1" noChangeAspect="1" noChangeArrowheads="1" noTextEdit="1"/>
          </p:cNvSpPr>
          <p:nvPr>
            <p:ph type="sldImg"/>
          </p:nvPr>
        </p:nvSpPr>
        <p:spPr>
          <a:xfrm>
            <a:off x="1176338" y="684213"/>
            <a:ext cx="4579937" cy="3435350"/>
          </a:xfrm>
          <a:ln/>
        </p:spPr>
      </p:sp>
      <p:sp>
        <p:nvSpPr>
          <p:cNvPr id="35844" name="Rectangle 3"/>
          <p:cNvSpPr>
            <a:spLocks noGrp="1" noChangeArrowheads="1"/>
          </p:cNvSpPr>
          <p:nvPr>
            <p:ph type="body" idx="1"/>
          </p:nvPr>
        </p:nvSpPr>
        <p:spPr>
          <a:xfrm>
            <a:off x="914055" y="4349267"/>
            <a:ext cx="5104518" cy="41959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2" tIns="45410" rIns="90822" bIns="45410"/>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8DF4B9-10D6-48FC-B08F-B4E871F5BD3C}" type="slidenum">
              <a:rPr lang="en-US"/>
              <a:pPr>
                <a:defRPr/>
              </a:pPr>
              <a:t>28</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B08B30-E02A-4773-A1FA-2FCB9F479DDA}" type="slidenum">
              <a:rPr lang="en-US"/>
              <a:pPr>
                <a:defRPr/>
              </a:pPr>
              <a:t>29</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61" eaLnBrk="0" hangingPunct="0">
              <a:defRPr sz="2800">
                <a:solidFill>
                  <a:srgbClr val="FFFFFF"/>
                </a:solidFill>
                <a:latin typeface="Arial" pitchFamily="34" charset="0"/>
              </a:defRPr>
            </a:lvl1pPr>
            <a:lvl2pPr marL="750602" indent="-288693" defTabSz="941461" eaLnBrk="0" hangingPunct="0">
              <a:defRPr sz="2800">
                <a:solidFill>
                  <a:srgbClr val="FFFFFF"/>
                </a:solidFill>
                <a:latin typeface="Arial" pitchFamily="34" charset="0"/>
              </a:defRPr>
            </a:lvl2pPr>
            <a:lvl3pPr marL="1154773" indent="-230955" defTabSz="941461" eaLnBrk="0" hangingPunct="0">
              <a:defRPr sz="2800">
                <a:solidFill>
                  <a:srgbClr val="FFFFFF"/>
                </a:solidFill>
                <a:latin typeface="Arial" pitchFamily="34" charset="0"/>
              </a:defRPr>
            </a:lvl3pPr>
            <a:lvl4pPr marL="1616682" indent="-230955" defTabSz="941461" eaLnBrk="0" hangingPunct="0">
              <a:defRPr sz="2800">
                <a:solidFill>
                  <a:srgbClr val="FFFFFF"/>
                </a:solidFill>
                <a:latin typeface="Arial" pitchFamily="34" charset="0"/>
              </a:defRPr>
            </a:lvl4pPr>
            <a:lvl5pPr marL="2078591" indent="-230955" defTabSz="941461" eaLnBrk="0" hangingPunct="0">
              <a:defRPr sz="2800">
                <a:solidFill>
                  <a:srgbClr val="FFFFFF"/>
                </a:solidFill>
                <a:latin typeface="Arial" pitchFamily="34" charset="0"/>
              </a:defRPr>
            </a:lvl5pPr>
            <a:lvl6pPr marL="2540500" indent="-230955" algn="ctr" defTabSz="941461" eaLnBrk="0" fontAlgn="base" hangingPunct="0">
              <a:spcBef>
                <a:spcPct val="0"/>
              </a:spcBef>
              <a:spcAft>
                <a:spcPct val="0"/>
              </a:spcAft>
              <a:defRPr sz="2800">
                <a:solidFill>
                  <a:srgbClr val="FFFFFF"/>
                </a:solidFill>
                <a:latin typeface="Arial" pitchFamily="34" charset="0"/>
              </a:defRPr>
            </a:lvl6pPr>
            <a:lvl7pPr marL="3002410" indent="-230955" algn="ctr" defTabSz="941461" eaLnBrk="0" fontAlgn="base" hangingPunct="0">
              <a:spcBef>
                <a:spcPct val="0"/>
              </a:spcBef>
              <a:spcAft>
                <a:spcPct val="0"/>
              </a:spcAft>
              <a:defRPr sz="2800">
                <a:solidFill>
                  <a:srgbClr val="FFFFFF"/>
                </a:solidFill>
                <a:latin typeface="Arial" pitchFamily="34" charset="0"/>
              </a:defRPr>
            </a:lvl7pPr>
            <a:lvl8pPr marL="3464319" indent="-230955" algn="ctr" defTabSz="941461" eaLnBrk="0" fontAlgn="base" hangingPunct="0">
              <a:spcBef>
                <a:spcPct val="0"/>
              </a:spcBef>
              <a:spcAft>
                <a:spcPct val="0"/>
              </a:spcAft>
              <a:defRPr sz="2800">
                <a:solidFill>
                  <a:srgbClr val="FFFFFF"/>
                </a:solidFill>
                <a:latin typeface="Arial" pitchFamily="34" charset="0"/>
              </a:defRPr>
            </a:lvl8pPr>
            <a:lvl9pPr marL="3926228" indent="-230955" algn="ctr" defTabSz="941461" eaLnBrk="0" fontAlgn="base" hangingPunct="0">
              <a:spcBef>
                <a:spcPct val="0"/>
              </a:spcBef>
              <a:spcAft>
                <a:spcPct val="0"/>
              </a:spcAft>
              <a:defRPr sz="2800">
                <a:solidFill>
                  <a:srgbClr val="FFFFFF"/>
                </a:solidFill>
                <a:latin typeface="Arial" pitchFamily="34" charset="0"/>
              </a:defRPr>
            </a:lvl9pPr>
          </a:lstStyle>
          <a:p>
            <a:pPr eaLnBrk="1" hangingPunct="1"/>
            <a:fld id="{12F01C08-E292-4759-B69F-D448DAF29FD6}" type="slidenum">
              <a:rPr lang="en-US" sz="1200"/>
              <a:pPr eaLnBrk="1" hangingPunct="1"/>
              <a:t>30</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0506DD-F278-49AA-BA76-B55EE7731A75}" type="slidenum">
              <a:rPr lang="en-US"/>
              <a:pPr>
                <a:defRPr/>
              </a:pPr>
              <a:t>31</a:t>
            </a:fld>
            <a:endParaRPr lang="en-US"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01" eaLnBrk="0" hangingPunct="0">
              <a:defRPr sz="2800">
                <a:solidFill>
                  <a:srgbClr val="FFFFFF"/>
                </a:solidFill>
                <a:latin typeface="Arial" pitchFamily="34" charset="0"/>
              </a:defRPr>
            </a:lvl1pPr>
            <a:lvl2pPr marL="738818" indent="-284161" defTabSz="925101" eaLnBrk="0" hangingPunct="0">
              <a:defRPr sz="2800">
                <a:solidFill>
                  <a:srgbClr val="FFFFFF"/>
                </a:solidFill>
                <a:latin typeface="Arial" pitchFamily="34" charset="0"/>
              </a:defRPr>
            </a:lvl2pPr>
            <a:lvl3pPr marL="1136643" indent="-227329" defTabSz="925101" eaLnBrk="0" hangingPunct="0">
              <a:defRPr sz="2800">
                <a:solidFill>
                  <a:srgbClr val="FFFFFF"/>
                </a:solidFill>
                <a:latin typeface="Arial" pitchFamily="34" charset="0"/>
              </a:defRPr>
            </a:lvl3pPr>
            <a:lvl4pPr marL="1591300" indent="-227329" defTabSz="925101" eaLnBrk="0" hangingPunct="0">
              <a:defRPr sz="2800">
                <a:solidFill>
                  <a:srgbClr val="FFFFFF"/>
                </a:solidFill>
                <a:latin typeface="Arial" pitchFamily="34" charset="0"/>
              </a:defRPr>
            </a:lvl4pPr>
            <a:lvl5pPr marL="2045958" indent="-227329" defTabSz="925101" eaLnBrk="0" hangingPunct="0">
              <a:defRPr sz="2800">
                <a:solidFill>
                  <a:srgbClr val="FFFFFF"/>
                </a:solidFill>
                <a:latin typeface="Arial" pitchFamily="34" charset="0"/>
              </a:defRPr>
            </a:lvl5pPr>
            <a:lvl6pPr marL="2500615" indent="-227329" defTabSz="925101" eaLnBrk="0" fontAlgn="base" hangingPunct="0">
              <a:spcBef>
                <a:spcPct val="0"/>
              </a:spcBef>
              <a:spcAft>
                <a:spcPct val="0"/>
              </a:spcAft>
              <a:defRPr sz="2800">
                <a:solidFill>
                  <a:srgbClr val="FFFFFF"/>
                </a:solidFill>
                <a:latin typeface="Arial" pitchFamily="34" charset="0"/>
              </a:defRPr>
            </a:lvl6pPr>
            <a:lvl7pPr marL="2955272" indent="-227329" defTabSz="925101" eaLnBrk="0" fontAlgn="base" hangingPunct="0">
              <a:spcBef>
                <a:spcPct val="0"/>
              </a:spcBef>
              <a:spcAft>
                <a:spcPct val="0"/>
              </a:spcAft>
              <a:defRPr sz="2800">
                <a:solidFill>
                  <a:srgbClr val="FFFFFF"/>
                </a:solidFill>
                <a:latin typeface="Arial" pitchFamily="34" charset="0"/>
              </a:defRPr>
            </a:lvl7pPr>
            <a:lvl8pPr marL="3409929" indent="-227329" defTabSz="925101" eaLnBrk="0" fontAlgn="base" hangingPunct="0">
              <a:spcBef>
                <a:spcPct val="0"/>
              </a:spcBef>
              <a:spcAft>
                <a:spcPct val="0"/>
              </a:spcAft>
              <a:defRPr sz="2800">
                <a:solidFill>
                  <a:srgbClr val="FFFFFF"/>
                </a:solidFill>
                <a:latin typeface="Arial" pitchFamily="34" charset="0"/>
              </a:defRPr>
            </a:lvl8pPr>
            <a:lvl9pPr marL="3864586" indent="-227329" defTabSz="925101" eaLnBrk="0" fontAlgn="base" hangingPunct="0">
              <a:spcBef>
                <a:spcPct val="0"/>
              </a:spcBef>
              <a:spcAft>
                <a:spcPct val="0"/>
              </a:spcAft>
              <a:defRPr sz="2800">
                <a:solidFill>
                  <a:srgbClr val="FFFFFF"/>
                </a:solidFill>
                <a:latin typeface="Arial" pitchFamily="34" charset="0"/>
              </a:defRPr>
            </a:lvl9pPr>
          </a:lstStyle>
          <a:p>
            <a:pPr eaLnBrk="1" hangingPunct="1"/>
            <a:fld id="{30D72D94-354F-428B-836C-8589888D4BD6}" type="slidenum">
              <a:rPr lang="en-US" sz="1200"/>
              <a:pPr eaLnBrk="1" hangingPunct="1"/>
              <a:t>3</a:t>
            </a:fld>
            <a:endParaRPr lang="en-US" sz="1200"/>
          </a:p>
        </p:txBody>
      </p:sp>
      <p:sp>
        <p:nvSpPr>
          <p:cNvPr id="34819" name="Rectangle 2"/>
          <p:cNvSpPr>
            <a:spLocks noGrp="1" noRot="1" noChangeAspect="1" noChangeArrowheads="1" noTextEdit="1"/>
          </p:cNvSpPr>
          <p:nvPr>
            <p:ph type="sldImg"/>
          </p:nvPr>
        </p:nvSpPr>
        <p:spPr>
          <a:xfrm>
            <a:off x="1177925" y="684213"/>
            <a:ext cx="4578350" cy="3433762"/>
          </a:xfrm>
          <a:ln/>
        </p:spPr>
      </p:sp>
      <p:sp>
        <p:nvSpPr>
          <p:cNvPr id="34820" name="Rectangle 3"/>
          <p:cNvSpPr>
            <a:spLocks noGrp="1" noChangeArrowheads="1"/>
          </p:cNvSpPr>
          <p:nvPr>
            <p:ph type="body" idx="1"/>
          </p:nvPr>
        </p:nvSpPr>
        <p:spPr>
          <a:xfrm>
            <a:off x="914053" y="4347684"/>
            <a:ext cx="5104518" cy="41974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8" tIns="45453" rIns="90908" bIns="45453"/>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26" eaLnBrk="0" hangingPunct="0">
              <a:defRPr sz="2700">
                <a:solidFill>
                  <a:srgbClr val="FFFFFF"/>
                </a:solidFill>
                <a:latin typeface="Arial" pitchFamily="34" charset="0"/>
              </a:defRPr>
            </a:lvl1pPr>
            <a:lvl2pPr marL="738837" indent="-284168" defTabSz="925126" eaLnBrk="0" hangingPunct="0">
              <a:defRPr sz="2700">
                <a:solidFill>
                  <a:srgbClr val="FFFFFF"/>
                </a:solidFill>
                <a:latin typeface="Arial" pitchFamily="34" charset="0"/>
              </a:defRPr>
            </a:lvl2pPr>
            <a:lvl3pPr marL="1136673" indent="-227335" defTabSz="925126" eaLnBrk="0" hangingPunct="0">
              <a:defRPr sz="2700">
                <a:solidFill>
                  <a:srgbClr val="FFFFFF"/>
                </a:solidFill>
                <a:latin typeface="Arial" pitchFamily="34" charset="0"/>
              </a:defRPr>
            </a:lvl3pPr>
            <a:lvl4pPr marL="1591343" indent="-227335" defTabSz="925126" eaLnBrk="0" hangingPunct="0">
              <a:defRPr sz="2700">
                <a:solidFill>
                  <a:srgbClr val="FFFFFF"/>
                </a:solidFill>
                <a:latin typeface="Arial" pitchFamily="34" charset="0"/>
              </a:defRPr>
            </a:lvl4pPr>
            <a:lvl5pPr marL="2046012" indent="-227335" defTabSz="925126" eaLnBrk="0" hangingPunct="0">
              <a:defRPr sz="2700">
                <a:solidFill>
                  <a:srgbClr val="FFFFFF"/>
                </a:solidFill>
                <a:latin typeface="Arial" pitchFamily="34" charset="0"/>
              </a:defRPr>
            </a:lvl5pPr>
            <a:lvl6pPr marL="2500681" indent="-227335" defTabSz="925126" eaLnBrk="0" fontAlgn="base" hangingPunct="0">
              <a:spcBef>
                <a:spcPct val="0"/>
              </a:spcBef>
              <a:spcAft>
                <a:spcPct val="0"/>
              </a:spcAft>
              <a:defRPr sz="2700">
                <a:solidFill>
                  <a:srgbClr val="FFFFFF"/>
                </a:solidFill>
                <a:latin typeface="Arial" pitchFamily="34" charset="0"/>
              </a:defRPr>
            </a:lvl6pPr>
            <a:lvl7pPr marL="2955351" indent="-227335" defTabSz="925126" eaLnBrk="0" fontAlgn="base" hangingPunct="0">
              <a:spcBef>
                <a:spcPct val="0"/>
              </a:spcBef>
              <a:spcAft>
                <a:spcPct val="0"/>
              </a:spcAft>
              <a:defRPr sz="2700">
                <a:solidFill>
                  <a:srgbClr val="FFFFFF"/>
                </a:solidFill>
                <a:latin typeface="Arial" pitchFamily="34" charset="0"/>
              </a:defRPr>
            </a:lvl7pPr>
            <a:lvl8pPr marL="3410020" indent="-227335" defTabSz="925126" eaLnBrk="0" fontAlgn="base" hangingPunct="0">
              <a:spcBef>
                <a:spcPct val="0"/>
              </a:spcBef>
              <a:spcAft>
                <a:spcPct val="0"/>
              </a:spcAft>
              <a:defRPr sz="2700">
                <a:solidFill>
                  <a:srgbClr val="FFFFFF"/>
                </a:solidFill>
                <a:latin typeface="Arial" pitchFamily="34" charset="0"/>
              </a:defRPr>
            </a:lvl8pPr>
            <a:lvl9pPr marL="3864689" indent="-227335" defTabSz="925126" eaLnBrk="0" fontAlgn="base" hangingPunct="0">
              <a:spcBef>
                <a:spcPct val="0"/>
              </a:spcBef>
              <a:spcAft>
                <a:spcPct val="0"/>
              </a:spcAft>
              <a:defRPr sz="2700">
                <a:solidFill>
                  <a:srgbClr val="FFFFFF"/>
                </a:solidFill>
                <a:latin typeface="Arial" pitchFamily="34" charset="0"/>
              </a:defRPr>
            </a:lvl9pPr>
          </a:lstStyle>
          <a:p>
            <a:pPr eaLnBrk="1" hangingPunct="1"/>
            <a:fld id="{00E81D1C-DF9D-41D5-8901-229D50538AE9}" type="slidenum">
              <a:rPr lang="en-US" sz="1200"/>
              <a:pPr eaLnBrk="1" hangingPunct="1"/>
              <a:t>4</a:t>
            </a:fld>
            <a:endParaRPr lang="en-US" sz="1200"/>
          </a:p>
        </p:txBody>
      </p:sp>
      <p:sp>
        <p:nvSpPr>
          <p:cNvPr id="36867" name="Rectangle 2"/>
          <p:cNvSpPr>
            <a:spLocks noGrp="1" noRot="1" noChangeAspect="1" noChangeArrowheads="1" noTextEdit="1"/>
          </p:cNvSpPr>
          <p:nvPr>
            <p:ph type="sldImg"/>
          </p:nvPr>
        </p:nvSpPr>
        <p:spPr>
          <a:xfrm>
            <a:off x="1177925" y="684213"/>
            <a:ext cx="4578350" cy="3435350"/>
          </a:xfrm>
          <a:ln/>
        </p:spPr>
      </p:sp>
      <p:sp>
        <p:nvSpPr>
          <p:cNvPr id="36868" name="Rectangle 3"/>
          <p:cNvSpPr>
            <a:spLocks noGrp="1" noChangeArrowheads="1"/>
          </p:cNvSpPr>
          <p:nvPr>
            <p:ph type="body" idx="1"/>
          </p:nvPr>
        </p:nvSpPr>
        <p:spPr>
          <a:xfrm>
            <a:off x="914055" y="4349267"/>
            <a:ext cx="5104518" cy="41959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4" tIns="45412" rIns="90824" bIns="45412"/>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C26352-F03E-4195-9E71-B7BACDEDD30C}" type="datetime1">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702416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B132F-5D1A-49EB-BA14-EF2B4E0CFF5D}" type="datetime1">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11933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7F175-F918-4E16-A809-1CAE606D672E}" type="datetime1">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359629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990600" y="228600"/>
            <a:ext cx="7162799" cy="990599"/>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41" name="Shape 41"/>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r" rtl="0">
              <a:defRPr sz="1400" b="0" i="0" u="none" strike="noStrike" cap="none" baseline="0">
                <a:solidFill>
                  <a:srgbClr val="0000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2" name="Shape 4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defRPr sz="1800" b="0" i="0" u="none" strike="noStrike" cap="none" baseline="0">
                <a:solidFill>
                  <a:schemeClr val="dk1"/>
                </a:solidFill>
                <a:latin typeface="Times New Roman"/>
                <a:ea typeface="Times New Roman"/>
                <a:cs typeface="Times New Roman"/>
                <a:sym typeface="Times New Roman"/>
              </a:defRPr>
            </a:lvl9pPr>
          </a:lstStyle>
          <a:p>
            <a:fld id="{A8A12355-4AF8-4C20-9595-1D994CAFA8CD}" type="datetime1">
              <a:rPr lang="en-US" smtClean="0"/>
              <a:t>12/17/2012</a:t>
            </a:fld>
            <a:endParaRPr/>
          </a:p>
        </p:txBody>
      </p:sp>
      <p:sp>
        <p:nvSpPr>
          <p:cNvPr id="44" name="Shape 4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defRPr sz="1800" b="0" i="0" u="none" strike="noStrike" cap="none" baseline="0">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90022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E362-8368-4F2A-AB8F-E3FB98208C19}" type="datetime1">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5016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2B3BF-05B0-416E-B281-9E417129F3EA}" type="datetime1">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23580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4C0A1-07CB-4A9C-8062-7F79E7758BE6}" type="datetime1">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171875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5F732-27E1-4CF4-AD09-838F0FAAC3D8}" type="datetime1">
              <a:rPr lang="en-US" smtClean="0"/>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403550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F88F8D-E141-477D-9AD5-99E8719E2F69}" type="datetime1">
              <a:rPr lang="en-US" smtClean="0"/>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9043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43439-0772-4F9C-BAC3-1C59B600512B}" type="datetime1">
              <a:rPr lang="en-US" smtClean="0"/>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70981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2DF32-EBCC-46FF-A5D9-4E902F68E7C9}" type="datetime1">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10332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28B98-4940-4867-8003-8B8FB2B21B26}" type="datetime1">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val="97686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97683-B5A5-4083-A577-094AF68B4C62}" type="datetime1">
              <a:rPr lang="en-US" smtClean="0"/>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535FF-C964-4AD0-B40C-FE542887D9C4}" type="slidenum">
              <a:rPr lang="en-US" smtClean="0"/>
              <a:pPr/>
              <a:t>‹#›</a:t>
            </a:fld>
            <a:endParaRPr lang="en-US"/>
          </a:p>
        </p:txBody>
      </p:sp>
    </p:spTree>
    <p:extLst>
      <p:ext uri="{BB962C8B-B14F-4D97-AF65-F5344CB8AC3E}">
        <p14:creationId xmlns:p14="http://schemas.microsoft.com/office/powerpoint/2010/main" val="416239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1.xml"/><Relationship Id="rId6" Type="http://schemas.openxmlformats.org/officeDocument/2006/relationships/image" Target="../media/image33.gif"/><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1.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4.jpe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s://www.dropbox.com/s/8bvooqrzbgwsyqd/SandyStreamflowZoom.mov" TargetMode="External"/><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7.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4422775" y="1139825"/>
            <a:ext cx="31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rgbClr val="000000"/>
                </a:solidFill>
                <a:latin typeface="Times New Roman" pitchFamily="18" charset="0"/>
              </a:rPr>
              <a:t> </a:t>
            </a:r>
          </a:p>
        </p:txBody>
      </p:sp>
      <p:sp>
        <p:nvSpPr>
          <p:cNvPr id="10" name="Rectangle 1027"/>
          <p:cNvSpPr txBox="1">
            <a:spLocks noChangeArrowheads="1"/>
          </p:cNvSpPr>
          <p:nvPr/>
        </p:nvSpPr>
        <p:spPr bwMode="auto">
          <a:xfrm>
            <a:off x="304800" y="6172200"/>
            <a:ext cx="8458200" cy="914400"/>
          </a:xfrm>
          <a:prstGeom prst="rect">
            <a:avLst/>
          </a:prstGeom>
          <a:noFill/>
          <a:ln w="9525">
            <a:noFill/>
            <a:miter lim="800000"/>
            <a:headEnd/>
            <a:tailEnd/>
          </a:ln>
        </p:spPr>
        <p:txBody>
          <a:bodyPr>
            <a:normAutofit/>
          </a:bodyPr>
          <a:lstStyle/>
          <a:p>
            <a:pPr marL="342900" indent="-342900" fontAlgn="auto">
              <a:spcBef>
                <a:spcPct val="20000"/>
              </a:spcBef>
              <a:spcAft>
                <a:spcPts val="0"/>
              </a:spcAft>
              <a:buFontTx/>
              <a:buChar char="•"/>
              <a:defRPr/>
            </a:pPr>
            <a:endParaRPr lang="en-US" sz="1000" kern="0" dirty="0">
              <a:latin typeface="+mn-lt"/>
            </a:endParaRPr>
          </a:p>
          <a:p>
            <a:pPr marL="342900" indent="-342900" algn="ctr" fontAlgn="auto">
              <a:spcBef>
                <a:spcPct val="20000"/>
              </a:spcBef>
              <a:spcAft>
                <a:spcPts val="0"/>
              </a:spcAft>
              <a:defRPr/>
            </a:pPr>
            <a:r>
              <a:rPr lang="en-US" i="1" kern="0" dirty="0">
                <a:latin typeface="Times New Roman" pitchFamily="18" charset="0"/>
                <a:cs typeface="Times New Roman" pitchFamily="18" charset="0"/>
              </a:rPr>
              <a:t>	</a:t>
            </a:r>
            <a:r>
              <a:rPr lang="en-US" i="1" kern="0" dirty="0" smtClean="0">
                <a:latin typeface="Times New Roman" pitchFamily="18" charset="0"/>
                <a:cs typeface="Times New Roman" pitchFamily="18" charset="0"/>
              </a:rPr>
              <a:t>2012 Research in Transition Team (RITT) – December 2012</a:t>
            </a:r>
            <a:endParaRPr lang="en-US" i="1" kern="0" dirty="0">
              <a:latin typeface="Times New Roman" pitchFamily="18" charset="0"/>
              <a:cs typeface="Times New Roman" pitchFamily="18" charset="0"/>
            </a:endParaRPr>
          </a:p>
        </p:txBody>
      </p:sp>
      <p:grpSp>
        <p:nvGrpSpPr>
          <p:cNvPr id="15364" name="Group 1035"/>
          <p:cNvGrpSpPr>
            <a:grpSpLocks/>
          </p:cNvGrpSpPr>
          <p:nvPr/>
        </p:nvGrpSpPr>
        <p:grpSpPr bwMode="auto">
          <a:xfrm>
            <a:off x="1160462" y="5614988"/>
            <a:ext cx="7145338" cy="685800"/>
            <a:chOff x="626" y="3408"/>
            <a:chExt cx="4501" cy="432"/>
          </a:xfrm>
        </p:grpSpPr>
        <p:pic>
          <p:nvPicPr>
            <p:cNvPr id="15370" name="Picture 1036" descr="wing_sunset2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 y="3408"/>
              <a:ext cx="80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37" descr="roughse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 y="3409"/>
              <a:ext cx="746"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038"/>
            <p:cNvPicPr>
              <a:picLocks noChangeAspect="1" noChangeArrowheads="1"/>
            </p:cNvPicPr>
            <p:nvPr/>
          </p:nvPicPr>
          <p:blipFill>
            <a:blip r:embed="rId5" cstate="print">
              <a:extLst>
                <a:ext uri="{28A0092B-C50C-407E-A947-70E740481C1C}">
                  <a14:useLocalDpi xmlns:a14="http://schemas.microsoft.com/office/drawing/2010/main" val="0"/>
                </a:ext>
              </a:extLst>
            </a:blip>
            <a:srcRect t="21416" b="21416"/>
            <a:stretch>
              <a:fillRect/>
            </a:stretch>
          </p:blipFill>
          <p:spPr bwMode="auto">
            <a:xfrm>
              <a:off x="1373" y="3408"/>
              <a:ext cx="75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039"/>
            <p:cNvPicPr>
              <a:picLocks noChangeAspect="1" noChangeArrowheads="1"/>
            </p:cNvPicPr>
            <p:nvPr/>
          </p:nvPicPr>
          <p:blipFill>
            <a:blip r:embed="rId6" cstate="print">
              <a:extLst>
                <a:ext uri="{28A0092B-C50C-407E-A947-70E740481C1C}">
                  <a14:useLocalDpi xmlns:a14="http://schemas.microsoft.com/office/drawing/2010/main" val="0"/>
                </a:ext>
              </a:extLst>
            </a:blip>
            <a:srcRect t="12798" b="9599"/>
            <a:stretch>
              <a:fillRect/>
            </a:stretch>
          </p:blipFill>
          <p:spPr bwMode="auto">
            <a:xfrm>
              <a:off x="2903" y="3409"/>
              <a:ext cx="73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040"/>
            <p:cNvPicPr>
              <a:picLocks noChangeAspect="1" noChangeArrowheads="1"/>
            </p:cNvPicPr>
            <p:nvPr/>
          </p:nvPicPr>
          <p:blipFill>
            <a:blip r:embed="rId7" cstate="print">
              <a:extLst>
                <a:ext uri="{28A0092B-C50C-407E-A947-70E740481C1C}">
                  <a14:useLocalDpi xmlns:a14="http://schemas.microsoft.com/office/drawing/2010/main" val="0"/>
                </a:ext>
              </a:extLst>
            </a:blip>
            <a:srcRect t="3210" b="12845"/>
            <a:stretch>
              <a:fillRect/>
            </a:stretch>
          </p:blipFill>
          <p:spPr bwMode="auto">
            <a:xfrm>
              <a:off x="3638" y="3409"/>
              <a:ext cx="687"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041" descr="PLOW_-_BUS"/>
            <p:cNvPicPr>
              <a:picLocks noChangeAspect="1" noChangeArrowheads="1"/>
            </p:cNvPicPr>
            <p:nvPr/>
          </p:nvPicPr>
          <p:blipFill>
            <a:blip r:embed="rId8" cstate="print">
              <a:extLst>
                <a:ext uri="{28A0092B-C50C-407E-A947-70E740481C1C}">
                  <a14:useLocalDpi xmlns:a14="http://schemas.microsoft.com/office/drawing/2010/main" val="0"/>
                </a:ext>
              </a:extLst>
            </a:blip>
            <a:srcRect t="6250" b="18750"/>
            <a:stretch>
              <a:fillRect/>
            </a:stretch>
          </p:blipFill>
          <p:spPr bwMode="auto">
            <a:xfrm>
              <a:off x="2132" y="3408"/>
              <a:ext cx="7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itle 4"/>
          <p:cNvSpPr txBox="1">
            <a:spLocks/>
          </p:cNvSpPr>
          <p:nvPr/>
        </p:nvSpPr>
        <p:spPr bwMode="auto">
          <a:xfrm>
            <a:off x="762000" y="304800"/>
            <a:ext cx="8305800" cy="990600"/>
          </a:xfrm>
          <a:prstGeom prst="rect">
            <a:avLst/>
          </a:prstGeom>
          <a:noFill/>
          <a:ln w="9525">
            <a:noFill/>
            <a:miter lim="800000"/>
            <a:headEnd/>
            <a:tailEnd/>
          </a:ln>
        </p:spPr>
        <p:txBody>
          <a:bodyPr anchor="ctr"/>
          <a:lstStyle/>
          <a:p>
            <a:pPr algn="ctr" eaLnBrk="0" hangingPunct="0">
              <a:defRPr/>
            </a:pPr>
            <a:endParaRPr lang="en-US" sz="3600" b="1" kern="0" dirty="0">
              <a:solidFill>
                <a:schemeClr val="tx2"/>
              </a:solidFill>
              <a:latin typeface="Arial" charset="0"/>
              <a:ea typeface="+mj-ea"/>
              <a:cs typeface="Arial" charset="0"/>
            </a:endParaRPr>
          </a:p>
        </p:txBody>
      </p:sp>
      <p:sp>
        <p:nvSpPr>
          <p:cNvPr id="15366"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TextBox 20"/>
          <p:cNvSpPr txBox="1">
            <a:spLocks noChangeArrowheads="1"/>
          </p:cNvSpPr>
          <p:nvPr/>
        </p:nvSpPr>
        <p:spPr bwMode="auto">
          <a:xfrm>
            <a:off x="533400" y="7620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err="1" smtClean="0">
                <a:latin typeface="Times New Roman" pitchFamily="18" charset="0"/>
                <a:cs typeface="Times New Roman" pitchFamily="18" charset="0"/>
              </a:rPr>
              <a:t>Hydrometeorological</a:t>
            </a:r>
            <a:r>
              <a:rPr lang="en-US" sz="3200" b="1" dirty="0" smtClean="0">
                <a:latin typeface="Times New Roman" pitchFamily="18" charset="0"/>
                <a:cs typeface="Times New Roman" pitchFamily="18" charset="0"/>
              </a:rPr>
              <a:t> Prediction Center</a:t>
            </a:r>
          </a:p>
          <a:p>
            <a:pPr algn="ctr" eaLnBrk="1" hangingPunct="1"/>
            <a:r>
              <a:rPr lang="en-US" sz="3200" b="1" dirty="0" smtClean="0">
                <a:latin typeface="Times New Roman" pitchFamily="18" charset="0"/>
                <a:cs typeface="Times New Roman" pitchFamily="18" charset="0"/>
              </a:rPr>
              <a:t>2012 Review and R2O Activities</a:t>
            </a:r>
            <a:endParaRPr lang="en-US" sz="3200" b="1" dirty="0">
              <a:latin typeface="Times New Roman" pitchFamily="18" charset="0"/>
              <a:cs typeface="Times New Roman" pitchFamily="18" charset="0"/>
            </a:endParaRPr>
          </a:p>
        </p:txBody>
      </p:sp>
      <p:pic>
        <p:nvPicPr>
          <p:cNvPr id="15368" name="Picture 7" descr="Noaa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2286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nws.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162" y="1524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2243078"/>
            <a:ext cx="7696199" cy="295465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Wallace </a:t>
            </a:r>
            <a:r>
              <a:rPr lang="en-US" sz="2400" dirty="0" err="1" smtClean="0">
                <a:latin typeface="Times New Roman" pitchFamily="18" charset="0"/>
                <a:cs typeface="Times New Roman" pitchFamily="18" charset="0"/>
              </a:rPr>
              <a:t>Hogsett</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Science and Operations Officer</a:t>
            </a: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ith contributions from HPC: Jim </a:t>
            </a:r>
            <a:r>
              <a:rPr lang="en-US" dirty="0" err="1" smtClean="0">
                <a:latin typeface="Times New Roman" pitchFamily="18" charset="0"/>
                <a:cs typeface="Times New Roman" pitchFamily="18" charset="0"/>
              </a:rPr>
              <a:t>Hoke</a:t>
            </a:r>
            <a:r>
              <a:rPr lang="en-US" dirty="0" smtClean="0">
                <a:latin typeface="Times New Roman" pitchFamily="18" charset="0"/>
                <a:cs typeface="Times New Roman" pitchFamily="18" charset="0"/>
              </a:rPr>
              <a:t>, David </a:t>
            </a:r>
            <a:r>
              <a:rPr lang="en-US" dirty="0">
                <a:latin typeface="Times New Roman" pitchFamily="18" charset="0"/>
                <a:cs typeface="Times New Roman" pitchFamily="18" charset="0"/>
              </a:rPr>
              <a:t>Novak, </a:t>
            </a:r>
            <a:r>
              <a:rPr lang="en-US" dirty="0" smtClean="0">
                <a:latin typeface="Times New Roman" pitchFamily="18" charset="0"/>
                <a:cs typeface="Times New Roman" pitchFamily="18" charset="0"/>
              </a:rPr>
              <a:t>Mark Klein, Keith Brill, Chris Bailey, Dan Petersen, Faye </a:t>
            </a:r>
            <a:r>
              <a:rPr lang="en-US" dirty="0" err="1" smtClean="0">
                <a:latin typeface="Times New Roman" pitchFamily="18" charset="0"/>
                <a:cs typeface="Times New Roman" pitchFamily="18" charset="0"/>
              </a:rPr>
              <a:t>Barthold</a:t>
            </a:r>
            <a:r>
              <a:rPr lang="en-US" dirty="0" smtClean="0">
                <a:latin typeface="Times New Roman" pitchFamily="18" charset="0"/>
                <a:cs typeface="Times New Roman" pitchFamily="18" charset="0"/>
              </a:rPr>
              <a:t>, Tom </a:t>
            </a:r>
            <a:r>
              <a:rPr lang="en-US" dirty="0" err="1" smtClean="0">
                <a:latin typeface="Times New Roman" pitchFamily="18" charset="0"/>
                <a:cs typeface="Times New Roman" pitchFamily="18" charset="0"/>
              </a:rPr>
              <a:t>Workoff</a:t>
            </a:r>
            <a:r>
              <a:rPr lang="en-US" dirty="0" smtClean="0">
                <a:latin typeface="Times New Roman" pitchFamily="18" charset="0"/>
                <a:cs typeface="Times New Roman" pitchFamily="18" charset="0"/>
              </a:rPr>
              <a:t>, Patrick Burke, Mike </a:t>
            </a:r>
            <a:r>
              <a:rPr lang="en-US" dirty="0" err="1" smtClean="0">
                <a:latin typeface="Times New Roman" pitchFamily="18" charset="0"/>
                <a:cs typeface="Times New Roman" pitchFamily="18" charset="0"/>
              </a:rPr>
              <a:t>Bodner</a:t>
            </a:r>
            <a:r>
              <a:rPr lang="en-US" dirty="0" smtClean="0">
                <a:latin typeface="Times New Roman" pitchFamily="18" charset="0"/>
                <a:cs typeface="Times New Roman" pitchFamily="18" charset="0"/>
              </a:rPr>
              <a:t>, Tony </a:t>
            </a:r>
            <a:r>
              <a:rPr lang="en-US" dirty="0" err="1" smtClean="0">
                <a:latin typeface="Times New Roman" pitchFamily="18" charset="0"/>
                <a:cs typeface="Times New Roman" pitchFamily="18" charset="0"/>
              </a:rPr>
              <a:t>Fracasso</a:t>
            </a:r>
            <a:r>
              <a:rPr lang="en-US" dirty="0" smtClean="0">
                <a:latin typeface="Times New Roman" pitchFamily="18" charset="0"/>
                <a:cs typeface="Times New Roman" pitchFamily="18" charset="0"/>
              </a:rPr>
              <a:t>, Jim Cisco</a:t>
            </a:r>
          </a:p>
          <a:p>
            <a:endParaRPr lang="en-US" dirty="0"/>
          </a:p>
          <a:p>
            <a:endParaRPr lang="en-US" dirty="0"/>
          </a:p>
        </p:txBody>
      </p:sp>
      <p:sp>
        <p:nvSpPr>
          <p:cNvPr id="6" name="Slide Number Placeholder 5"/>
          <p:cNvSpPr>
            <a:spLocks noGrp="1"/>
          </p:cNvSpPr>
          <p:nvPr>
            <p:ph type="sldNum" sz="quarter" idx="12"/>
          </p:nvPr>
        </p:nvSpPr>
        <p:spPr/>
        <p:txBody>
          <a:bodyPr/>
          <a:lstStyle/>
          <a:p>
            <a:fld id="{366535FF-C964-4AD0-B40C-FE542887D9C4}" type="slidenum">
              <a:rPr lang="en-US" smtClean="0"/>
              <a:pPr/>
              <a:t>1</a:t>
            </a:fld>
            <a:endParaRPr lang="en-US" dirty="0"/>
          </a:p>
        </p:txBody>
      </p:sp>
    </p:spTree>
    <p:extLst>
      <p:ext uri="{BB962C8B-B14F-4D97-AF65-F5344CB8AC3E}">
        <p14:creationId xmlns:p14="http://schemas.microsoft.com/office/powerpoint/2010/main" val="362038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13317" name="Picture 5" descr="C:\Documents and Settings\wallace.hogsett\Desktop\2012PSR\D1_Sand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4" y="914400"/>
            <a:ext cx="8667750" cy="5924550"/>
          </a:xfrm>
          <a:prstGeom prst="rect">
            <a:avLst/>
          </a:prstGeom>
          <a:noFill/>
          <a:extLst>
            <a:ext uri="{909E8E84-426E-40DD-AFC4-6F175D3DCCD1}">
              <a14:hiddenFill xmlns:a14="http://schemas.microsoft.com/office/drawing/2010/main">
                <a:solidFill>
                  <a:srgbClr val="FFFFFF"/>
                </a:solidFill>
              </a14:hiddenFill>
            </a:ext>
          </a:extLst>
        </p:spPr>
      </p:pic>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High-Impact Events: Sandy</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2362200" y="3959304"/>
            <a:ext cx="685800" cy="384096"/>
            <a:chOff x="2438400" y="2968704"/>
            <a:chExt cx="685800" cy="384096"/>
          </a:xfrm>
        </p:grpSpPr>
        <p:cxnSp>
          <p:nvCxnSpPr>
            <p:cNvPr id="18" name="Straight Connector 17"/>
            <p:cNvCxnSpPr/>
            <p:nvPr/>
          </p:nvCxnSpPr>
          <p:spPr>
            <a:xfrm>
              <a:off x="2438400" y="3352800"/>
              <a:ext cx="600076"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98708" y="2968704"/>
              <a:ext cx="625492" cy="369332"/>
            </a:xfrm>
            <a:prstGeom prst="rect">
              <a:avLst/>
            </a:prstGeom>
            <a:noFill/>
          </p:spPr>
          <p:txBody>
            <a:bodyPr wrap="none" rtlCol="0">
              <a:spAutoFit/>
            </a:bodyPr>
            <a:lstStyle/>
            <a:p>
              <a:r>
                <a:rPr lang="en-US" b="1" dirty="0" smtClean="0">
                  <a:solidFill>
                    <a:srgbClr val="FFFF00"/>
                  </a:solidFill>
                </a:rPr>
                <a:t>Goal</a:t>
              </a:r>
              <a:endParaRPr lang="en-US" b="1" dirty="0">
                <a:solidFill>
                  <a:srgbClr val="FFFF00"/>
                </a:solidFill>
              </a:endParaRPr>
            </a:p>
          </p:txBody>
        </p:sp>
      </p:grpSp>
      <p:sp>
        <p:nvSpPr>
          <p:cNvPr id="20" name="TextBox 19"/>
          <p:cNvSpPr txBox="1"/>
          <p:nvPr/>
        </p:nvSpPr>
        <p:spPr>
          <a:xfrm>
            <a:off x="2362200" y="2286000"/>
            <a:ext cx="2895600" cy="646331"/>
          </a:xfrm>
          <a:prstGeom prst="rect">
            <a:avLst/>
          </a:prstGeom>
          <a:noFill/>
        </p:spPr>
        <p:txBody>
          <a:bodyPr wrap="square" rtlCol="0">
            <a:spAutoFit/>
          </a:bodyPr>
          <a:lstStyle/>
          <a:p>
            <a:r>
              <a:rPr lang="en-US" b="1" dirty="0" smtClean="0">
                <a:solidFill>
                  <a:srgbClr val="FF0000"/>
                </a:solidFill>
              </a:rPr>
              <a:t>Skillful and nearly unbiased Day 1 1” forecasts</a:t>
            </a:r>
            <a:endParaRPr lang="en-US" b="1" dirty="0">
              <a:solidFill>
                <a:srgbClr val="FF0000"/>
              </a:solidFill>
            </a:endParaRPr>
          </a:p>
        </p:txBody>
      </p:sp>
      <p:sp>
        <p:nvSpPr>
          <p:cNvPr id="21"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8458657" y="4724400"/>
            <a:ext cx="720582" cy="276999"/>
          </a:xfrm>
          <a:prstGeom prst="rect">
            <a:avLst/>
          </a:prstGeom>
          <a:noFill/>
        </p:spPr>
        <p:txBody>
          <a:bodyPr wrap="none" rtlCol="0">
            <a:spAutoFit/>
          </a:bodyPr>
          <a:lstStyle/>
          <a:p>
            <a:r>
              <a:rPr lang="en-US" sz="1200" b="1" dirty="0" smtClean="0"/>
              <a:t>- perfect</a:t>
            </a:r>
            <a:endParaRPr lang="en-US" sz="1200" b="1" dirty="0"/>
          </a:p>
        </p:txBody>
      </p:sp>
      <p:sp>
        <p:nvSpPr>
          <p:cNvPr id="25"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10</a:t>
            </a:fld>
            <a:endParaRPr lang="en-US" sz="1200" dirty="0">
              <a:solidFill>
                <a:schemeClr val="bg1">
                  <a:lumMod val="75000"/>
                </a:schemeClr>
              </a:solidFill>
            </a:endParaRPr>
          </a:p>
        </p:txBody>
      </p:sp>
    </p:spTree>
    <p:extLst>
      <p:ext uri="{BB962C8B-B14F-4D97-AF65-F5344CB8AC3E}">
        <p14:creationId xmlns:p14="http://schemas.microsoft.com/office/powerpoint/2010/main" val="90251233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7772400" cy="990600"/>
          </a:xfrm>
        </p:spPr>
        <p:txBody>
          <a:bodyPr/>
          <a:lstStyle/>
          <a:p>
            <a:r>
              <a:rPr lang="en-US" sz="5400" dirty="0" smtClean="0">
                <a:latin typeface="Arial" pitchFamily="34" charset="0"/>
                <a:cs typeface="Arial" pitchFamily="34" charset="0"/>
              </a:rPr>
              <a:t>Day 1 QPFs - Sandy</a:t>
            </a:r>
            <a:endParaRPr lang="en-US" sz="5400" dirty="0">
              <a:latin typeface="Arial" pitchFamily="34" charset="0"/>
              <a:cs typeface="Arial" pitchFamily="34" charset="0"/>
            </a:endParaRPr>
          </a:p>
        </p:txBody>
      </p:sp>
      <p:pic>
        <p:nvPicPr>
          <p:cNvPr id="1028" name="Picture 4" descr="http://www.hpc.ncep.noaa.gov/tropical/case_studies/sandy_2012/STAGEIV_192hrQPE_valid_Nov01.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09" r="20821"/>
          <a:stretch/>
        </p:blipFill>
        <p:spPr bwMode="auto">
          <a:xfrm>
            <a:off x="4514850" y="1728245"/>
            <a:ext cx="4533900" cy="50535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hpc.ncep.noaa.gov/tropical/case_studies/sandy_2012/HPC_192hrQPF_valid_Nov0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12" r="20788"/>
          <a:stretch/>
        </p:blipFill>
        <p:spPr bwMode="auto">
          <a:xfrm>
            <a:off x="0" y="1728245"/>
            <a:ext cx="4514850" cy="50535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http://www.hpc.ncep.noaa.gov/tropical/case_studies/sandy_2012/STAGEIV_192hrQPE_valid_Nov01.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011" t="3770" b="13676"/>
          <a:stretch/>
        </p:blipFill>
        <p:spPr bwMode="auto">
          <a:xfrm>
            <a:off x="8197613" y="1747295"/>
            <a:ext cx="808723" cy="36819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1328738" y="1066800"/>
            <a:ext cx="1857374" cy="584775"/>
          </a:xfrm>
          <a:prstGeom prst="rect">
            <a:avLst/>
          </a:prstGeom>
          <a:noFill/>
          <a:ln>
            <a:noFill/>
          </a:ln>
        </p:spPr>
        <p:txBody>
          <a:bodyPr wrap="square">
            <a:spAutoFit/>
          </a:bodyPr>
          <a:lstStyle/>
          <a:p>
            <a:pPr algn="ctr"/>
            <a:r>
              <a:rPr lang="en-US" sz="3200" u="sng" dirty="0" smtClean="0">
                <a:latin typeface="Times New Roman" pitchFamily="18" charset="0"/>
              </a:rPr>
              <a:t>Forecast</a:t>
            </a:r>
            <a:endParaRPr lang="en-US" sz="3200" u="sng" dirty="0">
              <a:latin typeface="Times New Roman" pitchFamily="18" charset="0"/>
            </a:endParaRPr>
          </a:p>
        </p:txBody>
      </p:sp>
      <p:sp>
        <p:nvSpPr>
          <p:cNvPr id="8" name="Rectangle 15"/>
          <p:cNvSpPr>
            <a:spLocks noChangeArrowheads="1"/>
          </p:cNvSpPr>
          <p:nvPr/>
        </p:nvSpPr>
        <p:spPr bwMode="auto">
          <a:xfrm>
            <a:off x="5853113" y="1066800"/>
            <a:ext cx="1857374" cy="584775"/>
          </a:xfrm>
          <a:prstGeom prst="rect">
            <a:avLst/>
          </a:prstGeom>
          <a:noFill/>
          <a:ln>
            <a:noFill/>
          </a:ln>
        </p:spPr>
        <p:txBody>
          <a:bodyPr wrap="square">
            <a:spAutoFit/>
          </a:bodyPr>
          <a:lstStyle/>
          <a:p>
            <a:pPr algn="ctr"/>
            <a:r>
              <a:rPr lang="en-US" sz="3200" u="sng" dirty="0" smtClean="0">
                <a:latin typeface="Times New Roman" pitchFamily="18" charset="0"/>
              </a:rPr>
              <a:t>Observed</a:t>
            </a:r>
            <a:endParaRPr lang="en-US" sz="3200" u="sng" dirty="0">
              <a:latin typeface="Times New Roman" pitchFamily="18" charset="0"/>
            </a:endParaRPr>
          </a:p>
        </p:txBody>
      </p:sp>
      <p:sp>
        <p:nvSpPr>
          <p:cNvPr id="9" name="Line 4"/>
          <p:cNvSpPr>
            <a:spLocks noChangeShapeType="1"/>
          </p:cNvSpPr>
          <p:nvPr/>
        </p:nvSpPr>
        <p:spPr bwMode="auto">
          <a:xfrm>
            <a:off x="914400" y="9906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Loading Storm Graphics Loop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903" t="8485" r="36018" b="25274"/>
          <a:stretch/>
        </p:blipFill>
        <p:spPr bwMode="auto">
          <a:xfrm>
            <a:off x="3873786" y="1066800"/>
            <a:ext cx="1282128" cy="2258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934200" y="6324600"/>
            <a:ext cx="2133600" cy="365125"/>
          </a:xfrm>
        </p:spPr>
        <p:txBody>
          <a:bodyPr/>
          <a:lstStyle/>
          <a:p>
            <a:fld id="{366535FF-C964-4AD0-B40C-FE542887D9C4}" type="slidenum">
              <a:rPr lang="en-US" smtClean="0"/>
              <a:pPr/>
              <a:t>11</a:t>
            </a:fld>
            <a:endParaRPr lang="en-US" dirty="0"/>
          </a:p>
        </p:txBody>
      </p:sp>
    </p:spTree>
    <p:extLst>
      <p:ext uri="{BB962C8B-B14F-4D97-AF65-F5344CB8AC3E}">
        <p14:creationId xmlns:p14="http://schemas.microsoft.com/office/powerpoint/2010/main" val="1901923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Clr>
                <a:schemeClr val="dk1"/>
              </a:buClr>
              <a:buSzPct val="25000"/>
              <a:buFont typeface="Times New Roman"/>
              <a:buNone/>
            </a:pPr>
            <a:r>
              <a:rPr lang="en-US" sz="1400" b="0" i="0" u="none" strike="noStrike" cap="none" baseline="0">
                <a:solidFill>
                  <a:srgbClr val="000000"/>
                </a:solidFill>
                <a:latin typeface="Times New Roman"/>
                <a:ea typeface="Times New Roman"/>
                <a:cs typeface="Times New Roman"/>
                <a:sym typeface="Times New Roman"/>
              </a:rPr>
              <a:t>*</a:t>
            </a: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Decision Support: Sandy</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06"/>
          <p:cNvSpPr txBox="1">
            <a:spLocks/>
          </p:cNvSpPr>
          <p:nvPr/>
        </p:nvSpPr>
        <p:spPr>
          <a:xfrm>
            <a:off x="76200" y="1283802"/>
            <a:ext cx="3428999" cy="4354998"/>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1800" dirty="0" smtClean="0"/>
              <a:t>Internal DSS: NOC, FEMA, Regions, WFOs</a:t>
            </a:r>
          </a:p>
          <a:p>
            <a:pPr indent="-342900">
              <a:buSzPct val="98958"/>
            </a:pPr>
            <a:r>
              <a:rPr lang="en-US" sz="1800" dirty="0" smtClean="0"/>
              <a:t>External DSS: Media (CNN, Univision, etc.)</a:t>
            </a:r>
          </a:p>
          <a:p>
            <a:pPr indent="-342900">
              <a:buSzPct val="98958"/>
            </a:pPr>
            <a:r>
              <a:rPr lang="en-US" sz="1800" dirty="0" smtClean="0"/>
              <a:t>Flexible web presence, with Sandy-specific products highlighted on HPC homepage</a:t>
            </a:r>
          </a:p>
          <a:p>
            <a:pPr indent="-342900">
              <a:buSzPct val="98958"/>
            </a:pPr>
            <a:r>
              <a:rPr lang="en-US" sz="1800" dirty="0" smtClean="0"/>
              <a:t>HPC QPF linked on NHC webpage</a:t>
            </a:r>
          </a:p>
          <a:p>
            <a:pPr indent="-342900">
              <a:buSzPct val="98958"/>
            </a:pPr>
            <a:r>
              <a:rPr lang="en-US" sz="1800" dirty="0" smtClean="0"/>
              <a:t>HPC Public Advisories linked on NWS homepage after landfall</a:t>
            </a:r>
            <a:endParaRPr lang="en-US" sz="1800" dirty="0"/>
          </a:p>
          <a:p>
            <a:pPr indent="-342900">
              <a:buSzPct val="98958"/>
            </a:pPr>
            <a:r>
              <a:rPr lang="en-US" sz="1800" dirty="0" smtClean="0"/>
              <a:t>Heavy snow mentioned in advisory for the first time</a:t>
            </a:r>
            <a:endParaRPr lang="en-US" sz="1400" dirty="0"/>
          </a:p>
        </p:txBody>
      </p:sp>
      <p:sp>
        <p:nvSpPr>
          <p:cNvPr id="2050" name="AutoShape 2" descr="https://mail-attachment.googleusercontent.com/attachment/u/0/?ui=2&amp;ik=227601d0bc&amp;view=att&amp;th=13b57cf517a7bd57&amp;attid=0.1&amp;disp=inline&amp;realattid=f_ha73bp9i1&amp;safe=1&amp;zw&amp;saduie=AG9B_P_20-3O75tTszEmPiFQjh3G&amp;sadet=1354465869932&amp;sads=yHuScs6TcRS6QH6ouBeVCFbB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 name="Picture 25" descr="HPC_SandyHomepage.PNG"/>
          <p:cNvPicPr>
            <a:picLocks noChangeAspect="1"/>
          </p:cNvPicPr>
          <p:nvPr/>
        </p:nvPicPr>
        <p:blipFill>
          <a:blip r:embed="rId5" cstate="print"/>
          <a:srcRect r="24840" b="30000"/>
          <a:stretch>
            <a:fillRect/>
          </a:stretch>
        </p:blipFill>
        <p:spPr>
          <a:xfrm>
            <a:off x="3733800" y="1295400"/>
            <a:ext cx="5150498" cy="5257800"/>
          </a:xfrm>
          <a:prstGeom prst="rect">
            <a:avLst/>
          </a:prstGeom>
          <a:ln>
            <a:solidFill>
              <a:schemeClr val="tx1"/>
            </a:solidFill>
          </a:ln>
        </p:spPr>
      </p:pic>
      <p:sp>
        <p:nvSpPr>
          <p:cNvPr id="2052" name="AutoShape 4" descr="https://mail-attachment.googleusercontent.com/attachment/u/0/?ui=2&amp;ik=227601d0bc&amp;view=att&amp;th=13b5d9c4a4cf996a&amp;attid=0.1&amp;disp=inline&amp;realattid=f_ha8pimea0&amp;safe=1&amp;zw&amp;saduie=AG9B_P_20-3O75tTszEmPiFQjh3G&amp;sadet=1354485774759&amp;sads=-gjexK2v8tasKJnMftVgKhl6wl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6" cstate="print"/>
          <a:srcRect/>
          <a:stretch>
            <a:fillRect/>
          </a:stretch>
        </p:blipFill>
        <p:spPr bwMode="auto">
          <a:xfrm>
            <a:off x="3124200" y="4419600"/>
            <a:ext cx="2783819" cy="2306855"/>
          </a:xfrm>
          <a:prstGeom prst="rect">
            <a:avLst/>
          </a:prstGeom>
          <a:noFill/>
          <a:ln w="9525">
            <a:solidFill>
              <a:prstClr val="black"/>
            </a:solidFill>
            <a:miter lim="800000"/>
            <a:headEnd/>
            <a:tailEnd/>
          </a:ln>
          <a:effectLst/>
        </p:spPr>
      </p:pic>
      <p:sp>
        <p:nvSpPr>
          <p:cNvPr id="24" name="Slide Number Placeholder 5"/>
          <p:cNvSpPr>
            <a:spLocks noGrp="1"/>
          </p:cNvSpPr>
          <p:nvPr>
            <p:ph type="sldNum" sz="quarter" idx="12"/>
          </p:nvPr>
        </p:nvSpPr>
        <p:spPr>
          <a:xfrm>
            <a:off x="206374" y="6370637"/>
            <a:ext cx="2133600" cy="365125"/>
          </a:xfrm>
        </p:spPr>
        <p:txBody>
          <a:bodyPr/>
          <a:lstStyle/>
          <a:p>
            <a:pPr algn="l"/>
            <a:fld id="{366535FF-C964-4AD0-B40C-FE542887D9C4}" type="slidenum">
              <a:rPr lang="en-US" sz="1200" smtClean="0">
                <a:solidFill>
                  <a:schemeClr val="bg1">
                    <a:lumMod val="75000"/>
                  </a:schemeClr>
                </a:solidFill>
              </a:rPr>
              <a:pPr algn="l"/>
              <a:t>12</a:t>
            </a:fld>
            <a:endParaRPr lang="en-US" sz="1200" dirty="0">
              <a:solidFill>
                <a:schemeClr val="bg1">
                  <a:lumMod val="75000"/>
                </a:schemeClr>
              </a:solidFill>
            </a:endParaRPr>
          </a:p>
        </p:txBody>
      </p:sp>
    </p:spTree>
    <p:extLst>
      <p:ext uri="{BB962C8B-B14F-4D97-AF65-F5344CB8AC3E}">
        <p14:creationId xmlns:p14="http://schemas.microsoft.com/office/powerpoint/2010/main" val="90251233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pc.ncep.noaa.gov/wwd/day3_psnow_gt_04.gi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521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smtClean="0"/>
              <a:t>Winter Weather</a:t>
            </a:r>
            <a:endParaRPr lang="en-US" b="1" dirty="0"/>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366535FF-C964-4AD0-B40C-FE542887D9C4}" type="slidenum">
              <a:rPr lang="en-US" smtClean="0"/>
              <a:pPr/>
              <a:t>13</a:t>
            </a:fld>
            <a:endParaRPr lang="en-US"/>
          </a:p>
        </p:txBody>
      </p:sp>
    </p:spTree>
    <p:extLst>
      <p:ext uri="{BB962C8B-B14F-4D97-AF65-F5344CB8AC3E}">
        <p14:creationId xmlns:p14="http://schemas.microsoft.com/office/powerpoint/2010/main" val="1264408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495799" y="1219200"/>
            <a:ext cx="3657601" cy="1600200"/>
            <a:chOff x="4495799" y="1219200"/>
            <a:chExt cx="3657601" cy="1600200"/>
          </a:xfrm>
        </p:grpSpPr>
        <p:pic>
          <p:nvPicPr>
            <p:cNvPr id="1026" name="Picture 2" descr="N:\Hoke\Pics from Katie Garrett\DSCN0031.jpg"/>
            <p:cNvPicPr>
              <a:picLocks noChangeAspect="1" noChangeArrowheads="1"/>
            </p:cNvPicPr>
            <p:nvPr/>
          </p:nvPicPr>
          <p:blipFill>
            <a:blip r:embed="rId4" cstate="print"/>
            <a:srcRect/>
            <a:stretch>
              <a:fillRect/>
            </a:stretch>
          </p:blipFill>
          <p:spPr bwMode="auto">
            <a:xfrm>
              <a:off x="4495799" y="1219200"/>
              <a:ext cx="2133599" cy="1600200"/>
            </a:xfrm>
            <a:prstGeom prst="rect">
              <a:avLst/>
            </a:prstGeom>
            <a:noFill/>
            <a:ln>
              <a:solidFill>
                <a:srgbClr val="000000"/>
              </a:solidFill>
            </a:ln>
          </p:spPr>
        </p:pic>
        <p:pic>
          <p:nvPicPr>
            <p:cNvPr id="18" name="Picture 14" descr="Pic of Dan.jpg"/>
            <p:cNvPicPr>
              <a:picLocks noChangeAspect="1"/>
            </p:cNvPicPr>
            <p:nvPr/>
          </p:nvPicPr>
          <p:blipFill>
            <a:blip r:embed="rId5" cstate="print"/>
            <a:srcRect l="18755" t="12500" r="18755"/>
            <a:stretch>
              <a:fillRect/>
            </a:stretch>
          </p:blipFill>
          <p:spPr bwMode="auto">
            <a:xfrm>
              <a:off x="6629400" y="1219201"/>
              <a:ext cx="1524000" cy="1599624"/>
            </a:xfrm>
            <a:prstGeom prst="rect">
              <a:avLst/>
            </a:prstGeom>
            <a:noFill/>
            <a:ln w="9525">
              <a:solidFill>
                <a:srgbClr val="000000"/>
              </a:solidFill>
              <a:miter lim="800000"/>
              <a:headEnd/>
              <a:tailEnd/>
            </a:ln>
          </p:spPr>
        </p:pic>
      </p:grpSp>
      <p:sp>
        <p:nvSpPr>
          <p:cNvPr id="15363" name="TextBox 7"/>
          <p:cNvSpPr txBox="1">
            <a:spLocks noChangeArrowheads="1"/>
          </p:cNvSpPr>
          <p:nvPr/>
        </p:nvSpPr>
        <p:spPr bwMode="auto">
          <a:xfrm>
            <a:off x="228600" y="1384300"/>
            <a:ext cx="4287838" cy="461655"/>
          </a:xfrm>
          <a:prstGeom prst="rect">
            <a:avLst/>
          </a:prstGeom>
          <a:noFill/>
          <a:ln w="9525">
            <a:noFill/>
            <a:miter lim="800000"/>
            <a:headEnd/>
            <a:tailEnd/>
          </a:ln>
        </p:spPr>
        <p:txBody>
          <a:bodyPr lIns="91429" tIns="45715" rIns="91429" bIns="45715">
            <a:spAutoFit/>
          </a:bodyPr>
          <a:lstStyle/>
          <a:p>
            <a:r>
              <a:rPr lang="en-US" sz="2400" dirty="0"/>
              <a:t>Internal </a:t>
            </a:r>
            <a:r>
              <a:rPr lang="en-US" sz="2400" dirty="0" smtClean="0"/>
              <a:t>NWS collaboration</a:t>
            </a:r>
            <a:endParaRPr lang="en-US" sz="2400" dirty="0"/>
          </a:p>
        </p:txBody>
      </p:sp>
      <p:sp>
        <p:nvSpPr>
          <p:cNvPr id="6" name="TextBox 5"/>
          <p:cNvSpPr txBox="1">
            <a:spLocks noChangeArrowheads="1"/>
          </p:cNvSpPr>
          <p:nvPr/>
        </p:nvSpPr>
        <p:spPr bwMode="auto">
          <a:xfrm>
            <a:off x="228600" y="5943600"/>
            <a:ext cx="4419600" cy="461655"/>
          </a:xfrm>
          <a:prstGeom prst="rect">
            <a:avLst/>
          </a:prstGeom>
          <a:noFill/>
          <a:ln w="9525">
            <a:noFill/>
            <a:miter lim="800000"/>
            <a:headEnd/>
            <a:tailEnd/>
          </a:ln>
        </p:spPr>
        <p:txBody>
          <a:bodyPr lIns="91429" tIns="45715" rIns="91429" bIns="45715">
            <a:spAutoFit/>
          </a:bodyPr>
          <a:lstStyle/>
          <a:p>
            <a:pPr>
              <a:spcAft>
                <a:spcPts val="200"/>
              </a:spcAft>
            </a:pPr>
            <a:r>
              <a:rPr lang="en-US" sz="2400" dirty="0"/>
              <a:t>Heavy Snow and Ice </a:t>
            </a:r>
            <a:r>
              <a:rPr lang="en-US" sz="2400" dirty="0" smtClean="0"/>
              <a:t>Discussion</a:t>
            </a:r>
            <a:endParaRPr lang="en-US" sz="2400" dirty="0"/>
          </a:p>
        </p:txBody>
      </p:sp>
      <p:grpSp>
        <p:nvGrpSpPr>
          <p:cNvPr id="2" name="Group 17"/>
          <p:cNvGrpSpPr>
            <a:grpSpLocks/>
          </p:cNvGrpSpPr>
          <p:nvPr/>
        </p:nvGrpSpPr>
        <p:grpSpPr bwMode="auto">
          <a:xfrm>
            <a:off x="228600" y="2743200"/>
            <a:ext cx="8142144" cy="2209800"/>
            <a:chOff x="228600" y="2743200"/>
            <a:chExt cx="8141651" cy="2209800"/>
          </a:xfrm>
        </p:grpSpPr>
        <p:pic>
          <p:nvPicPr>
            <p:cNvPr id="15373" name="Picture 15" descr="day2_psnow_gt_04_2011010812.gif"/>
            <p:cNvPicPr>
              <a:picLocks noChangeAspect="1"/>
            </p:cNvPicPr>
            <p:nvPr/>
          </p:nvPicPr>
          <p:blipFill>
            <a:blip r:embed="rId6" cstate="print"/>
            <a:srcRect t="8540" b="5125"/>
            <a:stretch>
              <a:fillRect/>
            </a:stretch>
          </p:blipFill>
          <p:spPr bwMode="auto">
            <a:xfrm>
              <a:off x="4954443" y="2743200"/>
              <a:ext cx="3415808" cy="2209800"/>
            </a:xfrm>
            <a:prstGeom prst="rect">
              <a:avLst/>
            </a:prstGeom>
            <a:noFill/>
            <a:ln w="9525">
              <a:solidFill>
                <a:srgbClr val="000000"/>
              </a:solidFill>
              <a:miter lim="800000"/>
              <a:headEnd/>
              <a:tailEnd/>
            </a:ln>
          </p:spPr>
        </p:pic>
        <p:sp>
          <p:nvSpPr>
            <p:cNvPr id="15372" name="TextBox 8"/>
            <p:cNvSpPr txBox="1">
              <a:spLocks noChangeArrowheads="1"/>
            </p:cNvSpPr>
            <p:nvPr/>
          </p:nvSpPr>
          <p:spPr bwMode="auto">
            <a:xfrm>
              <a:off x="228600" y="2819380"/>
              <a:ext cx="4114800" cy="1744057"/>
            </a:xfrm>
            <a:prstGeom prst="rect">
              <a:avLst/>
            </a:prstGeom>
            <a:noFill/>
            <a:ln w="9525">
              <a:noFill/>
              <a:miter lim="800000"/>
              <a:headEnd/>
              <a:tailEnd/>
            </a:ln>
          </p:spPr>
          <p:txBody>
            <a:bodyPr lIns="91429" tIns="45715" rIns="91429" bIns="45715">
              <a:spAutoFit/>
            </a:bodyPr>
            <a:lstStyle/>
            <a:p>
              <a:pPr>
                <a:spcAft>
                  <a:spcPts val="200"/>
                </a:spcAft>
              </a:pPr>
              <a:r>
                <a:rPr lang="en-US" sz="2400" dirty="0" smtClean="0"/>
                <a:t>24 </a:t>
              </a:r>
              <a:r>
                <a:rPr lang="en-US" sz="2400" dirty="0"/>
                <a:t>&amp; 48 h probabilities for:</a:t>
              </a:r>
            </a:p>
            <a:p>
              <a:pPr lvl="2">
                <a:spcAft>
                  <a:spcPts val="200"/>
                </a:spcAft>
              </a:pPr>
              <a:r>
                <a:rPr lang="en-US" sz="2000" dirty="0"/>
                <a:t>-</a:t>
              </a:r>
              <a:r>
                <a:rPr lang="en-US" sz="2000" dirty="0" smtClean="0"/>
                <a:t>Snow/Sleet/Freezing </a:t>
              </a:r>
              <a:r>
                <a:rPr lang="en-US" sz="2000" dirty="0"/>
                <a:t>Rain</a:t>
              </a:r>
            </a:p>
            <a:p>
              <a:pPr lvl="2">
                <a:spcAft>
                  <a:spcPts val="200"/>
                </a:spcAft>
              </a:pPr>
              <a:r>
                <a:rPr lang="en-US" sz="2000" dirty="0"/>
                <a:t>-Probabilities computed from deterministic forecast </a:t>
              </a:r>
              <a:r>
                <a:rPr lang="en-US" sz="2000" dirty="0" smtClean="0"/>
                <a:t>and ensemble </a:t>
              </a:r>
              <a:r>
                <a:rPr lang="en-US" sz="2000" dirty="0"/>
                <a:t>spread</a:t>
              </a:r>
            </a:p>
          </p:txBody>
        </p:sp>
      </p:grpSp>
      <p:sp>
        <p:nvSpPr>
          <p:cNvPr id="15" name="Line 4"/>
          <p:cNvSpPr>
            <a:spLocks noChangeShapeType="1"/>
          </p:cNvSpPr>
          <p:nvPr/>
        </p:nvSpPr>
        <p:spPr bwMode="auto">
          <a:xfrm>
            <a:off x="838200" y="914400"/>
            <a:ext cx="7696200" cy="0"/>
          </a:xfrm>
          <a:prstGeom prst="line">
            <a:avLst/>
          </a:prstGeom>
          <a:noFill/>
          <a:ln w="57150" cmpd="thinThick">
            <a:solidFill>
              <a:srgbClr val="FF0000"/>
            </a:solidFill>
            <a:round/>
            <a:headEnd/>
            <a:tailEnd/>
          </a:ln>
        </p:spPr>
        <p:txBody>
          <a:bodyPr wrap="none" anchor="ctr"/>
          <a:lstStyle/>
          <a:p>
            <a:endParaRPr lang="en-US" dirty="0"/>
          </a:p>
        </p:txBody>
      </p:sp>
      <p:sp>
        <p:nvSpPr>
          <p:cNvPr id="16" name="Title 15"/>
          <p:cNvSpPr txBox="1">
            <a:spLocks/>
          </p:cNvSpPr>
          <p:nvPr/>
        </p:nvSpPr>
        <p:spPr>
          <a:xfrm>
            <a:off x="0" y="152400"/>
            <a:ext cx="8991600" cy="838200"/>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HPC’s  Winter Weather Products and Services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16" descr="prb_24hsnow_ge04_2011010812f048.gif"/>
          <p:cNvPicPr>
            <a:picLocks noChangeAspect="1"/>
          </p:cNvPicPr>
          <p:nvPr/>
        </p:nvPicPr>
        <p:blipFill>
          <a:blip r:embed="rId7" cstate="print"/>
          <a:srcRect t="3416" b="3416"/>
          <a:stretch>
            <a:fillRect/>
          </a:stretch>
        </p:blipFill>
        <p:spPr bwMode="auto">
          <a:xfrm>
            <a:off x="4953000" y="2743200"/>
            <a:ext cx="3419475" cy="2227263"/>
          </a:xfrm>
          <a:prstGeom prst="rect">
            <a:avLst/>
          </a:prstGeom>
          <a:noFill/>
          <a:ln w="9525">
            <a:solidFill>
              <a:srgbClr val="000000"/>
            </a:solidFill>
            <a:miter lim="800000"/>
            <a:headEnd/>
            <a:tailEnd/>
          </a:ln>
        </p:spPr>
      </p:pic>
      <p:grpSp>
        <p:nvGrpSpPr>
          <p:cNvPr id="3" name="Group 20"/>
          <p:cNvGrpSpPr>
            <a:grpSpLocks/>
          </p:cNvGrpSpPr>
          <p:nvPr/>
        </p:nvGrpSpPr>
        <p:grpSpPr bwMode="auto">
          <a:xfrm>
            <a:off x="228600" y="4648200"/>
            <a:ext cx="8686800" cy="1892300"/>
            <a:chOff x="228600" y="4648200"/>
            <a:chExt cx="8686800" cy="1893085"/>
          </a:xfrm>
        </p:grpSpPr>
        <p:sp>
          <p:nvSpPr>
            <p:cNvPr id="15370" name="TextBox 9"/>
            <p:cNvSpPr txBox="1">
              <a:spLocks noChangeArrowheads="1"/>
            </p:cNvSpPr>
            <p:nvPr/>
          </p:nvSpPr>
          <p:spPr bwMode="auto">
            <a:xfrm>
              <a:off x="228600" y="4800663"/>
              <a:ext cx="5715000" cy="856990"/>
            </a:xfrm>
            <a:prstGeom prst="rect">
              <a:avLst/>
            </a:prstGeom>
            <a:noFill/>
            <a:ln w="9525">
              <a:noFill/>
              <a:miter lim="800000"/>
              <a:headEnd/>
              <a:tailEnd/>
            </a:ln>
          </p:spPr>
          <p:txBody>
            <a:bodyPr wrap="square" lIns="91429" tIns="45715" rIns="91429" bIns="45715">
              <a:spAutoFit/>
            </a:bodyPr>
            <a:lstStyle/>
            <a:p>
              <a:pPr>
                <a:spcAft>
                  <a:spcPts val="200"/>
                </a:spcAft>
              </a:pPr>
              <a:r>
                <a:rPr lang="en-US" sz="2400" dirty="0"/>
                <a:t>Track forecasts for surface lows </a:t>
              </a:r>
            </a:p>
            <a:p>
              <a:pPr>
                <a:spcAft>
                  <a:spcPts val="200"/>
                </a:spcAft>
              </a:pPr>
              <a:r>
                <a:rPr lang="en-US" sz="2400" dirty="0"/>
                <a:t>associated w/ significant winter weather</a:t>
              </a:r>
            </a:p>
          </p:txBody>
        </p:sp>
        <p:pic>
          <p:nvPicPr>
            <p:cNvPr id="15371" name="Picture 18" descr="2011010815_lowtrack.gif"/>
            <p:cNvPicPr>
              <a:picLocks noChangeAspect="1"/>
            </p:cNvPicPr>
            <p:nvPr/>
          </p:nvPicPr>
          <p:blipFill>
            <a:blip r:embed="rId8" cstate="print"/>
            <a:srcRect t="11443" b="5721"/>
            <a:stretch>
              <a:fillRect/>
            </a:stretch>
          </p:blipFill>
          <p:spPr bwMode="auto">
            <a:xfrm>
              <a:off x="5867400" y="4648200"/>
              <a:ext cx="3048000" cy="1893085"/>
            </a:xfrm>
            <a:prstGeom prst="rect">
              <a:avLst/>
            </a:prstGeom>
            <a:noFill/>
            <a:ln w="9525">
              <a:solidFill>
                <a:srgbClr val="000000"/>
              </a:solidFill>
              <a:miter lim="800000"/>
              <a:headEnd/>
              <a:tailEnd/>
            </a:ln>
          </p:spPr>
        </p:pic>
      </p:grpSp>
      <p:sp>
        <p:nvSpPr>
          <p:cNvPr id="8" name="Slide Number Placeholder 7"/>
          <p:cNvSpPr>
            <a:spLocks noGrp="1"/>
          </p:cNvSpPr>
          <p:nvPr>
            <p:ph type="sldNum" sz="quarter" idx="12"/>
          </p:nvPr>
        </p:nvSpPr>
        <p:spPr>
          <a:xfrm>
            <a:off x="114424" y="6405255"/>
            <a:ext cx="2133600" cy="365125"/>
          </a:xfrm>
        </p:spPr>
        <p:txBody>
          <a:bodyPr/>
          <a:lstStyle/>
          <a:p>
            <a:pPr algn="l"/>
            <a:fld id="{366535FF-C964-4AD0-B40C-FE542887D9C4}" type="slidenum">
              <a:rPr lang="en-US" smtClean="0"/>
              <a:pPr algn="l"/>
              <a:t>14</a:t>
            </a:fld>
            <a:endParaRPr lang="en-US" dirty="0"/>
          </a:p>
        </p:txBody>
      </p:sp>
    </p:spTree>
    <p:custDataLst>
      <p:tags r:id="rId1"/>
    </p:custDataLst>
    <p:extLst>
      <p:ext uri="{BB962C8B-B14F-4D97-AF65-F5344CB8AC3E}">
        <p14:creationId xmlns:p14="http://schemas.microsoft.com/office/powerpoint/2010/main" val="4210786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2"/>
          <p:cNvSpPr txBox="1">
            <a:spLocks noChangeArrowheads="1"/>
          </p:cNvSpPr>
          <p:nvPr/>
        </p:nvSpPr>
        <p:spPr bwMode="auto">
          <a:xfrm>
            <a:off x="152400" y="152400"/>
            <a:ext cx="8839200" cy="708025"/>
          </a:xfrm>
          <a:prstGeom prst="rect">
            <a:avLst/>
          </a:prstGeom>
          <a:noFill/>
          <a:ln w="9525">
            <a:solidFill>
              <a:srgbClr val="000000"/>
            </a:solidFill>
            <a:miter lim="800000"/>
            <a:headEnd/>
            <a:tailEnd/>
          </a:ln>
          <a:extLst/>
        </p:spPr>
        <p:txBody>
          <a:bodyPr wrap="square">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4000" dirty="0" smtClean="0">
                <a:effectLst>
                  <a:outerShdw blurRad="50800" dist="38100" dir="2700000" algn="tl" rotWithShape="0">
                    <a:prstClr val="black">
                      <a:alpha val="40000"/>
                    </a:prstClr>
                  </a:outerShdw>
                </a:effectLst>
                <a:latin typeface="Gill Sans" charset="0"/>
                <a:ea typeface="ヒラギノ角ゴ ProN W3"/>
                <a:cs typeface="ヒラギノ角ゴ ProN W3"/>
                <a:sym typeface="Gill Sans" charset="0"/>
              </a:rPr>
              <a:t>HPC Deterministic Snowfall Forecast</a:t>
            </a:r>
          </a:p>
        </p:txBody>
      </p:sp>
      <p:sp>
        <p:nvSpPr>
          <p:cNvPr id="7172" name="TextBox 6"/>
          <p:cNvSpPr txBox="1">
            <a:spLocks noChangeArrowheads="1"/>
          </p:cNvSpPr>
          <p:nvPr/>
        </p:nvSpPr>
        <p:spPr bwMode="auto">
          <a:xfrm>
            <a:off x="685800" y="838200"/>
            <a:ext cx="7821613"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2320" dirty="0" smtClean="0">
                <a:latin typeface="Gill Sans" charset="0"/>
                <a:ea typeface="ヒラギノ角ゴ ProN W3"/>
                <a:cs typeface="ヒラギノ角ゴ ProN W3"/>
                <a:sym typeface="Gill Sans" charset="0"/>
              </a:rPr>
              <a:t>2011-12 Day </a:t>
            </a:r>
            <a:r>
              <a:rPr lang="en-US" sz="2320" b="1" dirty="0" smtClean="0">
                <a:latin typeface="Gill Sans" charset="0"/>
                <a:ea typeface="ヒラギノ角ゴ ProN W3"/>
                <a:cs typeface="ヒラギノ角ゴ ProN W3"/>
                <a:sym typeface="Gill Sans" charset="0"/>
              </a:rPr>
              <a:t>One</a:t>
            </a:r>
            <a:r>
              <a:rPr lang="en-US" sz="2320" dirty="0" smtClean="0">
                <a:latin typeface="Gill Sans" charset="0"/>
                <a:ea typeface="ヒラギノ角ゴ ProN W3"/>
                <a:cs typeface="ヒラギノ角ゴ ProN W3"/>
                <a:sym typeface="Gill Sans" charset="0"/>
              </a:rPr>
              <a:t> Snow Threat Score East of the Rockies</a:t>
            </a:r>
          </a:p>
        </p:txBody>
      </p:sp>
      <p:graphicFrame>
        <p:nvGraphicFramePr>
          <p:cNvPr id="2" name="Chart 1"/>
          <p:cNvGraphicFramePr>
            <a:graphicFrameLocks/>
          </p:cNvGraphicFramePr>
          <p:nvPr>
            <p:extLst>
              <p:ext uri="{D42A27DB-BD31-4B8C-83A1-F6EECF244321}">
                <p14:modId xmlns:p14="http://schemas.microsoft.com/office/powerpoint/2010/main" val="1733652490"/>
              </p:ext>
            </p:extLst>
          </p:nvPr>
        </p:nvGraphicFramePr>
        <p:xfrm>
          <a:off x="1674813" y="1450975"/>
          <a:ext cx="6329362" cy="3994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p:cNvSpPr txBox="1">
            <a:spLocks noChangeArrowheads="1"/>
          </p:cNvSpPr>
          <p:nvPr/>
        </p:nvSpPr>
        <p:spPr bwMode="auto">
          <a:xfrm>
            <a:off x="0" y="547300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marL="0" lvl="1" algn="ctr" eaLnBrk="1" hangingPunct="1"/>
            <a:r>
              <a:rPr lang="en-US" sz="2400" b="1" dirty="0" smtClean="0">
                <a:latin typeface="Gill Sans" charset="0"/>
                <a:ea typeface="ヒラギノ角ゴ ProN W3"/>
                <a:cs typeface="ヒラギノ角ゴ ProN W3"/>
                <a:sym typeface="Gill Sans" charset="0"/>
              </a:rPr>
              <a:t>Final </a:t>
            </a:r>
            <a:r>
              <a:rPr lang="en-US" sz="2400" b="1" dirty="0">
                <a:latin typeface="Gill Sans" charset="0"/>
                <a:ea typeface="ヒラギノ角ゴ ProN W3"/>
                <a:cs typeface="ヒラギノ角ゴ ProN W3"/>
                <a:sym typeface="Gill Sans" charset="0"/>
              </a:rPr>
              <a:t>forecasts </a:t>
            </a:r>
            <a:r>
              <a:rPr lang="en-US" sz="2400" b="1" dirty="0" smtClean="0">
                <a:latin typeface="Gill Sans" charset="0"/>
                <a:ea typeface="ヒラギノ角ゴ ProN W3"/>
                <a:cs typeface="ヒラギノ角ゴ ProN W3"/>
                <a:sym typeface="Gill Sans" charset="0"/>
              </a:rPr>
              <a:t>are </a:t>
            </a:r>
            <a:r>
              <a:rPr lang="en-US" sz="2400" b="1" dirty="0">
                <a:latin typeface="Gill Sans" charset="0"/>
                <a:ea typeface="ヒラギノ角ゴ ProN W3"/>
                <a:cs typeface="ヒラギノ角ゴ ProN W3"/>
                <a:sym typeface="Gill Sans" charset="0"/>
              </a:rPr>
              <a:t>outperformed by the </a:t>
            </a:r>
            <a:r>
              <a:rPr lang="en-US" sz="2400" b="1" dirty="0" smtClean="0">
                <a:latin typeface="Gill Sans" charset="0"/>
                <a:ea typeface="ヒラギノ角ゴ ProN W3"/>
                <a:cs typeface="ヒラギノ角ゴ ProN W3"/>
                <a:sym typeface="Gill Sans" charset="0"/>
              </a:rPr>
              <a:t>Automated Ensemble</a:t>
            </a:r>
          </a:p>
          <a:p>
            <a:pPr marL="0" lvl="1" eaLnBrk="1" hangingPunct="1"/>
            <a:endParaRPr lang="en-US" sz="1800" b="1" u="sng" dirty="0" smtClean="0">
              <a:latin typeface="Gill Sans" charset="0"/>
              <a:ea typeface="ヒラギノ角ゴ ProN W3"/>
              <a:cs typeface="ヒラギノ角ゴ ProN W3"/>
              <a:sym typeface="Gill Sans" charset="0"/>
            </a:endParaRPr>
          </a:p>
          <a:p>
            <a:pPr marL="0" lvl="1" eaLnBrk="1" hangingPunct="1"/>
            <a:r>
              <a:rPr lang="en-US" sz="1800" b="1" u="sng" dirty="0" smtClean="0">
                <a:latin typeface="Gill Sans" charset="0"/>
                <a:ea typeface="ヒラギノ角ゴ ProN W3"/>
                <a:cs typeface="ヒラギノ角ゴ ProN W3"/>
                <a:sym typeface="Gill Sans" charset="0"/>
              </a:rPr>
              <a:t>Automated Ensemble </a:t>
            </a:r>
            <a:r>
              <a:rPr lang="en-US" sz="1800" b="1" dirty="0" smtClean="0">
                <a:latin typeface="Gill Sans" charset="0"/>
                <a:ea typeface="ヒラギノ角ゴ ProN W3"/>
                <a:cs typeface="ヒラギノ角ゴ ProN W3"/>
                <a:sym typeface="Gill Sans" charset="0"/>
              </a:rPr>
              <a:t>:  </a:t>
            </a:r>
            <a:r>
              <a:rPr lang="en-US" sz="1800" b="1" dirty="0" smtClean="0"/>
              <a:t>NAM + GFS + ECMWF + SREF members + GEFS members</a:t>
            </a:r>
          </a:p>
          <a:p>
            <a:pPr lvl="1" algn="l" eaLnBrk="1" hangingPunct="1">
              <a:buFont typeface="Arial" pitchFamily="34" charset="0"/>
              <a:buChar char="•"/>
            </a:pPr>
            <a:endParaRPr lang="en-US" sz="2400" b="1" u="sng" dirty="0">
              <a:latin typeface="Gill Sans" charset="0"/>
              <a:ea typeface="ヒラギノ角ゴ ProN W3"/>
              <a:cs typeface="ヒラギノ角ゴ ProN W3"/>
              <a:sym typeface="Gill Sans" charset="0"/>
            </a:endParaRPr>
          </a:p>
        </p:txBody>
      </p:sp>
      <p:sp>
        <p:nvSpPr>
          <p:cNvPr id="7" name="TextBox 6"/>
          <p:cNvSpPr txBox="1"/>
          <p:nvPr/>
        </p:nvSpPr>
        <p:spPr>
          <a:xfrm rot="16200000">
            <a:off x="726132" y="3236268"/>
            <a:ext cx="1447800" cy="461665"/>
          </a:xfrm>
          <a:prstGeom prst="rect">
            <a:avLst/>
          </a:prstGeom>
          <a:noFill/>
        </p:spPr>
        <p:txBody>
          <a:bodyPr wrap="square" rtlCol="0">
            <a:spAutoFit/>
          </a:bodyPr>
          <a:lstStyle/>
          <a:p>
            <a:r>
              <a:rPr lang="en-US" sz="2400" dirty="0" smtClean="0"/>
              <a:t>Better</a:t>
            </a:r>
            <a:endParaRPr lang="en-US" sz="2400" dirty="0"/>
          </a:p>
        </p:txBody>
      </p:sp>
      <p:cxnSp>
        <p:nvCxnSpPr>
          <p:cNvPr id="8" name="Straight Arrow Connector 7"/>
          <p:cNvCxnSpPr/>
          <p:nvPr/>
        </p:nvCxnSpPr>
        <p:spPr bwMode="auto">
          <a:xfrm rot="10800000">
            <a:off x="1447800" y="2133600"/>
            <a:ext cx="0" cy="838200"/>
          </a:xfrm>
          <a:prstGeom prst="straightConnector1">
            <a:avLst/>
          </a:prstGeom>
          <a:solidFill>
            <a:srgbClr val="FFFFFF"/>
          </a:solidFill>
          <a:ln w="34925" cap="flat" cmpd="sng" algn="ctr">
            <a:solidFill>
              <a:schemeClr val="tx1"/>
            </a:solidFill>
            <a:prstDash val="solid"/>
            <a:round/>
            <a:headEnd type="none" w="med" len="med"/>
            <a:tailEnd type="arrow"/>
          </a:ln>
          <a:effectLst/>
        </p:spPr>
      </p:cxnSp>
      <p:sp>
        <p:nvSpPr>
          <p:cNvPr id="9" name="Slide Number Placeholder 8"/>
          <p:cNvSpPr>
            <a:spLocks noGrp="1"/>
          </p:cNvSpPr>
          <p:nvPr>
            <p:ph type="sldNum" sz="quarter" idx="12"/>
          </p:nvPr>
        </p:nvSpPr>
        <p:spPr/>
        <p:txBody>
          <a:bodyPr/>
          <a:lstStyle/>
          <a:p>
            <a:fld id="{366535FF-C964-4AD0-B40C-FE542887D9C4}" type="slidenum">
              <a:rPr lang="en-US" smtClean="0"/>
              <a:pPr/>
              <a:t>15</a:t>
            </a:fld>
            <a:endParaRPr lang="en-US"/>
          </a:p>
        </p:txBody>
      </p:sp>
    </p:spTree>
    <p:extLst>
      <p:ext uri="{BB962C8B-B14F-4D97-AF65-F5344CB8AC3E}">
        <p14:creationId xmlns:p14="http://schemas.microsoft.com/office/powerpoint/2010/main" val="215028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2"/>
          <p:cNvSpPr txBox="1">
            <a:spLocks noChangeArrowheads="1"/>
          </p:cNvSpPr>
          <p:nvPr/>
        </p:nvSpPr>
        <p:spPr bwMode="auto">
          <a:xfrm>
            <a:off x="152400" y="152400"/>
            <a:ext cx="8839200" cy="708025"/>
          </a:xfrm>
          <a:prstGeom prst="rect">
            <a:avLst/>
          </a:prstGeom>
          <a:noFill/>
          <a:ln w="9525">
            <a:solidFill>
              <a:srgbClr val="000000"/>
            </a:solidFill>
            <a:miter lim="800000"/>
            <a:headEnd/>
            <a:tailEnd/>
          </a:ln>
          <a:extLst/>
        </p:spPr>
        <p:txBody>
          <a:bodyPr wrap="square">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4000" dirty="0" smtClean="0">
                <a:effectLst>
                  <a:outerShdw blurRad="50800" dist="38100" dir="2700000" algn="tl" rotWithShape="0">
                    <a:prstClr val="black">
                      <a:alpha val="40000"/>
                    </a:prstClr>
                  </a:outerShdw>
                </a:effectLst>
                <a:latin typeface="Gill Sans" charset="0"/>
                <a:ea typeface="ヒラギノ角ゴ ProN W3"/>
                <a:cs typeface="ヒラギノ角ゴ ProN W3"/>
                <a:sym typeface="Gill Sans" charset="0"/>
              </a:rPr>
              <a:t>HPC Deterministic Snowfall Forecast</a:t>
            </a:r>
          </a:p>
        </p:txBody>
      </p:sp>
      <p:sp>
        <p:nvSpPr>
          <p:cNvPr id="7172" name="TextBox 6"/>
          <p:cNvSpPr txBox="1">
            <a:spLocks noChangeArrowheads="1"/>
          </p:cNvSpPr>
          <p:nvPr/>
        </p:nvSpPr>
        <p:spPr bwMode="auto">
          <a:xfrm>
            <a:off x="685800" y="838200"/>
            <a:ext cx="8001000"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2320" dirty="0" smtClean="0">
                <a:latin typeface="Gill Sans" charset="0"/>
                <a:ea typeface="ヒラギノ角ゴ ProN W3"/>
                <a:cs typeface="ヒラギノ角ゴ ProN W3"/>
                <a:sym typeface="Gill Sans" charset="0"/>
              </a:rPr>
              <a:t>2011-12 Day </a:t>
            </a:r>
            <a:r>
              <a:rPr lang="en-US" sz="2320" b="1" dirty="0" smtClean="0">
                <a:latin typeface="Gill Sans" charset="0"/>
                <a:ea typeface="ヒラギノ角ゴ ProN W3"/>
                <a:cs typeface="ヒラギノ角ゴ ProN W3"/>
                <a:sym typeface="Gill Sans" charset="0"/>
              </a:rPr>
              <a:t>Three</a:t>
            </a:r>
            <a:r>
              <a:rPr lang="en-US" sz="2320" dirty="0" smtClean="0">
                <a:latin typeface="Gill Sans" charset="0"/>
                <a:ea typeface="ヒラギノ角ゴ ProN W3"/>
                <a:cs typeface="ヒラギノ角ゴ ProN W3"/>
                <a:sym typeface="Gill Sans" charset="0"/>
              </a:rPr>
              <a:t> Snow Threat Score East of the Rockies</a:t>
            </a:r>
          </a:p>
        </p:txBody>
      </p:sp>
      <p:graphicFrame>
        <p:nvGraphicFramePr>
          <p:cNvPr id="2" name="Chart 1"/>
          <p:cNvGraphicFramePr>
            <a:graphicFrameLocks/>
          </p:cNvGraphicFramePr>
          <p:nvPr>
            <p:extLst>
              <p:ext uri="{D42A27DB-BD31-4B8C-83A1-F6EECF244321}">
                <p14:modId xmlns:p14="http://schemas.microsoft.com/office/powerpoint/2010/main" val="231338459"/>
              </p:ext>
            </p:extLst>
          </p:nvPr>
        </p:nvGraphicFramePr>
        <p:xfrm>
          <a:off x="1674813" y="1450975"/>
          <a:ext cx="6329362" cy="3994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p:cNvSpPr txBox="1">
            <a:spLocks noChangeArrowheads="1"/>
          </p:cNvSpPr>
          <p:nvPr/>
        </p:nvSpPr>
        <p:spPr bwMode="auto">
          <a:xfrm>
            <a:off x="0" y="5380672"/>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marL="0" lvl="1" algn="ctr" eaLnBrk="1" hangingPunct="1"/>
            <a:r>
              <a:rPr lang="en-US" sz="2400" b="1" dirty="0" smtClean="0">
                <a:latin typeface="Gill Sans" charset="0"/>
                <a:ea typeface="ヒラギノ角ゴ ProN W3"/>
                <a:cs typeface="ヒラギノ角ゴ ProN W3"/>
                <a:sym typeface="Gill Sans" charset="0"/>
              </a:rPr>
              <a:t>Final </a:t>
            </a:r>
            <a:r>
              <a:rPr lang="en-US" sz="2400" b="1" dirty="0">
                <a:latin typeface="Gill Sans" charset="0"/>
                <a:ea typeface="ヒラギノ角ゴ ProN W3"/>
                <a:cs typeface="ヒラギノ角ゴ ProN W3"/>
                <a:sym typeface="Gill Sans" charset="0"/>
              </a:rPr>
              <a:t>forecasts </a:t>
            </a:r>
            <a:r>
              <a:rPr lang="en-US" sz="2400" b="1" dirty="0" smtClean="0">
                <a:latin typeface="Gill Sans" charset="0"/>
                <a:ea typeface="ヒラギノ角ゴ ProN W3"/>
                <a:cs typeface="ヒラギノ角ゴ ProN W3"/>
                <a:sym typeface="Gill Sans" charset="0"/>
              </a:rPr>
              <a:t>outperform </a:t>
            </a:r>
            <a:r>
              <a:rPr lang="en-US" sz="2400" b="1" dirty="0">
                <a:latin typeface="Gill Sans" charset="0"/>
                <a:ea typeface="ヒラギノ角ゴ ProN W3"/>
                <a:cs typeface="ヒラギノ角ゴ ProN W3"/>
                <a:sym typeface="Gill Sans" charset="0"/>
              </a:rPr>
              <a:t>the </a:t>
            </a:r>
            <a:r>
              <a:rPr lang="en-US" sz="2400" b="1" dirty="0" smtClean="0">
                <a:latin typeface="Gill Sans" charset="0"/>
                <a:ea typeface="ヒラギノ角ゴ ProN W3"/>
                <a:cs typeface="ヒラギノ角ゴ ProN W3"/>
                <a:sym typeface="Gill Sans" charset="0"/>
              </a:rPr>
              <a:t>Automated </a:t>
            </a:r>
            <a:r>
              <a:rPr lang="en-US" sz="2400" b="1" dirty="0">
                <a:latin typeface="Gill Sans" charset="0"/>
                <a:ea typeface="ヒラギノ角ゴ ProN W3"/>
                <a:cs typeface="ヒラギノ角ゴ ProN W3"/>
                <a:sym typeface="Gill Sans" charset="0"/>
              </a:rPr>
              <a:t>E</a:t>
            </a:r>
            <a:r>
              <a:rPr lang="en-US" sz="2400" b="1" dirty="0" smtClean="0">
                <a:latin typeface="Gill Sans" charset="0"/>
                <a:ea typeface="ヒラギノ角ゴ ProN W3"/>
                <a:cs typeface="ヒラギノ角ゴ ProN W3"/>
                <a:sym typeface="Gill Sans" charset="0"/>
              </a:rPr>
              <a:t>nsemble </a:t>
            </a:r>
            <a:r>
              <a:rPr lang="en-US" sz="2400" b="1" dirty="0">
                <a:latin typeface="Gill Sans" charset="0"/>
                <a:ea typeface="ヒラギノ角ゴ ProN W3"/>
                <a:cs typeface="ヒラギノ角ゴ ProN W3"/>
                <a:sym typeface="Gill Sans" charset="0"/>
              </a:rPr>
              <a:t>for </a:t>
            </a:r>
            <a:r>
              <a:rPr lang="en-US" sz="2400" b="1" dirty="0" smtClean="0">
                <a:latin typeface="Gill Sans" charset="0"/>
                <a:ea typeface="ヒラギノ角ゴ ProN W3"/>
                <a:cs typeface="ヒラギノ角ゴ ProN W3"/>
                <a:sym typeface="Gill Sans" charset="0"/>
              </a:rPr>
              <a:t>all thresholds</a:t>
            </a:r>
          </a:p>
          <a:p>
            <a:pPr marL="0" lvl="1" eaLnBrk="1" hangingPunct="1"/>
            <a:endParaRPr lang="en-US" sz="1800" b="1" u="sng" dirty="0" smtClean="0">
              <a:latin typeface="Gill Sans" charset="0"/>
              <a:ea typeface="ヒラギノ角ゴ ProN W3"/>
              <a:cs typeface="ヒラギノ角ゴ ProN W3"/>
              <a:sym typeface="Gill Sans" charset="0"/>
            </a:endParaRPr>
          </a:p>
          <a:p>
            <a:pPr marL="0" lvl="1" eaLnBrk="1" hangingPunct="1"/>
            <a:r>
              <a:rPr lang="en-US" sz="1800" b="1" u="sng" dirty="0" smtClean="0">
                <a:latin typeface="Gill Sans" charset="0"/>
                <a:ea typeface="ヒラギノ角ゴ ProN W3"/>
                <a:cs typeface="ヒラギノ角ゴ ProN W3"/>
                <a:sym typeface="Gill Sans" charset="0"/>
              </a:rPr>
              <a:t>Automated Ensemble</a:t>
            </a:r>
            <a:r>
              <a:rPr lang="en-US" sz="1800" b="1" dirty="0" smtClean="0">
                <a:latin typeface="Gill Sans" charset="0"/>
                <a:ea typeface="ヒラギノ角ゴ ProN W3"/>
                <a:cs typeface="ヒラギノ角ゴ ProN W3"/>
                <a:sym typeface="Gill Sans" charset="0"/>
              </a:rPr>
              <a:t> :  </a:t>
            </a:r>
            <a:r>
              <a:rPr lang="en-US" sz="1800" b="1" dirty="0" smtClean="0"/>
              <a:t>NAM + GFS + ECMWF + SREF members + GEFS members</a:t>
            </a:r>
          </a:p>
          <a:p>
            <a:pPr lvl="1" algn="l" eaLnBrk="1" hangingPunct="1">
              <a:buFont typeface="Arial" pitchFamily="34" charset="0"/>
              <a:buChar char="•"/>
            </a:pPr>
            <a:endParaRPr lang="en-US" sz="2400" b="1" u="sng" dirty="0">
              <a:latin typeface="Gill Sans" charset="0"/>
              <a:ea typeface="ヒラギノ角ゴ ProN W3"/>
              <a:cs typeface="ヒラギノ角ゴ ProN W3"/>
              <a:sym typeface="Gill Sans" charset="0"/>
            </a:endParaRPr>
          </a:p>
        </p:txBody>
      </p:sp>
      <p:sp>
        <p:nvSpPr>
          <p:cNvPr id="7" name="TextBox 6"/>
          <p:cNvSpPr txBox="1"/>
          <p:nvPr/>
        </p:nvSpPr>
        <p:spPr>
          <a:xfrm rot="16200000">
            <a:off x="345133" y="3236268"/>
            <a:ext cx="1447800" cy="461665"/>
          </a:xfrm>
          <a:prstGeom prst="rect">
            <a:avLst/>
          </a:prstGeom>
          <a:noFill/>
        </p:spPr>
        <p:txBody>
          <a:bodyPr wrap="square" rtlCol="0">
            <a:spAutoFit/>
          </a:bodyPr>
          <a:lstStyle/>
          <a:p>
            <a:r>
              <a:rPr lang="en-US" sz="2400" dirty="0" smtClean="0"/>
              <a:t>Better</a:t>
            </a:r>
            <a:endParaRPr lang="en-US" sz="2400" dirty="0"/>
          </a:p>
        </p:txBody>
      </p:sp>
      <p:cxnSp>
        <p:nvCxnSpPr>
          <p:cNvPr id="8" name="Straight Arrow Connector 7"/>
          <p:cNvCxnSpPr/>
          <p:nvPr/>
        </p:nvCxnSpPr>
        <p:spPr bwMode="auto">
          <a:xfrm rot="10800000">
            <a:off x="1066801" y="2133600"/>
            <a:ext cx="0" cy="838200"/>
          </a:xfrm>
          <a:prstGeom prst="straightConnector1">
            <a:avLst/>
          </a:prstGeom>
          <a:solidFill>
            <a:srgbClr val="FFFFFF"/>
          </a:solidFill>
          <a:ln w="34925" cap="flat" cmpd="sng" algn="ctr">
            <a:solidFill>
              <a:schemeClr val="tx1"/>
            </a:solidFill>
            <a:prstDash val="solid"/>
            <a:round/>
            <a:headEnd type="none" w="med" len="med"/>
            <a:tailEnd type="arrow"/>
          </a:ln>
          <a:effectLst/>
        </p:spPr>
      </p:cxnSp>
      <p:graphicFrame>
        <p:nvGraphicFramePr>
          <p:cNvPr id="9" name="Chart 8"/>
          <p:cNvGraphicFramePr>
            <a:graphicFrameLocks/>
          </p:cNvGraphicFramePr>
          <p:nvPr>
            <p:extLst>
              <p:ext uri="{D42A27DB-BD31-4B8C-83A1-F6EECF244321}">
                <p14:modId xmlns:p14="http://schemas.microsoft.com/office/powerpoint/2010/main" val="107722043"/>
              </p:ext>
            </p:extLst>
          </p:nvPr>
        </p:nvGraphicFramePr>
        <p:xfrm>
          <a:off x="1243805" y="1333500"/>
          <a:ext cx="6705601" cy="4047172"/>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9"/>
          <p:cNvSpPr>
            <a:spLocks noGrp="1"/>
          </p:cNvSpPr>
          <p:nvPr>
            <p:ph type="sldNum" sz="quarter" idx="12"/>
          </p:nvPr>
        </p:nvSpPr>
        <p:spPr>
          <a:xfrm>
            <a:off x="6858000" y="6356350"/>
            <a:ext cx="2133600" cy="365125"/>
          </a:xfrm>
        </p:spPr>
        <p:txBody>
          <a:bodyPr/>
          <a:lstStyle/>
          <a:p>
            <a:fld id="{366535FF-C964-4AD0-B40C-FE542887D9C4}" type="slidenum">
              <a:rPr lang="en-US" smtClean="0"/>
              <a:pPr/>
              <a:t>16</a:t>
            </a:fld>
            <a:endParaRPr lang="en-US" dirty="0"/>
          </a:p>
        </p:txBody>
      </p:sp>
    </p:spTree>
    <p:extLst>
      <p:ext uri="{BB962C8B-B14F-4D97-AF65-F5344CB8AC3E}">
        <p14:creationId xmlns:p14="http://schemas.microsoft.com/office/powerpoint/2010/main" val="6472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lowtrack_verif_2011-201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371600"/>
            <a:ext cx="80232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5"/>
          <p:cNvSpPr txBox="1">
            <a:spLocks noGrp="1"/>
          </p:cNvSpPr>
          <p:nvPr/>
        </p:nvSpPr>
        <p:spPr bwMode="auto">
          <a:xfrm>
            <a:off x="7239000" y="6561138"/>
            <a:ext cx="19050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algn="r" eaLnBrk="1" hangingPunct="1"/>
            <a:fld id="{F471DB00-AB6F-47F7-B4BC-BEBD2B7AEF64}" type="slidenum">
              <a:rPr lang="en-US" i="1">
                <a:solidFill>
                  <a:srgbClr val="FFFF99"/>
                </a:solidFill>
              </a:rPr>
              <a:pPr algn="r" eaLnBrk="1" hangingPunct="1"/>
              <a:t>17</a:t>
            </a:fld>
            <a:endParaRPr lang="en-US" i="1">
              <a:solidFill>
                <a:srgbClr val="FFFF99"/>
              </a:solidFill>
            </a:endParaRPr>
          </a:p>
        </p:txBody>
      </p:sp>
      <p:sp>
        <p:nvSpPr>
          <p:cNvPr id="678914" name="Rectangle 2"/>
          <p:cNvSpPr>
            <a:spLocks noGrp="1" noChangeArrowheads="1"/>
          </p:cNvSpPr>
          <p:nvPr>
            <p:ph type="title" idx="4294967295"/>
          </p:nvPr>
        </p:nvSpPr>
        <p:spPr>
          <a:xfrm>
            <a:off x="304800" y="0"/>
            <a:ext cx="8610600" cy="1311275"/>
          </a:xfrm>
          <a:prstGeom prst="rect">
            <a:avLst/>
          </a:prstGeom>
          <a:solidFill>
            <a:srgbClr val="FFFFFF"/>
          </a:solidFill>
        </p:spPr>
        <p:txBody>
          <a:bodyPr/>
          <a:lstStyle/>
          <a:p>
            <a:pPr eaLnBrk="1" hangingPunct="1">
              <a:defRPr/>
            </a:pPr>
            <a:r>
              <a:rPr lang="en-US" sz="3600" b="0" dirty="0" smtClean="0">
                <a:solidFill>
                  <a:schemeClr val="tx1"/>
                </a:solidFill>
                <a:effectLst>
                  <a:outerShdw blurRad="38100" dist="38100" dir="2700000" sx="1000" sy="1000" algn="tl">
                    <a:srgbClr val="000000"/>
                  </a:outerShdw>
                </a:effectLst>
                <a:ea typeface="+mj-ea"/>
                <a:cs typeface="+mj-cs"/>
              </a:rPr>
              <a:t>2011-12 </a:t>
            </a:r>
            <a:r>
              <a:rPr lang="en-US" sz="3600" b="0" dirty="0">
                <a:solidFill>
                  <a:schemeClr val="tx1"/>
                </a:solidFill>
                <a:effectLst>
                  <a:outerShdw blurRad="38100" dist="38100" dir="2700000" sx="1000" sy="1000" algn="tl">
                    <a:srgbClr val="000000"/>
                  </a:outerShdw>
                </a:effectLst>
                <a:ea typeface="+mj-ea"/>
                <a:cs typeface="+mj-cs"/>
              </a:rPr>
              <a:t>Verification of HPC low tracks </a:t>
            </a:r>
            <a:r>
              <a:rPr lang="en-US" sz="3600" b="0" dirty="0" smtClean="0">
                <a:solidFill>
                  <a:schemeClr val="tx1"/>
                </a:solidFill>
                <a:effectLst>
                  <a:outerShdw blurRad="38100" dist="38100" dir="2700000" sx="1000" sy="1000" algn="tl">
                    <a:srgbClr val="000000"/>
                  </a:outerShdw>
                </a:effectLst>
                <a:ea typeface="+mj-ea"/>
                <a:cs typeface="+mj-cs"/>
              </a:rPr>
              <a:t/>
            </a:r>
            <a:br>
              <a:rPr lang="en-US" sz="3600" b="0" dirty="0" smtClean="0">
                <a:solidFill>
                  <a:schemeClr val="tx1"/>
                </a:solidFill>
                <a:effectLst>
                  <a:outerShdw blurRad="38100" dist="38100" dir="2700000" sx="1000" sy="1000" algn="tl">
                    <a:srgbClr val="000000"/>
                  </a:outerShdw>
                </a:effectLst>
                <a:ea typeface="+mj-ea"/>
                <a:cs typeface="+mj-cs"/>
              </a:rPr>
            </a:br>
            <a:r>
              <a:rPr lang="en-US" sz="2600" b="0" dirty="0" smtClean="0">
                <a:solidFill>
                  <a:schemeClr val="tx1"/>
                </a:solidFill>
                <a:effectLst>
                  <a:outerShdw blurRad="38100" dist="38100" dir="2700000" sx="1000" sy="1000" algn="tl">
                    <a:srgbClr val="000000"/>
                  </a:outerShdw>
                </a:effectLst>
                <a:ea typeface="+mj-ea"/>
                <a:cs typeface="+mj-cs"/>
              </a:rPr>
              <a:t>(</a:t>
            </a:r>
            <a:r>
              <a:rPr lang="en-US" sz="2600" b="0" dirty="0">
                <a:solidFill>
                  <a:schemeClr val="tx1"/>
                </a:solidFill>
                <a:effectLst>
                  <a:outerShdw blurRad="38100" dist="38100" dir="2700000" sx="1000" sy="1000" algn="tl">
                    <a:srgbClr val="000000"/>
                  </a:outerShdw>
                </a:effectLst>
                <a:ea typeface="+mj-ea"/>
                <a:cs typeface="+mj-cs"/>
              </a:rPr>
              <a:t>position at each forecast hour)</a:t>
            </a:r>
          </a:p>
        </p:txBody>
      </p:sp>
      <p:sp>
        <p:nvSpPr>
          <p:cNvPr id="19461" name="Text Box 5"/>
          <p:cNvSpPr txBox="1">
            <a:spLocks noChangeArrowheads="1"/>
          </p:cNvSpPr>
          <p:nvPr/>
        </p:nvSpPr>
        <p:spPr bwMode="auto">
          <a:xfrm>
            <a:off x="1219200" y="2475713"/>
            <a:ext cx="6324600" cy="4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652463" eaLnBrk="0" hangingPunct="0">
              <a:defRPr sz="1400">
                <a:solidFill>
                  <a:schemeClr val="tx1"/>
                </a:solidFill>
                <a:latin typeface="Times New Roman" pitchFamily="18" charset="0"/>
                <a:ea typeface="ＭＳ Ｐゴシック" charset="-128"/>
              </a:defRPr>
            </a:lvl1pPr>
            <a:lvl2pPr marL="742950" indent="-285750" defTabSz="652463" eaLnBrk="0" hangingPunct="0">
              <a:defRPr sz="1400">
                <a:solidFill>
                  <a:schemeClr val="tx1"/>
                </a:solidFill>
                <a:latin typeface="Times New Roman" pitchFamily="18" charset="0"/>
                <a:ea typeface="ＭＳ Ｐゴシック" charset="-128"/>
              </a:defRPr>
            </a:lvl2pPr>
            <a:lvl3pPr marL="1143000" indent="-228600" defTabSz="652463" eaLnBrk="0" hangingPunct="0">
              <a:defRPr sz="1400">
                <a:solidFill>
                  <a:schemeClr val="tx1"/>
                </a:solidFill>
                <a:latin typeface="Times New Roman" pitchFamily="18" charset="0"/>
                <a:ea typeface="ＭＳ Ｐゴシック" charset="-128"/>
              </a:defRPr>
            </a:lvl3pPr>
            <a:lvl4pPr marL="1600200" indent="-228600" defTabSz="652463" eaLnBrk="0" hangingPunct="0">
              <a:defRPr sz="1400">
                <a:solidFill>
                  <a:schemeClr val="tx1"/>
                </a:solidFill>
                <a:latin typeface="Times New Roman" pitchFamily="18" charset="0"/>
                <a:ea typeface="ＭＳ Ｐゴシック" charset="-128"/>
              </a:defRPr>
            </a:lvl4pPr>
            <a:lvl5pPr marL="2057400" indent="-228600" defTabSz="652463" eaLnBrk="0" hangingPunct="0">
              <a:defRPr sz="1400">
                <a:solidFill>
                  <a:schemeClr val="tx1"/>
                </a:solidFill>
                <a:latin typeface="Times New Roman" pitchFamily="18" charset="0"/>
                <a:ea typeface="ＭＳ Ｐゴシック" charset="-128"/>
              </a:defRPr>
            </a:lvl5pPr>
            <a:lvl6pPr marL="2514600" indent="-228600" algn="ctr" defTabSz="652463"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defTabSz="652463"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defTabSz="652463"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defTabSz="652463"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algn="l" eaLnBrk="1" hangingPunct="1">
              <a:spcBef>
                <a:spcPct val="50000"/>
              </a:spcBef>
            </a:pPr>
            <a:r>
              <a:rPr lang="en-US" sz="2300" b="1" dirty="0">
                <a:solidFill>
                  <a:srgbClr val="FF0000"/>
                </a:solidFill>
              </a:rPr>
              <a:t>Lowest errors: </a:t>
            </a:r>
            <a:r>
              <a:rPr lang="en-US" sz="2300" b="1" dirty="0" smtClean="0">
                <a:solidFill>
                  <a:srgbClr val="FF0000"/>
                </a:solidFill>
              </a:rPr>
              <a:t>blend </a:t>
            </a:r>
            <a:r>
              <a:rPr lang="en-US" sz="2300" b="1" dirty="0">
                <a:solidFill>
                  <a:srgbClr val="FF0000"/>
                </a:solidFill>
              </a:rPr>
              <a:t>of the </a:t>
            </a:r>
            <a:r>
              <a:rPr lang="en-US" sz="2300" b="1" dirty="0" smtClean="0">
                <a:solidFill>
                  <a:srgbClr val="FF0000"/>
                </a:solidFill>
              </a:rPr>
              <a:t>GFS&amp;ECMWF   </a:t>
            </a:r>
            <a:endParaRPr lang="en-US" sz="2300" b="1" dirty="0">
              <a:solidFill>
                <a:srgbClr val="FF0000"/>
              </a:solidFill>
            </a:endParaRPr>
          </a:p>
        </p:txBody>
      </p:sp>
      <p:sp>
        <p:nvSpPr>
          <p:cNvPr id="19462" name="Oval 10"/>
          <p:cNvSpPr>
            <a:spLocks noChangeArrowheads="1"/>
          </p:cNvSpPr>
          <p:nvPr/>
        </p:nvSpPr>
        <p:spPr bwMode="auto">
          <a:xfrm>
            <a:off x="7543800" y="5410200"/>
            <a:ext cx="1066800" cy="304800"/>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AutoShape 8" descr="https://mail-attachment.googleusercontent.com/attachment/u/0/?ui=2&amp;ik=0c2c7da41d&amp;view=att&amp;th=137c2b82aa0563fd&amp;attid=0.2&amp;disp=inline&amp;realattid=d2da06cbc94c734a_0.2&amp;safe=1&amp;zw&amp;saduie=AG9B_P8sJsISetdpjMQ70ArlfyHX&amp;sadet=1339081867456&amp;sads=jjhmC3FHVBmbmUNFUd-zcCENxhg"/>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64" name="AutoShape 10" descr="https://mail-attachment.googleusercontent.com/attachment/u/0/?ui=2&amp;ik=0c2c7da41d&amp;view=att&amp;th=137c2b82aa0563fd&amp;attid=0.2&amp;disp=inline&amp;realattid=d2da06cbc94c734a_0.2&amp;safe=1&amp;zw&amp;saduie=AG9B_P8sJsISetdpjMQ70ArlfyHX&amp;sadet=1339081867456&amp;sads=jjhmC3FHVBmbmUNFUd-zcCENxhg"/>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7" descr="Noa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286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nw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3562" y="1524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2011010815_lowtrack.gif"/>
          <p:cNvPicPr>
            <a:picLocks noChangeAspect="1"/>
          </p:cNvPicPr>
          <p:nvPr/>
        </p:nvPicPr>
        <p:blipFill>
          <a:blip r:embed="rId7" cstate="print"/>
          <a:srcRect t="11443" b="5721"/>
          <a:stretch>
            <a:fillRect/>
          </a:stretch>
        </p:blipFill>
        <p:spPr bwMode="auto">
          <a:xfrm>
            <a:off x="6864137" y="1371600"/>
            <a:ext cx="2127463" cy="1320800"/>
          </a:xfrm>
          <a:prstGeom prst="rect">
            <a:avLst/>
          </a:prstGeom>
          <a:noFill/>
          <a:ln w="9525">
            <a:solidFill>
              <a:srgbClr val="000000"/>
            </a:solidFill>
            <a:miter lim="800000"/>
            <a:headEnd/>
            <a:tailEnd/>
          </a:ln>
        </p:spPr>
      </p:pic>
      <p:sp>
        <p:nvSpPr>
          <p:cNvPr id="5" name="Slide Number Placeholder 4"/>
          <p:cNvSpPr>
            <a:spLocks noGrp="1"/>
          </p:cNvSpPr>
          <p:nvPr>
            <p:ph type="sldNum" sz="quarter" idx="12"/>
          </p:nvPr>
        </p:nvSpPr>
        <p:spPr/>
        <p:txBody>
          <a:bodyPr/>
          <a:lstStyle/>
          <a:p>
            <a:fld id="{366535FF-C964-4AD0-B40C-FE542887D9C4}" type="slidenum">
              <a:rPr lang="en-US" smtClean="0"/>
              <a:pPr/>
              <a:t>17</a:t>
            </a:fld>
            <a:endParaRPr lang="en-US"/>
          </a:p>
        </p:txBody>
      </p:sp>
    </p:spTree>
    <p:custDataLst>
      <p:tags r:id="rId1"/>
    </p:custDataLst>
    <p:extLst>
      <p:ext uri="{BB962C8B-B14F-4D97-AF65-F5344CB8AC3E}">
        <p14:creationId xmlns:p14="http://schemas.microsoft.com/office/powerpoint/2010/main" val="264822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wallace.hogsett\Desktop\2012PSR\medr_landfall.gif"/>
          <p:cNvPicPr>
            <a:picLocks noChangeAspect="1" noChangeArrowheads="1" noCrop="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1"/>
            <a:ext cx="9144000" cy="68633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smtClean="0"/>
              <a:t>Medium Range</a:t>
            </a:r>
            <a:endParaRPr lang="en-US" b="1"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66535FF-C964-4AD0-B40C-FE542887D9C4}" type="slidenum">
              <a:rPr lang="en-US" smtClean="0"/>
              <a:pPr/>
              <a:t>18</a:t>
            </a:fld>
            <a:endParaRPr lang="en-US"/>
          </a:p>
        </p:txBody>
      </p:sp>
    </p:spTree>
    <p:extLst>
      <p:ext uri="{BB962C8B-B14F-4D97-AF65-F5344CB8AC3E}">
        <p14:creationId xmlns:p14="http://schemas.microsoft.com/office/powerpoint/2010/main" val="526470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6"/>
          <p:cNvGrpSpPr>
            <a:grpSpLocks/>
          </p:cNvGrpSpPr>
          <p:nvPr/>
        </p:nvGrpSpPr>
        <p:grpSpPr bwMode="auto">
          <a:xfrm>
            <a:off x="5018254" y="1676400"/>
            <a:ext cx="4097274" cy="3429000"/>
            <a:chOff x="4551219" y="1143000"/>
            <a:chExt cx="4559762" cy="3733800"/>
          </a:xfrm>
        </p:grpSpPr>
        <p:grpSp>
          <p:nvGrpSpPr>
            <p:cNvPr id="20491" name="Group 19"/>
            <p:cNvGrpSpPr>
              <a:grpSpLocks/>
            </p:cNvGrpSpPr>
            <p:nvPr/>
          </p:nvGrpSpPr>
          <p:grpSpPr bwMode="auto">
            <a:xfrm>
              <a:off x="4551219" y="1143000"/>
              <a:ext cx="4559762" cy="3733800"/>
              <a:chOff x="3060" y="720"/>
              <a:chExt cx="2821" cy="1971"/>
            </a:xfrm>
          </p:grpSpPr>
          <p:pic>
            <p:nvPicPr>
              <p:cNvPr id="20493" name="Picture 14" descr="MedRang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720"/>
                <a:ext cx="2640" cy="19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0494" name="Group 18"/>
              <p:cNvGrpSpPr>
                <a:grpSpLocks/>
              </p:cNvGrpSpPr>
              <p:nvPr/>
            </p:nvGrpSpPr>
            <p:grpSpPr bwMode="auto">
              <a:xfrm>
                <a:off x="3060" y="1564"/>
                <a:ext cx="2821" cy="893"/>
                <a:chOff x="3060" y="1564"/>
                <a:chExt cx="2821" cy="893"/>
              </a:xfrm>
            </p:grpSpPr>
            <p:sp>
              <p:nvSpPr>
                <p:cNvPr id="20495" name="Text Box 15"/>
                <p:cNvSpPr txBox="1">
                  <a:spLocks noChangeArrowheads="1"/>
                </p:cNvSpPr>
                <p:nvPr/>
              </p:nvSpPr>
              <p:spPr bwMode="auto">
                <a:xfrm>
                  <a:off x="4537" y="1564"/>
                  <a:ext cx="13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2000" b="1" dirty="0"/>
                    <a:t>Temp / PoPs</a:t>
                  </a:r>
                </a:p>
              </p:txBody>
            </p:sp>
            <p:sp>
              <p:nvSpPr>
                <p:cNvPr id="20496" name="Text Box 16"/>
                <p:cNvSpPr txBox="1">
                  <a:spLocks noChangeArrowheads="1"/>
                </p:cNvSpPr>
                <p:nvPr/>
              </p:nvSpPr>
              <p:spPr bwMode="auto">
                <a:xfrm>
                  <a:off x="3060" y="2227"/>
                  <a:ext cx="15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2000" b="1" dirty="0"/>
                    <a:t>Pressure/Fronts</a:t>
                  </a:r>
                </a:p>
              </p:txBody>
            </p:sp>
          </p:grpSp>
        </p:grpSp>
        <p:sp>
          <p:nvSpPr>
            <p:cNvPr id="20492" name="Text Box 15"/>
            <p:cNvSpPr txBox="1">
              <a:spLocks noChangeArrowheads="1"/>
            </p:cNvSpPr>
            <p:nvPr/>
          </p:nvSpPr>
          <p:spPr bwMode="auto">
            <a:xfrm>
              <a:off x="6768533" y="2055707"/>
              <a:ext cx="2172394" cy="4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2000" b="1" dirty="0"/>
                <a:t>Alaska Desk</a:t>
              </a:r>
            </a:p>
          </p:txBody>
        </p:sp>
      </p:grpSp>
      <p:pic>
        <p:nvPicPr>
          <p:cNvPr id="2" name="Picture 14" descr="tmin_conusF1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5814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4"/>
          <p:cNvSpPr>
            <a:spLocks noGrp="1"/>
          </p:cNvSpPr>
          <p:nvPr>
            <p:ph type="ctrTitle"/>
          </p:nvPr>
        </p:nvSpPr>
        <p:spPr>
          <a:xfrm>
            <a:off x="0" y="228600"/>
            <a:ext cx="9144000" cy="612648"/>
          </a:xfrm>
        </p:spPr>
        <p:txBody>
          <a:bodyPr lIns="0" rIns="0">
            <a:normAutofit fontScale="90000"/>
          </a:bodyPr>
          <a:lstStyle/>
          <a:p>
            <a:pPr algn="ctr">
              <a:defRPr/>
            </a:pPr>
            <a:r>
              <a:rPr lang="en-US" sz="3600" dirty="0" smtClean="0"/>
              <a:t>Twice-Daily Medium-Range Grids --</a:t>
            </a:r>
            <a:br>
              <a:rPr lang="en-US" sz="3600" dirty="0" smtClean="0"/>
            </a:br>
            <a:r>
              <a:rPr lang="en-US" sz="3600" dirty="0" smtClean="0"/>
              <a:t>An Enhanced Resource for the Field Offices</a:t>
            </a:r>
            <a:endParaRPr lang="en-US" sz="3600" dirty="0" smtClean="0">
              <a:latin typeface="Arial" pitchFamily="34" charset="0"/>
              <a:cs typeface="Arial" pitchFamily="34" charset="0"/>
            </a:endParaRPr>
          </a:p>
        </p:txBody>
      </p:sp>
      <p:pic>
        <p:nvPicPr>
          <p:cNvPr id="20485" name="Picture 10" descr="pressures.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8265" y="4687866"/>
            <a:ext cx="2335213" cy="175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6" name="Line 4"/>
          <p:cNvSpPr>
            <a:spLocks noChangeShapeType="1"/>
          </p:cNvSpPr>
          <p:nvPr/>
        </p:nvSpPr>
        <p:spPr bwMode="auto">
          <a:xfrm>
            <a:off x="1143000" y="1066800"/>
            <a:ext cx="6858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solidFill>
                <a:srgbClr val="FFFFFF"/>
              </a:solidFill>
              <a:latin typeface="Arial" pitchFamily="34" charset="0"/>
            </a:endParaRPr>
          </a:p>
        </p:txBody>
      </p:sp>
      <p:pic>
        <p:nvPicPr>
          <p:cNvPr id="20487" name="Picture 15" descr="tmax_akF108.gif"/>
          <p:cNvPicPr>
            <a:picLocks noChangeAspect="1"/>
          </p:cNvPicPr>
          <p:nvPr/>
        </p:nvPicPr>
        <p:blipFill>
          <a:blip r:embed="rId6" cstate="print">
            <a:extLst>
              <a:ext uri="{28A0092B-C50C-407E-A947-70E740481C1C}">
                <a14:useLocalDpi xmlns:a14="http://schemas.microsoft.com/office/drawing/2010/main" val="0"/>
              </a:ext>
            </a:extLst>
          </a:blip>
          <a:srcRect l="16000" t="20915" b="20915"/>
          <a:stretch>
            <a:fillRect/>
          </a:stretch>
        </p:blipFill>
        <p:spPr bwMode="auto">
          <a:xfrm>
            <a:off x="7162800" y="1676400"/>
            <a:ext cx="16478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6"/>
          <p:cNvSpPr txBox="1">
            <a:spLocks noChangeArrowheads="1"/>
          </p:cNvSpPr>
          <p:nvPr/>
        </p:nvSpPr>
        <p:spPr bwMode="auto">
          <a:xfrm>
            <a:off x="304800" y="1322710"/>
            <a:ext cx="48006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eaLnBrk="1" hangingPunct="1"/>
            <a:r>
              <a:rPr lang="en-US" dirty="0" smtClean="0">
                <a:solidFill>
                  <a:schemeClr val="tx1"/>
                </a:solidFill>
              </a:rPr>
              <a:t>Previously </a:t>
            </a:r>
            <a:r>
              <a:rPr lang="en-US" dirty="0">
                <a:solidFill>
                  <a:schemeClr val="tx1"/>
                </a:solidFill>
              </a:rPr>
              <a:t>once-daily </a:t>
            </a:r>
            <a:r>
              <a:rPr lang="en-US" dirty="0" smtClean="0">
                <a:solidFill>
                  <a:schemeClr val="tx1"/>
                </a:solidFill>
              </a:rPr>
              <a:t>suite for CONUS and Alaska</a:t>
            </a:r>
            <a:endParaRPr lang="en-US" dirty="0">
              <a:solidFill>
                <a:schemeClr val="tx1"/>
              </a:solidFill>
            </a:endParaRPr>
          </a:p>
          <a:p>
            <a:pPr eaLnBrk="1" hangingPunct="1"/>
            <a:r>
              <a:rPr lang="en-US" sz="2000" dirty="0" smtClean="0">
                <a:solidFill>
                  <a:schemeClr val="tx1"/>
                </a:solidFill>
              </a:rPr>
              <a:t>- Not </a:t>
            </a:r>
            <a:r>
              <a:rPr lang="en-US" sz="2000" dirty="0">
                <a:solidFill>
                  <a:schemeClr val="tx1"/>
                </a:solidFill>
              </a:rPr>
              <a:t>sufficient for WFO/RFC needs</a:t>
            </a:r>
          </a:p>
          <a:p>
            <a:pPr eaLnBrk="1" hangingPunct="1"/>
            <a:r>
              <a:rPr lang="en-US" sz="2000" dirty="0" smtClean="0">
                <a:solidFill>
                  <a:schemeClr val="tx1"/>
                </a:solidFill>
              </a:rPr>
              <a:t>- Grids were often ‘old</a:t>
            </a:r>
            <a:r>
              <a:rPr lang="en-US" sz="2000" dirty="0">
                <a:solidFill>
                  <a:schemeClr val="tx1"/>
                </a:solidFill>
              </a:rPr>
              <a:t>’ when needed</a:t>
            </a:r>
          </a:p>
          <a:p>
            <a:pPr eaLnBrk="1" hangingPunct="1"/>
            <a:r>
              <a:rPr lang="en-US" sz="2000" dirty="0" smtClean="0">
                <a:solidFill>
                  <a:schemeClr val="tx1"/>
                </a:solidFill>
              </a:rPr>
              <a:t>- Only </a:t>
            </a:r>
            <a:r>
              <a:rPr lang="en-US" sz="2000" dirty="0">
                <a:solidFill>
                  <a:schemeClr val="tx1"/>
                </a:solidFill>
              </a:rPr>
              <a:t>available for collaboration </a:t>
            </a:r>
            <a:r>
              <a:rPr lang="en-US" sz="2000" dirty="0" smtClean="0">
                <a:solidFill>
                  <a:schemeClr val="tx1"/>
                </a:solidFill>
              </a:rPr>
              <a:t>9 </a:t>
            </a:r>
            <a:r>
              <a:rPr lang="en-US" sz="2000" dirty="0">
                <a:solidFill>
                  <a:schemeClr val="tx1"/>
                </a:solidFill>
              </a:rPr>
              <a:t>hours</a:t>
            </a:r>
          </a:p>
        </p:txBody>
      </p:sp>
      <p:sp>
        <p:nvSpPr>
          <p:cNvPr id="20490" name="TextBox 17"/>
          <p:cNvSpPr txBox="1">
            <a:spLocks noChangeArrowheads="1"/>
          </p:cNvSpPr>
          <p:nvPr/>
        </p:nvSpPr>
        <p:spPr bwMode="auto">
          <a:xfrm>
            <a:off x="304800" y="3352800"/>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eaLnBrk="1" hangingPunct="1"/>
            <a:r>
              <a:rPr lang="en-US" dirty="0" smtClean="0">
                <a:solidFill>
                  <a:schemeClr val="tx1"/>
                </a:solidFill>
              </a:rPr>
              <a:t>HPC rearranged </a:t>
            </a:r>
            <a:r>
              <a:rPr lang="en-US" dirty="0">
                <a:solidFill>
                  <a:schemeClr val="tx1"/>
                </a:solidFill>
              </a:rPr>
              <a:t>staffing to provide twice-daily </a:t>
            </a:r>
            <a:r>
              <a:rPr lang="en-US" dirty="0" smtClean="0">
                <a:solidFill>
                  <a:schemeClr val="tx1"/>
                </a:solidFill>
              </a:rPr>
              <a:t>suite for CONUS, while keeping once-daily for Alaska</a:t>
            </a:r>
            <a:endParaRPr lang="en-US" dirty="0">
              <a:solidFill>
                <a:schemeClr val="tx1"/>
              </a:solidFill>
            </a:endParaRPr>
          </a:p>
          <a:p>
            <a:pPr marL="342900" indent="-342900" eaLnBrk="1" hangingPunct="1">
              <a:buFontTx/>
              <a:buChar char="-"/>
            </a:pPr>
            <a:r>
              <a:rPr lang="en-US" sz="2000" dirty="0" smtClean="0">
                <a:solidFill>
                  <a:schemeClr val="tx1"/>
                </a:solidFill>
              </a:rPr>
              <a:t>More-current forecasts</a:t>
            </a:r>
          </a:p>
          <a:p>
            <a:pPr marL="342900" indent="-342900" eaLnBrk="1" hangingPunct="1">
              <a:buFontTx/>
              <a:buChar char="-"/>
            </a:pPr>
            <a:r>
              <a:rPr lang="en-US" sz="2000" dirty="0" smtClean="0">
                <a:solidFill>
                  <a:schemeClr val="tx1"/>
                </a:solidFill>
              </a:rPr>
              <a:t>Improved accuracy</a:t>
            </a:r>
          </a:p>
          <a:p>
            <a:pPr marL="342900" indent="-342900" eaLnBrk="1" hangingPunct="1">
              <a:buFontTx/>
              <a:buChar char="-"/>
            </a:pPr>
            <a:r>
              <a:rPr lang="en-US" sz="2000" dirty="0" smtClean="0">
                <a:solidFill>
                  <a:schemeClr val="tx1"/>
                </a:solidFill>
              </a:rPr>
              <a:t>Available </a:t>
            </a:r>
            <a:r>
              <a:rPr lang="en-US" sz="2000" dirty="0">
                <a:solidFill>
                  <a:schemeClr val="tx1"/>
                </a:solidFill>
              </a:rPr>
              <a:t>for collaboration </a:t>
            </a:r>
            <a:r>
              <a:rPr lang="en-US" sz="2000" dirty="0" smtClean="0">
                <a:solidFill>
                  <a:schemeClr val="tx1"/>
                </a:solidFill>
              </a:rPr>
              <a:t>18 </a:t>
            </a:r>
            <a:r>
              <a:rPr lang="en-US" sz="2000" dirty="0">
                <a:solidFill>
                  <a:schemeClr val="tx1"/>
                </a:solidFill>
              </a:rPr>
              <a:t>hours</a:t>
            </a:r>
          </a:p>
          <a:p>
            <a:pPr marL="342900" indent="-342900" eaLnBrk="1" hangingPunct="1">
              <a:buFontTx/>
              <a:buChar char="-"/>
            </a:pPr>
            <a:r>
              <a:rPr lang="en-US" sz="2000" dirty="0" smtClean="0">
                <a:solidFill>
                  <a:schemeClr val="tx1"/>
                </a:solidFill>
              </a:rPr>
              <a:t>Implemented Dec 18, 2012</a:t>
            </a:r>
          </a:p>
        </p:txBody>
      </p:sp>
      <p:pic>
        <p:nvPicPr>
          <p:cNvPr id="18" name="Picture 7" descr="Noaa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06" y="99218"/>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nws.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366535FF-C964-4AD0-B40C-FE542887D9C4}" type="slidenum">
              <a:rPr lang="en-US" smtClean="0"/>
              <a:pPr/>
              <a:t>19</a:t>
            </a:fld>
            <a:endParaRPr lang="en-US"/>
          </a:p>
        </p:txBody>
      </p:sp>
    </p:spTree>
    <p:extLst>
      <p:ext uri="{BB962C8B-B14F-4D97-AF65-F5344CB8AC3E}">
        <p14:creationId xmlns:p14="http://schemas.microsoft.com/office/powerpoint/2010/main" val="12670782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228600" y="1562289"/>
            <a:ext cx="8686800" cy="4354998"/>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dirty="0" smtClean="0"/>
              <a:t>Overview of HPC Product Suite</a:t>
            </a:r>
          </a:p>
          <a:p>
            <a:pPr marL="342900" marR="0" lvl="0" indent="-342900" algn="l" rtl="0">
              <a:spcBef>
                <a:spcPts val="640"/>
              </a:spcBef>
              <a:spcAft>
                <a:spcPts val="0"/>
              </a:spcAft>
              <a:buClr>
                <a:schemeClr val="dk1"/>
              </a:buClr>
              <a:buSzPct val="98958"/>
              <a:buFont typeface="Arial"/>
              <a:buChar char="•"/>
            </a:pPr>
            <a:r>
              <a:rPr lang="en-US" dirty="0" smtClean="0"/>
              <a:t>Review of FY12 performance metrics (GPRA)</a:t>
            </a:r>
          </a:p>
          <a:p>
            <a:pPr marL="342900" marR="0" lvl="0" indent="-342900" algn="l" rtl="0">
              <a:spcBef>
                <a:spcPts val="640"/>
              </a:spcBef>
              <a:spcAft>
                <a:spcPts val="0"/>
              </a:spcAft>
              <a:buClr>
                <a:schemeClr val="dk1"/>
              </a:buClr>
              <a:buSzPct val="98958"/>
              <a:buFont typeface="Arial"/>
              <a:buChar char="•"/>
            </a:pPr>
            <a:r>
              <a:rPr lang="en-US" dirty="0" smtClean="0"/>
              <a:t>Use of EMC guidance in support of HPC operations</a:t>
            </a:r>
          </a:p>
          <a:p>
            <a:pPr lvl="1" indent="-342900">
              <a:spcBef>
                <a:spcPts val="640"/>
              </a:spcBef>
              <a:buSzPct val="98958"/>
            </a:pPr>
            <a:r>
              <a:rPr lang="en-US" dirty="0" smtClean="0"/>
              <a:t>QPF, Winter weather, Medium Range, </a:t>
            </a:r>
            <a:r>
              <a:rPr lang="en-US" dirty="0" err="1" smtClean="0"/>
              <a:t>MetWatch</a:t>
            </a:r>
            <a:endParaRPr lang="en-US" dirty="0" smtClean="0"/>
          </a:p>
          <a:p>
            <a:pPr marL="342900" marR="0" lvl="0" indent="-342900" algn="l" rtl="0">
              <a:spcBef>
                <a:spcPts val="640"/>
              </a:spcBef>
              <a:spcAft>
                <a:spcPts val="0"/>
              </a:spcAft>
              <a:buClr>
                <a:schemeClr val="dk1"/>
              </a:buClr>
              <a:buSzPct val="98958"/>
              <a:buFont typeface="Arial"/>
              <a:buChar char="•"/>
            </a:pPr>
            <a:r>
              <a:rPr lang="en-US" dirty="0" smtClean="0"/>
              <a:t>R2O activities via the </a:t>
            </a:r>
            <a:r>
              <a:rPr lang="en-US" dirty="0" err="1" smtClean="0"/>
              <a:t>Hydrometeorological</a:t>
            </a:r>
            <a:r>
              <a:rPr lang="en-US" dirty="0" smtClean="0"/>
              <a:t> </a:t>
            </a:r>
            <a:r>
              <a:rPr lang="en-US" dirty="0" err="1" smtClean="0"/>
              <a:t>Testbed</a:t>
            </a:r>
            <a:r>
              <a:rPr lang="en-US" dirty="0" smtClean="0"/>
              <a:t> at HPC</a:t>
            </a:r>
          </a:p>
          <a:p>
            <a:pPr marL="342900" marR="0" lvl="0" indent="-342900" algn="l" rtl="0">
              <a:spcBef>
                <a:spcPts val="640"/>
              </a:spcBef>
              <a:spcAft>
                <a:spcPts val="0"/>
              </a:spcAft>
              <a:buClr>
                <a:schemeClr val="dk1"/>
              </a:buClr>
              <a:buSzPct val="98958"/>
              <a:buFont typeface="Arial"/>
              <a:buChar char="•"/>
            </a:pPr>
            <a:endParaRPr lang="en-US" sz="3200" b="0" i="0" u="none" strike="noStrike" cap="none" baseline="0" dirty="0">
              <a:solidFill>
                <a:schemeClr val="dk1"/>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Outline</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2</a:t>
            </a:fld>
            <a:endParaRPr lang="en-US" sz="1200" dirty="0">
              <a:solidFill>
                <a:schemeClr val="bg1">
                  <a:lumMod val="75000"/>
                </a:schemeClr>
              </a:solidFill>
            </a:endParaRPr>
          </a:p>
        </p:txBody>
      </p:sp>
    </p:spTree>
    <p:extLst>
      <p:ext uri="{BB962C8B-B14F-4D97-AF65-F5344CB8AC3E}">
        <p14:creationId xmlns:p14="http://schemas.microsoft.com/office/powerpoint/2010/main" val="3719569954"/>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980"/>
            <a:ext cx="9144000" cy="584775"/>
          </a:xfrm>
          <a:prstGeom prst="rect">
            <a:avLst/>
          </a:prstGeom>
          <a:noFill/>
        </p:spPr>
        <p:txBody>
          <a:bodyPr wrap="square" rtlCol="0">
            <a:spAutoFit/>
          </a:bodyPr>
          <a:lstStyle/>
          <a:p>
            <a:pPr algn="ctr"/>
            <a:r>
              <a:rPr lang="en-US" sz="3200" dirty="0" smtClean="0"/>
              <a:t>3-7 day forecasts valid at Sandy landfall</a:t>
            </a:r>
            <a:endParaRPr lang="en-US" sz="3200"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08" t="102737" r="57862" b="-15337"/>
          <a:stretch/>
        </p:blipFill>
        <p:spPr bwMode="auto">
          <a:xfrm>
            <a:off x="676275" y="5853953"/>
            <a:ext cx="2819960" cy="76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4558" y="6350913"/>
            <a:ext cx="5945842" cy="430887"/>
          </a:xfrm>
          <a:prstGeom prst="rect">
            <a:avLst/>
          </a:prstGeom>
          <a:noFill/>
        </p:spPr>
        <p:txBody>
          <a:bodyPr wrap="square" rtlCol="0">
            <a:spAutoFit/>
          </a:bodyPr>
          <a:lstStyle/>
          <a:p>
            <a:r>
              <a:rPr lang="en-US" sz="1100" dirty="0" err="1" smtClean="0"/>
              <a:t>xxxxxx</a:t>
            </a:r>
            <a:endParaRPr lang="en-US" sz="1100" dirty="0" smtClean="0"/>
          </a:p>
          <a:p>
            <a:endParaRPr lang="en-US" sz="1100" dirty="0" smtClean="0"/>
          </a:p>
        </p:txBody>
      </p:sp>
      <p:sp>
        <p:nvSpPr>
          <p:cNvPr id="11"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 name="Picture 1" descr="C:\Documents and Settings\wallace.hogsett\Desktop\2012PSR\medr_landfall.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188742"/>
            <a:ext cx="7248525" cy="544065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366535FF-C964-4AD0-B40C-FE542887D9C4}" type="slidenum">
              <a:rPr lang="en-US" smtClean="0"/>
              <a:pPr/>
              <a:t>20</a:t>
            </a:fld>
            <a:endParaRPr lang="en-US"/>
          </a:p>
        </p:txBody>
      </p:sp>
      <p:sp>
        <p:nvSpPr>
          <p:cNvPr id="8" name="Rectangle 7"/>
          <p:cNvSpPr/>
          <p:nvPr/>
        </p:nvSpPr>
        <p:spPr>
          <a:xfrm>
            <a:off x="1219200" y="2895600"/>
            <a:ext cx="4572000" cy="2585323"/>
          </a:xfrm>
          <a:prstGeom prst="rect">
            <a:avLst/>
          </a:prstGeom>
          <a:solidFill>
            <a:schemeClr val="bg1"/>
          </a:solidFill>
          <a:ln>
            <a:solidFill>
              <a:schemeClr val="tx1"/>
            </a:solidFill>
          </a:ln>
        </p:spPr>
        <p:txBody>
          <a:bodyPr>
            <a:spAutoFit/>
          </a:bodyPr>
          <a:lstStyle/>
          <a:p>
            <a:r>
              <a:rPr lang="en-US" b="1" dirty="0" smtClean="0">
                <a:solidFill>
                  <a:srgbClr val="C00000"/>
                </a:solidFill>
              </a:rPr>
              <a:t>9 Days Prior to Landfall: </a:t>
            </a:r>
          </a:p>
          <a:p>
            <a:endParaRPr lang="en-US" b="1" dirty="0" smtClean="0">
              <a:solidFill>
                <a:srgbClr val="C00000"/>
              </a:solidFill>
            </a:endParaRPr>
          </a:p>
          <a:p>
            <a:r>
              <a:rPr lang="en-US" b="1" dirty="0" smtClean="0">
                <a:solidFill>
                  <a:srgbClr val="C00000"/>
                </a:solidFill>
              </a:rPr>
              <a:t>“…A </a:t>
            </a:r>
            <a:r>
              <a:rPr lang="en-US" b="1" dirty="0">
                <a:solidFill>
                  <a:srgbClr val="C00000"/>
                </a:solidFill>
              </a:rPr>
              <a:t>LARGE, SPRAWLING HYBRID LOW IS DRAWN TOWARD THE MID ATLANTIC COAST BY THE END OF DAY 7. MUCH REMAINS TO BE SORTED OUT, BUT THE POTENTIAL IMPACT IS IMPRESSIVE</a:t>
            </a:r>
            <a:r>
              <a:rPr lang="en-US" b="1" dirty="0" smtClean="0">
                <a:solidFill>
                  <a:srgbClr val="C00000"/>
                </a:solidFill>
              </a:rPr>
              <a:t>.”</a:t>
            </a:r>
            <a:endParaRPr lang="en-US" b="1" dirty="0">
              <a:solidFill>
                <a:srgbClr val="C00000"/>
              </a:solidFill>
            </a:endParaRPr>
          </a:p>
          <a:p>
            <a:endParaRPr lang="en-US" dirty="0">
              <a:solidFill>
                <a:srgbClr val="C00000"/>
              </a:solidFill>
            </a:endParaRPr>
          </a:p>
          <a:p>
            <a:r>
              <a:rPr lang="en-US" dirty="0">
                <a:solidFill>
                  <a:srgbClr val="C00000"/>
                </a:solidFill>
              </a:rPr>
              <a:t>CISCO</a:t>
            </a:r>
          </a:p>
        </p:txBody>
      </p:sp>
      <p:sp>
        <p:nvSpPr>
          <p:cNvPr id="16" name="Rectangle 15"/>
          <p:cNvSpPr/>
          <p:nvPr/>
        </p:nvSpPr>
        <p:spPr>
          <a:xfrm>
            <a:off x="1600200" y="3506210"/>
            <a:ext cx="4572000" cy="2308324"/>
          </a:xfrm>
          <a:prstGeom prst="rect">
            <a:avLst/>
          </a:prstGeom>
          <a:solidFill>
            <a:schemeClr val="bg1"/>
          </a:solidFill>
          <a:ln>
            <a:solidFill>
              <a:schemeClr val="tx1"/>
            </a:solidFill>
          </a:ln>
        </p:spPr>
        <p:txBody>
          <a:bodyPr>
            <a:spAutoFit/>
          </a:bodyPr>
          <a:lstStyle/>
          <a:p>
            <a:r>
              <a:rPr lang="en-US" b="1" dirty="0">
                <a:solidFill>
                  <a:srgbClr val="C00000"/>
                </a:solidFill>
              </a:rPr>
              <a:t>7</a:t>
            </a:r>
            <a:r>
              <a:rPr lang="en-US" b="1" dirty="0" smtClean="0">
                <a:solidFill>
                  <a:srgbClr val="C00000"/>
                </a:solidFill>
              </a:rPr>
              <a:t> Days Prior to Landfall: </a:t>
            </a:r>
          </a:p>
          <a:p>
            <a:endParaRPr lang="en-US" b="1" dirty="0" smtClean="0">
              <a:solidFill>
                <a:srgbClr val="C00000"/>
              </a:solidFill>
            </a:endParaRPr>
          </a:p>
          <a:p>
            <a:r>
              <a:rPr lang="en-US" b="1" dirty="0" smtClean="0">
                <a:solidFill>
                  <a:srgbClr val="C00000"/>
                </a:solidFill>
              </a:rPr>
              <a:t>“…</a:t>
            </a:r>
            <a:r>
              <a:rPr lang="en-US" b="1" dirty="0">
                <a:solidFill>
                  <a:srgbClr val="C00000"/>
                </a:solidFill>
              </a:rPr>
              <a:t>BESIDES THE WIND, THE OTHER SENSIBLE WEATHER THREAT IS HEAVY RAINS, WITH HEAVY SNOWS POSSIBLE ON THE SOUTHWEST SIDE OF THE HYBRID </a:t>
            </a:r>
            <a:r>
              <a:rPr lang="en-US" b="1" dirty="0" smtClean="0">
                <a:solidFill>
                  <a:srgbClr val="C00000"/>
                </a:solidFill>
              </a:rPr>
              <a:t>CIRCULATION</a:t>
            </a:r>
            <a:r>
              <a:rPr lang="en-US" dirty="0" smtClean="0">
                <a:solidFill>
                  <a:srgbClr val="C00000"/>
                </a:solidFill>
              </a:rPr>
              <a:t>…</a:t>
            </a:r>
            <a:r>
              <a:rPr lang="en-US" b="1" dirty="0" smtClean="0">
                <a:solidFill>
                  <a:srgbClr val="C00000"/>
                </a:solidFill>
              </a:rPr>
              <a:t>”</a:t>
            </a:r>
            <a:endParaRPr lang="en-US" b="1" dirty="0">
              <a:solidFill>
                <a:srgbClr val="C00000"/>
              </a:solidFill>
            </a:endParaRPr>
          </a:p>
          <a:p>
            <a:endParaRPr lang="en-US" dirty="0">
              <a:solidFill>
                <a:srgbClr val="C00000"/>
              </a:solidFill>
            </a:endParaRPr>
          </a:p>
          <a:p>
            <a:r>
              <a:rPr lang="en-US" dirty="0">
                <a:solidFill>
                  <a:srgbClr val="C00000"/>
                </a:solidFill>
              </a:rPr>
              <a:t>CISCO</a:t>
            </a:r>
          </a:p>
        </p:txBody>
      </p:sp>
    </p:spTree>
    <p:extLst>
      <p:ext uri="{BB962C8B-B14F-4D97-AF65-F5344CB8AC3E}">
        <p14:creationId xmlns:p14="http://schemas.microsoft.com/office/powerpoint/2010/main" val="28129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980"/>
            <a:ext cx="9144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Use of Ensembles - Sandy</a:t>
            </a:r>
            <a:endParaRPr lang="en-US" sz="36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76" t="113920" r="71710" b="-26399"/>
          <a:stretch/>
        </p:blipFill>
        <p:spPr bwMode="auto">
          <a:xfrm>
            <a:off x="381000" y="4419600"/>
            <a:ext cx="2855259" cy="75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Documents and Settings\wallace.hogsett\Desktop\Work\front office requests\sandy_verif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7321" y="1121944"/>
            <a:ext cx="5215677" cy="5438775"/>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306"/>
          <p:cNvSpPr txBox="1">
            <a:spLocks/>
          </p:cNvSpPr>
          <p:nvPr/>
        </p:nvSpPr>
        <p:spPr>
          <a:xfrm>
            <a:off x="76200" y="1411286"/>
            <a:ext cx="3498851" cy="4062610"/>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2400" dirty="0" smtClean="0"/>
              <a:t>Deterministic GFS and ECMWF forecasts diverged 5 days prior to landfall.</a:t>
            </a:r>
          </a:p>
          <a:p>
            <a:pPr indent="-342900">
              <a:buSzPct val="98958"/>
            </a:pPr>
            <a:r>
              <a:rPr lang="en-US" sz="2400" dirty="0" smtClean="0"/>
              <a:t>However, consistency between their ensemble means gave forecasters confidence in the ensemble solutions.</a:t>
            </a:r>
            <a:r>
              <a:rPr lang="en-US" sz="1800" dirty="0" smtClean="0"/>
              <a:t> </a:t>
            </a:r>
          </a:p>
          <a:p>
            <a:pPr indent="-342900">
              <a:buSzPct val="98958"/>
            </a:pPr>
            <a:endParaRPr lang="en-US" dirty="0"/>
          </a:p>
        </p:txBody>
      </p:sp>
      <p:sp>
        <p:nvSpPr>
          <p:cNvPr id="12" name="Line 4"/>
          <p:cNvSpPr>
            <a:spLocks noChangeShapeType="1"/>
          </p:cNvSpPr>
          <p:nvPr/>
        </p:nvSpPr>
        <p:spPr bwMode="auto">
          <a:xfrm>
            <a:off x="914400" y="9906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162719" y="6378156"/>
            <a:ext cx="2133600" cy="365125"/>
          </a:xfrm>
        </p:spPr>
        <p:txBody>
          <a:bodyPr/>
          <a:lstStyle/>
          <a:p>
            <a:pPr algn="l"/>
            <a:fld id="{366535FF-C964-4AD0-B40C-FE542887D9C4}" type="slidenum">
              <a:rPr lang="en-US" smtClean="0"/>
              <a:pPr algn="l"/>
              <a:t>21</a:t>
            </a:fld>
            <a:endParaRPr lang="en-US" dirty="0"/>
          </a:p>
        </p:txBody>
      </p:sp>
    </p:spTree>
    <p:extLst>
      <p:ext uri="{BB962C8B-B14F-4D97-AF65-F5344CB8AC3E}">
        <p14:creationId xmlns:p14="http://schemas.microsoft.com/office/powerpoint/2010/main" val="3939331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980"/>
            <a:ext cx="9144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Ensemble-Derived Products</a:t>
            </a:r>
            <a:endParaRPr lang="en-US" sz="36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76" t="113920" r="71710" b="-26399"/>
          <a:stretch/>
        </p:blipFill>
        <p:spPr bwMode="auto">
          <a:xfrm>
            <a:off x="381000" y="4419600"/>
            <a:ext cx="2855259" cy="75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hape 306"/>
          <p:cNvSpPr txBox="1">
            <a:spLocks/>
          </p:cNvSpPr>
          <p:nvPr/>
        </p:nvSpPr>
        <p:spPr>
          <a:xfrm>
            <a:off x="76200" y="1557080"/>
            <a:ext cx="3505200" cy="4093388"/>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2400" dirty="0" smtClean="0"/>
              <a:t>Need tools that condense ensemble data into actionable information. </a:t>
            </a:r>
            <a:endParaRPr lang="en-US" sz="2400" dirty="0"/>
          </a:p>
          <a:p>
            <a:pPr lvl="1" indent="-342900">
              <a:buSzPct val="98958"/>
            </a:pPr>
            <a:r>
              <a:rPr lang="en-US" sz="2000" dirty="0" smtClean="0"/>
              <a:t>Mean, spread</a:t>
            </a:r>
          </a:p>
          <a:p>
            <a:pPr lvl="1" indent="-342900">
              <a:buSzPct val="98958"/>
            </a:pPr>
            <a:r>
              <a:rPr lang="en-US" sz="2000" dirty="0" smtClean="0"/>
              <a:t>Extreme Forecast Index</a:t>
            </a:r>
          </a:p>
          <a:p>
            <a:pPr indent="-342900">
              <a:buSzPct val="98958"/>
            </a:pPr>
            <a:r>
              <a:rPr lang="en-US" sz="2400" dirty="0" smtClean="0"/>
              <a:t>This topic is increasingly relevant as data volume increases.</a:t>
            </a:r>
            <a:endParaRPr lang="en-US" sz="1800" dirty="0" smtClean="0"/>
          </a:p>
          <a:p>
            <a:pPr indent="-342900">
              <a:buSzPct val="98958"/>
            </a:pPr>
            <a:endParaRPr lang="en-US" dirty="0"/>
          </a:p>
        </p:txBody>
      </p:sp>
      <p:sp>
        <p:nvSpPr>
          <p:cNvPr id="12" name="Line 4"/>
          <p:cNvSpPr>
            <a:spLocks noChangeShapeType="1"/>
          </p:cNvSpPr>
          <p:nvPr/>
        </p:nvSpPr>
        <p:spPr bwMode="auto">
          <a:xfrm>
            <a:off x="914400" y="9906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https://mail-attachment.googleusercontent.com/attachment/u/0/?ui=2&amp;ik=227601d0bc&amp;view=att&amp;th=13b4f1351e562ca3&amp;attid=0.1&amp;disp=inline&amp;realattid=f_ha4obhkn0&amp;safe=1&amp;zw&amp;saduie=AG9B_P_20-3O75tTszEmPiFQjh3G&amp;sadet=1354304879884&amp;sads=CjX3Wf0MNXkAgM9zmYclgZpIWf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descr="C:\Documents and Settings\wallace.hogsett\Desktop\2012PSR\EFI_rive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19" r="11734" b="10775"/>
          <a:stretch/>
        </p:blipFill>
        <p:spPr bwMode="auto">
          <a:xfrm>
            <a:off x="3470047" y="1557080"/>
            <a:ext cx="5955801" cy="4462720"/>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306"/>
          <p:cNvSpPr txBox="1">
            <a:spLocks/>
          </p:cNvSpPr>
          <p:nvPr/>
        </p:nvSpPr>
        <p:spPr>
          <a:xfrm>
            <a:off x="3962400" y="1107326"/>
            <a:ext cx="5181600" cy="461624"/>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marL="0" indent="0">
              <a:buSzPct val="98958"/>
              <a:buNone/>
            </a:pPr>
            <a:r>
              <a:rPr lang="en-US" sz="2400" u="sng" dirty="0" smtClean="0"/>
              <a:t>ECMWF Extreme Forecast Index (EFI)</a:t>
            </a:r>
            <a:endParaRPr lang="en-US" u="sng" dirty="0"/>
          </a:p>
        </p:txBody>
      </p:sp>
      <p:pic>
        <p:nvPicPr>
          <p:cNvPr id="16" name="Picture 3" descr="C:\Documents and Settings\wallace.hogsett\Desktop\2012PSR\EFI_rive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41" t="87586" r="11239" b="3530"/>
          <a:stretch/>
        </p:blipFill>
        <p:spPr bwMode="auto">
          <a:xfrm>
            <a:off x="230842" y="6019800"/>
            <a:ext cx="8905167" cy="6591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2500" y="5031610"/>
            <a:ext cx="1219200" cy="646331"/>
          </a:xfrm>
          <a:prstGeom prst="rect">
            <a:avLst/>
          </a:prstGeom>
          <a:solidFill>
            <a:srgbClr val="FF0000"/>
          </a:solidFill>
          <a:ln>
            <a:solidFill>
              <a:schemeClr val="tx1"/>
            </a:solidFill>
          </a:ln>
        </p:spPr>
        <p:txBody>
          <a:bodyPr wrap="square" rtlCol="0">
            <a:spAutoFit/>
          </a:bodyPr>
          <a:lstStyle/>
          <a:p>
            <a:r>
              <a:rPr lang="en-US" b="1" dirty="0" smtClean="0"/>
              <a:t>Extreme QPF/Wind</a:t>
            </a:r>
            <a:endParaRPr lang="en-US" b="1" dirty="0"/>
          </a:p>
        </p:txBody>
      </p:sp>
      <p:cxnSp>
        <p:nvCxnSpPr>
          <p:cNvPr id="6" name="Straight Arrow Connector 5"/>
          <p:cNvCxnSpPr/>
          <p:nvPr/>
        </p:nvCxnSpPr>
        <p:spPr>
          <a:xfrm flipH="1" flipV="1">
            <a:off x="4572000" y="4097840"/>
            <a:ext cx="457201" cy="93377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618312" y="4097840"/>
            <a:ext cx="2154088" cy="1427650"/>
            <a:chOff x="5618312" y="4097840"/>
            <a:chExt cx="2154088" cy="1427650"/>
          </a:xfrm>
        </p:grpSpPr>
        <p:sp>
          <p:nvSpPr>
            <p:cNvPr id="17" name="TextBox 16"/>
            <p:cNvSpPr txBox="1"/>
            <p:nvPr/>
          </p:nvSpPr>
          <p:spPr>
            <a:xfrm>
              <a:off x="6553200" y="4879159"/>
              <a:ext cx="1219200" cy="646331"/>
            </a:xfrm>
            <a:prstGeom prst="rect">
              <a:avLst/>
            </a:prstGeom>
            <a:solidFill>
              <a:srgbClr val="FF0000"/>
            </a:solidFill>
            <a:ln>
              <a:solidFill>
                <a:schemeClr val="tx1"/>
              </a:solidFill>
            </a:ln>
          </p:spPr>
          <p:txBody>
            <a:bodyPr wrap="square" rtlCol="0">
              <a:spAutoFit/>
            </a:bodyPr>
            <a:lstStyle/>
            <a:p>
              <a:r>
                <a:rPr lang="en-US" b="1" dirty="0" smtClean="0"/>
                <a:t>Extreme Warmth</a:t>
              </a:r>
              <a:endParaRPr lang="en-US" b="1" dirty="0"/>
            </a:p>
          </p:txBody>
        </p:sp>
        <p:cxnSp>
          <p:nvCxnSpPr>
            <p:cNvPr id="18" name="Straight Arrow Connector 17"/>
            <p:cNvCxnSpPr/>
            <p:nvPr/>
          </p:nvCxnSpPr>
          <p:spPr>
            <a:xfrm flipH="1" flipV="1">
              <a:off x="5618312" y="4097840"/>
              <a:ext cx="1163488" cy="85516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fld id="{366535FF-C964-4AD0-B40C-FE542887D9C4}" type="slidenum">
              <a:rPr lang="en-US" smtClean="0"/>
              <a:pPr/>
              <a:t>22</a:t>
            </a:fld>
            <a:endParaRPr lang="en-US"/>
          </a:p>
        </p:txBody>
      </p:sp>
    </p:spTree>
    <p:extLst>
      <p:ext uri="{BB962C8B-B14F-4D97-AF65-F5344CB8AC3E}">
        <p14:creationId xmlns:p14="http://schemas.microsoft.com/office/powerpoint/2010/main" val="32146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 y="0"/>
            <a:ext cx="92669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b="1" dirty="0" err="1" smtClean="0"/>
              <a:t>MetWatch</a:t>
            </a:r>
            <a:endParaRPr lang="en-US" b="1"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66535FF-C964-4AD0-B40C-FE542887D9C4}" type="slidenum">
              <a:rPr lang="en-US" smtClean="0"/>
              <a:pPr/>
              <a:t>23</a:t>
            </a:fld>
            <a:endParaRPr lang="en-US"/>
          </a:p>
        </p:txBody>
      </p:sp>
    </p:spTree>
    <p:extLst>
      <p:ext uri="{BB962C8B-B14F-4D97-AF65-F5344CB8AC3E}">
        <p14:creationId xmlns:p14="http://schemas.microsoft.com/office/powerpoint/2010/main" val="1382198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152401" y="6400800"/>
            <a:ext cx="1904999" cy="307736"/>
          </a:xfrm>
          <a:prstGeom prst="rect">
            <a:avLst/>
          </a:prstGeom>
          <a:noFill/>
          <a:ln>
            <a:noFill/>
          </a:ln>
        </p:spPr>
        <p:txBody>
          <a:bodyPr lIns="91425" tIns="45700" rIns="91425" bIns="45700" anchor="t" anchorCtr="0">
            <a:spAutoFit/>
          </a:bodyPr>
          <a:lstStyle/>
          <a:p>
            <a:pPr marL="0" marR="0" lvl="0" indent="0" rtl="0">
              <a:buClr>
                <a:schemeClr val="dk1"/>
              </a:buClr>
              <a:buSzPct val="25000"/>
              <a:buFont typeface="Times New Roman"/>
              <a:buNone/>
            </a:pPr>
            <a:r>
              <a:rPr lang="en-US" sz="1400" dirty="0" smtClean="0">
                <a:solidFill>
                  <a:schemeClr val="bg1">
                    <a:lumMod val="75000"/>
                  </a:schemeClr>
                </a:solidFill>
                <a:latin typeface="Times New Roman"/>
                <a:ea typeface="Times New Roman"/>
                <a:cs typeface="Times New Roman"/>
                <a:sym typeface="Times New Roman"/>
              </a:rPr>
              <a:t>27</a:t>
            </a:r>
            <a:endParaRPr lang="en-US" sz="1400" b="0" i="0" u="none" strike="noStrike" cap="none" baseline="0" dirty="0">
              <a:solidFill>
                <a:schemeClr val="bg1">
                  <a:lumMod val="75000"/>
                </a:schemeClr>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err="1" smtClean="0">
                <a:solidFill>
                  <a:schemeClr val="tx1"/>
                </a:solidFill>
                <a:latin typeface="Arial"/>
                <a:ea typeface="Arial"/>
                <a:cs typeface="Arial"/>
                <a:sym typeface="Arial"/>
              </a:rPr>
              <a:t>MetWatch</a:t>
            </a:r>
            <a:r>
              <a:rPr lang="en-US" sz="3600" b="1" i="0" u="none" strike="noStrike" cap="none" baseline="0" dirty="0" smtClean="0">
                <a:solidFill>
                  <a:schemeClr val="tx1"/>
                </a:solidFill>
                <a:latin typeface="Arial"/>
                <a:ea typeface="Arial"/>
                <a:cs typeface="Arial"/>
                <a:sym typeface="Arial"/>
              </a:rPr>
              <a:t> Background</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2" name="Text Placeholder 1"/>
          <p:cNvSpPr>
            <a:spLocks noGrp="1"/>
          </p:cNvSpPr>
          <p:nvPr>
            <p:ph type="body" idx="1"/>
          </p:nvPr>
        </p:nvSpPr>
        <p:spPr>
          <a:xfrm>
            <a:off x="155575" y="1490662"/>
            <a:ext cx="5178425" cy="5062538"/>
          </a:xfrm>
        </p:spPr>
        <p:txBody>
          <a:bodyPr>
            <a:normAutofit lnSpcReduction="10000"/>
          </a:bodyPr>
          <a:lstStyle/>
          <a:p>
            <a:r>
              <a:rPr lang="en-US" sz="2600" dirty="0" smtClean="0">
                <a:solidFill>
                  <a:schemeClr val="tx1"/>
                </a:solidFill>
              </a:rPr>
              <a:t>HPC will provide </a:t>
            </a:r>
            <a:r>
              <a:rPr lang="en-US" sz="2600" dirty="0">
                <a:solidFill>
                  <a:schemeClr val="tx1"/>
                </a:solidFill>
              </a:rPr>
              <a:t>a product similar to SPC </a:t>
            </a:r>
            <a:r>
              <a:rPr lang="en-US" sz="2600" dirty="0" err="1">
                <a:solidFill>
                  <a:schemeClr val="tx1"/>
                </a:solidFill>
              </a:rPr>
              <a:t>Mesoscale</a:t>
            </a:r>
            <a:r>
              <a:rPr lang="en-US" sz="2600" dirty="0">
                <a:solidFill>
                  <a:schemeClr val="tx1"/>
                </a:solidFill>
              </a:rPr>
              <a:t> Convective Discussions (MCD) focusing on heavy </a:t>
            </a:r>
            <a:r>
              <a:rPr lang="en-US" sz="2600" dirty="0" smtClean="0">
                <a:solidFill>
                  <a:schemeClr val="tx1"/>
                </a:solidFill>
              </a:rPr>
              <a:t>rainfall.</a:t>
            </a:r>
            <a:endParaRPr lang="en-US" sz="2600" dirty="0">
              <a:solidFill>
                <a:schemeClr val="tx1"/>
              </a:solidFill>
            </a:endParaRPr>
          </a:p>
          <a:p>
            <a:r>
              <a:rPr lang="en-US" sz="2600" dirty="0">
                <a:solidFill>
                  <a:schemeClr val="tx1"/>
                </a:solidFill>
                <a:latin typeface="Times New Roman" pitchFamily="18" charset="0"/>
                <a:cs typeface="Times New Roman" pitchFamily="18" charset="0"/>
              </a:rPr>
              <a:t>The goal </a:t>
            </a:r>
            <a:r>
              <a:rPr lang="en-US" sz="2600" dirty="0" smtClean="0">
                <a:solidFill>
                  <a:schemeClr val="tx1"/>
                </a:solidFill>
                <a:latin typeface="Times New Roman" pitchFamily="18" charset="0"/>
                <a:cs typeface="Times New Roman" pitchFamily="18" charset="0"/>
              </a:rPr>
              <a:t>is to provide enhanced </a:t>
            </a:r>
            <a:r>
              <a:rPr lang="en-US" sz="2600" dirty="0">
                <a:solidFill>
                  <a:schemeClr val="tx1"/>
                </a:solidFill>
                <a:latin typeface="Times New Roman" pitchFamily="18" charset="0"/>
                <a:cs typeface="Times New Roman" pitchFamily="18" charset="0"/>
              </a:rPr>
              <a:t>situational awareness of potential flash flood </a:t>
            </a:r>
            <a:r>
              <a:rPr lang="en-US" sz="2600" dirty="0" smtClean="0">
                <a:solidFill>
                  <a:schemeClr val="tx1"/>
                </a:solidFill>
                <a:latin typeface="Times New Roman" pitchFamily="18" charset="0"/>
                <a:cs typeface="Times New Roman" pitchFamily="18" charset="0"/>
              </a:rPr>
              <a:t>events</a:t>
            </a:r>
            <a:r>
              <a:rPr lang="en-US" sz="2600" dirty="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(1-6 </a:t>
            </a:r>
            <a:r>
              <a:rPr lang="en-US" sz="2600" dirty="0" err="1" smtClean="0">
                <a:solidFill>
                  <a:schemeClr val="tx1"/>
                </a:solidFill>
                <a:latin typeface="Times New Roman" pitchFamily="18" charset="0"/>
                <a:cs typeface="Times New Roman" pitchFamily="18" charset="0"/>
              </a:rPr>
              <a:t>hrs</a:t>
            </a:r>
            <a:r>
              <a:rPr lang="en-US" sz="2600" dirty="0" smtClean="0">
                <a:solidFill>
                  <a:schemeClr val="tx1"/>
                </a:solidFill>
                <a:latin typeface="Times New Roman" pitchFamily="18" charset="0"/>
                <a:cs typeface="Times New Roman" pitchFamily="18" charset="0"/>
              </a:rPr>
              <a:t>).</a:t>
            </a:r>
          </a:p>
          <a:p>
            <a:r>
              <a:rPr lang="en-US" sz="2600" i="1" dirty="0" smtClean="0">
                <a:solidFill>
                  <a:schemeClr val="tx1"/>
                </a:solidFill>
                <a:latin typeface="Times New Roman" pitchFamily="18" charset="0"/>
                <a:cs typeface="Times New Roman" pitchFamily="18" charset="0"/>
              </a:rPr>
              <a:t>Requirement: high-resolution ensemble system capable of skillful and reliable short-term heavy rainfall forecasts. SSEO, SSEF, etc. </a:t>
            </a:r>
            <a:endParaRPr lang="en-US" sz="2600" i="1" dirty="0">
              <a:solidFill>
                <a:schemeClr val="tx1"/>
              </a:solidFill>
              <a:latin typeface="Times New Roman" pitchFamily="18" charset="0"/>
              <a:cs typeface="Times New Roman" pitchFamily="18" charset="0"/>
            </a:endParaRPr>
          </a:p>
          <a:p>
            <a:endParaRPr lang="en-US" dirty="0"/>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233" y="1375528"/>
            <a:ext cx="3656441" cy="270593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00233" y="4152543"/>
            <a:ext cx="3656441" cy="2400657"/>
          </a:xfrm>
          <a:prstGeom prst="rect">
            <a:avLst/>
          </a:prstGeom>
          <a:ln>
            <a:solidFill>
              <a:schemeClr val="tx1"/>
            </a:solidFill>
          </a:ln>
        </p:spPr>
        <p:txBody>
          <a:bodyPr wrap="square">
            <a:spAutoFit/>
          </a:bodyPr>
          <a:lstStyle/>
          <a:p>
            <a:r>
              <a:rPr lang="en-US" sz="600" dirty="0">
                <a:cs typeface="Courier New" pitchFamily="49" charset="0"/>
              </a:rPr>
              <a:t>MESOSCALE PRECIPITATION DISCUSSION 0032 </a:t>
            </a:r>
          </a:p>
          <a:p>
            <a:r>
              <a:rPr lang="en-US" sz="600" dirty="0">
                <a:cs typeface="Courier New" pitchFamily="49" charset="0"/>
              </a:rPr>
              <a:t>NWS HYDROMETEOROLOGICAL PREDICTION CENTER CAMP SPRINGS MD </a:t>
            </a:r>
          </a:p>
          <a:p>
            <a:r>
              <a:rPr lang="en-US" sz="600" dirty="0">
                <a:cs typeface="Courier New" pitchFamily="49" charset="0"/>
              </a:rPr>
              <a:t>1216 PM EDT WED JUN 13 2012 </a:t>
            </a:r>
          </a:p>
          <a:p>
            <a:endParaRPr lang="en-US" sz="600" dirty="0">
              <a:cs typeface="Courier New" pitchFamily="49" charset="0"/>
            </a:endParaRPr>
          </a:p>
          <a:p>
            <a:r>
              <a:rPr lang="en-US" sz="600" dirty="0">
                <a:cs typeface="Courier New" pitchFamily="49" charset="0"/>
              </a:rPr>
              <a:t>AREAS AFFECTED...SOUTHEAST TEXAS...SOUTHWST LOUISIANA </a:t>
            </a:r>
          </a:p>
          <a:p>
            <a:endParaRPr lang="en-US" sz="600" dirty="0">
              <a:cs typeface="Courier New" pitchFamily="49" charset="0"/>
            </a:endParaRPr>
          </a:p>
          <a:p>
            <a:r>
              <a:rPr lang="en-US" sz="600" dirty="0">
                <a:cs typeface="Courier New" pitchFamily="49" charset="0"/>
              </a:rPr>
              <a:t>CONCERNING...HEAVY RAINFALL...FLASH FLOODING POSSIBLE </a:t>
            </a:r>
          </a:p>
          <a:p>
            <a:endParaRPr lang="en-US" sz="600" dirty="0">
              <a:cs typeface="Courier New" pitchFamily="49" charset="0"/>
            </a:endParaRPr>
          </a:p>
          <a:p>
            <a:r>
              <a:rPr lang="en-US" sz="600" dirty="0">
                <a:cs typeface="Courier New" pitchFamily="49" charset="0"/>
              </a:rPr>
              <a:t>VALID 131600Z - 132000Z </a:t>
            </a:r>
          </a:p>
          <a:p>
            <a:endParaRPr lang="en-US" sz="600" dirty="0">
              <a:cs typeface="Courier New" pitchFamily="49" charset="0"/>
            </a:endParaRPr>
          </a:p>
          <a:p>
            <a:r>
              <a:rPr lang="en-US" sz="600" dirty="0">
                <a:cs typeface="Courier New" pitchFamily="49" charset="0"/>
              </a:rPr>
              <a:t>...SLOW MOVING CONVECTION WITH POTENTIALLY EXCESSIVE RAINFALL AMOUNTS ACROSS COASTAL AREAS IN SOUTHEAST TEXAS AND WESTERN LOUISIANA... </a:t>
            </a:r>
          </a:p>
          <a:p>
            <a:endParaRPr lang="en-US" sz="600" dirty="0">
              <a:cs typeface="Courier New" pitchFamily="49" charset="0"/>
            </a:endParaRPr>
          </a:p>
          <a:p>
            <a:r>
              <a:rPr lang="en-US" sz="600" dirty="0">
                <a:cs typeface="Courier New" pitchFamily="49" charset="0"/>
              </a:rPr>
              <a:t>COMPOSITE RADAR LOOPS SHOW REGENERATING CONVECTIVE CLUSTERS ALONG THE GULF BREEZE BOUNDARY ACROSS COASTAL PORTIONS OF SOUTHEAST TEXAS...EAST OF VICTORIA...AND SOUTHWEST LOUISIANA. THESE CELLS ARE AIDED BY THE STRENGTHENING DIURNAL DESTABILIZATION...WITH THE LATEST SPC MESOANALYSIS INDICATING SURFACE-BASED CAPES BETWEEEN 3,000-4,000 J/KG...COINCIDENT WITH THE RICH...DEEP MOIST ENVIRONMENT WITH SURFACE DEWPOINTS IN THE MID 70S...K INDICES IN THE MID TO UPPER 30S...AND PWATS BETWEEN 1.75 AND 2.00 PER THE LATEST GPS AND 12Z UPPER AIR ANALYSIS. </a:t>
            </a:r>
          </a:p>
          <a:p>
            <a:endParaRPr lang="en-US" sz="600" dirty="0">
              <a:cs typeface="Courier New" pitchFamily="49" charset="0"/>
            </a:endParaRPr>
          </a:p>
          <a:p>
            <a:endParaRPr lang="en-US" sz="600" dirty="0">
              <a:cs typeface="Courier New" pitchFamily="49" charset="0"/>
            </a:endParaRPr>
          </a:p>
          <a:p>
            <a:r>
              <a:rPr lang="en-US" sz="600" dirty="0">
                <a:cs typeface="Courier New" pitchFamily="49" charset="0"/>
              </a:rPr>
              <a:t>...HURLEY.. 06/13/2012 </a:t>
            </a:r>
          </a:p>
          <a:p>
            <a:endParaRPr lang="en-US" sz="600" dirty="0">
              <a:cs typeface="Courier New" pitchFamily="49" charset="0"/>
            </a:endParaRPr>
          </a:p>
          <a:p>
            <a:r>
              <a:rPr lang="en-US" sz="600" dirty="0">
                <a:cs typeface="Courier New" pitchFamily="49" charset="0"/>
              </a:rPr>
              <a:t>ATTN...WFO...LCH...HGX...CRP...EWX... LAT...LON 28399668 28419704 28719735 29229718 29779637 30179525 30429385 30219268 29789250 29519279 29159377 28839481 28499573 28399668</a:t>
            </a:r>
            <a:endParaRPr lang="en-US" sz="600" dirty="0"/>
          </a:p>
        </p:txBody>
      </p:sp>
      <p:sp>
        <p:nvSpPr>
          <p:cNvPr id="27" name="Line 4"/>
          <p:cNvSpPr>
            <a:spLocks noChangeShapeType="1"/>
          </p:cNvSpPr>
          <p:nvPr/>
        </p:nvSpPr>
        <p:spPr bwMode="auto">
          <a:xfrm>
            <a:off x="914400" y="11509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8"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524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762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651831"/>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Clr>
                <a:schemeClr val="dk1"/>
              </a:buClr>
              <a:buSzPct val="25000"/>
              <a:buFont typeface="Times New Roman"/>
              <a:buNone/>
            </a:pPr>
            <a:r>
              <a:rPr lang="en-US" sz="1400" b="0" i="0" u="none" strike="noStrike" cap="none" baseline="0">
                <a:solidFill>
                  <a:srgbClr val="000000"/>
                </a:solidFill>
                <a:latin typeface="Times New Roman"/>
                <a:ea typeface="Times New Roman"/>
                <a:cs typeface="Times New Roman"/>
                <a:sym typeface="Times New Roman"/>
              </a:rPr>
              <a:t>*</a:t>
            </a: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Benefits of High-Resolution</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6"/>
          <p:cNvGrpSpPr>
            <a:grpSpLocks/>
          </p:cNvGrpSpPr>
          <p:nvPr/>
        </p:nvGrpSpPr>
        <p:grpSpPr bwMode="auto">
          <a:xfrm>
            <a:off x="2289175" y="1370014"/>
            <a:ext cx="6321425" cy="5487986"/>
            <a:chOff x="2928" y="1826"/>
            <a:chExt cx="2832" cy="2494"/>
          </a:xfrm>
        </p:grpSpPr>
        <p:pic>
          <p:nvPicPr>
            <p:cNvPr id="21" name="Picture 2" descr="hwt_reliability_daily_event-equal_annotated.png"/>
            <p:cNvPicPr>
              <a:picLocks noChangeAspect="1" noChangeArrowheads="1"/>
            </p:cNvPicPr>
            <p:nvPr/>
          </p:nvPicPr>
          <p:blipFill>
            <a:blip r:embed="rId3" cstate="print">
              <a:extLst>
                <a:ext uri="{28A0092B-C50C-407E-A947-70E740481C1C}">
                  <a14:useLocalDpi xmlns:a14="http://schemas.microsoft.com/office/drawing/2010/main" val="0"/>
                </a:ext>
              </a:extLst>
            </a:blip>
            <a:srcRect l="1666" b="8780"/>
            <a:stretch>
              <a:fillRect/>
            </a:stretch>
          </p:blipFill>
          <p:spPr bwMode="auto">
            <a:xfrm>
              <a:off x="2928" y="1826"/>
              <a:ext cx="2832"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
            <p:cNvSpPr txBox="1">
              <a:spLocks noChangeArrowheads="1"/>
            </p:cNvSpPr>
            <p:nvPr/>
          </p:nvSpPr>
          <p:spPr bwMode="auto">
            <a:xfrm>
              <a:off x="4752" y="3744"/>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rPr>
                <a:t>SREF</a:t>
              </a:r>
            </a:p>
          </p:txBody>
        </p:sp>
        <p:sp>
          <p:nvSpPr>
            <p:cNvPr id="23" name="Text Box 13"/>
            <p:cNvSpPr txBox="1">
              <a:spLocks noChangeArrowheads="1"/>
            </p:cNvSpPr>
            <p:nvPr/>
          </p:nvSpPr>
          <p:spPr bwMode="auto">
            <a:xfrm>
              <a:off x="4704" y="3360"/>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CAPS</a:t>
              </a:r>
            </a:p>
          </p:txBody>
        </p:sp>
        <p:sp>
          <p:nvSpPr>
            <p:cNvPr id="24" name="Text Box 14"/>
            <p:cNvSpPr txBox="1">
              <a:spLocks noChangeArrowheads="1"/>
            </p:cNvSpPr>
            <p:nvPr/>
          </p:nvSpPr>
          <p:spPr bwMode="auto">
            <a:xfrm>
              <a:off x="4896" y="2976"/>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9933FF"/>
                  </a:solidFill>
                </a:rPr>
                <a:t>SSEO</a:t>
              </a:r>
            </a:p>
          </p:txBody>
        </p:sp>
        <p:sp>
          <p:nvSpPr>
            <p:cNvPr id="25" name="Text Box 15"/>
            <p:cNvSpPr txBox="1">
              <a:spLocks noChangeArrowheads="1"/>
            </p:cNvSpPr>
            <p:nvPr/>
          </p:nvSpPr>
          <p:spPr bwMode="auto">
            <a:xfrm>
              <a:off x="4914" y="2502"/>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008080"/>
                  </a:solidFill>
                </a:rPr>
                <a:t>CAPS </a:t>
              </a:r>
              <a:r>
                <a:rPr lang="en-US" sz="1400" dirty="0" err="1">
                  <a:solidFill>
                    <a:srgbClr val="008080"/>
                  </a:solidFill>
                </a:rPr>
                <a:t>Nbrhd</a:t>
              </a:r>
              <a:endParaRPr lang="en-US" sz="1400" dirty="0">
                <a:solidFill>
                  <a:srgbClr val="008080"/>
                </a:solidFill>
              </a:endParaRPr>
            </a:p>
          </p:txBody>
        </p:sp>
      </p:grpSp>
      <p:sp>
        <p:nvSpPr>
          <p:cNvPr id="26"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7"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7"/>
          <p:cNvSpPr txBox="1">
            <a:spLocks noChangeArrowheads="1"/>
          </p:cNvSpPr>
          <p:nvPr/>
        </p:nvSpPr>
        <p:spPr bwMode="auto">
          <a:xfrm>
            <a:off x="155576" y="1752600"/>
            <a:ext cx="235902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eaLnBrk="1" hangingPunct="1"/>
            <a:r>
              <a:rPr lang="en-US" sz="2000" dirty="0" smtClean="0">
                <a:solidFill>
                  <a:schemeClr val="tx1"/>
                </a:solidFill>
              </a:rPr>
              <a:t>High-resolution SSEF system provides more skillful and reliable precipitation forecasts than the operational SREF.</a:t>
            </a:r>
          </a:p>
          <a:p>
            <a:pPr eaLnBrk="1" hangingPunct="1"/>
            <a:endParaRPr lang="en-US" sz="2000" dirty="0">
              <a:solidFill>
                <a:schemeClr val="tx1"/>
              </a:solidFill>
            </a:endParaRPr>
          </a:p>
          <a:p>
            <a:pPr eaLnBrk="1" hangingPunct="1"/>
            <a:r>
              <a:rPr lang="en-US" sz="1400" dirty="0" smtClean="0">
                <a:solidFill>
                  <a:schemeClr val="tx1"/>
                </a:solidFill>
              </a:rPr>
              <a:t>**note 32km SREF used here</a:t>
            </a:r>
            <a:endParaRPr lang="en-US" sz="1400" dirty="0">
              <a:solidFill>
                <a:schemeClr val="tx1"/>
              </a:solidFill>
            </a:endParaRPr>
          </a:p>
        </p:txBody>
      </p:sp>
      <p:sp>
        <p:nvSpPr>
          <p:cNvPr id="30" name="TextBox 7"/>
          <p:cNvSpPr txBox="1">
            <a:spLocks noChangeArrowheads="1"/>
          </p:cNvSpPr>
          <p:nvPr/>
        </p:nvSpPr>
        <p:spPr bwMode="auto">
          <a:xfrm>
            <a:off x="228600" y="6276945"/>
            <a:ext cx="2060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eaLnBrk="1" hangingPunct="1"/>
            <a:r>
              <a:rPr lang="en-US" sz="1200" dirty="0" smtClean="0">
                <a:solidFill>
                  <a:schemeClr val="tx1"/>
                </a:solidFill>
              </a:rPr>
              <a:t>Figure courtesy of DTC</a:t>
            </a:r>
            <a:endParaRPr lang="en-US" sz="1200" dirty="0">
              <a:solidFill>
                <a:schemeClr val="tx1"/>
              </a:solidFill>
            </a:endParaRPr>
          </a:p>
        </p:txBody>
      </p:sp>
      <p:sp>
        <p:nvSpPr>
          <p:cNvPr id="31" name="Slide Number Placeholder 5"/>
          <p:cNvSpPr txBox="1">
            <a:spLocks/>
          </p:cNvSpPr>
          <p:nvPr/>
        </p:nvSpPr>
        <p:spPr>
          <a:xfrm>
            <a:off x="6872287"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25</a:t>
            </a:fld>
            <a:endParaRPr lang="en-US" sz="1200" dirty="0">
              <a:solidFill>
                <a:schemeClr val="bg1">
                  <a:lumMod val="75000"/>
                </a:schemeClr>
              </a:solidFill>
            </a:endParaRPr>
          </a:p>
        </p:txBody>
      </p:sp>
    </p:spTree>
    <p:extLst>
      <p:ext uri="{BB962C8B-B14F-4D97-AF65-F5344CB8AC3E}">
        <p14:creationId xmlns:p14="http://schemas.microsoft.com/office/powerpoint/2010/main" val="2202460390"/>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106171" y="2041128"/>
            <a:ext cx="2636245" cy="3939500"/>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sz="2000" dirty="0" smtClean="0"/>
              <a:t>24h SREF freezing line forecast outside the envelope.</a:t>
            </a:r>
          </a:p>
          <a:p>
            <a:pPr marL="342900" marR="0" lvl="0" indent="-342900" algn="l" rtl="0">
              <a:spcBef>
                <a:spcPts val="640"/>
              </a:spcBef>
              <a:spcAft>
                <a:spcPts val="0"/>
              </a:spcAft>
              <a:buClr>
                <a:schemeClr val="dk1"/>
              </a:buClr>
              <a:buSzPct val="98958"/>
              <a:buFont typeface="Arial"/>
              <a:buChar char="•"/>
            </a:pPr>
            <a:r>
              <a:rPr lang="en-US" sz="2000" dirty="0" smtClean="0"/>
              <a:t>SREF example demonstrates a broader issue with ensemble prediction systems (EPSs). </a:t>
            </a:r>
          </a:p>
          <a:p>
            <a:pPr marL="342900" marR="0" lvl="0" indent="-342900" algn="l" rtl="0">
              <a:spcBef>
                <a:spcPts val="640"/>
              </a:spcBef>
              <a:spcAft>
                <a:spcPts val="0"/>
              </a:spcAft>
              <a:buClr>
                <a:schemeClr val="dk1"/>
              </a:buClr>
              <a:buSzPct val="98958"/>
              <a:buFont typeface="Arial"/>
              <a:buChar char="•"/>
            </a:pPr>
            <a:r>
              <a:rPr lang="en-US" sz="2000" b="0" i="1" u="none" strike="noStrike" cap="none" baseline="0" dirty="0" smtClean="0">
                <a:solidFill>
                  <a:schemeClr val="dk1"/>
                </a:solidFill>
                <a:sym typeface="Times New Roman"/>
              </a:rPr>
              <a:t>Probabilistic forecasts only as good as the underlying EPS.</a:t>
            </a:r>
            <a:endParaRPr lang="en-US" sz="2000" b="0" i="1" u="none" strike="noStrike" cap="none" baseline="0" dirty="0">
              <a:solidFill>
                <a:schemeClr val="dk1"/>
              </a:solidFill>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Ensemble</a:t>
            </a:r>
            <a:r>
              <a:rPr lang="en-US" sz="3600" b="1" i="0" u="none" strike="noStrike" cap="none" dirty="0" smtClean="0">
                <a:solidFill>
                  <a:schemeClr val="tx1"/>
                </a:solidFill>
                <a:latin typeface="Arial"/>
                <a:ea typeface="Arial"/>
                <a:cs typeface="Arial"/>
                <a:sym typeface="Arial"/>
              </a:rPr>
              <a:t> Reliability</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1" name="Line 4"/>
          <p:cNvSpPr>
            <a:spLocks noChangeShapeType="1"/>
          </p:cNvSpPr>
          <p:nvPr/>
        </p:nvSpPr>
        <p:spPr bwMode="auto">
          <a:xfrm>
            <a:off x="914400" y="11509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s://mail-attachment.googleusercontent.com/attachment/u/0/?ui=2&amp;ik=227601d0bc&amp;view=att&amp;th=13b4ec31a6f0bc3c&amp;attid=0.1&amp;disp=inline&amp;realattid=f_ha4ky4dv0&amp;safe=1&amp;zw&amp;saduie=AG9B_P_20-3O75tTszEmPiFQjh3G&amp;sadet=1354303832545&amp;sads=DXA_UkU7BvtLNTjaSi62oNxHS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wallace.hogsett\Desktop\2012PSR\sre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2416" y="1854637"/>
            <a:ext cx="5903984" cy="4427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5029202"/>
            <a:ext cx="2514600" cy="369332"/>
          </a:xfrm>
          <a:prstGeom prst="rect">
            <a:avLst/>
          </a:prstGeom>
          <a:noFill/>
        </p:spPr>
        <p:txBody>
          <a:bodyPr wrap="square" rtlCol="0">
            <a:spAutoFit/>
          </a:bodyPr>
          <a:lstStyle/>
          <a:p>
            <a:r>
              <a:rPr lang="en-US" dirty="0" smtClean="0">
                <a:solidFill>
                  <a:schemeClr val="bg1"/>
                </a:solidFill>
              </a:rPr>
              <a:t>Verifying freezing line</a:t>
            </a:r>
            <a:endParaRPr lang="en-US" dirty="0">
              <a:solidFill>
                <a:schemeClr val="bg1"/>
              </a:solidFill>
            </a:endParaRPr>
          </a:p>
        </p:txBody>
      </p:sp>
      <p:sp>
        <p:nvSpPr>
          <p:cNvPr id="14" name="TextBox 13"/>
          <p:cNvSpPr txBox="1"/>
          <p:nvPr/>
        </p:nvSpPr>
        <p:spPr>
          <a:xfrm>
            <a:off x="5295900" y="2362200"/>
            <a:ext cx="2514600" cy="369332"/>
          </a:xfrm>
          <a:prstGeom prst="rect">
            <a:avLst/>
          </a:prstGeom>
          <a:noFill/>
        </p:spPr>
        <p:txBody>
          <a:bodyPr wrap="square" rtlCol="0">
            <a:spAutoFit/>
          </a:bodyPr>
          <a:lstStyle/>
          <a:p>
            <a:r>
              <a:rPr lang="en-US" dirty="0" smtClean="0">
                <a:solidFill>
                  <a:schemeClr val="bg1"/>
                </a:solidFill>
              </a:rPr>
              <a:t>SREF </a:t>
            </a:r>
            <a:r>
              <a:rPr lang="en-US" dirty="0" err="1" smtClean="0">
                <a:solidFill>
                  <a:schemeClr val="bg1"/>
                </a:solidFill>
              </a:rPr>
              <a:t>probs</a:t>
            </a:r>
            <a:r>
              <a:rPr lang="en-US" dirty="0" smtClean="0">
                <a:solidFill>
                  <a:schemeClr val="bg1"/>
                </a:solidFill>
              </a:rPr>
              <a:t> of T&lt;0C</a:t>
            </a:r>
            <a:endParaRPr lang="en-US" dirty="0">
              <a:solidFill>
                <a:schemeClr val="bg1"/>
              </a:solidFill>
            </a:endParaRPr>
          </a:p>
        </p:txBody>
      </p:sp>
      <p:sp>
        <p:nvSpPr>
          <p:cNvPr id="15" name="TextBox 14"/>
          <p:cNvSpPr txBox="1"/>
          <p:nvPr/>
        </p:nvSpPr>
        <p:spPr>
          <a:xfrm>
            <a:off x="2742416" y="6282625"/>
            <a:ext cx="5563384" cy="307777"/>
          </a:xfrm>
          <a:prstGeom prst="rect">
            <a:avLst/>
          </a:prstGeom>
          <a:noFill/>
        </p:spPr>
        <p:txBody>
          <a:bodyPr wrap="square" rtlCol="0">
            <a:spAutoFit/>
          </a:bodyPr>
          <a:lstStyle/>
          <a:p>
            <a:r>
              <a:rPr lang="en-US" sz="1400" dirty="0" smtClean="0"/>
              <a:t>Figure courtesy of Patrick Burke (HPC)  and Bill </a:t>
            </a:r>
            <a:r>
              <a:rPr lang="en-US" sz="1400" dirty="0" err="1" smtClean="0"/>
              <a:t>Leatham</a:t>
            </a:r>
            <a:r>
              <a:rPr lang="en-US" sz="1400" dirty="0" smtClean="0"/>
              <a:t> (UMASS-Lowell)</a:t>
            </a:r>
            <a:endParaRPr lang="en-US" sz="1400" dirty="0"/>
          </a:p>
        </p:txBody>
      </p:sp>
      <p:sp>
        <p:nvSpPr>
          <p:cNvPr id="16" name="Slide Number Placeholder 5"/>
          <p:cNvSpPr txBox="1">
            <a:spLocks/>
          </p:cNvSpPr>
          <p:nvPr/>
        </p:nvSpPr>
        <p:spPr>
          <a:xfrm>
            <a:off x="6827838" y="6407839"/>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26</a:t>
            </a:fld>
            <a:endParaRPr lang="en-US" sz="1200" dirty="0">
              <a:solidFill>
                <a:schemeClr val="bg1">
                  <a:lumMod val="75000"/>
                </a:schemeClr>
              </a:solidFill>
            </a:endParaRPr>
          </a:p>
        </p:txBody>
      </p:sp>
    </p:spTree>
    <p:extLst>
      <p:ext uri="{BB962C8B-B14F-4D97-AF65-F5344CB8AC3E}">
        <p14:creationId xmlns:p14="http://schemas.microsoft.com/office/powerpoint/2010/main" val="2180009038"/>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C09214"/>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4039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err="1" smtClean="0"/>
              <a:t>Hydrometeorological</a:t>
            </a:r>
            <a:r>
              <a:rPr lang="en-US" b="1" dirty="0" smtClean="0"/>
              <a:t> </a:t>
            </a:r>
            <a:r>
              <a:rPr lang="en-US" b="1" dirty="0" err="1" smtClean="0"/>
              <a:t>Testbed</a:t>
            </a:r>
            <a:r>
              <a:rPr lang="en-US" b="1" dirty="0" smtClean="0"/>
              <a:t> (HMT) at HPC</a:t>
            </a:r>
            <a:endParaRPr lang="en-US" b="1" dirty="0"/>
          </a:p>
        </p:txBody>
      </p:sp>
      <p:sp>
        <p:nvSpPr>
          <p:cNvPr id="3" name="Subtitle 2"/>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366535FF-C964-4AD0-B40C-FE542887D9C4}" type="slidenum">
              <a:rPr lang="en-US" smtClean="0"/>
              <a:pPr/>
              <a:t>27</a:t>
            </a:fld>
            <a:endParaRPr lang="en-US"/>
          </a:p>
        </p:txBody>
      </p:sp>
    </p:spTree>
    <p:extLst>
      <p:ext uri="{BB962C8B-B14F-4D97-AF65-F5344CB8AC3E}">
        <p14:creationId xmlns:p14="http://schemas.microsoft.com/office/powerpoint/2010/main" val="186763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2819400"/>
            <a:ext cx="9144000" cy="2432050"/>
          </a:xfrm>
          <a:prstGeom prst="rect">
            <a:avLst/>
          </a:prstGeom>
          <a:solidFill>
            <a:srgbClr val="DFE4DE"/>
          </a:solidFill>
        </p:spPr>
        <p:txBody>
          <a:bodyPr>
            <a:spAutoFit/>
          </a:bodyPr>
          <a:lstStyle/>
          <a:p>
            <a:pPr algn="ctr">
              <a:defRPr/>
            </a:pPr>
            <a:r>
              <a:rPr lang="en-US" sz="2400" b="1" dirty="0">
                <a:effectLst>
                  <a:outerShdw blurRad="38100" dist="38100" dir="2700000" algn="tl">
                    <a:srgbClr val="000000">
                      <a:alpha val="43137"/>
                    </a:srgbClr>
                  </a:outerShdw>
                </a:effectLst>
                <a:latin typeface="Arial" charset="0"/>
              </a:rPr>
              <a:t>Real-Time Collaborative Experiments</a:t>
            </a: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p:txBody>
      </p:sp>
      <p:sp>
        <p:nvSpPr>
          <p:cNvPr id="4" name="Slide Number Placeholder 5"/>
          <p:cNvSpPr>
            <a:spLocks noGrp="1"/>
          </p:cNvSpPr>
          <p:nvPr>
            <p:ph type="sldNum" sz="quarter" idx="12"/>
          </p:nvPr>
        </p:nvSpPr>
        <p:spPr/>
        <p:txBody>
          <a:bodyPr/>
          <a:lstStyle/>
          <a:p>
            <a:pPr>
              <a:defRPr/>
            </a:pPr>
            <a:fld id="{60C65B1F-BAF6-416A-A2E5-6943E99EB19F}" type="slidenum">
              <a:rPr lang="en-US"/>
              <a:pPr>
                <a:defRPr/>
              </a:pPr>
              <a:t>28</a:t>
            </a:fld>
            <a:endParaRPr lang="en-US" dirty="0"/>
          </a:p>
        </p:txBody>
      </p:sp>
      <p:sp>
        <p:nvSpPr>
          <p:cNvPr id="19461" name="Line 4"/>
          <p:cNvSpPr>
            <a:spLocks noChangeShapeType="1"/>
          </p:cNvSpPr>
          <p:nvPr/>
        </p:nvSpPr>
        <p:spPr bwMode="auto">
          <a:xfrm>
            <a:off x="7620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3" name="Title 7"/>
          <p:cNvSpPr>
            <a:spLocks noGrp="1"/>
          </p:cNvSpPr>
          <p:nvPr>
            <p:ph type="title"/>
          </p:nvPr>
        </p:nvSpPr>
        <p:spPr>
          <a:xfrm>
            <a:off x="685800" y="0"/>
            <a:ext cx="7772400" cy="1143000"/>
          </a:xfrm>
        </p:spPr>
        <p:txBody>
          <a:bodyPr/>
          <a:lstStyle/>
          <a:p>
            <a:r>
              <a:rPr lang="en-US" sz="3600" b="1" dirty="0" smtClean="0">
                <a:latin typeface="Arial" pitchFamily="34" charset="0"/>
                <a:cs typeface="Arial" pitchFamily="34" charset="0"/>
              </a:rPr>
              <a:t>HMT-HPC Focus and Methods</a:t>
            </a:r>
          </a:p>
        </p:txBody>
      </p:sp>
      <p:sp>
        <p:nvSpPr>
          <p:cNvPr id="6" name="TextBox 11"/>
          <p:cNvSpPr txBox="1">
            <a:spLocks noChangeArrowheads="1"/>
          </p:cNvSpPr>
          <p:nvPr/>
        </p:nvSpPr>
        <p:spPr bwMode="auto">
          <a:xfrm>
            <a:off x="228600" y="1066800"/>
            <a:ext cx="8915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Focus: </a:t>
            </a:r>
            <a:r>
              <a:rPr lang="en-US" sz="2400" dirty="0"/>
              <a:t>Improve and extend prediction of heavy precipitation</a:t>
            </a:r>
          </a:p>
          <a:p>
            <a:pPr eaLnBrk="1" hangingPunct="1"/>
            <a:endParaRPr lang="en-US" sz="800" b="1" dirty="0"/>
          </a:p>
          <a:p>
            <a:pPr eaLnBrk="1" hangingPunct="1"/>
            <a:r>
              <a:rPr lang="en-US" sz="2400" b="1" dirty="0"/>
              <a:t>Approach: </a:t>
            </a:r>
          </a:p>
          <a:p>
            <a:pPr eaLnBrk="1" hangingPunct="1">
              <a:buFont typeface="Arial" pitchFamily="34" charset="0"/>
              <a:buChar char="•"/>
            </a:pPr>
            <a:r>
              <a:rPr lang="en-US" sz="2400" dirty="0"/>
              <a:t>Improve understanding of heavy precipitation phenomena</a:t>
            </a:r>
          </a:p>
          <a:p>
            <a:pPr eaLnBrk="1" hangingPunct="1">
              <a:buFont typeface="Arial" pitchFamily="34" charset="0"/>
              <a:buChar char="•"/>
            </a:pPr>
            <a:r>
              <a:rPr lang="en-US" sz="2400" dirty="0"/>
              <a:t>Improve application of high-resolution and ensemble guidance</a:t>
            </a:r>
          </a:p>
        </p:txBody>
      </p:sp>
      <p:grpSp>
        <p:nvGrpSpPr>
          <p:cNvPr id="2" name="Group 16"/>
          <p:cNvGrpSpPr>
            <a:grpSpLocks/>
          </p:cNvGrpSpPr>
          <p:nvPr/>
        </p:nvGrpSpPr>
        <p:grpSpPr bwMode="auto">
          <a:xfrm>
            <a:off x="3306763" y="3352800"/>
            <a:ext cx="2925762" cy="1295400"/>
            <a:chOff x="457200" y="1600200"/>
            <a:chExt cx="2926080" cy="1447800"/>
          </a:xfrm>
        </p:grpSpPr>
        <p:sp>
          <p:nvSpPr>
            <p:cNvPr id="18" name="Oval 17"/>
            <p:cNvSpPr/>
            <p:nvPr/>
          </p:nvSpPr>
          <p:spPr bwMode="auto">
            <a:xfrm>
              <a:off x="457200" y="1600200"/>
              <a:ext cx="2926080" cy="1447800"/>
            </a:xfrm>
            <a:prstGeom prst="ellipse">
              <a:avLst/>
            </a:prstGeom>
            <a:solidFill>
              <a:srgbClr val="99CCFF"/>
            </a:solidFill>
            <a:ln w="9525" cap="flat" cmpd="sng" algn="ctr">
              <a:noFill/>
              <a:prstDash val="solid"/>
              <a:round/>
              <a:headEnd type="none" w="med" len="med"/>
              <a:tailEnd type="none" w="med" len="med"/>
            </a:ln>
            <a:effectLst>
              <a:innerShdw blurRad="114300">
                <a:prstClr val="black"/>
              </a:innerShdw>
            </a:effectLst>
          </p:spPr>
          <p:txBody>
            <a:bodyPr wrap="none">
              <a:spAutoFit/>
            </a:bodyPr>
            <a:lstStyle/>
            <a:p>
              <a:pPr algn="ctr">
                <a:defRPr/>
              </a:pPr>
              <a:endParaRPr lang="en-US" sz="1600" b="1" dirty="0"/>
            </a:p>
          </p:txBody>
        </p:sp>
        <p:sp>
          <p:nvSpPr>
            <p:cNvPr id="19487" name="TextBox 18"/>
            <p:cNvSpPr txBox="1">
              <a:spLocks noChangeArrowheads="1"/>
            </p:cNvSpPr>
            <p:nvPr/>
          </p:nvSpPr>
          <p:spPr bwMode="auto">
            <a:xfrm>
              <a:off x="762000" y="190500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Develop New Tools/Techniques</a:t>
              </a:r>
            </a:p>
          </p:txBody>
        </p:sp>
      </p:grpSp>
      <p:grpSp>
        <p:nvGrpSpPr>
          <p:cNvPr id="3" name="Group 19"/>
          <p:cNvGrpSpPr>
            <a:grpSpLocks/>
          </p:cNvGrpSpPr>
          <p:nvPr/>
        </p:nvGrpSpPr>
        <p:grpSpPr bwMode="auto">
          <a:xfrm>
            <a:off x="6126163" y="3352800"/>
            <a:ext cx="3017837" cy="1295400"/>
            <a:chOff x="4724400" y="1524000"/>
            <a:chExt cx="3017520" cy="1447800"/>
          </a:xfrm>
        </p:grpSpPr>
        <p:sp>
          <p:nvSpPr>
            <p:cNvPr id="21" name="Oval 20"/>
            <p:cNvSpPr/>
            <p:nvPr/>
          </p:nvSpPr>
          <p:spPr bwMode="auto">
            <a:xfrm>
              <a:off x="4724400" y="1524000"/>
              <a:ext cx="3017520" cy="1447800"/>
            </a:xfrm>
            <a:prstGeom prst="ellipse">
              <a:avLst/>
            </a:prstGeom>
            <a:solidFill>
              <a:srgbClr val="99CCFF"/>
            </a:solidFill>
            <a:ln w="9525" cap="flat" cmpd="sng" algn="ctr">
              <a:noFill/>
              <a:prstDash val="solid"/>
              <a:round/>
              <a:headEnd type="none" w="med" len="med"/>
              <a:tailEnd type="none" w="med" len="med"/>
            </a:ln>
            <a:effectLst>
              <a:innerShdw blurRad="114300">
                <a:prstClr val="black"/>
              </a:innerShdw>
            </a:effectLst>
          </p:spPr>
          <p:txBody>
            <a:bodyPr wrap="none">
              <a:spAutoFit/>
            </a:bodyPr>
            <a:lstStyle/>
            <a:p>
              <a:pPr algn="ctr">
                <a:defRPr/>
              </a:pPr>
              <a:endParaRPr lang="en-US" sz="1600" b="1" dirty="0"/>
            </a:p>
          </p:txBody>
        </p:sp>
        <p:sp>
          <p:nvSpPr>
            <p:cNvPr id="19483" name="TextBox 21"/>
            <p:cNvSpPr txBox="1">
              <a:spLocks noChangeArrowheads="1"/>
            </p:cNvSpPr>
            <p:nvPr/>
          </p:nvSpPr>
          <p:spPr bwMode="auto">
            <a:xfrm>
              <a:off x="4876800" y="1905000"/>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Train Forecasters &amp; Researchers</a:t>
              </a:r>
            </a:p>
          </p:txBody>
        </p:sp>
      </p:grpSp>
      <p:grpSp>
        <p:nvGrpSpPr>
          <p:cNvPr id="5" name="Group 22"/>
          <p:cNvGrpSpPr>
            <a:grpSpLocks/>
          </p:cNvGrpSpPr>
          <p:nvPr/>
        </p:nvGrpSpPr>
        <p:grpSpPr bwMode="auto">
          <a:xfrm>
            <a:off x="487363" y="3352800"/>
            <a:ext cx="3017837" cy="1295400"/>
            <a:chOff x="2590800" y="3429000"/>
            <a:chExt cx="3017520" cy="1447800"/>
          </a:xfrm>
        </p:grpSpPr>
        <p:sp>
          <p:nvSpPr>
            <p:cNvPr id="24" name="Oval 23"/>
            <p:cNvSpPr/>
            <p:nvPr/>
          </p:nvSpPr>
          <p:spPr bwMode="auto">
            <a:xfrm>
              <a:off x="2590800" y="3429000"/>
              <a:ext cx="3017520" cy="1447800"/>
            </a:xfrm>
            <a:prstGeom prst="ellipse">
              <a:avLst/>
            </a:prstGeom>
            <a:solidFill>
              <a:srgbClr val="99CCFF"/>
            </a:solidFill>
            <a:ln w="9525" cap="flat" cmpd="sng" algn="ctr">
              <a:noFill/>
              <a:prstDash val="solid"/>
              <a:round/>
              <a:headEnd type="none" w="med" len="med"/>
              <a:tailEnd type="none" w="med" len="med"/>
            </a:ln>
            <a:effectLst>
              <a:innerShdw blurRad="114300">
                <a:prstClr val="black"/>
              </a:innerShdw>
            </a:effectLst>
          </p:spPr>
          <p:txBody>
            <a:bodyPr wrap="none">
              <a:spAutoFit/>
            </a:bodyPr>
            <a:lstStyle/>
            <a:p>
              <a:pPr algn="ctr">
                <a:defRPr/>
              </a:pPr>
              <a:endParaRPr lang="en-US" sz="1600" b="1" dirty="0"/>
            </a:p>
          </p:txBody>
        </p:sp>
        <p:sp>
          <p:nvSpPr>
            <p:cNvPr id="19479" name="TextBox 24"/>
            <p:cNvSpPr txBox="1">
              <a:spLocks noChangeArrowheads="1"/>
            </p:cNvSpPr>
            <p:nvPr/>
          </p:nvSpPr>
          <p:spPr bwMode="auto">
            <a:xfrm>
              <a:off x="2590800" y="3886200"/>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Test New Datasets</a:t>
              </a:r>
            </a:p>
          </p:txBody>
        </p:sp>
      </p:grpSp>
      <p:sp>
        <p:nvSpPr>
          <p:cNvPr id="22" name="TextBox 21"/>
          <p:cNvSpPr txBox="1"/>
          <p:nvPr/>
        </p:nvSpPr>
        <p:spPr>
          <a:xfrm>
            <a:off x="0" y="4648200"/>
            <a:ext cx="9144000" cy="2432050"/>
          </a:xfrm>
          <a:prstGeom prst="rect">
            <a:avLst/>
          </a:prstGeom>
          <a:solidFill>
            <a:srgbClr val="DFE4DE"/>
          </a:solidFill>
        </p:spPr>
        <p:txBody>
          <a:bodyPr>
            <a:spAutoFit/>
          </a:bodyPr>
          <a:lstStyle/>
          <a:p>
            <a:pPr>
              <a:defRPr/>
            </a:pPr>
            <a:r>
              <a:rPr lang="en-US" sz="2400" b="1" dirty="0">
                <a:effectLst>
                  <a:outerShdw blurRad="38100" dist="38100" dir="2700000" algn="tl">
                    <a:srgbClr val="000000">
                      <a:alpha val="43137"/>
                    </a:srgbClr>
                  </a:outerShdw>
                </a:effectLst>
                <a:latin typeface="Arial" charset="0"/>
              </a:rPr>
              <a:t>   Warm-Season           Winter Weather       Atmospheric River</a:t>
            </a:r>
          </a:p>
          <a:p>
            <a:pP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p:txBody>
      </p:sp>
      <p:pic>
        <p:nvPicPr>
          <p:cNvPr id="25" name="Content Placeholder 21" descr="00z_hrwnmm_refl1_24h_fcst_vt_00z_28Apr11.gif"/>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l="27745" t="17827" r="22313" b="27293"/>
          <a:stretch>
            <a:fillRect/>
          </a:stretch>
        </p:blipFill>
        <p:spPr>
          <a:xfrm>
            <a:off x="304800" y="5105400"/>
            <a:ext cx="2590800" cy="1676400"/>
          </a:xfrm>
        </p:spPr>
      </p:pic>
      <p:grpSp>
        <p:nvGrpSpPr>
          <p:cNvPr id="7" name="Group 38"/>
          <p:cNvGrpSpPr>
            <a:grpSpLocks/>
          </p:cNvGrpSpPr>
          <p:nvPr/>
        </p:nvGrpSpPr>
        <p:grpSpPr bwMode="auto">
          <a:xfrm>
            <a:off x="3352800" y="5105400"/>
            <a:ext cx="2743200" cy="1676400"/>
            <a:chOff x="6400800" y="2971800"/>
            <a:chExt cx="2743200" cy="1928813"/>
          </a:xfrm>
        </p:grpSpPr>
        <p:pic>
          <p:nvPicPr>
            <p:cNvPr id="19472" name="Picture 108" descr="RimeFactor_Dec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971800"/>
              <a:ext cx="26696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10"/>
            <p:cNvSpPr txBox="1">
              <a:spLocks noChangeArrowheads="1"/>
            </p:cNvSpPr>
            <p:nvPr/>
          </p:nvSpPr>
          <p:spPr bwMode="auto">
            <a:xfrm rot="-3754579">
              <a:off x="7093106" y="3540165"/>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chemeClr val="bg1"/>
                  </a:solidFill>
                </a:rPr>
                <a:t>Snow</a:t>
              </a:r>
            </a:p>
          </p:txBody>
        </p:sp>
        <p:sp>
          <p:nvSpPr>
            <p:cNvPr id="19474" name="Text Box 111"/>
            <p:cNvSpPr txBox="1">
              <a:spLocks noChangeArrowheads="1"/>
            </p:cNvSpPr>
            <p:nvPr/>
          </p:nvSpPr>
          <p:spPr bwMode="auto">
            <a:xfrm>
              <a:off x="8165538" y="4038600"/>
              <a:ext cx="978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chemeClr val="bg1"/>
                  </a:solidFill>
                </a:rPr>
                <a:t>Sleet</a:t>
              </a:r>
            </a:p>
          </p:txBody>
        </p:sp>
        <p:sp>
          <p:nvSpPr>
            <p:cNvPr id="19475" name="Line 113"/>
            <p:cNvSpPr>
              <a:spLocks noChangeShapeType="1"/>
            </p:cNvSpPr>
            <p:nvPr/>
          </p:nvSpPr>
          <p:spPr bwMode="auto">
            <a:xfrm flipH="1" flipV="1">
              <a:off x="7784538" y="4191000"/>
              <a:ext cx="457200" cy="76200"/>
            </a:xfrm>
            <a:prstGeom prst="line">
              <a:avLst/>
            </a:prstGeom>
            <a:noFill/>
            <a:ln w="508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0" name="Picture 28" descr="Dec_AR.png"/>
          <p:cNvPicPr>
            <a:picLocks noChangeAspect="1"/>
          </p:cNvPicPr>
          <p:nvPr/>
        </p:nvPicPr>
        <p:blipFill>
          <a:blip r:embed="rId5" cstate="print">
            <a:extLst>
              <a:ext uri="{28A0092B-C50C-407E-A947-70E740481C1C}">
                <a14:useLocalDpi xmlns:a14="http://schemas.microsoft.com/office/drawing/2010/main" val="0"/>
              </a:ext>
            </a:extLst>
          </a:blip>
          <a:srcRect t="55377" b="14503"/>
          <a:stretch>
            <a:fillRect/>
          </a:stretch>
        </p:blipFill>
        <p:spPr bwMode="auto">
          <a:xfrm>
            <a:off x="6172200" y="5105400"/>
            <a:ext cx="297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Noaa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1524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nw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762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lide Number Placeholder 5"/>
          <p:cNvSpPr txBox="1">
            <a:spLocks/>
          </p:cNvSpPr>
          <p:nvPr/>
        </p:nvSpPr>
        <p:spPr>
          <a:xfrm>
            <a:off x="6934200" y="6781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mtClean="0"/>
              <a:pPr/>
              <a:t>28</a:t>
            </a:fld>
            <a:endParaRPr lang="en-US" dirty="0"/>
          </a:p>
        </p:txBody>
      </p:sp>
    </p:spTree>
    <p:extLst>
      <p:ext uri="{BB962C8B-B14F-4D97-AF65-F5344CB8AC3E}">
        <p14:creationId xmlns:p14="http://schemas.microsoft.com/office/powerpoint/2010/main" val="21070144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0" y="0"/>
            <a:ext cx="9144000" cy="1143000"/>
          </a:xfrm>
        </p:spPr>
        <p:txBody>
          <a:bodyPr>
            <a:noAutofit/>
          </a:bodyPr>
          <a:lstStyle/>
          <a:p>
            <a:r>
              <a:rPr lang="en-US" sz="3600" b="1" dirty="0" smtClean="0"/>
              <a:t>2012 Atmospheric Rivers </a:t>
            </a:r>
            <a:br>
              <a:rPr lang="en-US" sz="3600" b="1" dirty="0" smtClean="0"/>
            </a:br>
            <a:r>
              <a:rPr lang="en-US" sz="3600" b="1" dirty="0" smtClean="0"/>
              <a:t>Retrospective Experiment</a:t>
            </a:r>
            <a:endParaRPr lang="en-US" sz="3600" b="1" dirty="0" smtClean="0">
              <a:latin typeface="Arial" pitchFamily="34" charset="0"/>
              <a:cs typeface="Arial" pitchFamily="34" charset="0"/>
            </a:endParaRPr>
          </a:p>
        </p:txBody>
      </p:sp>
      <p:pic>
        <p:nvPicPr>
          <p:cNvPr id="36867" name="Picture 8" descr="nw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p:txBody>
          <a:bodyPr/>
          <a:lstStyle/>
          <a:p>
            <a:pPr>
              <a:defRPr/>
            </a:pPr>
            <a:fld id="{B34A0731-B290-4B9C-B5D4-629CD92494DF}" type="slidenum">
              <a:rPr lang="en-US"/>
              <a:pPr>
                <a:defRPr/>
              </a:pPr>
              <a:t>29</a:t>
            </a:fld>
            <a:endParaRPr lang="en-US" dirty="0"/>
          </a:p>
        </p:txBody>
      </p:sp>
      <p:sp>
        <p:nvSpPr>
          <p:cNvPr id="36869" name="Line 4"/>
          <p:cNvSpPr>
            <a:spLocks noChangeShapeType="1"/>
          </p:cNvSpPr>
          <p:nvPr/>
        </p:nvSpPr>
        <p:spPr bwMode="auto">
          <a:xfrm>
            <a:off x="7620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6870"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 y="1143000"/>
            <a:ext cx="8534400" cy="1169551"/>
          </a:xfrm>
          <a:prstGeom prst="rect">
            <a:avLst/>
          </a:prstGeom>
          <a:solidFill>
            <a:schemeClr val="accent2">
              <a:lumMod val="20000"/>
              <a:lumOff val="80000"/>
            </a:schemeClr>
          </a:solidFill>
          <a:effectLst>
            <a:innerShdw blurRad="114300">
              <a:prstClr val="black"/>
            </a:innerShdw>
          </a:effectLst>
        </p:spPr>
        <p:txBody>
          <a:bodyPr>
            <a:spAutoFit/>
          </a:bodyPr>
          <a:lstStyle/>
          <a:p>
            <a:pPr>
              <a:spcBef>
                <a:spcPts val="600"/>
              </a:spcBef>
              <a:buFont typeface="Arial" pitchFamily="34" charset="0"/>
              <a:buChar char="•"/>
              <a:defRPr/>
            </a:pPr>
            <a:r>
              <a:rPr lang="en-US" sz="2000" dirty="0">
                <a:latin typeface="Arial" charset="0"/>
              </a:rPr>
              <a:t>Hosted 17 forecasters, researchers, and model developers at HPC</a:t>
            </a:r>
          </a:p>
          <a:p>
            <a:pPr>
              <a:spcBef>
                <a:spcPts val="600"/>
              </a:spcBef>
              <a:buFont typeface="Arial" pitchFamily="34" charset="0"/>
              <a:buChar char="•"/>
              <a:defRPr/>
            </a:pPr>
            <a:r>
              <a:rPr lang="en-US" sz="2000" dirty="0">
                <a:latin typeface="Arial" charset="0"/>
              </a:rPr>
              <a:t>Used 8 past cases over the 2008-2011 time period</a:t>
            </a:r>
          </a:p>
          <a:p>
            <a:pPr>
              <a:spcBef>
                <a:spcPts val="600"/>
              </a:spcBef>
              <a:buFont typeface="Arial" pitchFamily="34" charset="0"/>
              <a:buChar char="•"/>
              <a:defRPr/>
            </a:pPr>
            <a:r>
              <a:rPr lang="en-US" sz="2000" dirty="0">
                <a:latin typeface="Arial" charset="0"/>
              </a:rPr>
              <a:t>Verified using RFC </a:t>
            </a:r>
            <a:r>
              <a:rPr lang="en-US" sz="2000" dirty="0" err="1">
                <a:latin typeface="Arial" charset="0"/>
              </a:rPr>
              <a:t>precip</a:t>
            </a:r>
            <a:r>
              <a:rPr lang="en-US" sz="2000" dirty="0">
                <a:latin typeface="Arial" charset="0"/>
              </a:rPr>
              <a:t> analysis and HMT AR Observatories</a:t>
            </a:r>
          </a:p>
        </p:txBody>
      </p:sp>
      <p:pic>
        <p:nvPicPr>
          <p:cNvPr id="3687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306888"/>
            <a:ext cx="3276600" cy="2474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7" name="Rectangle 16"/>
          <p:cNvSpPr>
            <a:spLocks noChangeArrowheads="1"/>
          </p:cNvSpPr>
          <p:nvPr/>
        </p:nvSpPr>
        <p:spPr bwMode="auto">
          <a:xfrm>
            <a:off x="228600" y="2667000"/>
            <a:ext cx="5334000" cy="3748719"/>
          </a:xfrm>
          <a:prstGeom prst="rect">
            <a:avLst/>
          </a:prstGeom>
          <a:solidFill>
            <a:schemeClr val="accent2">
              <a:lumMod val="20000"/>
              <a:lumOff val="80000"/>
            </a:schemeClr>
          </a:solidFill>
          <a:ln w="9525">
            <a:noFill/>
            <a:miter lim="800000"/>
            <a:headEnd/>
            <a:tailEnd/>
          </a:ln>
          <a:effectLst>
            <a:innerShdw blurRad="114300">
              <a:prstClr val="black"/>
            </a:innerShdw>
          </a:effectLst>
        </p:spPr>
        <p:txBody>
          <a:bodyPr>
            <a:spAutoFit/>
          </a:bodyPr>
          <a:lstStyle/>
          <a:p>
            <a:pPr algn="ctr">
              <a:lnSpc>
                <a:spcPct val="65000"/>
              </a:lnSpc>
              <a:spcBef>
                <a:spcPts val="600"/>
              </a:spcBef>
              <a:defRPr/>
            </a:pPr>
            <a:endParaRPr lang="en-US" sz="800" b="1" dirty="0"/>
          </a:p>
          <a:p>
            <a:pPr algn="ctr">
              <a:lnSpc>
                <a:spcPct val="65000"/>
              </a:lnSpc>
              <a:spcBef>
                <a:spcPts val="600"/>
              </a:spcBef>
              <a:defRPr/>
            </a:pPr>
            <a:r>
              <a:rPr lang="en-US" sz="2400" b="1" dirty="0"/>
              <a:t>GOALS</a:t>
            </a:r>
          </a:p>
          <a:p>
            <a:pPr>
              <a:lnSpc>
                <a:spcPct val="65000"/>
              </a:lnSpc>
              <a:spcBef>
                <a:spcPts val="600"/>
              </a:spcBef>
              <a:defRPr/>
            </a:pPr>
            <a:endParaRPr lang="en-US" sz="1600" dirty="0"/>
          </a:p>
          <a:p>
            <a:pPr>
              <a:lnSpc>
                <a:spcPct val="65000"/>
              </a:lnSpc>
              <a:spcBef>
                <a:spcPts val="600"/>
              </a:spcBef>
              <a:defRPr/>
            </a:pPr>
            <a:r>
              <a:rPr lang="en-US" sz="2400" dirty="0"/>
              <a:t>Does the HMT-ensemble, multi-model ensemble, and </a:t>
            </a:r>
            <a:r>
              <a:rPr lang="en-US" sz="2400" dirty="0" err="1"/>
              <a:t>reforecasting</a:t>
            </a:r>
            <a:r>
              <a:rPr lang="en-US" sz="2400" dirty="0"/>
              <a:t> dataset improve extreme precipitation forecasts?</a:t>
            </a:r>
          </a:p>
          <a:p>
            <a:pPr>
              <a:lnSpc>
                <a:spcPct val="65000"/>
              </a:lnSpc>
              <a:spcBef>
                <a:spcPts val="600"/>
              </a:spcBef>
              <a:defRPr/>
            </a:pPr>
            <a:endParaRPr lang="en-US" sz="1600" dirty="0"/>
          </a:p>
          <a:p>
            <a:pPr>
              <a:lnSpc>
                <a:spcPct val="65000"/>
              </a:lnSpc>
              <a:spcBef>
                <a:spcPts val="600"/>
              </a:spcBef>
              <a:defRPr/>
            </a:pPr>
            <a:r>
              <a:rPr lang="en-US" sz="2400" dirty="0"/>
              <a:t>What are the strengths &amp; weaknesses of current model guidance?</a:t>
            </a:r>
          </a:p>
          <a:p>
            <a:pPr>
              <a:lnSpc>
                <a:spcPct val="65000"/>
              </a:lnSpc>
              <a:spcBef>
                <a:spcPts val="600"/>
              </a:spcBef>
              <a:defRPr/>
            </a:pPr>
            <a:endParaRPr lang="en-US" sz="2400" dirty="0"/>
          </a:p>
          <a:p>
            <a:pPr>
              <a:lnSpc>
                <a:spcPct val="65000"/>
              </a:lnSpc>
              <a:spcBef>
                <a:spcPts val="600"/>
              </a:spcBef>
              <a:defRPr/>
            </a:pPr>
            <a:r>
              <a:rPr lang="en-US" sz="2400" dirty="0"/>
              <a:t>How can forecasters add value to extreme precipitation forecasts?</a:t>
            </a:r>
          </a:p>
          <a:p>
            <a:pPr>
              <a:lnSpc>
                <a:spcPct val="65000"/>
              </a:lnSpc>
              <a:spcBef>
                <a:spcPts val="600"/>
              </a:spcBef>
              <a:defRPr/>
            </a:pPr>
            <a:endParaRPr lang="en-US" sz="2400" dirty="0"/>
          </a:p>
        </p:txBody>
      </p:sp>
      <p:pic>
        <p:nvPicPr>
          <p:cNvPr id="36878" name="Content Placeholder 17"/>
          <p:cNvPicPr>
            <a:picLocks noGrp="1" noChangeAspect="1"/>
          </p:cNvPicPr>
          <p:nvPr>
            <p:ph sz="half" idx="1"/>
          </p:nvPr>
        </p:nvPicPr>
        <p:blipFill>
          <a:blip r:embed="rId6" cstate="print">
            <a:extLst>
              <a:ext uri="{28A0092B-C50C-407E-A947-70E740481C1C}">
                <a14:useLocalDpi xmlns:a14="http://schemas.microsoft.com/office/drawing/2010/main" val="0"/>
              </a:ext>
            </a:extLst>
          </a:blip>
          <a:srcRect l="36000" r="20888" b="325"/>
          <a:stretch>
            <a:fillRect/>
          </a:stretch>
        </p:blipFill>
        <p:spPr>
          <a:xfrm>
            <a:off x="5638800" y="2438400"/>
            <a:ext cx="1676400" cy="2422525"/>
          </a:xfrm>
        </p:spPr>
      </p:pic>
      <p:sp>
        <p:nvSpPr>
          <p:cNvPr id="11" name="Slide Number Placeholder 5"/>
          <p:cNvSpPr txBox="1">
            <a:spLocks/>
          </p:cNvSpPr>
          <p:nvPr/>
        </p:nvSpPr>
        <p:spPr>
          <a:xfrm>
            <a:off x="152400" y="642302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66535FF-C964-4AD0-B40C-FE542887D9C4}" type="slidenum">
              <a:rPr lang="en-US" smtClean="0"/>
              <a:pPr algn="l"/>
              <a:t>29</a:t>
            </a:fld>
            <a:endParaRPr lang="en-US" dirty="0"/>
          </a:p>
        </p:txBody>
      </p:sp>
    </p:spTree>
    <p:extLst>
      <p:ext uri="{BB962C8B-B14F-4D97-AF65-F5344CB8AC3E}">
        <p14:creationId xmlns:p14="http://schemas.microsoft.com/office/powerpoint/2010/main" val="42491508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day1_psnow_gt_04"/>
          <p:cNvPicPr>
            <a:picLocks noChangeAspect="1" noChangeArrowheads="1"/>
          </p:cNvPicPr>
          <p:nvPr/>
        </p:nvPicPr>
        <p:blipFill>
          <a:blip r:embed="rId3" cstate="print">
            <a:extLst>
              <a:ext uri="{28A0092B-C50C-407E-A947-70E740481C1C}">
                <a14:useLocalDpi xmlns:a14="http://schemas.microsoft.com/office/drawing/2010/main" val="0"/>
              </a:ext>
            </a:extLst>
          </a:blip>
          <a:srcRect l="1280" t="8540" r="5119" b="5125"/>
          <a:stretch>
            <a:fillRect/>
          </a:stretch>
        </p:blipFill>
        <p:spPr bwMode="auto">
          <a:xfrm>
            <a:off x="2514600" y="1143000"/>
            <a:ext cx="1828800" cy="14176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14" descr="tmin_conusF1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127919"/>
            <a:ext cx="1905000" cy="1447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29" descr="PR.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4724400"/>
            <a:ext cx="2033588" cy="1524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33" descr="QPF.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143000"/>
            <a:ext cx="1931988" cy="1447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32" descr="MPD.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895600"/>
            <a:ext cx="1981200" cy="14843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31" descr="ModelDia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8400" y="2895600"/>
            <a:ext cx="1981200" cy="15033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30" descr="International.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4724400"/>
            <a:ext cx="2006600" cy="15049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29" descr="Gudes.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8200" y="2895600"/>
            <a:ext cx="1905000" cy="1524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27" descr="Alaska.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1143000"/>
            <a:ext cx="1911350" cy="14335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0" y="0"/>
            <a:ext cx="9144000" cy="1143000"/>
          </a:xfrm>
        </p:spPr>
        <p:txBody>
          <a:bodyPr/>
          <a:lstStyle/>
          <a:p>
            <a:pPr algn="ctr" eaLnBrk="1" hangingPunct="1">
              <a:lnSpc>
                <a:spcPct val="90000"/>
              </a:lnSpc>
              <a:defRPr/>
            </a:pPr>
            <a:r>
              <a:rPr lang="en-US" dirty="0" smtClean="0">
                <a:latin typeface="Arial" pitchFamily="34" charset="0"/>
                <a:cs typeface="Arial" pitchFamily="34" charset="0"/>
              </a:rPr>
              <a:t>HPC Operational Desks</a:t>
            </a:r>
          </a:p>
        </p:txBody>
      </p:sp>
      <p:sp>
        <p:nvSpPr>
          <p:cNvPr id="16396" name="Text Box 25"/>
          <p:cNvSpPr txBox="1">
            <a:spLocks noChangeArrowheads="1"/>
          </p:cNvSpPr>
          <p:nvPr/>
        </p:nvSpPr>
        <p:spPr bwMode="auto">
          <a:xfrm>
            <a:off x="4572000" y="4343400"/>
            <a:ext cx="205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Short Range </a:t>
            </a:r>
          </a:p>
        </p:txBody>
      </p:sp>
      <p:sp>
        <p:nvSpPr>
          <p:cNvPr id="16397" name="Text Box 26"/>
          <p:cNvSpPr txBox="1">
            <a:spLocks noChangeArrowheads="1"/>
          </p:cNvSpPr>
          <p:nvPr/>
        </p:nvSpPr>
        <p:spPr bwMode="auto">
          <a:xfrm>
            <a:off x="2514600" y="2514600"/>
            <a:ext cx="178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Winter Weather</a:t>
            </a:r>
          </a:p>
        </p:txBody>
      </p:sp>
      <p:sp>
        <p:nvSpPr>
          <p:cNvPr id="16398" name="Text Box 28"/>
          <p:cNvSpPr txBox="1">
            <a:spLocks noChangeArrowheads="1"/>
          </p:cNvSpPr>
          <p:nvPr/>
        </p:nvSpPr>
        <p:spPr bwMode="auto">
          <a:xfrm>
            <a:off x="2667000" y="61722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International</a:t>
            </a:r>
          </a:p>
        </p:txBody>
      </p:sp>
      <p:sp>
        <p:nvSpPr>
          <p:cNvPr id="16399" name="Text Box 37"/>
          <p:cNvSpPr txBox="1">
            <a:spLocks noChangeArrowheads="1"/>
          </p:cNvSpPr>
          <p:nvPr/>
        </p:nvSpPr>
        <p:spPr bwMode="auto">
          <a:xfrm>
            <a:off x="6858000" y="4343400"/>
            <a:ext cx="196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sz="1800" dirty="0">
                <a:solidFill>
                  <a:schemeClr val="tx1"/>
                </a:solidFill>
              </a:rPr>
              <a:t>Surface Analysis</a:t>
            </a:r>
          </a:p>
        </p:txBody>
      </p:sp>
      <p:sp>
        <p:nvSpPr>
          <p:cNvPr id="16400" name="Text Box 30"/>
          <p:cNvSpPr txBox="1">
            <a:spLocks noChangeArrowheads="1"/>
          </p:cNvSpPr>
          <p:nvPr/>
        </p:nvSpPr>
        <p:spPr bwMode="auto">
          <a:xfrm>
            <a:off x="328613" y="6188075"/>
            <a:ext cx="227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Puerto Rico QPF</a:t>
            </a:r>
            <a:endParaRPr lang="en-US" dirty="0">
              <a:solidFill>
                <a:schemeClr val="tx1"/>
              </a:solidFill>
            </a:endParaRPr>
          </a:p>
        </p:txBody>
      </p:sp>
      <p:sp>
        <p:nvSpPr>
          <p:cNvPr id="16401" name="Text Box 28"/>
          <p:cNvSpPr txBox="1">
            <a:spLocks noChangeArrowheads="1"/>
          </p:cNvSpPr>
          <p:nvPr/>
        </p:nvSpPr>
        <p:spPr bwMode="auto">
          <a:xfrm>
            <a:off x="6858000" y="6172200"/>
            <a:ext cx="191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Air Quality</a:t>
            </a:r>
          </a:p>
        </p:txBody>
      </p:sp>
      <p:pic>
        <p:nvPicPr>
          <p:cNvPr id="16402" name="Picture 55" descr="The image “http://sealevel.jpl.nasa.gov/science/images/hurricane.jpg” cannot be displayed, because it contains erro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8200" y="4713288"/>
            <a:ext cx="1981200" cy="15176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 Box 26"/>
          <p:cNvSpPr txBox="1">
            <a:spLocks noChangeArrowheads="1"/>
          </p:cNvSpPr>
          <p:nvPr/>
        </p:nvSpPr>
        <p:spPr bwMode="auto">
          <a:xfrm>
            <a:off x="381000" y="2514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QPF</a:t>
            </a:r>
          </a:p>
        </p:txBody>
      </p:sp>
      <p:sp>
        <p:nvSpPr>
          <p:cNvPr id="16405" name="Text Box 27"/>
          <p:cNvSpPr txBox="1">
            <a:spLocks noChangeArrowheads="1"/>
          </p:cNvSpPr>
          <p:nvPr/>
        </p:nvSpPr>
        <p:spPr bwMode="auto">
          <a:xfrm>
            <a:off x="4648200" y="2514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Medium Range</a:t>
            </a:r>
          </a:p>
        </p:txBody>
      </p:sp>
      <p:sp>
        <p:nvSpPr>
          <p:cNvPr id="16406" name="Text Box 30"/>
          <p:cNvSpPr txBox="1">
            <a:spLocks noChangeArrowheads="1"/>
          </p:cNvSpPr>
          <p:nvPr/>
        </p:nvSpPr>
        <p:spPr bwMode="auto">
          <a:xfrm>
            <a:off x="6705600" y="2514600"/>
            <a:ext cx="227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Alaska Med. Range</a:t>
            </a:r>
            <a:endParaRPr lang="en-US" dirty="0">
              <a:solidFill>
                <a:schemeClr val="tx1"/>
              </a:solidFill>
            </a:endParaRPr>
          </a:p>
        </p:txBody>
      </p:sp>
      <p:sp>
        <p:nvSpPr>
          <p:cNvPr id="16407" name="Text Box 28"/>
          <p:cNvSpPr txBox="1">
            <a:spLocks noChangeArrowheads="1"/>
          </p:cNvSpPr>
          <p:nvPr/>
        </p:nvSpPr>
        <p:spPr bwMode="auto">
          <a:xfrm>
            <a:off x="5105400" y="6172200"/>
            <a:ext cx="99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Tropical</a:t>
            </a:r>
          </a:p>
        </p:txBody>
      </p:sp>
      <p:sp>
        <p:nvSpPr>
          <p:cNvPr id="16408" name="Text Box 25"/>
          <p:cNvSpPr txBox="1">
            <a:spLocks noChangeArrowheads="1"/>
          </p:cNvSpPr>
          <p:nvPr/>
        </p:nvSpPr>
        <p:spPr bwMode="auto">
          <a:xfrm>
            <a:off x="2338388" y="4343400"/>
            <a:ext cx="2106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Model Diagnostics</a:t>
            </a:r>
          </a:p>
        </p:txBody>
      </p:sp>
      <p:sp>
        <p:nvSpPr>
          <p:cNvPr id="16409" name="Text Box 30"/>
          <p:cNvSpPr txBox="1">
            <a:spLocks noChangeArrowheads="1"/>
          </p:cNvSpPr>
          <p:nvPr/>
        </p:nvSpPr>
        <p:spPr bwMode="auto">
          <a:xfrm>
            <a:off x="304800" y="4343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smtClean="0">
                <a:solidFill>
                  <a:schemeClr val="tx1"/>
                </a:solidFill>
              </a:rPr>
              <a:t>Met Watch</a:t>
            </a:r>
            <a:endParaRPr lang="en-US" dirty="0">
              <a:solidFill>
                <a:schemeClr val="tx1"/>
              </a:solidFill>
            </a:endParaRPr>
          </a:p>
        </p:txBody>
      </p:sp>
      <p:pic>
        <p:nvPicPr>
          <p:cNvPr id="16410" name="Picture 28" descr="AQ.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8000" y="4724400"/>
            <a:ext cx="1960563" cy="14859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411" name="Picture 34" descr="Sfc_NA.g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8000" y="2895600"/>
            <a:ext cx="1981200" cy="1524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 Box 30"/>
          <p:cNvSpPr txBox="1">
            <a:spLocks noChangeArrowheads="1"/>
          </p:cNvSpPr>
          <p:nvPr/>
        </p:nvSpPr>
        <p:spPr bwMode="auto">
          <a:xfrm rot="18966218">
            <a:off x="-71054" y="2978428"/>
            <a:ext cx="1262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b="1" dirty="0" smtClean="0">
                <a:solidFill>
                  <a:srgbClr val="FF0000"/>
                </a:solidFill>
              </a:rPr>
              <a:t>NEW</a:t>
            </a:r>
            <a:endParaRPr lang="en-US" b="1" dirty="0">
              <a:solidFill>
                <a:srgbClr val="FF0000"/>
              </a:solidFill>
            </a:endParaRPr>
          </a:p>
        </p:txBody>
      </p:sp>
      <p:sp>
        <p:nvSpPr>
          <p:cNvPr id="32" name="Line 4"/>
          <p:cNvSpPr>
            <a:spLocks noChangeShapeType="1"/>
          </p:cNvSpPr>
          <p:nvPr/>
        </p:nvSpPr>
        <p:spPr bwMode="auto">
          <a:xfrm>
            <a:off x="914400" y="9985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3" name="Picture 7" descr="Noa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90487"/>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nws.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66535FF-C964-4AD0-B40C-FE542887D9C4}" type="slidenum">
              <a:rPr lang="en-US" smtClean="0"/>
              <a:pPr/>
              <a:t>3</a:t>
            </a:fld>
            <a:endParaRPr lang="en-US"/>
          </a:p>
        </p:txBody>
      </p:sp>
      <p:sp>
        <p:nvSpPr>
          <p:cNvPr id="35" name="Text Box 30"/>
          <p:cNvSpPr txBox="1">
            <a:spLocks noChangeArrowheads="1"/>
          </p:cNvSpPr>
          <p:nvPr/>
        </p:nvSpPr>
        <p:spPr bwMode="auto">
          <a:xfrm rot="18966218">
            <a:off x="-14835" y="5165853"/>
            <a:ext cx="20372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600" b="1" dirty="0" smtClean="0">
                <a:solidFill>
                  <a:schemeClr val="bg1">
                    <a:lumMod val="65000"/>
                  </a:schemeClr>
                </a:solidFill>
              </a:rPr>
              <a:t>DISCONTINUED</a:t>
            </a:r>
            <a:endParaRPr lang="en-US" sz="1600" b="1" dirty="0">
              <a:solidFill>
                <a:schemeClr val="bg1">
                  <a:lumMod val="65000"/>
                </a:schemeClr>
              </a:solidFill>
            </a:endParaRPr>
          </a:p>
        </p:txBody>
      </p:sp>
    </p:spTree>
    <p:extLst>
      <p:ext uri="{BB962C8B-B14F-4D97-AF65-F5344CB8AC3E}">
        <p14:creationId xmlns:p14="http://schemas.microsoft.com/office/powerpoint/2010/main" val="40871063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8" y="141288"/>
            <a:ext cx="8229600" cy="1143000"/>
          </a:xfrm>
        </p:spPr>
        <p:txBody>
          <a:bodyPr/>
          <a:lstStyle/>
          <a:p>
            <a:pPr>
              <a:defRPr/>
            </a:pPr>
            <a:r>
              <a:rPr lang="en-US" dirty="0" smtClean="0"/>
              <a:t>2013 </a:t>
            </a:r>
            <a:r>
              <a:rPr lang="en-US" dirty="0" err="1" smtClean="0"/>
              <a:t>WWx</a:t>
            </a:r>
            <a:r>
              <a:rPr lang="en-US" dirty="0" smtClean="0"/>
              <a:t> Experiment Plans</a:t>
            </a:r>
            <a:endParaRPr lang="en-US" dirty="0"/>
          </a:p>
        </p:txBody>
      </p:sp>
      <p:sp>
        <p:nvSpPr>
          <p:cNvPr id="15363" name="Text Box 7"/>
          <p:cNvSpPr txBox="1">
            <a:spLocks noChangeArrowheads="1"/>
          </p:cNvSpPr>
          <p:nvPr/>
        </p:nvSpPr>
        <p:spPr bwMode="auto">
          <a:xfrm>
            <a:off x="2933700" y="914400"/>
            <a:ext cx="3657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algn="ctr" eaLnBrk="0" fontAlgn="base" hangingPunct="0">
              <a:spcBef>
                <a:spcPct val="0"/>
              </a:spcBef>
              <a:spcAft>
                <a:spcPct val="0"/>
              </a:spcAft>
              <a:defRPr sz="2800">
                <a:solidFill>
                  <a:srgbClr val="FFFFFF"/>
                </a:solidFill>
                <a:latin typeface="Arial" pitchFamily="34" charset="0"/>
              </a:defRPr>
            </a:lvl6pPr>
            <a:lvl7pPr marL="2971800" indent="-228600" algn="ctr" eaLnBrk="0" fontAlgn="base" hangingPunct="0">
              <a:spcBef>
                <a:spcPct val="0"/>
              </a:spcBef>
              <a:spcAft>
                <a:spcPct val="0"/>
              </a:spcAft>
              <a:defRPr sz="2800">
                <a:solidFill>
                  <a:srgbClr val="FFFFFF"/>
                </a:solidFill>
                <a:latin typeface="Arial" pitchFamily="34" charset="0"/>
              </a:defRPr>
            </a:lvl7pPr>
            <a:lvl8pPr marL="3429000" indent="-228600" algn="ctr" eaLnBrk="0" fontAlgn="base" hangingPunct="0">
              <a:spcBef>
                <a:spcPct val="0"/>
              </a:spcBef>
              <a:spcAft>
                <a:spcPct val="0"/>
              </a:spcAft>
              <a:defRPr sz="2800">
                <a:solidFill>
                  <a:srgbClr val="FFFFFF"/>
                </a:solidFill>
                <a:latin typeface="Arial" pitchFamily="34" charset="0"/>
              </a:defRPr>
            </a:lvl8pPr>
            <a:lvl9pPr marL="3886200" indent="-228600" algn="ctr"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1800" b="1" dirty="0">
                <a:solidFill>
                  <a:schemeClr val="tx1"/>
                </a:solidFill>
              </a:rPr>
              <a:t>Featured Datasets</a:t>
            </a:r>
          </a:p>
        </p:txBody>
      </p:sp>
      <p:graphicFrame>
        <p:nvGraphicFramePr>
          <p:cNvPr id="5" name="Group 178"/>
          <p:cNvGraphicFramePr>
            <a:graphicFrameLocks/>
          </p:cNvGraphicFramePr>
          <p:nvPr>
            <p:extLst>
              <p:ext uri="{D42A27DB-BD31-4B8C-83A1-F6EECF244321}">
                <p14:modId xmlns:p14="http://schemas.microsoft.com/office/powerpoint/2010/main" val="1756551315"/>
              </p:ext>
            </p:extLst>
          </p:nvPr>
        </p:nvGraphicFramePr>
        <p:xfrm>
          <a:off x="381000" y="1676400"/>
          <a:ext cx="8686800" cy="4289424"/>
        </p:xfrm>
        <a:graphic>
          <a:graphicData uri="http://schemas.openxmlformats.org/drawingml/2006/table">
            <a:tbl>
              <a:tblPr/>
              <a:tblGrid>
                <a:gridCol w="1066800"/>
                <a:gridCol w="1371600"/>
                <a:gridCol w="1371600"/>
                <a:gridCol w="1066800"/>
                <a:gridCol w="3810000"/>
              </a:tblGrid>
              <a:tr h="579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Provider</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Model</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Resolution</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Forecast Hours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Notes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637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EMC</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SREF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(21 members)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16 km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87</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Operational SREF</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731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EMC</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NAM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12 km (parent)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4 km (nest)</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60</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Operational NAM; includes 12 km parent model and 4 km nest</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731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HPC</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pitchFamily="34" charset="0"/>
                        </a:rPr>
                        <a:t>Autoensemble</a:t>
                      </a:r>
                      <a:endParaRPr kumimoji="0" lang="en-US" sz="1400" b="0" i="0" u="none" strike="noStrike" cap="none" normalizeH="0" baseline="0" dirty="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(28 members)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32 km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72</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Composed of 21 SREF members, GEFS mean (2), ECMWF mean, and deterministic NAM, GFS, CMC, and ECMWF</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6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AFWA</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WRF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(10 members)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20 km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144</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UKMET boundary and initial conditions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r>
              <a:tr h="56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AFWA</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WRF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(10 members)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4 km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72</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Multi-physics, multi-initial condition convection-allowing ensemble</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r>
              <a:tr h="56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EMC</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NAM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12 km (parent)</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84</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New snow accumulation algorithm based on modified SLR technique (rime factor)</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81"/>
                    </a:solidFill>
                  </a:tcPr>
                </a:tc>
              </a:tr>
            </a:tbl>
          </a:graphicData>
        </a:graphic>
      </p:graphicFrame>
      <p:sp>
        <p:nvSpPr>
          <p:cNvPr id="15414" name="TextBox 2"/>
          <p:cNvSpPr txBox="1">
            <a:spLocks noChangeArrowheads="1"/>
          </p:cNvSpPr>
          <p:nvPr/>
        </p:nvSpPr>
        <p:spPr bwMode="auto">
          <a:xfrm rot="-5400000">
            <a:off x="-1681956" y="4196556"/>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algn="ctr" eaLnBrk="0" fontAlgn="base" hangingPunct="0">
              <a:spcBef>
                <a:spcPct val="0"/>
              </a:spcBef>
              <a:spcAft>
                <a:spcPct val="0"/>
              </a:spcAft>
              <a:defRPr sz="2800">
                <a:solidFill>
                  <a:srgbClr val="FFFFFF"/>
                </a:solidFill>
                <a:latin typeface="Arial" pitchFamily="34" charset="0"/>
              </a:defRPr>
            </a:lvl6pPr>
            <a:lvl7pPr marL="2971800" indent="-228600" algn="ctr" eaLnBrk="0" fontAlgn="base" hangingPunct="0">
              <a:spcBef>
                <a:spcPct val="0"/>
              </a:spcBef>
              <a:spcAft>
                <a:spcPct val="0"/>
              </a:spcAft>
              <a:defRPr sz="2800">
                <a:solidFill>
                  <a:srgbClr val="FFFFFF"/>
                </a:solidFill>
                <a:latin typeface="Arial" pitchFamily="34" charset="0"/>
              </a:defRPr>
            </a:lvl7pPr>
            <a:lvl8pPr marL="3429000" indent="-228600" algn="ctr" eaLnBrk="0" fontAlgn="base" hangingPunct="0">
              <a:spcBef>
                <a:spcPct val="0"/>
              </a:spcBef>
              <a:spcAft>
                <a:spcPct val="0"/>
              </a:spcAft>
              <a:defRPr sz="2800">
                <a:solidFill>
                  <a:srgbClr val="FFFFFF"/>
                </a:solidFill>
                <a:latin typeface="Arial" pitchFamily="34" charset="0"/>
              </a:defRPr>
            </a:lvl8pPr>
            <a:lvl9pPr marL="3886200" indent="-228600" algn="ctr" eaLnBrk="0" fontAlgn="base" hangingPunct="0">
              <a:spcBef>
                <a:spcPct val="0"/>
              </a:spcBef>
              <a:spcAft>
                <a:spcPct val="0"/>
              </a:spcAft>
              <a:defRPr sz="2800">
                <a:solidFill>
                  <a:srgbClr val="FFFFFF"/>
                </a:solidFill>
                <a:latin typeface="Arial" pitchFamily="34" charset="0"/>
              </a:defRPr>
            </a:lvl9pPr>
          </a:lstStyle>
          <a:p>
            <a:pPr eaLnBrk="1" hangingPunct="1"/>
            <a:r>
              <a:rPr lang="en-US" sz="1800" dirty="0">
                <a:solidFill>
                  <a:srgbClr val="FFE881"/>
                </a:solidFill>
              </a:rPr>
              <a:t>    </a:t>
            </a:r>
            <a:r>
              <a:rPr lang="en-US" sz="1800" dirty="0">
                <a:solidFill>
                  <a:srgbClr val="FFC000"/>
                </a:solidFill>
              </a:rPr>
              <a:t>Experimental</a:t>
            </a:r>
            <a:r>
              <a:rPr lang="en-US" sz="1800" dirty="0"/>
              <a:t>         </a:t>
            </a:r>
            <a:r>
              <a:rPr lang="en-US" sz="1800" dirty="0">
                <a:solidFill>
                  <a:schemeClr val="accent5">
                    <a:lumMod val="75000"/>
                  </a:schemeClr>
                </a:solidFill>
              </a:rPr>
              <a:t>Operational</a:t>
            </a:r>
          </a:p>
        </p:txBody>
      </p:sp>
      <p:sp>
        <p:nvSpPr>
          <p:cNvPr id="15415" name="TextBox 3"/>
          <p:cNvSpPr txBox="1">
            <a:spLocks noChangeArrowheads="1"/>
          </p:cNvSpPr>
          <p:nvPr/>
        </p:nvSpPr>
        <p:spPr bwMode="auto">
          <a:xfrm>
            <a:off x="304800" y="60198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algn="ctr" eaLnBrk="0" fontAlgn="base" hangingPunct="0">
              <a:spcBef>
                <a:spcPct val="0"/>
              </a:spcBef>
              <a:spcAft>
                <a:spcPct val="0"/>
              </a:spcAft>
              <a:defRPr sz="2800">
                <a:solidFill>
                  <a:srgbClr val="FFFFFF"/>
                </a:solidFill>
                <a:latin typeface="Arial" pitchFamily="34" charset="0"/>
              </a:defRPr>
            </a:lvl6pPr>
            <a:lvl7pPr marL="2971800" indent="-228600" algn="ctr" eaLnBrk="0" fontAlgn="base" hangingPunct="0">
              <a:spcBef>
                <a:spcPct val="0"/>
              </a:spcBef>
              <a:spcAft>
                <a:spcPct val="0"/>
              </a:spcAft>
              <a:defRPr sz="2800">
                <a:solidFill>
                  <a:srgbClr val="FFFFFF"/>
                </a:solidFill>
                <a:latin typeface="Arial" pitchFamily="34" charset="0"/>
              </a:defRPr>
            </a:lvl7pPr>
            <a:lvl8pPr marL="3429000" indent="-228600" algn="ctr" eaLnBrk="0" fontAlgn="base" hangingPunct="0">
              <a:spcBef>
                <a:spcPct val="0"/>
              </a:spcBef>
              <a:spcAft>
                <a:spcPct val="0"/>
              </a:spcAft>
              <a:defRPr sz="2800">
                <a:solidFill>
                  <a:srgbClr val="FFFFFF"/>
                </a:solidFill>
                <a:latin typeface="Arial" pitchFamily="34" charset="0"/>
              </a:defRPr>
            </a:lvl8pPr>
            <a:lvl9pPr marL="3886200" indent="-228600" algn="ctr" eaLnBrk="0" fontAlgn="base" hangingPunct="0">
              <a:spcBef>
                <a:spcPct val="0"/>
              </a:spcBef>
              <a:spcAft>
                <a:spcPct val="0"/>
              </a:spcAft>
              <a:defRPr sz="2800">
                <a:solidFill>
                  <a:srgbClr val="FFFFFF"/>
                </a:solidFill>
                <a:latin typeface="Arial" pitchFamily="34" charset="0"/>
              </a:defRPr>
            </a:lvl9pPr>
          </a:lstStyle>
          <a:p>
            <a:pPr algn="l" eaLnBrk="1" hangingPunct="1"/>
            <a:r>
              <a:rPr lang="en-US" sz="1800" dirty="0">
                <a:solidFill>
                  <a:schemeClr val="tx1"/>
                </a:solidFill>
              </a:rPr>
              <a:t>* all other operational guidance will also be available to the participants </a:t>
            </a:r>
          </a:p>
        </p:txBody>
      </p:sp>
      <p:sp>
        <p:nvSpPr>
          <p:cNvPr id="10" name="Line 4"/>
          <p:cNvSpPr>
            <a:spLocks noChangeShapeType="1"/>
          </p:cNvSpPr>
          <p:nvPr/>
        </p:nvSpPr>
        <p:spPr bwMode="auto">
          <a:xfrm>
            <a:off x="914400" y="13716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286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366535FF-C964-4AD0-B40C-FE542887D9C4}" type="slidenum">
              <a:rPr lang="en-US" smtClean="0"/>
              <a:pPr/>
              <a:t>30</a:t>
            </a:fld>
            <a:endParaRPr lang="en-US"/>
          </a:p>
        </p:txBody>
      </p:sp>
    </p:spTree>
    <p:extLst>
      <p:ext uri="{BB962C8B-B14F-4D97-AF65-F5344CB8AC3E}">
        <p14:creationId xmlns:p14="http://schemas.microsoft.com/office/powerpoint/2010/main" val="3134173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hlinkClick r:id="rId3"/>
          </p:cNvPr>
          <p:cNvSpPr txBox="1"/>
          <p:nvPr/>
        </p:nvSpPr>
        <p:spPr>
          <a:xfrm>
            <a:off x="0" y="1219200"/>
            <a:ext cx="9144000" cy="5668963"/>
          </a:xfrm>
          <a:prstGeom prst="rect">
            <a:avLst/>
          </a:prstGeom>
          <a:solidFill>
            <a:srgbClr val="DFE4DE"/>
          </a:solidFill>
        </p:spPr>
        <p:txBody>
          <a:bodyPr>
            <a:spAutoFit/>
          </a:bodyPr>
          <a:lstStyle/>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24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a:p>
            <a:pPr algn="ctr">
              <a:defRPr/>
            </a:pPr>
            <a:endParaRPr lang="en-US" sz="800" b="1" dirty="0">
              <a:effectLst>
                <a:outerShdw blurRad="38100" dist="38100" dir="2700000" algn="tl">
                  <a:srgbClr val="000000">
                    <a:alpha val="43137"/>
                  </a:srgbClr>
                </a:outerShdw>
              </a:effectLst>
              <a:latin typeface="Arial" charset="0"/>
            </a:endParaRPr>
          </a:p>
        </p:txBody>
      </p:sp>
      <p:pic>
        <p:nvPicPr>
          <p:cNvPr id="27651" name="Picture 2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86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p:txBody>
          <a:bodyPr/>
          <a:lstStyle/>
          <a:p>
            <a:pPr>
              <a:defRPr/>
            </a:pPr>
            <a:fld id="{E94B2E8F-A000-42EE-A4FB-08F279A52870}" type="slidenum">
              <a:rPr lang="en-US"/>
              <a:pPr>
                <a:defRPr/>
              </a:pPr>
              <a:t>31</a:t>
            </a:fld>
            <a:endParaRPr lang="en-US" dirty="0"/>
          </a:p>
        </p:txBody>
      </p:sp>
      <p:sp>
        <p:nvSpPr>
          <p:cNvPr id="27653" name="Line 4"/>
          <p:cNvSpPr>
            <a:spLocks noChangeShapeType="1"/>
          </p:cNvSpPr>
          <p:nvPr/>
        </p:nvSpPr>
        <p:spPr bwMode="auto">
          <a:xfrm>
            <a:off x="762000" y="12192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7654" name="Picture 7" descr="Noa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7388" y="152400"/>
            <a:ext cx="8366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itle 7"/>
          <p:cNvSpPr>
            <a:spLocks noGrp="1"/>
          </p:cNvSpPr>
          <p:nvPr>
            <p:ph type="title"/>
          </p:nvPr>
        </p:nvSpPr>
        <p:spPr>
          <a:xfrm>
            <a:off x="685800" y="152400"/>
            <a:ext cx="7772400" cy="990600"/>
          </a:xfrm>
        </p:spPr>
        <p:txBody>
          <a:bodyPr>
            <a:normAutofit fontScale="90000"/>
          </a:bodyPr>
          <a:lstStyle/>
          <a:p>
            <a:pPr>
              <a:defRPr/>
            </a:pPr>
            <a:r>
              <a:rPr lang="en-US" sz="3600" b="1" dirty="0" smtClean="0">
                <a:solidFill>
                  <a:schemeClr val="tx1"/>
                </a:solidFill>
                <a:effectLst>
                  <a:outerShdw blurRad="38100" dist="38100" dir="2700000" algn="tl">
                    <a:srgbClr val="000000">
                      <a:alpha val="43137"/>
                    </a:srgbClr>
                  </a:outerShdw>
                </a:effectLst>
              </a:rPr>
              <a:t>FY13 Heavy Rainfall and Flash Flood Experiment</a:t>
            </a:r>
            <a:endParaRPr lang="en-US" sz="3600" b="1" dirty="0">
              <a:solidFill>
                <a:schemeClr val="tx1"/>
              </a:solidFill>
              <a:effectLst>
                <a:outerShdw blurRad="38100" dist="38100" dir="2700000" algn="tl">
                  <a:srgbClr val="000000">
                    <a:alpha val="43137"/>
                  </a:srgbClr>
                </a:outerShdw>
              </a:effectLst>
            </a:endParaRPr>
          </a:p>
        </p:txBody>
      </p:sp>
      <p:grpSp>
        <p:nvGrpSpPr>
          <p:cNvPr id="2" name="Group 16"/>
          <p:cNvGrpSpPr>
            <a:grpSpLocks/>
          </p:cNvGrpSpPr>
          <p:nvPr/>
        </p:nvGrpSpPr>
        <p:grpSpPr bwMode="auto">
          <a:xfrm>
            <a:off x="3124200" y="1295400"/>
            <a:ext cx="2925763" cy="3124200"/>
            <a:chOff x="457200" y="1600200"/>
            <a:chExt cx="2926080" cy="1447800"/>
          </a:xfrm>
        </p:grpSpPr>
        <p:sp>
          <p:nvSpPr>
            <p:cNvPr id="18" name="Oval 17"/>
            <p:cNvSpPr/>
            <p:nvPr/>
          </p:nvSpPr>
          <p:spPr bwMode="auto">
            <a:xfrm>
              <a:off x="457200" y="1600200"/>
              <a:ext cx="2926080" cy="1447800"/>
            </a:xfrm>
            <a:prstGeom prst="ellipse">
              <a:avLst/>
            </a:prstGeom>
            <a:solidFill>
              <a:srgbClr val="99CCFF"/>
            </a:solidFill>
            <a:ln w="9525" cap="flat" cmpd="sng" algn="ctr">
              <a:noFill/>
              <a:prstDash val="solid"/>
              <a:round/>
              <a:headEnd type="none" w="med" len="med"/>
              <a:tailEnd type="none" w="med" len="med"/>
            </a:ln>
            <a:effectLst>
              <a:innerShdw blurRad="114300">
                <a:prstClr val="black"/>
              </a:innerShdw>
            </a:effectLst>
          </p:spPr>
          <p:txBody>
            <a:bodyPr wrap="none">
              <a:spAutoFit/>
            </a:bodyPr>
            <a:lstStyle/>
            <a:p>
              <a:pPr algn="ctr">
                <a:defRPr/>
              </a:pPr>
              <a:endParaRPr lang="en-US" sz="1600" b="1" dirty="0"/>
            </a:p>
          </p:txBody>
        </p:sp>
        <p:sp>
          <p:nvSpPr>
            <p:cNvPr id="19483" name="TextBox 18"/>
            <p:cNvSpPr txBox="1">
              <a:spLocks noChangeArrowheads="1"/>
            </p:cNvSpPr>
            <p:nvPr/>
          </p:nvSpPr>
          <p:spPr bwMode="auto">
            <a:xfrm>
              <a:off x="533408" y="2023946"/>
              <a:ext cx="2819705" cy="328109"/>
            </a:xfrm>
            <a:prstGeom prst="rect">
              <a:avLst/>
            </a:prstGeom>
            <a:noFill/>
            <a:ln w="9525">
              <a:noFill/>
              <a:miter lim="800000"/>
              <a:headEnd/>
              <a:tailEnd/>
            </a:ln>
          </p:spPr>
          <p:txBody>
            <a:bodyPr>
              <a:spAutoFit/>
            </a:bodyPr>
            <a:lstStyle/>
            <a:p>
              <a:pPr algn="ctr">
                <a:defRPr/>
              </a:pPr>
              <a:r>
                <a:rPr lang="en-US" sz="2000" b="1" dirty="0">
                  <a:effectLst>
                    <a:outerShdw blurRad="38100" dist="38100" dir="2700000" algn="tl">
                      <a:srgbClr val="000000">
                        <a:alpha val="43137"/>
                      </a:srgbClr>
                    </a:outerShdw>
                  </a:effectLst>
                </a:rPr>
                <a:t>Probabilistic Flash Flood threat product</a:t>
              </a:r>
            </a:p>
          </p:txBody>
        </p:sp>
      </p:grpSp>
      <p:grpSp>
        <p:nvGrpSpPr>
          <p:cNvPr id="3" name="Group 19"/>
          <p:cNvGrpSpPr>
            <a:grpSpLocks/>
          </p:cNvGrpSpPr>
          <p:nvPr/>
        </p:nvGrpSpPr>
        <p:grpSpPr bwMode="auto">
          <a:xfrm>
            <a:off x="5943600" y="1219200"/>
            <a:ext cx="3017838" cy="3662363"/>
            <a:chOff x="4724400" y="1524000"/>
            <a:chExt cx="3017520" cy="1656558"/>
          </a:xfrm>
        </p:grpSpPr>
        <p:sp>
          <p:nvSpPr>
            <p:cNvPr id="21" name="Oval 20"/>
            <p:cNvSpPr/>
            <p:nvPr/>
          </p:nvSpPr>
          <p:spPr bwMode="auto">
            <a:xfrm>
              <a:off x="4724400" y="1524000"/>
              <a:ext cx="3017520" cy="1447800"/>
            </a:xfrm>
            <a:prstGeom prst="ellipse">
              <a:avLst/>
            </a:prstGeom>
            <a:solidFill>
              <a:srgbClr val="99CCFF"/>
            </a:solidFill>
            <a:ln w="9525" cap="flat" cmpd="sng" algn="ctr">
              <a:noFill/>
              <a:prstDash val="solid"/>
              <a:round/>
              <a:headEnd type="none" w="med" len="med"/>
              <a:tailEnd type="none" w="med" len="med"/>
            </a:ln>
            <a:effectLst>
              <a:innerShdw blurRad="114300">
                <a:prstClr val="black"/>
              </a:innerShdw>
            </a:effectLst>
          </p:spPr>
          <p:txBody>
            <a:bodyPr wrap="none">
              <a:spAutoFit/>
            </a:bodyPr>
            <a:lstStyle/>
            <a:p>
              <a:pPr algn="ctr">
                <a:defRPr/>
              </a:pPr>
              <a:endParaRPr lang="en-US" sz="1600" b="1" dirty="0"/>
            </a:p>
          </p:txBody>
        </p:sp>
        <p:sp>
          <p:nvSpPr>
            <p:cNvPr id="27672" name="TextBox 21"/>
            <p:cNvSpPr txBox="1">
              <a:spLocks noChangeArrowheads="1"/>
            </p:cNvSpPr>
            <p:nvPr/>
          </p:nvSpPr>
          <p:spPr bwMode="auto">
            <a:xfrm>
              <a:off x="4876784" y="1635369"/>
              <a:ext cx="2743200" cy="154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t>Hydrology</a:t>
              </a:r>
            </a:p>
            <a:p>
              <a:pPr algn="ctr" eaLnBrk="1" hangingPunct="1">
                <a:buFont typeface="Arial" pitchFamily="34" charset="0"/>
                <a:buChar char="•"/>
              </a:pPr>
              <a:r>
                <a:rPr lang="en-US" dirty="0"/>
                <a:t>QPE</a:t>
              </a:r>
            </a:p>
            <a:p>
              <a:pPr algn="ctr" eaLnBrk="1" hangingPunct="1">
                <a:buFont typeface="Arial" pitchFamily="34" charset="0"/>
                <a:buChar char="•"/>
              </a:pPr>
              <a:endParaRPr lang="en-US" dirty="0"/>
            </a:p>
            <a:p>
              <a:pPr algn="ctr" eaLnBrk="1" hangingPunct="1">
                <a:buFont typeface="Arial" pitchFamily="34" charset="0"/>
                <a:buChar char="•"/>
              </a:pPr>
              <a:r>
                <a:rPr lang="en-US" dirty="0"/>
                <a:t>River Stages</a:t>
              </a:r>
            </a:p>
            <a:p>
              <a:pPr algn="ctr" eaLnBrk="1" hangingPunct="1">
                <a:buFont typeface="Arial" pitchFamily="34" charset="0"/>
                <a:buChar char="•"/>
              </a:pPr>
              <a:endParaRPr lang="en-US" dirty="0"/>
            </a:p>
            <a:p>
              <a:pPr algn="ctr" eaLnBrk="1" hangingPunct="1">
                <a:buFont typeface="Arial" pitchFamily="34" charset="0"/>
                <a:buChar char="•"/>
              </a:pPr>
              <a:r>
                <a:rPr lang="en-US" dirty="0"/>
                <a:t>Flash Flood Guidance</a:t>
              </a:r>
            </a:p>
            <a:p>
              <a:pPr algn="ctr" eaLnBrk="1" hangingPunct="1">
                <a:buFont typeface="Arial" pitchFamily="34" charset="0"/>
                <a:buChar char="•"/>
              </a:pPr>
              <a:endParaRPr lang="en-US" dirty="0"/>
            </a:p>
            <a:p>
              <a:pPr algn="ctr" eaLnBrk="1" hangingPunct="1">
                <a:buFont typeface="Arial" pitchFamily="34" charset="0"/>
                <a:buChar char="•"/>
              </a:pPr>
              <a:r>
                <a:rPr lang="en-US" dirty="0"/>
                <a:t>FLASH hydrologic model</a:t>
              </a:r>
            </a:p>
            <a:p>
              <a:pPr algn="ctr" eaLnBrk="1" hangingPunct="1">
                <a:buFont typeface="Arial" pitchFamily="34" charset="0"/>
                <a:buChar char="•"/>
              </a:pPr>
              <a:endParaRPr lang="en-US" dirty="0"/>
            </a:p>
            <a:p>
              <a:pPr algn="ctr" eaLnBrk="1" hangingPunct="1">
                <a:buFont typeface="Arial" pitchFamily="34" charset="0"/>
                <a:buChar char="•"/>
              </a:pPr>
              <a:endParaRPr lang="en-US" b="1" dirty="0"/>
            </a:p>
            <a:p>
              <a:pPr algn="ctr" eaLnBrk="1" hangingPunct="1"/>
              <a:endParaRPr lang="en-US" b="1" dirty="0"/>
            </a:p>
          </p:txBody>
        </p:sp>
      </p:grpSp>
      <p:grpSp>
        <p:nvGrpSpPr>
          <p:cNvPr id="5" name="Group 22"/>
          <p:cNvGrpSpPr>
            <a:grpSpLocks/>
          </p:cNvGrpSpPr>
          <p:nvPr/>
        </p:nvGrpSpPr>
        <p:grpSpPr bwMode="auto">
          <a:xfrm>
            <a:off x="304800" y="1295400"/>
            <a:ext cx="3017838" cy="3124200"/>
            <a:chOff x="2590800" y="3429000"/>
            <a:chExt cx="3017520" cy="1447800"/>
          </a:xfrm>
        </p:grpSpPr>
        <p:sp>
          <p:nvSpPr>
            <p:cNvPr id="24" name="Oval 23"/>
            <p:cNvSpPr/>
            <p:nvPr/>
          </p:nvSpPr>
          <p:spPr bwMode="auto">
            <a:xfrm>
              <a:off x="2590800" y="3429000"/>
              <a:ext cx="3017520" cy="1447800"/>
            </a:xfrm>
            <a:prstGeom prst="ellipse">
              <a:avLst/>
            </a:prstGeom>
            <a:solidFill>
              <a:srgbClr val="99CCFF"/>
            </a:solidFill>
            <a:ln w="9525" cap="flat" cmpd="sng" algn="ctr">
              <a:noFill/>
              <a:prstDash val="solid"/>
              <a:round/>
              <a:headEnd type="none" w="med" len="med"/>
              <a:tailEnd type="none" w="med" len="med"/>
            </a:ln>
            <a:effectLst>
              <a:innerShdw blurRad="114300">
                <a:prstClr val="black"/>
              </a:innerShdw>
            </a:effectLst>
          </p:spPr>
          <p:txBody>
            <a:bodyPr wrap="none">
              <a:spAutoFit/>
            </a:bodyPr>
            <a:lstStyle/>
            <a:p>
              <a:pPr algn="ctr">
                <a:defRPr/>
              </a:pPr>
              <a:endParaRPr lang="en-US" sz="1600" b="1" dirty="0"/>
            </a:p>
          </p:txBody>
        </p:sp>
        <p:sp>
          <p:nvSpPr>
            <p:cNvPr id="27668" name="TextBox 24"/>
            <p:cNvSpPr txBox="1">
              <a:spLocks noChangeArrowheads="1"/>
            </p:cNvSpPr>
            <p:nvPr/>
          </p:nvSpPr>
          <p:spPr bwMode="auto">
            <a:xfrm>
              <a:off x="2590800" y="3534937"/>
              <a:ext cx="2895600" cy="106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t>Meteorology</a:t>
              </a:r>
            </a:p>
            <a:p>
              <a:pPr algn="ctr" eaLnBrk="1" hangingPunct="1">
                <a:buFont typeface="Arial" pitchFamily="34" charset="0"/>
                <a:buChar char="•"/>
              </a:pPr>
              <a:endParaRPr lang="en-US" dirty="0"/>
            </a:p>
            <a:p>
              <a:pPr algn="ctr" eaLnBrk="1" hangingPunct="1">
                <a:buFont typeface="Arial" pitchFamily="34" charset="0"/>
                <a:buChar char="•"/>
              </a:pPr>
              <a:r>
                <a:rPr lang="en-US" dirty="0"/>
                <a:t>Zero to 12 h probabilistic rainfall forecasts</a:t>
              </a:r>
            </a:p>
            <a:p>
              <a:pPr algn="ctr" eaLnBrk="1" hangingPunct="1"/>
              <a:endParaRPr lang="en-US" dirty="0"/>
            </a:p>
            <a:p>
              <a:pPr algn="ctr" eaLnBrk="1" hangingPunct="1">
                <a:buFont typeface="Arial" pitchFamily="34" charset="0"/>
                <a:buChar char="•"/>
              </a:pPr>
              <a:r>
                <a:rPr lang="en-US" dirty="0"/>
                <a:t>Satellite </a:t>
              </a:r>
              <a:r>
                <a:rPr lang="en-US" dirty="0" err="1"/>
                <a:t>Nowcast</a:t>
              </a:r>
              <a:endParaRPr lang="en-US" dirty="0"/>
            </a:p>
            <a:p>
              <a:pPr algn="ctr" eaLnBrk="1" hangingPunct="1">
                <a:buFont typeface="Arial" pitchFamily="34" charset="0"/>
                <a:buChar char="•"/>
              </a:pPr>
              <a:r>
                <a:rPr lang="en-US" dirty="0"/>
                <a:t>MDL </a:t>
              </a:r>
              <a:r>
                <a:rPr lang="en-US" dirty="0" err="1"/>
                <a:t>Nowcast</a:t>
              </a:r>
              <a:endParaRPr lang="en-US" dirty="0"/>
            </a:p>
            <a:p>
              <a:pPr algn="ctr" eaLnBrk="1" hangingPunct="1">
                <a:buFont typeface="Arial" pitchFamily="34" charset="0"/>
                <a:buChar char="•"/>
              </a:pPr>
              <a:r>
                <a:rPr lang="en-US" dirty="0"/>
                <a:t>HRRR</a:t>
              </a:r>
            </a:p>
          </p:txBody>
        </p:sp>
      </p:grpSp>
      <p:grpSp>
        <p:nvGrpSpPr>
          <p:cNvPr id="6" name="Group 26"/>
          <p:cNvGrpSpPr>
            <a:grpSpLocks/>
          </p:cNvGrpSpPr>
          <p:nvPr/>
        </p:nvGrpSpPr>
        <p:grpSpPr bwMode="auto">
          <a:xfrm>
            <a:off x="381000" y="3962400"/>
            <a:ext cx="2960688" cy="2895600"/>
            <a:chOff x="381000" y="3962400"/>
            <a:chExt cx="2960940" cy="2895600"/>
          </a:xfrm>
        </p:grpSpPr>
        <p:pic>
          <p:nvPicPr>
            <p:cNvPr id="27663" name="Picture 18" descr="HRRR_15h_6Z.tif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962400"/>
              <a:ext cx="296094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Box 21"/>
            <p:cNvSpPr txBox="1">
              <a:spLocks noChangeArrowheads="1"/>
            </p:cNvSpPr>
            <p:nvPr/>
          </p:nvSpPr>
          <p:spPr bwMode="auto">
            <a:xfrm>
              <a:off x="457200" y="4191000"/>
              <a:ext cx="28194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chemeClr val="bg1"/>
                  </a:solidFill>
                </a:rPr>
                <a:t>HRRR 15 h precip</a:t>
              </a:r>
            </a:p>
          </p:txBody>
        </p:sp>
      </p:grpSp>
      <p:grpSp>
        <p:nvGrpSpPr>
          <p:cNvPr id="7" name="Group 25"/>
          <p:cNvGrpSpPr>
            <a:grpSpLocks/>
          </p:cNvGrpSpPr>
          <p:nvPr/>
        </p:nvGrpSpPr>
        <p:grpSpPr bwMode="auto">
          <a:xfrm>
            <a:off x="5638800" y="4089400"/>
            <a:ext cx="3505200" cy="2768600"/>
            <a:chOff x="5638800" y="4088891"/>
            <a:chExt cx="3505200" cy="2769109"/>
          </a:xfrm>
        </p:grpSpPr>
        <p:pic>
          <p:nvPicPr>
            <p:cNvPr id="27661" name="Picture 19" descr="FLASH_20121029_1200.gif.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4088891"/>
              <a:ext cx="3505200" cy="27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24"/>
            <p:cNvSpPr txBox="1">
              <a:spLocks noChangeArrowheads="1"/>
            </p:cNvSpPr>
            <p:nvPr/>
          </p:nvSpPr>
          <p:spPr bwMode="auto">
            <a:xfrm>
              <a:off x="5638800" y="4267200"/>
              <a:ext cx="3505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chemeClr val="bg1"/>
                  </a:solidFill>
                </a:rPr>
                <a:t>FLASH Return Frequency</a:t>
              </a:r>
            </a:p>
          </p:txBody>
        </p:sp>
      </p:grpSp>
      <p:sp>
        <p:nvSpPr>
          <p:cNvPr id="25" name="Slide Number Placeholder 5"/>
          <p:cNvSpPr txBox="1">
            <a:spLocks/>
          </p:cNvSpPr>
          <p:nvPr/>
        </p:nvSpPr>
        <p:spPr>
          <a:xfrm>
            <a:off x="76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66535FF-C964-4AD0-B40C-FE542887D9C4}" type="slidenum">
              <a:rPr lang="en-US" smtClean="0"/>
              <a:pPr algn="l"/>
              <a:t>31</a:t>
            </a:fld>
            <a:endParaRPr lang="en-US" dirty="0"/>
          </a:p>
        </p:txBody>
      </p:sp>
    </p:spTree>
    <p:extLst>
      <p:ext uri="{BB962C8B-B14F-4D97-AF65-F5344CB8AC3E}">
        <p14:creationId xmlns:p14="http://schemas.microsoft.com/office/powerpoint/2010/main" val="506230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lstStyle/>
          <a:p>
            <a:r>
              <a:rPr lang="en-US" b="1" dirty="0" smtClean="0"/>
              <a:t>HPC “Wish List”</a:t>
            </a:r>
            <a:endParaRPr lang="en-US" b="1" dirty="0"/>
          </a:p>
        </p:txBody>
      </p:sp>
      <p:sp>
        <p:nvSpPr>
          <p:cNvPr id="5" name="Shape 306"/>
          <p:cNvSpPr txBox="1">
            <a:spLocks/>
          </p:cNvSpPr>
          <p:nvPr/>
        </p:nvSpPr>
        <p:spPr>
          <a:xfrm>
            <a:off x="228600" y="1313597"/>
            <a:ext cx="8610600" cy="4970551"/>
          </a:xfrm>
          <a:prstGeom prst="rect">
            <a:avLst/>
          </a:prstGeom>
          <a:noFill/>
          <a:ln>
            <a:noFill/>
          </a:ln>
        </p:spPr>
        <p:txBody>
          <a:bodyPr vert="horz" wrap="square" lIns="91425" tIns="45700" rIns="91425" bIns="45700" rtlCol="0" anchor="t" anchorCtr="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40"/>
              </a:spcBef>
              <a:buClr>
                <a:schemeClr val="dk1"/>
              </a:buClr>
              <a:buSzPct val="98958"/>
            </a:pPr>
            <a:r>
              <a:rPr lang="en-US" sz="2000" dirty="0" smtClean="0">
                <a:solidFill>
                  <a:schemeClr val="dk1"/>
                </a:solidFill>
                <a:latin typeface="Times New Roman"/>
                <a:ea typeface="Times New Roman"/>
                <a:cs typeface="Times New Roman"/>
                <a:sym typeface="Times New Roman"/>
              </a:rPr>
              <a:t>In addition to the high-quality and constantly improving EMC guidance suite, HPC would like to see:</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Storm-scale ensemble forecast (SSEF) system</a:t>
            </a:r>
          </a:p>
          <a:p>
            <a:pPr marL="800100" lvl="1" indent="-342900" algn="l">
              <a:spcBef>
                <a:spcPts val="640"/>
              </a:spcBef>
              <a:buClr>
                <a:schemeClr val="dk1"/>
              </a:buClr>
              <a:buSzPct val="98958"/>
              <a:buFont typeface="Arial"/>
              <a:buChar char="•"/>
            </a:pPr>
            <a:r>
              <a:rPr lang="en-US" sz="2000" dirty="0" smtClean="0">
                <a:solidFill>
                  <a:schemeClr val="dk1"/>
                </a:solidFill>
                <a:latin typeface="Times New Roman"/>
                <a:ea typeface="Times New Roman"/>
                <a:cs typeface="Times New Roman"/>
                <a:sym typeface="Times New Roman"/>
              </a:rPr>
              <a:t>Initially for short-term QPF</a:t>
            </a:r>
          </a:p>
          <a:p>
            <a:pPr marL="800100" lvl="1" indent="-342900" algn="l">
              <a:spcBef>
                <a:spcPts val="640"/>
              </a:spcBef>
              <a:buClr>
                <a:schemeClr val="dk1"/>
              </a:buClr>
              <a:buSzPct val="98958"/>
              <a:buFont typeface="Arial"/>
              <a:buChar char="•"/>
            </a:pPr>
            <a:r>
              <a:rPr lang="en-US" sz="2000" dirty="0" smtClean="0">
                <a:solidFill>
                  <a:schemeClr val="dk1"/>
                </a:solidFill>
                <a:latin typeface="Times New Roman"/>
                <a:ea typeface="Times New Roman"/>
                <a:cs typeface="Times New Roman"/>
                <a:sym typeface="Times New Roman"/>
              </a:rPr>
              <a:t>Formalized Storm-scale Ensemble of Opportunity (SSEO)</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Improved reliability of probabilistic QPFs (SREF/GEFS)</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Improved snowfall forecasts (microphysics, land use)</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Ensemble-derived products: e.g., EFI, improved clusters</a:t>
            </a:r>
          </a:p>
          <a:p>
            <a:pPr marL="342900" indent="-342900" algn="l">
              <a:spcBef>
                <a:spcPts val="640"/>
              </a:spcBef>
              <a:buClr>
                <a:schemeClr val="dk1"/>
              </a:buClr>
              <a:buSzPct val="98958"/>
              <a:buFont typeface="Arial"/>
              <a:buChar char="•"/>
            </a:pPr>
            <a:endParaRPr lang="en-US" sz="2400" dirty="0">
              <a:solidFill>
                <a:schemeClr val="dk1"/>
              </a:solidFill>
              <a:latin typeface="Times New Roman"/>
              <a:ea typeface="Times New Roman"/>
              <a:cs typeface="Times New Roman"/>
              <a:sym typeface="Times New Roman"/>
            </a:endParaRP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New datasets and tools are tested and operationalized through the </a:t>
            </a:r>
            <a:r>
              <a:rPr lang="en-US" sz="2400" dirty="0" err="1" smtClean="0">
                <a:solidFill>
                  <a:schemeClr val="dk1"/>
                </a:solidFill>
                <a:latin typeface="Times New Roman"/>
                <a:ea typeface="Times New Roman"/>
                <a:cs typeface="Times New Roman"/>
                <a:sym typeface="Times New Roman"/>
              </a:rPr>
              <a:t>Hydrometeorological</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Testbed</a:t>
            </a:r>
            <a:r>
              <a:rPr lang="en-US" sz="2400" dirty="0" smtClean="0">
                <a:solidFill>
                  <a:schemeClr val="dk1"/>
                </a:solidFill>
                <a:latin typeface="Times New Roman"/>
                <a:ea typeface="Times New Roman"/>
                <a:cs typeface="Times New Roman"/>
                <a:sym typeface="Times New Roman"/>
              </a:rPr>
              <a:t> at HPC</a:t>
            </a:r>
          </a:p>
          <a:p>
            <a:pPr algn="l">
              <a:spcBef>
                <a:spcPts val="640"/>
              </a:spcBef>
              <a:buClr>
                <a:schemeClr val="dk1"/>
              </a:buClr>
              <a:buSzPct val="98958"/>
            </a:pPr>
            <a:endParaRPr lang="en-US" sz="2400" dirty="0">
              <a:solidFill>
                <a:schemeClr val="dk1"/>
              </a:solidFill>
              <a:latin typeface="Times New Roman"/>
              <a:ea typeface="Times New Roman"/>
              <a:cs typeface="Times New Roman"/>
              <a:sym typeface="Times New Roman"/>
            </a:endParaRPr>
          </a:p>
        </p:txBody>
      </p:sp>
      <p:sp>
        <p:nvSpPr>
          <p:cNvPr id="6"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7" descr="Noaa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w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366535FF-C964-4AD0-B40C-FE542887D9C4}" type="slidenum">
              <a:rPr lang="en-US" smtClean="0"/>
              <a:pPr/>
              <a:t>32</a:t>
            </a:fld>
            <a:endParaRPr lang="en-US" dirty="0"/>
          </a:p>
        </p:txBody>
      </p:sp>
    </p:spTree>
    <p:extLst>
      <p:ext uri="{BB962C8B-B14F-4D97-AF65-F5344CB8AC3E}">
        <p14:creationId xmlns:p14="http://schemas.microsoft.com/office/powerpoint/2010/main" val="24900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ctrTitle"/>
          </p:nvPr>
        </p:nvSpPr>
        <p:spPr>
          <a:xfrm>
            <a:off x="0" y="2275"/>
            <a:ext cx="9144000" cy="990600"/>
          </a:xfrm>
        </p:spPr>
        <p:txBody>
          <a:bodyPr/>
          <a:lstStyle/>
          <a:p>
            <a:pPr algn="ctr">
              <a:defRPr/>
            </a:pPr>
            <a:r>
              <a:rPr lang="en-US" sz="3600" b="1" dirty="0" smtClean="0">
                <a:cs typeface="Arial" pitchFamily="34" charset="0"/>
              </a:rPr>
              <a:t>HPC Forecast Process</a:t>
            </a:r>
          </a:p>
        </p:txBody>
      </p:sp>
      <p:sp>
        <p:nvSpPr>
          <p:cNvPr id="21507" name="Line 4"/>
          <p:cNvSpPr>
            <a:spLocks noChangeShapeType="1"/>
          </p:cNvSpPr>
          <p:nvPr/>
        </p:nvSpPr>
        <p:spPr bwMode="auto">
          <a:xfrm>
            <a:off x="7620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800">
              <a:solidFill>
                <a:srgbClr val="FFFFFF"/>
              </a:solidFill>
              <a:latin typeface="Arial" pitchFamily="34" charset="0"/>
            </a:endParaRPr>
          </a:p>
        </p:txBody>
      </p:sp>
      <p:grpSp>
        <p:nvGrpSpPr>
          <p:cNvPr id="21508" name="Group 35"/>
          <p:cNvGrpSpPr>
            <a:grpSpLocks/>
          </p:cNvGrpSpPr>
          <p:nvPr/>
        </p:nvGrpSpPr>
        <p:grpSpPr bwMode="auto">
          <a:xfrm>
            <a:off x="914400" y="1219200"/>
            <a:ext cx="7278690" cy="5638800"/>
            <a:chOff x="1066800" y="1219200"/>
            <a:chExt cx="7278916" cy="5638800"/>
          </a:xfrm>
        </p:grpSpPr>
        <p:sp>
          <p:nvSpPr>
            <p:cNvPr id="34" name="Freeform 33"/>
            <p:cNvSpPr/>
            <p:nvPr/>
          </p:nvSpPr>
          <p:spPr bwMode="auto">
            <a:xfrm>
              <a:off x="1204917" y="1233488"/>
              <a:ext cx="7140797" cy="3629025"/>
            </a:xfrm>
            <a:custGeom>
              <a:avLst/>
              <a:gdLst>
                <a:gd name="connsiteX0" fmla="*/ 0 w 7141028"/>
                <a:gd name="connsiteY0" fmla="*/ 0 h 3628572"/>
                <a:gd name="connsiteX1" fmla="*/ 7141028 w 7141028"/>
                <a:gd name="connsiteY1" fmla="*/ 0 h 3628572"/>
                <a:gd name="connsiteX2" fmla="*/ 4949371 w 7141028"/>
                <a:gd name="connsiteY2" fmla="*/ 3628572 h 3628572"/>
                <a:gd name="connsiteX3" fmla="*/ 1828800 w 7141028"/>
                <a:gd name="connsiteY3" fmla="*/ 3614057 h 3628572"/>
                <a:gd name="connsiteX4" fmla="*/ 0 w 7141028"/>
                <a:gd name="connsiteY4" fmla="*/ 0 h 362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028" h="3628572">
                  <a:moveTo>
                    <a:pt x="0" y="0"/>
                  </a:moveTo>
                  <a:lnTo>
                    <a:pt x="7141028" y="0"/>
                  </a:lnTo>
                  <a:lnTo>
                    <a:pt x="4949371" y="3628572"/>
                  </a:lnTo>
                  <a:lnTo>
                    <a:pt x="1828800" y="3614057"/>
                  </a:lnTo>
                  <a:lnTo>
                    <a:pt x="0" y="0"/>
                  </a:lnTo>
                  <a:close/>
                </a:path>
              </a:pathLst>
            </a:custGeom>
            <a:solidFill>
              <a:schemeClr val="bg1">
                <a:lumMod val="85000"/>
              </a:schemeClr>
            </a:solidFill>
            <a:ln w="38100" cap="flat" cmpd="sng" algn="ctr">
              <a:solidFill>
                <a:schemeClr val="accent2">
                  <a:lumMod val="40000"/>
                  <a:lumOff val="60000"/>
                </a:schemeClr>
              </a:solidFill>
              <a:prstDash val="solid"/>
              <a:round/>
              <a:headEnd type="none" w="med" len="med"/>
              <a:tailEnd type="none" w="med" len="med"/>
            </a:ln>
            <a:effectLst/>
          </p:spPr>
          <p:txBody>
            <a:bodyPr wrap="none">
              <a:spAutoFit/>
            </a:bodyPr>
            <a:lstStyle/>
            <a:p>
              <a:pPr algn="ctr">
                <a:defRPr/>
              </a:pPr>
              <a:endParaRPr lang="en-US" sz="1600" b="1">
                <a:solidFill>
                  <a:srgbClr val="FFFFFF"/>
                </a:solidFill>
                <a:latin typeface="Arial" pitchFamily="34" charset="0"/>
              </a:endParaRPr>
            </a:p>
          </p:txBody>
        </p:sp>
        <p:grpSp>
          <p:nvGrpSpPr>
            <p:cNvPr id="21519" name="Group 20"/>
            <p:cNvGrpSpPr>
              <a:grpSpLocks/>
            </p:cNvGrpSpPr>
            <p:nvPr/>
          </p:nvGrpSpPr>
          <p:grpSpPr bwMode="auto">
            <a:xfrm>
              <a:off x="1204919" y="1219200"/>
              <a:ext cx="7140797" cy="1379637"/>
              <a:chOff x="1204919" y="1219200"/>
              <a:chExt cx="7140797" cy="1578858"/>
            </a:xfrm>
          </p:grpSpPr>
          <p:sp>
            <p:nvSpPr>
              <p:cNvPr id="18" name="Rectangle 17"/>
              <p:cNvSpPr/>
              <p:nvPr/>
            </p:nvSpPr>
            <p:spPr bwMode="auto">
              <a:xfrm>
                <a:off x="1905026" y="1219200"/>
                <a:ext cx="5715178" cy="1360370"/>
              </a:xfrm>
              <a:prstGeom prst="rect">
                <a:avLst/>
              </a:prstGeom>
              <a:solidFill>
                <a:schemeClr val="accent6">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noAutofit/>
              </a:bodyPr>
              <a:lstStyle/>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p:txBody>
          </p:sp>
          <p:sp>
            <p:nvSpPr>
              <p:cNvPr id="21539" name="TextBox 13"/>
              <p:cNvSpPr txBox="1">
                <a:spLocks noChangeArrowheads="1"/>
              </p:cNvSpPr>
              <p:nvPr/>
            </p:nvSpPr>
            <p:spPr bwMode="auto">
              <a:xfrm>
                <a:off x="1204919" y="1248291"/>
                <a:ext cx="7140797" cy="154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dirty="0" smtClean="0">
                    <a:solidFill>
                      <a:schemeClr val="tx1"/>
                    </a:solidFill>
                  </a:rPr>
                  <a:t>Forecaster evaluation </a:t>
                </a:r>
                <a:br>
                  <a:rPr lang="en-US" dirty="0" smtClean="0">
                    <a:solidFill>
                      <a:schemeClr val="tx1"/>
                    </a:solidFill>
                  </a:rPr>
                </a:br>
                <a:r>
                  <a:rPr lang="en-US" dirty="0" smtClean="0">
                    <a:solidFill>
                      <a:schemeClr val="tx1"/>
                    </a:solidFill>
                  </a:rPr>
                  <a:t>of ensemble guidance</a:t>
                </a:r>
              </a:p>
              <a:p>
                <a:pPr algn="ctr" eaLnBrk="1" hangingPunct="1"/>
                <a:r>
                  <a:rPr lang="en-US" sz="1600" dirty="0">
                    <a:solidFill>
                      <a:schemeClr val="tx1"/>
                    </a:solidFill>
                  </a:rPr>
                  <a:t>(ex., NCEP,  MDL, CMC, NAEFS, ECMWF, UKMET, FNMOC)</a:t>
                </a:r>
              </a:p>
              <a:p>
                <a:pPr algn="ctr" eaLnBrk="1" hangingPunct="1"/>
                <a:endParaRPr lang="en-US" sz="1600" dirty="0">
                  <a:solidFill>
                    <a:schemeClr val="tx1"/>
                  </a:solidFill>
                </a:endParaRPr>
              </a:p>
            </p:txBody>
          </p:sp>
        </p:grpSp>
        <p:grpSp>
          <p:nvGrpSpPr>
            <p:cNvPr id="21520" name="Group 21"/>
            <p:cNvGrpSpPr>
              <a:grpSpLocks/>
            </p:cNvGrpSpPr>
            <p:nvPr/>
          </p:nvGrpSpPr>
          <p:grpSpPr bwMode="auto">
            <a:xfrm>
              <a:off x="2590847" y="2407918"/>
              <a:ext cx="4191000" cy="954107"/>
              <a:chOff x="2438447" y="2498265"/>
              <a:chExt cx="4191000" cy="1274687"/>
            </a:xfrm>
          </p:grpSpPr>
          <p:sp>
            <p:nvSpPr>
              <p:cNvPr id="19" name="Rectangle 18"/>
              <p:cNvSpPr/>
              <p:nvPr/>
            </p:nvSpPr>
            <p:spPr bwMode="auto">
              <a:xfrm>
                <a:off x="2438447" y="2587913"/>
                <a:ext cx="4191000" cy="1160554"/>
              </a:xfrm>
              <a:prstGeom prst="rect">
                <a:avLst/>
              </a:prstGeom>
              <a:solidFill>
                <a:schemeClr val="accent6">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noAutofit/>
              </a:bodyPr>
              <a:lstStyle/>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p:txBody>
          </p:sp>
          <p:sp>
            <p:nvSpPr>
              <p:cNvPr id="21535" name="TextBox 14"/>
              <p:cNvSpPr txBox="1">
                <a:spLocks noChangeArrowheads="1"/>
              </p:cNvSpPr>
              <p:nvPr/>
            </p:nvSpPr>
            <p:spPr bwMode="auto">
              <a:xfrm>
                <a:off x="2438447" y="2498265"/>
                <a:ext cx="4191000" cy="12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dirty="0" smtClean="0">
                    <a:solidFill>
                      <a:schemeClr val="tx1"/>
                    </a:solidFill>
                  </a:rPr>
                  <a:t>Forecaster weighting </a:t>
                </a:r>
                <a:br>
                  <a:rPr lang="en-US" dirty="0" smtClean="0">
                    <a:solidFill>
                      <a:schemeClr val="tx1"/>
                    </a:solidFill>
                  </a:rPr>
                </a:br>
                <a:r>
                  <a:rPr lang="en-US" dirty="0" smtClean="0">
                    <a:solidFill>
                      <a:schemeClr val="tx1"/>
                    </a:solidFill>
                  </a:rPr>
                  <a:t>of ensemble guidance</a:t>
                </a:r>
                <a:endParaRPr lang="en-US" dirty="0">
                  <a:solidFill>
                    <a:schemeClr val="tx1"/>
                  </a:solidFill>
                </a:endParaRPr>
              </a:p>
            </p:txBody>
          </p:sp>
        </p:grpSp>
        <p:grpSp>
          <p:nvGrpSpPr>
            <p:cNvPr id="21521" name="Group 22"/>
            <p:cNvGrpSpPr>
              <a:grpSpLocks/>
            </p:cNvGrpSpPr>
            <p:nvPr/>
          </p:nvGrpSpPr>
          <p:grpSpPr bwMode="auto">
            <a:xfrm>
              <a:off x="2819454" y="3428999"/>
              <a:ext cx="3581511" cy="1005840"/>
              <a:chOff x="2590854" y="3870209"/>
              <a:chExt cx="3581511" cy="1588136"/>
            </a:xfrm>
          </p:grpSpPr>
          <p:sp>
            <p:nvSpPr>
              <p:cNvPr id="20" name="Rectangle 19"/>
              <p:cNvSpPr/>
              <p:nvPr/>
            </p:nvSpPr>
            <p:spPr bwMode="auto">
              <a:xfrm>
                <a:off x="2590854" y="3870209"/>
                <a:ext cx="3581511" cy="1588136"/>
              </a:xfrm>
              <a:prstGeom prst="rect">
                <a:avLst/>
              </a:prstGeom>
              <a:solidFill>
                <a:schemeClr val="accent6">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noAutofit/>
              </a:bodyPr>
              <a:lstStyle/>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p:txBody>
          </p:sp>
          <p:sp>
            <p:nvSpPr>
              <p:cNvPr id="21531" name="TextBox 15"/>
              <p:cNvSpPr txBox="1">
                <a:spLocks noChangeArrowheads="1"/>
              </p:cNvSpPr>
              <p:nvPr/>
            </p:nvSpPr>
            <p:spPr bwMode="auto">
              <a:xfrm>
                <a:off x="2590854" y="3911049"/>
                <a:ext cx="3581511" cy="15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dirty="0" smtClean="0">
                    <a:solidFill>
                      <a:schemeClr val="tx1"/>
                    </a:solidFill>
                  </a:rPr>
                  <a:t>Automated grid generation</a:t>
                </a:r>
                <a:endParaRPr lang="en-US" dirty="0">
                  <a:solidFill>
                    <a:schemeClr val="tx1"/>
                  </a:solidFill>
                </a:endParaRPr>
              </a:p>
            </p:txBody>
          </p:sp>
        </p:grpSp>
        <p:grpSp>
          <p:nvGrpSpPr>
            <p:cNvPr id="21522" name="Group 28"/>
            <p:cNvGrpSpPr>
              <a:grpSpLocks/>
            </p:cNvGrpSpPr>
            <p:nvPr/>
          </p:nvGrpSpPr>
          <p:grpSpPr bwMode="auto">
            <a:xfrm>
              <a:off x="1066800" y="5685971"/>
              <a:ext cx="7162799" cy="1172029"/>
              <a:chOff x="1828800" y="5685971"/>
              <a:chExt cx="7162799" cy="1172029"/>
            </a:xfrm>
          </p:grpSpPr>
          <p:pic>
            <p:nvPicPr>
              <p:cNvPr id="21523" name="Picture 14" descr="tmin_conusF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5705669"/>
                <a:ext cx="1371600" cy="115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8" descr="pop_conusF1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5715000"/>
                <a:ext cx="1371600"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2" descr="wind_conusF1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5715000"/>
                <a:ext cx="14771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4" descr="cld_conusF1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5685971"/>
                <a:ext cx="1295400" cy="117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12" descr="wxnew_conusF138.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5699760"/>
                <a:ext cx="1676399"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 name="Freeform 37"/>
          <p:cNvSpPr/>
          <p:nvPr/>
        </p:nvSpPr>
        <p:spPr bwMode="auto">
          <a:xfrm>
            <a:off x="900113" y="4964113"/>
            <a:ext cx="7154862" cy="739775"/>
          </a:xfrm>
          <a:custGeom>
            <a:avLst/>
            <a:gdLst>
              <a:gd name="connsiteX0" fmla="*/ 2017485 w 7155543"/>
              <a:gd name="connsiteY0" fmla="*/ 0 h 740228"/>
              <a:gd name="connsiteX1" fmla="*/ 5080000 w 7155543"/>
              <a:gd name="connsiteY1" fmla="*/ 0 h 740228"/>
              <a:gd name="connsiteX2" fmla="*/ 7155543 w 7155543"/>
              <a:gd name="connsiteY2" fmla="*/ 740228 h 740228"/>
              <a:gd name="connsiteX3" fmla="*/ 0 w 7155543"/>
              <a:gd name="connsiteY3" fmla="*/ 740228 h 740228"/>
              <a:gd name="connsiteX4" fmla="*/ 2017485 w 7155543"/>
              <a:gd name="connsiteY4" fmla="*/ 0 h 74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543" h="740228">
                <a:moveTo>
                  <a:pt x="2017485" y="0"/>
                </a:moveTo>
                <a:lnTo>
                  <a:pt x="5080000" y="0"/>
                </a:lnTo>
                <a:lnTo>
                  <a:pt x="7155543" y="740228"/>
                </a:lnTo>
                <a:lnTo>
                  <a:pt x="0" y="740228"/>
                </a:lnTo>
                <a:lnTo>
                  <a:pt x="2017485" y="0"/>
                </a:lnTo>
                <a:close/>
              </a:path>
            </a:pathLst>
          </a:custGeom>
          <a:solidFill>
            <a:schemeClr val="bg1">
              <a:lumMod val="85000"/>
            </a:schemeClr>
          </a:solidFill>
          <a:ln w="38100" cap="flat" cmpd="sng" algn="ctr">
            <a:solidFill>
              <a:schemeClr val="accent2">
                <a:lumMod val="40000"/>
                <a:lumOff val="60000"/>
              </a:schemeClr>
            </a:solidFill>
            <a:prstDash val="solid"/>
            <a:round/>
            <a:headEnd type="none" w="med" len="med"/>
            <a:tailEnd type="none" w="med" len="med"/>
          </a:ln>
          <a:effectLst/>
        </p:spPr>
        <p:txBody>
          <a:bodyPr wrap="none">
            <a:spAutoFit/>
          </a:bodyPr>
          <a:lstStyle/>
          <a:p>
            <a:pPr algn="ctr">
              <a:defRPr/>
            </a:pPr>
            <a:endParaRPr lang="en-US" sz="1600" b="1">
              <a:solidFill>
                <a:srgbClr val="FFFFFF"/>
              </a:solidFill>
              <a:latin typeface="Arial" pitchFamily="34" charset="0"/>
            </a:endParaRPr>
          </a:p>
        </p:txBody>
      </p:sp>
      <p:sp>
        <p:nvSpPr>
          <p:cNvPr id="22536" name="TextBox 25"/>
          <p:cNvSpPr txBox="1">
            <a:spLocks noChangeArrowheads="1"/>
          </p:cNvSpPr>
          <p:nvPr/>
        </p:nvSpPr>
        <p:spPr bwMode="auto">
          <a:xfrm>
            <a:off x="76157" y="1828800"/>
            <a:ext cx="2209800" cy="4124206"/>
          </a:xfrm>
          <a:prstGeom prst="rect">
            <a:avLst/>
          </a:prstGeom>
          <a:noFill/>
          <a:ln w="9525">
            <a:noFill/>
            <a:miter lim="800000"/>
            <a:headEnd/>
            <a:tailEnd/>
          </a:ln>
        </p:spPr>
        <p:txBody>
          <a:bodyPr>
            <a:spAutoFit/>
          </a:bodyPr>
          <a:lstStyle/>
          <a:p>
            <a:pPr>
              <a:defRPr/>
            </a:pPr>
            <a:r>
              <a:rPr lang="en-US" b="1" dirty="0"/>
              <a:t>    </a:t>
            </a:r>
            <a:r>
              <a:rPr lang="en-US" b="1" u="sng" dirty="0"/>
              <a:t>PAST</a:t>
            </a:r>
          </a:p>
          <a:p>
            <a:pPr>
              <a:buFont typeface="Arial" pitchFamily="34" charset="0"/>
              <a:buChar char="•"/>
              <a:defRPr/>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Forecaster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in </a:t>
            </a:r>
            <a:r>
              <a:rPr lang="en-US" dirty="0">
                <a:effectLst>
                  <a:outerShdw blurRad="38100" dist="38100" dir="2700000" algn="tl">
                    <a:srgbClr val="000000">
                      <a:alpha val="43137"/>
                    </a:srgbClr>
                  </a:outerShdw>
                </a:effectLst>
              </a:rPr>
              <a:t>the loop</a:t>
            </a:r>
          </a:p>
          <a:p>
            <a:pPr>
              <a:buFont typeface="Arial" pitchFamily="34" charset="0"/>
              <a:buChar char="•"/>
              <a:defRPr/>
            </a:pPr>
            <a:endParaRPr lang="en-US" sz="1400" dirty="0">
              <a:effectLst>
                <a:outerShdw blurRad="38100" dist="38100" dir="2700000" algn="tl">
                  <a:srgbClr val="000000">
                    <a:alpha val="43137"/>
                  </a:srgbClr>
                </a:outerShdw>
              </a:effectLst>
            </a:endParaRPr>
          </a:p>
          <a:p>
            <a:pPr>
              <a:buFont typeface="Arial" pitchFamily="34" charset="0"/>
              <a:buChar char="•"/>
              <a:defRPr/>
            </a:pPr>
            <a:r>
              <a:rPr lang="en-US" dirty="0">
                <a:effectLst>
                  <a:outerShdw blurRad="38100" dist="38100" dir="2700000" algn="tl">
                    <a:srgbClr val="000000">
                      <a:alpha val="43137"/>
                    </a:srgbClr>
                  </a:outerShdw>
                </a:effectLst>
              </a:rPr>
              <a:t> Subjective </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model of </a:t>
            </a:r>
            <a:r>
              <a:rPr lang="en-US" dirty="0" smtClean="0">
                <a:effectLst>
                  <a:outerShdw blurRad="38100" dist="38100" dir="2700000" algn="tl">
                    <a:srgbClr val="000000">
                      <a:alpha val="43137"/>
                    </a:srgbClr>
                  </a:outerShdw>
                </a:effectLst>
              </a:rPr>
              <a:t>the day</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endParaRPr lang="en-US" sz="1400" dirty="0">
              <a:effectLst>
                <a:outerShdw blurRad="38100" dist="38100" dir="2700000" algn="tl">
                  <a:srgbClr val="000000">
                    <a:alpha val="43137"/>
                  </a:srgbClr>
                </a:outerShdw>
              </a:effectLst>
            </a:endParaRPr>
          </a:p>
          <a:p>
            <a:pPr>
              <a:buFont typeface="Arial" pitchFamily="34" charset="0"/>
              <a:buChar char="•"/>
              <a:defRPr/>
            </a:pPr>
            <a:r>
              <a:rPr lang="en-US" dirty="0">
                <a:effectLst>
                  <a:outerShdw blurRad="38100" dist="38100" dir="2700000" algn="tl">
                    <a:srgbClr val="000000">
                      <a:alpha val="43137"/>
                    </a:srgbClr>
                  </a:outerShdw>
                </a:effectLst>
              </a:rPr>
              <a:t> Manual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product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generation</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a:p>
            <a:pPr>
              <a:buFont typeface="Arial" pitchFamily="34" charset="0"/>
              <a:buChar char="•"/>
              <a:defRPr/>
            </a:pP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Extensive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manual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edits</a:t>
            </a:r>
            <a:endParaRPr lang="en-US" dirty="0">
              <a:effectLst>
                <a:outerShdw blurRad="38100" dist="38100" dir="2700000" algn="tl">
                  <a:srgbClr val="000000">
                    <a:alpha val="43137"/>
                  </a:srgbClr>
                </a:outerShdw>
              </a:effectLst>
            </a:endParaRPr>
          </a:p>
          <a:p>
            <a:pPr>
              <a:defRPr/>
            </a:pPr>
            <a:endParaRPr lang="en-US" dirty="0">
              <a:solidFill>
                <a:srgbClr val="FFFFFF"/>
              </a:solidFill>
              <a:effectLst>
                <a:outerShdw blurRad="38100" dist="38100" dir="2700000" algn="tl">
                  <a:srgbClr val="000000">
                    <a:alpha val="43137"/>
                  </a:srgbClr>
                </a:outerShdw>
              </a:effectLst>
            </a:endParaRPr>
          </a:p>
        </p:txBody>
      </p:sp>
      <p:sp>
        <p:nvSpPr>
          <p:cNvPr id="22537" name="TextBox 26"/>
          <p:cNvSpPr txBox="1">
            <a:spLocks noChangeArrowheads="1"/>
          </p:cNvSpPr>
          <p:nvPr/>
        </p:nvSpPr>
        <p:spPr bwMode="auto">
          <a:xfrm>
            <a:off x="6096000" y="1828800"/>
            <a:ext cx="3048000" cy="4062651"/>
          </a:xfrm>
          <a:prstGeom prst="rect">
            <a:avLst/>
          </a:prstGeom>
          <a:noFill/>
          <a:ln w="9525">
            <a:noFill/>
            <a:miter lim="800000"/>
            <a:headEnd/>
            <a:tailEnd/>
          </a:ln>
        </p:spPr>
        <p:txBody>
          <a:bodyPr wrap="square">
            <a:spAutoFit/>
          </a:bodyPr>
          <a:lstStyle/>
          <a:p>
            <a:pPr algn="r">
              <a:defRPr/>
            </a:pPr>
            <a:r>
              <a:rPr lang="en-US" b="1" dirty="0"/>
              <a:t>    </a:t>
            </a:r>
            <a:r>
              <a:rPr lang="en-US" b="1" u="sng" dirty="0"/>
              <a:t>TARGET</a:t>
            </a:r>
          </a:p>
          <a:p>
            <a:pPr algn="r">
              <a:buFont typeface="Arial" pitchFamily="34" charset="0"/>
              <a:buChar char="•"/>
              <a:defRPr/>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Forecaster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over </a:t>
            </a:r>
            <a:r>
              <a:rPr lang="en-US" dirty="0">
                <a:effectLst>
                  <a:outerShdw blurRad="38100" dist="38100" dir="2700000" algn="tl">
                    <a:srgbClr val="000000">
                      <a:alpha val="43137"/>
                    </a:srgbClr>
                  </a:outerShdw>
                </a:effectLst>
              </a:rPr>
              <a:t>the loop</a:t>
            </a:r>
          </a:p>
          <a:p>
            <a:pPr algn="r">
              <a:buFont typeface="Arial" pitchFamily="34" charset="0"/>
              <a:buChar char="•"/>
              <a:defRPr/>
            </a:pPr>
            <a:endParaRPr lang="en-US" sz="1400" dirty="0">
              <a:effectLst>
                <a:outerShdw blurRad="38100" dist="38100" dir="2700000" algn="tl">
                  <a:srgbClr val="000000">
                    <a:alpha val="43137"/>
                  </a:srgbClr>
                </a:outerShdw>
              </a:effectLst>
            </a:endParaRPr>
          </a:p>
          <a:p>
            <a:pPr algn="r">
              <a:buFont typeface="Arial" pitchFamily="34" charset="0"/>
              <a:buChar char="•"/>
              <a:defRPr/>
            </a:pPr>
            <a:r>
              <a:rPr lang="en-US" dirty="0">
                <a:effectLst>
                  <a:outerShdw blurRad="38100" dist="38100" dir="2700000" algn="tl">
                    <a:srgbClr val="000000">
                      <a:alpha val="43137"/>
                    </a:srgbClr>
                  </a:outerShdw>
                </a:effectLst>
              </a:rPr>
              <a:t> Subjective </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most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likely outcome”</a:t>
            </a:r>
          </a:p>
          <a:p>
            <a:pPr algn="r">
              <a:buFont typeface="Arial" pitchFamily="34" charset="0"/>
              <a:buChar char="•"/>
              <a:defRPr/>
            </a:pPr>
            <a:endParaRPr lang="en-US" sz="1400" dirty="0"/>
          </a:p>
          <a:p>
            <a:pPr algn="r">
              <a:buFont typeface="Arial" pitchFamily="34" charset="0"/>
              <a:buChar char="•"/>
              <a:defRPr/>
            </a:pPr>
            <a:r>
              <a:rPr lang="en-US" dirty="0">
                <a:effectLst>
                  <a:outerShdw blurRad="38100" dist="38100" dir="2700000" algn="tl">
                    <a:srgbClr val="000000">
                      <a:alpha val="43137"/>
                    </a:srgbClr>
                  </a:outerShdw>
                </a:effectLst>
              </a:rPr>
              <a:t> Automated  </a:t>
            </a:r>
            <a:r>
              <a:rPr lang="en-US" dirty="0" smtClean="0">
                <a:effectLst>
                  <a:outerShdw blurRad="38100" dist="38100" dir="2700000" algn="tl">
                    <a:srgbClr val="000000">
                      <a:alpha val="43137"/>
                    </a:srgbClr>
                  </a:outerShdw>
                </a:effectLst>
              </a:rPr>
              <a:t>grid </a:t>
            </a:r>
            <a:r>
              <a:rPr lang="en-US" dirty="0">
                <a:effectLst>
                  <a:outerShdw blurRad="38100" dist="38100" dir="2700000" algn="tl">
                    <a:srgbClr val="000000">
                      <a:alpha val="43137"/>
                    </a:srgbClr>
                  </a:outerShdw>
                </a:effectLst>
              </a:rPr>
              <a:t>generation</a:t>
            </a:r>
            <a:br>
              <a:rPr lang="en-US" dirty="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(spatial </a:t>
            </a:r>
            <a:r>
              <a:rPr lang="en-US" dirty="0">
                <a:effectLst>
                  <a:outerShdw blurRad="38100" dist="38100" dir="2700000" algn="tl">
                    <a:srgbClr val="000000">
                      <a:alpha val="43137"/>
                    </a:srgbClr>
                  </a:outerShdw>
                </a:effectLst>
              </a:rPr>
              <a:t>consistency)</a:t>
            </a:r>
          </a:p>
          <a:p>
            <a:pPr algn="r">
              <a:buFont typeface="Arial" pitchFamily="34" charset="0"/>
              <a:buChar char="•"/>
              <a:defRPr/>
            </a:pPr>
            <a:endParaRPr lang="en-US" sz="1400" dirty="0">
              <a:effectLst>
                <a:outerShdw blurRad="38100" dist="38100" dir="2700000" algn="tl">
                  <a:srgbClr val="000000">
                    <a:alpha val="43137"/>
                  </a:srgbClr>
                </a:outerShdw>
              </a:effectLst>
            </a:endParaRPr>
          </a:p>
          <a:p>
            <a:pPr algn="r">
              <a:buFont typeface="Arial" pitchFamily="34" charset="0"/>
              <a:buChar char="•"/>
              <a:defRPr/>
            </a:pPr>
            <a:r>
              <a:rPr lang="en-US" dirty="0">
                <a:effectLst>
                  <a:outerShdw blurRad="38100" dist="38100" dir="2700000" algn="tl">
                    <a:srgbClr val="000000">
                      <a:alpha val="43137"/>
                    </a:srgbClr>
                  </a:outerShdw>
                </a:effectLst>
              </a:rPr>
              <a:t> Limited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manual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edits</a:t>
            </a:r>
            <a:endParaRPr lang="en-US" dirty="0">
              <a:effectLst>
                <a:outerShdw blurRad="38100" dist="38100" dir="2700000" algn="tl">
                  <a:srgbClr val="000000">
                    <a:alpha val="43137"/>
                  </a:srgbClr>
                </a:outerShdw>
              </a:effectLst>
            </a:endParaRPr>
          </a:p>
          <a:p>
            <a:pPr>
              <a:buFont typeface="Arial" pitchFamily="34" charset="0"/>
              <a:buChar char="•"/>
              <a:defRPr/>
            </a:pPr>
            <a:endParaRPr lang="en-US" dirty="0">
              <a:solidFill>
                <a:srgbClr val="FFFFFF"/>
              </a:solidFill>
            </a:endParaRPr>
          </a:p>
          <a:p>
            <a:pPr>
              <a:defRPr/>
            </a:pPr>
            <a:endParaRPr lang="en-US" dirty="0">
              <a:solidFill>
                <a:srgbClr val="FFFFFF"/>
              </a:solidFill>
            </a:endParaRPr>
          </a:p>
        </p:txBody>
      </p:sp>
      <p:sp>
        <p:nvSpPr>
          <p:cNvPr id="28" name="TextBox 15"/>
          <p:cNvSpPr txBox="1">
            <a:spLocks noChangeArrowheads="1"/>
          </p:cNvSpPr>
          <p:nvPr/>
        </p:nvSpPr>
        <p:spPr bwMode="auto">
          <a:xfrm>
            <a:off x="2819400" y="4517837"/>
            <a:ext cx="3200400" cy="954107"/>
          </a:xfrm>
          <a:prstGeom prst="rect">
            <a:avLst/>
          </a:prstGeom>
          <a:solidFill>
            <a:schemeClr val="accent6">
              <a:lumMod val="40000"/>
              <a:lumOff val="60000"/>
            </a:schemeClr>
          </a:solidFill>
          <a:ln w="9525">
            <a:noFill/>
            <a:miter lim="800000"/>
            <a:headEnd/>
            <a:tailEnd/>
          </a:ln>
          <a:effectLst>
            <a:innerShdw blurRad="114300">
              <a:prstClr val="black"/>
            </a:innerShdw>
          </a:effectLst>
        </p:spPr>
        <p:txBody>
          <a:bodyPr>
            <a:spAutoFit/>
          </a:bodyPr>
          <a:lstStyle/>
          <a:p>
            <a:pPr algn="ctr">
              <a:defRPr/>
            </a:pPr>
            <a:r>
              <a:rPr lang="en-US" sz="2800" dirty="0"/>
              <a:t>Forecaster adjustment of grids</a:t>
            </a:r>
          </a:p>
        </p:txBody>
      </p:sp>
      <p:pic>
        <p:nvPicPr>
          <p:cNvPr id="27" name="Picture 7" descr="Noaa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nw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66535FF-C964-4AD0-B40C-FE542887D9C4}" type="slidenum">
              <a:rPr lang="en-US" smtClean="0"/>
              <a:pPr/>
              <a:t>4</a:t>
            </a:fld>
            <a:endParaRPr lang="en-US"/>
          </a:p>
        </p:txBody>
      </p:sp>
    </p:spTree>
    <p:extLst>
      <p:ext uri="{BB962C8B-B14F-4D97-AF65-F5344CB8AC3E}">
        <p14:creationId xmlns:p14="http://schemas.microsoft.com/office/powerpoint/2010/main" val="31732571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hpc.ncep.noaa.gov/qpf/p120i00.gi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9050" y="0"/>
            <a:ext cx="91521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smtClean="0"/>
              <a:t>QPF</a:t>
            </a:r>
            <a:endParaRPr lang="en-US" b="1"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66535FF-C964-4AD0-B40C-FE542887D9C4}" type="slidenum">
              <a:rPr lang="en-US" smtClean="0"/>
              <a:pPr/>
              <a:t>5</a:t>
            </a:fld>
            <a:endParaRPr lang="en-US"/>
          </a:p>
        </p:txBody>
      </p:sp>
    </p:spTree>
    <p:extLst>
      <p:ext uri="{BB962C8B-B14F-4D97-AF65-F5344CB8AC3E}">
        <p14:creationId xmlns:p14="http://schemas.microsoft.com/office/powerpoint/2010/main" val="1655441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22530" name="Picture 2" descr="http://www2.hpc.ncep.noaa.gov/annualhpc/qpf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72" y="1066800"/>
            <a:ext cx="8339328" cy="5705856"/>
          </a:xfrm>
          <a:prstGeom prst="rect">
            <a:avLst/>
          </a:prstGeom>
          <a:noFill/>
          <a:extLst>
            <a:ext uri="{909E8E84-426E-40DD-AFC4-6F175D3DCCD1}">
              <a14:hiddenFill xmlns:a14="http://schemas.microsoft.com/office/drawing/2010/main">
                <a:solidFill>
                  <a:srgbClr val="FFFFFF"/>
                </a:solidFill>
              </a14:hiddenFill>
            </a:ext>
          </a:extLst>
        </p:spPr>
      </p:pic>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Long-Term Verification</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grpSp>
        <p:nvGrpSpPr>
          <p:cNvPr id="8" name="Group 7"/>
          <p:cNvGrpSpPr/>
          <p:nvPr/>
        </p:nvGrpSpPr>
        <p:grpSpPr>
          <a:xfrm>
            <a:off x="3355304" y="2526268"/>
            <a:ext cx="4493296" cy="369332"/>
            <a:chOff x="3202904" y="2406134"/>
            <a:chExt cx="4493296" cy="369332"/>
          </a:xfrm>
        </p:grpSpPr>
        <p:cxnSp>
          <p:nvCxnSpPr>
            <p:cNvPr id="3" name="Straight Connector 2"/>
            <p:cNvCxnSpPr/>
            <p:nvPr/>
          </p:nvCxnSpPr>
          <p:spPr>
            <a:xfrm>
              <a:off x="5410200" y="2590800"/>
              <a:ext cx="22860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02904" y="2406134"/>
              <a:ext cx="2435896" cy="369332"/>
            </a:xfrm>
            <a:prstGeom prst="rect">
              <a:avLst/>
            </a:prstGeom>
            <a:noFill/>
          </p:spPr>
          <p:txBody>
            <a:bodyPr wrap="square" rtlCol="0">
              <a:spAutoFit/>
            </a:bodyPr>
            <a:lstStyle/>
            <a:p>
              <a:r>
                <a:rPr lang="en-US" b="1" dirty="0" smtClean="0">
                  <a:solidFill>
                    <a:srgbClr val="FF0000"/>
                  </a:solidFill>
                </a:rPr>
                <a:t>2012 GPRA Goal: 0.31</a:t>
              </a:r>
              <a:endParaRPr lang="en-US" b="1" dirty="0">
                <a:solidFill>
                  <a:srgbClr val="FF0000"/>
                </a:solidFill>
              </a:endParaRPr>
            </a:p>
          </p:txBody>
        </p:sp>
      </p:grpSp>
      <p:sp>
        <p:nvSpPr>
          <p:cNvPr id="17" name="Line 4"/>
          <p:cNvSpPr>
            <a:spLocks noChangeShapeType="1"/>
          </p:cNvSpPr>
          <p:nvPr/>
        </p:nvSpPr>
        <p:spPr bwMode="auto">
          <a:xfrm>
            <a:off x="914400" y="11430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4462"/>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8262"/>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p:nvSpPr>
        <p:spPr>
          <a:xfrm>
            <a:off x="6553200"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6</a:t>
            </a:fld>
            <a:endParaRPr lang="en-US" sz="1200" dirty="0">
              <a:solidFill>
                <a:schemeClr val="bg1">
                  <a:lumMod val="75000"/>
                </a:schemeClr>
              </a:solidFill>
            </a:endParaRPr>
          </a:p>
        </p:txBody>
      </p:sp>
    </p:spTree>
    <p:extLst>
      <p:ext uri="{BB962C8B-B14F-4D97-AF65-F5344CB8AC3E}">
        <p14:creationId xmlns:p14="http://schemas.microsoft.com/office/powerpoint/2010/main" val="391819779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266824" y="27604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2012 HPC Verification</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06" name="Shape 306"/>
          <p:cNvSpPr txBox="1">
            <a:spLocks noGrp="1"/>
          </p:cNvSpPr>
          <p:nvPr>
            <p:ph type="body" idx="1"/>
          </p:nvPr>
        </p:nvSpPr>
        <p:spPr>
          <a:xfrm>
            <a:off x="0" y="1521838"/>
            <a:ext cx="4038600" cy="4955162"/>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sz="2400" b="0" i="0" u="none" strike="noStrike" cap="none" baseline="0" dirty="0" smtClean="0">
                <a:solidFill>
                  <a:schemeClr val="dk1"/>
                </a:solidFill>
                <a:sym typeface="Times New Roman"/>
              </a:rPr>
              <a:t>Achieved 2012 </a:t>
            </a:r>
            <a:r>
              <a:rPr lang="en-US" sz="2400" b="0" i="0" u="none" strike="noStrike" cap="none" dirty="0" smtClean="0">
                <a:solidFill>
                  <a:schemeClr val="dk1"/>
                </a:solidFill>
                <a:sym typeface="Times New Roman"/>
              </a:rPr>
              <a:t>GPRA goal </a:t>
            </a:r>
          </a:p>
          <a:p>
            <a:pPr marL="342900" marR="0" lvl="0" indent="-342900" algn="l" rtl="0">
              <a:spcBef>
                <a:spcPts val="640"/>
              </a:spcBef>
              <a:spcAft>
                <a:spcPts val="0"/>
              </a:spcAft>
              <a:buClr>
                <a:schemeClr val="dk1"/>
              </a:buClr>
              <a:buSzPct val="98958"/>
              <a:buFont typeface="Arial"/>
              <a:buChar char="•"/>
            </a:pPr>
            <a:r>
              <a:rPr lang="en-US" sz="2400" dirty="0" smtClean="0"/>
              <a:t>HPC’s internal bias-corrected ensemble (ENSBC) technique performs well at Day 1. </a:t>
            </a:r>
          </a:p>
          <a:p>
            <a:pPr marL="342900" marR="0" lvl="0" indent="-342900" algn="l" rtl="0">
              <a:spcBef>
                <a:spcPts val="640"/>
              </a:spcBef>
              <a:spcAft>
                <a:spcPts val="0"/>
              </a:spcAft>
              <a:buClr>
                <a:schemeClr val="dk1"/>
              </a:buClr>
              <a:buSzPct val="98958"/>
              <a:buFont typeface="Arial"/>
              <a:buChar char="•"/>
            </a:pPr>
            <a:r>
              <a:rPr lang="en-US" sz="2400" dirty="0" smtClean="0"/>
              <a:t>In general, ECMWF&gt;GFS&gt;NAM</a:t>
            </a:r>
          </a:p>
          <a:p>
            <a:pPr marL="342900" marR="0" lvl="0" indent="-342900" algn="l" rtl="0">
              <a:spcBef>
                <a:spcPts val="640"/>
              </a:spcBef>
              <a:spcAft>
                <a:spcPts val="0"/>
              </a:spcAft>
              <a:buClr>
                <a:schemeClr val="dk1"/>
              </a:buClr>
              <a:buSzPct val="98958"/>
              <a:buFont typeface="Arial"/>
              <a:buChar char="•"/>
            </a:pPr>
            <a:r>
              <a:rPr lang="en-US" sz="2400" dirty="0" smtClean="0"/>
              <a:t>Cool season skill (Q1 - Q2) is notably better than the warm season skill (Q3 – Q4)</a:t>
            </a:r>
          </a:p>
          <a:p>
            <a:pPr marL="342900" marR="0" lvl="0" indent="-342900" algn="l" rtl="0">
              <a:spcBef>
                <a:spcPts val="640"/>
              </a:spcBef>
              <a:spcAft>
                <a:spcPts val="0"/>
              </a:spcAft>
              <a:buClr>
                <a:schemeClr val="dk1"/>
              </a:buClr>
              <a:buSzPct val="98958"/>
              <a:buFont typeface="Arial"/>
              <a:buChar char="•"/>
            </a:pPr>
            <a:endParaRPr lang="en-US" sz="3200" b="0" i="0" u="none" strike="noStrike" cap="none" baseline="0" dirty="0">
              <a:solidFill>
                <a:schemeClr val="dk1"/>
              </a:solidFill>
              <a:latin typeface="Times New Roman"/>
              <a:ea typeface="Times New Roman"/>
              <a:cs typeface="Times New Roman"/>
              <a:sym typeface="Times New Roman"/>
            </a:endParaRPr>
          </a:p>
        </p:txBody>
      </p:sp>
      <p:sp>
        <p:nvSpPr>
          <p:cNvPr id="21" name="Line 4"/>
          <p:cNvSpPr>
            <a:spLocks noChangeShapeType="1"/>
          </p:cNvSpPr>
          <p:nvPr/>
        </p:nvSpPr>
        <p:spPr bwMode="auto">
          <a:xfrm>
            <a:off x="914400" y="11430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886200" y="1326548"/>
            <a:ext cx="4267200" cy="4921852"/>
            <a:chOff x="2781574" y="-135768"/>
            <a:chExt cx="5887282" cy="6726841"/>
          </a:xfrm>
        </p:grpSpPr>
        <p:pic>
          <p:nvPicPr>
            <p:cNvPr id="10" name="Picture 2" descr="C:\Documents and Settings\wallace.hogsett\Desktop\2012PSR\qpf threat.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574" y="-135768"/>
              <a:ext cx="5887282" cy="672684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662982" y="2691581"/>
              <a:ext cx="2706613" cy="462713"/>
              <a:chOff x="5132084" y="2125915"/>
              <a:chExt cx="2706613" cy="462713"/>
            </a:xfrm>
          </p:grpSpPr>
          <p:cxnSp>
            <p:nvCxnSpPr>
              <p:cNvPr id="13" name="Straight Connector 12"/>
              <p:cNvCxnSpPr/>
              <p:nvPr/>
            </p:nvCxnSpPr>
            <p:spPr>
              <a:xfrm>
                <a:off x="7191789" y="2363679"/>
                <a:ext cx="64690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32084" y="2125915"/>
                <a:ext cx="2172233" cy="462713"/>
              </a:xfrm>
              <a:prstGeom prst="rect">
                <a:avLst/>
              </a:prstGeom>
              <a:noFill/>
            </p:spPr>
            <p:txBody>
              <a:bodyPr wrap="none" rtlCol="0">
                <a:spAutoFit/>
              </a:bodyPr>
              <a:lstStyle/>
              <a:p>
                <a:r>
                  <a:rPr lang="en-US" sz="1600" b="1" dirty="0" smtClean="0">
                    <a:solidFill>
                      <a:srgbClr val="FF0000"/>
                    </a:solidFill>
                  </a:rPr>
                  <a:t>GPRA Goal: 0.31</a:t>
                </a:r>
                <a:endParaRPr lang="en-US" sz="1600" b="1" dirty="0">
                  <a:solidFill>
                    <a:srgbClr val="FF0000"/>
                  </a:solidFill>
                </a:endParaRPr>
              </a:p>
            </p:txBody>
          </p:sp>
        </p:grpSp>
      </p:grpSp>
      <p:grpSp>
        <p:nvGrpSpPr>
          <p:cNvPr id="4" name="Group 3"/>
          <p:cNvGrpSpPr/>
          <p:nvPr/>
        </p:nvGrpSpPr>
        <p:grpSpPr>
          <a:xfrm>
            <a:off x="7924800" y="2590800"/>
            <a:ext cx="1157633" cy="3367088"/>
            <a:chOff x="8077200" y="2590800"/>
            <a:chExt cx="1157633" cy="3367088"/>
          </a:xfrm>
        </p:grpSpPr>
        <p:pic>
          <p:nvPicPr>
            <p:cNvPr id="3074" name="Picture 2" descr="C:\Documents and Settings\wallace.hogsett\Desktop\2012PSR\d1qpfbias.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1710"/>
            <a:stretch/>
          </p:blipFill>
          <p:spPr bwMode="auto">
            <a:xfrm>
              <a:off x="8077200" y="3048000"/>
              <a:ext cx="1157633" cy="2909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53400" y="2590800"/>
              <a:ext cx="1052532" cy="369332"/>
            </a:xfrm>
            <a:prstGeom prst="rect">
              <a:avLst/>
            </a:prstGeom>
            <a:noFill/>
          </p:spPr>
          <p:txBody>
            <a:bodyPr wrap="none" rtlCol="0">
              <a:spAutoFit/>
            </a:bodyPr>
            <a:lstStyle/>
            <a:p>
              <a:r>
                <a:rPr lang="en-US" b="1" u="sng" dirty="0" err="1" smtClean="0"/>
                <a:t>Freq</a:t>
              </a:r>
              <a:r>
                <a:rPr lang="en-US" b="1" u="sng" dirty="0" smtClean="0"/>
                <a:t> Bias</a:t>
              </a:r>
              <a:endParaRPr lang="en-US" b="1" u="sng" dirty="0"/>
            </a:p>
          </p:txBody>
        </p:sp>
      </p:grpSp>
      <p:pic>
        <p:nvPicPr>
          <p:cNvPr id="20" name="Picture 11" descr="nw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7</a:t>
            </a:fld>
            <a:endParaRPr lang="en-US" sz="1200" dirty="0">
              <a:solidFill>
                <a:schemeClr val="bg1">
                  <a:lumMod val="75000"/>
                </a:schemeClr>
              </a:solidFill>
            </a:endParaRPr>
          </a:p>
        </p:txBody>
      </p:sp>
    </p:spTree>
    <p:extLst>
      <p:ext uri="{BB962C8B-B14F-4D97-AF65-F5344CB8AC3E}">
        <p14:creationId xmlns:p14="http://schemas.microsoft.com/office/powerpoint/2010/main" val="201061902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9195" y="1139825"/>
            <a:ext cx="5608174" cy="563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 name="Shape 305"/>
          <p:cNvSpPr txBox="1"/>
          <p:nvPr/>
        </p:nvSpPr>
        <p:spPr>
          <a:xfrm>
            <a:off x="188913" y="6428641"/>
            <a:ext cx="1904999" cy="276959"/>
          </a:xfrm>
          <a:prstGeom prst="rect">
            <a:avLst/>
          </a:prstGeom>
          <a:noFill/>
          <a:ln>
            <a:noFill/>
          </a:ln>
        </p:spPr>
        <p:txBody>
          <a:bodyPr lIns="91425" tIns="45700" rIns="91425" bIns="45700" anchor="t" anchorCtr="0">
            <a:spAutoFit/>
          </a:bodyPr>
          <a:lstStyle/>
          <a:p>
            <a:pPr marL="0" marR="0" lvl="0" indent="0" rtl="0">
              <a:buClr>
                <a:schemeClr val="dk1"/>
              </a:buClr>
              <a:buSzPct val="25000"/>
              <a:buFont typeface="Times New Roman"/>
              <a:buNone/>
            </a:pPr>
            <a:r>
              <a:rPr lang="en-US" sz="1200" b="0" i="0" u="none" strike="noStrike" cap="none" baseline="0" dirty="0" smtClean="0">
                <a:solidFill>
                  <a:schemeClr val="bg1">
                    <a:lumMod val="75000"/>
                  </a:schemeClr>
                </a:solidFill>
                <a:latin typeface="Times New Roman"/>
                <a:ea typeface="Times New Roman"/>
                <a:cs typeface="Times New Roman"/>
                <a:sym typeface="Times New Roman"/>
              </a:rPr>
              <a:t>9</a:t>
            </a:r>
            <a:endParaRPr lang="en-US" sz="1200" b="0" i="0" u="none" strike="noStrike" cap="none" baseline="0" dirty="0">
              <a:solidFill>
                <a:schemeClr val="bg1">
                  <a:lumMod val="75000"/>
                </a:schemeClr>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Day 1: Percent Improvement</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2" name="Shape 306"/>
          <p:cNvSpPr txBox="1">
            <a:spLocks/>
          </p:cNvSpPr>
          <p:nvPr/>
        </p:nvSpPr>
        <p:spPr>
          <a:xfrm>
            <a:off x="76200" y="1392236"/>
            <a:ext cx="3652995" cy="3200836"/>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2400" dirty="0" smtClean="0"/>
              <a:t>HPC adds value to the NAM, GFS, and ECMWF</a:t>
            </a:r>
          </a:p>
          <a:p>
            <a:pPr indent="-342900">
              <a:buSzPct val="98958"/>
            </a:pPr>
            <a:r>
              <a:rPr lang="en-US" sz="2400" dirty="0" smtClean="0"/>
              <a:t>More value is added during the more difficult warm season</a:t>
            </a:r>
          </a:p>
          <a:p>
            <a:pPr indent="-342900">
              <a:buSzPct val="98958"/>
            </a:pPr>
            <a:r>
              <a:rPr lang="en-US" sz="2400" dirty="0" smtClean="0"/>
              <a:t>ENSBC is based on EMC guidance suite</a:t>
            </a:r>
          </a:p>
        </p:txBody>
      </p:sp>
      <p:sp>
        <p:nvSpPr>
          <p:cNvPr id="13"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4" name="Picture 7"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nw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27124" y="1656833"/>
            <a:ext cx="1107996" cy="461665"/>
          </a:xfrm>
          <a:prstGeom prst="rect">
            <a:avLst/>
          </a:prstGeom>
          <a:noFill/>
        </p:spPr>
        <p:txBody>
          <a:bodyPr wrap="none" rtlCol="0">
            <a:spAutoFit/>
          </a:bodyPr>
          <a:lstStyle/>
          <a:p>
            <a:r>
              <a:rPr lang="en-US" sz="2400" b="1" dirty="0" smtClean="0"/>
              <a:t>FY2012</a:t>
            </a:r>
            <a:endParaRPr lang="en-US" sz="2400" b="1" dirty="0"/>
          </a:p>
        </p:txBody>
      </p:sp>
    </p:spTree>
    <p:extLst>
      <p:ext uri="{BB962C8B-B14F-4D97-AF65-F5344CB8AC3E}">
        <p14:creationId xmlns:p14="http://schemas.microsoft.com/office/powerpoint/2010/main" val="47910351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228600" y="1230312"/>
            <a:ext cx="8686800" cy="4124166"/>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sz="3200" b="0" i="0" u="none" strike="noStrike" cap="none" baseline="0" dirty="0" err="1" smtClean="0">
                <a:solidFill>
                  <a:schemeClr val="dk1"/>
                </a:solidFill>
                <a:latin typeface="Times New Roman"/>
                <a:ea typeface="Times New Roman"/>
                <a:cs typeface="Times New Roman"/>
                <a:sym typeface="Times New Roman"/>
              </a:rPr>
              <a:t>Landfalling</a:t>
            </a:r>
            <a:r>
              <a:rPr lang="en-US" sz="3200" b="0" i="0" u="none" strike="noStrike" cap="none" baseline="0" dirty="0" smtClean="0">
                <a:solidFill>
                  <a:schemeClr val="dk1"/>
                </a:solidFill>
                <a:latin typeface="Times New Roman"/>
                <a:ea typeface="Times New Roman"/>
                <a:cs typeface="Times New Roman"/>
                <a:sym typeface="Times New Roman"/>
              </a:rPr>
              <a:t> “TCs” presented two of the</a:t>
            </a:r>
            <a:r>
              <a:rPr lang="en-US" sz="3200" b="0" i="0" u="none" strike="noStrike" cap="none" dirty="0" smtClean="0">
                <a:solidFill>
                  <a:schemeClr val="dk1"/>
                </a:solidFill>
                <a:latin typeface="Times New Roman"/>
                <a:ea typeface="Times New Roman"/>
                <a:cs typeface="Times New Roman"/>
                <a:sym typeface="Times New Roman"/>
              </a:rPr>
              <a:t> most visible QPF hazards </a:t>
            </a:r>
            <a:r>
              <a:rPr lang="en-US" dirty="0" smtClean="0"/>
              <a:t>of</a:t>
            </a:r>
            <a:r>
              <a:rPr lang="en-US" sz="3200" b="0" i="0" u="none" strike="noStrike" cap="none" dirty="0" smtClean="0">
                <a:solidFill>
                  <a:schemeClr val="dk1"/>
                </a:solidFill>
                <a:latin typeface="Times New Roman"/>
                <a:ea typeface="Times New Roman"/>
                <a:cs typeface="Times New Roman"/>
                <a:sym typeface="Times New Roman"/>
              </a:rPr>
              <a:t> 2012.</a:t>
            </a:r>
          </a:p>
          <a:p>
            <a:pPr lvl="1" indent="-342900">
              <a:spcBef>
                <a:spcPts val="640"/>
              </a:spcBef>
              <a:buSzPct val="98958"/>
            </a:pPr>
            <a:r>
              <a:rPr lang="en-US" dirty="0"/>
              <a:t>Sandy</a:t>
            </a:r>
          </a:p>
          <a:p>
            <a:pPr lvl="1" indent="-342900">
              <a:spcBef>
                <a:spcPts val="640"/>
              </a:spcBef>
              <a:buSzPct val="98958"/>
            </a:pPr>
            <a:r>
              <a:rPr lang="en-US" dirty="0" smtClean="0"/>
              <a:t>Isaac</a:t>
            </a:r>
          </a:p>
          <a:p>
            <a:pPr marL="342900" marR="0" lvl="0" indent="-342900" algn="l" rtl="0">
              <a:spcBef>
                <a:spcPts val="640"/>
              </a:spcBef>
              <a:spcAft>
                <a:spcPts val="0"/>
              </a:spcAft>
              <a:buClr>
                <a:schemeClr val="dk1"/>
              </a:buClr>
              <a:buSzPct val="98958"/>
              <a:buFont typeface="Arial"/>
              <a:buChar char="•"/>
            </a:pPr>
            <a:r>
              <a:rPr lang="en-US" dirty="0" smtClean="0"/>
              <a:t>HPC contributions: </a:t>
            </a:r>
          </a:p>
          <a:p>
            <a:pPr lvl="1" indent="-342900">
              <a:spcBef>
                <a:spcPts val="640"/>
              </a:spcBef>
              <a:buSzPct val="98958"/>
            </a:pPr>
            <a:r>
              <a:rPr lang="en-US" dirty="0" smtClean="0"/>
              <a:t>Skillful and value-added QPFs</a:t>
            </a:r>
          </a:p>
          <a:p>
            <a:pPr lvl="1" indent="-342900">
              <a:spcBef>
                <a:spcPts val="640"/>
              </a:spcBef>
              <a:buSzPct val="98958"/>
            </a:pPr>
            <a:r>
              <a:rPr lang="en-US" b="0" i="0" u="none" strike="noStrike" cap="none" dirty="0" smtClean="0">
                <a:solidFill>
                  <a:schemeClr val="dk1"/>
                </a:solidFill>
                <a:sym typeface="Times New Roman"/>
              </a:rPr>
              <a:t>Decision Support Services (DSS)</a:t>
            </a:r>
          </a:p>
          <a:p>
            <a:pPr lvl="2" indent="-342900">
              <a:spcBef>
                <a:spcPts val="640"/>
              </a:spcBef>
              <a:buSzPct val="98958"/>
            </a:pPr>
            <a:r>
              <a:rPr lang="en-US" dirty="0" smtClean="0"/>
              <a:t>Media, NOAA coordination</a:t>
            </a:r>
            <a:endParaRPr lang="en-US" b="0" i="0" u="none" strike="noStrike" cap="none" dirty="0" smtClean="0">
              <a:solidFill>
                <a:schemeClr val="dk1"/>
              </a:solidFill>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High-Impact Events</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0" name="Line 4"/>
          <p:cNvSpPr>
            <a:spLocks noChangeShapeType="1"/>
          </p:cNvSpPr>
          <p:nvPr/>
        </p:nvSpPr>
        <p:spPr bwMode="auto">
          <a:xfrm>
            <a:off x="914400" y="11509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7" descr="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836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w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9604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p:nvSpPr>
        <p:spPr>
          <a:xfrm>
            <a:off x="6553200"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9</a:t>
            </a:fld>
            <a:endParaRPr lang="en-US" sz="1200" dirty="0">
              <a:solidFill>
                <a:schemeClr val="bg1">
                  <a:lumMod val="75000"/>
                </a:schemeClr>
              </a:solidFill>
            </a:endParaRPr>
          </a:p>
        </p:txBody>
      </p:sp>
    </p:spTree>
    <p:extLst>
      <p:ext uri="{BB962C8B-B14F-4D97-AF65-F5344CB8AC3E}">
        <p14:creationId xmlns:p14="http://schemas.microsoft.com/office/powerpoint/2010/main" val="4066517407"/>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33.375"/>
  <p:tag name="AUDIO_ID" val="643"/>
  <p:tag name="TIMELINE" val="12.7/22.0/29.9"/>
  <p:tag name="ARTICULATE_TITLE_TAG" val="Winter Weather Desk Overview"/>
  <p:tag name="ARTICULATE_SLIDE_PAUSE" val="0"/>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Verification of HPC low tracks"/>
  <p:tag name="ARTICULATE_SLIDE_PAUSE" val="0"/>
  <p:tag name="ARTICULATE_NAV_LEVEL" val="1"/>
  <p:tag name="ARTICULATE_PLAYLIST_ID" val="-1"/>
  <p:tag name="ELAPSEDTIME" val="32.89"/>
  <p:tag name="AUDIO_ID" val="7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4515</TotalTime>
  <Words>1529</Words>
  <Application>Microsoft Office PowerPoint</Application>
  <PresentationFormat>On-screen Show (4:3)</PresentationFormat>
  <Paragraphs>427</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Outline</vt:lpstr>
      <vt:lpstr>HPC Operational Desks</vt:lpstr>
      <vt:lpstr>HPC Forecast Process</vt:lpstr>
      <vt:lpstr>QPF</vt:lpstr>
      <vt:lpstr>Long-Term Verification</vt:lpstr>
      <vt:lpstr>2012 HPC Verification</vt:lpstr>
      <vt:lpstr>Day 1: Percent Improvement</vt:lpstr>
      <vt:lpstr>High-Impact Events</vt:lpstr>
      <vt:lpstr>High-Impact Events: Sandy</vt:lpstr>
      <vt:lpstr>Day 1 QPFs - Sandy</vt:lpstr>
      <vt:lpstr>Decision Support: Sandy</vt:lpstr>
      <vt:lpstr>Winter Weather</vt:lpstr>
      <vt:lpstr>PowerPoint Presentation</vt:lpstr>
      <vt:lpstr>PowerPoint Presentation</vt:lpstr>
      <vt:lpstr>PowerPoint Presentation</vt:lpstr>
      <vt:lpstr>2011-12 Verification of HPC low tracks  (position at each forecast hour)</vt:lpstr>
      <vt:lpstr>Medium Range</vt:lpstr>
      <vt:lpstr>Twice-Daily Medium-Range Grids -- An Enhanced Resource for the Field Offices</vt:lpstr>
      <vt:lpstr>PowerPoint Presentation</vt:lpstr>
      <vt:lpstr>PowerPoint Presentation</vt:lpstr>
      <vt:lpstr>PowerPoint Presentation</vt:lpstr>
      <vt:lpstr>MetWatch</vt:lpstr>
      <vt:lpstr>MetWatch Background</vt:lpstr>
      <vt:lpstr>Benefits of High-Resolution</vt:lpstr>
      <vt:lpstr>Ensemble Reliability</vt:lpstr>
      <vt:lpstr>Hydrometeorological Testbed (HMT) at HPC</vt:lpstr>
      <vt:lpstr>HMT-HPC Focus and Methods</vt:lpstr>
      <vt:lpstr>2012 Atmospheric Rivers  Retrospective Experiment</vt:lpstr>
      <vt:lpstr>2013 WWx Experiment Plans</vt:lpstr>
      <vt:lpstr>FY13 Heavy Rainfall and Flash Flood Experiment</vt:lpstr>
      <vt:lpstr>HPC “Wish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Hogsett</dc:creator>
  <cp:lastModifiedBy>John Schattel</cp:lastModifiedBy>
  <cp:revision>113</cp:revision>
  <dcterms:created xsi:type="dcterms:W3CDTF">2012-11-27T16:27:56Z</dcterms:created>
  <dcterms:modified xsi:type="dcterms:W3CDTF">2012-12-17T19:16:04Z</dcterms:modified>
</cp:coreProperties>
</file>